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Lst>
  <p:notesMasterIdLst>
    <p:notesMasterId r:id="rId38"/>
  </p:notesMasterIdLst>
  <p:sldIdLst>
    <p:sldId id="260" r:id="rId2"/>
    <p:sldId id="259"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6" r:id="rId28"/>
    <p:sldId id="287" r:id="rId29"/>
    <p:sldId id="288" r:id="rId30"/>
    <p:sldId id="289" r:id="rId31"/>
    <p:sldId id="290" r:id="rId32"/>
    <p:sldId id="285" r:id="rId33"/>
    <p:sldId id="291" r:id="rId34"/>
    <p:sldId id="292" r:id="rId35"/>
    <p:sldId id="293" r:id="rId36"/>
    <p:sldId id="294" r:id="rId3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iana Pérez" initials="TP" lastIdx="1" clrIdx="0">
    <p:extLst>
      <p:ext uri="{19B8F6BF-5375-455C-9EA6-DF929625EA0E}">
        <p15:presenceInfo xmlns:p15="http://schemas.microsoft.com/office/powerpoint/2012/main" userId="c719c8d618fbda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94737" autoAdjust="0"/>
  </p:normalViewPr>
  <p:slideViewPr>
    <p:cSldViewPr snapToGrid="0">
      <p:cViewPr varScale="1">
        <p:scale>
          <a:sx n="75" d="100"/>
          <a:sy n="75" d="100"/>
        </p:scale>
        <p:origin x="3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A0ED7-1ECA-47AB-8436-31B0630A1DA3}" type="doc">
      <dgm:prSet loTypeId="urn:microsoft.com/office/officeart/2009/3/layout/OpposingIdeas" loCatId="relationship" qsTypeId="urn:microsoft.com/office/officeart/2005/8/quickstyle/simple1" qsCatId="simple" csTypeId="urn:microsoft.com/office/officeart/2005/8/colors/accent3_1" csCatId="accent3" phldr="1"/>
      <dgm:spPr/>
      <dgm:t>
        <a:bodyPr/>
        <a:lstStyle/>
        <a:p>
          <a:endParaRPr lang="es-CO"/>
        </a:p>
      </dgm:t>
    </dgm:pt>
    <dgm:pt modelId="{2B55B7EB-0C6A-4763-9CEA-DF20A3DD76E3}">
      <dgm:prSet phldrT="[Texto]" custT="1"/>
      <dgm:spPr/>
      <dgm:t>
        <a:bodyPr/>
        <a:lstStyle/>
        <a:p>
          <a:r>
            <a:rPr lang="es-CO" sz="1800" dirty="0" smtClean="0"/>
            <a:t>VENTAJAS</a:t>
          </a:r>
          <a:endParaRPr lang="es-CO" sz="1800" dirty="0"/>
        </a:p>
      </dgm:t>
    </dgm:pt>
    <dgm:pt modelId="{1C3681FE-A162-419E-A225-62AB173E8605}" type="parTrans" cxnId="{3DD9592F-00C5-496B-82B9-BC600C7ED160}">
      <dgm:prSet/>
      <dgm:spPr/>
      <dgm:t>
        <a:bodyPr/>
        <a:lstStyle/>
        <a:p>
          <a:endParaRPr lang="es-CO"/>
        </a:p>
      </dgm:t>
    </dgm:pt>
    <dgm:pt modelId="{26FB7B76-B47E-407C-9A2F-FFBFF2F44B44}" type="sibTrans" cxnId="{3DD9592F-00C5-496B-82B9-BC600C7ED160}">
      <dgm:prSet/>
      <dgm:spPr/>
      <dgm:t>
        <a:bodyPr/>
        <a:lstStyle/>
        <a:p>
          <a:endParaRPr lang="es-CO"/>
        </a:p>
      </dgm:t>
    </dgm:pt>
    <dgm:pt modelId="{96EA7BCD-012B-432C-9647-A12CF682072D}">
      <dgm:prSet phldrT="[Texto]" custT="1"/>
      <dgm:spPr/>
      <dgm:t>
        <a:bodyPr/>
        <a:lstStyle/>
        <a:p>
          <a:pPr algn="just"/>
          <a:r>
            <a:rPr lang="es-CO" sz="1800" dirty="0" smtClean="0"/>
            <a:t>- Tiene la posibilidad de trabajar dentro de la tubería de producción si la necesidad de matar el pozo utilizando un lubricador conectado a la cabeza de pozo; es posible realizar la operación bajo presión e incluso sin la necesidad de parar la producción.</a:t>
          </a:r>
        </a:p>
        <a:p>
          <a:pPr algn="just"/>
          <a:endParaRPr lang="es-CO" sz="1800" dirty="0" smtClean="0"/>
        </a:p>
        <a:p>
          <a:pPr algn="just"/>
          <a:r>
            <a:rPr lang="es-CO" sz="1800" dirty="0" smtClean="0"/>
            <a:t>- El tiempo de ejecución de las operaciones es mucho menor comparado con otros equipos debido a que es muy liviano.</a:t>
          </a:r>
          <a:endParaRPr lang="es-CO" sz="1800" dirty="0"/>
        </a:p>
      </dgm:t>
    </dgm:pt>
    <dgm:pt modelId="{977E18AF-EBAE-4EF6-A977-70D1F96327E9}" type="parTrans" cxnId="{8B30B60A-CA3E-4B5C-B66E-2572591ADB02}">
      <dgm:prSet/>
      <dgm:spPr/>
      <dgm:t>
        <a:bodyPr/>
        <a:lstStyle/>
        <a:p>
          <a:endParaRPr lang="es-CO"/>
        </a:p>
      </dgm:t>
    </dgm:pt>
    <dgm:pt modelId="{61BAA2C3-CEC2-4D10-BB39-82998297EEE2}" type="sibTrans" cxnId="{8B30B60A-CA3E-4B5C-B66E-2572591ADB02}">
      <dgm:prSet/>
      <dgm:spPr/>
      <dgm:t>
        <a:bodyPr/>
        <a:lstStyle/>
        <a:p>
          <a:endParaRPr lang="es-CO"/>
        </a:p>
      </dgm:t>
    </dgm:pt>
    <dgm:pt modelId="{FD316DE1-4B7B-4305-84A7-16E24F18D1A2}">
      <dgm:prSet phldrT="[Texto]" custT="1"/>
      <dgm:spPr/>
      <dgm:t>
        <a:bodyPr/>
        <a:lstStyle/>
        <a:p>
          <a:r>
            <a:rPr lang="es-CO" sz="1800" dirty="0" smtClean="0"/>
            <a:t>DESVENTAJAS</a:t>
          </a:r>
          <a:endParaRPr lang="es-CO" sz="1800" dirty="0"/>
        </a:p>
      </dgm:t>
    </dgm:pt>
    <dgm:pt modelId="{7B46F6E4-EFFD-4EF0-B22B-41CB91C51015}" type="parTrans" cxnId="{B354F213-9925-47A9-9600-87F07301530B}">
      <dgm:prSet/>
      <dgm:spPr/>
      <dgm:t>
        <a:bodyPr/>
        <a:lstStyle/>
        <a:p>
          <a:endParaRPr lang="es-CO"/>
        </a:p>
      </dgm:t>
    </dgm:pt>
    <dgm:pt modelId="{9E28C29A-EAD8-4FDB-8B85-BC04E8DC4181}" type="sibTrans" cxnId="{B354F213-9925-47A9-9600-87F07301530B}">
      <dgm:prSet/>
      <dgm:spPr/>
      <dgm:t>
        <a:bodyPr/>
        <a:lstStyle/>
        <a:p>
          <a:endParaRPr lang="es-CO"/>
        </a:p>
      </dgm:t>
    </dgm:pt>
    <dgm:pt modelId="{43682E47-E29A-431C-AE3F-B41FEB33DD84}">
      <dgm:prSet phldrT="[Texto]" custT="1"/>
      <dgm:spPr/>
      <dgm:t>
        <a:bodyPr/>
        <a:lstStyle/>
        <a:p>
          <a:pPr algn="just"/>
          <a:r>
            <a:rPr lang="es-CO" sz="1800" dirty="0" smtClean="0"/>
            <a:t>- El equipo de cable solo puede trabajar bajo tensión con cargas moderadas, lo que limita las posibilidades de uso sumándole a esto que no es posible aplicar rotación ni circulación.</a:t>
          </a:r>
        </a:p>
        <a:p>
          <a:pPr algn="just"/>
          <a:endParaRPr lang="es-CO" sz="1800" dirty="0" smtClean="0"/>
        </a:p>
        <a:p>
          <a:pPr algn="just"/>
          <a:endParaRPr lang="es-CO" sz="1800" dirty="0" smtClean="0"/>
        </a:p>
        <a:p>
          <a:pPr algn="just"/>
          <a:endParaRPr lang="es-CO" sz="1800" dirty="0" smtClean="0"/>
        </a:p>
        <a:p>
          <a:pPr algn="just"/>
          <a:r>
            <a:rPr lang="es-CO" sz="1800" dirty="0" smtClean="0"/>
            <a:t>- A pesar de requerir poco personal, la operación requiere que los pocos que hallan estén altamente calificados.</a:t>
          </a:r>
          <a:endParaRPr lang="es-CO" sz="1800" dirty="0"/>
        </a:p>
      </dgm:t>
    </dgm:pt>
    <dgm:pt modelId="{8F55A1CE-7F7C-40E0-8079-AB063FD23120}" type="parTrans" cxnId="{D83298BC-6355-449F-9853-9CB9F51742D9}">
      <dgm:prSet/>
      <dgm:spPr/>
      <dgm:t>
        <a:bodyPr/>
        <a:lstStyle/>
        <a:p>
          <a:endParaRPr lang="es-CO"/>
        </a:p>
      </dgm:t>
    </dgm:pt>
    <dgm:pt modelId="{BA988DBA-79C2-4FF8-95B9-92E3B87A0CEC}" type="sibTrans" cxnId="{D83298BC-6355-449F-9853-9CB9F51742D9}">
      <dgm:prSet/>
      <dgm:spPr/>
      <dgm:t>
        <a:bodyPr/>
        <a:lstStyle/>
        <a:p>
          <a:endParaRPr lang="es-CO"/>
        </a:p>
      </dgm:t>
    </dgm:pt>
    <dgm:pt modelId="{52719C64-F969-4F91-8E6F-2F8305AED15D}">
      <dgm:prSet/>
      <dgm:spPr/>
      <dgm:t>
        <a:bodyPr/>
        <a:lstStyle/>
        <a:p>
          <a:endParaRPr lang="es-CO"/>
        </a:p>
      </dgm:t>
    </dgm:pt>
    <dgm:pt modelId="{42D2947D-DB09-41AC-A1D9-EEC0C068C3D1}" type="parTrans" cxnId="{0EC46138-2A87-4004-8FBE-F0B5A3F79DAE}">
      <dgm:prSet/>
      <dgm:spPr/>
      <dgm:t>
        <a:bodyPr/>
        <a:lstStyle/>
        <a:p>
          <a:endParaRPr lang="es-CO"/>
        </a:p>
      </dgm:t>
    </dgm:pt>
    <dgm:pt modelId="{A3510F4B-111D-42F9-9512-67BC2BE379FA}" type="sibTrans" cxnId="{0EC46138-2A87-4004-8FBE-F0B5A3F79DAE}">
      <dgm:prSet/>
      <dgm:spPr/>
      <dgm:t>
        <a:bodyPr/>
        <a:lstStyle/>
        <a:p>
          <a:endParaRPr lang="es-CO"/>
        </a:p>
      </dgm:t>
    </dgm:pt>
    <dgm:pt modelId="{CE83E944-C4AE-4921-923B-D643B1364E3F}" type="pres">
      <dgm:prSet presAssocID="{D46A0ED7-1ECA-47AB-8436-31B0630A1DA3}" presName="Name0" presStyleCnt="0">
        <dgm:presLayoutVars>
          <dgm:chMax val="2"/>
          <dgm:dir/>
          <dgm:animOne val="branch"/>
          <dgm:animLvl val="lvl"/>
          <dgm:resizeHandles val="exact"/>
        </dgm:presLayoutVars>
      </dgm:prSet>
      <dgm:spPr/>
      <dgm:t>
        <a:bodyPr/>
        <a:lstStyle/>
        <a:p>
          <a:endParaRPr lang="es-CO"/>
        </a:p>
      </dgm:t>
    </dgm:pt>
    <dgm:pt modelId="{2884A114-D7D9-49FB-901F-F885DD17EB9B}" type="pres">
      <dgm:prSet presAssocID="{D46A0ED7-1ECA-47AB-8436-31B0630A1DA3}" presName="Background" presStyleLbl="node1" presStyleIdx="0" presStyleCnt="1" custScaleY="160212" custLinFactNeighborY="-4753"/>
      <dgm:spPr/>
      <dgm:t>
        <a:bodyPr/>
        <a:lstStyle/>
        <a:p>
          <a:endParaRPr lang="es-CO"/>
        </a:p>
      </dgm:t>
    </dgm:pt>
    <dgm:pt modelId="{1308E59D-A627-475E-8782-B384FCA24C74}" type="pres">
      <dgm:prSet presAssocID="{D46A0ED7-1ECA-47AB-8436-31B0630A1DA3}" presName="Divider" presStyleLbl="callout" presStyleIdx="0" presStyleCnt="1" custFlipHor="1" custScaleX="2000000" custScaleY="150607"/>
      <dgm:spPr/>
    </dgm:pt>
    <dgm:pt modelId="{E336B41A-8067-4D72-A162-C7F1AE2840DE}" type="pres">
      <dgm:prSet presAssocID="{D46A0ED7-1ECA-47AB-8436-31B0630A1DA3}" presName="ChildText1" presStyleLbl="revTx" presStyleIdx="0" presStyleCnt="0" custScaleY="148246" custLinFactNeighborX="1923" custLinFactNeighborY="0">
        <dgm:presLayoutVars>
          <dgm:chMax val="0"/>
          <dgm:chPref val="0"/>
          <dgm:bulletEnabled val="1"/>
        </dgm:presLayoutVars>
      </dgm:prSet>
      <dgm:spPr/>
      <dgm:t>
        <a:bodyPr/>
        <a:lstStyle/>
        <a:p>
          <a:endParaRPr lang="es-CO"/>
        </a:p>
      </dgm:t>
    </dgm:pt>
    <dgm:pt modelId="{7A569B86-9A81-4CED-BE9A-3C9FB26B108E}" type="pres">
      <dgm:prSet presAssocID="{D46A0ED7-1ECA-47AB-8436-31B0630A1DA3}" presName="ChildText2" presStyleLbl="revTx" presStyleIdx="0" presStyleCnt="0" custLinFactNeighborX="-481" custLinFactNeighborY="-22017">
        <dgm:presLayoutVars>
          <dgm:chMax val="0"/>
          <dgm:chPref val="0"/>
          <dgm:bulletEnabled val="1"/>
        </dgm:presLayoutVars>
      </dgm:prSet>
      <dgm:spPr/>
      <dgm:t>
        <a:bodyPr/>
        <a:lstStyle/>
        <a:p>
          <a:endParaRPr lang="es-CO"/>
        </a:p>
      </dgm:t>
    </dgm:pt>
    <dgm:pt modelId="{53334634-42DE-4094-B8B5-760A974D5E8C}" type="pres">
      <dgm:prSet presAssocID="{D46A0ED7-1ECA-47AB-8436-31B0630A1DA3}" presName="ParentText1" presStyleLbl="revTx" presStyleIdx="0" presStyleCnt="0">
        <dgm:presLayoutVars>
          <dgm:chMax val="1"/>
          <dgm:chPref val="1"/>
        </dgm:presLayoutVars>
      </dgm:prSet>
      <dgm:spPr/>
      <dgm:t>
        <a:bodyPr/>
        <a:lstStyle/>
        <a:p>
          <a:endParaRPr lang="es-CO"/>
        </a:p>
      </dgm:t>
    </dgm:pt>
    <dgm:pt modelId="{492FB88D-2903-4918-BA2C-4E0F7A7DC973}" type="pres">
      <dgm:prSet presAssocID="{D46A0ED7-1ECA-47AB-8436-31B0630A1DA3}" presName="ParentShape1" presStyleLbl="alignImgPlace1" presStyleIdx="0" presStyleCnt="2">
        <dgm:presLayoutVars/>
      </dgm:prSet>
      <dgm:spPr/>
      <dgm:t>
        <a:bodyPr/>
        <a:lstStyle/>
        <a:p>
          <a:endParaRPr lang="es-CO"/>
        </a:p>
      </dgm:t>
    </dgm:pt>
    <dgm:pt modelId="{46A07993-F700-4003-9196-54A473FF9445}" type="pres">
      <dgm:prSet presAssocID="{D46A0ED7-1ECA-47AB-8436-31B0630A1DA3}" presName="ParentText2" presStyleLbl="revTx" presStyleIdx="0" presStyleCnt="0">
        <dgm:presLayoutVars>
          <dgm:chMax val="1"/>
          <dgm:chPref val="1"/>
        </dgm:presLayoutVars>
      </dgm:prSet>
      <dgm:spPr/>
      <dgm:t>
        <a:bodyPr/>
        <a:lstStyle/>
        <a:p>
          <a:endParaRPr lang="es-CO"/>
        </a:p>
      </dgm:t>
    </dgm:pt>
    <dgm:pt modelId="{14EA7E8B-3D1F-49AA-8BC0-A654A3A62EC9}" type="pres">
      <dgm:prSet presAssocID="{D46A0ED7-1ECA-47AB-8436-31B0630A1DA3}" presName="ParentShape2" presStyleLbl="alignImgPlace1" presStyleIdx="1" presStyleCnt="2">
        <dgm:presLayoutVars/>
      </dgm:prSet>
      <dgm:spPr/>
      <dgm:t>
        <a:bodyPr/>
        <a:lstStyle/>
        <a:p>
          <a:endParaRPr lang="es-CO"/>
        </a:p>
      </dgm:t>
    </dgm:pt>
  </dgm:ptLst>
  <dgm:cxnLst>
    <dgm:cxn modelId="{2F9AE936-AC97-4D42-BDC6-352BEA220B62}" type="presOf" srcId="{D46A0ED7-1ECA-47AB-8436-31B0630A1DA3}" destId="{CE83E944-C4AE-4921-923B-D643B1364E3F}" srcOrd="0" destOrd="0" presId="urn:microsoft.com/office/officeart/2009/3/layout/OpposingIdeas"/>
    <dgm:cxn modelId="{B6589E30-582D-4FA6-A3C9-3ABB3C97491B}" type="presOf" srcId="{FD316DE1-4B7B-4305-84A7-16E24F18D1A2}" destId="{46A07993-F700-4003-9196-54A473FF9445}" srcOrd="0" destOrd="0" presId="urn:microsoft.com/office/officeart/2009/3/layout/OpposingIdeas"/>
    <dgm:cxn modelId="{B30DDF74-B3D9-4E46-9322-44E700D3CE48}" type="presOf" srcId="{FD316DE1-4B7B-4305-84A7-16E24F18D1A2}" destId="{14EA7E8B-3D1F-49AA-8BC0-A654A3A62EC9}" srcOrd="1" destOrd="0" presId="urn:microsoft.com/office/officeart/2009/3/layout/OpposingIdeas"/>
    <dgm:cxn modelId="{8B30B60A-CA3E-4B5C-B66E-2572591ADB02}" srcId="{2B55B7EB-0C6A-4763-9CEA-DF20A3DD76E3}" destId="{96EA7BCD-012B-432C-9647-A12CF682072D}" srcOrd="0" destOrd="0" parTransId="{977E18AF-EBAE-4EF6-A977-70D1F96327E9}" sibTransId="{61BAA2C3-CEC2-4D10-BB39-82998297EEE2}"/>
    <dgm:cxn modelId="{0EC46138-2A87-4004-8FBE-F0B5A3F79DAE}" srcId="{D46A0ED7-1ECA-47AB-8436-31B0630A1DA3}" destId="{52719C64-F969-4F91-8E6F-2F8305AED15D}" srcOrd="2" destOrd="0" parTransId="{42D2947D-DB09-41AC-A1D9-EEC0C068C3D1}" sibTransId="{A3510F4B-111D-42F9-9512-67BC2BE379FA}"/>
    <dgm:cxn modelId="{9C13A392-0313-48B9-91F0-35EA9BC634C0}" type="presOf" srcId="{2B55B7EB-0C6A-4763-9CEA-DF20A3DD76E3}" destId="{492FB88D-2903-4918-BA2C-4E0F7A7DC973}" srcOrd="1" destOrd="0" presId="urn:microsoft.com/office/officeart/2009/3/layout/OpposingIdeas"/>
    <dgm:cxn modelId="{15C30BD2-2DA0-4ACE-9015-53FCF3ED18A4}" type="presOf" srcId="{43682E47-E29A-431C-AE3F-B41FEB33DD84}" destId="{7A569B86-9A81-4CED-BE9A-3C9FB26B108E}" srcOrd="0" destOrd="0" presId="urn:microsoft.com/office/officeart/2009/3/layout/OpposingIdeas"/>
    <dgm:cxn modelId="{B354F213-9925-47A9-9600-87F07301530B}" srcId="{D46A0ED7-1ECA-47AB-8436-31B0630A1DA3}" destId="{FD316DE1-4B7B-4305-84A7-16E24F18D1A2}" srcOrd="1" destOrd="0" parTransId="{7B46F6E4-EFFD-4EF0-B22B-41CB91C51015}" sibTransId="{9E28C29A-EAD8-4FDB-8B85-BC04E8DC4181}"/>
    <dgm:cxn modelId="{D83298BC-6355-449F-9853-9CB9F51742D9}" srcId="{FD316DE1-4B7B-4305-84A7-16E24F18D1A2}" destId="{43682E47-E29A-431C-AE3F-B41FEB33DD84}" srcOrd="0" destOrd="0" parTransId="{8F55A1CE-7F7C-40E0-8079-AB063FD23120}" sibTransId="{BA988DBA-79C2-4FF8-95B9-92E3B87A0CEC}"/>
    <dgm:cxn modelId="{3DD9592F-00C5-496B-82B9-BC600C7ED160}" srcId="{D46A0ED7-1ECA-47AB-8436-31B0630A1DA3}" destId="{2B55B7EB-0C6A-4763-9CEA-DF20A3DD76E3}" srcOrd="0" destOrd="0" parTransId="{1C3681FE-A162-419E-A225-62AB173E8605}" sibTransId="{26FB7B76-B47E-407C-9A2F-FFBFF2F44B44}"/>
    <dgm:cxn modelId="{B8D08987-D190-4A74-B80A-3AEDE034BA0E}" type="presOf" srcId="{2B55B7EB-0C6A-4763-9CEA-DF20A3DD76E3}" destId="{53334634-42DE-4094-B8B5-760A974D5E8C}" srcOrd="0" destOrd="0" presId="urn:microsoft.com/office/officeart/2009/3/layout/OpposingIdeas"/>
    <dgm:cxn modelId="{D2139DED-8BFC-4302-B30C-7109E1C91AC6}" type="presOf" srcId="{96EA7BCD-012B-432C-9647-A12CF682072D}" destId="{E336B41A-8067-4D72-A162-C7F1AE2840DE}" srcOrd="0" destOrd="0" presId="urn:microsoft.com/office/officeart/2009/3/layout/OpposingIdeas"/>
    <dgm:cxn modelId="{4739D260-49A9-4EBA-BFFE-BD3A1433D6C9}" type="presParOf" srcId="{CE83E944-C4AE-4921-923B-D643B1364E3F}" destId="{2884A114-D7D9-49FB-901F-F885DD17EB9B}" srcOrd="0" destOrd="0" presId="urn:microsoft.com/office/officeart/2009/3/layout/OpposingIdeas"/>
    <dgm:cxn modelId="{ED7D6BF0-338D-49D8-9048-8838D57DC1A1}" type="presParOf" srcId="{CE83E944-C4AE-4921-923B-D643B1364E3F}" destId="{1308E59D-A627-475E-8782-B384FCA24C74}" srcOrd="1" destOrd="0" presId="urn:microsoft.com/office/officeart/2009/3/layout/OpposingIdeas"/>
    <dgm:cxn modelId="{E7F23052-0B68-4CA5-BC09-F3A8C7FEBAE0}" type="presParOf" srcId="{CE83E944-C4AE-4921-923B-D643B1364E3F}" destId="{E336B41A-8067-4D72-A162-C7F1AE2840DE}" srcOrd="2" destOrd="0" presId="urn:microsoft.com/office/officeart/2009/3/layout/OpposingIdeas"/>
    <dgm:cxn modelId="{F815488F-D47B-403D-86AA-24CB409B4F41}" type="presParOf" srcId="{CE83E944-C4AE-4921-923B-D643B1364E3F}" destId="{7A569B86-9A81-4CED-BE9A-3C9FB26B108E}" srcOrd="3" destOrd="0" presId="urn:microsoft.com/office/officeart/2009/3/layout/OpposingIdeas"/>
    <dgm:cxn modelId="{FEE561A8-DC06-4AB5-AE65-FC90A72D5417}" type="presParOf" srcId="{CE83E944-C4AE-4921-923B-D643B1364E3F}" destId="{53334634-42DE-4094-B8B5-760A974D5E8C}" srcOrd="4" destOrd="0" presId="urn:microsoft.com/office/officeart/2009/3/layout/OpposingIdeas"/>
    <dgm:cxn modelId="{E4B1370B-2370-44D5-BA02-E562F55720D6}" type="presParOf" srcId="{CE83E944-C4AE-4921-923B-D643B1364E3F}" destId="{492FB88D-2903-4918-BA2C-4E0F7A7DC973}" srcOrd="5" destOrd="0" presId="urn:microsoft.com/office/officeart/2009/3/layout/OpposingIdeas"/>
    <dgm:cxn modelId="{925C2CAC-A515-4BEF-AF18-6D10EBD825D4}" type="presParOf" srcId="{CE83E944-C4AE-4921-923B-D643B1364E3F}" destId="{46A07993-F700-4003-9196-54A473FF9445}" srcOrd="6" destOrd="0" presId="urn:microsoft.com/office/officeart/2009/3/layout/OpposingIdeas"/>
    <dgm:cxn modelId="{2E81017C-5E13-4B36-8C31-993E60DF3410}" type="presParOf" srcId="{CE83E944-C4AE-4921-923B-D643B1364E3F}" destId="{14EA7E8B-3D1F-49AA-8BC0-A654A3A62EC9}" srcOrd="7" destOrd="0" presId="urn:microsoft.com/office/officeart/2009/3/layout/OpposingIdea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6A0ED7-1ECA-47AB-8436-31B0630A1DA3}" type="doc">
      <dgm:prSet loTypeId="urn:microsoft.com/office/officeart/2009/3/layout/OpposingIdeas" loCatId="relationship" qsTypeId="urn:microsoft.com/office/officeart/2005/8/quickstyle/simple1" qsCatId="simple" csTypeId="urn:microsoft.com/office/officeart/2005/8/colors/accent3_1" csCatId="accent3" phldr="1"/>
      <dgm:spPr/>
      <dgm:t>
        <a:bodyPr/>
        <a:lstStyle/>
        <a:p>
          <a:endParaRPr lang="es-CO"/>
        </a:p>
      </dgm:t>
    </dgm:pt>
    <dgm:pt modelId="{2B55B7EB-0C6A-4763-9CEA-DF20A3DD76E3}">
      <dgm:prSet phldrT="[Texto]" custT="1"/>
      <dgm:spPr/>
      <dgm:t>
        <a:bodyPr/>
        <a:lstStyle/>
        <a:p>
          <a:r>
            <a:rPr lang="es-CO" sz="1800" dirty="0" smtClean="0"/>
            <a:t>VENTAJAS</a:t>
          </a:r>
          <a:endParaRPr lang="es-CO" sz="1800" dirty="0"/>
        </a:p>
      </dgm:t>
    </dgm:pt>
    <dgm:pt modelId="{1C3681FE-A162-419E-A225-62AB173E8605}" type="parTrans" cxnId="{3DD9592F-00C5-496B-82B9-BC600C7ED160}">
      <dgm:prSet/>
      <dgm:spPr/>
      <dgm:t>
        <a:bodyPr/>
        <a:lstStyle/>
        <a:p>
          <a:endParaRPr lang="es-CO"/>
        </a:p>
      </dgm:t>
    </dgm:pt>
    <dgm:pt modelId="{26FB7B76-B47E-407C-9A2F-FFBFF2F44B44}" type="sibTrans" cxnId="{3DD9592F-00C5-496B-82B9-BC600C7ED160}">
      <dgm:prSet/>
      <dgm:spPr/>
      <dgm:t>
        <a:bodyPr/>
        <a:lstStyle/>
        <a:p>
          <a:endParaRPr lang="es-CO"/>
        </a:p>
      </dgm:t>
    </dgm:pt>
    <dgm:pt modelId="{96EA7BCD-012B-432C-9647-A12CF682072D}">
      <dgm:prSet phldrT="[Texto]" custT="1"/>
      <dgm:spPr/>
      <dgm:t>
        <a:bodyPr/>
        <a:lstStyle/>
        <a:p>
          <a:pPr algn="just"/>
          <a:r>
            <a:rPr lang="es-CO" sz="1800" dirty="0" smtClean="0"/>
            <a:t>- La tubería flexible puede ser bajada y recuperada mientras se están circulando los fluidos en forma continua.</a:t>
          </a:r>
        </a:p>
        <a:p>
          <a:pPr algn="just"/>
          <a:endParaRPr lang="es-CO" sz="1800" dirty="0"/>
        </a:p>
      </dgm:t>
    </dgm:pt>
    <dgm:pt modelId="{977E18AF-EBAE-4EF6-A977-70D1F96327E9}" type="parTrans" cxnId="{8B30B60A-CA3E-4B5C-B66E-2572591ADB02}">
      <dgm:prSet/>
      <dgm:spPr/>
      <dgm:t>
        <a:bodyPr/>
        <a:lstStyle/>
        <a:p>
          <a:endParaRPr lang="es-CO"/>
        </a:p>
      </dgm:t>
    </dgm:pt>
    <dgm:pt modelId="{61BAA2C3-CEC2-4D10-BB39-82998297EEE2}" type="sibTrans" cxnId="{8B30B60A-CA3E-4B5C-B66E-2572591ADB02}">
      <dgm:prSet/>
      <dgm:spPr/>
      <dgm:t>
        <a:bodyPr/>
        <a:lstStyle/>
        <a:p>
          <a:endParaRPr lang="es-CO"/>
        </a:p>
      </dgm:t>
    </dgm:pt>
    <dgm:pt modelId="{FD316DE1-4B7B-4305-84A7-16E24F18D1A2}">
      <dgm:prSet phldrT="[Texto]" custT="1"/>
      <dgm:spPr/>
      <dgm:t>
        <a:bodyPr/>
        <a:lstStyle/>
        <a:p>
          <a:r>
            <a:rPr lang="es-CO" sz="1800" dirty="0" smtClean="0"/>
            <a:t>DESVENTAJAS</a:t>
          </a:r>
          <a:endParaRPr lang="es-CO" sz="1800" dirty="0"/>
        </a:p>
      </dgm:t>
    </dgm:pt>
    <dgm:pt modelId="{7B46F6E4-EFFD-4EF0-B22B-41CB91C51015}" type="parTrans" cxnId="{B354F213-9925-47A9-9600-87F07301530B}">
      <dgm:prSet/>
      <dgm:spPr/>
      <dgm:t>
        <a:bodyPr/>
        <a:lstStyle/>
        <a:p>
          <a:endParaRPr lang="es-CO"/>
        </a:p>
      </dgm:t>
    </dgm:pt>
    <dgm:pt modelId="{9E28C29A-EAD8-4FDB-8B85-BC04E8DC4181}" type="sibTrans" cxnId="{B354F213-9925-47A9-9600-87F07301530B}">
      <dgm:prSet/>
      <dgm:spPr/>
      <dgm:t>
        <a:bodyPr/>
        <a:lstStyle/>
        <a:p>
          <a:endParaRPr lang="es-CO"/>
        </a:p>
      </dgm:t>
    </dgm:pt>
    <dgm:pt modelId="{43682E47-E29A-431C-AE3F-B41FEB33DD84}">
      <dgm:prSet phldrT="[Texto]" custT="1"/>
      <dgm:spPr/>
      <dgm:t>
        <a:bodyPr/>
        <a:lstStyle/>
        <a:p>
          <a:pPr algn="just"/>
          <a:r>
            <a:rPr lang="es-CO" sz="1800" dirty="0" smtClean="0"/>
            <a:t>-La tubería flexible es susceptible a torcerse y enroscarse, lo cual causa fatiga de esta (debilitamiento) y requiere de frecuente reemplazo.</a:t>
          </a:r>
        </a:p>
        <a:p>
          <a:pPr algn="just"/>
          <a:endParaRPr lang="es-CO" sz="1800" dirty="0" smtClean="0"/>
        </a:p>
      </dgm:t>
    </dgm:pt>
    <dgm:pt modelId="{8F55A1CE-7F7C-40E0-8079-AB063FD23120}" type="parTrans" cxnId="{D83298BC-6355-449F-9853-9CB9F51742D9}">
      <dgm:prSet/>
      <dgm:spPr/>
      <dgm:t>
        <a:bodyPr/>
        <a:lstStyle/>
        <a:p>
          <a:endParaRPr lang="es-CO"/>
        </a:p>
      </dgm:t>
    </dgm:pt>
    <dgm:pt modelId="{BA988DBA-79C2-4FF8-95B9-92E3B87A0CEC}" type="sibTrans" cxnId="{D83298BC-6355-449F-9853-9CB9F51742D9}">
      <dgm:prSet/>
      <dgm:spPr/>
      <dgm:t>
        <a:bodyPr/>
        <a:lstStyle/>
        <a:p>
          <a:endParaRPr lang="es-CO"/>
        </a:p>
      </dgm:t>
    </dgm:pt>
    <dgm:pt modelId="{52719C64-F969-4F91-8E6F-2F8305AED15D}">
      <dgm:prSet/>
      <dgm:spPr/>
      <dgm:t>
        <a:bodyPr/>
        <a:lstStyle/>
        <a:p>
          <a:endParaRPr lang="es-CO"/>
        </a:p>
      </dgm:t>
    </dgm:pt>
    <dgm:pt modelId="{42D2947D-DB09-41AC-A1D9-EEC0C068C3D1}" type="parTrans" cxnId="{0EC46138-2A87-4004-8FBE-F0B5A3F79DAE}">
      <dgm:prSet/>
      <dgm:spPr/>
      <dgm:t>
        <a:bodyPr/>
        <a:lstStyle/>
        <a:p>
          <a:endParaRPr lang="es-CO"/>
        </a:p>
      </dgm:t>
    </dgm:pt>
    <dgm:pt modelId="{A3510F4B-111D-42F9-9512-67BC2BE379FA}" type="sibTrans" cxnId="{0EC46138-2A87-4004-8FBE-F0B5A3F79DAE}">
      <dgm:prSet/>
      <dgm:spPr/>
      <dgm:t>
        <a:bodyPr/>
        <a:lstStyle/>
        <a:p>
          <a:endParaRPr lang="es-CO"/>
        </a:p>
      </dgm:t>
    </dgm:pt>
    <dgm:pt modelId="{5C0426A1-A2A7-4301-98DC-CE099853EDCA}">
      <dgm:prSet custT="1"/>
      <dgm:spPr/>
      <dgm:t>
        <a:bodyPr/>
        <a:lstStyle/>
        <a:p>
          <a:pPr algn="just"/>
          <a:r>
            <a:rPr lang="es-CO" sz="1800" dirty="0" smtClean="0"/>
            <a:t>- Habilidad para trabajar con presión de superficie presente, no se necesita matar el pozo.</a:t>
          </a:r>
        </a:p>
        <a:p>
          <a:pPr algn="just"/>
          <a:endParaRPr lang="es-CO" sz="1800" dirty="0"/>
        </a:p>
      </dgm:t>
    </dgm:pt>
    <dgm:pt modelId="{9DA4FCB6-EA27-412F-A161-8BB1006D6078}" type="parTrans" cxnId="{F223BBE9-99DF-4AA0-B46A-4E10FB76FAF8}">
      <dgm:prSet/>
      <dgm:spPr/>
      <dgm:t>
        <a:bodyPr/>
        <a:lstStyle/>
        <a:p>
          <a:endParaRPr lang="es-CO"/>
        </a:p>
      </dgm:t>
    </dgm:pt>
    <dgm:pt modelId="{98DF98B1-8AA6-44CA-9D6E-5EBD16F3B983}" type="sibTrans" cxnId="{F223BBE9-99DF-4AA0-B46A-4E10FB76FAF8}">
      <dgm:prSet/>
      <dgm:spPr/>
      <dgm:t>
        <a:bodyPr/>
        <a:lstStyle/>
        <a:p>
          <a:endParaRPr lang="es-CO"/>
        </a:p>
      </dgm:t>
    </dgm:pt>
    <dgm:pt modelId="{9E098EF4-F3D4-48F2-83EA-2A2129F8DB4E}">
      <dgm:prSet custT="1"/>
      <dgm:spPr/>
      <dgm:t>
        <a:bodyPr/>
        <a:lstStyle/>
        <a:p>
          <a:pPr algn="just"/>
          <a:r>
            <a:rPr lang="es-CO" sz="1800" dirty="0" smtClean="0"/>
            <a:t>- Por el cuerpo de la tubería flexible no es necesario realizar conexiones y desconexiones.</a:t>
          </a:r>
          <a:endParaRPr lang="es-CO" sz="1800" dirty="0"/>
        </a:p>
      </dgm:t>
    </dgm:pt>
    <dgm:pt modelId="{7329196D-D938-4FC8-AC0F-3F1333E65057}" type="parTrans" cxnId="{070441FF-E5C4-4746-87B9-C4702FF1CF6B}">
      <dgm:prSet/>
      <dgm:spPr/>
      <dgm:t>
        <a:bodyPr/>
        <a:lstStyle/>
        <a:p>
          <a:endParaRPr lang="es-CO"/>
        </a:p>
      </dgm:t>
    </dgm:pt>
    <dgm:pt modelId="{AF0A8492-CA0D-420F-B995-4296C0CD7665}" type="sibTrans" cxnId="{070441FF-E5C4-4746-87B9-C4702FF1CF6B}">
      <dgm:prSet/>
      <dgm:spPr/>
      <dgm:t>
        <a:bodyPr/>
        <a:lstStyle/>
        <a:p>
          <a:endParaRPr lang="es-CO"/>
        </a:p>
      </dgm:t>
    </dgm:pt>
    <dgm:pt modelId="{FEED5167-CEDA-4243-AE9C-7AAD36ACDF0E}">
      <dgm:prSet custT="1"/>
      <dgm:spPr/>
      <dgm:t>
        <a:bodyPr/>
        <a:lstStyle/>
        <a:p>
          <a:pPr algn="just"/>
          <a:r>
            <a:rPr lang="es-CO" sz="1800" dirty="0" smtClean="0"/>
            <a:t>- Tiene un espesor más delgado que la tubería convencional por tramos, lo que la limita a la resistencia a la carga de tensión de la tubería.</a:t>
          </a:r>
        </a:p>
        <a:p>
          <a:pPr algn="just"/>
          <a:endParaRPr lang="es-CO" sz="1800" dirty="0"/>
        </a:p>
      </dgm:t>
    </dgm:pt>
    <dgm:pt modelId="{80C741B5-0F8F-436D-8D56-6E985AF62416}" type="parTrans" cxnId="{F342E770-A85A-4825-AB99-63D7F88109CC}">
      <dgm:prSet/>
      <dgm:spPr/>
      <dgm:t>
        <a:bodyPr/>
        <a:lstStyle/>
        <a:p>
          <a:endParaRPr lang="es-CO"/>
        </a:p>
      </dgm:t>
    </dgm:pt>
    <dgm:pt modelId="{3107D30E-7A83-416B-88DB-12ADC365D203}" type="sibTrans" cxnId="{F342E770-A85A-4825-AB99-63D7F88109CC}">
      <dgm:prSet/>
      <dgm:spPr/>
      <dgm:t>
        <a:bodyPr/>
        <a:lstStyle/>
        <a:p>
          <a:endParaRPr lang="es-CO"/>
        </a:p>
      </dgm:t>
    </dgm:pt>
    <dgm:pt modelId="{5637872B-6B43-41B7-B2B2-169E90B9758A}">
      <dgm:prSet custT="1"/>
      <dgm:spPr/>
      <dgm:t>
        <a:bodyPr/>
        <a:lstStyle/>
        <a:p>
          <a:pPr algn="just"/>
          <a:r>
            <a:rPr lang="es-CO" sz="1800" dirty="0" smtClean="0"/>
            <a:t>- Debido a las características de transporte en carretes (altura y peso), se tiene una longitud limitada de tubería flexible que puede envolverse en un carrete.</a:t>
          </a:r>
          <a:endParaRPr lang="es-CO" sz="1800" dirty="0"/>
        </a:p>
      </dgm:t>
    </dgm:pt>
    <dgm:pt modelId="{E6900CE8-5E93-49BD-BC12-DAD735DC1535}" type="parTrans" cxnId="{4B1AAE71-F523-4949-ADF4-E3C239E2701C}">
      <dgm:prSet/>
      <dgm:spPr/>
      <dgm:t>
        <a:bodyPr/>
        <a:lstStyle/>
        <a:p>
          <a:endParaRPr lang="es-CO"/>
        </a:p>
      </dgm:t>
    </dgm:pt>
    <dgm:pt modelId="{538CADA5-23B3-479B-BBB9-AABC52AB53B6}" type="sibTrans" cxnId="{4B1AAE71-F523-4949-ADF4-E3C239E2701C}">
      <dgm:prSet/>
      <dgm:spPr/>
      <dgm:t>
        <a:bodyPr/>
        <a:lstStyle/>
        <a:p>
          <a:endParaRPr lang="es-CO"/>
        </a:p>
      </dgm:t>
    </dgm:pt>
    <dgm:pt modelId="{CE83E944-C4AE-4921-923B-D643B1364E3F}" type="pres">
      <dgm:prSet presAssocID="{D46A0ED7-1ECA-47AB-8436-31B0630A1DA3}" presName="Name0" presStyleCnt="0">
        <dgm:presLayoutVars>
          <dgm:chMax val="2"/>
          <dgm:dir/>
          <dgm:animOne val="branch"/>
          <dgm:animLvl val="lvl"/>
          <dgm:resizeHandles val="exact"/>
        </dgm:presLayoutVars>
      </dgm:prSet>
      <dgm:spPr/>
      <dgm:t>
        <a:bodyPr/>
        <a:lstStyle/>
        <a:p>
          <a:endParaRPr lang="es-CO"/>
        </a:p>
      </dgm:t>
    </dgm:pt>
    <dgm:pt modelId="{2884A114-D7D9-49FB-901F-F885DD17EB9B}" type="pres">
      <dgm:prSet presAssocID="{D46A0ED7-1ECA-47AB-8436-31B0630A1DA3}" presName="Background" presStyleLbl="node1" presStyleIdx="0" presStyleCnt="1" custScaleY="160212" custLinFactNeighborX="-833" custLinFactNeighborY="722"/>
      <dgm:spPr/>
    </dgm:pt>
    <dgm:pt modelId="{1308E59D-A627-475E-8782-B384FCA24C74}" type="pres">
      <dgm:prSet presAssocID="{D46A0ED7-1ECA-47AB-8436-31B0630A1DA3}" presName="Divider" presStyleLbl="callout" presStyleIdx="0" presStyleCnt="1" custFlipHor="1" custScaleX="2000000" custScaleY="155970"/>
      <dgm:spPr/>
    </dgm:pt>
    <dgm:pt modelId="{E336B41A-8067-4D72-A162-C7F1AE2840DE}" type="pres">
      <dgm:prSet presAssocID="{D46A0ED7-1ECA-47AB-8436-31B0630A1DA3}" presName="ChildText1" presStyleLbl="revTx" presStyleIdx="0" presStyleCnt="0" custScaleY="148246" custLinFactNeighborX="1923" custLinFactNeighborY="-12082">
        <dgm:presLayoutVars>
          <dgm:chMax val="0"/>
          <dgm:chPref val="0"/>
          <dgm:bulletEnabled val="1"/>
        </dgm:presLayoutVars>
      </dgm:prSet>
      <dgm:spPr/>
      <dgm:t>
        <a:bodyPr/>
        <a:lstStyle/>
        <a:p>
          <a:endParaRPr lang="es-CO"/>
        </a:p>
      </dgm:t>
    </dgm:pt>
    <dgm:pt modelId="{7A569B86-9A81-4CED-BE9A-3C9FB26B108E}" type="pres">
      <dgm:prSet presAssocID="{D46A0ED7-1ECA-47AB-8436-31B0630A1DA3}" presName="ChildText2" presStyleLbl="revTx" presStyleIdx="0" presStyleCnt="0" custLinFactNeighborX="-4808" custLinFactNeighborY="-40593">
        <dgm:presLayoutVars>
          <dgm:chMax val="0"/>
          <dgm:chPref val="0"/>
          <dgm:bulletEnabled val="1"/>
        </dgm:presLayoutVars>
      </dgm:prSet>
      <dgm:spPr/>
      <dgm:t>
        <a:bodyPr/>
        <a:lstStyle/>
        <a:p>
          <a:endParaRPr lang="es-CO"/>
        </a:p>
      </dgm:t>
    </dgm:pt>
    <dgm:pt modelId="{53334634-42DE-4094-B8B5-760A974D5E8C}" type="pres">
      <dgm:prSet presAssocID="{D46A0ED7-1ECA-47AB-8436-31B0630A1DA3}" presName="ParentText1" presStyleLbl="revTx" presStyleIdx="0" presStyleCnt="0">
        <dgm:presLayoutVars>
          <dgm:chMax val="1"/>
          <dgm:chPref val="1"/>
        </dgm:presLayoutVars>
      </dgm:prSet>
      <dgm:spPr/>
      <dgm:t>
        <a:bodyPr/>
        <a:lstStyle/>
        <a:p>
          <a:endParaRPr lang="es-CO"/>
        </a:p>
      </dgm:t>
    </dgm:pt>
    <dgm:pt modelId="{492FB88D-2903-4918-BA2C-4E0F7A7DC973}" type="pres">
      <dgm:prSet presAssocID="{D46A0ED7-1ECA-47AB-8436-31B0630A1DA3}" presName="ParentShape1" presStyleLbl="alignImgPlace1" presStyleIdx="0" presStyleCnt="2">
        <dgm:presLayoutVars/>
      </dgm:prSet>
      <dgm:spPr/>
      <dgm:t>
        <a:bodyPr/>
        <a:lstStyle/>
        <a:p>
          <a:endParaRPr lang="es-CO"/>
        </a:p>
      </dgm:t>
    </dgm:pt>
    <dgm:pt modelId="{46A07993-F700-4003-9196-54A473FF9445}" type="pres">
      <dgm:prSet presAssocID="{D46A0ED7-1ECA-47AB-8436-31B0630A1DA3}" presName="ParentText2" presStyleLbl="revTx" presStyleIdx="0" presStyleCnt="0">
        <dgm:presLayoutVars>
          <dgm:chMax val="1"/>
          <dgm:chPref val="1"/>
        </dgm:presLayoutVars>
      </dgm:prSet>
      <dgm:spPr/>
      <dgm:t>
        <a:bodyPr/>
        <a:lstStyle/>
        <a:p>
          <a:endParaRPr lang="es-CO"/>
        </a:p>
      </dgm:t>
    </dgm:pt>
    <dgm:pt modelId="{14EA7E8B-3D1F-49AA-8BC0-A654A3A62EC9}" type="pres">
      <dgm:prSet presAssocID="{D46A0ED7-1ECA-47AB-8436-31B0630A1DA3}" presName="ParentShape2" presStyleLbl="alignImgPlace1" presStyleIdx="1" presStyleCnt="2">
        <dgm:presLayoutVars/>
      </dgm:prSet>
      <dgm:spPr/>
      <dgm:t>
        <a:bodyPr/>
        <a:lstStyle/>
        <a:p>
          <a:endParaRPr lang="es-CO"/>
        </a:p>
      </dgm:t>
    </dgm:pt>
  </dgm:ptLst>
  <dgm:cxnLst>
    <dgm:cxn modelId="{4B1AAE71-F523-4949-ADF4-E3C239E2701C}" srcId="{FD316DE1-4B7B-4305-84A7-16E24F18D1A2}" destId="{5637872B-6B43-41B7-B2B2-169E90B9758A}" srcOrd="2" destOrd="0" parTransId="{E6900CE8-5E93-49BD-BC12-DAD735DC1535}" sibTransId="{538CADA5-23B3-479B-BBB9-AABC52AB53B6}"/>
    <dgm:cxn modelId="{2CAEC910-C250-434A-B637-A1ED334BF195}" type="presOf" srcId="{9E098EF4-F3D4-48F2-83EA-2A2129F8DB4E}" destId="{E336B41A-8067-4D72-A162-C7F1AE2840DE}" srcOrd="0" destOrd="2" presId="urn:microsoft.com/office/officeart/2009/3/layout/OpposingIdeas"/>
    <dgm:cxn modelId="{F5C5329C-B647-4DD5-BC29-5B57480F7BA6}" type="presOf" srcId="{43682E47-E29A-431C-AE3F-B41FEB33DD84}" destId="{7A569B86-9A81-4CED-BE9A-3C9FB26B108E}" srcOrd="0" destOrd="0" presId="urn:microsoft.com/office/officeart/2009/3/layout/OpposingIdeas"/>
    <dgm:cxn modelId="{C7D1811C-CC67-495E-B906-586F5B5DD169}" type="presOf" srcId="{FD316DE1-4B7B-4305-84A7-16E24F18D1A2}" destId="{46A07993-F700-4003-9196-54A473FF9445}" srcOrd="0" destOrd="0" presId="urn:microsoft.com/office/officeart/2009/3/layout/OpposingIdeas"/>
    <dgm:cxn modelId="{DB5BAABC-744F-4FBB-AB05-889111F8181C}" type="presOf" srcId="{2B55B7EB-0C6A-4763-9CEA-DF20A3DD76E3}" destId="{53334634-42DE-4094-B8B5-760A974D5E8C}" srcOrd="0" destOrd="0" presId="urn:microsoft.com/office/officeart/2009/3/layout/OpposingIdeas"/>
    <dgm:cxn modelId="{CD0BD435-5D47-4FDC-AFAE-F8A375E2B904}" type="presOf" srcId="{FEED5167-CEDA-4243-AE9C-7AAD36ACDF0E}" destId="{7A569B86-9A81-4CED-BE9A-3C9FB26B108E}" srcOrd="0" destOrd="1" presId="urn:microsoft.com/office/officeart/2009/3/layout/OpposingIdeas"/>
    <dgm:cxn modelId="{9DD889F7-AFFD-48BE-86D1-6AB0D2BD0ECB}" type="presOf" srcId="{2B55B7EB-0C6A-4763-9CEA-DF20A3DD76E3}" destId="{492FB88D-2903-4918-BA2C-4E0F7A7DC973}" srcOrd="1" destOrd="0" presId="urn:microsoft.com/office/officeart/2009/3/layout/OpposingIdeas"/>
    <dgm:cxn modelId="{8B30B60A-CA3E-4B5C-B66E-2572591ADB02}" srcId="{2B55B7EB-0C6A-4763-9CEA-DF20A3DD76E3}" destId="{96EA7BCD-012B-432C-9647-A12CF682072D}" srcOrd="0" destOrd="0" parTransId="{977E18AF-EBAE-4EF6-A977-70D1F96327E9}" sibTransId="{61BAA2C3-CEC2-4D10-BB39-82998297EEE2}"/>
    <dgm:cxn modelId="{BE0F4F57-0CB7-4589-BB8B-D466A50FC3B7}" type="presOf" srcId="{D46A0ED7-1ECA-47AB-8436-31B0630A1DA3}" destId="{CE83E944-C4AE-4921-923B-D643B1364E3F}" srcOrd="0" destOrd="0" presId="urn:microsoft.com/office/officeart/2009/3/layout/OpposingIdeas"/>
    <dgm:cxn modelId="{0EC46138-2A87-4004-8FBE-F0B5A3F79DAE}" srcId="{D46A0ED7-1ECA-47AB-8436-31B0630A1DA3}" destId="{52719C64-F969-4F91-8E6F-2F8305AED15D}" srcOrd="2" destOrd="0" parTransId="{42D2947D-DB09-41AC-A1D9-EEC0C068C3D1}" sibTransId="{A3510F4B-111D-42F9-9512-67BC2BE379FA}"/>
    <dgm:cxn modelId="{671CADD8-AFA7-4F32-9CF1-730968D02B9C}" type="presOf" srcId="{5637872B-6B43-41B7-B2B2-169E90B9758A}" destId="{7A569B86-9A81-4CED-BE9A-3C9FB26B108E}" srcOrd="0" destOrd="2" presId="urn:microsoft.com/office/officeart/2009/3/layout/OpposingIdeas"/>
    <dgm:cxn modelId="{F55C3681-56EB-4408-B2CD-3B37EE2A54C3}" type="presOf" srcId="{96EA7BCD-012B-432C-9647-A12CF682072D}" destId="{E336B41A-8067-4D72-A162-C7F1AE2840DE}" srcOrd="0" destOrd="0" presId="urn:microsoft.com/office/officeart/2009/3/layout/OpposingIdeas"/>
    <dgm:cxn modelId="{9D7970CD-0EFB-4D7C-99E4-0439E29C140D}" type="presOf" srcId="{FD316DE1-4B7B-4305-84A7-16E24F18D1A2}" destId="{14EA7E8B-3D1F-49AA-8BC0-A654A3A62EC9}" srcOrd="1" destOrd="0" presId="urn:microsoft.com/office/officeart/2009/3/layout/OpposingIdeas"/>
    <dgm:cxn modelId="{B354F213-9925-47A9-9600-87F07301530B}" srcId="{D46A0ED7-1ECA-47AB-8436-31B0630A1DA3}" destId="{FD316DE1-4B7B-4305-84A7-16E24F18D1A2}" srcOrd="1" destOrd="0" parTransId="{7B46F6E4-EFFD-4EF0-B22B-41CB91C51015}" sibTransId="{9E28C29A-EAD8-4FDB-8B85-BC04E8DC4181}"/>
    <dgm:cxn modelId="{D83298BC-6355-449F-9853-9CB9F51742D9}" srcId="{FD316DE1-4B7B-4305-84A7-16E24F18D1A2}" destId="{43682E47-E29A-431C-AE3F-B41FEB33DD84}" srcOrd="0" destOrd="0" parTransId="{8F55A1CE-7F7C-40E0-8079-AB063FD23120}" sibTransId="{BA988DBA-79C2-4FF8-95B9-92E3B87A0CEC}"/>
    <dgm:cxn modelId="{3DD9592F-00C5-496B-82B9-BC600C7ED160}" srcId="{D46A0ED7-1ECA-47AB-8436-31B0630A1DA3}" destId="{2B55B7EB-0C6A-4763-9CEA-DF20A3DD76E3}" srcOrd="0" destOrd="0" parTransId="{1C3681FE-A162-419E-A225-62AB173E8605}" sibTransId="{26FB7B76-B47E-407C-9A2F-FFBFF2F44B44}"/>
    <dgm:cxn modelId="{F342E770-A85A-4825-AB99-63D7F88109CC}" srcId="{FD316DE1-4B7B-4305-84A7-16E24F18D1A2}" destId="{FEED5167-CEDA-4243-AE9C-7AAD36ACDF0E}" srcOrd="1" destOrd="0" parTransId="{80C741B5-0F8F-436D-8D56-6E985AF62416}" sibTransId="{3107D30E-7A83-416B-88DB-12ADC365D203}"/>
    <dgm:cxn modelId="{483FF16E-917A-495E-9859-01AE865836E6}" type="presOf" srcId="{5C0426A1-A2A7-4301-98DC-CE099853EDCA}" destId="{E336B41A-8067-4D72-A162-C7F1AE2840DE}" srcOrd="0" destOrd="1" presId="urn:microsoft.com/office/officeart/2009/3/layout/OpposingIdeas"/>
    <dgm:cxn modelId="{F223BBE9-99DF-4AA0-B46A-4E10FB76FAF8}" srcId="{2B55B7EB-0C6A-4763-9CEA-DF20A3DD76E3}" destId="{5C0426A1-A2A7-4301-98DC-CE099853EDCA}" srcOrd="1" destOrd="0" parTransId="{9DA4FCB6-EA27-412F-A161-8BB1006D6078}" sibTransId="{98DF98B1-8AA6-44CA-9D6E-5EBD16F3B983}"/>
    <dgm:cxn modelId="{070441FF-E5C4-4746-87B9-C4702FF1CF6B}" srcId="{2B55B7EB-0C6A-4763-9CEA-DF20A3DD76E3}" destId="{9E098EF4-F3D4-48F2-83EA-2A2129F8DB4E}" srcOrd="2" destOrd="0" parTransId="{7329196D-D938-4FC8-AC0F-3F1333E65057}" sibTransId="{AF0A8492-CA0D-420F-B995-4296C0CD7665}"/>
    <dgm:cxn modelId="{04F642B0-10DE-488A-82D2-D324092C5876}" type="presParOf" srcId="{CE83E944-C4AE-4921-923B-D643B1364E3F}" destId="{2884A114-D7D9-49FB-901F-F885DD17EB9B}" srcOrd="0" destOrd="0" presId="urn:microsoft.com/office/officeart/2009/3/layout/OpposingIdeas"/>
    <dgm:cxn modelId="{D4386547-D702-40B1-9A36-F08D29803F29}" type="presParOf" srcId="{CE83E944-C4AE-4921-923B-D643B1364E3F}" destId="{1308E59D-A627-475E-8782-B384FCA24C74}" srcOrd="1" destOrd="0" presId="urn:microsoft.com/office/officeart/2009/3/layout/OpposingIdeas"/>
    <dgm:cxn modelId="{86983B5F-46D0-48EF-A881-084CB4FBECD0}" type="presParOf" srcId="{CE83E944-C4AE-4921-923B-D643B1364E3F}" destId="{E336B41A-8067-4D72-A162-C7F1AE2840DE}" srcOrd="2" destOrd="0" presId="urn:microsoft.com/office/officeart/2009/3/layout/OpposingIdeas"/>
    <dgm:cxn modelId="{57E0BEF9-A054-4BF2-9CB5-9F446E6D5263}" type="presParOf" srcId="{CE83E944-C4AE-4921-923B-D643B1364E3F}" destId="{7A569B86-9A81-4CED-BE9A-3C9FB26B108E}" srcOrd="3" destOrd="0" presId="urn:microsoft.com/office/officeart/2009/3/layout/OpposingIdeas"/>
    <dgm:cxn modelId="{C98F5FCA-F1BC-4BB4-9AC1-25BDE9294E3D}" type="presParOf" srcId="{CE83E944-C4AE-4921-923B-D643B1364E3F}" destId="{53334634-42DE-4094-B8B5-760A974D5E8C}" srcOrd="4" destOrd="0" presId="urn:microsoft.com/office/officeart/2009/3/layout/OpposingIdeas"/>
    <dgm:cxn modelId="{E8ED6F59-C91C-4C38-99CB-61C876FDE0F9}" type="presParOf" srcId="{CE83E944-C4AE-4921-923B-D643B1364E3F}" destId="{492FB88D-2903-4918-BA2C-4E0F7A7DC973}" srcOrd="5" destOrd="0" presId="urn:microsoft.com/office/officeart/2009/3/layout/OpposingIdeas"/>
    <dgm:cxn modelId="{CCEDD61B-B877-49D5-B1B1-723F08BD703C}" type="presParOf" srcId="{CE83E944-C4AE-4921-923B-D643B1364E3F}" destId="{46A07993-F700-4003-9196-54A473FF9445}" srcOrd="6" destOrd="0" presId="urn:microsoft.com/office/officeart/2009/3/layout/OpposingIdeas"/>
    <dgm:cxn modelId="{80FA3093-A831-4C4C-84D7-9A5872069424}" type="presParOf" srcId="{CE83E944-C4AE-4921-923B-D643B1364E3F}" destId="{14EA7E8B-3D1F-49AA-8BC0-A654A3A62EC9}" srcOrd="7" destOrd="0" presId="urn:microsoft.com/office/officeart/2009/3/layout/OpposingIdea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6A0ED7-1ECA-47AB-8436-31B0630A1DA3}" type="doc">
      <dgm:prSet loTypeId="urn:microsoft.com/office/officeart/2009/3/layout/OpposingIdeas" loCatId="relationship" qsTypeId="urn:microsoft.com/office/officeart/2005/8/quickstyle/simple1" qsCatId="simple" csTypeId="urn:microsoft.com/office/officeart/2005/8/colors/accent3_1" csCatId="accent3" phldr="1"/>
      <dgm:spPr/>
      <dgm:t>
        <a:bodyPr/>
        <a:lstStyle/>
        <a:p>
          <a:endParaRPr lang="es-CO"/>
        </a:p>
      </dgm:t>
    </dgm:pt>
    <dgm:pt modelId="{2B55B7EB-0C6A-4763-9CEA-DF20A3DD76E3}">
      <dgm:prSet phldrT="[Texto]" custT="1"/>
      <dgm:spPr/>
      <dgm:t>
        <a:bodyPr/>
        <a:lstStyle/>
        <a:p>
          <a:r>
            <a:rPr lang="es-CO" sz="1800" dirty="0" smtClean="0"/>
            <a:t>VENTAJAS</a:t>
          </a:r>
          <a:endParaRPr lang="es-CO" sz="1800" dirty="0"/>
        </a:p>
      </dgm:t>
    </dgm:pt>
    <dgm:pt modelId="{1C3681FE-A162-419E-A225-62AB173E8605}" type="parTrans" cxnId="{3DD9592F-00C5-496B-82B9-BC600C7ED160}">
      <dgm:prSet/>
      <dgm:spPr/>
      <dgm:t>
        <a:bodyPr/>
        <a:lstStyle/>
        <a:p>
          <a:endParaRPr lang="es-CO"/>
        </a:p>
      </dgm:t>
    </dgm:pt>
    <dgm:pt modelId="{26FB7B76-B47E-407C-9A2F-FFBFF2F44B44}" type="sibTrans" cxnId="{3DD9592F-00C5-496B-82B9-BC600C7ED160}">
      <dgm:prSet/>
      <dgm:spPr/>
      <dgm:t>
        <a:bodyPr/>
        <a:lstStyle/>
        <a:p>
          <a:endParaRPr lang="es-CO"/>
        </a:p>
      </dgm:t>
    </dgm:pt>
    <dgm:pt modelId="{FD316DE1-4B7B-4305-84A7-16E24F18D1A2}">
      <dgm:prSet phldrT="[Texto]" custT="1"/>
      <dgm:spPr/>
      <dgm:t>
        <a:bodyPr/>
        <a:lstStyle/>
        <a:p>
          <a:r>
            <a:rPr lang="es-CO" sz="1800" dirty="0" smtClean="0"/>
            <a:t>DESVENTAJAS</a:t>
          </a:r>
          <a:endParaRPr lang="es-CO" sz="1800" dirty="0"/>
        </a:p>
      </dgm:t>
    </dgm:pt>
    <dgm:pt modelId="{7B46F6E4-EFFD-4EF0-B22B-41CB91C51015}" type="parTrans" cxnId="{B354F213-9925-47A9-9600-87F07301530B}">
      <dgm:prSet/>
      <dgm:spPr/>
      <dgm:t>
        <a:bodyPr/>
        <a:lstStyle/>
        <a:p>
          <a:endParaRPr lang="es-CO"/>
        </a:p>
      </dgm:t>
    </dgm:pt>
    <dgm:pt modelId="{9E28C29A-EAD8-4FDB-8B85-BC04E8DC4181}" type="sibTrans" cxnId="{B354F213-9925-47A9-9600-87F07301530B}">
      <dgm:prSet/>
      <dgm:spPr/>
      <dgm:t>
        <a:bodyPr/>
        <a:lstStyle/>
        <a:p>
          <a:endParaRPr lang="es-CO"/>
        </a:p>
      </dgm:t>
    </dgm:pt>
    <dgm:pt modelId="{52719C64-F969-4F91-8E6F-2F8305AED15D}">
      <dgm:prSet/>
      <dgm:spPr/>
      <dgm:t>
        <a:bodyPr/>
        <a:lstStyle/>
        <a:p>
          <a:endParaRPr lang="es-CO"/>
        </a:p>
      </dgm:t>
    </dgm:pt>
    <dgm:pt modelId="{42D2947D-DB09-41AC-A1D9-EEC0C068C3D1}" type="parTrans" cxnId="{0EC46138-2A87-4004-8FBE-F0B5A3F79DAE}">
      <dgm:prSet/>
      <dgm:spPr/>
      <dgm:t>
        <a:bodyPr/>
        <a:lstStyle/>
        <a:p>
          <a:endParaRPr lang="es-CO"/>
        </a:p>
      </dgm:t>
    </dgm:pt>
    <dgm:pt modelId="{A3510F4B-111D-42F9-9512-67BC2BE379FA}" type="sibTrans" cxnId="{0EC46138-2A87-4004-8FBE-F0B5A3F79DAE}">
      <dgm:prSet/>
      <dgm:spPr/>
      <dgm:t>
        <a:bodyPr/>
        <a:lstStyle/>
        <a:p>
          <a:endParaRPr lang="es-CO"/>
        </a:p>
      </dgm:t>
    </dgm:pt>
    <dgm:pt modelId="{1848780A-0C92-4127-9E5F-B03BE3415C82}">
      <dgm:prSet/>
      <dgm:spPr/>
      <dgm:t>
        <a:bodyPr/>
        <a:lstStyle/>
        <a:p>
          <a:endParaRPr lang="es-CO"/>
        </a:p>
      </dgm:t>
    </dgm:pt>
    <dgm:pt modelId="{6E4F5A58-46AD-48BB-9E1A-AD7943D819C7}" type="parTrans" cxnId="{7CAA13BA-BB4E-4392-AB57-D9BAEFE05042}">
      <dgm:prSet/>
      <dgm:spPr/>
      <dgm:t>
        <a:bodyPr/>
        <a:lstStyle/>
        <a:p>
          <a:endParaRPr lang="es-CO"/>
        </a:p>
      </dgm:t>
    </dgm:pt>
    <dgm:pt modelId="{F35DCFEC-17F3-4E81-A23B-8034FD5E5DD4}" type="sibTrans" cxnId="{7CAA13BA-BB4E-4392-AB57-D9BAEFE05042}">
      <dgm:prSet/>
      <dgm:spPr/>
      <dgm:t>
        <a:bodyPr/>
        <a:lstStyle/>
        <a:p>
          <a:endParaRPr lang="es-CO"/>
        </a:p>
      </dgm:t>
    </dgm:pt>
    <dgm:pt modelId="{E31A5E7F-D51A-433D-9CDB-5FB17D258410}">
      <dgm:prSet/>
      <dgm:spPr/>
      <dgm:t>
        <a:bodyPr/>
        <a:lstStyle/>
        <a:p>
          <a:endParaRPr lang="es-CO"/>
        </a:p>
      </dgm:t>
    </dgm:pt>
    <dgm:pt modelId="{A6B04F62-7A98-4E5E-AA0F-BFB3E799B44B}" type="parTrans" cxnId="{547572B9-BD81-42A3-BBA1-707D762B0503}">
      <dgm:prSet/>
      <dgm:spPr/>
      <dgm:t>
        <a:bodyPr/>
        <a:lstStyle/>
        <a:p>
          <a:endParaRPr lang="es-CO"/>
        </a:p>
      </dgm:t>
    </dgm:pt>
    <dgm:pt modelId="{C4E419A1-6B72-4971-B398-061CF1209185}" type="sibTrans" cxnId="{547572B9-BD81-42A3-BBA1-707D762B0503}">
      <dgm:prSet/>
      <dgm:spPr/>
      <dgm:t>
        <a:bodyPr/>
        <a:lstStyle/>
        <a:p>
          <a:endParaRPr lang="es-CO"/>
        </a:p>
      </dgm:t>
    </dgm:pt>
    <dgm:pt modelId="{3CA48E1F-8BAD-463F-B7E0-14E86AA6913C}">
      <dgm:prSet/>
      <dgm:spPr/>
      <dgm:t>
        <a:bodyPr/>
        <a:lstStyle/>
        <a:p>
          <a:endParaRPr lang="es-CO"/>
        </a:p>
      </dgm:t>
    </dgm:pt>
    <dgm:pt modelId="{42275A65-22B0-4107-B81C-241C064A11C4}" type="parTrans" cxnId="{2218BC74-D068-404E-B252-F0270DAC5739}">
      <dgm:prSet/>
      <dgm:spPr/>
      <dgm:t>
        <a:bodyPr/>
        <a:lstStyle/>
        <a:p>
          <a:endParaRPr lang="es-CO"/>
        </a:p>
      </dgm:t>
    </dgm:pt>
    <dgm:pt modelId="{BF36F37B-3D81-412B-853F-07B99FE114B1}" type="sibTrans" cxnId="{2218BC74-D068-404E-B252-F0270DAC5739}">
      <dgm:prSet/>
      <dgm:spPr/>
      <dgm:t>
        <a:bodyPr/>
        <a:lstStyle/>
        <a:p>
          <a:endParaRPr lang="es-CO"/>
        </a:p>
      </dgm:t>
    </dgm:pt>
    <dgm:pt modelId="{217B2255-DBE7-4BCB-9C77-23733DB507A6}">
      <dgm:prSet/>
      <dgm:spPr/>
      <dgm:t>
        <a:bodyPr/>
        <a:lstStyle/>
        <a:p>
          <a:endParaRPr lang="es-CO"/>
        </a:p>
      </dgm:t>
    </dgm:pt>
    <dgm:pt modelId="{13FD6ED1-015B-4E94-9E68-51926DFC1838}" type="parTrans" cxnId="{B024B9DA-5AD1-48E9-83D9-F35C7D29678A}">
      <dgm:prSet/>
      <dgm:spPr/>
      <dgm:t>
        <a:bodyPr/>
        <a:lstStyle/>
        <a:p>
          <a:endParaRPr lang="es-CO"/>
        </a:p>
      </dgm:t>
    </dgm:pt>
    <dgm:pt modelId="{9C7D3880-6B68-452D-AC88-8C3088309DA8}" type="sibTrans" cxnId="{B024B9DA-5AD1-48E9-83D9-F35C7D29678A}">
      <dgm:prSet/>
      <dgm:spPr/>
      <dgm:t>
        <a:bodyPr/>
        <a:lstStyle/>
        <a:p>
          <a:endParaRPr lang="es-CO"/>
        </a:p>
      </dgm:t>
    </dgm:pt>
    <dgm:pt modelId="{9DC20321-8846-42D9-ADC5-E70F1A0A5DB9}">
      <dgm:prSet/>
      <dgm:spPr/>
      <dgm:t>
        <a:bodyPr/>
        <a:lstStyle/>
        <a:p>
          <a:endParaRPr lang="es-CO"/>
        </a:p>
      </dgm:t>
    </dgm:pt>
    <dgm:pt modelId="{7605AE93-1C72-41E7-BA76-3DFB191AA325}" type="parTrans" cxnId="{8BCB1F44-E06F-4D3A-B2AB-0AB61075FD40}">
      <dgm:prSet/>
      <dgm:spPr/>
      <dgm:t>
        <a:bodyPr/>
        <a:lstStyle/>
        <a:p>
          <a:endParaRPr lang="es-CO"/>
        </a:p>
      </dgm:t>
    </dgm:pt>
    <dgm:pt modelId="{004D4BB3-6CD9-4DEB-954F-DB2BB936D26D}" type="sibTrans" cxnId="{8BCB1F44-E06F-4D3A-B2AB-0AB61075FD40}">
      <dgm:prSet/>
      <dgm:spPr/>
      <dgm:t>
        <a:bodyPr/>
        <a:lstStyle/>
        <a:p>
          <a:endParaRPr lang="es-CO"/>
        </a:p>
      </dgm:t>
    </dgm:pt>
    <dgm:pt modelId="{F51FF8AF-4120-46AE-A0A4-654540C1688C}">
      <dgm:prSet/>
      <dgm:spPr/>
      <dgm:t>
        <a:bodyPr/>
        <a:lstStyle/>
        <a:p>
          <a:endParaRPr lang="es-CO"/>
        </a:p>
      </dgm:t>
    </dgm:pt>
    <dgm:pt modelId="{FFBFD180-A1FA-4C4E-8DF1-ED950CD38CD7}" type="parTrans" cxnId="{2A272DB6-7737-4A18-AB28-88BAFAA59090}">
      <dgm:prSet/>
      <dgm:spPr/>
      <dgm:t>
        <a:bodyPr/>
        <a:lstStyle/>
        <a:p>
          <a:endParaRPr lang="es-CO"/>
        </a:p>
      </dgm:t>
    </dgm:pt>
    <dgm:pt modelId="{561017E8-3EDE-4B81-99BD-0B8AEA169B73}" type="sibTrans" cxnId="{2A272DB6-7737-4A18-AB28-88BAFAA59090}">
      <dgm:prSet/>
      <dgm:spPr/>
      <dgm:t>
        <a:bodyPr/>
        <a:lstStyle/>
        <a:p>
          <a:endParaRPr lang="es-CO"/>
        </a:p>
      </dgm:t>
    </dgm:pt>
    <dgm:pt modelId="{ABA918BB-8CDF-4100-9309-A775DB714745}">
      <dgm:prSet/>
      <dgm:spPr/>
      <dgm:t>
        <a:bodyPr/>
        <a:lstStyle/>
        <a:p>
          <a:endParaRPr lang="es-CO"/>
        </a:p>
      </dgm:t>
    </dgm:pt>
    <dgm:pt modelId="{55537E66-C4F9-4337-BEC0-5D0965ED1D59}" type="parTrans" cxnId="{13AB6B82-270B-49C0-9710-B333BD3F4427}">
      <dgm:prSet/>
      <dgm:spPr/>
      <dgm:t>
        <a:bodyPr/>
        <a:lstStyle/>
        <a:p>
          <a:endParaRPr lang="es-CO"/>
        </a:p>
      </dgm:t>
    </dgm:pt>
    <dgm:pt modelId="{9C9A0652-6481-42B3-9D75-9C9623D01511}" type="sibTrans" cxnId="{13AB6B82-270B-49C0-9710-B333BD3F4427}">
      <dgm:prSet/>
      <dgm:spPr/>
      <dgm:t>
        <a:bodyPr/>
        <a:lstStyle/>
        <a:p>
          <a:endParaRPr lang="es-CO"/>
        </a:p>
      </dgm:t>
    </dgm:pt>
    <dgm:pt modelId="{B2E5D791-7D80-436B-9429-F5A3A3275E48}">
      <dgm:prSet/>
      <dgm:spPr/>
      <dgm:t>
        <a:bodyPr/>
        <a:lstStyle/>
        <a:p>
          <a:endParaRPr lang="es-CO"/>
        </a:p>
      </dgm:t>
    </dgm:pt>
    <dgm:pt modelId="{7435029E-F0B1-4EE4-BB93-687FC820B4D2}" type="parTrans" cxnId="{7BDA29FA-A4C4-46E8-BCC6-DAB73EBB9721}">
      <dgm:prSet/>
      <dgm:spPr/>
      <dgm:t>
        <a:bodyPr/>
        <a:lstStyle/>
        <a:p>
          <a:endParaRPr lang="es-CO"/>
        </a:p>
      </dgm:t>
    </dgm:pt>
    <dgm:pt modelId="{ED600FDC-7350-4E70-99CF-90BC8231D1EF}" type="sibTrans" cxnId="{7BDA29FA-A4C4-46E8-BCC6-DAB73EBB9721}">
      <dgm:prSet/>
      <dgm:spPr/>
      <dgm:t>
        <a:bodyPr/>
        <a:lstStyle/>
        <a:p>
          <a:endParaRPr lang="es-CO"/>
        </a:p>
      </dgm:t>
    </dgm:pt>
    <dgm:pt modelId="{CC11F361-E133-4C3B-A042-3C6079813AB6}">
      <dgm:prSet/>
      <dgm:spPr/>
      <dgm:t>
        <a:bodyPr/>
        <a:lstStyle/>
        <a:p>
          <a:endParaRPr lang="es-CO"/>
        </a:p>
      </dgm:t>
    </dgm:pt>
    <dgm:pt modelId="{A05E1DE0-4586-434C-8643-7ACB37B3615E}" type="parTrans" cxnId="{3B4763E9-07F2-4050-BD7D-82C6DAB2F880}">
      <dgm:prSet/>
      <dgm:spPr/>
      <dgm:t>
        <a:bodyPr/>
        <a:lstStyle/>
        <a:p>
          <a:endParaRPr lang="es-CO"/>
        </a:p>
      </dgm:t>
    </dgm:pt>
    <dgm:pt modelId="{1F7B90E8-4E19-4BD6-A1B5-1B8024121FDC}" type="sibTrans" cxnId="{3B4763E9-07F2-4050-BD7D-82C6DAB2F880}">
      <dgm:prSet/>
      <dgm:spPr/>
      <dgm:t>
        <a:bodyPr/>
        <a:lstStyle/>
        <a:p>
          <a:endParaRPr lang="es-CO"/>
        </a:p>
      </dgm:t>
    </dgm:pt>
    <dgm:pt modelId="{06CFE883-1B88-4521-83AE-3633FAD255CB}">
      <dgm:prSet/>
      <dgm:spPr/>
      <dgm:t>
        <a:bodyPr/>
        <a:lstStyle/>
        <a:p>
          <a:endParaRPr lang="es-CO"/>
        </a:p>
      </dgm:t>
    </dgm:pt>
    <dgm:pt modelId="{DE6F28BD-9D1C-42E9-8CD0-ED53E74F1ADB}" type="parTrans" cxnId="{BA0F9529-9A8B-4857-AE2D-682102FA8795}">
      <dgm:prSet/>
      <dgm:spPr/>
      <dgm:t>
        <a:bodyPr/>
        <a:lstStyle/>
        <a:p>
          <a:endParaRPr lang="es-CO"/>
        </a:p>
      </dgm:t>
    </dgm:pt>
    <dgm:pt modelId="{CC3C0E12-606F-4BAD-BE91-5BB9EDAD3C85}" type="sibTrans" cxnId="{BA0F9529-9A8B-4857-AE2D-682102FA8795}">
      <dgm:prSet/>
      <dgm:spPr/>
      <dgm:t>
        <a:bodyPr/>
        <a:lstStyle/>
        <a:p>
          <a:endParaRPr lang="es-CO"/>
        </a:p>
      </dgm:t>
    </dgm:pt>
    <dgm:pt modelId="{CE83E944-C4AE-4921-923B-D643B1364E3F}" type="pres">
      <dgm:prSet presAssocID="{D46A0ED7-1ECA-47AB-8436-31B0630A1DA3}" presName="Name0" presStyleCnt="0">
        <dgm:presLayoutVars>
          <dgm:chMax val="2"/>
          <dgm:dir/>
          <dgm:animOne val="branch"/>
          <dgm:animLvl val="lvl"/>
          <dgm:resizeHandles val="exact"/>
        </dgm:presLayoutVars>
      </dgm:prSet>
      <dgm:spPr/>
      <dgm:t>
        <a:bodyPr/>
        <a:lstStyle/>
        <a:p>
          <a:endParaRPr lang="es-CO"/>
        </a:p>
      </dgm:t>
    </dgm:pt>
    <dgm:pt modelId="{2884A114-D7D9-49FB-901F-F885DD17EB9B}" type="pres">
      <dgm:prSet presAssocID="{D46A0ED7-1ECA-47AB-8436-31B0630A1DA3}" presName="Background" presStyleLbl="node1" presStyleIdx="0" presStyleCnt="1" custScaleX="145624" custScaleY="151515" custLinFactNeighborX="282" custLinFactNeighborY="14052"/>
      <dgm:spPr/>
      <dgm:t>
        <a:bodyPr/>
        <a:lstStyle/>
        <a:p>
          <a:endParaRPr lang="es-CO"/>
        </a:p>
      </dgm:t>
    </dgm:pt>
    <dgm:pt modelId="{1308E59D-A627-475E-8782-B384FCA24C74}" type="pres">
      <dgm:prSet presAssocID="{D46A0ED7-1ECA-47AB-8436-31B0630A1DA3}" presName="Divider" presStyleLbl="callout" presStyleIdx="0" presStyleCnt="1" custFlipHor="1" custScaleX="2000000" custScaleY="150607"/>
      <dgm:spPr/>
    </dgm:pt>
    <dgm:pt modelId="{E336B41A-8067-4D72-A162-C7F1AE2840DE}" type="pres">
      <dgm:prSet presAssocID="{D46A0ED7-1ECA-47AB-8436-31B0630A1DA3}" presName="ChildText1" presStyleLbl="revTx" presStyleIdx="0" presStyleCnt="0" custScaleY="148246" custLinFactNeighborX="1923" custLinFactNeighborY="0">
        <dgm:presLayoutVars>
          <dgm:chMax val="0"/>
          <dgm:chPref val="0"/>
          <dgm:bulletEnabled val="1"/>
        </dgm:presLayoutVars>
      </dgm:prSet>
      <dgm:spPr/>
      <dgm:t>
        <a:bodyPr/>
        <a:lstStyle/>
        <a:p>
          <a:endParaRPr lang="es-CO"/>
        </a:p>
      </dgm:t>
    </dgm:pt>
    <dgm:pt modelId="{7A569B86-9A81-4CED-BE9A-3C9FB26B108E}" type="pres">
      <dgm:prSet presAssocID="{D46A0ED7-1ECA-47AB-8436-31B0630A1DA3}" presName="ChildText2" presStyleLbl="revTx" presStyleIdx="0" presStyleCnt="0" custLinFactNeighborX="-57170" custLinFactNeighborY="-21296">
        <dgm:presLayoutVars>
          <dgm:chMax val="0"/>
          <dgm:chPref val="0"/>
          <dgm:bulletEnabled val="1"/>
        </dgm:presLayoutVars>
      </dgm:prSet>
      <dgm:spPr/>
      <dgm:t>
        <a:bodyPr/>
        <a:lstStyle/>
        <a:p>
          <a:endParaRPr lang="es-CO"/>
        </a:p>
      </dgm:t>
    </dgm:pt>
    <dgm:pt modelId="{53334634-42DE-4094-B8B5-760A974D5E8C}" type="pres">
      <dgm:prSet presAssocID="{D46A0ED7-1ECA-47AB-8436-31B0630A1DA3}" presName="ParentText1" presStyleLbl="revTx" presStyleIdx="0" presStyleCnt="0">
        <dgm:presLayoutVars>
          <dgm:chMax val="1"/>
          <dgm:chPref val="1"/>
        </dgm:presLayoutVars>
      </dgm:prSet>
      <dgm:spPr/>
      <dgm:t>
        <a:bodyPr/>
        <a:lstStyle/>
        <a:p>
          <a:endParaRPr lang="es-CO"/>
        </a:p>
      </dgm:t>
    </dgm:pt>
    <dgm:pt modelId="{492FB88D-2903-4918-BA2C-4E0F7A7DC973}" type="pres">
      <dgm:prSet presAssocID="{D46A0ED7-1ECA-47AB-8436-31B0630A1DA3}" presName="ParentShape1" presStyleLbl="alignImgPlace1" presStyleIdx="0" presStyleCnt="2" custLinFactNeighborX="-88780" custLinFactNeighborY="-2352">
        <dgm:presLayoutVars/>
      </dgm:prSet>
      <dgm:spPr/>
      <dgm:t>
        <a:bodyPr/>
        <a:lstStyle/>
        <a:p>
          <a:endParaRPr lang="es-CO"/>
        </a:p>
      </dgm:t>
    </dgm:pt>
    <dgm:pt modelId="{46A07993-F700-4003-9196-54A473FF9445}" type="pres">
      <dgm:prSet presAssocID="{D46A0ED7-1ECA-47AB-8436-31B0630A1DA3}" presName="ParentText2" presStyleLbl="revTx" presStyleIdx="0" presStyleCnt="0">
        <dgm:presLayoutVars>
          <dgm:chMax val="1"/>
          <dgm:chPref val="1"/>
        </dgm:presLayoutVars>
      </dgm:prSet>
      <dgm:spPr/>
      <dgm:t>
        <a:bodyPr/>
        <a:lstStyle/>
        <a:p>
          <a:endParaRPr lang="es-CO"/>
        </a:p>
      </dgm:t>
    </dgm:pt>
    <dgm:pt modelId="{14EA7E8B-3D1F-49AA-8BC0-A654A3A62EC9}" type="pres">
      <dgm:prSet presAssocID="{D46A0ED7-1ECA-47AB-8436-31B0630A1DA3}" presName="ParentShape2" presStyleLbl="alignImgPlace1" presStyleIdx="1" presStyleCnt="2" custLinFactX="5724" custLinFactNeighborX="100000" custLinFactNeighborY="1594">
        <dgm:presLayoutVars/>
      </dgm:prSet>
      <dgm:spPr/>
      <dgm:t>
        <a:bodyPr/>
        <a:lstStyle/>
        <a:p>
          <a:endParaRPr lang="es-CO"/>
        </a:p>
      </dgm:t>
    </dgm:pt>
  </dgm:ptLst>
  <dgm:cxnLst>
    <dgm:cxn modelId="{B024B9DA-5AD1-48E9-83D9-F35C7D29678A}" srcId="{D46A0ED7-1ECA-47AB-8436-31B0630A1DA3}" destId="{217B2255-DBE7-4BCB-9C77-23733DB507A6}" srcOrd="5" destOrd="0" parTransId="{13FD6ED1-015B-4E94-9E68-51926DFC1838}" sibTransId="{9C7D3880-6B68-452D-AC88-8C3088309DA8}"/>
    <dgm:cxn modelId="{6C8957C3-498A-4395-8768-82AA0E1D9C44}" type="presOf" srcId="{2B55B7EB-0C6A-4763-9CEA-DF20A3DD76E3}" destId="{492FB88D-2903-4918-BA2C-4E0F7A7DC973}" srcOrd="1" destOrd="0" presId="urn:microsoft.com/office/officeart/2009/3/layout/OpposingIdeas"/>
    <dgm:cxn modelId="{8BCB1F44-E06F-4D3A-B2AB-0AB61075FD40}" srcId="{D46A0ED7-1ECA-47AB-8436-31B0630A1DA3}" destId="{9DC20321-8846-42D9-ADC5-E70F1A0A5DB9}" srcOrd="6" destOrd="0" parTransId="{7605AE93-1C72-41E7-BA76-3DFB191AA325}" sibTransId="{004D4BB3-6CD9-4DEB-954F-DB2BB936D26D}"/>
    <dgm:cxn modelId="{7CAA13BA-BB4E-4392-AB57-D9BAEFE05042}" srcId="{D46A0ED7-1ECA-47AB-8436-31B0630A1DA3}" destId="{1848780A-0C92-4127-9E5F-B03BE3415C82}" srcOrd="2" destOrd="0" parTransId="{6E4F5A58-46AD-48BB-9E1A-AD7943D819C7}" sibTransId="{F35DCFEC-17F3-4E81-A23B-8034FD5E5DD4}"/>
    <dgm:cxn modelId="{129EE9C9-4B07-400B-8AF9-D33960281120}" type="presOf" srcId="{FD316DE1-4B7B-4305-84A7-16E24F18D1A2}" destId="{46A07993-F700-4003-9196-54A473FF9445}" srcOrd="0" destOrd="0" presId="urn:microsoft.com/office/officeart/2009/3/layout/OpposingIdeas"/>
    <dgm:cxn modelId="{EC8E9E8D-CFDA-44F0-8917-C0BAD0B12A42}" type="presOf" srcId="{FD316DE1-4B7B-4305-84A7-16E24F18D1A2}" destId="{14EA7E8B-3D1F-49AA-8BC0-A654A3A62EC9}" srcOrd="1" destOrd="0" presId="urn:microsoft.com/office/officeart/2009/3/layout/OpposingIdeas"/>
    <dgm:cxn modelId="{547572B9-BD81-42A3-BBA1-707D762B0503}" srcId="{D46A0ED7-1ECA-47AB-8436-31B0630A1DA3}" destId="{E31A5E7F-D51A-433D-9CDB-5FB17D258410}" srcOrd="3" destOrd="0" parTransId="{A6B04F62-7A98-4E5E-AA0F-BFB3E799B44B}" sibTransId="{C4E419A1-6B72-4971-B398-061CF1209185}"/>
    <dgm:cxn modelId="{7BDA29FA-A4C4-46E8-BCC6-DAB73EBB9721}" srcId="{D46A0ED7-1ECA-47AB-8436-31B0630A1DA3}" destId="{B2E5D791-7D80-436B-9429-F5A3A3275E48}" srcOrd="10" destOrd="0" parTransId="{7435029E-F0B1-4EE4-BB93-687FC820B4D2}" sibTransId="{ED600FDC-7350-4E70-99CF-90BC8231D1EF}"/>
    <dgm:cxn modelId="{13AB6B82-270B-49C0-9710-B333BD3F4427}" srcId="{D46A0ED7-1ECA-47AB-8436-31B0630A1DA3}" destId="{ABA918BB-8CDF-4100-9309-A775DB714745}" srcOrd="9" destOrd="0" parTransId="{55537E66-C4F9-4337-BEC0-5D0965ED1D59}" sibTransId="{9C9A0652-6481-42B3-9D75-9C9623D01511}"/>
    <dgm:cxn modelId="{0EC46138-2A87-4004-8FBE-F0B5A3F79DAE}" srcId="{D46A0ED7-1ECA-47AB-8436-31B0630A1DA3}" destId="{52719C64-F969-4F91-8E6F-2F8305AED15D}" srcOrd="7" destOrd="0" parTransId="{42D2947D-DB09-41AC-A1D9-EEC0C068C3D1}" sibTransId="{A3510F4B-111D-42F9-9512-67BC2BE379FA}"/>
    <dgm:cxn modelId="{3B4763E9-07F2-4050-BD7D-82C6DAB2F880}" srcId="{D46A0ED7-1ECA-47AB-8436-31B0630A1DA3}" destId="{CC11F361-E133-4C3B-A042-3C6079813AB6}" srcOrd="11" destOrd="0" parTransId="{A05E1DE0-4586-434C-8643-7ACB37B3615E}" sibTransId="{1F7B90E8-4E19-4BD6-A1B5-1B8024121FDC}"/>
    <dgm:cxn modelId="{B354F213-9925-47A9-9600-87F07301530B}" srcId="{D46A0ED7-1ECA-47AB-8436-31B0630A1DA3}" destId="{FD316DE1-4B7B-4305-84A7-16E24F18D1A2}" srcOrd="1" destOrd="0" parTransId="{7B46F6E4-EFFD-4EF0-B22B-41CB91C51015}" sibTransId="{9E28C29A-EAD8-4FDB-8B85-BC04E8DC4181}"/>
    <dgm:cxn modelId="{40269B8E-BFBC-489C-9FC2-CC3048640342}" type="presOf" srcId="{D46A0ED7-1ECA-47AB-8436-31B0630A1DA3}" destId="{CE83E944-C4AE-4921-923B-D643B1364E3F}" srcOrd="0" destOrd="0" presId="urn:microsoft.com/office/officeart/2009/3/layout/OpposingIdeas"/>
    <dgm:cxn modelId="{3DD9592F-00C5-496B-82B9-BC600C7ED160}" srcId="{D46A0ED7-1ECA-47AB-8436-31B0630A1DA3}" destId="{2B55B7EB-0C6A-4763-9CEA-DF20A3DD76E3}" srcOrd="0" destOrd="0" parTransId="{1C3681FE-A162-419E-A225-62AB173E8605}" sibTransId="{26FB7B76-B47E-407C-9A2F-FFBFF2F44B44}"/>
    <dgm:cxn modelId="{BA0F9529-9A8B-4857-AE2D-682102FA8795}" srcId="{D46A0ED7-1ECA-47AB-8436-31B0630A1DA3}" destId="{06CFE883-1B88-4521-83AE-3633FAD255CB}" srcOrd="12" destOrd="0" parTransId="{DE6F28BD-9D1C-42E9-8CD0-ED53E74F1ADB}" sibTransId="{CC3C0E12-606F-4BAD-BE91-5BB9EDAD3C85}"/>
    <dgm:cxn modelId="{2218BC74-D068-404E-B252-F0270DAC5739}" srcId="{D46A0ED7-1ECA-47AB-8436-31B0630A1DA3}" destId="{3CA48E1F-8BAD-463F-B7E0-14E86AA6913C}" srcOrd="4" destOrd="0" parTransId="{42275A65-22B0-4107-B81C-241C064A11C4}" sibTransId="{BF36F37B-3D81-412B-853F-07B99FE114B1}"/>
    <dgm:cxn modelId="{2A272DB6-7737-4A18-AB28-88BAFAA59090}" srcId="{D46A0ED7-1ECA-47AB-8436-31B0630A1DA3}" destId="{F51FF8AF-4120-46AE-A0A4-654540C1688C}" srcOrd="8" destOrd="0" parTransId="{FFBFD180-A1FA-4C4E-8DF1-ED950CD38CD7}" sibTransId="{561017E8-3EDE-4B81-99BD-0B8AEA169B73}"/>
    <dgm:cxn modelId="{DE683228-1148-4839-83B9-7371F107DE8D}" type="presOf" srcId="{2B55B7EB-0C6A-4763-9CEA-DF20A3DD76E3}" destId="{53334634-42DE-4094-B8B5-760A974D5E8C}" srcOrd="0" destOrd="0" presId="urn:microsoft.com/office/officeart/2009/3/layout/OpposingIdeas"/>
    <dgm:cxn modelId="{6EB77FE9-845A-46E7-A631-AC1075E5A75D}" type="presParOf" srcId="{CE83E944-C4AE-4921-923B-D643B1364E3F}" destId="{2884A114-D7D9-49FB-901F-F885DD17EB9B}" srcOrd="0" destOrd="0" presId="urn:microsoft.com/office/officeart/2009/3/layout/OpposingIdeas"/>
    <dgm:cxn modelId="{F9C40C30-00C0-40EC-9C42-1909BA71FAA1}" type="presParOf" srcId="{CE83E944-C4AE-4921-923B-D643B1364E3F}" destId="{1308E59D-A627-475E-8782-B384FCA24C74}" srcOrd="1" destOrd="0" presId="urn:microsoft.com/office/officeart/2009/3/layout/OpposingIdeas"/>
    <dgm:cxn modelId="{8C592590-C704-4BBD-B0AE-7A59BA608E21}" type="presParOf" srcId="{CE83E944-C4AE-4921-923B-D643B1364E3F}" destId="{E336B41A-8067-4D72-A162-C7F1AE2840DE}" srcOrd="2" destOrd="0" presId="urn:microsoft.com/office/officeart/2009/3/layout/OpposingIdeas"/>
    <dgm:cxn modelId="{78CDBF86-63D9-4F74-9FF7-E3190439F627}" type="presParOf" srcId="{CE83E944-C4AE-4921-923B-D643B1364E3F}" destId="{7A569B86-9A81-4CED-BE9A-3C9FB26B108E}" srcOrd="3" destOrd="0" presId="urn:microsoft.com/office/officeart/2009/3/layout/OpposingIdeas"/>
    <dgm:cxn modelId="{FF33740C-4169-4B78-80C3-E59140DE1AA4}" type="presParOf" srcId="{CE83E944-C4AE-4921-923B-D643B1364E3F}" destId="{53334634-42DE-4094-B8B5-760A974D5E8C}" srcOrd="4" destOrd="0" presId="urn:microsoft.com/office/officeart/2009/3/layout/OpposingIdeas"/>
    <dgm:cxn modelId="{C49743F7-947F-4490-BF41-074971AA9C5A}" type="presParOf" srcId="{CE83E944-C4AE-4921-923B-D643B1364E3F}" destId="{492FB88D-2903-4918-BA2C-4E0F7A7DC973}" srcOrd="5" destOrd="0" presId="urn:microsoft.com/office/officeart/2009/3/layout/OpposingIdeas"/>
    <dgm:cxn modelId="{19ED4F0B-A3D2-4757-9964-1FE9E5824A97}" type="presParOf" srcId="{CE83E944-C4AE-4921-923B-D643B1364E3F}" destId="{46A07993-F700-4003-9196-54A473FF9445}" srcOrd="6" destOrd="0" presId="urn:microsoft.com/office/officeart/2009/3/layout/OpposingIdeas"/>
    <dgm:cxn modelId="{4E62ACCD-8D0A-4304-8D89-80653AF06BCC}" type="presParOf" srcId="{CE83E944-C4AE-4921-923B-D643B1364E3F}" destId="{14EA7E8B-3D1F-49AA-8BC0-A654A3A62EC9}" srcOrd="7" destOrd="0" presId="urn:microsoft.com/office/officeart/2009/3/layout/OpposingIdea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ABE59-7B7E-4155-B256-53B8D916BB50}" type="datetimeFigureOut">
              <a:rPr lang="es-CO" smtClean="0"/>
              <a:t>26/04/2015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31FA3-8931-41CF-B85E-DCF406B8B464}" type="slidenum">
              <a:rPr lang="es-CO" smtClean="0"/>
              <a:t>‹Nº›</a:t>
            </a:fld>
            <a:endParaRPr lang="es-CO"/>
          </a:p>
        </p:txBody>
      </p:sp>
    </p:spTree>
    <p:extLst>
      <p:ext uri="{BB962C8B-B14F-4D97-AF65-F5344CB8AC3E}">
        <p14:creationId xmlns:p14="http://schemas.microsoft.com/office/powerpoint/2010/main" val="361534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Las mediciones pueden involucrar el estado del equipo, la calidad de la conexión entre el hueco y la zona productora o el estado del yacimiento en la vecindad del pozo. Las operaciones de mantenimiento y workover afectan principalmente a los equipos o a la conexión entre el hueco y la zona productora.</a:t>
            </a:r>
          </a:p>
          <a:p>
            <a:r>
              <a:rPr lang="es-CO" sz="1200" kern="1200" dirty="0" smtClean="0">
                <a:solidFill>
                  <a:schemeClr val="tx1"/>
                </a:solidFill>
                <a:effectLst/>
                <a:latin typeface="+mn-lt"/>
                <a:ea typeface="+mn-ea"/>
                <a:cs typeface="+mn-cs"/>
              </a:rPr>
              <a:t> </a:t>
            </a:r>
          </a:p>
          <a:p>
            <a:r>
              <a:rPr lang="es-CO" sz="1200" kern="1200" dirty="0" smtClean="0">
                <a:solidFill>
                  <a:schemeClr val="tx1"/>
                </a:solidFill>
                <a:effectLst/>
                <a:latin typeface="+mn-lt"/>
                <a:ea typeface="+mn-ea"/>
                <a:cs typeface="+mn-cs"/>
              </a:rPr>
              <a:t>La operación de mantenimiento es relativamente simple, puede ser realizada con el pozo aun en producción, es decir bajo presión, con equipos livianos tales como unidades de wireline. En contraste, las operaciones de workover implican el uso de equipos más pesados; en ocasiones pueden llevarse a cabo con el pozo bajo presión usando unidades de coiled tubing o snubbing, pero generalmente requiere que se haya matado el pozo, es decir, que se haya circulado un fluido de control en el pozo cuya presión hidrostática es más grande que la presión del yacimiento.</a:t>
            </a:r>
          </a:p>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a:t>
            </a:fld>
            <a:endParaRPr lang="es-CO"/>
          </a:p>
        </p:txBody>
      </p:sp>
    </p:spTree>
    <p:extLst>
      <p:ext uri="{BB962C8B-B14F-4D97-AF65-F5344CB8AC3E}">
        <p14:creationId xmlns:p14="http://schemas.microsoft.com/office/powerpoint/2010/main" val="426704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12</a:t>
            </a:fld>
            <a:endParaRPr lang="es-CO"/>
          </a:p>
        </p:txBody>
      </p:sp>
    </p:spTree>
    <p:extLst>
      <p:ext uri="{BB962C8B-B14F-4D97-AF65-F5344CB8AC3E}">
        <p14:creationId xmlns:p14="http://schemas.microsoft.com/office/powerpoint/2010/main" val="363721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13</a:t>
            </a:fld>
            <a:endParaRPr lang="es-CO"/>
          </a:p>
        </p:txBody>
      </p:sp>
    </p:spTree>
    <p:extLst>
      <p:ext uri="{BB962C8B-B14F-4D97-AF65-F5344CB8AC3E}">
        <p14:creationId xmlns:p14="http://schemas.microsoft.com/office/powerpoint/2010/main" val="3533918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14</a:t>
            </a:fld>
            <a:endParaRPr lang="es-CO"/>
          </a:p>
        </p:txBody>
      </p:sp>
    </p:spTree>
    <p:extLst>
      <p:ext uri="{BB962C8B-B14F-4D97-AF65-F5344CB8AC3E}">
        <p14:creationId xmlns:p14="http://schemas.microsoft.com/office/powerpoint/2010/main" val="389959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15</a:t>
            </a:fld>
            <a:endParaRPr lang="es-CO"/>
          </a:p>
        </p:txBody>
      </p:sp>
    </p:spTree>
    <p:extLst>
      <p:ext uri="{BB962C8B-B14F-4D97-AF65-F5344CB8AC3E}">
        <p14:creationId xmlns:p14="http://schemas.microsoft.com/office/powerpoint/2010/main" val="341683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16</a:t>
            </a:fld>
            <a:endParaRPr lang="es-CO"/>
          </a:p>
        </p:txBody>
      </p:sp>
    </p:spTree>
    <p:extLst>
      <p:ext uri="{BB962C8B-B14F-4D97-AF65-F5344CB8AC3E}">
        <p14:creationId xmlns:p14="http://schemas.microsoft.com/office/powerpoint/2010/main" val="163929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17</a:t>
            </a:fld>
            <a:endParaRPr lang="es-CO"/>
          </a:p>
        </p:txBody>
      </p:sp>
    </p:spTree>
    <p:extLst>
      <p:ext uri="{BB962C8B-B14F-4D97-AF65-F5344CB8AC3E}">
        <p14:creationId xmlns:p14="http://schemas.microsoft.com/office/powerpoint/2010/main" val="219232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18</a:t>
            </a:fld>
            <a:endParaRPr lang="es-CO"/>
          </a:p>
        </p:txBody>
      </p:sp>
    </p:spTree>
    <p:extLst>
      <p:ext uri="{BB962C8B-B14F-4D97-AF65-F5344CB8AC3E}">
        <p14:creationId xmlns:p14="http://schemas.microsoft.com/office/powerpoint/2010/main" val="78737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19</a:t>
            </a:fld>
            <a:endParaRPr lang="es-CO"/>
          </a:p>
        </p:txBody>
      </p:sp>
    </p:spTree>
    <p:extLst>
      <p:ext uri="{BB962C8B-B14F-4D97-AF65-F5344CB8AC3E}">
        <p14:creationId xmlns:p14="http://schemas.microsoft.com/office/powerpoint/2010/main" val="3804617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20</a:t>
            </a:fld>
            <a:endParaRPr lang="es-CO"/>
          </a:p>
        </p:txBody>
      </p:sp>
    </p:spTree>
    <p:extLst>
      <p:ext uri="{BB962C8B-B14F-4D97-AF65-F5344CB8AC3E}">
        <p14:creationId xmlns:p14="http://schemas.microsoft.com/office/powerpoint/2010/main" val="4193681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21</a:t>
            </a:fld>
            <a:endParaRPr lang="es-CO"/>
          </a:p>
        </p:txBody>
      </p:sp>
    </p:spTree>
    <p:extLst>
      <p:ext uri="{BB962C8B-B14F-4D97-AF65-F5344CB8AC3E}">
        <p14:creationId xmlns:p14="http://schemas.microsoft.com/office/powerpoint/2010/main" val="196006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4</a:t>
            </a:fld>
            <a:endParaRPr lang="es-CO"/>
          </a:p>
        </p:txBody>
      </p:sp>
    </p:spTree>
    <p:extLst>
      <p:ext uri="{BB962C8B-B14F-4D97-AF65-F5344CB8AC3E}">
        <p14:creationId xmlns:p14="http://schemas.microsoft.com/office/powerpoint/2010/main" val="389439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22</a:t>
            </a:fld>
            <a:endParaRPr lang="es-CO"/>
          </a:p>
        </p:txBody>
      </p:sp>
    </p:spTree>
    <p:extLst>
      <p:ext uri="{BB962C8B-B14F-4D97-AF65-F5344CB8AC3E}">
        <p14:creationId xmlns:p14="http://schemas.microsoft.com/office/powerpoint/2010/main" val="348846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23</a:t>
            </a:fld>
            <a:endParaRPr lang="es-CO"/>
          </a:p>
        </p:txBody>
      </p:sp>
    </p:spTree>
    <p:extLst>
      <p:ext uri="{BB962C8B-B14F-4D97-AF65-F5344CB8AC3E}">
        <p14:creationId xmlns:p14="http://schemas.microsoft.com/office/powerpoint/2010/main" val="4052708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24</a:t>
            </a:fld>
            <a:endParaRPr lang="es-CO"/>
          </a:p>
        </p:txBody>
      </p:sp>
    </p:spTree>
    <p:extLst>
      <p:ext uri="{BB962C8B-B14F-4D97-AF65-F5344CB8AC3E}">
        <p14:creationId xmlns:p14="http://schemas.microsoft.com/office/powerpoint/2010/main" val="462870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25</a:t>
            </a:fld>
            <a:endParaRPr lang="es-CO"/>
          </a:p>
        </p:txBody>
      </p:sp>
    </p:spTree>
    <p:extLst>
      <p:ext uri="{BB962C8B-B14F-4D97-AF65-F5344CB8AC3E}">
        <p14:creationId xmlns:p14="http://schemas.microsoft.com/office/powerpoint/2010/main" val="355968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26</a:t>
            </a:fld>
            <a:endParaRPr lang="es-CO"/>
          </a:p>
        </p:txBody>
      </p:sp>
    </p:spTree>
    <p:extLst>
      <p:ext uri="{BB962C8B-B14F-4D97-AF65-F5344CB8AC3E}">
        <p14:creationId xmlns:p14="http://schemas.microsoft.com/office/powerpoint/2010/main" val="2008222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27</a:t>
            </a:fld>
            <a:endParaRPr lang="es-CO"/>
          </a:p>
        </p:txBody>
      </p:sp>
    </p:spTree>
    <p:extLst>
      <p:ext uri="{BB962C8B-B14F-4D97-AF65-F5344CB8AC3E}">
        <p14:creationId xmlns:p14="http://schemas.microsoft.com/office/powerpoint/2010/main" val="228120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28</a:t>
            </a:fld>
            <a:endParaRPr lang="es-CO"/>
          </a:p>
        </p:txBody>
      </p:sp>
    </p:spTree>
    <p:extLst>
      <p:ext uri="{BB962C8B-B14F-4D97-AF65-F5344CB8AC3E}">
        <p14:creationId xmlns:p14="http://schemas.microsoft.com/office/powerpoint/2010/main" val="2077535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29</a:t>
            </a:fld>
            <a:endParaRPr lang="es-CO"/>
          </a:p>
        </p:txBody>
      </p:sp>
    </p:spTree>
    <p:extLst>
      <p:ext uri="{BB962C8B-B14F-4D97-AF65-F5344CB8AC3E}">
        <p14:creationId xmlns:p14="http://schemas.microsoft.com/office/powerpoint/2010/main" val="2482537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30</a:t>
            </a:fld>
            <a:endParaRPr lang="es-CO"/>
          </a:p>
        </p:txBody>
      </p:sp>
    </p:spTree>
    <p:extLst>
      <p:ext uri="{BB962C8B-B14F-4D97-AF65-F5344CB8AC3E}">
        <p14:creationId xmlns:p14="http://schemas.microsoft.com/office/powerpoint/2010/main" val="3152843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DESCRIPCIÓN DE LOS ARIETES DE LA PREVENTORA:</a:t>
            </a:r>
          </a:p>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El primero son los arietes ciegos (sellan el pozo en la superficie cuando se pierde el control del mismo), los segundos son los cortadores (rompen, cortan o parten la tubería flexible si se traba dentro de la columna de preventoras y para retirar del pozo el equipo de superficie), el tercer juego de arietes son los de cuña (aseguran e impiden el movimiento en caso de que por amenaza de la presión exista el riesgo de que la tubería sea expulsada del pozo) y el cuarto son los de tubería o de stripping (aíslan la presión del espacio anular del pozo debajo de los arietes).</a:t>
            </a:r>
          </a:p>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31</a:t>
            </a:fld>
            <a:endParaRPr lang="es-CO"/>
          </a:p>
        </p:txBody>
      </p:sp>
    </p:spTree>
    <p:extLst>
      <p:ext uri="{BB962C8B-B14F-4D97-AF65-F5344CB8AC3E}">
        <p14:creationId xmlns:p14="http://schemas.microsoft.com/office/powerpoint/2010/main" val="293287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5</a:t>
            </a:fld>
            <a:endParaRPr lang="es-CO"/>
          </a:p>
        </p:txBody>
      </p:sp>
    </p:spTree>
    <p:extLst>
      <p:ext uri="{BB962C8B-B14F-4D97-AF65-F5344CB8AC3E}">
        <p14:creationId xmlns:p14="http://schemas.microsoft.com/office/powerpoint/2010/main" val="1507184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32</a:t>
            </a:fld>
            <a:endParaRPr lang="es-CO"/>
          </a:p>
        </p:txBody>
      </p:sp>
    </p:spTree>
    <p:extLst>
      <p:ext uri="{BB962C8B-B14F-4D97-AF65-F5344CB8AC3E}">
        <p14:creationId xmlns:p14="http://schemas.microsoft.com/office/powerpoint/2010/main" val="2526740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33</a:t>
            </a:fld>
            <a:endParaRPr lang="es-CO"/>
          </a:p>
        </p:txBody>
      </p:sp>
    </p:spTree>
    <p:extLst>
      <p:ext uri="{BB962C8B-B14F-4D97-AF65-F5344CB8AC3E}">
        <p14:creationId xmlns:p14="http://schemas.microsoft.com/office/powerpoint/2010/main" val="393320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34</a:t>
            </a:fld>
            <a:endParaRPr lang="es-CO"/>
          </a:p>
        </p:txBody>
      </p:sp>
    </p:spTree>
    <p:extLst>
      <p:ext uri="{BB962C8B-B14F-4D97-AF65-F5344CB8AC3E}">
        <p14:creationId xmlns:p14="http://schemas.microsoft.com/office/powerpoint/2010/main" val="1205757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35</a:t>
            </a:fld>
            <a:endParaRPr lang="es-CO"/>
          </a:p>
        </p:txBody>
      </p:sp>
    </p:spTree>
    <p:extLst>
      <p:ext uri="{BB962C8B-B14F-4D97-AF65-F5344CB8AC3E}">
        <p14:creationId xmlns:p14="http://schemas.microsoft.com/office/powerpoint/2010/main" val="1276531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36</a:t>
            </a:fld>
            <a:endParaRPr lang="es-CO"/>
          </a:p>
        </p:txBody>
      </p:sp>
    </p:spTree>
    <p:extLst>
      <p:ext uri="{BB962C8B-B14F-4D97-AF65-F5344CB8AC3E}">
        <p14:creationId xmlns:p14="http://schemas.microsoft.com/office/powerpoint/2010/main" val="90378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6</a:t>
            </a:fld>
            <a:endParaRPr lang="es-CO"/>
          </a:p>
        </p:txBody>
      </p:sp>
    </p:spTree>
    <p:extLst>
      <p:ext uri="{BB962C8B-B14F-4D97-AF65-F5344CB8AC3E}">
        <p14:creationId xmlns:p14="http://schemas.microsoft.com/office/powerpoint/2010/main" val="303040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7</a:t>
            </a:fld>
            <a:endParaRPr lang="es-CO"/>
          </a:p>
        </p:txBody>
      </p:sp>
    </p:spTree>
    <p:extLst>
      <p:ext uri="{BB962C8B-B14F-4D97-AF65-F5344CB8AC3E}">
        <p14:creationId xmlns:p14="http://schemas.microsoft.com/office/powerpoint/2010/main" val="187450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8</a:t>
            </a:fld>
            <a:endParaRPr lang="es-CO"/>
          </a:p>
        </p:txBody>
      </p:sp>
    </p:spTree>
    <p:extLst>
      <p:ext uri="{BB962C8B-B14F-4D97-AF65-F5344CB8AC3E}">
        <p14:creationId xmlns:p14="http://schemas.microsoft.com/office/powerpoint/2010/main" val="2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9</a:t>
            </a:fld>
            <a:endParaRPr lang="es-CO"/>
          </a:p>
        </p:txBody>
      </p:sp>
    </p:spTree>
    <p:extLst>
      <p:ext uri="{BB962C8B-B14F-4D97-AF65-F5344CB8AC3E}">
        <p14:creationId xmlns:p14="http://schemas.microsoft.com/office/powerpoint/2010/main" val="107131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10</a:t>
            </a:fld>
            <a:endParaRPr lang="es-CO"/>
          </a:p>
        </p:txBody>
      </p:sp>
    </p:spTree>
    <p:extLst>
      <p:ext uri="{BB962C8B-B14F-4D97-AF65-F5344CB8AC3E}">
        <p14:creationId xmlns:p14="http://schemas.microsoft.com/office/powerpoint/2010/main" val="1372745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11</a:t>
            </a:fld>
            <a:endParaRPr lang="es-CO"/>
          </a:p>
        </p:txBody>
      </p:sp>
    </p:spTree>
    <p:extLst>
      <p:ext uri="{BB962C8B-B14F-4D97-AF65-F5344CB8AC3E}">
        <p14:creationId xmlns:p14="http://schemas.microsoft.com/office/powerpoint/2010/main" val="3699592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5365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160793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767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911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0147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26/04/2015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76296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26/04/2015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44681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835051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276570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54471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1544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95219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C9CB7B-19EB-43B5-8154-20F34DAA7C7E}" type="datetimeFigureOut">
              <a:rPr lang="es-CO" smtClean="0"/>
              <a:t>26/04/2015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18098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DC9CB7B-19EB-43B5-8154-20F34DAA7C7E}" type="datetimeFigureOut">
              <a:rPr lang="es-CO" smtClean="0"/>
              <a:t>26/04/2015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07548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DC9CB7B-19EB-43B5-8154-20F34DAA7C7E}" type="datetimeFigureOut">
              <a:rPr lang="es-CO" smtClean="0"/>
              <a:t>26/04/2015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52277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24370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39933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DC9CB7B-19EB-43B5-8154-20F34DAA7C7E}" type="datetimeFigureOut">
              <a:rPr lang="es-CO" smtClean="0"/>
              <a:t>26/04/2015</a:t>
            </a:fld>
            <a:endParaRPr lang="es-C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C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ED77D5B-7D97-4382-B2C8-BFEFD1F00F34}" type="slidenum">
              <a:rPr lang="es-CO" smtClean="0"/>
              <a:t>‹Nº›</a:t>
            </a:fld>
            <a:endParaRPr lang="es-CO"/>
          </a:p>
        </p:txBody>
      </p:sp>
    </p:spTree>
    <p:extLst>
      <p:ext uri="{BB962C8B-B14F-4D97-AF65-F5344CB8AC3E}">
        <p14:creationId xmlns:p14="http://schemas.microsoft.com/office/powerpoint/2010/main" val="348436150"/>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png"/><Relationship Id="rId9" Type="http://schemas.microsoft.com/office/2007/relationships/diagramDrawing" Target="../diagrams/drawing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0776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5" name="Rectángulo redondeado 4"/>
          <p:cNvSpPr/>
          <p:nvPr/>
        </p:nvSpPr>
        <p:spPr>
          <a:xfrm>
            <a:off x="5023222" y="3308014"/>
            <a:ext cx="4042099" cy="743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RAZONES POR LAS QUE SE REALIZA UN WORKOVER </a:t>
            </a:r>
            <a:endParaRPr lang="es-CO" dirty="0">
              <a:solidFill>
                <a:schemeClr val="tx1"/>
              </a:solidFill>
            </a:endParaRPr>
          </a:p>
        </p:txBody>
      </p:sp>
      <p:sp>
        <p:nvSpPr>
          <p:cNvPr id="3" name="Rectángulo 2"/>
          <p:cNvSpPr/>
          <p:nvPr/>
        </p:nvSpPr>
        <p:spPr>
          <a:xfrm>
            <a:off x="2931234" y="879408"/>
            <a:ext cx="3149600" cy="2031325"/>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Fallas de </a:t>
            </a:r>
            <a:r>
              <a:rPr lang="es-CO" b="1" dirty="0" smtClean="0">
                <a:ea typeface="Calibri" panose="020F0502020204030204" pitchFamily="34" charset="0"/>
                <a:cs typeface="Times New Roman" panose="02020603050405020304" pitchFamily="18" charset="0"/>
              </a:rPr>
              <a:t>equipo</a:t>
            </a:r>
          </a:p>
          <a:p>
            <a:pPr algn="just"/>
            <a:r>
              <a:rPr lang="es-CO" dirty="0" smtClean="0">
                <a:ea typeface="Calibri" panose="020F0502020204030204" pitchFamily="34" charset="0"/>
                <a:cs typeface="Times New Roman" panose="02020603050405020304" pitchFamily="18" charset="0"/>
              </a:rPr>
              <a:t>Presentadas </a:t>
            </a:r>
            <a:r>
              <a:rPr lang="es-CO" dirty="0">
                <a:ea typeface="Calibri" panose="020F0502020204030204" pitchFamily="34" charset="0"/>
                <a:cs typeface="Times New Roman" panose="02020603050405020304" pitchFamily="18" charset="0"/>
              </a:rPr>
              <a:t>en diversas partes del pozo, por fugas en cabeza en la válvula maestra o en el colgador de la tubería, </a:t>
            </a:r>
            <a:r>
              <a:rPr lang="es-CO" dirty="0" smtClean="0">
                <a:ea typeface="Calibri" panose="020F0502020204030204" pitchFamily="34" charset="0"/>
                <a:cs typeface="Times New Roman" panose="02020603050405020304" pitchFamily="18" charset="0"/>
              </a:rPr>
              <a:t>daños </a:t>
            </a:r>
            <a:r>
              <a:rPr lang="es-CO" dirty="0">
                <a:ea typeface="Calibri" panose="020F0502020204030204" pitchFamily="34" charset="0"/>
                <a:cs typeface="Times New Roman" panose="02020603050405020304" pitchFamily="18" charset="0"/>
              </a:rPr>
              <a:t>en el sistema de la válvula de seguridad de superficie, </a:t>
            </a:r>
            <a:r>
              <a:rPr lang="es-CO" dirty="0" smtClean="0">
                <a:ea typeface="Calibri" panose="020F0502020204030204" pitchFamily="34" charset="0"/>
                <a:cs typeface="Times New Roman" panose="02020603050405020304" pitchFamily="18" charset="0"/>
              </a:rPr>
              <a:t>etc.</a:t>
            </a:r>
            <a:endParaRPr lang="es-CO" dirty="0"/>
          </a:p>
        </p:txBody>
      </p:sp>
      <p:sp>
        <p:nvSpPr>
          <p:cNvPr id="7" name="Rectángulo 6"/>
          <p:cNvSpPr/>
          <p:nvPr/>
        </p:nvSpPr>
        <p:spPr>
          <a:xfrm>
            <a:off x="3033063" y="4641498"/>
            <a:ext cx="2706357" cy="1754326"/>
          </a:xfrm>
          <a:prstGeom prst="rect">
            <a:avLst/>
          </a:prstGeom>
        </p:spPr>
        <p:txBody>
          <a:bodyPr wrap="square">
            <a:spAutoFit/>
          </a:bodyPr>
          <a:lstStyle/>
          <a:p>
            <a:pPr algn="ctr"/>
            <a:r>
              <a:rPr lang="es-CO" b="1" dirty="0" smtClean="0">
                <a:ea typeface="Calibri" panose="020F0502020204030204" pitchFamily="34" charset="0"/>
                <a:cs typeface="Times New Roman" panose="02020603050405020304" pitchFamily="18" charset="0"/>
              </a:rPr>
              <a:t>Modificaciones en las condiciones de producción</a:t>
            </a:r>
          </a:p>
          <a:p>
            <a:pPr algn="just"/>
            <a:r>
              <a:rPr lang="es-CO" dirty="0" smtClean="0">
                <a:ea typeface="Calibri" panose="020F0502020204030204" pitchFamily="34" charset="0"/>
                <a:cs typeface="Times New Roman" panose="02020603050405020304" pitchFamily="18" charset="0"/>
              </a:rPr>
              <a:t>Con el fin de obtener la velocidad suficiente para transportar las fases pesadas.</a:t>
            </a:r>
            <a:endParaRPr lang="es-CO" dirty="0"/>
          </a:p>
        </p:txBody>
      </p:sp>
      <p:sp>
        <p:nvSpPr>
          <p:cNvPr id="10" name="Rectángulo 9"/>
          <p:cNvSpPr/>
          <p:nvPr/>
        </p:nvSpPr>
        <p:spPr>
          <a:xfrm>
            <a:off x="7752988" y="907248"/>
            <a:ext cx="3990867" cy="2031325"/>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Restauración o modificación de la zona </a:t>
            </a:r>
            <a:r>
              <a:rPr lang="es-CO" b="1" dirty="0" smtClean="0">
                <a:ea typeface="Calibri" panose="020F0502020204030204" pitchFamily="34" charset="0"/>
                <a:cs typeface="Times New Roman" panose="02020603050405020304" pitchFamily="18" charset="0"/>
              </a:rPr>
              <a:t>productora</a:t>
            </a:r>
          </a:p>
          <a:p>
            <a:pPr algn="just"/>
            <a:r>
              <a:rPr lang="es-CO" dirty="0" smtClean="0">
                <a:ea typeface="Calibri" panose="020F0502020204030204" pitchFamily="34" charset="0"/>
                <a:cs typeface="Times New Roman" panose="02020603050405020304" pitchFamily="18" charset="0"/>
              </a:rPr>
              <a:t>Se c</a:t>
            </a:r>
            <a:r>
              <a:rPr lang="es-CO" dirty="0" smtClean="0">
                <a:solidFill>
                  <a:srgbClr val="000000"/>
                </a:solidFill>
                <a:ea typeface="Calibri" panose="020F0502020204030204" pitchFamily="34" charset="0"/>
                <a:cs typeface="Arial" panose="020B0604020202020204" pitchFamily="34" charset="0"/>
              </a:rPr>
              <a:t>on </a:t>
            </a:r>
            <a:r>
              <a:rPr lang="es-CO" dirty="0">
                <a:solidFill>
                  <a:srgbClr val="000000"/>
                </a:solidFill>
                <a:ea typeface="Calibri" panose="020F0502020204030204" pitchFamily="34" charset="0"/>
                <a:cs typeface="Arial" panose="020B0604020202020204" pitchFamily="34" charset="0"/>
              </a:rPr>
              <a:t>el fin de mejorar las condiciones de la zona productora como una estimulación por acidificación o un fracturamiento, una implementación o restauración de un control de </a:t>
            </a:r>
            <a:r>
              <a:rPr lang="es-CO" dirty="0" smtClean="0">
                <a:solidFill>
                  <a:srgbClr val="000000"/>
                </a:solidFill>
                <a:ea typeface="Calibri" panose="020F0502020204030204" pitchFamily="34" charset="0"/>
                <a:cs typeface="Arial" panose="020B0604020202020204" pitchFamily="34" charset="0"/>
              </a:rPr>
              <a:t>arena.</a:t>
            </a:r>
            <a:endParaRPr lang="es-CO" dirty="0"/>
          </a:p>
        </p:txBody>
      </p:sp>
      <p:sp>
        <p:nvSpPr>
          <p:cNvPr id="11" name="Rectángulo 10"/>
          <p:cNvSpPr/>
          <p:nvPr/>
        </p:nvSpPr>
        <p:spPr>
          <a:xfrm>
            <a:off x="8243705" y="4621478"/>
            <a:ext cx="3219802" cy="2031325"/>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Cambio de propósito del </a:t>
            </a:r>
            <a:r>
              <a:rPr lang="es-CO" b="1" dirty="0" smtClean="0">
                <a:ea typeface="Calibri" panose="020F0502020204030204" pitchFamily="34" charset="0"/>
                <a:cs typeface="Times New Roman" panose="02020603050405020304" pitchFamily="18" charset="0"/>
              </a:rPr>
              <a:t>pozo</a:t>
            </a:r>
          </a:p>
          <a:p>
            <a:pPr algn="just"/>
            <a:r>
              <a:rPr lang="es-CO" dirty="0" smtClean="0">
                <a:ea typeface="Calibri" panose="020F0502020204030204" pitchFamily="34" charset="0"/>
                <a:cs typeface="Times New Roman" panose="02020603050405020304" pitchFamily="18" charset="0"/>
              </a:rPr>
              <a:t>Al </a:t>
            </a:r>
            <a:r>
              <a:rPr lang="es-CO" dirty="0">
                <a:ea typeface="Calibri" panose="020F0502020204030204" pitchFamily="34" charset="0"/>
                <a:cs typeface="Times New Roman" panose="02020603050405020304" pitchFamily="18" charset="0"/>
              </a:rPr>
              <a:t>pasar </a:t>
            </a:r>
            <a:r>
              <a:rPr lang="es-CO" dirty="0" smtClean="0">
                <a:ea typeface="Calibri" panose="020F0502020204030204" pitchFamily="34" charset="0"/>
                <a:cs typeface="Times New Roman" panose="02020603050405020304" pitchFamily="18" charset="0"/>
              </a:rPr>
              <a:t>el </a:t>
            </a:r>
            <a:r>
              <a:rPr lang="es-CO" dirty="0">
                <a:ea typeface="Calibri" panose="020F0502020204030204" pitchFamily="34" charset="0"/>
                <a:cs typeface="Times New Roman" panose="02020603050405020304" pitchFamily="18" charset="0"/>
              </a:rPr>
              <a:t>tiempo un pozo va cambiando sus condiciones, </a:t>
            </a:r>
            <a:r>
              <a:rPr lang="es-CO" dirty="0" smtClean="0">
                <a:ea typeface="Calibri" panose="020F0502020204030204" pitchFamily="34" charset="0"/>
                <a:cs typeface="Times New Roman" panose="02020603050405020304" pitchFamily="18" charset="0"/>
              </a:rPr>
              <a:t>por lo que se realiza un </a:t>
            </a:r>
            <a:r>
              <a:rPr lang="es-CO" dirty="0">
                <a:ea typeface="Calibri" panose="020F0502020204030204" pitchFamily="34" charset="0"/>
                <a:cs typeface="Times New Roman" panose="02020603050405020304" pitchFamily="18" charset="0"/>
              </a:rPr>
              <a:t>análisis minucioso de que tan rentable es mantener dicho pozo en </a:t>
            </a:r>
            <a:r>
              <a:rPr lang="es-CO" dirty="0" smtClean="0">
                <a:ea typeface="Calibri" panose="020F0502020204030204" pitchFamily="34" charset="0"/>
                <a:cs typeface="Times New Roman" panose="02020603050405020304" pitchFamily="18" charset="0"/>
              </a:rPr>
              <a:t>producción</a:t>
            </a:r>
            <a:r>
              <a:rPr lang="es-CO" dirty="0">
                <a:ea typeface="Calibri" panose="020F0502020204030204" pitchFamily="34" charset="0"/>
                <a:cs typeface="Times New Roman" panose="02020603050405020304" pitchFamily="18" charset="0"/>
              </a:rPr>
              <a:t>.</a:t>
            </a:r>
            <a:endParaRPr lang="es-CO" dirty="0"/>
          </a:p>
        </p:txBody>
      </p:sp>
      <p:sp>
        <p:nvSpPr>
          <p:cNvPr id="13" name="Flecha izquierda, derecha y arriba 12"/>
          <p:cNvSpPr/>
          <p:nvPr/>
        </p:nvSpPr>
        <p:spPr>
          <a:xfrm rot="5400000">
            <a:off x="4017084" y="3379542"/>
            <a:ext cx="977900" cy="542193"/>
          </a:xfrm>
          <a:prstGeom prst="leftRigh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Flecha izquierda, derecha y arriba 30"/>
          <p:cNvSpPr/>
          <p:nvPr/>
        </p:nvSpPr>
        <p:spPr>
          <a:xfrm rot="16200000">
            <a:off x="9093559" y="3419735"/>
            <a:ext cx="977900" cy="542193"/>
          </a:xfrm>
          <a:prstGeom prst="leftRigh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67332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9" name="Rectángulo 8"/>
          <p:cNvSpPr/>
          <p:nvPr/>
        </p:nvSpPr>
        <p:spPr>
          <a:xfrm>
            <a:off x="4343400" y="1954282"/>
            <a:ext cx="6096000" cy="2585323"/>
          </a:xfrm>
          <a:prstGeom prst="rect">
            <a:avLst/>
          </a:prstGeom>
        </p:spPr>
        <p:txBody>
          <a:bodyPr>
            <a:spAutoFit/>
          </a:bodyPr>
          <a:lstStyle/>
          <a:p>
            <a:endParaRPr lang="es-CO" dirty="0" smtClean="0">
              <a:ea typeface="Calibri" panose="020F0502020204030204" pitchFamily="34" charset="0"/>
              <a:cs typeface="Times New Roman" panose="02020603050405020304" pitchFamily="18" charset="0"/>
            </a:endParaRPr>
          </a:p>
          <a:p>
            <a:pPr algn="ctr"/>
            <a:r>
              <a:rPr lang="es-CO" b="1" dirty="0" smtClean="0">
                <a:ea typeface="Calibri" panose="020F0502020204030204" pitchFamily="34" charset="0"/>
                <a:cs typeface="Times New Roman" panose="02020603050405020304" pitchFamily="18" charset="0"/>
              </a:rPr>
              <a:t>Pesca</a:t>
            </a:r>
          </a:p>
          <a:p>
            <a:pPr algn="ctr"/>
            <a:endParaRPr lang="es-CO" b="1" dirty="0" smtClean="0">
              <a:ea typeface="Calibri" panose="020F0502020204030204" pitchFamily="34" charset="0"/>
              <a:cs typeface="Times New Roman" panose="02020603050405020304" pitchFamily="18" charset="0"/>
            </a:endParaRPr>
          </a:p>
          <a:p>
            <a:pPr algn="just"/>
            <a:r>
              <a:rPr lang="es-CO" dirty="0">
                <a:ea typeface="Calibri" panose="020F0502020204030204" pitchFamily="34" charset="0"/>
                <a:cs typeface="Times New Roman" panose="02020603050405020304" pitchFamily="18" charset="0"/>
              </a:rPr>
              <a:t>C</a:t>
            </a:r>
            <a:r>
              <a:rPr lang="es-CO" dirty="0" smtClean="0">
                <a:ea typeface="Calibri" panose="020F0502020204030204" pitchFamily="34" charset="0"/>
                <a:cs typeface="Times New Roman" panose="02020603050405020304" pitchFamily="18" charset="0"/>
              </a:rPr>
              <a:t>uando </a:t>
            </a:r>
            <a:r>
              <a:rPr lang="es-CO" dirty="0">
                <a:ea typeface="Calibri" panose="020F0502020204030204" pitchFamily="34" charset="0"/>
                <a:cs typeface="Times New Roman" panose="02020603050405020304" pitchFamily="18" charset="0"/>
              </a:rPr>
              <a:t>se ejecutan las operaciones de medición, mantenimiento y workover pueden caer artículos accidentalmente en el pozo ya sea un hueco abierto o revestido, estos elementos son denominados “pescados”, en estos casos se realizan operaciones de pesca con el fin de recuperarlos, estas operaciones suelen ser problemáticas por el tamaño de los artículos </a:t>
            </a:r>
            <a:r>
              <a:rPr lang="es-CO" dirty="0" smtClean="0">
                <a:ea typeface="Calibri" panose="020F0502020204030204" pitchFamily="34" charset="0"/>
                <a:cs typeface="Times New Roman" panose="02020603050405020304" pitchFamily="18" charset="0"/>
              </a:rPr>
              <a:t>perdidos.</a:t>
            </a:r>
            <a:endParaRPr lang="es-CO" dirty="0"/>
          </a:p>
        </p:txBody>
      </p:sp>
      <p:sp>
        <p:nvSpPr>
          <p:cNvPr id="25" name="Rectángulo redondeado 24"/>
          <p:cNvSpPr/>
          <p:nvPr/>
        </p:nvSpPr>
        <p:spPr>
          <a:xfrm>
            <a:off x="5236784" y="819623"/>
            <a:ext cx="4042099" cy="743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RAZONES POR LAS QUE SE REALIZA UN WORKOVER </a:t>
            </a:r>
            <a:endParaRPr lang="es-CO" dirty="0">
              <a:solidFill>
                <a:schemeClr val="tx1"/>
              </a:solidFill>
            </a:endParaRPr>
          </a:p>
        </p:txBody>
      </p:sp>
      <p:sp>
        <p:nvSpPr>
          <p:cNvPr id="15" name="Flecha abajo 14"/>
          <p:cNvSpPr/>
          <p:nvPr/>
        </p:nvSpPr>
        <p:spPr>
          <a:xfrm>
            <a:off x="7216541" y="1675167"/>
            <a:ext cx="324067" cy="54971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p:nvPr/>
        </p:nvPicPr>
        <p:blipFill>
          <a:blip r:embed="rId5"/>
          <a:stretch>
            <a:fillRect/>
          </a:stretch>
        </p:blipFill>
        <p:spPr>
          <a:xfrm>
            <a:off x="5364193" y="4492925"/>
            <a:ext cx="4054414" cy="2350757"/>
          </a:xfrm>
          <a:prstGeom prst="rect">
            <a:avLst/>
          </a:prstGeom>
          <a:ln>
            <a:noFill/>
          </a:ln>
          <a:effectLst>
            <a:softEdge rad="112500"/>
          </a:effectLst>
        </p:spPr>
      </p:pic>
    </p:spTree>
    <p:extLst>
      <p:ext uri="{BB962C8B-B14F-4D97-AF65-F5344CB8AC3E}">
        <p14:creationId xmlns:p14="http://schemas.microsoft.com/office/powerpoint/2010/main" val="2204299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3" name="Rectángulo 2"/>
          <p:cNvSpPr/>
          <p:nvPr/>
        </p:nvSpPr>
        <p:spPr>
          <a:xfrm>
            <a:off x="2832100" y="624618"/>
            <a:ext cx="8178800" cy="923330"/>
          </a:xfrm>
          <a:prstGeom prst="rect">
            <a:avLst/>
          </a:prstGeom>
        </p:spPr>
        <p:txBody>
          <a:bodyPr wrap="square">
            <a:spAutoFit/>
          </a:bodyPr>
          <a:lstStyle/>
          <a:p>
            <a:r>
              <a:rPr lang="es-CO" dirty="0" smtClean="0">
                <a:ea typeface="Calibri" panose="020F0502020204030204" pitchFamily="34" charset="0"/>
                <a:cs typeface="Times New Roman" panose="02020603050405020304" pitchFamily="18" charset="0"/>
              </a:rPr>
              <a:t>Algunas </a:t>
            </a:r>
            <a:r>
              <a:rPr lang="es-CO" dirty="0">
                <a:ea typeface="Calibri" panose="020F0502020204030204" pitchFamily="34" charset="0"/>
                <a:cs typeface="Times New Roman" panose="02020603050405020304" pitchFamily="18" charset="0"/>
              </a:rPr>
              <a:t>operaciones de pesca que son provocadas por el atascamiento de la sarta de perforación, que pueden ser causados por formaciones inestables o por las prácticas llevadas a cabo en la </a:t>
            </a:r>
            <a:r>
              <a:rPr lang="es-CO" dirty="0" smtClean="0">
                <a:ea typeface="Calibri" panose="020F0502020204030204" pitchFamily="34" charset="0"/>
                <a:cs typeface="Times New Roman" panose="02020603050405020304" pitchFamily="18" charset="0"/>
              </a:rPr>
              <a:t>perforación son:</a:t>
            </a:r>
            <a:endParaRPr lang="es-CO" dirty="0"/>
          </a:p>
        </p:txBody>
      </p:sp>
      <p:pic>
        <p:nvPicPr>
          <p:cNvPr id="20" name="Imagen 19"/>
          <p:cNvPicPr/>
          <p:nvPr/>
        </p:nvPicPr>
        <p:blipFill>
          <a:blip r:embed="rId5"/>
          <a:stretch>
            <a:fillRect/>
          </a:stretch>
        </p:blipFill>
        <p:spPr>
          <a:xfrm>
            <a:off x="4396706" y="1547948"/>
            <a:ext cx="5712493" cy="5310051"/>
          </a:xfrm>
          <a:prstGeom prst="rect">
            <a:avLst/>
          </a:prstGeom>
          <a:ln>
            <a:noFill/>
          </a:ln>
          <a:effectLst>
            <a:softEdge rad="112500"/>
          </a:effectLst>
        </p:spPr>
      </p:pic>
    </p:spTree>
    <p:extLst>
      <p:ext uri="{BB962C8B-B14F-4D97-AF65-F5344CB8AC3E}">
        <p14:creationId xmlns:p14="http://schemas.microsoft.com/office/powerpoint/2010/main" val="1418799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5" name="Rectángulo 4"/>
          <p:cNvSpPr/>
          <p:nvPr/>
        </p:nvSpPr>
        <p:spPr>
          <a:xfrm>
            <a:off x="2877361" y="857995"/>
            <a:ext cx="8534400" cy="2308324"/>
          </a:xfrm>
          <a:prstGeom prst="rect">
            <a:avLst/>
          </a:prstGeom>
        </p:spPr>
        <p:txBody>
          <a:bodyPr wrap="square">
            <a:spAutoFit/>
          </a:bodyPr>
          <a:lstStyle/>
          <a:p>
            <a:r>
              <a:rPr lang="es-CO" dirty="0">
                <a:ea typeface="Calibri" panose="020F0502020204030204" pitchFamily="34" charset="0"/>
                <a:cs typeface="Times New Roman" panose="02020603050405020304" pitchFamily="18" charset="0"/>
              </a:rPr>
              <a:t>Para llevar a cabo la recuperación de los pescados se utilizan las herramientas de pesca, las cuales se dividen en cinco </a:t>
            </a:r>
            <a:r>
              <a:rPr lang="es-CO" dirty="0" smtClean="0">
                <a:ea typeface="Calibri" panose="020F0502020204030204" pitchFamily="34" charset="0"/>
                <a:cs typeface="Times New Roman" panose="02020603050405020304" pitchFamily="18" charset="0"/>
              </a:rPr>
              <a:t>categorías:</a:t>
            </a:r>
          </a:p>
          <a:p>
            <a:endParaRPr lang="es-CO" dirty="0" smtClean="0">
              <a:ea typeface="Calibri" panose="020F0502020204030204" pitchFamily="34" charset="0"/>
              <a:cs typeface="Times New Roman" panose="02020603050405020304" pitchFamily="18" charset="0"/>
            </a:endParaRPr>
          </a:p>
          <a:p>
            <a:r>
              <a:rPr lang="es-CO" dirty="0" smtClean="0">
                <a:ea typeface="Calibri" panose="020F0502020204030204" pitchFamily="34" charset="0"/>
                <a:cs typeface="Times New Roman" panose="02020603050405020304" pitchFamily="18" charset="0"/>
              </a:rPr>
              <a:t>1. Canastas </a:t>
            </a:r>
            <a:r>
              <a:rPr lang="es-CO" dirty="0">
                <a:ea typeface="Calibri" panose="020F0502020204030204" pitchFamily="34" charset="0"/>
                <a:cs typeface="Times New Roman" panose="02020603050405020304" pitchFamily="18" charset="0"/>
              </a:rPr>
              <a:t>de </a:t>
            </a:r>
            <a:r>
              <a:rPr lang="es-CO" dirty="0" smtClean="0">
                <a:ea typeface="Calibri" panose="020F0502020204030204" pitchFamily="34" charset="0"/>
                <a:cs typeface="Times New Roman" panose="02020603050405020304" pitchFamily="18" charset="0"/>
              </a:rPr>
              <a:t>pesca</a:t>
            </a:r>
          </a:p>
          <a:p>
            <a:r>
              <a:rPr lang="es-CO" dirty="0" smtClean="0">
                <a:ea typeface="Calibri" panose="020F0502020204030204" pitchFamily="34" charset="0"/>
                <a:cs typeface="Times New Roman" panose="02020603050405020304" pitchFamily="18" charset="0"/>
              </a:rPr>
              <a:t>2. Herramientas </a:t>
            </a:r>
            <a:r>
              <a:rPr lang="es-CO" dirty="0">
                <a:ea typeface="Calibri" panose="020F0502020204030204" pitchFamily="34" charset="0"/>
                <a:cs typeface="Times New Roman" panose="02020603050405020304" pitchFamily="18" charset="0"/>
              </a:rPr>
              <a:t>de </a:t>
            </a:r>
            <a:r>
              <a:rPr lang="es-CO" dirty="0" smtClean="0">
                <a:ea typeface="Calibri" panose="020F0502020204030204" pitchFamily="34" charset="0"/>
                <a:cs typeface="Times New Roman" panose="02020603050405020304" pitchFamily="18" charset="0"/>
              </a:rPr>
              <a:t>fresado</a:t>
            </a:r>
          </a:p>
          <a:p>
            <a:r>
              <a:rPr lang="es-CO" dirty="0" smtClean="0">
                <a:ea typeface="Calibri" panose="020F0502020204030204" pitchFamily="34" charset="0"/>
                <a:cs typeface="Times New Roman" panose="02020603050405020304" pitchFamily="18" charset="0"/>
              </a:rPr>
              <a:t>3. Herramientas </a:t>
            </a:r>
            <a:r>
              <a:rPr lang="es-CO" dirty="0">
                <a:ea typeface="Calibri" panose="020F0502020204030204" pitchFamily="34" charset="0"/>
                <a:cs typeface="Times New Roman" panose="02020603050405020304" pitchFamily="18" charset="0"/>
              </a:rPr>
              <a:t>de </a:t>
            </a:r>
            <a:r>
              <a:rPr lang="es-CO" dirty="0" smtClean="0">
                <a:ea typeface="Calibri" panose="020F0502020204030204" pitchFamily="34" charset="0"/>
                <a:cs typeface="Times New Roman" panose="02020603050405020304" pitchFamily="18" charset="0"/>
              </a:rPr>
              <a:t>corte</a:t>
            </a:r>
          </a:p>
          <a:p>
            <a:r>
              <a:rPr lang="es-CO" dirty="0" smtClean="0">
                <a:ea typeface="Calibri" panose="020F0502020204030204" pitchFamily="34" charset="0"/>
                <a:cs typeface="Times New Roman" panose="02020603050405020304" pitchFamily="18" charset="0"/>
              </a:rPr>
              <a:t>4. Herramientas </a:t>
            </a:r>
            <a:r>
              <a:rPr lang="es-CO" dirty="0">
                <a:ea typeface="Calibri" panose="020F0502020204030204" pitchFamily="34" charset="0"/>
                <a:cs typeface="Times New Roman" panose="02020603050405020304" pitchFamily="18" charset="0"/>
              </a:rPr>
              <a:t>de agarre </a:t>
            </a:r>
            <a:r>
              <a:rPr lang="es-CO" dirty="0" smtClean="0">
                <a:ea typeface="Calibri" panose="020F0502020204030204" pitchFamily="34" charset="0"/>
                <a:cs typeface="Times New Roman" panose="02020603050405020304" pitchFamily="18" charset="0"/>
              </a:rPr>
              <a:t>externo</a:t>
            </a:r>
          </a:p>
          <a:p>
            <a:r>
              <a:rPr lang="es-CO" dirty="0" smtClean="0">
                <a:ea typeface="Calibri" panose="020F0502020204030204" pitchFamily="34" charset="0"/>
                <a:cs typeface="Times New Roman" panose="02020603050405020304" pitchFamily="18" charset="0"/>
              </a:rPr>
              <a:t>5. Herramientas de </a:t>
            </a:r>
            <a:r>
              <a:rPr lang="es-CO" dirty="0">
                <a:ea typeface="Calibri" panose="020F0502020204030204" pitchFamily="34" charset="0"/>
                <a:cs typeface="Times New Roman" panose="02020603050405020304" pitchFamily="18" charset="0"/>
              </a:rPr>
              <a:t>agarre interno. </a:t>
            </a:r>
            <a:endParaRPr lang="es-CO" dirty="0"/>
          </a:p>
        </p:txBody>
      </p:sp>
      <p:pic>
        <p:nvPicPr>
          <p:cNvPr id="18" name="Imagen 17"/>
          <p:cNvPicPr/>
          <p:nvPr/>
        </p:nvPicPr>
        <p:blipFill>
          <a:blip r:embed="rId5"/>
          <a:stretch>
            <a:fillRect/>
          </a:stretch>
        </p:blipFill>
        <p:spPr>
          <a:xfrm>
            <a:off x="2950049" y="3385444"/>
            <a:ext cx="2540544" cy="3344689"/>
          </a:xfrm>
          <a:prstGeom prst="rect">
            <a:avLst/>
          </a:prstGeom>
          <a:ln>
            <a:solidFill>
              <a:schemeClr val="tx1"/>
            </a:solidFill>
          </a:ln>
        </p:spPr>
      </p:pic>
      <p:grpSp>
        <p:nvGrpSpPr>
          <p:cNvPr id="10" name="Grupo 9"/>
          <p:cNvGrpSpPr/>
          <p:nvPr/>
        </p:nvGrpSpPr>
        <p:grpSpPr>
          <a:xfrm>
            <a:off x="5537201" y="3997042"/>
            <a:ext cx="5874560" cy="2678304"/>
            <a:chOff x="5537201" y="3997042"/>
            <a:chExt cx="5874560" cy="2678304"/>
          </a:xfrm>
        </p:grpSpPr>
        <p:sp>
          <p:nvSpPr>
            <p:cNvPr id="7" name="Llamada de flecha hacia arriba 6"/>
            <p:cNvSpPr/>
            <p:nvPr/>
          </p:nvSpPr>
          <p:spPr>
            <a:xfrm rot="16200000">
              <a:off x="7135329" y="2398914"/>
              <a:ext cx="2678303" cy="5874559"/>
            </a:xfrm>
            <a:prstGeom prst="upArrowCallout">
              <a:avLst>
                <a:gd name="adj1" fmla="val 25000"/>
                <a:gd name="adj2" fmla="val 25000"/>
                <a:gd name="adj3" fmla="val 20031"/>
                <a:gd name="adj4" fmla="val 841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6437162" y="4090023"/>
              <a:ext cx="4974599" cy="2585323"/>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Canastas de pesca o boot </a:t>
              </a:r>
              <a:r>
                <a:rPr lang="es-CO" b="1" dirty="0" smtClean="0">
                  <a:ea typeface="Calibri" panose="020F0502020204030204" pitchFamily="34" charset="0"/>
                  <a:cs typeface="Times New Roman" panose="02020603050405020304" pitchFamily="18" charset="0"/>
                </a:rPr>
                <a:t>basket</a:t>
              </a:r>
            </a:p>
            <a:p>
              <a:pPr algn="just"/>
              <a:r>
                <a:rPr lang="es-CO" dirty="0" smtClean="0">
                  <a:ea typeface="Calibri" panose="020F0502020204030204" pitchFamily="34" charset="0"/>
                  <a:cs typeface="Times New Roman" panose="02020603050405020304" pitchFamily="18" charset="0"/>
                </a:rPr>
                <a:t>Recogen </a:t>
              </a:r>
              <a:r>
                <a:rPr lang="es-CO" dirty="0">
                  <a:ea typeface="Calibri" panose="020F0502020204030204" pitchFamily="34" charset="0"/>
                  <a:cs typeface="Times New Roman" panose="02020603050405020304" pitchFamily="18" charset="0"/>
                </a:rPr>
                <a:t>objetos o trozos pequeños que son muy pesados y no se pueden circular fuera del pozo. Estas utilizan el lodo en circulación para transportar los detritos desde el fondo, debido a que el espacio anular es más ancho por encima de la canasta, la velocidad del lodo se reduce y por consiguiente los detritos sedimentan y se asientan dentro de la </a:t>
              </a:r>
              <a:r>
                <a:rPr lang="es-CO" dirty="0" smtClean="0">
                  <a:ea typeface="Calibri" panose="020F0502020204030204" pitchFamily="34" charset="0"/>
                  <a:cs typeface="Times New Roman" panose="02020603050405020304" pitchFamily="18" charset="0"/>
                </a:rPr>
                <a:t>canasta.</a:t>
              </a:r>
              <a:endParaRPr lang="es-CO" dirty="0"/>
            </a:p>
          </p:txBody>
        </p:sp>
      </p:grpSp>
    </p:spTree>
    <p:extLst>
      <p:ext uri="{BB962C8B-B14F-4D97-AF65-F5344CB8AC3E}">
        <p14:creationId xmlns:p14="http://schemas.microsoft.com/office/powerpoint/2010/main" val="3293774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pic>
        <p:nvPicPr>
          <p:cNvPr id="31" name="Imagen 30"/>
          <p:cNvPicPr/>
          <p:nvPr/>
        </p:nvPicPr>
        <p:blipFill>
          <a:blip r:embed="rId5"/>
          <a:stretch>
            <a:fillRect/>
          </a:stretch>
        </p:blipFill>
        <p:spPr>
          <a:xfrm>
            <a:off x="6081285" y="1014264"/>
            <a:ext cx="4632325" cy="2560955"/>
          </a:xfrm>
          <a:prstGeom prst="rect">
            <a:avLst/>
          </a:prstGeom>
          <a:ln>
            <a:noFill/>
          </a:ln>
          <a:effectLst>
            <a:softEdge rad="112500"/>
          </a:effectLst>
        </p:spPr>
      </p:pic>
      <p:sp>
        <p:nvSpPr>
          <p:cNvPr id="10" name="Llamada de flecha hacia abajo 9"/>
          <p:cNvSpPr/>
          <p:nvPr/>
        </p:nvSpPr>
        <p:spPr>
          <a:xfrm rot="16200000">
            <a:off x="3091595" y="800030"/>
            <a:ext cx="2752070" cy="3180539"/>
          </a:xfrm>
          <a:prstGeom prst="downArrowCallout">
            <a:avLst>
              <a:gd name="adj1" fmla="val 25000"/>
              <a:gd name="adj2" fmla="val 25000"/>
              <a:gd name="adj3" fmla="val 19924"/>
              <a:gd name="adj4" fmla="val 785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Rectángulo 31"/>
          <p:cNvSpPr/>
          <p:nvPr/>
        </p:nvSpPr>
        <p:spPr>
          <a:xfrm>
            <a:off x="2844216" y="719347"/>
            <a:ext cx="2516639" cy="3046988"/>
          </a:xfrm>
          <a:prstGeom prst="rect">
            <a:avLst/>
          </a:prstGeom>
        </p:spPr>
        <p:txBody>
          <a:bodyPr wrap="square">
            <a:spAutoFit/>
          </a:bodyPr>
          <a:lstStyle/>
          <a:p>
            <a:pPr algn="just">
              <a:lnSpc>
                <a:spcPct val="150000"/>
              </a:lnSpc>
              <a:spcAft>
                <a:spcPts val="0"/>
              </a:spcAft>
            </a:pPr>
            <a:r>
              <a:rPr lang="es-CO" sz="2000" dirty="0">
                <a:solidFill>
                  <a:srgbClr val="000000"/>
                </a:solidFill>
                <a:latin typeface="Arial" panose="020B0604020202020204" pitchFamily="34" charset="0"/>
                <a:ea typeface="Times New Roman" panose="02020603050405020304" pitchFamily="18" charset="0"/>
              </a:rPr>
              <a:t> </a:t>
            </a:r>
          </a:p>
          <a:p>
            <a:pPr algn="ctr"/>
            <a:r>
              <a:rPr lang="es-CO" b="1" dirty="0">
                <a:latin typeface="Calibri" panose="020F0502020204030204" pitchFamily="34" charset="0"/>
                <a:ea typeface="Calibri" panose="020F0502020204030204" pitchFamily="34" charset="0"/>
                <a:cs typeface="Times New Roman" panose="02020603050405020304" pitchFamily="18" charset="0"/>
              </a:rPr>
              <a:t>Imanes o fishing </a:t>
            </a:r>
            <a:r>
              <a:rPr lang="es-CO" b="1" dirty="0" smtClean="0">
                <a:latin typeface="Calibri" panose="020F0502020204030204" pitchFamily="34" charset="0"/>
                <a:ea typeface="Calibri" panose="020F0502020204030204" pitchFamily="34" charset="0"/>
                <a:cs typeface="Times New Roman" panose="02020603050405020304" pitchFamily="18" charset="0"/>
              </a:rPr>
              <a:t>magnets</a:t>
            </a:r>
          </a:p>
          <a:p>
            <a:pPr algn="just"/>
            <a:r>
              <a:rPr lang="es-CO" dirty="0">
                <a:latin typeface="Calibri" panose="020F0502020204030204" pitchFamily="34" charset="0"/>
                <a:ea typeface="Calibri" panose="020F0502020204030204" pitchFamily="34" charset="0"/>
                <a:cs typeface="Times New Roman" panose="02020603050405020304" pitchFamily="18" charset="0"/>
              </a:rPr>
              <a:t>U</a:t>
            </a:r>
            <a:r>
              <a:rPr lang="es-CO" dirty="0" smtClean="0">
                <a:latin typeface="Calibri" panose="020F0502020204030204" pitchFamily="34" charset="0"/>
                <a:ea typeface="Calibri" panose="020F0502020204030204" pitchFamily="34" charset="0"/>
                <a:cs typeface="Times New Roman" panose="02020603050405020304" pitchFamily="18" charset="0"/>
              </a:rPr>
              <a:t>sados </a:t>
            </a:r>
            <a:r>
              <a:rPr lang="es-CO" dirty="0">
                <a:latin typeface="Calibri" panose="020F0502020204030204" pitchFamily="34" charset="0"/>
                <a:ea typeface="Calibri" panose="020F0502020204030204" pitchFamily="34" charset="0"/>
                <a:cs typeface="Times New Roman" panose="02020603050405020304" pitchFamily="18" charset="0"/>
              </a:rPr>
              <a:t>para recuperar todo tipo de objetos pequeños que presentan atracción magnética, tales como conos de broca, cuñas, martillos, entre otros. </a:t>
            </a:r>
            <a:endParaRPr lang="es-CO" dirty="0"/>
          </a:p>
        </p:txBody>
      </p:sp>
      <p:sp>
        <p:nvSpPr>
          <p:cNvPr id="11" name="Rectángulo 10"/>
          <p:cNvSpPr/>
          <p:nvPr/>
        </p:nvSpPr>
        <p:spPr>
          <a:xfrm>
            <a:off x="2844216" y="3942432"/>
            <a:ext cx="3213684" cy="2862322"/>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Herramientas de fresado o </a:t>
            </a:r>
            <a:r>
              <a:rPr lang="es-CO" b="1" dirty="0" smtClean="0">
                <a:ea typeface="Calibri" panose="020F0502020204030204" pitchFamily="34" charset="0"/>
                <a:cs typeface="Times New Roman" panose="02020603050405020304" pitchFamily="18" charset="0"/>
              </a:rPr>
              <a:t>demoledoras</a:t>
            </a:r>
          </a:p>
          <a:p>
            <a:r>
              <a:rPr lang="es-CO" dirty="0">
                <a:ea typeface="Calibri" panose="020F0502020204030204" pitchFamily="34" charset="0"/>
                <a:cs typeface="Times New Roman" panose="02020603050405020304" pitchFamily="18" charset="0"/>
              </a:rPr>
              <a:t>S</a:t>
            </a:r>
            <a:r>
              <a:rPr lang="es-CO" dirty="0" smtClean="0">
                <a:ea typeface="Calibri" panose="020F0502020204030204" pitchFamily="34" charset="0"/>
                <a:cs typeface="Times New Roman" panose="02020603050405020304" pitchFamily="18" charset="0"/>
              </a:rPr>
              <a:t>on </a:t>
            </a:r>
            <a:r>
              <a:rPr lang="es-CO" dirty="0">
                <a:ea typeface="Calibri" panose="020F0502020204030204" pitchFamily="34" charset="0"/>
                <a:cs typeface="Times New Roman" panose="02020603050405020304" pitchFamily="18" charset="0"/>
              </a:rPr>
              <a:t>las que trituran la parte superior de un objeto, están disponibles en diferentes configuraciones y se usan para limar la parte superior de una pieza de pesca para que se adapte a una herramienta de </a:t>
            </a:r>
            <a:r>
              <a:rPr lang="es-CO" dirty="0" smtClean="0">
                <a:ea typeface="Calibri" panose="020F0502020204030204" pitchFamily="34" charset="0"/>
                <a:cs typeface="Times New Roman" panose="02020603050405020304" pitchFamily="18" charset="0"/>
              </a:rPr>
              <a:t>pesca.</a:t>
            </a:r>
            <a:endParaRPr lang="es-CO" dirty="0"/>
          </a:p>
        </p:txBody>
      </p:sp>
      <p:sp>
        <p:nvSpPr>
          <p:cNvPr id="33" name="Llamada de flecha hacia abajo 32"/>
          <p:cNvSpPr/>
          <p:nvPr/>
        </p:nvSpPr>
        <p:spPr>
          <a:xfrm rot="16200000">
            <a:off x="3358297" y="3462740"/>
            <a:ext cx="2752070" cy="3764742"/>
          </a:xfrm>
          <a:prstGeom prst="downArrowCallout">
            <a:avLst>
              <a:gd name="adj1" fmla="val 25000"/>
              <a:gd name="adj2" fmla="val 25000"/>
              <a:gd name="adj3" fmla="val 19924"/>
              <a:gd name="adj4" fmla="val 785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4" name="Imagen 33"/>
          <p:cNvPicPr/>
          <p:nvPr/>
        </p:nvPicPr>
        <p:blipFill>
          <a:blip r:embed="rId6"/>
          <a:stretch>
            <a:fillRect/>
          </a:stretch>
        </p:blipFill>
        <p:spPr>
          <a:xfrm>
            <a:off x="6779895" y="3884157"/>
            <a:ext cx="4804410" cy="2811780"/>
          </a:xfrm>
          <a:prstGeom prst="rect">
            <a:avLst/>
          </a:prstGeom>
          <a:ln>
            <a:noFill/>
          </a:ln>
          <a:effectLst>
            <a:softEdge rad="112500"/>
          </a:effectLst>
        </p:spPr>
      </p:pic>
    </p:spTree>
    <p:extLst>
      <p:ext uri="{BB962C8B-B14F-4D97-AF65-F5344CB8AC3E}">
        <p14:creationId xmlns:p14="http://schemas.microsoft.com/office/powerpoint/2010/main" val="3721712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10" name="Llamada de flecha hacia abajo 9"/>
          <p:cNvSpPr/>
          <p:nvPr/>
        </p:nvSpPr>
        <p:spPr>
          <a:xfrm rot="16200000">
            <a:off x="3180497" y="711129"/>
            <a:ext cx="2752070" cy="3358342"/>
          </a:xfrm>
          <a:prstGeom prst="downArrowCallout">
            <a:avLst>
              <a:gd name="adj1" fmla="val 25000"/>
              <a:gd name="adj2" fmla="val 25000"/>
              <a:gd name="adj3" fmla="val 19924"/>
              <a:gd name="adj4" fmla="val 785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2856147" y="1174521"/>
            <a:ext cx="2613448" cy="2585323"/>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Herramientas de agarre </a:t>
            </a:r>
            <a:r>
              <a:rPr lang="es-CO" b="1" dirty="0" smtClean="0">
                <a:ea typeface="Calibri" panose="020F0502020204030204" pitchFamily="34" charset="0"/>
                <a:cs typeface="Times New Roman" panose="02020603050405020304" pitchFamily="18" charset="0"/>
              </a:rPr>
              <a:t>externo</a:t>
            </a:r>
          </a:p>
          <a:p>
            <a:pPr algn="just"/>
            <a:r>
              <a:rPr lang="es-CO" dirty="0">
                <a:ea typeface="Calibri" panose="020F0502020204030204" pitchFamily="34" charset="0"/>
                <a:cs typeface="Times New Roman" panose="02020603050405020304" pitchFamily="18" charset="0"/>
              </a:rPr>
              <a:t>S</a:t>
            </a:r>
            <a:r>
              <a:rPr lang="es-CO" dirty="0" smtClean="0">
                <a:ea typeface="Calibri" panose="020F0502020204030204" pitchFamily="34" charset="0"/>
                <a:cs typeface="Times New Roman" panose="02020603050405020304" pitchFamily="18" charset="0"/>
              </a:rPr>
              <a:t>on </a:t>
            </a:r>
            <a:r>
              <a:rPr lang="es-CO" dirty="0">
                <a:ea typeface="Calibri" panose="020F0502020204030204" pitchFamily="34" charset="0"/>
                <a:cs typeface="Times New Roman" panose="02020603050405020304" pitchFamily="18" charset="0"/>
              </a:rPr>
              <a:t>las que recuperan las piezas de pesca mediante el agarre de la superficie del objeto o pieza, estas herramientas se utilizan para recuperar piezas </a:t>
            </a:r>
            <a:r>
              <a:rPr lang="es-CO" dirty="0" smtClean="0">
                <a:ea typeface="Calibri" panose="020F0502020204030204" pitchFamily="34" charset="0"/>
                <a:cs typeface="Times New Roman" panose="02020603050405020304" pitchFamily="18" charset="0"/>
              </a:rPr>
              <a:t>grandes. </a:t>
            </a:r>
            <a:endParaRPr lang="es-CO" dirty="0"/>
          </a:p>
        </p:txBody>
      </p:sp>
      <p:pic>
        <p:nvPicPr>
          <p:cNvPr id="25" name="Imagen 24"/>
          <p:cNvPicPr/>
          <p:nvPr/>
        </p:nvPicPr>
        <p:blipFill>
          <a:blip r:embed="rId5"/>
          <a:stretch>
            <a:fillRect/>
          </a:stretch>
        </p:blipFill>
        <p:spPr>
          <a:xfrm>
            <a:off x="6476544" y="747275"/>
            <a:ext cx="5504815" cy="3079115"/>
          </a:xfrm>
          <a:prstGeom prst="rect">
            <a:avLst/>
          </a:prstGeom>
          <a:ln>
            <a:noFill/>
          </a:ln>
          <a:effectLst>
            <a:softEdge rad="112500"/>
          </a:effectLst>
        </p:spPr>
      </p:pic>
      <p:sp>
        <p:nvSpPr>
          <p:cNvPr id="5" name="Rectangle 1"/>
          <p:cNvSpPr>
            <a:spLocks noChangeArrowheads="1"/>
          </p:cNvSpPr>
          <p:nvPr/>
        </p:nvSpPr>
        <p:spPr bwMode="auto">
          <a:xfrm>
            <a:off x="2865846" y="4011917"/>
            <a:ext cx="922573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s-CO" altLang="es-CO" dirty="0" smtClean="0">
                <a:ea typeface="Calibri" panose="020F0502020204030204" pitchFamily="34" charset="0"/>
                <a:cs typeface="Times New Roman" panose="02020603050405020304" pitchFamily="18" charset="0"/>
              </a:rPr>
              <a:t>A- Muestra una </a:t>
            </a:r>
            <a:r>
              <a:rPr kumimoji="0" lang="es-CO" altLang="es-CO"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conexión hembra ahusada la</a:t>
            </a:r>
            <a:r>
              <a:rPr kumimoji="0" lang="es-CO" altLang="es-CO" b="0" i="0" u="none" strike="noStrike" cap="none" normalizeH="0" dirty="0" smtClean="0">
                <a:ln>
                  <a:noFill/>
                </a:ln>
                <a:solidFill>
                  <a:schemeClr val="tx1"/>
                </a:solidFill>
                <a:effectLst/>
                <a:ea typeface="Calibri" panose="020F0502020204030204" pitchFamily="34" charset="0"/>
                <a:cs typeface="Times New Roman" panose="02020603050405020304" pitchFamily="18" charset="0"/>
              </a:rPr>
              <a:t> cual </a:t>
            </a:r>
            <a:r>
              <a:rPr kumimoji="0" lang="es-CO" altLang="es-CO"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usa una rosca cónica que se enrosca en la parte superior de la pieza a pescar y sirve para recuperar las tuberías que no pueden ser rotadas.</a:t>
            </a:r>
            <a:r>
              <a:rPr kumimoji="0" lang="es-CO" altLang="es-CO" b="0" i="0" u="none" strike="noStrike" cap="none" normalizeH="0" baseline="0" dirty="0" smtClean="0">
                <a:ln>
                  <a:noFill/>
                </a:ln>
                <a:solidFill>
                  <a:schemeClr val="tx1"/>
                </a:solidFill>
                <a:effectLst/>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s-CO" altLang="es-CO"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smtClean="0">
                <a:ln>
                  <a:noFill/>
                </a:ln>
                <a:solidFill>
                  <a:schemeClr val="tx1"/>
                </a:solidFill>
                <a:effectLst/>
              </a:rPr>
              <a:t>B- Muestra</a:t>
            </a:r>
            <a:r>
              <a:rPr kumimoji="0" lang="es-CO" altLang="es-CO" b="0" i="0" u="none" strike="noStrike" cap="none" normalizeH="0" dirty="0" smtClean="0">
                <a:ln>
                  <a:noFill/>
                </a:ln>
                <a:solidFill>
                  <a:schemeClr val="tx1"/>
                </a:solidFill>
                <a:effectLst/>
              </a:rPr>
              <a:t> el pescador overshot el cual engancha, empaqueta y recupera columnas de perforación o collares que se  han partido.</a:t>
            </a:r>
          </a:p>
          <a:p>
            <a:pPr marL="0" marR="0" lvl="0" indent="0" algn="just" defTabSz="914400" rtl="0" eaLnBrk="0" fontAlgn="base" latinLnBrk="0" hangingPunct="0">
              <a:lnSpc>
                <a:spcPct val="100000"/>
              </a:lnSpc>
              <a:spcBef>
                <a:spcPct val="0"/>
              </a:spcBef>
              <a:spcAft>
                <a:spcPct val="0"/>
              </a:spcAft>
              <a:buClrTx/>
              <a:buSzTx/>
              <a:buFontTx/>
              <a:buNone/>
              <a:tabLst/>
            </a:pPr>
            <a:r>
              <a:rPr lang="es-CO" altLang="es-CO" dirty="0" smtClean="0"/>
              <a:t>  </a:t>
            </a:r>
            <a:endParaRPr kumimoji="0" lang="es-CO" altLang="es-CO" b="0" i="0" u="none" strike="noStrike" cap="none" normalizeH="0" baseline="0" dirty="0" smtClean="0">
              <a:ln>
                <a:noFill/>
              </a:ln>
              <a:solidFill>
                <a:schemeClr val="tx1"/>
              </a:solidFill>
              <a:effectLst/>
            </a:endParaRPr>
          </a:p>
        </p:txBody>
      </p:sp>
      <p:sp>
        <p:nvSpPr>
          <p:cNvPr id="15" name="Rectangle 5"/>
          <p:cNvSpPr>
            <a:spLocks noChangeArrowheads="1"/>
          </p:cNvSpPr>
          <p:nvPr/>
        </p:nvSpPr>
        <p:spPr bwMode="auto">
          <a:xfrm>
            <a:off x="2877361" y="5698931"/>
            <a:ext cx="91039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C-</a:t>
            </a:r>
            <a:r>
              <a:rPr kumimoji="0" lang="es-CO" altLang="es-CO" b="0" i="0" u="none" strike="noStrike" cap="none" normalizeH="0" dirty="0" smtClean="0">
                <a:ln>
                  <a:noFill/>
                </a:ln>
                <a:solidFill>
                  <a:srgbClr val="000000"/>
                </a:solidFill>
                <a:effectLst/>
                <a:ea typeface="Times New Roman" panose="02020603050405020304" pitchFamily="18" charset="0"/>
                <a:cs typeface="Arial" panose="020B0604020202020204" pitchFamily="34" charset="0"/>
              </a:rPr>
              <a:t> </a:t>
            </a: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Cuando el pozo se ensancha o se desmorona cerca de la parte superior de la pieza a pescar se usa la guía del overshot para pescado recostado,</a:t>
            </a:r>
            <a:r>
              <a:rPr kumimoji="0" lang="es-CO" altLang="es-CO" b="0" i="0" u="none" strike="noStrike" cap="none" normalizeH="0" dirty="0" smtClean="0">
                <a:ln>
                  <a:noFill/>
                </a:ln>
                <a:solidFill>
                  <a:srgbClr val="000000"/>
                </a:solidFill>
                <a:effectLst/>
                <a:ea typeface="Times New Roman" panose="02020603050405020304" pitchFamily="18" charset="0"/>
                <a:cs typeface="Arial" panose="020B0604020202020204" pitchFamily="34" charset="0"/>
              </a:rPr>
              <a:t> </a:t>
            </a: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esta se fija en una unión de tubería acodada o articulada hidráulica.</a:t>
            </a:r>
            <a:endParaRPr kumimoji="0" lang="es-CO" altLang="es-CO"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391614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36520" y="11760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7" name="CuadroTexto 6"/>
          <p:cNvSpPr txBox="1"/>
          <p:nvPr/>
        </p:nvSpPr>
        <p:spPr>
          <a:xfrm>
            <a:off x="2713903" y="1006939"/>
            <a:ext cx="9118915" cy="923330"/>
          </a:xfrm>
          <a:prstGeom prst="rect">
            <a:avLst/>
          </a:prstGeom>
          <a:noFill/>
        </p:spPr>
        <p:txBody>
          <a:bodyPr wrap="square" rtlCol="0">
            <a:spAutoFit/>
          </a:bodyPr>
          <a:lstStyle/>
          <a:p>
            <a:r>
              <a:rPr lang="es-CO" dirty="0" smtClean="0"/>
              <a:t>Otra herramienta de agarre externo es el Rotary Die Collar, </a:t>
            </a:r>
            <a:r>
              <a:rPr lang="es-CO" dirty="0"/>
              <a:t>existen dos tipos uno de ellos tiene la parte inferior integrada al cuerpo del pescador, mientras que el otro tipo en el extremo lleva una rosca con el fin de colocarle una </a:t>
            </a:r>
            <a:r>
              <a:rPr lang="es-CO" dirty="0" smtClean="0"/>
              <a:t>guia.</a:t>
            </a:r>
            <a:endParaRPr lang="es-CO" dirty="0"/>
          </a:p>
        </p:txBody>
      </p:sp>
      <p:pic>
        <p:nvPicPr>
          <p:cNvPr id="26" name="Imagen 25"/>
          <p:cNvPicPr/>
          <p:nvPr/>
        </p:nvPicPr>
        <p:blipFill>
          <a:blip r:embed="rId5"/>
          <a:stretch>
            <a:fillRect/>
          </a:stretch>
        </p:blipFill>
        <p:spPr>
          <a:xfrm>
            <a:off x="4396707" y="2113301"/>
            <a:ext cx="5446319" cy="4616832"/>
          </a:xfrm>
          <a:prstGeom prst="rect">
            <a:avLst/>
          </a:prstGeom>
          <a:ln>
            <a:noFill/>
          </a:ln>
          <a:effectLst>
            <a:softEdge rad="112500"/>
          </a:effectLst>
        </p:spPr>
      </p:pic>
    </p:spTree>
    <p:extLst>
      <p:ext uri="{BB962C8B-B14F-4D97-AF65-F5344CB8AC3E}">
        <p14:creationId xmlns:p14="http://schemas.microsoft.com/office/powerpoint/2010/main" val="1161742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18" name="Llamada de flecha hacia abajo 17"/>
          <p:cNvSpPr/>
          <p:nvPr/>
        </p:nvSpPr>
        <p:spPr>
          <a:xfrm>
            <a:off x="2852249" y="779838"/>
            <a:ext cx="6080521" cy="1966175"/>
          </a:xfrm>
          <a:prstGeom prst="downArrowCallout">
            <a:avLst>
              <a:gd name="adj1" fmla="val 21189"/>
              <a:gd name="adj2" fmla="val 36627"/>
              <a:gd name="adj3" fmla="val 33261"/>
              <a:gd name="adj4" fmla="val 568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2887232" y="680816"/>
            <a:ext cx="6084799" cy="1200329"/>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Herramientas de agarre </a:t>
            </a:r>
            <a:r>
              <a:rPr lang="es-CO" b="1" dirty="0" smtClean="0">
                <a:ea typeface="Calibri" panose="020F0502020204030204" pitchFamily="34" charset="0"/>
                <a:cs typeface="Times New Roman" panose="02020603050405020304" pitchFamily="18" charset="0"/>
              </a:rPr>
              <a:t>interno </a:t>
            </a:r>
          </a:p>
          <a:p>
            <a:pPr algn="just"/>
            <a:r>
              <a:rPr lang="es-CO" dirty="0">
                <a:ea typeface="Calibri" panose="020F0502020204030204" pitchFamily="34" charset="0"/>
                <a:cs typeface="Times New Roman" panose="02020603050405020304" pitchFamily="18" charset="0"/>
              </a:rPr>
              <a:t>E</a:t>
            </a:r>
            <a:r>
              <a:rPr lang="es-CO" dirty="0" smtClean="0">
                <a:ea typeface="Calibri" panose="020F0502020204030204" pitchFamily="34" charset="0"/>
                <a:cs typeface="Times New Roman" panose="02020603050405020304" pitchFamily="18" charset="0"/>
              </a:rPr>
              <a:t>nganchan </a:t>
            </a:r>
            <a:r>
              <a:rPr lang="es-CO" dirty="0">
                <a:ea typeface="Calibri" panose="020F0502020204030204" pitchFamily="34" charset="0"/>
                <a:cs typeface="Times New Roman" panose="02020603050405020304" pitchFamily="18" charset="0"/>
              </a:rPr>
              <a:t>la superficie interior de la pieza a recuperar, estas se usan cuando la orientación o el estado de la pieza a pescar no permite el uso de herramientas de agarre externo.</a:t>
            </a:r>
            <a:endParaRPr lang="es-CO" dirty="0"/>
          </a:p>
        </p:txBody>
      </p:sp>
      <p:sp>
        <p:nvSpPr>
          <p:cNvPr id="5" name="Rectángulo 4"/>
          <p:cNvSpPr/>
          <p:nvPr/>
        </p:nvSpPr>
        <p:spPr>
          <a:xfrm>
            <a:off x="2270867" y="2832591"/>
            <a:ext cx="5410200" cy="369332"/>
          </a:xfrm>
          <a:prstGeom prst="rect">
            <a:avLst/>
          </a:prstGeom>
        </p:spPr>
        <p:txBody>
          <a:bodyPr wrap="square">
            <a:spAutoFit/>
          </a:bodyPr>
          <a:lstStyle/>
          <a:p>
            <a:pPr algn="ctr"/>
            <a:r>
              <a:rPr lang="es-CO" b="1" dirty="0">
                <a:latin typeface="Calibri" panose="020F0502020204030204" pitchFamily="34" charset="0"/>
                <a:ea typeface="Calibri" panose="020F0502020204030204" pitchFamily="34" charset="0"/>
                <a:cs typeface="Times New Roman" panose="02020603050405020304" pitchFamily="18" charset="0"/>
              </a:rPr>
              <a:t>Pescador Bowen </a:t>
            </a:r>
            <a:r>
              <a:rPr lang="es-CO" b="1" dirty="0" smtClean="0">
                <a:latin typeface="Calibri" panose="020F0502020204030204" pitchFamily="34" charset="0"/>
                <a:ea typeface="Calibri" panose="020F0502020204030204" pitchFamily="34" charset="0"/>
                <a:cs typeface="Times New Roman" panose="02020603050405020304" pitchFamily="18" charset="0"/>
              </a:rPr>
              <a:t>Spear</a:t>
            </a:r>
          </a:p>
        </p:txBody>
      </p:sp>
      <p:pic>
        <p:nvPicPr>
          <p:cNvPr id="25" name="Imagen 24"/>
          <p:cNvPicPr/>
          <p:nvPr/>
        </p:nvPicPr>
        <p:blipFill>
          <a:blip r:embed="rId5">
            <a:extLst>
              <a:ext uri="{28A0092B-C50C-407E-A947-70E740481C1C}">
                <a14:useLocalDpi xmlns:a14="http://schemas.microsoft.com/office/drawing/2010/main" val="0"/>
              </a:ext>
            </a:extLst>
          </a:blip>
          <a:stretch>
            <a:fillRect/>
          </a:stretch>
        </p:blipFill>
        <p:spPr>
          <a:xfrm>
            <a:off x="7681066" y="1978293"/>
            <a:ext cx="4482714" cy="3621688"/>
          </a:xfrm>
          <a:prstGeom prst="rect">
            <a:avLst/>
          </a:prstGeom>
          <a:ln>
            <a:solidFill>
              <a:schemeClr val="tx1"/>
            </a:solidFill>
          </a:ln>
        </p:spPr>
      </p:pic>
      <p:pic>
        <p:nvPicPr>
          <p:cNvPr id="20" name="Imagen 19"/>
          <p:cNvPicPr/>
          <p:nvPr/>
        </p:nvPicPr>
        <p:blipFill>
          <a:blip r:embed="rId6"/>
          <a:stretch>
            <a:fillRect/>
          </a:stretch>
        </p:blipFill>
        <p:spPr>
          <a:xfrm>
            <a:off x="2675698" y="3346127"/>
            <a:ext cx="5016330" cy="3485550"/>
          </a:xfrm>
          <a:prstGeom prst="rect">
            <a:avLst/>
          </a:prstGeom>
        </p:spPr>
      </p:pic>
      <p:sp>
        <p:nvSpPr>
          <p:cNvPr id="28" name="Rectángulo 27"/>
          <p:cNvSpPr/>
          <p:nvPr/>
        </p:nvSpPr>
        <p:spPr>
          <a:xfrm>
            <a:off x="7109567" y="5825058"/>
            <a:ext cx="5410200" cy="369332"/>
          </a:xfrm>
          <a:prstGeom prst="rect">
            <a:avLst/>
          </a:prstGeom>
        </p:spPr>
        <p:txBody>
          <a:bodyPr wrap="square">
            <a:spAutoFit/>
          </a:bodyPr>
          <a:lstStyle/>
          <a:p>
            <a:pPr algn="ctr"/>
            <a:r>
              <a:rPr lang="es-CO" b="1" dirty="0" smtClean="0">
                <a:latin typeface="Calibri" panose="020F0502020204030204" pitchFamily="34" charset="0"/>
                <a:ea typeface="Calibri" panose="020F0502020204030204" pitchFamily="34" charset="0"/>
                <a:cs typeface="Times New Roman" panose="02020603050405020304" pitchFamily="18" charset="0"/>
              </a:rPr>
              <a:t>Pescador Taper tap</a:t>
            </a:r>
          </a:p>
        </p:txBody>
      </p:sp>
    </p:spTree>
    <p:extLst>
      <p:ext uri="{BB962C8B-B14F-4D97-AF65-F5344CB8AC3E}">
        <p14:creationId xmlns:p14="http://schemas.microsoft.com/office/powerpoint/2010/main" val="3254409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7" name="Rectángulo 6"/>
          <p:cNvSpPr/>
          <p:nvPr/>
        </p:nvSpPr>
        <p:spPr>
          <a:xfrm>
            <a:off x="3100407" y="633674"/>
            <a:ext cx="8394700" cy="1477328"/>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Arpón para guaya o </a:t>
            </a:r>
            <a:r>
              <a:rPr lang="es-CO" b="1" dirty="0" smtClean="0">
                <a:ea typeface="Calibri" panose="020F0502020204030204" pitchFamily="34" charset="0"/>
                <a:cs typeface="Times New Roman" panose="02020603050405020304" pitchFamily="18" charset="0"/>
              </a:rPr>
              <a:t>cable</a:t>
            </a:r>
          </a:p>
          <a:p>
            <a:pPr algn="ctr"/>
            <a:endParaRPr lang="es-CO" b="1"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Este </a:t>
            </a:r>
            <a:r>
              <a:rPr lang="es-CO" dirty="0">
                <a:ea typeface="Calibri" panose="020F0502020204030204" pitchFamily="34" charset="0"/>
                <a:cs typeface="Times New Roman" panose="02020603050405020304" pitchFamily="18" charset="0"/>
              </a:rPr>
              <a:t>es accionado mediante cable o con tubería, este se usa cuando ocasionalmente el pescado es un cable o guaya que pudo romperse inesperadamente o que se ha quedado durante las corridas de </a:t>
            </a:r>
            <a:r>
              <a:rPr lang="es-CO" dirty="0" smtClean="0">
                <a:ea typeface="Calibri" panose="020F0502020204030204" pitchFamily="34" charset="0"/>
                <a:cs typeface="Times New Roman" panose="02020603050405020304" pitchFamily="18" charset="0"/>
              </a:rPr>
              <a:t>registros.</a:t>
            </a:r>
            <a:endParaRPr lang="es-CO" dirty="0"/>
          </a:p>
        </p:txBody>
      </p:sp>
      <p:sp>
        <p:nvSpPr>
          <p:cNvPr id="26" name="Llamada de flecha hacia abajo 25"/>
          <p:cNvSpPr/>
          <p:nvPr/>
        </p:nvSpPr>
        <p:spPr>
          <a:xfrm>
            <a:off x="3071446" y="603319"/>
            <a:ext cx="8510953" cy="2638169"/>
          </a:xfrm>
          <a:prstGeom prst="downArrowCallout">
            <a:avLst>
              <a:gd name="adj1" fmla="val 24077"/>
              <a:gd name="adj2" fmla="val 44689"/>
              <a:gd name="adj3" fmla="val 30113"/>
              <a:gd name="adj4" fmla="val 558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0" name="Imagen 29"/>
          <p:cNvPicPr/>
          <p:nvPr/>
        </p:nvPicPr>
        <p:blipFill>
          <a:blip r:embed="rId5"/>
          <a:stretch>
            <a:fillRect/>
          </a:stretch>
        </p:blipFill>
        <p:spPr>
          <a:xfrm>
            <a:off x="4715466" y="3176312"/>
            <a:ext cx="5355086" cy="3681688"/>
          </a:xfrm>
          <a:prstGeom prst="rect">
            <a:avLst/>
          </a:prstGeom>
          <a:ln>
            <a:noFill/>
          </a:ln>
          <a:effectLst>
            <a:softEdge rad="112500"/>
          </a:effectLst>
        </p:spPr>
      </p:pic>
    </p:spTree>
    <p:extLst>
      <p:ext uri="{BB962C8B-B14F-4D97-AF65-F5344CB8AC3E}">
        <p14:creationId xmlns:p14="http://schemas.microsoft.com/office/powerpoint/2010/main" val="3969503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WIRELINE Y SLICKLINE</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3" name="Rectángulo 2"/>
          <p:cNvSpPr/>
          <p:nvPr/>
        </p:nvSpPr>
        <p:spPr>
          <a:xfrm>
            <a:off x="2133600" y="698545"/>
            <a:ext cx="9270999" cy="1338828"/>
          </a:xfrm>
          <a:prstGeom prst="rect">
            <a:avLst/>
          </a:prstGeom>
        </p:spPr>
        <p:txBody>
          <a:bodyPr wrap="square">
            <a:spAutoFit/>
          </a:bodyPr>
          <a:lstStyle/>
          <a:p>
            <a:pPr lvl="2" algn="just">
              <a:lnSpc>
                <a:spcPct val="150000"/>
              </a:lnSpc>
              <a:spcAft>
                <a:spcPts val="0"/>
              </a:spcAft>
            </a:pPr>
            <a:r>
              <a:rPr lang="es-CO" dirty="0" smtClean="0">
                <a:solidFill>
                  <a:srgbClr val="000000"/>
                </a:solidFill>
                <a:ea typeface="Times New Roman" panose="02020603050405020304" pitchFamily="18" charset="0"/>
              </a:rPr>
              <a:t>Son </a:t>
            </a:r>
            <a:r>
              <a:rPr lang="es-CO" dirty="0">
                <a:solidFill>
                  <a:srgbClr val="000000"/>
                </a:solidFill>
                <a:ea typeface="Times New Roman" panose="02020603050405020304" pitchFamily="18" charset="0"/>
              </a:rPr>
              <a:t>usadas desde los inicios de la perforación para realizar operaciones en pozos tanto productores como inyectores usando un cable de acero; esta técnica permite entrar, correr, configurar y retirar diversas herramientas e instrumentos de medición en el pozo.</a:t>
            </a:r>
            <a:endParaRPr lang="es-CO" b="1" dirty="0">
              <a:solidFill>
                <a:srgbClr val="000000"/>
              </a:solidFill>
              <a:effectLst/>
              <a:ea typeface="Times New Roman" panose="02020603050405020304" pitchFamily="18" charset="0"/>
            </a:endParaRPr>
          </a:p>
        </p:txBody>
      </p:sp>
      <p:pic>
        <p:nvPicPr>
          <p:cNvPr id="19" name="Imagen 18"/>
          <p:cNvPicPr/>
          <p:nvPr/>
        </p:nvPicPr>
        <p:blipFill>
          <a:blip r:embed="rId5" cstate="print">
            <a:extLst>
              <a:ext uri="{28A0092B-C50C-407E-A947-70E740481C1C}">
                <a14:useLocalDpi xmlns:a14="http://schemas.microsoft.com/office/drawing/2010/main" val="0"/>
              </a:ext>
            </a:extLst>
          </a:blip>
          <a:stretch>
            <a:fillRect/>
          </a:stretch>
        </p:blipFill>
        <p:spPr>
          <a:xfrm>
            <a:off x="4127500" y="2264723"/>
            <a:ext cx="6118225" cy="4465410"/>
          </a:xfrm>
          <a:prstGeom prst="rect">
            <a:avLst/>
          </a:prstGeom>
          <a:ln>
            <a:noFill/>
          </a:ln>
          <a:effectLst>
            <a:softEdge rad="112500"/>
          </a:effectLst>
        </p:spPr>
      </p:pic>
      <p:sp>
        <p:nvSpPr>
          <p:cNvPr id="20" name="CuadroTexto 19"/>
          <p:cNvSpPr txBox="1"/>
          <p:nvPr/>
        </p:nvSpPr>
        <p:spPr>
          <a:xfrm>
            <a:off x="259324" y="4165618"/>
            <a:ext cx="2098544"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Tree>
    <p:extLst>
      <p:ext uri="{BB962C8B-B14F-4D97-AF65-F5344CB8AC3E}">
        <p14:creationId xmlns:p14="http://schemas.microsoft.com/office/powerpoint/2010/main" val="2562735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5" name="Rectángulo redondeado 4"/>
          <p:cNvSpPr/>
          <p:nvPr/>
        </p:nvSpPr>
        <p:spPr>
          <a:xfrm>
            <a:off x="194410" y="932663"/>
            <a:ext cx="9079831" cy="3867937"/>
          </a:xfrm>
          <a:prstGeom prst="roundRect">
            <a:avLst/>
          </a:prstGeom>
          <a:gradFill flip="none" rotWithShape="1">
            <a:gsLst>
              <a:gs pos="100000">
                <a:schemeClr val="bg1">
                  <a:alpha val="0"/>
                </a:schemeClr>
              </a:gs>
              <a:gs pos="87000">
                <a:schemeClr val="bg1">
                  <a:alpha val="67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449179" y="1151166"/>
            <a:ext cx="6706067" cy="3785652"/>
          </a:xfrm>
          <a:prstGeom prst="rect">
            <a:avLst/>
          </a:prstGeom>
          <a:noFill/>
          <a:ln>
            <a:noFill/>
          </a:ln>
        </p:spPr>
        <p:txBody>
          <a:bodyPr wrap="none" rtlCol="0">
            <a:spAutoFit/>
          </a:bodyPr>
          <a:lstStyle/>
          <a:p>
            <a:r>
              <a:rPr lang="es-CO" sz="2000" b="1" dirty="0" smtClean="0">
                <a:latin typeface="Arial" panose="020B0604020202020204" pitchFamily="34" charset="0"/>
                <a:cs typeface="Arial" panose="020B0604020202020204" pitchFamily="34" charset="0"/>
              </a:rPr>
              <a:t>6. INTRODUCCIÓN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6.1 OPERACIONES DE MEDICIÓN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6.2  OPERACIONES DE MANTENIMIENTO</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6</a:t>
            </a:r>
            <a:r>
              <a:rPr lang="es-CO" sz="2000" b="1" dirty="0" smtClean="0">
                <a:latin typeface="Arial" panose="020B0604020202020204" pitchFamily="34" charset="0"/>
                <a:cs typeface="Arial" panose="020B0604020202020204" pitchFamily="34" charset="0"/>
              </a:rPr>
              <a:t>.3 OPERACIONES DE WORKOVER</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6</a:t>
            </a:r>
            <a:r>
              <a:rPr lang="es-CO" sz="2000" b="1" dirty="0" smtClean="0">
                <a:latin typeface="Arial" panose="020B0604020202020204" pitchFamily="34" charset="0"/>
                <a:cs typeface="Arial" panose="020B0604020202020204" pitchFamily="34" charset="0"/>
              </a:rPr>
              <a:t>.4 OPERACIONES DE WIRELINE Y SLICKLINE</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6</a:t>
            </a:r>
            <a:r>
              <a:rPr lang="es-CO" sz="2000" b="1" dirty="0" smtClean="0">
                <a:latin typeface="Arial" panose="020B0604020202020204" pitchFamily="34" charset="0"/>
                <a:cs typeface="Arial" panose="020B0604020202020204" pitchFamily="34" charset="0"/>
              </a:rPr>
              <a:t>.5 OPERACIONES DE COILED TUBING Y SNUBBING</a:t>
            </a:r>
          </a:p>
          <a:p>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722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WIRELINE Y SLICKLINE</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graphicFrame>
        <p:nvGraphicFramePr>
          <p:cNvPr id="7" name="Diagrama 6"/>
          <p:cNvGraphicFramePr/>
          <p:nvPr>
            <p:extLst>
              <p:ext uri="{D42A27DB-BD31-4B8C-83A1-F6EECF244321}">
                <p14:modId xmlns:p14="http://schemas.microsoft.com/office/powerpoint/2010/main" val="4114793667"/>
              </p:ext>
            </p:extLst>
          </p:nvPr>
        </p:nvGraphicFramePr>
        <p:xfrm>
          <a:off x="3200400" y="980516"/>
          <a:ext cx="8128000" cy="52520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4890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WIRELINE Y SLICKLINE</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3" name="Rectángulo 2"/>
          <p:cNvSpPr/>
          <p:nvPr/>
        </p:nvSpPr>
        <p:spPr>
          <a:xfrm>
            <a:off x="3070931" y="583276"/>
            <a:ext cx="7721600" cy="1754326"/>
          </a:xfrm>
          <a:prstGeom prst="rect">
            <a:avLst/>
          </a:prstGeom>
        </p:spPr>
        <p:txBody>
          <a:bodyPr wrap="square">
            <a:spAutoFit/>
          </a:bodyPr>
          <a:lstStyle/>
          <a:p>
            <a:pPr lvl="3" algn="ctr" fontAlgn="base">
              <a:lnSpc>
                <a:spcPct val="150000"/>
              </a:lnSpc>
              <a:spcAft>
                <a:spcPts val="0"/>
              </a:spcAft>
            </a:pPr>
            <a:r>
              <a:rPr lang="es-CO" b="1" kern="0" dirty="0" smtClean="0">
                <a:solidFill>
                  <a:srgbClr val="000000"/>
                </a:solidFill>
                <a:effectLst>
                  <a:glow>
                    <a:srgbClr val="000000"/>
                  </a:glow>
                  <a:reflection stA="0" endPos="0" fadeDir="0" sx="0" sy="0"/>
                </a:effectLst>
                <a:ea typeface="Times New Roman" panose="02020603050405020304" pitchFamily="18" charset="0"/>
              </a:rPr>
              <a:t>TIPOS DE TRABAJOS CON CABLE</a:t>
            </a:r>
          </a:p>
          <a:p>
            <a:pPr lvl="3" algn="ctr" fontAlgn="base">
              <a:lnSpc>
                <a:spcPct val="150000"/>
              </a:lnSpc>
              <a:spcAft>
                <a:spcPts val="0"/>
              </a:spcAft>
            </a:pPr>
            <a:r>
              <a:rPr lang="es-CO" kern="0" dirty="0" smtClean="0">
                <a:solidFill>
                  <a:srgbClr val="000000"/>
                </a:solidFill>
                <a:effectLst>
                  <a:glow>
                    <a:srgbClr val="000000"/>
                  </a:glow>
                  <a:outerShdw sx="0" sy="0">
                    <a:srgbClr val="000000"/>
                  </a:outerShdw>
                  <a:reflection stA="0" endPos="0" fadeDir="0" sx="0" sy="0"/>
                </a:effectLst>
                <a:ea typeface="Times New Roman" panose="02020603050405020304" pitchFamily="18" charset="0"/>
              </a:rPr>
              <a:t>Pueden </a:t>
            </a:r>
            <a:r>
              <a:rPr lang="es-CO" kern="0" dirty="0">
                <a:solidFill>
                  <a:srgbClr val="000000"/>
                </a:solidFill>
                <a:effectLst>
                  <a:glow>
                    <a:srgbClr val="000000"/>
                  </a:glow>
                  <a:outerShdw sx="0" sy="0">
                    <a:srgbClr val="000000"/>
                  </a:outerShdw>
                  <a:reflection stA="0" endPos="0" fadeDir="0" sx="0" sy="0"/>
                </a:effectLst>
                <a:ea typeface="Times New Roman" panose="02020603050405020304" pitchFamily="18" charset="0"/>
              </a:rPr>
              <a:t>ser clasificados en tres grupos y son </a:t>
            </a:r>
            <a:r>
              <a:rPr lang="es-CO" kern="0" dirty="0" smtClean="0">
                <a:solidFill>
                  <a:srgbClr val="000000"/>
                </a:solidFill>
                <a:effectLst>
                  <a:glow>
                    <a:srgbClr val="000000"/>
                  </a:glow>
                  <a:outerShdw sx="0" sy="0">
                    <a:srgbClr val="000000"/>
                  </a:outerShdw>
                  <a:reflection stA="0" endPos="0" fadeDir="0" sx="0" sy="0"/>
                </a:effectLst>
                <a:ea typeface="Times New Roman" panose="02020603050405020304" pitchFamily="18" charset="0"/>
              </a:rPr>
              <a:t>los siguientes</a:t>
            </a:r>
            <a:r>
              <a:rPr lang="es-CO" kern="0" dirty="0">
                <a:solidFill>
                  <a:srgbClr val="000000"/>
                </a:solidFill>
                <a:effectLst>
                  <a:glow>
                    <a:srgbClr val="000000"/>
                  </a:glow>
                  <a:outerShdw sx="0" sy="0">
                    <a:srgbClr val="000000"/>
                  </a:outerShdw>
                  <a:reflection stA="0" endPos="0" fadeDir="0" sx="0" sy="0"/>
                </a:effectLst>
                <a:ea typeface="Times New Roman" panose="02020603050405020304" pitchFamily="18" charset="0"/>
              </a:rPr>
              <a:t>:</a:t>
            </a:r>
          </a:p>
          <a:p>
            <a:pPr algn="just">
              <a:lnSpc>
                <a:spcPct val="150000"/>
              </a:lnSpc>
              <a:spcAft>
                <a:spcPts val="0"/>
              </a:spcAft>
            </a:pPr>
            <a:r>
              <a:rPr lang="es-CO" dirty="0">
                <a:solidFill>
                  <a:srgbClr val="000000"/>
                </a:solidFill>
                <a:ea typeface="Times New Roman" panose="02020603050405020304" pitchFamily="18" charset="0"/>
              </a:rPr>
              <a:t> </a:t>
            </a:r>
          </a:p>
          <a:p>
            <a:pPr marL="228600" indent="-228600" algn="just">
              <a:lnSpc>
                <a:spcPct val="150000"/>
              </a:lnSpc>
              <a:spcAft>
                <a:spcPts val="0"/>
              </a:spcAft>
            </a:pPr>
            <a:r>
              <a:rPr lang="es-CO" dirty="0">
                <a:solidFill>
                  <a:srgbClr val="000000"/>
                </a:solidFill>
                <a:ea typeface="Times New Roman" panose="02020603050405020304" pitchFamily="18" charset="0"/>
              </a:rPr>
              <a:t> </a:t>
            </a:r>
          </a:p>
        </p:txBody>
      </p:sp>
      <p:sp>
        <p:nvSpPr>
          <p:cNvPr id="5" name="Rectángulo redondeado 4"/>
          <p:cNvSpPr/>
          <p:nvPr/>
        </p:nvSpPr>
        <p:spPr>
          <a:xfrm>
            <a:off x="2713379" y="2005754"/>
            <a:ext cx="4500822" cy="28604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spcAft>
                <a:spcPts val="0"/>
              </a:spcAft>
              <a:buFont typeface="+mj-lt"/>
              <a:buAutoNum type="arabicParenR"/>
            </a:pPr>
            <a:r>
              <a:rPr lang="es-CO" b="1" i="1" dirty="0">
                <a:solidFill>
                  <a:srgbClr val="000000"/>
                </a:solidFill>
                <a:ea typeface="Times New Roman" panose="02020603050405020304" pitchFamily="18" charset="0"/>
              </a:rPr>
              <a:t>Chequeo y limpieza de la tubería de producción y fondo de pozo: </a:t>
            </a:r>
            <a:r>
              <a:rPr lang="es-CO" dirty="0">
                <a:solidFill>
                  <a:srgbClr val="000000"/>
                </a:solidFill>
                <a:ea typeface="Times New Roman" panose="02020603050405020304" pitchFamily="18" charset="0"/>
              </a:rPr>
              <a:t>en este grupo se encuentran operaciones como la comprobación del diámetro interno de la tubería, determinación de la existencia de corrosión en un punto, ubicar obstrucciones, </a:t>
            </a:r>
            <a:r>
              <a:rPr lang="es-CO" dirty="0" smtClean="0">
                <a:solidFill>
                  <a:srgbClr val="000000"/>
                </a:solidFill>
                <a:ea typeface="Times New Roman" panose="02020603050405020304" pitchFamily="18" charset="0"/>
              </a:rPr>
              <a:t>etc.</a:t>
            </a:r>
            <a:endParaRPr lang="es-CO" dirty="0">
              <a:solidFill>
                <a:srgbClr val="000000"/>
              </a:solidFill>
              <a:ea typeface="Times New Roman" panose="02020603050405020304" pitchFamily="18" charset="0"/>
            </a:endParaRPr>
          </a:p>
        </p:txBody>
      </p:sp>
      <p:sp>
        <p:nvSpPr>
          <p:cNvPr id="9" name="Rectángulo redondeado 8"/>
          <p:cNvSpPr/>
          <p:nvPr/>
        </p:nvSpPr>
        <p:spPr>
          <a:xfrm>
            <a:off x="8636000" y="2002699"/>
            <a:ext cx="3429000" cy="232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0"/>
              </a:spcAft>
            </a:pPr>
            <a:r>
              <a:rPr lang="es-CO" b="1" i="1" dirty="0" smtClean="0">
                <a:solidFill>
                  <a:srgbClr val="000000"/>
                </a:solidFill>
                <a:ea typeface="Times New Roman" panose="02020603050405020304" pitchFamily="18" charset="0"/>
              </a:rPr>
              <a:t>2) Mediciones</a:t>
            </a:r>
            <a:r>
              <a:rPr lang="es-CO" b="1" i="1" dirty="0">
                <a:solidFill>
                  <a:srgbClr val="000000"/>
                </a:solidFill>
                <a:ea typeface="Times New Roman" panose="02020603050405020304" pitchFamily="18" charset="0"/>
              </a:rPr>
              <a:t>: </a:t>
            </a:r>
            <a:r>
              <a:rPr lang="es-CO" dirty="0">
                <a:solidFill>
                  <a:srgbClr val="000000"/>
                </a:solidFill>
                <a:ea typeface="Times New Roman" panose="02020603050405020304" pitchFamily="18" charset="0"/>
              </a:rPr>
              <a:t>este grupo corresponde al muestreo y corrida de todo tipo de registros como los eléctricos, de producción, de temperatura, </a:t>
            </a:r>
            <a:r>
              <a:rPr lang="es-CO" dirty="0" smtClean="0">
                <a:solidFill>
                  <a:srgbClr val="000000"/>
                </a:solidFill>
                <a:ea typeface="Times New Roman" panose="02020603050405020304" pitchFamily="18" charset="0"/>
              </a:rPr>
              <a:t>entre </a:t>
            </a:r>
            <a:r>
              <a:rPr lang="es-CO" dirty="0">
                <a:solidFill>
                  <a:srgbClr val="000000"/>
                </a:solidFill>
                <a:ea typeface="Times New Roman" panose="02020603050405020304" pitchFamily="18" charset="0"/>
              </a:rPr>
              <a:t>otros.</a:t>
            </a:r>
          </a:p>
        </p:txBody>
      </p:sp>
      <p:sp>
        <p:nvSpPr>
          <p:cNvPr id="10" name="Rectángulo redondeado 9"/>
          <p:cNvSpPr/>
          <p:nvPr/>
        </p:nvSpPr>
        <p:spPr>
          <a:xfrm>
            <a:off x="2904958" y="5346155"/>
            <a:ext cx="9160042" cy="1300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s-CO" dirty="0">
                <a:solidFill>
                  <a:schemeClr val="tx1"/>
                </a:solidFill>
                <a:ea typeface="Times New Roman" panose="02020603050405020304" pitchFamily="18" charset="0"/>
              </a:rPr>
              <a:t> </a:t>
            </a:r>
            <a:r>
              <a:rPr lang="es-CO" b="1" i="1" dirty="0" smtClean="0">
                <a:solidFill>
                  <a:schemeClr val="tx1"/>
                </a:solidFill>
                <a:ea typeface="Calibri" panose="020F0502020204030204" pitchFamily="34" charset="0"/>
                <a:cs typeface="Times New Roman" panose="02020603050405020304" pitchFamily="18" charset="0"/>
              </a:rPr>
              <a:t>3) Corrida</a:t>
            </a:r>
            <a:r>
              <a:rPr lang="es-CO" b="1" i="1" dirty="0">
                <a:solidFill>
                  <a:schemeClr val="tx1"/>
                </a:solidFill>
                <a:ea typeface="Calibri" panose="020F0502020204030204" pitchFamily="34" charset="0"/>
                <a:cs typeface="Times New Roman" panose="02020603050405020304" pitchFamily="18" charset="0"/>
              </a:rPr>
              <a:t>, asentamiento, manipulación y retiro de herramientas: </a:t>
            </a:r>
            <a:r>
              <a:rPr lang="es-CO" dirty="0">
                <a:solidFill>
                  <a:schemeClr val="tx1"/>
                </a:solidFill>
                <a:ea typeface="Calibri" panose="020F0502020204030204" pitchFamily="34" charset="0"/>
                <a:cs typeface="Times New Roman" panose="02020603050405020304" pitchFamily="18" charset="0"/>
              </a:rPr>
              <a:t>en este grupo se incluyen operaciones como pesca, cañoneo con wireline, instalación y manejo de válvulas de subsuelo, tapones de </a:t>
            </a:r>
            <a:r>
              <a:rPr lang="es-CO" dirty="0" smtClean="0">
                <a:solidFill>
                  <a:schemeClr val="tx1"/>
                </a:solidFill>
                <a:ea typeface="Calibri" panose="020F0502020204030204" pitchFamily="34" charset="0"/>
                <a:cs typeface="Times New Roman" panose="02020603050405020304" pitchFamily="18" charset="0"/>
              </a:rPr>
              <a:t>cemento, </a:t>
            </a:r>
            <a:r>
              <a:rPr lang="es-CO" dirty="0">
                <a:solidFill>
                  <a:schemeClr val="tx1"/>
                </a:solidFill>
                <a:ea typeface="Calibri" panose="020F0502020204030204" pitchFamily="34" charset="0"/>
                <a:cs typeface="Times New Roman" panose="02020603050405020304" pitchFamily="18" charset="0"/>
              </a:rPr>
              <a:t>entre otros</a:t>
            </a:r>
            <a:endParaRPr lang="es-CO" dirty="0">
              <a:solidFill>
                <a:schemeClr val="tx1"/>
              </a:solidFill>
            </a:endParaRPr>
          </a:p>
        </p:txBody>
      </p:sp>
      <p:sp>
        <p:nvSpPr>
          <p:cNvPr id="11" name="Flecha curvada hacia la izquierda 10"/>
          <p:cNvSpPr/>
          <p:nvPr/>
        </p:nvSpPr>
        <p:spPr>
          <a:xfrm rot="20566615">
            <a:off x="10649924" y="4352302"/>
            <a:ext cx="811191" cy="7894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3" name="Flecha curvada hacia la derecha 12"/>
          <p:cNvSpPr/>
          <p:nvPr/>
        </p:nvSpPr>
        <p:spPr>
          <a:xfrm rot="3964320" flipV="1">
            <a:off x="7471825" y="1702881"/>
            <a:ext cx="707434" cy="13322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883345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713903" y="88124"/>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WIRELINE Y SLICKLINE</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7" name="Rectángulo 6"/>
          <p:cNvSpPr/>
          <p:nvPr/>
        </p:nvSpPr>
        <p:spPr>
          <a:xfrm>
            <a:off x="2882066" y="1042231"/>
            <a:ext cx="3797300" cy="5493812"/>
          </a:xfrm>
          <a:prstGeom prst="rect">
            <a:avLst/>
          </a:prstGeom>
        </p:spPr>
        <p:txBody>
          <a:bodyPr wrap="square">
            <a:spAutoFit/>
          </a:bodyPr>
          <a:lstStyle/>
          <a:p>
            <a:pPr lvl="0" algn="ctr">
              <a:lnSpc>
                <a:spcPct val="150000"/>
              </a:lnSpc>
              <a:spcAft>
                <a:spcPts val="0"/>
              </a:spcAft>
            </a:pPr>
            <a:r>
              <a:rPr lang="es-CO" b="1" dirty="0" smtClean="0">
                <a:solidFill>
                  <a:srgbClr val="000000"/>
                </a:solidFill>
                <a:ea typeface="Times New Roman" panose="02020603050405020304" pitchFamily="18" charset="0"/>
                <a:cs typeface="Times New Roman" panose="02020603050405020304" pitchFamily="18" charset="0"/>
              </a:rPr>
              <a:t>WIRELINE O CABLE ELÉCTRICO </a:t>
            </a:r>
          </a:p>
          <a:p>
            <a:pPr lvl="0" algn="ctr">
              <a:lnSpc>
                <a:spcPct val="150000"/>
              </a:lnSpc>
              <a:spcAft>
                <a:spcPts val="0"/>
              </a:spcAft>
            </a:pPr>
            <a:endParaRPr lang="es-CO" b="1" dirty="0" smtClean="0">
              <a:solidFill>
                <a:srgbClr val="000000"/>
              </a:solidFill>
              <a:ea typeface="Times New Roman" panose="02020603050405020304" pitchFamily="18" charset="0"/>
              <a:cs typeface="Times New Roman" panose="02020603050405020304" pitchFamily="18" charset="0"/>
            </a:endParaRPr>
          </a:p>
          <a:p>
            <a:pPr lvl="0" algn="just">
              <a:lnSpc>
                <a:spcPct val="150000"/>
              </a:lnSpc>
              <a:spcAft>
                <a:spcPts val="0"/>
              </a:spcAft>
            </a:pPr>
            <a:r>
              <a:rPr lang="es-CO" dirty="0" smtClean="0">
                <a:solidFill>
                  <a:srgbClr val="000000"/>
                </a:solidFill>
                <a:ea typeface="Times New Roman" panose="02020603050405020304" pitchFamily="18" charset="0"/>
                <a:cs typeface="Times New Roman" panose="02020603050405020304" pitchFamily="18" charset="0"/>
              </a:rPr>
              <a:t>Utiliza </a:t>
            </a:r>
            <a:r>
              <a:rPr lang="es-CO" dirty="0">
                <a:solidFill>
                  <a:srgbClr val="000000"/>
                </a:solidFill>
                <a:ea typeface="Times New Roman" panose="02020603050405020304" pitchFamily="18" charset="0"/>
                <a:cs typeface="Times New Roman" panose="02020603050405020304" pitchFamily="18" charset="0"/>
              </a:rPr>
              <a:t>un cable de acero trenzado que posee un conductor eléctrico en su interior, lo que le permite correr registros y transmitir datos en tiempo </a:t>
            </a:r>
            <a:r>
              <a:rPr lang="es-CO" dirty="0" smtClean="0">
                <a:solidFill>
                  <a:srgbClr val="000000"/>
                </a:solidFill>
                <a:ea typeface="Times New Roman" panose="02020603050405020304" pitchFamily="18" charset="0"/>
                <a:cs typeface="Times New Roman" panose="02020603050405020304" pitchFamily="18" charset="0"/>
              </a:rPr>
              <a:t>real, entre otras.</a:t>
            </a:r>
          </a:p>
          <a:p>
            <a:pPr lvl="0" algn="just">
              <a:lnSpc>
                <a:spcPct val="150000"/>
              </a:lnSpc>
              <a:spcAft>
                <a:spcPts val="0"/>
              </a:spcAft>
            </a:pPr>
            <a:endParaRPr lang="es-CO" dirty="0">
              <a:solidFill>
                <a:srgbClr val="000000"/>
              </a:solidFill>
              <a:effectLst/>
              <a:ea typeface="Times New Roman" panose="02020603050405020304" pitchFamily="18" charset="0"/>
              <a:cs typeface="Times New Roman" panose="02020603050405020304" pitchFamily="18" charset="0"/>
            </a:endParaRPr>
          </a:p>
          <a:p>
            <a:pPr lvl="0" algn="just">
              <a:lnSpc>
                <a:spcPct val="150000"/>
              </a:lnSpc>
              <a:spcAft>
                <a:spcPts val="0"/>
              </a:spcAft>
            </a:pPr>
            <a:r>
              <a:rPr lang="es-CO" dirty="0"/>
              <a:t>La unidad de tipo wireline es usada en todas las etapas de la vida de un pozo, mientras que la mayor parte de las operaciones con slickline se realiza a través de </a:t>
            </a:r>
            <a:r>
              <a:rPr lang="es-CO" dirty="0" smtClean="0"/>
              <a:t>tubería.</a:t>
            </a:r>
            <a:endParaRPr lang="es-CO" dirty="0">
              <a:solidFill>
                <a:srgbClr val="000000"/>
              </a:solidFill>
              <a:effectLst/>
              <a:ea typeface="Times New Roman" panose="02020603050405020304" pitchFamily="18" charset="0"/>
              <a:cs typeface="Times New Roman" panose="02020603050405020304" pitchFamily="18" charset="0"/>
            </a:endParaRPr>
          </a:p>
        </p:txBody>
      </p:sp>
      <p:pic>
        <p:nvPicPr>
          <p:cNvPr id="25" name="Imagen 24"/>
          <p:cNvPicPr/>
          <p:nvPr/>
        </p:nvPicPr>
        <p:blipFill>
          <a:blip r:embed="rId5">
            <a:extLst>
              <a:ext uri="{28A0092B-C50C-407E-A947-70E740481C1C}">
                <a14:useLocalDpi xmlns:a14="http://schemas.microsoft.com/office/drawing/2010/main" val="0"/>
              </a:ext>
            </a:extLst>
          </a:blip>
          <a:stretch>
            <a:fillRect/>
          </a:stretch>
        </p:blipFill>
        <p:spPr>
          <a:xfrm>
            <a:off x="6934032" y="759820"/>
            <a:ext cx="5200870" cy="6098180"/>
          </a:xfrm>
          <a:prstGeom prst="rect">
            <a:avLst/>
          </a:prstGeom>
          <a:ln>
            <a:noFill/>
          </a:ln>
          <a:effectLst>
            <a:softEdge rad="112500"/>
          </a:effectLst>
        </p:spPr>
      </p:pic>
    </p:spTree>
    <p:extLst>
      <p:ext uri="{BB962C8B-B14F-4D97-AF65-F5344CB8AC3E}">
        <p14:creationId xmlns:p14="http://schemas.microsoft.com/office/powerpoint/2010/main" val="646655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WIRELINE Y SLICKLINE</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15" name="Rectángulo 14"/>
          <p:cNvSpPr/>
          <p:nvPr/>
        </p:nvSpPr>
        <p:spPr>
          <a:xfrm>
            <a:off x="2975448" y="1942478"/>
            <a:ext cx="3454400" cy="3416320"/>
          </a:xfrm>
          <a:prstGeom prst="rect">
            <a:avLst/>
          </a:prstGeom>
        </p:spPr>
        <p:txBody>
          <a:bodyPr wrap="square">
            <a:spAutoFit/>
          </a:bodyPr>
          <a:lstStyle/>
          <a:p>
            <a:pPr algn="ctr"/>
            <a:r>
              <a:rPr lang="es-CO" b="1" dirty="0" smtClean="0">
                <a:ea typeface="Calibri" panose="020F0502020204030204" pitchFamily="34" charset="0"/>
                <a:cs typeface="Times New Roman" panose="02020603050405020304" pitchFamily="18" charset="0"/>
              </a:rPr>
              <a:t>SLICKLINE O LÍNEA LISA</a:t>
            </a:r>
          </a:p>
          <a:p>
            <a:endParaRPr lang="es-CO" i="1" dirty="0" smtClean="0">
              <a:ea typeface="Calibri" panose="020F0502020204030204" pitchFamily="34" charset="0"/>
              <a:cs typeface="Times New Roman" panose="02020603050405020304" pitchFamily="18" charset="0"/>
            </a:endParaRPr>
          </a:p>
          <a:p>
            <a:endParaRPr lang="es-CO" i="1"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Está </a:t>
            </a:r>
            <a:r>
              <a:rPr lang="es-CO" dirty="0">
                <a:ea typeface="Calibri" panose="020F0502020204030204" pitchFamily="34" charset="0"/>
                <a:cs typeface="Times New Roman" panose="02020603050405020304" pitchFamily="18" charset="0"/>
              </a:rPr>
              <a:t>constituida de un cable armónico, no sirve para transmitir ninguna señal eléctrica, se utiliza para calibraciones, bajar herramientas de medición, instalar y abrir o cerrar válvulas</a:t>
            </a:r>
            <a:r>
              <a:rPr lang="es-CO" dirty="0" smtClean="0">
                <a:ea typeface="Calibri" panose="020F0502020204030204" pitchFamily="34" charset="0"/>
                <a:cs typeface="Times New Roman" panose="02020603050405020304" pitchFamily="18" charset="0"/>
              </a:rPr>
              <a:t>, </a:t>
            </a:r>
            <a:r>
              <a:rPr lang="es-CO" dirty="0"/>
              <a:t>realizar algunas operaciones de pesca, cortar parafinas, romper puenteos de arena, y otras </a:t>
            </a:r>
            <a:r>
              <a:rPr lang="es-CO" dirty="0" smtClean="0"/>
              <a:t>operaciones.</a:t>
            </a:r>
            <a:endParaRPr lang="es-CO" dirty="0"/>
          </a:p>
        </p:txBody>
      </p:sp>
      <p:pic>
        <p:nvPicPr>
          <p:cNvPr id="3" name="Imagen 2"/>
          <p:cNvPicPr>
            <a:picLocks noChangeAspect="1"/>
          </p:cNvPicPr>
          <p:nvPr/>
        </p:nvPicPr>
        <p:blipFill>
          <a:blip r:embed="rId5"/>
          <a:stretch>
            <a:fillRect/>
          </a:stretch>
        </p:blipFill>
        <p:spPr>
          <a:xfrm>
            <a:off x="6936936" y="980516"/>
            <a:ext cx="4912163" cy="5559983"/>
          </a:xfrm>
          <a:prstGeom prst="rect">
            <a:avLst/>
          </a:prstGeom>
          <a:ln>
            <a:noFill/>
          </a:ln>
          <a:effectLst>
            <a:softEdge rad="112500"/>
          </a:effectLst>
        </p:spPr>
      </p:pic>
    </p:spTree>
    <p:extLst>
      <p:ext uri="{BB962C8B-B14F-4D97-AF65-F5344CB8AC3E}">
        <p14:creationId xmlns:p14="http://schemas.microsoft.com/office/powerpoint/2010/main" val="17127835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686659" y="708477"/>
            <a:ext cx="2893741" cy="369332"/>
          </a:xfrm>
          <a:prstGeom prst="rect">
            <a:avLst/>
          </a:prstGeom>
          <a:noFill/>
        </p:spPr>
        <p:txBody>
          <a:bodyPr wrap="none" rtlCol="0">
            <a:spAutoFit/>
          </a:bodyPr>
          <a:lstStyle/>
          <a:p>
            <a:r>
              <a:rPr lang="es-CO" b="1" dirty="0" smtClean="0"/>
              <a:t>EL SISTEMA COILED TUBING</a:t>
            </a:r>
            <a:endParaRPr lang="es-CO" b="1" dirty="0"/>
          </a:p>
        </p:txBody>
      </p:sp>
      <p:sp>
        <p:nvSpPr>
          <p:cNvPr id="7" name="Rectángulo 6"/>
          <p:cNvSpPr/>
          <p:nvPr/>
        </p:nvSpPr>
        <p:spPr>
          <a:xfrm>
            <a:off x="1318254" y="1102743"/>
            <a:ext cx="9672474" cy="1200329"/>
          </a:xfrm>
          <a:prstGeom prst="rect">
            <a:avLst/>
          </a:prstGeom>
        </p:spPr>
        <p:txBody>
          <a:bodyPr wrap="square">
            <a:spAutoFit/>
          </a:bodyPr>
          <a:lstStyle/>
          <a:p>
            <a:pPr lvl="3" algn="just" fontAlgn="base">
              <a:lnSpc>
                <a:spcPct val="150000"/>
              </a:lnSpc>
              <a:spcAft>
                <a:spcPts val="0"/>
              </a:spcAft>
            </a:pPr>
            <a:r>
              <a:rPr lang="es-CO" sz="1600" kern="0" dirty="0">
                <a:solidFill>
                  <a:srgbClr val="000000"/>
                </a:solidFill>
                <a:effectLst>
                  <a:glow>
                    <a:srgbClr val="000000"/>
                  </a:glow>
                  <a:outerShdw sx="0" sy="0">
                    <a:srgbClr val="000000"/>
                  </a:outerShdw>
                  <a:reflection stA="0" endPos="0" fadeDir="0" sx="0" sy="0"/>
                </a:effectLst>
                <a:ea typeface="Times New Roman" panose="02020603050405020304" pitchFamily="18" charset="0"/>
              </a:rPr>
              <a:t>Esta tecnología permite bajar herramientas y materiales a través de la tubería de producción o revestimiento, mientras el pozo continúa produciendo.</a:t>
            </a:r>
            <a:r>
              <a:rPr lang="es-CO" sz="1600" b="1" kern="0" dirty="0">
                <a:solidFill>
                  <a:srgbClr val="000000"/>
                </a:solidFill>
                <a:effectLst>
                  <a:glow>
                    <a:srgbClr val="000000"/>
                  </a:glow>
                  <a:outerShdw sx="0" sy="0">
                    <a:srgbClr val="000000"/>
                  </a:outerShdw>
                  <a:reflection stA="0" endPos="0" fadeDir="0" sx="0" sy="0"/>
                </a:effectLst>
                <a:ea typeface="Times New Roman" panose="02020603050405020304" pitchFamily="18" charset="0"/>
              </a:rPr>
              <a:t> </a:t>
            </a:r>
            <a:endParaRPr lang="es-CO" sz="1600" b="1" kern="0" dirty="0" smtClean="0">
              <a:solidFill>
                <a:srgbClr val="000000"/>
              </a:solidFill>
              <a:effectLst>
                <a:glow>
                  <a:srgbClr val="000000"/>
                </a:glow>
                <a:outerShdw sx="0" sy="0">
                  <a:srgbClr val="000000"/>
                </a:outerShdw>
                <a:reflection stA="0" endPos="0" fadeDir="0" sx="0" sy="0"/>
              </a:effectLst>
              <a:ea typeface="Times New Roman" panose="02020603050405020304" pitchFamily="18" charset="0"/>
            </a:endParaRPr>
          </a:p>
          <a:p>
            <a:pPr lvl="3" algn="just" fontAlgn="base">
              <a:lnSpc>
                <a:spcPct val="150000"/>
              </a:lnSpc>
              <a:spcAft>
                <a:spcPts val="0"/>
              </a:spcAft>
            </a:pPr>
            <a:endParaRPr lang="es-CO" sz="1600" b="1" kern="0" dirty="0">
              <a:solidFill>
                <a:srgbClr val="000000"/>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p:txBody>
      </p:sp>
      <p:pic>
        <p:nvPicPr>
          <p:cNvPr id="19" name="Imagen 18"/>
          <p:cNvPicPr/>
          <p:nvPr/>
        </p:nvPicPr>
        <p:blipFill>
          <a:blip r:embed="rId5"/>
          <a:stretch>
            <a:fillRect/>
          </a:stretch>
        </p:blipFill>
        <p:spPr>
          <a:xfrm>
            <a:off x="4541234" y="1854943"/>
            <a:ext cx="5703549" cy="3488823"/>
          </a:xfrm>
          <a:prstGeom prst="rect">
            <a:avLst/>
          </a:prstGeom>
          <a:ln>
            <a:noFill/>
          </a:ln>
          <a:effectLst>
            <a:softEdge rad="112500"/>
          </a:effectLst>
        </p:spPr>
      </p:pic>
      <p:sp>
        <p:nvSpPr>
          <p:cNvPr id="9" name="Rectángulo 8"/>
          <p:cNvSpPr/>
          <p:nvPr/>
        </p:nvSpPr>
        <p:spPr>
          <a:xfrm>
            <a:off x="1356080" y="5291661"/>
            <a:ext cx="10616950" cy="1569660"/>
          </a:xfrm>
          <a:prstGeom prst="rect">
            <a:avLst/>
          </a:prstGeom>
        </p:spPr>
        <p:txBody>
          <a:bodyPr wrap="square">
            <a:spAutoFit/>
          </a:bodyPr>
          <a:lstStyle/>
          <a:p>
            <a:pPr lvl="3" algn="just" fontAlgn="base">
              <a:lnSpc>
                <a:spcPct val="150000"/>
              </a:lnSpc>
              <a:spcAft>
                <a:spcPts val="0"/>
              </a:spcAft>
            </a:pPr>
            <a:r>
              <a:rPr lang="es-CO" sz="1600" dirty="0">
                <a:ea typeface="Calibri" panose="020F0502020204030204" pitchFamily="34" charset="0"/>
                <a:cs typeface="Times New Roman" panose="02020603050405020304" pitchFamily="18" charset="0"/>
              </a:rPr>
              <a:t>La unidad de tubería flexible es un sistema de servicio portátil con fuerza motriz hidráulica, diseñado para inyectar y recuperar una sarta continua de tubería. El término de tubería flexible hace referencia a los tramos continuos de tubería de acero, el equipo de superficie relacionado y las técnicas de reparación, perforación y terminación de pozos asociadas.</a:t>
            </a:r>
            <a:endParaRPr lang="es-CO" sz="1600" dirty="0"/>
          </a:p>
        </p:txBody>
      </p:sp>
    </p:spTree>
    <p:extLst>
      <p:ext uri="{BB962C8B-B14F-4D97-AF65-F5344CB8AC3E}">
        <p14:creationId xmlns:p14="http://schemas.microsoft.com/office/powerpoint/2010/main" val="3338071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686659" y="708477"/>
            <a:ext cx="2893741" cy="369332"/>
          </a:xfrm>
          <a:prstGeom prst="rect">
            <a:avLst/>
          </a:prstGeom>
          <a:noFill/>
        </p:spPr>
        <p:txBody>
          <a:bodyPr wrap="none" rtlCol="0">
            <a:spAutoFit/>
          </a:bodyPr>
          <a:lstStyle/>
          <a:p>
            <a:r>
              <a:rPr lang="es-CO" b="1" dirty="0" smtClean="0"/>
              <a:t>EL SISTEMA COILED TUBING</a:t>
            </a:r>
            <a:endParaRPr lang="es-CO" b="1" dirty="0"/>
          </a:p>
        </p:txBody>
      </p:sp>
      <p:sp>
        <p:nvSpPr>
          <p:cNvPr id="3" name="Rectángulo 2"/>
          <p:cNvSpPr/>
          <p:nvPr/>
        </p:nvSpPr>
        <p:spPr>
          <a:xfrm>
            <a:off x="3014823" y="1311412"/>
            <a:ext cx="6096000" cy="5493812"/>
          </a:xfrm>
          <a:prstGeom prst="rect">
            <a:avLst/>
          </a:prstGeom>
        </p:spPr>
        <p:txBody>
          <a:bodyPr>
            <a:spAutoFit/>
          </a:bodyPr>
          <a:lstStyle/>
          <a:p>
            <a:pPr lvl="0" algn="just">
              <a:lnSpc>
                <a:spcPct val="150000"/>
              </a:lnSpc>
              <a:spcAft>
                <a:spcPts val="0"/>
              </a:spcAft>
            </a:pPr>
            <a:r>
              <a:rPr lang="es-CO" b="1" dirty="0">
                <a:solidFill>
                  <a:srgbClr val="000000"/>
                </a:solidFill>
                <a:ea typeface="Times New Roman" panose="02020603050405020304" pitchFamily="18" charset="0"/>
                <a:cs typeface="Times New Roman" panose="02020603050405020304" pitchFamily="18" charset="0"/>
              </a:rPr>
              <a:t>Usos de la tubería </a:t>
            </a:r>
            <a:r>
              <a:rPr lang="es-CO" b="1" dirty="0" smtClean="0">
                <a:solidFill>
                  <a:srgbClr val="000000"/>
                </a:solidFill>
                <a:ea typeface="Times New Roman" panose="02020603050405020304" pitchFamily="18" charset="0"/>
                <a:cs typeface="Times New Roman" panose="02020603050405020304" pitchFamily="18" charset="0"/>
              </a:rPr>
              <a:t>flexible</a:t>
            </a:r>
          </a:p>
          <a:p>
            <a:pPr lvl="0" algn="just">
              <a:lnSpc>
                <a:spcPct val="150000"/>
              </a:lnSpc>
              <a:spcAft>
                <a:spcPts val="0"/>
              </a:spcAft>
            </a:pPr>
            <a:endParaRPr lang="es-CO" dirty="0">
              <a:solidFill>
                <a:srgbClr val="000000"/>
              </a:solidFill>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Lavado de arena y sólidos</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Limpieza de parafina y asfaltenos</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Descargado del pozo e inicio de la producción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Estimulación de formaciones (acidificación)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Cementación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Consolidación de arena</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Servicios de fresado a través de la tubería</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Perforación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Pesca y herramientas de colocación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Sartas de inyección de productos químicos</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Tubería de producción</a:t>
            </a:r>
            <a:endParaRPr lang="es-CO" dirty="0">
              <a:solidFill>
                <a:srgbClr val="000000"/>
              </a:solidFill>
              <a:effectLst/>
              <a:ea typeface="Times New Roman" panose="02020603050405020304" pitchFamily="18" charset="0"/>
            </a:endParaRPr>
          </a:p>
        </p:txBody>
      </p:sp>
      <p:pic>
        <p:nvPicPr>
          <p:cNvPr id="11" name="Imagen 10"/>
          <p:cNvPicPr>
            <a:picLocks noChangeAspect="1"/>
          </p:cNvPicPr>
          <p:nvPr/>
        </p:nvPicPr>
        <p:blipFill>
          <a:blip r:embed="rId5"/>
          <a:stretch>
            <a:fillRect/>
          </a:stretch>
        </p:blipFill>
        <p:spPr>
          <a:xfrm>
            <a:off x="8623300" y="4394200"/>
            <a:ext cx="3594100" cy="2499924"/>
          </a:xfrm>
          <a:prstGeom prst="rect">
            <a:avLst/>
          </a:prstGeom>
          <a:ln>
            <a:noFill/>
          </a:ln>
          <a:effectLst>
            <a:softEdge rad="112500"/>
          </a:effectLst>
        </p:spPr>
      </p:pic>
      <p:pic>
        <p:nvPicPr>
          <p:cNvPr id="10" name="Imagen 9"/>
          <p:cNvPicPr>
            <a:picLocks noChangeAspect="1"/>
          </p:cNvPicPr>
          <p:nvPr/>
        </p:nvPicPr>
        <p:blipFill>
          <a:blip r:embed="rId6"/>
          <a:stretch>
            <a:fillRect/>
          </a:stretch>
        </p:blipFill>
        <p:spPr>
          <a:xfrm>
            <a:off x="7851101" y="689717"/>
            <a:ext cx="3453847" cy="4029303"/>
          </a:xfrm>
          <a:prstGeom prst="rect">
            <a:avLst/>
          </a:prstGeom>
          <a:ln>
            <a:noFill/>
          </a:ln>
          <a:effectLst>
            <a:softEdge rad="112500"/>
          </a:effectLst>
        </p:spPr>
      </p:pic>
    </p:spTree>
    <p:extLst>
      <p:ext uri="{BB962C8B-B14F-4D97-AF65-F5344CB8AC3E}">
        <p14:creationId xmlns:p14="http://schemas.microsoft.com/office/powerpoint/2010/main" val="2547219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686659" y="708477"/>
            <a:ext cx="2893741" cy="369332"/>
          </a:xfrm>
          <a:prstGeom prst="rect">
            <a:avLst/>
          </a:prstGeom>
          <a:noFill/>
        </p:spPr>
        <p:txBody>
          <a:bodyPr wrap="none" rtlCol="0">
            <a:spAutoFit/>
          </a:bodyPr>
          <a:lstStyle/>
          <a:p>
            <a:r>
              <a:rPr lang="es-CO" b="1" dirty="0" smtClean="0"/>
              <a:t>EL SISTEMA COILED TUBING</a:t>
            </a:r>
            <a:endParaRPr lang="es-CO" b="1" dirty="0"/>
          </a:p>
        </p:txBody>
      </p:sp>
      <p:graphicFrame>
        <p:nvGraphicFramePr>
          <p:cNvPr id="21" name="Diagrama 20"/>
          <p:cNvGraphicFramePr/>
          <p:nvPr>
            <p:extLst>
              <p:ext uri="{D42A27DB-BD31-4B8C-83A1-F6EECF244321}">
                <p14:modId xmlns:p14="http://schemas.microsoft.com/office/powerpoint/2010/main" val="2670358481"/>
              </p:ext>
            </p:extLst>
          </p:nvPr>
        </p:nvGraphicFramePr>
        <p:xfrm>
          <a:off x="3302000" y="1077810"/>
          <a:ext cx="8128000" cy="5652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58251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812988" y="906523"/>
            <a:ext cx="5120312" cy="369332"/>
          </a:xfrm>
          <a:prstGeom prst="rect">
            <a:avLst/>
          </a:prstGeom>
          <a:noFill/>
        </p:spPr>
        <p:txBody>
          <a:bodyPr wrap="none" rtlCol="0">
            <a:spAutoFit/>
          </a:bodyPr>
          <a:lstStyle/>
          <a:p>
            <a:r>
              <a:rPr lang="es-CO" b="1" dirty="0" smtClean="0"/>
              <a:t>EL SISTEMA COILED TUBING Y SUS COMPONENTES</a:t>
            </a:r>
            <a:endParaRPr lang="es-CO" b="1" dirty="0"/>
          </a:p>
        </p:txBody>
      </p:sp>
      <p:pic>
        <p:nvPicPr>
          <p:cNvPr id="18" name="Imagen 17"/>
          <p:cNvPicPr/>
          <p:nvPr/>
        </p:nvPicPr>
        <p:blipFill>
          <a:blip r:embed="rId5"/>
          <a:stretch>
            <a:fillRect/>
          </a:stretch>
        </p:blipFill>
        <p:spPr>
          <a:xfrm>
            <a:off x="3813196" y="1490277"/>
            <a:ext cx="7159625" cy="5367723"/>
          </a:xfrm>
          <a:prstGeom prst="rect">
            <a:avLst/>
          </a:prstGeom>
          <a:ln>
            <a:noFill/>
          </a:ln>
          <a:effectLst>
            <a:softEdge rad="112500"/>
          </a:effectLst>
        </p:spPr>
      </p:pic>
    </p:spTree>
    <p:extLst>
      <p:ext uri="{BB962C8B-B14F-4D97-AF65-F5344CB8AC3E}">
        <p14:creationId xmlns:p14="http://schemas.microsoft.com/office/powerpoint/2010/main" val="4214159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812988" y="906523"/>
            <a:ext cx="5120312" cy="369332"/>
          </a:xfrm>
          <a:prstGeom prst="rect">
            <a:avLst/>
          </a:prstGeom>
          <a:noFill/>
        </p:spPr>
        <p:txBody>
          <a:bodyPr wrap="none" rtlCol="0">
            <a:spAutoFit/>
          </a:bodyPr>
          <a:lstStyle/>
          <a:p>
            <a:r>
              <a:rPr lang="es-CO" b="1" dirty="0" smtClean="0"/>
              <a:t>EL SISTEMA COILED TUBING Y SUS COMPONENTES</a:t>
            </a:r>
            <a:endParaRPr lang="es-CO" b="1" dirty="0"/>
          </a:p>
        </p:txBody>
      </p:sp>
      <p:pic>
        <p:nvPicPr>
          <p:cNvPr id="19" name="Imagen 18"/>
          <p:cNvPicPr/>
          <p:nvPr/>
        </p:nvPicPr>
        <p:blipFill>
          <a:blip r:embed="rId5"/>
          <a:stretch>
            <a:fillRect/>
          </a:stretch>
        </p:blipFill>
        <p:spPr>
          <a:xfrm>
            <a:off x="5601497" y="2038699"/>
            <a:ext cx="4215603" cy="3223878"/>
          </a:xfrm>
          <a:prstGeom prst="rect">
            <a:avLst/>
          </a:prstGeom>
          <a:ln>
            <a:noFill/>
          </a:ln>
          <a:effectLst>
            <a:softEdge rad="112500"/>
          </a:effectLst>
        </p:spPr>
      </p:pic>
      <p:sp>
        <p:nvSpPr>
          <p:cNvPr id="7" name="CuadroTexto 6"/>
          <p:cNvSpPr txBox="1"/>
          <p:nvPr/>
        </p:nvSpPr>
        <p:spPr>
          <a:xfrm>
            <a:off x="2812988" y="5322055"/>
            <a:ext cx="9160042" cy="1754326"/>
          </a:xfrm>
          <a:prstGeom prst="rect">
            <a:avLst/>
          </a:prstGeom>
          <a:noFill/>
        </p:spPr>
        <p:txBody>
          <a:bodyPr wrap="square" rtlCol="0">
            <a:spAutoFit/>
          </a:bodyPr>
          <a:lstStyle/>
          <a:p>
            <a:pPr lvl="0" algn="just"/>
            <a:r>
              <a:rPr lang="es-CO" altLang="es-CO" dirty="0">
                <a:solidFill>
                  <a:srgbClr val="000000"/>
                </a:solidFill>
                <a:ea typeface="Times New Roman" panose="02020603050405020304" pitchFamily="18" charset="0"/>
                <a:cs typeface="Arial" panose="020B0604020202020204" pitchFamily="34" charset="0"/>
              </a:rPr>
              <a:t>La tubería flexible es una tubería electro-soldada que se enrolla en un carrete (un ejemplo de este se muestra en la Figura 102) para poder conservarla y transportarla. La tubería almacenada en un carrete se desenvuelve dentro del pozo a la profundidad designada y luego se recupera de regreso al carrete. El carrete de servicio normalmente tiene un diámetro de 2.5 m, y es hidráulicamente operado por un motor que lo mantiene siempre en tensión.</a:t>
            </a:r>
            <a:endParaRPr lang="es-CO" altLang="es-CO" dirty="0"/>
          </a:p>
          <a:p>
            <a:pPr algn="just"/>
            <a:endParaRPr lang="es-CO" dirty="0"/>
          </a:p>
        </p:txBody>
      </p:sp>
      <p:sp>
        <p:nvSpPr>
          <p:cNvPr id="9" name="CuadroTexto 8"/>
          <p:cNvSpPr txBox="1"/>
          <p:nvPr/>
        </p:nvSpPr>
        <p:spPr>
          <a:xfrm>
            <a:off x="6603995" y="1624599"/>
            <a:ext cx="2210606" cy="646331"/>
          </a:xfrm>
          <a:prstGeom prst="rect">
            <a:avLst/>
          </a:prstGeom>
          <a:noFill/>
        </p:spPr>
        <p:txBody>
          <a:bodyPr wrap="none" rtlCol="0">
            <a:spAutoFit/>
          </a:bodyPr>
          <a:lstStyle/>
          <a:p>
            <a:pPr lvl="0"/>
            <a:r>
              <a:rPr lang="es-CO" altLang="es-CO" b="1" i="1" dirty="0">
                <a:solidFill>
                  <a:srgbClr val="000000"/>
                </a:solidFill>
                <a:ea typeface="Times New Roman" panose="02020603050405020304" pitchFamily="18" charset="0"/>
                <a:cs typeface="Arial" panose="020B0604020202020204" pitchFamily="34" charset="0"/>
              </a:rPr>
              <a:t>CARRETE DE SERVICIO</a:t>
            </a:r>
          </a:p>
          <a:p>
            <a:endParaRPr lang="es-CO" dirty="0"/>
          </a:p>
        </p:txBody>
      </p:sp>
    </p:spTree>
    <p:extLst>
      <p:ext uri="{BB962C8B-B14F-4D97-AF65-F5344CB8AC3E}">
        <p14:creationId xmlns:p14="http://schemas.microsoft.com/office/powerpoint/2010/main" val="567218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812988" y="906523"/>
            <a:ext cx="5120312" cy="369332"/>
          </a:xfrm>
          <a:prstGeom prst="rect">
            <a:avLst/>
          </a:prstGeom>
          <a:noFill/>
        </p:spPr>
        <p:txBody>
          <a:bodyPr wrap="none" rtlCol="0">
            <a:spAutoFit/>
          </a:bodyPr>
          <a:lstStyle/>
          <a:p>
            <a:r>
              <a:rPr lang="es-CO" b="1" dirty="0" smtClean="0"/>
              <a:t>EL SISTEMA COILED TUBING Y SUS COMPONENTES</a:t>
            </a:r>
            <a:endParaRPr lang="es-CO" b="1" dirty="0"/>
          </a:p>
        </p:txBody>
      </p:sp>
      <p:sp>
        <p:nvSpPr>
          <p:cNvPr id="9" name="CuadroTexto 8"/>
          <p:cNvSpPr txBox="1"/>
          <p:nvPr/>
        </p:nvSpPr>
        <p:spPr>
          <a:xfrm>
            <a:off x="6502395" y="1502906"/>
            <a:ext cx="2454518" cy="646331"/>
          </a:xfrm>
          <a:prstGeom prst="rect">
            <a:avLst/>
          </a:prstGeom>
          <a:noFill/>
        </p:spPr>
        <p:txBody>
          <a:bodyPr wrap="none" rtlCol="0">
            <a:spAutoFit/>
          </a:bodyPr>
          <a:lstStyle/>
          <a:p>
            <a:pPr lvl="0"/>
            <a:r>
              <a:rPr lang="es-CO" altLang="es-CO" b="1" i="1" dirty="0" smtClean="0">
                <a:solidFill>
                  <a:srgbClr val="000000"/>
                </a:solidFill>
                <a:ea typeface="Times New Roman" panose="02020603050405020304" pitchFamily="18" charset="0"/>
                <a:cs typeface="Arial" panose="020B0604020202020204" pitchFamily="34" charset="0"/>
              </a:rPr>
              <a:t>CABEZAL DEL INYECTOR</a:t>
            </a:r>
            <a:endParaRPr lang="es-CO" altLang="es-CO" b="1" i="1" dirty="0">
              <a:solidFill>
                <a:srgbClr val="000000"/>
              </a:solidFill>
              <a:ea typeface="Times New Roman" panose="02020603050405020304" pitchFamily="18" charset="0"/>
              <a:cs typeface="Arial" panose="020B0604020202020204" pitchFamily="34" charset="0"/>
            </a:endParaRPr>
          </a:p>
          <a:p>
            <a:endParaRPr lang="es-CO" dirty="0"/>
          </a:p>
        </p:txBody>
      </p:sp>
      <p:pic>
        <p:nvPicPr>
          <p:cNvPr id="21" name="Imagen 20"/>
          <p:cNvPicPr/>
          <p:nvPr/>
        </p:nvPicPr>
        <p:blipFill>
          <a:blip r:embed="rId5"/>
          <a:stretch>
            <a:fillRect/>
          </a:stretch>
        </p:blipFill>
        <p:spPr>
          <a:xfrm>
            <a:off x="5219700" y="1860630"/>
            <a:ext cx="4559300" cy="3638470"/>
          </a:xfrm>
          <a:prstGeom prst="rect">
            <a:avLst/>
          </a:prstGeom>
          <a:ln>
            <a:noFill/>
          </a:ln>
          <a:effectLst>
            <a:softEdge rad="112500"/>
          </a:effectLst>
        </p:spPr>
      </p:pic>
      <p:sp>
        <p:nvSpPr>
          <p:cNvPr id="3" name="Rectangle 1"/>
          <p:cNvSpPr>
            <a:spLocks noChangeArrowheads="1"/>
          </p:cNvSpPr>
          <p:nvPr/>
        </p:nvSpPr>
        <p:spPr bwMode="auto">
          <a:xfrm>
            <a:off x="2686659" y="5404926"/>
            <a:ext cx="935281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Una unidad motriz hidráulica controlada desde una consola instalada en una cabina de control central acciona el cabezal del inyector para desplegar y recuperar la tubería flexible. La tubería continua pasa por encima de un cuello de cisne o arco guia de tubería; el cual está ubicado encima del</a:t>
            </a:r>
            <a:r>
              <a:rPr kumimoji="0" lang="es-CO" altLang="es-CO" b="0" i="0" u="none" strike="noStrike" cap="none" normalizeH="0" dirty="0" smtClean="0">
                <a:ln>
                  <a:noFill/>
                </a:ln>
                <a:solidFill>
                  <a:srgbClr val="000000"/>
                </a:solidFill>
                <a:effectLst/>
                <a:ea typeface="Times New Roman" panose="02020603050405020304" pitchFamily="18" charset="0"/>
                <a:cs typeface="Arial" panose="020B0604020202020204" pitchFamily="34" charset="0"/>
              </a:rPr>
              <a:t> inyector</a:t>
            </a: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 el arco guiador soporta la tubería a lo largo de todo el radio de doblado (90˚) y guia la tubería flexible del carrete hacia las cadenas inyectoras. </a:t>
            </a:r>
            <a:endParaRPr kumimoji="0" lang="es-CO" altLang="es-CO"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747535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508"/>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327066" y="2666032"/>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Operaciones de medición</a:t>
            </a:r>
            <a:endParaRPr lang="es-CO" sz="1200" dirty="0">
              <a:latin typeface="Arial" panose="020B0604020202020204" pitchFamily="34" charset="0"/>
              <a:cs typeface="Arial" panose="020B0604020202020204" pitchFamily="34" charset="0"/>
            </a:endParaRPr>
          </a:p>
        </p:txBody>
      </p:sp>
      <p:sp>
        <p:nvSpPr>
          <p:cNvPr id="18" name="CuadroTexto 17"/>
          <p:cNvSpPr txBox="1"/>
          <p:nvPr/>
        </p:nvSpPr>
        <p:spPr>
          <a:xfrm>
            <a:off x="77383" y="2995571"/>
            <a:ext cx="2421689"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mantenimiento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01508" y="3467173"/>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workover</a:t>
            </a:r>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INTRODUCCIÓN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 name="Rectángulo 2"/>
          <p:cNvSpPr/>
          <p:nvPr/>
        </p:nvSpPr>
        <p:spPr>
          <a:xfrm>
            <a:off x="2776368" y="816362"/>
            <a:ext cx="8902700" cy="2169825"/>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El término servicio a pozo se refiere a todas las operaciones que pueden ser realizadas en el pozo con uno de estos dos objetivos: </a:t>
            </a:r>
            <a:endParaRPr lang="es-CO" dirty="0" smtClean="0">
              <a:solidFill>
                <a:srgbClr val="000000"/>
              </a:solidFill>
              <a:ea typeface="Times New Roman" panose="02020603050405020304" pitchFamily="18" charset="0"/>
            </a:endParaRPr>
          </a:p>
          <a:p>
            <a:pPr marL="342900" indent="-342900" algn="just">
              <a:lnSpc>
                <a:spcPct val="150000"/>
              </a:lnSpc>
              <a:spcAft>
                <a:spcPts val="0"/>
              </a:spcAft>
              <a:buAutoNum type="arabicPeriod"/>
            </a:pPr>
            <a:r>
              <a:rPr lang="es-CO" dirty="0" smtClean="0">
                <a:solidFill>
                  <a:srgbClr val="000000"/>
                </a:solidFill>
                <a:ea typeface="Times New Roman" panose="02020603050405020304" pitchFamily="18" charset="0"/>
              </a:rPr>
              <a:t>Averiguar </a:t>
            </a:r>
            <a:r>
              <a:rPr lang="es-CO" dirty="0">
                <a:solidFill>
                  <a:srgbClr val="000000"/>
                </a:solidFill>
                <a:ea typeface="Times New Roman" panose="02020603050405020304" pitchFamily="18" charset="0"/>
              </a:rPr>
              <a:t>el estado del propio pozo o como está involucrado el </a:t>
            </a:r>
            <a:r>
              <a:rPr lang="es-CO" dirty="0" smtClean="0">
                <a:solidFill>
                  <a:srgbClr val="000000"/>
                </a:solidFill>
                <a:ea typeface="Times New Roman" panose="02020603050405020304" pitchFamily="18" charset="0"/>
              </a:rPr>
              <a:t>yacimiento.</a:t>
            </a:r>
          </a:p>
          <a:p>
            <a:pPr marL="342900" indent="-342900" algn="just">
              <a:lnSpc>
                <a:spcPct val="150000"/>
              </a:lnSpc>
              <a:spcAft>
                <a:spcPts val="0"/>
              </a:spcAft>
              <a:buAutoNum type="arabicPeriod"/>
            </a:pPr>
            <a:r>
              <a:rPr lang="es-CO" dirty="0" smtClean="0">
                <a:solidFill>
                  <a:srgbClr val="000000"/>
                </a:solidFill>
                <a:ea typeface="Times New Roman" panose="02020603050405020304" pitchFamily="18" charset="0"/>
              </a:rPr>
              <a:t>El </a:t>
            </a:r>
            <a:r>
              <a:rPr lang="es-CO" dirty="0">
                <a:solidFill>
                  <a:srgbClr val="000000"/>
                </a:solidFill>
                <a:ea typeface="Times New Roman" panose="02020603050405020304" pitchFamily="18" charset="0"/>
              </a:rPr>
              <a:t>mantenimiento o adaptación del pozo para mantener las mejores posibles condiciones operacionales.</a:t>
            </a:r>
            <a:endParaRPr lang="es-CO" dirty="0">
              <a:solidFill>
                <a:srgbClr val="000000"/>
              </a:solidFill>
              <a:effectLst/>
              <a:ea typeface="Times New Roman" panose="02020603050405020304" pitchFamily="18" charset="0"/>
            </a:endParaRPr>
          </a:p>
        </p:txBody>
      </p:sp>
      <p:sp>
        <p:nvSpPr>
          <p:cNvPr id="5" name="Rectángulo 4"/>
          <p:cNvSpPr/>
          <p:nvPr/>
        </p:nvSpPr>
        <p:spPr>
          <a:xfrm>
            <a:off x="2667540" y="2973502"/>
            <a:ext cx="9524460" cy="646331"/>
          </a:xfrm>
          <a:prstGeom prst="rect">
            <a:avLst/>
          </a:prstGeom>
        </p:spPr>
        <p:txBody>
          <a:bodyPr wrap="square">
            <a:spAutoFit/>
          </a:bodyPr>
          <a:lstStyle/>
          <a:p>
            <a:r>
              <a:rPr lang="es-CO" dirty="0">
                <a:ea typeface="Calibri" panose="020F0502020204030204" pitchFamily="34" charset="0"/>
                <a:cs typeface="Times New Roman" panose="02020603050405020304" pitchFamily="18" charset="0"/>
              </a:rPr>
              <a:t>Las operaciones que deben ser llevadas a cabo en un pozo son numerosas y se pueden descomponer en mediciones, mantenimiento y </a:t>
            </a:r>
            <a:r>
              <a:rPr lang="es-CO" dirty="0" smtClean="0">
                <a:ea typeface="Calibri" panose="020F0502020204030204" pitchFamily="34" charset="0"/>
                <a:cs typeface="Times New Roman" panose="02020603050405020304" pitchFamily="18" charset="0"/>
              </a:rPr>
              <a:t>workover.</a:t>
            </a:r>
            <a:endParaRPr lang="es-CO" dirty="0"/>
          </a:p>
        </p:txBody>
      </p:sp>
      <p:pic>
        <p:nvPicPr>
          <p:cNvPr id="7" name="Imagen 6"/>
          <p:cNvPicPr>
            <a:picLocks noChangeAspect="1"/>
          </p:cNvPicPr>
          <p:nvPr/>
        </p:nvPicPr>
        <p:blipFill>
          <a:blip r:embed="rId5"/>
          <a:stretch>
            <a:fillRect/>
          </a:stretch>
        </p:blipFill>
        <p:spPr>
          <a:xfrm>
            <a:off x="5775493" y="3582720"/>
            <a:ext cx="3329543" cy="3320947"/>
          </a:xfrm>
          <a:prstGeom prst="ellipse">
            <a:avLst/>
          </a:prstGeom>
          <a:ln>
            <a:noFill/>
          </a:ln>
          <a:effectLst>
            <a:softEdge rad="112500"/>
          </a:effectLst>
        </p:spPr>
      </p:pic>
      <p:pic>
        <p:nvPicPr>
          <p:cNvPr id="9" name="Imagen 8"/>
          <p:cNvPicPr>
            <a:picLocks noChangeAspect="1"/>
          </p:cNvPicPr>
          <p:nvPr/>
        </p:nvPicPr>
        <p:blipFill>
          <a:blip r:embed="rId6"/>
          <a:stretch>
            <a:fillRect/>
          </a:stretch>
        </p:blipFill>
        <p:spPr>
          <a:xfrm>
            <a:off x="8913238" y="3607148"/>
            <a:ext cx="3369029" cy="3272093"/>
          </a:xfrm>
          <a:prstGeom prst="ellipse">
            <a:avLst/>
          </a:prstGeom>
          <a:ln>
            <a:noFill/>
          </a:ln>
          <a:effectLst>
            <a:softEdge rad="112500"/>
          </a:effectLst>
        </p:spPr>
      </p:pic>
      <p:pic>
        <p:nvPicPr>
          <p:cNvPr id="10" name="Imagen 9"/>
          <p:cNvPicPr>
            <a:picLocks noChangeAspect="1"/>
          </p:cNvPicPr>
          <p:nvPr/>
        </p:nvPicPr>
        <p:blipFill>
          <a:blip r:embed="rId7"/>
          <a:stretch>
            <a:fillRect/>
          </a:stretch>
        </p:blipFill>
        <p:spPr>
          <a:xfrm>
            <a:off x="2566150" y="3655461"/>
            <a:ext cx="3401140" cy="3253022"/>
          </a:xfrm>
          <a:prstGeom prst="ellipse">
            <a:avLst/>
          </a:prstGeom>
          <a:ln>
            <a:noFill/>
          </a:ln>
          <a:effectLst>
            <a:softEdge rad="112500"/>
          </a:effectLst>
        </p:spPr>
      </p:pic>
      <p:sp>
        <p:nvSpPr>
          <p:cNvPr id="23" name="CuadroTexto 22"/>
          <p:cNvSpPr txBox="1"/>
          <p:nvPr/>
        </p:nvSpPr>
        <p:spPr>
          <a:xfrm>
            <a:off x="808341" y="2136331"/>
            <a:ext cx="1019831"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326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812988" y="906523"/>
            <a:ext cx="5120312" cy="369332"/>
          </a:xfrm>
          <a:prstGeom prst="rect">
            <a:avLst/>
          </a:prstGeom>
          <a:noFill/>
        </p:spPr>
        <p:txBody>
          <a:bodyPr wrap="none" rtlCol="0">
            <a:spAutoFit/>
          </a:bodyPr>
          <a:lstStyle/>
          <a:p>
            <a:r>
              <a:rPr lang="es-CO" b="1" dirty="0" smtClean="0"/>
              <a:t>EL SISTEMA COILED TUBING Y SUS COMPONENTES</a:t>
            </a:r>
            <a:endParaRPr lang="es-CO" b="1" dirty="0"/>
          </a:p>
        </p:txBody>
      </p:sp>
      <p:sp>
        <p:nvSpPr>
          <p:cNvPr id="9" name="CuadroTexto 8"/>
          <p:cNvSpPr txBox="1"/>
          <p:nvPr/>
        </p:nvSpPr>
        <p:spPr>
          <a:xfrm>
            <a:off x="6502395" y="1502906"/>
            <a:ext cx="2258952" cy="646331"/>
          </a:xfrm>
          <a:prstGeom prst="rect">
            <a:avLst/>
          </a:prstGeom>
          <a:noFill/>
        </p:spPr>
        <p:txBody>
          <a:bodyPr wrap="none" rtlCol="0">
            <a:spAutoFit/>
          </a:bodyPr>
          <a:lstStyle/>
          <a:p>
            <a:pPr lvl="0"/>
            <a:r>
              <a:rPr lang="es-CO" altLang="es-CO" b="1" i="1" dirty="0" smtClean="0">
                <a:solidFill>
                  <a:srgbClr val="000000"/>
                </a:solidFill>
                <a:ea typeface="Times New Roman" panose="02020603050405020304" pitchFamily="18" charset="0"/>
                <a:cs typeface="Arial" panose="020B0604020202020204" pitchFamily="34" charset="0"/>
              </a:rPr>
              <a:t>INYECTOR DE TUBERÍA</a:t>
            </a:r>
            <a:endParaRPr lang="es-CO" altLang="es-CO" b="1" i="1" dirty="0">
              <a:solidFill>
                <a:srgbClr val="000000"/>
              </a:solidFill>
              <a:ea typeface="Times New Roman" panose="02020603050405020304" pitchFamily="18" charset="0"/>
              <a:cs typeface="Arial" panose="020B0604020202020204" pitchFamily="34" charset="0"/>
            </a:endParaRPr>
          </a:p>
          <a:p>
            <a:endParaRPr lang="es-CO" dirty="0"/>
          </a:p>
        </p:txBody>
      </p:sp>
      <p:sp>
        <p:nvSpPr>
          <p:cNvPr id="7" name="Rectangle 1"/>
          <p:cNvSpPr>
            <a:spLocks noChangeArrowheads="1"/>
          </p:cNvSpPr>
          <p:nvPr/>
        </p:nvSpPr>
        <p:spPr bwMode="auto">
          <a:xfrm>
            <a:off x="2826586" y="1974802"/>
            <a:ext cx="553849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s-CO" altLang="es-CO" dirty="0" smtClean="0">
                <a:solidFill>
                  <a:srgbClr val="000000"/>
                </a:solidFill>
                <a:latin typeface="+mn-lt"/>
                <a:ea typeface="Times New Roman" panose="02020603050405020304" pitchFamily="18" charset="0"/>
                <a:cs typeface="Arial" panose="020B0604020202020204" pitchFamily="34" charset="0"/>
              </a:rPr>
              <a:t>E</a:t>
            </a:r>
            <a:r>
              <a:rPr kumimoji="0" lang="es-CO" altLang="es-CO" b="0" i="0" u="none" strike="noStrike" cap="none" normalizeH="0" baseline="0" dirty="0" smtClean="0">
                <a:ln>
                  <a:noFill/>
                </a:ln>
                <a:solidFill>
                  <a:srgbClr val="000000"/>
                </a:solidFill>
                <a:effectLst/>
                <a:latin typeface="+mn-lt"/>
                <a:ea typeface="Times New Roman" panose="02020603050405020304" pitchFamily="18" charset="0"/>
                <a:cs typeface="Arial" panose="020B0604020202020204" pitchFamily="34" charset="0"/>
              </a:rPr>
              <a:t>ste es el componente usado para agarrar la tubería y proveer las fuerzas necesarias para desplegarlo y recuperar el tubo dentro y fuera del pozo. El conjunto del inyector está diseñado para efectuar tres funciones básicas: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O" altLang="es-CO" b="0" i="0" u="none" strike="noStrike" cap="none" normalizeH="0" baseline="0" dirty="0" smtClean="0">
                <a:ln>
                  <a:noFill/>
                </a:ln>
                <a:solidFill>
                  <a:srgbClr val="000000"/>
                </a:solidFill>
                <a:effectLst/>
                <a:latin typeface="+mn-lt"/>
                <a:ea typeface="Times New Roman" panose="02020603050405020304" pitchFamily="18" charset="0"/>
                <a:cs typeface="Arial" panose="020B0604020202020204" pitchFamily="34" charset="0"/>
              </a:rPr>
              <a:t>Proveer el empuje requerido para insertar la tubería dentro del pozo contra la presión o para vencer la fricción del pozo.</a:t>
            </a:r>
          </a:p>
          <a:p>
            <a:pPr marL="0" marR="0" lvl="0" indent="0" algn="just" defTabSz="914400" rtl="0" eaLnBrk="0" fontAlgn="base" latinLnBrk="0" hangingPunct="0">
              <a:lnSpc>
                <a:spcPct val="100000"/>
              </a:lnSpc>
              <a:spcBef>
                <a:spcPct val="0"/>
              </a:spcBef>
              <a:spcAft>
                <a:spcPct val="0"/>
              </a:spcAft>
              <a:buClrTx/>
              <a:buSzTx/>
              <a:tabLst/>
            </a:pPr>
            <a:r>
              <a:rPr kumimoji="0" lang="es-CO" altLang="es-CO" b="0" i="0" u="none" strike="noStrike" cap="none" normalizeH="0" baseline="0" dirty="0" smtClean="0">
                <a:ln>
                  <a:noFill/>
                </a:ln>
                <a:solidFill>
                  <a:srgbClr val="000000"/>
                </a:solidFill>
                <a:effectLst/>
                <a:latin typeface="+mn-lt"/>
                <a:ea typeface="Times New Roman" panose="02020603050405020304" pitchFamily="18" charset="0"/>
                <a:cs typeface="Arial" panose="020B0604020202020204" pitchFamily="34" charset="0"/>
              </a:rPr>
              <a:t> </a:t>
            </a:r>
            <a:endParaRPr kumimoji="0" lang="es-CO" altLang="es-CO"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O" altLang="es-CO" b="0" i="0" u="none" strike="noStrike" cap="none" normalizeH="0" baseline="0" dirty="0" smtClean="0">
                <a:ln>
                  <a:noFill/>
                </a:ln>
                <a:solidFill>
                  <a:srgbClr val="000000"/>
                </a:solidFill>
                <a:effectLst/>
                <a:latin typeface="+mn-lt"/>
                <a:ea typeface="Times New Roman" panose="02020603050405020304" pitchFamily="18" charset="0"/>
                <a:cs typeface="Arial" panose="020B0604020202020204" pitchFamily="34" charset="0"/>
              </a:rPr>
              <a:t>Controlar la velocidad de descenso de la tubería dentro del pozo, bajo varias condiciones de pozo.</a:t>
            </a:r>
          </a:p>
          <a:p>
            <a:pPr marL="0" marR="0" lvl="0" indent="0" algn="just" defTabSz="914400" rtl="0" eaLnBrk="0" fontAlgn="base" latinLnBrk="0" hangingPunct="0">
              <a:lnSpc>
                <a:spcPct val="100000"/>
              </a:lnSpc>
              <a:spcBef>
                <a:spcPct val="0"/>
              </a:spcBef>
              <a:spcAft>
                <a:spcPct val="0"/>
              </a:spcAft>
              <a:buClrTx/>
              <a:buSzTx/>
              <a:tabLst/>
            </a:pPr>
            <a:endParaRPr kumimoji="0" lang="es-CO" altLang="es-CO"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O" altLang="es-CO" b="0" i="0" u="none" strike="noStrike" cap="none" normalizeH="0" baseline="0" dirty="0" smtClean="0">
                <a:ln>
                  <a:noFill/>
                </a:ln>
                <a:solidFill>
                  <a:srgbClr val="000000"/>
                </a:solidFill>
                <a:effectLst/>
                <a:latin typeface="+mn-lt"/>
                <a:ea typeface="Times New Roman" panose="02020603050405020304" pitchFamily="18" charset="0"/>
                <a:cs typeface="Arial" panose="020B0604020202020204" pitchFamily="34" charset="0"/>
              </a:rPr>
              <a:t>Soportar todo el peso de la tubería y acelerarlo a la velocidad de operación, cuando se esté extrayendo este del pozo.</a:t>
            </a:r>
            <a:endParaRPr kumimoji="0" lang="es-CO" altLang="es-CO"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smtClean="0">
              <a:ln>
                <a:noFill/>
              </a:ln>
              <a:solidFill>
                <a:schemeClr val="tx1"/>
              </a:solidFill>
              <a:effectLst/>
              <a:latin typeface="+mn-lt"/>
            </a:endParaRPr>
          </a:p>
        </p:txBody>
      </p:sp>
      <p:pic>
        <p:nvPicPr>
          <p:cNvPr id="25" name="Imagen 24"/>
          <p:cNvPicPr/>
          <p:nvPr/>
        </p:nvPicPr>
        <p:blipFill>
          <a:blip r:embed="rId5">
            <a:extLst>
              <a:ext uri="{28A0092B-C50C-407E-A947-70E740481C1C}">
                <a14:useLocalDpi xmlns:a14="http://schemas.microsoft.com/office/drawing/2010/main" val="0"/>
              </a:ext>
            </a:extLst>
          </a:blip>
          <a:stretch>
            <a:fillRect/>
          </a:stretch>
        </p:blipFill>
        <p:spPr>
          <a:xfrm>
            <a:off x="8485870" y="1909092"/>
            <a:ext cx="3750677" cy="4949416"/>
          </a:xfrm>
          <a:prstGeom prst="rect">
            <a:avLst/>
          </a:prstGeom>
          <a:ln>
            <a:noFill/>
          </a:ln>
          <a:effectLst>
            <a:softEdge rad="112500"/>
          </a:effectLst>
        </p:spPr>
      </p:pic>
    </p:spTree>
    <p:extLst>
      <p:ext uri="{BB962C8B-B14F-4D97-AF65-F5344CB8AC3E}">
        <p14:creationId xmlns:p14="http://schemas.microsoft.com/office/powerpoint/2010/main" val="3627356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812988" y="906523"/>
            <a:ext cx="5120312" cy="369332"/>
          </a:xfrm>
          <a:prstGeom prst="rect">
            <a:avLst/>
          </a:prstGeom>
          <a:noFill/>
        </p:spPr>
        <p:txBody>
          <a:bodyPr wrap="none" rtlCol="0">
            <a:spAutoFit/>
          </a:bodyPr>
          <a:lstStyle/>
          <a:p>
            <a:r>
              <a:rPr lang="es-CO" b="1" dirty="0" smtClean="0"/>
              <a:t>EL SISTEMA COILED TUBING Y SUS COMPONENTES</a:t>
            </a:r>
            <a:endParaRPr lang="es-CO" b="1" dirty="0"/>
          </a:p>
        </p:txBody>
      </p:sp>
      <p:sp>
        <p:nvSpPr>
          <p:cNvPr id="3" name="Rectángulo 2"/>
          <p:cNvSpPr/>
          <p:nvPr/>
        </p:nvSpPr>
        <p:spPr>
          <a:xfrm>
            <a:off x="3062886" y="2884513"/>
            <a:ext cx="3886200" cy="3139321"/>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El stripper provee un sello de presión o empaque alrededor de la tubería flexible cuando esta se corre o se extrae del pozo con presión en la superficie, los arietes necesitan efectuar cuatro funciones: sellar el orificio abierto, cortar la tubería, sujetar la tubería y sellar alrededor de la </a:t>
            </a:r>
            <a:r>
              <a:rPr lang="es-CO" dirty="0" smtClean="0">
                <a:ea typeface="Calibri" panose="020F0502020204030204" pitchFamily="34" charset="0"/>
                <a:cs typeface="Times New Roman" panose="02020603050405020304" pitchFamily="18" charset="0"/>
              </a:rPr>
              <a:t>tubería. </a:t>
            </a:r>
            <a:r>
              <a:rPr lang="es-CO" dirty="0"/>
              <a:t>Las preventoras de reventones se encuentran debajo del stripper y contienen un arreglo de cuatro </a:t>
            </a:r>
            <a:r>
              <a:rPr lang="es-CO" dirty="0" smtClean="0"/>
              <a:t>arietes. </a:t>
            </a:r>
            <a:endParaRPr lang="es-CO" dirty="0"/>
          </a:p>
        </p:txBody>
      </p:sp>
      <p:sp>
        <p:nvSpPr>
          <p:cNvPr id="10" name="CuadroTexto 9"/>
          <p:cNvSpPr txBox="1"/>
          <p:nvPr/>
        </p:nvSpPr>
        <p:spPr>
          <a:xfrm>
            <a:off x="6197600" y="1675964"/>
            <a:ext cx="2661113" cy="369332"/>
          </a:xfrm>
          <a:prstGeom prst="rect">
            <a:avLst/>
          </a:prstGeom>
          <a:noFill/>
        </p:spPr>
        <p:txBody>
          <a:bodyPr wrap="none" rtlCol="0">
            <a:spAutoFit/>
          </a:bodyPr>
          <a:lstStyle/>
          <a:p>
            <a:r>
              <a:rPr lang="es-CO" b="1" i="1" dirty="0" smtClean="0"/>
              <a:t>STRIPPER Y PREVENTORAS</a:t>
            </a:r>
            <a:endParaRPr lang="es-CO" b="1" i="1" dirty="0"/>
          </a:p>
        </p:txBody>
      </p:sp>
      <p:pic>
        <p:nvPicPr>
          <p:cNvPr id="21" name="Imagen 20"/>
          <p:cNvPicPr/>
          <p:nvPr/>
        </p:nvPicPr>
        <p:blipFill>
          <a:blip r:embed="rId5">
            <a:extLst>
              <a:ext uri="{28A0092B-C50C-407E-A947-70E740481C1C}">
                <a14:useLocalDpi xmlns:a14="http://schemas.microsoft.com/office/drawing/2010/main" val="0"/>
              </a:ext>
            </a:extLst>
          </a:blip>
          <a:stretch>
            <a:fillRect/>
          </a:stretch>
        </p:blipFill>
        <p:spPr>
          <a:xfrm>
            <a:off x="7933300" y="2390300"/>
            <a:ext cx="3135385" cy="4099400"/>
          </a:xfrm>
          <a:prstGeom prst="rect">
            <a:avLst/>
          </a:prstGeom>
        </p:spPr>
      </p:pic>
    </p:spTree>
    <p:extLst>
      <p:ext uri="{BB962C8B-B14F-4D97-AF65-F5344CB8AC3E}">
        <p14:creationId xmlns:p14="http://schemas.microsoft.com/office/powerpoint/2010/main" val="3714113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812988" y="925674"/>
            <a:ext cx="2393604" cy="369332"/>
          </a:xfrm>
          <a:prstGeom prst="rect">
            <a:avLst/>
          </a:prstGeom>
          <a:noFill/>
        </p:spPr>
        <p:txBody>
          <a:bodyPr wrap="none" rtlCol="0">
            <a:spAutoFit/>
          </a:bodyPr>
          <a:lstStyle/>
          <a:p>
            <a:r>
              <a:rPr lang="es-CO" b="1" dirty="0" smtClean="0"/>
              <a:t>EL SISTEMA SNUBBING</a:t>
            </a:r>
            <a:endParaRPr lang="es-CO" b="1" dirty="0"/>
          </a:p>
        </p:txBody>
      </p:sp>
      <p:sp>
        <p:nvSpPr>
          <p:cNvPr id="3" name="Rectángulo 2"/>
          <p:cNvSpPr/>
          <p:nvPr/>
        </p:nvSpPr>
        <p:spPr>
          <a:xfrm>
            <a:off x="2723288" y="1406532"/>
            <a:ext cx="9249742" cy="1477328"/>
          </a:xfrm>
          <a:prstGeom prst="rect">
            <a:avLst/>
          </a:prstGeom>
        </p:spPr>
        <p:txBody>
          <a:bodyPr wrap="square">
            <a:spAutoFit/>
          </a:bodyPr>
          <a:lstStyle/>
          <a:p>
            <a:pPr algn="just"/>
            <a:r>
              <a:rPr lang="es-CO" dirty="0" smtClean="0">
                <a:ea typeface="Calibri" panose="020F0502020204030204" pitchFamily="34" charset="0"/>
                <a:cs typeface="Times New Roman" panose="02020603050405020304" pitchFamily="18" charset="0"/>
              </a:rPr>
              <a:t>Es </a:t>
            </a:r>
            <a:r>
              <a:rPr lang="es-CO" dirty="0">
                <a:ea typeface="Calibri" panose="020F0502020204030204" pitchFamily="34" charset="0"/>
                <a:cs typeface="Times New Roman" panose="02020603050405020304" pitchFamily="18" charset="0"/>
              </a:rPr>
              <a:t>un sistema de servicio a pozos capaz de correr tubería en pozos vivos, lo que quiere decir que esta unidad fue diseñada para correr tubería hacia adentro o hacia fuera de un pozo bajo </a:t>
            </a:r>
            <a:r>
              <a:rPr lang="es-CO" dirty="0" smtClean="0">
                <a:ea typeface="Calibri" panose="020F0502020204030204" pitchFamily="34" charset="0"/>
                <a:cs typeface="Times New Roman" panose="02020603050405020304" pitchFamily="18" charset="0"/>
              </a:rPr>
              <a:t>presión. </a:t>
            </a:r>
          </a:p>
          <a:p>
            <a:pPr algn="just"/>
            <a:endParaRPr lang="es-CO" dirty="0">
              <a:cs typeface="Times New Roman" panose="02020603050405020304" pitchFamily="18" charset="0"/>
            </a:endParaRPr>
          </a:p>
          <a:p>
            <a:pPr algn="just"/>
            <a:r>
              <a:rPr lang="es-CO" dirty="0" smtClean="0"/>
              <a:t>Este </a:t>
            </a:r>
            <a:r>
              <a:rPr lang="es-CO" dirty="0"/>
              <a:t>sistema puede dividirse en cuatro categorías de componentes </a:t>
            </a:r>
            <a:r>
              <a:rPr lang="es-CO" dirty="0" smtClean="0"/>
              <a:t>principales:</a:t>
            </a:r>
            <a:endParaRPr lang="es-CO" dirty="0"/>
          </a:p>
        </p:txBody>
      </p:sp>
      <p:grpSp>
        <p:nvGrpSpPr>
          <p:cNvPr id="10" name="Grupo 9"/>
          <p:cNvGrpSpPr/>
          <p:nvPr/>
        </p:nvGrpSpPr>
        <p:grpSpPr>
          <a:xfrm>
            <a:off x="3350915" y="3128041"/>
            <a:ext cx="6096000" cy="482391"/>
            <a:chOff x="3848100" y="3019202"/>
            <a:chExt cx="6096000" cy="482391"/>
          </a:xfrm>
        </p:grpSpPr>
        <p:sp>
          <p:nvSpPr>
            <p:cNvPr id="9" name="Rectángulo redondeado 8"/>
            <p:cNvSpPr/>
            <p:nvPr/>
          </p:nvSpPr>
          <p:spPr>
            <a:xfrm>
              <a:off x="3848100" y="3019202"/>
              <a:ext cx="4445000" cy="48239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dirty="0"/>
            </a:p>
          </p:txBody>
        </p:sp>
        <p:sp>
          <p:nvSpPr>
            <p:cNvPr id="7" name="Rectángulo 6"/>
            <p:cNvSpPr/>
            <p:nvPr/>
          </p:nvSpPr>
          <p:spPr>
            <a:xfrm>
              <a:off x="3848100" y="3110304"/>
              <a:ext cx="6096000" cy="369332"/>
            </a:xfrm>
            <a:prstGeom prst="rect">
              <a:avLst/>
            </a:prstGeom>
          </p:spPr>
          <p:txBody>
            <a:bodyPr>
              <a:spAutoFit/>
            </a:bodyPr>
            <a:lstStyle/>
            <a:p>
              <a:r>
                <a:rPr lang="es-CO" dirty="0" smtClean="0">
                  <a:latin typeface="Calibri" panose="020F0502020204030204" pitchFamily="34" charset="0"/>
                  <a:ea typeface="Calibri" panose="020F0502020204030204" pitchFamily="34" charset="0"/>
                  <a:cs typeface="Times New Roman" panose="02020603050405020304" pitchFamily="18" charset="0"/>
                </a:rPr>
                <a:t>1) La </a:t>
              </a:r>
              <a:r>
                <a:rPr lang="es-CO" dirty="0">
                  <a:latin typeface="Calibri" panose="020F0502020204030204" pitchFamily="34" charset="0"/>
                  <a:ea typeface="Calibri" panose="020F0502020204030204" pitchFamily="34" charset="0"/>
                  <a:cs typeface="Times New Roman" panose="02020603050405020304" pitchFamily="18" charset="0"/>
                </a:rPr>
                <a:t>unidad básica de </a:t>
              </a:r>
              <a:r>
                <a:rPr lang="es-CO" dirty="0" smtClean="0">
                  <a:latin typeface="Calibri" panose="020F0502020204030204" pitchFamily="34" charset="0"/>
                  <a:ea typeface="Calibri" panose="020F0502020204030204" pitchFamily="34" charset="0"/>
                  <a:cs typeface="Times New Roman" panose="02020603050405020304" pitchFamily="18" charset="0"/>
                </a:rPr>
                <a:t>snubbing</a:t>
              </a:r>
              <a:endParaRPr lang="es-CO" dirty="0"/>
            </a:p>
          </p:txBody>
        </p:sp>
      </p:grpSp>
      <p:sp>
        <p:nvSpPr>
          <p:cNvPr id="25" name="Rectángulo redondeado 24"/>
          <p:cNvSpPr/>
          <p:nvPr/>
        </p:nvSpPr>
        <p:spPr>
          <a:xfrm>
            <a:off x="3565182" y="3950769"/>
            <a:ext cx="4445000" cy="51612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O" dirty="0" smtClean="0">
                <a:solidFill>
                  <a:schemeClr val="tx1"/>
                </a:solidFill>
              </a:rPr>
              <a:t>2) Los componentes de la sarta de trabajo</a:t>
            </a:r>
            <a:endParaRPr lang="es-CO" dirty="0">
              <a:solidFill>
                <a:schemeClr val="tx1"/>
              </a:solidFill>
            </a:endParaRPr>
          </a:p>
        </p:txBody>
      </p:sp>
      <p:sp>
        <p:nvSpPr>
          <p:cNvPr id="26" name="Rectángulo redondeado 25"/>
          <p:cNvSpPr/>
          <p:nvPr/>
        </p:nvSpPr>
        <p:spPr>
          <a:xfrm>
            <a:off x="3752850" y="4782520"/>
            <a:ext cx="4445000" cy="51612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O" dirty="0" smtClean="0">
                <a:solidFill>
                  <a:schemeClr val="tx1"/>
                </a:solidFill>
              </a:rPr>
              <a:t>3) El sistema de control de pozo</a:t>
            </a:r>
            <a:endParaRPr lang="es-CO" dirty="0">
              <a:solidFill>
                <a:schemeClr val="tx1"/>
              </a:solidFill>
            </a:endParaRPr>
          </a:p>
        </p:txBody>
      </p:sp>
      <p:sp>
        <p:nvSpPr>
          <p:cNvPr id="28" name="Rectángulo redondeado 27"/>
          <p:cNvSpPr/>
          <p:nvPr/>
        </p:nvSpPr>
        <p:spPr>
          <a:xfrm>
            <a:off x="4009790" y="5550399"/>
            <a:ext cx="4445000" cy="51612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O" dirty="0" smtClean="0">
                <a:solidFill>
                  <a:schemeClr val="tx1"/>
                </a:solidFill>
              </a:rPr>
              <a:t>4) El equipo auxiliar</a:t>
            </a:r>
            <a:endParaRPr lang="es-CO" dirty="0">
              <a:solidFill>
                <a:schemeClr val="tx1"/>
              </a:solidFill>
            </a:endParaRPr>
          </a:p>
        </p:txBody>
      </p:sp>
      <p:pic>
        <p:nvPicPr>
          <p:cNvPr id="11" name="Imagen 10"/>
          <p:cNvPicPr>
            <a:picLocks noChangeAspect="1"/>
          </p:cNvPicPr>
          <p:nvPr/>
        </p:nvPicPr>
        <p:blipFill>
          <a:blip r:embed="rId5"/>
          <a:stretch>
            <a:fillRect/>
          </a:stretch>
        </p:blipFill>
        <p:spPr>
          <a:xfrm>
            <a:off x="8939585" y="2093594"/>
            <a:ext cx="2733440" cy="50673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78301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776732" y="675027"/>
            <a:ext cx="2393604" cy="369332"/>
          </a:xfrm>
          <a:prstGeom prst="rect">
            <a:avLst/>
          </a:prstGeom>
          <a:noFill/>
        </p:spPr>
        <p:txBody>
          <a:bodyPr wrap="none" rtlCol="0">
            <a:spAutoFit/>
          </a:bodyPr>
          <a:lstStyle/>
          <a:p>
            <a:r>
              <a:rPr lang="es-CO" b="1" dirty="0" smtClean="0"/>
              <a:t>EL SISTEMA SNUBBING</a:t>
            </a:r>
            <a:endParaRPr lang="es-CO" b="1" dirty="0"/>
          </a:p>
        </p:txBody>
      </p:sp>
      <p:grpSp>
        <p:nvGrpSpPr>
          <p:cNvPr id="10" name="Grupo 9"/>
          <p:cNvGrpSpPr/>
          <p:nvPr/>
        </p:nvGrpSpPr>
        <p:grpSpPr>
          <a:xfrm>
            <a:off x="5170336" y="1241937"/>
            <a:ext cx="6578600" cy="482391"/>
            <a:chOff x="3848100" y="3019202"/>
            <a:chExt cx="6578600" cy="482391"/>
          </a:xfrm>
        </p:grpSpPr>
        <p:sp>
          <p:nvSpPr>
            <p:cNvPr id="9" name="Rectángulo redondeado 8"/>
            <p:cNvSpPr/>
            <p:nvPr/>
          </p:nvSpPr>
          <p:spPr>
            <a:xfrm>
              <a:off x="3848100" y="3019202"/>
              <a:ext cx="4445000" cy="48239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dirty="0"/>
            </a:p>
          </p:txBody>
        </p:sp>
        <p:sp>
          <p:nvSpPr>
            <p:cNvPr id="7" name="Rectángulo 6"/>
            <p:cNvSpPr/>
            <p:nvPr/>
          </p:nvSpPr>
          <p:spPr>
            <a:xfrm>
              <a:off x="4330700" y="3081003"/>
              <a:ext cx="6096000" cy="369332"/>
            </a:xfrm>
            <a:prstGeom prst="rect">
              <a:avLst/>
            </a:prstGeom>
          </p:spPr>
          <p:txBody>
            <a:bodyPr>
              <a:spAutoFit/>
            </a:bodyPr>
            <a:lstStyle/>
            <a:p>
              <a:r>
                <a:rPr lang="es-CO" dirty="0" smtClean="0">
                  <a:latin typeface="Calibri" panose="020F0502020204030204" pitchFamily="34" charset="0"/>
                  <a:ea typeface="Calibri" panose="020F0502020204030204" pitchFamily="34" charset="0"/>
                  <a:cs typeface="Times New Roman" panose="02020603050405020304" pitchFamily="18" charset="0"/>
                </a:rPr>
                <a:t>1) LA UNIDAD BÁSICA DE SNUBBING</a:t>
              </a:r>
              <a:endParaRPr lang="es-CO" dirty="0"/>
            </a:p>
          </p:txBody>
        </p:sp>
      </p:grpSp>
      <p:sp>
        <p:nvSpPr>
          <p:cNvPr id="13" name="Rectángulo 12"/>
          <p:cNvSpPr/>
          <p:nvPr/>
        </p:nvSpPr>
        <p:spPr>
          <a:xfrm>
            <a:off x="2829030" y="1741163"/>
            <a:ext cx="9144000" cy="646331"/>
          </a:xfrm>
          <a:prstGeom prst="rect">
            <a:avLst/>
          </a:prstGeom>
        </p:spPr>
        <p:txBody>
          <a:bodyPr wrap="square">
            <a:spAutoFit/>
          </a:bodyPr>
          <a:lstStyle/>
          <a:p>
            <a:r>
              <a:rPr lang="es-CO" dirty="0" smtClean="0">
                <a:ea typeface="Calibri" panose="020F0502020204030204" pitchFamily="34" charset="0"/>
                <a:cs typeface="Times New Roman" panose="02020603050405020304" pitchFamily="18" charset="0"/>
              </a:rPr>
              <a:t>Es </a:t>
            </a:r>
            <a:r>
              <a:rPr lang="es-CO" dirty="0">
                <a:ea typeface="Calibri" panose="020F0502020204030204" pitchFamily="34" charset="0"/>
                <a:cs typeface="Times New Roman" panose="02020603050405020304" pitchFamily="18" charset="0"/>
              </a:rPr>
              <a:t>el mecanismo hidráulico o mecánico utilizado para generar y transmitir las fuerzas compresivas, de tensión y torsionales a la sarta de </a:t>
            </a:r>
            <a:r>
              <a:rPr lang="es-CO" dirty="0" smtClean="0">
                <a:ea typeface="Calibri" panose="020F0502020204030204" pitchFamily="34" charset="0"/>
                <a:cs typeface="Times New Roman" panose="02020603050405020304" pitchFamily="18" charset="0"/>
              </a:rPr>
              <a:t>trabajo.</a:t>
            </a:r>
            <a:endParaRPr lang="es-CO" dirty="0"/>
          </a:p>
        </p:txBody>
      </p:sp>
      <p:graphicFrame>
        <p:nvGraphicFramePr>
          <p:cNvPr id="31" name="Diagrama 30"/>
          <p:cNvGraphicFramePr/>
          <p:nvPr>
            <p:extLst>
              <p:ext uri="{D42A27DB-BD31-4B8C-83A1-F6EECF244321}">
                <p14:modId xmlns:p14="http://schemas.microsoft.com/office/powerpoint/2010/main" val="2879384428"/>
              </p:ext>
            </p:extLst>
          </p:nvPr>
        </p:nvGraphicFramePr>
        <p:xfrm>
          <a:off x="3062886" y="2607514"/>
          <a:ext cx="8781727" cy="4053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CuadroTexto 15"/>
          <p:cNvSpPr txBox="1"/>
          <p:nvPr/>
        </p:nvSpPr>
        <p:spPr>
          <a:xfrm>
            <a:off x="4080828" y="2884513"/>
            <a:ext cx="3312181" cy="3416320"/>
          </a:xfrm>
          <a:prstGeom prst="rect">
            <a:avLst/>
          </a:prstGeom>
          <a:noFill/>
        </p:spPr>
        <p:txBody>
          <a:bodyPr wrap="square" rtlCol="0">
            <a:spAutoFit/>
          </a:bodyPr>
          <a:lstStyle/>
          <a:p>
            <a:pPr marL="285750" lvl="0" indent="-285750" algn="just">
              <a:buFontTx/>
              <a:buChar char="-"/>
            </a:pPr>
            <a:r>
              <a:rPr lang="es-CO" dirty="0" smtClean="0"/>
              <a:t>La </a:t>
            </a:r>
            <a:r>
              <a:rPr lang="es-CO" dirty="0"/>
              <a:t>tubería a usar es de menor diámetro </a:t>
            </a:r>
            <a:endParaRPr lang="es-CO" dirty="0" smtClean="0"/>
          </a:p>
          <a:p>
            <a:pPr lvl="0" algn="just"/>
            <a:endParaRPr lang="es-CO" dirty="0"/>
          </a:p>
          <a:p>
            <a:pPr marL="285750" lvl="0" indent="-285750" algn="just">
              <a:buFontTx/>
              <a:buChar char="-"/>
            </a:pPr>
            <a:r>
              <a:rPr lang="es-CO" dirty="0" smtClean="0"/>
              <a:t>Las </a:t>
            </a:r>
            <a:r>
              <a:rPr lang="es-CO" dirty="0"/>
              <a:t>unidades de terminación son más livianas que los equipos de terminación </a:t>
            </a:r>
            <a:r>
              <a:rPr lang="es-CO" dirty="0" smtClean="0"/>
              <a:t>convencional</a:t>
            </a:r>
          </a:p>
          <a:p>
            <a:pPr lvl="0" algn="just"/>
            <a:r>
              <a:rPr lang="es-CO" dirty="0" smtClean="0"/>
              <a:t> </a:t>
            </a:r>
            <a:endParaRPr lang="es-CO" dirty="0"/>
          </a:p>
          <a:p>
            <a:pPr marL="285750" lvl="0" indent="-285750" algn="just">
              <a:buFontTx/>
              <a:buChar char="-"/>
            </a:pPr>
            <a:r>
              <a:rPr lang="es-CO" dirty="0" smtClean="0"/>
              <a:t>Son </a:t>
            </a:r>
            <a:r>
              <a:rPr lang="es-CO" dirty="0"/>
              <a:t>más rápidas de </a:t>
            </a:r>
            <a:r>
              <a:rPr lang="es-CO" dirty="0" smtClean="0"/>
              <a:t>armar</a:t>
            </a:r>
          </a:p>
          <a:p>
            <a:pPr lvl="0" algn="just"/>
            <a:endParaRPr lang="es-CO" dirty="0"/>
          </a:p>
          <a:p>
            <a:pPr marL="285750" lvl="0" indent="-285750" algn="just">
              <a:buFontTx/>
              <a:buChar char="-"/>
            </a:pPr>
            <a:r>
              <a:rPr lang="es-CO" dirty="0" smtClean="0"/>
              <a:t>Previenen </a:t>
            </a:r>
            <a:r>
              <a:rPr lang="es-CO" dirty="0"/>
              <a:t>daños por fluidos </a:t>
            </a:r>
            <a:r>
              <a:rPr lang="es-CO" dirty="0" smtClean="0"/>
              <a:t>a      la      formación</a:t>
            </a:r>
            <a:endParaRPr lang="es-CO" dirty="0"/>
          </a:p>
        </p:txBody>
      </p:sp>
      <p:sp>
        <p:nvSpPr>
          <p:cNvPr id="18" name="CuadroTexto 17"/>
          <p:cNvSpPr txBox="1"/>
          <p:nvPr/>
        </p:nvSpPr>
        <p:spPr>
          <a:xfrm>
            <a:off x="7546037" y="2900382"/>
            <a:ext cx="3478197" cy="3970318"/>
          </a:xfrm>
          <a:prstGeom prst="rect">
            <a:avLst/>
          </a:prstGeom>
          <a:noFill/>
        </p:spPr>
        <p:txBody>
          <a:bodyPr wrap="square" rtlCol="0">
            <a:spAutoFit/>
          </a:bodyPr>
          <a:lstStyle/>
          <a:p>
            <a:pPr marL="285750" lvl="0" indent="-285750">
              <a:buFontTx/>
              <a:buChar char="-"/>
            </a:pPr>
            <a:r>
              <a:rPr lang="es-CO" dirty="0" smtClean="0"/>
              <a:t>Las </a:t>
            </a:r>
            <a:r>
              <a:rPr lang="es-CO" dirty="0"/>
              <a:t>cuadrillas de personal deben ser entrenados para esta </a:t>
            </a:r>
            <a:r>
              <a:rPr lang="es-CO" dirty="0" smtClean="0"/>
              <a:t>operación</a:t>
            </a:r>
          </a:p>
          <a:p>
            <a:pPr lvl="0"/>
            <a:endParaRPr lang="es-CO" dirty="0"/>
          </a:p>
          <a:p>
            <a:pPr marL="285750" lvl="0" indent="-285750">
              <a:buFontTx/>
              <a:buChar char="-"/>
            </a:pPr>
            <a:r>
              <a:rPr lang="es-CO" dirty="0" smtClean="0"/>
              <a:t>Es </a:t>
            </a:r>
            <a:r>
              <a:rPr lang="es-CO" dirty="0"/>
              <a:t>un proceso más lento comparado con las unidades de tubería flexible y los equipos convencionales de </a:t>
            </a:r>
            <a:r>
              <a:rPr lang="es-CO" dirty="0" smtClean="0"/>
              <a:t>terminación</a:t>
            </a:r>
          </a:p>
          <a:p>
            <a:pPr lvl="0"/>
            <a:endParaRPr lang="es-CO" dirty="0"/>
          </a:p>
          <a:p>
            <a:pPr marL="285750" lvl="0" indent="-285750">
              <a:buFontTx/>
              <a:buChar char="-"/>
            </a:pPr>
            <a:r>
              <a:rPr lang="es-CO" dirty="0" smtClean="0"/>
              <a:t>Los </a:t>
            </a:r>
            <a:r>
              <a:rPr lang="es-CO" dirty="0"/>
              <a:t>procedimientos generales son más complicados, y requieren de más planificación</a:t>
            </a:r>
            <a:r>
              <a:rPr lang="es-CO" dirty="0" smtClean="0"/>
              <a:t>.</a:t>
            </a:r>
          </a:p>
          <a:p>
            <a:pPr lvl="0"/>
            <a:endParaRPr lang="es-CO" dirty="0"/>
          </a:p>
          <a:p>
            <a:endParaRPr lang="es-CO" dirty="0"/>
          </a:p>
        </p:txBody>
      </p:sp>
    </p:spTree>
    <p:extLst>
      <p:ext uri="{BB962C8B-B14F-4D97-AF65-F5344CB8AC3E}">
        <p14:creationId xmlns:p14="http://schemas.microsoft.com/office/powerpoint/2010/main" val="3933639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776732" y="675027"/>
            <a:ext cx="2393604" cy="369332"/>
          </a:xfrm>
          <a:prstGeom prst="rect">
            <a:avLst/>
          </a:prstGeom>
          <a:noFill/>
        </p:spPr>
        <p:txBody>
          <a:bodyPr wrap="none" rtlCol="0">
            <a:spAutoFit/>
          </a:bodyPr>
          <a:lstStyle/>
          <a:p>
            <a:r>
              <a:rPr lang="es-CO" b="1" dirty="0" smtClean="0"/>
              <a:t>EL SISTEMA SNUBBING</a:t>
            </a:r>
            <a:endParaRPr lang="es-CO" b="1" dirty="0"/>
          </a:p>
        </p:txBody>
      </p:sp>
      <p:sp>
        <p:nvSpPr>
          <p:cNvPr id="3" name="Rectángulo 2"/>
          <p:cNvSpPr/>
          <p:nvPr/>
        </p:nvSpPr>
        <p:spPr>
          <a:xfrm>
            <a:off x="2776732" y="1180731"/>
            <a:ext cx="7418361" cy="5493812"/>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Las unidades de snubbing pueden efectuar varias tareas como: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Control de presión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Limpieza de obstrucciones en la tubería</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Pesca y fresado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Perforación de cemento y tapones puente</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Lavado de materiales de fractura</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Acidificación y lavado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Circulación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Consolidación de arenas</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Inyección forzada de cemento y taponamiento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Taponado de cierre y abandono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Colocado o retirado de tapones para equipo selectivo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Retirado de sarta usada para matar el </a:t>
            </a:r>
            <a:r>
              <a:rPr lang="es-CO" dirty="0" smtClean="0">
                <a:solidFill>
                  <a:srgbClr val="000000"/>
                </a:solidFill>
                <a:ea typeface="Times New Roman" panose="02020603050405020304" pitchFamily="18" charset="0"/>
              </a:rPr>
              <a:t>pozo</a:t>
            </a:r>
            <a:endParaRPr lang="es-CO" dirty="0">
              <a:solidFill>
                <a:srgbClr val="000000"/>
              </a:solidFill>
              <a:ea typeface="Times New Roman" panose="02020603050405020304" pitchFamily="18" charset="0"/>
            </a:endParaRPr>
          </a:p>
        </p:txBody>
      </p:sp>
      <p:pic>
        <p:nvPicPr>
          <p:cNvPr id="25" name="Imagen 24"/>
          <p:cNvPicPr>
            <a:picLocks noChangeAspect="1"/>
          </p:cNvPicPr>
          <p:nvPr/>
        </p:nvPicPr>
        <p:blipFill>
          <a:blip r:embed="rId5"/>
          <a:stretch>
            <a:fillRect/>
          </a:stretch>
        </p:blipFill>
        <p:spPr>
          <a:xfrm>
            <a:off x="9137990" y="1862761"/>
            <a:ext cx="2733440" cy="50673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Imagen 10"/>
          <p:cNvPicPr>
            <a:picLocks noChangeAspect="1"/>
          </p:cNvPicPr>
          <p:nvPr/>
        </p:nvPicPr>
        <p:blipFill>
          <a:blip r:embed="rId6"/>
          <a:stretch>
            <a:fillRect/>
          </a:stretch>
        </p:blipFill>
        <p:spPr>
          <a:xfrm>
            <a:off x="7542123" y="882780"/>
            <a:ext cx="2400300" cy="45624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003642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9920" y="4782520"/>
            <a:ext cx="2637809"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812988" y="26409"/>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COILED TUBING Y SNUBBING</a:t>
            </a:r>
            <a:endPar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20" name="CuadroTexto 19"/>
          <p:cNvSpPr txBox="1"/>
          <p:nvPr/>
        </p:nvSpPr>
        <p:spPr>
          <a:xfrm>
            <a:off x="259324" y="4165618"/>
            <a:ext cx="2098544"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Operaciones de wireline y slickline</a:t>
            </a:r>
          </a:p>
        </p:txBody>
      </p:sp>
      <p:sp>
        <p:nvSpPr>
          <p:cNvPr id="5" name="CuadroTexto 4"/>
          <p:cNvSpPr txBox="1"/>
          <p:nvPr/>
        </p:nvSpPr>
        <p:spPr>
          <a:xfrm>
            <a:off x="2776732" y="675027"/>
            <a:ext cx="2393604" cy="369332"/>
          </a:xfrm>
          <a:prstGeom prst="rect">
            <a:avLst/>
          </a:prstGeom>
          <a:noFill/>
        </p:spPr>
        <p:txBody>
          <a:bodyPr wrap="none" rtlCol="0">
            <a:spAutoFit/>
          </a:bodyPr>
          <a:lstStyle/>
          <a:p>
            <a:r>
              <a:rPr lang="es-CO" b="1" dirty="0" smtClean="0"/>
              <a:t>EL SISTEMA SNUBBING</a:t>
            </a:r>
            <a:endParaRPr lang="es-CO" b="1" dirty="0"/>
          </a:p>
        </p:txBody>
      </p:sp>
      <p:sp>
        <p:nvSpPr>
          <p:cNvPr id="19" name="Rectángulo redondeado 18"/>
          <p:cNvSpPr/>
          <p:nvPr/>
        </p:nvSpPr>
        <p:spPr>
          <a:xfrm>
            <a:off x="5063782" y="1460391"/>
            <a:ext cx="5083518" cy="51612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O" dirty="0" smtClean="0">
                <a:solidFill>
                  <a:schemeClr val="tx1"/>
                </a:solidFill>
              </a:rPr>
              <a:t>2) LOS COMPONENTES DE LA SARTA DE TRABAJO</a:t>
            </a:r>
            <a:endParaRPr lang="es-CO" dirty="0">
              <a:solidFill>
                <a:schemeClr val="tx1"/>
              </a:solidFill>
            </a:endParaRPr>
          </a:p>
        </p:txBody>
      </p:sp>
      <p:sp>
        <p:nvSpPr>
          <p:cNvPr id="7" name="Rectángulo 6"/>
          <p:cNvSpPr/>
          <p:nvPr/>
        </p:nvSpPr>
        <p:spPr>
          <a:xfrm>
            <a:off x="2844616" y="2284348"/>
            <a:ext cx="9096786" cy="1200329"/>
          </a:xfrm>
          <a:prstGeom prst="rect">
            <a:avLst/>
          </a:prstGeom>
        </p:spPr>
        <p:txBody>
          <a:bodyPr wrap="square">
            <a:spAutoFit/>
          </a:bodyPr>
          <a:lstStyle/>
          <a:p>
            <a:pPr algn="just"/>
            <a:r>
              <a:rPr lang="es-CO" dirty="0">
                <a:latin typeface="Calibri" panose="020F0502020204030204" pitchFamily="34" charset="0"/>
                <a:ea typeface="Calibri" panose="020F0502020204030204" pitchFamily="34" charset="0"/>
                <a:cs typeface="Times New Roman" panose="02020603050405020304" pitchFamily="18" charset="0"/>
              </a:rPr>
              <a:t>L</a:t>
            </a:r>
            <a:r>
              <a:rPr lang="es-CO" dirty="0" smtClean="0">
                <a:latin typeface="Calibri" panose="020F0502020204030204" pitchFamily="34" charset="0"/>
                <a:ea typeface="Calibri" panose="020F0502020204030204" pitchFamily="34" charset="0"/>
                <a:cs typeface="Times New Roman" panose="02020603050405020304" pitchFamily="18" charset="0"/>
              </a:rPr>
              <a:t>a </a:t>
            </a:r>
            <a:r>
              <a:rPr lang="es-CO" dirty="0">
                <a:latin typeface="Calibri" panose="020F0502020204030204" pitchFamily="34" charset="0"/>
                <a:ea typeface="Calibri" panose="020F0502020204030204" pitchFamily="34" charset="0"/>
                <a:cs typeface="Times New Roman" panose="02020603050405020304" pitchFamily="18" charset="0"/>
              </a:rPr>
              <a:t>sarta de trabajo que se usa para las operaciones de snubbing es comparable con la que se usa en las operaciones de perforación o workover convencionales, estas unidades pueden manejar tubería desde los ¾ de pulgada hasta las 10 ¾ pulgadas. Por lo general el trabajo en pozos vivos requiere de inspección adicional y el uso de tubería grado premium. </a:t>
            </a:r>
            <a:endParaRPr lang="es-CO" dirty="0"/>
          </a:p>
        </p:txBody>
      </p:sp>
      <p:sp>
        <p:nvSpPr>
          <p:cNvPr id="9" name="Rectángulo 8"/>
          <p:cNvSpPr/>
          <p:nvPr/>
        </p:nvSpPr>
        <p:spPr>
          <a:xfrm>
            <a:off x="2848619" y="4998889"/>
            <a:ext cx="9124411" cy="1200329"/>
          </a:xfrm>
          <a:prstGeom prst="rect">
            <a:avLst/>
          </a:prstGeom>
        </p:spPr>
        <p:txBody>
          <a:bodyPr wrap="square">
            <a:spAutoFit/>
          </a:bodyPr>
          <a:lstStyle/>
          <a:p>
            <a:pPr algn="just"/>
            <a:r>
              <a:rPr lang="es-CO" dirty="0" smtClean="0">
                <a:latin typeface="Calibri" panose="020F0502020204030204" pitchFamily="34" charset="0"/>
                <a:ea typeface="Calibri" panose="020F0502020204030204" pitchFamily="34" charset="0"/>
                <a:cs typeface="Times New Roman" panose="02020603050405020304" pitchFamily="18" charset="0"/>
              </a:rPr>
              <a:t>En las operaciones de snubbing no se contrarresta la presión con fluidos de control, sino que se realiza un manejo no convencional de las BOP’s en superficie para trabajar con presión en el cabezal del pozo, igualmente se añaden otros componentes en las sarta de trabajo con el fin de permitir que se lleve a cabo el trabajo efectivo en pozos vivos. </a:t>
            </a:r>
            <a:endParaRPr lang="es-CO" dirty="0"/>
          </a:p>
        </p:txBody>
      </p:sp>
      <p:sp>
        <p:nvSpPr>
          <p:cNvPr id="26" name="Rectángulo redondeado 25"/>
          <p:cNvSpPr/>
          <p:nvPr/>
        </p:nvSpPr>
        <p:spPr>
          <a:xfrm>
            <a:off x="5063782" y="4100336"/>
            <a:ext cx="5083518" cy="51612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O" dirty="0" smtClean="0">
                <a:solidFill>
                  <a:schemeClr val="tx1"/>
                </a:solidFill>
              </a:rPr>
              <a:t>3) EL SISTEMA DE CONTROL DE POZO</a:t>
            </a:r>
            <a:endParaRPr lang="es-CO" dirty="0">
              <a:solidFill>
                <a:schemeClr val="tx1"/>
              </a:solidFill>
            </a:endParaRPr>
          </a:p>
        </p:txBody>
      </p:sp>
    </p:spTree>
    <p:extLst>
      <p:ext uri="{BB962C8B-B14F-4D97-AF65-F5344CB8AC3E}">
        <p14:creationId xmlns:p14="http://schemas.microsoft.com/office/powerpoint/2010/main" val="2590045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14" name="CuadroTexto 13"/>
          <p:cNvSpPr txBox="1"/>
          <p:nvPr/>
        </p:nvSpPr>
        <p:spPr>
          <a:xfrm>
            <a:off x="148862" y="3850569"/>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7220" y="0"/>
            <a:ext cx="12205362" cy="6858000"/>
          </a:xfrm>
          <a:prstGeom prst="rect">
            <a:avLst/>
          </a:prstGeom>
        </p:spPr>
      </p:pic>
      <p:sp>
        <p:nvSpPr>
          <p:cNvPr id="10" name="Rectángulo 9"/>
          <p:cNvSpPr/>
          <p:nvPr/>
        </p:nvSpPr>
        <p:spPr>
          <a:xfrm>
            <a:off x="2428542" y="2196651"/>
            <a:ext cx="7805855"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rPr>
              <a:t>FIN DE LA PRESENTACIÓN</a:t>
            </a:r>
            <a:endParaRPr lang="es-ES" sz="5400" b="1" dirty="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endParaRPr>
          </a:p>
        </p:txBody>
      </p:sp>
      <p:sp>
        <p:nvSpPr>
          <p:cNvPr id="13" name="CuadroTexto 12"/>
          <p:cNvSpPr txBox="1"/>
          <p:nvPr/>
        </p:nvSpPr>
        <p:spPr>
          <a:xfrm>
            <a:off x="1168400" y="6239962"/>
            <a:ext cx="4572000" cy="523220"/>
          </a:xfrm>
          <a:prstGeom prst="rect">
            <a:avLst/>
          </a:prstGeom>
          <a:noFill/>
        </p:spPr>
        <p:txBody>
          <a:bodyPr wrap="square" rtlCol="0">
            <a:spAutoFit/>
          </a:bodyPr>
          <a:lstStyle/>
          <a:p>
            <a:r>
              <a:rPr lang="es-CO" sz="2800" dirty="0" smtClean="0">
                <a:latin typeface="Viner Hand ITC" panose="03070502030502020203" pitchFamily="66" charset="0"/>
              </a:rPr>
              <a:t>MUCHAS GRACIAS</a:t>
            </a:r>
            <a:endParaRPr lang="es-CO" sz="2800" dirty="0">
              <a:latin typeface="Viner Hand ITC" panose="03070502030502020203" pitchFamily="66"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8"/>
            <a:ext cx="1551117" cy="921691"/>
          </a:xfrm>
          <a:prstGeom prst="rect">
            <a:avLst/>
          </a:prstGeom>
        </p:spPr>
      </p:pic>
      <p:pic>
        <p:nvPicPr>
          <p:cNvPr id="8" name="Imagen 7"/>
          <p:cNvPicPr>
            <a:picLocks noChangeAspect="1"/>
          </p:cNvPicPr>
          <p:nvPr/>
        </p:nvPicPr>
        <p:blipFill>
          <a:blip r:embed="rId5"/>
          <a:stretch>
            <a:fillRect/>
          </a:stretch>
        </p:blipFill>
        <p:spPr>
          <a:xfrm>
            <a:off x="9067800" y="5839451"/>
            <a:ext cx="835848" cy="801021"/>
          </a:xfrm>
          <a:prstGeom prst="rect">
            <a:avLst/>
          </a:prstGeom>
        </p:spPr>
      </p:pic>
      <p:sp>
        <p:nvSpPr>
          <p:cNvPr id="6" name="CuadroTexto 5"/>
          <p:cNvSpPr txBox="1"/>
          <p:nvPr/>
        </p:nvSpPr>
        <p:spPr>
          <a:xfrm>
            <a:off x="9742459" y="5701698"/>
            <a:ext cx="2462903" cy="1061829"/>
          </a:xfrm>
          <a:prstGeom prst="rect">
            <a:avLst/>
          </a:prstGeom>
          <a:noFill/>
        </p:spPr>
        <p:txBody>
          <a:bodyPr wrap="square" rtlCol="0">
            <a:spAutoFit/>
          </a:bodyPr>
          <a:lstStyle/>
          <a:p>
            <a:pPr algn="ctr"/>
            <a:r>
              <a:rPr lang="es-CO" sz="1050" b="1" dirty="0" smtClean="0">
                <a:solidFill>
                  <a:schemeClr val="bg1"/>
                </a:solidFill>
                <a:latin typeface="Arial" panose="020B0604020202020204" pitchFamily="34" charset="0"/>
                <a:cs typeface="Arial" panose="020B0604020202020204" pitchFamily="34" charset="0"/>
              </a:rPr>
              <a:t>FACULTAD DE INGENIERÍAS FÍSICO-QUÍMICAS</a:t>
            </a:r>
          </a:p>
          <a:p>
            <a:pPr algn="ctr"/>
            <a:r>
              <a:rPr lang="es-CO" sz="1050" b="1" dirty="0" smtClean="0">
                <a:solidFill>
                  <a:schemeClr val="bg1"/>
                </a:solidFill>
                <a:latin typeface="Arial" panose="020B0604020202020204" pitchFamily="34" charset="0"/>
                <a:cs typeface="Arial" panose="020B0604020202020204" pitchFamily="34" charset="0"/>
              </a:rPr>
              <a:t>ESCUELA DE INGENIERÍA DE PETRÓLEOS</a:t>
            </a:r>
          </a:p>
          <a:p>
            <a:pPr algn="ctr"/>
            <a:r>
              <a:rPr lang="es-CO" sz="1050" b="1" dirty="0" smtClean="0">
                <a:solidFill>
                  <a:schemeClr val="bg1"/>
                </a:solidFill>
                <a:latin typeface="Arial" panose="020B0604020202020204" pitchFamily="34" charset="0"/>
                <a:cs typeface="Arial" panose="020B0604020202020204" pitchFamily="34" charset="0"/>
              </a:rPr>
              <a:t>BUCARAMANGA</a:t>
            </a:r>
          </a:p>
          <a:p>
            <a:pPr algn="ctr"/>
            <a:r>
              <a:rPr lang="es-CO" sz="1050" b="1" dirty="0" smtClean="0">
                <a:solidFill>
                  <a:schemeClr val="bg1"/>
                </a:solidFill>
                <a:latin typeface="Arial" panose="020B0604020202020204" pitchFamily="34" charset="0"/>
                <a:cs typeface="Arial" panose="020B0604020202020204" pitchFamily="34" charset="0"/>
              </a:rPr>
              <a:t>2015</a:t>
            </a:r>
            <a:endParaRPr lang="es-CO" sz="10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18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8" name="CuadroTexto 17"/>
          <p:cNvSpPr txBox="1"/>
          <p:nvPr/>
        </p:nvSpPr>
        <p:spPr>
          <a:xfrm>
            <a:off x="-1" y="3039205"/>
            <a:ext cx="2589911"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mantenimiento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01507" y="352626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workover</a:t>
            </a:r>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MEDICIÓN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77662" y="2666240"/>
            <a:ext cx="1922321"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11" name="Rectángulo 10"/>
          <p:cNvSpPr/>
          <p:nvPr/>
        </p:nvSpPr>
        <p:spPr>
          <a:xfrm>
            <a:off x="3393033" y="896469"/>
            <a:ext cx="7617535" cy="369332"/>
          </a:xfrm>
          <a:prstGeom prst="rect">
            <a:avLst/>
          </a:prstGeom>
        </p:spPr>
        <p:txBody>
          <a:bodyPr wrap="none">
            <a:spAutoFit/>
          </a:bodyPr>
          <a:lstStyle/>
          <a:p>
            <a:r>
              <a:rPr lang="es-CO" dirty="0" smtClean="0">
                <a:ea typeface="Calibri" panose="020F0502020204030204" pitchFamily="34" charset="0"/>
                <a:cs typeface="Times New Roman" panose="02020603050405020304" pitchFamily="18" charset="0"/>
              </a:rPr>
              <a:t>Se </a:t>
            </a:r>
            <a:r>
              <a:rPr lang="es-CO" dirty="0">
                <a:ea typeface="Calibri" panose="020F0502020204030204" pitchFamily="34" charset="0"/>
                <a:cs typeface="Times New Roman" panose="02020603050405020304" pitchFamily="18" charset="0"/>
              </a:rPr>
              <a:t>pueden llevar a cabo en diferentes secciones de un </a:t>
            </a:r>
            <a:r>
              <a:rPr lang="es-CO" dirty="0" smtClean="0">
                <a:ea typeface="Calibri" panose="020F0502020204030204" pitchFamily="34" charset="0"/>
                <a:cs typeface="Times New Roman" panose="02020603050405020304" pitchFamily="18" charset="0"/>
              </a:rPr>
              <a:t>pozo,  como las siguientes:</a:t>
            </a:r>
            <a:endParaRPr lang="es-CO" dirty="0"/>
          </a:p>
        </p:txBody>
      </p:sp>
      <p:sp>
        <p:nvSpPr>
          <p:cNvPr id="13" name="Rectángulo 12"/>
          <p:cNvSpPr/>
          <p:nvPr/>
        </p:nvSpPr>
        <p:spPr>
          <a:xfrm>
            <a:off x="2933876" y="1865908"/>
            <a:ext cx="3314130" cy="4524315"/>
          </a:xfrm>
          <a:prstGeom prst="rect">
            <a:avLst/>
          </a:prstGeom>
        </p:spPr>
        <p:txBody>
          <a:bodyPr wrap="square">
            <a:spAutoFit/>
          </a:bodyPr>
          <a:lstStyle/>
          <a:p>
            <a:pPr algn="ctr"/>
            <a:r>
              <a:rPr lang="es-CO" b="1" dirty="0" smtClean="0">
                <a:ea typeface="Calibri" panose="020F0502020204030204" pitchFamily="34" charset="0"/>
                <a:cs typeface="Times New Roman" panose="02020603050405020304" pitchFamily="18" charset="0"/>
              </a:rPr>
              <a:t>En la cabeza del pozo</a:t>
            </a:r>
          </a:p>
          <a:p>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En este punto se miden parámetros principales como lo son la presión y la temperatura o también se pueden tomar muestras del fluido ya sea en cabeza o en el choke. </a:t>
            </a:r>
            <a:r>
              <a:rPr lang="es-CO" dirty="0"/>
              <a:t>La variación de alguno de estos significa que se ha presentado una modificación en las condiciones de producción como caída de la presión de yacimiento, taponamiento, variación en el porcentaje de agua o gas, obstrucciones, etc.</a:t>
            </a:r>
          </a:p>
        </p:txBody>
      </p:sp>
      <p:sp>
        <p:nvSpPr>
          <p:cNvPr id="26" name="Rectángulo redondeado 25"/>
          <p:cNvSpPr/>
          <p:nvPr/>
        </p:nvSpPr>
        <p:spPr>
          <a:xfrm>
            <a:off x="2912668" y="1843388"/>
            <a:ext cx="3415591" cy="46328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Imagen 26"/>
          <p:cNvPicPr>
            <a:picLocks noChangeAspect="1"/>
          </p:cNvPicPr>
          <p:nvPr/>
        </p:nvPicPr>
        <p:blipFill>
          <a:blip r:embed="rId5"/>
          <a:stretch>
            <a:fillRect/>
          </a:stretch>
        </p:blipFill>
        <p:spPr>
          <a:xfrm>
            <a:off x="6630588" y="1917699"/>
            <a:ext cx="3250011" cy="4190571"/>
          </a:xfrm>
          <a:prstGeom prst="rect">
            <a:avLst/>
          </a:prstGeom>
          <a:ln>
            <a:noFill/>
          </a:ln>
          <a:effectLst>
            <a:softEdge rad="112500"/>
          </a:effectLst>
        </p:spPr>
      </p:pic>
      <p:pic>
        <p:nvPicPr>
          <p:cNvPr id="28" name="Imagen 27"/>
          <p:cNvPicPr>
            <a:picLocks noChangeAspect="1"/>
          </p:cNvPicPr>
          <p:nvPr/>
        </p:nvPicPr>
        <p:blipFill>
          <a:blip r:embed="rId6"/>
          <a:stretch>
            <a:fillRect/>
          </a:stretch>
        </p:blipFill>
        <p:spPr>
          <a:xfrm>
            <a:off x="9218612" y="3487246"/>
            <a:ext cx="3074988" cy="3452259"/>
          </a:xfrm>
          <a:prstGeom prst="rect">
            <a:avLst/>
          </a:prstGeom>
          <a:ln>
            <a:noFill/>
          </a:ln>
          <a:effectLst>
            <a:softEdge rad="112500"/>
          </a:effectLst>
        </p:spPr>
      </p:pic>
    </p:spTree>
    <p:extLst>
      <p:ext uri="{BB962C8B-B14F-4D97-AF65-F5344CB8AC3E}">
        <p14:creationId xmlns:p14="http://schemas.microsoft.com/office/powerpoint/2010/main" val="3582308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8" name="CuadroTexto 17"/>
          <p:cNvSpPr txBox="1"/>
          <p:nvPr/>
        </p:nvSpPr>
        <p:spPr>
          <a:xfrm>
            <a:off x="-1" y="3039205"/>
            <a:ext cx="2589911"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mantenimiento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01507" y="352626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workover</a:t>
            </a:r>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MEDICIÓN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77662" y="2666240"/>
            <a:ext cx="1922321"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6" name="Rectángulo redondeado 25"/>
          <p:cNvSpPr/>
          <p:nvPr/>
        </p:nvSpPr>
        <p:spPr>
          <a:xfrm>
            <a:off x="2816388" y="761548"/>
            <a:ext cx="3403778" cy="31897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p:cNvSpPr/>
          <p:nvPr/>
        </p:nvSpPr>
        <p:spPr>
          <a:xfrm>
            <a:off x="2897928" y="812013"/>
            <a:ext cx="3115231" cy="3139321"/>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En el </a:t>
            </a:r>
            <a:r>
              <a:rPr lang="es-CO" b="1" dirty="0" smtClean="0">
                <a:ea typeface="Calibri" panose="020F0502020204030204" pitchFamily="34" charset="0"/>
                <a:cs typeface="Times New Roman" panose="02020603050405020304" pitchFamily="18" charset="0"/>
              </a:rPr>
              <a:t>tubing</a:t>
            </a:r>
          </a:p>
          <a:p>
            <a:pPr algn="ctr"/>
            <a:endParaRPr lang="es-CO" b="1"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Las </a:t>
            </a:r>
            <a:r>
              <a:rPr lang="es-CO" dirty="0">
                <a:ea typeface="Calibri" panose="020F0502020204030204" pitchFamily="34" charset="0"/>
                <a:cs typeface="Times New Roman" panose="02020603050405020304" pitchFamily="18" charset="0"/>
              </a:rPr>
              <a:t>mediciones en el tubing principalmente consisten de calibraciones, para comprobar si es posible un trabajo con wireline como por ejemplo correr un registro, o relacionado con problemas de corrosión o depósitos de parafinas o asfaltenos. </a:t>
            </a:r>
            <a:endParaRPr lang="es-CO" dirty="0"/>
          </a:p>
        </p:txBody>
      </p:sp>
      <p:pic>
        <p:nvPicPr>
          <p:cNvPr id="5" name="Imagen 4"/>
          <p:cNvPicPr>
            <a:picLocks noChangeAspect="1"/>
          </p:cNvPicPr>
          <p:nvPr/>
        </p:nvPicPr>
        <p:blipFill>
          <a:blip r:embed="rId5"/>
          <a:stretch>
            <a:fillRect/>
          </a:stretch>
        </p:blipFill>
        <p:spPr>
          <a:xfrm>
            <a:off x="9181957" y="2301918"/>
            <a:ext cx="2853278" cy="4595558"/>
          </a:xfrm>
          <a:prstGeom prst="rect">
            <a:avLst/>
          </a:prstGeom>
          <a:ln>
            <a:noFill/>
          </a:ln>
          <a:effectLst>
            <a:softEdge rad="112500"/>
          </a:effectLst>
        </p:spPr>
      </p:pic>
      <p:pic>
        <p:nvPicPr>
          <p:cNvPr id="7" name="Imagen 6"/>
          <p:cNvPicPr>
            <a:picLocks noChangeAspect="1"/>
          </p:cNvPicPr>
          <p:nvPr/>
        </p:nvPicPr>
        <p:blipFill>
          <a:blip r:embed="rId6"/>
          <a:stretch>
            <a:fillRect/>
          </a:stretch>
        </p:blipFill>
        <p:spPr>
          <a:xfrm>
            <a:off x="6400034" y="1024969"/>
            <a:ext cx="2781923" cy="4261771"/>
          </a:xfrm>
          <a:prstGeom prst="rect">
            <a:avLst/>
          </a:prstGeom>
          <a:ln>
            <a:noFill/>
          </a:ln>
          <a:effectLst>
            <a:softEdge rad="112500"/>
          </a:effectLst>
        </p:spPr>
      </p:pic>
      <p:sp>
        <p:nvSpPr>
          <p:cNvPr id="27" name="Rectángulo 26"/>
          <p:cNvSpPr/>
          <p:nvPr/>
        </p:nvSpPr>
        <p:spPr>
          <a:xfrm>
            <a:off x="3074382" y="4218902"/>
            <a:ext cx="2967518" cy="2308324"/>
          </a:xfrm>
          <a:prstGeom prst="rect">
            <a:avLst/>
          </a:prstGeom>
        </p:spPr>
        <p:txBody>
          <a:bodyPr wrap="square">
            <a:spAutoFit/>
          </a:bodyPr>
          <a:lstStyle/>
          <a:p>
            <a:pPr algn="ctr"/>
            <a:r>
              <a:rPr lang="es-CO" b="1" dirty="0">
                <a:ea typeface="Calibri" panose="020F0502020204030204" pitchFamily="34" charset="0"/>
                <a:cs typeface="Times New Roman" panose="02020603050405020304" pitchFamily="18" charset="0"/>
              </a:rPr>
              <a:t>En fondo de </a:t>
            </a:r>
            <a:r>
              <a:rPr lang="es-CO" b="1" dirty="0" smtClean="0">
                <a:ea typeface="Calibri" panose="020F0502020204030204" pitchFamily="34" charset="0"/>
                <a:cs typeface="Times New Roman" panose="02020603050405020304" pitchFamily="18" charset="0"/>
              </a:rPr>
              <a:t>pozo</a:t>
            </a:r>
          </a:p>
          <a:p>
            <a:r>
              <a:rPr lang="es-CO" i="1" dirty="0" smtClean="0">
                <a:ea typeface="Calibri" panose="020F0502020204030204" pitchFamily="34" charset="0"/>
                <a:cs typeface="Times New Roman" panose="02020603050405020304" pitchFamily="18" charset="0"/>
              </a:rPr>
              <a:t>L</a:t>
            </a:r>
            <a:r>
              <a:rPr lang="es-CO" dirty="0" smtClean="0">
                <a:ea typeface="Calibri" panose="020F0502020204030204" pitchFamily="34" charset="0"/>
                <a:cs typeface="Times New Roman" panose="02020603050405020304" pitchFamily="18" charset="0"/>
              </a:rPr>
              <a:t>as </a:t>
            </a:r>
            <a:r>
              <a:rPr lang="es-CO" dirty="0">
                <a:ea typeface="Calibri" panose="020F0502020204030204" pitchFamily="34" charset="0"/>
                <a:cs typeface="Times New Roman" panose="02020603050405020304" pitchFamily="18" charset="0"/>
              </a:rPr>
              <a:t>mediciones pueden ser una verificación del tope de los sedimentos con o sin muestreo, esto con el fin de estar seguros al momento de correr una herramienta en el pozo. </a:t>
            </a:r>
            <a:endParaRPr lang="es-CO" dirty="0"/>
          </a:p>
        </p:txBody>
      </p:sp>
      <p:sp>
        <p:nvSpPr>
          <p:cNvPr id="28" name="Rectángulo redondeado 27"/>
          <p:cNvSpPr/>
          <p:nvPr/>
        </p:nvSpPr>
        <p:spPr>
          <a:xfrm>
            <a:off x="3024244" y="4159813"/>
            <a:ext cx="2895913" cy="2448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830073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101507" y="3526261"/>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Operaciones de workover</a:t>
            </a:r>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MANTENIMIENTO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45988" y="3123685"/>
            <a:ext cx="23150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3" name="Rectángulo 2"/>
          <p:cNvSpPr/>
          <p:nvPr/>
        </p:nvSpPr>
        <p:spPr>
          <a:xfrm>
            <a:off x="2516923" y="581705"/>
            <a:ext cx="8689554" cy="507831"/>
          </a:xfrm>
          <a:prstGeom prst="rect">
            <a:avLst/>
          </a:prstGeom>
        </p:spPr>
        <p:txBody>
          <a:bodyPr wrap="square">
            <a:spAutoFit/>
          </a:bodyPr>
          <a:lstStyle/>
          <a:p>
            <a:pPr lvl="2" algn="just">
              <a:lnSpc>
                <a:spcPct val="150000"/>
              </a:lnSpc>
              <a:spcAft>
                <a:spcPts val="0"/>
              </a:spcAft>
            </a:pPr>
            <a:r>
              <a:rPr lang="es-CO" dirty="0">
                <a:solidFill>
                  <a:srgbClr val="000000"/>
                </a:solidFill>
                <a:ea typeface="Times New Roman" panose="02020603050405020304" pitchFamily="18" charset="0"/>
              </a:rPr>
              <a:t>T</a:t>
            </a:r>
            <a:r>
              <a:rPr lang="es-CO" dirty="0" smtClean="0">
                <a:solidFill>
                  <a:srgbClr val="000000"/>
                </a:solidFill>
                <a:ea typeface="Times New Roman" panose="02020603050405020304" pitchFamily="18" charset="0"/>
              </a:rPr>
              <a:t>ambién </a:t>
            </a:r>
            <a:r>
              <a:rPr lang="es-CO" dirty="0">
                <a:solidFill>
                  <a:srgbClr val="000000"/>
                </a:solidFill>
                <a:ea typeface="Times New Roman" panose="02020603050405020304" pitchFamily="18" charset="0"/>
              </a:rPr>
              <a:t>se dan en diversos lugares del pozo los cuales se explican a continuación:</a:t>
            </a:r>
            <a:endParaRPr lang="es-CO" b="1" dirty="0">
              <a:solidFill>
                <a:srgbClr val="000000"/>
              </a:solidFill>
              <a:effectLst/>
              <a:ea typeface="Times New Roman" panose="02020603050405020304" pitchFamily="18" charset="0"/>
            </a:endParaRPr>
          </a:p>
        </p:txBody>
      </p:sp>
      <p:grpSp>
        <p:nvGrpSpPr>
          <p:cNvPr id="10" name="Grupo 9"/>
          <p:cNvGrpSpPr/>
          <p:nvPr/>
        </p:nvGrpSpPr>
        <p:grpSpPr>
          <a:xfrm>
            <a:off x="2710073" y="1449591"/>
            <a:ext cx="4151627" cy="3602225"/>
            <a:chOff x="2676688" y="1355248"/>
            <a:chExt cx="3878652" cy="3935255"/>
          </a:xfrm>
          <a:gradFill>
            <a:gsLst>
              <a:gs pos="0">
                <a:schemeClr val="accent1">
                  <a:lumMod val="5000"/>
                  <a:lumOff val="95000"/>
                </a:schemeClr>
              </a:gs>
              <a:gs pos="74000">
                <a:schemeClr val="bg1">
                  <a:lumMod val="95000"/>
                </a:schemeClr>
              </a:gs>
              <a:gs pos="83000">
                <a:schemeClr val="accent1">
                  <a:lumMod val="45000"/>
                  <a:lumOff val="55000"/>
                </a:schemeClr>
              </a:gs>
              <a:gs pos="100000">
                <a:schemeClr val="accent1">
                  <a:lumMod val="30000"/>
                  <a:lumOff val="70000"/>
                </a:schemeClr>
              </a:gs>
            </a:gsLst>
            <a:lin ang="5400000" scaled="1"/>
          </a:gradFill>
        </p:grpSpPr>
        <p:sp>
          <p:nvSpPr>
            <p:cNvPr id="26" name="Rectángulo redondeado 25"/>
            <p:cNvSpPr/>
            <p:nvPr/>
          </p:nvSpPr>
          <p:spPr>
            <a:xfrm>
              <a:off x="2676688" y="1355248"/>
              <a:ext cx="3878652" cy="3935255"/>
            </a:xfrm>
            <a:prstGeom prst="roundRect">
              <a:avLst/>
            </a:prstGeom>
            <a:gradFill>
              <a:gsLst>
                <a:gs pos="0">
                  <a:schemeClr val="accent1">
                    <a:lumMod val="5000"/>
                    <a:lumOff val="95000"/>
                  </a:schemeClr>
                </a:gs>
                <a:gs pos="74000">
                  <a:schemeClr val="accent2">
                    <a:lumMod val="40000"/>
                    <a:lumOff val="60000"/>
                  </a:schemeClr>
                </a:gs>
                <a:gs pos="83000">
                  <a:schemeClr val="accent2">
                    <a:lumMod val="60000"/>
                    <a:lumOff val="40000"/>
                  </a:schemeClr>
                </a:gs>
                <a:gs pos="100000">
                  <a:schemeClr val="accent2">
                    <a:lumMod val="40000"/>
                    <a:lumOff val="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p:cNvSpPr/>
            <p:nvPr/>
          </p:nvSpPr>
          <p:spPr>
            <a:xfrm>
              <a:off x="2803737" y="1718107"/>
              <a:ext cx="3624552" cy="3278250"/>
            </a:xfrm>
            <a:prstGeom prst="rect">
              <a:avLst/>
            </a:prstGeom>
            <a:gradFill>
              <a:gsLst>
                <a:gs pos="0">
                  <a:schemeClr val="accent1">
                    <a:lumMod val="5000"/>
                    <a:lumOff val="95000"/>
                  </a:schemeClr>
                </a:gs>
                <a:gs pos="74000">
                  <a:schemeClr val="bg1"/>
                </a:gs>
                <a:gs pos="83000">
                  <a:schemeClr val="bg1"/>
                </a:gs>
                <a:gs pos="100000">
                  <a:schemeClr val="accent2">
                    <a:lumMod val="40000"/>
                    <a:lumOff val="60000"/>
                  </a:schemeClr>
                </a:gs>
              </a:gsLst>
              <a:lin ang="5400000" scaled="1"/>
            </a:gradFill>
          </p:spPr>
          <p:txBody>
            <a:bodyPr wrap="square">
              <a:spAutoFit/>
            </a:bodyPr>
            <a:lstStyle/>
            <a:p>
              <a:pPr lvl="0" algn="ctr">
                <a:lnSpc>
                  <a:spcPct val="150000"/>
                </a:lnSpc>
                <a:spcAft>
                  <a:spcPts val="0"/>
                </a:spcAft>
              </a:pPr>
              <a:r>
                <a:rPr lang="es-CO" b="1" dirty="0">
                  <a:solidFill>
                    <a:srgbClr val="000000"/>
                  </a:solidFill>
                  <a:ea typeface="Times New Roman" panose="02020603050405020304" pitchFamily="18" charset="0"/>
                </a:rPr>
                <a:t>En la cabeza de </a:t>
              </a:r>
              <a:r>
                <a:rPr lang="es-CO" b="1" dirty="0" smtClean="0">
                  <a:solidFill>
                    <a:srgbClr val="000000"/>
                  </a:solidFill>
                  <a:ea typeface="Times New Roman" panose="02020603050405020304" pitchFamily="18" charset="0"/>
                </a:rPr>
                <a:t>pozo</a:t>
              </a:r>
            </a:p>
            <a:p>
              <a:pPr lvl="0" algn="just">
                <a:lnSpc>
                  <a:spcPct val="150000"/>
                </a:lnSpc>
                <a:spcAft>
                  <a:spcPts val="0"/>
                </a:spcAft>
              </a:pPr>
              <a:r>
                <a:rPr lang="es-CO" dirty="0">
                  <a:solidFill>
                    <a:srgbClr val="000000"/>
                  </a:solidFill>
                  <a:ea typeface="Times New Roman" panose="02020603050405020304" pitchFamily="18" charset="0"/>
                </a:rPr>
                <a:t>S</a:t>
              </a:r>
              <a:r>
                <a:rPr lang="es-CO" dirty="0" smtClean="0">
                  <a:solidFill>
                    <a:srgbClr val="000000"/>
                  </a:solidFill>
                  <a:ea typeface="Times New Roman" panose="02020603050405020304" pitchFamily="18" charset="0"/>
                </a:rPr>
                <a:t>e </a:t>
              </a:r>
              <a:r>
                <a:rPr lang="es-CO" dirty="0">
                  <a:solidFill>
                    <a:srgbClr val="000000"/>
                  </a:solidFill>
                  <a:ea typeface="Times New Roman" panose="02020603050405020304" pitchFamily="18" charset="0"/>
                </a:rPr>
                <a:t>realiza la lubricación de las válvulas, reemplazo de partes averiadas corriente abajo de las válvulas maestras y una verificación periódica del sistema de control de válvulas de seguridad tanto de superficie como de fondo.</a:t>
              </a:r>
              <a:endParaRPr lang="es-CO" dirty="0">
                <a:solidFill>
                  <a:srgbClr val="000000"/>
                </a:solidFill>
                <a:effectLst/>
                <a:ea typeface="Times New Roman" panose="02020603050405020304" pitchFamily="18" charset="0"/>
              </a:endParaRPr>
            </a:p>
          </p:txBody>
        </p:sp>
      </p:grpSp>
      <p:grpSp>
        <p:nvGrpSpPr>
          <p:cNvPr id="11" name="Grupo 10"/>
          <p:cNvGrpSpPr/>
          <p:nvPr/>
        </p:nvGrpSpPr>
        <p:grpSpPr>
          <a:xfrm>
            <a:off x="8107680" y="1441777"/>
            <a:ext cx="4024614" cy="3617851"/>
            <a:chOff x="7805420" y="864036"/>
            <a:chExt cx="4196079" cy="3714329"/>
          </a:xfrm>
          <a:gradFill>
            <a:gsLst>
              <a:gs pos="0">
                <a:schemeClr val="accent1">
                  <a:lumMod val="5000"/>
                  <a:lumOff val="95000"/>
                </a:schemeClr>
              </a:gs>
              <a:gs pos="74000">
                <a:schemeClr val="accent2">
                  <a:lumMod val="20000"/>
                  <a:lumOff val="80000"/>
                </a:schemeClr>
              </a:gs>
              <a:gs pos="83000">
                <a:schemeClr val="accent2">
                  <a:lumMod val="60000"/>
                  <a:lumOff val="40000"/>
                </a:schemeClr>
              </a:gs>
              <a:gs pos="100000">
                <a:schemeClr val="accent1">
                  <a:lumMod val="30000"/>
                  <a:lumOff val="70000"/>
                </a:schemeClr>
              </a:gs>
            </a:gsLst>
            <a:lin ang="5400000" scaled="1"/>
          </a:gradFill>
        </p:grpSpPr>
        <p:sp>
          <p:nvSpPr>
            <p:cNvPr id="7" name="Rectángulo redondeado 6"/>
            <p:cNvSpPr/>
            <p:nvPr/>
          </p:nvSpPr>
          <p:spPr>
            <a:xfrm>
              <a:off x="7805420" y="864036"/>
              <a:ext cx="4196079" cy="371432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8057740" y="1130348"/>
              <a:ext cx="3791720" cy="3188950"/>
            </a:xfrm>
            <a:prstGeom prst="rect">
              <a:avLst/>
            </a:prstGeom>
            <a:grpFill/>
          </p:spPr>
          <p:txBody>
            <a:bodyPr wrap="square">
              <a:spAutoFit/>
            </a:bodyPr>
            <a:lstStyle/>
            <a:p>
              <a:pPr lvl="0" algn="ctr">
                <a:lnSpc>
                  <a:spcPct val="150000"/>
                </a:lnSpc>
                <a:spcAft>
                  <a:spcPts val="0"/>
                </a:spcAft>
              </a:pPr>
              <a:r>
                <a:rPr lang="es-CO" b="1" dirty="0">
                  <a:solidFill>
                    <a:srgbClr val="000000"/>
                  </a:solidFill>
                  <a:ea typeface="Times New Roman" panose="02020603050405020304" pitchFamily="18" charset="0"/>
                </a:rPr>
                <a:t>En el tubing y su </a:t>
              </a:r>
              <a:r>
                <a:rPr lang="es-CO" b="1" dirty="0" smtClean="0">
                  <a:solidFill>
                    <a:srgbClr val="000000"/>
                  </a:solidFill>
                  <a:ea typeface="Times New Roman" panose="02020603050405020304" pitchFamily="18" charset="0"/>
                </a:rPr>
                <a:t>equipo</a:t>
              </a:r>
            </a:p>
            <a:p>
              <a:pPr lvl="0" algn="just">
                <a:lnSpc>
                  <a:spcPct val="150000"/>
                </a:lnSpc>
                <a:spcAft>
                  <a:spcPts val="0"/>
                </a:spcAft>
              </a:pPr>
              <a:r>
                <a:rPr lang="es-CO" dirty="0" smtClean="0">
                  <a:solidFill>
                    <a:srgbClr val="000000"/>
                  </a:solidFill>
                  <a:ea typeface="Times New Roman" panose="02020603050405020304" pitchFamily="18" charset="0"/>
                </a:rPr>
                <a:t> Existen </a:t>
              </a:r>
              <a:r>
                <a:rPr lang="es-CO" dirty="0">
                  <a:solidFill>
                    <a:srgbClr val="000000"/>
                  </a:solidFill>
                  <a:ea typeface="Times New Roman" panose="02020603050405020304" pitchFamily="18" charset="0"/>
                </a:rPr>
                <a:t>operaciones asociadas a problemas con depósitos y/o corrosión como la limpieza de tubing con raspadores, inyección de un dispersante de parafinas, inyección de inhibidores de corrosión o de formación de hidratos, entre </a:t>
              </a:r>
              <a:r>
                <a:rPr lang="es-CO" dirty="0" smtClean="0">
                  <a:solidFill>
                    <a:srgbClr val="000000"/>
                  </a:solidFill>
                  <a:ea typeface="Times New Roman" panose="02020603050405020304" pitchFamily="18" charset="0"/>
                </a:rPr>
                <a:t>otros</a:t>
              </a:r>
              <a:r>
                <a:rPr lang="es-CO" dirty="0">
                  <a:solidFill>
                    <a:srgbClr val="000000"/>
                  </a:solidFill>
                  <a:ea typeface="Times New Roman" panose="02020603050405020304" pitchFamily="18" charset="0"/>
                </a:rPr>
                <a:t>.</a:t>
              </a:r>
              <a:endParaRPr lang="es-CO" dirty="0">
                <a:solidFill>
                  <a:srgbClr val="000000"/>
                </a:solidFill>
                <a:effectLst/>
                <a:ea typeface="Times New Roman" panose="02020603050405020304" pitchFamily="18" charset="0"/>
              </a:endParaRPr>
            </a:p>
          </p:txBody>
        </p:sp>
      </p:grpSp>
      <p:grpSp>
        <p:nvGrpSpPr>
          <p:cNvPr id="15" name="Grupo 14"/>
          <p:cNvGrpSpPr/>
          <p:nvPr/>
        </p:nvGrpSpPr>
        <p:grpSpPr>
          <a:xfrm>
            <a:off x="4317941" y="5374094"/>
            <a:ext cx="6337964" cy="992579"/>
            <a:chOff x="3688081" y="5668304"/>
            <a:chExt cx="6337964" cy="992579"/>
          </a:xfrm>
        </p:grpSpPr>
        <p:sp>
          <p:nvSpPr>
            <p:cNvPr id="28" name="Rectángulo redondeado 27"/>
            <p:cNvSpPr/>
            <p:nvPr/>
          </p:nvSpPr>
          <p:spPr>
            <a:xfrm>
              <a:off x="3688081" y="5668304"/>
              <a:ext cx="6337964" cy="992579"/>
            </a:xfrm>
            <a:prstGeom prst="roundRect">
              <a:avLst/>
            </a:prstGeom>
            <a:gradFill>
              <a:gsLst>
                <a:gs pos="0">
                  <a:schemeClr val="accent1">
                    <a:lumMod val="5000"/>
                    <a:lumOff val="95000"/>
                  </a:schemeClr>
                </a:gs>
                <a:gs pos="74000">
                  <a:schemeClr val="accent2">
                    <a:lumMod val="20000"/>
                    <a:lumOff val="80000"/>
                  </a:schemeClr>
                </a:gs>
                <a:gs pos="83000">
                  <a:schemeClr val="accent2">
                    <a:lumMod val="60000"/>
                    <a:lumOff val="4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3822035" y="5737553"/>
              <a:ext cx="5956964" cy="923330"/>
            </a:xfrm>
            <a:prstGeom prst="rect">
              <a:avLst/>
            </a:prstGeom>
            <a:gradFill>
              <a:gsLst>
                <a:gs pos="0">
                  <a:schemeClr val="accent1">
                    <a:lumMod val="5000"/>
                    <a:lumOff val="95000"/>
                  </a:schemeClr>
                </a:gs>
                <a:gs pos="74000">
                  <a:schemeClr val="accent5">
                    <a:lumMod val="20000"/>
                    <a:lumOff val="80000"/>
                  </a:schemeClr>
                </a:gs>
                <a:gs pos="83000">
                  <a:schemeClr val="accent2">
                    <a:lumMod val="60000"/>
                    <a:lumOff val="40000"/>
                  </a:schemeClr>
                </a:gs>
                <a:gs pos="100000">
                  <a:schemeClr val="accent1">
                    <a:lumMod val="30000"/>
                    <a:lumOff val="70000"/>
                  </a:schemeClr>
                </a:gs>
              </a:gsLst>
              <a:lin ang="5400000" scaled="1"/>
            </a:gradFill>
          </p:spPr>
          <p:txBody>
            <a:bodyPr wrap="square">
              <a:spAutoFit/>
            </a:bodyPr>
            <a:lstStyle/>
            <a:p>
              <a:pPr algn="ctr"/>
              <a:r>
                <a:rPr lang="es-CO" b="1" dirty="0">
                  <a:ea typeface="Calibri" panose="020F0502020204030204" pitchFamily="34" charset="0"/>
                  <a:cs typeface="Times New Roman" panose="02020603050405020304" pitchFamily="18" charset="0"/>
                </a:rPr>
                <a:t>En el fondo de pozo y la zona </a:t>
              </a:r>
              <a:r>
                <a:rPr lang="es-CO" b="1" dirty="0" smtClean="0">
                  <a:ea typeface="Calibri" panose="020F0502020204030204" pitchFamily="34" charset="0"/>
                  <a:cs typeface="Times New Roman" panose="02020603050405020304" pitchFamily="18" charset="0"/>
                </a:rPr>
                <a:t>productora</a:t>
              </a:r>
            </a:p>
            <a:p>
              <a:pPr algn="just"/>
              <a:r>
                <a:rPr lang="es-CO" dirty="0" smtClean="0">
                  <a:ea typeface="Calibri" panose="020F0502020204030204" pitchFamily="34" charset="0"/>
                  <a:cs typeface="Times New Roman" panose="02020603050405020304" pitchFamily="18" charset="0"/>
                </a:rPr>
                <a:t>Se </a:t>
              </a:r>
              <a:r>
                <a:rPr lang="es-CO" dirty="0">
                  <a:ea typeface="Calibri" panose="020F0502020204030204" pitchFamily="34" charset="0"/>
                  <a:cs typeface="Times New Roman" panose="02020603050405020304" pitchFamily="18" charset="0"/>
                </a:rPr>
                <a:t>llevan a cabo operaciones por wireline, como limpieza de arena en fondo de pozo, realizar nuevos cañoneos, entre </a:t>
              </a:r>
              <a:r>
                <a:rPr lang="es-CO" dirty="0" smtClean="0">
                  <a:ea typeface="Calibri" panose="020F0502020204030204" pitchFamily="34" charset="0"/>
                  <a:cs typeface="Times New Roman" panose="02020603050405020304" pitchFamily="18" charset="0"/>
                </a:rPr>
                <a:t>otros.</a:t>
              </a:r>
              <a:endParaRPr lang="es-CO" dirty="0"/>
            </a:p>
          </p:txBody>
        </p:sp>
      </p:grpSp>
      <p:sp>
        <p:nvSpPr>
          <p:cNvPr id="16" name="Flecha izquierda, derecha y arriba 15"/>
          <p:cNvSpPr/>
          <p:nvPr/>
        </p:nvSpPr>
        <p:spPr>
          <a:xfrm rot="10800000">
            <a:off x="6987172" y="4073600"/>
            <a:ext cx="999503" cy="1095756"/>
          </a:xfrm>
          <a:prstGeom prst="leftRigh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39320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18" name="Rectángulo 17"/>
          <p:cNvSpPr/>
          <p:nvPr/>
        </p:nvSpPr>
        <p:spPr>
          <a:xfrm>
            <a:off x="2902850" y="648675"/>
            <a:ext cx="8597900" cy="646331"/>
          </a:xfrm>
          <a:prstGeom prst="rect">
            <a:avLst/>
          </a:prstGeom>
        </p:spPr>
        <p:txBody>
          <a:bodyPr wrap="square">
            <a:spAutoFit/>
          </a:bodyPr>
          <a:lstStyle/>
          <a:p>
            <a:r>
              <a:rPr lang="es-CO" dirty="0" smtClean="0">
                <a:ea typeface="Calibri" panose="020F0502020204030204" pitchFamily="34" charset="0"/>
                <a:cs typeface="Times New Roman" panose="02020603050405020304" pitchFamily="18" charset="0"/>
              </a:rPr>
              <a:t>Son </a:t>
            </a:r>
            <a:r>
              <a:rPr lang="es-CO" dirty="0">
                <a:ea typeface="Calibri" panose="020F0502020204030204" pitchFamily="34" charset="0"/>
                <a:cs typeface="Times New Roman" panose="02020603050405020304" pitchFamily="18" charset="0"/>
              </a:rPr>
              <a:t>intervenciones realizadas en un pozo con el fin de mantener o mejorar la producción de los </a:t>
            </a:r>
            <a:r>
              <a:rPr lang="es-CO" dirty="0" smtClean="0">
                <a:ea typeface="Calibri" panose="020F0502020204030204" pitchFamily="34" charset="0"/>
                <a:cs typeface="Times New Roman" panose="02020603050405020304" pitchFamily="18" charset="0"/>
              </a:rPr>
              <a:t>hidrocarburos.</a:t>
            </a:r>
            <a:endParaRPr lang="es-CO" dirty="0"/>
          </a:p>
        </p:txBody>
      </p:sp>
      <p:grpSp>
        <p:nvGrpSpPr>
          <p:cNvPr id="31" name="Grupo 30"/>
          <p:cNvGrpSpPr/>
          <p:nvPr/>
        </p:nvGrpSpPr>
        <p:grpSpPr>
          <a:xfrm>
            <a:off x="4038600" y="1295006"/>
            <a:ext cx="6781800" cy="5447185"/>
            <a:chOff x="3073400" y="1098121"/>
            <a:chExt cx="6781800" cy="5447185"/>
          </a:xfrm>
          <a:noFill/>
        </p:grpSpPr>
        <p:sp>
          <p:nvSpPr>
            <p:cNvPr id="25" name="Llamada de flecha hacia arriba 24"/>
            <p:cNvSpPr/>
            <p:nvPr/>
          </p:nvSpPr>
          <p:spPr>
            <a:xfrm>
              <a:off x="3073400" y="1098121"/>
              <a:ext cx="6781800" cy="5447185"/>
            </a:xfrm>
            <a:prstGeom prst="upArrowCallout">
              <a:avLst>
                <a:gd name="adj1" fmla="val 25000"/>
                <a:gd name="adj2" fmla="val 19871"/>
                <a:gd name="adj3" fmla="val 18239"/>
                <a:gd name="adj4" fmla="val 76868"/>
              </a:avLst>
            </a:prstGeom>
            <a:grp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p:cNvSpPr/>
            <p:nvPr/>
          </p:nvSpPr>
          <p:spPr>
            <a:xfrm>
              <a:off x="3123538" y="2415769"/>
              <a:ext cx="6553862" cy="3831818"/>
            </a:xfrm>
            <a:prstGeom prst="rect">
              <a:avLst/>
            </a:prstGeom>
            <a:grpFill/>
          </p:spPr>
          <p:txBody>
            <a:bodyPr wrap="square">
              <a:spAutoFit/>
            </a:bodyPr>
            <a:lstStyle/>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El reacondicionamiento de los pozos para aprovechar de manera correcta la energía del yacimiento.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Eliminar problemas mecánicos los cuales se interponen en la eficiencia de la producción y de la inyección</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La estimulación del yacimiento para reactivar o mejorar el flujo de los fluidos.</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Operaciones de limpieza de sólidos indeseables que restringen el flujo.</a:t>
              </a:r>
            </a:p>
            <a:p>
              <a:pPr marL="342900" lvl="0" indent="-342900" algn="just">
                <a:lnSpc>
                  <a:spcPct val="150000"/>
                </a:lnSpc>
                <a:spcAft>
                  <a:spcPts val="0"/>
                </a:spcAft>
                <a:buFont typeface="Symbol" panose="05050102010706020507" pitchFamily="18" charset="2"/>
                <a:buChar char=""/>
              </a:pPr>
              <a:r>
                <a:rPr lang="es-CO" dirty="0">
                  <a:solidFill>
                    <a:srgbClr val="000000"/>
                  </a:solidFill>
                  <a:ea typeface="Times New Roman" panose="02020603050405020304" pitchFamily="18" charset="0"/>
                </a:rPr>
                <a:t>Reparación o cambios en el sistema de levantamiento artificial.</a:t>
              </a:r>
              <a:endParaRPr lang="es-CO" dirty="0">
                <a:solidFill>
                  <a:srgbClr val="000000"/>
                </a:solidFill>
                <a:effectLst/>
                <a:ea typeface="Times New Roman" panose="02020603050405020304" pitchFamily="18" charset="0"/>
              </a:endParaRPr>
            </a:p>
          </p:txBody>
        </p:sp>
        <p:sp>
          <p:nvSpPr>
            <p:cNvPr id="30" name="CuadroTexto 29"/>
            <p:cNvSpPr txBox="1"/>
            <p:nvPr/>
          </p:nvSpPr>
          <p:spPr>
            <a:xfrm>
              <a:off x="5806107" y="1757127"/>
              <a:ext cx="1316386" cy="369332"/>
            </a:xfrm>
            <a:prstGeom prst="rect">
              <a:avLst/>
            </a:prstGeom>
            <a:grpFill/>
          </p:spPr>
          <p:txBody>
            <a:bodyPr wrap="none" rtlCol="0">
              <a:spAutoFit/>
            </a:bodyPr>
            <a:lstStyle/>
            <a:p>
              <a:r>
                <a:rPr lang="es-CO" dirty="0" smtClean="0"/>
                <a:t>Algunas son:</a:t>
              </a:r>
              <a:endParaRPr lang="es-CO" dirty="0"/>
            </a:p>
          </p:txBody>
        </p:sp>
      </p:grpSp>
    </p:spTree>
    <p:extLst>
      <p:ext uri="{BB962C8B-B14F-4D97-AF65-F5344CB8AC3E}">
        <p14:creationId xmlns:p14="http://schemas.microsoft.com/office/powerpoint/2010/main" val="2800727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583813" y="27053"/>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3" name="Rectángulo 2"/>
          <p:cNvSpPr/>
          <p:nvPr/>
        </p:nvSpPr>
        <p:spPr>
          <a:xfrm>
            <a:off x="2981447" y="802604"/>
            <a:ext cx="8702040" cy="507831"/>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De acuerdo al objetivo de la intervención el trabajo de workover puede ser mayor o </a:t>
            </a:r>
            <a:r>
              <a:rPr lang="es-CO" dirty="0" smtClean="0">
                <a:solidFill>
                  <a:srgbClr val="000000"/>
                </a:solidFill>
                <a:ea typeface="Times New Roman" panose="02020603050405020304" pitchFamily="18" charset="0"/>
              </a:rPr>
              <a:t>menor</a:t>
            </a:r>
            <a:endParaRPr lang="es-CO" dirty="0">
              <a:solidFill>
                <a:srgbClr val="000000"/>
              </a:solidFill>
              <a:effectLst/>
              <a:ea typeface="Times New Roman" panose="02020603050405020304" pitchFamily="18" charset="0"/>
            </a:endParaRPr>
          </a:p>
        </p:txBody>
      </p:sp>
      <p:sp>
        <p:nvSpPr>
          <p:cNvPr id="5" name="Rectángulo redondeado 4"/>
          <p:cNvSpPr/>
          <p:nvPr/>
        </p:nvSpPr>
        <p:spPr>
          <a:xfrm>
            <a:off x="2921078" y="830618"/>
            <a:ext cx="8702040" cy="479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edio marco 10"/>
          <p:cNvSpPr/>
          <p:nvPr/>
        </p:nvSpPr>
        <p:spPr>
          <a:xfrm>
            <a:off x="2834401" y="1483131"/>
            <a:ext cx="853440" cy="1537337"/>
          </a:xfrm>
          <a:prstGeom prst="half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solidFill>
                <a:schemeClr val="tx1"/>
              </a:solidFill>
            </a:endParaRPr>
          </a:p>
        </p:txBody>
      </p:sp>
      <p:sp>
        <p:nvSpPr>
          <p:cNvPr id="26" name="Medio marco 25"/>
          <p:cNvSpPr/>
          <p:nvPr/>
        </p:nvSpPr>
        <p:spPr>
          <a:xfrm rot="10800000">
            <a:off x="10980537" y="5155316"/>
            <a:ext cx="853440" cy="1537337"/>
          </a:xfrm>
          <a:prstGeom prst="half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solidFill>
                <a:schemeClr val="tx1"/>
              </a:solidFill>
            </a:endParaRPr>
          </a:p>
        </p:txBody>
      </p:sp>
      <p:sp>
        <p:nvSpPr>
          <p:cNvPr id="13" name="Rectángulo 12"/>
          <p:cNvSpPr/>
          <p:nvPr/>
        </p:nvSpPr>
        <p:spPr>
          <a:xfrm>
            <a:off x="3390629" y="1610408"/>
            <a:ext cx="3655916" cy="2585323"/>
          </a:xfrm>
          <a:prstGeom prst="rect">
            <a:avLst/>
          </a:prstGeom>
        </p:spPr>
        <p:txBody>
          <a:bodyPr wrap="square">
            <a:spAutoFit/>
          </a:bodyPr>
          <a:lstStyle/>
          <a:p>
            <a:pPr lvl="0" algn="ctr">
              <a:lnSpc>
                <a:spcPct val="150000"/>
              </a:lnSpc>
              <a:spcAft>
                <a:spcPts val="0"/>
              </a:spcAft>
            </a:pPr>
            <a:r>
              <a:rPr lang="es-CO" b="1" i="1" dirty="0" smtClean="0">
                <a:solidFill>
                  <a:srgbClr val="000000"/>
                </a:solidFill>
                <a:ea typeface="Times New Roman" panose="02020603050405020304" pitchFamily="18" charset="0"/>
              </a:rPr>
              <a:t>TRABAJO DE WORKOVER MAYOR</a:t>
            </a:r>
          </a:p>
          <a:p>
            <a:pPr lvl="0" algn="ctr">
              <a:lnSpc>
                <a:spcPct val="150000"/>
              </a:lnSpc>
              <a:spcAft>
                <a:spcPts val="0"/>
              </a:spcAft>
            </a:pPr>
            <a:endParaRPr lang="es-CO" b="1" i="1" dirty="0" smtClean="0">
              <a:solidFill>
                <a:srgbClr val="000000"/>
              </a:solidFill>
              <a:ea typeface="Times New Roman" panose="02020603050405020304" pitchFamily="18" charset="0"/>
            </a:endParaRPr>
          </a:p>
          <a:p>
            <a:pPr lvl="0" algn="just">
              <a:lnSpc>
                <a:spcPct val="150000"/>
              </a:lnSpc>
              <a:spcAft>
                <a:spcPts val="0"/>
              </a:spcAft>
            </a:pPr>
            <a:r>
              <a:rPr lang="es-CO" dirty="0" smtClean="0">
                <a:solidFill>
                  <a:srgbClr val="000000"/>
                </a:solidFill>
                <a:ea typeface="Times New Roman" panose="02020603050405020304" pitchFamily="18" charset="0"/>
              </a:rPr>
              <a:t>Implica todas aquellas modificaciones substanciales y definitivas en las condiciones y características de la zona de producción o inyección</a:t>
            </a:r>
            <a:endParaRPr lang="es-CO" dirty="0">
              <a:solidFill>
                <a:srgbClr val="000000"/>
              </a:solidFill>
              <a:effectLst/>
              <a:ea typeface="Times New Roman" panose="02020603050405020304" pitchFamily="18" charset="0"/>
            </a:endParaRPr>
          </a:p>
        </p:txBody>
      </p:sp>
      <p:sp>
        <p:nvSpPr>
          <p:cNvPr id="15" name="Rectángulo 14"/>
          <p:cNvSpPr/>
          <p:nvPr/>
        </p:nvSpPr>
        <p:spPr>
          <a:xfrm>
            <a:off x="7535480" y="4288637"/>
            <a:ext cx="3871777" cy="2308324"/>
          </a:xfrm>
          <a:prstGeom prst="rect">
            <a:avLst/>
          </a:prstGeom>
        </p:spPr>
        <p:txBody>
          <a:bodyPr wrap="square">
            <a:spAutoFit/>
          </a:bodyPr>
          <a:lstStyle/>
          <a:p>
            <a:pPr algn="ctr"/>
            <a:r>
              <a:rPr lang="es-CO" b="1" i="1" dirty="0" smtClean="0">
                <a:ea typeface="Calibri" panose="020F0502020204030204" pitchFamily="34" charset="0"/>
                <a:cs typeface="Times New Roman" panose="02020603050405020304" pitchFamily="18" charset="0"/>
              </a:rPr>
              <a:t>TRABAJO DE WORKOVER MENOR</a:t>
            </a:r>
          </a:p>
          <a:p>
            <a:pPr algn="ctr"/>
            <a:endParaRPr lang="es-CO" b="1" i="1"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Hace </a:t>
            </a:r>
            <a:r>
              <a:rPr lang="es-CO" dirty="0">
                <a:ea typeface="Calibri" panose="020F0502020204030204" pitchFamily="34" charset="0"/>
                <a:cs typeface="Times New Roman" panose="02020603050405020304" pitchFamily="18" charset="0"/>
              </a:rPr>
              <a:t>referencia a la corrección de fallas en el estado mecánico del pozo y a la restauración u optimización de las condiciones de flujo del pozo, pero sin modificar definitivamente la zona de producción o de inyección. </a:t>
            </a:r>
            <a:endParaRPr lang="es-CO" dirty="0"/>
          </a:p>
        </p:txBody>
      </p:sp>
      <p:pic>
        <p:nvPicPr>
          <p:cNvPr id="19" name="Imagen 18"/>
          <p:cNvPicPr>
            <a:picLocks noChangeAspect="1"/>
          </p:cNvPicPr>
          <p:nvPr/>
        </p:nvPicPr>
        <p:blipFill>
          <a:blip r:embed="rId5"/>
          <a:stretch>
            <a:fillRect/>
          </a:stretch>
        </p:blipFill>
        <p:spPr>
          <a:xfrm>
            <a:off x="2618323" y="4190926"/>
            <a:ext cx="2114550" cy="25007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8" name="Imagen 27"/>
          <p:cNvPicPr>
            <a:picLocks noChangeAspect="1"/>
          </p:cNvPicPr>
          <p:nvPr/>
        </p:nvPicPr>
        <p:blipFill>
          <a:blip r:embed="rId6"/>
          <a:stretch>
            <a:fillRect/>
          </a:stretch>
        </p:blipFill>
        <p:spPr>
          <a:xfrm>
            <a:off x="4034854" y="4232329"/>
            <a:ext cx="1952625" cy="24593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Imagen 31"/>
          <p:cNvPicPr>
            <a:picLocks noChangeAspect="1"/>
          </p:cNvPicPr>
          <p:nvPr/>
        </p:nvPicPr>
        <p:blipFill>
          <a:blip r:embed="rId7"/>
          <a:stretch>
            <a:fillRect/>
          </a:stretch>
        </p:blipFill>
        <p:spPr>
          <a:xfrm>
            <a:off x="8066515" y="1662578"/>
            <a:ext cx="3084195" cy="2166870"/>
          </a:xfrm>
          <a:prstGeom prst="rect">
            <a:avLst/>
          </a:prstGeom>
          <a:ln>
            <a:noFill/>
          </a:ln>
          <a:effectLst>
            <a:softEdge rad="112500"/>
          </a:effectLst>
        </p:spPr>
      </p:pic>
      <p:pic>
        <p:nvPicPr>
          <p:cNvPr id="16" name="Imagen 15"/>
          <p:cNvPicPr>
            <a:picLocks noChangeAspect="1"/>
          </p:cNvPicPr>
          <p:nvPr/>
        </p:nvPicPr>
        <p:blipFill>
          <a:blip r:embed="rId8"/>
          <a:stretch>
            <a:fillRect/>
          </a:stretch>
        </p:blipFill>
        <p:spPr>
          <a:xfrm>
            <a:off x="5257513" y="4297511"/>
            <a:ext cx="2372065" cy="24169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18152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229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77383" y="787175"/>
            <a:ext cx="2522881"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SERVICIO A POZOS Y WORKOVER</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9729" y="3862655"/>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8" y="2113301"/>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101508" y="4159813"/>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wireline y slickline</a:t>
            </a:r>
          </a:p>
        </p:txBody>
      </p:sp>
      <p:sp>
        <p:nvSpPr>
          <p:cNvPr id="22" name="CuadroTexto 21"/>
          <p:cNvSpPr txBox="1"/>
          <p:nvPr/>
        </p:nvSpPr>
        <p:spPr>
          <a:xfrm>
            <a:off x="19920" y="478252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coiled tubing y snubbing</a:t>
            </a:r>
          </a:p>
        </p:txBody>
      </p:sp>
      <p:sp>
        <p:nvSpPr>
          <p:cNvPr id="24" name="Rectángulo 23"/>
          <p:cNvSpPr/>
          <p:nvPr/>
        </p:nvSpPr>
        <p:spPr>
          <a:xfrm>
            <a:off x="2583813" y="27053"/>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WORKOVER</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23" name="CuadroTexto 22"/>
          <p:cNvSpPr txBox="1"/>
          <p:nvPr/>
        </p:nvSpPr>
        <p:spPr>
          <a:xfrm>
            <a:off x="357094" y="2607514"/>
            <a:ext cx="192232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medición</a:t>
            </a:r>
            <a:endParaRPr lang="es-CO" sz="1200" dirty="0"/>
          </a:p>
        </p:txBody>
      </p:sp>
      <p:sp>
        <p:nvSpPr>
          <p:cNvPr id="27" name="CuadroTexto 26"/>
          <p:cNvSpPr txBox="1"/>
          <p:nvPr/>
        </p:nvSpPr>
        <p:spPr>
          <a:xfrm>
            <a:off x="176468" y="3108445"/>
            <a:ext cx="23150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mantenimiento</a:t>
            </a:r>
          </a:p>
        </p:txBody>
      </p:sp>
      <p:sp>
        <p:nvSpPr>
          <p:cNvPr id="29" name="CuadroTexto 28"/>
          <p:cNvSpPr txBox="1"/>
          <p:nvPr/>
        </p:nvSpPr>
        <p:spPr>
          <a:xfrm>
            <a:off x="338928" y="3650638"/>
            <a:ext cx="193193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Operaciones de workover</a:t>
            </a:r>
          </a:p>
        </p:txBody>
      </p:sp>
      <p:sp>
        <p:nvSpPr>
          <p:cNvPr id="5" name="Rectángulo redondeado 4"/>
          <p:cNvSpPr/>
          <p:nvPr/>
        </p:nvSpPr>
        <p:spPr>
          <a:xfrm>
            <a:off x="5220333" y="981160"/>
            <a:ext cx="4426904" cy="479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solidFill>
                  <a:schemeClr val="tx1"/>
                </a:solidFill>
              </a:rPr>
              <a:t>EJEMPLO DE UN EQUIPO DE WORKOVER</a:t>
            </a:r>
            <a:endParaRPr lang="es-CO" dirty="0">
              <a:solidFill>
                <a:schemeClr val="tx1"/>
              </a:solidFill>
            </a:endParaRPr>
          </a:p>
        </p:txBody>
      </p:sp>
      <p:pic>
        <p:nvPicPr>
          <p:cNvPr id="25" name="Imagen 24"/>
          <p:cNvPicPr/>
          <p:nvPr/>
        </p:nvPicPr>
        <p:blipFill>
          <a:blip r:embed="rId5"/>
          <a:stretch>
            <a:fillRect/>
          </a:stretch>
        </p:blipFill>
        <p:spPr>
          <a:xfrm>
            <a:off x="3545605" y="1651044"/>
            <a:ext cx="7593965" cy="5017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4430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Go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1981</TotalTime>
  <Words>4392</Words>
  <Application>Microsoft Office PowerPoint</Application>
  <PresentationFormat>Panorámica</PresentationFormat>
  <Paragraphs>759</Paragraphs>
  <Slides>36</Slides>
  <Notes>34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36</vt:i4>
      </vt:variant>
    </vt:vector>
  </HeadingPairs>
  <TitlesOfParts>
    <vt:vector size="43" baseType="lpstr">
      <vt:lpstr>Arial</vt:lpstr>
      <vt:lpstr>Calibri</vt:lpstr>
      <vt:lpstr>Symbol</vt:lpstr>
      <vt:lpstr>Times New Roman</vt:lpstr>
      <vt:lpstr>Tw Cen MT</vt:lpstr>
      <vt:lpstr>Viner Hand ITC</vt:lpstr>
      <vt:lpstr>Gota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Tatiana Pérez</dc:creator>
  <cp:lastModifiedBy>Tatiana Pérez</cp:lastModifiedBy>
  <cp:revision>107</cp:revision>
  <dcterms:created xsi:type="dcterms:W3CDTF">2015-04-18T16:35:05Z</dcterms:created>
  <dcterms:modified xsi:type="dcterms:W3CDTF">2015-04-27T01:44:27Z</dcterms:modified>
</cp:coreProperties>
</file>