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7" r:id="rId1"/>
  </p:sldMasterIdLst>
  <p:notesMasterIdLst>
    <p:notesMasterId r:id="rId32"/>
  </p:notesMasterIdLst>
  <p:sldIdLst>
    <p:sldId id="260"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83" r:id="rId25"/>
    <p:sldId id="284" r:id="rId26"/>
    <p:sldId id="285" r:id="rId27"/>
    <p:sldId id="286" r:id="rId28"/>
    <p:sldId id="287" r:id="rId29"/>
    <p:sldId id="288" r:id="rId30"/>
    <p:sldId id="281" r:id="rId3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iana Pérez" initials="TP" lastIdx="1" clrIdx="0">
    <p:extLst>
      <p:ext uri="{19B8F6BF-5375-455C-9EA6-DF929625EA0E}">
        <p15:presenceInfo xmlns:p15="http://schemas.microsoft.com/office/powerpoint/2012/main" userId="c719c8d618fbda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737" autoAdjust="0"/>
  </p:normalViewPr>
  <p:slideViewPr>
    <p:cSldViewPr snapToGrid="0">
      <p:cViewPr varScale="1">
        <p:scale>
          <a:sx n="75" d="100"/>
          <a:sy n="75" d="100"/>
        </p:scale>
        <p:origin x="2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ABE59-7B7E-4155-B256-53B8D916BB50}" type="datetimeFigureOut">
              <a:rPr lang="es-CO" smtClean="0"/>
              <a:t>27/04/2015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31FA3-8931-41CF-B85E-DCF406B8B464}" type="slidenum">
              <a:rPr lang="es-CO" smtClean="0"/>
              <a:t>‹Nº›</a:t>
            </a:fld>
            <a:endParaRPr lang="es-CO"/>
          </a:p>
        </p:txBody>
      </p:sp>
    </p:spTree>
    <p:extLst>
      <p:ext uri="{BB962C8B-B14F-4D97-AF65-F5344CB8AC3E}">
        <p14:creationId xmlns:p14="http://schemas.microsoft.com/office/powerpoint/2010/main" val="361534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DC9CB7B-19EB-43B5-8154-20F34DAA7C7E}" type="datetimeFigureOut">
              <a:rPr lang="es-CO" smtClean="0"/>
              <a:t>27/04/2015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35365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27/04/2015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216079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27/04/2015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767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27/04/2015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911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27/04/2015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01471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DC9CB7B-19EB-43B5-8154-20F34DAA7C7E}" type="datetimeFigureOut">
              <a:rPr lang="es-CO" smtClean="0"/>
              <a:t>27/04/2015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2762961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DC9CB7B-19EB-43B5-8154-20F34DAA7C7E}" type="datetimeFigureOut">
              <a:rPr lang="es-CO" smtClean="0"/>
              <a:t>27/04/2015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446812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C9CB7B-19EB-43B5-8154-20F34DAA7C7E}" type="datetimeFigureOut">
              <a:rPr lang="es-CO" smtClean="0"/>
              <a:t>27/04/2015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83505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C9CB7B-19EB-43B5-8154-20F34DAA7C7E}" type="datetimeFigureOut">
              <a:rPr lang="es-CO" smtClean="0"/>
              <a:t>27/04/2015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227657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C9CB7B-19EB-43B5-8154-20F34DAA7C7E}" type="datetimeFigureOut">
              <a:rPr lang="es-CO" smtClean="0"/>
              <a:t>27/04/2015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154471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C9CB7B-19EB-43B5-8154-20F34DAA7C7E}" type="datetimeFigureOut">
              <a:rPr lang="es-CO" smtClean="0"/>
              <a:t>27/04/2015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31544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DC9CB7B-19EB-43B5-8154-20F34DAA7C7E}" type="datetimeFigureOut">
              <a:rPr lang="es-CO" smtClean="0"/>
              <a:t>27/04/2015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195219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DC9CB7B-19EB-43B5-8154-20F34DAA7C7E}" type="datetimeFigureOut">
              <a:rPr lang="es-CO" smtClean="0"/>
              <a:t>27/04/2015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18098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DC9CB7B-19EB-43B5-8154-20F34DAA7C7E}" type="datetimeFigureOut">
              <a:rPr lang="es-CO" smtClean="0"/>
              <a:t>27/04/2015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207548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DC9CB7B-19EB-43B5-8154-20F34DAA7C7E}" type="datetimeFigureOut">
              <a:rPr lang="es-CO" smtClean="0"/>
              <a:t>27/04/2015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52277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27/04/2015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124370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27/04/2015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139933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DC9CB7B-19EB-43B5-8154-20F34DAA7C7E}" type="datetimeFigureOut">
              <a:rPr lang="es-CO" smtClean="0"/>
              <a:t>27/04/2015</a:t>
            </a:fld>
            <a:endParaRPr lang="es-CO"/>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CO"/>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ED77D5B-7D97-4382-B2C8-BFEFD1F00F34}" type="slidenum">
              <a:rPr lang="es-CO" smtClean="0"/>
              <a:t>‹Nº›</a:t>
            </a:fld>
            <a:endParaRPr lang="es-CO"/>
          </a:p>
        </p:txBody>
      </p:sp>
    </p:spTree>
    <p:extLst>
      <p:ext uri="{BB962C8B-B14F-4D97-AF65-F5344CB8AC3E}">
        <p14:creationId xmlns:p14="http://schemas.microsoft.com/office/powerpoint/2010/main" val="348436150"/>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0776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568273" y="30809"/>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FRACTURAMIENTO HIDRÁULICO</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3" name="Rectángulo redondeado 22"/>
          <p:cNvSpPr/>
          <p:nvPr/>
        </p:nvSpPr>
        <p:spPr>
          <a:xfrm>
            <a:off x="4254500" y="984916"/>
            <a:ext cx="5702300" cy="551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3" name="Rectángulo 12"/>
          <p:cNvSpPr/>
          <p:nvPr/>
        </p:nvSpPr>
        <p:spPr>
          <a:xfrm>
            <a:off x="4057650" y="984916"/>
            <a:ext cx="6096000" cy="1338828"/>
          </a:xfrm>
          <a:prstGeom prst="rect">
            <a:avLst/>
          </a:prstGeom>
        </p:spPr>
        <p:txBody>
          <a:bodyPr>
            <a:spAutoFit/>
          </a:bodyPr>
          <a:lstStyle/>
          <a:p>
            <a:pPr lvl="0" algn="ctr">
              <a:lnSpc>
                <a:spcPct val="150000"/>
              </a:lnSpc>
              <a:spcAft>
                <a:spcPts val="0"/>
              </a:spcAft>
            </a:pPr>
            <a:r>
              <a:rPr lang="es-CO" b="1" dirty="0" smtClean="0">
                <a:solidFill>
                  <a:schemeClr val="bg1"/>
                </a:solidFill>
                <a:ea typeface="Times New Roman" panose="02020603050405020304" pitchFamily="18" charset="0"/>
              </a:rPr>
              <a:t>OBJETIVOS DEL FRACTURAMIENTO HIDRÁULICO</a:t>
            </a:r>
          </a:p>
          <a:p>
            <a:pPr lvl="0" algn="ctr">
              <a:lnSpc>
                <a:spcPct val="150000"/>
              </a:lnSpc>
              <a:spcAft>
                <a:spcPts val="0"/>
              </a:spcAft>
            </a:pPr>
            <a:endParaRPr lang="es-CO" b="1" dirty="0" smtClean="0">
              <a:solidFill>
                <a:srgbClr val="000000"/>
              </a:solidFill>
              <a:ea typeface="Times New Roman" panose="02020603050405020304" pitchFamily="18" charset="0"/>
            </a:endParaRPr>
          </a:p>
          <a:p>
            <a:pPr lvl="0" algn="ctr">
              <a:lnSpc>
                <a:spcPct val="150000"/>
              </a:lnSpc>
              <a:spcAft>
                <a:spcPts val="0"/>
              </a:spcAft>
            </a:pPr>
            <a:endParaRPr lang="es-CO" b="1" dirty="0" smtClean="0">
              <a:solidFill>
                <a:srgbClr val="000000"/>
              </a:solidFill>
              <a:ea typeface="Times New Roman" panose="02020603050405020304" pitchFamily="18" charset="0"/>
            </a:endParaRPr>
          </a:p>
        </p:txBody>
      </p:sp>
      <p:grpSp>
        <p:nvGrpSpPr>
          <p:cNvPr id="31" name="Grupo 30"/>
          <p:cNvGrpSpPr/>
          <p:nvPr/>
        </p:nvGrpSpPr>
        <p:grpSpPr>
          <a:xfrm>
            <a:off x="4481830" y="2166899"/>
            <a:ext cx="7054850" cy="4276951"/>
            <a:chOff x="4051300" y="1999791"/>
            <a:chExt cx="7054850" cy="4276951"/>
          </a:xfrm>
        </p:grpSpPr>
        <p:sp>
          <p:nvSpPr>
            <p:cNvPr id="27" name="Rectángulo 26"/>
            <p:cNvSpPr/>
            <p:nvPr/>
          </p:nvSpPr>
          <p:spPr>
            <a:xfrm>
              <a:off x="4051300" y="1999791"/>
              <a:ext cx="6096000" cy="3831818"/>
            </a:xfrm>
            <a:prstGeom prst="rect">
              <a:avLst/>
            </a:prstGeom>
          </p:spPr>
          <p:txBody>
            <a:bodyPr>
              <a:spAutoFit/>
            </a:bodyPr>
            <a:lstStyle/>
            <a:p>
              <a:pPr marL="342900" lvl="0" indent="-342900" algn="just">
                <a:lnSpc>
                  <a:spcPct val="150000"/>
                </a:lnSpc>
                <a:spcAft>
                  <a:spcPts val="0"/>
                </a:spcAft>
                <a:buFont typeface="Wingdings" panose="05000000000000000000" pitchFamily="2" charset="2"/>
                <a:buChar char="ü"/>
              </a:pPr>
              <a:r>
                <a:rPr lang="es-CO" dirty="0">
                  <a:solidFill>
                    <a:srgbClr val="000000"/>
                  </a:solidFill>
                  <a:ea typeface="Times New Roman" panose="02020603050405020304" pitchFamily="18" charset="0"/>
                </a:rPr>
                <a:t>Mejorar la producción</a:t>
              </a:r>
            </a:p>
            <a:p>
              <a:pPr marL="342900" lvl="0" indent="-342900" algn="just">
                <a:lnSpc>
                  <a:spcPct val="150000"/>
                </a:lnSpc>
                <a:spcAft>
                  <a:spcPts val="0"/>
                </a:spcAft>
                <a:buFont typeface="Wingdings" panose="05000000000000000000" pitchFamily="2" charset="2"/>
                <a:buChar char="ü"/>
              </a:pPr>
              <a:r>
                <a:rPr lang="es-CO" dirty="0">
                  <a:solidFill>
                    <a:srgbClr val="000000"/>
                  </a:solidFill>
                  <a:ea typeface="Times New Roman" panose="02020603050405020304" pitchFamily="18" charset="0"/>
                </a:rPr>
                <a:t>Desarrollar reservas adicionales</a:t>
              </a:r>
            </a:p>
            <a:p>
              <a:pPr marL="342900" lvl="0" indent="-342900" algn="just">
                <a:lnSpc>
                  <a:spcPct val="150000"/>
                </a:lnSpc>
                <a:spcAft>
                  <a:spcPts val="0"/>
                </a:spcAft>
                <a:buFont typeface="Wingdings" panose="05000000000000000000" pitchFamily="2" charset="2"/>
                <a:buChar char="ü"/>
              </a:pPr>
              <a:r>
                <a:rPr lang="es-CO" dirty="0">
                  <a:solidFill>
                    <a:srgbClr val="000000"/>
                  </a:solidFill>
                  <a:ea typeface="Times New Roman" panose="02020603050405020304" pitchFamily="18" charset="0"/>
                </a:rPr>
                <a:t>Sobrepasar zonas altamente dañadas</a:t>
              </a:r>
            </a:p>
            <a:p>
              <a:pPr marL="342900" lvl="0" indent="-342900" algn="just">
                <a:lnSpc>
                  <a:spcPct val="150000"/>
                </a:lnSpc>
                <a:spcAft>
                  <a:spcPts val="0"/>
                </a:spcAft>
                <a:buFont typeface="Wingdings" panose="05000000000000000000" pitchFamily="2" charset="2"/>
                <a:buChar char="ü"/>
              </a:pPr>
              <a:r>
                <a:rPr lang="es-CO" dirty="0">
                  <a:solidFill>
                    <a:srgbClr val="000000"/>
                  </a:solidFill>
                  <a:ea typeface="Times New Roman" panose="02020603050405020304" pitchFamily="18" charset="0"/>
                </a:rPr>
                <a:t>Reducir la deposición de asfaltenos</a:t>
              </a:r>
            </a:p>
            <a:p>
              <a:pPr marL="342900" lvl="0" indent="-342900" algn="just">
                <a:lnSpc>
                  <a:spcPct val="150000"/>
                </a:lnSpc>
                <a:spcAft>
                  <a:spcPts val="0"/>
                </a:spcAft>
                <a:buFont typeface="Wingdings" panose="05000000000000000000" pitchFamily="2" charset="2"/>
                <a:buChar char="ü"/>
              </a:pPr>
              <a:r>
                <a:rPr lang="es-CO" dirty="0">
                  <a:solidFill>
                    <a:srgbClr val="000000"/>
                  </a:solidFill>
                  <a:ea typeface="Times New Roman" panose="02020603050405020304" pitchFamily="18" charset="0"/>
                </a:rPr>
                <a:t>Conectar sistemas de fracturas naturales</a:t>
              </a:r>
            </a:p>
            <a:p>
              <a:pPr marL="342900" lvl="0" indent="-342900" algn="just">
                <a:lnSpc>
                  <a:spcPct val="150000"/>
                </a:lnSpc>
                <a:spcAft>
                  <a:spcPts val="0"/>
                </a:spcAft>
                <a:buFont typeface="Wingdings" panose="05000000000000000000" pitchFamily="2" charset="2"/>
                <a:buChar char="ü"/>
              </a:pPr>
              <a:r>
                <a:rPr lang="es-CO" dirty="0">
                  <a:solidFill>
                    <a:srgbClr val="000000"/>
                  </a:solidFill>
                  <a:ea typeface="Times New Roman" panose="02020603050405020304" pitchFamily="18" charset="0"/>
                </a:rPr>
                <a:t>Incrementar el área efectiva de drenaje de un pozo</a:t>
              </a:r>
            </a:p>
            <a:p>
              <a:pPr marL="342900" lvl="0" indent="-342900" algn="just">
                <a:lnSpc>
                  <a:spcPct val="150000"/>
                </a:lnSpc>
                <a:spcAft>
                  <a:spcPts val="0"/>
                </a:spcAft>
                <a:buFont typeface="Wingdings" panose="05000000000000000000" pitchFamily="2" charset="2"/>
                <a:buChar char="ü"/>
              </a:pPr>
              <a:r>
                <a:rPr lang="es-CO" dirty="0">
                  <a:solidFill>
                    <a:srgbClr val="000000"/>
                  </a:solidFill>
                  <a:ea typeface="Times New Roman" panose="02020603050405020304" pitchFamily="18" charset="0"/>
                </a:rPr>
                <a:t>Disminuir el número de pozos necesarios para drenar un área</a:t>
              </a:r>
            </a:p>
            <a:p>
              <a:pPr marL="342900" lvl="0" indent="-342900" algn="just">
                <a:lnSpc>
                  <a:spcPct val="150000"/>
                </a:lnSpc>
                <a:spcAft>
                  <a:spcPts val="0"/>
                </a:spcAft>
                <a:buFont typeface="Wingdings" panose="05000000000000000000" pitchFamily="2" charset="2"/>
                <a:buChar char="ü"/>
              </a:pPr>
              <a:r>
                <a:rPr lang="es-CO" dirty="0">
                  <a:solidFill>
                    <a:srgbClr val="000000"/>
                  </a:solidFill>
                  <a:ea typeface="Times New Roman" panose="02020603050405020304" pitchFamily="18" charset="0"/>
                </a:rPr>
                <a:t>Reducir la necesidad de perforar pozos horizontales</a:t>
              </a:r>
            </a:p>
          </p:txBody>
        </p:sp>
        <p:sp>
          <p:nvSpPr>
            <p:cNvPr id="28" name="Medio marco 27"/>
            <p:cNvSpPr/>
            <p:nvPr/>
          </p:nvSpPr>
          <p:spPr>
            <a:xfrm rot="10800000">
              <a:off x="9956800" y="4565460"/>
              <a:ext cx="844550" cy="1406482"/>
            </a:xfrm>
            <a:prstGeom prst="halfFra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solidFill>
                  <a:schemeClr val="tx1"/>
                </a:solidFill>
              </a:endParaRPr>
            </a:p>
          </p:txBody>
        </p:sp>
        <p:sp>
          <p:nvSpPr>
            <p:cNvPr id="32" name="Medio marco 31"/>
            <p:cNvSpPr/>
            <p:nvPr/>
          </p:nvSpPr>
          <p:spPr>
            <a:xfrm rot="10800000">
              <a:off x="10109200" y="4717860"/>
              <a:ext cx="844550" cy="1406482"/>
            </a:xfrm>
            <a:prstGeom prst="halfFra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solidFill>
                  <a:schemeClr val="tx1"/>
                </a:solidFill>
              </a:endParaRPr>
            </a:p>
          </p:txBody>
        </p:sp>
        <p:sp>
          <p:nvSpPr>
            <p:cNvPr id="33" name="Medio marco 32"/>
            <p:cNvSpPr/>
            <p:nvPr/>
          </p:nvSpPr>
          <p:spPr>
            <a:xfrm rot="10800000">
              <a:off x="10261600" y="4870260"/>
              <a:ext cx="844550" cy="1406482"/>
            </a:xfrm>
            <a:prstGeom prst="halfFra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solidFill>
                  <a:schemeClr val="tx1"/>
                </a:solidFill>
              </a:endParaRPr>
            </a:p>
          </p:txBody>
        </p:sp>
      </p:grpSp>
      <p:grpSp>
        <p:nvGrpSpPr>
          <p:cNvPr id="30" name="Grupo 29"/>
          <p:cNvGrpSpPr/>
          <p:nvPr/>
        </p:nvGrpSpPr>
        <p:grpSpPr>
          <a:xfrm>
            <a:off x="3060700" y="1626843"/>
            <a:ext cx="1149350" cy="1711282"/>
            <a:chOff x="3347039" y="1741914"/>
            <a:chExt cx="1149350" cy="1711282"/>
          </a:xfrm>
        </p:grpSpPr>
        <p:sp>
          <p:nvSpPr>
            <p:cNvPr id="34" name="Medio marco 33"/>
            <p:cNvSpPr/>
            <p:nvPr/>
          </p:nvSpPr>
          <p:spPr>
            <a:xfrm>
              <a:off x="3347039" y="1741914"/>
              <a:ext cx="844550" cy="1406482"/>
            </a:xfrm>
            <a:prstGeom prst="halfFra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solidFill>
                  <a:schemeClr val="tx1"/>
                </a:solidFill>
              </a:endParaRPr>
            </a:p>
          </p:txBody>
        </p:sp>
        <p:sp>
          <p:nvSpPr>
            <p:cNvPr id="35" name="Medio marco 34"/>
            <p:cNvSpPr/>
            <p:nvPr/>
          </p:nvSpPr>
          <p:spPr>
            <a:xfrm>
              <a:off x="3499439" y="1894314"/>
              <a:ext cx="844550" cy="1406482"/>
            </a:xfrm>
            <a:prstGeom prst="halfFra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solidFill>
                  <a:schemeClr val="tx1"/>
                </a:solidFill>
              </a:endParaRPr>
            </a:p>
          </p:txBody>
        </p:sp>
        <p:sp>
          <p:nvSpPr>
            <p:cNvPr id="36" name="Medio marco 35"/>
            <p:cNvSpPr/>
            <p:nvPr/>
          </p:nvSpPr>
          <p:spPr>
            <a:xfrm>
              <a:off x="3651839" y="2046714"/>
              <a:ext cx="844550" cy="1406482"/>
            </a:xfrm>
            <a:prstGeom prst="halfFra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solidFill>
                  <a:schemeClr val="tx1"/>
                </a:solidFill>
              </a:endParaRPr>
            </a:p>
          </p:txBody>
        </p:sp>
      </p:grpSp>
    </p:spTree>
    <p:extLst>
      <p:ext uri="{BB962C8B-B14F-4D97-AF65-F5344CB8AC3E}">
        <p14:creationId xmlns:p14="http://schemas.microsoft.com/office/powerpoint/2010/main" val="3087635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568273" y="30809"/>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FRACTURAMIENTO HIDRÁULICO</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7" name="Grupo 6"/>
          <p:cNvGrpSpPr/>
          <p:nvPr/>
        </p:nvGrpSpPr>
        <p:grpSpPr>
          <a:xfrm rot="3775244">
            <a:off x="3847294" y="145967"/>
            <a:ext cx="998313" cy="3285760"/>
            <a:chOff x="5232399" y="1892634"/>
            <a:chExt cx="832274" cy="3663302"/>
          </a:xfrm>
        </p:grpSpPr>
        <p:sp>
          <p:nvSpPr>
            <p:cNvPr id="3" name="CuadroTexto 2"/>
            <p:cNvSpPr txBox="1"/>
            <p:nvPr/>
          </p:nvSpPr>
          <p:spPr>
            <a:xfrm rot="16200000">
              <a:off x="4201938" y="3514570"/>
              <a:ext cx="2835621" cy="436198"/>
            </a:xfrm>
            <a:prstGeom prst="rect">
              <a:avLst/>
            </a:prstGeom>
            <a:noFill/>
          </p:spPr>
          <p:txBody>
            <a:bodyPr wrap="square" rtlCol="0">
              <a:spAutoFit/>
            </a:bodyPr>
            <a:lstStyle/>
            <a:p>
              <a:r>
                <a:rPr lang="es-CO"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APLICACIONES </a:t>
              </a:r>
              <a:endParaRPr lang="es-CO"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Nube 4"/>
            <p:cNvSpPr/>
            <p:nvPr/>
          </p:nvSpPr>
          <p:spPr>
            <a:xfrm>
              <a:off x="5232399" y="1892634"/>
              <a:ext cx="832274" cy="36633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 name="Rectángulo 8"/>
          <p:cNvSpPr/>
          <p:nvPr/>
        </p:nvSpPr>
        <p:spPr>
          <a:xfrm>
            <a:off x="6299469" y="1200305"/>
            <a:ext cx="2044700" cy="684588"/>
          </a:xfrm>
          <a:prstGeom prst="rect">
            <a:avLst/>
          </a:prstGeom>
          <a:gradFill>
            <a:gsLst>
              <a:gs pos="0">
                <a:schemeClr val="accent2">
                  <a:lumMod val="20000"/>
                  <a:lumOff val="80000"/>
                </a:schemeClr>
              </a:gs>
              <a:gs pos="50000">
                <a:schemeClr val="accent2">
                  <a:lumMod val="40000"/>
                  <a:lumOff val="60000"/>
                </a:schemeClr>
              </a:gs>
              <a:gs pos="100000">
                <a:schemeClr val="accent2"/>
              </a:gs>
            </a:gsLst>
          </a:gra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CO" dirty="0" smtClean="0">
                <a:solidFill>
                  <a:schemeClr val="tx1"/>
                </a:solidFill>
              </a:rPr>
              <a:t>Corrección del daño a la formación</a:t>
            </a:r>
            <a:endParaRPr lang="es-CO" dirty="0">
              <a:solidFill>
                <a:schemeClr val="tx1"/>
              </a:solidFill>
            </a:endParaRPr>
          </a:p>
        </p:txBody>
      </p:sp>
      <p:sp>
        <p:nvSpPr>
          <p:cNvPr id="37" name="Rectángulo 36"/>
          <p:cNvSpPr/>
          <p:nvPr/>
        </p:nvSpPr>
        <p:spPr>
          <a:xfrm>
            <a:off x="9334500" y="593654"/>
            <a:ext cx="2553367" cy="851998"/>
          </a:xfrm>
          <a:prstGeom prst="rect">
            <a:avLst/>
          </a:prstGeom>
          <a:gradFill>
            <a:gsLst>
              <a:gs pos="0">
                <a:schemeClr val="accent2">
                  <a:lumMod val="20000"/>
                  <a:lumOff val="80000"/>
                </a:schemeClr>
              </a:gs>
              <a:gs pos="50000">
                <a:schemeClr val="accent2">
                  <a:lumMod val="40000"/>
                  <a:lumOff val="60000"/>
                </a:schemeClr>
              </a:gs>
              <a:gs pos="100000">
                <a:schemeClr val="accent2"/>
              </a:gs>
            </a:gsLst>
          </a:gra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CO" dirty="0" smtClean="0">
                <a:solidFill>
                  <a:schemeClr val="tx1"/>
                </a:solidFill>
              </a:rPr>
              <a:t>Desarrollo comercial de yacimientos con baja permeabilidad</a:t>
            </a:r>
            <a:endParaRPr lang="es-CO" dirty="0">
              <a:solidFill>
                <a:schemeClr val="tx1"/>
              </a:solidFill>
            </a:endParaRPr>
          </a:p>
        </p:txBody>
      </p:sp>
      <p:sp>
        <p:nvSpPr>
          <p:cNvPr id="38" name="Rectángulo 37"/>
          <p:cNvSpPr/>
          <p:nvPr/>
        </p:nvSpPr>
        <p:spPr>
          <a:xfrm>
            <a:off x="2779802" y="4206364"/>
            <a:ext cx="2503398" cy="2026249"/>
          </a:xfrm>
          <a:prstGeom prst="rect">
            <a:avLst/>
          </a:prstGeom>
          <a:gradFill>
            <a:gsLst>
              <a:gs pos="0">
                <a:schemeClr val="accent2">
                  <a:lumMod val="20000"/>
                  <a:lumOff val="80000"/>
                </a:schemeClr>
              </a:gs>
              <a:gs pos="50000">
                <a:schemeClr val="accent2">
                  <a:lumMod val="40000"/>
                  <a:lumOff val="60000"/>
                </a:schemeClr>
              </a:gs>
              <a:gs pos="100000">
                <a:schemeClr val="accent2"/>
              </a:gs>
            </a:gsLst>
          </a:gradFill>
        </p:spPr>
        <p:style>
          <a:lnRef idx="1">
            <a:schemeClr val="accent4"/>
          </a:lnRef>
          <a:fillRef idx="3">
            <a:schemeClr val="accent4"/>
          </a:fillRef>
          <a:effectRef idx="2">
            <a:schemeClr val="accent4"/>
          </a:effectRef>
          <a:fontRef idx="minor">
            <a:schemeClr val="lt1"/>
          </a:fontRef>
        </p:style>
        <p:txBody>
          <a:bodyPr rtlCol="0" anchor="ctr"/>
          <a:lstStyle/>
          <a:p>
            <a:pPr algn="just"/>
            <a:r>
              <a:rPr lang="es-CO" dirty="0">
                <a:solidFill>
                  <a:schemeClr val="tx1"/>
                </a:solidFill>
              </a:rPr>
              <a:t>E</a:t>
            </a:r>
            <a:r>
              <a:rPr lang="es-CO" dirty="0" smtClean="0">
                <a:solidFill>
                  <a:schemeClr val="tx1"/>
                </a:solidFill>
              </a:rPr>
              <a:t>ntre </a:t>
            </a:r>
            <a:r>
              <a:rPr lang="es-CO" dirty="0">
                <a:solidFill>
                  <a:schemeClr val="tx1"/>
                </a:solidFill>
              </a:rPr>
              <a:t>mayor sea la fractura mayor será la productividad y el daño alrededor de la zona fracturada tiene un menor efecto en la producción</a:t>
            </a:r>
          </a:p>
        </p:txBody>
      </p:sp>
      <p:sp>
        <p:nvSpPr>
          <p:cNvPr id="40" name="Rectángulo 39"/>
          <p:cNvSpPr/>
          <p:nvPr/>
        </p:nvSpPr>
        <p:spPr>
          <a:xfrm>
            <a:off x="8873619" y="4754395"/>
            <a:ext cx="2812537" cy="2052805"/>
          </a:xfrm>
          <a:prstGeom prst="rect">
            <a:avLst/>
          </a:prstGeom>
          <a:gradFill>
            <a:gsLst>
              <a:gs pos="0">
                <a:schemeClr val="accent2">
                  <a:lumMod val="20000"/>
                  <a:lumOff val="80000"/>
                </a:schemeClr>
              </a:gs>
              <a:gs pos="50000">
                <a:schemeClr val="accent2">
                  <a:lumMod val="40000"/>
                  <a:lumOff val="60000"/>
                </a:schemeClr>
              </a:gs>
              <a:gs pos="100000">
                <a:schemeClr val="accent2"/>
              </a:gs>
            </a:gsLst>
          </a:gradFill>
        </p:spPr>
        <p:style>
          <a:lnRef idx="1">
            <a:schemeClr val="accent4"/>
          </a:lnRef>
          <a:fillRef idx="3">
            <a:schemeClr val="accent4"/>
          </a:fillRef>
          <a:effectRef idx="2">
            <a:schemeClr val="accent4"/>
          </a:effectRef>
          <a:fontRef idx="minor">
            <a:schemeClr val="lt1"/>
          </a:fontRef>
        </p:style>
        <p:txBody>
          <a:bodyPr rtlCol="0" anchor="ctr"/>
          <a:lstStyle/>
          <a:p>
            <a:pPr algn="just"/>
            <a:r>
              <a:rPr lang="es-CO" dirty="0">
                <a:solidFill>
                  <a:schemeClr val="tx1"/>
                </a:solidFill>
              </a:rPr>
              <a:t>E</a:t>
            </a:r>
            <a:r>
              <a:rPr lang="es-CO" dirty="0" smtClean="0">
                <a:solidFill>
                  <a:schemeClr val="tx1"/>
                </a:solidFill>
              </a:rPr>
              <a:t>n </a:t>
            </a:r>
            <a:r>
              <a:rPr lang="es-CO" dirty="0">
                <a:solidFill>
                  <a:schemeClr val="tx1"/>
                </a:solidFill>
              </a:rPr>
              <a:t>yacimientos donde no hay empuje de gas o de agua, se requiere implementar pozos inyectores para mantener la presión del yacimiento y permitir la </a:t>
            </a:r>
            <a:r>
              <a:rPr lang="es-CO" dirty="0" smtClean="0">
                <a:solidFill>
                  <a:schemeClr val="tx1"/>
                </a:solidFill>
              </a:rPr>
              <a:t>producción.</a:t>
            </a:r>
            <a:endParaRPr lang="es-CO" dirty="0">
              <a:solidFill>
                <a:schemeClr val="tx1"/>
              </a:solidFill>
            </a:endParaRPr>
          </a:p>
        </p:txBody>
      </p:sp>
      <p:sp>
        <p:nvSpPr>
          <p:cNvPr id="42" name="Rectángulo 41"/>
          <p:cNvSpPr/>
          <p:nvPr/>
        </p:nvSpPr>
        <p:spPr>
          <a:xfrm>
            <a:off x="3009151" y="3084703"/>
            <a:ext cx="2044700" cy="565006"/>
          </a:xfrm>
          <a:prstGeom prst="rect">
            <a:avLst/>
          </a:prstGeom>
          <a:gradFill>
            <a:gsLst>
              <a:gs pos="0">
                <a:schemeClr val="accent2">
                  <a:lumMod val="20000"/>
                  <a:lumOff val="80000"/>
                </a:schemeClr>
              </a:gs>
              <a:gs pos="50000">
                <a:schemeClr val="accent2">
                  <a:lumMod val="40000"/>
                  <a:lumOff val="60000"/>
                </a:schemeClr>
              </a:gs>
              <a:gs pos="100000">
                <a:schemeClr val="accent2"/>
              </a:gs>
            </a:gsLst>
          </a:gra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CO" dirty="0" smtClean="0">
                <a:solidFill>
                  <a:schemeClr val="tx1"/>
                </a:solidFill>
              </a:rPr>
              <a:t>Aumento en la producción</a:t>
            </a:r>
            <a:endParaRPr lang="es-CO" dirty="0">
              <a:solidFill>
                <a:schemeClr val="tx1"/>
              </a:solidFill>
            </a:endParaRPr>
          </a:p>
        </p:txBody>
      </p:sp>
      <p:sp>
        <p:nvSpPr>
          <p:cNvPr id="43" name="Rectángulo 42"/>
          <p:cNvSpPr/>
          <p:nvPr/>
        </p:nvSpPr>
        <p:spPr>
          <a:xfrm>
            <a:off x="9200280" y="1950495"/>
            <a:ext cx="2905412" cy="2094023"/>
          </a:xfrm>
          <a:prstGeom prst="rect">
            <a:avLst/>
          </a:prstGeom>
          <a:gradFill>
            <a:gsLst>
              <a:gs pos="0">
                <a:schemeClr val="accent2">
                  <a:lumMod val="20000"/>
                  <a:lumOff val="80000"/>
                </a:schemeClr>
              </a:gs>
              <a:gs pos="50000">
                <a:schemeClr val="accent2">
                  <a:lumMod val="40000"/>
                  <a:lumOff val="60000"/>
                </a:schemeClr>
              </a:gs>
              <a:gs pos="100000">
                <a:schemeClr val="accent2"/>
              </a:gs>
            </a:gsLst>
          </a:gradFill>
        </p:spPr>
        <p:style>
          <a:lnRef idx="1">
            <a:schemeClr val="accent4"/>
          </a:lnRef>
          <a:fillRef idx="3">
            <a:schemeClr val="accent4"/>
          </a:fillRef>
          <a:effectRef idx="2">
            <a:schemeClr val="accent4"/>
          </a:effectRef>
          <a:fontRef idx="minor">
            <a:schemeClr val="lt1"/>
          </a:fontRef>
        </p:style>
        <p:txBody>
          <a:bodyPr rtlCol="0" anchor="ctr"/>
          <a:lstStyle/>
          <a:p>
            <a:pPr algn="just"/>
            <a:r>
              <a:rPr lang="es-CO" dirty="0">
                <a:solidFill>
                  <a:schemeClr val="tx1"/>
                </a:solidFill>
              </a:rPr>
              <a:t>A este tipo de operación se le conoce como fracturamiento hidráulico masivo y su propósito es exponer una gran área de la formación para permitir el flujo hacia el pozo.</a:t>
            </a:r>
          </a:p>
        </p:txBody>
      </p:sp>
      <p:sp>
        <p:nvSpPr>
          <p:cNvPr id="10" name="Flecha abajo 9"/>
          <p:cNvSpPr/>
          <p:nvPr/>
        </p:nvSpPr>
        <p:spPr>
          <a:xfrm>
            <a:off x="3820754" y="3766101"/>
            <a:ext cx="273414" cy="301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Rectángulo 43"/>
          <p:cNvSpPr/>
          <p:nvPr/>
        </p:nvSpPr>
        <p:spPr>
          <a:xfrm>
            <a:off x="6233659" y="2477622"/>
            <a:ext cx="2151829" cy="1633085"/>
          </a:xfrm>
          <a:prstGeom prst="rect">
            <a:avLst/>
          </a:prstGeom>
          <a:gradFill>
            <a:gsLst>
              <a:gs pos="0">
                <a:schemeClr val="accent2">
                  <a:lumMod val="20000"/>
                  <a:lumOff val="80000"/>
                </a:schemeClr>
              </a:gs>
              <a:gs pos="50000">
                <a:schemeClr val="accent2">
                  <a:lumMod val="40000"/>
                  <a:lumOff val="60000"/>
                </a:schemeClr>
              </a:gs>
              <a:gs pos="100000">
                <a:schemeClr val="accent2"/>
              </a:gs>
            </a:gsLst>
          </a:gradFill>
        </p:spPr>
        <p:style>
          <a:lnRef idx="1">
            <a:schemeClr val="accent4"/>
          </a:lnRef>
          <a:fillRef idx="3">
            <a:schemeClr val="accent4"/>
          </a:fillRef>
          <a:effectRef idx="2">
            <a:schemeClr val="accent4"/>
          </a:effectRef>
          <a:fontRef idx="minor">
            <a:schemeClr val="lt1"/>
          </a:fontRef>
        </p:style>
        <p:txBody>
          <a:bodyPr rtlCol="0" anchor="ctr"/>
          <a:lstStyle/>
          <a:p>
            <a:pPr algn="just"/>
            <a:r>
              <a:rPr lang="es-CO" dirty="0">
                <a:solidFill>
                  <a:schemeClr val="tx1"/>
                </a:solidFill>
              </a:rPr>
              <a:t>E</a:t>
            </a:r>
            <a:r>
              <a:rPr lang="es-CO" dirty="0" smtClean="0">
                <a:solidFill>
                  <a:schemeClr val="tx1"/>
                </a:solidFill>
              </a:rPr>
              <a:t>l </a:t>
            </a:r>
            <a:r>
              <a:rPr lang="es-CO" dirty="0">
                <a:solidFill>
                  <a:schemeClr val="tx1"/>
                </a:solidFill>
              </a:rPr>
              <a:t>daño a la formación consiste en la reducción de la permeabilidad en los alrededores de la cara del </a:t>
            </a:r>
            <a:r>
              <a:rPr lang="es-CO" dirty="0" smtClean="0">
                <a:solidFill>
                  <a:schemeClr val="tx1"/>
                </a:solidFill>
              </a:rPr>
              <a:t>pozo.</a:t>
            </a:r>
            <a:endParaRPr lang="es-CO" dirty="0">
              <a:solidFill>
                <a:schemeClr val="tx1"/>
              </a:solidFill>
            </a:endParaRPr>
          </a:p>
        </p:txBody>
      </p:sp>
      <p:sp>
        <p:nvSpPr>
          <p:cNvPr id="45" name="Flecha abajo 44"/>
          <p:cNvSpPr/>
          <p:nvPr/>
        </p:nvSpPr>
        <p:spPr>
          <a:xfrm>
            <a:off x="7164166" y="2027623"/>
            <a:ext cx="273414" cy="301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Flecha abajo 45"/>
          <p:cNvSpPr/>
          <p:nvPr/>
        </p:nvSpPr>
        <p:spPr>
          <a:xfrm>
            <a:off x="10516279" y="1575984"/>
            <a:ext cx="273414" cy="301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Flecha abajo 46"/>
          <p:cNvSpPr/>
          <p:nvPr/>
        </p:nvSpPr>
        <p:spPr>
          <a:xfrm rot="16200000">
            <a:off x="8396406" y="5243929"/>
            <a:ext cx="288958" cy="393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Rectángulo 47"/>
          <p:cNvSpPr/>
          <p:nvPr/>
        </p:nvSpPr>
        <p:spPr>
          <a:xfrm>
            <a:off x="6158280" y="5131573"/>
            <a:ext cx="2044700" cy="618144"/>
          </a:xfrm>
          <a:prstGeom prst="rect">
            <a:avLst/>
          </a:prstGeom>
          <a:gradFill>
            <a:gsLst>
              <a:gs pos="0">
                <a:schemeClr val="accent2">
                  <a:lumMod val="20000"/>
                  <a:lumOff val="80000"/>
                </a:schemeClr>
              </a:gs>
              <a:gs pos="50000">
                <a:schemeClr val="accent2">
                  <a:lumMod val="40000"/>
                  <a:lumOff val="60000"/>
                </a:schemeClr>
              </a:gs>
              <a:gs pos="100000">
                <a:schemeClr val="accent2"/>
              </a:gs>
            </a:gsLst>
          </a:gra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CO" dirty="0" smtClean="0">
                <a:solidFill>
                  <a:schemeClr val="tx1"/>
                </a:solidFill>
              </a:rPr>
              <a:t>Inyección de fluidos a la formación</a:t>
            </a:r>
            <a:endParaRPr lang="es-CO" dirty="0">
              <a:solidFill>
                <a:schemeClr val="tx1"/>
              </a:solidFill>
            </a:endParaRPr>
          </a:p>
        </p:txBody>
      </p:sp>
    </p:spTree>
    <p:extLst>
      <p:ext uri="{BB962C8B-B14F-4D97-AF65-F5344CB8AC3E}">
        <p14:creationId xmlns:p14="http://schemas.microsoft.com/office/powerpoint/2010/main" val="186907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568273" y="30809"/>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FRACTURAMIENTO HIDRÁULICO</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CuadroTexto 10"/>
          <p:cNvSpPr txBox="1"/>
          <p:nvPr/>
        </p:nvSpPr>
        <p:spPr>
          <a:xfrm>
            <a:off x="4714876" y="1069442"/>
            <a:ext cx="4981428" cy="369332"/>
          </a:xfrm>
          <a:prstGeom prst="rect">
            <a:avLst/>
          </a:prstGeom>
          <a:noFill/>
        </p:spPr>
        <p:txBody>
          <a:bodyPr wrap="none" rtlCol="0">
            <a:spAutoFit/>
          </a:bodyPr>
          <a:lstStyle/>
          <a:p>
            <a:pPr algn="ctr"/>
            <a:r>
              <a:rPr lang="es-CO" dirty="0" smtClean="0">
                <a:ln w="0"/>
                <a:effectLst>
                  <a:outerShdw blurRad="38100" dist="19050" dir="2700000" algn="tl" rotWithShape="0">
                    <a:schemeClr val="dk1">
                      <a:alpha val="40000"/>
                    </a:schemeClr>
                  </a:outerShdw>
                </a:effectLst>
              </a:rPr>
              <a:t>PRE-FRACTURAMIENTO Y PROGRAMA DE BOMBEO</a:t>
            </a:r>
            <a:endParaRPr lang="es-CO" dirty="0">
              <a:ln w="0"/>
              <a:effectLst>
                <a:outerShdw blurRad="38100" dist="19050" dir="2700000" algn="tl" rotWithShape="0">
                  <a:schemeClr val="dk1">
                    <a:alpha val="40000"/>
                  </a:schemeClr>
                </a:outerShdw>
              </a:effectLst>
            </a:endParaRPr>
          </a:p>
        </p:txBody>
      </p:sp>
      <p:sp>
        <p:nvSpPr>
          <p:cNvPr id="13" name="Llamada de flecha hacia abajo 12"/>
          <p:cNvSpPr/>
          <p:nvPr/>
        </p:nvSpPr>
        <p:spPr>
          <a:xfrm>
            <a:off x="4657580" y="984915"/>
            <a:ext cx="5096020" cy="907717"/>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p:cNvSpPr/>
          <p:nvPr/>
        </p:nvSpPr>
        <p:spPr>
          <a:xfrm>
            <a:off x="3363917" y="1962120"/>
            <a:ext cx="8356600" cy="923330"/>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El </a:t>
            </a:r>
            <a:r>
              <a:rPr lang="es-CO" dirty="0">
                <a:ea typeface="Calibri" panose="020F0502020204030204" pitchFamily="34" charset="0"/>
                <a:cs typeface="Times New Roman" panose="02020603050405020304" pitchFamily="18" charset="0"/>
              </a:rPr>
              <a:t>objetivo de llevar a cabo esta evaluación es definir si el yacimiento es un buen candidato para ser fracturado, lo cual implica determinar la factibilidad tanto técnica como económica para diseñar la operación del fracturamiento.</a:t>
            </a:r>
            <a:endParaRPr lang="es-CO" dirty="0"/>
          </a:p>
        </p:txBody>
      </p:sp>
      <p:sp>
        <p:nvSpPr>
          <p:cNvPr id="24" name="Rectángulo 23"/>
          <p:cNvSpPr/>
          <p:nvPr/>
        </p:nvSpPr>
        <p:spPr>
          <a:xfrm>
            <a:off x="2657728" y="3369273"/>
            <a:ext cx="2846383" cy="3416320"/>
          </a:xfrm>
          <a:prstGeom prst="rect">
            <a:avLst/>
          </a:prstGeom>
        </p:spPr>
        <p:txBody>
          <a:bodyPr wrap="square">
            <a:spAutoFit/>
          </a:bodyPr>
          <a:lstStyle/>
          <a:p>
            <a:pPr marL="285750" indent="-285750" algn="just">
              <a:buFont typeface="Arial" panose="020B0604020202020204" pitchFamily="34" charset="0"/>
              <a:buChar char="•"/>
            </a:pPr>
            <a:r>
              <a:rPr lang="es-CO" dirty="0">
                <a:ea typeface="Calibri" panose="020F0502020204030204" pitchFamily="34" charset="0"/>
                <a:cs typeface="Times New Roman" panose="02020603050405020304" pitchFamily="18" charset="0"/>
              </a:rPr>
              <a:t>El MiniFrac o Mini Fracturamiento es un fracturamiento previo de diagnóstico y evaluación, con un volumen menor pero representativo del tratamiento principal, es decir, al mismo caudal y con el mismo fluido de fractura, aunque con poca cantidad de </a:t>
            </a:r>
            <a:r>
              <a:rPr lang="es-CO" dirty="0" smtClean="0">
                <a:ea typeface="Calibri" panose="020F0502020204030204" pitchFamily="34" charset="0"/>
                <a:cs typeface="Times New Roman" panose="02020603050405020304" pitchFamily="18" charset="0"/>
              </a:rPr>
              <a:t>apuntalante.</a:t>
            </a:r>
            <a:endParaRPr lang="es-CO" dirty="0"/>
          </a:p>
        </p:txBody>
      </p:sp>
      <p:sp>
        <p:nvSpPr>
          <p:cNvPr id="25" name="Rectángulo 24"/>
          <p:cNvSpPr/>
          <p:nvPr/>
        </p:nvSpPr>
        <p:spPr>
          <a:xfrm>
            <a:off x="7549764" y="5474348"/>
            <a:ext cx="2901435" cy="646331"/>
          </a:xfrm>
          <a:prstGeom prst="rect">
            <a:avLst/>
          </a:prstGeom>
        </p:spPr>
        <p:txBody>
          <a:bodyPr wrap="square">
            <a:spAutoFit/>
          </a:bodyPr>
          <a:lstStyle/>
          <a:p>
            <a:r>
              <a:rPr lang="es-CO" dirty="0" smtClean="0">
                <a:latin typeface="Calibri" panose="020F0502020204030204" pitchFamily="34" charset="0"/>
                <a:ea typeface="Calibri" panose="020F0502020204030204" pitchFamily="34" charset="0"/>
                <a:cs typeface="Times New Roman" panose="02020603050405020304" pitchFamily="18" charset="0"/>
              </a:rPr>
              <a:t>Y </a:t>
            </a:r>
            <a:r>
              <a:rPr lang="es-CO" dirty="0">
                <a:latin typeface="Calibri" panose="020F0502020204030204" pitchFamily="34" charset="0"/>
                <a:ea typeface="Calibri" panose="020F0502020204030204" pitchFamily="34" charset="0"/>
                <a:cs typeface="Times New Roman" panose="02020603050405020304" pitchFamily="18" charset="0"/>
              </a:rPr>
              <a:t> </a:t>
            </a:r>
            <a:r>
              <a:rPr lang="es-CO" dirty="0" smtClean="0">
                <a:latin typeface="Calibri" panose="020F0502020204030204" pitchFamily="34" charset="0"/>
                <a:ea typeface="Calibri" panose="020F0502020204030204" pitchFamily="34" charset="0"/>
                <a:cs typeface="Times New Roman" panose="02020603050405020304" pitchFamily="18" charset="0"/>
              </a:rPr>
              <a:t>con ello prediseñar </a:t>
            </a:r>
            <a:r>
              <a:rPr lang="es-CO" dirty="0">
                <a:latin typeface="Calibri" panose="020F0502020204030204" pitchFamily="34" charset="0"/>
                <a:ea typeface="Calibri" panose="020F0502020204030204" pitchFamily="34" charset="0"/>
                <a:cs typeface="Times New Roman" panose="02020603050405020304" pitchFamily="18" charset="0"/>
              </a:rPr>
              <a:t>el fracturamiento </a:t>
            </a:r>
            <a:r>
              <a:rPr lang="es-CO" dirty="0" smtClean="0">
                <a:latin typeface="Calibri" panose="020F0502020204030204" pitchFamily="34" charset="0"/>
                <a:ea typeface="Calibri" panose="020F0502020204030204" pitchFamily="34" charset="0"/>
                <a:cs typeface="Times New Roman" panose="02020603050405020304" pitchFamily="18" charset="0"/>
              </a:rPr>
              <a:t>principal. </a:t>
            </a:r>
            <a:endParaRPr lang="es-CO" dirty="0"/>
          </a:p>
        </p:txBody>
      </p:sp>
      <p:sp>
        <p:nvSpPr>
          <p:cNvPr id="26" name="Flecha derecha 25"/>
          <p:cNvSpPr/>
          <p:nvPr/>
        </p:nvSpPr>
        <p:spPr>
          <a:xfrm>
            <a:off x="5620059" y="3911046"/>
            <a:ext cx="474860" cy="239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Llamada de flecha hacia abajo 26"/>
          <p:cNvSpPr/>
          <p:nvPr/>
        </p:nvSpPr>
        <p:spPr>
          <a:xfrm rot="16200000">
            <a:off x="6547958" y="2925398"/>
            <a:ext cx="1268918" cy="1943100"/>
          </a:xfrm>
          <a:prstGeom prst="downArrowCallout">
            <a:avLst>
              <a:gd name="adj1" fmla="val 25000"/>
              <a:gd name="adj2" fmla="val 25000"/>
              <a:gd name="adj3" fmla="val 25000"/>
              <a:gd name="adj4" fmla="val 760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CuadroTexto 27"/>
          <p:cNvSpPr txBox="1"/>
          <p:nvPr/>
        </p:nvSpPr>
        <p:spPr>
          <a:xfrm>
            <a:off x="6210867" y="3331078"/>
            <a:ext cx="1498600" cy="1200329"/>
          </a:xfrm>
          <a:prstGeom prst="rect">
            <a:avLst/>
          </a:prstGeom>
          <a:noFill/>
        </p:spPr>
        <p:txBody>
          <a:bodyPr wrap="square" rtlCol="0">
            <a:spAutoFit/>
          </a:bodyPr>
          <a:lstStyle/>
          <a:p>
            <a:pPr algn="just"/>
            <a:r>
              <a:rPr lang="es-CO" dirty="0" smtClean="0"/>
              <a:t>Con esta operación se puede determinar</a:t>
            </a:r>
            <a:endParaRPr lang="es-CO" dirty="0"/>
          </a:p>
        </p:txBody>
      </p:sp>
      <p:sp>
        <p:nvSpPr>
          <p:cNvPr id="29" name="Rectángulo 28"/>
          <p:cNvSpPr/>
          <p:nvPr/>
        </p:nvSpPr>
        <p:spPr>
          <a:xfrm>
            <a:off x="8377138" y="3192578"/>
            <a:ext cx="3458558" cy="1477328"/>
          </a:xfrm>
          <a:prstGeom prst="rect">
            <a:avLst/>
          </a:prstGeom>
        </p:spPr>
        <p:txBody>
          <a:bodyPr wrap="square">
            <a:spAutoFit/>
          </a:bodyPr>
          <a:lstStyle/>
          <a:p>
            <a:r>
              <a:rPr lang="es-CO" dirty="0" smtClean="0">
                <a:latin typeface="Calibri" panose="020F0502020204030204" pitchFamily="34" charset="0"/>
                <a:ea typeface="Calibri" panose="020F0502020204030204" pitchFamily="34" charset="0"/>
                <a:cs typeface="Times New Roman" panose="02020603050405020304" pitchFamily="18" charset="0"/>
              </a:rPr>
              <a:t>- Presión </a:t>
            </a:r>
            <a:r>
              <a:rPr lang="es-CO" dirty="0">
                <a:latin typeface="Calibri" panose="020F0502020204030204" pitchFamily="34" charset="0"/>
                <a:ea typeface="Calibri" panose="020F0502020204030204" pitchFamily="34" charset="0"/>
                <a:cs typeface="Times New Roman" panose="02020603050405020304" pitchFamily="18" charset="0"/>
              </a:rPr>
              <a:t>de </a:t>
            </a:r>
            <a:r>
              <a:rPr lang="es-CO" dirty="0" smtClean="0">
                <a:latin typeface="Calibri" panose="020F0502020204030204" pitchFamily="34" charset="0"/>
                <a:ea typeface="Calibri" panose="020F0502020204030204" pitchFamily="34" charset="0"/>
                <a:cs typeface="Times New Roman" panose="02020603050405020304" pitchFamily="18" charset="0"/>
              </a:rPr>
              <a:t>fractura</a:t>
            </a:r>
          </a:p>
          <a:p>
            <a:r>
              <a:rPr lang="es-CO" dirty="0" smtClean="0">
                <a:latin typeface="Calibri" panose="020F0502020204030204" pitchFamily="34" charset="0"/>
                <a:ea typeface="Calibri" panose="020F0502020204030204" pitchFamily="34" charset="0"/>
                <a:cs typeface="Times New Roman" panose="02020603050405020304" pitchFamily="18" charset="0"/>
              </a:rPr>
              <a:t>- Eficiencia </a:t>
            </a:r>
            <a:r>
              <a:rPr lang="es-CO" dirty="0">
                <a:latin typeface="Calibri" panose="020F0502020204030204" pitchFamily="34" charset="0"/>
                <a:ea typeface="Calibri" panose="020F0502020204030204" pitchFamily="34" charset="0"/>
                <a:cs typeface="Times New Roman" panose="02020603050405020304" pitchFamily="18" charset="0"/>
              </a:rPr>
              <a:t>del fluido </a:t>
            </a:r>
            <a:r>
              <a:rPr lang="es-CO" dirty="0" smtClean="0">
                <a:latin typeface="Calibri" panose="020F0502020204030204" pitchFamily="34" charset="0"/>
                <a:ea typeface="Calibri" panose="020F0502020204030204" pitchFamily="34" charset="0"/>
                <a:cs typeface="Times New Roman" panose="02020603050405020304" pitchFamily="18" charset="0"/>
              </a:rPr>
              <a:t>fracturante</a:t>
            </a:r>
          </a:p>
          <a:p>
            <a:r>
              <a:rPr lang="es-CO" dirty="0" smtClean="0">
                <a:latin typeface="Calibri" panose="020F0502020204030204" pitchFamily="34" charset="0"/>
                <a:ea typeface="Calibri" panose="020F0502020204030204" pitchFamily="34" charset="0"/>
                <a:cs typeface="Times New Roman" panose="02020603050405020304" pitchFamily="18" charset="0"/>
              </a:rPr>
              <a:t>- Presión </a:t>
            </a:r>
            <a:r>
              <a:rPr lang="es-CO" dirty="0">
                <a:latin typeface="Calibri" panose="020F0502020204030204" pitchFamily="34" charset="0"/>
                <a:ea typeface="Calibri" panose="020F0502020204030204" pitchFamily="34" charset="0"/>
                <a:cs typeface="Times New Roman" panose="02020603050405020304" pitchFamily="18" charset="0"/>
              </a:rPr>
              <a:t>de </a:t>
            </a:r>
            <a:r>
              <a:rPr lang="es-CO" dirty="0" smtClean="0">
                <a:latin typeface="Calibri" panose="020F0502020204030204" pitchFamily="34" charset="0"/>
                <a:ea typeface="Calibri" panose="020F0502020204030204" pitchFamily="34" charset="0"/>
                <a:cs typeface="Times New Roman" panose="02020603050405020304" pitchFamily="18" charset="0"/>
              </a:rPr>
              <a:t>cierre</a:t>
            </a:r>
          </a:p>
          <a:p>
            <a:r>
              <a:rPr lang="es-CO" dirty="0" smtClean="0">
                <a:latin typeface="Calibri" panose="020F0502020204030204" pitchFamily="34" charset="0"/>
                <a:ea typeface="Calibri" panose="020F0502020204030204" pitchFamily="34" charset="0"/>
                <a:cs typeface="Times New Roman" panose="02020603050405020304" pitchFamily="18" charset="0"/>
              </a:rPr>
              <a:t>- Tiempo </a:t>
            </a:r>
            <a:r>
              <a:rPr lang="es-CO" dirty="0">
                <a:latin typeface="Calibri" panose="020F0502020204030204" pitchFamily="34" charset="0"/>
                <a:ea typeface="Calibri" panose="020F0502020204030204" pitchFamily="34" charset="0"/>
                <a:cs typeface="Times New Roman" panose="02020603050405020304" pitchFamily="18" charset="0"/>
              </a:rPr>
              <a:t>de cierre de la </a:t>
            </a:r>
            <a:r>
              <a:rPr lang="es-CO" dirty="0" smtClean="0">
                <a:latin typeface="Calibri" panose="020F0502020204030204" pitchFamily="34" charset="0"/>
                <a:ea typeface="Calibri" panose="020F0502020204030204" pitchFamily="34" charset="0"/>
                <a:cs typeface="Times New Roman" panose="02020603050405020304" pitchFamily="18" charset="0"/>
              </a:rPr>
              <a:t>fractura</a:t>
            </a:r>
          </a:p>
          <a:p>
            <a:r>
              <a:rPr lang="es-CO" dirty="0" smtClean="0">
                <a:latin typeface="Calibri" panose="020F0502020204030204" pitchFamily="34" charset="0"/>
                <a:ea typeface="Calibri" panose="020F0502020204030204" pitchFamily="34" charset="0"/>
                <a:cs typeface="Times New Roman" panose="02020603050405020304" pitchFamily="18" charset="0"/>
              </a:rPr>
              <a:t>- Estimar </a:t>
            </a:r>
            <a:r>
              <a:rPr lang="es-CO" dirty="0">
                <a:latin typeface="Calibri" panose="020F0502020204030204" pitchFamily="34" charset="0"/>
                <a:ea typeface="Calibri" panose="020F0502020204030204" pitchFamily="34" charset="0"/>
                <a:cs typeface="Times New Roman" panose="02020603050405020304" pitchFamily="18" charset="0"/>
              </a:rPr>
              <a:t>la altura de </a:t>
            </a:r>
            <a:r>
              <a:rPr lang="es-CO" dirty="0" smtClean="0">
                <a:latin typeface="Calibri" panose="020F0502020204030204" pitchFamily="34" charset="0"/>
                <a:ea typeface="Calibri" panose="020F0502020204030204" pitchFamily="34" charset="0"/>
                <a:cs typeface="Times New Roman" panose="02020603050405020304" pitchFamily="18" charset="0"/>
              </a:rPr>
              <a:t>esta</a:t>
            </a:r>
            <a:endParaRPr lang="es-CO" dirty="0"/>
          </a:p>
        </p:txBody>
      </p:sp>
      <p:sp>
        <p:nvSpPr>
          <p:cNvPr id="30" name="Flecha doblada 29"/>
          <p:cNvSpPr/>
          <p:nvPr/>
        </p:nvSpPr>
        <p:spPr>
          <a:xfrm flipH="1" flipV="1">
            <a:off x="10353963" y="4753242"/>
            <a:ext cx="499567" cy="121842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1" name="Rectángulo redondeado 30"/>
          <p:cNvSpPr/>
          <p:nvPr/>
        </p:nvSpPr>
        <p:spPr>
          <a:xfrm>
            <a:off x="7499625" y="5474348"/>
            <a:ext cx="2679464" cy="7582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2407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99431" y="1014"/>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FRACTURAMIENTO HIDRÁULICO</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CuadroTexto 10"/>
          <p:cNvSpPr txBox="1"/>
          <p:nvPr/>
        </p:nvSpPr>
        <p:spPr>
          <a:xfrm>
            <a:off x="5930537" y="971638"/>
            <a:ext cx="2577950" cy="369332"/>
          </a:xfrm>
          <a:prstGeom prst="rect">
            <a:avLst/>
          </a:prstGeom>
          <a:noFill/>
        </p:spPr>
        <p:txBody>
          <a:bodyPr wrap="none" rtlCol="0">
            <a:spAutoFit/>
          </a:bodyPr>
          <a:lstStyle/>
          <a:p>
            <a:pPr algn="ctr"/>
            <a:r>
              <a:rPr lang="es-CO" dirty="0" smtClean="0">
                <a:ln w="0"/>
                <a:effectLst>
                  <a:outerShdw blurRad="38100" dist="19050" dir="2700000" algn="tl" rotWithShape="0">
                    <a:schemeClr val="dk1">
                      <a:alpha val="40000"/>
                    </a:schemeClr>
                  </a:outerShdw>
                </a:effectLst>
              </a:rPr>
              <a:t>PROGRAMA DE BOMBEO</a:t>
            </a:r>
            <a:endParaRPr lang="es-CO" dirty="0">
              <a:ln w="0"/>
              <a:effectLst>
                <a:outerShdw blurRad="38100" dist="19050" dir="2700000" algn="tl" rotWithShape="0">
                  <a:schemeClr val="dk1">
                    <a:alpha val="40000"/>
                  </a:schemeClr>
                </a:outerShdw>
              </a:effectLst>
            </a:endParaRPr>
          </a:p>
        </p:txBody>
      </p:sp>
      <p:sp>
        <p:nvSpPr>
          <p:cNvPr id="13" name="Llamada de flecha hacia abajo 12"/>
          <p:cNvSpPr/>
          <p:nvPr/>
        </p:nvSpPr>
        <p:spPr>
          <a:xfrm>
            <a:off x="4657580" y="876970"/>
            <a:ext cx="5096020" cy="907717"/>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783662" y="2222123"/>
            <a:ext cx="4823791" cy="923330"/>
          </a:xfrm>
          <a:prstGeom prst="rect">
            <a:avLst/>
          </a:prstGeom>
        </p:spPr>
        <p:txBody>
          <a:bodyPr wrap="square">
            <a:spAutoFit/>
          </a:bodyPr>
          <a:lstStyle/>
          <a:p>
            <a:pPr algn="just"/>
            <a:r>
              <a:rPr lang="es-CO" i="1" dirty="0" smtClean="0">
                <a:ea typeface="Calibri" panose="020F0502020204030204" pitchFamily="34" charset="0"/>
                <a:cs typeface="Times New Roman" panose="02020603050405020304" pitchFamily="18" charset="0"/>
              </a:rPr>
              <a:t>1. Precolchón</a:t>
            </a:r>
            <a:r>
              <a:rPr lang="es-CO" i="1" dirty="0">
                <a:ea typeface="Calibri" panose="020F0502020204030204" pitchFamily="34" charset="0"/>
                <a:cs typeface="Times New Roman" panose="02020603050405020304" pitchFamily="18" charset="0"/>
              </a:rPr>
              <a:t>:</a:t>
            </a:r>
            <a:r>
              <a:rPr lang="es-CO" dirty="0">
                <a:ea typeface="Calibri" panose="020F0502020204030204" pitchFamily="34" charset="0"/>
                <a:cs typeface="Times New Roman" panose="02020603050405020304" pitchFamily="18" charset="0"/>
              </a:rPr>
              <a:t> es el fluido gelificado o no gelificado que se bombea antes del fluido de fracturamiento. </a:t>
            </a:r>
            <a:endParaRPr lang="es-CO" dirty="0"/>
          </a:p>
        </p:txBody>
      </p:sp>
      <p:sp>
        <p:nvSpPr>
          <p:cNvPr id="5" name="Rectángulo 4"/>
          <p:cNvSpPr/>
          <p:nvPr/>
        </p:nvSpPr>
        <p:spPr>
          <a:xfrm>
            <a:off x="3289394" y="3350603"/>
            <a:ext cx="5867858" cy="646331"/>
          </a:xfrm>
          <a:prstGeom prst="rect">
            <a:avLst/>
          </a:prstGeom>
        </p:spPr>
        <p:txBody>
          <a:bodyPr wrap="square">
            <a:spAutoFit/>
          </a:bodyPr>
          <a:lstStyle/>
          <a:p>
            <a:pPr algn="just"/>
            <a:r>
              <a:rPr lang="es-CO" i="1" dirty="0" smtClean="0">
                <a:ea typeface="Calibri" panose="020F0502020204030204" pitchFamily="34" charset="0"/>
                <a:cs typeface="Times New Roman" panose="02020603050405020304" pitchFamily="18" charset="0"/>
              </a:rPr>
              <a:t>2. Colchón</a:t>
            </a:r>
            <a:r>
              <a:rPr lang="es-CO" i="1" dirty="0">
                <a:ea typeface="Calibri" panose="020F0502020204030204" pitchFamily="34" charset="0"/>
                <a:cs typeface="Times New Roman" panose="02020603050405020304" pitchFamily="18" charset="0"/>
              </a:rPr>
              <a:t>:</a:t>
            </a:r>
            <a:r>
              <a:rPr lang="es-CO" dirty="0">
                <a:ea typeface="Calibri" panose="020F0502020204030204" pitchFamily="34" charset="0"/>
                <a:cs typeface="Times New Roman" panose="02020603050405020304" pitchFamily="18" charset="0"/>
              </a:rPr>
              <a:t> es un fluido gelificado que se bombea antes de agregar el agente de </a:t>
            </a:r>
            <a:r>
              <a:rPr lang="es-CO" dirty="0" smtClean="0">
                <a:ea typeface="Calibri" panose="020F0502020204030204" pitchFamily="34" charset="0"/>
                <a:cs typeface="Times New Roman" panose="02020603050405020304" pitchFamily="18" charset="0"/>
              </a:rPr>
              <a:t>soporte.</a:t>
            </a:r>
            <a:endParaRPr lang="es-CO" dirty="0"/>
          </a:p>
        </p:txBody>
      </p:sp>
      <p:sp>
        <p:nvSpPr>
          <p:cNvPr id="7" name="Rectángulo 6"/>
          <p:cNvSpPr/>
          <p:nvPr/>
        </p:nvSpPr>
        <p:spPr>
          <a:xfrm>
            <a:off x="4157590" y="4208243"/>
            <a:ext cx="6096000" cy="923330"/>
          </a:xfrm>
          <a:prstGeom prst="rect">
            <a:avLst/>
          </a:prstGeom>
        </p:spPr>
        <p:txBody>
          <a:bodyPr wrap="square">
            <a:spAutoFit/>
          </a:bodyPr>
          <a:lstStyle/>
          <a:p>
            <a:pPr lvl="0" algn="just">
              <a:lnSpc>
                <a:spcPct val="150000"/>
              </a:lnSpc>
              <a:spcAft>
                <a:spcPts val="0"/>
              </a:spcAft>
            </a:pPr>
            <a:r>
              <a:rPr lang="es-CO" i="1" dirty="0" smtClean="0">
                <a:solidFill>
                  <a:srgbClr val="000000"/>
                </a:solidFill>
                <a:ea typeface="Times New Roman" panose="02020603050405020304" pitchFamily="18" charset="0"/>
              </a:rPr>
              <a:t>3. Dosificación </a:t>
            </a:r>
            <a:r>
              <a:rPr lang="es-CO" i="1" dirty="0">
                <a:solidFill>
                  <a:srgbClr val="000000"/>
                </a:solidFill>
                <a:ea typeface="Times New Roman" panose="02020603050405020304" pitchFamily="18" charset="0"/>
              </a:rPr>
              <a:t>del agente de soporte:</a:t>
            </a:r>
            <a:r>
              <a:rPr lang="es-CO" dirty="0">
                <a:solidFill>
                  <a:srgbClr val="000000"/>
                </a:solidFill>
                <a:ea typeface="Times New Roman" panose="02020603050405020304" pitchFamily="18" charset="0"/>
              </a:rPr>
              <a:t> es un fluido cargado con arena, el cual apuntala la fractura y la mantiene abierta.</a:t>
            </a:r>
            <a:endParaRPr lang="es-CO" dirty="0">
              <a:solidFill>
                <a:srgbClr val="000000"/>
              </a:solidFill>
              <a:effectLst/>
              <a:ea typeface="Times New Roman" panose="02020603050405020304" pitchFamily="18" charset="0"/>
            </a:endParaRPr>
          </a:p>
        </p:txBody>
      </p:sp>
      <p:sp>
        <p:nvSpPr>
          <p:cNvPr id="9" name="Rectángulo 8"/>
          <p:cNvSpPr/>
          <p:nvPr/>
        </p:nvSpPr>
        <p:spPr>
          <a:xfrm>
            <a:off x="4827880" y="5335848"/>
            <a:ext cx="6853912" cy="1338828"/>
          </a:xfrm>
          <a:prstGeom prst="rect">
            <a:avLst/>
          </a:prstGeom>
        </p:spPr>
        <p:txBody>
          <a:bodyPr wrap="square">
            <a:spAutoFit/>
          </a:bodyPr>
          <a:lstStyle/>
          <a:p>
            <a:pPr lvl="0" algn="just">
              <a:lnSpc>
                <a:spcPct val="150000"/>
              </a:lnSpc>
              <a:spcAft>
                <a:spcPts val="0"/>
              </a:spcAft>
            </a:pPr>
            <a:r>
              <a:rPr lang="es-CO" i="1" dirty="0" smtClean="0">
                <a:solidFill>
                  <a:srgbClr val="000000"/>
                </a:solidFill>
                <a:ea typeface="Times New Roman" panose="02020603050405020304" pitchFamily="18" charset="0"/>
              </a:rPr>
              <a:t>4. Desplazamiento: </a:t>
            </a:r>
            <a:r>
              <a:rPr lang="es-CO" dirty="0" smtClean="0">
                <a:solidFill>
                  <a:srgbClr val="000000"/>
                </a:solidFill>
                <a:ea typeface="Times New Roman" panose="02020603050405020304" pitchFamily="18" charset="0"/>
              </a:rPr>
              <a:t>se </a:t>
            </a:r>
            <a:r>
              <a:rPr lang="es-CO" dirty="0">
                <a:solidFill>
                  <a:srgbClr val="000000"/>
                </a:solidFill>
                <a:ea typeface="Times New Roman" panose="02020603050405020304" pitchFamily="18" charset="0"/>
              </a:rPr>
              <a:t>vuelve a bombear fluido limpio con la finalidad de desplazar la mezcla fluido/agente de soporte que pueda quedar en la tubería de producción.</a:t>
            </a:r>
            <a:endParaRPr lang="es-CO" dirty="0">
              <a:solidFill>
                <a:srgbClr val="000000"/>
              </a:solidFill>
              <a:effectLst/>
              <a:ea typeface="Times New Roman" panose="02020603050405020304" pitchFamily="18" charset="0"/>
            </a:endParaRPr>
          </a:p>
        </p:txBody>
      </p:sp>
      <p:sp>
        <p:nvSpPr>
          <p:cNvPr id="10" name="Rectángulo redondeado 9"/>
          <p:cNvSpPr/>
          <p:nvPr/>
        </p:nvSpPr>
        <p:spPr>
          <a:xfrm>
            <a:off x="2783662" y="2166899"/>
            <a:ext cx="4823791" cy="978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Rectángulo redondeado 31"/>
          <p:cNvSpPr/>
          <p:nvPr/>
        </p:nvSpPr>
        <p:spPr>
          <a:xfrm>
            <a:off x="3230356" y="3294165"/>
            <a:ext cx="5926896" cy="773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Rectángulo redondeado 32"/>
          <p:cNvSpPr/>
          <p:nvPr/>
        </p:nvSpPr>
        <p:spPr>
          <a:xfrm>
            <a:off x="4157590" y="4318360"/>
            <a:ext cx="6205610" cy="786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Rectángulo redondeado 33"/>
          <p:cNvSpPr/>
          <p:nvPr/>
        </p:nvSpPr>
        <p:spPr>
          <a:xfrm>
            <a:off x="4827880" y="5474348"/>
            <a:ext cx="6853912" cy="1200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6" name="Imagen 35"/>
          <p:cNvPicPr>
            <a:picLocks noChangeAspect="1"/>
          </p:cNvPicPr>
          <p:nvPr/>
        </p:nvPicPr>
        <p:blipFill>
          <a:blip r:embed="rId4"/>
          <a:stretch>
            <a:fillRect/>
          </a:stretch>
        </p:blipFill>
        <p:spPr>
          <a:xfrm>
            <a:off x="9433831" y="1095033"/>
            <a:ext cx="2400300" cy="344139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756741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86659" y="39685"/>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FRACTURAMIENTO HIDRÁULICO</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3" name="Rectángulo 22"/>
          <p:cNvSpPr/>
          <p:nvPr/>
        </p:nvSpPr>
        <p:spPr>
          <a:xfrm>
            <a:off x="2758594" y="1312944"/>
            <a:ext cx="8811473" cy="1477328"/>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Permiten </a:t>
            </a:r>
            <a:r>
              <a:rPr lang="es-CO" dirty="0">
                <a:ea typeface="Calibri" panose="020F0502020204030204" pitchFamily="34" charset="0"/>
                <a:cs typeface="Times New Roman" panose="02020603050405020304" pitchFamily="18" charset="0"/>
              </a:rPr>
              <a:t>transmitir presión hidráulica a la formación hasta lograr su ruptura, permitiendo estimular la producción de gas y </a:t>
            </a:r>
            <a:r>
              <a:rPr lang="es-CO" dirty="0" smtClean="0">
                <a:ea typeface="Calibri" panose="020F0502020204030204" pitchFamily="34" charset="0"/>
                <a:cs typeface="Times New Roman" panose="02020603050405020304" pitchFamily="18" charset="0"/>
              </a:rPr>
              <a:t>aceite.</a:t>
            </a:r>
          </a:p>
          <a:p>
            <a:pPr algn="just"/>
            <a:endParaRPr lang="es-CO" dirty="0">
              <a:ea typeface="Calibri" panose="020F0502020204030204" pitchFamily="34" charset="0"/>
              <a:cs typeface="Times New Roman" panose="02020603050405020304" pitchFamily="18" charset="0"/>
            </a:endParaRPr>
          </a:p>
          <a:p>
            <a:pPr algn="just"/>
            <a:r>
              <a:rPr lang="es-CO" dirty="0" smtClean="0">
                <a:ea typeface="Calibri" panose="020F0502020204030204" pitchFamily="34" charset="0"/>
                <a:cs typeface="Times New Roman" panose="02020603050405020304" pitchFamily="18" charset="0"/>
              </a:rPr>
              <a:t>Para </a:t>
            </a:r>
            <a:r>
              <a:rPr lang="es-CO" dirty="0">
                <a:ea typeface="Calibri" panose="020F0502020204030204" pitchFamily="34" charset="0"/>
                <a:cs typeface="Times New Roman" panose="02020603050405020304" pitchFamily="18" charset="0"/>
              </a:rPr>
              <a:t>lograr una estimulación exitosa se deben tener en cuenta algunas propiedades como las siguientes:</a:t>
            </a:r>
            <a:endParaRPr lang="es-CO" dirty="0"/>
          </a:p>
        </p:txBody>
      </p:sp>
      <p:sp>
        <p:nvSpPr>
          <p:cNvPr id="24" name="CuadroTexto 23"/>
          <p:cNvSpPr txBox="1"/>
          <p:nvPr/>
        </p:nvSpPr>
        <p:spPr>
          <a:xfrm>
            <a:off x="2699431" y="790891"/>
            <a:ext cx="2654637" cy="369332"/>
          </a:xfrm>
          <a:prstGeom prst="rect">
            <a:avLst/>
          </a:prstGeom>
          <a:noFill/>
        </p:spPr>
        <p:txBody>
          <a:bodyPr wrap="none" rtlCol="0">
            <a:spAutoFit/>
          </a:bodyPr>
          <a:lstStyle/>
          <a:p>
            <a:r>
              <a:rPr lang="es-CO" b="1" dirty="0" smtClean="0"/>
              <a:t>FLUIDOS FRACTURANTES</a:t>
            </a:r>
            <a:endParaRPr lang="es-CO" b="1" dirty="0"/>
          </a:p>
        </p:txBody>
      </p:sp>
      <p:sp>
        <p:nvSpPr>
          <p:cNvPr id="25" name="Rectángulo 24"/>
          <p:cNvSpPr/>
          <p:nvPr/>
        </p:nvSpPr>
        <p:spPr>
          <a:xfrm>
            <a:off x="3131324" y="2957585"/>
            <a:ext cx="8270712" cy="341632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CO" dirty="0">
                <a:solidFill>
                  <a:srgbClr val="000000"/>
                </a:solidFill>
                <a:ea typeface="Times New Roman" panose="02020603050405020304" pitchFamily="18" charset="0"/>
              </a:rPr>
              <a:t>Debe ser compatible con el material de la formación.</a:t>
            </a:r>
          </a:p>
          <a:p>
            <a:pPr marL="342900" lvl="0" indent="-342900" algn="just">
              <a:lnSpc>
                <a:spcPct val="150000"/>
              </a:lnSpc>
              <a:spcAft>
                <a:spcPts val="0"/>
              </a:spcAft>
              <a:buFont typeface="Symbol" panose="05050102010706020507" pitchFamily="18" charset="2"/>
              <a:buChar char=""/>
            </a:pPr>
            <a:r>
              <a:rPr lang="es-CO" dirty="0">
                <a:solidFill>
                  <a:srgbClr val="000000"/>
                </a:solidFill>
                <a:ea typeface="Times New Roman" panose="02020603050405020304" pitchFamily="18" charset="0"/>
              </a:rPr>
              <a:t>Debe sr compatible con los fluidos de la formación.</a:t>
            </a:r>
          </a:p>
          <a:p>
            <a:pPr marL="342900" lvl="0" indent="-342900" algn="just">
              <a:lnSpc>
                <a:spcPct val="150000"/>
              </a:lnSpc>
              <a:spcAft>
                <a:spcPts val="0"/>
              </a:spcAft>
              <a:buFont typeface="Symbol" panose="05050102010706020507" pitchFamily="18" charset="2"/>
              <a:buChar char=""/>
            </a:pPr>
            <a:r>
              <a:rPr lang="es-CO" dirty="0">
                <a:solidFill>
                  <a:srgbClr val="000000"/>
                </a:solidFill>
                <a:ea typeface="Times New Roman" panose="02020603050405020304" pitchFamily="18" charset="0"/>
              </a:rPr>
              <a:t>Debe ser capaz de suspender el apuntalante y transportarlo en lo profundo de la fractura.</a:t>
            </a:r>
          </a:p>
          <a:p>
            <a:pPr marL="342900" lvl="0" indent="-342900" algn="just">
              <a:lnSpc>
                <a:spcPct val="150000"/>
              </a:lnSpc>
              <a:spcAft>
                <a:spcPts val="0"/>
              </a:spcAft>
              <a:buFont typeface="Symbol" panose="05050102010706020507" pitchFamily="18" charset="2"/>
              <a:buChar char=""/>
            </a:pPr>
            <a:r>
              <a:rPr lang="es-CO" dirty="0">
                <a:solidFill>
                  <a:srgbClr val="000000"/>
                </a:solidFill>
                <a:ea typeface="Times New Roman" panose="02020603050405020304" pitchFamily="18" charset="0"/>
              </a:rPr>
              <a:t>Debe ser capaz a través de su propia viscosidad de desarrollar la fractura con el ancho necesario para aceptar el apuntalante.</a:t>
            </a:r>
          </a:p>
          <a:p>
            <a:pPr marL="342900" lvl="0" indent="-342900" algn="just">
              <a:lnSpc>
                <a:spcPct val="150000"/>
              </a:lnSpc>
              <a:spcAft>
                <a:spcPts val="0"/>
              </a:spcAft>
              <a:buFont typeface="Symbol" panose="05050102010706020507" pitchFamily="18" charset="2"/>
              <a:buChar char=""/>
            </a:pPr>
            <a:r>
              <a:rPr lang="es-CO" dirty="0">
                <a:solidFill>
                  <a:srgbClr val="000000"/>
                </a:solidFill>
                <a:ea typeface="Times New Roman" panose="02020603050405020304" pitchFamily="18" charset="0"/>
              </a:rPr>
              <a:t>Debe ser un fluido eficiente.</a:t>
            </a:r>
          </a:p>
          <a:p>
            <a:pPr marL="342900" lvl="0" indent="-342900" algn="just">
              <a:lnSpc>
                <a:spcPct val="150000"/>
              </a:lnSpc>
              <a:spcAft>
                <a:spcPts val="0"/>
              </a:spcAft>
              <a:buFont typeface="Symbol" panose="05050102010706020507" pitchFamily="18" charset="2"/>
              <a:buChar char=""/>
            </a:pPr>
            <a:r>
              <a:rPr lang="es-CO" dirty="0">
                <a:solidFill>
                  <a:srgbClr val="000000"/>
                </a:solidFill>
                <a:ea typeface="Times New Roman" panose="02020603050405020304" pitchFamily="18" charset="0"/>
              </a:rPr>
              <a:t>Debe ser fácil de remover de la formación</a:t>
            </a:r>
            <a:r>
              <a:rPr lang="es-CO" dirty="0" smtClean="0">
                <a:solidFill>
                  <a:srgbClr val="000000"/>
                </a:solidFill>
                <a:ea typeface="Times New Roman" panose="02020603050405020304" pitchFamily="18" charset="0"/>
              </a:rPr>
              <a:t>.</a:t>
            </a:r>
            <a:endParaRPr lang="es-CO" dirty="0">
              <a:solidFill>
                <a:srgbClr val="000000"/>
              </a:solidFill>
              <a:ea typeface="Times New Roman" panose="02020603050405020304" pitchFamily="18" charset="0"/>
            </a:endParaRPr>
          </a:p>
        </p:txBody>
      </p:sp>
      <p:sp>
        <p:nvSpPr>
          <p:cNvPr id="26" name="Rectángulo redondeado 25"/>
          <p:cNvSpPr/>
          <p:nvPr/>
        </p:nvSpPr>
        <p:spPr>
          <a:xfrm>
            <a:off x="3022600" y="2914620"/>
            <a:ext cx="8446602" cy="36306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00436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86659" y="39685"/>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FRACTURAMIENTO HIDRÁULICO</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7" name="CuadroTexto 26"/>
          <p:cNvSpPr txBox="1"/>
          <p:nvPr/>
        </p:nvSpPr>
        <p:spPr>
          <a:xfrm>
            <a:off x="5984419" y="2668399"/>
            <a:ext cx="2663241" cy="954107"/>
          </a:xfrm>
          <a:prstGeom prst="rect">
            <a:avLst/>
          </a:prstGeom>
          <a:noFill/>
        </p:spPr>
        <p:txBody>
          <a:bodyPr wrap="square" rtlCol="0">
            <a:spAutoFit/>
          </a:bodyPr>
          <a:lstStyle/>
          <a:p>
            <a:pPr algn="ctr"/>
            <a:r>
              <a:rPr lang="es-CO" sz="2800" b="1" dirty="0" smtClean="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rPr>
              <a:t>FLUIDOS FRACTURANTES</a:t>
            </a:r>
            <a:endParaRPr lang="es-CO" sz="2800" b="1"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endParaRPr>
          </a:p>
        </p:txBody>
      </p:sp>
      <p:sp>
        <p:nvSpPr>
          <p:cNvPr id="3" name="Llamada de flecha izquierda y derecha 2"/>
          <p:cNvSpPr/>
          <p:nvPr/>
        </p:nvSpPr>
        <p:spPr>
          <a:xfrm>
            <a:off x="5563406" y="2542203"/>
            <a:ext cx="3505268" cy="1206500"/>
          </a:xfrm>
          <a:prstGeom prst="leftRightArrowCallout">
            <a:avLst>
              <a:gd name="adj1" fmla="val 25000"/>
              <a:gd name="adj2" fmla="val 25000"/>
              <a:gd name="adj3" fmla="val 25000"/>
              <a:gd name="adj4" fmla="val 755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redondeado 8"/>
          <p:cNvSpPr/>
          <p:nvPr/>
        </p:nvSpPr>
        <p:spPr>
          <a:xfrm>
            <a:off x="9194800" y="1653542"/>
            <a:ext cx="2806700" cy="3820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redondeado 9"/>
          <p:cNvSpPr/>
          <p:nvPr/>
        </p:nvSpPr>
        <p:spPr>
          <a:xfrm>
            <a:off x="2722470" y="1600496"/>
            <a:ext cx="2813469" cy="45243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p:nvPicPr>
        <p:blipFill>
          <a:blip r:embed="rId4"/>
          <a:stretch>
            <a:fillRect/>
          </a:stretch>
        </p:blipFill>
        <p:spPr>
          <a:xfrm rot="20694123">
            <a:off x="5221863" y="1013816"/>
            <a:ext cx="1735593" cy="12610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Imagen 12"/>
          <p:cNvPicPr>
            <a:picLocks noChangeAspect="1"/>
          </p:cNvPicPr>
          <p:nvPr/>
        </p:nvPicPr>
        <p:blipFill>
          <a:blip r:embed="rId5"/>
          <a:stretch>
            <a:fillRect/>
          </a:stretch>
        </p:blipFill>
        <p:spPr>
          <a:xfrm rot="1270457">
            <a:off x="7527801" y="4626888"/>
            <a:ext cx="1999517" cy="18195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ángulo 6"/>
          <p:cNvSpPr/>
          <p:nvPr/>
        </p:nvSpPr>
        <p:spPr>
          <a:xfrm>
            <a:off x="9194800" y="1688609"/>
            <a:ext cx="2806700" cy="3693319"/>
          </a:xfrm>
          <a:prstGeom prst="rect">
            <a:avLst/>
          </a:prstGeom>
        </p:spPr>
        <p:txBody>
          <a:bodyPr wrap="square">
            <a:spAutoFit/>
          </a:bodyPr>
          <a:lstStyle/>
          <a:p>
            <a:pPr algn="ctr"/>
            <a:r>
              <a:rPr lang="es-CO" b="1" dirty="0" smtClean="0">
                <a:ea typeface="Calibri" panose="020F0502020204030204" pitchFamily="34" charset="0"/>
                <a:cs typeface="Times New Roman" panose="02020603050405020304" pitchFamily="18" charset="0"/>
              </a:rPr>
              <a:t>FLUIDOS BASE ACEITE</a:t>
            </a:r>
          </a:p>
          <a:p>
            <a:pPr algn="just"/>
            <a:endParaRPr lang="es-CO" b="1" dirty="0" smtClean="0">
              <a:ea typeface="Calibri" panose="020F0502020204030204" pitchFamily="34" charset="0"/>
              <a:cs typeface="Times New Roman" panose="02020603050405020304" pitchFamily="18" charset="0"/>
            </a:endParaRPr>
          </a:p>
          <a:p>
            <a:pPr algn="just"/>
            <a:r>
              <a:rPr lang="es-CO" dirty="0" smtClean="0">
                <a:ea typeface="Calibri" panose="020F0502020204030204" pitchFamily="34" charset="0"/>
                <a:cs typeface="Times New Roman" panose="02020603050405020304" pitchFamily="18" charset="0"/>
              </a:rPr>
              <a:t>Entre </a:t>
            </a:r>
            <a:r>
              <a:rPr lang="es-CO" dirty="0">
                <a:ea typeface="Calibri" panose="020F0502020204030204" pitchFamily="34" charset="0"/>
                <a:cs typeface="Times New Roman" panose="02020603050405020304" pitchFamily="18" charset="0"/>
              </a:rPr>
              <a:t>este tipo de fluidos se encuentran los aceites </a:t>
            </a:r>
            <a:r>
              <a:rPr lang="es-CO" dirty="0" smtClean="0">
                <a:ea typeface="Calibri" panose="020F0502020204030204" pitchFamily="34" charset="0"/>
                <a:cs typeface="Times New Roman" panose="02020603050405020304" pitchFamily="18" charset="0"/>
              </a:rPr>
              <a:t>refinados, </a:t>
            </a:r>
            <a:r>
              <a:rPr lang="es-CO" dirty="0">
                <a:ea typeface="Calibri" panose="020F0502020204030204" pitchFamily="34" charset="0"/>
                <a:cs typeface="Times New Roman" panose="02020603050405020304" pitchFamily="18" charset="0"/>
              </a:rPr>
              <a:t>la ventaja que estos poseen es el bajo costo, la disponibilidad y su fácil remoción de la fractura. Otro fluido es el aceite crudo; el cual ofrece una viscosidad de acarreo apropiada y se puede controlar su </a:t>
            </a:r>
            <a:r>
              <a:rPr lang="es-CO" dirty="0" smtClean="0">
                <a:ea typeface="Calibri" panose="020F0502020204030204" pitchFamily="34" charset="0"/>
                <a:cs typeface="Times New Roman" panose="02020603050405020304" pitchFamily="18" charset="0"/>
              </a:rPr>
              <a:t>filtrado.</a:t>
            </a:r>
            <a:endParaRPr lang="es-CO" dirty="0"/>
          </a:p>
        </p:txBody>
      </p:sp>
      <p:sp>
        <p:nvSpPr>
          <p:cNvPr id="5" name="Rectángulo 4"/>
          <p:cNvSpPr/>
          <p:nvPr/>
        </p:nvSpPr>
        <p:spPr>
          <a:xfrm>
            <a:off x="2779802" y="1600495"/>
            <a:ext cx="2768600" cy="4524315"/>
          </a:xfrm>
          <a:prstGeom prst="rect">
            <a:avLst/>
          </a:prstGeom>
        </p:spPr>
        <p:txBody>
          <a:bodyPr wrap="square">
            <a:spAutoFit/>
          </a:bodyPr>
          <a:lstStyle/>
          <a:p>
            <a:pPr algn="ctr"/>
            <a:r>
              <a:rPr lang="es-CO" b="1" dirty="0" smtClean="0">
                <a:ea typeface="Calibri" panose="020F0502020204030204" pitchFamily="34" charset="0"/>
                <a:cs typeface="Times New Roman" panose="02020603050405020304" pitchFamily="18" charset="0"/>
              </a:rPr>
              <a:t>FLUIDOS BASE AGUA</a:t>
            </a:r>
          </a:p>
          <a:p>
            <a:pPr algn="just"/>
            <a:endParaRPr lang="es-CO" b="1" dirty="0" smtClean="0">
              <a:ea typeface="Calibri" panose="020F0502020204030204" pitchFamily="34" charset="0"/>
              <a:cs typeface="Times New Roman" panose="02020603050405020304" pitchFamily="18" charset="0"/>
            </a:endParaRPr>
          </a:p>
          <a:p>
            <a:pPr algn="just"/>
            <a:r>
              <a:rPr lang="es-CO" dirty="0" smtClean="0">
                <a:ea typeface="Calibri" panose="020F0502020204030204" pitchFamily="34" charset="0"/>
                <a:cs typeface="Times New Roman" panose="02020603050405020304" pitchFamily="18" charset="0"/>
              </a:rPr>
              <a:t>El agua por lo general es usada como base del fluido fracturante, esta clase de fluidos posee excelentes propiedades para transportar el material de soporte y controlar el filtrado, son económicos y de fácil preparación, no representan ningún riesgo por combustión, fácilmente están disponibles y son fácilmente viscosificados y controlados.</a:t>
            </a:r>
            <a:endParaRPr lang="es-CO" dirty="0"/>
          </a:p>
        </p:txBody>
      </p:sp>
    </p:spTree>
    <p:extLst>
      <p:ext uri="{BB962C8B-B14F-4D97-AF65-F5344CB8AC3E}">
        <p14:creationId xmlns:p14="http://schemas.microsoft.com/office/powerpoint/2010/main" val="2272248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86659" y="39685"/>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ACIDIFICACIONES</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23" name="Rectángulo 22"/>
          <p:cNvSpPr/>
          <p:nvPr/>
        </p:nvSpPr>
        <p:spPr>
          <a:xfrm>
            <a:off x="2864608" y="837129"/>
            <a:ext cx="9032231" cy="923330"/>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E</a:t>
            </a:r>
            <a:r>
              <a:rPr lang="es-CO" dirty="0" smtClean="0">
                <a:ea typeface="Calibri" panose="020F0502020204030204" pitchFamily="34" charset="0"/>
                <a:cs typeface="Times New Roman" panose="02020603050405020304" pitchFamily="18" charset="0"/>
              </a:rPr>
              <a:t>sta </a:t>
            </a:r>
            <a:r>
              <a:rPr lang="es-CO" dirty="0">
                <a:ea typeface="Calibri" panose="020F0502020204030204" pitchFamily="34" charset="0"/>
                <a:cs typeface="Times New Roman" panose="02020603050405020304" pitchFamily="18" charset="0"/>
              </a:rPr>
              <a:t>técnica de estimulación consiste en la inyección a la formación de soluciones químicas a presiones inferiores a la presión de ruptura de la roca, donde estas reaccionan químicamente disolviendo materiales extraños a la formación y parte de la propia roca. </a:t>
            </a:r>
            <a:endParaRPr lang="es-CO" dirty="0"/>
          </a:p>
        </p:txBody>
      </p:sp>
      <p:sp>
        <p:nvSpPr>
          <p:cNvPr id="24" name="Rectángulo 23"/>
          <p:cNvSpPr/>
          <p:nvPr/>
        </p:nvSpPr>
        <p:spPr>
          <a:xfrm>
            <a:off x="2867329" y="5909447"/>
            <a:ext cx="8798701" cy="646331"/>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El objetivo de esta operación es remover el daño ocasionado en las perforaciones y en la vecindad del pozo al igual que eliminar las obstrucciones presentes en este. </a:t>
            </a:r>
            <a:endParaRPr lang="es-CO" dirty="0"/>
          </a:p>
        </p:txBody>
      </p:sp>
      <p:pic>
        <p:nvPicPr>
          <p:cNvPr id="29" name="Imagen 28"/>
          <p:cNvPicPr/>
          <p:nvPr/>
        </p:nvPicPr>
        <p:blipFill>
          <a:blip r:embed="rId4"/>
          <a:stretch>
            <a:fillRect/>
          </a:stretch>
        </p:blipFill>
        <p:spPr>
          <a:xfrm>
            <a:off x="5524500" y="1976543"/>
            <a:ext cx="3059548" cy="3932903"/>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3296439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86659" y="39685"/>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ACIDIFICACIONES</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3" name="Rectángulo 2"/>
          <p:cNvSpPr/>
          <p:nvPr/>
        </p:nvSpPr>
        <p:spPr>
          <a:xfrm>
            <a:off x="1763953" y="1689385"/>
            <a:ext cx="5479903" cy="4662815"/>
          </a:xfrm>
          <a:prstGeom prst="rect">
            <a:avLst/>
          </a:prstGeom>
        </p:spPr>
        <p:txBody>
          <a:bodyPr wrap="square">
            <a:spAutoFit/>
          </a:bodyPr>
          <a:lstStyle/>
          <a:p>
            <a:pPr lvl="3" algn="just" fontAlgn="base">
              <a:lnSpc>
                <a:spcPct val="150000"/>
              </a:lnSpc>
              <a:spcAft>
                <a:spcPts val="0"/>
              </a:spcAft>
            </a:pPr>
            <a:r>
              <a:rPr lang="es-CO" kern="0" dirty="0">
                <a:solidFill>
                  <a:srgbClr val="000000"/>
                </a:solidFill>
                <a:effectLst>
                  <a:glow>
                    <a:srgbClr val="000000"/>
                  </a:glow>
                  <a:outerShdw sx="0" sy="0">
                    <a:srgbClr val="000000"/>
                  </a:outerShdw>
                  <a:reflection stA="0" endPos="0" fadeDir="0" sx="0" sy="0"/>
                </a:effectLst>
                <a:ea typeface="Times New Roman" panose="02020603050405020304" pitchFamily="18" charset="0"/>
              </a:rPr>
              <a:t>S</a:t>
            </a:r>
            <a:r>
              <a:rPr lang="es-CO" kern="0" dirty="0" smtClean="0">
                <a:solidFill>
                  <a:srgbClr val="000000"/>
                </a:solidFill>
                <a:effectLst>
                  <a:glow>
                    <a:srgbClr val="000000"/>
                  </a:glow>
                  <a:outerShdw sx="0" sy="0">
                    <a:srgbClr val="000000"/>
                  </a:outerShdw>
                  <a:reflection stA="0" endPos="0" fadeDir="0" sx="0" sy="0"/>
                </a:effectLst>
                <a:ea typeface="Times New Roman" panose="02020603050405020304" pitchFamily="18" charset="0"/>
              </a:rPr>
              <a:t>on </a:t>
            </a:r>
            <a:r>
              <a:rPr lang="es-CO" kern="0" dirty="0">
                <a:solidFill>
                  <a:srgbClr val="000000"/>
                </a:solidFill>
                <a:effectLst>
                  <a:glow>
                    <a:srgbClr val="000000"/>
                  </a:glow>
                  <a:outerShdw sx="0" sy="0">
                    <a:srgbClr val="000000"/>
                  </a:outerShdw>
                  <a:reflection stA="0" endPos="0" fadeDir="0" sx="0" sy="0"/>
                </a:effectLst>
                <a:ea typeface="Times New Roman" panose="02020603050405020304" pitchFamily="18" charset="0"/>
              </a:rPr>
              <a:t>sustancias conocidas por su pH menor de 7, entre más completa y rápida sea la disociación del compuesto en agua, en iones hidrogeno y un anión, mayor poder de disolución tendrá el ácido. En la estimulación de pozos se utilizan ácidos que reaccionan con los minerales que contienen las formaciones, estas reacciones son procesos de cambios químicos entre el ácido y los minerales para dar productos de reacción. </a:t>
            </a:r>
            <a:endParaRPr lang="es-CO" b="1" u="none" strike="noStrike" kern="0" spc="0" dirty="0">
              <a:ln>
                <a:noFill/>
              </a:ln>
              <a:solidFill>
                <a:srgbClr val="000000"/>
              </a:solidFill>
              <a:effectLst>
                <a:glow>
                  <a:srgbClr val="000000"/>
                </a:glow>
                <a:outerShdw sx="0" sy="0">
                  <a:srgbClr val="000000"/>
                </a:outerShdw>
                <a:reflection stA="0" endPos="0" fadeDir="0" sx="0" sy="0"/>
              </a:effectLst>
              <a:ea typeface="Times New Roman" panose="02020603050405020304" pitchFamily="18" charset="0"/>
            </a:endParaRPr>
          </a:p>
        </p:txBody>
      </p:sp>
      <p:grpSp>
        <p:nvGrpSpPr>
          <p:cNvPr id="9" name="Grupo 8"/>
          <p:cNvGrpSpPr/>
          <p:nvPr/>
        </p:nvGrpSpPr>
        <p:grpSpPr>
          <a:xfrm rot="20337989">
            <a:off x="2778665" y="915079"/>
            <a:ext cx="1387515" cy="812130"/>
            <a:chOff x="2879685" y="876970"/>
            <a:chExt cx="1387515" cy="812130"/>
          </a:xfrm>
        </p:grpSpPr>
        <p:sp>
          <p:nvSpPr>
            <p:cNvPr id="7" name="Rectángulo redondeado 6"/>
            <p:cNvSpPr/>
            <p:nvPr/>
          </p:nvSpPr>
          <p:spPr>
            <a:xfrm>
              <a:off x="2933700" y="876970"/>
              <a:ext cx="1333500" cy="81213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5" name="CuadroTexto 4"/>
            <p:cNvSpPr txBox="1"/>
            <p:nvPr/>
          </p:nvSpPr>
          <p:spPr>
            <a:xfrm>
              <a:off x="2879685" y="1018763"/>
              <a:ext cx="1369286" cy="523220"/>
            </a:xfrm>
            <a:prstGeom prst="rect">
              <a:avLst/>
            </a:prstGeom>
            <a:noFill/>
          </p:spPr>
          <p:txBody>
            <a:bodyPr wrap="none" rtlCol="0">
              <a:spAutoFit/>
            </a:bodyPr>
            <a:lstStyle/>
            <a:p>
              <a:r>
                <a:rPr lang="es-CO" sz="2800" dirty="0" smtClean="0">
                  <a:solidFill>
                    <a:schemeClr val="bg1"/>
                  </a:solidFill>
                </a:rPr>
                <a:t>ÁCIDOS</a:t>
              </a:r>
              <a:endParaRPr lang="es-CO" sz="2800" dirty="0">
                <a:solidFill>
                  <a:schemeClr val="bg1"/>
                </a:solidFill>
              </a:endParaRPr>
            </a:p>
          </p:txBody>
        </p:sp>
      </p:grpSp>
      <p:sp>
        <p:nvSpPr>
          <p:cNvPr id="13" name="Rectángulo redondeado 12"/>
          <p:cNvSpPr/>
          <p:nvPr/>
        </p:nvSpPr>
        <p:spPr>
          <a:xfrm>
            <a:off x="2954153" y="1687923"/>
            <a:ext cx="4469372" cy="46896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p:cNvSpPr txBox="1"/>
          <p:nvPr/>
        </p:nvSpPr>
        <p:spPr>
          <a:xfrm>
            <a:off x="8753157" y="2083623"/>
            <a:ext cx="2484783" cy="1200329"/>
          </a:xfrm>
          <a:prstGeom prst="rect">
            <a:avLst/>
          </a:prstGeom>
          <a:noFill/>
        </p:spPr>
        <p:txBody>
          <a:bodyPr wrap="none" rtlCol="0">
            <a:spAutoFit/>
          </a:bodyPr>
          <a:lstStyle/>
          <a:p>
            <a:r>
              <a:rPr lang="es-CO" dirty="0" smtClean="0"/>
              <a:t>ÁCIDOS INORGÁNICOS</a:t>
            </a:r>
          </a:p>
          <a:p>
            <a:r>
              <a:rPr lang="es-CO" dirty="0" smtClean="0"/>
              <a:t>1. </a:t>
            </a:r>
            <a:r>
              <a:rPr lang="es-CO" i="1" dirty="0"/>
              <a:t>Ácido clorhídrico (HCl)</a:t>
            </a:r>
            <a:endParaRPr lang="es-CO" dirty="0" smtClean="0"/>
          </a:p>
          <a:p>
            <a:r>
              <a:rPr lang="es-CO" dirty="0" smtClean="0"/>
              <a:t>2. </a:t>
            </a:r>
            <a:r>
              <a:rPr lang="es-CO" i="1" dirty="0"/>
              <a:t>Ácido fluorhídrico (HF)</a:t>
            </a:r>
            <a:endParaRPr lang="es-CO" dirty="0" smtClean="0"/>
          </a:p>
          <a:p>
            <a:endParaRPr lang="es-CO" dirty="0"/>
          </a:p>
        </p:txBody>
      </p:sp>
      <p:sp>
        <p:nvSpPr>
          <p:cNvPr id="30" name="CuadroTexto 29"/>
          <p:cNvSpPr txBox="1"/>
          <p:nvPr/>
        </p:nvSpPr>
        <p:spPr>
          <a:xfrm>
            <a:off x="8887931" y="3862655"/>
            <a:ext cx="2302233" cy="1200329"/>
          </a:xfrm>
          <a:prstGeom prst="rect">
            <a:avLst/>
          </a:prstGeom>
          <a:noFill/>
        </p:spPr>
        <p:txBody>
          <a:bodyPr wrap="none" rtlCol="0">
            <a:spAutoFit/>
          </a:bodyPr>
          <a:lstStyle/>
          <a:p>
            <a:r>
              <a:rPr lang="es-CO" dirty="0" smtClean="0"/>
              <a:t>ÁCIDOS ORGÁNICOS</a:t>
            </a:r>
          </a:p>
          <a:p>
            <a:r>
              <a:rPr lang="es-CO" dirty="0" smtClean="0"/>
              <a:t>1. </a:t>
            </a:r>
            <a:r>
              <a:rPr lang="es-CO" i="1" dirty="0"/>
              <a:t>Ácido </a:t>
            </a:r>
            <a:r>
              <a:rPr lang="es-CO" i="1" dirty="0" smtClean="0"/>
              <a:t>acético</a:t>
            </a:r>
            <a:endParaRPr lang="es-CO" dirty="0" smtClean="0"/>
          </a:p>
          <a:p>
            <a:r>
              <a:rPr lang="es-CO" dirty="0" smtClean="0"/>
              <a:t>2. </a:t>
            </a:r>
            <a:r>
              <a:rPr lang="es-CO" i="1" dirty="0" smtClean="0"/>
              <a:t>Ácido fórmico</a:t>
            </a:r>
            <a:endParaRPr lang="es-CO" dirty="0" smtClean="0"/>
          </a:p>
          <a:p>
            <a:endParaRPr lang="es-CO" dirty="0"/>
          </a:p>
        </p:txBody>
      </p:sp>
      <p:sp>
        <p:nvSpPr>
          <p:cNvPr id="25" name="Esquina doblada 24"/>
          <p:cNvSpPr/>
          <p:nvPr/>
        </p:nvSpPr>
        <p:spPr>
          <a:xfrm>
            <a:off x="8659842" y="1929767"/>
            <a:ext cx="2768600" cy="1149444"/>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squina doblada 30"/>
          <p:cNvSpPr/>
          <p:nvPr/>
        </p:nvSpPr>
        <p:spPr>
          <a:xfrm>
            <a:off x="8659842" y="3770142"/>
            <a:ext cx="2768600" cy="1149444"/>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ángulo redondeado 26"/>
          <p:cNvSpPr/>
          <p:nvPr/>
        </p:nvSpPr>
        <p:spPr>
          <a:xfrm rot="1260263">
            <a:off x="8946192" y="1247480"/>
            <a:ext cx="2895600" cy="56417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2000" dirty="0" smtClean="0"/>
              <a:t>Ácidos mas usados en la estimulación de pozos</a:t>
            </a:r>
            <a:endParaRPr lang="es-CO" sz="2000" dirty="0"/>
          </a:p>
        </p:txBody>
      </p:sp>
      <p:sp>
        <p:nvSpPr>
          <p:cNvPr id="28" name="Flecha abajo 27"/>
          <p:cNvSpPr/>
          <p:nvPr/>
        </p:nvSpPr>
        <p:spPr>
          <a:xfrm>
            <a:off x="9843148" y="3192775"/>
            <a:ext cx="304800" cy="41819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74305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86659" y="39685"/>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FRACTURAMIENTO POR ACIDIFICACIÓN</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10" name="Rectángulo 9"/>
          <p:cNvSpPr/>
          <p:nvPr/>
        </p:nvSpPr>
        <p:spPr>
          <a:xfrm>
            <a:off x="2800298" y="747275"/>
            <a:ext cx="9096542" cy="646331"/>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Es una operación de estimulación de pozos en la cual se inyecta un ácido, por lo general HCl en una formación de carbonato a una presión por encima de la presión de fractura de la formación</a:t>
            </a:r>
            <a:endParaRPr lang="es-CO" dirty="0"/>
          </a:p>
        </p:txBody>
      </p:sp>
      <p:sp>
        <p:nvSpPr>
          <p:cNvPr id="11" name="Rectángulo 10"/>
          <p:cNvSpPr/>
          <p:nvPr/>
        </p:nvSpPr>
        <p:spPr>
          <a:xfrm>
            <a:off x="2796469" y="4878318"/>
            <a:ext cx="8998707" cy="1754326"/>
          </a:xfrm>
          <a:prstGeom prst="rect">
            <a:avLst/>
          </a:prstGeom>
        </p:spPr>
        <p:txBody>
          <a:bodyPr wrap="square">
            <a:spAutoFit/>
          </a:bodyPr>
          <a:lstStyle/>
          <a:p>
            <a:pPr algn="just">
              <a:lnSpc>
                <a:spcPct val="150000"/>
              </a:lnSpc>
              <a:spcAft>
                <a:spcPts val="0"/>
              </a:spcAft>
            </a:pPr>
            <a:r>
              <a:rPr lang="es-CO" dirty="0">
                <a:solidFill>
                  <a:srgbClr val="000000"/>
                </a:solidFill>
                <a:ea typeface="Times New Roman" panose="02020603050405020304" pitchFamily="18" charset="0"/>
              </a:rPr>
              <a:t>Las propiedades de los fluidos disponibles pueden ser estudiadas para determinar si la fractura deseada puede ser creada</a:t>
            </a:r>
            <a:r>
              <a:rPr lang="es-CO" dirty="0" smtClean="0">
                <a:solidFill>
                  <a:srgbClr val="000000"/>
                </a:solidFill>
                <a:ea typeface="Times New Roman" panose="02020603050405020304" pitchFamily="18" charset="0"/>
              </a:rPr>
              <a:t>. Además se </a:t>
            </a:r>
            <a:r>
              <a:rPr lang="es-CO" dirty="0">
                <a:solidFill>
                  <a:srgbClr val="000000"/>
                </a:solidFill>
                <a:ea typeface="Times New Roman" panose="02020603050405020304" pitchFamily="18" charset="0"/>
              </a:rPr>
              <a:t>puede conocer el costo de su inversión y la rentabilidad de esta se puede calcular. Su diseño se puede repetir para volúmenes de ácido diferentes y el mejor se puede seleccionar utilizando algún criterio </a:t>
            </a:r>
            <a:r>
              <a:rPr lang="es-CO" dirty="0" smtClean="0">
                <a:solidFill>
                  <a:srgbClr val="000000"/>
                </a:solidFill>
                <a:ea typeface="Times New Roman" panose="02020603050405020304" pitchFamily="18" charset="0"/>
              </a:rPr>
              <a:t>económico.</a:t>
            </a:r>
            <a:endParaRPr lang="es-CO" dirty="0">
              <a:solidFill>
                <a:srgbClr val="000000"/>
              </a:solidFill>
              <a:effectLst/>
              <a:ea typeface="Times New Roman" panose="02020603050405020304" pitchFamily="18" charset="0"/>
            </a:endParaRPr>
          </a:p>
        </p:txBody>
      </p:sp>
      <p:pic>
        <p:nvPicPr>
          <p:cNvPr id="23" name="Imagen 22"/>
          <p:cNvPicPr>
            <a:picLocks noChangeAspect="1"/>
          </p:cNvPicPr>
          <p:nvPr/>
        </p:nvPicPr>
        <p:blipFill>
          <a:blip r:embed="rId4"/>
          <a:stretch>
            <a:fillRect/>
          </a:stretch>
        </p:blipFill>
        <p:spPr>
          <a:xfrm>
            <a:off x="4508500" y="1398819"/>
            <a:ext cx="4840287" cy="3493268"/>
          </a:xfrm>
          <a:prstGeom prst="rect">
            <a:avLst/>
          </a:prstGeom>
          <a:ln>
            <a:noFill/>
          </a:ln>
          <a:effectLst>
            <a:softEdge rad="112500"/>
          </a:effectLst>
        </p:spPr>
      </p:pic>
    </p:spTree>
    <p:extLst>
      <p:ext uri="{BB962C8B-B14F-4D97-AF65-F5344CB8AC3E}">
        <p14:creationId xmlns:p14="http://schemas.microsoft.com/office/powerpoint/2010/main" val="1739153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86659" y="39685"/>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FRACTURAMIENTO POR ACIDIFICACIÓN</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3" name="Rectángulo 2"/>
          <p:cNvSpPr/>
          <p:nvPr/>
        </p:nvSpPr>
        <p:spPr>
          <a:xfrm>
            <a:off x="2800298" y="1884374"/>
            <a:ext cx="4387902" cy="1477328"/>
          </a:xfrm>
          <a:prstGeom prst="rect">
            <a:avLst/>
          </a:prstGeom>
        </p:spPr>
        <p:txBody>
          <a:bodyPr wrap="square">
            <a:spAutoFit/>
          </a:bodyPr>
          <a:lstStyle/>
          <a:p>
            <a:pPr algn="ctr"/>
            <a:r>
              <a:rPr lang="es-CO" b="1" dirty="0">
                <a:ea typeface="Calibri" panose="020F0502020204030204" pitchFamily="34" charset="0"/>
                <a:cs typeface="Times New Roman" panose="02020603050405020304" pitchFamily="18" charset="0"/>
              </a:rPr>
              <a:t>Surfactantes rompedores de </a:t>
            </a:r>
            <a:r>
              <a:rPr lang="es-CO" b="1" dirty="0" smtClean="0">
                <a:ea typeface="Calibri" panose="020F0502020204030204" pitchFamily="34" charset="0"/>
                <a:cs typeface="Times New Roman" panose="02020603050405020304" pitchFamily="18" charset="0"/>
              </a:rPr>
              <a:t>emulsión</a:t>
            </a:r>
          </a:p>
          <a:p>
            <a:pPr algn="just"/>
            <a:r>
              <a:rPr lang="es-CO" dirty="0" smtClean="0">
                <a:ea typeface="Calibri" panose="020F0502020204030204" pitchFamily="34" charset="0"/>
                <a:cs typeface="Times New Roman" panose="02020603050405020304" pitchFamily="18" charset="0"/>
              </a:rPr>
              <a:t>Son </a:t>
            </a:r>
            <a:r>
              <a:rPr lang="es-CO" dirty="0">
                <a:ea typeface="Calibri" panose="020F0502020204030204" pitchFamily="34" charset="0"/>
                <a:cs typeface="Times New Roman" panose="02020603050405020304" pitchFamily="18" charset="0"/>
              </a:rPr>
              <a:t>útiles para evitar emulsiones que tienden a formarse cuando el ácido y el material fino de la formación se mezclan con el aceite o crudo de la </a:t>
            </a:r>
            <a:r>
              <a:rPr lang="es-CO" dirty="0" smtClean="0">
                <a:ea typeface="Calibri" panose="020F0502020204030204" pitchFamily="34" charset="0"/>
                <a:cs typeface="Times New Roman" panose="02020603050405020304" pitchFamily="18" charset="0"/>
              </a:rPr>
              <a:t>formación.</a:t>
            </a:r>
            <a:endParaRPr lang="es-CO" dirty="0"/>
          </a:p>
        </p:txBody>
      </p:sp>
      <p:sp>
        <p:nvSpPr>
          <p:cNvPr id="7" name="Rectángulo redondeado 6"/>
          <p:cNvSpPr/>
          <p:nvPr/>
        </p:nvSpPr>
        <p:spPr>
          <a:xfrm>
            <a:off x="4854716" y="876970"/>
            <a:ext cx="4987784" cy="60893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5" name="CuadroTexto 4"/>
          <p:cNvSpPr txBox="1"/>
          <p:nvPr/>
        </p:nvSpPr>
        <p:spPr>
          <a:xfrm>
            <a:off x="4854716" y="993792"/>
            <a:ext cx="5098768" cy="369332"/>
          </a:xfrm>
          <a:prstGeom prst="rect">
            <a:avLst/>
          </a:prstGeom>
          <a:noFill/>
        </p:spPr>
        <p:txBody>
          <a:bodyPr wrap="none" rtlCol="0">
            <a:spAutoFit/>
          </a:bodyPr>
          <a:lstStyle/>
          <a:p>
            <a:r>
              <a:rPr lang="es-CO" dirty="0" smtClean="0">
                <a:solidFill>
                  <a:schemeClr val="bg1"/>
                </a:solidFill>
              </a:rPr>
              <a:t>SELECCIÓN DE FLUIDOS DE FRACTURA Y ADITIVOS</a:t>
            </a:r>
            <a:endParaRPr lang="es-CO" dirty="0">
              <a:solidFill>
                <a:schemeClr val="bg1"/>
              </a:solidFill>
            </a:endParaRPr>
          </a:p>
        </p:txBody>
      </p:sp>
      <p:sp>
        <p:nvSpPr>
          <p:cNvPr id="9" name="Rectángulo 8"/>
          <p:cNvSpPr/>
          <p:nvPr/>
        </p:nvSpPr>
        <p:spPr>
          <a:xfrm>
            <a:off x="3045663" y="3770321"/>
            <a:ext cx="4610100" cy="1200329"/>
          </a:xfrm>
          <a:prstGeom prst="rect">
            <a:avLst/>
          </a:prstGeom>
        </p:spPr>
        <p:txBody>
          <a:bodyPr wrap="square">
            <a:spAutoFit/>
          </a:bodyPr>
          <a:lstStyle/>
          <a:p>
            <a:pPr algn="ctr"/>
            <a:r>
              <a:rPr lang="es-CO" b="1" dirty="0">
                <a:latin typeface="Calibri" panose="020F0502020204030204" pitchFamily="34" charset="0"/>
                <a:ea typeface="Calibri" panose="020F0502020204030204" pitchFamily="34" charset="0"/>
                <a:cs typeface="Times New Roman" panose="02020603050405020304" pitchFamily="18" charset="0"/>
              </a:rPr>
              <a:t>Reductores de </a:t>
            </a:r>
            <a:r>
              <a:rPr lang="es-CO" b="1" dirty="0" smtClean="0">
                <a:latin typeface="Calibri" panose="020F0502020204030204" pitchFamily="34" charset="0"/>
                <a:ea typeface="Calibri" panose="020F0502020204030204" pitchFamily="34" charset="0"/>
                <a:cs typeface="Times New Roman" panose="02020603050405020304" pitchFamily="18" charset="0"/>
              </a:rPr>
              <a:t>fricción</a:t>
            </a:r>
          </a:p>
          <a:p>
            <a:r>
              <a:rPr lang="es-CO" dirty="0" smtClean="0">
                <a:latin typeface="Calibri" panose="020F0502020204030204" pitchFamily="34" charset="0"/>
                <a:ea typeface="Calibri" panose="020F0502020204030204" pitchFamily="34" charset="0"/>
                <a:cs typeface="Times New Roman" panose="02020603050405020304" pitchFamily="18" charset="0"/>
              </a:rPr>
              <a:t>Son </a:t>
            </a:r>
            <a:r>
              <a:rPr lang="es-CO" dirty="0">
                <a:latin typeface="Calibri" panose="020F0502020204030204" pitchFamily="34" charset="0"/>
                <a:ea typeface="Calibri" panose="020F0502020204030204" pitchFamily="34" charset="0"/>
                <a:cs typeface="Times New Roman" panose="02020603050405020304" pitchFamily="18" charset="0"/>
              </a:rPr>
              <a:t>agentes de reducción de avance que pueden reducir la caída de presión por fricción para el agua,</a:t>
            </a:r>
            <a:endParaRPr lang="es-CO" dirty="0"/>
          </a:p>
        </p:txBody>
      </p:sp>
      <p:sp>
        <p:nvSpPr>
          <p:cNvPr id="10" name="Rectángulo 9"/>
          <p:cNvSpPr/>
          <p:nvPr/>
        </p:nvSpPr>
        <p:spPr>
          <a:xfrm>
            <a:off x="8278593" y="2130752"/>
            <a:ext cx="3616184" cy="3000821"/>
          </a:xfrm>
          <a:prstGeom prst="rect">
            <a:avLst/>
          </a:prstGeom>
        </p:spPr>
        <p:txBody>
          <a:bodyPr wrap="square">
            <a:spAutoFit/>
          </a:bodyPr>
          <a:lstStyle/>
          <a:p>
            <a:pPr lvl="0" algn="ctr">
              <a:lnSpc>
                <a:spcPct val="150000"/>
              </a:lnSpc>
              <a:spcAft>
                <a:spcPts val="0"/>
              </a:spcAft>
            </a:pPr>
            <a:r>
              <a:rPr lang="es-CO" b="1" dirty="0" smtClean="0">
                <a:solidFill>
                  <a:srgbClr val="000000"/>
                </a:solidFill>
                <a:ea typeface="Times New Roman" panose="02020603050405020304" pitchFamily="18" charset="0"/>
              </a:rPr>
              <a:t>Agentes secuestrantes de hierro</a:t>
            </a:r>
          </a:p>
          <a:p>
            <a:pPr lvl="0" algn="just">
              <a:lnSpc>
                <a:spcPct val="150000"/>
              </a:lnSpc>
              <a:spcAft>
                <a:spcPts val="0"/>
              </a:spcAft>
            </a:pPr>
            <a:r>
              <a:rPr lang="es-CO" dirty="0">
                <a:solidFill>
                  <a:srgbClr val="000000"/>
                </a:solidFill>
                <a:ea typeface="Times New Roman" panose="02020603050405020304" pitchFamily="18" charset="0"/>
              </a:rPr>
              <a:t>T</a:t>
            </a:r>
            <a:r>
              <a:rPr lang="es-CO" dirty="0" smtClean="0">
                <a:solidFill>
                  <a:srgbClr val="000000"/>
                </a:solidFill>
                <a:ea typeface="Times New Roman" panose="02020603050405020304" pitchFamily="18" charset="0"/>
              </a:rPr>
              <a:t>ambién </a:t>
            </a:r>
            <a:r>
              <a:rPr lang="es-CO" dirty="0">
                <a:solidFill>
                  <a:srgbClr val="000000"/>
                </a:solidFill>
                <a:ea typeface="Times New Roman" panose="02020603050405020304" pitchFamily="18" charset="0"/>
              </a:rPr>
              <a:t>son llamados estabilizadores, este tipo de aditivos solo se deben utilizar cuando se sabe que existe un problema de precipitación de hierro en un pozo o yacimiento.</a:t>
            </a:r>
            <a:endParaRPr lang="es-CO" dirty="0">
              <a:solidFill>
                <a:srgbClr val="000000"/>
              </a:solidFill>
              <a:effectLst/>
              <a:ea typeface="Times New Roman" panose="02020603050405020304" pitchFamily="18" charset="0"/>
            </a:endParaRPr>
          </a:p>
        </p:txBody>
      </p:sp>
      <p:sp>
        <p:nvSpPr>
          <p:cNvPr id="11" name="Rectángulo 10"/>
          <p:cNvSpPr/>
          <p:nvPr/>
        </p:nvSpPr>
        <p:spPr>
          <a:xfrm>
            <a:off x="3939484" y="5392351"/>
            <a:ext cx="7202238" cy="1338828"/>
          </a:xfrm>
          <a:prstGeom prst="rect">
            <a:avLst/>
          </a:prstGeom>
        </p:spPr>
        <p:txBody>
          <a:bodyPr wrap="square">
            <a:spAutoFit/>
          </a:bodyPr>
          <a:lstStyle/>
          <a:p>
            <a:pPr lvl="0" algn="ctr">
              <a:lnSpc>
                <a:spcPct val="150000"/>
              </a:lnSpc>
              <a:spcAft>
                <a:spcPts val="0"/>
              </a:spcAft>
            </a:pPr>
            <a:r>
              <a:rPr lang="es-CO" b="1" dirty="0">
                <a:solidFill>
                  <a:srgbClr val="000000"/>
                </a:solidFill>
                <a:ea typeface="Times New Roman" panose="02020603050405020304" pitchFamily="18" charset="0"/>
              </a:rPr>
              <a:t>Estabilizador de </a:t>
            </a:r>
            <a:r>
              <a:rPr lang="es-CO" b="1" dirty="0" smtClean="0">
                <a:solidFill>
                  <a:srgbClr val="000000"/>
                </a:solidFill>
                <a:ea typeface="Times New Roman" panose="02020603050405020304" pitchFamily="18" charset="0"/>
              </a:rPr>
              <a:t>arcillas</a:t>
            </a:r>
          </a:p>
          <a:p>
            <a:pPr lvl="0" algn="just">
              <a:lnSpc>
                <a:spcPct val="150000"/>
              </a:lnSpc>
              <a:spcAft>
                <a:spcPts val="0"/>
              </a:spcAft>
            </a:pPr>
            <a:r>
              <a:rPr lang="es-CO" dirty="0">
                <a:solidFill>
                  <a:srgbClr val="000000"/>
                </a:solidFill>
                <a:ea typeface="Times New Roman" panose="02020603050405020304" pitchFamily="18" charset="0"/>
              </a:rPr>
              <a:t>P</a:t>
            </a:r>
            <a:r>
              <a:rPr lang="es-CO" dirty="0" smtClean="0">
                <a:solidFill>
                  <a:srgbClr val="000000"/>
                </a:solidFill>
                <a:ea typeface="Times New Roman" panose="02020603050405020304" pitchFamily="18" charset="0"/>
              </a:rPr>
              <a:t>uesto </a:t>
            </a:r>
            <a:r>
              <a:rPr lang="es-CO" dirty="0">
                <a:solidFill>
                  <a:srgbClr val="000000"/>
                </a:solidFill>
                <a:ea typeface="Times New Roman" panose="02020603050405020304" pitchFamily="18" charset="0"/>
              </a:rPr>
              <a:t>que los ácidos se utilizan en el tratamiento de formaciones carbonatadas, los problemas de estabilización de arcillas no son tan graves.</a:t>
            </a:r>
            <a:endParaRPr lang="es-CO" dirty="0">
              <a:solidFill>
                <a:srgbClr val="000000"/>
              </a:solidFill>
              <a:effectLst/>
              <a:ea typeface="Times New Roman" panose="02020603050405020304" pitchFamily="18" charset="0"/>
            </a:endParaRPr>
          </a:p>
        </p:txBody>
      </p:sp>
      <p:sp>
        <p:nvSpPr>
          <p:cNvPr id="13" name="Rectángulo 12"/>
          <p:cNvSpPr/>
          <p:nvPr/>
        </p:nvSpPr>
        <p:spPr>
          <a:xfrm>
            <a:off x="2800298" y="1884374"/>
            <a:ext cx="4387902" cy="1477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p:cNvSpPr/>
          <p:nvPr/>
        </p:nvSpPr>
        <p:spPr>
          <a:xfrm>
            <a:off x="8215682" y="2104897"/>
            <a:ext cx="3679095" cy="29325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p:cNvSpPr/>
          <p:nvPr/>
        </p:nvSpPr>
        <p:spPr>
          <a:xfrm>
            <a:off x="2988923" y="3783403"/>
            <a:ext cx="4551680" cy="1254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23"/>
          <p:cNvSpPr/>
          <p:nvPr/>
        </p:nvSpPr>
        <p:spPr>
          <a:xfrm>
            <a:off x="3939483" y="5459131"/>
            <a:ext cx="7202239" cy="1271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abajo 24"/>
          <p:cNvSpPr/>
          <p:nvPr/>
        </p:nvSpPr>
        <p:spPr>
          <a:xfrm>
            <a:off x="5537200" y="1574800"/>
            <a:ext cx="190500"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Flecha abajo 28"/>
          <p:cNvSpPr/>
          <p:nvPr/>
        </p:nvSpPr>
        <p:spPr>
          <a:xfrm>
            <a:off x="4803749" y="3516512"/>
            <a:ext cx="190500"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Flecha abajo 29"/>
          <p:cNvSpPr/>
          <p:nvPr/>
        </p:nvSpPr>
        <p:spPr>
          <a:xfrm>
            <a:off x="9232900" y="1667468"/>
            <a:ext cx="219049" cy="436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Flecha abajo 30"/>
          <p:cNvSpPr/>
          <p:nvPr/>
        </p:nvSpPr>
        <p:spPr>
          <a:xfrm>
            <a:off x="5321300" y="5118119"/>
            <a:ext cx="214325" cy="245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Flecha abajo 31"/>
          <p:cNvSpPr/>
          <p:nvPr/>
        </p:nvSpPr>
        <p:spPr>
          <a:xfrm>
            <a:off x="9813929" y="5157428"/>
            <a:ext cx="214325" cy="245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75296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
        <p:nvSpPr>
          <p:cNvPr id="7" name="Rectángulo redondeado 6"/>
          <p:cNvSpPr/>
          <p:nvPr/>
        </p:nvSpPr>
        <p:spPr>
          <a:xfrm>
            <a:off x="143610" y="932663"/>
            <a:ext cx="9079831" cy="5010937"/>
          </a:xfrm>
          <a:prstGeom prst="roundRect">
            <a:avLst/>
          </a:prstGeom>
          <a:gradFill flip="none" rotWithShape="1">
            <a:gsLst>
              <a:gs pos="100000">
                <a:schemeClr val="bg1">
                  <a:alpha val="0"/>
                </a:schemeClr>
              </a:gs>
              <a:gs pos="87000">
                <a:schemeClr val="bg1">
                  <a:alpha val="67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449179" y="1086998"/>
            <a:ext cx="5776261" cy="4708981"/>
          </a:xfrm>
          <a:prstGeom prst="rect">
            <a:avLst/>
          </a:prstGeom>
          <a:noFill/>
          <a:ln>
            <a:noFill/>
          </a:ln>
        </p:spPr>
        <p:txBody>
          <a:bodyPr wrap="none" rtlCol="0">
            <a:spAutoFit/>
          </a:bodyPr>
          <a:lstStyle/>
          <a:p>
            <a:r>
              <a:rPr lang="es-CO" sz="2000" b="1" dirty="0">
                <a:latin typeface="Arial" panose="020B0604020202020204" pitchFamily="34" charset="0"/>
                <a:cs typeface="Arial" panose="020B0604020202020204" pitchFamily="34" charset="0"/>
              </a:rPr>
              <a:t>5</a:t>
            </a:r>
            <a:r>
              <a:rPr lang="es-CO" sz="2000" b="1" dirty="0" smtClean="0">
                <a:latin typeface="Arial" panose="020B0604020202020204" pitchFamily="34" charset="0"/>
                <a:cs typeface="Arial" panose="020B0604020202020204" pitchFamily="34" charset="0"/>
              </a:rPr>
              <a:t>. INTRODUCCIÓN</a:t>
            </a:r>
          </a:p>
          <a:p>
            <a:endParaRPr lang="es-CO" sz="2000" b="1" dirty="0" smtClean="0">
              <a:latin typeface="Arial" panose="020B0604020202020204" pitchFamily="34" charset="0"/>
              <a:cs typeface="Arial" panose="020B0604020202020204" pitchFamily="34" charset="0"/>
            </a:endParaRPr>
          </a:p>
          <a:p>
            <a:r>
              <a:rPr lang="es-CO" sz="2000" b="1" dirty="0">
                <a:latin typeface="Arial" panose="020B0604020202020204" pitchFamily="34" charset="0"/>
                <a:cs typeface="Arial" panose="020B0604020202020204" pitchFamily="34" charset="0"/>
              </a:rPr>
              <a:t>5</a:t>
            </a:r>
            <a:r>
              <a:rPr lang="es-CO" sz="2000" b="1" dirty="0" smtClean="0">
                <a:latin typeface="Arial" panose="020B0604020202020204" pitchFamily="34" charset="0"/>
                <a:cs typeface="Arial" panose="020B0604020202020204" pitchFamily="34" charset="0"/>
              </a:rPr>
              <a:t>.1 PÉRDIDA DE PRODUCTIVIDAD DEL POZO</a:t>
            </a:r>
          </a:p>
          <a:p>
            <a:endParaRPr lang="es-CO" sz="2000" b="1" dirty="0" smtClean="0">
              <a:latin typeface="Arial" panose="020B0604020202020204" pitchFamily="34" charset="0"/>
              <a:cs typeface="Arial" panose="020B0604020202020204" pitchFamily="34" charset="0"/>
            </a:endParaRPr>
          </a:p>
          <a:p>
            <a:r>
              <a:rPr lang="es-CO" sz="2000" b="1" dirty="0">
                <a:latin typeface="Arial" panose="020B0604020202020204" pitchFamily="34" charset="0"/>
                <a:cs typeface="Arial" panose="020B0604020202020204" pitchFamily="34" charset="0"/>
              </a:rPr>
              <a:t>5</a:t>
            </a:r>
            <a:r>
              <a:rPr lang="es-CO" sz="2000" b="1" dirty="0" smtClean="0">
                <a:latin typeface="Arial" panose="020B0604020202020204" pitchFamily="34" charset="0"/>
                <a:cs typeface="Arial" panose="020B0604020202020204" pitchFamily="34" charset="0"/>
              </a:rPr>
              <a:t>.2 FRACTURAMIENTO HIDRÁULICO</a:t>
            </a:r>
          </a:p>
          <a:p>
            <a:endParaRPr lang="es-CO" sz="2000" b="1" dirty="0" smtClean="0">
              <a:latin typeface="Arial" panose="020B0604020202020204" pitchFamily="34" charset="0"/>
              <a:cs typeface="Arial" panose="020B0604020202020204" pitchFamily="34" charset="0"/>
            </a:endParaRPr>
          </a:p>
          <a:p>
            <a:r>
              <a:rPr lang="es-CO" sz="2000" b="1" dirty="0" smtClean="0">
                <a:latin typeface="Arial" panose="020B0604020202020204" pitchFamily="34" charset="0"/>
                <a:cs typeface="Arial" panose="020B0604020202020204" pitchFamily="34" charset="0"/>
              </a:rPr>
              <a:t>5.3 ACIDIFICACIONES</a:t>
            </a:r>
          </a:p>
          <a:p>
            <a:endParaRPr lang="es-CO" sz="2000" b="1" dirty="0" smtClean="0">
              <a:latin typeface="Arial" panose="020B0604020202020204" pitchFamily="34" charset="0"/>
              <a:cs typeface="Arial" panose="020B0604020202020204" pitchFamily="34" charset="0"/>
            </a:endParaRPr>
          </a:p>
          <a:p>
            <a:r>
              <a:rPr lang="es-CO" sz="2000" b="1" dirty="0" smtClean="0">
                <a:latin typeface="Arial" panose="020B0604020202020204" pitchFamily="34" charset="0"/>
                <a:cs typeface="Arial" panose="020B0604020202020204" pitchFamily="34" charset="0"/>
              </a:rPr>
              <a:t>5.4 FRACTURAMIENTO POR </a:t>
            </a:r>
            <a:r>
              <a:rPr lang="es-CO" sz="2000" b="1" dirty="0">
                <a:latin typeface="Arial" panose="020B0604020202020204" pitchFamily="34" charset="0"/>
                <a:cs typeface="Arial" panose="020B0604020202020204" pitchFamily="34" charset="0"/>
              </a:rPr>
              <a:t>A</a:t>
            </a:r>
            <a:r>
              <a:rPr lang="es-CO" sz="2000" b="1" dirty="0" smtClean="0">
                <a:latin typeface="Arial" panose="020B0604020202020204" pitchFamily="34" charset="0"/>
                <a:cs typeface="Arial" panose="020B0604020202020204" pitchFamily="34" charset="0"/>
              </a:rPr>
              <a:t>CIDIFICACIÓN</a:t>
            </a:r>
          </a:p>
          <a:p>
            <a:endParaRPr lang="es-CO" sz="2000" b="1" dirty="0" smtClean="0">
              <a:latin typeface="Arial" panose="020B0604020202020204" pitchFamily="34" charset="0"/>
              <a:cs typeface="Arial" panose="020B0604020202020204" pitchFamily="34" charset="0"/>
            </a:endParaRPr>
          </a:p>
          <a:p>
            <a:r>
              <a:rPr lang="es-CO" sz="2000" b="1" dirty="0" smtClean="0">
                <a:latin typeface="Arial" panose="020B0604020202020204" pitchFamily="34" charset="0"/>
                <a:cs typeface="Arial" panose="020B0604020202020204" pitchFamily="34" charset="0"/>
              </a:rPr>
              <a:t>5.5 RECAÑONEOS</a:t>
            </a:r>
          </a:p>
          <a:p>
            <a:endParaRPr lang="es-CO" sz="2000" b="1" dirty="0">
              <a:latin typeface="Arial" panose="020B0604020202020204" pitchFamily="34" charset="0"/>
              <a:cs typeface="Arial" panose="020B0604020202020204" pitchFamily="34" charset="0"/>
            </a:endParaRPr>
          </a:p>
          <a:p>
            <a:r>
              <a:rPr lang="es-CO" sz="2000" b="1" dirty="0" smtClean="0">
                <a:latin typeface="Arial" panose="020B0604020202020204" pitchFamily="34" charset="0"/>
                <a:cs typeface="Arial" panose="020B0604020202020204" pitchFamily="34" charset="0"/>
              </a:rPr>
              <a:t>5.6 CONTROL DE </a:t>
            </a:r>
            <a:r>
              <a:rPr lang="es-CO" sz="2000" b="1" dirty="0" smtClean="0">
                <a:latin typeface="Arial" panose="020B0604020202020204" pitchFamily="34" charset="0"/>
                <a:cs typeface="Arial" panose="020B0604020202020204" pitchFamily="34" charset="0"/>
              </a:rPr>
              <a:t>ARENA</a:t>
            </a:r>
          </a:p>
          <a:p>
            <a:endParaRPr lang="es-CO" sz="2000" b="1" dirty="0" smtClean="0">
              <a:latin typeface="Arial" panose="020B0604020202020204" pitchFamily="34" charset="0"/>
              <a:cs typeface="Arial" panose="020B0604020202020204" pitchFamily="34" charset="0"/>
            </a:endParaRPr>
          </a:p>
          <a:p>
            <a:r>
              <a:rPr lang="es-CO" sz="2000" b="1" dirty="0" smtClean="0">
                <a:latin typeface="Arial" panose="020B0604020202020204" pitchFamily="34" charset="0"/>
                <a:cs typeface="Arial" panose="020B0604020202020204" pitchFamily="34" charset="0"/>
              </a:rPr>
              <a:t>5.7 OTRO TIPO DE ESTIMULACIONES</a:t>
            </a:r>
            <a:endParaRPr lang="es-CO"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722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3207359" y="230307"/>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RECA</a:t>
            </a: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ÑONEO</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5" name="Rectángulo redondeado 4"/>
          <p:cNvSpPr/>
          <p:nvPr/>
        </p:nvSpPr>
        <p:spPr>
          <a:xfrm>
            <a:off x="3862786" y="1536700"/>
            <a:ext cx="7569200" cy="49911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3" name="Rectángulo 2"/>
          <p:cNvSpPr/>
          <p:nvPr/>
        </p:nvSpPr>
        <p:spPr>
          <a:xfrm>
            <a:off x="3363917" y="1786234"/>
            <a:ext cx="7620000" cy="4939814"/>
          </a:xfrm>
          <a:prstGeom prst="rect">
            <a:avLst/>
          </a:prstGeom>
        </p:spPr>
        <p:txBody>
          <a:bodyPr wrap="square">
            <a:spAutoFit/>
          </a:bodyPr>
          <a:lstStyle/>
          <a:p>
            <a:pPr lvl="2" algn="just">
              <a:lnSpc>
                <a:spcPct val="150000"/>
              </a:lnSpc>
              <a:spcAft>
                <a:spcPts val="0"/>
              </a:spcAft>
            </a:pPr>
            <a:r>
              <a:rPr lang="es-CO" b="1" dirty="0" smtClean="0">
                <a:solidFill>
                  <a:schemeClr val="bg1"/>
                </a:solidFill>
                <a:ea typeface="Times New Roman" panose="02020603050405020304" pitchFamily="18" charset="0"/>
              </a:rPr>
              <a:t> </a:t>
            </a:r>
            <a:r>
              <a:rPr lang="es-CO" dirty="0">
                <a:solidFill>
                  <a:schemeClr val="bg1"/>
                </a:solidFill>
                <a:ea typeface="Times New Roman" panose="02020603050405020304" pitchFamily="18" charset="0"/>
              </a:rPr>
              <a:t>Esta técnica es empleada en pozos donde existen problemas de taponamiento de los agujeros que comunican el pozo con la zona productora (daño), estas perforaciones o cañoneos suelen obstruirse con arena, arcilla y partículas que migran desde el yacimiento al pozo durante la producción, esta situación suele presentarse mucho en pozos cuya vida de producción es avanzada; cuando se identifican la presencia de daño se ve la necesidad de realizar un trabajo de remediación para lograr que la comunicación yacimiento-pozo sea eficiente, por lo cual se realizan trabajos de estimulación o recañoneo</a:t>
            </a:r>
            <a:r>
              <a:rPr lang="es-CO" dirty="0" smtClean="0">
                <a:solidFill>
                  <a:schemeClr val="bg1"/>
                </a:solidFill>
                <a:ea typeface="Times New Roman" panose="02020603050405020304" pitchFamily="18" charset="0"/>
              </a:rPr>
              <a:t>. </a:t>
            </a:r>
            <a:r>
              <a:rPr lang="es-CO" dirty="0">
                <a:solidFill>
                  <a:schemeClr val="bg1"/>
                </a:solidFill>
              </a:rPr>
              <a:t>El procedimiento de recañoneo se lleva a cabo de la misma manera que el cañoneo </a:t>
            </a:r>
            <a:r>
              <a:rPr lang="es-CO" dirty="0" smtClean="0">
                <a:solidFill>
                  <a:schemeClr val="bg1"/>
                </a:solidFill>
              </a:rPr>
              <a:t>convencional.</a:t>
            </a:r>
            <a:endParaRPr lang="es-CO" b="1" dirty="0">
              <a:solidFill>
                <a:schemeClr val="bg1"/>
              </a:solidFill>
              <a:ea typeface="Times New Roman" panose="02020603050405020304" pitchFamily="18" charset="0"/>
            </a:endParaRPr>
          </a:p>
          <a:p>
            <a:pPr algn="just">
              <a:lnSpc>
                <a:spcPct val="150000"/>
              </a:lnSpc>
              <a:spcAft>
                <a:spcPts val="0"/>
              </a:spcAft>
            </a:pPr>
            <a:r>
              <a:rPr lang="es-CO" sz="1200" dirty="0">
                <a:solidFill>
                  <a:schemeClr val="bg1"/>
                </a:solidFill>
                <a:latin typeface="Arial" panose="020B0604020202020204" pitchFamily="34" charset="0"/>
                <a:ea typeface="Times New Roman" panose="02020603050405020304" pitchFamily="18" charset="0"/>
              </a:rPr>
              <a:t> </a:t>
            </a:r>
            <a:endParaRPr lang="es-CO" sz="1200" dirty="0">
              <a:solidFill>
                <a:schemeClr val="bg1"/>
              </a:solidFill>
              <a:effectLst/>
              <a:latin typeface="Arial" panose="020B0604020202020204" pitchFamily="34" charset="0"/>
              <a:ea typeface="Times New Roman" panose="02020603050405020304" pitchFamily="18" charset="0"/>
            </a:endParaRPr>
          </a:p>
        </p:txBody>
      </p:sp>
      <p:sp>
        <p:nvSpPr>
          <p:cNvPr id="7" name="Flecha abajo 6"/>
          <p:cNvSpPr/>
          <p:nvPr/>
        </p:nvSpPr>
        <p:spPr>
          <a:xfrm>
            <a:off x="7476929" y="762505"/>
            <a:ext cx="340914" cy="6604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35029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4322" y="4850687"/>
            <a:ext cx="249395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248286"/>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891964" y="30809"/>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CONTROL DE ARENA</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9" name="Rectángulo 8"/>
          <p:cNvSpPr/>
          <p:nvPr/>
        </p:nvSpPr>
        <p:spPr>
          <a:xfrm>
            <a:off x="2010430" y="773866"/>
            <a:ext cx="9820736" cy="2585323"/>
          </a:xfrm>
          <a:prstGeom prst="rect">
            <a:avLst/>
          </a:prstGeom>
        </p:spPr>
        <p:txBody>
          <a:bodyPr wrap="square">
            <a:spAutoFit/>
          </a:bodyPr>
          <a:lstStyle/>
          <a:p>
            <a:pPr lvl="2" algn="just">
              <a:lnSpc>
                <a:spcPct val="150000"/>
              </a:lnSpc>
              <a:spcAft>
                <a:spcPts val="0"/>
              </a:spcAft>
            </a:pPr>
            <a:r>
              <a:rPr lang="es-CO" dirty="0">
                <a:solidFill>
                  <a:srgbClr val="000000"/>
                </a:solidFill>
                <a:ea typeface="Times New Roman" panose="02020603050405020304" pitchFamily="18" charset="0"/>
              </a:rPr>
              <a:t>C</a:t>
            </a:r>
            <a:r>
              <a:rPr lang="es-CO" dirty="0" smtClean="0">
                <a:solidFill>
                  <a:srgbClr val="000000"/>
                </a:solidFill>
                <a:ea typeface="Times New Roman" panose="02020603050405020304" pitchFamily="18" charset="0"/>
              </a:rPr>
              <a:t>onjunto </a:t>
            </a:r>
            <a:r>
              <a:rPr lang="es-CO" dirty="0">
                <a:solidFill>
                  <a:srgbClr val="000000"/>
                </a:solidFill>
                <a:ea typeface="Times New Roman" panose="02020603050405020304" pitchFamily="18" charset="0"/>
              </a:rPr>
              <a:t>de técnicas mediante las cuales se elimina total o parcialmente la producción de sólidos, que soportan cargas provenientes de la formación productora y que se producen juntamente con los hidrocarburos. Los problemas de producción de arena son presentes en formaciones no consolidadas, quiere decir formaciones que nos son capaces de soportar los esfuerzos causados por el paso de los fluidos a través de ellas, lo que ocasiona un desmoronamiento de la arena que es arrastrada hacia el pozo. </a:t>
            </a:r>
            <a:endParaRPr lang="es-CO" b="1" dirty="0">
              <a:solidFill>
                <a:srgbClr val="000000"/>
              </a:solidFill>
              <a:effectLst/>
              <a:ea typeface="Times New Roman" panose="02020603050405020304" pitchFamily="18" charset="0"/>
            </a:endParaRPr>
          </a:p>
        </p:txBody>
      </p:sp>
      <p:sp>
        <p:nvSpPr>
          <p:cNvPr id="10" name="Rectángulo redondeado 9"/>
          <p:cNvSpPr/>
          <p:nvPr/>
        </p:nvSpPr>
        <p:spPr>
          <a:xfrm>
            <a:off x="2853863" y="747275"/>
            <a:ext cx="8977303" cy="26119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p:cNvPicPr>
            <a:picLocks noChangeAspect="1"/>
          </p:cNvPicPr>
          <p:nvPr/>
        </p:nvPicPr>
        <p:blipFill>
          <a:blip r:embed="rId4"/>
          <a:stretch>
            <a:fillRect/>
          </a:stretch>
        </p:blipFill>
        <p:spPr>
          <a:xfrm>
            <a:off x="5118100" y="3493658"/>
            <a:ext cx="4752597" cy="3268055"/>
          </a:xfrm>
          <a:prstGeom prst="rect">
            <a:avLst/>
          </a:prstGeom>
          <a:ln>
            <a:noFill/>
          </a:ln>
          <a:effectLst>
            <a:softEdge rad="112500"/>
          </a:effectLst>
        </p:spPr>
      </p:pic>
    </p:spTree>
    <p:extLst>
      <p:ext uri="{BB962C8B-B14F-4D97-AF65-F5344CB8AC3E}">
        <p14:creationId xmlns:p14="http://schemas.microsoft.com/office/powerpoint/2010/main" val="2530600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4322" y="4850687"/>
            <a:ext cx="249395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248286"/>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891964" y="30809"/>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CONTROL DE ARENA</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3" name="CuadroTexto 2"/>
          <p:cNvSpPr txBox="1"/>
          <p:nvPr/>
        </p:nvSpPr>
        <p:spPr>
          <a:xfrm>
            <a:off x="5200008" y="954115"/>
            <a:ext cx="3671583" cy="369332"/>
          </a:xfrm>
          <a:prstGeom prst="rect">
            <a:avLst/>
          </a:prstGeom>
          <a:noFill/>
        </p:spPr>
        <p:txBody>
          <a:bodyPr wrap="none" rtlCol="0">
            <a:spAutoFit/>
          </a:bodyPr>
          <a:lstStyle/>
          <a:p>
            <a:r>
              <a:rPr lang="es-CO" b="1" dirty="0" smtClean="0"/>
              <a:t>TÉCNICAS DE CONTROL DE ARENA </a:t>
            </a:r>
            <a:endParaRPr lang="es-CO" b="1" dirty="0"/>
          </a:p>
        </p:txBody>
      </p:sp>
      <p:sp>
        <p:nvSpPr>
          <p:cNvPr id="5" name="Rectángulo redondeado 4"/>
          <p:cNvSpPr/>
          <p:nvPr/>
        </p:nvSpPr>
        <p:spPr>
          <a:xfrm>
            <a:off x="5626098" y="2185453"/>
            <a:ext cx="2941281" cy="51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t>Uso de forros ranurados</a:t>
            </a:r>
            <a:endParaRPr lang="es-CO" sz="2000" dirty="0"/>
          </a:p>
        </p:txBody>
      </p:sp>
      <p:sp>
        <p:nvSpPr>
          <p:cNvPr id="7" name="Nube 6"/>
          <p:cNvSpPr/>
          <p:nvPr/>
        </p:nvSpPr>
        <p:spPr>
          <a:xfrm>
            <a:off x="4572000" y="729772"/>
            <a:ext cx="4927600" cy="87399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abajo 8"/>
          <p:cNvSpPr/>
          <p:nvPr/>
        </p:nvSpPr>
        <p:spPr>
          <a:xfrm>
            <a:off x="7035800" y="1632720"/>
            <a:ext cx="149839" cy="36157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cxnSp>
        <p:nvCxnSpPr>
          <p:cNvPr id="11" name="Conector recto 10"/>
          <p:cNvCxnSpPr>
            <a:stCxn id="5" idx="2"/>
          </p:cNvCxnSpPr>
          <p:nvPr/>
        </p:nvCxnSpPr>
        <p:spPr>
          <a:xfrm flipH="1">
            <a:off x="7096738" y="2702342"/>
            <a:ext cx="1" cy="443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032988" y="3145453"/>
            <a:ext cx="4127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5041900" y="3145453"/>
            <a:ext cx="0" cy="556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9147788" y="3132753"/>
            <a:ext cx="0" cy="556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ángulo 28"/>
          <p:cNvSpPr/>
          <p:nvPr/>
        </p:nvSpPr>
        <p:spPr>
          <a:xfrm>
            <a:off x="3235485" y="3691671"/>
            <a:ext cx="3800314" cy="1477328"/>
          </a:xfrm>
          <a:prstGeom prst="rect">
            <a:avLst/>
          </a:prstGeom>
        </p:spPr>
        <p:txBody>
          <a:bodyPr wrap="square">
            <a:spAutoFit/>
          </a:bodyPr>
          <a:lstStyle/>
          <a:p>
            <a:pPr algn="ctr"/>
            <a:r>
              <a:rPr lang="es-CO" b="1" dirty="0">
                <a:ea typeface="Calibri" panose="020F0502020204030204" pitchFamily="34" charset="0"/>
                <a:cs typeface="Times New Roman" panose="02020603050405020304" pitchFamily="18" charset="0"/>
              </a:rPr>
              <a:t>Colocación de tubería ranurada o </a:t>
            </a:r>
            <a:r>
              <a:rPr lang="es-CO" b="1" dirty="0" smtClean="0">
                <a:ea typeface="Calibri" panose="020F0502020204030204" pitchFamily="34" charset="0"/>
                <a:cs typeface="Times New Roman" panose="02020603050405020304" pitchFamily="18" charset="0"/>
              </a:rPr>
              <a:t>liners</a:t>
            </a:r>
          </a:p>
          <a:p>
            <a:r>
              <a:rPr lang="es-CO" dirty="0" smtClean="0">
                <a:ea typeface="Calibri" panose="020F0502020204030204" pitchFamily="34" charset="0"/>
                <a:cs typeface="Times New Roman" panose="02020603050405020304" pitchFamily="18" charset="0"/>
              </a:rPr>
              <a:t>Consiste </a:t>
            </a:r>
            <a:r>
              <a:rPr lang="es-CO" dirty="0">
                <a:ea typeface="Calibri" panose="020F0502020204030204" pitchFamily="34" charset="0"/>
                <a:cs typeface="Times New Roman" panose="02020603050405020304" pitchFamily="18" charset="0"/>
              </a:rPr>
              <a:t>en colocar un tubo ranurado frente a la zona productora o zona de </a:t>
            </a:r>
            <a:r>
              <a:rPr lang="es-CO" dirty="0" smtClean="0">
                <a:ea typeface="Calibri" panose="020F0502020204030204" pitchFamily="34" charset="0"/>
                <a:cs typeface="Times New Roman" panose="02020603050405020304" pitchFamily="18" charset="0"/>
              </a:rPr>
              <a:t>interés.</a:t>
            </a:r>
            <a:endParaRPr lang="es-CO" dirty="0"/>
          </a:p>
        </p:txBody>
      </p:sp>
      <p:pic>
        <p:nvPicPr>
          <p:cNvPr id="35" name="Imagen 34"/>
          <p:cNvPicPr/>
          <p:nvPr/>
        </p:nvPicPr>
        <p:blipFill>
          <a:blip r:embed="rId4"/>
          <a:stretch>
            <a:fillRect/>
          </a:stretch>
        </p:blipFill>
        <p:spPr>
          <a:xfrm>
            <a:off x="4234036" y="4585970"/>
            <a:ext cx="1557164" cy="22847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36" name="Imagen 35"/>
          <p:cNvPicPr/>
          <p:nvPr/>
        </p:nvPicPr>
        <p:blipFill>
          <a:blip r:embed="rId5"/>
          <a:stretch>
            <a:fillRect/>
          </a:stretch>
        </p:blipFill>
        <p:spPr>
          <a:xfrm>
            <a:off x="8978900" y="4634169"/>
            <a:ext cx="1596396" cy="225234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2" name="Rectangle 2"/>
          <p:cNvSpPr>
            <a:spLocks noChangeArrowheads="1"/>
          </p:cNvSpPr>
          <p:nvPr/>
        </p:nvSpPr>
        <p:spPr bwMode="auto">
          <a:xfrm>
            <a:off x="7634764" y="3674663"/>
            <a:ext cx="404923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b="1"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Colocación de mallas o rejillas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Son tubulares API que han sido ranurados o perforados y luego envueltos con alambre en forma de espiral dejando cierta separación menor o igual a la de los tubos ranurados.</a:t>
            </a:r>
            <a:r>
              <a:rPr kumimoji="0" lang="es-CO" altLang="es-CO" b="0" i="0" u="none" strike="noStrike" cap="none" normalizeH="0" baseline="0" dirty="0" smtClean="0">
                <a:ln>
                  <a:noFill/>
                </a:ln>
                <a:solidFill>
                  <a:schemeClr val="tx1"/>
                </a:solidFill>
                <a:effectLst/>
              </a:rPr>
              <a:t> </a:t>
            </a:r>
          </a:p>
        </p:txBody>
      </p:sp>
      <p:sp>
        <p:nvSpPr>
          <p:cNvPr id="33" name="Rectángulo redondeado 32"/>
          <p:cNvSpPr/>
          <p:nvPr/>
        </p:nvSpPr>
        <p:spPr>
          <a:xfrm>
            <a:off x="3235485" y="3725464"/>
            <a:ext cx="3861253" cy="3004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Rectángulo redondeado 33"/>
          <p:cNvSpPr/>
          <p:nvPr/>
        </p:nvSpPr>
        <p:spPr>
          <a:xfrm>
            <a:off x="7471985" y="3725464"/>
            <a:ext cx="4212015" cy="3004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36304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4322" y="4850687"/>
            <a:ext cx="249395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891964" y="30809"/>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CONTROL DE ARENA</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3" name="CuadroTexto 2"/>
          <p:cNvSpPr txBox="1"/>
          <p:nvPr/>
        </p:nvSpPr>
        <p:spPr>
          <a:xfrm>
            <a:off x="5200008" y="954115"/>
            <a:ext cx="3671583" cy="369332"/>
          </a:xfrm>
          <a:prstGeom prst="rect">
            <a:avLst/>
          </a:prstGeom>
          <a:noFill/>
        </p:spPr>
        <p:txBody>
          <a:bodyPr wrap="none" rtlCol="0">
            <a:spAutoFit/>
          </a:bodyPr>
          <a:lstStyle/>
          <a:p>
            <a:r>
              <a:rPr lang="es-CO" b="1" dirty="0" smtClean="0"/>
              <a:t>TÉCNICAS DE CONTROL DE ARENA </a:t>
            </a:r>
            <a:endParaRPr lang="es-CO" b="1" dirty="0"/>
          </a:p>
        </p:txBody>
      </p:sp>
      <p:sp>
        <p:nvSpPr>
          <p:cNvPr id="5" name="Rectángulo redondeado 4"/>
          <p:cNvSpPr/>
          <p:nvPr/>
        </p:nvSpPr>
        <p:spPr>
          <a:xfrm>
            <a:off x="3572778" y="2665660"/>
            <a:ext cx="3245493" cy="51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t>Empaquetamiento con grava</a:t>
            </a:r>
            <a:endParaRPr lang="es-CO" sz="2000" dirty="0"/>
          </a:p>
        </p:txBody>
      </p:sp>
      <p:sp>
        <p:nvSpPr>
          <p:cNvPr id="7" name="Nube 6"/>
          <p:cNvSpPr/>
          <p:nvPr/>
        </p:nvSpPr>
        <p:spPr>
          <a:xfrm>
            <a:off x="4572000" y="729772"/>
            <a:ext cx="4927600" cy="87399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Conector recto 10"/>
          <p:cNvCxnSpPr/>
          <p:nvPr/>
        </p:nvCxnSpPr>
        <p:spPr>
          <a:xfrm>
            <a:off x="7096737" y="1660927"/>
            <a:ext cx="1" cy="443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157425" y="2116738"/>
            <a:ext cx="4127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5171349" y="2114397"/>
            <a:ext cx="0" cy="556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9284925" y="2127097"/>
            <a:ext cx="0" cy="556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ángulo redondeado 32"/>
          <p:cNvSpPr/>
          <p:nvPr/>
        </p:nvSpPr>
        <p:spPr>
          <a:xfrm>
            <a:off x="2723288" y="3571164"/>
            <a:ext cx="4704339" cy="31589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Rectángulo redondeado 33"/>
          <p:cNvSpPr/>
          <p:nvPr/>
        </p:nvSpPr>
        <p:spPr>
          <a:xfrm>
            <a:off x="7524405" y="3626382"/>
            <a:ext cx="4561944" cy="29080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Rectángulo redondeado 36"/>
          <p:cNvSpPr/>
          <p:nvPr/>
        </p:nvSpPr>
        <p:spPr>
          <a:xfrm>
            <a:off x="7754529" y="2690231"/>
            <a:ext cx="3245493" cy="51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t>Forros pre- empacados</a:t>
            </a:r>
            <a:endParaRPr lang="es-CO" sz="2000" dirty="0"/>
          </a:p>
        </p:txBody>
      </p:sp>
      <p:cxnSp>
        <p:nvCxnSpPr>
          <p:cNvPr id="38" name="Conector recto de flecha 37"/>
          <p:cNvCxnSpPr/>
          <p:nvPr/>
        </p:nvCxnSpPr>
        <p:spPr>
          <a:xfrm>
            <a:off x="5157425" y="3168773"/>
            <a:ext cx="0" cy="36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a:off x="9284925" y="3182549"/>
            <a:ext cx="0" cy="36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2820066" y="3590812"/>
            <a:ext cx="2868554" cy="3139321"/>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Consiste </a:t>
            </a:r>
            <a:r>
              <a:rPr lang="es-CO" dirty="0">
                <a:ea typeface="Calibri" panose="020F0502020204030204" pitchFamily="34" charset="0"/>
                <a:cs typeface="Times New Roman" panose="02020603050405020304" pitchFamily="18" charset="0"/>
              </a:rPr>
              <a:t>en colocar grava a manera de filtro, para adecuar el espacio anular entre el tubo ranurado y el revestimiento o entre el tubo ranurado y las paredes del pozo, esto se hace con el fin de que la grava soporte las paredes de la formación evitando que esta se </a:t>
            </a:r>
            <a:r>
              <a:rPr lang="es-CO" dirty="0" smtClean="0">
                <a:ea typeface="Calibri" panose="020F0502020204030204" pitchFamily="34" charset="0"/>
                <a:cs typeface="Times New Roman" panose="02020603050405020304" pitchFamily="18" charset="0"/>
              </a:rPr>
              <a:t>desmorone.</a:t>
            </a:r>
            <a:endParaRPr lang="es-CO" dirty="0"/>
          </a:p>
        </p:txBody>
      </p:sp>
      <p:sp>
        <p:nvSpPr>
          <p:cNvPr id="24" name="Rectángulo 23"/>
          <p:cNvSpPr/>
          <p:nvPr/>
        </p:nvSpPr>
        <p:spPr>
          <a:xfrm>
            <a:off x="7618887" y="3719487"/>
            <a:ext cx="2743700" cy="2862322"/>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Consiste </a:t>
            </a:r>
            <a:r>
              <a:rPr lang="es-CO" dirty="0">
                <a:ea typeface="Calibri" panose="020F0502020204030204" pitchFamily="34" charset="0"/>
                <a:cs typeface="Times New Roman" panose="02020603050405020304" pitchFamily="18" charset="0"/>
              </a:rPr>
              <a:t>en el uso de una rejilla la cual ha sido empacada con una combinación de grava y resina, la cual actúa como un empaque armado que puede bajarse sin necesidad de realizar un empaquetamiento con </a:t>
            </a:r>
            <a:r>
              <a:rPr lang="es-CO" dirty="0" smtClean="0">
                <a:ea typeface="Calibri" panose="020F0502020204030204" pitchFamily="34" charset="0"/>
                <a:cs typeface="Times New Roman" panose="02020603050405020304" pitchFamily="18" charset="0"/>
              </a:rPr>
              <a:t>grava.</a:t>
            </a:r>
            <a:endParaRPr lang="es-CO" dirty="0"/>
          </a:p>
        </p:txBody>
      </p:sp>
      <p:pic>
        <p:nvPicPr>
          <p:cNvPr id="40" name="Imagen 39"/>
          <p:cNvPicPr/>
          <p:nvPr/>
        </p:nvPicPr>
        <p:blipFill>
          <a:blip r:embed="rId4">
            <a:extLst>
              <a:ext uri="{28A0092B-C50C-407E-A947-70E740481C1C}">
                <a14:useLocalDpi xmlns:a14="http://schemas.microsoft.com/office/drawing/2010/main" val="0"/>
              </a:ext>
            </a:extLst>
          </a:blip>
          <a:stretch>
            <a:fillRect/>
          </a:stretch>
        </p:blipFill>
        <p:spPr>
          <a:xfrm>
            <a:off x="10417027" y="4073416"/>
            <a:ext cx="1614881" cy="21085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Imagen 40"/>
          <p:cNvPicPr/>
          <p:nvPr/>
        </p:nvPicPr>
        <p:blipFill>
          <a:blip r:embed="rId5"/>
          <a:stretch>
            <a:fillRect/>
          </a:stretch>
        </p:blipFill>
        <p:spPr>
          <a:xfrm>
            <a:off x="5688620" y="3797482"/>
            <a:ext cx="1671875" cy="25170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2" name="CuadroTexto 41"/>
          <p:cNvSpPr txBox="1"/>
          <p:nvPr/>
        </p:nvSpPr>
        <p:spPr>
          <a:xfrm>
            <a:off x="48850" y="5248286"/>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Tree>
    <p:extLst>
      <p:ext uri="{BB962C8B-B14F-4D97-AF65-F5344CB8AC3E}">
        <p14:creationId xmlns:p14="http://schemas.microsoft.com/office/powerpoint/2010/main" val="3074395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4322" y="4850687"/>
            <a:ext cx="249395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56440" y="20148"/>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CONTROL DE ARENA</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3" name="CuadroTexto 2"/>
          <p:cNvSpPr txBox="1"/>
          <p:nvPr/>
        </p:nvSpPr>
        <p:spPr>
          <a:xfrm>
            <a:off x="5200008" y="954115"/>
            <a:ext cx="3671583" cy="369332"/>
          </a:xfrm>
          <a:prstGeom prst="rect">
            <a:avLst/>
          </a:prstGeom>
          <a:noFill/>
        </p:spPr>
        <p:txBody>
          <a:bodyPr wrap="none" rtlCol="0">
            <a:spAutoFit/>
          </a:bodyPr>
          <a:lstStyle/>
          <a:p>
            <a:r>
              <a:rPr lang="es-CO" b="1" dirty="0" smtClean="0"/>
              <a:t>TÉCNICAS DE CONTROL DE ARENA </a:t>
            </a:r>
            <a:endParaRPr lang="es-CO" b="1" dirty="0"/>
          </a:p>
        </p:txBody>
      </p:sp>
      <p:sp>
        <p:nvSpPr>
          <p:cNvPr id="5" name="Rectángulo redondeado 4"/>
          <p:cNvSpPr/>
          <p:nvPr/>
        </p:nvSpPr>
        <p:spPr>
          <a:xfrm>
            <a:off x="5413052" y="1761150"/>
            <a:ext cx="3245493" cy="51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t>Empaquetamiento con grava</a:t>
            </a:r>
            <a:endParaRPr lang="es-CO" sz="2000" dirty="0"/>
          </a:p>
        </p:txBody>
      </p:sp>
      <p:sp>
        <p:nvSpPr>
          <p:cNvPr id="33" name="Rectángulo redondeado 32"/>
          <p:cNvSpPr/>
          <p:nvPr/>
        </p:nvSpPr>
        <p:spPr>
          <a:xfrm>
            <a:off x="3081581" y="3035257"/>
            <a:ext cx="3595436" cy="29337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8" name="Conector recto de flecha 37"/>
          <p:cNvCxnSpPr/>
          <p:nvPr/>
        </p:nvCxnSpPr>
        <p:spPr>
          <a:xfrm>
            <a:off x="7011623" y="1323447"/>
            <a:ext cx="0" cy="36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3252429" y="3302718"/>
            <a:ext cx="3424588" cy="2862322"/>
          </a:xfrm>
          <a:prstGeom prst="rect">
            <a:avLst/>
          </a:prstGeom>
        </p:spPr>
        <p:txBody>
          <a:bodyPr wrap="square">
            <a:spAutoFit/>
          </a:bodyPr>
          <a:lstStyle/>
          <a:p>
            <a:r>
              <a:rPr lang="es-CO" dirty="0">
                <a:latin typeface="Calibri" panose="020F0502020204030204" pitchFamily="34" charset="0"/>
                <a:ea typeface="Calibri" panose="020F0502020204030204" pitchFamily="34" charset="0"/>
                <a:cs typeface="Times New Roman" panose="02020603050405020304" pitchFamily="18" charset="0"/>
              </a:rPr>
              <a:t>El Instituto Americano del Petróleo – API, ha fijado las siguientes normas que debe cumplir la grava usada para el control de </a:t>
            </a:r>
            <a:r>
              <a:rPr lang="es-CO" dirty="0" smtClean="0">
                <a:latin typeface="Calibri" panose="020F0502020204030204" pitchFamily="34" charset="0"/>
                <a:ea typeface="Calibri" panose="020F0502020204030204" pitchFamily="34" charset="0"/>
                <a:cs typeface="Times New Roman" panose="02020603050405020304" pitchFamily="18" charset="0"/>
              </a:rPr>
              <a:t>arena:</a:t>
            </a:r>
          </a:p>
          <a:p>
            <a:endParaRPr lang="es-CO"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s-CO" dirty="0" smtClean="0"/>
              <a:t>Análisis mineralógico</a:t>
            </a:r>
          </a:p>
          <a:p>
            <a:pPr marL="285750" indent="-285750">
              <a:buFontTx/>
              <a:buChar char="-"/>
            </a:pPr>
            <a:r>
              <a:rPr lang="es-CO" dirty="0"/>
              <a:t>Análisis </a:t>
            </a:r>
            <a:r>
              <a:rPr lang="es-CO" dirty="0" smtClean="0"/>
              <a:t>granulométrico</a:t>
            </a:r>
          </a:p>
          <a:p>
            <a:pPr marL="285750" indent="-285750">
              <a:buFontTx/>
              <a:buChar char="-"/>
            </a:pPr>
            <a:r>
              <a:rPr lang="es-CO" dirty="0"/>
              <a:t>Redondez y </a:t>
            </a:r>
            <a:r>
              <a:rPr lang="es-CO" dirty="0" smtClean="0"/>
              <a:t>esfericidad</a:t>
            </a:r>
          </a:p>
          <a:p>
            <a:pPr marL="285750" indent="-285750">
              <a:buFontTx/>
              <a:buChar char="-"/>
            </a:pPr>
            <a:r>
              <a:rPr lang="es-CO" dirty="0"/>
              <a:t>Solubilidad en </a:t>
            </a:r>
            <a:r>
              <a:rPr lang="es-CO" dirty="0" smtClean="0"/>
              <a:t>ácido</a:t>
            </a:r>
          </a:p>
          <a:p>
            <a:pPr marL="285750" indent="-285750">
              <a:buFontTx/>
              <a:buChar char="-"/>
            </a:pPr>
            <a:endParaRPr lang="es-CO" dirty="0"/>
          </a:p>
        </p:txBody>
      </p:sp>
      <p:sp>
        <p:nvSpPr>
          <p:cNvPr id="10" name="Rectángulo 9"/>
          <p:cNvSpPr/>
          <p:nvPr/>
        </p:nvSpPr>
        <p:spPr>
          <a:xfrm>
            <a:off x="7035798" y="3084703"/>
            <a:ext cx="3694477" cy="1477328"/>
          </a:xfrm>
          <a:prstGeom prst="rect">
            <a:avLst/>
          </a:prstGeom>
        </p:spPr>
        <p:txBody>
          <a:bodyPr wrap="square">
            <a:spAutoFit/>
          </a:bodyPr>
          <a:lstStyle/>
          <a:p>
            <a:r>
              <a:rPr lang="es-CO" dirty="0">
                <a:latin typeface="Calibri" panose="020F0502020204030204" pitchFamily="34" charset="0"/>
                <a:ea typeface="Calibri" panose="020F0502020204030204" pitchFamily="34" charset="0"/>
                <a:cs typeface="Times New Roman" panose="02020603050405020304" pitchFamily="18" charset="0"/>
              </a:rPr>
              <a:t>El empaque con grava puede ser de dos tipos: </a:t>
            </a:r>
            <a:endParaRPr lang="es-CO" dirty="0" smtClean="0">
              <a:latin typeface="Calibri" panose="020F0502020204030204" pitchFamily="34" charset="0"/>
              <a:ea typeface="Calibri" panose="020F0502020204030204" pitchFamily="34" charset="0"/>
              <a:cs typeface="Times New Roman" panose="02020603050405020304" pitchFamily="18" charset="0"/>
            </a:endParaRPr>
          </a:p>
          <a:p>
            <a:endParaRPr lang="es-CO"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r>
              <a:rPr lang="es-CO" dirty="0" smtClean="0">
                <a:latin typeface="Calibri" panose="020F0502020204030204" pitchFamily="34" charset="0"/>
                <a:ea typeface="Calibri" panose="020F0502020204030204" pitchFamily="34" charset="0"/>
                <a:cs typeface="Times New Roman" panose="02020603050405020304" pitchFamily="18" charset="0"/>
              </a:rPr>
              <a:t>En </a:t>
            </a:r>
            <a:r>
              <a:rPr lang="es-CO" dirty="0">
                <a:latin typeface="Calibri" panose="020F0502020204030204" pitchFamily="34" charset="0"/>
                <a:ea typeface="Calibri" panose="020F0502020204030204" pitchFamily="34" charset="0"/>
                <a:cs typeface="Times New Roman" panose="02020603050405020304" pitchFamily="18" charset="0"/>
              </a:rPr>
              <a:t>hueco revestido </a:t>
            </a:r>
            <a:endParaRPr lang="es-CO"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r>
              <a:rPr lang="es-CO" dirty="0" smtClean="0">
                <a:latin typeface="Calibri" panose="020F0502020204030204" pitchFamily="34" charset="0"/>
                <a:ea typeface="Calibri" panose="020F0502020204030204" pitchFamily="34" charset="0"/>
                <a:cs typeface="Times New Roman" panose="02020603050405020304" pitchFamily="18" charset="0"/>
              </a:rPr>
              <a:t>En </a:t>
            </a:r>
            <a:r>
              <a:rPr lang="es-CO" dirty="0">
                <a:latin typeface="Calibri" panose="020F0502020204030204" pitchFamily="34" charset="0"/>
                <a:ea typeface="Calibri" panose="020F0502020204030204" pitchFamily="34" charset="0"/>
                <a:cs typeface="Times New Roman" panose="02020603050405020304" pitchFamily="18" charset="0"/>
              </a:rPr>
              <a:t>hueco abierto</a:t>
            </a:r>
            <a:endParaRPr lang="es-CO" dirty="0"/>
          </a:p>
        </p:txBody>
      </p:sp>
      <p:pic>
        <p:nvPicPr>
          <p:cNvPr id="35" name="Imagen 34"/>
          <p:cNvPicPr/>
          <p:nvPr/>
        </p:nvPicPr>
        <p:blipFill>
          <a:blip r:embed="rId4"/>
          <a:stretch>
            <a:fillRect/>
          </a:stretch>
        </p:blipFill>
        <p:spPr>
          <a:xfrm>
            <a:off x="9165564" y="3571164"/>
            <a:ext cx="2800673" cy="34431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cxnSp>
        <p:nvCxnSpPr>
          <p:cNvPr id="20" name="Conector recto 19"/>
          <p:cNvCxnSpPr/>
          <p:nvPr/>
        </p:nvCxnSpPr>
        <p:spPr>
          <a:xfrm>
            <a:off x="5650305" y="2532798"/>
            <a:ext cx="29435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flipH="1">
            <a:off x="5661810" y="2524186"/>
            <a:ext cx="0" cy="470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flipH="1">
            <a:off x="8566060" y="2539135"/>
            <a:ext cx="0" cy="470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p:cNvCxnSpPr>
            <a:stCxn id="5" idx="2"/>
          </p:cNvCxnSpPr>
          <p:nvPr/>
        </p:nvCxnSpPr>
        <p:spPr>
          <a:xfrm flipH="1">
            <a:off x="7035798" y="2278039"/>
            <a:ext cx="1" cy="246147"/>
          </a:xfrm>
          <a:prstGeom prst="line">
            <a:avLst/>
          </a:prstGeom>
        </p:spPr>
        <p:style>
          <a:lnRef idx="1">
            <a:schemeClr val="accent1"/>
          </a:lnRef>
          <a:fillRef idx="0">
            <a:schemeClr val="accent1"/>
          </a:fillRef>
          <a:effectRef idx="0">
            <a:schemeClr val="accent1"/>
          </a:effectRef>
          <a:fontRef idx="minor">
            <a:schemeClr val="tx1"/>
          </a:fontRef>
        </p:style>
      </p:cxnSp>
      <p:sp>
        <p:nvSpPr>
          <p:cNvPr id="44" name="CuadroTexto 43"/>
          <p:cNvSpPr txBox="1"/>
          <p:nvPr/>
        </p:nvSpPr>
        <p:spPr>
          <a:xfrm>
            <a:off x="48850" y="5248286"/>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Tree>
    <p:extLst>
      <p:ext uri="{BB962C8B-B14F-4D97-AF65-F5344CB8AC3E}">
        <p14:creationId xmlns:p14="http://schemas.microsoft.com/office/powerpoint/2010/main" val="2777138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4322" y="4850687"/>
            <a:ext cx="249395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56440" y="20148"/>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CONTROL DE ARENA</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7" name="Rectángulo 6"/>
          <p:cNvSpPr/>
          <p:nvPr/>
        </p:nvSpPr>
        <p:spPr>
          <a:xfrm>
            <a:off x="2800298" y="1037965"/>
            <a:ext cx="8768482" cy="3831818"/>
          </a:xfrm>
          <a:prstGeom prst="rect">
            <a:avLst/>
          </a:prstGeom>
        </p:spPr>
        <p:txBody>
          <a:bodyPr wrap="square">
            <a:spAutoFit/>
          </a:bodyPr>
          <a:lstStyle/>
          <a:p>
            <a:pPr lvl="0" algn="ctr">
              <a:lnSpc>
                <a:spcPct val="150000"/>
              </a:lnSpc>
              <a:spcAft>
                <a:spcPts val="0"/>
              </a:spcAft>
            </a:pPr>
            <a:r>
              <a:rPr lang="es-CO" b="1" i="1" dirty="0" smtClean="0">
                <a:solidFill>
                  <a:srgbClr val="000000"/>
                </a:solidFill>
                <a:ea typeface="Times New Roman" panose="02020603050405020304" pitchFamily="18" charset="0"/>
              </a:rPr>
              <a:t>EMPAQUE CON GRAVA EN HUECO REVESTIDO Y CAÑONEADO</a:t>
            </a:r>
          </a:p>
          <a:p>
            <a:pPr lvl="0" algn="just">
              <a:lnSpc>
                <a:spcPct val="150000"/>
              </a:lnSpc>
              <a:spcAft>
                <a:spcPts val="0"/>
              </a:spcAft>
            </a:pPr>
            <a:endParaRPr lang="es-CO" b="1" i="1" dirty="0">
              <a:solidFill>
                <a:srgbClr val="000000"/>
              </a:solidFill>
              <a:ea typeface="Times New Roman" panose="02020603050405020304" pitchFamily="18" charset="0"/>
            </a:endParaRPr>
          </a:p>
          <a:p>
            <a:pPr lvl="0" algn="just">
              <a:lnSpc>
                <a:spcPct val="150000"/>
              </a:lnSpc>
              <a:spcAft>
                <a:spcPts val="0"/>
              </a:spcAft>
            </a:pPr>
            <a:r>
              <a:rPr lang="es-CO" dirty="0">
                <a:solidFill>
                  <a:srgbClr val="000000"/>
                </a:solidFill>
                <a:ea typeface="Times New Roman" panose="02020603050405020304" pitchFamily="18" charset="0"/>
              </a:rPr>
              <a:t>E</a:t>
            </a:r>
            <a:r>
              <a:rPr lang="es-CO" dirty="0" smtClean="0">
                <a:solidFill>
                  <a:srgbClr val="000000"/>
                </a:solidFill>
                <a:ea typeface="Times New Roman" panose="02020603050405020304" pitchFamily="18" charset="0"/>
              </a:rPr>
              <a:t>ste </a:t>
            </a:r>
            <a:r>
              <a:rPr lang="es-CO" dirty="0">
                <a:solidFill>
                  <a:srgbClr val="000000"/>
                </a:solidFill>
                <a:ea typeface="Times New Roman" panose="02020603050405020304" pitchFamily="18" charset="0"/>
              </a:rPr>
              <a:t>tipo de empaque se usa principalmente en yacimientos con empuje activo de agua o gas, en arenas intermedias en contactos con zonas de gas o agua y en arenas de poco espesor. </a:t>
            </a:r>
            <a:endParaRPr lang="es-CO" dirty="0" smtClean="0">
              <a:solidFill>
                <a:srgbClr val="000000"/>
              </a:solidFill>
              <a:ea typeface="Times New Roman" panose="02020603050405020304" pitchFamily="18" charset="0"/>
            </a:endParaRPr>
          </a:p>
          <a:p>
            <a:pPr lvl="0" algn="just">
              <a:lnSpc>
                <a:spcPct val="150000"/>
              </a:lnSpc>
              <a:spcAft>
                <a:spcPts val="0"/>
              </a:spcAft>
            </a:pPr>
            <a:endParaRPr lang="es-CO" dirty="0">
              <a:solidFill>
                <a:srgbClr val="000000"/>
              </a:solidFill>
              <a:ea typeface="Times New Roman" panose="02020603050405020304" pitchFamily="18" charset="0"/>
            </a:endParaRPr>
          </a:p>
          <a:p>
            <a:pPr lvl="0" algn="just">
              <a:lnSpc>
                <a:spcPct val="150000"/>
              </a:lnSpc>
              <a:spcAft>
                <a:spcPts val="0"/>
              </a:spcAft>
            </a:pPr>
            <a:r>
              <a:rPr lang="es-CO" b="1" i="1" dirty="0" smtClean="0">
                <a:solidFill>
                  <a:srgbClr val="000000"/>
                </a:solidFill>
                <a:ea typeface="Times New Roman" panose="02020603050405020304" pitchFamily="18" charset="0"/>
              </a:rPr>
              <a:t>TÉCNICAS</a:t>
            </a:r>
            <a:r>
              <a:rPr lang="es-CO" dirty="0" smtClean="0">
                <a:solidFill>
                  <a:srgbClr val="000000"/>
                </a:solidFill>
                <a:ea typeface="Times New Roman" panose="02020603050405020304" pitchFamily="18" charset="0"/>
              </a:rPr>
              <a:t> </a:t>
            </a:r>
          </a:p>
          <a:p>
            <a:pPr lvl="0" algn="just">
              <a:lnSpc>
                <a:spcPct val="150000"/>
              </a:lnSpc>
              <a:spcAft>
                <a:spcPts val="0"/>
              </a:spcAft>
            </a:pPr>
            <a:endParaRPr lang="es-CO" dirty="0">
              <a:solidFill>
                <a:srgbClr val="000000"/>
              </a:solidFill>
              <a:ea typeface="Times New Roman" panose="02020603050405020304" pitchFamily="18" charset="0"/>
            </a:endParaRPr>
          </a:p>
          <a:p>
            <a:pPr lvl="0" algn="just">
              <a:lnSpc>
                <a:spcPct val="150000"/>
              </a:lnSpc>
              <a:spcAft>
                <a:spcPts val="0"/>
              </a:spcAft>
            </a:pPr>
            <a:r>
              <a:rPr lang="es-CO" dirty="0" smtClean="0">
                <a:solidFill>
                  <a:srgbClr val="000000"/>
                </a:solidFill>
                <a:ea typeface="Times New Roman" panose="02020603050405020304" pitchFamily="18" charset="0"/>
              </a:rPr>
              <a:t>Estas varían </a:t>
            </a:r>
            <a:r>
              <a:rPr lang="es-CO" dirty="0">
                <a:solidFill>
                  <a:srgbClr val="000000"/>
                </a:solidFill>
                <a:ea typeface="Times New Roman" panose="02020603050405020304" pitchFamily="18" charset="0"/>
              </a:rPr>
              <a:t>de acuerdo a las condiciones y necesidades de las formaciones sometidas al tratamiento y de los equipos usados en ese proceso, algunas técnicas son: </a:t>
            </a:r>
            <a:endParaRPr lang="es-CO" dirty="0">
              <a:solidFill>
                <a:srgbClr val="000000"/>
              </a:solidFill>
              <a:effectLst/>
              <a:ea typeface="Times New Roman" panose="02020603050405020304" pitchFamily="18" charset="0"/>
            </a:endParaRPr>
          </a:p>
        </p:txBody>
      </p:sp>
      <p:sp>
        <p:nvSpPr>
          <p:cNvPr id="11" name="Rectángulo redondeado 10"/>
          <p:cNvSpPr/>
          <p:nvPr/>
        </p:nvSpPr>
        <p:spPr>
          <a:xfrm>
            <a:off x="4152900" y="1037965"/>
            <a:ext cx="6057900" cy="5368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lecha abajo 12"/>
          <p:cNvSpPr/>
          <p:nvPr/>
        </p:nvSpPr>
        <p:spPr>
          <a:xfrm>
            <a:off x="6883400" y="1574800"/>
            <a:ext cx="298450" cy="317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redondeado 18"/>
          <p:cNvSpPr/>
          <p:nvPr/>
        </p:nvSpPr>
        <p:spPr>
          <a:xfrm>
            <a:off x="2864609" y="3145453"/>
            <a:ext cx="983491" cy="4257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lecha doblada 22"/>
          <p:cNvSpPr/>
          <p:nvPr/>
        </p:nvSpPr>
        <p:spPr>
          <a:xfrm rot="5400000">
            <a:off x="3872274" y="3334302"/>
            <a:ext cx="488252" cy="40797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cxnSp>
        <p:nvCxnSpPr>
          <p:cNvPr id="25" name="Conector recto 24"/>
          <p:cNvCxnSpPr/>
          <p:nvPr/>
        </p:nvCxnSpPr>
        <p:spPr>
          <a:xfrm>
            <a:off x="7098388" y="5267719"/>
            <a:ext cx="0" cy="146241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8" name="Rectángulo 27"/>
          <p:cNvSpPr/>
          <p:nvPr/>
        </p:nvSpPr>
        <p:spPr>
          <a:xfrm>
            <a:off x="2717497" y="5252805"/>
            <a:ext cx="4345966" cy="1477328"/>
          </a:xfrm>
          <a:prstGeom prst="rect">
            <a:avLst/>
          </a:prstGeom>
        </p:spPr>
        <p:txBody>
          <a:bodyPr wrap="square">
            <a:spAutoFit/>
          </a:bodyPr>
          <a:lstStyle/>
          <a:p>
            <a:pPr marL="285750" indent="-285750" algn="just">
              <a:buFont typeface="Wingdings" panose="05000000000000000000" pitchFamily="2" charset="2"/>
              <a:buChar char="q"/>
            </a:pPr>
            <a:r>
              <a:rPr lang="es-CO" dirty="0">
                <a:ea typeface="Calibri" panose="020F0502020204030204" pitchFamily="34" charset="0"/>
                <a:cs typeface="Times New Roman" panose="02020603050405020304" pitchFamily="18" charset="0"/>
              </a:rPr>
              <a:t>Técnica de limpieza de túneles de </a:t>
            </a:r>
            <a:r>
              <a:rPr lang="es-CO" dirty="0" smtClean="0">
                <a:ea typeface="Calibri" panose="020F0502020204030204" pitchFamily="34" charset="0"/>
                <a:cs typeface="Times New Roman" panose="02020603050405020304" pitchFamily="18" charset="0"/>
              </a:rPr>
              <a:t>cañoneo.</a:t>
            </a:r>
          </a:p>
          <a:p>
            <a:pPr algn="just"/>
            <a:endParaRPr lang="es-CO" dirty="0" smtClean="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s-CO" dirty="0" smtClean="0">
                <a:cs typeface="Times New Roman" panose="02020603050405020304" pitchFamily="18" charset="0"/>
              </a:rPr>
              <a:t>Técnica de circulación invertida.</a:t>
            </a:r>
          </a:p>
          <a:p>
            <a:pPr marL="285750" indent="-285750" algn="just">
              <a:buFont typeface="Wingdings" panose="05000000000000000000" pitchFamily="2" charset="2"/>
              <a:buChar char="q"/>
            </a:pPr>
            <a:endParaRPr lang="es-CO" dirty="0"/>
          </a:p>
        </p:txBody>
      </p:sp>
      <p:sp>
        <p:nvSpPr>
          <p:cNvPr id="29" name="Rectángulo 28"/>
          <p:cNvSpPr/>
          <p:nvPr/>
        </p:nvSpPr>
        <p:spPr>
          <a:xfrm>
            <a:off x="7181850" y="5252805"/>
            <a:ext cx="4937124" cy="1477328"/>
          </a:xfrm>
          <a:prstGeom prst="rect">
            <a:avLst/>
          </a:prstGeom>
        </p:spPr>
        <p:txBody>
          <a:bodyPr wrap="square">
            <a:spAutoFit/>
          </a:bodyPr>
          <a:lstStyle/>
          <a:p>
            <a:pPr marL="285750" indent="-285750" algn="just">
              <a:buFont typeface="Wingdings" panose="05000000000000000000" pitchFamily="2" charset="2"/>
              <a:buChar char="q"/>
            </a:pPr>
            <a:r>
              <a:rPr lang="es-CO" dirty="0">
                <a:cs typeface="Times New Roman" panose="02020603050405020304" pitchFamily="18" charset="0"/>
              </a:rPr>
              <a:t>Técnicas de crucero o desviación del </a:t>
            </a:r>
            <a:r>
              <a:rPr lang="es-CO" dirty="0" smtClean="0">
                <a:cs typeface="Times New Roman" panose="02020603050405020304" pitchFamily="18" charset="0"/>
              </a:rPr>
              <a:t>flujo.</a:t>
            </a:r>
          </a:p>
          <a:p>
            <a:pPr algn="just"/>
            <a:endParaRPr lang="es-CO" dirty="0" smtClean="0">
              <a:cs typeface="Times New Roman" panose="02020603050405020304" pitchFamily="18" charset="0"/>
            </a:endParaRPr>
          </a:p>
          <a:p>
            <a:pPr algn="just"/>
            <a:endParaRPr lang="es-CO" dirty="0">
              <a:cs typeface="Times New Roman" panose="02020603050405020304" pitchFamily="18" charset="0"/>
            </a:endParaRPr>
          </a:p>
          <a:p>
            <a:pPr marL="285750" indent="-285750" algn="just">
              <a:buFont typeface="Wingdings" panose="05000000000000000000" pitchFamily="2" charset="2"/>
              <a:buChar char="q"/>
            </a:pPr>
            <a:r>
              <a:rPr lang="es-CO" dirty="0"/>
              <a:t>Técnica de empaquetamiento con grava a alta densidad (slurry-pack</a:t>
            </a:r>
            <a:r>
              <a:rPr lang="es-CO" dirty="0" smtClean="0"/>
              <a:t>).</a:t>
            </a:r>
            <a:endParaRPr lang="es-CO" dirty="0">
              <a:cs typeface="Times New Roman" panose="02020603050405020304" pitchFamily="18" charset="0"/>
            </a:endParaRPr>
          </a:p>
        </p:txBody>
      </p:sp>
      <p:sp>
        <p:nvSpPr>
          <p:cNvPr id="37" name="CuadroTexto 36"/>
          <p:cNvSpPr txBox="1"/>
          <p:nvPr/>
        </p:nvSpPr>
        <p:spPr>
          <a:xfrm>
            <a:off x="48850" y="5248286"/>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Tree>
    <p:extLst>
      <p:ext uri="{BB962C8B-B14F-4D97-AF65-F5344CB8AC3E}">
        <p14:creationId xmlns:p14="http://schemas.microsoft.com/office/powerpoint/2010/main" val="3047318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4322" y="4850687"/>
            <a:ext cx="249395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56440" y="20148"/>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CONTROL DE ARENA</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7" name="Rectángulo 6"/>
          <p:cNvSpPr/>
          <p:nvPr/>
        </p:nvSpPr>
        <p:spPr>
          <a:xfrm>
            <a:off x="2800298" y="1037965"/>
            <a:ext cx="8768482" cy="1338828"/>
          </a:xfrm>
          <a:prstGeom prst="rect">
            <a:avLst/>
          </a:prstGeom>
        </p:spPr>
        <p:txBody>
          <a:bodyPr wrap="square">
            <a:spAutoFit/>
          </a:bodyPr>
          <a:lstStyle/>
          <a:p>
            <a:pPr lvl="0" algn="ctr">
              <a:lnSpc>
                <a:spcPct val="150000"/>
              </a:lnSpc>
              <a:spcAft>
                <a:spcPts val="0"/>
              </a:spcAft>
            </a:pPr>
            <a:r>
              <a:rPr lang="es-CO" b="1" i="1" dirty="0" smtClean="0">
                <a:solidFill>
                  <a:srgbClr val="000000"/>
                </a:solidFill>
                <a:ea typeface="Times New Roman" panose="02020603050405020304" pitchFamily="18" charset="0"/>
              </a:rPr>
              <a:t>EMPAQUE CON GRAVA EN HUECO ABIERTO </a:t>
            </a:r>
          </a:p>
          <a:p>
            <a:pPr lvl="0" algn="just">
              <a:lnSpc>
                <a:spcPct val="150000"/>
              </a:lnSpc>
              <a:spcAft>
                <a:spcPts val="0"/>
              </a:spcAft>
            </a:pPr>
            <a:endParaRPr lang="es-CO" b="1" i="1" dirty="0">
              <a:solidFill>
                <a:srgbClr val="000000"/>
              </a:solidFill>
              <a:ea typeface="Times New Roman" panose="02020603050405020304" pitchFamily="18" charset="0"/>
            </a:endParaRPr>
          </a:p>
          <a:p>
            <a:pPr lvl="0" algn="just">
              <a:lnSpc>
                <a:spcPct val="150000"/>
              </a:lnSpc>
              <a:spcAft>
                <a:spcPts val="0"/>
              </a:spcAft>
            </a:pPr>
            <a:endParaRPr lang="es-CO" dirty="0">
              <a:solidFill>
                <a:srgbClr val="000000"/>
              </a:solidFill>
              <a:ea typeface="Times New Roman" panose="02020603050405020304" pitchFamily="18" charset="0"/>
            </a:endParaRPr>
          </a:p>
        </p:txBody>
      </p:sp>
      <p:sp>
        <p:nvSpPr>
          <p:cNvPr id="11" name="Rectángulo redondeado 10"/>
          <p:cNvSpPr/>
          <p:nvPr/>
        </p:nvSpPr>
        <p:spPr>
          <a:xfrm>
            <a:off x="4152900" y="1037965"/>
            <a:ext cx="6057900" cy="5368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lecha abajo 12"/>
          <p:cNvSpPr/>
          <p:nvPr/>
        </p:nvSpPr>
        <p:spPr>
          <a:xfrm>
            <a:off x="6883400" y="1574800"/>
            <a:ext cx="298450" cy="317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2724150" y="1892633"/>
            <a:ext cx="9251950" cy="923330"/>
          </a:xfrm>
          <a:prstGeom prst="rect">
            <a:avLst/>
          </a:prstGeom>
        </p:spPr>
        <p:txBody>
          <a:bodyPr wrap="square">
            <a:spAutoFit/>
          </a:bodyPr>
          <a:lstStyle/>
          <a:p>
            <a:pPr algn="just"/>
            <a:r>
              <a:rPr lang="es-CO" dirty="0" smtClean="0">
                <a:solidFill>
                  <a:srgbClr val="000000"/>
                </a:solidFill>
                <a:ea typeface="Calibri" panose="020F0502020204030204" pitchFamily="34" charset="0"/>
                <a:cs typeface="Arial" panose="020B0604020202020204" pitchFamily="34" charset="0"/>
              </a:rPr>
              <a:t>Son </a:t>
            </a:r>
            <a:r>
              <a:rPr lang="es-CO" dirty="0">
                <a:solidFill>
                  <a:srgbClr val="000000"/>
                </a:solidFill>
                <a:ea typeface="Calibri" panose="020F0502020204030204" pitchFamily="34" charset="0"/>
                <a:cs typeface="Arial" panose="020B0604020202020204" pitchFamily="34" charset="0"/>
              </a:rPr>
              <a:t>usados donde las características de la formación permiten completar a hueco abierto y donde la instalación de control de arena debe permitir la producción máxima de tal forma que se obtenga un alto </a:t>
            </a:r>
            <a:r>
              <a:rPr lang="es-CO" dirty="0" smtClean="0">
                <a:solidFill>
                  <a:srgbClr val="000000"/>
                </a:solidFill>
                <a:ea typeface="Calibri" panose="020F0502020204030204" pitchFamily="34" charset="0"/>
                <a:cs typeface="Arial" panose="020B0604020202020204" pitchFamily="34" charset="0"/>
              </a:rPr>
              <a:t>aprovechamiento.</a:t>
            </a:r>
            <a:endParaRPr lang="es-CO" dirty="0"/>
          </a:p>
        </p:txBody>
      </p:sp>
      <p:sp>
        <p:nvSpPr>
          <p:cNvPr id="9" name="CuadroTexto 8"/>
          <p:cNvSpPr txBox="1"/>
          <p:nvPr/>
        </p:nvSpPr>
        <p:spPr>
          <a:xfrm>
            <a:off x="3087874" y="3418005"/>
            <a:ext cx="8728608" cy="369332"/>
          </a:xfrm>
          <a:prstGeom prst="rect">
            <a:avLst/>
          </a:prstGeom>
          <a:noFill/>
        </p:spPr>
        <p:txBody>
          <a:bodyPr wrap="none" rtlCol="0">
            <a:spAutoFit/>
          </a:bodyPr>
          <a:lstStyle/>
          <a:p>
            <a:r>
              <a:rPr lang="es-CO" dirty="0" smtClean="0"/>
              <a:t>PASOS A SEGUIR PARA REALIZAR UN EMPAQUETAMIENTO CON GRAVA A HUECO ABIERTO</a:t>
            </a:r>
            <a:endParaRPr lang="es-CO" dirty="0"/>
          </a:p>
        </p:txBody>
      </p:sp>
      <p:sp>
        <p:nvSpPr>
          <p:cNvPr id="20" name="Medio marco 19"/>
          <p:cNvSpPr/>
          <p:nvPr/>
        </p:nvSpPr>
        <p:spPr>
          <a:xfrm>
            <a:off x="2995394" y="4312988"/>
            <a:ext cx="399316" cy="60350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7" name="CuadroTexto 26"/>
          <p:cNvSpPr txBox="1"/>
          <p:nvPr/>
        </p:nvSpPr>
        <p:spPr>
          <a:xfrm>
            <a:off x="3195052" y="4716323"/>
            <a:ext cx="4564692" cy="1200329"/>
          </a:xfrm>
          <a:prstGeom prst="rect">
            <a:avLst/>
          </a:prstGeom>
          <a:noFill/>
        </p:spPr>
        <p:txBody>
          <a:bodyPr wrap="square" rtlCol="0">
            <a:spAutoFit/>
          </a:bodyPr>
          <a:lstStyle/>
          <a:p>
            <a:r>
              <a:rPr lang="es-CO" dirty="0" smtClean="0"/>
              <a:t>1. AMPLIACIÓN DEL HUECO: </a:t>
            </a:r>
            <a:r>
              <a:rPr lang="es-CO" dirty="0"/>
              <a:t>C</a:t>
            </a:r>
            <a:r>
              <a:rPr lang="es-CO" dirty="0" smtClean="0"/>
              <a:t>onsiste </a:t>
            </a:r>
            <a:r>
              <a:rPr lang="es-CO" dirty="0"/>
              <a:t>en bajar un ensanchador hasta la zona de interés y ampliar el hueco por lo menos dos veces el diámetro original</a:t>
            </a:r>
            <a:endParaRPr lang="es-CO" dirty="0"/>
          </a:p>
        </p:txBody>
      </p:sp>
      <p:pic>
        <p:nvPicPr>
          <p:cNvPr id="32" name="Imagen 31"/>
          <p:cNvPicPr/>
          <p:nvPr/>
        </p:nvPicPr>
        <p:blipFill>
          <a:blip r:embed="rId4">
            <a:extLst>
              <a:ext uri="{28A0092B-C50C-407E-A947-70E740481C1C}">
                <a14:useLocalDpi xmlns:a14="http://schemas.microsoft.com/office/drawing/2010/main" val="0"/>
              </a:ext>
            </a:extLst>
          </a:blip>
          <a:stretch>
            <a:fillRect/>
          </a:stretch>
        </p:blipFill>
        <p:spPr>
          <a:xfrm>
            <a:off x="8189890" y="3418005"/>
            <a:ext cx="3110017" cy="346590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4" name="CuadroTexto 33"/>
          <p:cNvSpPr txBox="1"/>
          <p:nvPr/>
        </p:nvSpPr>
        <p:spPr>
          <a:xfrm>
            <a:off x="48850" y="5248286"/>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Tree>
    <p:extLst>
      <p:ext uri="{BB962C8B-B14F-4D97-AF65-F5344CB8AC3E}">
        <p14:creationId xmlns:p14="http://schemas.microsoft.com/office/powerpoint/2010/main" val="1879452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4322" y="4850687"/>
            <a:ext cx="249395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56440" y="20148"/>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CONTROL DE ARENA</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9" name="CuadroTexto 8"/>
          <p:cNvSpPr txBox="1"/>
          <p:nvPr/>
        </p:nvSpPr>
        <p:spPr>
          <a:xfrm>
            <a:off x="2995394" y="747275"/>
            <a:ext cx="8728608" cy="369332"/>
          </a:xfrm>
          <a:prstGeom prst="rect">
            <a:avLst/>
          </a:prstGeom>
          <a:noFill/>
        </p:spPr>
        <p:txBody>
          <a:bodyPr wrap="none" rtlCol="0">
            <a:spAutoFit/>
          </a:bodyPr>
          <a:lstStyle/>
          <a:p>
            <a:r>
              <a:rPr lang="es-CO" dirty="0" smtClean="0"/>
              <a:t>PASOS A SEGUIR PARA REALIZAR UN EMPAQUETAMIENTO CON GRAVA A HUECO ABIERTO</a:t>
            </a:r>
            <a:endParaRPr lang="es-CO" dirty="0"/>
          </a:p>
        </p:txBody>
      </p:sp>
      <p:sp>
        <p:nvSpPr>
          <p:cNvPr id="20" name="Medio marco 19"/>
          <p:cNvSpPr/>
          <p:nvPr/>
        </p:nvSpPr>
        <p:spPr>
          <a:xfrm>
            <a:off x="2942788" y="1384801"/>
            <a:ext cx="399316" cy="60350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7" name="CuadroTexto 26"/>
          <p:cNvSpPr txBox="1"/>
          <p:nvPr/>
        </p:nvSpPr>
        <p:spPr>
          <a:xfrm>
            <a:off x="3342104" y="1818290"/>
            <a:ext cx="4564692" cy="1477328"/>
          </a:xfrm>
          <a:prstGeom prst="rect">
            <a:avLst/>
          </a:prstGeom>
          <a:noFill/>
        </p:spPr>
        <p:txBody>
          <a:bodyPr wrap="square" rtlCol="0">
            <a:spAutoFit/>
          </a:bodyPr>
          <a:lstStyle/>
          <a:p>
            <a:pPr algn="just"/>
            <a:r>
              <a:rPr lang="es-CO" dirty="0" smtClean="0"/>
              <a:t>2. LIMPIEZA DEL HUECO: </a:t>
            </a:r>
            <a:r>
              <a:rPr lang="es-CO" dirty="0"/>
              <a:t>C</a:t>
            </a:r>
            <a:r>
              <a:rPr lang="es-CO" dirty="0" smtClean="0"/>
              <a:t>onsiste </a:t>
            </a:r>
            <a:r>
              <a:rPr lang="es-CO" dirty="0"/>
              <a:t>en bajar una tubería abierta (un extremo de ella parece un casco) hasta la profundidad total, circulando hasta superficie ripios o basura que se encuentre dentro del hueco</a:t>
            </a:r>
            <a:endParaRPr lang="es-CO" dirty="0"/>
          </a:p>
        </p:txBody>
      </p:sp>
      <p:sp>
        <p:nvSpPr>
          <p:cNvPr id="25" name="Medio marco 24"/>
          <p:cNvSpPr/>
          <p:nvPr/>
        </p:nvSpPr>
        <p:spPr>
          <a:xfrm>
            <a:off x="2942788" y="3840643"/>
            <a:ext cx="399316" cy="60350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28" name="Imagen 27"/>
          <p:cNvPicPr/>
          <p:nvPr/>
        </p:nvPicPr>
        <p:blipFill>
          <a:blip r:embed="rId4">
            <a:extLst>
              <a:ext uri="{28A0092B-C50C-407E-A947-70E740481C1C}">
                <a14:useLocalDpi xmlns:a14="http://schemas.microsoft.com/office/drawing/2010/main" val="0"/>
              </a:ext>
            </a:extLst>
          </a:blip>
          <a:stretch>
            <a:fillRect/>
          </a:stretch>
        </p:blipFill>
        <p:spPr>
          <a:xfrm>
            <a:off x="8493993" y="780628"/>
            <a:ext cx="2760139" cy="31350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Rectángulo 2"/>
          <p:cNvSpPr/>
          <p:nvPr/>
        </p:nvSpPr>
        <p:spPr>
          <a:xfrm>
            <a:off x="3342104" y="4121372"/>
            <a:ext cx="4564692" cy="2585323"/>
          </a:xfrm>
          <a:prstGeom prst="rect">
            <a:avLst/>
          </a:prstGeom>
        </p:spPr>
        <p:txBody>
          <a:bodyPr wrap="square">
            <a:spAutoFit/>
          </a:bodyPr>
          <a:lstStyle/>
          <a:p>
            <a:pPr algn="just"/>
            <a:r>
              <a:rPr lang="es-CO" i="1" dirty="0" smtClean="0">
                <a:solidFill>
                  <a:srgbClr val="000000"/>
                </a:solidFill>
                <a:ea typeface="Calibri" panose="020F0502020204030204" pitchFamily="34" charset="0"/>
                <a:cs typeface="Arial" panose="020B0604020202020204" pitchFamily="34" charset="0"/>
              </a:rPr>
              <a:t>3. UBICACIÓN DE LA TUBERÍA RANURADA Y BOMBEO DE GRAVA: D</a:t>
            </a:r>
            <a:r>
              <a:rPr lang="es-CO" dirty="0" smtClean="0">
                <a:solidFill>
                  <a:srgbClr val="000000"/>
                </a:solidFill>
                <a:ea typeface="Calibri" panose="020F0502020204030204" pitchFamily="34" charset="0"/>
                <a:cs typeface="Arial" panose="020B0604020202020204" pitchFamily="34" charset="0"/>
              </a:rPr>
              <a:t>espués </a:t>
            </a:r>
            <a:r>
              <a:rPr lang="es-CO" dirty="0">
                <a:solidFill>
                  <a:srgbClr val="000000"/>
                </a:solidFill>
                <a:ea typeface="Calibri" panose="020F0502020204030204" pitchFamily="34" charset="0"/>
                <a:cs typeface="Arial" panose="020B0604020202020204" pitchFamily="34" charset="0"/>
              </a:rPr>
              <a:t>de que el tubo ranurado se encuentre frente a la zona de interés se bombea la </a:t>
            </a:r>
            <a:r>
              <a:rPr lang="es-CO" dirty="0" smtClean="0">
                <a:solidFill>
                  <a:srgbClr val="000000"/>
                </a:solidFill>
                <a:ea typeface="Calibri" panose="020F0502020204030204" pitchFamily="34" charset="0"/>
                <a:cs typeface="Arial" panose="020B0604020202020204" pitchFamily="34" charset="0"/>
              </a:rPr>
              <a:t>grava, </a:t>
            </a:r>
            <a:r>
              <a:rPr lang="es-CO" dirty="0">
                <a:solidFill>
                  <a:srgbClr val="000000"/>
                </a:solidFill>
                <a:ea typeface="Calibri" panose="020F0502020204030204" pitchFamily="34" charset="0"/>
                <a:cs typeface="Arial" panose="020B0604020202020204" pitchFamily="34" charset="0"/>
              </a:rPr>
              <a:t>la cual sale al espacio anular entre el hueco y el tubo ranurado formándose así un filtro de </a:t>
            </a:r>
            <a:r>
              <a:rPr lang="es-CO" dirty="0" smtClean="0">
                <a:solidFill>
                  <a:srgbClr val="000000"/>
                </a:solidFill>
                <a:ea typeface="Calibri" panose="020F0502020204030204" pitchFamily="34" charset="0"/>
                <a:cs typeface="Arial" panose="020B0604020202020204" pitchFamily="34" charset="0"/>
              </a:rPr>
              <a:t>grava.</a:t>
            </a:r>
          </a:p>
          <a:p>
            <a:pPr algn="just"/>
            <a:endParaRPr lang="es-CO" dirty="0" smtClean="0">
              <a:solidFill>
                <a:srgbClr val="000000"/>
              </a:solidFill>
              <a:ea typeface="Calibri" panose="020F0502020204030204" pitchFamily="34" charset="0"/>
              <a:cs typeface="Arial" panose="020B0604020202020204" pitchFamily="34" charset="0"/>
            </a:endParaRPr>
          </a:p>
          <a:p>
            <a:pPr algn="just"/>
            <a:r>
              <a:rPr lang="es-CO" dirty="0" smtClean="0">
                <a:solidFill>
                  <a:srgbClr val="000000"/>
                </a:solidFill>
                <a:ea typeface="Calibri" panose="020F0502020204030204" pitchFamily="34" charset="0"/>
                <a:cs typeface="Arial" panose="020B0604020202020204" pitchFamily="34" charset="0"/>
              </a:rPr>
              <a:t>Y por último se realiza la  f</a:t>
            </a:r>
            <a:r>
              <a:rPr lang="es-CO" dirty="0" smtClean="0"/>
              <a:t>ijación </a:t>
            </a:r>
            <a:r>
              <a:rPr lang="es-CO" dirty="0"/>
              <a:t>del colgador y limpieza interna de la tubería ranurada: </a:t>
            </a:r>
            <a:endParaRPr lang="es-CO" dirty="0"/>
          </a:p>
        </p:txBody>
      </p:sp>
      <p:pic>
        <p:nvPicPr>
          <p:cNvPr id="29" name="Imagen 28"/>
          <p:cNvPicPr/>
          <p:nvPr/>
        </p:nvPicPr>
        <p:blipFill>
          <a:blip r:embed="rId5"/>
          <a:stretch>
            <a:fillRect/>
          </a:stretch>
        </p:blipFill>
        <p:spPr>
          <a:xfrm>
            <a:off x="8562241" y="3294165"/>
            <a:ext cx="3161761" cy="38282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0" name="CuadroTexto 29"/>
          <p:cNvSpPr txBox="1"/>
          <p:nvPr/>
        </p:nvSpPr>
        <p:spPr>
          <a:xfrm>
            <a:off x="48850" y="5248286"/>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Tree>
    <p:extLst>
      <p:ext uri="{BB962C8B-B14F-4D97-AF65-F5344CB8AC3E}">
        <p14:creationId xmlns:p14="http://schemas.microsoft.com/office/powerpoint/2010/main" val="856522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4322" y="4850687"/>
            <a:ext cx="2493951"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56440" y="20148"/>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OTRO TIPO DE ESTIMULACIONES</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30" name="CuadroTexto 29"/>
          <p:cNvSpPr txBox="1"/>
          <p:nvPr/>
        </p:nvSpPr>
        <p:spPr>
          <a:xfrm>
            <a:off x="23451" y="5248286"/>
            <a:ext cx="2587670"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 name="Rectángulo 4"/>
          <p:cNvSpPr/>
          <p:nvPr/>
        </p:nvSpPr>
        <p:spPr>
          <a:xfrm>
            <a:off x="2723282" y="512590"/>
            <a:ext cx="9093200" cy="923330"/>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Como en el periodo de terminación o de producción de un pozo se presentan situaciones en las que la zona productora no produce con facilidad los fluidos hacia el pozo, se pueden llevar a cabo otras operaciones de estimulación </a:t>
            </a:r>
            <a:r>
              <a:rPr lang="es-CO" dirty="0" smtClean="0">
                <a:ea typeface="Calibri" panose="020F0502020204030204" pitchFamily="34" charset="0"/>
                <a:cs typeface="Times New Roman" panose="02020603050405020304" pitchFamily="18" charset="0"/>
              </a:rPr>
              <a:t>como:</a:t>
            </a:r>
            <a:endParaRPr lang="es-CO" dirty="0"/>
          </a:p>
        </p:txBody>
      </p:sp>
      <p:sp>
        <p:nvSpPr>
          <p:cNvPr id="7" name="Rectangle 1"/>
          <p:cNvSpPr>
            <a:spLocks noChangeArrowheads="1"/>
          </p:cNvSpPr>
          <p:nvPr/>
        </p:nvSpPr>
        <p:spPr bwMode="auto">
          <a:xfrm>
            <a:off x="6614161" y="2824980"/>
            <a:ext cx="534521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CO" altLang="es-CO"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En</a:t>
            </a:r>
            <a:r>
              <a:rPr kumimoji="0" lang="es-CO" altLang="es-CO" b="0" i="0" u="none" strike="noStrike" cap="none" normalizeH="0" dirty="0" smtClean="0">
                <a:ln>
                  <a:noFill/>
                </a:ln>
                <a:solidFill>
                  <a:srgbClr val="000000"/>
                </a:solidFill>
                <a:effectLst/>
                <a:ea typeface="Times New Roman" panose="02020603050405020304" pitchFamily="18" charset="0"/>
                <a:cs typeface="Arial" panose="020B0604020202020204" pitchFamily="34" charset="0"/>
              </a:rPr>
              <a:t> </a:t>
            </a:r>
            <a:r>
              <a:rPr kumimoji="0" lang="es-CO" altLang="es-CO"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esta operación se utiliza la misma tubería de educción y un cable en cuyo extremo va colgado un embolo especial de succión, este se introduce a una cierta profundidad en la tubería y al sacarlo este facilita la extracción de cierto volumen de fluido de la tubería y a la vez impone una fuerza de succión a la zona de producción. </a:t>
            </a:r>
            <a:endParaRPr kumimoji="0" lang="es-CO" altLang="es-CO" b="0" i="0" u="none" strike="noStrike" cap="none" normalizeH="0" baseline="0" dirty="0" smtClean="0">
              <a:ln>
                <a:noFill/>
              </a:ln>
              <a:solidFill>
                <a:schemeClr val="tx1"/>
              </a:solidFill>
              <a:effectLst/>
            </a:endParaRPr>
          </a:p>
        </p:txBody>
      </p:sp>
      <p:sp>
        <p:nvSpPr>
          <p:cNvPr id="10" name="Nube 9"/>
          <p:cNvSpPr/>
          <p:nvPr/>
        </p:nvSpPr>
        <p:spPr>
          <a:xfrm>
            <a:off x="8136144" y="1683753"/>
            <a:ext cx="2209800" cy="7911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t>SUCCIÓN</a:t>
            </a:r>
            <a:endParaRPr lang="es-CO" sz="2400" dirty="0"/>
          </a:p>
        </p:txBody>
      </p:sp>
      <p:sp>
        <p:nvSpPr>
          <p:cNvPr id="11" name="Rectángulo 10"/>
          <p:cNvSpPr/>
          <p:nvPr/>
        </p:nvSpPr>
        <p:spPr>
          <a:xfrm>
            <a:off x="2703047" y="5923400"/>
            <a:ext cx="9488953" cy="923330"/>
          </a:xfrm>
          <a:prstGeom prst="rect">
            <a:avLst/>
          </a:prstGeom>
        </p:spPr>
        <p:txBody>
          <a:bodyPr wrap="square">
            <a:spAutoFit/>
          </a:bodyPr>
          <a:lstStyle/>
          <a:p>
            <a:pPr lvl="0" algn="just" eaLnBrk="0" fontAlgn="base" hangingPunct="0">
              <a:spcBef>
                <a:spcPct val="0"/>
              </a:spcBef>
              <a:spcAft>
                <a:spcPct val="0"/>
              </a:spcAft>
            </a:pPr>
            <a:r>
              <a:rPr lang="es-CO" altLang="es-CO" dirty="0">
                <a:solidFill>
                  <a:srgbClr val="000000"/>
                </a:solidFill>
                <a:ea typeface="Times New Roman" panose="02020603050405020304" pitchFamily="18" charset="0"/>
                <a:cs typeface="Arial" panose="020B0604020202020204" pitchFamily="34" charset="0"/>
              </a:rPr>
              <a:t>La succión en esta zona se va haciendo más fuerte a medida que el embolo va achicando el pozo a mayor profundidad, el objetivo de esta técnica es limpiar la zona invadida del pozo, establecer la permeabilidad e inducir el flujo del pozo haciendo uso de la energía natural del yacimiento.</a:t>
            </a:r>
            <a:endParaRPr lang="es-CO" altLang="es-CO" dirty="0"/>
          </a:p>
        </p:txBody>
      </p:sp>
      <p:sp>
        <p:nvSpPr>
          <p:cNvPr id="13" name="Rectángulo redondeado 12"/>
          <p:cNvSpPr/>
          <p:nvPr/>
        </p:nvSpPr>
        <p:spPr>
          <a:xfrm>
            <a:off x="2723282" y="497201"/>
            <a:ext cx="9093200" cy="887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1" name="Imagen 30"/>
          <p:cNvPicPr/>
          <p:nvPr/>
        </p:nvPicPr>
        <p:blipFill>
          <a:blip r:embed="rId4"/>
          <a:stretch>
            <a:fillRect/>
          </a:stretch>
        </p:blipFill>
        <p:spPr>
          <a:xfrm>
            <a:off x="3002519" y="1663282"/>
            <a:ext cx="3328435" cy="4143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2257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34774" y="40678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4322" y="4850687"/>
            <a:ext cx="2493951"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55" name="CuadroTexto 54"/>
          <p:cNvSpPr txBox="1"/>
          <p:nvPr/>
        </p:nvSpPr>
        <p:spPr>
          <a:xfrm>
            <a:off x="134774" y="3294165"/>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656440" y="20148"/>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OTRO TIPO DE ESTIMULACIONES</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p:cNvSpPr txBox="1"/>
          <p:nvPr/>
        </p:nvSpPr>
        <p:spPr>
          <a:xfrm>
            <a:off x="86769" y="3702144"/>
            <a:ext cx="2433499" cy="276999"/>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Acidificaciones</a:t>
            </a:r>
            <a:endParaRPr lang="es-CO" sz="1200" dirty="0">
              <a:latin typeface="Arial" panose="020B0604020202020204" pitchFamily="34" charset="0"/>
              <a:cs typeface="Arial" panose="020B0604020202020204" pitchFamily="34" charset="0"/>
            </a:endParaRPr>
          </a:p>
        </p:txBody>
      </p:sp>
      <p:sp>
        <p:nvSpPr>
          <p:cNvPr id="30" name="CuadroTexto 29"/>
          <p:cNvSpPr txBox="1"/>
          <p:nvPr/>
        </p:nvSpPr>
        <p:spPr>
          <a:xfrm>
            <a:off x="23451" y="5248286"/>
            <a:ext cx="2587670"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10" name="Nube 9"/>
          <p:cNvSpPr/>
          <p:nvPr/>
        </p:nvSpPr>
        <p:spPr>
          <a:xfrm>
            <a:off x="2947170" y="817110"/>
            <a:ext cx="4233656" cy="90340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t>FRACTURAMIENTO DE ESTRATOS</a:t>
            </a:r>
            <a:endParaRPr lang="es-CO" sz="2400" dirty="0"/>
          </a:p>
        </p:txBody>
      </p:sp>
      <p:pic>
        <p:nvPicPr>
          <p:cNvPr id="24" name="Imagen 23"/>
          <p:cNvPicPr/>
          <p:nvPr/>
        </p:nvPicPr>
        <p:blipFill>
          <a:blip r:embed="rId4"/>
          <a:stretch>
            <a:fillRect/>
          </a:stretch>
        </p:blipFill>
        <p:spPr>
          <a:xfrm>
            <a:off x="2739812" y="2166899"/>
            <a:ext cx="6089014" cy="4563234"/>
          </a:xfrm>
          <a:prstGeom prst="rect">
            <a:avLst/>
          </a:prstGeom>
        </p:spPr>
      </p:pic>
      <p:sp>
        <p:nvSpPr>
          <p:cNvPr id="3" name="Rectángulo 2"/>
          <p:cNvSpPr/>
          <p:nvPr/>
        </p:nvSpPr>
        <p:spPr>
          <a:xfrm>
            <a:off x="8916993" y="559212"/>
            <a:ext cx="3051493" cy="6186309"/>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Esta técnica consiste en que el fluido inyectado a alta presión penetra en la zona abriendo canales de flujo, pero con esta técnica los canales se pueden asentar a medida que la presión de fractura disminuye, lo cual conlleva a que los canales se cierren impidiendo el flujo de los fluidos. </a:t>
            </a:r>
            <a:endParaRPr lang="es-CO" dirty="0"/>
          </a:p>
          <a:p>
            <a:pPr algn="just"/>
            <a:endParaRPr lang="es-CO" dirty="0" smtClean="0">
              <a:ea typeface="Calibri" panose="020F0502020204030204" pitchFamily="34" charset="0"/>
              <a:cs typeface="Times New Roman" panose="02020603050405020304" pitchFamily="18" charset="0"/>
            </a:endParaRPr>
          </a:p>
          <a:p>
            <a:pPr algn="just"/>
            <a:r>
              <a:rPr lang="es-CO" dirty="0" smtClean="0">
                <a:ea typeface="Calibri" panose="020F0502020204030204" pitchFamily="34" charset="0"/>
                <a:cs typeface="Times New Roman" panose="02020603050405020304" pitchFamily="18" charset="0"/>
              </a:rPr>
              <a:t>Por </a:t>
            </a:r>
            <a:r>
              <a:rPr lang="es-CO" dirty="0">
                <a:ea typeface="Calibri" panose="020F0502020204030204" pitchFamily="34" charset="0"/>
                <a:cs typeface="Times New Roman" panose="02020603050405020304" pitchFamily="18" charset="0"/>
              </a:rPr>
              <a:t>lo cual existe otra modalidad de fracturamiento la cual consiste en agregar al fluido un material solido por lo general </a:t>
            </a:r>
            <a:r>
              <a:rPr lang="es-CO" dirty="0" smtClean="0">
                <a:ea typeface="Calibri" panose="020F0502020204030204" pitchFamily="34" charset="0"/>
                <a:cs typeface="Times New Roman" panose="02020603050405020304" pitchFamily="18" charset="0"/>
              </a:rPr>
              <a:t>arena, esta se </a:t>
            </a:r>
            <a:r>
              <a:rPr lang="es-CO" dirty="0">
                <a:ea typeface="Calibri" panose="020F0502020204030204" pitchFamily="34" charset="0"/>
                <a:cs typeface="Times New Roman" panose="02020603050405020304" pitchFamily="18" charset="0"/>
              </a:rPr>
              <a:t>va depositando en los canales </a:t>
            </a:r>
            <a:r>
              <a:rPr lang="es-CO" dirty="0" smtClean="0">
                <a:ea typeface="Calibri" panose="020F0502020204030204" pitchFamily="34" charset="0"/>
                <a:cs typeface="Times New Roman" panose="02020603050405020304" pitchFamily="18" charset="0"/>
              </a:rPr>
              <a:t>e impide </a:t>
            </a:r>
            <a:r>
              <a:rPr lang="es-CO" dirty="0">
                <a:ea typeface="Calibri" panose="020F0502020204030204" pitchFamily="34" charset="0"/>
                <a:cs typeface="Times New Roman" panose="02020603050405020304" pitchFamily="18" charset="0"/>
              </a:rPr>
              <a:t>que el intervalo se asiente cuando la presión de fractura disminuye, manteniendo así los canales de flujo siempre </a:t>
            </a:r>
            <a:r>
              <a:rPr lang="es-CO" dirty="0" smtClean="0">
                <a:ea typeface="Calibri" panose="020F0502020204030204" pitchFamily="34" charset="0"/>
                <a:cs typeface="Times New Roman" panose="02020603050405020304" pitchFamily="18" charset="0"/>
              </a:rPr>
              <a:t>abiertos.</a:t>
            </a:r>
            <a:endParaRPr lang="es-CO" dirty="0"/>
          </a:p>
        </p:txBody>
      </p:sp>
    </p:spTree>
    <p:extLst>
      <p:ext uri="{BB962C8B-B14F-4D97-AF65-F5344CB8AC3E}">
        <p14:creationId xmlns:p14="http://schemas.microsoft.com/office/powerpoint/2010/main" val="1613270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Fracturamiento hidráulico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sp>
        <p:nvSpPr>
          <p:cNvPr id="24" name="Rectángulo 23"/>
          <p:cNvSpPr/>
          <p:nvPr/>
        </p:nvSpPr>
        <p:spPr>
          <a:xfrm>
            <a:off x="2699431" y="99386"/>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INTRODUCCIÓN</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3" name="Rectángulo 2"/>
          <p:cNvSpPr/>
          <p:nvPr/>
        </p:nvSpPr>
        <p:spPr>
          <a:xfrm>
            <a:off x="2797124" y="969303"/>
            <a:ext cx="9231428" cy="923330"/>
          </a:xfrm>
          <a:prstGeom prst="rect">
            <a:avLst/>
          </a:prstGeom>
        </p:spPr>
        <p:txBody>
          <a:bodyPr wrap="square">
            <a:spAutoFit/>
          </a:bodyPr>
          <a:lstStyle/>
          <a:p>
            <a:r>
              <a:rPr lang="es-CO" dirty="0">
                <a:ea typeface="Calibri" panose="020F0502020204030204" pitchFamily="34" charset="0"/>
                <a:cs typeface="Times New Roman" panose="02020603050405020304" pitchFamily="18" charset="0"/>
              </a:rPr>
              <a:t>La operación de estimulación en un pozo es el proceso mediante el cual se restituye o se crea un sistema extensivo de canales en la roca productora de un yacimiento que sirvan para facilitar el flujo de fluidos de la formación al pozo, o de este a la </a:t>
            </a:r>
            <a:r>
              <a:rPr lang="es-CO" dirty="0" smtClean="0">
                <a:ea typeface="Calibri" panose="020F0502020204030204" pitchFamily="34" charset="0"/>
                <a:cs typeface="Times New Roman" panose="02020603050405020304" pitchFamily="18" charset="0"/>
              </a:rPr>
              <a:t>formación  y sus objetivos son:</a:t>
            </a:r>
            <a:endParaRPr lang="es-CO" dirty="0"/>
          </a:p>
        </p:txBody>
      </p:sp>
      <p:sp>
        <p:nvSpPr>
          <p:cNvPr id="5" name="Rectángulo redondeado 4"/>
          <p:cNvSpPr/>
          <p:nvPr/>
        </p:nvSpPr>
        <p:spPr>
          <a:xfrm>
            <a:off x="2795804" y="923447"/>
            <a:ext cx="9048672" cy="9914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Flecha abajo 6"/>
          <p:cNvSpPr/>
          <p:nvPr/>
        </p:nvSpPr>
        <p:spPr>
          <a:xfrm>
            <a:off x="4754416" y="2089655"/>
            <a:ext cx="363684" cy="69976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CO"/>
          </a:p>
        </p:txBody>
      </p:sp>
      <p:sp>
        <p:nvSpPr>
          <p:cNvPr id="9" name="Rectángulo redondeado 8"/>
          <p:cNvSpPr/>
          <p:nvPr/>
        </p:nvSpPr>
        <p:spPr>
          <a:xfrm>
            <a:off x="2795804" y="2864039"/>
            <a:ext cx="4330700" cy="35014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2819044" y="2949124"/>
            <a:ext cx="4128089" cy="341632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CO" dirty="0">
                <a:solidFill>
                  <a:srgbClr val="000000"/>
                </a:solidFill>
                <a:ea typeface="Times New Roman" panose="02020603050405020304" pitchFamily="18" charset="0"/>
              </a:rPr>
              <a:t>Para pozos productores: Incrementar la producción de hidrocarburos.</a:t>
            </a:r>
          </a:p>
          <a:p>
            <a:pPr marL="342900" lvl="0" indent="-342900" algn="just">
              <a:lnSpc>
                <a:spcPct val="150000"/>
              </a:lnSpc>
              <a:spcAft>
                <a:spcPts val="0"/>
              </a:spcAft>
              <a:buFont typeface="Symbol" panose="05050102010706020507" pitchFamily="18" charset="2"/>
              <a:buChar char=""/>
            </a:pPr>
            <a:r>
              <a:rPr lang="es-CO" dirty="0">
                <a:solidFill>
                  <a:srgbClr val="000000"/>
                </a:solidFill>
                <a:ea typeface="Times New Roman" panose="02020603050405020304" pitchFamily="18" charset="0"/>
              </a:rPr>
              <a:t>Para pozos inyectores: Aumentar la inyección de fluidos como agua, gas o vapor.</a:t>
            </a:r>
          </a:p>
          <a:p>
            <a:pPr marL="342900" lvl="0" indent="-342900" algn="just">
              <a:lnSpc>
                <a:spcPct val="150000"/>
              </a:lnSpc>
              <a:spcAft>
                <a:spcPts val="0"/>
              </a:spcAft>
              <a:buFont typeface="Symbol" panose="05050102010706020507" pitchFamily="18" charset="2"/>
              <a:buChar char=""/>
            </a:pPr>
            <a:r>
              <a:rPr lang="es-CO" dirty="0">
                <a:solidFill>
                  <a:srgbClr val="000000"/>
                </a:solidFill>
                <a:ea typeface="Times New Roman" panose="02020603050405020304" pitchFamily="18" charset="0"/>
              </a:rPr>
              <a:t>Para procesos de recuperación secundaria y mejorada: optimizar los patrones de flujo.</a:t>
            </a:r>
            <a:endParaRPr lang="es-CO" dirty="0">
              <a:solidFill>
                <a:srgbClr val="000000"/>
              </a:solidFill>
              <a:effectLst/>
              <a:ea typeface="Times New Roman" panose="02020603050405020304" pitchFamily="18" charset="0"/>
            </a:endParaRPr>
          </a:p>
        </p:txBody>
      </p:sp>
      <p:pic>
        <p:nvPicPr>
          <p:cNvPr id="11" name="Imagen 10"/>
          <p:cNvPicPr>
            <a:picLocks noChangeAspect="1"/>
          </p:cNvPicPr>
          <p:nvPr/>
        </p:nvPicPr>
        <p:blipFill>
          <a:blip r:embed="rId4"/>
          <a:stretch>
            <a:fillRect/>
          </a:stretch>
        </p:blipFill>
        <p:spPr>
          <a:xfrm>
            <a:off x="7657250" y="2192947"/>
            <a:ext cx="4470439" cy="4708061"/>
          </a:xfrm>
          <a:prstGeom prst="rect">
            <a:avLst/>
          </a:prstGeom>
          <a:ln>
            <a:noFill/>
          </a:ln>
          <a:effectLst>
            <a:softEdge rad="112500"/>
          </a:effectLst>
        </p:spPr>
      </p:pic>
      <p:sp>
        <p:nvSpPr>
          <p:cNvPr id="25" name="Flecha abajo 24"/>
          <p:cNvSpPr/>
          <p:nvPr/>
        </p:nvSpPr>
        <p:spPr>
          <a:xfrm rot="16200000">
            <a:off x="7208315" y="4443062"/>
            <a:ext cx="367124" cy="433485"/>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75326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0" y="0"/>
            <a:ext cx="5393933" cy="6858000"/>
          </a:xfrm>
          <a:prstGeom prst="rect">
            <a:avLst/>
          </a:prstGeom>
        </p:spPr>
      </p:pic>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07" y="94309"/>
            <a:ext cx="1205743" cy="716466"/>
          </a:xfrm>
          <a:prstGeom prst="rect">
            <a:avLst/>
          </a:prstGeom>
        </p:spPr>
      </p:pic>
      <p:pic>
        <p:nvPicPr>
          <p:cNvPr id="8" name="Imagen 7"/>
          <p:cNvPicPr>
            <a:picLocks noChangeAspect="1"/>
          </p:cNvPicPr>
          <p:nvPr/>
        </p:nvPicPr>
        <p:blipFill>
          <a:blip r:embed="rId4"/>
          <a:stretch>
            <a:fillRect/>
          </a:stretch>
        </p:blipFill>
        <p:spPr>
          <a:xfrm>
            <a:off x="0" y="6213090"/>
            <a:ext cx="652578" cy="625387"/>
          </a:xfrm>
          <a:prstGeom prst="rect">
            <a:avLst/>
          </a:prstGeom>
        </p:spPr>
      </p:pic>
      <p:pic>
        <p:nvPicPr>
          <p:cNvPr id="9" name="Imagen 8"/>
          <p:cNvPicPr>
            <a:picLocks noChangeAspect="1"/>
          </p:cNvPicPr>
          <p:nvPr/>
        </p:nvPicPr>
        <p:blipFill>
          <a:blip r:embed="rId5"/>
          <a:stretch>
            <a:fillRect/>
          </a:stretch>
        </p:blipFill>
        <p:spPr>
          <a:xfrm>
            <a:off x="5354947" y="3437036"/>
            <a:ext cx="6837053" cy="3420962"/>
          </a:xfrm>
          <a:prstGeom prst="rect">
            <a:avLst/>
          </a:prstGeom>
        </p:spPr>
      </p:pic>
      <p:pic>
        <p:nvPicPr>
          <p:cNvPr id="10" name="Imagen 9"/>
          <p:cNvPicPr>
            <a:picLocks noChangeAspect="1"/>
          </p:cNvPicPr>
          <p:nvPr/>
        </p:nvPicPr>
        <p:blipFill>
          <a:blip r:embed="rId6"/>
          <a:stretch>
            <a:fillRect/>
          </a:stretch>
        </p:blipFill>
        <p:spPr>
          <a:xfrm>
            <a:off x="5354947" y="1"/>
            <a:ext cx="3869849" cy="3437034"/>
          </a:xfrm>
          <a:prstGeom prst="rect">
            <a:avLst/>
          </a:prstGeom>
        </p:spPr>
      </p:pic>
      <p:pic>
        <p:nvPicPr>
          <p:cNvPr id="3" name="Imagen 2"/>
          <p:cNvPicPr>
            <a:picLocks noChangeAspect="1"/>
          </p:cNvPicPr>
          <p:nvPr/>
        </p:nvPicPr>
        <p:blipFill>
          <a:blip r:embed="rId7"/>
          <a:stretch>
            <a:fillRect/>
          </a:stretch>
        </p:blipFill>
        <p:spPr>
          <a:xfrm>
            <a:off x="8488680" y="0"/>
            <a:ext cx="3703320" cy="3437034"/>
          </a:xfrm>
          <a:prstGeom prst="rect">
            <a:avLst/>
          </a:prstGeom>
        </p:spPr>
      </p:pic>
      <p:sp>
        <p:nvSpPr>
          <p:cNvPr id="6" name="CuadroTexto 5"/>
          <p:cNvSpPr txBox="1"/>
          <p:nvPr/>
        </p:nvSpPr>
        <p:spPr>
          <a:xfrm>
            <a:off x="10096302" y="5113434"/>
            <a:ext cx="2462903" cy="1061829"/>
          </a:xfrm>
          <a:prstGeom prst="rect">
            <a:avLst/>
          </a:prstGeom>
          <a:noFill/>
        </p:spPr>
        <p:txBody>
          <a:bodyPr wrap="square" rtlCol="0">
            <a:spAutoFit/>
          </a:bodyPr>
          <a:lstStyle/>
          <a:p>
            <a:pPr algn="ctr"/>
            <a:r>
              <a:rPr lang="es-CO" sz="1050" b="1" dirty="0" smtClean="0">
                <a:solidFill>
                  <a:schemeClr val="bg1"/>
                </a:solidFill>
                <a:latin typeface="Arial" panose="020B0604020202020204" pitchFamily="34" charset="0"/>
                <a:cs typeface="Arial" panose="020B0604020202020204" pitchFamily="34" charset="0"/>
              </a:rPr>
              <a:t>FACULTAD DE INGENIERÍAS FÍSICO-QUÍMICAS</a:t>
            </a:r>
          </a:p>
          <a:p>
            <a:pPr algn="ctr"/>
            <a:r>
              <a:rPr lang="es-CO" sz="1050" b="1" dirty="0" smtClean="0">
                <a:solidFill>
                  <a:schemeClr val="bg1"/>
                </a:solidFill>
                <a:latin typeface="Arial" panose="020B0604020202020204" pitchFamily="34" charset="0"/>
                <a:cs typeface="Arial" panose="020B0604020202020204" pitchFamily="34" charset="0"/>
              </a:rPr>
              <a:t>ESCUELA DE INGENIERÍA DE PETRÓLEOS</a:t>
            </a:r>
          </a:p>
          <a:p>
            <a:pPr algn="ctr"/>
            <a:r>
              <a:rPr lang="es-CO" sz="1050" b="1" dirty="0" smtClean="0">
                <a:solidFill>
                  <a:schemeClr val="bg1"/>
                </a:solidFill>
                <a:latin typeface="Arial" panose="020B0604020202020204" pitchFamily="34" charset="0"/>
                <a:cs typeface="Arial" panose="020B0604020202020204" pitchFamily="34" charset="0"/>
              </a:rPr>
              <a:t>BUCARAMANGA</a:t>
            </a:r>
          </a:p>
          <a:p>
            <a:pPr algn="ctr"/>
            <a:r>
              <a:rPr lang="es-CO" sz="1050" b="1" dirty="0" smtClean="0">
                <a:solidFill>
                  <a:schemeClr val="bg1"/>
                </a:solidFill>
                <a:latin typeface="Arial" panose="020B0604020202020204" pitchFamily="34" charset="0"/>
                <a:cs typeface="Arial" panose="020B0604020202020204" pitchFamily="34" charset="0"/>
              </a:rPr>
              <a:t>2015</a:t>
            </a:r>
            <a:endParaRPr lang="es-CO" sz="1050" b="1" dirty="0">
              <a:solidFill>
                <a:schemeClr val="bg1"/>
              </a:solidFill>
              <a:latin typeface="Arial" panose="020B0604020202020204" pitchFamily="34" charset="0"/>
              <a:cs typeface="Arial" panose="020B0604020202020204" pitchFamily="34" charset="0"/>
            </a:endParaRPr>
          </a:p>
        </p:txBody>
      </p:sp>
      <p:sp>
        <p:nvSpPr>
          <p:cNvPr id="25" name="Rectángulo 24"/>
          <p:cNvSpPr/>
          <p:nvPr/>
        </p:nvSpPr>
        <p:spPr>
          <a:xfrm>
            <a:off x="2315144" y="1062423"/>
            <a:ext cx="7805855" cy="923330"/>
          </a:xfrm>
          <a:prstGeom prst="rect">
            <a:avLst/>
          </a:prstGeom>
          <a:noFill/>
        </p:spPr>
        <p:txBody>
          <a:bodyPr wrap="none" lIns="91440" tIns="45720" rIns="91440" bIns="4572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b="1" dirty="0" smtClean="0">
                <a:ln w="9525">
                  <a:solidFill>
                    <a:schemeClr val="bg1"/>
                  </a:solidFill>
                  <a:prstDash val="solid"/>
                </a:ln>
                <a:effectLst>
                  <a:glow rad="139700">
                    <a:schemeClr val="accent5">
                      <a:satMod val="175000"/>
                      <a:alpha val="40000"/>
                    </a:schemeClr>
                  </a:glow>
                  <a:outerShdw blurRad="12700" dist="38100" dir="2700000" algn="tl" rotWithShape="0">
                    <a:schemeClr val="bg1">
                      <a:lumMod val="50000"/>
                    </a:schemeClr>
                  </a:outerShdw>
                </a:effectLst>
              </a:rPr>
              <a:t>FIN DE LA PRESENTACIÓN</a:t>
            </a:r>
            <a:endParaRPr lang="es-ES" sz="5400" b="1" dirty="0">
              <a:ln w="9525">
                <a:solidFill>
                  <a:schemeClr val="bg1"/>
                </a:solidFill>
                <a:prstDash val="solid"/>
              </a:ln>
              <a:effectLst>
                <a:glow rad="139700">
                  <a:schemeClr val="accent5">
                    <a:satMod val="175000"/>
                    <a:alpha val="40000"/>
                  </a:schemeClr>
                </a:glow>
                <a:outerShdw blurRad="12700" dist="38100" dir="2700000" algn="tl" rotWithShape="0">
                  <a:schemeClr val="bg1">
                    <a:lumMod val="50000"/>
                  </a:schemeClr>
                </a:outerShdw>
              </a:effectLst>
            </a:endParaRPr>
          </a:p>
        </p:txBody>
      </p:sp>
      <p:sp>
        <p:nvSpPr>
          <p:cNvPr id="27" name="CuadroTexto 12"/>
          <p:cNvSpPr txBox="1"/>
          <p:nvPr/>
        </p:nvSpPr>
        <p:spPr>
          <a:xfrm>
            <a:off x="3553580" y="5903891"/>
            <a:ext cx="2023955" cy="954107"/>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dirty="0" smtClean="0">
                <a:latin typeface="Viner Hand ITC" panose="03070502030502020203" pitchFamily="66" charset="0"/>
              </a:rPr>
              <a:t>MUCHAS </a:t>
            </a:r>
            <a:endParaRPr lang="es-CO" sz="2800" dirty="0" smtClean="0">
              <a:latin typeface="Viner Hand ITC" panose="03070502030502020203" pitchFamily="66" charset="0"/>
            </a:endParaRPr>
          </a:p>
          <a:p>
            <a:r>
              <a:rPr lang="es-CO" sz="2800" dirty="0" smtClean="0">
                <a:latin typeface="Viner Hand ITC" panose="03070502030502020203" pitchFamily="66" charset="0"/>
              </a:rPr>
              <a:t>GRACIAS</a:t>
            </a:r>
            <a:endParaRPr lang="es-CO" sz="2800" dirty="0">
              <a:latin typeface="Viner Hand ITC" panose="03070502030502020203" pitchFamily="66" charset="0"/>
            </a:endParaRPr>
          </a:p>
        </p:txBody>
      </p:sp>
    </p:spTree>
    <p:extLst>
      <p:ext uri="{BB962C8B-B14F-4D97-AF65-F5344CB8AC3E}">
        <p14:creationId xmlns:p14="http://schemas.microsoft.com/office/powerpoint/2010/main" val="749696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Fracturamiento hidráulico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sp>
        <p:nvSpPr>
          <p:cNvPr id="24" name="Rectángulo 23"/>
          <p:cNvSpPr/>
          <p:nvPr/>
        </p:nvSpPr>
        <p:spPr>
          <a:xfrm>
            <a:off x="2699431" y="99386"/>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P</a:t>
            </a:r>
            <a:r>
              <a:rPr lang="es-CO" sz="2800" b="1" spc="50" dirty="0">
                <a:ln w="9525" cmpd="sng">
                  <a:solidFill>
                    <a:schemeClr val="accent1"/>
                  </a:solidFill>
                  <a:prstDash val="solid"/>
                </a:ln>
                <a:solidFill>
                  <a:srgbClr val="70AD47">
                    <a:tint val="1000"/>
                  </a:srgbClr>
                </a:solidFill>
                <a:effectLst>
                  <a:glow rad="38100">
                    <a:schemeClr val="accent1">
                      <a:alpha val="40000"/>
                    </a:schemeClr>
                  </a:glow>
                </a:effectLst>
              </a:rPr>
              <a:t>É</a:t>
            </a: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RDIDA DE PRODUCTIVIDAD DEL POZO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13" name="Rectángulo 12"/>
          <p:cNvSpPr/>
          <p:nvPr/>
        </p:nvSpPr>
        <p:spPr>
          <a:xfrm>
            <a:off x="2224925" y="1377411"/>
            <a:ext cx="9222953" cy="923330"/>
          </a:xfrm>
          <a:prstGeom prst="rect">
            <a:avLst/>
          </a:prstGeom>
        </p:spPr>
        <p:txBody>
          <a:bodyPr wrap="square">
            <a:spAutoFit/>
          </a:bodyPr>
          <a:lstStyle/>
          <a:p>
            <a:pPr lvl="2" algn="just">
              <a:lnSpc>
                <a:spcPct val="150000"/>
              </a:lnSpc>
              <a:spcAft>
                <a:spcPts val="0"/>
              </a:spcAft>
            </a:pPr>
            <a:r>
              <a:rPr lang="es-CO" dirty="0" smtClean="0">
                <a:solidFill>
                  <a:srgbClr val="000000"/>
                </a:solidFill>
                <a:ea typeface="Times New Roman" panose="02020603050405020304" pitchFamily="18" charset="0"/>
                <a:cs typeface="Arial" panose="020B0604020202020204" pitchFamily="34" charset="0"/>
              </a:rPr>
              <a:t>La ecuación de Darcy representa </a:t>
            </a:r>
            <a:r>
              <a:rPr lang="es-CO" dirty="0">
                <a:solidFill>
                  <a:srgbClr val="000000"/>
                </a:solidFill>
                <a:ea typeface="Times New Roman" panose="02020603050405020304" pitchFamily="18" charset="0"/>
                <a:cs typeface="Arial" panose="020B0604020202020204" pitchFamily="34" charset="0"/>
              </a:rPr>
              <a:t>las condiciones reales de flujo del yacimiento al pozo, donde S es matemáticamente </a:t>
            </a:r>
            <a:r>
              <a:rPr lang="es-CO" dirty="0" smtClean="0">
                <a:solidFill>
                  <a:srgbClr val="000000"/>
                </a:solidFill>
                <a:ea typeface="Times New Roman" panose="02020603050405020304" pitchFamily="18" charset="0"/>
                <a:cs typeface="Arial" panose="020B0604020202020204" pitchFamily="34" charset="0"/>
              </a:rPr>
              <a:t>es un </a:t>
            </a:r>
            <a:r>
              <a:rPr lang="es-CO" dirty="0">
                <a:solidFill>
                  <a:srgbClr val="000000"/>
                </a:solidFill>
                <a:ea typeface="Times New Roman" panose="02020603050405020304" pitchFamily="18" charset="0"/>
                <a:cs typeface="Arial" panose="020B0604020202020204" pitchFamily="34" charset="0"/>
              </a:rPr>
              <a:t>valor adimensional.</a:t>
            </a:r>
            <a:endParaRPr lang="es-CO" b="1" dirty="0">
              <a:solidFill>
                <a:srgbClr val="000000"/>
              </a:solidFill>
              <a:effectLst/>
              <a:ea typeface="Times New Roman" panose="02020603050405020304" pitchFamily="18" charset="0"/>
            </a:endParaRPr>
          </a:p>
        </p:txBody>
      </p:sp>
      <p:pic>
        <p:nvPicPr>
          <p:cNvPr id="23" name="Imagen 22"/>
          <p:cNvPicPr>
            <a:picLocks noChangeAspect="1"/>
          </p:cNvPicPr>
          <p:nvPr/>
        </p:nvPicPr>
        <p:blipFill>
          <a:blip r:embed="rId4"/>
          <a:stretch>
            <a:fillRect/>
          </a:stretch>
        </p:blipFill>
        <p:spPr>
          <a:xfrm>
            <a:off x="5875189" y="2885654"/>
            <a:ext cx="3401017" cy="1222979"/>
          </a:xfrm>
          <a:prstGeom prst="rect">
            <a:avLst/>
          </a:prstGeom>
          <a:effectLst>
            <a:glow rad="101600">
              <a:schemeClr val="accent2">
                <a:satMod val="175000"/>
                <a:alpha val="40000"/>
              </a:schemeClr>
            </a:glow>
          </a:effectLst>
        </p:spPr>
      </p:pic>
      <p:sp>
        <p:nvSpPr>
          <p:cNvPr id="26" name="Rectángulo 25"/>
          <p:cNvSpPr/>
          <p:nvPr/>
        </p:nvSpPr>
        <p:spPr>
          <a:xfrm>
            <a:off x="2761053" y="4975807"/>
            <a:ext cx="8697173" cy="1754326"/>
          </a:xfrm>
          <a:prstGeom prst="rect">
            <a:avLst/>
          </a:prstGeom>
        </p:spPr>
        <p:txBody>
          <a:bodyPr wrap="square">
            <a:spAutoFit/>
          </a:bodyPr>
          <a:lstStyle/>
          <a:p>
            <a:pPr algn="just"/>
            <a:r>
              <a:rPr lang="es-CO" dirty="0"/>
              <a:t>Cada uno de los términos de esta ecuación afectará la productividad de un pozo, los parámetros que pueden cambiarse en esta son la permeabilidad K y el efecto skin o daño S, por lo que estos son los principales parámetros que afectan la productividad de un </a:t>
            </a:r>
            <a:r>
              <a:rPr lang="es-CO" dirty="0" smtClean="0"/>
              <a:t>pozo.</a:t>
            </a:r>
            <a:r>
              <a:rPr lang="es-CO" dirty="0"/>
              <a:t> Un valor bajo de permeabilidad o un valor grande del efecto skin propiciarán una baja productividad del pozo. </a:t>
            </a:r>
          </a:p>
          <a:p>
            <a:pPr algn="just"/>
            <a:endParaRPr lang="es-CO" dirty="0"/>
          </a:p>
        </p:txBody>
      </p:sp>
      <p:sp>
        <p:nvSpPr>
          <p:cNvPr id="30" name="Flecha abajo 29"/>
          <p:cNvSpPr/>
          <p:nvPr/>
        </p:nvSpPr>
        <p:spPr>
          <a:xfrm>
            <a:off x="7429647" y="4290637"/>
            <a:ext cx="292100" cy="64821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36009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Fracturamiento hidráulico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sp>
        <p:nvSpPr>
          <p:cNvPr id="24" name="Rectángulo 23"/>
          <p:cNvSpPr/>
          <p:nvPr/>
        </p:nvSpPr>
        <p:spPr>
          <a:xfrm>
            <a:off x="2568273" y="30809"/>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P</a:t>
            </a:r>
            <a:r>
              <a:rPr lang="es-CO" sz="2800" b="1" spc="50" dirty="0">
                <a:ln w="9525" cmpd="sng">
                  <a:solidFill>
                    <a:schemeClr val="accent1"/>
                  </a:solidFill>
                  <a:prstDash val="solid"/>
                </a:ln>
                <a:solidFill>
                  <a:srgbClr val="70AD47">
                    <a:tint val="1000"/>
                  </a:srgbClr>
                </a:solidFill>
                <a:effectLst>
                  <a:glow rad="38100">
                    <a:schemeClr val="accent1">
                      <a:alpha val="40000"/>
                    </a:schemeClr>
                  </a:glow>
                </a:effectLst>
              </a:rPr>
              <a:t>É</a:t>
            </a: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RDIDA DE PRODUCTIVIDAD DEL POZO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3" name="Rectángulo 2"/>
          <p:cNvSpPr/>
          <p:nvPr/>
        </p:nvSpPr>
        <p:spPr>
          <a:xfrm>
            <a:off x="3136900" y="2060540"/>
            <a:ext cx="3683000" cy="3831818"/>
          </a:xfrm>
          <a:prstGeom prst="rect">
            <a:avLst/>
          </a:prstGeom>
        </p:spPr>
        <p:txBody>
          <a:bodyPr wrap="square">
            <a:spAutoFit/>
          </a:bodyPr>
          <a:lstStyle/>
          <a:p>
            <a:pPr algn="ctr">
              <a:lnSpc>
                <a:spcPct val="150000"/>
              </a:lnSpc>
              <a:spcAft>
                <a:spcPts val="0"/>
              </a:spcAft>
            </a:pPr>
            <a:r>
              <a:rPr lang="es-CO" b="1" dirty="0">
                <a:solidFill>
                  <a:srgbClr val="000000"/>
                </a:solidFill>
                <a:ea typeface="Times New Roman" panose="02020603050405020304" pitchFamily="18" charset="0"/>
              </a:rPr>
              <a:t>La </a:t>
            </a:r>
            <a:r>
              <a:rPr lang="es-CO" b="1" dirty="0" smtClean="0">
                <a:solidFill>
                  <a:srgbClr val="000000"/>
                </a:solidFill>
                <a:ea typeface="Times New Roman" panose="02020603050405020304" pitchFamily="18" charset="0"/>
              </a:rPr>
              <a:t>permeabilidad</a:t>
            </a:r>
            <a:endParaRPr lang="es-CO" dirty="0" smtClean="0">
              <a:solidFill>
                <a:srgbClr val="000000"/>
              </a:solidFill>
              <a:ea typeface="Times New Roman" panose="02020603050405020304" pitchFamily="18" charset="0"/>
            </a:endParaRPr>
          </a:p>
          <a:p>
            <a:pPr algn="just">
              <a:lnSpc>
                <a:spcPct val="150000"/>
              </a:lnSpc>
              <a:spcAft>
                <a:spcPts val="0"/>
              </a:spcAft>
            </a:pPr>
            <a:r>
              <a:rPr lang="es-CO" dirty="0" smtClean="0">
                <a:solidFill>
                  <a:srgbClr val="000000"/>
                </a:solidFill>
                <a:ea typeface="Times New Roman" panose="02020603050405020304" pitchFamily="18" charset="0"/>
              </a:rPr>
              <a:t>Hay </a:t>
            </a:r>
            <a:r>
              <a:rPr lang="es-CO" dirty="0">
                <a:solidFill>
                  <a:srgbClr val="000000"/>
                </a:solidFill>
                <a:ea typeface="Times New Roman" panose="02020603050405020304" pitchFamily="18" charset="0"/>
              </a:rPr>
              <a:t>una probabilidad muy baja de que esta pueda incrementarse para lograr obtener una mayor productividad, cuando esta es baja como por ejemplo menos de 10 md, la posibilidad de incrementar la productividad es a través de una estimulación por </a:t>
            </a:r>
            <a:r>
              <a:rPr lang="es-CO" dirty="0" smtClean="0">
                <a:solidFill>
                  <a:srgbClr val="000000"/>
                </a:solidFill>
                <a:ea typeface="Times New Roman" panose="02020603050405020304" pitchFamily="18" charset="0"/>
              </a:rPr>
              <a:t>fracturamiento</a:t>
            </a:r>
            <a:r>
              <a:rPr lang="es-CO" dirty="0">
                <a:solidFill>
                  <a:srgbClr val="000000"/>
                </a:solidFill>
                <a:ea typeface="Times New Roman" panose="02020603050405020304" pitchFamily="18" charset="0"/>
              </a:rPr>
              <a:t>.</a:t>
            </a:r>
            <a:endParaRPr lang="es-CO" dirty="0">
              <a:solidFill>
                <a:srgbClr val="000000"/>
              </a:solidFill>
              <a:effectLst/>
              <a:ea typeface="Times New Roman" panose="02020603050405020304" pitchFamily="18" charset="0"/>
            </a:endParaRPr>
          </a:p>
        </p:txBody>
      </p:sp>
      <p:sp>
        <p:nvSpPr>
          <p:cNvPr id="5" name="CuadroTexto 4"/>
          <p:cNvSpPr txBox="1"/>
          <p:nvPr/>
        </p:nvSpPr>
        <p:spPr>
          <a:xfrm>
            <a:off x="4710079" y="1117612"/>
            <a:ext cx="5063181" cy="369332"/>
          </a:xfrm>
          <a:prstGeom prst="rect">
            <a:avLst/>
          </a:prstGeom>
          <a:noFill/>
        </p:spPr>
        <p:txBody>
          <a:bodyPr wrap="none" rtlCol="0">
            <a:spAutoFit/>
          </a:bodyPr>
          <a:lstStyle/>
          <a:p>
            <a:r>
              <a:rPr lang="es-CO" b="1" dirty="0" smtClean="0"/>
              <a:t>PARÁMETROS QUE AFECTAN LA PRODUCTIVIDAD</a:t>
            </a:r>
            <a:endParaRPr lang="es-CO" b="1" dirty="0"/>
          </a:p>
        </p:txBody>
      </p:sp>
      <p:sp>
        <p:nvSpPr>
          <p:cNvPr id="7" name="Rectángulo 6"/>
          <p:cNvSpPr/>
          <p:nvPr/>
        </p:nvSpPr>
        <p:spPr>
          <a:xfrm>
            <a:off x="7985430" y="2257738"/>
            <a:ext cx="3733800" cy="3693319"/>
          </a:xfrm>
          <a:prstGeom prst="rect">
            <a:avLst/>
          </a:prstGeom>
        </p:spPr>
        <p:txBody>
          <a:bodyPr wrap="square">
            <a:spAutoFit/>
          </a:bodyPr>
          <a:lstStyle/>
          <a:p>
            <a:pPr algn="ctr"/>
            <a:r>
              <a:rPr lang="es-CO" b="1" dirty="0">
                <a:ea typeface="Calibri" panose="020F0502020204030204" pitchFamily="34" charset="0"/>
                <a:cs typeface="Times New Roman" panose="02020603050405020304" pitchFamily="18" charset="0"/>
              </a:rPr>
              <a:t>Un valor grande de </a:t>
            </a:r>
            <a:r>
              <a:rPr lang="es-CO" b="1" dirty="0" smtClean="0">
                <a:ea typeface="Calibri" panose="020F0502020204030204" pitchFamily="34" charset="0"/>
                <a:cs typeface="Times New Roman" panose="02020603050405020304" pitchFamily="18" charset="0"/>
              </a:rPr>
              <a:t>S</a:t>
            </a:r>
          </a:p>
          <a:p>
            <a:pPr algn="just"/>
            <a:endParaRPr lang="es-CO" i="1" dirty="0">
              <a:ea typeface="Calibri" panose="020F0502020204030204" pitchFamily="34" charset="0"/>
              <a:cs typeface="Times New Roman" panose="02020603050405020304" pitchFamily="18" charset="0"/>
            </a:endParaRPr>
          </a:p>
          <a:p>
            <a:pPr algn="just"/>
            <a:r>
              <a:rPr lang="es-CO" dirty="0">
                <a:ea typeface="Calibri" panose="020F0502020204030204" pitchFamily="34" charset="0"/>
                <a:cs typeface="Times New Roman" panose="02020603050405020304" pitchFamily="18" charset="0"/>
              </a:rPr>
              <a:t>E</a:t>
            </a:r>
            <a:r>
              <a:rPr lang="es-CO" dirty="0" smtClean="0">
                <a:ea typeface="Calibri" panose="020F0502020204030204" pitchFamily="34" charset="0"/>
                <a:cs typeface="Times New Roman" panose="02020603050405020304" pitchFamily="18" charset="0"/>
              </a:rPr>
              <a:t>s </a:t>
            </a:r>
            <a:r>
              <a:rPr lang="es-CO" dirty="0">
                <a:ea typeface="Calibri" panose="020F0502020204030204" pitchFamily="34" charset="0"/>
                <a:cs typeface="Times New Roman" panose="02020603050405020304" pitchFamily="18" charset="0"/>
              </a:rPr>
              <a:t>consecuencia de un daño causado en la cara del pozo, consecuencia de las operaciones de perforación, completamiento o cementación del mismo. Esta alteración es posible disminuirla </a:t>
            </a:r>
            <a:r>
              <a:rPr lang="es-CO" dirty="0" smtClean="0">
                <a:ea typeface="Calibri" panose="020F0502020204030204" pitchFamily="34" charset="0"/>
                <a:cs typeface="Times New Roman" panose="02020603050405020304" pitchFamily="18" charset="0"/>
              </a:rPr>
              <a:t>o </a:t>
            </a:r>
            <a:r>
              <a:rPr lang="es-CO" dirty="0">
                <a:ea typeface="Calibri" panose="020F0502020204030204" pitchFamily="34" charset="0"/>
                <a:cs typeface="Times New Roman" panose="02020603050405020304" pitchFamily="18" charset="0"/>
              </a:rPr>
              <a:t>eliminarla </a:t>
            </a:r>
            <a:r>
              <a:rPr lang="es-CO" dirty="0" smtClean="0">
                <a:ea typeface="Calibri" panose="020F0502020204030204" pitchFamily="34" charset="0"/>
                <a:cs typeface="Times New Roman" panose="02020603050405020304" pitchFamily="18" charset="0"/>
              </a:rPr>
              <a:t>a </a:t>
            </a:r>
            <a:r>
              <a:rPr lang="es-CO" dirty="0">
                <a:ea typeface="Calibri" panose="020F0502020204030204" pitchFamily="34" charset="0"/>
                <a:cs typeface="Times New Roman" panose="02020603050405020304" pitchFamily="18" charset="0"/>
              </a:rPr>
              <a:t>través de la estimulación matricial. En cualquier caso, la estimulación reduce el efecto skin y el mejoramiento de la productividad se da gracias al incremento del radio del pozo</a:t>
            </a:r>
            <a:endParaRPr lang="es-CO" dirty="0"/>
          </a:p>
        </p:txBody>
      </p:sp>
      <p:sp>
        <p:nvSpPr>
          <p:cNvPr id="9" name="Flecha izquierda, derecha y arriba 8"/>
          <p:cNvSpPr/>
          <p:nvPr/>
        </p:nvSpPr>
        <p:spPr>
          <a:xfrm>
            <a:off x="6945630" y="1619641"/>
            <a:ext cx="749300" cy="881798"/>
          </a:xfrm>
          <a:prstGeom prst="leftRigh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CO"/>
          </a:p>
        </p:txBody>
      </p:sp>
      <p:sp>
        <p:nvSpPr>
          <p:cNvPr id="10" name="Rectángulo redondeado 9"/>
          <p:cNvSpPr/>
          <p:nvPr/>
        </p:nvSpPr>
        <p:spPr>
          <a:xfrm>
            <a:off x="4710079" y="1035090"/>
            <a:ext cx="5063182" cy="5343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redondeado 10"/>
          <p:cNvSpPr/>
          <p:nvPr/>
        </p:nvSpPr>
        <p:spPr>
          <a:xfrm>
            <a:off x="7820660" y="2166899"/>
            <a:ext cx="3898570" cy="37841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ángulo redondeado 26"/>
          <p:cNvSpPr/>
          <p:nvPr/>
        </p:nvSpPr>
        <p:spPr>
          <a:xfrm>
            <a:off x="2992247" y="2104855"/>
            <a:ext cx="3898570" cy="37841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26169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Fracturamiento hidráulico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sp>
        <p:nvSpPr>
          <p:cNvPr id="24" name="Rectángulo 23"/>
          <p:cNvSpPr/>
          <p:nvPr/>
        </p:nvSpPr>
        <p:spPr>
          <a:xfrm>
            <a:off x="2656440" y="30809"/>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P</a:t>
            </a:r>
            <a:r>
              <a:rPr lang="es-CO" sz="2800" b="1" spc="50" dirty="0">
                <a:ln w="9525" cmpd="sng">
                  <a:solidFill>
                    <a:schemeClr val="accent1"/>
                  </a:solidFill>
                  <a:prstDash val="solid"/>
                </a:ln>
                <a:solidFill>
                  <a:srgbClr val="70AD47">
                    <a:tint val="1000"/>
                  </a:srgbClr>
                </a:solidFill>
                <a:effectLst>
                  <a:glow rad="38100">
                    <a:schemeClr val="accent1">
                      <a:alpha val="40000"/>
                    </a:schemeClr>
                  </a:glow>
                </a:effectLst>
              </a:rPr>
              <a:t>É</a:t>
            </a: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RDIDA DE PRODUCTIVIDAD DEL POZO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pic>
        <p:nvPicPr>
          <p:cNvPr id="13" name="Imagen 12"/>
          <p:cNvPicPr>
            <a:picLocks noChangeAspect="1"/>
          </p:cNvPicPr>
          <p:nvPr/>
        </p:nvPicPr>
        <p:blipFill>
          <a:blip r:embed="rId4"/>
          <a:stretch>
            <a:fillRect/>
          </a:stretch>
        </p:blipFill>
        <p:spPr>
          <a:xfrm>
            <a:off x="5148041" y="4100366"/>
            <a:ext cx="4357300" cy="2352942"/>
          </a:xfrm>
          <a:prstGeom prst="rect">
            <a:avLst/>
          </a:prstGeom>
          <a:ln>
            <a:noFill/>
          </a:ln>
          <a:effectLst>
            <a:outerShdw blurRad="292100" dist="139700" dir="2700000" algn="tl" rotWithShape="0">
              <a:srgbClr val="333333">
                <a:alpha val="65000"/>
              </a:srgbClr>
            </a:outerShdw>
          </a:effectLst>
        </p:spPr>
      </p:pic>
      <p:sp>
        <p:nvSpPr>
          <p:cNvPr id="23" name="Rectángulo 22"/>
          <p:cNvSpPr/>
          <p:nvPr/>
        </p:nvSpPr>
        <p:spPr>
          <a:xfrm>
            <a:off x="2703697" y="0"/>
            <a:ext cx="9412198" cy="3831818"/>
          </a:xfrm>
          <a:prstGeom prst="rect">
            <a:avLst/>
          </a:prstGeom>
        </p:spPr>
        <p:txBody>
          <a:bodyPr wrap="square">
            <a:spAutoFit/>
          </a:bodyPr>
          <a:lstStyle/>
          <a:p>
            <a:pPr algn="just">
              <a:lnSpc>
                <a:spcPct val="150000"/>
              </a:lnSpc>
              <a:spcAft>
                <a:spcPts val="0"/>
              </a:spcAft>
            </a:pPr>
            <a:r>
              <a:rPr lang="es-CO" dirty="0">
                <a:solidFill>
                  <a:srgbClr val="000000"/>
                </a:solidFill>
                <a:ea typeface="Times New Roman" panose="02020603050405020304" pitchFamily="18" charset="0"/>
              </a:rPr>
              <a:t> </a:t>
            </a:r>
            <a:endParaRPr lang="es-CO" dirty="0" smtClean="0">
              <a:solidFill>
                <a:srgbClr val="000000"/>
              </a:solidFill>
              <a:ea typeface="Times New Roman" panose="02020603050405020304" pitchFamily="18" charset="0"/>
            </a:endParaRPr>
          </a:p>
          <a:p>
            <a:pPr algn="just">
              <a:lnSpc>
                <a:spcPct val="150000"/>
              </a:lnSpc>
              <a:spcAft>
                <a:spcPts val="0"/>
              </a:spcAft>
            </a:pPr>
            <a:endParaRPr lang="es-CO" dirty="0">
              <a:solidFill>
                <a:srgbClr val="000000"/>
              </a:solidFill>
              <a:ea typeface="Times New Roman" panose="02020603050405020304" pitchFamily="18" charset="0"/>
            </a:endParaRPr>
          </a:p>
          <a:p>
            <a:pPr algn="ctr">
              <a:lnSpc>
                <a:spcPct val="150000"/>
              </a:lnSpc>
              <a:spcAft>
                <a:spcPts val="0"/>
              </a:spcAft>
            </a:pPr>
            <a:r>
              <a:rPr lang="es-CO" b="1" dirty="0" smtClean="0">
                <a:solidFill>
                  <a:srgbClr val="000000"/>
                </a:solidFill>
                <a:ea typeface="Times New Roman" panose="02020603050405020304" pitchFamily="18" charset="0"/>
              </a:rPr>
              <a:t>DAÑO A LA FORMACIÓN </a:t>
            </a:r>
          </a:p>
          <a:p>
            <a:pPr algn="just">
              <a:lnSpc>
                <a:spcPct val="150000"/>
              </a:lnSpc>
              <a:spcAft>
                <a:spcPts val="0"/>
              </a:spcAft>
            </a:pPr>
            <a:r>
              <a:rPr lang="es-CO" dirty="0" smtClean="0">
                <a:solidFill>
                  <a:srgbClr val="000000"/>
                </a:solidFill>
                <a:ea typeface="Times New Roman" panose="02020603050405020304" pitchFamily="18" charset="0"/>
              </a:rPr>
              <a:t>Puede </a:t>
            </a:r>
            <a:r>
              <a:rPr lang="es-CO" dirty="0">
                <a:solidFill>
                  <a:srgbClr val="000000"/>
                </a:solidFill>
                <a:ea typeface="Times New Roman" panose="02020603050405020304" pitchFamily="18" charset="0"/>
              </a:rPr>
              <a:t>ser causado por procesos simples o complejos y se puede presentar en cualquier etapa de la vida de un pozo. El proceso de la perforación es el primero y más importante origen del daño, el cual puede ser incrementado al momento de la cementación de las tuberías de revestimiento, en las operaciones de completamiento o reparación de pozos, hasta inclusivamente por la misma estimulación. </a:t>
            </a:r>
            <a:r>
              <a:rPr lang="es-CO" dirty="0" smtClean="0">
                <a:solidFill>
                  <a:srgbClr val="000000"/>
                </a:solidFill>
                <a:ea typeface="Times New Roman" panose="02020603050405020304" pitchFamily="18" charset="0"/>
              </a:rPr>
              <a:t>Es </a:t>
            </a:r>
            <a:r>
              <a:rPr lang="es-CO" dirty="0">
                <a:solidFill>
                  <a:srgbClr val="000000"/>
                </a:solidFill>
                <a:ea typeface="Times New Roman" panose="02020603050405020304" pitchFamily="18" charset="0"/>
              </a:rPr>
              <a:t>importante prevenir o minimizar el daño para evitar costosos gastos en la búsqueda de su remoción.</a:t>
            </a:r>
            <a:endParaRPr lang="es-CO"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1069524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Fracturamiento hidráulico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grpSp>
        <p:nvGrpSpPr>
          <p:cNvPr id="40" name="Grupo 39"/>
          <p:cNvGrpSpPr/>
          <p:nvPr/>
        </p:nvGrpSpPr>
        <p:grpSpPr>
          <a:xfrm>
            <a:off x="2703212" y="3580406"/>
            <a:ext cx="2010239" cy="694661"/>
            <a:chOff x="8350228" y="1367651"/>
            <a:chExt cx="2082800" cy="694661"/>
          </a:xfrm>
        </p:grpSpPr>
        <p:sp>
          <p:nvSpPr>
            <p:cNvPr id="41" name="Nube 40"/>
            <p:cNvSpPr/>
            <p:nvPr/>
          </p:nvSpPr>
          <p:spPr>
            <a:xfrm>
              <a:off x="8350228" y="1367651"/>
              <a:ext cx="2082800" cy="69466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CuadroTexto 41"/>
            <p:cNvSpPr txBox="1"/>
            <p:nvPr/>
          </p:nvSpPr>
          <p:spPr>
            <a:xfrm>
              <a:off x="8634305" y="1533510"/>
              <a:ext cx="1485663" cy="369332"/>
            </a:xfrm>
            <a:prstGeom prst="rect">
              <a:avLst/>
            </a:prstGeom>
            <a:noFill/>
          </p:spPr>
          <p:txBody>
            <a:bodyPr wrap="none" rtlCol="0">
              <a:spAutoFit/>
            </a:bodyPr>
            <a:lstStyle/>
            <a:p>
              <a:r>
                <a:rPr lang="es-CO" i="1" dirty="0" smtClean="0"/>
                <a:t>REPARACIÓN </a:t>
              </a:r>
              <a:endParaRPr lang="es-CO" i="1" dirty="0"/>
            </a:p>
          </p:txBody>
        </p:sp>
      </p:grpSp>
      <p:grpSp>
        <p:nvGrpSpPr>
          <p:cNvPr id="54" name="Grupo 53"/>
          <p:cNvGrpSpPr/>
          <p:nvPr/>
        </p:nvGrpSpPr>
        <p:grpSpPr>
          <a:xfrm>
            <a:off x="2800298" y="136864"/>
            <a:ext cx="9160042" cy="6205507"/>
            <a:chOff x="2752111" y="-360655"/>
            <a:chExt cx="9160042" cy="6205507"/>
          </a:xfrm>
        </p:grpSpPr>
        <p:sp>
          <p:nvSpPr>
            <p:cNvPr id="24" name="Rectángulo 23"/>
            <p:cNvSpPr/>
            <p:nvPr/>
          </p:nvSpPr>
          <p:spPr>
            <a:xfrm>
              <a:off x="2752111" y="-360655"/>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P</a:t>
              </a:r>
              <a:r>
                <a:rPr lang="es-CO" sz="2800" b="1" spc="50" dirty="0">
                  <a:ln w="9525" cmpd="sng">
                    <a:solidFill>
                      <a:schemeClr val="accent1"/>
                    </a:solidFill>
                    <a:prstDash val="solid"/>
                  </a:ln>
                  <a:solidFill>
                    <a:srgbClr val="70AD47">
                      <a:tint val="1000"/>
                    </a:srgbClr>
                  </a:solidFill>
                  <a:effectLst>
                    <a:glow rad="38100">
                      <a:schemeClr val="accent1">
                        <a:alpha val="40000"/>
                      </a:schemeClr>
                    </a:glow>
                  </a:effectLst>
                </a:rPr>
                <a:t>É</a:t>
              </a: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RDIDA DE PRODUCTIVIDAD DEL POZO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7" name="Grupo 6"/>
            <p:cNvGrpSpPr/>
            <p:nvPr/>
          </p:nvGrpSpPr>
          <p:grpSpPr>
            <a:xfrm>
              <a:off x="5655311" y="2683788"/>
              <a:ext cx="2933700" cy="1313146"/>
              <a:chOff x="5769611" y="2683788"/>
              <a:chExt cx="2933700" cy="1313146"/>
            </a:xfrm>
          </p:grpSpPr>
          <p:sp>
            <p:nvSpPr>
              <p:cNvPr id="3" name="CuadroTexto 2"/>
              <p:cNvSpPr txBox="1"/>
              <p:nvPr/>
            </p:nvSpPr>
            <p:spPr>
              <a:xfrm>
                <a:off x="5769611" y="2973685"/>
                <a:ext cx="2933699" cy="92333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CO" b="1" dirty="0" smtClean="0">
                    <a:ln/>
                    <a:solidFill>
                      <a:schemeClr val="accent3"/>
                    </a:solidFill>
                    <a:effectLst>
                      <a:glow rad="139700">
                        <a:schemeClr val="accent2">
                          <a:satMod val="175000"/>
                          <a:alpha val="40000"/>
                        </a:schemeClr>
                      </a:glow>
                    </a:effectLst>
                  </a:rPr>
                  <a:t>OPERACIONES DURANTE LAS CUALES SE PRODUCE DAÑO</a:t>
                </a:r>
                <a:endParaRPr lang="es-CO" b="1" dirty="0">
                  <a:ln/>
                  <a:solidFill>
                    <a:schemeClr val="accent3"/>
                  </a:solidFill>
                  <a:effectLst>
                    <a:glow rad="139700">
                      <a:schemeClr val="accent2">
                        <a:satMod val="175000"/>
                        <a:alpha val="40000"/>
                      </a:schemeClr>
                    </a:glow>
                  </a:effectLst>
                </a:endParaRPr>
              </a:p>
            </p:txBody>
          </p:sp>
          <p:sp>
            <p:nvSpPr>
              <p:cNvPr id="5" name="Elipse 4"/>
              <p:cNvSpPr/>
              <p:nvPr/>
            </p:nvSpPr>
            <p:spPr>
              <a:xfrm>
                <a:off x="5769611" y="2683788"/>
                <a:ext cx="2933700" cy="13131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 name="Flecha arriba y abajo 8"/>
            <p:cNvSpPr/>
            <p:nvPr/>
          </p:nvSpPr>
          <p:spPr>
            <a:xfrm rot="20160584">
              <a:off x="5531889" y="2316259"/>
              <a:ext cx="246846" cy="4169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arriba y abajo 24"/>
            <p:cNvSpPr/>
            <p:nvPr/>
          </p:nvSpPr>
          <p:spPr>
            <a:xfrm rot="5400000">
              <a:off x="9039087" y="3031320"/>
              <a:ext cx="273567" cy="53449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lecha arriba y abajo 25"/>
            <p:cNvSpPr/>
            <p:nvPr/>
          </p:nvSpPr>
          <p:spPr>
            <a:xfrm rot="2067914">
              <a:off x="8208659" y="2232296"/>
              <a:ext cx="248672" cy="45679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Flecha arriba y abajo 26"/>
            <p:cNvSpPr/>
            <p:nvPr/>
          </p:nvSpPr>
          <p:spPr>
            <a:xfrm rot="20160584">
              <a:off x="8248504" y="3934589"/>
              <a:ext cx="246846" cy="4169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Flecha arriba y abajo 27"/>
            <p:cNvSpPr/>
            <p:nvPr/>
          </p:nvSpPr>
          <p:spPr>
            <a:xfrm rot="2067914">
              <a:off x="5565223" y="3896601"/>
              <a:ext cx="248672" cy="45679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Flecha arriba y abajo 28"/>
            <p:cNvSpPr/>
            <p:nvPr/>
          </p:nvSpPr>
          <p:spPr>
            <a:xfrm rot="5400000">
              <a:off x="4870431" y="3086887"/>
              <a:ext cx="273567" cy="53449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30" name="Grupo 29"/>
            <p:cNvGrpSpPr/>
            <p:nvPr/>
          </p:nvGrpSpPr>
          <p:grpSpPr>
            <a:xfrm>
              <a:off x="8413230" y="1446316"/>
              <a:ext cx="2082800" cy="821934"/>
              <a:chOff x="8394700" y="1344965"/>
              <a:chExt cx="2082800" cy="821934"/>
            </a:xfrm>
          </p:grpSpPr>
          <p:sp>
            <p:nvSpPr>
              <p:cNvPr id="10" name="Nube 9"/>
              <p:cNvSpPr/>
              <p:nvPr/>
            </p:nvSpPr>
            <p:spPr>
              <a:xfrm>
                <a:off x="8394700" y="1344965"/>
                <a:ext cx="2082800" cy="82193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a:off x="8654283" y="1595044"/>
                <a:ext cx="1584088" cy="369332"/>
              </a:xfrm>
              <a:prstGeom prst="rect">
                <a:avLst/>
              </a:prstGeom>
              <a:noFill/>
            </p:spPr>
            <p:txBody>
              <a:bodyPr wrap="none" rtlCol="0">
                <a:spAutoFit/>
              </a:bodyPr>
              <a:lstStyle/>
              <a:p>
                <a:r>
                  <a:rPr lang="es-CO" i="1" dirty="0" smtClean="0"/>
                  <a:t>PERFORACIÓN</a:t>
                </a:r>
                <a:endParaRPr lang="es-CO" i="1" dirty="0"/>
              </a:p>
            </p:txBody>
          </p:sp>
        </p:grpSp>
        <p:grpSp>
          <p:nvGrpSpPr>
            <p:cNvPr id="31" name="Grupo 30"/>
            <p:cNvGrpSpPr/>
            <p:nvPr/>
          </p:nvGrpSpPr>
          <p:grpSpPr>
            <a:xfrm>
              <a:off x="9496690" y="2870426"/>
              <a:ext cx="2379831" cy="821934"/>
              <a:chOff x="8394700" y="1344965"/>
              <a:chExt cx="2082800" cy="821934"/>
            </a:xfrm>
          </p:grpSpPr>
          <p:sp>
            <p:nvSpPr>
              <p:cNvPr id="32" name="Nube 31"/>
              <p:cNvSpPr/>
              <p:nvPr/>
            </p:nvSpPr>
            <p:spPr>
              <a:xfrm>
                <a:off x="8394700" y="1344965"/>
                <a:ext cx="2082800" cy="82193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CuadroTexto 32"/>
              <p:cNvSpPr txBox="1"/>
              <p:nvPr/>
            </p:nvSpPr>
            <p:spPr>
              <a:xfrm>
                <a:off x="8657775" y="1544017"/>
                <a:ext cx="1622945" cy="369332"/>
              </a:xfrm>
              <a:prstGeom prst="rect">
                <a:avLst/>
              </a:prstGeom>
              <a:noFill/>
            </p:spPr>
            <p:txBody>
              <a:bodyPr wrap="none" rtlCol="0">
                <a:spAutoFit/>
              </a:bodyPr>
              <a:lstStyle/>
              <a:p>
                <a:r>
                  <a:rPr lang="es-CO" i="1" dirty="0" smtClean="0"/>
                  <a:t>CEMENTACIÓN</a:t>
                </a:r>
                <a:endParaRPr lang="es-CO" i="1" dirty="0"/>
              </a:p>
            </p:txBody>
          </p:sp>
        </p:grpSp>
        <p:grpSp>
          <p:nvGrpSpPr>
            <p:cNvPr id="34" name="Grupo 33"/>
            <p:cNvGrpSpPr/>
            <p:nvPr/>
          </p:nvGrpSpPr>
          <p:grpSpPr>
            <a:xfrm>
              <a:off x="8455290" y="4309639"/>
              <a:ext cx="2082800" cy="821934"/>
              <a:chOff x="8394700" y="1344965"/>
              <a:chExt cx="2082800" cy="821934"/>
            </a:xfrm>
          </p:grpSpPr>
          <p:sp>
            <p:nvSpPr>
              <p:cNvPr id="35" name="Nube 34"/>
              <p:cNvSpPr/>
              <p:nvPr/>
            </p:nvSpPr>
            <p:spPr>
              <a:xfrm>
                <a:off x="8394700" y="1344965"/>
                <a:ext cx="2082800" cy="82193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p:cNvSpPr txBox="1"/>
              <p:nvPr/>
            </p:nvSpPr>
            <p:spPr>
              <a:xfrm>
                <a:off x="8654283" y="1595044"/>
                <a:ext cx="1567417" cy="369332"/>
              </a:xfrm>
              <a:prstGeom prst="rect">
                <a:avLst/>
              </a:prstGeom>
              <a:noFill/>
            </p:spPr>
            <p:txBody>
              <a:bodyPr wrap="none" rtlCol="0">
                <a:spAutoFit/>
              </a:bodyPr>
              <a:lstStyle/>
              <a:p>
                <a:r>
                  <a:rPr lang="es-CO" i="1" dirty="0" smtClean="0"/>
                  <a:t>TERMINACIÓN</a:t>
                </a:r>
                <a:endParaRPr lang="es-CO" i="1" dirty="0"/>
              </a:p>
            </p:txBody>
          </p:sp>
        </p:grpSp>
        <p:grpSp>
          <p:nvGrpSpPr>
            <p:cNvPr id="37" name="Grupo 36"/>
            <p:cNvGrpSpPr/>
            <p:nvPr/>
          </p:nvGrpSpPr>
          <p:grpSpPr>
            <a:xfrm>
              <a:off x="6074035" y="5022918"/>
              <a:ext cx="2082800" cy="821934"/>
              <a:chOff x="8394700" y="1344965"/>
              <a:chExt cx="2082800" cy="821934"/>
            </a:xfrm>
          </p:grpSpPr>
          <p:sp>
            <p:nvSpPr>
              <p:cNvPr id="38" name="Nube 37"/>
              <p:cNvSpPr/>
              <p:nvPr/>
            </p:nvSpPr>
            <p:spPr>
              <a:xfrm>
                <a:off x="8394700" y="1344965"/>
                <a:ext cx="2082800" cy="82193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CuadroTexto 38"/>
              <p:cNvSpPr txBox="1"/>
              <p:nvPr/>
            </p:nvSpPr>
            <p:spPr>
              <a:xfrm>
                <a:off x="8654283" y="1595044"/>
                <a:ext cx="1643399" cy="369332"/>
              </a:xfrm>
              <a:prstGeom prst="rect">
                <a:avLst/>
              </a:prstGeom>
              <a:noFill/>
            </p:spPr>
            <p:txBody>
              <a:bodyPr wrap="none" rtlCol="0">
                <a:spAutoFit/>
              </a:bodyPr>
              <a:lstStyle/>
              <a:p>
                <a:r>
                  <a:rPr lang="es-CO" i="1" dirty="0" smtClean="0"/>
                  <a:t>ESTIMULACIÓN</a:t>
                </a:r>
                <a:endParaRPr lang="es-CO" i="1" dirty="0"/>
              </a:p>
            </p:txBody>
          </p:sp>
        </p:grpSp>
        <p:grpSp>
          <p:nvGrpSpPr>
            <p:cNvPr id="43" name="Grupo 42"/>
            <p:cNvGrpSpPr/>
            <p:nvPr/>
          </p:nvGrpSpPr>
          <p:grpSpPr>
            <a:xfrm>
              <a:off x="3545861" y="4296311"/>
              <a:ext cx="2082800" cy="821934"/>
              <a:chOff x="8394700" y="1344965"/>
              <a:chExt cx="2082800" cy="821934"/>
            </a:xfrm>
          </p:grpSpPr>
          <p:sp>
            <p:nvSpPr>
              <p:cNvPr id="44" name="Nube 43"/>
              <p:cNvSpPr/>
              <p:nvPr/>
            </p:nvSpPr>
            <p:spPr>
              <a:xfrm>
                <a:off x="8394700" y="1344965"/>
                <a:ext cx="2082800" cy="82193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CuadroTexto 44"/>
              <p:cNvSpPr txBox="1"/>
              <p:nvPr/>
            </p:nvSpPr>
            <p:spPr>
              <a:xfrm>
                <a:off x="8906948" y="1593276"/>
                <a:ext cx="1058303" cy="369332"/>
              </a:xfrm>
              <a:prstGeom prst="rect">
                <a:avLst/>
              </a:prstGeom>
              <a:noFill/>
            </p:spPr>
            <p:txBody>
              <a:bodyPr wrap="none" rtlCol="0">
                <a:spAutoFit/>
              </a:bodyPr>
              <a:lstStyle/>
              <a:p>
                <a:r>
                  <a:rPr lang="es-CO" i="1" dirty="0" smtClean="0"/>
                  <a:t>LIMPIEZA</a:t>
                </a:r>
                <a:endParaRPr lang="es-CO" i="1" dirty="0"/>
              </a:p>
            </p:txBody>
          </p:sp>
        </p:grpSp>
        <p:sp>
          <p:nvSpPr>
            <p:cNvPr id="46" name="Flecha arriba y abajo 45"/>
            <p:cNvSpPr/>
            <p:nvPr/>
          </p:nvSpPr>
          <p:spPr>
            <a:xfrm>
              <a:off x="6994561" y="4286831"/>
              <a:ext cx="254752" cy="4581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7" name="Flecha arriba y abajo 46"/>
            <p:cNvSpPr/>
            <p:nvPr/>
          </p:nvSpPr>
          <p:spPr>
            <a:xfrm>
              <a:off x="6994784" y="1883616"/>
              <a:ext cx="254752" cy="4581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8" name="Grupo 47"/>
            <p:cNvGrpSpPr/>
            <p:nvPr/>
          </p:nvGrpSpPr>
          <p:grpSpPr>
            <a:xfrm>
              <a:off x="3585219" y="1471557"/>
              <a:ext cx="2082800" cy="821934"/>
              <a:chOff x="8394700" y="1344965"/>
              <a:chExt cx="2082800" cy="821934"/>
            </a:xfrm>
          </p:grpSpPr>
          <p:sp>
            <p:nvSpPr>
              <p:cNvPr id="49" name="Nube 48"/>
              <p:cNvSpPr/>
              <p:nvPr/>
            </p:nvSpPr>
            <p:spPr>
              <a:xfrm>
                <a:off x="8394700" y="1344965"/>
                <a:ext cx="2082800" cy="82193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CuadroTexto 49"/>
              <p:cNvSpPr txBox="1"/>
              <p:nvPr/>
            </p:nvSpPr>
            <p:spPr>
              <a:xfrm>
                <a:off x="8654283" y="1595044"/>
                <a:ext cx="1545616" cy="369332"/>
              </a:xfrm>
              <a:prstGeom prst="rect">
                <a:avLst/>
              </a:prstGeom>
              <a:noFill/>
            </p:spPr>
            <p:txBody>
              <a:bodyPr wrap="none" rtlCol="0">
                <a:spAutoFit/>
              </a:bodyPr>
              <a:lstStyle/>
              <a:p>
                <a:r>
                  <a:rPr lang="es-CO" i="1" dirty="0" smtClean="0"/>
                  <a:t>PRODUCCIÓN</a:t>
                </a:r>
                <a:endParaRPr lang="es-CO" i="1" dirty="0"/>
              </a:p>
            </p:txBody>
          </p:sp>
        </p:grpSp>
        <p:grpSp>
          <p:nvGrpSpPr>
            <p:cNvPr id="51" name="Grupo 50"/>
            <p:cNvGrpSpPr/>
            <p:nvPr/>
          </p:nvGrpSpPr>
          <p:grpSpPr>
            <a:xfrm>
              <a:off x="5916591" y="784533"/>
              <a:ext cx="2538699" cy="1007948"/>
              <a:chOff x="8394700" y="1344965"/>
              <a:chExt cx="2082800" cy="1007948"/>
            </a:xfrm>
          </p:grpSpPr>
          <p:sp>
            <p:nvSpPr>
              <p:cNvPr id="52" name="Nube 51"/>
              <p:cNvSpPr/>
              <p:nvPr/>
            </p:nvSpPr>
            <p:spPr>
              <a:xfrm>
                <a:off x="8394700" y="1344965"/>
                <a:ext cx="2082800" cy="82193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CuadroTexto 52"/>
              <p:cNvSpPr txBox="1"/>
              <p:nvPr/>
            </p:nvSpPr>
            <p:spPr>
              <a:xfrm>
                <a:off x="8557203" y="1429583"/>
                <a:ext cx="1642106" cy="923330"/>
              </a:xfrm>
              <a:prstGeom prst="rect">
                <a:avLst/>
              </a:prstGeom>
              <a:noFill/>
            </p:spPr>
            <p:txBody>
              <a:bodyPr wrap="square" rtlCol="0">
                <a:spAutoFit/>
              </a:bodyPr>
              <a:lstStyle/>
              <a:p>
                <a:pPr algn="ctr"/>
                <a:r>
                  <a:rPr lang="es-CO" i="1" dirty="0" smtClean="0"/>
                  <a:t>INYECCIÓN DE AGUA Y DE GAS</a:t>
                </a:r>
                <a:endParaRPr lang="es-CO" i="1" dirty="0"/>
              </a:p>
            </p:txBody>
          </p:sp>
        </p:grpSp>
      </p:grpSp>
    </p:spTree>
    <p:extLst>
      <p:ext uri="{BB962C8B-B14F-4D97-AF65-F5344CB8AC3E}">
        <p14:creationId xmlns:p14="http://schemas.microsoft.com/office/powerpoint/2010/main" val="313304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568273" y="30809"/>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FRACTURAMIENTO HIDRÁULICO</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3" name="Rectángulo 12"/>
          <p:cNvSpPr/>
          <p:nvPr/>
        </p:nvSpPr>
        <p:spPr>
          <a:xfrm>
            <a:off x="2761532" y="722327"/>
            <a:ext cx="8940800" cy="923330"/>
          </a:xfrm>
          <a:prstGeom prst="rect">
            <a:avLst/>
          </a:prstGeom>
        </p:spPr>
        <p:txBody>
          <a:bodyPr wrap="square">
            <a:spAutoFit/>
          </a:bodyPr>
          <a:lstStyle/>
          <a:p>
            <a:pPr algn="just"/>
            <a:r>
              <a:rPr lang="es-CO" dirty="0">
                <a:solidFill>
                  <a:srgbClr val="000000"/>
                </a:solidFill>
                <a:ea typeface="Calibri" panose="020F0502020204030204" pitchFamily="34" charset="0"/>
                <a:cs typeface="Arial" panose="020B0604020202020204" pitchFamily="34" charset="0"/>
              </a:rPr>
              <a:t>El fracturamiento hidráulico es también conocido como estimulación hidráulica y es la encargada de mejorar el flujo de los hidrocarburos o la productividad de los pozos mediante la creación de fracturas en la formación, las cuales conectan al yacimiento con el pozo.</a:t>
            </a:r>
            <a:endParaRPr lang="es-CO" dirty="0"/>
          </a:p>
        </p:txBody>
      </p:sp>
      <p:sp>
        <p:nvSpPr>
          <p:cNvPr id="23" name="Rectángulo 22"/>
          <p:cNvSpPr/>
          <p:nvPr/>
        </p:nvSpPr>
        <p:spPr>
          <a:xfrm>
            <a:off x="2685915" y="5736924"/>
            <a:ext cx="9042400" cy="923330"/>
          </a:xfrm>
          <a:prstGeom prst="rect">
            <a:avLst/>
          </a:prstGeom>
        </p:spPr>
        <p:txBody>
          <a:bodyPr wrap="square">
            <a:spAutoFit/>
          </a:bodyPr>
          <a:lstStyle/>
          <a:p>
            <a:pPr algn="just"/>
            <a:r>
              <a:rPr lang="es-CO" dirty="0">
                <a:solidFill>
                  <a:srgbClr val="000000"/>
                </a:solidFill>
                <a:ea typeface="Calibri" panose="020F0502020204030204" pitchFamily="34" charset="0"/>
                <a:cs typeface="Arial" panose="020B0604020202020204" pitchFamily="34" charset="0"/>
              </a:rPr>
              <a:t>Esta técnica de estimulación consiste en generar en la roca reservorio una fractura induciendo presión por medio de la inyección de un fluido viscoso o fracturante, este fluido es bombeado a presiones que exceden la presión de fractura de la formación </a:t>
            </a:r>
            <a:endParaRPr lang="es-CO" dirty="0"/>
          </a:p>
        </p:txBody>
      </p:sp>
      <p:pic>
        <p:nvPicPr>
          <p:cNvPr id="57" name="Imagen 56"/>
          <p:cNvPicPr/>
          <p:nvPr/>
        </p:nvPicPr>
        <p:blipFill>
          <a:blip r:embed="rId4"/>
          <a:stretch>
            <a:fillRect/>
          </a:stretch>
        </p:blipFill>
        <p:spPr>
          <a:xfrm>
            <a:off x="4559300" y="1850333"/>
            <a:ext cx="4926330" cy="38179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62880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 ESTIMULACIÓN DE POZOS</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9729" y="3862655"/>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22074" y="2683788"/>
            <a:ext cx="2433499" cy="461665"/>
          </a:xfrm>
          <a:prstGeom prst="rect">
            <a:avLst/>
          </a:prstGeom>
          <a:noFill/>
          <a:ln>
            <a:no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Pérdida de productividad del pozo</a:t>
            </a:r>
            <a:endParaRPr lang="es-CO" sz="1200" dirty="0"/>
          </a:p>
        </p:txBody>
      </p:sp>
      <p:sp>
        <p:nvSpPr>
          <p:cNvPr id="18" name="CuadroTexto 17"/>
          <p:cNvSpPr txBox="1"/>
          <p:nvPr/>
        </p:nvSpPr>
        <p:spPr>
          <a:xfrm>
            <a:off x="228089" y="3084703"/>
            <a:ext cx="2193923" cy="830997"/>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Acidificaciones</a:t>
            </a:r>
          </a:p>
        </p:txBody>
      </p:sp>
      <p:sp>
        <p:nvSpPr>
          <p:cNvPr id="21" name="CuadroTexto 20"/>
          <p:cNvSpPr txBox="1"/>
          <p:nvPr/>
        </p:nvSpPr>
        <p:spPr>
          <a:xfrm>
            <a:off x="134774" y="4067865"/>
            <a:ext cx="243349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Fracturamiento por acidificación</a:t>
            </a:r>
          </a:p>
        </p:txBody>
      </p:sp>
      <p:sp>
        <p:nvSpPr>
          <p:cNvPr id="22" name="CuadroTexto 21"/>
          <p:cNvSpPr txBox="1"/>
          <p:nvPr/>
        </p:nvSpPr>
        <p:spPr>
          <a:xfrm>
            <a:off x="19919" y="4476243"/>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Recañoneo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1622" y="4854574"/>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Control de arena</a:t>
            </a:r>
          </a:p>
        </p:txBody>
      </p:sp>
      <p:sp>
        <p:nvSpPr>
          <p:cNvPr id="20" name="CuadroTexto 19"/>
          <p:cNvSpPr txBox="1"/>
          <p:nvPr/>
        </p:nvSpPr>
        <p:spPr>
          <a:xfrm>
            <a:off x="48850" y="5197349"/>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Otro tipo de estimulaciones</a:t>
            </a:r>
          </a:p>
        </p:txBody>
      </p:sp>
      <p:sp>
        <p:nvSpPr>
          <p:cNvPr id="55" name="CuadroTexto 54"/>
          <p:cNvSpPr txBox="1"/>
          <p:nvPr/>
        </p:nvSpPr>
        <p:spPr>
          <a:xfrm>
            <a:off x="134774" y="3294165"/>
            <a:ext cx="2433499"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a:latin typeface="Arial" panose="020B0604020202020204" pitchFamily="34" charset="0"/>
                <a:cs typeface="Arial" panose="020B0604020202020204" pitchFamily="34" charset="0"/>
              </a:rPr>
              <a:t>Fracturamiento hidráulico</a:t>
            </a:r>
          </a:p>
        </p:txBody>
      </p:sp>
      <p:sp>
        <p:nvSpPr>
          <p:cNvPr id="56" name="Rectángulo 55"/>
          <p:cNvSpPr/>
          <p:nvPr/>
        </p:nvSpPr>
        <p:spPr>
          <a:xfrm>
            <a:off x="2568273" y="30809"/>
            <a:ext cx="9160042" cy="954107"/>
          </a:xfrm>
          <a:prstGeom prst="rect">
            <a:avLst/>
          </a:prstGeom>
        </p:spPr>
        <p:txBody>
          <a:bodyPr wrap="square">
            <a:spAutoFit/>
          </a:bodyPr>
          <a:lstStyle/>
          <a:p>
            <a:pPr algn="ctr"/>
            <a:r>
              <a:rPr lang="es-CO"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FRACTURAMIENTO HIDRÁULICO</a:t>
            </a:r>
            <a:endPar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ángulo 2"/>
          <p:cNvSpPr/>
          <p:nvPr/>
        </p:nvSpPr>
        <p:spPr>
          <a:xfrm>
            <a:off x="4227069" y="1748808"/>
            <a:ext cx="7602845" cy="1200329"/>
          </a:xfrm>
          <a:prstGeom prst="rect">
            <a:avLst/>
          </a:prstGeom>
        </p:spPr>
        <p:txBody>
          <a:bodyPr wrap="square">
            <a:spAutoFit/>
          </a:bodyPr>
          <a:lstStyle/>
          <a:p>
            <a:pPr algn="just">
              <a:spcAft>
                <a:spcPts val="0"/>
              </a:spcAft>
            </a:pPr>
            <a:r>
              <a:rPr lang="es-CO" b="1" dirty="0" smtClean="0">
                <a:ea typeface="Calibri" panose="020F0502020204030204" pitchFamily="34" charset="0"/>
                <a:cs typeface="Times New Roman" panose="02020603050405020304" pitchFamily="18" charset="0"/>
              </a:rPr>
              <a:t>Los </a:t>
            </a:r>
            <a:r>
              <a:rPr lang="es-CO" b="1" dirty="0">
                <a:ea typeface="Calibri" panose="020F0502020204030204" pitchFamily="34" charset="0"/>
                <a:cs typeface="Times New Roman" panose="02020603050405020304" pitchFamily="18" charset="0"/>
              </a:rPr>
              <a:t>apuntalantes</a:t>
            </a:r>
            <a:r>
              <a:rPr lang="es-CO" dirty="0">
                <a:ea typeface="Calibri" panose="020F0502020204030204" pitchFamily="34" charset="0"/>
                <a:cs typeface="Times New Roman" panose="02020603050405020304" pitchFamily="18" charset="0"/>
              </a:rPr>
              <a:t>; son partículas que mantienen abiertas las fracturas y las preservan para facilitar la producción, entre más grandes y más esféricas sean estas partículas forman empaques más permeables o empaques con más </a:t>
            </a:r>
            <a:r>
              <a:rPr lang="es-CO" dirty="0" smtClean="0">
                <a:ea typeface="Calibri" panose="020F0502020204030204" pitchFamily="34" charset="0"/>
                <a:cs typeface="Times New Roman" panose="02020603050405020304" pitchFamily="18" charset="0"/>
              </a:rPr>
              <a:t>conductividad.</a:t>
            </a:r>
            <a:endParaRPr lang="es-CO" sz="1400" dirty="0">
              <a:effectLst/>
              <a:ea typeface="Calibri" panose="020F0502020204030204" pitchFamily="34" charset="0"/>
              <a:cs typeface="Times New Roman" panose="02020603050405020304" pitchFamily="18" charset="0"/>
            </a:endParaRPr>
          </a:p>
        </p:txBody>
      </p:sp>
      <p:sp>
        <p:nvSpPr>
          <p:cNvPr id="7" name="Flecha doblada 6"/>
          <p:cNvSpPr/>
          <p:nvPr/>
        </p:nvSpPr>
        <p:spPr>
          <a:xfrm flipV="1">
            <a:off x="3251605" y="1527136"/>
            <a:ext cx="850900" cy="10091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Redondear rectángulo de esquina diagonal 8"/>
          <p:cNvSpPr/>
          <p:nvPr/>
        </p:nvSpPr>
        <p:spPr>
          <a:xfrm>
            <a:off x="4233216" y="1773049"/>
            <a:ext cx="7596697" cy="112726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doblada 24"/>
          <p:cNvSpPr/>
          <p:nvPr/>
        </p:nvSpPr>
        <p:spPr>
          <a:xfrm flipV="1">
            <a:off x="3667670" y="3188965"/>
            <a:ext cx="888518" cy="9240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Rectángulo 9"/>
          <p:cNvSpPr/>
          <p:nvPr/>
        </p:nvSpPr>
        <p:spPr>
          <a:xfrm>
            <a:off x="4682041" y="3398469"/>
            <a:ext cx="7147872" cy="923330"/>
          </a:xfrm>
          <a:prstGeom prst="rect">
            <a:avLst/>
          </a:prstGeom>
        </p:spPr>
        <p:txBody>
          <a:bodyPr wrap="square">
            <a:spAutoFit/>
          </a:bodyPr>
          <a:lstStyle/>
          <a:p>
            <a:pPr algn="just"/>
            <a:r>
              <a:rPr lang="es-CO" b="1" dirty="0">
                <a:ea typeface="Calibri" panose="020F0502020204030204" pitchFamily="34" charset="0"/>
                <a:cs typeface="Times New Roman" panose="02020603050405020304" pitchFamily="18" charset="0"/>
              </a:rPr>
              <a:t>L</a:t>
            </a:r>
            <a:r>
              <a:rPr lang="es-CO" b="1" dirty="0" smtClean="0">
                <a:ea typeface="Calibri" panose="020F0502020204030204" pitchFamily="34" charset="0"/>
                <a:cs typeface="Times New Roman" panose="02020603050405020304" pitchFamily="18" charset="0"/>
              </a:rPr>
              <a:t>os </a:t>
            </a:r>
            <a:r>
              <a:rPr lang="es-CO" b="1" dirty="0">
                <a:ea typeface="Calibri" panose="020F0502020204030204" pitchFamily="34" charset="0"/>
                <a:cs typeface="Times New Roman" panose="02020603050405020304" pitchFamily="18" charset="0"/>
              </a:rPr>
              <a:t>fluidos de fracturamiento</a:t>
            </a:r>
            <a:r>
              <a:rPr lang="es-CO" dirty="0">
                <a:ea typeface="Calibri" panose="020F0502020204030204" pitchFamily="34" charset="0"/>
                <a:cs typeface="Times New Roman" panose="02020603050405020304" pitchFamily="18" charset="0"/>
              </a:rPr>
              <a:t>; </a:t>
            </a:r>
            <a:r>
              <a:rPr lang="es-CO" dirty="0" smtClean="0">
                <a:ea typeface="Calibri" panose="020F0502020204030204" pitchFamily="34" charset="0"/>
                <a:cs typeface="Times New Roman" panose="02020603050405020304" pitchFamily="18" charset="0"/>
              </a:rPr>
              <a:t>deben </a:t>
            </a:r>
            <a:r>
              <a:rPr lang="es-CO" dirty="0">
                <a:ea typeface="Calibri" panose="020F0502020204030204" pitchFamily="34" charset="0"/>
                <a:cs typeface="Times New Roman" panose="02020603050405020304" pitchFamily="18" charset="0"/>
              </a:rPr>
              <a:t>ser lo suficientemente </a:t>
            </a:r>
            <a:r>
              <a:rPr lang="es-CO" dirty="0" smtClean="0">
                <a:ea typeface="Calibri" panose="020F0502020204030204" pitchFamily="34" charset="0"/>
                <a:cs typeface="Times New Roman" panose="02020603050405020304" pitchFamily="18" charset="0"/>
              </a:rPr>
              <a:t>viscosos </a:t>
            </a:r>
            <a:r>
              <a:rPr lang="es-CO" dirty="0">
                <a:ea typeface="Calibri" panose="020F0502020204030204" pitchFamily="34" charset="0"/>
                <a:cs typeface="Times New Roman" panose="02020603050405020304" pitchFamily="18" charset="0"/>
              </a:rPr>
              <a:t>para crear y propagar una fractura y además transportar el apuntalante hacia el interior de la </a:t>
            </a:r>
            <a:r>
              <a:rPr lang="es-CO" dirty="0" smtClean="0">
                <a:ea typeface="Calibri" panose="020F0502020204030204" pitchFamily="34" charset="0"/>
                <a:cs typeface="Times New Roman" panose="02020603050405020304" pitchFamily="18" charset="0"/>
              </a:rPr>
              <a:t>fractura.</a:t>
            </a:r>
            <a:endParaRPr lang="es-CO" dirty="0"/>
          </a:p>
        </p:txBody>
      </p:sp>
      <p:sp>
        <p:nvSpPr>
          <p:cNvPr id="11" name="Redondear rectángulo de esquina diagonal 10"/>
          <p:cNvSpPr/>
          <p:nvPr/>
        </p:nvSpPr>
        <p:spPr>
          <a:xfrm>
            <a:off x="4631241" y="3383382"/>
            <a:ext cx="7198672" cy="92333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6" name="Grupo 25"/>
          <p:cNvGrpSpPr/>
          <p:nvPr/>
        </p:nvGrpSpPr>
        <p:grpSpPr>
          <a:xfrm>
            <a:off x="2722624" y="861249"/>
            <a:ext cx="7480162" cy="571037"/>
            <a:chOff x="2761532" y="894300"/>
            <a:chExt cx="7480162" cy="571037"/>
          </a:xfrm>
        </p:grpSpPr>
        <p:sp>
          <p:nvSpPr>
            <p:cNvPr id="24" name="Rectángulo redondeado 23"/>
            <p:cNvSpPr/>
            <p:nvPr/>
          </p:nvSpPr>
          <p:spPr>
            <a:xfrm>
              <a:off x="2800298" y="894300"/>
              <a:ext cx="7441396" cy="5710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5" name="CuadroTexto 4"/>
            <p:cNvSpPr txBox="1"/>
            <p:nvPr/>
          </p:nvSpPr>
          <p:spPr>
            <a:xfrm>
              <a:off x="2761532" y="995152"/>
              <a:ext cx="7441396" cy="369332"/>
            </a:xfrm>
            <a:prstGeom prst="rect">
              <a:avLst/>
            </a:prstGeom>
            <a:noFill/>
          </p:spPr>
          <p:txBody>
            <a:bodyPr wrap="none" rtlCol="0">
              <a:spAutoFit/>
            </a:bodyPr>
            <a:lstStyle/>
            <a:p>
              <a:r>
                <a:rPr lang="es-CO" dirty="0" smtClean="0"/>
                <a:t>SUSTANCIAS PRINCIPALES QUE SE BOMBEAN DURANTE EL FRACTURAMIENTO </a:t>
              </a:r>
              <a:endParaRPr lang="es-CO" dirty="0"/>
            </a:p>
          </p:txBody>
        </p:sp>
      </p:grpSp>
      <p:sp>
        <p:nvSpPr>
          <p:cNvPr id="29" name="Rectángulo 28"/>
          <p:cNvSpPr/>
          <p:nvPr/>
        </p:nvSpPr>
        <p:spPr>
          <a:xfrm>
            <a:off x="2735509" y="4850668"/>
            <a:ext cx="9197740" cy="2031325"/>
          </a:xfrm>
          <a:prstGeom prst="rect">
            <a:avLst/>
          </a:prstGeom>
        </p:spPr>
        <p:txBody>
          <a:bodyPr wrap="square">
            <a:spAutoFit/>
          </a:bodyPr>
          <a:lstStyle/>
          <a:p>
            <a:pPr marL="285750" indent="-285750" algn="just">
              <a:buFont typeface="Arial" panose="020B0604020202020204" pitchFamily="34" charset="0"/>
              <a:buChar char="•"/>
            </a:pPr>
            <a:r>
              <a:rPr lang="es-CO" dirty="0">
                <a:ea typeface="Calibri" panose="020F0502020204030204" pitchFamily="34" charset="0"/>
                <a:cs typeface="Times New Roman" panose="02020603050405020304" pitchFamily="18" charset="0"/>
              </a:rPr>
              <a:t>El tamaño y la orientación de una fractura y la presión necesaria para crearla se determinan por el campo de esfuerzos locales de la formación, el cual puede ser definido por tres esfuerzos de compresión principales: </a:t>
            </a:r>
            <a:endParaRPr lang="es-CO" dirty="0" smtClean="0">
              <a:ea typeface="Calibri" panose="020F0502020204030204" pitchFamily="34" charset="0"/>
              <a:cs typeface="Times New Roman" panose="02020603050405020304" pitchFamily="18" charset="0"/>
            </a:endParaRPr>
          </a:p>
          <a:p>
            <a:pPr algn="just"/>
            <a:endParaRPr lang="es-CO" dirty="0" smtClean="0">
              <a:ea typeface="Calibri" panose="020F0502020204030204" pitchFamily="34" charset="0"/>
              <a:cs typeface="Times New Roman" panose="02020603050405020304" pitchFamily="18" charset="0"/>
            </a:endParaRPr>
          </a:p>
          <a:p>
            <a:pPr marL="342900" indent="-342900" algn="just">
              <a:buAutoNum type="arabicPeriod"/>
            </a:pPr>
            <a:r>
              <a:rPr lang="es-CO" dirty="0" smtClean="0">
                <a:ea typeface="Calibri" panose="020F0502020204030204" pitchFamily="34" charset="0"/>
                <a:cs typeface="Times New Roman" panose="02020603050405020304" pitchFamily="18" charset="0"/>
              </a:rPr>
              <a:t>Esfuerzo </a:t>
            </a:r>
            <a:r>
              <a:rPr lang="es-CO" dirty="0">
                <a:ea typeface="Calibri" panose="020F0502020204030204" pitchFamily="34" charset="0"/>
                <a:cs typeface="Times New Roman" panose="02020603050405020304" pitchFamily="18" charset="0"/>
              </a:rPr>
              <a:t>de sobrecarga o vertical, σv (causado por el peso de la roca que suprayace un punto de </a:t>
            </a:r>
            <a:r>
              <a:rPr lang="es-CO" dirty="0" smtClean="0">
                <a:ea typeface="Calibri" panose="020F0502020204030204" pitchFamily="34" charset="0"/>
                <a:cs typeface="Times New Roman" panose="02020603050405020304" pitchFamily="18" charset="0"/>
              </a:rPr>
              <a:t>medición)</a:t>
            </a:r>
          </a:p>
          <a:p>
            <a:pPr marL="342900" indent="-342900" algn="just">
              <a:buAutoNum type="arabicPeriod"/>
            </a:pPr>
            <a:r>
              <a:rPr lang="es-CO" dirty="0" smtClean="0">
                <a:ea typeface="Calibri" panose="020F0502020204030204" pitchFamily="34" charset="0"/>
                <a:cs typeface="Times New Roman" panose="02020603050405020304" pitchFamily="18" charset="0"/>
              </a:rPr>
              <a:t>Los </a:t>
            </a:r>
            <a:r>
              <a:rPr lang="es-CO" dirty="0">
                <a:ea typeface="Calibri" panose="020F0502020204030204" pitchFamily="34" charset="0"/>
                <a:cs typeface="Times New Roman" panose="02020603050405020304" pitchFamily="18" charset="0"/>
              </a:rPr>
              <a:t>esfuerzos horizontales mínimo y máximo (σHmax y σHmin</a:t>
            </a:r>
            <a:r>
              <a:rPr lang="es-CO" dirty="0" smtClean="0">
                <a:ea typeface="Calibri" panose="020F0502020204030204" pitchFamily="34" charset="0"/>
                <a:cs typeface="Times New Roman" panose="02020603050405020304" pitchFamily="18" charset="0"/>
              </a:rPr>
              <a:t>)</a:t>
            </a:r>
            <a:endParaRPr lang="es-CO" dirty="0"/>
          </a:p>
        </p:txBody>
      </p:sp>
    </p:spTree>
    <p:extLst>
      <p:ext uri="{BB962C8B-B14F-4D97-AF65-F5344CB8AC3E}">
        <p14:creationId xmlns:p14="http://schemas.microsoft.com/office/powerpoint/2010/main" val="1356637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TM04033925[[fn=Gota]]</Template>
  <TotalTime>3079</TotalTime>
  <Words>3696</Words>
  <Application>Microsoft Office PowerPoint</Application>
  <PresentationFormat>Panorámica</PresentationFormat>
  <Paragraphs>714</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Arial</vt:lpstr>
      <vt:lpstr>Calibri</vt:lpstr>
      <vt:lpstr>Symbol</vt:lpstr>
      <vt:lpstr>Times New Roman</vt:lpstr>
      <vt:lpstr>Tw Cen MT</vt:lpstr>
      <vt:lpstr>Viner Hand ITC</vt:lpstr>
      <vt:lpstr>Wingdings</vt:lpstr>
      <vt:lpstr>Gota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Tatiana Pérez</dc:creator>
  <cp:lastModifiedBy>Tatiana Pérez</cp:lastModifiedBy>
  <cp:revision>103</cp:revision>
  <dcterms:created xsi:type="dcterms:W3CDTF">2015-04-18T16:35:05Z</dcterms:created>
  <dcterms:modified xsi:type="dcterms:W3CDTF">2015-04-28T20:59:23Z</dcterms:modified>
</cp:coreProperties>
</file>