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27"/>
  </p:notesMasterIdLst>
  <p:sldIdLst>
    <p:sldId id="260" r:id="rId2"/>
    <p:sldId id="259" r:id="rId3"/>
    <p:sldId id="261" r:id="rId4"/>
    <p:sldId id="262" r:id="rId5"/>
    <p:sldId id="267" r:id="rId6"/>
    <p:sldId id="263" r:id="rId7"/>
    <p:sldId id="268" r:id="rId8"/>
    <p:sldId id="269" r:id="rId9"/>
    <p:sldId id="270" r:id="rId10"/>
    <p:sldId id="264" r:id="rId11"/>
    <p:sldId id="271" r:id="rId12"/>
    <p:sldId id="272" r:id="rId13"/>
    <p:sldId id="273" r:id="rId14"/>
    <p:sldId id="274" r:id="rId15"/>
    <p:sldId id="275" r:id="rId16"/>
    <p:sldId id="276" r:id="rId17"/>
    <p:sldId id="265" r:id="rId18"/>
    <p:sldId id="277" r:id="rId19"/>
    <p:sldId id="278" r:id="rId20"/>
    <p:sldId id="266" r:id="rId21"/>
    <p:sldId id="279" r:id="rId22"/>
    <p:sldId id="282" r:id="rId23"/>
    <p:sldId id="280" r:id="rId24"/>
    <p:sldId id="281" r:id="rId25"/>
    <p:sldId id="283"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Pérez" initials="TP" lastIdx="1" clrIdx="0">
    <p:extLst>
      <p:ext uri="{19B8F6BF-5375-455C-9EA6-DF929625EA0E}">
        <p15:presenceInfo xmlns:p15="http://schemas.microsoft.com/office/powerpoint/2012/main" userId="c719c8d618fbda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737" autoAdjust="0"/>
  </p:normalViewPr>
  <p:slideViewPr>
    <p:cSldViewPr snapToGrid="0">
      <p:cViewPr varScale="1">
        <p:scale>
          <a:sx n="75" d="100"/>
          <a:sy n="75" d="100"/>
        </p:scale>
        <p:origin x="2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ABE59-7B7E-4155-B256-53B8D916BB50}" type="datetimeFigureOut">
              <a:rPr lang="es-CO" smtClean="0"/>
              <a:t>02/05/2015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31FA3-8931-41CF-B85E-DCF406B8B464}" type="slidenum">
              <a:rPr lang="es-CO" smtClean="0"/>
              <a:t>‹Nº›</a:t>
            </a:fld>
            <a:endParaRPr lang="es-CO"/>
          </a:p>
        </p:txBody>
      </p:sp>
    </p:spTree>
    <p:extLst>
      <p:ext uri="{BB962C8B-B14F-4D97-AF65-F5344CB8AC3E}">
        <p14:creationId xmlns:p14="http://schemas.microsoft.com/office/powerpoint/2010/main" val="36153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A931FA3-8931-41CF-B85E-DCF406B8B464}" type="slidenum">
              <a:rPr lang="es-CO" smtClean="0"/>
              <a:t>8</a:t>
            </a:fld>
            <a:endParaRPr lang="es-CO"/>
          </a:p>
        </p:txBody>
      </p:sp>
    </p:spTree>
    <p:extLst>
      <p:ext uri="{BB962C8B-B14F-4D97-AF65-F5344CB8AC3E}">
        <p14:creationId xmlns:p14="http://schemas.microsoft.com/office/powerpoint/2010/main" val="115725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9A931FA3-8931-41CF-B85E-DCF406B8B464}" type="slidenum">
              <a:rPr lang="es-CO" smtClean="0"/>
              <a:t>9</a:t>
            </a:fld>
            <a:endParaRPr lang="es-CO"/>
          </a:p>
        </p:txBody>
      </p:sp>
    </p:spTree>
    <p:extLst>
      <p:ext uri="{BB962C8B-B14F-4D97-AF65-F5344CB8AC3E}">
        <p14:creationId xmlns:p14="http://schemas.microsoft.com/office/powerpoint/2010/main" val="3450840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02/05/2015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35365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16079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767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5911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0147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DC9CB7B-19EB-43B5-8154-20F34DAA7C7E}" type="datetimeFigureOut">
              <a:rPr lang="es-CO" smtClean="0"/>
              <a:t>02/05/2015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762961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DC9CB7B-19EB-43B5-8154-20F34DAA7C7E}" type="datetimeFigureOut">
              <a:rPr lang="es-CO" smtClean="0"/>
              <a:t>02/05/2015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446812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02/05/2015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835051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02/05/2015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27657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DC9CB7B-19EB-43B5-8154-20F34DAA7C7E}" type="datetimeFigureOut">
              <a:rPr lang="es-CO" smtClean="0"/>
              <a:t>02/05/2015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54471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DC9CB7B-19EB-43B5-8154-20F34DAA7C7E}" type="datetimeFigureOut">
              <a:rPr lang="es-CO" smtClean="0"/>
              <a:t>02/05/2015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31544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95219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DC9CB7B-19EB-43B5-8154-20F34DAA7C7E}" type="datetimeFigureOut">
              <a:rPr lang="es-CO" smtClean="0"/>
              <a:t>02/05/2015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318098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DC9CB7B-19EB-43B5-8154-20F34DAA7C7E}" type="datetimeFigureOut">
              <a:rPr lang="es-CO" smtClean="0"/>
              <a:t>02/05/2015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207548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DC9CB7B-19EB-43B5-8154-20F34DAA7C7E}" type="datetimeFigureOut">
              <a:rPr lang="es-CO" smtClean="0"/>
              <a:t>02/05/2015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52277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24370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DC9CB7B-19EB-43B5-8154-20F34DAA7C7E}" type="datetimeFigureOut">
              <a:rPr lang="es-CO" smtClean="0"/>
              <a:t>02/05/2015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ED77D5B-7D97-4382-B2C8-BFEFD1F00F34}" type="slidenum">
              <a:rPr lang="es-CO" smtClean="0"/>
              <a:t>‹Nº›</a:t>
            </a:fld>
            <a:endParaRPr lang="es-CO"/>
          </a:p>
        </p:txBody>
      </p:sp>
    </p:spTree>
    <p:extLst>
      <p:ext uri="{BB962C8B-B14F-4D97-AF65-F5344CB8AC3E}">
        <p14:creationId xmlns:p14="http://schemas.microsoft.com/office/powerpoint/2010/main" val="139933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DC9CB7B-19EB-43B5-8154-20F34DAA7C7E}" type="datetimeFigureOut">
              <a:rPr lang="es-CO" smtClean="0"/>
              <a:t>02/05/2015</a:t>
            </a:fld>
            <a:endParaRPr lang="es-CO"/>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CO"/>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D77D5B-7D97-4382-B2C8-BFEFD1F00F34}" type="slidenum">
              <a:rPr lang="es-CO" smtClean="0"/>
              <a:t>‹Nº›</a:t>
            </a:fld>
            <a:endParaRPr lang="es-CO"/>
          </a:p>
        </p:txBody>
      </p:sp>
    </p:spTree>
    <p:extLst>
      <p:ext uri="{BB962C8B-B14F-4D97-AF65-F5344CB8AC3E}">
        <p14:creationId xmlns:p14="http://schemas.microsoft.com/office/powerpoint/2010/main" val="348436150"/>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0776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3" name="Rectángulo 2"/>
          <p:cNvSpPr/>
          <p:nvPr/>
        </p:nvSpPr>
        <p:spPr>
          <a:xfrm>
            <a:off x="2842260" y="621466"/>
            <a:ext cx="8719081" cy="923330"/>
          </a:xfrm>
          <a:prstGeom prst="rect">
            <a:avLst/>
          </a:prstGeom>
        </p:spPr>
        <p:txBody>
          <a:bodyPr wrap="square">
            <a:spAutoFit/>
          </a:bodyPr>
          <a:lstStyle/>
          <a:p>
            <a:pPr algn="just"/>
            <a:r>
              <a:rPr lang="es-CO" dirty="0">
                <a:solidFill>
                  <a:srgbClr val="000000"/>
                </a:solidFill>
                <a:ea typeface="Calibri" panose="020F0502020204030204" pitchFamily="34" charset="0"/>
                <a:cs typeface="Arial" panose="020B0604020202020204" pitchFamily="34" charset="0"/>
              </a:rPr>
              <a:t>La tubería de producción es el conducto que atraviesa el fluido que proviene de la formación hasta llegar a la superficie en pozos de producción y desde la superficie hasta el yacimiento en pozos de inyección</a:t>
            </a:r>
            <a:endParaRPr lang="es-CO" dirty="0"/>
          </a:p>
        </p:txBody>
      </p:sp>
      <p:sp>
        <p:nvSpPr>
          <p:cNvPr id="5" name="Rectángulo 4"/>
          <p:cNvSpPr/>
          <p:nvPr/>
        </p:nvSpPr>
        <p:spPr>
          <a:xfrm>
            <a:off x="1983943" y="4154246"/>
            <a:ext cx="10018359" cy="2585323"/>
          </a:xfrm>
          <a:prstGeom prst="rect">
            <a:avLst/>
          </a:prstGeom>
        </p:spPr>
        <p:txBody>
          <a:bodyPr wrap="square">
            <a:spAutoFit/>
          </a:bodyPr>
          <a:lstStyle/>
          <a:p>
            <a:pPr lvl="2" algn="just">
              <a:lnSpc>
                <a:spcPct val="150000"/>
              </a:lnSpc>
              <a:spcAft>
                <a:spcPts val="0"/>
              </a:spcAft>
            </a:pPr>
            <a:r>
              <a:rPr lang="es-CO" dirty="0">
                <a:solidFill>
                  <a:srgbClr val="000000"/>
                </a:solidFill>
                <a:ea typeface="Times New Roman" panose="02020603050405020304" pitchFamily="18" charset="0"/>
                <a:cs typeface="Arial" panose="020B0604020202020204" pitchFamily="34" charset="0"/>
              </a:rPr>
              <a:t>El tubing puede ser reemplazado cuando se necesita realizar alguna reparación o se requiera adaptarlo debido a un cambio en los parámetros de producción como la tasa de flujo. Si el diámetro regula el flujo de los fluidos por otro lado el material de acero y el tipo de conexión de la tubería proveen una cierta resistencia contra los fluidos químicos que son agresivos, por lo que se debe tener en cuenta que una adecuada selección, diseño e instalación de la tubería es una parte fundamental en el completamiento de un pozo.</a:t>
            </a:r>
            <a:endParaRPr lang="es-CO" b="1" dirty="0">
              <a:solidFill>
                <a:srgbClr val="000000"/>
              </a:solidFill>
              <a:effectLst/>
              <a:ea typeface="Times New Roman" panose="02020603050405020304" pitchFamily="18" charset="0"/>
            </a:endParaRPr>
          </a:p>
        </p:txBody>
      </p:sp>
      <p:sp>
        <p:nvSpPr>
          <p:cNvPr id="7" name="Rectángulo redondeado 6"/>
          <p:cNvSpPr/>
          <p:nvPr/>
        </p:nvSpPr>
        <p:spPr>
          <a:xfrm>
            <a:off x="2795573" y="4169785"/>
            <a:ext cx="9206729" cy="25853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a:blip r:embed="rId4"/>
          <a:stretch>
            <a:fillRect/>
          </a:stretch>
        </p:blipFill>
        <p:spPr>
          <a:xfrm>
            <a:off x="5187025" y="1346932"/>
            <a:ext cx="3817275" cy="2847564"/>
          </a:xfrm>
          <a:prstGeom prst="rect">
            <a:avLst/>
          </a:prstGeom>
          <a:ln>
            <a:noFill/>
          </a:ln>
          <a:effectLst>
            <a:softEdge rad="112500"/>
          </a:effectLst>
        </p:spPr>
      </p:pic>
    </p:spTree>
    <p:extLst>
      <p:ext uri="{BB962C8B-B14F-4D97-AF65-F5344CB8AC3E}">
        <p14:creationId xmlns:p14="http://schemas.microsoft.com/office/powerpoint/2010/main" val="355439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10" name="Nube 9"/>
          <p:cNvSpPr/>
          <p:nvPr/>
        </p:nvSpPr>
        <p:spPr>
          <a:xfrm rot="20908697">
            <a:off x="2717531" y="932886"/>
            <a:ext cx="3060700" cy="66073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CARACTERÍSTICAS</a:t>
            </a:r>
            <a:endParaRPr lang="es-CO" dirty="0"/>
          </a:p>
        </p:txBody>
      </p:sp>
      <p:sp>
        <p:nvSpPr>
          <p:cNvPr id="11" name="Rectángulo 10"/>
          <p:cNvSpPr/>
          <p:nvPr/>
        </p:nvSpPr>
        <p:spPr>
          <a:xfrm>
            <a:off x="2918459" y="1843733"/>
            <a:ext cx="8686800" cy="646331"/>
          </a:xfrm>
          <a:prstGeom prst="rect">
            <a:avLst/>
          </a:prstGeom>
        </p:spPr>
        <p:txBody>
          <a:bodyPr wrap="square">
            <a:spAutoFit/>
          </a:bodyPr>
          <a:lstStyle/>
          <a:p>
            <a:pPr marL="285750" indent="-285750" algn="just">
              <a:buFont typeface="Wingdings" panose="05000000000000000000" pitchFamily="2" charset="2"/>
              <a:buChar char="§"/>
            </a:pPr>
            <a:r>
              <a:rPr lang="es-CO" dirty="0" smtClean="0">
                <a:solidFill>
                  <a:srgbClr val="000000"/>
                </a:solidFill>
                <a:ea typeface="Calibri" panose="020F0502020204030204" pitchFamily="34" charset="0"/>
                <a:cs typeface="Arial" panose="020B0604020202020204" pitchFamily="34" charset="0"/>
              </a:rPr>
              <a:t>Está tubería está hecha de láminas sin soldadura que normalmente están equipadas con un acople.</a:t>
            </a:r>
            <a:endParaRPr lang="es-CO" dirty="0"/>
          </a:p>
        </p:txBody>
      </p:sp>
      <p:sp>
        <p:nvSpPr>
          <p:cNvPr id="13" name="Rectángulo 12"/>
          <p:cNvSpPr/>
          <p:nvPr/>
        </p:nvSpPr>
        <p:spPr>
          <a:xfrm>
            <a:off x="1511300" y="2548047"/>
            <a:ext cx="10236200" cy="4247317"/>
          </a:xfrm>
          <a:prstGeom prst="rect">
            <a:avLst/>
          </a:prstGeom>
        </p:spPr>
        <p:txBody>
          <a:bodyPr wrap="square">
            <a:spAutoFit/>
          </a:bodyPr>
          <a:lstStyle/>
          <a:p>
            <a:pPr marL="1657350" lvl="3" indent="-285750" algn="just" fontAlgn="base">
              <a:lnSpc>
                <a:spcPct val="150000"/>
              </a:lnSpc>
              <a:spcAft>
                <a:spcPts val="0"/>
              </a:spcAft>
              <a:buFont typeface="Wingdings" panose="05000000000000000000" pitchFamily="2" charset="2"/>
              <a:buChar char="§"/>
            </a:pPr>
            <a:r>
              <a:rPr lang="es-CO" kern="0" dirty="0">
                <a:solidFill>
                  <a:srgbClr val="000000"/>
                </a:solidFill>
                <a:ea typeface="Times New Roman" panose="02020603050405020304" pitchFamily="18" charset="0"/>
                <a:cs typeface="Arial" panose="020B0604020202020204" pitchFamily="34" charset="0"/>
              </a:rPr>
              <a:t>Los parámetros definidos por API son principalmente: </a:t>
            </a:r>
            <a:endParaRPr lang="es-CO" kern="0" dirty="0" smtClean="0">
              <a:solidFill>
                <a:srgbClr val="000000"/>
              </a:solidFill>
              <a:ea typeface="Times New Roman" panose="02020603050405020304" pitchFamily="18" charset="0"/>
              <a:cs typeface="Arial" panose="020B0604020202020204" pitchFamily="34" charset="0"/>
            </a:endParaRPr>
          </a:p>
          <a:p>
            <a:pPr marL="2114550" lvl="4" indent="-285750" algn="just" fontAlgn="base">
              <a:lnSpc>
                <a:spcPct val="150000"/>
              </a:lnSpc>
              <a:buFont typeface="Wingdings" panose="05000000000000000000" pitchFamily="2" charset="2"/>
              <a:buChar char="ü"/>
            </a:pPr>
            <a:r>
              <a:rPr lang="es-CO" kern="0" dirty="0" smtClean="0">
                <a:solidFill>
                  <a:srgbClr val="000000"/>
                </a:solidFill>
                <a:ea typeface="Times New Roman" panose="02020603050405020304" pitchFamily="18" charset="0"/>
                <a:cs typeface="Arial" panose="020B0604020202020204" pitchFamily="34" charset="0"/>
              </a:rPr>
              <a:t>DIÁMETRO NOMINAL : </a:t>
            </a:r>
            <a:r>
              <a:rPr lang="es-CO" i="1" dirty="0"/>
              <a:t>: </a:t>
            </a:r>
            <a:r>
              <a:rPr lang="es-CO" dirty="0"/>
              <a:t>este es el diámetro externo del cuerpo de la tubería u OD, el cual se expresa en </a:t>
            </a:r>
            <a:r>
              <a:rPr lang="es-CO" dirty="0" smtClean="0"/>
              <a:t>pulgadas.</a:t>
            </a:r>
          </a:p>
          <a:p>
            <a:pPr lvl="4" algn="just" fontAlgn="base">
              <a:lnSpc>
                <a:spcPct val="150000"/>
              </a:lnSpc>
            </a:pPr>
            <a:endParaRPr lang="es-CO" dirty="0" smtClean="0"/>
          </a:p>
          <a:p>
            <a:pPr lvl="4" algn="just" fontAlgn="base">
              <a:lnSpc>
                <a:spcPct val="150000"/>
              </a:lnSpc>
            </a:pPr>
            <a:endParaRPr lang="es-CO" kern="0" dirty="0">
              <a:solidFill>
                <a:srgbClr val="000000"/>
              </a:solidFill>
              <a:ea typeface="Times New Roman" panose="02020603050405020304" pitchFamily="18" charset="0"/>
              <a:cs typeface="Arial" panose="020B0604020202020204" pitchFamily="34" charset="0"/>
            </a:endParaRPr>
          </a:p>
          <a:p>
            <a:pPr lvl="4" algn="just" fontAlgn="base">
              <a:lnSpc>
                <a:spcPct val="150000"/>
              </a:lnSpc>
            </a:pPr>
            <a:endParaRPr lang="es-CO" kern="0" dirty="0" smtClean="0">
              <a:solidFill>
                <a:srgbClr val="000000"/>
              </a:solidFill>
              <a:ea typeface="Times New Roman" panose="02020603050405020304" pitchFamily="18" charset="0"/>
              <a:cs typeface="Arial" panose="020B0604020202020204" pitchFamily="34" charset="0"/>
            </a:endParaRPr>
          </a:p>
          <a:p>
            <a:pPr lvl="3" algn="just" fontAlgn="base">
              <a:lnSpc>
                <a:spcPct val="150000"/>
              </a:lnSpc>
              <a:spcAft>
                <a:spcPts val="0"/>
              </a:spcAft>
            </a:pPr>
            <a:endParaRPr lang="es-CO" kern="0" dirty="0">
              <a:solidFill>
                <a:srgbClr val="000000"/>
              </a:solidFill>
              <a:ea typeface="Times New Roman" panose="02020603050405020304" pitchFamily="18" charset="0"/>
              <a:cs typeface="Arial" panose="020B0604020202020204" pitchFamily="34" charset="0"/>
            </a:endParaRPr>
          </a:p>
          <a:p>
            <a:pPr marL="2114550" lvl="4" indent="-285750" algn="just" fontAlgn="base">
              <a:lnSpc>
                <a:spcPct val="150000"/>
              </a:lnSpc>
              <a:buFont typeface="Wingdings" panose="05000000000000000000" pitchFamily="2" charset="2"/>
              <a:buChar char="ü"/>
            </a:pPr>
            <a:r>
              <a:rPr lang="es-CO" kern="0" dirty="0" smtClean="0">
                <a:solidFill>
                  <a:srgbClr val="000000"/>
                </a:solidFill>
                <a:ea typeface="Times New Roman" panose="02020603050405020304" pitchFamily="18" charset="0"/>
                <a:cs typeface="Arial" panose="020B0604020202020204" pitchFamily="34" charset="0"/>
              </a:rPr>
              <a:t>DIÁMETRO INTERNO Y ESPESOR: </a:t>
            </a:r>
            <a:r>
              <a:rPr lang="es-CO" dirty="0"/>
              <a:t>, es un resultado del diámetro nominal y el espesor de la tubería y es naturalmente el diámetro usado en cálculos de perdida de presión y velocidades</a:t>
            </a:r>
            <a:r>
              <a:rPr lang="es-CO" dirty="0" smtClean="0"/>
              <a:t>.</a:t>
            </a:r>
            <a:endParaRPr lang="es-CO" dirty="0"/>
          </a:p>
        </p:txBody>
      </p:sp>
      <p:pic>
        <p:nvPicPr>
          <p:cNvPr id="20" name="Imagen 19"/>
          <p:cNvPicPr>
            <a:picLocks noChangeAspect="1"/>
          </p:cNvPicPr>
          <p:nvPr/>
        </p:nvPicPr>
        <p:blipFill>
          <a:blip r:embed="rId4"/>
          <a:stretch>
            <a:fillRect/>
          </a:stretch>
        </p:blipFill>
        <p:spPr>
          <a:xfrm>
            <a:off x="3960919" y="4138260"/>
            <a:ext cx="6601881" cy="125133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578272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10" name="Nube 9"/>
          <p:cNvSpPr/>
          <p:nvPr/>
        </p:nvSpPr>
        <p:spPr>
          <a:xfrm rot="20908697">
            <a:off x="2717531" y="808760"/>
            <a:ext cx="3060700" cy="66073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CARACTERÍSTICAS</a:t>
            </a:r>
            <a:endParaRPr lang="es-CO" dirty="0"/>
          </a:p>
        </p:txBody>
      </p:sp>
      <p:sp>
        <p:nvSpPr>
          <p:cNvPr id="3" name="Rectángulo 2"/>
          <p:cNvSpPr/>
          <p:nvPr/>
        </p:nvSpPr>
        <p:spPr>
          <a:xfrm>
            <a:off x="2794383" y="1680686"/>
            <a:ext cx="9329370" cy="2169825"/>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ü"/>
            </a:pPr>
            <a:r>
              <a:rPr lang="es-CO" dirty="0" smtClean="0">
                <a:solidFill>
                  <a:srgbClr val="000000"/>
                </a:solidFill>
                <a:ea typeface="Times New Roman" panose="02020603050405020304" pitchFamily="18" charset="0"/>
              </a:rPr>
              <a:t>LONGITUD DE LA TUBERÍA</a:t>
            </a:r>
            <a:r>
              <a:rPr lang="es-CO" i="1" dirty="0" smtClean="0">
                <a:solidFill>
                  <a:srgbClr val="000000"/>
                </a:solidFill>
                <a:ea typeface="Times New Roman" panose="02020603050405020304" pitchFamily="18" charset="0"/>
              </a:rPr>
              <a:t>:</a:t>
            </a:r>
            <a:r>
              <a:rPr lang="es-CO" dirty="0" smtClean="0">
                <a:solidFill>
                  <a:srgbClr val="000000"/>
                </a:solidFill>
                <a:ea typeface="Times New Roman" panose="02020603050405020304" pitchFamily="18" charset="0"/>
              </a:rPr>
              <a:t> debido </a:t>
            </a:r>
            <a:r>
              <a:rPr lang="es-CO" dirty="0">
                <a:solidFill>
                  <a:srgbClr val="000000"/>
                </a:solidFill>
                <a:ea typeface="Times New Roman" panose="02020603050405020304" pitchFamily="18" charset="0"/>
              </a:rPr>
              <a:t>al tipo de mecanismo, cada tubo tiene una longitud específica y se clasifica en dos rangos: </a:t>
            </a:r>
            <a:endParaRPr lang="es-CO" dirty="0" smtClean="0">
              <a:solidFill>
                <a:srgbClr val="000000"/>
              </a:solidFill>
              <a:ea typeface="Times New Roman" panose="02020603050405020304" pitchFamily="18" charset="0"/>
            </a:endParaRPr>
          </a:p>
          <a:p>
            <a:pPr lvl="0" algn="just">
              <a:lnSpc>
                <a:spcPct val="150000"/>
              </a:lnSpc>
              <a:spcAft>
                <a:spcPts val="0"/>
              </a:spcAft>
            </a:pPr>
            <a:endParaRPr lang="es-CO" dirty="0">
              <a:solidFill>
                <a:srgbClr val="000000"/>
              </a:solidFill>
              <a:ea typeface="Times New Roman" panose="02020603050405020304" pitchFamily="18" charset="0"/>
            </a:endParaRPr>
          </a:p>
          <a:p>
            <a:pPr marL="228600" indent="-228600" algn="just">
              <a:lnSpc>
                <a:spcPct val="150000"/>
              </a:lnSpc>
            </a:pPr>
            <a:r>
              <a:rPr lang="es-CO" dirty="0">
                <a:solidFill>
                  <a:srgbClr val="000000"/>
                </a:solidFill>
                <a:ea typeface="Times New Roman" panose="02020603050405020304" pitchFamily="18" charset="0"/>
              </a:rPr>
              <a:t>Rango 1: de 20 ft a 24 ft (6.10m a 7.32m</a:t>
            </a:r>
            <a:r>
              <a:rPr lang="es-CO" dirty="0" smtClean="0">
                <a:solidFill>
                  <a:srgbClr val="000000"/>
                </a:solidFill>
                <a:ea typeface="Times New Roman" panose="02020603050405020304" pitchFamily="18" charset="0"/>
              </a:rPr>
              <a:t>) 	Rango </a:t>
            </a:r>
            <a:r>
              <a:rPr lang="es-CO" dirty="0">
                <a:solidFill>
                  <a:srgbClr val="000000"/>
                </a:solidFill>
                <a:ea typeface="Times New Roman" panose="02020603050405020304" pitchFamily="18" charset="0"/>
              </a:rPr>
              <a:t>2: de 28 ft a 32 ft (8.53m a 9.75m)</a:t>
            </a:r>
          </a:p>
          <a:p>
            <a:pPr marL="228600" indent="-228600" algn="just">
              <a:lnSpc>
                <a:spcPct val="150000"/>
              </a:lnSpc>
              <a:spcAft>
                <a:spcPts val="0"/>
              </a:spcAft>
            </a:pPr>
            <a:endParaRPr lang="es-CO" dirty="0">
              <a:solidFill>
                <a:srgbClr val="000000"/>
              </a:solidFill>
              <a:ea typeface="Times New Roman" panose="02020603050405020304" pitchFamily="18" charset="0"/>
            </a:endParaRPr>
          </a:p>
        </p:txBody>
      </p:sp>
      <p:sp>
        <p:nvSpPr>
          <p:cNvPr id="5" name="Rectángulo 4"/>
          <p:cNvSpPr/>
          <p:nvPr/>
        </p:nvSpPr>
        <p:spPr>
          <a:xfrm>
            <a:off x="3141945" y="3837963"/>
            <a:ext cx="9093810" cy="646331"/>
          </a:xfrm>
          <a:prstGeom prst="rect">
            <a:avLst/>
          </a:prstGeom>
        </p:spPr>
        <p:txBody>
          <a:bodyPr wrap="square">
            <a:spAutoFit/>
          </a:bodyPr>
          <a:lstStyle/>
          <a:p>
            <a:r>
              <a:rPr lang="es-CO" dirty="0" smtClean="0">
                <a:solidFill>
                  <a:srgbClr val="000000"/>
                </a:solidFill>
                <a:ea typeface="Times New Roman" panose="02020603050405020304" pitchFamily="18" charset="0"/>
              </a:rPr>
              <a:t>La </a:t>
            </a:r>
            <a:r>
              <a:rPr lang="es-CO" dirty="0">
                <a:solidFill>
                  <a:srgbClr val="000000"/>
                </a:solidFill>
                <a:ea typeface="Times New Roman" panose="02020603050405020304" pitchFamily="18" charset="0"/>
              </a:rPr>
              <a:t>tubería debe ser escogida con mucho cuidado ya que esta debe ser compatible con todo el equipo utilizado para garantizar una producción efectiva.</a:t>
            </a:r>
            <a:endParaRPr lang="es-CO" dirty="0"/>
          </a:p>
        </p:txBody>
      </p:sp>
      <p:sp>
        <p:nvSpPr>
          <p:cNvPr id="7" name="Rectángulo 6"/>
          <p:cNvSpPr/>
          <p:nvPr/>
        </p:nvSpPr>
        <p:spPr>
          <a:xfrm>
            <a:off x="2794383" y="5115892"/>
            <a:ext cx="8852636" cy="1338828"/>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ü"/>
            </a:pPr>
            <a:r>
              <a:rPr lang="es-CO" i="1" dirty="0" smtClean="0">
                <a:solidFill>
                  <a:srgbClr val="000000"/>
                </a:solidFill>
                <a:ea typeface="Times New Roman" panose="02020603050405020304" pitchFamily="18" charset="0"/>
              </a:rPr>
              <a:t>PESO NOMINAL:</a:t>
            </a:r>
            <a:r>
              <a:rPr lang="es-CO" dirty="0" smtClean="0">
                <a:solidFill>
                  <a:srgbClr val="000000"/>
                </a:solidFill>
                <a:ea typeface="Times New Roman" panose="02020603050405020304" pitchFamily="18" charset="0"/>
              </a:rPr>
              <a:t> la </a:t>
            </a:r>
            <a:r>
              <a:rPr lang="es-CO" dirty="0">
                <a:solidFill>
                  <a:srgbClr val="000000"/>
                </a:solidFill>
                <a:ea typeface="Times New Roman" panose="02020603050405020304" pitchFamily="18" charset="0"/>
              </a:rPr>
              <a:t>tubería también se caracteriza por su peso nominal, este corresponde al peso promedio de una longitud de tubería, incluyendo sus conexiones y es expresado en libras por pie (lb/ft o por el símbolo #). </a:t>
            </a:r>
            <a:endParaRPr lang="es-CO"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465436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9" name="Rectángulo 8"/>
          <p:cNvSpPr/>
          <p:nvPr/>
        </p:nvSpPr>
        <p:spPr>
          <a:xfrm>
            <a:off x="2682382" y="746409"/>
            <a:ext cx="9099602" cy="1200329"/>
          </a:xfrm>
          <a:prstGeom prst="rect">
            <a:avLst/>
          </a:prstGeom>
        </p:spPr>
        <p:txBody>
          <a:bodyPr wrap="square">
            <a:spAutoFit/>
          </a:bodyPr>
          <a:lstStyle/>
          <a:p>
            <a:pPr marL="285750" indent="-285750" algn="just">
              <a:buFont typeface="Wingdings" panose="05000000000000000000" pitchFamily="2" charset="2"/>
              <a:buChar char="ü"/>
            </a:pPr>
            <a:r>
              <a:rPr lang="es-CO" i="1" dirty="0" smtClean="0">
                <a:ea typeface="Calibri" panose="020F0502020204030204" pitchFamily="34" charset="0"/>
                <a:cs typeface="Times New Roman" panose="02020603050405020304" pitchFamily="18" charset="0"/>
              </a:rPr>
              <a:t>GRADO DEL ACERO:</a:t>
            </a:r>
            <a:r>
              <a:rPr lang="es-CO" dirty="0" smtClean="0">
                <a:ea typeface="Calibri" panose="020F0502020204030204" pitchFamily="34" charset="0"/>
                <a:cs typeface="Times New Roman" panose="02020603050405020304" pitchFamily="18" charset="0"/>
              </a:rPr>
              <a:t> los </a:t>
            </a:r>
            <a:r>
              <a:rPr lang="es-CO" dirty="0">
                <a:ea typeface="Calibri" panose="020F0502020204030204" pitchFamily="34" charset="0"/>
                <a:cs typeface="Times New Roman" panose="02020603050405020304" pitchFamily="18" charset="0"/>
              </a:rPr>
              <a:t>grados de acero recomendados por el API son: H-40, J-55, C-75, L80, C-90, N-80 Y P-105. Cuando se requieran tuberías que soporten mayores esfuerzos se puede usar C-75 ó C-95. Cada letra es característico de una composición química y algunas veces implica algún tratamiento térmico. </a:t>
            </a:r>
            <a:endParaRPr lang="es-CO" dirty="0"/>
          </a:p>
        </p:txBody>
      </p:sp>
      <p:sp>
        <p:nvSpPr>
          <p:cNvPr id="11" name="Rectángulo 10"/>
          <p:cNvSpPr/>
          <p:nvPr/>
        </p:nvSpPr>
        <p:spPr>
          <a:xfrm>
            <a:off x="2620666" y="2174089"/>
            <a:ext cx="9219262" cy="1754326"/>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ü"/>
            </a:pPr>
            <a:r>
              <a:rPr lang="es-CO" i="1" dirty="0" smtClean="0">
                <a:solidFill>
                  <a:srgbClr val="000000"/>
                </a:solidFill>
                <a:ea typeface="Times New Roman" panose="02020603050405020304" pitchFamily="18" charset="0"/>
              </a:rPr>
              <a:t>ESPECIFICACIONES DE LA API:</a:t>
            </a:r>
            <a:r>
              <a:rPr lang="es-CO" b="1" i="1" dirty="0" smtClean="0">
                <a:solidFill>
                  <a:srgbClr val="000000"/>
                </a:solidFill>
                <a:ea typeface="Times New Roman" panose="02020603050405020304" pitchFamily="18" charset="0"/>
              </a:rPr>
              <a:t> </a:t>
            </a:r>
            <a:r>
              <a:rPr lang="es-CO" dirty="0" smtClean="0">
                <a:solidFill>
                  <a:srgbClr val="000000"/>
                </a:solidFill>
                <a:ea typeface="Times New Roman" panose="02020603050405020304" pitchFamily="18" charset="0"/>
              </a:rPr>
              <a:t>relacionadas </a:t>
            </a:r>
            <a:r>
              <a:rPr lang="es-CO" dirty="0">
                <a:solidFill>
                  <a:srgbClr val="000000"/>
                </a:solidFill>
                <a:ea typeface="Times New Roman" panose="02020603050405020304" pitchFamily="18" charset="0"/>
              </a:rPr>
              <a:t>con las propiedades físicas de la tubería miden los valores máximos y mínimos de los esfuerzos cedentes, los valores mínimos de presión interna cedente, el porcentaje mínimo de elongación en secciones de prueba de dos pulgadas de largo, los valores de dureza típica y el torque. </a:t>
            </a:r>
            <a:endParaRPr lang="es-CO" dirty="0">
              <a:solidFill>
                <a:srgbClr val="000000"/>
              </a:solidFill>
              <a:effectLst/>
              <a:ea typeface="Times New Roman" panose="02020603050405020304" pitchFamily="18" charset="0"/>
            </a:endParaRPr>
          </a:p>
        </p:txBody>
      </p:sp>
      <p:sp>
        <p:nvSpPr>
          <p:cNvPr id="13" name="Rectángulo 12"/>
          <p:cNvSpPr/>
          <p:nvPr/>
        </p:nvSpPr>
        <p:spPr>
          <a:xfrm>
            <a:off x="2620666" y="4019148"/>
            <a:ext cx="8953500" cy="923330"/>
          </a:xfrm>
          <a:prstGeom prst="rect">
            <a:avLst/>
          </a:prstGeom>
        </p:spPr>
        <p:txBody>
          <a:bodyPr wrap="square">
            <a:spAutoFit/>
          </a:bodyPr>
          <a:lstStyle/>
          <a:p>
            <a:pPr marL="285750" lvl="0" indent="-285750" algn="just">
              <a:lnSpc>
                <a:spcPct val="150000"/>
              </a:lnSpc>
              <a:spcAft>
                <a:spcPts val="0"/>
              </a:spcAft>
              <a:buFont typeface="Wingdings" panose="05000000000000000000" pitchFamily="2" charset="2"/>
              <a:buChar char="ü"/>
            </a:pPr>
            <a:r>
              <a:rPr lang="es-CO" dirty="0" smtClean="0">
                <a:solidFill>
                  <a:srgbClr val="000000"/>
                </a:solidFill>
                <a:ea typeface="Times New Roman" panose="02020603050405020304" pitchFamily="18" charset="0"/>
              </a:rPr>
              <a:t>NIVELES DE PROFUNDIDAD: Por </a:t>
            </a:r>
            <a:r>
              <a:rPr lang="es-CO" dirty="0">
                <a:solidFill>
                  <a:srgbClr val="000000"/>
                </a:solidFill>
                <a:ea typeface="Times New Roman" panose="02020603050405020304" pitchFamily="18" charset="0"/>
              </a:rPr>
              <a:t>lo general se usa un factor de seguridad de 1.6 para tensión de tuberías.</a:t>
            </a:r>
            <a:endParaRPr lang="es-CO" dirty="0">
              <a:solidFill>
                <a:srgbClr val="000000"/>
              </a:solidFill>
              <a:effectLst/>
              <a:ea typeface="Times New Roman" panose="02020603050405020304" pitchFamily="18" charset="0"/>
            </a:endParaRPr>
          </a:p>
        </p:txBody>
      </p:sp>
      <p:pic>
        <p:nvPicPr>
          <p:cNvPr id="19" name="Imagen 18"/>
          <p:cNvPicPr>
            <a:picLocks noChangeAspect="1"/>
          </p:cNvPicPr>
          <p:nvPr/>
        </p:nvPicPr>
        <p:blipFill>
          <a:blip r:embed="rId4"/>
          <a:stretch>
            <a:fillRect/>
          </a:stretch>
        </p:blipFill>
        <p:spPr>
          <a:xfrm>
            <a:off x="4666325" y="4949151"/>
            <a:ext cx="5765412" cy="184002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314408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5" name="Rectángulo redondeado 4"/>
          <p:cNvSpPr/>
          <p:nvPr/>
        </p:nvSpPr>
        <p:spPr>
          <a:xfrm>
            <a:off x="5763621" y="1117600"/>
            <a:ext cx="3667351" cy="571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3" name="CuadroTexto 2"/>
          <p:cNvSpPr txBox="1"/>
          <p:nvPr/>
        </p:nvSpPr>
        <p:spPr>
          <a:xfrm>
            <a:off x="5763622" y="1230868"/>
            <a:ext cx="3667351" cy="400110"/>
          </a:xfrm>
          <a:prstGeom prst="rect">
            <a:avLst/>
          </a:prstGeom>
          <a:noFill/>
        </p:spPr>
        <p:txBody>
          <a:bodyPr wrap="none" rtlCol="0">
            <a:spAutoFit/>
          </a:bodyPr>
          <a:lstStyle/>
          <a:p>
            <a:r>
              <a:rPr lang="es-CO" sz="2000" dirty="0" smtClean="0"/>
              <a:t>CLASIFICACIÓN DE LAS TUBERÍAS</a:t>
            </a:r>
            <a:endParaRPr lang="es-CO" sz="2000" dirty="0"/>
          </a:p>
        </p:txBody>
      </p:sp>
      <p:cxnSp>
        <p:nvCxnSpPr>
          <p:cNvPr id="10" name="Conector recto 9"/>
          <p:cNvCxnSpPr>
            <a:stCxn id="5" idx="2"/>
          </p:cNvCxnSpPr>
          <p:nvPr/>
        </p:nvCxnSpPr>
        <p:spPr>
          <a:xfrm>
            <a:off x="7597297" y="1689100"/>
            <a:ext cx="0" cy="477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4724400" y="2166899"/>
            <a:ext cx="54635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4736231" y="2172753"/>
            <a:ext cx="0" cy="54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10187904" y="2166899"/>
            <a:ext cx="0" cy="542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ángulo redondeado 29"/>
          <p:cNvSpPr/>
          <p:nvPr/>
        </p:nvSpPr>
        <p:spPr>
          <a:xfrm>
            <a:off x="2698236" y="2733598"/>
            <a:ext cx="4826682" cy="32354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28" name="Rectángulo 27"/>
          <p:cNvSpPr/>
          <p:nvPr/>
        </p:nvSpPr>
        <p:spPr>
          <a:xfrm>
            <a:off x="2744097" y="2806711"/>
            <a:ext cx="4780820" cy="3000821"/>
          </a:xfrm>
          <a:prstGeom prst="rect">
            <a:avLst/>
          </a:prstGeom>
        </p:spPr>
        <p:txBody>
          <a:bodyPr wrap="square">
            <a:spAutoFit/>
          </a:bodyPr>
          <a:lstStyle/>
          <a:p>
            <a:pPr lvl="0" algn="ctr">
              <a:lnSpc>
                <a:spcPct val="150000"/>
              </a:lnSpc>
              <a:spcAft>
                <a:spcPts val="0"/>
              </a:spcAft>
            </a:pPr>
            <a:r>
              <a:rPr lang="es-CO" b="1" dirty="0" smtClean="0">
                <a:solidFill>
                  <a:srgbClr val="000000"/>
                </a:solidFill>
                <a:ea typeface="Times New Roman" panose="02020603050405020304" pitchFamily="18" charset="0"/>
              </a:rPr>
              <a:t>TUBERÍA DE ALTA RESISTENCIA</a:t>
            </a:r>
          </a:p>
          <a:p>
            <a:pPr lvl="0" algn="just">
              <a:lnSpc>
                <a:spcPct val="150000"/>
              </a:lnSpc>
              <a:spcAft>
                <a:spcPts val="0"/>
              </a:spcAft>
            </a:pPr>
            <a:r>
              <a:rPr lang="es-CO" dirty="0" smtClean="0">
                <a:solidFill>
                  <a:srgbClr val="000000"/>
                </a:solidFill>
                <a:ea typeface="Times New Roman" panose="02020603050405020304" pitchFamily="18" charset="0"/>
              </a:rPr>
              <a:t>Son </a:t>
            </a:r>
            <a:r>
              <a:rPr lang="es-CO" dirty="0">
                <a:solidFill>
                  <a:srgbClr val="000000"/>
                </a:solidFill>
                <a:ea typeface="Times New Roman" panose="02020603050405020304" pitchFamily="18" charset="0"/>
              </a:rPr>
              <a:t>aquellas que soportan esfuerzos mayores y su grado es de C-75, N-80, C-98 y P-105. Esta clase de tuberías pueden presentar problemas debido a la eliminación de la ductilidad y al aumento de la sensibilidad a romperse, lo anterior es característico en tuberías P-105.</a:t>
            </a:r>
            <a:endParaRPr lang="es-CO" dirty="0">
              <a:solidFill>
                <a:srgbClr val="000000"/>
              </a:solidFill>
              <a:effectLst/>
              <a:ea typeface="Times New Roman" panose="02020603050405020304" pitchFamily="18" charset="0"/>
            </a:endParaRPr>
          </a:p>
        </p:txBody>
      </p:sp>
      <p:sp>
        <p:nvSpPr>
          <p:cNvPr id="32" name="Rectángulo redondeado 31"/>
          <p:cNvSpPr/>
          <p:nvPr/>
        </p:nvSpPr>
        <p:spPr>
          <a:xfrm>
            <a:off x="8373510" y="2733599"/>
            <a:ext cx="3628791" cy="239450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31" name="Rectángulo 30"/>
          <p:cNvSpPr/>
          <p:nvPr/>
        </p:nvSpPr>
        <p:spPr>
          <a:xfrm>
            <a:off x="8373509" y="2862353"/>
            <a:ext cx="3628791" cy="2169825"/>
          </a:xfrm>
          <a:prstGeom prst="rect">
            <a:avLst/>
          </a:prstGeom>
        </p:spPr>
        <p:txBody>
          <a:bodyPr wrap="square">
            <a:spAutoFit/>
          </a:bodyPr>
          <a:lstStyle/>
          <a:p>
            <a:pPr lvl="0" algn="ctr">
              <a:lnSpc>
                <a:spcPct val="150000"/>
              </a:lnSpc>
              <a:spcAft>
                <a:spcPts val="0"/>
              </a:spcAft>
            </a:pPr>
            <a:r>
              <a:rPr lang="es-CO" b="1" dirty="0" smtClean="0">
                <a:solidFill>
                  <a:srgbClr val="000000"/>
                </a:solidFill>
                <a:ea typeface="Times New Roman" panose="02020603050405020304" pitchFamily="18" charset="0"/>
              </a:rPr>
              <a:t>TUBERÍA DE BAJA RESISTENCIA</a:t>
            </a:r>
          </a:p>
          <a:p>
            <a:pPr lvl="0" algn="just">
              <a:lnSpc>
                <a:spcPct val="150000"/>
              </a:lnSpc>
              <a:spcAft>
                <a:spcPts val="0"/>
              </a:spcAft>
            </a:pPr>
            <a:endParaRPr lang="es-CO" dirty="0" smtClean="0">
              <a:solidFill>
                <a:srgbClr val="000000"/>
              </a:solidFill>
              <a:ea typeface="Times New Roman" panose="02020603050405020304" pitchFamily="18" charset="0"/>
            </a:endParaRPr>
          </a:p>
          <a:p>
            <a:pPr lvl="0" algn="just">
              <a:lnSpc>
                <a:spcPct val="150000"/>
              </a:lnSpc>
              <a:spcAft>
                <a:spcPts val="0"/>
              </a:spcAft>
            </a:pPr>
            <a:r>
              <a:rPr lang="es-CO" dirty="0" smtClean="0">
                <a:solidFill>
                  <a:srgbClr val="000000"/>
                </a:solidFill>
                <a:ea typeface="Times New Roman" panose="02020603050405020304" pitchFamily="18" charset="0"/>
              </a:rPr>
              <a:t>Estas </a:t>
            </a:r>
            <a:r>
              <a:rPr lang="es-CO" dirty="0">
                <a:solidFill>
                  <a:srgbClr val="000000"/>
                </a:solidFill>
                <a:ea typeface="Times New Roman" panose="02020603050405020304" pitchFamily="18" charset="0"/>
              </a:rPr>
              <a:t>son dúctiles, por lo que los esfuerzos se ejecutan mediante la plasticidad de esta.</a:t>
            </a:r>
            <a:endParaRPr lang="es-CO"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290006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7" name="Rectángulo redondeado 6"/>
          <p:cNvSpPr/>
          <p:nvPr/>
        </p:nvSpPr>
        <p:spPr>
          <a:xfrm>
            <a:off x="5562600" y="1079834"/>
            <a:ext cx="3898900" cy="6099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dirty="0" smtClean="0"/>
              <a:t>TIPOS DE INSPECCIÓN DE LA TUBERÍA</a:t>
            </a:r>
            <a:endParaRPr lang="es-CO" dirty="0"/>
          </a:p>
        </p:txBody>
      </p:sp>
      <p:cxnSp>
        <p:nvCxnSpPr>
          <p:cNvPr id="11" name="Conector recto 10"/>
          <p:cNvCxnSpPr>
            <a:stCxn id="7" idx="2"/>
          </p:cNvCxnSpPr>
          <p:nvPr/>
        </p:nvCxnSpPr>
        <p:spPr>
          <a:xfrm>
            <a:off x="7512050" y="1689767"/>
            <a:ext cx="0" cy="477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4324350" y="2166899"/>
            <a:ext cx="6318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4324350" y="2166899"/>
            <a:ext cx="0" cy="477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0642600" y="2166899"/>
            <a:ext cx="0" cy="477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7512050" y="2066832"/>
            <a:ext cx="0" cy="2925294"/>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ángulo redondeado 37"/>
          <p:cNvSpPr/>
          <p:nvPr/>
        </p:nvSpPr>
        <p:spPr>
          <a:xfrm>
            <a:off x="8789202" y="2316090"/>
            <a:ext cx="3213100" cy="2458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lnSpc>
                <a:spcPct val="150000"/>
              </a:lnSpc>
              <a:spcAft>
                <a:spcPts val="0"/>
              </a:spcAft>
            </a:pPr>
            <a:r>
              <a:rPr lang="es-CO" sz="1600" b="1" i="1" dirty="0">
                <a:solidFill>
                  <a:srgbClr val="000000"/>
                </a:solidFill>
                <a:ea typeface="Times New Roman" panose="02020603050405020304" pitchFamily="18" charset="0"/>
              </a:rPr>
              <a:t>VISUAL</a:t>
            </a:r>
            <a:r>
              <a:rPr lang="es-CO" sz="1600" dirty="0">
                <a:solidFill>
                  <a:srgbClr val="000000"/>
                </a:solidFill>
                <a:ea typeface="Times New Roman" panose="02020603050405020304" pitchFamily="18" charset="0"/>
              </a:rPr>
              <a:t> </a:t>
            </a:r>
          </a:p>
          <a:p>
            <a:pPr lvl="0" algn="just">
              <a:lnSpc>
                <a:spcPct val="150000"/>
              </a:lnSpc>
              <a:spcAft>
                <a:spcPts val="0"/>
              </a:spcAft>
            </a:pPr>
            <a:r>
              <a:rPr lang="es-CO" sz="1600" dirty="0">
                <a:solidFill>
                  <a:srgbClr val="000000"/>
                </a:solidFill>
                <a:ea typeface="Times New Roman" panose="02020603050405020304" pitchFamily="18" charset="0"/>
              </a:rPr>
              <a:t>Antes de ser instalada la tubería debe ser revisada visualmente por algún miembro de la cuadrilla o por el ingeniero. Por esta técnica se pueden visualizar defectos de fabricación.</a:t>
            </a:r>
          </a:p>
        </p:txBody>
      </p:sp>
      <p:sp>
        <p:nvSpPr>
          <p:cNvPr id="41" name="Rectángulo redondeado 40"/>
          <p:cNvSpPr/>
          <p:nvPr/>
        </p:nvSpPr>
        <p:spPr>
          <a:xfrm>
            <a:off x="2744097" y="2292367"/>
            <a:ext cx="4021812" cy="30242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O"/>
          </a:p>
        </p:txBody>
      </p:sp>
      <p:sp>
        <p:nvSpPr>
          <p:cNvPr id="44" name="Rectángulo redondeado 43"/>
          <p:cNvSpPr/>
          <p:nvPr/>
        </p:nvSpPr>
        <p:spPr>
          <a:xfrm>
            <a:off x="6634204" y="4988147"/>
            <a:ext cx="4401715" cy="189048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43" name="Rectángulo 42"/>
          <p:cNvSpPr/>
          <p:nvPr/>
        </p:nvSpPr>
        <p:spPr>
          <a:xfrm>
            <a:off x="6634203" y="4931708"/>
            <a:ext cx="4401716" cy="1938992"/>
          </a:xfrm>
          <a:prstGeom prst="rect">
            <a:avLst/>
          </a:prstGeom>
        </p:spPr>
        <p:txBody>
          <a:bodyPr wrap="square">
            <a:spAutoFit/>
          </a:bodyPr>
          <a:lstStyle/>
          <a:p>
            <a:pPr lvl="0" algn="ctr">
              <a:lnSpc>
                <a:spcPct val="150000"/>
              </a:lnSpc>
              <a:spcAft>
                <a:spcPts val="0"/>
              </a:spcAft>
            </a:pPr>
            <a:r>
              <a:rPr lang="es-CO" sz="1600" b="1" i="1" dirty="0" smtClean="0">
                <a:solidFill>
                  <a:srgbClr val="000000"/>
                </a:solidFill>
                <a:ea typeface="Times New Roman" panose="02020603050405020304" pitchFamily="18" charset="0"/>
              </a:rPr>
              <a:t>ELECTROMAGNÉTICA</a:t>
            </a:r>
          </a:p>
          <a:p>
            <a:pPr lvl="0" algn="just">
              <a:lnSpc>
                <a:spcPct val="150000"/>
              </a:lnSpc>
              <a:spcAft>
                <a:spcPts val="0"/>
              </a:spcAft>
            </a:pPr>
            <a:r>
              <a:rPr lang="es-CO" sz="1600" dirty="0">
                <a:solidFill>
                  <a:srgbClr val="000000"/>
                </a:solidFill>
                <a:ea typeface="Times New Roman" panose="02020603050405020304" pitchFamily="18" charset="0"/>
              </a:rPr>
              <a:t>C</a:t>
            </a:r>
            <a:r>
              <a:rPr lang="es-CO" sz="1600" dirty="0" smtClean="0">
                <a:solidFill>
                  <a:srgbClr val="000000"/>
                </a:solidFill>
                <a:ea typeface="Times New Roman" panose="02020603050405020304" pitchFamily="18" charset="0"/>
              </a:rPr>
              <a:t>onsiste </a:t>
            </a:r>
            <a:r>
              <a:rPr lang="es-CO" sz="1600" dirty="0">
                <a:solidFill>
                  <a:srgbClr val="000000"/>
                </a:solidFill>
                <a:ea typeface="Times New Roman" panose="02020603050405020304" pitchFamily="18" charset="0"/>
              </a:rPr>
              <a:t>en introducir en la tubería un cable conductor en forma de resorte para medir la respuesta de esta al paso de la corriente, con el fin de observar los defectos internos de la tubería.</a:t>
            </a:r>
            <a:endParaRPr lang="es-CO" sz="1600" dirty="0">
              <a:solidFill>
                <a:srgbClr val="000000"/>
              </a:solidFill>
              <a:effectLst/>
              <a:ea typeface="Times New Roman" panose="02020603050405020304" pitchFamily="18" charset="0"/>
            </a:endParaRPr>
          </a:p>
        </p:txBody>
      </p:sp>
      <p:sp>
        <p:nvSpPr>
          <p:cNvPr id="47" name="Rectángulo 46"/>
          <p:cNvSpPr/>
          <p:nvPr/>
        </p:nvSpPr>
        <p:spPr>
          <a:xfrm>
            <a:off x="2783528" y="2266967"/>
            <a:ext cx="3982381" cy="3046988"/>
          </a:xfrm>
          <a:prstGeom prst="rect">
            <a:avLst/>
          </a:prstGeom>
        </p:spPr>
        <p:txBody>
          <a:bodyPr wrap="square">
            <a:spAutoFit/>
          </a:bodyPr>
          <a:lstStyle/>
          <a:p>
            <a:pPr lvl="0" algn="ctr">
              <a:lnSpc>
                <a:spcPct val="150000"/>
              </a:lnSpc>
              <a:spcAft>
                <a:spcPts val="0"/>
              </a:spcAft>
            </a:pPr>
            <a:r>
              <a:rPr lang="es-CO" sz="1600" b="1" i="1" dirty="0">
                <a:solidFill>
                  <a:srgbClr val="000000"/>
                </a:solidFill>
                <a:ea typeface="Times New Roman" panose="02020603050405020304" pitchFamily="18" charset="0"/>
              </a:rPr>
              <a:t>PRUEBA HIDROSTÁTICA</a:t>
            </a:r>
          </a:p>
          <a:p>
            <a:pPr lvl="0" algn="just">
              <a:lnSpc>
                <a:spcPct val="150000"/>
              </a:lnSpc>
              <a:spcAft>
                <a:spcPts val="0"/>
              </a:spcAft>
            </a:pPr>
            <a:r>
              <a:rPr lang="es-CO" sz="1600" dirty="0">
                <a:solidFill>
                  <a:srgbClr val="000000"/>
                </a:solidFill>
                <a:ea typeface="Times New Roman" panose="02020603050405020304" pitchFamily="18" charset="0"/>
              </a:rPr>
              <a:t>Cuando la tubería se instala en el pozo se le hace una prueba de presión hidrostática, una prueba de estas no garantiza suficientemente la existencia de defectos en la fabricación de las tuberías, ya que algunos defectos se pueden detectar por cambios en las presiones y temperaturas.</a:t>
            </a:r>
          </a:p>
        </p:txBody>
      </p:sp>
    </p:spTree>
    <p:extLst>
      <p:ext uri="{BB962C8B-B14F-4D97-AF65-F5344CB8AC3E}">
        <p14:creationId xmlns:p14="http://schemas.microsoft.com/office/powerpoint/2010/main" val="56765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42260" y="32693"/>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SARTAS DE PRODUCCIÓN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534632" y="3716046"/>
            <a:ext cx="163378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Sartas de producción</a:t>
            </a:r>
            <a:endParaRPr lang="es-CO" dirty="0">
              <a:latin typeface="Arial" panose="020B0604020202020204" pitchFamily="34" charset="0"/>
              <a:cs typeface="Arial" panose="020B0604020202020204" pitchFamily="34" charset="0"/>
            </a:endParaRPr>
          </a:p>
        </p:txBody>
      </p:sp>
      <p:sp>
        <p:nvSpPr>
          <p:cNvPr id="3" name="Rectángulo 2"/>
          <p:cNvSpPr/>
          <p:nvPr/>
        </p:nvSpPr>
        <p:spPr>
          <a:xfrm>
            <a:off x="3972419" y="4525024"/>
            <a:ext cx="6096000" cy="923330"/>
          </a:xfrm>
          <a:prstGeom prst="rect">
            <a:avLst/>
          </a:prstGeom>
        </p:spPr>
        <p:txBody>
          <a:bodyPr>
            <a:spAutoFit/>
          </a:bodyPr>
          <a:lstStyle/>
          <a:p>
            <a:pPr algn="just">
              <a:lnSpc>
                <a:spcPct val="150000"/>
              </a:lnSpc>
              <a:spcAft>
                <a:spcPts val="0"/>
              </a:spcAft>
            </a:pPr>
            <a:r>
              <a:rPr lang="es-CO" dirty="0">
                <a:solidFill>
                  <a:srgbClr val="000000"/>
                </a:solidFill>
                <a:latin typeface="Arial" panose="020B0604020202020204" pitchFamily="34" charset="0"/>
                <a:ea typeface="Times New Roman" panose="02020603050405020304" pitchFamily="18" charset="0"/>
              </a:rPr>
              <a:t> </a:t>
            </a:r>
          </a:p>
          <a:p>
            <a:pPr algn="just">
              <a:lnSpc>
                <a:spcPct val="150000"/>
              </a:lnSpc>
              <a:spcAft>
                <a:spcPts val="0"/>
              </a:spcAft>
            </a:pPr>
            <a:r>
              <a:rPr lang="es-CO" dirty="0">
                <a:solidFill>
                  <a:srgbClr val="000000"/>
                </a:solidFill>
                <a:latin typeface="Arial" panose="020B0604020202020204" pitchFamily="34" charset="0"/>
                <a:ea typeface="Times New Roman" panose="02020603050405020304" pitchFamily="18" charset="0"/>
              </a:rPr>
              <a:t> </a:t>
            </a:r>
            <a:endParaRPr lang="es-CO" dirty="0"/>
          </a:p>
        </p:txBody>
      </p:sp>
      <p:sp>
        <p:nvSpPr>
          <p:cNvPr id="5" name="Nube 4"/>
          <p:cNvSpPr/>
          <p:nvPr/>
        </p:nvSpPr>
        <p:spPr>
          <a:xfrm>
            <a:off x="3022600" y="986800"/>
            <a:ext cx="4305300" cy="1057900"/>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lnSpc>
                <a:spcPct val="150000"/>
              </a:lnSpc>
              <a:spcAft>
                <a:spcPts val="0"/>
              </a:spcAft>
            </a:pPr>
            <a:r>
              <a:rPr lang="es-CO" i="1" dirty="0" smtClean="0">
                <a:solidFill>
                  <a:schemeClr val="bg1"/>
                </a:solidFill>
                <a:latin typeface="Arial" panose="020B0604020202020204" pitchFamily="34" charset="0"/>
                <a:ea typeface="Times New Roman" panose="02020603050405020304" pitchFamily="18" charset="0"/>
              </a:rPr>
              <a:t>CONEXIONES DE LAS TUBERÍAS</a:t>
            </a:r>
            <a:endParaRPr lang="es-CO" dirty="0">
              <a:solidFill>
                <a:schemeClr val="bg1"/>
              </a:solidFill>
              <a:latin typeface="Arial" panose="020B0604020202020204" pitchFamily="34" charset="0"/>
              <a:ea typeface="Times New Roman" panose="02020603050405020304" pitchFamily="18" charset="0"/>
            </a:endParaRPr>
          </a:p>
        </p:txBody>
      </p:sp>
      <p:cxnSp>
        <p:nvCxnSpPr>
          <p:cNvPr id="10" name="Conector recto de flecha 9"/>
          <p:cNvCxnSpPr/>
          <p:nvPr/>
        </p:nvCxnSpPr>
        <p:spPr>
          <a:xfrm>
            <a:off x="4089400" y="2032000"/>
            <a:ext cx="12700" cy="67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940050" y="2662201"/>
            <a:ext cx="8775700" cy="507831"/>
          </a:xfrm>
          <a:prstGeom prst="rect">
            <a:avLst/>
          </a:prstGeom>
        </p:spPr>
        <p:txBody>
          <a:bodyPr wrap="square">
            <a:spAutoFit/>
          </a:bodyPr>
          <a:lstStyle/>
          <a:p>
            <a:pPr lvl="0" algn="just">
              <a:lnSpc>
                <a:spcPct val="150000"/>
              </a:lnSpc>
              <a:spcAft>
                <a:spcPts val="0"/>
              </a:spcAft>
            </a:pPr>
            <a:r>
              <a:rPr lang="es-CO" dirty="0" smtClean="0">
                <a:solidFill>
                  <a:srgbClr val="000000"/>
                </a:solidFill>
                <a:ea typeface="Times New Roman" panose="02020603050405020304" pitchFamily="18" charset="0"/>
              </a:rPr>
              <a:t>Existen </a:t>
            </a:r>
            <a:r>
              <a:rPr lang="es-CO" dirty="0">
                <a:solidFill>
                  <a:srgbClr val="000000"/>
                </a:solidFill>
                <a:ea typeface="Times New Roman" panose="02020603050405020304" pitchFamily="18" charset="0"/>
              </a:rPr>
              <a:t>dos tipos de conexiones aprobadas por la API, estas son: NU y EUE.</a:t>
            </a:r>
          </a:p>
        </p:txBody>
      </p:sp>
      <p:cxnSp>
        <p:nvCxnSpPr>
          <p:cNvPr id="23" name="Conector recto 22"/>
          <p:cNvCxnSpPr/>
          <p:nvPr/>
        </p:nvCxnSpPr>
        <p:spPr>
          <a:xfrm flipH="1">
            <a:off x="3302000" y="3123045"/>
            <a:ext cx="0" cy="1779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a:off x="3302000" y="385454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3302000" y="4902429"/>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4018280" y="3441700"/>
            <a:ext cx="7792719" cy="923330"/>
          </a:xfrm>
          <a:prstGeom prst="rect">
            <a:avLst/>
          </a:prstGeom>
        </p:spPr>
        <p:txBody>
          <a:bodyPr wrap="square">
            <a:spAutoFit/>
          </a:bodyPr>
          <a:lstStyle/>
          <a:p>
            <a:pPr lvl="0" algn="just">
              <a:lnSpc>
                <a:spcPct val="150000"/>
              </a:lnSpc>
              <a:spcAft>
                <a:spcPts val="0"/>
              </a:spcAft>
            </a:pPr>
            <a:r>
              <a:rPr lang="es-CO" dirty="0">
                <a:solidFill>
                  <a:srgbClr val="000000"/>
                </a:solidFill>
                <a:ea typeface="Times New Roman" panose="02020603050405020304" pitchFamily="18" charset="0"/>
              </a:rPr>
              <a:t>Las </a:t>
            </a:r>
            <a:r>
              <a:rPr lang="es-CO">
                <a:solidFill>
                  <a:srgbClr val="000000"/>
                </a:solidFill>
                <a:ea typeface="Times New Roman" panose="02020603050405020304" pitchFamily="18" charset="0"/>
              </a:rPr>
              <a:t>conexiones </a:t>
            </a:r>
            <a:r>
              <a:rPr lang="es-CO" smtClean="0">
                <a:solidFill>
                  <a:srgbClr val="000000"/>
                </a:solidFill>
                <a:ea typeface="Times New Roman" panose="02020603050405020304" pitchFamily="18" charset="0"/>
              </a:rPr>
              <a:t>NU </a:t>
            </a:r>
            <a:r>
              <a:rPr lang="es-CO" dirty="0">
                <a:solidFill>
                  <a:srgbClr val="000000"/>
                </a:solidFill>
                <a:ea typeface="Times New Roman" panose="02020603050405020304" pitchFamily="18" charset="0"/>
              </a:rPr>
              <a:t>poseen roscas de 10 vueltas y presentan una resistencia menor que la del cuerpo de la tubería.</a:t>
            </a:r>
          </a:p>
        </p:txBody>
      </p:sp>
      <p:pic>
        <p:nvPicPr>
          <p:cNvPr id="30" name="Imagen 29"/>
          <p:cNvPicPr>
            <a:picLocks noChangeAspect="1"/>
          </p:cNvPicPr>
          <p:nvPr/>
        </p:nvPicPr>
        <p:blipFill>
          <a:blip r:embed="rId4"/>
          <a:stretch>
            <a:fillRect/>
          </a:stretch>
        </p:blipFill>
        <p:spPr>
          <a:xfrm>
            <a:off x="8295965" y="3407704"/>
            <a:ext cx="3515034" cy="35150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8" name="Rectángulo 27"/>
          <p:cNvSpPr/>
          <p:nvPr/>
        </p:nvSpPr>
        <p:spPr>
          <a:xfrm>
            <a:off x="4017692" y="4253922"/>
            <a:ext cx="4072208" cy="1338828"/>
          </a:xfrm>
          <a:prstGeom prst="rect">
            <a:avLst/>
          </a:prstGeom>
        </p:spPr>
        <p:txBody>
          <a:bodyPr wrap="square">
            <a:spAutoFit/>
          </a:bodyPr>
          <a:lstStyle/>
          <a:p>
            <a:pPr algn="just">
              <a:lnSpc>
                <a:spcPct val="150000"/>
              </a:lnSpc>
              <a:spcAft>
                <a:spcPts val="0"/>
              </a:spcAft>
            </a:pPr>
            <a:endParaRPr lang="es-CO" dirty="0">
              <a:solidFill>
                <a:srgbClr val="000000"/>
              </a:solidFill>
              <a:ea typeface="Times New Roman" panose="02020603050405020304" pitchFamily="18" charset="0"/>
            </a:endParaRPr>
          </a:p>
          <a:p>
            <a:pPr algn="just"/>
            <a:r>
              <a:rPr lang="es-CO" dirty="0">
                <a:ea typeface="Calibri" panose="020F0502020204030204" pitchFamily="34" charset="0"/>
                <a:cs typeface="Times New Roman" panose="02020603050405020304" pitchFamily="18" charset="0"/>
              </a:rPr>
              <a:t>Las conexiones EUE poseen 8 vueltas por roscas y presentan una resistencia mayor a la del cuerpo de la </a:t>
            </a:r>
            <a:r>
              <a:rPr lang="es-CO" dirty="0" smtClean="0">
                <a:ea typeface="Calibri" panose="020F0502020204030204" pitchFamily="34" charset="0"/>
                <a:cs typeface="Times New Roman" panose="02020603050405020304" pitchFamily="18" charset="0"/>
              </a:rPr>
              <a:t>tubería.</a:t>
            </a:r>
            <a:endParaRPr lang="es-CO" dirty="0"/>
          </a:p>
        </p:txBody>
      </p:sp>
    </p:spTree>
    <p:extLst>
      <p:ext uri="{BB962C8B-B14F-4D97-AF65-F5344CB8AC3E}">
        <p14:creationId xmlns:p14="http://schemas.microsoft.com/office/powerpoint/2010/main" val="2686659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FONDO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91877" y="4196536"/>
            <a:ext cx="1377300"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Equipos de fondo</a:t>
            </a:r>
            <a:endParaRPr lang="es-CO" dirty="0">
              <a:latin typeface="Arial" panose="020B0604020202020204" pitchFamily="34" charset="0"/>
              <a:cs typeface="Arial" panose="020B0604020202020204" pitchFamily="34" charset="0"/>
            </a:endParaRPr>
          </a:p>
        </p:txBody>
      </p:sp>
      <p:sp>
        <p:nvSpPr>
          <p:cNvPr id="3" name="Rectángulo 2"/>
          <p:cNvSpPr/>
          <p:nvPr/>
        </p:nvSpPr>
        <p:spPr>
          <a:xfrm>
            <a:off x="2733858" y="747275"/>
            <a:ext cx="9248477" cy="1200329"/>
          </a:xfrm>
          <a:prstGeom prst="rect">
            <a:avLst/>
          </a:prstGeom>
        </p:spPr>
        <p:txBody>
          <a:bodyPr wrap="square">
            <a:spAutoFit/>
          </a:bodyPr>
          <a:lstStyle/>
          <a:p>
            <a:pPr algn="just"/>
            <a:r>
              <a:rPr lang="es-CO" dirty="0">
                <a:latin typeface="+mj-lt"/>
                <a:ea typeface="Calibri" panose="020F0502020204030204" pitchFamily="34" charset="0"/>
                <a:cs typeface="Times New Roman" panose="02020603050405020304" pitchFamily="18" charset="0"/>
              </a:rPr>
              <a:t>Existen diversas herramientas diseñadas para llevar a cabo las operaciones en un pozo, algunas de ellas quedan dentro de este durante su vida productiva, en algunos casos hasta una nueva intervención o solo durante el workover. Estas se bajan con la tubería, la línea de cable, la presión hidráulica o incluso como parte de la sarta original. </a:t>
            </a:r>
            <a:endParaRPr lang="es-CO" dirty="0">
              <a:latin typeface="+mj-lt"/>
            </a:endParaRPr>
          </a:p>
        </p:txBody>
      </p:sp>
      <p:sp>
        <p:nvSpPr>
          <p:cNvPr id="5" name="Rectángulo redondeado 4"/>
          <p:cNvSpPr/>
          <p:nvPr/>
        </p:nvSpPr>
        <p:spPr>
          <a:xfrm>
            <a:off x="2908492" y="2443897"/>
            <a:ext cx="9073843" cy="42720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 name="Imagen 19"/>
          <p:cNvPicPr/>
          <p:nvPr/>
        </p:nvPicPr>
        <p:blipFill>
          <a:blip r:embed="rId4">
            <a:extLst>
              <a:ext uri="{28A0092B-C50C-407E-A947-70E740481C1C}">
                <a14:useLocalDpi xmlns:a14="http://schemas.microsoft.com/office/drawing/2010/main" val="0"/>
              </a:ext>
            </a:extLst>
          </a:blip>
          <a:stretch>
            <a:fillRect/>
          </a:stretch>
        </p:blipFill>
        <p:spPr>
          <a:xfrm>
            <a:off x="3005828" y="2624016"/>
            <a:ext cx="3915671" cy="3905807"/>
          </a:xfrm>
          <a:prstGeom prst="rect">
            <a:avLst/>
          </a:prstGeom>
          <a:ln>
            <a:noFill/>
          </a:ln>
          <a:effectLst>
            <a:softEdge rad="112500"/>
          </a:effectLst>
        </p:spPr>
      </p:pic>
      <p:sp>
        <p:nvSpPr>
          <p:cNvPr id="7" name="Rectángulo 6"/>
          <p:cNvSpPr/>
          <p:nvPr/>
        </p:nvSpPr>
        <p:spPr>
          <a:xfrm>
            <a:off x="6921499" y="2498353"/>
            <a:ext cx="4842965" cy="3831818"/>
          </a:xfrm>
          <a:prstGeom prst="rect">
            <a:avLst/>
          </a:prstGeom>
        </p:spPr>
        <p:txBody>
          <a:bodyPr wrap="square">
            <a:spAutoFit/>
          </a:bodyPr>
          <a:lstStyle/>
          <a:p>
            <a:pPr lvl="0" algn="just">
              <a:lnSpc>
                <a:spcPct val="150000"/>
              </a:lnSpc>
              <a:spcAft>
                <a:spcPts val="0"/>
              </a:spcAft>
            </a:pPr>
            <a:r>
              <a:rPr lang="es-CO" dirty="0">
                <a:solidFill>
                  <a:srgbClr val="000000"/>
                </a:solidFill>
                <a:ea typeface="Times New Roman" panose="02020603050405020304" pitchFamily="18" charset="0"/>
              </a:rPr>
              <a:t>Es la que permite que la formación no se derrumbe, que los fluidos no sean mezclados de una formación a otra y la base para la instalación del cabezal de pozo. Estas tuberías son de diferentes diámetros, grados y pesos que le dan a esta la resistencia necesaria para soportar aplastamiento, reventones, tensión y otras propiedades necesarias para resistir la presión del pozo y del fluido de la formación.</a:t>
            </a:r>
            <a:endParaRPr lang="es-CO" dirty="0">
              <a:solidFill>
                <a:srgbClr val="000000"/>
              </a:solidFill>
              <a:effectLst/>
              <a:ea typeface="Times New Roman" panose="02020603050405020304" pitchFamily="18" charset="0"/>
            </a:endParaRPr>
          </a:p>
        </p:txBody>
      </p:sp>
      <p:sp>
        <p:nvSpPr>
          <p:cNvPr id="9" name="Nube 8"/>
          <p:cNvSpPr/>
          <p:nvPr/>
        </p:nvSpPr>
        <p:spPr>
          <a:xfrm rot="20327514">
            <a:off x="2619979" y="2207193"/>
            <a:ext cx="2536626" cy="760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TUBERÍA DE REVESTIMIENTO</a:t>
            </a:r>
            <a:endParaRPr lang="es-CO" dirty="0"/>
          </a:p>
        </p:txBody>
      </p:sp>
    </p:spTree>
    <p:extLst>
      <p:ext uri="{BB962C8B-B14F-4D97-AF65-F5344CB8AC3E}">
        <p14:creationId xmlns:p14="http://schemas.microsoft.com/office/powerpoint/2010/main" val="855421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FONDO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91877" y="4196536"/>
            <a:ext cx="1377300"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Equipos de fondo</a:t>
            </a:r>
            <a:endParaRPr lang="es-CO" dirty="0">
              <a:latin typeface="Arial" panose="020B0604020202020204" pitchFamily="34" charset="0"/>
              <a:cs typeface="Arial" panose="020B0604020202020204" pitchFamily="34" charset="0"/>
            </a:endParaRPr>
          </a:p>
        </p:txBody>
      </p:sp>
      <p:pic>
        <p:nvPicPr>
          <p:cNvPr id="21" name="Imagen 20"/>
          <p:cNvPicPr/>
          <p:nvPr/>
        </p:nvPicPr>
        <p:blipFill>
          <a:blip r:embed="rId4"/>
          <a:stretch>
            <a:fillRect/>
          </a:stretch>
        </p:blipFill>
        <p:spPr>
          <a:xfrm>
            <a:off x="3238301" y="745747"/>
            <a:ext cx="2287905" cy="2113280"/>
          </a:xfrm>
          <a:prstGeom prst="rect">
            <a:avLst/>
          </a:prstGeom>
          <a:ln>
            <a:noFill/>
          </a:ln>
          <a:effectLst>
            <a:softEdge rad="112500"/>
          </a:effectLst>
        </p:spPr>
      </p:pic>
      <p:sp>
        <p:nvSpPr>
          <p:cNvPr id="10" name="Rectangle 1"/>
          <p:cNvSpPr>
            <a:spLocks noChangeArrowheads="1"/>
          </p:cNvSpPr>
          <p:nvPr/>
        </p:nvSpPr>
        <p:spPr bwMode="auto">
          <a:xfrm>
            <a:off x="5608095" y="1085482"/>
            <a:ext cx="493820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es-CO" altLang="es-CO" sz="1600" dirty="0">
                <a:solidFill>
                  <a:srgbClr val="000000"/>
                </a:solidFill>
                <a:ea typeface="Times New Roman" panose="02020603050405020304" pitchFamily="18" charset="0"/>
                <a:cs typeface="Arial" panose="020B0604020202020204" pitchFamily="34" charset="0"/>
              </a:rPr>
              <a:t>E</a:t>
            </a:r>
            <a:r>
              <a:rPr kumimoji="0" lang="es-CO" altLang="es-CO" sz="1600"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sta tubería tiene un diámetro más pequeño y es el conducto principal para los fluidos producidos por el pozo, protege al revestimiento de la corrosión y presión. Esta tubería se baja desde la superficie hasta la zona de interés, se clasifica por su diámetro tanto externo como interno (OD, ID), su peso (lb/ft) y su grado (J-55, N-80).</a:t>
            </a:r>
            <a:endParaRPr kumimoji="0" lang="es-CO" altLang="es-CO" sz="1600" b="0" i="0" u="none" strike="noStrike" cap="none" normalizeH="0" baseline="0" dirty="0" smtClean="0">
              <a:ln>
                <a:noFill/>
              </a:ln>
              <a:solidFill>
                <a:schemeClr val="tx1"/>
              </a:solidFill>
              <a:effectLst/>
            </a:endParaRPr>
          </a:p>
        </p:txBody>
      </p:sp>
      <p:sp>
        <p:nvSpPr>
          <p:cNvPr id="11" name="Rectángulo redondeado 10"/>
          <p:cNvSpPr/>
          <p:nvPr/>
        </p:nvSpPr>
        <p:spPr>
          <a:xfrm>
            <a:off x="3106380" y="747275"/>
            <a:ext cx="7788649" cy="2110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5924211" y="3453955"/>
            <a:ext cx="2152988" cy="3139321"/>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Esta </a:t>
            </a:r>
            <a:r>
              <a:rPr lang="es-CO" dirty="0">
                <a:ea typeface="Calibri" panose="020F0502020204030204" pitchFamily="34" charset="0"/>
                <a:cs typeface="Times New Roman" panose="02020603050405020304" pitchFamily="18" charset="0"/>
              </a:rPr>
              <a:t>tubería no se extiende hasta la superficie, está colgada y apoyada a un colgador de revestimiento o liner hanger, se baja con la sarta de trabajo hasta la profundidad deseada y se </a:t>
            </a:r>
            <a:r>
              <a:rPr lang="es-CO" dirty="0" smtClean="0">
                <a:ea typeface="Calibri" panose="020F0502020204030204" pitchFamily="34" charset="0"/>
                <a:cs typeface="Times New Roman" panose="02020603050405020304" pitchFamily="18" charset="0"/>
              </a:rPr>
              <a:t>cementa.</a:t>
            </a:r>
            <a:endParaRPr lang="es-CO" dirty="0"/>
          </a:p>
        </p:txBody>
      </p:sp>
      <p:pic>
        <p:nvPicPr>
          <p:cNvPr id="25" name="Imagen 24"/>
          <p:cNvPicPr/>
          <p:nvPr/>
        </p:nvPicPr>
        <p:blipFill>
          <a:blip r:embed="rId5"/>
          <a:stretch>
            <a:fillRect/>
          </a:stretch>
        </p:blipFill>
        <p:spPr>
          <a:xfrm>
            <a:off x="3300283" y="3165149"/>
            <a:ext cx="2623928" cy="3564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Rectángulo redondeado 22"/>
          <p:cNvSpPr/>
          <p:nvPr/>
        </p:nvSpPr>
        <p:spPr>
          <a:xfrm>
            <a:off x="3086947" y="3139913"/>
            <a:ext cx="4990252" cy="3590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Nube 25"/>
          <p:cNvSpPr/>
          <p:nvPr/>
        </p:nvSpPr>
        <p:spPr>
          <a:xfrm rot="20327514">
            <a:off x="2654953" y="3132926"/>
            <a:ext cx="1726285" cy="6420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LINER</a:t>
            </a:r>
            <a:endParaRPr lang="es-CO" dirty="0"/>
          </a:p>
        </p:txBody>
      </p:sp>
      <p:sp>
        <p:nvSpPr>
          <p:cNvPr id="27" name="Nube 26"/>
          <p:cNvSpPr/>
          <p:nvPr/>
        </p:nvSpPr>
        <p:spPr>
          <a:xfrm rot="20327514">
            <a:off x="2619980" y="488738"/>
            <a:ext cx="2536626" cy="760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TUBERÍA DE PRODUCCIÓN</a:t>
            </a:r>
            <a:endParaRPr lang="es-CO" dirty="0"/>
          </a:p>
        </p:txBody>
      </p:sp>
      <p:pic>
        <p:nvPicPr>
          <p:cNvPr id="28" name="Imagen 27"/>
          <p:cNvPicPr/>
          <p:nvPr/>
        </p:nvPicPr>
        <p:blipFill>
          <a:blip r:embed="rId6">
            <a:extLst>
              <a:ext uri="{28A0092B-C50C-407E-A947-70E740481C1C}">
                <a14:useLocalDpi xmlns:a14="http://schemas.microsoft.com/office/drawing/2010/main" val="0"/>
              </a:ext>
            </a:extLst>
          </a:blip>
          <a:stretch>
            <a:fillRect/>
          </a:stretch>
        </p:blipFill>
        <p:spPr>
          <a:xfrm>
            <a:off x="8481764" y="3398433"/>
            <a:ext cx="1406525" cy="3007991"/>
          </a:xfrm>
          <a:prstGeom prst="rect">
            <a:avLst/>
          </a:prstGeom>
          <a:ln>
            <a:noFill/>
          </a:ln>
        </p:spPr>
      </p:pic>
      <p:sp>
        <p:nvSpPr>
          <p:cNvPr id="29" name="Rectángulo 28"/>
          <p:cNvSpPr/>
          <p:nvPr/>
        </p:nvSpPr>
        <p:spPr>
          <a:xfrm>
            <a:off x="9888289" y="3609767"/>
            <a:ext cx="1783011" cy="2308324"/>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Son </a:t>
            </a:r>
            <a:r>
              <a:rPr lang="es-CO" dirty="0">
                <a:ea typeface="Calibri" panose="020F0502020204030204" pitchFamily="34" charset="0"/>
                <a:cs typeface="Times New Roman" panose="02020603050405020304" pitchFamily="18" charset="0"/>
              </a:rPr>
              <a:t>dispositivos que se usan para centrar u orientar la tubería, las herramientas de línea de cable y los cañones en el pozo. </a:t>
            </a:r>
            <a:endParaRPr lang="es-CO" dirty="0"/>
          </a:p>
        </p:txBody>
      </p:sp>
      <p:sp>
        <p:nvSpPr>
          <p:cNvPr id="30" name="Rectángulo redondeado 29"/>
          <p:cNvSpPr/>
          <p:nvPr/>
        </p:nvSpPr>
        <p:spPr>
          <a:xfrm>
            <a:off x="8331200" y="3165149"/>
            <a:ext cx="3435881" cy="3428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Nube 30"/>
          <p:cNvSpPr/>
          <p:nvPr/>
        </p:nvSpPr>
        <p:spPr>
          <a:xfrm rot="231782">
            <a:off x="9171616" y="3004732"/>
            <a:ext cx="2749372" cy="6420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CENTRALIZADOR</a:t>
            </a:r>
            <a:endParaRPr lang="es-CO" dirty="0"/>
          </a:p>
        </p:txBody>
      </p:sp>
    </p:spTree>
    <p:extLst>
      <p:ext uri="{BB962C8B-B14F-4D97-AF65-F5344CB8AC3E}">
        <p14:creationId xmlns:p14="http://schemas.microsoft.com/office/powerpoint/2010/main" val="1866281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0"/>
            <a:ext cx="2636520" cy="68707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FONDO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691877" y="4196536"/>
            <a:ext cx="1377300"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Equipos de fondo</a:t>
            </a:r>
            <a:endParaRPr lang="es-CO" dirty="0">
              <a:latin typeface="Arial" panose="020B0604020202020204" pitchFamily="34" charset="0"/>
              <a:cs typeface="Arial" panose="020B0604020202020204" pitchFamily="34" charset="0"/>
            </a:endParaRPr>
          </a:p>
        </p:txBody>
      </p:sp>
      <p:sp>
        <p:nvSpPr>
          <p:cNvPr id="3" name="Rectángulo 2"/>
          <p:cNvSpPr/>
          <p:nvPr/>
        </p:nvSpPr>
        <p:spPr>
          <a:xfrm>
            <a:off x="4872429" y="1830679"/>
            <a:ext cx="1834250" cy="1754326"/>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Se </a:t>
            </a:r>
            <a:r>
              <a:rPr lang="es-CO" dirty="0">
                <a:ea typeface="Calibri" panose="020F0502020204030204" pitchFamily="34" charset="0"/>
                <a:cs typeface="Times New Roman" panose="02020603050405020304" pitchFamily="18" charset="0"/>
              </a:rPr>
              <a:t>usan para quitar substancias extrañas del ID de las paredes de la tubería de </a:t>
            </a:r>
            <a:r>
              <a:rPr lang="es-CO" dirty="0" smtClean="0">
                <a:ea typeface="Calibri" panose="020F0502020204030204" pitchFamily="34" charset="0"/>
                <a:cs typeface="Times New Roman" panose="02020603050405020304" pitchFamily="18" charset="0"/>
              </a:rPr>
              <a:t>revestimiento.</a:t>
            </a:r>
            <a:endParaRPr lang="es-CO" dirty="0"/>
          </a:p>
        </p:txBody>
      </p:sp>
      <p:pic>
        <p:nvPicPr>
          <p:cNvPr id="21" name="Imagen 20"/>
          <p:cNvPicPr/>
          <p:nvPr/>
        </p:nvPicPr>
        <p:blipFill>
          <a:blip r:embed="rId4">
            <a:extLst>
              <a:ext uri="{28A0092B-C50C-407E-A947-70E740481C1C}">
                <a14:useLocalDpi xmlns:a14="http://schemas.microsoft.com/office/drawing/2010/main" val="0"/>
              </a:ext>
            </a:extLst>
          </a:blip>
          <a:stretch>
            <a:fillRect/>
          </a:stretch>
        </p:blipFill>
        <p:spPr>
          <a:xfrm>
            <a:off x="3228377" y="1257825"/>
            <a:ext cx="1626870" cy="3077210"/>
          </a:xfrm>
          <a:prstGeom prst="rect">
            <a:avLst/>
          </a:prstGeom>
          <a:ln>
            <a:noFill/>
          </a:ln>
        </p:spPr>
      </p:pic>
      <p:pic>
        <p:nvPicPr>
          <p:cNvPr id="23" name="Imagen 22"/>
          <p:cNvPicPr/>
          <p:nvPr/>
        </p:nvPicPr>
        <p:blipFill>
          <a:blip r:embed="rId5">
            <a:extLst>
              <a:ext uri="{28A0092B-C50C-407E-A947-70E740481C1C}">
                <a14:useLocalDpi xmlns:a14="http://schemas.microsoft.com/office/drawing/2010/main" val="0"/>
              </a:ext>
            </a:extLst>
          </a:blip>
          <a:stretch>
            <a:fillRect/>
          </a:stretch>
        </p:blipFill>
        <p:spPr>
          <a:xfrm>
            <a:off x="7794625" y="1431815"/>
            <a:ext cx="1098550" cy="2729230"/>
          </a:xfrm>
          <a:prstGeom prst="rect">
            <a:avLst/>
          </a:prstGeom>
          <a:ln>
            <a:noFill/>
          </a:ln>
        </p:spPr>
      </p:pic>
      <p:sp>
        <p:nvSpPr>
          <p:cNvPr id="5" name="Rectángulo 4"/>
          <p:cNvSpPr/>
          <p:nvPr/>
        </p:nvSpPr>
        <p:spPr>
          <a:xfrm>
            <a:off x="8893175" y="1566735"/>
            <a:ext cx="2694221" cy="2031325"/>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Se </a:t>
            </a:r>
            <a:r>
              <a:rPr lang="es-CO" dirty="0">
                <a:ea typeface="Calibri" panose="020F0502020204030204" pitchFamily="34" charset="0"/>
                <a:cs typeface="Times New Roman" panose="02020603050405020304" pitchFamily="18" charset="0"/>
              </a:rPr>
              <a:t>usan para restaurar esta tubería o la que este colapsada, abollada o doblada, por lo general es un mandril sólido ahusado al ID de la tubería que se va a restaurar.</a:t>
            </a:r>
            <a:endParaRPr lang="es-CO" dirty="0"/>
          </a:p>
        </p:txBody>
      </p:sp>
      <p:sp>
        <p:nvSpPr>
          <p:cNvPr id="7" name="Rectángulo redondeado 6"/>
          <p:cNvSpPr/>
          <p:nvPr/>
        </p:nvSpPr>
        <p:spPr>
          <a:xfrm>
            <a:off x="2921000" y="1384801"/>
            <a:ext cx="4000500" cy="29502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Nube 19"/>
          <p:cNvSpPr/>
          <p:nvPr/>
        </p:nvSpPr>
        <p:spPr>
          <a:xfrm rot="20763968">
            <a:off x="2710987" y="933896"/>
            <a:ext cx="2332132" cy="760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RASCADORES</a:t>
            </a:r>
            <a:endParaRPr lang="es-CO" dirty="0"/>
          </a:p>
        </p:txBody>
      </p:sp>
      <p:sp>
        <p:nvSpPr>
          <p:cNvPr id="26" name="Rectángulo redondeado 25"/>
          <p:cNvSpPr/>
          <p:nvPr/>
        </p:nvSpPr>
        <p:spPr>
          <a:xfrm>
            <a:off x="7629359" y="1321313"/>
            <a:ext cx="4000500" cy="29502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Nube 24"/>
          <p:cNvSpPr/>
          <p:nvPr/>
        </p:nvSpPr>
        <p:spPr>
          <a:xfrm rot="20763968">
            <a:off x="7113583" y="730317"/>
            <a:ext cx="2460632" cy="760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ENDEREZADOR</a:t>
            </a:r>
            <a:endParaRPr lang="es-CO" dirty="0"/>
          </a:p>
        </p:txBody>
      </p:sp>
      <p:sp>
        <p:nvSpPr>
          <p:cNvPr id="9" name="Rectángulo 8"/>
          <p:cNvSpPr/>
          <p:nvPr/>
        </p:nvSpPr>
        <p:spPr>
          <a:xfrm>
            <a:off x="2929438" y="4693900"/>
            <a:ext cx="9008562" cy="2169825"/>
          </a:xfrm>
          <a:prstGeom prst="rect">
            <a:avLst/>
          </a:prstGeom>
        </p:spPr>
        <p:txBody>
          <a:bodyPr wrap="square">
            <a:spAutoFit/>
          </a:bodyPr>
          <a:lstStyle/>
          <a:p>
            <a:pPr lvl="0" algn="just">
              <a:lnSpc>
                <a:spcPct val="150000"/>
              </a:lnSpc>
              <a:spcAft>
                <a:spcPts val="0"/>
              </a:spcAft>
            </a:pPr>
            <a:r>
              <a:rPr lang="es-CO" dirty="0">
                <a:solidFill>
                  <a:srgbClr val="000000"/>
                </a:solidFill>
                <a:ea typeface="Times New Roman" panose="02020603050405020304" pitchFamily="18" charset="0"/>
              </a:rPr>
              <a:t>E</a:t>
            </a:r>
            <a:r>
              <a:rPr lang="es-CO" dirty="0" smtClean="0">
                <a:solidFill>
                  <a:srgbClr val="000000"/>
                </a:solidFill>
                <a:ea typeface="Times New Roman" panose="02020603050405020304" pitchFamily="18" charset="0"/>
              </a:rPr>
              <a:t>s </a:t>
            </a:r>
            <a:r>
              <a:rPr lang="es-CO" dirty="0">
                <a:solidFill>
                  <a:srgbClr val="000000"/>
                </a:solidFill>
                <a:ea typeface="Times New Roman" panose="02020603050405020304" pitchFamily="18" charset="0"/>
              </a:rPr>
              <a:t>un dispositivo que se usa para sellar el área entre la tubería de revestimiento y la de producción o la tubería de producción y el hueco abierto, con la finalidad de evitar el movimiento vertical de los fluidos por el espacio anular, además aisla el revestimiento de las presiones de producción o estimulaciones elevadas y de los fluidos corrosivos, por lo cual se asienta por encima de la zona de interés.</a:t>
            </a:r>
            <a:endParaRPr lang="es-CO" dirty="0">
              <a:solidFill>
                <a:srgbClr val="000000"/>
              </a:solidFill>
              <a:effectLst/>
              <a:ea typeface="Times New Roman" panose="02020603050405020304" pitchFamily="18" charset="0"/>
            </a:endParaRPr>
          </a:p>
        </p:txBody>
      </p:sp>
      <p:sp>
        <p:nvSpPr>
          <p:cNvPr id="10" name="Rectángulo redondeado 9"/>
          <p:cNvSpPr/>
          <p:nvPr/>
        </p:nvSpPr>
        <p:spPr>
          <a:xfrm>
            <a:off x="2859310" y="4780914"/>
            <a:ext cx="9078690" cy="19492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Nube 27"/>
          <p:cNvSpPr/>
          <p:nvPr/>
        </p:nvSpPr>
        <p:spPr>
          <a:xfrm>
            <a:off x="6492772" y="4324645"/>
            <a:ext cx="1811766" cy="5363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EMPAQUE</a:t>
            </a:r>
            <a:endParaRPr lang="es-CO" dirty="0"/>
          </a:p>
        </p:txBody>
      </p:sp>
    </p:spTree>
    <p:extLst>
      <p:ext uri="{BB962C8B-B14F-4D97-AF65-F5344CB8AC3E}">
        <p14:creationId xmlns:p14="http://schemas.microsoft.com/office/powerpoint/2010/main" val="3625825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7" name="Rectángulo redondeado 6"/>
          <p:cNvSpPr/>
          <p:nvPr/>
        </p:nvSpPr>
        <p:spPr>
          <a:xfrm>
            <a:off x="194410" y="1301629"/>
            <a:ext cx="9079831" cy="3879971"/>
          </a:xfrm>
          <a:prstGeom prst="roundRect">
            <a:avLst/>
          </a:prstGeom>
          <a:gradFill flip="none" rotWithShape="1">
            <a:gsLst>
              <a:gs pos="100000">
                <a:schemeClr val="bg1">
                  <a:alpha val="0"/>
                </a:schemeClr>
              </a:gs>
              <a:gs pos="87000">
                <a:schemeClr val="bg1">
                  <a:alpha val="67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449179" y="1472006"/>
            <a:ext cx="8495211" cy="3477875"/>
          </a:xfrm>
          <a:prstGeom prst="rect">
            <a:avLst/>
          </a:prstGeom>
          <a:noFill/>
          <a:ln>
            <a:noFill/>
          </a:ln>
        </p:spPr>
        <p:txBody>
          <a:bodyPr wrap="none" rtlCol="0">
            <a:spAutoFit/>
          </a:bodyPr>
          <a:lstStyle/>
          <a:p>
            <a:r>
              <a:rPr lang="es-CO" sz="2000" b="1" dirty="0">
                <a:latin typeface="Arial" panose="020B0604020202020204" pitchFamily="34" charset="0"/>
                <a:cs typeface="Arial" panose="020B0604020202020204" pitchFamily="34" charset="0"/>
              </a:rPr>
              <a:t>4</a:t>
            </a:r>
            <a:r>
              <a:rPr lang="es-CO" sz="2000" b="1" dirty="0" smtClean="0">
                <a:latin typeface="Arial" panose="020B0604020202020204" pitchFamily="34" charset="0"/>
                <a:cs typeface="Arial" panose="020B0604020202020204" pitchFamily="34" charset="0"/>
              </a:rPr>
              <a:t>. INTRODUCCIÓN</a:t>
            </a:r>
          </a:p>
          <a:p>
            <a:endParaRPr lang="es-CO" sz="2000" b="1" dirty="0" smtClean="0">
              <a:latin typeface="Arial" panose="020B0604020202020204" pitchFamily="34" charset="0"/>
              <a:cs typeface="Arial" panose="020B0604020202020204" pitchFamily="34" charset="0"/>
            </a:endParaRPr>
          </a:p>
          <a:p>
            <a:r>
              <a:rPr lang="es-CO" sz="2000" b="1" dirty="0">
                <a:latin typeface="Arial" panose="020B0604020202020204" pitchFamily="34" charset="0"/>
                <a:cs typeface="Arial" panose="020B0604020202020204" pitchFamily="34" charset="0"/>
              </a:rPr>
              <a:t>4</a:t>
            </a:r>
            <a:r>
              <a:rPr lang="es-CO" sz="2000" b="1" dirty="0" smtClean="0">
                <a:latin typeface="Arial" panose="020B0604020202020204" pitchFamily="34" charset="0"/>
                <a:cs typeface="Arial" panose="020B0604020202020204" pitchFamily="34" charset="0"/>
              </a:rPr>
              <a:t>.1 CONFIGURACIONES Y EQUIPOS DE PRODUCCIÓN EN EL POZO</a:t>
            </a:r>
          </a:p>
          <a:p>
            <a:endParaRPr lang="es-CO" sz="2000" b="1" dirty="0" smtClean="0">
              <a:latin typeface="Arial" panose="020B0604020202020204" pitchFamily="34" charset="0"/>
              <a:cs typeface="Arial" panose="020B0604020202020204" pitchFamily="34" charset="0"/>
            </a:endParaRPr>
          </a:p>
          <a:p>
            <a:r>
              <a:rPr lang="es-CO" sz="2000" b="1" dirty="0">
                <a:latin typeface="Arial" panose="020B0604020202020204" pitchFamily="34" charset="0"/>
                <a:cs typeface="Arial" panose="020B0604020202020204" pitchFamily="34" charset="0"/>
              </a:rPr>
              <a:t>4</a:t>
            </a:r>
            <a:r>
              <a:rPr lang="es-CO" sz="2000" b="1" dirty="0" smtClean="0">
                <a:latin typeface="Arial" panose="020B0604020202020204" pitchFamily="34" charset="0"/>
                <a:cs typeface="Arial" panose="020B0604020202020204" pitchFamily="34" charset="0"/>
              </a:rPr>
              <a:t>.2 CABEZAL DE POZO</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4.3 SARTAS DE PRODUCCIÓN</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4.4 EQUIPOS DE FONDO</a:t>
            </a:r>
          </a:p>
          <a:p>
            <a:endParaRPr lang="es-CO" sz="2000" b="1" dirty="0" smtClean="0">
              <a:latin typeface="Arial" panose="020B0604020202020204" pitchFamily="34" charset="0"/>
              <a:cs typeface="Arial" panose="020B0604020202020204" pitchFamily="34" charset="0"/>
            </a:endParaRPr>
          </a:p>
          <a:p>
            <a:r>
              <a:rPr lang="es-CO" sz="2000" b="1" dirty="0" smtClean="0">
                <a:latin typeface="Arial" panose="020B0604020202020204" pitchFamily="34" charset="0"/>
                <a:cs typeface="Arial" panose="020B0604020202020204" pitchFamily="34" charset="0"/>
              </a:rPr>
              <a:t>4.5 EQUIPOS DE SUPERFICIE</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722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226110" y="4633399"/>
            <a:ext cx="234721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86659" y="-7807"/>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SUPERFICIE</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3" name="Rectángulo 2"/>
          <p:cNvSpPr/>
          <p:nvPr/>
        </p:nvSpPr>
        <p:spPr>
          <a:xfrm>
            <a:off x="7084988" y="1077257"/>
            <a:ext cx="3618437" cy="3139321"/>
          </a:xfrm>
          <a:prstGeom prst="rect">
            <a:avLst/>
          </a:prstGeom>
        </p:spPr>
        <p:txBody>
          <a:bodyPr wrap="square">
            <a:spAutoFit/>
          </a:bodyPr>
          <a:lstStyle/>
          <a:p>
            <a:pPr algn="just"/>
            <a:r>
              <a:rPr lang="es-CO" dirty="0" smtClean="0">
                <a:latin typeface="+mj-lt"/>
                <a:ea typeface="Calibri" panose="020F0502020204030204" pitchFamily="34" charset="0"/>
                <a:cs typeface="Times New Roman" panose="02020603050405020304" pitchFamily="18" charset="0"/>
              </a:rPr>
              <a:t>Cuando </a:t>
            </a:r>
            <a:r>
              <a:rPr lang="es-CO" dirty="0">
                <a:latin typeface="+mj-lt"/>
                <a:ea typeface="Calibri" panose="020F0502020204030204" pitchFamily="34" charset="0"/>
                <a:cs typeface="Times New Roman" panose="02020603050405020304" pitchFamily="18" charset="0"/>
              </a:rPr>
              <a:t>la tubería de revestimiento final se ha instalado, cementado y cañoneado, y cuando la tubería de producción está en su posición final dentro del pozo, se instala en superficie el árbol de navidad. Este equipo está compuesto por una serie de válvulas, bridas, cuerpo del estrangulador y conectores que permiten el flujo controlado de los fluidos producidos</a:t>
            </a:r>
            <a:endParaRPr lang="es-CO" dirty="0">
              <a:latin typeface="+mj-lt"/>
            </a:endParaRPr>
          </a:p>
        </p:txBody>
      </p:sp>
      <p:pic>
        <p:nvPicPr>
          <p:cNvPr id="16" name="Imagen 15"/>
          <p:cNvPicPr/>
          <p:nvPr/>
        </p:nvPicPr>
        <p:blipFill>
          <a:blip r:embed="rId4">
            <a:extLst>
              <a:ext uri="{28A0092B-C50C-407E-A947-70E740481C1C}">
                <a14:useLocalDpi xmlns:a14="http://schemas.microsoft.com/office/drawing/2010/main" val="0"/>
              </a:ext>
            </a:extLst>
          </a:blip>
          <a:stretch>
            <a:fillRect/>
          </a:stretch>
        </p:blipFill>
        <p:spPr>
          <a:xfrm>
            <a:off x="3592788" y="1103826"/>
            <a:ext cx="3040380" cy="3361055"/>
          </a:xfrm>
          <a:prstGeom prst="rect">
            <a:avLst/>
          </a:prstGeom>
          <a:ln>
            <a:solidFill>
              <a:schemeClr val="tx1"/>
            </a:solidFill>
          </a:ln>
        </p:spPr>
      </p:pic>
      <p:sp>
        <p:nvSpPr>
          <p:cNvPr id="20" name="Nube 19"/>
          <p:cNvSpPr/>
          <p:nvPr/>
        </p:nvSpPr>
        <p:spPr>
          <a:xfrm rot="20763968">
            <a:off x="2672489" y="804592"/>
            <a:ext cx="3375224" cy="8428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ÁRBOL DE PRODUCCIÓN O NAVIDAD</a:t>
            </a:r>
            <a:endParaRPr lang="es-CO" dirty="0"/>
          </a:p>
        </p:txBody>
      </p:sp>
      <p:sp>
        <p:nvSpPr>
          <p:cNvPr id="5" name="Flecha derecha 4"/>
          <p:cNvSpPr/>
          <p:nvPr/>
        </p:nvSpPr>
        <p:spPr>
          <a:xfrm>
            <a:off x="6807200" y="2443898"/>
            <a:ext cx="277789" cy="360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redondeado 6"/>
          <p:cNvSpPr/>
          <p:nvPr/>
        </p:nvSpPr>
        <p:spPr>
          <a:xfrm>
            <a:off x="2784444" y="4910398"/>
            <a:ext cx="9166256" cy="1663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9" name="Flecha abajo 8"/>
          <p:cNvSpPr/>
          <p:nvPr/>
        </p:nvSpPr>
        <p:spPr>
          <a:xfrm>
            <a:off x="5003800" y="4477581"/>
            <a:ext cx="266700" cy="323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6416928" y="4597916"/>
            <a:ext cx="1699504" cy="646331"/>
          </a:xfrm>
          <a:prstGeom prst="rect">
            <a:avLst/>
          </a:prstGeom>
          <a:noFill/>
        </p:spPr>
        <p:txBody>
          <a:bodyPr wrap="none" rtlCol="0">
            <a:spAutoFit/>
          </a:bodyPr>
          <a:lstStyle/>
          <a:p>
            <a:r>
              <a:rPr lang="es-CO" dirty="0" smtClean="0"/>
              <a:t>COMPONENTES</a:t>
            </a:r>
            <a:endParaRPr lang="es-CO" dirty="0"/>
          </a:p>
          <a:p>
            <a:endParaRPr lang="es-CO" dirty="0"/>
          </a:p>
        </p:txBody>
      </p:sp>
      <p:sp>
        <p:nvSpPr>
          <p:cNvPr id="13" name="Rectángulo 12"/>
          <p:cNvSpPr/>
          <p:nvPr/>
        </p:nvSpPr>
        <p:spPr>
          <a:xfrm>
            <a:off x="2784443" y="4910398"/>
            <a:ext cx="6096000" cy="1246495"/>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Manómetro</a:t>
            </a:r>
          </a:p>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Brida </a:t>
            </a:r>
            <a:r>
              <a:rPr lang="es-CO" sz="1600" i="1" dirty="0">
                <a:solidFill>
                  <a:srgbClr val="000000"/>
                </a:solidFill>
                <a:ea typeface="Times New Roman" panose="02020603050405020304" pitchFamily="18" charset="0"/>
              </a:rPr>
              <a:t>o tapa del </a:t>
            </a:r>
            <a:r>
              <a:rPr lang="es-CO" sz="1600" i="1" dirty="0" smtClean="0">
                <a:solidFill>
                  <a:srgbClr val="000000"/>
                </a:solidFill>
                <a:ea typeface="Times New Roman" panose="02020603050405020304" pitchFamily="18" charset="0"/>
              </a:rPr>
              <a:t>manómetro</a:t>
            </a:r>
          </a:p>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Válvula </a:t>
            </a:r>
            <a:r>
              <a:rPr lang="es-CO" sz="1600" i="1" dirty="0">
                <a:solidFill>
                  <a:srgbClr val="000000"/>
                </a:solidFill>
                <a:ea typeface="Times New Roman" panose="02020603050405020304" pitchFamily="18" charset="0"/>
              </a:rPr>
              <a:t>de corona </a:t>
            </a:r>
            <a:endParaRPr lang="es-CO" sz="1600" i="1" dirty="0" smtClean="0">
              <a:solidFill>
                <a:srgbClr val="000000"/>
              </a:solidFill>
              <a:ea typeface="Times New Roman" panose="02020603050405020304" pitchFamily="18" charset="0"/>
            </a:endParaRPr>
          </a:p>
        </p:txBody>
      </p:sp>
      <p:sp>
        <p:nvSpPr>
          <p:cNvPr id="25" name="Rectángulo 24"/>
          <p:cNvSpPr/>
          <p:nvPr/>
        </p:nvSpPr>
        <p:spPr>
          <a:xfrm>
            <a:off x="2784442" y="5988230"/>
            <a:ext cx="1818126" cy="421975"/>
          </a:xfrm>
          <a:prstGeom prst="rect">
            <a:avLst/>
          </a:prstGeom>
        </p:spPr>
        <p:txBody>
          <a:bodyPr wrap="none">
            <a:spAutoFit/>
          </a:bodyPr>
          <a:lstStyle/>
          <a:p>
            <a:pPr marL="342900" lvl="0" indent="-342900" algn="just">
              <a:lnSpc>
                <a:spcPct val="150000"/>
              </a:lnSpc>
              <a:spcAft>
                <a:spcPts val="0"/>
              </a:spcAft>
              <a:buFont typeface="Symbol" panose="05050102010706020507" pitchFamily="18" charset="2"/>
              <a:buChar char=""/>
            </a:pPr>
            <a:r>
              <a:rPr lang="es-CO" sz="1600" i="1" dirty="0">
                <a:ea typeface="Calibri" panose="020F0502020204030204" pitchFamily="34" charset="0"/>
                <a:cs typeface="Times New Roman" panose="02020603050405020304" pitchFamily="18" charset="0"/>
              </a:rPr>
              <a:t>T de flujo o cruz</a:t>
            </a:r>
            <a:endParaRPr lang="es-CO" sz="1600" dirty="0"/>
          </a:p>
        </p:txBody>
      </p:sp>
      <p:sp>
        <p:nvSpPr>
          <p:cNvPr id="26" name="Rectángulo 25"/>
          <p:cNvSpPr/>
          <p:nvPr/>
        </p:nvSpPr>
        <p:spPr>
          <a:xfrm>
            <a:off x="6099536" y="4921081"/>
            <a:ext cx="6096000" cy="1569660"/>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CO" sz="1600" i="1" dirty="0">
                <a:solidFill>
                  <a:srgbClr val="000000"/>
                </a:solidFill>
                <a:ea typeface="Times New Roman" panose="02020603050405020304" pitchFamily="18" charset="0"/>
              </a:rPr>
              <a:t>Válvula </a:t>
            </a:r>
            <a:r>
              <a:rPr lang="es-CO" sz="1600" i="1" dirty="0" smtClean="0">
                <a:solidFill>
                  <a:srgbClr val="000000"/>
                </a:solidFill>
                <a:ea typeface="Times New Roman" panose="02020603050405020304" pitchFamily="18" charset="0"/>
              </a:rPr>
              <a:t>lateral</a:t>
            </a:r>
          </a:p>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Estrangulador</a:t>
            </a:r>
          </a:p>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Válvulas maestras</a:t>
            </a:r>
          </a:p>
          <a:p>
            <a:pPr marL="342900" lvl="0" indent="-342900" algn="just">
              <a:lnSpc>
                <a:spcPct val="150000"/>
              </a:lnSpc>
              <a:spcAft>
                <a:spcPts val="0"/>
              </a:spcAft>
              <a:buFont typeface="Symbol" panose="05050102010706020507" pitchFamily="18" charset="2"/>
              <a:buChar char=""/>
            </a:pPr>
            <a:r>
              <a:rPr lang="es-CO" sz="1600" i="1" dirty="0" smtClean="0">
                <a:solidFill>
                  <a:srgbClr val="000000"/>
                </a:solidFill>
                <a:ea typeface="Times New Roman" panose="02020603050405020304" pitchFamily="18" charset="0"/>
              </a:rPr>
              <a:t>Colgador </a:t>
            </a:r>
            <a:r>
              <a:rPr lang="es-CO" sz="1600" i="1" dirty="0">
                <a:solidFill>
                  <a:srgbClr val="000000"/>
                </a:solidFill>
                <a:ea typeface="Times New Roman" panose="02020603050405020304" pitchFamily="18" charset="0"/>
              </a:rPr>
              <a:t>de </a:t>
            </a:r>
            <a:r>
              <a:rPr lang="es-CO" sz="1600" i="1" dirty="0" smtClean="0">
                <a:solidFill>
                  <a:srgbClr val="000000"/>
                </a:solidFill>
                <a:ea typeface="Times New Roman" panose="02020603050405020304" pitchFamily="18" charset="0"/>
              </a:rPr>
              <a:t>tubería</a:t>
            </a:r>
          </a:p>
        </p:txBody>
      </p:sp>
      <p:sp>
        <p:nvSpPr>
          <p:cNvPr id="27" name="Rectángulo 26"/>
          <p:cNvSpPr/>
          <p:nvPr/>
        </p:nvSpPr>
        <p:spPr>
          <a:xfrm>
            <a:off x="8676450" y="4957418"/>
            <a:ext cx="6096000" cy="1569660"/>
          </a:xfrm>
          <a:prstGeom prst="rect">
            <a:avLst/>
          </a:prstGeom>
        </p:spPr>
        <p:txBody>
          <a:bodyPr>
            <a:spAutoFit/>
          </a:bodyPr>
          <a:lstStyle/>
          <a:p>
            <a:pPr marL="342900" lvl="0" indent="-342900" algn="just">
              <a:lnSpc>
                <a:spcPct val="150000"/>
              </a:lnSpc>
              <a:spcAft>
                <a:spcPts val="0"/>
              </a:spcAft>
              <a:buFont typeface="Symbol" panose="05050102010706020507" pitchFamily="18" charset="2"/>
              <a:buChar char=""/>
            </a:pPr>
            <a:r>
              <a:rPr lang="es-CO" sz="1600" i="1" dirty="0">
                <a:solidFill>
                  <a:srgbClr val="000000"/>
                </a:solidFill>
                <a:ea typeface="Times New Roman" panose="02020603050405020304" pitchFamily="18" charset="0"/>
              </a:rPr>
              <a:t>Válvula de la tubería de </a:t>
            </a:r>
            <a:r>
              <a:rPr lang="es-CO" sz="1600" i="1" dirty="0" smtClean="0">
                <a:solidFill>
                  <a:srgbClr val="000000"/>
                </a:solidFill>
                <a:ea typeface="Times New Roman" panose="02020603050405020304" pitchFamily="18" charset="0"/>
              </a:rPr>
              <a:t>rvto.</a:t>
            </a:r>
            <a:endParaRPr lang="es-CO" sz="1600" dirty="0">
              <a:solidFill>
                <a:srgbClr val="000000"/>
              </a:solidFill>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CO" sz="1600" i="1" dirty="0">
                <a:solidFill>
                  <a:srgbClr val="000000"/>
                </a:solidFill>
                <a:ea typeface="Times New Roman" panose="02020603050405020304" pitchFamily="18" charset="0"/>
              </a:rPr>
              <a:t>Colgador de la tubería </a:t>
            </a:r>
            <a:r>
              <a:rPr lang="es-CO" sz="1600" i="1" dirty="0" smtClean="0">
                <a:solidFill>
                  <a:srgbClr val="000000"/>
                </a:solidFill>
                <a:ea typeface="Times New Roman" panose="02020603050405020304" pitchFamily="18" charset="0"/>
              </a:rPr>
              <a:t>de rvto.</a:t>
            </a:r>
            <a:endParaRPr lang="es-CO" sz="1600" dirty="0">
              <a:solidFill>
                <a:srgbClr val="000000"/>
              </a:solidFill>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CO" sz="1600" i="1" dirty="0">
                <a:solidFill>
                  <a:srgbClr val="000000"/>
                </a:solidFill>
                <a:ea typeface="Times New Roman" panose="02020603050405020304" pitchFamily="18" charset="0"/>
              </a:rPr>
              <a:t>Tubería de revestimiento o </a:t>
            </a:r>
            <a:r>
              <a:rPr lang="es-CO" sz="1600" i="1" dirty="0" smtClean="0">
                <a:solidFill>
                  <a:srgbClr val="000000"/>
                </a:solidFill>
                <a:ea typeface="Times New Roman" panose="02020603050405020304" pitchFamily="18" charset="0"/>
              </a:rPr>
              <a:t>casing</a:t>
            </a:r>
          </a:p>
          <a:p>
            <a:pPr marL="342900" lvl="0" indent="-342900" algn="just">
              <a:lnSpc>
                <a:spcPct val="150000"/>
              </a:lnSpc>
              <a:spcAft>
                <a:spcPts val="0"/>
              </a:spcAft>
              <a:buFont typeface="Symbol" panose="05050102010706020507" pitchFamily="18" charset="2"/>
              <a:buChar char=""/>
            </a:pPr>
            <a:r>
              <a:rPr lang="es-CO" sz="1600" i="1" dirty="0" smtClean="0">
                <a:ea typeface="Calibri" panose="020F0502020204030204" pitchFamily="34" charset="0"/>
                <a:cs typeface="Times New Roman" panose="02020603050405020304" pitchFamily="18" charset="0"/>
              </a:rPr>
              <a:t>Tubería </a:t>
            </a:r>
            <a:r>
              <a:rPr lang="es-CO" sz="1600" i="1" dirty="0">
                <a:ea typeface="Calibri" panose="020F0502020204030204" pitchFamily="34" charset="0"/>
                <a:cs typeface="Times New Roman" panose="02020603050405020304" pitchFamily="18" charset="0"/>
              </a:rPr>
              <a:t>de producción o tubing</a:t>
            </a:r>
            <a:endParaRPr lang="es-CO" sz="1600" dirty="0"/>
          </a:p>
        </p:txBody>
      </p:sp>
    </p:spTree>
    <p:extLst>
      <p:ext uri="{BB962C8B-B14F-4D97-AF65-F5344CB8AC3E}">
        <p14:creationId xmlns:p14="http://schemas.microsoft.com/office/powerpoint/2010/main" val="2757332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226110" y="4633399"/>
            <a:ext cx="234721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3031958" y="30809"/>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SUPERFICIE</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pic>
        <p:nvPicPr>
          <p:cNvPr id="16" name="Imagen 15"/>
          <p:cNvPicPr/>
          <p:nvPr/>
        </p:nvPicPr>
        <p:blipFill>
          <a:blip r:embed="rId4"/>
          <a:stretch>
            <a:fillRect/>
          </a:stretch>
        </p:blipFill>
        <p:spPr>
          <a:xfrm>
            <a:off x="3367431" y="966796"/>
            <a:ext cx="2947712" cy="2810645"/>
          </a:xfrm>
          <a:prstGeom prst="rect">
            <a:avLst/>
          </a:prstGeom>
        </p:spPr>
      </p:pic>
      <p:sp>
        <p:nvSpPr>
          <p:cNvPr id="20" name="Nube 19"/>
          <p:cNvSpPr/>
          <p:nvPr/>
        </p:nvSpPr>
        <p:spPr>
          <a:xfrm rot="20763968">
            <a:off x="2623261" y="722103"/>
            <a:ext cx="3463062"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PREVENTORAS, BOP’ s</a:t>
            </a:r>
            <a:endParaRPr lang="es-CO" dirty="0"/>
          </a:p>
        </p:txBody>
      </p:sp>
      <p:sp>
        <p:nvSpPr>
          <p:cNvPr id="3" name="Rectangle 1"/>
          <p:cNvSpPr>
            <a:spLocks noChangeArrowheads="1"/>
          </p:cNvSpPr>
          <p:nvPr/>
        </p:nvSpPr>
        <p:spPr bwMode="auto">
          <a:xfrm>
            <a:off x="6927664" y="1204155"/>
            <a:ext cx="47625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s-CO" altLang="es-CO"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rPr>
              <a:t>Son un juego de válvulas de gran tamaño, las BOP se utilizan para controlar las presiones altas, su propósito es el de cerrar el pozo, estas operan de manera rápida evitando así cualquier reventón del pozo que ocasione daños tanto a la estructura como al personal en campo. </a:t>
            </a:r>
            <a:r>
              <a:rPr lang="es-CO" altLang="es-CO" dirty="0">
                <a:solidFill>
                  <a:srgbClr val="000000"/>
                </a:solidFill>
                <a:ea typeface="Times New Roman" panose="02020603050405020304" pitchFamily="18" charset="0"/>
                <a:cs typeface="Arial" panose="020B0604020202020204" pitchFamily="34" charset="0"/>
              </a:rPr>
              <a:t>Estas válvulas se pueden armar con diferentes configuraciones según el código de la API</a:t>
            </a:r>
            <a:endParaRPr kumimoji="0" lang="es-CO" altLang="es-CO" b="0" i="0" u="none" strike="noStrike" cap="none" normalizeH="0" baseline="0" dirty="0" smtClean="0">
              <a:ln>
                <a:noFill/>
              </a:ln>
              <a:solidFill>
                <a:srgbClr val="000000"/>
              </a:solidFill>
              <a:effectLst/>
              <a:ea typeface="Times New Roman" panose="02020603050405020304" pitchFamily="18" charset="0"/>
              <a:cs typeface="Arial" panose="020B0604020202020204" pitchFamily="34" charset="0"/>
              <a:sym typeface="Wingdings" panose="05000000000000000000" pitchFamily="2" charset="2"/>
            </a:endParaRPr>
          </a:p>
        </p:txBody>
      </p:sp>
      <p:sp>
        <p:nvSpPr>
          <p:cNvPr id="5" name="Rectángulo 4"/>
          <p:cNvSpPr/>
          <p:nvPr/>
        </p:nvSpPr>
        <p:spPr>
          <a:xfrm>
            <a:off x="2698852" y="3781066"/>
            <a:ext cx="9479998" cy="3139321"/>
          </a:xfrm>
          <a:prstGeom prst="rect">
            <a:avLst/>
          </a:prstGeom>
        </p:spPr>
        <p:txBody>
          <a:bodyPr wrap="square">
            <a:spAutoFit/>
          </a:bodyPr>
          <a:lstStyle/>
          <a:p>
            <a:pPr lvl="0" algn="just" eaLnBrk="0" fontAlgn="base" hangingPunct="0">
              <a:spcBef>
                <a:spcPct val="0"/>
              </a:spcBef>
              <a:spcAft>
                <a:spcPct val="0"/>
              </a:spcAft>
            </a:pPr>
            <a:r>
              <a:rPr lang="es-CO" altLang="es-CO" dirty="0" smtClean="0">
                <a:solidFill>
                  <a:srgbClr val="000000"/>
                </a:solidFill>
                <a:ea typeface="Times New Roman" panose="02020603050405020304" pitchFamily="18" charset="0"/>
                <a:cs typeface="Arial" panose="020B0604020202020204" pitchFamily="34" charset="0"/>
              </a:rPr>
              <a:t>A</a:t>
            </a: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a:t>
            </a:r>
            <a:r>
              <a:rPr lang="es-CO" altLang="es-CO" dirty="0">
                <a:solidFill>
                  <a:srgbClr val="000000"/>
                </a:solidFill>
                <a:ea typeface="Times New Roman" panose="02020603050405020304" pitchFamily="18" charset="0"/>
                <a:cs typeface="Arial" panose="020B0604020202020204" pitchFamily="34" charset="0"/>
              </a:rPr>
              <a:t> preventora tipo anular.</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G</a:t>
            </a:r>
            <a:r>
              <a:rPr lang="es-CO" altLang="es-CO" dirty="0">
                <a:solidFill>
                  <a:srgbClr val="000000"/>
                </a:solidFill>
                <a:ea typeface="Times New Roman" panose="02020603050405020304" pitchFamily="18" charset="0"/>
                <a:cs typeface="Arial" panose="020B0604020202020204" pitchFamily="34" charset="0"/>
              </a:rPr>
              <a:t> cabezal giratorio.</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R</a:t>
            </a:r>
            <a:r>
              <a:rPr lang="es-CO" altLang="es-CO" dirty="0">
                <a:solidFill>
                  <a:srgbClr val="000000"/>
                </a:solidFill>
                <a:ea typeface="Times New Roman" panose="02020603050405020304" pitchFamily="18" charset="0"/>
                <a:cs typeface="Arial" panose="020B0604020202020204" pitchFamily="34" charset="0"/>
              </a:rPr>
              <a:t> preventora simple, con un solo juego de arietes, ciego o de tubería.</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Rd</a:t>
            </a:r>
            <a:r>
              <a:rPr lang="es-CO" altLang="es-CO" dirty="0">
                <a:solidFill>
                  <a:srgbClr val="000000"/>
                </a:solidFill>
                <a:ea typeface="Times New Roman" panose="02020603050405020304" pitchFamily="18" charset="0"/>
                <a:cs typeface="Arial" panose="020B0604020202020204" pitchFamily="34" charset="0"/>
              </a:rPr>
              <a:t> preventora doble, con doble juego de arietes.</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Rt</a:t>
            </a:r>
            <a:r>
              <a:rPr lang="es-CO" altLang="es-CO" dirty="0">
                <a:solidFill>
                  <a:srgbClr val="000000"/>
                </a:solidFill>
                <a:ea typeface="Times New Roman" panose="02020603050405020304" pitchFamily="18" charset="0"/>
                <a:cs typeface="Arial" panose="020B0604020202020204" pitchFamily="34" charset="0"/>
              </a:rPr>
              <a:t> preventora triple, con tres juegos de ariete.</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CH</a:t>
            </a:r>
            <a:r>
              <a:rPr lang="es-CO" altLang="es-CO" dirty="0">
                <a:solidFill>
                  <a:srgbClr val="000000"/>
                </a:solidFill>
                <a:ea typeface="Times New Roman" panose="02020603050405020304" pitchFamily="18" charset="0"/>
                <a:cs typeface="Arial" panose="020B0604020202020204" pitchFamily="34" charset="0"/>
              </a:rPr>
              <a:t> conector a control remoto que conecta el cabezal o las preventoras unos con otros.</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CL</a:t>
            </a:r>
            <a:r>
              <a:rPr lang="es-CO" altLang="es-CO" dirty="0">
                <a:solidFill>
                  <a:srgbClr val="000000"/>
                </a:solidFill>
                <a:ea typeface="Times New Roman" panose="02020603050405020304" pitchFamily="18" charset="0"/>
                <a:cs typeface="Arial" panose="020B0604020202020204" pitchFamily="34" charset="0"/>
              </a:rPr>
              <a:t> conector de baja presión a control remoto.</a:t>
            </a: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S</a:t>
            </a:r>
            <a:r>
              <a:rPr lang="es-CO" altLang="es-CO" dirty="0" smtClean="0">
                <a:solidFill>
                  <a:srgbClr val="000000"/>
                </a:solidFill>
                <a:ea typeface="Times New Roman" panose="02020603050405020304" pitchFamily="18" charset="0"/>
                <a:cs typeface="Arial" panose="020B0604020202020204" pitchFamily="34" charset="0"/>
                <a:sym typeface="Wingdings" panose="05000000000000000000" pitchFamily="2" charset="2"/>
              </a:rPr>
              <a:t> </a:t>
            </a:r>
            <a:r>
              <a:rPr lang="es-CO" altLang="es-CO" dirty="0" smtClean="0">
                <a:solidFill>
                  <a:srgbClr val="000000"/>
                </a:solidFill>
                <a:ea typeface="Times New Roman" panose="02020603050405020304" pitchFamily="18" charset="0"/>
                <a:cs typeface="Arial" panose="020B0604020202020204" pitchFamily="34" charset="0"/>
              </a:rPr>
              <a:t>carretel </a:t>
            </a:r>
            <a:r>
              <a:rPr lang="es-CO" altLang="es-CO" dirty="0">
                <a:solidFill>
                  <a:srgbClr val="000000"/>
                </a:solidFill>
                <a:ea typeface="Times New Roman" panose="02020603050405020304" pitchFamily="18" charset="0"/>
                <a:cs typeface="Arial" panose="020B0604020202020204" pitchFamily="34" charset="0"/>
              </a:rPr>
              <a:t>con conexiones de salida laterales para las líneas del estrangulador y control</a:t>
            </a:r>
            <a:r>
              <a:rPr lang="es-CO" altLang="es-CO" dirty="0" smtClean="0">
                <a:solidFill>
                  <a:srgbClr val="000000"/>
                </a:solidFill>
                <a:ea typeface="Times New Roman" panose="02020603050405020304" pitchFamily="18" charset="0"/>
                <a:cs typeface="Arial" panose="020B0604020202020204" pitchFamily="34" charset="0"/>
              </a:rPr>
              <a:t>.</a:t>
            </a:r>
          </a:p>
          <a:p>
            <a:pPr lvl="0" algn="just" eaLnBrk="0" fontAlgn="base" hangingPunct="0">
              <a:spcBef>
                <a:spcPct val="0"/>
              </a:spcBef>
              <a:spcAft>
                <a:spcPct val="0"/>
              </a:spcAft>
            </a:pPr>
            <a:endParaRPr lang="es-CO" altLang="es-CO" dirty="0">
              <a:sym typeface="Wingdings" panose="05000000000000000000" pitchFamily="2" charset="2"/>
            </a:endParaRPr>
          </a:p>
          <a:p>
            <a:pPr lvl="0" algn="just" eaLnBrk="0" fontAlgn="base" hangingPunct="0">
              <a:spcBef>
                <a:spcPct val="0"/>
              </a:spcBef>
              <a:spcAft>
                <a:spcPct val="0"/>
              </a:spcAft>
            </a:pPr>
            <a:r>
              <a:rPr lang="es-CO" altLang="es-CO" dirty="0">
                <a:solidFill>
                  <a:srgbClr val="000000"/>
                </a:solidFill>
                <a:ea typeface="Times New Roman" panose="02020603050405020304" pitchFamily="18" charset="0"/>
                <a:cs typeface="Arial" panose="020B0604020202020204" pitchFamily="34" charset="0"/>
                <a:sym typeface="Wingdings" panose="05000000000000000000" pitchFamily="2" charset="2"/>
              </a:rPr>
              <a:t>Los componentes de la columna de BOP’s se indican leyendo de abajo hacia arriba por ejemplo RSRRA.</a:t>
            </a:r>
          </a:p>
        </p:txBody>
      </p:sp>
      <p:sp>
        <p:nvSpPr>
          <p:cNvPr id="7" name="Flecha derecha 6"/>
          <p:cNvSpPr/>
          <p:nvPr/>
        </p:nvSpPr>
        <p:spPr>
          <a:xfrm>
            <a:off x="6315143" y="2419702"/>
            <a:ext cx="383359" cy="289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16664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226110" y="4633399"/>
            <a:ext cx="234721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3031958" y="30809"/>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SUPERFICIE</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7" name="Flecha derecha 6"/>
          <p:cNvSpPr/>
          <p:nvPr/>
        </p:nvSpPr>
        <p:spPr>
          <a:xfrm>
            <a:off x="6782226" y="2015912"/>
            <a:ext cx="383359" cy="289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7366531" y="1144992"/>
            <a:ext cx="3743247" cy="2031325"/>
          </a:xfrm>
          <a:prstGeom prst="rect">
            <a:avLst/>
          </a:prstGeom>
        </p:spPr>
        <p:txBody>
          <a:bodyPr wrap="square">
            <a:spAutoFit/>
          </a:bodyPr>
          <a:lstStyle/>
          <a:p>
            <a:pPr algn="just"/>
            <a:r>
              <a:rPr lang="es-CO" dirty="0" smtClean="0">
                <a:latin typeface="Calibri" panose="020F0502020204030204" pitchFamily="34" charset="0"/>
                <a:ea typeface="Calibri" panose="020F0502020204030204" pitchFamily="34" charset="0"/>
                <a:cs typeface="Times New Roman" panose="02020603050405020304" pitchFamily="18" charset="0"/>
              </a:rPr>
              <a:t>Son los </a:t>
            </a:r>
            <a:r>
              <a:rPr lang="es-CO" dirty="0">
                <a:latin typeface="Calibri" panose="020F0502020204030204" pitchFamily="34" charset="0"/>
                <a:ea typeface="Calibri" panose="020F0502020204030204" pitchFamily="34" charset="0"/>
                <a:cs typeface="Times New Roman" panose="02020603050405020304" pitchFamily="18" charset="0"/>
              </a:rPr>
              <a:t>dispositivos que permiten controlar la presión en cabeza de pozo, estas se usan como un sello de cierre alrededor de cualquier cosa que este en el pozo y como un cabezal de lubricación para mover o deslizar la tubería bajo presión. </a:t>
            </a:r>
            <a:endParaRPr lang="es-CO" dirty="0"/>
          </a:p>
        </p:txBody>
      </p:sp>
      <p:pic>
        <p:nvPicPr>
          <p:cNvPr id="23" name="Imagen 22"/>
          <p:cNvPicPr/>
          <p:nvPr/>
        </p:nvPicPr>
        <p:blipFill>
          <a:blip r:embed="rId4">
            <a:extLst>
              <a:ext uri="{28A0092B-C50C-407E-A947-70E740481C1C}">
                <a14:useLocalDpi xmlns:a14="http://schemas.microsoft.com/office/drawing/2010/main" val="0"/>
              </a:ext>
            </a:extLst>
          </a:blip>
          <a:stretch>
            <a:fillRect/>
          </a:stretch>
        </p:blipFill>
        <p:spPr>
          <a:xfrm>
            <a:off x="3592788" y="799122"/>
            <a:ext cx="3049620" cy="3289551"/>
          </a:xfrm>
          <a:prstGeom prst="rect">
            <a:avLst/>
          </a:prstGeom>
        </p:spPr>
      </p:pic>
      <p:sp>
        <p:nvSpPr>
          <p:cNvPr id="20" name="Nube 19"/>
          <p:cNvSpPr/>
          <p:nvPr/>
        </p:nvSpPr>
        <p:spPr>
          <a:xfrm rot="20763968">
            <a:off x="2690628" y="745702"/>
            <a:ext cx="2242067"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PREVENTORA ANULAR</a:t>
            </a:r>
            <a:endParaRPr lang="es-CO" dirty="0"/>
          </a:p>
        </p:txBody>
      </p:sp>
      <p:pic>
        <p:nvPicPr>
          <p:cNvPr id="25" name="Imagen 24"/>
          <p:cNvPicPr/>
          <p:nvPr/>
        </p:nvPicPr>
        <p:blipFill>
          <a:blip r:embed="rId5"/>
          <a:stretch>
            <a:fillRect/>
          </a:stretch>
        </p:blipFill>
        <p:spPr>
          <a:xfrm>
            <a:off x="9119696" y="4697652"/>
            <a:ext cx="3072304" cy="2160348"/>
          </a:xfrm>
          <a:prstGeom prst="rect">
            <a:avLst/>
          </a:prstGeom>
        </p:spPr>
      </p:pic>
      <p:sp>
        <p:nvSpPr>
          <p:cNvPr id="26" name="Nube 25"/>
          <p:cNvSpPr/>
          <p:nvPr/>
        </p:nvSpPr>
        <p:spPr>
          <a:xfrm rot="341091">
            <a:off x="9706348" y="4343503"/>
            <a:ext cx="2464078"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MANÓMETROS</a:t>
            </a:r>
            <a:endParaRPr lang="es-CO" dirty="0"/>
          </a:p>
        </p:txBody>
      </p:sp>
      <p:sp>
        <p:nvSpPr>
          <p:cNvPr id="10" name="Rectángulo 9"/>
          <p:cNvSpPr/>
          <p:nvPr/>
        </p:nvSpPr>
        <p:spPr>
          <a:xfrm>
            <a:off x="2686659" y="4555851"/>
            <a:ext cx="5753196" cy="2308324"/>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Se </a:t>
            </a:r>
            <a:r>
              <a:rPr lang="es-CO" dirty="0">
                <a:ea typeface="Calibri" panose="020F0502020204030204" pitchFamily="34" charset="0"/>
                <a:cs typeface="Times New Roman" panose="02020603050405020304" pitchFamily="18" charset="0"/>
              </a:rPr>
              <a:t>usan para medir la presión de la bomba o de circulación </a:t>
            </a:r>
            <a:r>
              <a:rPr lang="es-CO" dirty="0" smtClean="0">
                <a:ea typeface="Calibri" panose="020F0502020204030204" pitchFamily="34" charset="0"/>
                <a:cs typeface="Times New Roman" panose="02020603050405020304" pitchFamily="18" charset="0"/>
              </a:rPr>
              <a:t>y se </a:t>
            </a:r>
            <a:r>
              <a:rPr lang="es-CO" dirty="0">
                <a:ea typeface="Calibri" panose="020F0502020204030204" pitchFamily="34" charset="0"/>
                <a:cs typeface="Times New Roman" panose="02020603050405020304" pitchFamily="18" charset="0"/>
              </a:rPr>
              <a:t>encuentran montados en el tubo vertical en la plataforma, los de perforación o el del tubing </a:t>
            </a:r>
            <a:r>
              <a:rPr lang="es-CO" dirty="0" smtClean="0">
                <a:ea typeface="Calibri" panose="020F0502020204030204" pitchFamily="34" charset="0"/>
                <a:cs typeface="Times New Roman" panose="02020603050405020304" pitchFamily="18" charset="0"/>
              </a:rPr>
              <a:t>están </a:t>
            </a:r>
            <a:r>
              <a:rPr lang="es-CO" dirty="0">
                <a:ea typeface="Calibri" panose="020F0502020204030204" pitchFamily="34" charset="0"/>
                <a:cs typeface="Times New Roman" panose="02020603050405020304" pitchFamily="18" charset="0"/>
              </a:rPr>
              <a:t>en la consola del perforador y en el panel del estrangulador, estos se usan para controlar el pozo y realizar pruebas de sensibilidad de presión. Los manómetros que miden la presión de la tubería de revestimiento o del espacio anular se encuentran en el manifold.</a:t>
            </a:r>
            <a:endParaRPr lang="es-CO" dirty="0"/>
          </a:p>
        </p:txBody>
      </p:sp>
      <p:sp>
        <p:nvSpPr>
          <p:cNvPr id="27" name="Flecha derecha 26"/>
          <p:cNvSpPr/>
          <p:nvPr/>
        </p:nvSpPr>
        <p:spPr>
          <a:xfrm>
            <a:off x="8551601" y="5633083"/>
            <a:ext cx="383359" cy="289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97767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226110" y="4633399"/>
            <a:ext cx="234721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SUPERFICIE</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3" name="Rectángulo 2"/>
          <p:cNvSpPr/>
          <p:nvPr/>
        </p:nvSpPr>
        <p:spPr>
          <a:xfrm>
            <a:off x="7391400" y="1024969"/>
            <a:ext cx="4375681" cy="2585323"/>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Proveen </a:t>
            </a:r>
            <a:r>
              <a:rPr lang="es-CO" dirty="0">
                <a:ea typeface="Calibri" panose="020F0502020204030204" pitchFamily="34" charset="0"/>
                <a:cs typeface="Times New Roman" panose="02020603050405020304" pitchFamily="18" charset="0"/>
              </a:rPr>
              <a:t>una manera rápida y confiable para cerrar las preventoras cuando ocurre un amago de reventón, utiliza un fluido de control de aceite hidráulico o una mezcla de productos químicos y agua guardados en botellas de acumuladores, allí se guarda suficiente fluido para usar bajo presión para que todos los componentes de la columna puedan funcionar con presión</a:t>
            </a:r>
            <a:endParaRPr lang="es-CO" dirty="0"/>
          </a:p>
        </p:txBody>
      </p:sp>
      <p:pic>
        <p:nvPicPr>
          <p:cNvPr id="16" name="Imagen 15"/>
          <p:cNvPicPr/>
          <p:nvPr/>
        </p:nvPicPr>
        <p:blipFill>
          <a:blip r:embed="rId4"/>
          <a:stretch>
            <a:fillRect/>
          </a:stretch>
        </p:blipFill>
        <p:spPr>
          <a:xfrm>
            <a:off x="3033795" y="1024969"/>
            <a:ext cx="3826510" cy="2656840"/>
          </a:xfrm>
          <a:prstGeom prst="rect">
            <a:avLst/>
          </a:prstGeom>
        </p:spPr>
      </p:pic>
      <p:sp>
        <p:nvSpPr>
          <p:cNvPr id="20" name="Nube 19"/>
          <p:cNvSpPr/>
          <p:nvPr/>
        </p:nvSpPr>
        <p:spPr>
          <a:xfrm rot="20763968">
            <a:off x="2688450" y="746008"/>
            <a:ext cx="2390020"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ACUMULADOR</a:t>
            </a:r>
            <a:endParaRPr lang="es-CO" dirty="0"/>
          </a:p>
        </p:txBody>
      </p:sp>
      <p:sp>
        <p:nvSpPr>
          <p:cNvPr id="23" name="Flecha derecha 22"/>
          <p:cNvSpPr/>
          <p:nvPr/>
        </p:nvSpPr>
        <p:spPr>
          <a:xfrm>
            <a:off x="6934172" y="2081186"/>
            <a:ext cx="383359" cy="289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3249362" y="4740716"/>
            <a:ext cx="3395375" cy="1754326"/>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Los desgasificadores pueden separar el gas arrastrado en el fluido por medio del uso de una cámara de vacío, una cámara presurizada, una bomba de rocío, entre otros</a:t>
            </a:r>
            <a:endParaRPr lang="es-CO" dirty="0"/>
          </a:p>
        </p:txBody>
      </p:sp>
      <p:pic>
        <p:nvPicPr>
          <p:cNvPr id="25" name="Imagen 24"/>
          <p:cNvPicPr/>
          <p:nvPr/>
        </p:nvPicPr>
        <p:blipFill>
          <a:blip r:embed="rId5">
            <a:extLst>
              <a:ext uri="{28A0092B-C50C-407E-A947-70E740481C1C}">
                <a14:useLocalDpi xmlns:a14="http://schemas.microsoft.com/office/drawing/2010/main" val="0"/>
              </a:ext>
            </a:extLst>
          </a:blip>
          <a:stretch>
            <a:fillRect/>
          </a:stretch>
        </p:blipFill>
        <p:spPr>
          <a:xfrm>
            <a:off x="7542942" y="4215533"/>
            <a:ext cx="3785457" cy="2514600"/>
          </a:xfrm>
          <a:prstGeom prst="rect">
            <a:avLst/>
          </a:prstGeom>
        </p:spPr>
      </p:pic>
      <p:sp>
        <p:nvSpPr>
          <p:cNvPr id="26" name="Nube 25"/>
          <p:cNvSpPr/>
          <p:nvPr/>
        </p:nvSpPr>
        <p:spPr>
          <a:xfrm rot="303183">
            <a:off x="9104948" y="3961959"/>
            <a:ext cx="2871662"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DESGASIFICADOR</a:t>
            </a:r>
            <a:endParaRPr lang="es-CO" dirty="0"/>
          </a:p>
        </p:txBody>
      </p:sp>
      <p:sp>
        <p:nvSpPr>
          <p:cNvPr id="27" name="Flecha derecha 26"/>
          <p:cNvSpPr/>
          <p:nvPr/>
        </p:nvSpPr>
        <p:spPr>
          <a:xfrm flipH="1">
            <a:off x="6797587" y="5492930"/>
            <a:ext cx="312067" cy="298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12497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226110" y="4633399"/>
            <a:ext cx="2347211" cy="276999"/>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EQUIPOS DE SUPERFICIE</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3" name="Rectángulo 2"/>
          <p:cNvSpPr/>
          <p:nvPr/>
        </p:nvSpPr>
        <p:spPr>
          <a:xfrm>
            <a:off x="7835425" y="1109835"/>
            <a:ext cx="4019019" cy="2031325"/>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Controlan </a:t>
            </a:r>
            <a:r>
              <a:rPr lang="es-CO" dirty="0">
                <a:ea typeface="Calibri" panose="020F0502020204030204" pitchFamily="34" charset="0"/>
                <a:cs typeface="Times New Roman" panose="02020603050405020304" pitchFamily="18" charset="0"/>
              </a:rPr>
              <a:t>el caudal del flujo de los fluidos, ya que restringen el paso de estos creando una fricción o contrapresión en el sistema, permitiendo controlar el caudal y la presión del pozo</a:t>
            </a:r>
            <a:r>
              <a:rPr lang="es-CO" dirty="0" smtClean="0">
                <a:ea typeface="Calibri" panose="020F0502020204030204" pitchFamily="34" charset="0"/>
                <a:cs typeface="Times New Roman" panose="02020603050405020304" pitchFamily="18" charset="0"/>
              </a:rPr>
              <a:t>.</a:t>
            </a:r>
          </a:p>
          <a:p>
            <a:pPr algn="just"/>
            <a:r>
              <a:rPr lang="es-CO" dirty="0" smtClean="0">
                <a:ea typeface="Calibri" panose="020F0502020204030204" pitchFamily="34" charset="0"/>
                <a:cs typeface="Times New Roman" panose="02020603050405020304" pitchFamily="18" charset="0"/>
              </a:rPr>
              <a:t>Existen </a:t>
            </a:r>
            <a:r>
              <a:rPr lang="es-CO" dirty="0">
                <a:ea typeface="Calibri" panose="020F0502020204030204" pitchFamily="34" charset="0"/>
                <a:cs typeface="Times New Roman" panose="02020603050405020304" pitchFamily="18" charset="0"/>
              </a:rPr>
              <a:t>estranguladores que se pueden ajustar manualmente o a control remoto. </a:t>
            </a:r>
            <a:endParaRPr lang="es-CO" dirty="0"/>
          </a:p>
        </p:txBody>
      </p:sp>
      <p:pic>
        <p:nvPicPr>
          <p:cNvPr id="16" name="Imagen 15"/>
          <p:cNvPicPr/>
          <p:nvPr/>
        </p:nvPicPr>
        <p:blipFill>
          <a:blip r:embed="rId4"/>
          <a:stretch>
            <a:fillRect/>
          </a:stretch>
        </p:blipFill>
        <p:spPr>
          <a:xfrm>
            <a:off x="2698852" y="1288267"/>
            <a:ext cx="4692722" cy="3055649"/>
          </a:xfrm>
          <a:prstGeom prst="rect">
            <a:avLst/>
          </a:prstGeom>
        </p:spPr>
      </p:pic>
      <p:sp>
        <p:nvSpPr>
          <p:cNvPr id="20" name="Flecha derecha 19"/>
          <p:cNvSpPr/>
          <p:nvPr/>
        </p:nvSpPr>
        <p:spPr>
          <a:xfrm>
            <a:off x="7452844" y="2408833"/>
            <a:ext cx="311955" cy="219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p:cNvSpPr/>
          <p:nvPr/>
        </p:nvSpPr>
        <p:spPr>
          <a:xfrm>
            <a:off x="2784444" y="4711980"/>
            <a:ext cx="5559456" cy="1754326"/>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Es </a:t>
            </a:r>
            <a:r>
              <a:rPr lang="es-CO" dirty="0">
                <a:ea typeface="Calibri" panose="020F0502020204030204" pitchFamily="34" charset="0"/>
                <a:cs typeface="Times New Roman" panose="02020603050405020304" pitchFamily="18" charset="0"/>
              </a:rPr>
              <a:t>la primera línea de defensa del gas en campo o locación, este es un recipiente sencillo y abierto que está conectado a la punta de la línea del manifold o </a:t>
            </a:r>
            <a:r>
              <a:rPr lang="es-CO" dirty="0" smtClean="0">
                <a:ea typeface="Calibri" panose="020F0502020204030204" pitchFamily="34" charset="0"/>
                <a:cs typeface="Times New Roman" panose="02020603050405020304" pitchFamily="18" charset="0"/>
              </a:rPr>
              <a:t>estrangulador y permite </a:t>
            </a:r>
            <a:r>
              <a:rPr lang="es-CO" dirty="0">
                <a:ea typeface="Calibri" panose="020F0502020204030204" pitchFamily="34" charset="0"/>
                <a:cs typeface="Times New Roman" panose="02020603050405020304" pitchFamily="18" charset="0"/>
              </a:rPr>
              <a:t>que el gas libre que sale del fluido salga del sistema y gravite o sea empujado hacia la línea de quema.</a:t>
            </a:r>
            <a:endParaRPr lang="es-CO" dirty="0"/>
          </a:p>
        </p:txBody>
      </p:sp>
      <p:pic>
        <p:nvPicPr>
          <p:cNvPr id="25" name="Imagen 24"/>
          <p:cNvPicPr/>
          <p:nvPr/>
        </p:nvPicPr>
        <p:blipFill>
          <a:blip r:embed="rId5"/>
          <a:stretch>
            <a:fillRect/>
          </a:stretch>
        </p:blipFill>
        <p:spPr>
          <a:xfrm>
            <a:off x="8685172" y="3535269"/>
            <a:ext cx="2655928" cy="3322731"/>
          </a:xfrm>
          <a:prstGeom prst="rect">
            <a:avLst/>
          </a:prstGeom>
        </p:spPr>
      </p:pic>
      <p:sp>
        <p:nvSpPr>
          <p:cNvPr id="26" name="Flecha derecha 25"/>
          <p:cNvSpPr/>
          <p:nvPr/>
        </p:nvSpPr>
        <p:spPr>
          <a:xfrm flipH="1">
            <a:off x="8323947" y="5300861"/>
            <a:ext cx="244362" cy="216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Nube 26"/>
          <p:cNvSpPr/>
          <p:nvPr/>
        </p:nvSpPr>
        <p:spPr>
          <a:xfrm rot="737628">
            <a:off x="9777930" y="3381694"/>
            <a:ext cx="2040512"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SEPARADOR DE GAS</a:t>
            </a:r>
            <a:endParaRPr lang="es-CO" dirty="0"/>
          </a:p>
        </p:txBody>
      </p:sp>
      <p:sp>
        <p:nvSpPr>
          <p:cNvPr id="28" name="Nube 27"/>
          <p:cNvSpPr/>
          <p:nvPr/>
        </p:nvSpPr>
        <p:spPr>
          <a:xfrm rot="20894684">
            <a:off x="2623622" y="714159"/>
            <a:ext cx="2907292" cy="5579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ESTRANGULADOR</a:t>
            </a:r>
            <a:endParaRPr lang="es-CO" dirty="0"/>
          </a:p>
        </p:txBody>
      </p:sp>
    </p:spTree>
    <p:extLst>
      <p:ext uri="{BB962C8B-B14F-4D97-AF65-F5344CB8AC3E}">
        <p14:creationId xmlns:p14="http://schemas.microsoft.com/office/powerpoint/2010/main" val="2626647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14" name="CuadroTexto 13"/>
          <p:cNvSpPr txBox="1"/>
          <p:nvPr/>
        </p:nvSpPr>
        <p:spPr>
          <a:xfrm>
            <a:off x="227514" y="397585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0" y="0"/>
            <a:ext cx="12264886" cy="6858000"/>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6" name="CuadroTexto 5"/>
          <p:cNvSpPr txBox="1"/>
          <p:nvPr/>
        </p:nvSpPr>
        <p:spPr>
          <a:xfrm>
            <a:off x="9881261" y="5796171"/>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a:stretch>
            <a:fillRect/>
          </a:stretch>
        </p:blipFill>
        <p:spPr>
          <a:xfrm>
            <a:off x="-5480" y="6232613"/>
            <a:ext cx="652578" cy="625387"/>
          </a:xfrm>
          <a:prstGeom prst="rect">
            <a:avLst/>
          </a:prstGeom>
        </p:spPr>
      </p:pic>
      <p:sp>
        <p:nvSpPr>
          <p:cNvPr id="29" name="Rectángulo 28"/>
          <p:cNvSpPr/>
          <p:nvPr/>
        </p:nvSpPr>
        <p:spPr>
          <a:xfrm>
            <a:off x="2784444" y="1064597"/>
            <a:ext cx="7805855" cy="923330"/>
          </a:xfrm>
          <a:prstGeom prst="rect">
            <a:avLst/>
          </a:prstGeom>
          <a:noFill/>
        </p:spPr>
        <p:txBody>
          <a:bodyPr wrap="none" lIns="91440" tIns="45720" rIns="91440" bIns="4572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dirty="0" smtClean="0">
                <a:ln w="9525">
                  <a:solidFill>
                    <a:schemeClr val="bg1"/>
                  </a:solidFill>
                  <a:prstDash val="solid"/>
                </a:ln>
                <a:effectLst>
                  <a:glow rad="139700">
                    <a:schemeClr val="accent5">
                      <a:satMod val="175000"/>
                      <a:alpha val="40000"/>
                    </a:schemeClr>
                  </a:glow>
                  <a:outerShdw blurRad="12700" dist="38100" dir="2700000" algn="tl" rotWithShape="0">
                    <a:schemeClr val="bg1">
                      <a:lumMod val="50000"/>
                    </a:schemeClr>
                  </a:outerShdw>
                </a:effectLst>
              </a:rPr>
              <a:t>FIN DE LA PRESENTACIÓN</a:t>
            </a:r>
            <a:endParaRPr lang="es-ES" sz="5400" b="1" dirty="0">
              <a:ln w="9525">
                <a:solidFill>
                  <a:schemeClr val="bg1"/>
                </a:solidFill>
                <a:prstDash val="solid"/>
              </a:ln>
              <a:effectLst>
                <a:glow rad="139700">
                  <a:schemeClr val="accent5">
                    <a:satMod val="175000"/>
                    <a:alpha val="40000"/>
                  </a:schemeClr>
                </a:glow>
                <a:outerShdw blurRad="12700" dist="38100" dir="2700000" algn="tl" rotWithShape="0">
                  <a:schemeClr val="bg1">
                    <a:lumMod val="50000"/>
                  </a:schemeClr>
                </a:outerShdw>
              </a:effectLst>
            </a:endParaRPr>
          </a:p>
        </p:txBody>
      </p:sp>
      <p:sp>
        <p:nvSpPr>
          <p:cNvPr id="30" name="CuadroTexto 12"/>
          <p:cNvSpPr txBox="1"/>
          <p:nvPr/>
        </p:nvSpPr>
        <p:spPr>
          <a:xfrm>
            <a:off x="1852543" y="5971003"/>
            <a:ext cx="4572000" cy="95410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O" sz="2800" b="1" dirty="0" smtClean="0">
                <a:latin typeface="Viner Hand ITC" panose="03070502030502020203" pitchFamily="66" charset="0"/>
              </a:rPr>
              <a:t>MUCHAS </a:t>
            </a:r>
          </a:p>
          <a:p>
            <a:r>
              <a:rPr lang="es-CO" sz="2800" b="1" dirty="0" smtClean="0">
                <a:latin typeface="Viner Hand ITC" panose="03070502030502020203" pitchFamily="66" charset="0"/>
              </a:rPr>
              <a:t>GRACIAS</a:t>
            </a:r>
            <a:endParaRPr lang="es-CO" sz="2800" b="1" dirty="0">
              <a:latin typeface="Viner Hand ITC" panose="03070502030502020203" pitchFamily="66" charset="0"/>
            </a:endParaRPr>
          </a:p>
        </p:txBody>
      </p:sp>
    </p:spTree>
    <p:extLst>
      <p:ext uri="{BB962C8B-B14F-4D97-AF65-F5344CB8AC3E}">
        <p14:creationId xmlns:p14="http://schemas.microsoft.com/office/powerpoint/2010/main" val="3141189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INTRODUCCIÓN</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5" name="Rectángulo redondeado 4"/>
          <p:cNvSpPr/>
          <p:nvPr/>
        </p:nvSpPr>
        <p:spPr>
          <a:xfrm>
            <a:off x="2771295" y="876969"/>
            <a:ext cx="3985105" cy="44443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3" name="Rectángulo 2"/>
          <p:cNvSpPr/>
          <p:nvPr/>
        </p:nvSpPr>
        <p:spPr>
          <a:xfrm>
            <a:off x="2868632" y="975475"/>
            <a:ext cx="3854501" cy="4247317"/>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En un pozo existe gran variedad de equipos o herramientas que se encuentran disponibles para llevar a cabo la producción de los fluidos, desde la formación hasta la superficie donde este será tratado. Para satisfacer las necesidades y limitaciones que hay en la producción de un pozo es necesario tener acceso a este para realizar ciertas mediciones, contar con un flujo eficiente que permita que el fluido llegue hasta superficie, controlar en superficie el flujo y garantizar la seguridad de los equipos y del personal. </a:t>
            </a:r>
            <a:endParaRPr lang="es-CO" dirty="0"/>
          </a:p>
        </p:txBody>
      </p:sp>
      <p:pic>
        <p:nvPicPr>
          <p:cNvPr id="20" name="Imagen 19"/>
          <p:cNvPicPr/>
          <p:nvPr/>
        </p:nvPicPr>
        <p:blipFill>
          <a:blip r:embed="rId4"/>
          <a:stretch>
            <a:fillRect/>
          </a:stretch>
        </p:blipFill>
        <p:spPr>
          <a:xfrm>
            <a:off x="7010401" y="596901"/>
            <a:ext cx="5054600" cy="62611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5326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00298" y="54777"/>
            <a:ext cx="9160042" cy="1384995"/>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CONFIGURACIONES Y EQUIPOS DE PRODUCCIÓN EN 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0" name="Rectángulo 9"/>
          <p:cNvSpPr/>
          <p:nvPr/>
        </p:nvSpPr>
        <p:spPr>
          <a:xfrm>
            <a:off x="7380319" y="1407217"/>
            <a:ext cx="4470400"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Producción en cabeza de pozo con el árbol de navidad y el cabezal de la tubería o </a:t>
            </a:r>
            <a:r>
              <a:rPr lang="es-CO" dirty="0" smtClean="0">
                <a:ea typeface="Calibri" panose="020F0502020204030204" pitchFamily="34" charset="0"/>
                <a:cs typeface="Times New Roman" panose="02020603050405020304" pitchFamily="18" charset="0"/>
              </a:rPr>
              <a:t>tubing.</a:t>
            </a:r>
            <a:endParaRPr lang="es-CO" dirty="0"/>
          </a:p>
        </p:txBody>
      </p:sp>
      <p:sp>
        <p:nvSpPr>
          <p:cNvPr id="11" name="Flecha abajo 10"/>
          <p:cNvSpPr/>
          <p:nvPr/>
        </p:nvSpPr>
        <p:spPr>
          <a:xfrm rot="13203942">
            <a:off x="8511315" y="2124295"/>
            <a:ext cx="317500" cy="468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2682382" y="1369080"/>
            <a:ext cx="3720159"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El cabezal de la tubería de producción o tubing head </a:t>
            </a:r>
            <a:r>
              <a:rPr lang="es-CO" dirty="0" smtClean="0">
                <a:ea typeface="Calibri" panose="020F0502020204030204" pitchFamily="34" charset="0"/>
                <a:cs typeface="Times New Roman" panose="02020603050405020304" pitchFamily="18" charset="0"/>
              </a:rPr>
              <a:t>spool.</a:t>
            </a:r>
            <a:endParaRPr lang="es-CO" dirty="0"/>
          </a:p>
        </p:txBody>
      </p:sp>
      <p:sp>
        <p:nvSpPr>
          <p:cNvPr id="23" name="Flecha abajo 22"/>
          <p:cNvSpPr/>
          <p:nvPr/>
        </p:nvSpPr>
        <p:spPr>
          <a:xfrm rot="19525223">
            <a:off x="8712414" y="3968956"/>
            <a:ext cx="317500" cy="468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Rectángulo 25"/>
          <p:cNvSpPr/>
          <p:nvPr/>
        </p:nvSpPr>
        <p:spPr>
          <a:xfrm>
            <a:off x="3201224" y="4536806"/>
            <a:ext cx="2080954" cy="369332"/>
          </a:xfrm>
          <a:prstGeom prst="rect">
            <a:avLst/>
          </a:prstGeom>
        </p:spPr>
        <p:txBody>
          <a:bodyPr wrap="none">
            <a:spAutoFit/>
          </a:bodyPr>
          <a:lstStyle/>
          <a:p>
            <a:pPr algn="just"/>
            <a:r>
              <a:rPr lang="es-CO" dirty="0">
                <a:ea typeface="Calibri" panose="020F0502020204030204" pitchFamily="34" charset="0"/>
                <a:cs typeface="Times New Roman" panose="02020603050405020304" pitchFamily="18" charset="0"/>
              </a:rPr>
              <a:t>Accesorios de fondo</a:t>
            </a:r>
            <a:endParaRPr lang="es-CO" dirty="0"/>
          </a:p>
        </p:txBody>
      </p:sp>
      <p:sp>
        <p:nvSpPr>
          <p:cNvPr id="27" name="Flecha abajo 26"/>
          <p:cNvSpPr/>
          <p:nvPr/>
        </p:nvSpPr>
        <p:spPr>
          <a:xfrm rot="10800000" flipV="1">
            <a:off x="7119954" y="4510764"/>
            <a:ext cx="317500" cy="716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 name="Imagen 29"/>
          <p:cNvPicPr>
            <a:picLocks noChangeAspect="1"/>
          </p:cNvPicPr>
          <p:nvPr/>
        </p:nvPicPr>
        <p:blipFill>
          <a:blip r:embed="rId4"/>
          <a:stretch>
            <a:fillRect/>
          </a:stretch>
        </p:blipFill>
        <p:spPr>
          <a:xfrm>
            <a:off x="9681244" y="1767996"/>
            <a:ext cx="2239643" cy="275994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1" name="Imagen 30"/>
          <p:cNvPicPr>
            <a:picLocks noChangeAspect="1"/>
          </p:cNvPicPr>
          <p:nvPr/>
        </p:nvPicPr>
        <p:blipFill>
          <a:blip r:embed="rId5"/>
          <a:stretch>
            <a:fillRect/>
          </a:stretch>
        </p:blipFill>
        <p:spPr>
          <a:xfrm>
            <a:off x="2834234" y="1767996"/>
            <a:ext cx="2838229" cy="256875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Elipse 8"/>
          <p:cNvSpPr/>
          <p:nvPr/>
        </p:nvSpPr>
        <p:spPr>
          <a:xfrm>
            <a:off x="4584700" y="2709188"/>
            <a:ext cx="5359399" cy="12828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sp>
        <p:nvSpPr>
          <p:cNvPr id="7" name="Rectángulo 6"/>
          <p:cNvSpPr/>
          <p:nvPr/>
        </p:nvSpPr>
        <p:spPr>
          <a:xfrm>
            <a:off x="4992508" y="2835931"/>
            <a:ext cx="4381500" cy="923330"/>
          </a:xfrm>
          <a:prstGeom prst="rect">
            <a:avLst/>
          </a:prstGeom>
        </p:spPr>
        <p:txBody>
          <a:bodyPr wrap="square">
            <a:spAutoFit/>
          </a:bodyPr>
          <a:lstStyle/>
          <a:p>
            <a:pPr algn="ctr"/>
            <a:r>
              <a:rPr lang="es-CO" dirty="0" smtClean="0">
                <a:solidFill>
                  <a:srgbClr val="000000"/>
                </a:solidFill>
                <a:ea typeface="Calibri" panose="020F0502020204030204" pitchFamily="34" charset="0"/>
                <a:cs typeface="Arial" panose="020B0604020202020204" pitchFamily="34" charset="0"/>
              </a:rPr>
              <a:t>La producción de un pozo que fluye naturalmente por lo general se lleva acabo con el uso de equipos y configuraciones como</a:t>
            </a:r>
            <a:endParaRPr lang="es-CO" dirty="0"/>
          </a:p>
        </p:txBody>
      </p:sp>
      <p:sp>
        <p:nvSpPr>
          <p:cNvPr id="25" name="Flecha abajo 24"/>
          <p:cNvSpPr/>
          <p:nvPr/>
        </p:nvSpPr>
        <p:spPr>
          <a:xfrm rot="19525223" flipV="1">
            <a:off x="5513711" y="2117106"/>
            <a:ext cx="317500" cy="4530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2" name="Imagen 31"/>
          <p:cNvPicPr>
            <a:picLocks noChangeAspect="1"/>
          </p:cNvPicPr>
          <p:nvPr/>
        </p:nvPicPr>
        <p:blipFill>
          <a:blip r:embed="rId6"/>
          <a:stretch>
            <a:fillRect/>
          </a:stretch>
        </p:blipFill>
        <p:spPr>
          <a:xfrm>
            <a:off x="8325262" y="4336754"/>
            <a:ext cx="1618837" cy="27819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9" name="Flecha abajo 28"/>
          <p:cNvSpPr/>
          <p:nvPr/>
        </p:nvSpPr>
        <p:spPr>
          <a:xfrm rot="13203942" flipV="1">
            <a:off x="5583068" y="3989483"/>
            <a:ext cx="317500" cy="482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27"/>
          <p:cNvSpPr/>
          <p:nvPr/>
        </p:nvSpPr>
        <p:spPr>
          <a:xfrm>
            <a:off x="4565240" y="5284338"/>
            <a:ext cx="3288517" cy="923330"/>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Una válvula de seguridad adicional o subsurface safety </a:t>
            </a:r>
            <a:r>
              <a:rPr lang="es-CO" dirty="0" smtClean="0">
                <a:ea typeface="Calibri" panose="020F0502020204030204" pitchFamily="34" charset="0"/>
                <a:cs typeface="Times New Roman" panose="02020603050405020304" pitchFamily="18" charset="0"/>
              </a:rPr>
              <a:t>valve.</a:t>
            </a:r>
            <a:endParaRPr lang="es-CO" dirty="0"/>
          </a:p>
        </p:txBody>
      </p:sp>
      <p:sp>
        <p:nvSpPr>
          <p:cNvPr id="16" name="Rectángulo 15"/>
          <p:cNvSpPr/>
          <p:nvPr/>
        </p:nvSpPr>
        <p:spPr>
          <a:xfrm>
            <a:off x="8737273" y="4647641"/>
            <a:ext cx="3356662" cy="369332"/>
          </a:xfrm>
          <a:prstGeom prst="rect">
            <a:avLst/>
          </a:prstGeom>
        </p:spPr>
        <p:txBody>
          <a:bodyPr wrap="square">
            <a:spAutoFit/>
          </a:bodyPr>
          <a:lstStyle/>
          <a:p>
            <a:pPr algn="just"/>
            <a:r>
              <a:rPr lang="es-CO" dirty="0">
                <a:latin typeface="Calibri" panose="020F0502020204030204" pitchFamily="34" charset="0"/>
                <a:ea typeface="Calibri" panose="020F0502020204030204" pitchFamily="34" charset="0"/>
                <a:cs typeface="Times New Roman" panose="02020603050405020304" pitchFamily="18" charset="0"/>
              </a:rPr>
              <a:t>La tubería de producción o tubing</a:t>
            </a:r>
            <a:endParaRPr lang="es-CO" dirty="0"/>
          </a:p>
        </p:txBody>
      </p:sp>
    </p:spTree>
    <p:extLst>
      <p:ext uri="{BB962C8B-B14F-4D97-AF65-F5344CB8AC3E}">
        <p14:creationId xmlns:p14="http://schemas.microsoft.com/office/powerpoint/2010/main" val="133793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solidFill>
              <a:schemeClr val="bg1"/>
            </a:solidFill>
          </a:ln>
          <a:effectLst>
            <a:glow rad="101600">
              <a:schemeClr val="bg1">
                <a:alpha val="60000"/>
              </a:schemeClr>
            </a:glow>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8" name="CuadroTexto 17"/>
          <p:cNvSpPr txBox="1"/>
          <p:nvPr/>
        </p:nvSpPr>
        <p:spPr>
          <a:xfrm>
            <a:off x="226110" y="3123045"/>
            <a:ext cx="2193923" cy="1015663"/>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Cabezal de pozo</a:t>
            </a:r>
          </a:p>
          <a:p>
            <a:pPr algn="ctr"/>
            <a:endParaRPr lang="es-CO" sz="1200" dirty="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a:p>
            <a:pPr algn="ctr"/>
            <a:endParaRPr lang="es-CO" sz="1200" dirty="0" smtClean="0">
              <a:latin typeface="Arial" panose="020B0604020202020204" pitchFamily="34" charset="0"/>
              <a:cs typeface="Arial" panose="020B0604020202020204" pitchFamily="34" charset="0"/>
            </a:endParaRPr>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800298" y="-60912"/>
            <a:ext cx="9160042" cy="1384995"/>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CONFIGURACIONES Y EQUIPOS DE PRODUCCIÓN EN EL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0" name="Rectángulo 9"/>
          <p:cNvSpPr/>
          <p:nvPr/>
        </p:nvSpPr>
        <p:spPr>
          <a:xfrm>
            <a:off x="2738862" y="1183047"/>
            <a:ext cx="4470400"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Producción en cabeza de pozo con el árbol de navidad y el cabezal de la tubería o </a:t>
            </a:r>
            <a:r>
              <a:rPr lang="es-CO" dirty="0" smtClean="0">
                <a:ea typeface="Calibri" panose="020F0502020204030204" pitchFamily="34" charset="0"/>
                <a:cs typeface="Times New Roman" panose="02020603050405020304" pitchFamily="18" charset="0"/>
              </a:rPr>
              <a:t>tubing.</a:t>
            </a:r>
            <a:endParaRPr lang="es-CO" dirty="0"/>
          </a:p>
        </p:txBody>
      </p:sp>
      <p:sp>
        <p:nvSpPr>
          <p:cNvPr id="13" name="Rectángulo 12"/>
          <p:cNvSpPr/>
          <p:nvPr/>
        </p:nvSpPr>
        <p:spPr>
          <a:xfrm>
            <a:off x="8035627" y="1099330"/>
            <a:ext cx="3720159" cy="646331"/>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El cabezal de la tubería de producción o tubing head </a:t>
            </a:r>
            <a:r>
              <a:rPr lang="es-CO" dirty="0" smtClean="0">
                <a:ea typeface="Calibri" panose="020F0502020204030204" pitchFamily="34" charset="0"/>
                <a:cs typeface="Times New Roman" panose="02020603050405020304" pitchFamily="18" charset="0"/>
              </a:rPr>
              <a:t>spool.</a:t>
            </a:r>
            <a:endParaRPr lang="es-CO" dirty="0"/>
          </a:p>
        </p:txBody>
      </p:sp>
      <p:sp>
        <p:nvSpPr>
          <p:cNvPr id="26" name="Rectángulo 25"/>
          <p:cNvSpPr/>
          <p:nvPr/>
        </p:nvSpPr>
        <p:spPr>
          <a:xfrm>
            <a:off x="8942259" y="4179800"/>
            <a:ext cx="2080954" cy="369332"/>
          </a:xfrm>
          <a:prstGeom prst="rect">
            <a:avLst/>
          </a:prstGeom>
        </p:spPr>
        <p:txBody>
          <a:bodyPr wrap="none">
            <a:spAutoFit/>
          </a:bodyPr>
          <a:lstStyle/>
          <a:p>
            <a:pPr algn="just"/>
            <a:r>
              <a:rPr lang="es-CO" dirty="0">
                <a:ea typeface="Calibri" panose="020F0502020204030204" pitchFamily="34" charset="0"/>
                <a:cs typeface="Times New Roman" panose="02020603050405020304" pitchFamily="18" charset="0"/>
              </a:rPr>
              <a:t>Accesorios de fondo</a:t>
            </a:r>
            <a:endParaRPr lang="es-CO" dirty="0"/>
          </a:p>
        </p:txBody>
      </p:sp>
      <p:sp>
        <p:nvSpPr>
          <p:cNvPr id="16" name="Rectángulo 15"/>
          <p:cNvSpPr/>
          <p:nvPr/>
        </p:nvSpPr>
        <p:spPr>
          <a:xfrm>
            <a:off x="3165372" y="4242495"/>
            <a:ext cx="3356662" cy="369332"/>
          </a:xfrm>
          <a:prstGeom prst="rect">
            <a:avLst/>
          </a:prstGeom>
        </p:spPr>
        <p:txBody>
          <a:bodyPr wrap="square">
            <a:spAutoFit/>
          </a:bodyPr>
          <a:lstStyle/>
          <a:p>
            <a:pPr algn="just"/>
            <a:r>
              <a:rPr lang="es-CO" dirty="0">
                <a:latin typeface="Calibri" panose="020F0502020204030204" pitchFamily="34" charset="0"/>
                <a:ea typeface="Calibri" panose="020F0502020204030204" pitchFamily="34" charset="0"/>
                <a:cs typeface="Times New Roman" panose="02020603050405020304" pitchFamily="18" charset="0"/>
              </a:rPr>
              <a:t>La tubería de producción o tubing</a:t>
            </a:r>
            <a:endParaRPr lang="es-CO" dirty="0"/>
          </a:p>
        </p:txBody>
      </p:sp>
      <p:sp>
        <p:nvSpPr>
          <p:cNvPr id="3" name="Rectángulo 2"/>
          <p:cNvSpPr/>
          <p:nvPr/>
        </p:nvSpPr>
        <p:spPr>
          <a:xfrm>
            <a:off x="2726369" y="2345802"/>
            <a:ext cx="4568144" cy="1200329"/>
          </a:xfrm>
          <a:prstGeom prst="rect">
            <a:avLst/>
          </a:prstGeom>
        </p:spPr>
        <p:txBody>
          <a:bodyPr wrap="square">
            <a:spAutoFit/>
          </a:bodyPr>
          <a:lstStyle/>
          <a:p>
            <a:pPr algn="just"/>
            <a:r>
              <a:rPr lang="es-CO" dirty="0" smtClean="0">
                <a:ea typeface="Calibri" panose="020F0502020204030204" pitchFamily="34" charset="0"/>
                <a:cs typeface="Times New Roman" panose="02020603050405020304" pitchFamily="18" charset="0"/>
              </a:rPr>
              <a:t>El </a:t>
            </a:r>
            <a:r>
              <a:rPr lang="es-CO" dirty="0">
                <a:ea typeface="Calibri" panose="020F0502020204030204" pitchFamily="34" charset="0"/>
                <a:cs typeface="Times New Roman" panose="02020603050405020304" pitchFamily="18" charset="0"/>
              </a:rPr>
              <a:t>árbol de navidad comprende una serie de válvulas, un estrangulador y diferentes conexiones que proporcionan medios de control del flujo de los </a:t>
            </a:r>
            <a:r>
              <a:rPr lang="es-CO" dirty="0" smtClean="0">
                <a:ea typeface="Calibri" panose="020F0502020204030204" pitchFamily="34" charset="0"/>
                <a:cs typeface="Times New Roman" panose="02020603050405020304" pitchFamily="18" charset="0"/>
              </a:rPr>
              <a:t>fluidos</a:t>
            </a:r>
            <a:r>
              <a:rPr lang="es-CO" dirty="0">
                <a:ea typeface="Calibri" panose="020F0502020204030204" pitchFamily="34" charset="0"/>
                <a:cs typeface="Times New Roman" panose="02020603050405020304" pitchFamily="18" charset="0"/>
              </a:rPr>
              <a:t>.</a:t>
            </a:r>
            <a:endParaRPr lang="es-CO" dirty="0"/>
          </a:p>
        </p:txBody>
      </p:sp>
      <p:sp>
        <p:nvSpPr>
          <p:cNvPr id="5" name="Redondear rectángulo de esquina diagonal 4"/>
          <p:cNvSpPr/>
          <p:nvPr/>
        </p:nvSpPr>
        <p:spPr>
          <a:xfrm>
            <a:off x="2738862" y="1185886"/>
            <a:ext cx="4470400" cy="72712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Flecha abajo 19"/>
          <p:cNvSpPr/>
          <p:nvPr/>
        </p:nvSpPr>
        <p:spPr>
          <a:xfrm>
            <a:off x="4547340" y="1998953"/>
            <a:ext cx="354578" cy="380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p:cNvSpPr/>
          <p:nvPr/>
        </p:nvSpPr>
        <p:spPr>
          <a:xfrm>
            <a:off x="7944014" y="2228161"/>
            <a:ext cx="3903383" cy="923330"/>
          </a:xfrm>
          <a:prstGeom prst="rect">
            <a:avLst/>
          </a:prstGeom>
        </p:spPr>
        <p:txBody>
          <a:bodyPr wrap="square">
            <a:spAutoFit/>
          </a:bodyPr>
          <a:lstStyle/>
          <a:p>
            <a:pPr lvl="0" algn="just">
              <a:lnSpc>
                <a:spcPct val="150000"/>
              </a:lnSpc>
              <a:spcAft>
                <a:spcPts val="0"/>
              </a:spcAft>
            </a:pPr>
            <a:r>
              <a:rPr lang="es-CO" dirty="0" smtClean="0">
                <a:solidFill>
                  <a:srgbClr val="000000"/>
                </a:solidFill>
                <a:ea typeface="Times New Roman" panose="02020603050405020304" pitchFamily="18" charset="0"/>
              </a:rPr>
              <a:t>Acomoda </a:t>
            </a:r>
            <a:r>
              <a:rPr lang="es-CO" dirty="0">
                <a:solidFill>
                  <a:srgbClr val="000000"/>
                </a:solidFill>
                <a:ea typeface="Times New Roman" panose="02020603050405020304" pitchFamily="18" charset="0"/>
              </a:rPr>
              <a:t>el dispositivo diseñado para colgar la tubería.</a:t>
            </a:r>
            <a:endParaRPr lang="es-CO" dirty="0">
              <a:solidFill>
                <a:srgbClr val="000000"/>
              </a:solidFill>
              <a:effectLst/>
              <a:ea typeface="Times New Roman" panose="02020603050405020304" pitchFamily="18" charset="0"/>
            </a:endParaRPr>
          </a:p>
        </p:txBody>
      </p:sp>
      <p:sp>
        <p:nvSpPr>
          <p:cNvPr id="34" name="Redondear rectángulo de esquina diagonal 33"/>
          <p:cNvSpPr/>
          <p:nvPr/>
        </p:nvSpPr>
        <p:spPr>
          <a:xfrm>
            <a:off x="8035627" y="1123981"/>
            <a:ext cx="3720159" cy="686729"/>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Flecha abajo 34"/>
          <p:cNvSpPr/>
          <p:nvPr/>
        </p:nvSpPr>
        <p:spPr>
          <a:xfrm>
            <a:off x="9719770" y="1911155"/>
            <a:ext cx="354578" cy="380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Rectángulo 35"/>
          <p:cNvSpPr/>
          <p:nvPr/>
        </p:nvSpPr>
        <p:spPr>
          <a:xfrm>
            <a:off x="2685422" y="5070479"/>
            <a:ext cx="4494215" cy="1754326"/>
          </a:xfrm>
          <a:prstGeom prst="rect">
            <a:avLst/>
          </a:prstGeom>
        </p:spPr>
        <p:txBody>
          <a:bodyPr wrap="square">
            <a:spAutoFit/>
          </a:bodyPr>
          <a:lstStyle/>
          <a:p>
            <a:pPr lvl="0" algn="just">
              <a:lnSpc>
                <a:spcPct val="150000"/>
              </a:lnSpc>
              <a:spcAft>
                <a:spcPts val="0"/>
              </a:spcAft>
            </a:pPr>
            <a:r>
              <a:rPr lang="es-CO" dirty="0" smtClean="0">
                <a:solidFill>
                  <a:srgbClr val="000000"/>
                </a:solidFill>
                <a:ea typeface="Times New Roman" panose="02020603050405020304" pitchFamily="18" charset="0"/>
              </a:rPr>
              <a:t>Es </a:t>
            </a:r>
            <a:r>
              <a:rPr lang="es-CO" dirty="0">
                <a:solidFill>
                  <a:srgbClr val="000000"/>
                </a:solidFill>
                <a:ea typeface="Times New Roman" panose="02020603050405020304" pitchFamily="18" charset="0"/>
              </a:rPr>
              <a:t>el conducto por donde fluyen los fluidos desde el fondo hasta superficie, la buena elección de esta contribuye a la seguridad de los </a:t>
            </a:r>
            <a:r>
              <a:rPr lang="es-CO" dirty="0" smtClean="0">
                <a:solidFill>
                  <a:srgbClr val="000000"/>
                </a:solidFill>
                <a:ea typeface="Times New Roman" panose="02020603050405020304" pitchFamily="18" charset="0"/>
              </a:rPr>
              <a:t>equipos.</a:t>
            </a:r>
            <a:endParaRPr lang="es-CO" dirty="0">
              <a:solidFill>
                <a:srgbClr val="000000"/>
              </a:solidFill>
              <a:effectLst/>
              <a:ea typeface="Times New Roman" panose="02020603050405020304" pitchFamily="18" charset="0"/>
            </a:endParaRPr>
          </a:p>
        </p:txBody>
      </p:sp>
      <p:sp>
        <p:nvSpPr>
          <p:cNvPr id="37" name="Redondear rectángulo de esquina diagonal 36"/>
          <p:cNvSpPr/>
          <p:nvPr/>
        </p:nvSpPr>
        <p:spPr>
          <a:xfrm>
            <a:off x="2946146" y="4179800"/>
            <a:ext cx="3795115" cy="510394"/>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Flecha abajo 37"/>
          <p:cNvSpPr/>
          <p:nvPr/>
        </p:nvSpPr>
        <p:spPr>
          <a:xfrm>
            <a:off x="4547340" y="4801969"/>
            <a:ext cx="354578" cy="380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dondear rectángulo de esquina diagonal 38"/>
          <p:cNvSpPr/>
          <p:nvPr/>
        </p:nvSpPr>
        <p:spPr>
          <a:xfrm>
            <a:off x="8782586" y="4193692"/>
            <a:ext cx="2400300" cy="418135"/>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Flecha abajo 39"/>
          <p:cNvSpPr/>
          <p:nvPr/>
        </p:nvSpPr>
        <p:spPr>
          <a:xfrm>
            <a:off x="9719770" y="4712272"/>
            <a:ext cx="354578" cy="380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Rectángulo 40"/>
          <p:cNvSpPr/>
          <p:nvPr/>
        </p:nvSpPr>
        <p:spPr>
          <a:xfrm>
            <a:off x="8059981" y="5033405"/>
            <a:ext cx="3845509" cy="1754326"/>
          </a:xfrm>
          <a:prstGeom prst="rect">
            <a:avLst/>
          </a:prstGeom>
        </p:spPr>
        <p:txBody>
          <a:bodyPr wrap="square">
            <a:spAutoFit/>
          </a:bodyPr>
          <a:lstStyle/>
          <a:p>
            <a:pPr lvl="0" algn="just">
              <a:lnSpc>
                <a:spcPct val="150000"/>
              </a:lnSpc>
              <a:spcAft>
                <a:spcPts val="0"/>
              </a:spcAft>
            </a:pPr>
            <a:r>
              <a:rPr lang="es-CO" dirty="0" smtClean="0">
                <a:solidFill>
                  <a:srgbClr val="000000"/>
                </a:solidFill>
                <a:ea typeface="Times New Roman" panose="02020603050405020304" pitchFamily="18" charset="0"/>
              </a:rPr>
              <a:t>Válvulas</a:t>
            </a:r>
            <a:r>
              <a:rPr lang="es-CO" dirty="0">
                <a:solidFill>
                  <a:srgbClr val="000000"/>
                </a:solidFill>
                <a:ea typeface="Times New Roman" panose="02020603050405020304" pitchFamily="18" charset="0"/>
              </a:rPr>
              <a:t>, sellos, partes del tubing diseñadas para llevar a cabo la producción. Estos accesorios van dentro de la tubería de producción o tubing.</a:t>
            </a:r>
            <a:endParaRPr lang="es-CO" dirty="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4141567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CABEZAL DE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20074" y="3303200"/>
            <a:ext cx="1367683"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Cabezal del pozo</a:t>
            </a:r>
            <a:endParaRPr lang="es-CO" dirty="0">
              <a:latin typeface="Arial" panose="020B0604020202020204" pitchFamily="34" charset="0"/>
              <a:cs typeface="Arial" panose="020B0604020202020204" pitchFamily="34" charset="0"/>
            </a:endParaRPr>
          </a:p>
        </p:txBody>
      </p:sp>
      <p:sp>
        <p:nvSpPr>
          <p:cNvPr id="3" name="Rectángulo 2"/>
          <p:cNvSpPr/>
          <p:nvPr/>
        </p:nvSpPr>
        <p:spPr>
          <a:xfrm>
            <a:off x="2800881" y="747275"/>
            <a:ext cx="8966200" cy="923330"/>
          </a:xfrm>
          <a:prstGeom prst="rect">
            <a:avLst/>
          </a:prstGeom>
        </p:spPr>
        <p:txBody>
          <a:bodyPr wrap="square">
            <a:spAutoFit/>
          </a:bodyPr>
          <a:lstStyle/>
          <a:p>
            <a:pPr algn="just"/>
            <a:r>
              <a:rPr lang="es-CO" dirty="0">
                <a:ea typeface="Calibri" panose="020F0502020204030204" pitchFamily="34" charset="0"/>
                <a:cs typeface="Times New Roman" panose="02020603050405020304" pitchFamily="18" charset="0"/>
              </a:rPr>
              <a:t>La tubería de producción o tubing necesita ser asegurado y colgado desde la superficie, por lo que debe disponer de varias válvulas y demás accesorios en superficie que permitan el flujo del fluido de una manera segura y eficiente. </a:t>
            </a:r>
            <a:endParaRPr lang="es-CO" dirty="0"/>
          </a:p>
        </p:txBody>
      </p:sp>
      <p:sp>
        <p:nvSpPr>
          <p:cNvPr id="5" name="Rectángulo 4"/>
          <p:cNvSpPr/>
          <p:nvPr/>
        </p:nvSpPr>
        <p:spPr>
          <a:xfrm>
            <a:off x="4390534" y="3113138"/>
            <a:ext cx="6096000" cy="3000821"/>
          </a:xfrm>
          <a:prstGeom prst="rect">
            <a:avLst/>
          </a:prstGeom>
          <a:ln>
            <a:solidFill>
              <a:schemeClr val="accent1"/>
            </a:solidFill>
          </a:ln>
        </p:spPr>
        <p:txBody>
          <a:bodyPr>
            <a:spAutoFit/>
          </a:bodyPr>
          <a:lstStyle/>
          <a:p>
            <a:pPr marL="285750" lvl="0" indent="-285750" algn="just">
              <a:lnSpc>
                <a:spcPct val="150000"/>
              </a:lnSpc>
              <a:spcAft>
                <a:spcPts val="0"/>
              </a:spcAft>
              <a:buFont typeface="Wingdings" panose="05000000000000000000" pitchFamily="2" charset="2"/>
              <a:buChar char="Ø"/>
            </a:pPr>
            <a:r>
              <a:rPr lang="es-CO" dirty="0">
                <a:solidFill>
                  <a:srgbClr val="000000"/>
                </a:solidFill>
                <a:ea typeface="Times New Roman" panose="02020603050405020304" pitchFamily="18" charset="0"/>
              </a:rPr>
              <a:t>La protección contra el flujo incontrolado del fluido que proviene del pozo.</a:t>
            </a:r>
          </a:p>
          <a:p>
            <a:pPr marL="285750" lvl="0" indent="-285750" algn="just">
              <a:lnSpc>
                <a:spcPct val="150000"/>
              </a:lnSpc>
              <a:spcAft>
                <a:spcPts val="0"/>
              </a:spcAft>
              <a:buFont typeface="Wingdings" panose="05000000000000000000" pitchFamily="2" charset="2"/>
              <a:buChar char="Ø"/>
            </a:pPr>
            <a:r>
              <a:rPr lang="es-CO" dirty="0">
                <a:solidFill>
                  <a:srgbClr val="000000"/>
                </a:solidFill>
                <a:ea typeface="Times New Roman" panose="02020603050405020304" pitchFamily="18" charset="0"/>
              </a:rPr>
              <a:t>El control de la tasa de flujo.</a:t>
            </a:r>
          </a:p>
          <a:p>
            <a:pPr marL="285750" lvl="0" indent="-285750" algn="just">
              <a:lnSpc>
                <a:spcPct val="150000"/>
              </a:lnSpc>
              <a:spcAft>
                <a:spcPts val="0"/>
              </a:spcAft>
              <a:buFont typeface="Wingdings" panose="05000000000000000000" pitchFamily="2" charset="2"/>
              <a:buChar char="Ø"/>
            </a:pPr>
            <a:r>
              <a:rPr lang="es-CO" dirty="0">
                <a:solidFill>
                  <a:srgbClr val="000000"/>
                </a:solidFill>
                <a:ea typeface="Times New Roman" panose="02020603050405020304" pitchFamily="18" charset="0"/>
              </a:rPr>
              <a:t>El monitoreo periódico del estado del pozo y/o bajada de las herramientas de wireline dentro del pozo.</a:t>
            </a:r>
          </a:p>
          <a:p>
            <a:pPr marL="285750" lvl="0" indent="-285750" algn="just">
              <a:lnSpc>
                <a:spcPct val="150000"/>
              </a:lnSpc>
              <a:spcAft>
                <a:spcPts val="0"/>
              </a:spcAft>
              <a:buFont typeface="Wingdings" panose="05000000000000000000" pitchFamily="2" charset="2"/>
              <a:buChar char="Ø"/>
            </a:pPr>
            <a:r>
              <a:rPr lang="es-CO" dirty="0">
                <a:solidFill>
                  <a:srgbClr val="000000"/>
                </a:solidFill>
                <a:ea typeface="Times New Roman" panose="02020603050405020304" pitchFamily="18" charset="0"/>
              </a:rPr>
              <a:t>Resistencia a la presión y a la temperatura durante la producción.</a:t>
            </a:r>
            <a:endParaRPr lang="es-CO" dirty="0">
              <a:solidFill>
                <a:srgbClr val="000000"/>
              </a:solidFill>
              <a:effectLst/>
              <a:ea typeface="Times New Roman" panose="02020603050405020304" pitchFamily="18" charset="0"/>
            </a:endParaRPr>
          </a:p>
        </p:txBody>
      </p:sp>
      <p:sp>
        <p:nvSpPr>
          <p:cNvPr id="7" name="CuadroTexto 6"/>
          <p:cNvSpPr txBox="1"/>
          <p:nvPr/>
        </p:nvSpPr>
        <p:spPr>
          <a:xfrm>
            <a:off x="5092700" y="2213146"/>
            <a:ext cx="4691669" cy="369332"/>
          </a:xfrm>
          <a:prstGeom prst="rect">
            <a:avLst/>
          </a:prstGeom>
          <a:noFill/>
        </p:spPr>
        <p:txBody>
          <a:bodyPr wrap="none" rtlCol="0">
            <a:spAutoFit/>
          </a:bodyPr>
          <a:lstStyle/>
          <a:p>
            <a:r>
              <a:rPr lang="es-CO" dirty="0" smtClean="0"/>
              <a:t>REQUISITOS PARA ELEGIR EL CABEZAL DE POZO</a:t>
            </a:r>
            <a:endParaRPr lang="es-CO" dirty="0"/>
          </a:p>
        </p:txBody>
      </p:sp>
      <p:sp>
        <p:nvSpPr>
          <p:cNvPr id="9" name="Nube 8"/>
          <p:cNvSpPr/>
          <p:nvPr/>
        </p:nvSpPr>
        <p:spPr>
          <a:xfrm>
            <a:off x="4699000" y="1993900"/>
            <a:ext cx="5473700" cy="8128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bajo 9"/>
          <p:cNvSpPr/>
          <p:nvPr/>
        </p:nvSpPr>
        <p:spPr>
          <a:xfrm>
            <a:off x="7283981" y="2854742"/>
            <a:ext cx="342900" cy="262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4007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CABEZAL DE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20074" y="3303200"/>
            <a:ext cx="1367683"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Cabezal del pozo</a:t>
            </a:r>
            <a:endParaRPr lang="es-CO" dirty="0">
              <a:latin typeface="Arial" panose="020B0604020202020204" pitchFamily="34" charset="0"/>
              <a:cs typeface="Arial" panose="020B0604020202020204" pitchFamily="34" charset="0"/>
            </a:endParaRPr>
          </a:p>
        </p:txBody>
      </p:sp>
      <p:pic>
        <p:nvPicPr>
          <p:cNvPr id="20" name="Imagen 19"/>
          <p:cNvPicPr/>
          <p:nvPr/>
        </p:nvPicPr>
        <p:blipFill>
          <a:blip r:embed="rId4"/>
          <a:stretch>
            <a:fillRect/>
          </a:stretch>
        </p:blipFill>
        <p:spPr>
          <a:xfrm>
            <a:off x="2782125" y="748434"/>
            <a:ext cx="3769543" cy="5663530"/>
          </a:xfrm>
          <a:prstGeom prst="rect">
            <a:avLst/>
          </a:prstGeom>
          <a:ln>
            <a:solidFill>
              <a:schemeClr val="tx1"/>
            </a:solidFill>
          </a:ln>
        </p:spPr>
      </p:pic>
      <p:sp>
        <p:nvSpPr>
          <p:cNvPr id="11" name="Rectángulo 10"/>
          <p:cNvSpPr/>
          <p:nvPr/>
        </p:nvSpPr>
        <p:spPr>
          <a:xfrm>
            <a:off x="6697273" y="971792"/>
            <a:ext cx="4977467" cy="4662815"/>
          </a:xfrm>
          <a:prstGeom prst="rect">
            <a:avLst/>
          </a:prstGeom>
        </p:spPr>
        <p:txBody>
          <a:bodyPr wrap="square">
            <a:spAutoFit/>
          </a:bodyPr>
          <a:lstStyle/>
          <a:p>
            <a:pPr algn="ctr">
              <a:lnSpc>
                <a:spcPct val="150000"/>
              </a:lnSpc>
              <a:spcAft>
                <a:spcPts val="0"/>
              </a:spcAft>
            </a:pPr>
            <a:r>
              <a:rPr lang="es-CO" dirty="0" smtClean="0">
                <a:solidFill>
                  <a:srgbClr val="000000"/>
                </a:solidFill>
                <a:ea typeface="Times New Roman" panose="02020603050405020304" pitchFamily="18" charset="0"/>
              </a:rPr>
              <a:t>FUNCIONES </a:t>
            </a:r>
            <a:endParaRPr lang="es-CO" dirty="0">
              <a:solidFill>
                <a:srgbClr val="000000"/>
              </a:solidFill>
              <a:ea typeface="Times New Roman" panose="02020603050405020304" pitchFamily="18" charset="0"/>
            </a:endParaRPr>
          </a:p>
          <a:p>
            <a:pPr algn="just">
              <a:lnSpc>
                <a:spcPct val="150000"/>
              </a:lnSpc>
              <a:spcAft>
                <a:spcPts val="0"/>
              </a:spcAft>
            </a:pPr>
            <a:r>
              <a:rPr lang="es-CO" dirty="0">
                <a:solidFill>
                  <a:srgbClr val="000000"/>
                </a:solidFill>
                <a:ea typeface="Times New Roman" panose="02020603050405020304" pitchFamily="18" charset="0"/>
              </a:rPr>
              <a:t> </a:t>
            </a:r>
          </a:p>
          <a:p>
            <a:pPr marL="342900" lvl="0" indent="-342900" algn="just">
              <a:lnSpc>
                <a:spcPct val="150000"/>
              </a:lnSpc>
              <a:spcAft>
                <a:spcPts val="0"/>
              </a:spcAft>
              <a:buFont typeface="Wingdings" panose="05000000000000000000" pitchFamily="2" charset="2"/>
              <a:buChar char="q"/>
            </a:pPr>
            <a:r>
              <a:rPr lang="es-CO" dirty="0">
                <a:solidFill>
                  <a:srgbClr val="000000"/>
                </a:solidFill>
                <a:ea typeface="Times New Roman" panose="02020603050405020304" pitchFamily="18" charset="0"/>
              </a:rPr>
              <a:t>Soportar cargas de tensión de las tuberías suspendidas</a:t>
            </a:r>
            <a:r>
              <a:rPr lang="es-CO" dirty="0" smtClean="0">
                <a:solidFill>
                  <a:srgbClr val="000000"/>
                </a:solidFill>
                <a:ea typeface="Times New Roman" panose="02020603050405020304" pitchFamily="18" charset="0"/>
              </a:rPr>
              <a:t>.</a:t>
            </a:r>
          </a:p>
          <a:p>
            <a:pPr marL="342900" lvl="0" indent="-342900" algn="just">
              <a:lnSpc>
                <a:spcPct val="150000"/>
              </a:lnSpc>
              <a:spcAft>
                <a:spcPts val="0"/>
              </a:spcAft>
              <a:buFont typeface="Wingdings" panose="05000000000000000000" pitchFamily="2" charset="2"/>
              <a:buChar char="q"/>
            </a:pPr>
            <a:r>
              <a:rPr lang="es-CO" dirty="0" smtClean="0">
                <a:solidFill>
                  <a:srgbClr val="000000"/>
                </a:solidFill>
                <a:ea typeface="Times New Roman" panose="02020603050405020304" pitchFamily="18" charset="0"/>
              </a:rPr>
              <a:t>Tener </a:t>
            </a:r>
            <a:r>
              <a:rPr lang="es-CO" dirty="0">
                <a:solidFill>
                  <a:srgbClr val="000000"/>
                </a:solidFill>
                <a:ea typeface="Times New Roman" panose="02020603050405020304" pitchFamily="18" charset="0"/>
              </a:rPr>
              <a:t>capacidad de sellar a presión.</a:t>
            </a:r>
          </a:p>
          <a:p>
            <a:pPr marL="342900" lvl="0" indent="-342900" algn="just">
              <a:lnSpc>
                <a:spcPct val="150000"/>
              </a:lnSpc>
              <a:spcAft>
                <a:spcPts val="0"/>
              </a:spcAft>
              <a:buFont typeface="Wingdings" panose="05000000000000000000" pitchFamily="2" charset="2"/>
              <a:buChar char="q"/>
            </a:pPr>
            <a:r>
              <a:rPr lang="es-CO" dirty="0">
                <a:solidFill>
                  <a:srgbClr val="000000"/>
                </a:solidFill>
                <a:ea typeface="Times New Roman" panose="02020603050405020304" pitchFamily="18" charset="0"/>
              </a:rPr>
              <a:t>Proporcionar una conexión entre el pozo y las líneas en superficie.</a:t>
            </a:r>
          </a:p>
          <a:p>
            <a:pPr marL="342900" lvl="0" indent="-342900" algn="just">
              <a:lnSpc>
                <a:spcPct val="150000"/>
              </a:lnSpc>
              <a:spcAft>
                <a:spcPts val="0"/>
              </a:spcAft>
              <a:buFont typeface="Wingdings" panose="05000000000000000000" pitchFamily="2" charset="2"/>
              <a:buChar char="q"/>
            </a:pPr>
            <a:r>
              <a:rPr lang="es-CO" dirty="0">
                <a:solidFill>
                  <a:srgbClr val="000000"/>
                </a:solidFill>
                <a:ea typeface="Times New Roman" panose="02020603050405020304" pitchFamily="18" charset="0"/>
              </a:rPr>
              <a:t>Aislar el pozo del ambiente exterior.</a:t>
            </a:r>
          </a:p>
          <a:p>
            <a:pPr marL="342900" lvl="0" indent="-342900" algn="just">
              <a:lnSpc>
                <a:spcPct val="150000"/>
              </a:lnSpc>
              <a:spcAft>
                <a:spcPts val="0"/>
              </a:spcAft>
              <a:buFont typeface="Wingdings" panose="05000000000000000000" pitchFamily="2" charset="2"/>
              <a:buChar char="q"/>
            </a:pPr>
            <a:r>
              <a:rPr lang="es-CO" dirty="0">
                <a:solidFill>
                  <a:srgbClr val="000000"/>
                </a:solidFill>
                <a:ea typeface="Times New Roman" panose="02020603050405020304" pitchFamily="18" charset="0"/>
              </a:rPr>
              <a:t>Mantener la presión durante las operaciones de control de pozo, pruebas o periodos de cierre.</a:t>
            </a:r>
          </a:p>
          <a:p>
            <a:pPr marL="342900" lvl="0" indent="-342900" algn="just">
              <a:lnSpc>
                <a:spcPct val="150000"/>
              </a:lnSpc>
              <a:spcAft>
                <a:spcPts val="0"/>
              </a:spcAft>
              <a:buFont typeface="Wingdings" panose="05000000000000000000" pitchFamily="2" charset="2"/>
              <a:buChar char="q"/>
            </a:pPr>
            <a:r>
              <a:rPr lang="es-CO" dirty="0">
                <a:solidFill>
                  <a:srgbClr val="000000"/>
                </a:solidFill>
                <a:ea typeface="Times New Roman" panose="02020603050405020304" pitchFamily="18" charset="0"/>
              </a:rPr>
              <a:t>Ofrece una base para el árbol de navidad.</a:t>
            </a:r>
            <a:endParaRPr lang="es-CO" dirty="0">
              <a:solidFill>
                <a:srgbClr val="000000"/>
              </a:solidFill>
              <a:effectLst/>
              <a:ea typeface="Times New Roman" panose="02020603050405020304" pitchFamily="18" charset="0"/>
            </a:endParaRPr>
          </a:p>
        </p:txBody>
      </p:sp>
      <p:sp>
        <p:nvSpPr>
          <p:cNvPr id="13" name="Rectángulo redondeado 12"/>
          <p:cNvSpPr/>
          <p:nvPr/>
        </p:nvSpPr>
        <p:spPr>
          <a:xfrm>
            <a:off x="6655733" y="1024969"/>
            <a:ext cx="5019007" cy="48678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0021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CABEZAL DE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20074" y="3303200"/>
            <a:ext cx="1367683"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Cabezal del pozo</a:t>
            </a:r>
            <a:endParaRPr lang="es-CO" dirty="0">
              <a:latin typeface="Arial" panose="020B0604020202020204" pitchFamily="34" charset="0"/>
              <a:cs typeface="Arial" panose="020B0604020202020204" pitchFamily="34" charset="0"/>
            </a:endParaRPr>
          </a:p>
        </p:txBody>
      </p:sp>
      <p:pic>
        <p:nvPicPr>
          <p:cNvPr id="18" name="Imagen 17"/>
          <p:cNvPicPr/>
          <p:nvPr/>
        </p:nvPicPr>
        <p:blipFill>
          <a:blip r:embed="rId5"/>
          <a:stretch>
            <a:fillRect/>
          </a:stretch>
        </p:blipFill>
        <p:spPr>
          <a:xfrm>
            <a:off x="3429010" y="1141233"/>
            <a:ext cx="4603000" cy="3215481"/>
          </a:xfrm>
          <a:prstGeom prst="rect">
            <a:avLst/>
          </a:prstGeom>
        </p:spPr>
      </p:pic>
      <p:sp>
        <p:nvSpPr>
          <p:cNvPr id="3" name="Nube 2"/>
          <p:cNvSpPr/>
          <p:nvPr/>
        </p:nvSpPr>
        <p:spPr>
          <a:xfrm rot="20702003">
            <a:off x="2638043" y="814464"/>
            <a:ext cx="3396690" cy="777457"/>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2400" dirty="0" smtClean="0"/>
              <a:t>COMPONENTES</a:t>
            </a:r>
            <a:endParaRPr lang="es-CO" sz="2400" dirty="0"/>
          </a:p>
        </p:txBody>
      </p:sp>
      <p:sp>
        <p:nvSpPr>
          <p:cNvPr id="5" name="Rectángulo 4"/>
          <p:cNvSpPr/>
          <p:nvPr/>
        </p:nvSpPr>
        <p:spPr>
          <a:xfrm>
            <a:off x="2873103" y="4472483"/>
            <a:ext cx="5103590" cy="2308324"/>
          </a:xfrm>
          <a:prstGeom prst="rect">
            <a:avLst/>
          </a:prstGeom>
        </p:spPr>
        <p:txBody>
          <a:bodyPr wrap="square">
            <a:spAutoFit/>
          </a:bodyPr>
          <a:lstStyle/>
          <a:p>
            <a:pPr algn="ctr"/>
            <a:r>
              <a:rPr lang="es-CO" b="1" i="1" dirty="0">
                <a:ea typeface="Calibri" panose="020F0502020204030204" pitchFamily="34" charset="0"/>
                <a:cs typeface="Times New Roman" panose="02020603050405020304" pitchFamily="18" charset="0"/>
              </a:rPr>
              <a:t>Cubierta del cabezal del revestimiento o casing head o sección </a:t>
            </a:r>
            <a:r>
              <a:rPr lang="es-CO" b="1" i="1" dirty="0" smtClean="0">
                <a:ea typeface="Calibri" panose="020F0502020204030204" pitchFamily="34" charset="0"/>
                <a:cs typeface="Times New Roman" panose="02020603050405020304" pitchFamily="18" charset="0"/>
              </a:rPr>
              <a:t>A </a:t>
            </a:r>
          </a:p>
          <a:p>
            <a:pPr algn="just"/>
            <a:endParaRPr lang="es-CO" dirty="0" smtClean="0">
              <a:ea typeface="Calibri" panose="020F0502020204030204" pitchFamily="34" charset="0"/>
              <a:cs typeface="Times New Roman" panose="02020603050405020304" pitchFamily="18" charset="0"/>
            </a:endParaRPr>
          </a:p>
          <a:p>
            <a:pPr algn="just"/>
            <a:r>
              <a:rPr lang="es-CO" dirty="0">
                <a:ea typeface="Calibri" panose="020F0502020204030204" pitchFamily="34" charset="0"/>
                <a:cs typeface="Times New Roman" panose="02020603050405020304" pitchFamily="18" charset="0"/>
              </a:rPr>
              <a:t>E</a:t>
            </a:r>
            <a:r>
              <a:rPr lang="es-CO" dirty="0" smtClean="0">
                <a:ea typeface="Calibri" panose="020F0502020204030204" pitchFamily="34" charset="0"/>
                <a:cs typeface="Times New Roman" panose="02020603050405020304" pitchFamily="18" charset="0"/>
              </a:rPr>
              <a:t>s </a:t>
            </a:r>
            <a:r>
              <a:rPr lang="es-CO" dirty="0">
                <a:ea typeface="Calibri" panose="020F0502020204030204" pitchFamily="34" charset="0"/>
                <a:cs typeface="Times New Roman" panose="02020603050405020304" pitchFamily="18" charset="0"/>
              </a:rPr>
              <a:t>la sección más baja del ensamble del cabezal de pozo, este por lo general está conectado al revestimiento de superficie y controla el acceso al pozo controlando la presión o los retornos de fluido durante las operaciones. </a:t>
            </a:r>
            <a:endParaRPr lang="es-CO" dirty="0"/>
          </a:p>
        </p:txBody>
      </p:sp>
      <p:pic>
        <p:nvPicPr>
          <p:cNvPr id="23" name="Imagen 22"/>
          <p:cNvPicPr/>
          <p:nvPr/>
        </p:nvPicPr>
        <p:blipFill>
          <a:blip r:embed="rId6"/>
          <a:stretch>
            <a:fillRect/>
          </a:stretch>
        </p:blipFill>
        <p:spPr>
          <a:xfrm>
            <a:off x="8891568" y="4339342"/>
            <a:ext cx="3300432" cy="2574606"/>
          </a:xfrm>
          <a:prstGeom prst="rect">
            <a:avLst/>
          </a:prstGeom>
          <a:ln>
            <a:noFill/>
          </a:ln>
          <a:effectLst>
            <a:softEdge rad="112500"/>
          </a:effectLst>
        </p:spPr>
      </p:pic>
      <p:sp>
        <p:nvSpPr>
          <p:cNvPr id="10" name="Rectángulo redondeado 9"/>
          <p:cNvSpPr/>
          <p:nvPr/>
        </p:nvSpPr>
        <p:spPr>
          <a:xfrm>
            <a:off x="8778638" y="1871621"/>
            <a:ext cx="3375407" cy="192105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lnSpc>
                <a:spcPct val="150000"/>
              </a:lnSpc>
              <a:spcAft>
                <a:spcPts val="0"/>
              </a:spcAft>
            </a:pPr>
            <a:r>
              <a:rPr lang="es-CO" sz="1400" dirty="0">
                <a:solidFill>
                  <a:srgbClr val="000000"/>
                </a:solidFill>
                <a:ea typeface="Times New Roman" panose="02020603050405020304" pitchFamily="18" charset="0"/>
              </a:rPr>
              <a:t>CARACTERÍSTICAS OPERATIVAS</a:t>
            </a:r>
          </a:p>
          <a:p>
            <a:pPr marL="342900" lvl="0" indent="-342900" algn="just">
              <a:lnSpc>
                <a:spcPct val="150000"/>
              </a:lnSpc>
              <a:spcAft>
                <a:spcPts val="0"/>
              </a:spcAft>
              <a:buFont typeface="Symbol" panose="05050102010706020507" pitchFamily="18" charset="2"/>
              <a:buChar char=""/>
            </a:pPr>
            <a:r>
              <a:rPr lang="es-CO" sz="1400" dirty="0">
                <a:solidFill>
                  <a:srgbClr val="000000"/>
                </a:solidFill>
                <a:ea typeface="Times New Roman" panose="02020603050405020304" pitchFamily="18" charset="0"/>
              </a:rPr>
              <a:t>Soporta la tubería de revestimiento y se encuentra acoplado a un dispositivo llamado casing hanger.</a:t>
            </a:r>
          </a:p>
          <a:p>
            <a:pPr marL="342900" lvl="0" indent="-342900" algn="just">
              <a:lnSpc>
                <a:spcPct val="150000"/>
              </a:lnSpc>
              <a:spcAft>
                <a:spcPts val="0"/>
              </a:spcAft>
              <a:buFont typeface="Symbol" panose="05050102010706020507" pitchFamily="18" charset="2"/>
              <a:buChar char=""/>
            </a:pPr>
            <a:r>
              <a:rPr lang="es-CO" sz="1400" dirty="0">
                <a:solidFill>
                  <a:srgbClr val="000000"/>
                </a:solidFill>
                <a:ea typeface="Times New Roman" panose="02020603050405020304" pitchFamily="18" charset="0"/>
              </a:rPr>
              <a:t>Permite conectarse o adaptarse a las preventoras</a:t>
            </a:r>
            <a:endParaRPr lang="es-CO" sz="1400" dirty="0"/>
          </a:p>
        </p:txBody>
      </p:sp>
      <p:sp>
        <p:nvSpPr>
          <p:cNvPr id="7" name="Flecha derecha 6"/>
          <p:cNvSpPr/>
          <p:nvPr/>
        </p:nvSpPr>
        <p:spPr>
          <a:xfrm>
            <a:off x="8128000" y="5537200"/>
            <a:ext cx="526985" cy="3175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5" name="Flecha abajo 24"/>
          <p:cNvSpPr/>
          <p:nvPr/>
        </p:nvSpPr>
        <p:spPr>
          <a:xfrm rot="10800000">
            <a:off x="10541784" y="3831058"/>
            <a:ext cx="317500" cy="4699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65987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4" name="Rectángulo 3"/>
          <p:cNvSpPr/>
          <p:nvPr/>
        </p:nvSpPr>
        <p:spPr>
          <a:xfrm>
            <a:off x="0" y="12700"/>
            <a:ext cx="2636520" cy="6858000"/>
          </a:xfrm>
          <a:prstGeom prst="rect">
            <a:avLst/>
          </a:prstGeom>
          <a:gradFill>
            <a:gsLst>
              <a:gs pos="0">
                <a:schemeClr val="accent4">
                  <a:lumMod val="75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50139" y="5668304"/>
            <a:ext cx="2462903" cy="1061829"/>
          </a:xfrm>
          <a:prstGeom prst="rect">
            <a:avLst/>
          </a:prstGeom>
          <a:noFill/>
        </p:spPr>
        <p:txBody>
          <a:bodyPr wrap="square" rtlCol="0">
            <a:spAutoFit/>
          </a:bodyPr>
          <a:lstStyle/>
          <a:p>
            <a:pPr algn="ctr"/>
            <a:r>
              <a:rPr lang="es-CO" sz="1050" b="1" dirty="0" smtClean="0">
                <a:latin typeface="Arial" panose="020B0604020202020204" pitchFamily="34" charset="0"/>
                <a:cs typeface="Arial" panose="020B0604020202020204" pitchFamily="34" charset="0"/>
              </a:rPr>
              <a:t>FACULTAD DE INGENIERÍAS FÍSICO-QUÍMICAS</a:t>
            </a:r>
          </a:p>
          <a:p>
            <a:pPr algn="ctr"/>
            <a:r>
              <a:rPr lang="es-CO" sz="1050" b="1" dirty="0" smtClean="0">
                <a:latin typeface="Arial" panose="020B0604020202020204" pitchFamily="34" charset="0"/>
                <a:cs typeface="Arial" panose="020B0604020202020204" pitchFamily="34" charset="0"/>
              </a:rPr>
              <a:t>ESCUELA DE INGENIERÍA DE PETRÓLEOS</a:t>
            </a:r>
          </a:p>
          <a:p>
            <a:pPr algn="ctr"/>
            <a:r>
              <a:rPr lang="es-CO" sz="1050" b="1" dirty="0" smtClean="0">
                <a:latin typeface="Arial" panose="020B0604020202020204" pitchFamily="34" charset="0"/>
                <a:cs typeface="Arial" panose="020B0604020202020204" pitchFamily="34" charset="0"/>
              </a:rPr>
              <a:t>BUCARAMANGA</a:t>
            </a:r>
          </a:p>
          <a:p>
            <a:pPr algn="ctr"/>
            <a:r>
              <a:rPr lang="es-CO" sz="1050" b="1" dirty="0" smtClean="0">
                <a:latin typeface="Arial" panose="020B0604020202020204" pitchFamily="34" charset="0"/>
                <a:cs typeface="Arial" panose="020B0604020202020204" pitchFamily="34" charset="0"/>
              </a:rPr>
              <a:t>2015</a:t>
            </a:r>
            <a:endParaRPr lang="es-CO" sz="1050" b="1"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a:stretch>
            <a:fillRect/>
          </a:stretch>
        </p:blipFill>
        <p:spPr>
          <a:xfrm>
            <a:off x="1983943" y="6232613"/>
            <a:ext cx="652578" cy="625387"/>
          </a:xfrm>
          <a:prstGeom prst="rect">
            <a:avLst/>
          </a:prstGeom>
        </p:spPr>
      </p:pic>
      <p:sp>
        <p:nvSpPr>
          <p:cNvPr id="12" name="Rectángulo 11"/>
          <p:cNvSpPr/>
          <p:nvPr/>
        </p:nvSpPr>
        <p:spPr>
          <a:xfrm>
            <a:off x="163778" y="876970"/>
            <a:ext cx="2279483" cy="1015663"/>
          </a:xfrm>
          <a:prstGeom prst="rect">
            <a:avLst/>
          </a:prstGeom>
          <a:noFill/>
        </p:spPr>
        <p:txBody>
          <a:bodyPr wrap="square" lIns="91440" tIns="45720" rIns="91440" bIns="45720">
            <a:spAutoFit/>
          </a:bodyPr>
          <a:lstStyle/>
          <a:p>
            <a:pPr algn="ctr"/>
            <a:r>
              <a:rPr lang="es-CO"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OPERACIONES DEL POZO EN FLUJO NATURAL</a:t>
            </a:r>
            <a:endParaRPr lang="es-ES" sz="2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4" name="CuadroTexto 13"/>
          <p:cNvSpPr txBox="1"/>
          <p:nvPr/>
        </p:nvSpPr>
        <p:spPr>
          <a:xfrm>
            <a:off x="125452" y="3976463"/>
            <a:ext cx="2556930" cy="1015663"/>
          </a:xfrm>
          <a:prstGeom prst="rect">
            <a:avLst/>
          </a:prstGeom>
          <a:noFill/>
          <a:ln>
            <a:noFill/>
          </a:ln>
        </p:spPr>
        <p:txBody>
          <a:bodyPr wrap="square" rtlCol="0">
            <a:spAutoFit/>
          </a:bodyPr>
          <a:lstStyle/>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endParaRPr lang="es-CO" sz="1200" b="1" dirty="0" smtClean="0">
              <a:latin typeface="Arial" panose="020B0604020202020204" pitchFamily="34" charset="0"/>
              <a:cs typeface="Arial" panose="020B0604020202020204" pitchFamily="34" charset="0"/>
            </a:endParaRPr>
          </a:p>
          <a:p>
            <a:pPr marL="342900" indent="-342900">
              <a:buAutoNum type="arabicPeriod"/>
            </a:pPr>
            <a:endParaRPr lang="es-CO" sz="1200" b="1" dirty="0">
              <a:latin typeface="Arial" panose="020B0604020202020204" pitchFamily="34" charset="0"/>
              <a:cs typeface="Arial" panose="020B0604020202020204" pitchFamily="34" charset="0"/>
            </a:endParaRPr>
          </a:p>
        </p:txBody>
      </p:sp>
      <p:sp>
        <p:nvSpPr>
          <p:cNvPr id="15" name="CuadroTexto 14"/>
          <p:cNvSpPr txBox="1"/>
          <p:nvPr/>
        </p:nvSpPr>
        <p:spPr>
          <a:xfrm>
            <a:off x="808344" y="2166899"/>
            <a:ext cx="1019831" cy="276999"/>
          </a:xfrm>
          <a:prstGeom prst="rect">
            <a:avLst/>
          </a:prstGeom>
          <a:noFill/>
          <a:ln>
            <a:no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Introducción</a:t>
            </a:r>
            <a:endParaRPr lang="es-CO" dirty="0">
              <a:latin typeface="Arial" panose="020B0604020202020204" pitchFamily="34" charset="0"/>
              <a:cs typeface="Arial" panose="020B0604020202020204" pitchFamily="34" charset="0"/>
            </a:endParaRPr>
          </a:p>
        </p:txBody>
      </p:sp>
      <p:sp>
        <p:nvSpPr>
          <p:cNvPr id="17" name="CuadroTexto 16"/>
          <p:cNvSpPr txBox="1"/>
          <p:nvPr/>
        </p:nvSpPr>
        <p:spPr>
          <a:xfrm>
            <a:off x="134774" y="2709188"/>
            <a:ext cx="2433499" cy="461665"/>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Configuraciones y equipos de producción en el pozo</a:t>
            </a:r>
            <a:endParaRPr lang="es-CO" sz="1200" dirty="0"/>
          </a:p>
        </p:txBody>
      </p:sp>
      <p:sp>
        <p:nvSpPr>
          <p:cNvPr id="19" name="CuadroTexto 18"/>
          <p:cNvSpPr txBox="1"/>
          <p:nvPr/>
        </p:nvSpPr>
        <p:spPr>
          <a:xfrm>
            <a:off x="163778" y="3535269"/>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Sartas de producción</a:t>
            </a:r>
          </a:p>
        </p:txBody>
      </p:sp>
      <p:sp>
        <p:nvSpPr>
          <p:cNvPr id="21" name="CuadroTexto 20"/>
          <p:cNvSpPr txBox="1"/>
          <p:nvPr/>
        </p:nvSpPr>
        <p:spPr>
          <a:xfrm>
            <a:off x="187167" y="3992001"/>
            <a:ext cx="2433499" cy="461665"/>
          </a:xfrm>
          <a:prstGeom prst="rect">
            <a:avLst/>
          </a:prstGeom>
          <a:noFill/>
          <a:ln>
            <a:noFill/>
          </a:ln>
          <a:effectLst/>
        </p:spPr>
        <p:txBody>
          <a:bodyPr wrap="square" rtlCol="0">
            <a:spAutoFit/>
          </a:bodyPr>
          <a:lstStyle/>
          <a:p>
            <a:pPr algn="ctr"/>
            <a:endParaRPr lang="es-CO" sz="1200" dirty="0" smtClean="0">
              <a:latin typeface="Arial" panose="020B0604020202020204" pitchFamily="34" charset="0"/>
              <a:cs typeface="Arial" panose="020B0604020202020204" pitchFamily="34" charset="0"/>
            </a:endParaRPr>
          </a:p>
          <a:p>
            <a:pPr algn="ctr"/>
            <a:r>
              <a:rPr lang="es-CO" sz="1200" dirty="0" smtClean="0">
                <a:latin typeface="Arial" panose="020B0604020202020204" pitchFamily="34" charset="0"/>
                <a:cs typeface="Arial" panose="020B0604020202020204" pitchFamily="34" charset="0"/>
              </a:rPr>
              <a:t>Equipos de fondo</a:t>
            </a:r>
          </a:p>
        </p:txBody>
      </p:sp>
      <p:sp>
        <p:nvSpPr>
          <p:cNvPr id="22" name="CuadroTexto 21"/>
          <p:cNvSpPr txBox="1"/>
          <p:nvPr/>
        </p:nvSpPr>
        <p:spPr>
          <a:xfrm>
            <a:off x="96049" y="4625430"/>
            <a:ext cx="2637809" cy="276999"/>
          </a:xfrm>
          <a:prstGeom prst="rect">
            <a:avLst/>
          </a:prstGeom>
          <a:noFill/>
          <a:ln>
            <a:noFill/>
          </a:ln>
          <a:effectLst/>
        </p:spPr>
        <p:txBody>
          <a:bodyPr wrap="square" rtlCol="0">
            <a:spAutoFit/>
          </a:bodyPr>
          <a:lstStyle/>
          <a:p>
            <a:pPr algn="ctr"/>
            <a:r>
              <a:rPr lang="es-CO" sz="1200" dirty="0" smtClean="0">
                <a:latin typeface="Arial" panose="020B0604020202020204" pitchFamily="34" charset="0"/>
                <a:cs typeface="Arial" panose="020B0604020202020204" pitchFamily="34" charset="0"/>
              </a:rPr>
              <a:t>Equipos de superficie</a:t>
            </a:r>
          </a:p>
        </p:txBody>
      </p:sp>
      <p:sp>
        <p:nvSpPr>
          <p:cNvPr id="24" name="Rectángulo 23"/>
          <p:cNvSpPr/>
          <p:nvPr/>
        </p:nvSpPr>
        <p:spPr>
          <a:xfrm>
            <a:off x="2607039" y="70862"/>
            <a:ext cx="9160042" cy="954107"/>
          </a:xfrm>
          <a:prstGeom prst="rect">
            <a:avLst/>
          </a:prstGeom>
        </p:spPr>
        <p:txBody>
          <a:bodyPr wrap="square">
            <a:spAutoFit/>
          </a:bodyPr>
          <a:lstStyle/>
          <a:p>
            <a:pPr algn="ctr"/>
            <a:r>
              <a:rPr lang="es-E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CABEZAL DE POZO</a:t>
            </a:r>
          </a:p>
          <a:p>
            <a:pPr algn="ctr"/>
            <a:endParaRPr lang="es-ES" sz="28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0" y="30809"/>
            <a:ext cx="1205743" cy="716466"/>
          </a:xfrm>
          <a:prstGeom prst="rect">
            <a:avLst/>
          </a:prstGeom>
        </p:spPr>
      </p:pic>
      <p:sp>
        <p:nvSpPr>
          <p:cNvPr id="16" name="CuadroTexto 15"/>
          <p:cNvSpPr txBox="1"/>
          <p:nvPr/>
        </p:nvSpPr>
        <p:spPr>
          <a:xfrm>
            <a:off x="720074" y="3303200"/>
            <a:ext cx="1367683" cy="276999"/>
          </a:xfrm>
          <a:prstGeom prst="rect">
            <a:avLst/>
          </a:prstGeom>
          <a:noFill/>
          <a:ln>
            <a:solidFill>
              <a:schemeClr val="bg1"/>
            </a:solidFill>
          </a:ln>
          <a:effectLst>
            <a:glow rad="101600">
              <a:schemeClr val="bg1">
                <a:alpha val="40000"/>
              </a:schemeClr>
            </a:glow>
          </a:effectLst>
        </p:spPr>
        <p:txBody>
          <a:bodyPr wrap="none" rtlCol="0">
            <a:spAutoFit/>
          </a:bodyPr>
          <a:lstStyle/>
          <a:p>
            <a:pPr algn="ctr"/>
            <a:r>
              <a:rPr lang="es-CO" sz="1200" dirty="0" smtClean="0">
                <a:latin typeface="Arial" panose="020B0604020202020204" pitchFamily="34" charset="0"/>
                <a:cs typeface="Arial" panose="020B0604020202020204" pitchFamily="34" charset="0"/>
              </a:rPr>
              <a:t>Cabezal del pozo</a:t>
            </a:r>
            <a:endParaRPr lang="es-CO" dirty="0">
              <a:latin typeface="Arial" panose="020B0604020202020204" pitchFamily="34" charset="0"/>
              <a:cs typeface="Arial" panose="020B0604020202020204" pitchFamily="34" charset="0"/>
            </a:endParaRPr>
          </a:p>
        </p:txBody>
      </p:sp>
      <p:sp>
        <p:nvSpPr>
          <p:cNvPr id="7" name="Flecha derecha 6"/>
          <p:cNvSpPr/>
          <p:nvPr/>
        </p:nvSpPr>
        <p:spPr>
          <a:xfrm rot="16200000">
            <a:off x="5420394" y="3952770"/>
            <a:ext cx="263492" cy="3108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25" name="Flecha abajo 24"/>
          <p:cNvSpPr/>
          <p:nvPr/>
        </p:nvSpPr>
        <p:spPr>
          <a:xfrm rot="10800000">
            <a:off x="10298430" y="3611622"/>
            <a:ext cx="292884" cy="30895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9" name="Rectángulo 8"/>
          <p:cNvSpPr/>
          <p:nvPr/>
        </p:nvSpPr>
        <p:spPr>
          <a:xfrm>
            <a:off x="2817552" y="4197766"/>
            <a:ext cx="5573940" cy="2585323"/>
          </a:xfrm>
          <a:prstGeom prst="rect">
            <a:avLst/>
          </a:prstGeom>
        </p:spPr>
        <p:txBody>
          <a:bodyPr wrap="square">
            <a:spAutoFit/>
          </a:bodyPr>
          <a:lstStyle/>
          <a:p>
            <a:pPr algn="ctr"/>
            <a:r>
              <a:rPr lang="es-CO" b="1" i="1" dirty="0">
                <a:ea typeface="Calibri" panose="020F0502020204030204" pitchFamily="34" charset="0"/>
                <a:cs typeface="Times New Roman" panose="02020603050405020304" pitchFamily="18" charset="0"/>
              </a:rPr>
              <a:t>Cabezal del revestimiento tipo carrete o casing hanger o sección </a:t>
            </a:r>
            <a:r>
              <a:rPr lang="es-CO" b="1" i="1" dirty="0" smtClean="0">
                <a:ea typeface="Calibri" panose="020F0502020204030204" pitchFamily="34" charset="0"/>
                <a:cs typeface="Times New Roman" panose="02020603050405020304" pitchFamily="18" charset="0"/>
              </a:rPr>
              <a:t>B</a:t>
            </a:r>
          </a:p>
          <a:p>
            <a:endParaRPr lang="es-CO" i="1" dirty="0" smtClean="0">
              <a:ea typeface="Calibri" panose="020F0502020204030204" pitchFamily="34" charset="0"/>
              <a:cs typeface="Times New Roman" panose="02020603050405020304" pitchFamily="18" charset="0"/>
            </a:endParaRPr>
          </a:p>
          <a:p>
            <a:pPr algn="just"/>
            <a:r>
              <a:rPr lang="es-CO" dirty="0" smtClean="0">
                <a:ea typeface="Calibri" panose="020F0502020204030204" pitchFamily="34" charset="0"/>
                <a:cs typeface="Times New Roman" panose="02020603050405020304" pitchFamily="18" charset="0"/>
              </a:rPr>
              <a:t>Es </a:t>
            </a:r>
            <a:r>
              <a:rPr lang="es-CO" dirty="0">
                <a:ea typeface="Calibri" panose="020F0502020204030204" pitchFamily="34" charset="0"/>
                <a:cs typeface="Times New Roman" panose="02020603050405020304" pitchFamily="18" charset="0"/>
              </a:rPr>
              <a:t>un dispositivo que dentro de sus funciones centra la tubería y sella la comunicación con el espacio anular, ofrece soporte para el revestimiento siguiente, ofrece soporte para el montaje de las preventoras, sella el pozo y también controla el acceso al pozo controlando la presión o los retornos de fluido durante las operaciones.</a:t>
            </a:r>
            <a:endParaRPr lang="es-CO" dirty="0"/>
          </a:p>
        </p:txBody>
      </p:sp>
      <p:pic>
        <p:nvPicPr>
          <p:cNvPr id="26" name="Imagen 25"/>
          <p:cNvPicPr/>
          <p:nvPr/>
        </p:nvPicPr>
        <p:blipFill>
          <a:blip r:embed="rId5"/>
          <a:stretch>
            <a:fillRect/>
          </a:stretch>
        </p:blipFill>
        <p:spPr>
          <a:xfrm>
            <a:off x="3838489" y="1600200"/>
            <a:ext cx="3273511" cy="2287556"/>
          </a:xfrm>
          <a:prstGeom prst="rect">
            <a:avLst/>
          </a:prstGeom>
          <a:ln>
            <a:solidFill>
              <a:schemeClr val="tx1"/>
            </a:solidFill>
          </a:ln>
        </p:spPr>
      </p:pic>
      <p:sp>
        <p:nvSpPr>
          <p:cNvPr id="3" name="Nube 2"/>
          <p:cNvSpPr/>
          <p:nvPr/>
        </p:nvSpPr>
        <p:spPr>
          <a:xfrm rot="20702003">
            <a:off x="2606998" y="936675"/>
            <a:ext cx="3348425" cy="777457"/>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2400" dirty="0" smtClean="0"/>
              <a:t>COMPONENTES</a:t>
            </a:r>
            <a:endParaRPr lang="es-CO" sz="2400" dirty="0"/>
          </a:p>
        </p:txBody>
      </p:sp>
      <p:pic>
        <p:nvPicPr>
          <p:cNvPr id="27" name="Imagen 26"/>
          <p:cNvPicPr/>
          <p:nvPr/>
        </p:nvPicPr>
        <p:blipFill>
          <a:blip r:embed="rId6"/>
          <a:stretch>
            <a:fillRect/>
          </a:stretch>
        </p:blipFill>
        <p:spPr>
          <a:xfrm>
            <a:off x="9029700" y="4039002"/>
            <a:ext cx="2944644" cy="2744088"/>
          </a:xfrm>
          <a:prstGeom prst="rect">
            <a:avLst/>
          </a:prstGeom>
          <a:ln>
            <a:noFill/>
          </a:ln>
          <a:effectLst>
            <a:softEdge rad="112500"/>
          </a:effectLst>
        </p:spPr>
      </p:pic>
      <p:sp>
        <p:nvSpPr>
          <p:cNvPr id="11" name="Rectángulo 10"/>
          <p:cNvSpPr/>
          <p:nvPr/>
        </p:nvSpPr>
        <p:spPr>
          <a:xfrm>
            <a:off x="8313969" y="1738873"/>
            <a:ext cx="3761440" cy="1754326"/>
          </a:xfrm>
          <a:prstGeom prst="rect">
            <a:avLst/>
          </a:prstGeom>
        </p:spPr>
        <p:txBody>
          <a:bodyPr wrap="square">
            <a:spAutoFit/>
          </a:bodyPr>
          <a:lstStyle/>
          <a:p>
            <a:pPr algn="ctr"/>
            <a:r>
              <a:rPr lang="es-CO" b="1" i="1" dirty="0">
                <a:ea typeface="Calibri" panose="020F0502020204030204" pitchFamily="34" charset="0"/>
                <a:cs typeface="Times New Roman" panose="02020603050405020304" pitchFamily="18" charset="0"/>
              </a:rPr>
              <a:t>Cabezal de tubería tipo carrete o casing spool o sección </a:t>
            </a:r>
            <a:r>
              <a:rPr lang="es-CO" b="1" i="1" dirty="0" smtClean="0">
                <a:ea typeface="Calibri" panose="020F0502020204030204" pitchFamily="34" charset="0"/>
                <a:cs typeface="Times New Roman" panose="02020603050405020304" pitchFamily="18" charset="0"/>
              </a:rPr>
              <a:t>C</a:t>
            </a:r>
          </a:p>
          <a:p>
            <a:pPr algn="ctr"/>
            <a:endParaRPr lang="es-CO" b="1" dirty="0" smtClean="0">
              <a:ea typeface="Calibri" panose="020F0502020204030204" pitchFamily="34" charset="0"/>
              <a:cs typeface="Times New Roman" panose="02020603050405020304" pitchFamily="18" charset="0"/>
            </a:endParaRPr>
          </a:p>
          <a:p>
            <a:pPr algn="just"/>
            <a:r>
              <a:rPr lang="es-CO" dirty="0">
                <a:ea typeface="Calibri" panose="020F0502020204030204" pitchFamily="34" charset="0"/>
                <a:cs typeface="Times New Roman" panose="02020603050405020304" pitchFamily="18" charset="0"/>
              </a:rPr>
              <a:t>E</a:t>
            </a:r>
            <a:r>
              <a:rPr lang="es-CO" dirty="0" smtClean="0">
                <a:ea typeface="Calibri" panose="020F0502020204030204" pitchFamily="34" charset="0"/>
                <a:cs typeface="Times New Roman" panose="02020603050405020304" pitchFamily="18" charset="0"/>
              </a:rPr>
              <a:t>sta </a:t>
            </a:r>
            <a:r>
              <a:rPr lang="es-CO" dirty="0">
                <a:ea typeface="Calibri" panose="020F0502020204030204" pitchFamily="34" charset="0"/>
                <a:cs typeface="Times New Roman" panose="02020603050405020304" pitchFamily="18" charset="0"/>
              </a:rPr>
              <a:t>sección ofrece apoyo al colgador de la tubería y al montaje de las preventoras.</a:t>
            </a:r>
            <a:endParaRPr lang="es-CO" dirty="0"/>
          </a:p>
        </p:txBody>
      </p:sp>
    </p:spTree>
    <p:extLst>
      <p:ext uri="{BB962C8B-B14F-4D97-AF65-F5344CB8AC3E}">
        <p14:creationId xmlns:p14="http://schemas.microsoft.com/office/powerpoint/2010/main" val="3785357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1658</TotalTime>
  <Words>3281</Words>
  <Application>Microsoft Office PowerPoint</Application>
  <PresentationFormat>Panorámica</PresentationFormat>
  <Paragraphs>561</Paragraphs>
  <Slides>25</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Symbol</vt:lpstr>
      <vt:lpstr>Times New Roman</vt:lpstr>
      <vt:lpstr>Tw Cen MT</vt:lpstr>
      <vt:lpstr>Viner Hand ITC</vt:lpstr>
      <vt:lpstr>Wingdings</vt:lpstr>
      <vt:lpstr>Gota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Pérez</dc:creator>
  <cp:lastModifiedBy>Tatiana Pérez</cp:lastModifiedBy>
  <cp:revision>92</cp:revision>
  <dcterms:created xsi:type="dcterms:W3CDTF">2015-04-18T16:35:05Z</dcterms:created>
  <dcterms:modified xsi:type="dcterms:W3CDTF">2015-05-02T20:01:26Z</dcterms:modified>
</cp:coreProperties>
</file>