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7" r:id="rId1"/>
  </p:sldMasterIdLst>
  <p:notesMasterIdLst>
    <p:notesMasterId r:id="rId24"/>
  </p:notesMasterIdLst>
  <p:sldIdLst>
    <p:sldId id="260" r:id="rId2"/>
    <p:sldId id="259" r:id="rId3"/>
    <p:sldId id="261" r:id="rId4"/>
    <p:sldId id="262" r:id="rId5"/>
    <p:sldId id="264" r:id="rId6"/>
    <p:sldId id="266" r:id="rId7"/>
    <p:sldId id="267" r:id="rId8"/>
    <p:sldId id="269" r:id="rId9"/>
    <p:sldId id="268" r:id="rId10"/>
    <p:sldId id="271" r:id="rId11"/>
    <p:sldId id="270" r:id="rId12"/>
    <p:sldId id="272" r:id="rId13"/>
    <p:sldId id="273" r:id="rId14"/>
    <p:sldId id="274" r:id="rId15"/>
    <p:sldId id="276" r:id="rId16"/>
    <p:sldId id="275" r:id="rId17"/>
    <p:sldId id="277" r:id="rId18"/>
    <p:sldId id="278" r:id="rId19"/>
    <p:sldId id="279" r:id="rId20"/>
    <p:sldId id="280" r:id="rId21"/>
    <p:sldId id="281" r:id="rId22"/>
    <p:sldId id="263" r:id="rId2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tiana Pérez" initials="TP" lastIdx="1" clrIdx="0">
    <p:extLst>
      <p:ext uri="{19B8F6BF-5375-455C-9EA6-DF929625EA0E}">
        <p15:presenceInfo xmlns:p15="http://schemas.microsoft.com/office/powerpoint/2012/main" userId="c719c8d618fbda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737" autoAdjust="0"/>
  </p:normalViewPr>
  <p:slideViewPr>
    <p:cSldViewPr snapToGrid="0">
      <p:cViewPr varScale="1">
        <p:scale>
          <a:sx n="75" d="100"/>
          <a:sy n="75" d="100"/>
        </p:scale>
        <p:origin x="28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ABE59-7B7E-4155-B256-53B8D916BB50}" type="datetimeFigureOut">
              <a:rPr lang="es-CO" smtClean="0"/>
              <a:t>01/05/2015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31FA3-8931-41CF-B85E-DCF406B8B464}" type="slidenum">
              <a:rPr lang="es-CO" smtClean="0"/>
              <a:t>‹Nº›</a:t>
            </a:fld>
            <a:endParaRPr lang="es-CO"/>
          </a:p>
        </p:txBody>
      </p:sp>
    </p:spTree>
    <p:extLst>
      <p:ext uri="{BB962C8B-B14F-4D97-AF65-F5344CB8AC3E}">
        <p14:creationId xmlns:p14="http://schemas.microsoft.com/office/powerpoint/2010/main" val="3615340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15</a:t>
            </a:fld>
            <a:endParaRPr lang="es-CO"/>
          </a:p>
        </p:txBody>
      </p:sp>
    </p:spTree>
    <p:extLst>
      <p:ext uri="{BB962C8B-B14F-4D97-AF65-F5344CB8AC3E}">
        <p14:creationId xmlns:p14="http://schemas.microsoft.com/office/powerpoint/2010/main" val="397265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18</a:t>
            </a:fld>
            <a:endParaRPr lang="es-CO"/>
          </a:p>
        </p:txBody>
      </p:sp>
    </p:spTree>
    <p:extLst>
      <p:ext uri="{BB962C8B-B14F-4D97-AF65-F5344CB8AC3E}">
        <p14:creationId xmlns:p14="http://schemas.microsoft.com/office/powerpoint/2010/main" val="2829295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19</a:t>
            </a:fld>
            <a:endParaRPr lang="es-CO"/>
          </a:p>
        </p:txBody>
      </p:sp>
    </p:spTree>
    <p:extLst>
      <p:ext uri="{BB962C8B-B14F-4D97-AF65-F5344CB8AC3E}">
        <p14:creationId xmlns:p14="http://schemas.microsoft.com/office/powerpoint/2010/main" val="307695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20</a:t>
            </a:fld>
            <a:endParaRPr lang="es-CO"/>
          </a:p>
        </p:txBody>
      </p:sp>
    </p:spTree>
    <p:extLst>
      <p:ext uri="{BB962C8B-B14F-4D97-AF65-F5344CB8AC3E}">
        <p14:creationId xmlns:p14="http://schemas.microsoft.com/office/powerpoint/2010/main" val="3233169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21</a:t>
            </a:fld>
            <a:endParaRPr lang="es-CO"/>
          </a:p>
        </p:txBody>
      </p:sp>
    </p:spTree>
    <p:extLst>
      <p:ext uri="{BB962C8B-B14F-4D97-AF65-F5344CB8AC3E}">
        <p14:creationId xmlns:p14="http://schemas.microsoft.com/office/powerpoint/2010/main" val="781550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01/05/2015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353657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01/05/2015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160793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01/05/2015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7678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01/05/2015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59119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01/05/2015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01471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DC9CB7B-19EB-43B5-8154-20F34DAA7C7E}" type="datetimeFigureOut">
              <a:rPr lang="es-CO" smtClean="0"/>
              <a:t>01/05/2015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762961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DC9CB7B-19EB-43B5-8154-20F34DAA7C7E}" type="datetimeFigureOut">
              <a:rPr lang="es-CO" smtClean="0"/>
              <a:t>01/05/2015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446812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01/05/2015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835051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01/05/2015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276570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01/05/2015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544719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DC9CB7B-19EB-43B5-8154-20F34DAA7C7E}" type="datetimeFigureOut">
              <a:rPr lang="es-CO" smtClean="0"/>
              <a:t>01/05/2015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31544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DC9CB7B-19EB-43B5-8154-20F34DAA7C7E}" type="datetimeFigureOut">
              <a:rPr lang="es-CO" smtClean="0"/>
              <a:t>01/05/2015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95219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DC9CB7B-19EB-43B5-8154-20F34DAA7C7E}" type="datetimeFigureOut">
              <a:rPr lang="es-CO" smtClean="0"/>
              <a:t>01/05/2015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180986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DC9CB7B-19EB-43B5-8154-20F34DAA7C7E}" type="datetimeFigureOut">
              <a:rPr lang="es-CO" smtClean="0"/>
              <a:t>01/05/2015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07548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DC9CB7B-19EB-43B5-8154-20F34DAA7C7E}" type="datetimeFigureOut">
              <a:rPr lang="es-CO" smtClean="0"/>
              <a:t>01/05/2015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522779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01/05/2015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243709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01/05/2015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39933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DC9CB7B-19EB-43B5-8154-20F34DAA7C7E}" type="datetimeFigureOut">
              <a:rPr lang="es-CO" smtClean="0"/>
              <a:t>01/05/2015</a:t>
            </a:fld>
            <a:endParaRPr lang="es-CO"/>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CO"/>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ED77D5B-7D97-4382-B2C8-BFEFD1F00F34}" type="slidenum">
              <a:rPr lang="es-CO" smtClean="0"/>
              <a:t>‹Nº›</a:t>
            </a:fld>
            <a:endParaRPr lang="es-CO"/>
          </a:p>
        </p:txBody>
      </p:sp>
    </p:spTree>
    <p:extLst>
      <p:ext uri="{BB962C8B-B14F-4D97-AF65-F5344CB8AC3E}">
        <p14:creationId xmlns:p14="http://schemas.microsoft.com/office/powerpoint/2010/main" val="348436150"/>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0776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21" name="CuadroTexto 20"/>
          <p:cNvSpPr txBox="1"/>
          <p:nvPr/>
        </p:nvSpPr>
        <p:spPr>
          <a:xfrm>
            <a:off x="187167" y="399200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Tipos de cañones</a:t>
            </a:r>
          </a:p>
        </p:txBody>
      </p:sp>
      <p:sp>
        <p:nvSpPr>
          <p:cNvPr id="22" name="CuadroTexto 21"/>
          <p:cNvSpPr txBox="1"/>
          <p:nvPr/>
        </p:nvSpPr>
        <p:spPr>
          <a:xfrm>
            <a:off x="96049" y="46254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24" name="Rectángulo 23"/>
          <p:cNvSpPr/>
          <p:nvPr/>
        </p:nvSpPr>
        <p:spPr>
          <a:xfrm>
            <a:off x="2708458" y="254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CAÑONEO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8" name="CuadroTexto 27"/>
          <p:cNvSpPr txBox="1"/>
          <p:nvPr/>
        </p:nvSpPr>
        <p:spPr>
          <a:xfrm>
            <a:off x="941924" y="3741770"/>
            <a:ext cx="80502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Cañoneo</a:t>
            </a:r>
            <a:endParaRPr lang="es-CO"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rot="16200000">
            <a:off x="9279246" y="2569730"/>
            <a:ext cx="3025232" cy="2690155"/>
          </a:xfrm>
          <a:prstGeom prst="ellipse">
            <a:avLst/>
          </a:prstGeom>
          <a:ln>
            <a:noFill/>
          </a:ln>
          <a:effectLst>
            <a:softEdge rad="112500"/>
          </a:effectLst>
        </p:spPr>
      </p:pic>
      <p:grpSp>
        <p:nvGrpSpPr>
          <p:cNvPr id="18" name="Grupo 17"/>
          <p:cNvGrpSpPr/>
          <p:nvPr/>
        </p:nvGrpSpPr>
        <p:grpSpPr>
          <a:xfrm>
            <a:off x="2688877" y="602910"/>
            <a:ext cx="8751474" cy="6426536"/>
            <a:chOff x="2689457" y="431464"/>
            <a:chExt cx="8751474" cy="6426536"/>
          </a:xfrm>
        </p:grpSpPr>
        <p:pic>
          <p:nvPicPr>
            <p:cNvPr id="5" name="Imagen 4"/>
            <p:cNvPicPr>
              <a:picLocks noChangeAspect="1"/>
            </p:cNvPicPr>
            <p:nvPr/>
          </p:nvPicPr>
          <p:blipFill>
            <a:blip r:embed="rId5"/>
            <a:stretch>
              <a:fillRect/>
            </a:stretch>
          </p:blipFill>
          <p:spPr>
            <a:xfrm>
              <a:off x="2689457" y="1047634"/>
              <a:ext cx="1063302" cy="5810366"/>
            </a:xfrm>
            <a:prstGeom prst="rect">
              <a:avLst/>
            </a:prstGeom>
            <a:ln>
              <a:noFill/>
            </a:ln>
            <a:effectLst>
              <a:softEdge rad="112500"/>
            </a:effectLst>
          </p:spPr>
        </p:pic>
        <p:pic>
          <p:nvPicPr>
            <p:cNvPr id="13" name="Imagen 12"/>
            <p:cNvPicPr>
              <a:picLocks noChangeAspect="1"/>
            </p:cNvPicPr>
            <p:nvPr/>
          </p:nvPicPr>
          <p:blipFill>
            <a:blip r:embed="rId6"/>
            <a:stretch>
              <a:fillRect/>
            </a:stretch>
          </p:blipFill>
          <p:spPr>
            <a:xfrm>
              <a:off x="7861160" y="3881059"/>
              <a:ext cx="2797695" cy="2818195"/>
            </a:xfrm>
            <a:prstGeom prst="ellipse">
              <a:avLst/>
            </a:prstGeom>
            <a:ln>
              <a:noFill/>
            </a:ln>
            <a:effectLst>
              <a:softEdge rad="112500"/>
            </a:effectLst>
          </p:spPr>
        </p:pic>
        <p:grpSp>
          <p:nvGrpSpPr>
            <p:cNvPr id="11" name="Grupo 10"/>
            <p:cNvGrpSpPr/>
            <p:nvPr/>
          </p:nvGrpSpPr>
          <p:grpSpPr>
            <a:xfrm>
              <a:off x="2854737" y="786045"/>
              <a:ext cx="5260563" cy="5157555"/>
              <a:chOff x="2776898" y="1713884"/>
              <a:chExt cx="5448998" cy="4691147"/>
            </a:xfrm>
          </p:grpSpPr>
          <p:sp>
            <p:nvSpPr>
              <p:cNvPr id="7" name="Rectángulo 6"/>
              <p:cNvSpPr/>
              <p:nvPr/>
            </p:nvSpPr>
            <p:spPr>
              <a:xfrm>
                <a:off x="2776898" y="1742216"/>
                <a:ext cx="5359729" cy="4662815"/>
              </a:xfrm>
              <a:prstGeom prst="rect">
                <a:avLst/>
              </a:prstGeom>
            </p:spPr>
            <p:txBody>
              <a:bodyPr wrap="square">
                <a:spAutoFit/>
              </a:bodyPr>
              <a:lstStyle/>
              <a:p>
                <a:pPr lvl="2" algn="just">
                  <a:lnSpc>
                    <a:spcPct val="150000"/>
                  </a:lnSpc>
                  <a:spcAft>
                    <a:spcPts val="0"/>
                  </a:spcAft>
                </a:pPr>
                <a:r>
                  <a:rPr lang="es-CO" dirty="0" smtClean="0">
                    <a:solidFill>
                      <a:srgbClr val="000000"/>
                    </a:solidFill>
                    <a:ea typeface="Times New Roman" panose="02020603050405020304" pitchFamily="18" charset="0"/>
                    <a:cs typeface="Arial" panose="020B0604020202020204" pitchFamily="34" charset="0"/>
                  </a:rPr>
                  <a:t>Consiste </a:t>
                </a:r>
                <a:r>
                  <a:rPr lang="es-CO" dirty="0">
                    <a:solidFill>
                      <a:srgbClr val="000000"/>
                    </a:solidFill>
                    <a:ea typeface="Times New Roman" panose="02020603050405020304" pitchFamily="18" charset="0"/>
                    <a:cs typeface="Arial" panose="020B0604020202020204" pitchFamily="34" charset="0"/>
                  </a:rPr>
                  <a:t>en la perforación de agujeros con explosivos a través de la tubería de revestimiento de acero, el cemento y la roca de formación. El cañoneo es el único modo de realizar túneles que establezcan enlaces entre el yacimiento de crudo o gas y el pozo revestido que va hasta la superficie, por lo que esta operación es la clave para el éxito de la producción económica del crudo y gas, la productividad del pozo a largo plazo y la recuperación eficiente de los hidrocarburos. </a:t>
                </a:r>
                <a:endParaRPr lang="es-CO" b="1" dirty="0">
                  <a:solidFill>
                    <a:srgbClr val="000000"/>
                  </a:solidFill>
                  <a:effectLst/>
                  <a:ea typeface="Times New Roman" panose="02020603050405020304" pitchFamily="18" charset="0"/>
                </a:endParaRPr>
              </a:p>
            </p:txBody>
          </p:sp>
          <p:sp>
            <p:nvSpPr>
              <p:cNvPr id="9" name="Rectángulo redondeado 8"/>
              <p:cNvSpPr/>
              <p:nvPr/>
            </p:nvSpPr>
            <p:spPr>
              <a:xfrm>
                <a:off x="3598398" y="1713884"/>
                <a:ext cx="4627498" cy="46628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0" name="Imagen 9"/>
            <p:cNvPicPr>
              <a:picLocks noChangeAspect="1"/>
            </p:cNvPicPr>
            <p:nvPr/>
          </p:nvPicPr>
          <p:blipFill>
            <a:blip r:embed="rId7"/>
            <a:stretch>
              <a:fillRect/>
            </a:stretch>
          </p:blipFill>
          <p:spPr>
            <a:xfrm>
              <a:off x="8822209" y="431464"/>
              <a:ext cx="2618722" cy="2624438"/>
            </a:xfrm>
            <a:prstGeom prst="ellipse">
              <a:avLst/>
            </a:prstGeom>
            <a:ln>
              <a:noFill/>
            </a:ln>
            <a:effectLst>
              <a:softEdge rad="112500"/>
            </a:effectLst>
          </p:spPr>
        </p:pic>
      </p:grpSp>
    </p:spTree>
    <p:extLst>
      <p:ext uri="{BB962C8B-B14F-4D97-AF65-F5344CB8AC3E}">
        <p14:creationId xmlns:p14="http://schemas.microsoft.com/office/powerpoint/2010/main" val="3896550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21" name="CuadroTexto 20"/>
          <p:cNvSpPr txBox="1"/>
          <p:nvPr/>
        </p:nvSpPr>
        <p:spPr>
          <a:xfrm>
            <a:off x="187167" y="399200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Tipos de cañones</a:t>
            </a:r>
          </a:p>
        </p:txBody>
      </p:sp>
      <p:sp>
        <p:nvSpPr>
          <p:cNvPr id="22" name="CuadroTexto 21"/>
          <p:cNvSpPr txBox="1"/>
          <p:nvPr/>
        </p:nvSpPr>
        <p:spPr>
          <a:xfrm>
            <a:off x="96049" y="46254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24" name="Rectángulo 23"/>
          <p:cNvSpPr/>
          <p:nvPr/>
        </p:nvSpPr>
        <p:spPr>
          <a:xfrm>
            <a:off x="2708458" y="254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CAÑONEO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8" name="CuadroTexto 27"/>
          <p:cNvSpPr txBox="1"/>
          <p:nvPr/>
        </p:nvSpPr>
        <p:spPr>
          <a:xfrm>
            <a:off x="941924" y="3741770"/>
            <a:ext cx="80502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Cañoneo</a:t>
            </a:r>
            <a:endParaRPr lang="es-CO" dirty="0">
              <a:latin typeface="Arial" panose="020B0604020202020204" pitchFamily="34" charset="0"/>
              <a:cs typeface="Arial" panose="020B0604020202020204" pitchFamily="34" charset="0"/>
            </a:endParaRPr>
          </a:p>
        </p:txBody>
      </p:sp>
      <p:sp>
        <p:nvSpPr>
          <p:cNvPr id="9" name="Rectángulo 8"/>
          <p:cNvSpPr/>
          <p:nvPr/>
        </p:nvSpPr>
        <p:spPr>
          <a:xfrm>
            <a:off x="3174463" y="1341900"/>
            <a:ext cx="8228032" cy="923330"/>
          </a:xfrm>
          <a:prstGeom prst="rect">
            <a:avLst/>
          </a:prstGeom>
        </p:spPr>
        <p:txBody>
          <a:bodyPr wrap="square">
            <a:spAutoFit/>
          </a:bodyPr>
          <a:lstStyle/>
          <a:p>
            <a:pPr algn="just"/>
            <a:r>
              <a:rPr lang="es-CO" dirty="0">
                <a:ea typeface="Calibri" panose="020F0502020204030204" pitchFamily="34" charset="0"/>
                <a:cs typeface="Times New Roman" panose="02020603050405020304" pitchFamily="18" charset="0"/>
              </a:rPr>
              <a:t>Los orificios que se obtienen por medio del cañoneo no solo permiten el paso de los fluidos sino que proporcionan puntos uniformes para la inyección de agua, gas y ácido, los cuales se usan para estimulaciones por fracturación hidráulica. </a:t>
            </a:r>
            <a:endParaRPr lang="es-CO" dirty="0"/>
          </a:p>
        </p:txBody>
      </p:sp>
      <p:pic>
        <p:nvPicPr>
          <p:cNvPr id="10" name="Imagen 9"/>
          <p:cNvPicPr>
            <a:picLocks noChangeAspect="1"/>
          </p:cNvPicPr>
          <p:nvPr/>
        </p:nvPicPr>
        <p:blipFill>
          <a:blip r:embed="rId4"/>
          <a:stretch>
            <a:fillRect/>
          </a:stretch>
        </p:blipFill>
        <p:spPr>
          <a:xfrm>
            <a:off x="2630719" y="2921622"/>
            <a:ext cx="4141432" cy="3808511"/>
          </a:xfrm>
          <a:prstGeom prst="rect">
            <a:avLst/>
          </a:prstGeom>
          <a:ln>
            <a:noFill/>
          </a:ln>
          <a:effectLst>
            <a:softEdge rad="112500"/>
          </a:effectLst>
        </p:spPr>
      </p:pic>
      <p:pic>
        <p:nvPicPr>
          <p:cNvPr id="25" name="Imagen 24"/>
          <p:cNvPicPr>
            <a:picLocks noChangeAspect="1"/>
          </p:cNvPicPr>
          <p:nvPr/>
        </p:nvPicPr>
        <p:blipFill>
          <a:blip r:embed="rId5"/>
          <a:stretch>
            <a:fillRect/>
          </a:stretch>
        </p:blipFill>
        <p:spPr>
          <a:xfrm>
            <a:off x="6843919" y="2921622"/>
            <a:ext cx="5242312" cy="3746440"/>
          </a:xfrm>
          <a:prstGeom prst="rect">
            <a:avLst/>
          </a:prstGeom>
          <a:ln>
            <a:noFill/>
          </a:ln>
          <a:effectLst>
            <a:softEdge rad="112500"/>
          </a:effectLst>
        </p:spPr>
      </p:pic>
    </p:spTree>
    <p:extLst>
      <p:ext uri="{BB962C8B-B14F-4D97-AF65-F5344CB8AC3E}">
        <p14:creationId xmlns:p14="http://schemas.microsoft.com/office/powerpoint/2010/main" val="1246159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21" name="CuadroTexto 20"/>
          <p:cNvSpPr txBox="1"/>
          <p:nvPr/>
        </p:nvSpPr>
        <p:spPr>
          <a:xfrm>
            <a:off x="187167" y="399200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Tipos de cañones</a:t>
            </a:r>
          </a:p>
        </p:txBody>
      </p:sp>
      <p:sp>
        <p:nvSpPr>
          <p:cNvPr id="22" name="CuadroTexto 21"/>
          <p:cNvSpPr txBox="1"/>
          <p:nvPr/>
        </p:nvSpPr>
        <p:spPr>
          <a:xfrm>
            <a:off x="96049" y="46254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24" name="Rectángulo 23"/>
          <p:cNvSpPr/>
          <p:nvPr/>
        </p:nvSpPr>
        <p:spPr>
          <a:xfrm>
            <a:off x="2708458" y="254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CAÑONEO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8" name="CuadroTexto 27"/>
          <p:cNvSpPr txBox="1"/>
          <p:nvPr/>
        </p:nvSpPr>
        <p:spPr>
          <a:xfrm>
            <a:off x="941924" y="3741770"/>
            <a:ext cx="80502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Cañoneo</a:t>
            </a:r>
            <a:endParaRPr lang="es-CO" dirty="0">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4"/>
          <a:stretch>
            <a:fillRect/>
          </a:stretch>
        </p:blipFill>
        <p:spPr>
          <a:xfrm>
            <a:off x="4228023" y="2523860"/>
            <a:ext cx="6839905" cy="4480137"/>
          </a:xfrm>
          <a:prstGeom prst="rect">
            <a:avLst/>
          </a:prstGeom>
          <a:ln>
            <a:noFill/>
          </a:ln>
          <a:effectLst>
            <a:softEdge rad="112500"/>
          </a:effectLst>
        </p:spPr>
      </p:pic>
      <p:sp>
        <p:nvSpPr>
          <p:cNvPr id="13" name="Rectángulo 12"/>
          <p:cNvSpPr/>
          <p:nvPr/>
        </p:nvSpPr>
        <p:spPr>
          <a:xfrm>
            <a:off x="2708458" y="761124"/>
            <a:ext cx="9230857" cy="1754326"/>
          </a:xfrm>
          <a:prstGeom prst="rect">
            <a:avLst/>
          </a:prstGeom>
        </p:spPr>
        <p:txBody>
          <a:bodyPr wrap="square">
            <a:spAutoFit/>
          </a:bodyPr>
          <a:lstStyle/>
          <a:p>
            <a:pPr algn="just">
              <a:lnSpc>
                <a:spcPct val="150000"/>
              </a:lnSpc>
              <a:spcAft>
                <a:spcPts val="0"/>
              </a:spcAft>
            </a:pPr>
            <a:r>
              <a:rPr lang="es-CO" dirty="0">
                <a:solidFill>
                  <a:srgbClr val="000000"/>
                </a:solidFill>
                <a:ea typeface="Times New Roman" panose="02020603050405020304" pitchFamily="18" charset="0"/>
              </a:rPr>
              <a:t>E</a:t>
            </a:r>
            <a:r>
              <a:rPr lang="es-CO" dirty="0" smtClean="0">
                <a:solidFill>
                  <a:srgbClr val="000000"/>
                </a:solidFill>
                <a:ea typeface="Times New Roman" panose="02020603050405020304" pitchFamily="18" charset="0"/>
              </a:rPr>
              <a:t>l </a:t>
            </a:r>
            <a:r>
              <a:rPr lang="es-CO" dirty="0">
                <a:solidFill>
                  <a:srgbClr val="000000"/>
                </a:solidFill>
                <a:ea typeface="Times New Roman" panose="02020603050405020304" pitchFamily="18" charset="0"/>
              </a:rPr>
              <a:t>cañoneo daña la permeabilidad de la formación alrededor de los túneles hechos por los disparos o cañones, lo cual implica una caída de presión en las cercanías del pozo y en la producción de este, como también en esto influye la penetración en la formación, el tamaño del orificio, el número de disparos y el ángulo entre los </a:t>
            </a:r>
            <a:r>
              <a:rPr lang="es-CO" dirty="0" smtClean="0">
                <a:solidFill>
                  <a:srgbClr val="000000"/>
                </a:solidFill>
                <a:ea typeface="Times New Roman" panose="02020603050405020304" pitchFamily="18" charset="0"/>
              </a:rPr>
              <a:t>orificios</a:t>
            </a:r>
            <a:endParaRPr lang="es-CO" dirty="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53288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21" name="CuadroTexto 20"/>
          <p:cNvSpPr txBox="1"/>
          <p:nvPr/>
        </p:nvSpPr>
        <p:spPr>
          <a:xfrm>
            <a:off x="187167" y="399200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Tipos de cañones</a:t>
            </a:r>
          </a:p>
        </p:txBody>
      </p:sp>
      <p:sp>
        <p:nvSpPr>
          <p:cNvPr id="22" name="CuadroTexto 21"/>
          <p:cNvSpPr txBox="1"/>
          <p:nvPr/>
        </p:nvSpPr>
        <p:spPr>
          <a:xfrm>
            <a:off x="96049" y="46254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24" name="Rectángulo 23"/>
          <p:cNvSpPr/>
          <p:nvPr/>
        </p:nvSpPr>
        <p:spPr>
          <a:xfrm>
            <a:off x="2708458" y="254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CAÑONEO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8" name="CuadroTexto 27"/>
          <p:cNvSpPr txBox="1"/>
          <p:nvPr/>
        </p:nvSpPr>
        <p:spPr>
          <a:xfrm>
            <a:off x="941924" y="3741770"/>
            <a:ext cx="80502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Cañoneo</a:t>
            </a:r>
            <a:endParaRPr lang="es-CO" dirty="0">
              <a:latin typeface="Arial" panose="020B0604020202020204" pitchFamily="34" charset="0"/>
              <a:cs typeface="Arial" panose="020B0604020202020204" pitchFamily="34" charset="0"/>
            </a:endParaRPr>
          </a:p>
        </p:txBody>
      </p:sp>
      <p:sp>
        <p:nvSpPr>
          <p:cNvPr id="3" name="Rectángulo 2"/>
          <p:cNvSpPr/>
          <p:nvPr/>
        </p:nvSpPr>
        <p:spPr>
          <a:xfrm>
            <a:off x="2908994" y="879448"/>
            <a:ext cx="8892438" cy="2585323"/>
          </a:xfrm>
          <a:prstGeom prst="rect">
            <a:avLst/>
          </a:prstGeom>
        </p:spPr>
        <p:txBody>
          <a:bodyPr wrap="square">
            <a:spAutoFit/>
          </a:bodyPr>
          <a:lstStyle/>
          <a:p>
            <a:pPr algn="just">
              <a:lnSpc>
                <a:spcPct val="150000"/>
              </a:lnSpc>
              <a:spcAft>
                <a:spcPts val="0"/>
              </a:spcAft>
            </a:pPr>
            <a:r>
              <a:rPr lang="es-CO" dirty="0" smtClean="0">
                <a:solidFill>
                  <a:srgbClr val="000000"/>
                </a:solidFill>
                <a:ea typeface="Times New Roman" panose="02020603050405020304" pitchFamily="18" charset="0"/>
              </a:rPr>
              <a:t>Si </a:t>
            </a:r>
            <a:r>
              <a:rPr lang="es-CO" dirty="0">
                <a:solidFill>
                  <a:srgbClr val="000000"/>
                </a:solidFill>
                <a:ea typeface="Times New Roman" panose="02020603050405020304" pitchFamily="18" charset="0"/>
              </a:rPr>
              <a:t>los desechos no son removidos puede que las gargantas de los poros se taponen por lo cual para poder remover parcial o totalmente el daño y los detritos de los disparos, es esencial que </a:t>
            </a:r>
            <a:r>
              <a:rPr lang="es-CO" dirty="0" smtClean="0">
                <a:solidFill>
                  <a:srgbClr val="000000"/>
                </a:solidFill>
                <a:ea typeface="Times New Roman" panose="02020603050405020304" pitchFamily="18" charset="0"/>
              </a:rPr>
              <a:t>exista:</a:t>
            </a:r>
          </a:p>
          <a:p>
            <a:pPr algn="just">
              <a:lnSpc>
                <a:spcPct val="150000"/>
              </a:lnSpc>
              <a:spcAft>
                <a:spcPts val="0"/>
              </a:spcAft>
            </a:pPr>
            <a:endParaRPr lang="es-CO" dirty="0">
              <a:solidFill>
                <a:srgbClr val="000000"/>
              </a:solidFill>
              <a:ea typeface="Times New Roman" panose="02020603050405020304" pitchFamily="18" charset="0"/>
            </a:endParaRPr>
          </a:p>
          <a:p>
            <a:pPr marL="285750" indent="-285750" algn="just">
              <a:lnSpc>
                <a:spcPct val="150000"/>
              </a:lnSpc>
              <a:spcAft>
                <a:spcPts val="0"/>
              </a:spcAft>
              <a:buFont typeface="Wingdings" panose="05000000000000000000" pitchFamily="2" charset="2"/>
              <a:buChar char="q"/>
            </a:pPr>
            <a:r>
              <a:rPr lang="es-CO" dirty="0" smtClean="0">
                <a:solidFill>
                  <a:srgbClr val="000000"/>
                </a:solidFill>
                <a:ea typeface="Times New Roman" panose="02020603050405020304" pitchFamily="18" charset="0"/>
              </a:rPr>
              <a:t> Una </a:t>
            </a:r>
            <a:r>
              <a:rPr lang="es-CO" dirty="0">
                <a:solidFill>
                  <a:srgbClr val="000000"/>
                </a:solidFill>
                <a:ea typeface="Times New Roman" panose="02020603050405020304" pitchFamily="18" charset="0"/>
              </a:rPr>
              <a:t>condición de bajo balance estático, lo que quiere decir que la presión hidrostática dentro del pozo antes del disparo sea menor que la presión de la formación o </a:t>
            </a:r>
            <a:r>
              <a:rPr lang="es-CO" dirty="0" smtClean="0">
                <a:solidFill>
                  <a:srgbClr val="000000"/>
                </a:solidFill>
                <a:ea typeface="Times New Roman" panose="02020603050405020304" pitchFamily="18" charset="0"/>
              </a:rPr>
              <a:t>yacimiento.</a:t>
            </a:r>
            <a:endParaRPr lang="es-CO" dirty="0">
              <a:solidFill>
                <a:srgbClr val="000000"/>
              </a:solidFill>
              <a:ea typeface="Times New Roman" panose="02020603050405020304" pitchFamily="18" charset="0"/>
            </a:endParaRPr>
          </a:p>
        </p:txBody>
      </p:sp>
      <p:pic>
        <p:nvPicPr>
          <p:cNvPr id="5" name="Imagen 4"/>
          <p:cNvPicPr>
            <a:picLocks noChangeAspect="1"/>
          </p:cNvPicPr>
          <p:nvPr/>
        </p:nvPicPr>
        <p:blipFill>
          <a:blip r:embed="rId4"/>
          <a:stretch>
            <a:fillRect/>
          </a:stretch>
        </p:blipFill>
        <p:spPr>
          <a:xfrm>
            <a:off x="4515709" y="3976463"/>
            <a:ext cx="5966493" cy="2625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5485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21" name="CuadroTexto 20"/>
          <p:cNvSpPr txBox="1"/>
          <p:nvPr/>
        </p:nvSpPr>
        <p:spPr>
          <a:xfrm>
            <a:off x="187167" y="399200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Tipos de cañones</a:t>
            </a:r>
          </a:p>
        </p:txBody>
      </p:sp>
      <p:sp>
        <p:nvSpPr>
          <p:cNvPr id="22" name="CuadroTexto 21"/>
          <p:cNvSpPr txBox="1"/>
          <p:nvPr/>
        </p:nvSpPr>
        <p:spPr>
          <a:xfrm>
            <a:off x="96049" y="46254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24" name="Rectángulo 23"/>
          <p:cNvSpPr/>
          <p:nvPr/>
        </p:nvSpPr>
        <p:spPr>
          <a:xfrm>
            <a:off x="2708458" y="254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CAÑONEO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8" name="CuadroTexto 27"/>
          <p:cNvSpPr txBox="1"/>
          <p:nvPr/>
        </p:nvSpPr>
        <p:spPr>
          <a:xfrm>
            <a:off x="941924" y="3741770"/>
            <a:ext cx="80502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Cañoneo</a:t>
            </a:r>
            <a:endParaRPr lang="es-CO" dirty="0">
              <a:latin typeface="Arial" panose="020B0604020202020204" pitchFamily="34" charset="0"/>
              <a:cs typeface="Arial" panose="020B0604020202020204" pitchFamily="34" charset="0"/>
            </a:endParaRPr>
          </a:p>
        </p:txBody>
      </p:sp>
      <p:grpSp>
        <p:nvGrpSpPr>
          <p:cNvPr id="18" name="Grupo 17"/>
          <p:cNvGrpSpPr/>
          <p:nvPr/>
        </p:nvGrpSpPr>
        <p:grpSpPr>
          <a:xfrm>
            <a:off x="3000896" y="1717272"/>
            <a:ext cx="8530640" cy="4602993"/>
            <a:chOff x="3568595" y="2166900"/>
            <a:chExt cx="8530640" cy="4602993"/>
          </a:xfrm>
        </p:grpSpPr>
        <p:sp>
          <p:nvSpPr>
            <p:cNvPr id="9" name="Flecha doblada hacia arriba 8"/>
            <p:cNvSpPr/>
            <p:nvPr/>
          </p:nvSpPr>
          <p:spPr>
            <a:xfrm rot="5400000">
              <a:off x="3541449" y="2194046"/>
              <a:ext cx="517220" cy="462927"/>
            </a:xfrm>
            <a:prstGeom prst="ben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p>
          </p:txBody>
        </p:sp>
        <p:sp>
          <p:nvSpPr>
            <p:cNvPr id="25" name="Flecha doblada hacia arriba 24"/>
            <p:cNvSpPr/>
            <p:nvPr/>
          </p:nvSpPr>
          <p:spPr>
            <a:xfrm rot="5400000">
              <a:off x="3736623" y="2652187"/>
              <a:ext cx="517220" cy="462927"/>
            </a:xfrm>
            <a:prstGeom prst="ben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p>
          </p:txBody>
        </p:sp>
        <p:sp>
          <p:nvSpPr>
            <p:cNvPr id="26" name="Flecha doblada hacia arriba 25"/>
            <p:cNvSpPr/>
            <p:nvPr/>
          </p:nvSpPr>
          <p:spPr>
            <a:xfrm rot="5400000">
              <a:off x="3922909" y="3111269"/>
              <a:ext cx="517220" cy="462927"/>
            </a:xfrm>
            <a:prstGeom prst="ben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p>
          </p:txBody>
        </p:sp>
        <p:sp>
          <p:nvSpPr>
            <p:cNvPr id="27" name="Flecha doblada hacia arriba 26"/>
            <p:cNvSpPr/>
            <p:nvPr/>
          </p:nvSpPr>
          <p:spPr>
            <a:xfrm rot="5400000">
              <a:off x="4109195" y="3585794"/>
              <a:ext cx="517220" cy="462927"/>
            </a:xfrm>
            <a:prstGeom prst="ben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p>
          </p:txBody>
        </p:sp>
        <p:sp>
          <p:nvSpPr>
            <p:cNvPr id="29" name="Flecha doblada hacia arriba 28"/>
            <p:cNvSpPr/>
            <p:nvPr/>
          </p:nvSpPr>
          <p:spPr>
            <a:xfrm rot="5400000">
              <a:off x="4280730" y="4044876"/>
              <a:ext cx="517220" cy="462927"/>
            </a:xfrm>
            <a:prstGeom prst="ben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p>
          </p:txBody>
        </p:sp>
        <p:sp>
          <p:nvSpPr>
            <p:cNvPr id="30" name="Flecha doblada hacia arriba 29"/>
            <p:cNvSpPr/>
            <p:nvPr/>
          </p:nvSpPr>
          <p:spPr>
            <a:xfrm rot="5400000">
              <a:off x="4452265" y="4511441"/>
              <a:ext cx="517220" cy="462927"/>
            </a:xfrm>
            <a:prstGeom prst="ben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p>
          </p:txBody>
        </p:sp>
        <p:sp>
          <p:nvSpPr>
            <p:cNvPr id="33" name="Flecha doblada hacia arriba 32"/>
            <p:cNvSpPr/>
            <p:nvPr/>
          </p:nvSpPr>
          <p:spPr>
            <a:xfrm rot="5400000">
              <a:off x="5389427" y="5251890"/>
              <a:ext cx="369904" cy="462927"/>
            </a:xfrm>
            <a:prstGeom prst="ben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1" name="CuadroTexto 10"/>
            <p:cNvSpPr txBox="1"/>
            <p:nvPr/>
          </p:nvSpPr>
          <p:spPr>
            <a:xfrm>
              <a:off x="4130614" y="2356946"/>
              <a:ext cx="3608873" cy="369332"/>
            </a:xfrm>
            <a:prstGeom prst="rect">
              <a:avLst/>
            </a:prstGeom>
            <a:noFill/>
          </p:spPr>
          <p:txBody>
            <a:bodyPr wrap="none" rtlCol="0">
              <a:spAutoFit/>
            </a:bodyPr>
            <a:lstStyle/>
            <a:p>
              <a:r>
                <a:rPr lang="es-CO" dirty="0" smtClean="0"/>
                <a:t>Tipo de equipo usado en el proceso</a:t>
              </a:r>
              <a:endParaRPr lang="es-CO" dirty="0"/>
            </a:p>
          </p:txBody>
        </p:sp>
        <p:sp>
          <p:nvSpPr>
            <p:cNvPr id="34" name="CuadroTexto 33"/>
            <p:cNvSpPr txBox="1"/>
            <p:nvPr/>
          </p:nvSpPr>
          <p:spPr>
            <a:xfrm>
              <a:off x="4189024" y="2834780"/>
              <a:ext cx="3509487" cy="369332"/>
            </a:xfrm>
            <a:prstGeom prst="rect">
              <a:avLst/>
            </a:prstGeom>
            <a:noFill/>
          </p:spPr>
          <p:txBody>
            <a:bodyPr wrap="none" rtlCol="0">
              <a:spAutoFit/>
            </a:bodyPr>
            <a:lstStyle/>
            <a:p>
              <a:r>
                <a:rPr lang="es-CO" dirty="0" smtClean="0"/>
                <a:t>Cantidad y tipo de carga del cañón</a:t>
              </a:r>
              <a:endParaRPr lang="es-CO" dirty="0"/>
            </a:p>
          </p:txBody>
        </p:sp>
        <p:sp>
          <p:nvSpPr>
            <p:cNvPr id="35" name="CuadroTexto 34"/>
            <p:cNvSpPr txBox="1"/>
            <p:nvPr/>
          </p:nvSpPr>
          <p:spPr>
            <a:xfrm>
              <a:off x="4376051" y="3264931"/>
              <a:ext cx="4508735" cy="369332"/>
            </a:xfrm>
            <a:prstGeom prst="rect">
              <a:avLst/>
            </a:prstGeom>
            <a:noFill/>
          </p:spPr>
          <p:txBody>
            <a:bodyPr wrap="none" rtlCol="0">
              <a:spAutoFit/>
            </a:bodyPr>
            <a:lstStyle/>
            <a:p>
              <a:r>
                <a:rPr lang="es-CO" dirty="0" smtClean="0"/>
                <a:t>Técnicas usadas en el completamiento del pozo</a:t>
              </a:r>
              <a:endParaRPr lang="es-CO" dirty="0"/>
            </a:p>
          </p:txBody>
        </p:sp>
        <p:sp>
          <p:nvSpPr>
            <p:cNvPr id="36" name="CuadroTexto 35"/>
            <p:cNvSpPr txBox="1"/>
            <p:nvPr/>
          </p:nvSpPr>
          <p:spPr>
            <a:xfrm>
              <a:off x="4575462" y="3791797"/>
              <a:ext cx="4154663" cy="369332"/>
            </a:xfrm>
            <a:prstGeom prst="rect">
              <a:avLst/>
            </a:prstGeom>
            <a:noFill/>
          </p:spPr>
          <p:txBody>
            <a:bodyPr wrap="none" rtlCol="0">
              <a:spAutoFit/>
            </a:bodyPr>
            <a:lstStyle/>
            <a:p>
              <a:r>
                <a:rPr lang="es-CO" dirty="0" smtClean="0"/>
                <a:t>Características de la tubería y del cemento</a:t>
              </a:r>
              <a:endParaRPr lang="es-CO" dirty="0"/>
            </a:p>
          </p:txBody>
        </p:sp>
        <p:sp>
          <p:nvSpPr>
            <p:cNvPr id="37" name="CuadroTexto 36"/>
            <p:cNvSpPr txBox="1"/>
            <p:nvPr/>
          </p:nvSpPr>
          <p:spPr>
            <a:xfrm>
              <a:off x="4753793" y="4248261"/>
              <a:ext cx="3656322" cy="369332"/>
            </a:xfrm>
            <a:prstGeom prst="rect">
              <a:avLst/>
            </a:prstGeom>
            <a:noFill/>
          </p:spPr>
          <p:txBody>
            <a:bodyPr wrap="none" rtlCol="0">
              <a:spAutoFit/>
            </a:bodyPr>
            <a:lstStyle/>
            <a:p>
              <a:r>
                <a:rPr lang="es-CO" dirty="0" smtClean="0"/>
                <a:t>Procedimiento usado para el cañoneo</a:t>
              </a:r>
              <a:endParaRPr lang="es-CO" dirty="0"/>
            </a:p>
          </p:txBody>
        </p:sp>
        <p:sp>
          <p:nvSpPr>
            <p:cNvPr id="13" name="Rectángulo 12"/>
            <p:cNvSpPr/>
            <p:nvPr/>
          </p:nvSpPr>
          <p:spPr>
            <a:xfrm>
              <a:off x="5024265" y="4668960"/>
              <a:ext cx="7074970" cy="646331"/>
            </a:xfrm>
            <a:prstGeom prst="rect">
              <a:avLst/>
            </a:prstGeom>
          </p:spPr>
          <p:txBody>
            <a:bodyPr wrap="square">
              <a:spAutoFit/>
            </a:bodyPr>
            <a:lstStyle/>
            <a:p>
              <a:pPr algn="just"/>
              <a:r>
                <a:rPr lang="es-CO" dirty="0">
                  <a:solidFill>
                    <a:srgbClr val="000000"/>
                  </a:solidFill>
                  <a:ea typeface="Times New Roman" panose="02020603050405020304" pitchFamily="18" charset="0"/>
                </a:rPr>
                <a:t>L</a:t>
              </a:r>
              <a:r>
                <a:rPr lang="es-CO" dirty="0" smtClean="0">
                  <a:solidFill>
                    <a:srgbClr val="000000"/>
                  </a:solidFill>
                  <a:ea typeface="Times New Roman" panose="02020603050405020304" pitchFamily="18" charset="0"/>
                </a:rPr>
                <a:t>os </a:t>
              </a:r>
              <a:r>
                <a:rPr lang="es-CO" dirty="0">
                  <a:solidFill>
                    <a:srgbClr val="000000"/>
                  </a:solidFill>
                  <a:ea typeface="Times New Roman" panose="02020603050405020304" pitchFamily="18" charset="0"/>
                </a:rPr>
                <a:t>resultados que se pueden originar si se implementa incorrectamente una técnica de </a:t>
              </a:r>
              <a:r>
                <a:rPr lang="es-CO" dirty="0" smtClean="0">
                  <a:solidFill>
                    <a:srgbClr val="000000"/>
                  </a:solidFill>
                  <a:ea typeface="Times New Roman" panose="02020603050405020304" pitchFamily="18" charset="0"/>
                </a:rPr>
                <a:t>cañoneo, como:</a:t>
              </a:r>
              <a:endParaRPr lang="es-CO" dirty="0"/>
            </a:p>
          </p:txBody>
        </p:sp>
        <p:sp>
          <p:nvSpPr>
            <p:cNvPr id="38" name="CuadroTexto 37"/>
            <p:cNvSpPr txBox="1"/>
            <p:nvPr/>
          </p:nvSpPr>
          <p:spPr>
            <a:xfrm>
              <a:off x="5790929" y="5383632"/>
              <a:ext cx="3625288" cy="369332"/>
            </a:xfrm>
            <a:prstGeom prst="rect">
              <a:avLst/>
            </a:prstGeom>
            <a:noFill/>
          </p:spPr>
          <p:txBody>
            <a:bodyPr wrap="none" rtlCol="0">
              <a:spAutoFit/>
            </a:bodyPr>
            <a:lstStyle/>
            <a:p>
              <a:r>
                <a:rPr lang="es-CO" dirty="0" smtClean="0"/>
                <a:t>Daño al revestimiento o al yacimiento</a:t>
              </a:r>
              <a:endParaRPr lang="es-CO" dirty="0"/>
            </a:p>
          </p:txBody>
        </p:sp>
        <p:sp>
          <p:nvSpPr>
            <p:cNvPr id="39" name="CuadroTexto 38"/>
            <p:cNvSpPr txBox="1"/>
            <p:nvPr/>
          </p:nvSpPr>
          <p:spPr>
            <a:xfrm>
              <a:off x="6011664" y="5719671"/>
              <a:ext cx="3893566" cy="369332"/>
            </a:xfrm>
            <a:prstGeom prst="rect">
              <a:avLst/>
            </a:prstGeom>
            <a:noFill/>
          </p:spPr>
          <p:txBody>
            <a:bodyPr wrap="none" rtlCol="0">
              <a:spAutoFit/>
            </a:bodyPr>
            <a:lstStyle/>
            <a:p>
              <a:r>
                <a:rPr lang="es-CO" dirty="0" smtClean="0"/>
                <a:t>La perforación de una zona no deseada</a:t>
              </a:r>
              <a:endParaRPr lang="es-CO" dirty="0"/>
            </a:p>
          </p:txBody>
        </p:sp>
        <p:sp>
          <p:nvSpPr>
            <p:cNvPr id="40" name="Flecha doblada hacia arriba 39"/>
            <p:cNvSpPr/>
            <p:nvPr/>
          </p:nvSpPr>
          <p:spPr>
            <a:xfrm rot="5400000">
              <a:off x="5608898" y="5589842"/>
              <a:ext cx="369904" cy="462927"/>
            </a:xfrm>
            <a:prstGeom prst="ben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41" name="Flecha doblada hacia arriba 40"/>
            <p:cNvSpPr/>
            <p:nvPr/>
          </p:nvSpPr>
          <p:spPr>
            <a:xfrm rot="5400000">
              <a:off x="5826711" y="5873176"/>
              <a:ext cx="369904" cy="462927"/>
            </a:xfrm>
            <a:prstGeom prst="ben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42" name="CuadroTexto 41"/>
            <p:cNvSpPr txBox="1"/>
            <p:nvPr/>
          </p:nvSpPr>
          <p:spPr>
            <a:xfrm>
              <a:off x="6257691" y="6044648"/>
              <a:ext cx="5099216" cy="369332"/>
            </a:xfrm>
            <a:prstGeom prst="rect">
              <a:avLst/>
            </a:prstGeom>
            <a:noFill/>
          </p:spPr>
          <p:txBody>
            <a:bodyPr wrap="none" rtlCol="0">
              <a:spAutoFit/>
            </a:bodyPr>
            <a:lstStyle/>
            <a:p>
              <a:r>
                <a:rPr lang="es-CO" dirty="0" smtClean="0"/>
                <a:t>Costos elevados para corregir estos problemas, como:</a:t>
              </a:r>
              <a:endParaRPr lang="es-CO" dirty="0"/>
            </a:p>
          </p:txBody>
        </p:sp>
        <p:sp>
          <p:nvSpPr>
            <p:cNvPr id="43" name="Flecha doblada hacia arriba 42"/>
            <p:cNvSpPr/>
            <p:nvPr/>
          </p:nvSpPr>
          <p:spPr>
            <a:xfrm rot="5400000">
              <a:off x="6778070" y="6293339"/>
              <a:ext cx="314879" cy="462927"/>
            </a:xfrm>
            <a:prstGeom prst="ben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44" name="CuadroTexto 43"/>
            <p:cNvSpPr txBox="1"/>
            <p:nvPr/>
          </p:nvSpPr>
          <p:spPr>
            <a:xfrm>
              <a:off x="7181052" y="6400561"/>
              <a:ext cx="2442207" cy="369332"/>
            </a:xfrm>
            <a:prstGeom prst="rect">
              <a:avLst/>
            </a:prstGeom>
            <a:noFill/>
          </p:spPr>
          <p:txBody>
            <a:bodyPr wrap="none" rtlCol="0">
              <a:spAutoFit/>
            </a:bodyPr>
            <a:lstStyle/>
            <a:p>
              <a:r>
                <a:rPr lang="es-CO" dirty="0" smtClean="0"/>
                <a:t>Trabajos de estimulación</a:t>
              </a:r>
              <a:endParaRPr lang="es-CO" dirty="0"/>
            </a:p>
          </p:txBody>
        </p:sp>
      </p:grpSp>
      <p:sp>
        <p:nvSpPr>
          <p:cNvPr id="7" name="Nube 6"/>
          <p:cNvSpPr/>
          <p:nvPr/>
        </p:nvSpPr>
        <p:spPr>
          <a:xfrm rot="21263989">
            <a:off x="2731145" y="807826"/>
            <a:ext cx="3845308" cy="1015663"/>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t>PARA OBTENER EFECTIVIDAD SE DEBE TENER EN CUENTA:</a:t>
            </a:r>
            <a:endParaRPr lang="es-CO" dirty="0"/>
          </a:p>
        </p:txBody>
      </p:sp>
      <p:sp>
        <p:nvSpPr>
          <p:cNvPr id="45" name="Flecha doblada hacia arriba 44"/>
          <p:cNvSpPr/>
          <p:nvPr/>
        </p:nvSpPr>
        <p:spPr>
          <a:xfrm rot="5400000">
            <a:off x="6441834" y="6122071"/>
            <a:ext cx="314879" cy="462927"/>
          </a:xfrm>
          <a:prstGeom prst="ben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46" name="CuadroTexto 45"/>
          <p:cNvSpPr txBox="1"/>
          <p:nvPr/>
        </p:nvSpPr>
        <p:spPr>
          <a:xfrm>
            <a:off x="6813520" y="6230954"/>
            <a:ext cx="2491131" cy="369332"/>
          </a:xfrm>
          <a:prstGeom prst="rect">
            <a:avLst/>
          </a:prstGeom>
          <a:noFill/>
        </p:spPr>
        <p:txBody>
          <a:bodyPr wrap="none" rtlCol="0">
            <a:spAutoFit/>
          </a:bodyPr>
          <a:lstStyle/>
          <a:p>
            <a:r>
              <a:rPr lang="es-CO" dirty="0" smtClean="0"/>
              <a:t>Recañoneo de zonas, etc.</a:t>
            </a:r>
            <a:endParaRPr lang="es-CO" dirty="0"/>
          </a:p>
        </p:txBody>
      </p:sp>
      <p:pic>
        <p:nvPicPr>
          <p:cNvPr id="19" name="Imagen 18"/>
          <p:cNvPicPr>
            <a:picLocks noChangeAspect="1"/>
          </p:cNvPicPr>
          <p:nvPr/>
        </p:nvPicPr>
        <p:blipFill>
          <a:blip r:embed="rId4"/>
          <a:stretch>
            <a:fillRect/>
          </a:stretch>
        </p:blipFill>
        <p:spPr>
          <a:xfrm>
            <a:off x="8554553" y="1084499"/>
            <a:ext cx="3066492" cy="306649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7" name="Imagen 46"/>
          <p:cNvPicPr>
            <a:picLocks noChangeAspect="1"/>
          </p:cNvPicPr>
          <p:nvPr/>
        </p:nvPicPr>
        <p:blipFill>
          <a:blip r:embed="rId5"/>
          <a:stretch>
            <a:fillRect/>
          </a:stretch>
        </p:blipFill>
        <p:spPr>
          <a:xfrm>
            <a:off x="10050321" y="27811"/>
            <a:ext cx="1962441" cy="257499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901457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22" name="CuadroTexto 21"/>
          <p:cNvSpPr txBox="1"/>
          <p:nvPr/>
        </p:nvSpPr>
        <p:spPr>
          <a:xfrm>
            <a:off x="-18990" y="4614754"/>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24" name="Rectángulo 23"/>
          <p:cNvSpPr/>
          <p:nvPr/>
        </p:nvSpPr>
        <p:spPr>
          <a:xfrm>
            <a:off x="2708458" y="254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TIPOS DE CAÑONES</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8" name="CuadroTexto 27"/>
          <p:cNvSpPr txBox="1"/>
          <p:nvPr/>
        </p:nvSpPr>
        <p:spPr>
          <a:xfrm>
            <a:off x="941924" y="3741770"/>
            <a:ext cx="80502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Cañoneo</a:t>
            </a:r>
            <a:endParaRPr lang="es-CO" dirty="0">
              <a:latin typeface="Arial" panose="020B0604020202020204" pitchFamily="34" charset="0"/>
              <a:cs typeface="Arial" panose="020B0604020202020204" pitchFamily="34" charset="0"/>
            </a:endParaRPr>
          </a:p>
        </p:txBody>
      </p:sp>
      <p:sp>
        <p:nvSpPr>
          <p:cNvPr id="48" name="CuadroTexto 47"/>
          <p:cNvSpPr txBox="1"/>
          <p:nvPr/>
        </p:nvSpPr>
        <p:spPr>
          <a:xfrm>
            <a:off x="647589" y="4198970"/>
            <a:ext cx="138922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Tipos de cañones</a:t>
            </a:r>
            <a:endParaRPr lang="es-CO" dirty="0">
              <a:latin typeface="Arial" panose="020B0604020202020204" pitchFamily="34" charset="0"/>
              <a:cs typeface="Arial" panose="020B0604020202020204" pitchFamily="34" charset="0"/>
            </a:endParaRPr>
          </a:p>
        </p:txBody>
      </p:sp>
      <p:sp>
        <p:nvSpPr>
          <p:cNvPr id="3" name="Rectángulo 2"/>
          <p:cNvSpPr/>
          <p:nvPr/>
        </p:nvSpPr>
        <p:spPr>
          <a:xfrm>
            <a:off x="1342201" y="480516"/>
            <a:ext cx="10453547" cy="1338828"/>
          </a:xfrm>
          <a:prstGeom prst="rect">
            <a:avLst/>
          </a:prstGeom>
        </p:spPr>
        <p:txBody>
          <a:bodyPr wrap="square">
            <a:spAutoFit/>
          </a:bodyPr>
          <a:lstStyle/>
          <a:p>
            <a:pPr lvl="3" algn="just" fontAlgn="base">
              <a:lnSpc>
                <a:spcPct val="150000"/>
              </a:lnSpc>
              <a:spcAft>
                <a:spcPts val="0"/>
              </a:spcAft>
            </a:pPr>
            <a:r>
              <a:rPr lang="es-CO" kern="0" dirty="0">
                <a:solidFill>
                  <a:srgbClr val="000000"/>
                </a:solidFill>
                <a:ea typeface="Times New Roman" panose="02020603050405020304" pitchFamily="18" charset="0"/>
                <a:cs typeface="Arial" panose="020B0604020202020204" pitchFamily="34" charset="0"/>
              </a:rPr>
              <a:t>Existe gran variedad de cañones y cargas, dependiendo del trabajo a realizar, algunos de estos dejan caer escombros dentro del pozo lo cual impide tanto la producción como operaciones correctivas futuras.</a:t>
            </a:r>
            <a:endParaRPr lang="es-CO" b="1" u="none" strike="noStrike" kern="0" spc="0" dirty="0">
              <a:ln>
                <a:noFill/>
              </a:ln>
              <a:solidFill>
                <a:srgbClr val="000000"/>
              </a:solidFill>
              <a:effectLst>
                <a:glow>
                  <a:srgbClr val="000000"/>
                </a:glow>
                <a:outerShdw sx="0" sy="0">
                  <a:srgbClr val="000000"/>
                </a:outerShdw>
                <a:reflection stA="0" endPos="0" fadeDir="0" sx="0" sy="0"/>
              </a:effectLst>
              <a:ea typeface="Times New Roman" panose="02020603050405020304" pitchFamily="18" charset="0"/>
            </a:endParaRPr>
          </a:p>
        </p:txBody>
      </p:sp>
      <p:sp>
        <p:nvSpPr>
          <p:cNvPr id="5" name="Rectángulo 4"/>
          <p:cNvSpPr/>
          <p:nvPr/>
        </p:nvSpPr>
        <p:spPr>
          <a:xfrm>
            <a:off x="2761972" y="3972273"/>
            <a:ext cx="3220278" cy="2308324"/>
          </a:xfrm>
          <a:prstGeom prst="rect">
            <a:avLst/>
          </a:prstGeom>
        </p:spPr>
        <p:txBody>
          <a:bodyPr wrap="square">
            <a:spAutoFit/>
          </a:bodyPr>
          <a:lstStyle/>
          <a:p>
            <a:pPr algn="just"/>
            <a:r>
              <a:rPr lang="es-CO" dirty="0">
                <a:ea typeface="Calibri" panose="020F0502020204030204" pitchFamily="34" charset="0"/>
                <a:cs typeface="Times New Roman" panose="02020603050405020304" pitchFamily="18" charset="0"/>
              </a:rPr>
              <a:t>C</a:t>
            </a:r>
            <a:r>
              <a:rPr lang="es-CO" dirty="0" smtClean="0">
                <a:ea typeface="Calibri" panose="020F0502020204030204" pitchFamily="34" charset="0"/>
                <a:cs typeface="Times New Roman" panose="02020603050405020304" pitchFamily="18" charset="0"/>
              </a:rPr>
              <a:t>onsiste </a:t>
            </a:r>
            <a:r>
              <a:rPr lang="es-CO" dirty="0">
                <a:ea typeface="Calibri" panose="020F0502020204030204" pitchFamily="34" charset="0"/>
                <a:cs typeface="Times New Roman" panose="02020603050405020304" pitchFamily="18" charset="0"/>
              </a:rPr>
              <a:t>en disparar balas hacia el revestimiento para penetrarlo junto con el cemento y la formación, es un método que pierde eficiencia a medida que la formación tenga mayor dureza y en cementos y tuberías con alta </a:t>
            </a:r>
            <a:r>
              <a:rPr lang="es-CO" dirty="0" smtClean="0">
                <a:ea typeface="Calibri" panose="020F0502020204030204" pitchFamily="34" charset="0"/>
                <a:cs typeface="Times New Roman" panose="02020603050405020304" pitchFamily="18" charset="0"/>
              </a:rPr>
              <a:t>resistencia.</a:t>
            </a:r>
            <a:endParaRPr lang="es-CO" dirty="0"/>
          </a:p>
        </p:txBody>
      </p:sp>
      <p:sp>
        <p:nvSpPr>
          <p:cNvPr id="7" name="Nube 6"/>
          <p:cNvSpPr/>
          <p:nvPr/>
        </p:nvSpPr>
        <p:spPr>
          <a:xfrm>
            <a:off x="3307871" y="2567453"/>
            <a:ext cx="2005618" cy="88722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CAÑONES TIPO BALA</a:t>
            </a:r>
            <a:endParaRPr lang="es-CO" dirty="0"/>
          </a:p>
        </p:txBody>
      </p:sp>
      <p:cxnSp>
        <p:nvCxnSpPr>
          <p:cNvPr id="10" name="Conector recto 9"/>
          <p:cNvCxnSpPr/>
          <p:nvPr/>
        </p:nvCxnSpPr>
        <p:spPr>
          <a:xfrm>
            <a:off x="4310680" y="3441049"/>
            <a:ext cx="0" cy="43922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ángulo redondeado 10"/>
          <p:cNvSpPr/>
          <p:nvPr/>
        </p:nvSpPr>
        <p:spPr>
          <a:xfrm>
            <a:off x="2732569" y="3869635"/>
            <a:ext cx="3249681" cy="24109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3" name="Imagen 22"/>
          <p:cNvPicPr/>
          <p:nvPr/>
        </p:nvPicPr>
        <p:blipFill>
          <a:blip r:embed="rId5">
            <a:extLst>
              <a:ext uri="{28A0092B-C50C-407E-A947-70E740481C1C}">
                <a14:useLocalDpi xmlns:a14="http://schemas.microsoft.com/office/drawing/2010/main" val="0"/>
              </a:ext>
            </a:extLst>
          </a:blip>
          <a:stretch>
            <a:fillRect/>
          </a:stretch>
        </p:blipFill>
        <p:spPr>
          <a:xfrm>
            <a:off x="6985060" y="1646584"/>
            <a:ext cx="4202196" cy="5224115"/>
          </a:xfrm>
          <a:prstGeom prst="rect">
            <a:avLst/>
          </a:prstGeom>
          <a:ln>
            <a:noFill/>
          </a:ln>
          <a:effectLst>
            <a:outerShdw blurRad="292100" dist="139700" dir="2700000" algn="tl" rotWithShape="0">
              <a:srgbClr val="333333">
                <a:alpha val="65000"/>
              </a:srgbClr>
            </a:outerShdw>
          </a:effectLst>
        </p:spPr>
      </p:pic>
      <p:sp>
        <p:nvSpPr>
          <p:cNvPr id="13" name="Flecha a la derecha con bandas 12"/>
          <p:cNvSpPr/>
          <p:nvPr/>
        </p:nvSpPr>
        <p:spPr>
          <a:xfrm>
            <a:off x="6096000" y="4763929"/>
            <a:ext cx="889060" cy="45720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2225910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22" name="CuadroTexto 21"/>
          <p:cNvSpPr txBox="1"/>
          <p:nvPr/>
        </p:nvSpPr>
        <p:spPr>
          <a:xfrm>
            <a:off x="44573" y="462188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24" name="Rectángulo 23"/>
          <p:cNvSpPr/>
          <p:nvPr/>
        </p:nvSpPr>
        <p:spPr>
          <a:xfrm>
            <a:off x="2708458" y="254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TIPOS DE CAÑONES</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8" name="CuadroTexto 27"/>
          <p:cNvSpPr txBox="1"/>
          <p:nvPr/>
        </p:nvSpPr>
        <p:spPr>
          <a:xfrm>
            <a:off x="941924" y="3741770"/>
            <a:ext cx="80502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Cañoneo</a:t>
            </a:r>
            <a:endParaRPr lang="es-CO" dirty="0">
              <a:latin typeface="Arial" panose="020B0604020202020204" pitchFamily="34" charset="0"/>
              <a:cs typeface="Arial" panose="020B0604020202020204" pitchFamily="34" charset="0"/>
            </a:endParaRPr>
          </a:p>
        </p:txBody>
      </p:sp>
      <p:sp>
        <p:nvSpPr>
          <p:cNvPr id="48" name="CuadroTexto 47"/>
          <p:cNvSpPr txBox="1"/>
          <p:nvPr/>
        </p:nvSpPr>
        <p:spPr>
          <a:xfrm>
            <a:off x="647589" y="4198970"/>
            <a:ext cx="138922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Tipos de cañones</a:t>
            </a:r>
            <a:endParaRPr lang="es-CO" dirty="0">
              <a:latin typeface="Arial" panose="020B0604020202020204" pitchFamily="34" charset="0"/>
              <a:cs typeface="Arial" panose="020B0604020202020204" pitchFamily="34" charset="0"/>
            </a:endParaRPr>
          </a:p>
        </p:txBody>
      </p:sp>
      <p:sp>
        <p:nvSpPr>
          <p:cNvPr id="3" name="Rectángulo 2"/>
          <p:cNvSpPr/>
          <p:nvPr/>
        </p:nvSpPr>
        <p:spPr>
          <a:xfrm>
            <a:off x="2715734" y="2551837"/>
            <a:ext cx="2884966" cy="2308324"/>
          </a:xfrm>
          <a:prstGeom prst="rect">
            <a:avLst/>
          </a:prstGeom>
        </p:spPr>
        <p:txBody>
          <a:bodyPr wrap="square">
            <a:spAutoFit/>
          </a:bodyPr>
          <a:lstStyle/>
          <a:p>
            <a:pPr algn="just"/>
            <a:r>
              <a:rPr lang="es-CO" dirty="0" smtClean="0">
                <a:ea typeface="Calibri" panose="020F0502020204030204" pitchFamily="34" charset="0"/>
                <a:cs typeface="Times New Roman" panose="02020603050405020304" pitchFamily="18" charset="0"/>
              </a:rPr>
              <a:t>Este cañón posee </a:t>
            </a:r>
            <a:r>
              <a:rPr lang="es-CO" dirty="0">
                <a:ea typeface="Calibri" panose="020F0502020204030204" pitchFamily="34" charset="0"/>
                <a:cs typeface="Times New Roman" panose="02020603050405020304" pitchFamily="18" charset="0"/>
              </a:rPr>
              <a:t>un casco externo que aloja un iniciador de la detonación y el material explosivo los cuales son mantenidos por un revestimiento </a:t>
            </a:r>
            <a:r>
              <a:rPr lang="es-CO" dirty="0" smtClean="0">
                <a:ea typeface="Calibri" panose="020F0502020204030204" pitchFamily="34" charset="0"/>
                <a:cs typeface="Times New Roman" panose="02020603050405020304" pitchFamily="18" charset="0"/>
              </a:rPr>
              <a:t>cónico y genera </a:t>
            </a:r>
            <a:r>
              <a:rPr lang="es-CO" dirty="0">
                <a:ea typeface="Calibri" panose="020F0502020204030204" pitchFamily="34" charset="0"/>
                <a:cs typeface="Times New Roman" panose="02020603050405020304" pitchFamily="18" charset="0"/>
              </a:rPr>
              <a:t>un chorro de energía de alta presión. </a:t>
            </a:r>
            <a:endParaRPr lang="es-CO" dirty="0"/>
          </a:p>
        </p:txBody>
      </p:sp>
      <p:sp>
        <p:nvSpPr>
          <p:cNvPr id="5" name="Nube 4"/>
          <p:cNvSpPr/>
          <p:nvPr/>
        </p:nvSpPr>
        <p:spPr>
          <a:xfrm>
            <a:off x="3048000" y="765473"/>
            <a:ext cx="2552700" cy="1371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CAÑONES DE CARGA HUECA</a:t>
            </a:r>
            <a:endParaRPr lang="es-CO" dirty="0"/>
          </a:p>
        </p:txBody>
      </p:sp>
      <p:sp>
        <p:nvSpPr>
          <p:cNvPr id="10" name="Rectángulo redondeado 9"/>
          <p:cNvSpPr/>
          <p:nvPr/>
        </p:nvSpPr>
        <p:spPr>
          <a:xfrm>
            <a:off x="2715735" y="2443898"/>
            <a:ext cx="2884965" cy="42862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3" name="Conector recto 22"/>
          <p:cNvCxnSpPr>
            <a:stCxn id="5" idx="1"/>
            <a:endCxn id="10" idx="0"/>
          </p:cNvCxnSpPr>
          <p:nvPr/>
        </p:nvCxnSpPr>
        <p:spPr>
          <a:xfrm flipH="1">
            <a:off x="4158218" y="2135613"/>
            <a:ext cx="166132" cy="308285"/>
          </a:xfrm>
          <a:prstGeom prst="line">
            <a:avLst/>
          </a:prstGeom>
        </p:spPr>
        <p:style>
          <a:lnRef idx="1">
            <a:schemeClr val="accent1"/>
          </a:lnRef>
          <a:fillRef idx="0">
            <a:schemeClr val="accent1"/>
          </a:fillRef>
          <a:effectRef idx="0">
            <a:schemeClr val="accent1"/>
          </a:effectRef>
          <a:fontRef idx="minor">
            <a:schemeClr val="tx1"/>
          </a:fontRef>
        </p:style>
      </p:cxnSp>
      <p:sp>
        <p:nvSpPr>
          <p:cNvPr id="31" name="Abrir corchete 30"/>
          <p:cNvSpPr/>
          <p:nvPr/>
        </p:nvSpPr>
        <p:spPr>
          <a:xfrm>
            <a:off x="6000748" y="765473"/>
            <a:ext cx="317088" cy="596465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cxnSp>
        <p:nvCxnSpPr>
          <p:cNvPr id="50" name="Conector recto 49"/>
          <p:cNvCxnSpPr/>
          <p:nvPr/>
        </p:nvCxnSpPr>
        <p:spPr>
          <a:xfrm>
            <a:off x="5600700" y="2785720"/>
            <a:ext cx="400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ector recto 51"/>
          <p:cNvCxnSpPr/>
          <p:nvPr/>
        </p:nvCxnSpPr>
        <p:spPr>
          <a:xfrm>
            <a:off x="5600700" y="4319363"/>
            <a:ext cx="400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ector recto 52"/>
          <p:cNvCxnSpPr/>
          <p:nvPr/>
        </p:nvCxnSpPr>
        <p:spPr>
          <a:xfrm>
            <a:off x="5600700" y="5970363"/>
            <a:ext cx="400048"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CuadroTexto 53"/>
          <p:cNvSpPr txBox="1"/>
          <p:nvPr/>
        </p:nvSpPr>
        <p:spPr>
          <a:xfrm>
            <a:off x="6000747" y="1123185"/>
            <a:ext cx="5856320" cy="369332"/>
          </a:xfrm>
          <a:prstGeom prst="rect">
            <a:avLst/>
          </a:prstGeom>
          <a:noFill/>
        </p:spPr>
        <p:txBody>
          <a:bodyPr wrap="square" rtlCol="0">
            <a:spAutoFit/>
          </a:bodyPr>
          <a:lstStyle/>
          <a:p>
            <a:r>
              <a:rPr lang="es-CO" dirty="0" smtClean="0"/>
              <a:t>1. Cañones recuperables: este </a:t>
            </a:r>
            <a:r>
              <a:rPr lang="es-CO" dirty="0"/>
              <a:t>tipo de </a:t>
            </a:r>
            <a:r>
              <a:rPr lang="es-CO" dirty="0" smtClean="0"/>
              <a:t>cañón </a:t>
            </a:r>
            <a:r>
              <a:rPr lang="es-CO" dirty="0"/>
              <a:t>es el más </a:t>
            </a:r>
            <a:r>
              <a:rPr lang="es-CO" dirty="0" smtClean="0"/>
              <a:t>usado.</a:t>
            </a:r>
            <a:endParaRPr lang="es-CO" dirty="0"/>
          </a:p>
        </p:txBody>
      </p:sp>
      <p:sp>
        <p:nvSpPr>
          <p:cNvPr id="55" name="CuadroTexto 54"/>
          <p:cNvSpPr txBox="1"/>
          <p:nvPr/>
        </p:nvSpPr>
        <p:spPr>
          <a:xfrm>
            <a:off x="6012178" y="4631848"/>
            <a:ext cx="5966690" cy="1200329"/>
          </a:xfrm>
          <a:prstGeom prst="rect">
            <a:avLst/>
          </a:prstGeom>
          <a:noFill/>
        </p:spPr>
        <p:txBody>
          <a:bodyPr wrap="square" rtlCol="0">
            <a:spAutoFit/>
          </a:bodyPr>
          <a:lstStyle/>
          <a:p>
            <a:pPr algn="just"/>
            <a:r>
              <a:rPr lang="es-CO" dirty="0" smtClean="0"/>
              <a:t>2. Cañones desechables: </a:t>
            </a:r>
            <a:r>
              <a:rPr lang="es-CO" dirty="0">
                <a:ea typeface="Calibri" panose="020F0502020204030204" pitchFamily="34" charset="0"/>
                <a:cs typeface="Times New Roman" panose="02020603050405020304" pitchFamily="18" charset="0"/>
              </a:rPr>
              <a:t>Las cargas no se encuentran contenidas en un tubo por lo que se puede obtener una mayor penetración ya que las cargas serían más grandes.</a:t>
            </a:r>
            <a:endParaRPr lang="es-CO" dirty="0"/>
          </a:p>
          <a:p>
            <a:pPr algn="just"/>
            <a:endParaRPr lang="es-CO" dirty="0"/>
          </a:p>
        </p:txBody>
      </p:sp>
      <p:sp>
        <p:nvSpPr>
          <p:cNvPr id="56" name="CuadroTexto 55"/>
          <p:cNvSpPr txBox="1"/>
          <p:nvPr/>
        </p:nvSpPr>
        <p:spPr>
          <a:xfrm>
            <a:off x="6012179" y="5791585"/>
            <a:ext cx="5989544" cy="1200329"/>
          </a:xfrm>
          <a:prstGeom prst="rect">
            <a:avLst/>
          </a:prstGeom>
          <a:noFill/>
        </p:spPr>
        <p:txBody>
          <a:bodyPr wrap="square" rtlCol="0">
            <a:spAutoFit/>
          </a:bodyPr>
          <a:lstStyle/>
          <a:p>
            <a:pPr algn="just"/>
            <a:r>
              <a:rPr lang="es-CO" dirty="0"/>
              <a:t>3</a:t>
            </a:r>
            <a:r>
              <a:rPr lang="es-CO" dirty="0" smtClean="0"/>
              <a:t>. Cañones semi – desechables: </a:t>
            </a:r>
            <a:r>
              <a:rPr lang="es-CO" dirty="0">
                <a:ea typeface="Calibri" panose="020F0502020204030204" pitchFamily="34" charset="0"/>
                <a:cs typeface="Times New Roman" panose="02020603050405020304" pitchFamily="18" charset="0"/>
              </a:rPr>
              <a:t>La cantidad de residuos dejados en el pozo es menor ya que aquí se puede recuperar el portacargas.</a:t>
            </a:r>
            <a:endParaRPr lang="es-CO" dirty="0"/>
          </a:p>
          <a:p>
            <a:pPr algn="just"/>
            <a:endParaRPr lang="es-CO" dirty="0"/>
          </a:p>
        </p:txBody>
      </p:sp>
      <p:grpSp>
        <p:nvGrpSpPr>
          <p:cNvPr id="66" name="Grupo 65"/>
          <p:cNvGrpSpPr/>
          <p:nvPr/>
        </p:nvGrpSpPr>
        <p:grpSpPr>
          <a:xfrm>
            <a:off x="6563532" y="1715655"/>
            <a:ext cx="4730750" cy="2860259"/>
            <a:chOff x="6508750" y="1596493"/>
            <a:chExt cx="4730750" cy="2860259"/>
          </a:xfrm>
        </p:grpSpPr>
        <p:grpSp>
          <p:nvGrpSpPr>
            <p:cNvPr id="65" name="Grupo 64"/>
            <p:cNvGrpSpPr/>
            <p:nvPr/>
          </p:nvGrpSpPr>
          <p:grpSpPr>
            <a:xfrm>
              <a:off x="6589054" y="1657773"/>
              <a:ext cx="4650445" cy="2792223"/>
              <a:chOff x="6589054" y="1520383"/>
              <a:chExt cx="4650445" cy="2792223"/>
            </a:xfrm>
          </p:grpSpPr>
          <p:pic>
            <p:nvPicPr>
              <p:cNvPr id="57" name="Imagen 56"/>
              <p:cNvPicPr>
                <a:picLocks noChangeAspect="1"/>
              </p:cNvPicPr>
              <p:nvPr/>
            </p:nvPicPr>
            <p:blipFill>
              <a:blip r:embed="rId4"/>
              <a:stretch>
                <a:fillRect/>
              </a:stretch>
            </p:blipFill>
            <p:spPr>
              <a:xfrm>
                <a:off x="6589054" y="1828160"/>
                <a:ext cx="421346" cy="2462685"/>
              </a:xfrm>
              <a:prstGeom prst="rect">
                <a:avLst/>
              </a:prstGeom>
            </p:spPr>
          </p:pic>
          <p:grpSp>
            <p:nvGrpSpPr>
              <p:cNvPr id="63" name="Grupo 62"/>
              <p:cNvGrpSpPr/>
              <p:nvPr/>
            </p:nvGrpSpPr>
            <p:grpSpPr>
              <a:xfrm>
                <a:off x="6908798" y="1520383"/>
                <a:ext cx="4330701" cy="2792223"/>
                <a:chOff x="6969782" y="1406747"/>
                <a:chExt cx="4173230" cy="2792223"/>
              </a:xfrm>
            </p:grpSpPr>
            <p:pic>
              <p:nvPicPr>
                <p:cNvPr id="60" name="Imagen 59"/>
                <p:cNvPicPr>
                  <a:picLocks noChangeAspect="1"/>
                </p:cNvPicPr>
                <p:nvPr/>
              </p:nvPicPr>
              <p:blipFill>
                <a:blip r:embed="rId5"/>
                <a:stretch>
                  <a:fillRect/>
                </a:stretch>
              </p:blipFill>
              <p:spPr>
                <a:xfrm>
                  <a:off x="6969782" y="1637580"/>
                  <a:ext cx="4173230" cy="2561390"/>
                </a:xfrm>
                <a:prstGeom prst="rect">
                  <a:avLst/>
                </a:prstGeom>
                <a:ln>
                  <a:solidFill>
                    <a:schemeClr val="tx1"/>
                  </a:solidFill>
                </a:ln>
                <a:effectLst>
                  <a:softEdge rad="112500"/>
                </a:effectLst>
              </p:spPr>
            </p:pic>
            <p:sp>
              <p:nvSpPr>
                <p:cNvPr id="61" name="CuadroTexto 60"/>
                <p:cNvSpPr txBox="1"/>
                <p:nvPr/>
              </p:nvSpPr>
              <p:spPr>
                <a:xfrm>
                  <a:off x="7496873" y="1406747"/>
                  <a:ext cx="1194558" cy="307777"/>
                </a:xfrm>
                <a:prstGeom prst="rect">
                  <a:avLst/>
                </a:prstGeom>
                <a:noFill/>
                <a:ln>
                  <a:solidFill>
                    <a:schemeClr val="tx1"/>
                  </a:solidFill>
                </a:ln>
              </p:spPr>
              <p:txBody>
                <a:bodyPr wrap="none" rtlCol="0">
                  <a:spAutoFit/>
                </a:bodyPr>
                <a:lstStyle/>
                <a:p>
                  <a:r>
                    <a:rPr lang="es-CO" sz="1400" dirty="0" smtClean="0"/>
                    <a:t>DESECHABLES</a:t>
                  </a:r>
                  <a:endParaRPr lang="es-CO" sz="1400" dirty="0"/>
                </a:p>
              </p:txBody>
            </p:sp>
            <p:sp>
              <p:nvSpPr>
                <p:cNvPr id="62" name="CuadroTexto 61"/>
                <p:cNvSpPr txBox="1"/>
                <p:nvPr/>
              </p:nvSpPr>
              <p:spPr>
                <a:xfrm>
                  <a:off x="9328625" y="1406747"/>
                  <a:ext cx="1600118" cy="307777"/>
                </a:xfrm>
                <a:prstGeom prst="rect">
                  <a:avLst/>
                </a:prstGeom>
                <a:noFill/>
                <a:ln>
                  <a:solidFill>
                    <a:schemeClr val="tx1"/>
                  </a:solidFill>
                </a:ln>
              </p:spPr>
              <p:txBody>
                <a:bodyPr wrap="none" rtlCol="0">
                  <a:spAutoFit/>
                </a:bodyPr>
                <a:lstStyle/>
                <a:p>
                  <a:r>
                    <a:rPr lang="es-CO" sz="1400" dirty="0" smtClean="0"/>
                    <a:t>SEMI-DESECHABLES</a:t>
                  </a:r>
                  <a:endParaRPr lang="es-CO" sz="1400" dirty="0"/>
                </a:p>
              </p:txBody>
            </p:sp>
          </p:grpSp>
        </p:grpSp>
        <p:sp>
          <p:nvSpPr>
            <p:cNvPr id="64" name="Rectángulo 63"/>
            <p:cNvSpPr/>
            <p:nvPr/>
          </p:nvSpPr>
          <p:spPr>
            <a:xfrm>
              <a:off x="6508750" y="1596493"/>
              <a:ext cx="4730750" cy="2860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0" name="Rectángulo 69"/>
          <p:cNvSpPr/>
          <p:nvPr/>
        </p:nvSpPr>
        <p:spPr>
          <a:xfrm>
            <a:off x="7002926" y="692304"/>
            <a:ext cx="3985194" cy="369332"/>
          </a:xfrm>
          <a:prstGeom prst="rect">
            <a:avLst/>
          </a:prstGeom>
        </p:spPr>
        <p:txBody>
          <a:bodyPr wrap="none">
            <a:spAutoFit/>
          </a:bodyPr>
          <a:lstStyle/>
          <a:p>
            <a:pPr algn="just"/>
            <a:r>
              <a:rPr lang="es-CO" dirty="0">
                <a:ea typeface="Calibri" panose="020F0502020204030204" pitchFamily="34" charset="0"/>
                <a:cs typeface="Times New Roman" panose="02020603050405020304" pitchFamily="18" charset="0"/>
              </a:rPr>
              <a:t>Estos cañones se clasifican en tres grupos:</a:t>
            </a:r>
            <a:endParaRPr lang="es-CO" dirty="0"/>
          </a:p>
        </p:txBody>
      </p:sp>
      <p:sp>
        <p:nvSpPr>
          <p:cNvPr id="71" name="Rectángulo redondeado 70"/>
          <p:cNvSpPr/>
          <p:nvPr/>
        </p:nvSpPr>
        <p:spPr>
          <a:xfrm>
            <a:off x="7065182" y="692304"/>
            <a:ext cx="3894918" cy="3749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3" name="Imagen 72"/>
          <p:cNvPicPr>
            <a:picLocks noChangeAspect="1"/>
          </p:cNvPicPr>
          <p:nvPr/>
        </p:nvPicPr>
        <p:blipFill>
          <a:blip r:embed="rId6"/>
          <a:stretch>
            <a:fillRect/>
          </a:stretch>
        </p:blipFill>
        <p:spPr>
          <a:xfrm rot="1548828">
            <a:off x="2748489" y="5314080"/>
            <a:ext cx="2826718" cy="853785"/>
          </a:xfrm>
          <a:prstGeom prst="rect">
            <a:avLst/>
          </a:prstGeom>
          <a:ln>
            <a:noFill/>
          </a:ln>
          <a:effectLst>
            <a:softEdge rad="112500"/>
          </a:effectLst>
        </p:spPr>
      </p:pic>
    </p:spTree>
    <p:extLst>
      <p:ext uri="{BB962C8B-B14F-4D97-AF65-F5344CB8AC3E}">
        <p14:creationId xmlns:p14="http://schemas.microsoft.com/office/powerpoint/2010/main" val="2737402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22" name="CuadroTexto 21"/>
          <p:cNvSpPr txBox="1"/>
          <p:nvPr/>
        </p:nvSpPr>
        <p:spPr>
          <a:xfrm>
            <a:off x="34681" y="4621880"/>
            <a:ext cx="2601840" cy="276999"/>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a:t>
            </a:r>
            <a:r>
              <a:rPr lang="es-CO" sz="1200" dirty="0" smtClean="0">
                <a:latin typeface="Arial" panose="020B0604020202020204" pitchFamily="34" charset="0"/>
                <a:cs typeface="Arial" panose="020B0604020202020204" pitchFamily="34" charset="0"/>
              </a:rPr>
              <a:t>cargas</a:t>
            </a:r>
            <a:endParaRPr lang="es-CO" sz="1200"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24" name="Rectángulo 23"/>
          <p:cNvSpPr/>
          <p:nvPr/>
        </p:nvSpPr>
        <p:spPr>
          <a:xfrm>
            <a:off x="2708458" y="254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TIPOS DE CARGAS</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8" name="CuadroTexto 27"/>
          <p:cNvSpPr txBox="1"/>
          <p:nvPr/>
        </p:nvSpPr>
        <p:spPr>
          <a:xfrm>
            <a:off x="941924" y="3741770"/>
            <a:ext cx="80502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Cañoneo</a:t>
            </a:r>
            <a:endParaRPr lang="es-CO" dirty="0">
              <a:latin typeface="Arial" panose="020B0604020202020204" pitchFamily="34" charset="0"/>
              <a:cs typeface="Arial" panose="020B0604020202020204" pitchFamily="34" charset="0"/>
            </a:endParaRPr>
          </a:p>
        </p:txBody>
      </p:sp>
      <p:sp>
        <p:nvSpPr>
          <p:cNvPr id="48" name="CuadroTexto 47"/>
          <p:cNvSpPr txBox="1"/>
          <p:nvPr/>
        </p:nvSpPr>
        <p:spPr>
          <a:xfrm>
            <a:off x="647589" y="4198970"/>
            <a:ext cx="138922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Tipos de cañones</a:t>
            </a:r>
            <a:endParaRPr lang="es-CO"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3531446" y="689539"/>
            <a:ext cx="3085406" cy="3069902"/>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5"/>
          <a:stretch>
            <a:fillRect/>
          </a:stretch>
        </p:blipFill>
        <p:spPr>
          <a:xfrm>
            <a:off x="7511778" y="735368"/>
            <a:ext cx="3186786" cy="3006402"/>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6"/>
          <a:stretch>
            <a:fillRect/>
          </a:stretch>
        </p:blipFill>
        <p:spPr>
          <a:xfrm>
            <a:off x="4843105" y="3848100"/>
            <a:ext cx="4890748" cy="2882033"/>
          </a:xfrm>
          <a:prstGeom prst="rect">
            <a:avLst/>
          </a:prstGeom>
          <a:ln>
            <a:noFill/>
          </a:ln>
          <a:effectLst>
            <a:outerShdw blurRad="292100" dist="139700" dir="2700000" algn="tl" rotWithShape="0">
              <a:srgbClr val="333333">
                <a:alpha val="65000"/>
              </a:srgbClr>
            </a:outerShdw>
          </a:effectLst>
        </p:spPr>
      </p:pic>
      <p:sp>
        <p:nvSpPr>
          <p:cNvPr id="9" name="Nube 8"/>
          <p:cNvSpPr/>
          <p:nvPr/>
        </p:nvSpPr>
        <p:spPr>
          <a:xfrm rot="20790576">
            <a:off x="2800438" y="499893"/>
            <a:ext cx="2139102" cy="75415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Disparo con cable y conexión hidroeléctrica</a:t>
            </a:r>
            <a:endParaRPr lang="es-CO" sz="1400" dirty="0"/>
          </a:p>
        </p:txBody>
      </p:sp>
      <p:sp>
        <p:nvSpPr>
          <p:cNvPr id="20" name="Nube 19"/>
          <p:cNvSpPr/>
          <p:nvPr/>
        </p:nvSpPr>
        <p:spPr>
          <a:xfrm rot="999452">
            <a:off x="9805573" y="382095"/>
            <a:ext cx="2265855" cy="75415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Disparo usando la barra detonante con baterías</a:t>
            </a:r>
            <a:endParaRPr lang="es-CO" sz="1400" dirty="0"/>
          </a:p>
        </p:txBody>
      </p:sp>
      <p:sp>
        <p:nvSpPr>
          <p:cNvPr id="21" name="Nube 20"/>
          <p:cNvSpPr/>
          <p:nvPr/>
        </p:nvSpPr>
        <p:spPr>
          <a:xfrm rot="684963">
            <a:off x="8602042" y="3818563"/>
            <a:ext cx="1971605" cy="75415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Disparo accionado con presión</a:t>
            </a:r>
            <a:endParaRPr lang="es-CO" sz="1400" dirty="0"/>
          </a:p>
        </p:txBody>
      </p:sp>
    </p:spTree>
    <p:extLst>
      <p:ext uri="{BB962C8B-B14F-4D97-AF65-F5344CB8AC3E}">
        <p14:creationId xmlns:p14="http://schemas.microsoft.com/office/powerpoint/2010/main" val="39816053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11" name="Rectángulo redondeado 10"/>
          <p:cNvSpPr/>
          <p:nvPr/>
        </p:nvSpPr>
        <p:spPr>
          <a:xfrm>
            <a:off x="2769356" y="772100"/>
            <a:ext cx="5959834" cy="150822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324912" y="325461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22" name="CuadroTexto 21"/>
          <p:cNvSpPr txBox="1"/>
          <p:nvPr/>
        </p:nvSpPr>
        <p:spPr>
          <a:xfrm>
            <a:off x="34681" y="4621880"/>
            <a:ext cx="2601840"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a:t>
            </a:r>
            <a:r>
              <a:rPr lang="es-CO" sz="1200" dirty="0" smtClean="0">
                <a:latin typeface="Arial" panose="020B0604020202020204" pitchFamily="34" charset="0"/>
                <a:cs typeface="Arial" panose="020B0604020202020204" pitchFamily="34" charset="0"/>
              </a:rPr>
              <a:t>cargas</a:t>
            </a:r>
            <a:endParaRPr lang="es-CO" sz="1200"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19920" y="5082630"/>
            <a:ext cx="2637809" cy="276999"/>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24" name="Rectángulo 23"/>
          <p:cNvSpPr/>
          <p:nvPr/>
        </p:nvSpPr>
        <p:spPr>
          <a:xfrm>
            <a:off x="2708458" y="254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Y TÉCNICAS DE CAÑONEO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8" name="CuadroTexto 27"/>
          <p:cNvSpPr txBox="1"/>
          <p:nvPr/>
        </p:nvSpPr>
        <p:spPr>
          <a:xfrm>
            <a:off x="941924" y="3741770"/>
            <a:ext cx="80502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Cañoneo</a:t>
            </a:r>
            <a:endParaRPr lang="es-CO" dirty="0">
              <a:latin typeface="Arial" panose="020B0604020202020204" pitchFamily="34" charset="0"/>
              <a:cs typeface="Arial" panose="020B0604020202020204" pitchFamily="34" charset="0"/>
            </a:endParaRPr>
          </a:p>
        </p:txBody>
      </p:sp>
      <p:sp>
        <p:nvSpPr>
          <p:cNvPr id="48" name="CuadroTexto 47"/>
          <p:cNvSpPr txBox="1"/>
          <p:nvPr/>
        </p:nvSpPr>
        <p:spPr>
          <a:xfrm>
            <a:off x="647589" y="4198970"/>
            <a:ext cx="138922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Tipos de cañones</a:t>
            </a:r>
            <a:endParaRPr lang="es-CO" dirty="0">
              <a:latin typeface="Arial" panose="020B0604020202020204" pitchFamily="34" charset="0"/>
              <a:cs typeface="Arial" panose="020B0604020202020204" pitchFamily="34" charset="0"/>
            </a:endParaRPr>
          </a:p>
        </p:txBody>
      </p:sp>
      <p:sp>
        <p:nvSpPr>
          <p:cNvPr id="10" name="Rectángulo 9"/>
          <p:cNvSpPr/>
          <p:nvPr/>
        </p:nvSpPr>
        <p:spPr>
          <a:xfrm>
            <a:off x="2736664" y="816113"/>
            <a:ext cx="9318442" cy="1477328"/>
          </a:xfrm>
          <a:prstGeom prst="rect">
            <a:avLst/>
          </a:prstGeom>
        </p:spPr>
        <p:txBody>
          <a:bodyPr wrap="square">
            <a:spAutoFit/>
          </a:bodyPr>
          <a:lstStyle/>
          <a:p>
            <a:pPr algn="just"/>
            <a:r>
              <a:rPr lang="es-CO" dirty="0">
                <a:solidFill>
                  <a:srgbClr val="000000"/>
                </a:solidFill>
                <a:ea typeface="Calibri" panose="020F0502020204030204" pitchFamily="34" charset="0"/>
                <a:cs typeface="Arial" panose="020B0604020202020204" pitchFamily="34" charset="0"/>
              </a:rPr>
              <a:t> </a:t>
            </a:r>
            <a:r>
              <a:rPr lang="es-CO" dirty="0" smtClean="0">
                <a:solidFill>
                  <a:srgbClr val="000000"/>
                </a:solidFill>
                <a:ea typeface="Calibri" panose="020F0502020204030204" pitchFamily="34" charset="0"/>
                <a:cs typeface="Arial" panose="020B0604020202020204" pitchFamily="34" charset="0"/>
              </a:rPr>
              <a:t>     Una </a:t>
            </a:r>
            <a:r>
              <a:rPr lang="es-CO" dirty="0">
                <a:solidFill>
                  <a:srgbClr val="000000"/>
                </a:solidFill>
                <a:ea typeface="Calibri" panose="020F0502020204030204" pitchFamily="34" charset="0"/>
                <a:cs typeface="Arial" panose="020B0604020202020204" pitchFamily="34" charset="0"/>
              </a:rPr>
              <a:t>operación de cañoneo se realiza con el fin </a:t>
            </a:r>
            <a:r>
              <a:rPr lang="es-CO" dirty="0" smtClean="0">
                <a:solidFill>
                  <a:srgbClr val="000000"/>
                </a:solidFill>
                <a:ea typeface="Calibri" panose="020F0502020204030204" pitchFamily="34" charset="0"/>
                <a:cs typeface="Arial" panose="020B0604020202020204" pitchFamily="34" charset="0"/>
              </a:rPr>
              <a:t>de:</a:t>
            </a:r>
          </a:p>
          <a:p>
            <a:pPr algn="just"/>
            <a:endParaRPr lang="es-CO" dirty="0" smtClean="0">
              <a:solidFill>
                <a:srgbClr val="000000"/>
              </a:solidFill>
              <a:ea typeface="Calibri" panose="020F0502020204030204" pitchFamily="34" charset="0"/>
              <a:cs typeface="Arial" panose="020B0604020202020204" pitchFamily="34" charset="0"/>
            </a:endParaRPr>
          </a:p>
          <a:p>
            <a:pPr marL="342900" indent="-342900" algn="just">
              <a:buAutoNum type="arabicPeriod"/>
            </a:pPr>
            <a:r>
              <a:rPr lang="es-CO" dirty="0" smtClean="0">
                <a:solidFill>
                  <a:srgbClr val="000000"/>
                </a:solidFill>
                <a:ea typeface="Calibri" panose="020F0502020204030204" pitchFamily="34" charset="0"/>
                <a:cs typeface="Arial" panose="020B0604020202020204" pitchFamily="34" charset="0"/>
              </a:rPr>
              <a:t>Lograr </a:t>
            </a:r>
            <a:r>
              <a:rPr lang="es-CO" dirty="0">
                <a:solidFill>
                  <a:srgbClr val="000000"/>
                </a:solidFill>
                <a:ea typeface="Calibri" panose="020F0502020204030204" pitchFamily="34" charset="0"/>
                <a:cs typeface="Arial" panose="020B0604020202020204" pitchFamily="34" charset="0"/>
              </a:rPr>
              <a:t>llevar al máximo el caudal de producción del </a:t>
            </a:r>
            <a:r>
              <a:rPr lang="es-CO" dirty="0" smtClean="0">
                <a:solidFill>
                  <a:srgbClr val="000000"/>
                </a:solidFill>
                <a:ea typeface="Calibri" panose="020F0502020204030204" pitchFamily="34" charset="0"/>
                <a:cs typeface="Arial" panose="020B0604020202020204" pitchFamily="34" charset="0"/>
              </a:rPr>
              <a:t>pozo</a:t>
            </a:r>
          </a:p>
          <a:p>
            <a:pPr marL="342900" indent="-342900" algn="just">
              <a:buAutoNum type="arabicPeriod"/>
            </a:pPr>
            <a:r>
              <a:rPr lang="es-CO" dirty="0" smtClean="0">
                <a:solidFill>
                  <a:srgbClr val="000000"/>
                </a:solidFill>
                <a:ea typeface="Calibri" panose="020F0502020204030204" pitchFamily="34" charset="0"/>
                <a:cs typeface="Arial" panose="020B0604020202020204" pitchFamily="34" charset="0"/>
              </a:rPr>
              <a:t>Obtener </a:t>
            </a:r>
            <a:r>
              <a:rPr lang="es-CO" dirty="0">
                <a:solidFill>
                  <a:srgbClr val="000000"/>
                </a:solidFill>
                <a:ea typeface="Calibri" panose="020F0502020204030204" pitchFamily="34" charset="0"/>
                <a:cs typeface="Arial" panose="020B0604020202020204" pitchFamily="34" charset="0"/>
              </a:rPr>
              <a:t>el drenaje más eficiente del yacimiento </a:t>
            </a:r>
            <a:endParaRPr lang="es-CO" dirty="0" smtClean="0">
              <a:solidFill>
                <a:srgbClr val="000000"/>
              </a:solidFill>
              <a:ea typeface="Calibri" panose="020F0502020204030204" pitchFamily="34" charset="0"/>
              <a:cs typeface="Arial" panose="020B0604020202020204" pitchFamily="34" charset="0"/>
            </a:endParaRPr>
          </a:p>
          <a:p>
            <a:pPr marL="342900" indent="-342900" algn="just">
              <a:buAutoNum type="arabicPeriod"/>
            </a:pPr>
            <a:r>
              <a:rPr lang="es-CO" dirty="0" smtClean="0">
                <a:solidFill>
                  <a:srgbClr val="000000"/>
                </a:solidFill>
                <a:ea typeface="Calibri" panose="020F0502020204030204" pitchFamily="34" charset="0"/>
                <a:cs typeface="Arial" panose="020B0604020202020204" pitchFamily="34" charset="0"/>
              </a:rPr>
              <a:t>Repartir </a:t>
            </a:r>
            <a:r>
              <a:rPr lang="es-CO" dirty="0">
                <a:solidFill>
                  <a:srgbClr val="000000"/>
                </a:solidFill>
                <a:ea typeface="Calibri" panose="020F0502020204030204" pitchFamily="34" charset="0"/>
                <a:cs typeface="Arial" panose="020B0604020202020204" pitchFamily="34" charset="0"/>
              </a:rPr>
              <a:t>el flujo entre varias perforaciones</a:t>
            </a:r>
            <a:endParaRPr lang="es-CO" dirty="0"/>
          </a:p>
        </p:txBody>
      </p:sp>
      <p:sp>
        <p:nvSpPr>
          <p:cNvPr id="13" name="Rectángulo 12"/>
          <p:cNvSpPr/>
          <p:nvPr/>
        </p:nvSpPr>
        <p:spPr>
          <a:xfrm>
            <a:off x="8234827" y="2628726"/>
            <a:ext cx="3095442" cy="646331"/>
          </a:xfrm>
          <a:prstGeom prst="rect">
            <a:avLst/>
          </a:prstGeom>
        </p:spPr>
        <p:txBody>
          <a:bodyPr wrap="square">
            <a:spAutoFit/>
          </a:bodyPr>
          <a:lstStyle/>
          <a:p>
            <a:pPr algn="just"/>
            <a:r>
              <a:rPr lang="es-CO" dirty="0">
                <a:solidFill>
                  <a:srgbClr val="000000"/>
                </a:solidFill>
                <a:ea typeface="Calibri" panose="020F0502020204030204" pitchFamily="34" charset="0"/>
                <a:cs typeface="Arial" panose="020B0604020202020204" pitchFamily="34" charset="0"/>
              </a:rPr>
              <a:t>Esta técnica se puede realizar bajo dos condiciones generales:</a:t>
            </a:r>
            <a:endParaRPr lang="es-CO" dirty="0"/>
          </a:p>
        </p:txBody>
      </p:sp>
      <p:cxnSp>
        <p:nvCxnSpPr>
          <p:cNvPr id="19" name="Conector recto de flecha 18"/>
          <p:cNvCxnSpPr/>
          <p:nvPr/>
        </p:nvCxnSpPr>
        <p:spPr>
          <a:xfrm>
            <a:off x="9564217" y="1676733"/>
            <a:ext cx="0" cy="951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Abrir corchete 22"/>
          <p:cNvSpPr/>
          <p:nvPr/>
        </p:nvSpPr>
        <p:spPr>
          <a:xfrm>
            <a:off x="2890455" y="3571347"/>
            <a:ext cx="223836" cy="963108"/>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5" name="Rectángulo 24"/>
          <p:cNvSpPr/>
          <p:nvPr/>
        </p:nvSpPr>
        <p:spPr>
          <a:xfrm>
            <a:off x="2881842" y="3552639"/>
            <a:ext cx="8945565" cy="923330"/>
          </a:xfrm>
          <a:prstGeom prst="rect">
            <a:avLst/>
          </a:prstGeom>
        </p:spPr>
        <p:txBody>
          <a:bodyPr wrap="square">
            <a:spAutoFit/>
          </a:bodyPr>
          <a:lstStyle/>
          <a:p>
            <a:pPr marL="342900" lvl="0" indent="-342900" algn="just">
              <a:lnSpc>
                <a:spcPct val="150000"/>
              </a:lnSpc>
              <a:spcAft>
                <a:spcPts val="0"/>
              </a:spcAft>
              <a:buFont typeface="+mj-lt"/>
              <a:buAutoNum type="arabicParenR"/>
            </a:pPr>
            <a:r>
              <a:rPr lang="es-CO" b="1" i="1" dirty="0" smtClean="0">
                <a:solidFill>
                  <a:srgbClr val="000000"/>
                </a:solidFill>
                <a:ea typeface="Times New Roman" panose="02020603050405020304" pitchFamily="18" charset="0"/>
              </a:rPr>
              <a:t>DIFERENCIAL DE PRESIÓN POSITIVO: c</a:t>
            </a:r>
            <a:r>
              <a:rPr lang="es-CO" dirty="0" smtClean="0">
                <a:solidFill>
                  <a:srgbClr val="000000"/>
                </a:solidFill>
                <a:ea typeface="Times New Roman" panose="02020603050405020304" pitchFamily="18" charset="0"/>
              </a:rPr>
              <a:t>uando </a:t>
            </a:r>
            <a:r>
              <a:rPr lang="es-CO" dirty="0">
                <a:solidFill>
                  <a:srgbClr val="000000"/>
                </a:solidFill>
                <a:ea typeface="Times New Roman" panose="02020603050405020304" pitchFamily="18" charset="0"/>
              </a:rPr>
              <a:t>la presión de la columna hidrostática es mayor que la presión de la formación se obtiene un diferencial de presión positivo. </a:t>
            </a:r>
            <a:endParaRPr lang="es-CO" dirty="0">
              <a:solidFill>
                <a:srgbClr val="000000"/>
              </a:solidFill>
              <a:effectLst/>
              <a:ea typeface="Times New Roman" panose="02020603050405020304" pitchFamily="18" charset="0"/>
            </a:endParaRPr>
          </a:p>
        </p:txBody>
      </p:sp>
      <p:sp>
        <p:nvSpPr>
          <p:cNvPr id="29" name="Abrir corchete 28"/>
          <p:cNvSpPr/>
          <p:nvPr/>
        </p:nvSpPr>
        <p:spPr>
          <a:xfrm>
            <a:off x="3505200" y="5207509"/>
            <a:ext cx="271048" cy="1398028"/>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6" name="Rectángulo 25"/>
          <p:cNvSpPr/>
          <p:nvPr/>
        </p:nvSpPr>
        <p:spPr>
          <a:xfrm>
            <a:off x="3776248" y="4975807"/>
            <a:ext cx="8317690" cy="1754326"/>
          </a:xfrm>
          <a:prstGeom prst="rect">
            <a:avLst/>
          </a:prstGeom>
        </p:spPr>
        <p:txBody>
          <a:bodyPr wrap="square">
            <a:spAutoFit/>
          </a:bodyPr>
          <a:lstStyle/>
          <a:p>
            <a:pPr lvl="0" algn="just">
              <a:lnSpc>
                <a:spcPct val="150000"/>
              </a:lnSpc>
              <a:spcAft>
                <a:spcPts val="0"/>
              </a:spcAft>
            </a:pPr>
            <a:r>
              <a:rPr lang="es-CO" b="1" i="1" dirty="0" smtClean="0">
                <a:solidFill>
                  <a:srgbClr val="000000"/>
                </a:solidFill>
                <a:ea typeface="Times New Roman" panose="02020603050405020304" pitchFamily="18" charset="0"/>
              </a:rPr>
              <a:t>2) DIFERENCIAL DE PRESIÓN NEGATIVO</a:t>
            </a:r>
            <a:r>
              <a:rPr lang="es-CO" i="1" dirty="0" smtClean="0">
                <a:solidFill>
                  <a:srgbClr val="000000"/>
                </a:solidFill>
                <a:ea typeface="Times New Roman" panose="02020603050405020304" pitchFamily="18" charset="0"/>
              </a:rPr>
              <a:t>:</a:t>
            </a:r>
            <a:r>
              <a:rPr lang="es-CO" dirty="0" smtClean="0">
                <a:solidFill>
                  <a:srgbClr val="000000"/>
                </a:solidFill>
                <a:ea typeface="Times New Roman" panose="02020603050405020304" pitchFamily="18" charset="0"/>
              </a:rPr>
              <a:t> ocurre </a:t>
            </a:r>
            <a:r>
              <a:rPr lang="es-CO" dirty="0">
                <a:solidFill>
                  <a:srgbClr val="000000"/>
                </a:solidFill>
                <a:ea typeface="Times New Roman" panose="02020603050405020304" pitchFamily="18" charset="0"/>
              </a:rPr>
              <a:t>cuando la presión de la columna hidrostática a la profundidad de la arena cañoneada es menor que la presión de la </a:t>
            </a:r>
            <a:r>
              <a:rPr lang="es-CO" dirty="0" smtClean="0">
                <a:solidFill>
                  <a:srgbClr val="000000"/>
                </a:solidFill>
                <a:ea typeface="Times New Roman" panose="02020603050405020304" pitchFamily="18" charset="0"/>
              </a:rPr>
              <a:t>formación. </a:t>
            </a:r>
            <a:r>
              <a:rPr lang="es-CO" dirty="0">
                <a:solidFill>
                  <a:srgbClr val="000000"/>
                </a:solidFill>
                <a:ea typeface="Times New Roman" panose="02020603050405020304" pitchFamily="18" charset="0"/>
              </a:rPr>
              <a:t>El cañoneado óptimo se obtiene con este tipo de diferencial de presión y usando fluidos limpios o libres de </a:t>
            </a:r>
            <a:r>
              <a:rPr lang="es-CO" dirty="0" smtClean="0">
                <a:solidFill>
                  <a:srgbClr val="000000"/>
                </a:solidFill>
                <a:ea typeface="Times New Roman" panose="02020603050405020304" pitchFamily="18" charset="0"/>
              </a:rPr>
              <a:t>sólidos.</a:t>
            </a:r>
            <a:endParaRPr lang="es-CO" dirty="0">
              <a:solidFill>
                <a:srgbClr val="000000"/>
              </a:solidFill>
              <a:effectLst/>
              <a:ea typeface="Times New Roman" panose="02020603050405020304" pitchFamily="18" charset="0"/>
            </a:endParaRPr>
          </a:p>
        </p:txBody>
      </p:sp>
      <p:cxnSp>
        <p:nvCxnSpPr>
          <p:cNvPr id="30" name="Conector recto 29"/>
          <p:cNvCxnSpPr/>
          <p:nvPr/>
        </p:nvCxnSpPr>
        <p:spPr>
          <a:xfrm>
            <a:off x="8729190" y="1676733"/>
            <a:ext cx="8350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0968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1" name="Flecha doblada hacia arriba 20"/>
          <p:cNvSpPr/>
          <p:nvPr/>
        </p:nvSpPr>
        <p:spPr>
          <a:xfrm rot="5400000">
            <a:off x="2455607" y="2706532"/>
            <a:ext cx="1193168" cy="32869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redondeado 17"/>
          <p:cNvSpPr/>
          <p:nvPr/>
        </p:nvSpPr>
        <p:spPr>
          <a:xfrm>
            <a:off x="2764985" y="1446664"/>
            <a:ext cx="5480979" cy="8915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22" name="CuadroTexto 21"/>
          <p:cNvSpPr txBox="1"/>
          <p:nvPr/>
        </p:nvSpPr>
        <p:spPr>
          <a:xfrm>
            <a:off x="34681" y="4621880"/>
            <a:ext cx="2601840"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a:t>
            </a:r>
            <a:r>
              <a:rPr lang="es-CO" sz="1200" dirty="0" smtClean="0">
                <a:latin typeface="Arial" panose="020B0604020202020204" pitchFamily="34" charset="0"/>
                <a:cs typeface="Arial" panose="020B0604020202020204" pitchFamily="34" charset="0"/>
              </a:rPr>
              <a:t>cargas</a:t>
            </a:r>
            <a:endParaRPr lang="es-CO" sz="1200"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19920" y="5082630"/>
            <a:ext cx="2637809" cy="276999"/>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24" name="Rectángulo 23"/>
          <p:cNvSpPr/>
          <p:nvPr/>
        </p:nvSpPr>
        <p:spPr>
          <a:xfrm>
            <a:off x="2708458" y="254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Y TÉCNICAS DE CAÑONEO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8" name="CuadroTexto 27"/>
          <p:cNvSpPr txBox="1"/>
          <p:nvPr/>
        </p:nvSpPr>
        <p:spPr>
          <a:xfrm>
            <a:off x="941924" y="3741770"/>
            <a:ext cx="80502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Cañoneo</a:t>
            </a:r>
            <a:endParaRPr lang="es-CO" dirty="0">
              <a:latin typeface="Arial" panose="020B0604020202020204" pitchFamily="34" charset="0"/>
              <a:cs typeface="Arial" panose="020B0604020202020204" pitchFamily="34" charset="0"/>
            </a:endParaRPr>
          </a:p>
        </p:txBody>
      </p:sp>
      <p:sp>
        <p:nvSpPr>
          <p:cNvPr id="48" name="CuadroTexto 47"/>
          <p:cNvSpPr txBox="1"/>
          <p:nvPr/>
        </p:nvSpPr>
        <p:spPr>
          <a:xfrm>
            <a:off x="647589" y="4198970"/>
            <a:ext cx="138922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Tipos de cañones</a:t>
            </a:r>
            <a:endParaRPr lang="es-CO" dirty="0">
              <a:latin typeface="Arial" panose="020B0604020202020204" pitchFamily="34" charset="0"/>
              <a:cs typeface="Arial" panose="020B0604020202020204" pitchFamily="34" charset="0"/>
            </a:endParaRPr>
          </a:p>
        </p:txBody>
      </p:sp>
      <p:sp>
        <p:nvSpPr>
          <p:cNvPr id="3" name="Rectángulo 2"/>
          <p:cNvSpPr/>
          <p:nvPr/>
        </p:nvSpPr>
        <p:spPr>
          <a:xfrm>
            <a:off x="2708458" y="389042"/>
            <a:ext cx="6096000" cy="507831"/>
          </a:xfrm>
          <a:prstGeom prst="rect">
            <a:avLst/>
          </a:prstGeom>
        </p:spPr>
        <p:txBody>
          <a:bodyPr>
            <a:spAutoFit/>
          </a:bodyPr>
          <a:lstStyle/>
          <a:p>
            <a:pPr algn="just">
              <a:lnSpc>
                <a:spcPct val="150000"/>
              </a:lnSpc>
              <a:spcAft>
                <a:spcPts val="0"/>
              </a:spcAft>
            </a:pPr>
            <a:r>
              <a:rPr lang="es-CO" dirty="0">
                <a:solidFill>
                  <a:srgbClr val="000000"/>
                </a:solidFill>
                <a:ea typeface="Times New Roman" panose="02020603050405020304" pitchFamily="18" charset="0"/>
              </a:rPr>
              <a:t>Las técnicas de cañoneo se pueden clasificar en tres grupos:</a:t>
            </a:r>
            <a:endParaRPr lang="es-CO" dirty="0">
              <a:solidFill>
                <a:srgbClr val="000000"/>
              </a:solidFill>
              <a:effectLst/>
              <a:ea typeface="Times New Roman" panose="02020603050405020304" pitchFamily="18" charset="0"/>
            </a:endParaRPr>
          </a:p>
        </p:txBody>
      </p:sp>
      <p:sp>
        <p:nvSpPr>
          <p:cNvPr id="5" name="Rectángulo 4"/>
          <p:cNvSpPr/>
          <p:nvPr/>
        </p:nvSpPr>
        <p:spPr>
          <a:xfrm>
            <a:off x="2790966" y="4734037"/>
            <a:ext cx="6117209" cy="1754326"/>
          </a:xfrm>
          <a:prstGeom prst="rect">
            <a:avLst/>
          </a:prstGeom>
        </p:spPr>
        <p:txBody>
          <a:bodyPr wrap="square">
            <a:spAutoFit/>
          </a:bodyPr>
          <a:lstStyle/>
          <a:p>
            <a:pPr lvl="0" algn="just">
              <a:lnSpc>
                <a:spcPct val="150000"/>
              </a:lnSpc>
              <a:spcAft>
                <a:spcPts val="0"/>
              </a:spcAft>
            </a:pPr>
            <a:r>
              <a:rPr lang="es-CO" dirty="0" smtClean="0">
                <a:solidFill>
                  <a:srgbClr val="000000"/>
                </a:solidFill>
                <a:ea typeface="Times New Roman" panose="02020603050405020304" pitchFamily="18" charset="0"/>
              </a:rPr>
              <a:t>Por </a:t>
            </a:r>
            <a:r>
              <a:rPr lang="es-CO" dirty="0">
                <a:solidFill>
                  <a:srgbClr val="000000"/>
                </a:solidFill>
                <a:ea typeface="Times New Roman" panose="02020603050405020304" pitchFamily="18" charset="0"/>
              </a:rPr>
              <a:t>lo general se usan cañones no recuperables o parcialmente recuperables, los restos recuperables del cañón, la guaya y la herramienta en profundidad se extraen usando un lubricador, lo cual permite obtener una buena limpieza de las perforaciones. </a:t>
            </a:r>
            <a:endParaRPr lang="es-CO" dirty="0">
              <a:solidFill>
                <a:srgbClr val="000000"/>
              </a:solidFill>
              <a:effectLst/>
              <a:ea typeface="Times New Roman" panose="02020603050405020304" pitchFamily="18" charset="0"/>
            </a:endParaRPr>
          </a:p>
        </p:txBody>
      </p:sp>
      <p:pic>
        <p:nvPicPr>
          <p:cNvPr id="7" name="Imagen 6"/>
          <p:cNvPicPr>
            <a:picLocks noChangeAspect="1"/>
          </p:cNvPicPr>
          <p:nvPr/>
        </p:nvPicPr>
        <p:blipFill>
          <a:blip r:embed="rId5"/>
          <a:stretch>
            <a:fillRect/>
          </a:stretch>
        </p:blipFill>
        <p:spPr>
          <a:xfrm>
            <a:off x="8929384" y="562734"/>
            <a:ext cx="3221764" cy="6295266"/>
          </a:xfrm>
          <a:prstGeom prst="rect">
            <a:avLst/>
          </a:prstGeom>
          <a:ln>
            <a:noFill/>
          </a:ln>
          <a:effectLst>
            <a:outerShdw blurRad="292100" dist="139700" dir="2700000" algn="tl" rotWithShape="0">
              <a:srgbClr val="333333">
                <a:alpha val="65000"/>
              </a:srgbClr>
            </a:outerShdw>
          </a:effectLst>
        </p:spPr>
      </p:pic>
      <p:sp>
        <p:nvSpPr>
          <p:cNvPr id="20" name="Rectángulo 19"/>
          <p:cNvSpPr/>
          <p:nvPr/>
        </p:nvSpPr>
        <p:spPr>
          <a:xfrm>
            <a:off x="3207280" y="2166899"/>
            <a:ext cx="5519018" cy="1754326"/>
          </a:xfrm>
          <a:prstGeom prst="rect">
            <a:avLst/>
          </a:prstGeom>
        </p:spPr>
        <p:txBody>
          <a:bodyPr wrap="square">
            <a:spAutoFit/>
          </a:bodyPr>
          <a:lstStyle/>
          <a:p>
            <a:pPr lvl="0" algn="just">
              <a:lnSpc>
                <a:spcPct val="150000"/>
              </a:lnSpc>
              <a:spcAft>
                <a:spcPts val="0"/>
              </a:spcAft>
            </a:pPr>
            <a:endParaRPr lang="es-CO" b="1" i="1" dirty="0">
              <a:solidFill>
                <a:srgbClr val="000000"/>
              </a:solidFill>
              <a:ea typeface="Times New Roman" panose="02020603050405020304" pitchFamily="18" charset="0"/>
            </a:endParaRPr>
          </a:p>
          <a:p>
            <a:pPr lvl="0" algn="just">
              <a:lnSpc>
                <a:spcPct val="150000"/>
              </a:lnSpc>
              <a:spcAft>
                <a:spcPts val="0"/>
              </a:spcAft>
            </a:pPr>
            <a:r>
              <a:rPr lang="es-CO" dirty="0">
                <a:solidFill>
                  <a:srgbClr val="000000"/>
                </a:solidFill>
                <a:ea typeface="Times New Roman" panose="02020603050405020304" pitchFamily="18" charset="0"/>
              </a:rPr>
              <a:t>Consiste en bajar primero la tubería con empaque o la completación final, luego se crea un diferencial de presión negativo y se baja el cañón con equipo de guaya. </a:t>
            </a:r>
            <a:endParaRPr lang="es-CO" dirty="0"/>
          </a:p>
        </p:txBody>
      </p:sp>
      <p:sp>
        <p:nvSpPr>
          <p:cNvPr id="9" name="Rectángulo 8"/>
          <p:cNvSpPr/>
          <p:nvPr/>
        </p:nvSpPr>
        <p:spPr>
          <a:xfrm>
            <a:off x="2708458" y="1411985"/>
            <a:ext cx="5412580" cy="923330"/>
          </a:xfrm>
          <a:prstGeom prst="rect">
            <a:avLst/>
          </a:prstGeom>
        </p:spPr>
        <p:txBody>
          <a:bodyPr wrap="square">
            <a:spAutoFit/>
          </a:bodyPr>
          <a:lstStyle/>
          <a:p>
            <a:pPr marL="342900" lvl="0" indent="-342900" algn="ctr">
              <a:lnSpc>
                <a:spcPct val="150000"/>
              </a:lnSpc>
              <a:spcAft>
                <a:spcPts val="0"/>
              </a:spcAft>
              <a:buFont typeface="+mj-lt"/>
              <a:buAutoNum type="arabicParenR"/>
            </a:pPr>
            <a:r>
              <a:rPr lang="es-CO" i="1" dirty="0">
                <a:solidFill>
                  <a:srgbClr val="000000"/>
                </a:solidFill>
                <a:ea typeface="Times New Roman" panose="02020603050405020304" pitchFamily="18" charset="0"/>
              </a:rPr>
              <a:t>CAÑONEO MEDIANTE EL USO DE TUBERÍA DE PRODUCCIÓN O THROUGH TUBING PERFORATING:</a:t>
            </a:r>
            <a:r>
              <a:rPr lang="es-CO" b="1" i="1" dirty="0">
                <a:solidFill>
                  <a:srgbClr val="000000"/>
                </a:solidFill>
                <a:ea typeface="Times New Roman" panose="02020603050405020304" pitchFamily="18" charset="0"/>
              </a:rPr>
              <a:t> </a:t>
            </a:r>
          </a:p>
        </p:txBody>
      </p:sp>
    </p:spTree>
    <p:extLst>
      <p:ext uri="{BB962C8B-B14F-4D97-AF65-F5344CB8AC3E}">
        <p14:creationId xmlns:p14="http://schemas.microsoft.com/office/powerpoint/2010/main" val="3889389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
        <p:nvSpPr>
          <p:cNvPr id="5" name="Rectángulo redondeado 4"/>
          <p:cNvSpPr/>
          <p:nvPr/>
        </p:nvSpPr>
        <p:spPr>
          <a:xfrm>
            <a:off x="194410" y="1130301"/>
            <a:ext cx="9079831" cy="4307974"/>
          </a:xfrm>
          <a:prstGeom prst="roundRect">
            <a:avLst/>
          </a:prstGeom>
          <a:gradFill flip="none" rotWithShape="1">
            <a:gsLst>
              <a:gs pos="100000">
                <a:schemeClr val="bg1">
                  <a:alpha val="0"/>
                </a:schemeClr>
              </a:gs>
              <a:gs pos="87000">
                <a:schemeClr val="bg1">
                  <a:alpha val="67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p:cNvSpPr txBox="1"/>
          <p:nvPr/>
        </p:nvSpPr>
        <p:spPr>
          <a:xfrm>
            <a:off x="449179" y="1279502"/>
            <a:ext cx="8311121" cy="4401205"/>
          </a:xfrm>
          <a:prstGeom prst="rect">
            <a:avLst/>
          </a:prstGeom>
          <a:noFill/>
          <a:ln>
            <a:noFill/>
          </a:ln>
        </p:spPr>
        <p:txBody>
          <a:bodyPr wrap="none" rtlCol="0">
            <a:spAutoFit/>
          </a:bodyPr>
          <a:lstStyle/>
          <a:p>
            <a:r>
              <a:rPr lang="es-CO" sz="2000" b="1" dirty="0" smtClean="0">
                <a:latin typeface="Arial" panose="020B0604020202020204" pitchFamily="34" charset="0"/>
                <a:cs typeface="Arial" panose="020B0604020202020204" pitchFamily="34" charset="0"/>
              </a:rPr>
              <a:t>3. INTRODUCCIÓN</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3.1 PARÁMETROS QUE AFECTAN LA PRODUCTIVIDAD DEL POZO</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3.2 REGISTROS EN HUECO REVESTIDO</a:t>
            </a:r>
          </a:p>
          <a:p>
            <a:endParaRPr lang="es-CO" sz="2000" b="1" dirty="0" smtClean="0">
              <a:latin typeface="Arial" panose="020B0604020202020204" pitchFamily="34" charset="0"/>
              <a:cs typeface="Arial" panose="020B0604020202020204" pitchFamily="34" charset="0"/>
            </a:endParaRPr>
          </a:p>
          <a:p>
            <a:r>
              <a:rPr lang="es-CO" sz="2000" b="1" dirty="0">
                <a:latin typeface="Arial" panose="020B0604020202020204" pitchFamily="34" charset="0"/>
                <a:cs typeface="Arial" panose="020B0604020202020204" pitchFamily="34" charset="0"/>
              </a:rPr>
              <a:t>3</a:t>
            </a:r>
            <a:r>
              <a:rPr lang="es-CO" sz="2000" b="1" dirty="0" smtClean="0">
                <a:latin typeface="Arial" panose="020B0604020202020204" pitchFamily="34" charset="0"/>
                <a:cs typeface="Arial" panose="020B0604020202020204" pitchFamily="34" charset="0"/>
              </a:rPr>
              <a:t>.3 CAÑONEO</a:t>
            </a:r>
          </a:p>
          <a:p>
            <a:endParaRPr lang="es-CO" sz="2000" b="1" dirty="0" smtClean="0">
              <a:latin typeface="Arial" panose="020B0604020202020204" pitchFamily="34" charset="0"/>
              <a:cs typeface="Arial" panose="020B0604020202020204" pitchFamily="34" charset="0"/>
            </a:endParaRPr>
          </a:p>
          <a:p>
            <a:r>
              <a:rPr lang="es-CO" sz="2000" b="1" dirty="0">
                <a:latin typeface="Arial" panose="020B0604020202020204" pitchFamily="34" charset="0"/>
                <a:cs typeface="Arial" panose="020B0604020202020204" pitchFamily="34" charset="0"/>
              </a:rPr>
              <a:t>3</a:t>
            </a:r>
            <a:r>
              <a:rPr lang="es-CO" sz="2000" b="1" dirty="0" smtClean="0">
                <a:latin typeface="Arial" panose="020B0604020202020204" pitchFamily="34" charset="0"/>
                <a:cs typeface="Arial" panose="020B0604020202020204" pitchFamily="34" charset="0"/>
              </a:rPr>
              <a:t>.4 TIPOS DE CAÑONES</a:t>
            </a:r>
          </a:p>
          <a:p>
            <a:endParaRPr lang="es-CO" sz="2000" b="1" dirty="0" smtClean="0">
              <a:latin typeface="Arial" panose="020B0604020202020204" pitchFamily="34" charset="0"/>
              <a:cs typeface="Arial" panose="020B0604020202020204" pitchFamily="34" charset="0"/>
            </a:endParaRPr>
          </a:p>
          <a:p>
            <a:r>
              <a:rPr lang="es-CO" sz="2000" b="1" dirty="0">
                <a:latin typeface="Arial" panose="020B0604020202020204" pitchFamily="34" charset="0"/>
                <a:cs typeface="Arial" panose="020B0604020202020204" pitchFamily="34" charset="0"/>
              </a:rPr>
              <a:t>3</a:t>
            </a:r>
            <a:r>
              <a:rPr lang="es-CO" sz="2000" b="1" dirty="0" smtClean="0">
                <a:latin typeface="Arial" panose="020B0604020202020204" pitchFamily="34" charset="0"/>
                <a:cs typeface="Arial" panose="020B0604020202020204" pitchFamily="34" charset="0"/>
              </a:rPr>
              <a:t>.5 TIPOS DE CARGAS</a:t>
            </a:r>
          </a:p>
          <a:p>
            <a:endParaRPr lang="es-CO" sz="2000" b="1" dirty="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3.6 OPERACIONES Y TÉCNICAS DE CAÑONEO</a:t>
            </a:r>
          </a:p>
          <a:p>
            <a:pPr marL="342900" indent="-342900">
              <a:buAutoNum type="arabicPeriod"/>
            </a:pPr>
            <a:endParaRPr lang="es-CO"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722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1" name="Flecha doblada hacia arriba 20"/>
          <p:cNvSpPr/>
          <p:nvPr/>
        </p:nvSpPr>
        <p:spPr>
          <a:xfrm rot="16200000">
            <a:off x="8600209" y="1656656"/>
            <a:ext cx="1306420" cy="39076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redondeado 17"/>
          <p:cNvSpPr/>
          <p:nvPr/>
        </p:nvSpPr>
        <p:spPr>
          <a:xfrm>
            <a:off x="2808202" y="879419"/>
            <a:ext cx="6242502" cy="7715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i="1" dirty="0" smtClean="0">
                <a:ea typeface="Calibri" panose="020F0502020204030204" pitchFamily="34" charset="0"/>
                <a:cs typeface="Times New Roman" panose="02020603050405020304" pitchFamily="18" charset="0"/>
              </a:rPr>
              <a:t>2) CAÑONEO MEDIANTE EL USO DE LA TUBERÍA DE REVESTIMIENTO O THROUGH CASING PERFORATING:</a:t>
            </a:r>
            <a:endParaRPr lang="es-CO" dirty="0"/>
          </a:p>
        </p:txBody>
      </p:sp>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22" name="CuadroTexto 21"/>
          <p:cNvSpPr txBox="1"/>
          <p:nvPr/>
        </p:nvSpPr>
        <p:spPr>
          <a:xfrm>
            <a:off x="34681" y="4621880"/>
            <a:ext cx="2601840"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a:t>
            </a:r>
            <a:r>
              <a:rPr lang="es-CO" sz="1200" dirty="0" smtClean="0">
                <a:latin typeface="Arial" panose="020B0604020202020204" pitchFamily="34" charset="0"/>
                <a:cs typeface="Arial" panose="020B0604020202020204" pitchFamily="34" charset="0"/>
              </a:rPr>
              <a:t>cargas</a:t>
            </a:r>
            <a:endParaRPr lang="es-CO" sz="1200"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19920" y="5082630"/>
            <a:ext cx="2637809" cy="276999"/>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24" name="Rectángulo 23"/>
          <p:cNvSpPr/>
          <p:nvPr/>
        </p:nvSpPr>
        <p:spPr>
          <a:xfrm>
            <a:off x="2708458" y="254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Y TÉCNICAS DE CAÑONEO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8" name="CuadroTexto 27"/>
          <p:cNvSpPr txBox="1"/>
          <p:nvPr/>
        </p:nvSpPr>
        <p:spPr>
          <a:xfrm>
            <a:off x="941924" y="3741770"/>
            <a:ext cx="80502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Cañoneo</a:t>
            </a:r>
            <a:endParaRPr lang="es-CO" dirty="0">
              <a:latin typeface="Arial" panose="020B0604020202020204" pitchFamily="34" charset="0"/>
              <a:cs typeface="Arial" panose="020B0604020202020204" pitchFamily="34" charset="0"/>
            </a:endParaRPr>
          </a:p>
        </p:txBody>
      </p:sp>
      <p:sp>
        <p:nvSpPr>
          <p:cNvPr id="48" name="CuadroTexto 47"/>
          <p:cNvSpPr txBox="1"/>
          <p:nvPr/>
        </p:nvSpPr>
        <p:spPr>
          <a:xfrm>
            <a:off x="647589" y="4198970"/>
            <a:ext cx="138922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Tipos de cañones</a:t>
            </a:r>
            <a:endParaRPr lang="es-CO" dirty="0">
              <a:latin typeface="Arial" panose="020B0604020202020204" pitchFamily="34" charset="0"/>
              <a:cs typeface="Arial" panose="020B0604020202020204" pitchFamily="34" charset="0"/>
            </a:endParaRPr>
          </a:p>
        </p:txBody>
      </p:sp>
      <p:sp>
        <p:nvSpPr>
          <p:cNvPr id="11" name="Rectángulo 10"/>
          <p:cNvSpPr/>
          <p:nvPr/>
        </p:nvSpPr>
        <p:spPr>
          <a:xfrm>
            <a:off x="6362287" y="2505248"/>
            <a:ext cx="5391500" cy="3416320"/>
          </a:xfrm>
          <a:prstGeom prst="rect">
            <a:avLst/>
          </a:prstGeom>
        </p:spPr>
        <p:txBody>
          <a:bodyPr wrap="square">
            <a:spAutoFit/>
          </a:bodyPr>
          <a:lstStyle/>
          <a:p>
            <a:pPr algn="just"/>
            <a:r>
              <a:rPr lang="es-CO" dirty="0">
                <a:ea typeface="Calibri" panose="020F0502020204030204" pitchFamily="34" charset="0"/>
                <a:cs typeface="Times New Roman" panose="02020603050405020304" pitchFamily="18" charset="0"/>
              </a:rPr>
              <a:t>Estos cañones son bajados con equipo de guaya, por lo general son recuperables y más grandes permitiendo bajar cargas de mayor tamaño, más opciones de fases (es el ángulo que se forma entre las cargas individuales expresado en grados) y una mayor densidad de disparos (este es el número de agujeros por unidad de longitud). </a:t>
            </a:r>
            <a:endParaRPr lang="es-CO" dirty="0" smtClean="0">
              <a:ea typeface="Calibri" panose="020F0502020204030204" pitchFamily="34" charset="0"/>
              <a:cs typeface="Times New Roman" panose="02020603050405020304" pitchFamily="18" charset="0"/>
            </a:endParaRPr>
          </a:p>
          <a:p>
            <a:pPr algn="just"/>
            <a:endParaRPr lang="es-CO" dirty="0">
              <a:ea typeface="Calibri" panose="020F0502020204030204" pitchFamily="34" charset="0"/>
              <a:cs typeface="Times New Roman" panose="02020603050405020304" pitchFamily="18" charset="0"/>
            </a:endParaRPr>
          </a:p>
          <a:p>
            <a:pPr algn="just"/>
            <a:r>
              <a:rPr lang="es-CO" dirty="0">
                <a:ea typeface="Calibri" panose="020F0502020204030204" pitchFamily="34" charset="0"/>
                <a:cs typeface="Times New Roman" panose="02020603050405020304" pitchFamily="18" charset="0"/>
              </a:rPr>
              <a:t>Este tipo de cañoneo se realiza con diferencial de presión positivo, lo cual permite mantener el control del pozo. </a:t>
            </a:r>
            <a:endParaRPr lang="es-CO" dirty="0"/>
          </a:p>
          <a:p>
            <a:pPr algn="just"/>
            <a:endParaRPr lang="es-CO" dirty="0">
              <a:ea typeface="Calibri" panose="020F0502020204030204" pitchFamily="34" charset="0"/>
              <a:cs typeface="Times New Roman" panose="02020603050405020304" pitchFamily="18" charset="0"/>
            </a:endParaRPr>
          </a:p>
        </p:txBody>
      </p:sp>
      <p:pic>
        <p:nvPicPr>
          <p:cNvPr id="13" name="Imagen 12"/>
          <p:cNvPicPr>
            <a:picLocks noChangeAspect="1"/>
          </p:cNvPicPr>
          <p:nvPr/>
        </p:nvPicPr>
        <p:blipFill>
          <a:blip r:embed="rId5"/>
          <a:stretch>
            <a:fillRect/>
          </a:stretch>
        </p:blipFill>
        <p:spPr>
          <a:xfrm>
            <a:off x="2845160" y="1833526"/>
            <a:ext cx="3231619" cy="4936745"/>
          </a:xfrm>
          <a:prstGeom prst="rect">
            <a:avLst/>
          </a:prstGeom>
        </p:spPr>
      </p:pic>
    </p:spTree>
    <p:extLst>
      <p:ext uri="{BB962C8B-B14F-4D97-AF65-F5344CB8AC3E}">
        <p14:creationId xmlns:p14="http://schemas.microsoft.com/office/powerpoint/2010/main" val="11915849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1" name="Flecha doblada hacia arriba 20"/>
          <p:cNvSpPr/>
          <p:nvPr/>
        </p:nvSpPr>
        <p:spPr>
          <a:xfrm rot="5400000">
            <a:off x="2516646" y="1582607"/>
            <a:ext cx="1306420" cy="39076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redondeado 17"/>
          <p:cNvSpPr/>
          <p:nvPr/>
        </p:nvSpPr>
        <p:spPr>
          <a:xfrm>
            <a:off x="2800298" y="747275"/>
            <a:ext cx="7212098" cy="7715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i="1" dirty="0" smtClean="0">
                <a:solidFill>
                  <a:srgbClr val="000000"/>
                </a:solidFill>
                <a:ea typeface="Times New Roman" panose="02020603050405020304" pitchFamily="18" charset="0"/>
              </a:rPr>
              <a:t>3) CAÑONEO MEDIANTE EL USO DE CAÑONES TRANSPORTADOS POR LA TUBERÍA, T.C.P (TUBING CONVEYED PERFORATING):</a:t>
            </a:r>
            <a:endParaRPr lang="es-CO" dirty="0"/>
          </a:p>
        </p:txBody>
      </p:sp>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22" name="CuadroTexto 21"/>
          <p:cNvSpPr txBox="1"/>
          <p:nvPr/>
        </p:nvSpPr>
        <p:spPr>
          <a:xfrm>
            <a:off x="34681" y="4621880"/>
            <a:ext cx="2601840"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a:t>
            </a:r>
            <a:r>
              <a:rPr lang="es-CO" sz="1200" dirty="0" smtClean="0">
                <a:latin typeface="Arial" panose="020B0604020202020204" pitchFamily="34" charset="0"/>
                <a:cs typeface="Arial" panose="020B0604020202020204" pitchFamily="34" charset="0"/>
              </a:rPr>
              <a:t>cargas</a:t>
            </a:r>
            <a:endParaRPr lang="es-CO" sz="1200"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19920" y="5082630"/>
            <a:ext cx="2637809" cy="276999"/>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24" name="Rectángulo 23"/>
          <p:cNvSpPr/>
          <p:nvPr/>
        </p:nvSpPr>
        <p:spPr>
          <a:xfrm>
            <a:off x="2708458" y="254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Y TÉCNICAS DE CAÑONEO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8" name="CuadroTexto 27"/>
          <p:cNvSpPr txBox="1"/>
          <p:nvPr/>
        </p:nvSpPr>
        <p:spPr>
          <a:xfrm>
            <a:off x="941924" y="3741770"/>
            <a:ext cx="80502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Cañoneo</a:t>
            </a:r>
            <a:endParaRPr lang="es-CO" dirty="0">
              <a:latin typeface="Arial" panose="020B0604020202020204" pitchFamily="34" charset="0"/>
              <a:cs typeface="Arial" panose="020B0604020202020204" pitchFamily="34" charset="0"/>
            </a:endParaRPr>
          </a:p>
        </p:txBody>
      </p:sp>
      <p:sp>
        <p:nvSpPr>
          <p:cNvPr id="48" name="CuadroTexto 47"/>
          <p:cNvSpPr txBox="1"/>
          <p:nvPr/>
        </p:nvSpPr>
        <p:spPr>
          <a:xfrm>
            <a:off x="647589" y="4198970"/>
            <a:ext cx="138922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Tipos de cañones</a:t>
            </a:r>
            <a:endParaRPr lang="es-CO" dirty="0">
              <a:latin typeface="Arial" panose="020B0604020202020204" pitchFamily="34" charset="0"/>
              <a:cs typeface="Arial" panose="020B0604020202020204" pitchFamily="34" charset="0"/>
            </a:endParaRPr>
          </a:p>
        </p:txBody>
      </p:sp>
      <p:sp>
        <p:nvSpPr>
          <p:cNvPr id="3" name="Rectángulo 2"/>
          <p:cNvSpPr/>
          <p:nvPr/>
        </p:nvSpPr>
        <p:spPr>
          <a:xfrm>
            <a:off x="3340557" y="1792387"/>
            <a:ext cx="5340790" cy="5078313"/>
          </a:xfrm>
          <a:prstGeom prst="rect">
            <a:avLst/>
          </a:prstGeom>
        </p:spPr>
        <p:txBody>
          <a:bodyPr wrap="square">
            <a:spAutoFit/>
          </a:bodyPr>
          <a:lstStyle/>
          <a:p>
            <a:pPr lvl="0" algn="just">
              <a:lnSpc>
                <a:spcPct val="150000"/>
              </a:lnSpc>
              <a:spcAft>
                <a:spcPts val="0"/>
              </a:spcAft>
            </a:pPr>
            <a:r>
              <a:rPr lang="es-CO" dirty="0" smtClean="0">
                <a:solidFill>
                  <a:srgbClr val="000000"/>
                </a:solidFill>
                <a:ea typeface="Times New Roman" panose="02020603050405020304" pitchFamily="18" charset="0"/>
              </a:rPr>
              <a:t>El </a:t>
            </a:r>
            <a:r>
              <a:rPr lang="es-CO" dirty="0">
                <a:solidFill>
                  <a:srgbClr val="000000"/>
                </a:solidFill>
                <a:ea typeface="Times New Roman" panose="02020603050405020304" pitchFamily="18" charset="0"/>
              </a:rPr>
              <a:t>cañón es transportado en el extremo inferior de la tubería eductora, con esta se introduce un empaque el cual se debe asentar antes de iniciar con la operación de cañoneo</a:t>
            </a:r>
            <a:r>
              <a:rPr lang="es-CO" dirty="0" smtClean="0">
                <a:solidFill>
                  <a:srgbClr val="000000"/>
                </a:solidFill>
                <a:ea typeface="Times New Roman" panose="02020603050405020304" pitchFamily="18" charset="0"/>
              </a:rPr>
              <a:t>.</a:t>
            </a:r>
          </a:p>
          <a:p>
            <a:pPr lvl="0" algn="just">
              <a:lnSpc>
                <a:spcPct val="150000"/>
              </a:lnSpc>
              <a:spcAft>
                <a:spcPts val="0"/>
              </a:spcAft>
            </a:pPr>
            <a:endParaRPr lang="es-CO" dirty="0" smtClean="0">
              <a:solidFill>
                <a:srgbClr val="000000"/>
              </a:solidFill>
              <a:ea typeface="Times New Roman" panose="02020603050405020304" pitchFamily="18" charset="0"/>
            </a:endParaRPr>
          </a:p>
          <a:p>
            <a:pPr lvl="0" algn="just">
              <a:lnSpc>
                <a:spcPct val="150000"/>
              </a:lnSpc>
              <a:spcAft>
                <a:spcPts val="0"/>
              </a:spcAft>
            </a:pPr>
            <a:r>
              <a:rPr lang="es-CO" dirty="0" smtClean="0">
                <a:solidFill>
                  <a:srgbClr val="000000"/>
                </a:solidFill>
                <a:ea typeface="Times New Roman" panose="02020603050405020304" pitchFamily="18" charset="0"/>
              </a:rPr>
              <a:t>La </a:t>
            </a:r>
            <a:r>
              <a:rPr lang="es-CO" dirty="0">
                <a:solidFill>
                  <a:srgbClr val="000000"/>
                </a:solidFill>
                <a:ea typeface="Times New Roman" panose="02020603050405020304" pitchFamily="18" charset="0"/>
              </a:rPr>
              <a:t>ventaja que se presenta es que se puede usar un diferencial de presión negativo y al mismo tiempo usar un cañón grande con características semejantes a los recuperables, pero que pueden ser </a:t>
            </a:r>
            <a:r>
              <a:rPr lang="es-CO" dirty="0" smtClean="0">
                <a:solidFill>
                  <a:srgbClr val="000000"/>
                </a:solidFill>
                <a:ea typeface="Times New Roman" panose="02020603050405020304" pitchFamily="18" charset="0"/>
              </a:rPr>
              <a:t>desechables.</a:t>
            </a:r>
          </a:p>
          <a:p>
            <a:pPr lvl="0" algn="just">
              <a:lnSpc>
                <a:spcPct val="150000"/>
              </a:lnSpc>
              <a:spcAft>
                <a:spcPts val="0"/>
              </a:spcAft>
            </a:pPr>
            <a:endParaRPr lang="es-CO" dirty="0">
              <a:solidFill>
                <a:srgbClr val="000000"/>
              </a:solidFill>
              <a:ea typeface="Times New Roman" panose="02020603050405020304" pitchFamily="18" charset="0"/>
            </a:endParaRPr>
          </a:p>
          <a:p>
            <a:pPr lvl="0" algn="just">
              <a:lnSpc>
                <a:spcPct val="150000"/>
              </a:lnSpc>
              <a:spcAft>
                <a:spcPts val="0"/>
              </a:spcAft>
            </a:pPr>
            <a:r>
              <a:rPr lang="es-CO" dirty="0" smtClean="0">
                <a:solidFill>
                  <a:srgbClr val="000000"/>
                </a:solidFill>
                <a:ea typeface="Times New Roman" panose="02020603050405020304" pitchFamily="18" charset="0"/>
              </a:rPr>
              <a:t> </a:t>
            </a:r>
            <a:r>
              <a:rPr lang="es-CO" dirty="0">
                <a:solidFill>
                  <a:srgbClr val="000000"/>
                </a:solidFill>
                <a:ea typeface="Times New Roman" panose="02020603050405020304" pitchFamily="18" charset="0"/>
              </a:rPr>
              <a:t>Además se puede obtener con este método: alta densidad de disparo, perforaciones y fases óptimas. </a:t>
            </a:r>
            <a:endParaRPr lang="es-CO" dirty="0">
              <a:solidFill>
                <a:srgbClr val="000000"/>
              </a:solidFill>
              <a:effectLst/>
              <a:ea typeface="Times New Roman" panose="02020603050405020304" pitchFamily="18" charset="0"/>
            </a:endParaRPr>
          </a:p>
        </p:txBody>
      </p:sp>
      <p:pic>
        <p:nvPicPr>
          <p:cNvPr id="5" name="Imagen 4"/>
          <p:cNvPicPr>
            <a:picLocks noChangeAspect="1"/>
          </p:cNvPicPr>
          <p:nvPr/>
        </p:nvPicPr>
        <p:blipFill>
          <a:blip r:embed="rId5"/>
          <a:stretch>
            <a:fillRect/>
          </a:stretch>
        </p:blipFill>
        <p:spPr>
          <a:xfrm>
            <a:off x="8845549" y="1651001"/>
            <a:ext cx="3346451" cy="5207000"/>
          </a:xfrm>
          <a:prstGeom prst="rect">
            <a:avLst/>
          </a:prstGeom>
        </p:spPr>
      </p:pic>
    </p:spTree>
    <p:extLst>
      <p:ext uri="{BB962C8B-B14F-4D97-AF65-F5344CB8AC3E}">
        <p14:creationId xmlns:p14="http://schemas.microsoft.com/office/powerpoint/2010/main" val="32618621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2"/>
          <a:stretch>
            <a:fillRect/>
          </a:stretch>
        </p:blipFill>
        <p:spPr>
          <a:xfrm>
            <a:off x="-1" y="-2"/>
            <a:ext cx="12192001" cy="6858001"/>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pic>
        <p:nvPicPr>
          <p:cNvPr id="1026" name="Picture 2" descr="https://encrypted-tbn3.gstatic.com/images?q=tbn:ANd9GcS1YGptlUcmJIrAYTK9oai_NVaaHoaopfXqvl7ywKdYGIARFCTJx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1696" y="30809"/>
            <a:ext cx="3203530" cy="2240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stretch>
            <a:fillRect/>
          </a:stretch>
        </p:blipFill>
        <p:spPr>
          <a:xfrm>
            <a:off x="8373529" y="-3"/>
            <a:ext cx="3818471" cy="3111503"/>
          </a:xfrm>
          <a:prstGeom prst="rect">
            <a:avLst/>
          </a:prstGeom>
          <a:ln>
            <a:noFill/>
          </a:ln>
          <a:effectLst>
            <a:softEdge rad="112500"/>
          </a:effectLst>
        </p:spPr>
      </p:pic>
      <p:sp>
        <p:nvSpPr>
          <p:cNvPr id="6" name="CuadroTexto 5"/>
          <p:cNvSpPr txBox="1"/>
          <p:nvPr/>
        </p:nvSpPr>
        <p:spPr>
          <a:xfrm>
            <a:off x="8662297" y="5796170"/>
            <a:ext cx="2462903" cy="1061829"/>
          </a:xfrm>
          <a:prstGeom prst="rect">
            <a:avLst/>
          </a:prstGeom>
          <a:noFill/>
        </p:spPr>
        <p:txBody>
          <a:bodyPr wrap="square" rtlCol="0">
            <a:spAutoFit/>
          </a:bodyPr>
          <a:lstStyle/>
          <a:p>
            <a:pPr algn="ctr"/>
            <a:r>
              <a:rPr lang="es-CO" sz="1050" b="1" dirty="0" smtClean="0">
                <a:solidFill>
                  <a:schemeClr val="bg1"/>
                </a:solidFill>
                <a:latin typeface="Arial" panose="020B0604020202020204" pitchFamily="34" charset="0"/>
                <a:cs typeface="Arial" panose="020B0604020202020204" pitchFamily="34" charset="0"/>
              </a:rPr>
              <a:t>FACULTAD DE INGENIERÍAS FÍSICO-QUÍMICAS</a:t>
            </a:r>
          </a:p>
          <a:p>
            <a:pPr algn="ctr"/>
            <a:r>
              <a:rPr lang="es-CO" sz="1050" b="1" dirty="0" smtClean="0">
                <a:solidFill>
                  <a:schemeClr val="bg1"/>
                </a:solidFill>
                <a:latin typeface="Arial" panose="020B0604020202020204" pitchFamily="34" charset="0"/>
                <a:cs typeface="Arial" panose="020B0604020202020204" pitchFamily="34" charset="0"/>
              </a:rPr>
              <a:t>ESCUELA DE INGENIERÍA DE PETRÓLEOS</a:t>
            </a:r>
          </a:p>
          <a:p>
            <a:pPr algn="ctr"/>
            <a:r>
              <a:rPr lang="es-CO" sz="1050" b="1" dirty="0" smtClean="0">
                <a:solidFill>
                  <a:schemeClr val="bg1"/>
                </a:solidFill>
                <a:latin typeface="Arial" panose="020B0604020202020204" pitchFamily="34" charset="0"/>
                <a:cs typeface="Arial" panose="020B0604020202020204" pitchFamily="34" charset="0"/>
              </a:rPr>
              <a:t>BUCARAMANGA</a:t>
            </a:r>
          </a:p>
          <a:p>
            <a:pPr algn="ctr"/>
            <a:r>
              <a:rPr lang="es-CO" sz="1050" b="1" dirty="0" smtClean="0">
                <a:solidFill>
                  <a:schemeClr val="bg1"/>
                </a:solidFill>
                <a:latin typeface="Arial" panose="020B0604020202020204" pitchFamily="34" charset="0"/>
                <a:cs typeface="Arial" panose="020B0604020202020204" pitchFamily="34" charset="0"/>
              </a:rPr>
              <a:t>2015</a:t>
            </a:r>
            <a:endParaRPr lang="es-CO" sz="1050" b="1" dirty="0">
              <a:solidFill>
                <a:schemeClr val="bg1"/>
              </a:solidFill>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6"/>
          <a:stretch>
            <a:fillRect/>
          </a:stretch>
        </p:blipFill>
        <p:spPr>
          <a:xfrm>
            <a:off x="11333479" y="6035251"/>
            <a:ext cx="858521" cy="822749"/>
          </a:xfrm>
          <a:prstGeom prst="rect">
            <a:avLst/>
          </a:prstGeom>
        </p:spPr>
      </p:pic>
      <p:sp>
        <p:nvSpPr>
          <p:cNvPr id="23" name="Rectángulo 22"/>
          <p:cNvSpPr/>
          <p:nvPr/>
        </p:nvSpPr>
        <p:spPr>
          <a:xfrm>
            <a:off x="1753441" y="2141907"/>
            <a:ext cx="7805855" cy="923330"/>
          </a:xfrm>
          <a:prstGeom prst="rect">
            <a:avLst/>
          </a:prstGeom>
          <a:noFill/>
        </p:spPr>
        <p:txBody>
          <a:bodyPr wrap="none" lIns="91440" tIns="45720" rIns="91440" bIns="4572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5400" b="1" dirty="0" smtClean="0">
                <a:ln w="9525">
                  <a:solidFill>
                    <a:schemeClr val="bg1"/>
                  </a:solidFill>
                  <a:prstDash val="solid"/>
                </a:ln>
                <a:effectLst>
                  <a:glow rad="139700">
                    <a:schemeClr val="accent5">
                      <a:satMod val="175000"/>
                      <a:alpha val="40000"/>
                    </a:schemeClr>
                  </a:glow>
                  <a:outerShdw blurRad="12700" dist="38100" dir="2700000" algn="tl" rotWithShape="0">
                    <a:schemeClr val="bg1">
                      <a:lumMod val="50000"/>
                    </a:schemeClr>
                  </a:outerShdw>
                </a:effectLst>
              </a:rPr>
              <a:t>FIN DE LA PRESENTACIÓN</a:t>
            </a:r>
            <a:endParaRPr lang="es-ES" sz="5400" b="1" dirty="0">
              <a:ln w="9525">
                <a:solidFill>
                  <a:schemeClr val="bg1"/>
                </a:solidFill>
                <a:prstDash val="solid"/>
              </a:ln>
              <a:effectLst>
                <a:glow rad="139700">
                  <a:schemeClr val="accent5">
                    <a:satMod val="175000"/>
                    <a:alpha val="40000"/>
                  </a:schemeClr>
                </a:glow>
                <a:outerShdw blurRad="12700" dist="38100" dir="2700000" algn="tl" rotWithShape="0">
                  <a:schemeClr val="bg1">
                    <a:lumMod val="50000"/>
                  </a:schemeClr>
                </a:outerShdw>
              </a:effectLst>
            </a:endParaRPr>
          </a:p>
        </p:txBody>
      </p:sp>
      <p:sp>
        <p:nvSpPr>
          <p:cNvPr id="25" name="CuadroTexto 12"/>
          <p:cNvSpPr txBox="1"/>
          <p:nvPr/>
        </p:nvSpPr>
        <p:spPr>
          <a:xfrm>
            <a:off x="5321696" y="5850030"/>
            <a:ext cx="2557172" cy="954107"/>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2800" dirty="0" smtClean="0">
                <a:solidFill>
                  <a:schemeClr val="bg1"/>
                </a:solidFill>
                <a:latin typeface="Viner Hand ITC" panose="03070502030502020203" pitchFamily="66" charset="0"/>
              </a:rPr>
              <a:t>MUCHAS GRACIAS</a:t>
            </a:r>
            <a:endParaRPr lang="es-CO" sz="2800" dirty="0">
              <a:solidFill>
                <a:schemeClr val="bg1"/>
              </a:solidFill>
              <a:latin typeface="Viner Hand ITC" panose="03070502030502020203" pitchFamily="66" charset="0"/>
            </a:endParaRPr>
          </a:p>
        </p:txBody>
      </p:sp>
      <p:pic>
        <p:nvPicPr>
          <p:cNvPr id="4" name="Imagen 3"/>
          <p:cNvPicPr>
            <a:picLocks noChangeAspect="1"/>
          </p:cNvPicPr>
          <p:nvPr/>
        </p:nvPicPr>
        <p:blipFill>
          <a:blip r:embed="rId7"/>
          <a:stretch>
            <a:fillRect/>
          </a:stretch>
        </p:blipFill>
        <p:spPr>
          <a:xfrm>
            <a:off x="-66539" y="4050031"/>
            <a:ext cx="5179956" cy="2838779"/>
          </a:xfrm>
          <a:prstGeom prst="rect">
            <a:avLst/>
          </a:prstGeom>
          <a:ln>
            <a:noFill/>
          </a:ln>
          <a:effectLst>
            <a:softEdge rad="112500"/>
          </a:effectLst>
        </p:spPr>
      </p:pic>
    </p:spTree>
    <p:extLst>
      <p:ext uri="{BB962C8B-B14F-4D97-AF65-F5344CB8AC3E}">
        <p14:creationId xmlns:p14="http://schemas.microsoft.com/office/powerpoint/2010/main" val="2477921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707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18" name="CuadroTexto 17"/>
          <p:cNvSpPr txBox="1"/>
          <p:nvPr/>
        </p:nvSpPr>
        <p:spPr>
          <a:xfrm>
            <a:off x="226110" y="3123045"/>
            <a:ext cx="2193923" cy="1015663"/>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Registros en hueco revestido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352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Cañoneo </a:t>
            </a:r>
          </a:p>
        </p:txBody>
      </p:sp>
      <p:sp>
        <p:nvSpPr>
          <p:cNvPr id="21" name="CuadroTexto 20"/>
          <p:cNvSpPr txBox="1"/>
          <p:nvPr/>
        </p:nvSpPr>
        <p:spPr>
          <a:xfrm>
            <a:off x="187167" y="399200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Tipos de cañones</a:t>
            </a:r>
          </a:p>
        </p:txBody>
      </p:sp>
      <p:sp>
        <p:nvSpPr>
          <p:cNvPr id="22" name="CuadroTexto 21"/>
          <p:cNvSpPr txBox="1"/>
          <p:nvPr/>
        </p:nvSpPr>
        <p:spPr>
          <a:xfrm>
            <a:off x="96049" y="46254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sp>
        <p:nvSpPr>
          <p:cNvPr id="24" name="Rectángulo 23"/>
          <p:cNvSpPr/>
          <p:nvPr/>
        </p:nvSpPr>
        <p:spPr>
          <a:xfrm>
            <a:off x="2607039" y="708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INTRODUCCIÓN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5" name="CuadroTexto 4"/>
          <p:cNvSpPr txBox="1"/>
          <p:nvPr/>
        </p:nvSpPr>
        <p:spPr>
          <a:xfrm>
            <a:off x="5781214" y="954862"/>
            <a:ext cx="4848686" cy="1754326"/>
          </a:xfrm>
          <a:prstGeom prst="rect">
            <a:avLst/>
          </a:prstGeom>
          <a:noFill/>
        </p:spPr>
        <p:txBody>
          <a:bodyPr wrap="square" rtlCol="0">
            <a:spAutoFit/>
          </a:bodyPr>
          <a:lstStyle/>
          <a:p>
            <a:pPr algn="just"/>
            <a:r>
              <a:rPr lang="es-CO" dirty="0" smtClean="0"/>
              <a:t>El cañoneo es el proceso de crear aberturas a través de la tubería de revestimiento y el cemento, para establecer comunicación entre el pozo y la formación productora. Las herramientas que se utilizan para llevar a cabo esta operación se denominan cañones.</a:t>
            </a:r>
            <a:endParaRPr lang="es-CO" dirty="0"/>
          </a:p>
        </p:txBody>
      </p:sp>
      <p:pic>
        <p:nvPicPr>
          <p:cNvPr id="7" name="Imagen 6"/>
          <p:cNvPicPr>
            <a:picLocks noChangeAspect="1"/>
          </p:cNvPicPr>
          <p:nvPr/>
        </p:nvPicPr>
        <p:blipFill>
          <a:blip r:embed="rId4"/>
          <a:stretch>
            <a:fillRect/>
          </a:stretch>
        </p:blipFill>
        <p:spPr>
          <a:xfrm>
            <a:off x="3318798" y="936301"/>
            <a:ext cx="2084600" cy="3286532"/>
          </a:xfrm>
          <a:prstGeom prst="rect">
            <a:avLst/>
          </a:prstGeom>
          <a:ln>
            <a:noFill/>
          </a:ln>
          <a:effectLst>
            <a:outerShdw blurRad="190500" algn="tl" rotWithShape="0">
              <a:srgbClr val="000000">
                <a:alpha val="70000"/>
              </a:srgbClr>
            </a:outerShdw>
          </a:effectLst>
        </p:spPr>
      </p:pic>
      <p:sp>
        <p:nvSpPr>
          <p:cNvPr id="3" name="CuadroTexto 2"/>
          <p:cNvSpPr txBox="1"/>
          <p:nvPr/>
        </p:nvSpPr>
        <p:spPr>
          <a:xfrm>
            <a:off x="3202671" y="4593134"/>
            <a:ext cx="4054046" cy="1754326"/>
          </a:xfrm>
          <a:prstGeom prst="rect">
            <a:avLst/>
          </a:prstGeom>
          <a:noFill/>
        </p:spPr>
        <p:txBody>
          <a:bodyPr wrap="square" rtlCol="0">
            <a:spAutoFit/>
          </a:bodyPr>
          <a:lstStyle/>
          <a:p>
            <a:pPr algn="just"/>
            <a:r>
              <a:rPr lang="es-CO" dirty="0" smtClean="0"/>
              <a:t>Un registro o perfil de pozo es una grabación contra profundidad de alguna de las características de las formaciones rocosas atravesadas, las cuales se realizan por medio de diferentes herramientas de medición. </a:t>
            </a:r>
            <a:endParaRPr lang="es-CO" dirty="0"/>
          </a:p>
        </p:txBody>
      </p:sp>
      <p:pic>
        <p:nvPicPr>
          <p:cNvPr id="9" name="Imagen 8"/>
          <p:cNvPicPr>
            <a:picLocks noChangeAspect="1"/>
          </p:cNvPicPr>
          <p:nvPr/>
        </p:nvPicPr>
        <p:blipFill>
          <a:blip r:embed="rId5"/>
          <a:stretch>
            <a:fillRect/>
          </a:stretch>
        </p:blipFill>
        <p:spPr>
          <a:xfrm>
            <a:off x="8102599" y="1888482"/>
            <a:ext cx="2527301" cy="519162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275326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18" name="CuadroTexto 17"/>
          <p:cNvSpPr txBox="1"/>
          <p:nvPr/>
        </p:nvSpPr>
        <p:spPr>
          <a:xfrm>
            <a:off x="226110" y="3123045"/>
            <a:ext cx="2193923" cy="1015663"/>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Registros en hueco revestido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352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Cañoneo </a:t>
            </a:r>
          </a:p>
        </p:txBody>
      </p:sp>
      <p:sp>
        <p:nvSpPr>
          <p:cNvPr id="21" name="CuadroTexto 20"/>
          <p:cNvSpPr txBox="1"/>
          <p:nvPr/>
        </p:nvSpPr>
        <p:spPr>
          <a:xfrm>
            <a:off x="187167" y="399200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Tipos de cañones</a:t>
            </a:r>
          </a:p>
        </p:txBody>
      </p:sp>
      <p:sp>
        <p:nvSpPr>
          <p:cNvPr id="22" name="CuadroTexto 21"/>
          <p:cNvSpPr txBox="1"/>
          <p:nvPr/>
        </p:nvSpPr>
        <p:spPr>
          <a:xfrm>
            <a:off x="96049" y="46254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sp>
        <p:nvSpPr>
          <p:cNvPr id="24" name="Rectángulo 23"/>
          <p:cNvSpPr/>
          <p:nvPr/>
        </p:nvSpPr>
        <p:spPr>
          <a:xfrm>
            <a:off x="2708458" y="-12700"/>
            <a:ext cx="9160042" cy="1384995"/>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PARÁMETROS QUE AFECTAN LA PRODUCTIVIDAD DEL POZO</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 name="Rectángulo 2"/>
          <p:cNvSpPr/>
          <p:nvPr/>
        </p:nvSpPr>
        <p:spPr>
          <a:xfrm>
            <a:off x="2888891" y="2087050"/>
            <a:ext cx="4075832" cy="2125197"/>
          </a:xfrm>
          <a:prstGeom prst="rect">
            <a:avLst/>
          </a:prstGeom>
        </p:spPr>
        <p:txBody>
          <a:bodyPr wrap="square">
            <a:spAutoFit/>
          </a:bodyPr>
          <a:lstStyle/>
          <a:p>
            <a:pPr lvl="0" algn="just">
              <a:lnSpc>
                <a:spcPct val="150000"/>
              </a:lnSpc>
              <a:spcAft>
                <a:spcPts val="0"/>
              </a:spcAft>
            </a:pPr>
            <a:r>
              <a:rPr lang="es-CO" dirty="0" smtClean="0">
                <a:solidFill>
                  <a:srgbClr val="000000"/>
                </a:solidFill>
                <a:ea typeface="Times New Roman" panose="02020603050405020304" pitchFamily="18" charset="0"/>
              </a:rPr>
              <a:t>Se </a:t>
            </a:r>
            <a:r>
              <a:rPr lang="es-CO" dirty="0">
                <a:solidFill>
                  <a:srgbClr val="000000"/>
                </a:solidFill>
                <a:ea typeface="Times New Roman" panose="02020603050405020304" pitchFamily="18" charset="0"/>
              </a:rPr>
              <a:t>refiere a que la penetración de la formación por medio de los disparos sea suficiente y no este obstruida, lo que quiere decir que principalmente se trata de las condiciones y limpieza del disparo. </a:t>
            </a:r>
            <a:endParaRPr lang="es-CO" dirty="0">
              <a:solidFill>
                <a:srgbClr val="000000"/>
              </a:solidFill>
              <a:effectLst/>
              <a:ea typeface="Times New Roman" panose="02020603050405020304" pitchFamily="18" charset="0"/>
            </a:endParaRPr>
          </a:p>
        </p:txBody>
      </p:sp>
      <p:sp>
        <p:nvSpPr>
          <p:cNvPr id="9" name="Rectángulo 8"/>
          <p:cNvSpPr/>
          <p:nvPr/>
        </p:nvSpPr>
        <p:spPr>
          <a:xfrm>
            <a:off x="7819503" y="4605105"/>
            <a:ext cx="3648598" cy="2308324"/>
          </a:xfrm>
          <a:prstGeom prst="rect">
            <a:avLst/>
          </a:prstGeom>
        </p:spPr>
        <p:txBody>
          <a:bodyPr wrap="square">
            <a:spAutoFit/>
          </a:bodyPr>
          <a:lstStyle/>
          <a:p>
            <a:pPr marL="285750" indent="-285750">
              <a:buFontTx/>
              <a:buChar char="-"/>
            </a:pPr>
            <a:r>
              <a:rPr lang="es-CO" dirty="0" smtClean="0">
                <a:ea typeface="Calibri" panose="020F0502020204030204" pitchFamily="34" charset="0"/>
                <a:cs typeface="Times New Roman" panose="02020603050405020304" pitchFamily="18" charset="0"/>
              </a:rPr>
              <a:t>Distribución </a:t>
            </a:r>
            <a:r>
              <a:rPr lang="es-CO" dirty="0">
                <a:ea typeface="Calibri" panose="020F0502020204030204" pitchFamily="34" charset="0"/>
                <a:cs typeface="Times New Roman" panose="02020603050405020304" pitchFamily="18" charset="0"/>
              </a:rPr>
              <a:t>de perforaciones sobre la zona de </a:t>
            </a:r>
            <a:r>
              <a:rPr lang="es-CO" dirty="0" smtClean="0">
                <a:ea typeface="Calibri" panose="020F0502020204030204" pitchFamily="34" charset="0"/>
                <a:cs typeface="Times New Roman" panose="02020603050405020304" pitchFamily="18" charset="0"/>
              </a:rPr>
              <a:t>producción. </a:t>
            </a:r>
          </a:p>
          <a:p>
            <a:pPr marL="285750" indent="-285750">
              <a:buFontTx/>
              <a:buChar char="-"/>
            </a:pPr>
            <a:r>
              <a:rPr lang="es-CO" dirty="0" smtClean="0">
                <a:ea typeface="Calibri" panose="020F0502020204030204" pitchFamily="34" charset="0"/>
                <a:cs typeface="Times New Roman" panose="02020603050405020304" pitchFamily="18" charset="0"/>
              </a:rPr>
              <a:t>Características de la zona penetrada.</a:t>
            </a:r>
          </a:p>
          <a:p>
            <a:pPr marL="285750" indent="-285750">
              <a:buFontTx/>
              <a:buChar char="-"/>
            </a:pPr>
            <a:r>
              <a:rPr lang="es-CO" dirty="0" smtClean="0">
                <a:ea typeface="Calibri" panose="020F0502020204030204" pitchFamily="34" charset="0"/>
                <a:cs typeface="Times New Roman" panose="02020603050405020304" pitchFamily="18" charset="0"/>
              </a:rPr>
              <a:t>Número de direcciones del disparo.</a:t>
            </a:r>
          </a:p>
          <a:p>
            <a:pPr marL="285750" indent="-285750">
              <a:buFontTx/>
              <a:buChar char="-"/>
            </a:pPr>
            <a:endParaRPr lang="es-CO" dirty="0" smtClean="0">
              <a:ea typeface="Calibri" panose="020F0502020204030204" pitchFamily="34" charset="0"/>
              <a:cs typeface="Times New Roman" panose="02020603050405020304" pitchFamily="18" charset="0"/>
            </a:endParaRPr>
          </a:p>
          <a:p>
            <a:pPr marL="285750" indent="-285750">
              <a:buFontTx/>
              <a:buChar char="-"/>
            </a:pPr>
            <a:endParaRPr lang="es-CO" dirty="0"/>
          </a:p>
        </p:txBody>
      </p:sp>
      <p:sp>
        <p:nvSpPr>
          <p:cNvPr id="10" name="Rectángulo 9"/>
          <p:cNvSpPr/>
          <p:nvPr/>
        </p:nvSpPr>
        <p:spPr>
          <a:xfrm>
            <a:off x="7444132" y="2130122"/>
            <a:ext cx="4300883" cy="1200329"/>
          </a:xfrm>
          <a:prstGeom prst="rect">
            <a:avLst/>
          </a:prstGeom>
        </p:spPr>
        <p:txBody>
          <a:bodyPr wrap="square">
            <a:spAutoFit/>
          </a:bodyPr>
          <a:lstStyle/>
          <a:p>
            <a:pPr algn="just"/>
            <a:r>
              <a:rPr lang="es-CO" dirty="0">
                <a:ea typeface="Calibri" panose="020F0502020204030204" pitchFamily="34" charset="0"/>
                <a:cs typeface="Times New Roman" panose="02020603050405020304" pitchFamily="18" charset="0"/>
              </a:rPr>
              <a:t>La penetración depende principalmente de la carga explosiva, la forma y tipo de cañón, el espacio entre el cañón y el </a:t>
            </a:r>
            <a:r>
              <a:rPr lang="es-CO" dirty="0" smtClean="0">
                <a:ea typeface="Calibri" panose="020F0502020204030204" pitchFamily="34" charset="0"/>
                <a:cs typeface="Times New Roman" panose="02020603050405020304" pitchFamily="18" charset="0"/>
              </a:rPr>
              <a:t>revestimiento.</a:t>
            </a:r>
            <a:endParaRPr lang="es-CO" dirty="0"/>
          </a:p>
        </p:txBody>
      </p:sp>
      <p:sp>
        <p:nvSpPr>
          <p:cNvPr id="11" name="Nube 10"/>
          <p:cNvSpPr/>
          <p:nvPr/>
        </p:nvSpPr>
        <p:spPr>
          <a:xfrm>
            <a:off x="8189841" y="1074206"/>
            <a:ext cx="2809462" cy="845812"/>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t>PENETRACIÓN DE LA FORMACIÓN</a:t>
            </a:r>
            <a:endParaRPr lang="es-CO" dirty="0"/>
          </a:p>
        </p:txBody>
      </p:sp>
      <p:sp>
        <p:nvSpPr>
          <p:cNvPr id="13" name="Rectángulo 12"/>
          <p:cNvSpPr/>
          <p:nvPr/>
        </p:nvSpPr>
        <p:spPr>
          <a:xfrm>
            <a:off x="7444131" y="2130122"/>
            <a:ext cx="4300883" cy="12003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3" name="Conector recto 22"/>
          <p:cNvCxnSpPr>
            <a:stCxn id="11" idx="1"/>
            <a:endCxn id="10" idx="0"/>
          </p:cNvCxnSpPr>
          <p:nvPr/>
        </p:nvCxnSpPr>
        <p:spPr>
          <a:xfrm>
            <a:off x="9594572" y="1919117"/>
            <a:ext cx="2" cy="211005"/>
          </a:xfrm>
          <a:prstGeom prst="line">
            <a:avLst/>
          </a:prstGeom>
        </p:spPr>
        <p:style>
          <a:lnRef idx="1">
            <a:schemeClr val="accent1"/>
          </a:lnRef>
          <a:fillRef idx="0">
            <a:schemeClr val="accent1"/>
          </a:fillRef>
          <a:effectRef idx="0">
            <a:schemeClr val="accent1"/>
          </a:effectRef>
          <a:fontRef idx="minor">
            <a:schemeClr val="tx1"/>
          </a:fontRef>
        </p:style>
      </p:cxnSp>
      <p:sp>
        <p:nvSpPr>
          <p:cNvPr id="25" name="Nube 24"/>
          <p:cNvSpPr/>
          <p:nvPr/>
        </p:nvSpPr>
        <p:spPr>
          <a:xfrm>
            <a:off x="2713581" y="924681"/>
            <a:ext cx="4448124" cy="1069552"/>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t>NÚMERO DE PERFORACIONES EFECTIVAS</a:t>
            </a:r>
            <a:endParaRPr lang="es-CO" dirty="0"/>
          </a:p>
        </p:txBody>
      </p:sp>
      <p:sp>
        <p:nvSpPr>
          <p:cNvPr id="26" name="Rectángulo 25"/>
          <p:cNvSpPr/>
          <p:nvPr/>
        </p:nvSpPr>
        <p:spPr>
          <a:xfrm>
            <a:off x="2875330" y="2230399"/>
            <a:ext cx="4075832" cy="19718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7" name="Conector recto 26"/>
          <p:cNvCxnSpPr/>
          <p:nvPr/>
        </p:nvCxnSpPr>
        <p:spPr>
          <a:xfrm>
            <a:off x="4933631" y="1980555"/>
            <a:ext cx="0" cy="23839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ángulo 27"/>
          <p:cNvSpPr/>
          <p:nvPr/>
        </p:nvSpPr>
        <p:spPr>
          <a:xfrm>
            <a:off x="2844063" y="5567589"/>
            <a:ext cx="4405772" cy="1200329"/>
          </a:xfrm>
          <a:prstGeom prst="rect">
            <a:avLst/>
          </a:prstGeom>
        </p:spPr>
        <p:txBody>
          <a:bodyPr wrap="square">
            <a:spAutoFit/>
          </a:bodyPr>
          <a:lstStyle/>
          <a:p>
            <a:pPr algn="just"/>
            <a:r>
              <a:rPr lang="es-CO" dirty="0" smtClean="0">
                <a:ea typeface="Calibri" panose="020F0502020204030204" pitchFamily="34" charset="0"/>
                <a:cs typeface="Times New Roman" panose="02020603050405020304" pitchFamily="18" charset="0"/>
              </a:rPr>
              <a:t>El </a:t>
            </a:r>
            <a:r>
              <a:rPr lang="es-CO" dirty="0">
                <a:ea typeface="Calibri" panose="020F0502020204030204" pitchFamily="34" charset="0"/>
                <a:cs typeface="Times New Roman" panose="02020603050405020304" pitchFamily="18" charset="0"/>
              </a:rPr>
              <a:t>diámetro del orificio de entrada principalmente es relacionado con el cañón de carga (ángulo) y con el espacio entre el cañón y el </a:t>
            </a:r>
            <a:r>
              <a:rPr lang="es-CO" dirty="0" smtClean="0">
                <a:ea typeface="Calibri" panose="020F0502020204030204" pitchFamily="34" charset="0"/>
                <a:cs typeface="Times New Roman" panose="02020603050405020304" pitchFamily="18" charset="0"/>
              </a:rPr>
              <a:t>revestimiento.</a:t>
            </a:r>
            <a:endParaRPr lang="es-CO" dirty="0"/>
          </a:p>
        </p:txBody>
      </p:sp>
      <p:sp>
        <p:nvSpPr>
          <p:cNvPr id="29" name="Nube 28"/>
          <p:cNvSpPr/>
          <p:nvPr/>
        </p:nvSpPr>
        <p:spPr>
          <a:xfrm>
            <a:off x="3648899" y="4583420"/>
            <a:ext cx="2796099" cy="792012"/>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t>DIÁMETRO DE LA PERFORACIÓN</a:t>
            </a:r>
            <a:endParaRPr lang="es-CO" dirty="0"/>
          </a:p>
        </p:txBody>
      </p:sp>
      <p:sp>
        <p:nvSpPr>
          <p:cNvPr id="30" name="Rectángulo 29"/>
          <p:cNvSpPr/>
          <p:nvPr/>
        </p:nvSpPr>
        <p:spPr>
          <a:xfrm>
            <a:off x="2862630" y="5614654"/>
            <a:ext cx="4425849" cy="1142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1" name="Conector recto 30"/>
          <p:cNvCxnSpPr/>
          <p:nvPr/>
        </p:nvCxnSpPr>
        <p:spPr>
          <a:xfrm>
            <a:off x="5036103" y="5363012"/>
            <a:ext cx="0" cy="238390"/>
          </a:xfrm>
          <a:prstGeom prst="line">
            <a:avLst/>
          </a:prstGeom>
        </p:spPr>
        <p:style>
          <a:lnRef idx="1">
            <a:schemeClr val="accent1"/>
          </a:lnRef>
          <a:fillRef idx="0">
            <a:schemeClr val="accent1"/>
          </a:fillRef>
          <a:effectRef idx="0">
            <a:schemeClr val="accent1"/>
          </a:effectRef>
          <a:fontRef idx="minor">
            <a:schemeClr val="tx1"/>
          </a:fontRef>
        </p:style>
      </p:cxnSp>
      <p:sp>
        <p:nvSpPr>
          <p:cNvPr id="33" name="Nube 32"/>
          <p:cNvSpPr/>
          <p:nvPr/>
        </p:nvSpPr>
        <p:spPr>
          <a:xfrm>
            <a:off x="8577050" y="3918949"/>
            <a:ext cx="1582820" cy="499793"/>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t>OTRAS</a:t>
            </a:r>
            <a:endParaRPr lang="es-CO" dirty="0"/>
          </a:p>
        </p:txBody>
      </p:sp>
      <p:cxnSp>
        <p:nvCxnSpPr>
          <p:cNvPr id="34" name="Conector recto 33"/>
          <p:cNvCxnSpPr/>
          <p:nvPr/>
        </p:nvCxnSpPr>
        <p:spPr>
          <a:xfrm>
            <a:off x="9381160" y="4392115"/>
            <a:ext cx="0" cy="23839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ángulo 34"/>
          <p:cNvSpPr/>
          <p:nvPr/>
        </p:nvSpPr>
        <p:spPr>
          <a:xfrm>
            <a:off x="7858540" y="4625430"/>
            <a:ext cx="3140764" cy="1762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30777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1270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19" name="CuadroTexto 18"/>
          <p:cNvSpPr txBox="1"/>
          <p:nvPr/>
        </p:nvSpPr>
        <p:spPr>
          <a:xfrm>
            <a:off x="163778" y="35352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Cañoneo </a:t>
            </a:r>
          </a:p>
        </p:txBody>
      </p:sp>
      <p:sp>
        <p:nvSpPr>
          <p:cNvPr id="21" name="CuadroTexto 20"/>
          <p:cNvSpPr txBox="1"/>
          <p:nvPr/>
        </p:nvSpPr>
        <p:spPr>
          <a:xfrm>
            <a:off x="187167" y="399200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Tipos de cañones</a:t>
            </a:r>
          </a:p>
        </p:txBody>
      </p:sp>
      <p:sp>
        <p:nvSpPr>
          <p:cNvPr id="22" name="CuadroTexto 21"/>
          <p:cNvSpPr txBox="1"/>
          <p:nvPr/>
        </p:nvSpPr>
        <p:spPr>
          <a:xfrm>
            <a:off x="96049" y="46254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sp>
        <p:nvSpPr>
          <p:cNvPr id="24" name="Rectángulo 23"/>
          <p:cNvSpPr/>
          <p:nvPr/>
        </p:nvSpPr>
        <p:spPr>
          <a:xfrm>
            <a:off x="2708458" y="-127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REGISTROS EN HUECO REVESTIDO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sp>
        <p:nvSpPr>
          <p:cNvPr id="5" name="Rectángulo 4"/>
          <p:cNvSpPr/>
          <p:nvPr/>
        </p:nvSpPr>
        <p:spPr>
          <a:xfrm>
            <a:off x="1802775" y="846535"/>
            <a:ext cx="6096000" cy="1338828"/>
          </a:xfrm>
          <a:prstGeom prst="rect">
            <a:avLst/>
          </a:prstGeom>
        </p:spPr>
        <p:txBody>
          <a:bodyPr>
            <a:spAutoFit/>
          </a:bodyPr>
          <a:lstStyle/>
          <a:p>
            <a:pPr lvl="2" algn="just">
              <a:lnSpc>
                <a:spcPct val="150000"/>
              </a:lnSpc>
              <a:spcAft>
                <a:spcPts val="0"/>
              </a:spcAft>
            </a:pPr>
            <a:r>
              <a:rPr lang="es-CO" dirty="0">
                <a:solidFill>
                  <a:srgbClr val="000000"/>
                </a:solidFill>
                <a:ea typeface="Times New Roman" panose="02020603050405020304" pitchFamily="18" charset="0"/>
              </a:rPr>
              <a:t>Es muy importante tener en cuenta que obtener un buen sello en el pozo permite que se tenga un aislamiento de zonas durante un largo </a:t>
            </a:r>
            <a:r>
              <a:rPr lang="es-CO" dirty="0" smtClean="0">
                <a:solidFill>
                  <a:srgbClr val="000000"/>
                </a:solidFill>
                <a:ea typeface="Times New Roman" panose="02020603050405020304" pitchFamily="18" charset="0"/>
              </a:rPr>
              <a:t>tiempo</a:t>
            </a:r>
            <a:r>
              <a:rPr lang="es-CO" dirty="0">
                <a:solidFill>
                  <a:srgbClr val="000000"/>
                </a:solidFill>
                <a:ea typeface="Times New Roman" panose="02020603050405020304" pitchFamily="18" charset="0"/>
              </a:rPr>
              <a:t>.</a:t>
            </a:r>
            <a:endParaRPr lang="es-CO" b="1" dirty="0">
              <a:solidFill>
                <a:srgbClr val="000000"/>
              </a:solidFill>
              <a:effectLst/>
              <a:ea typeface="Times New Roman" panose="02020603050405020304" pitchFamily="18" charset="0"/>
            </a:endParaRPr>
          </a:p>
        </p:txBody>
      </p:sp>
      <p:sp>
        <p:nvSpPr>
          <p:cNvPr id="7" name="Rectángulo redondeado 6"/>
          <p:cNvSpPr/>
          <p:nvPr/>
        </p:nvSpPr>
        <p:spPr>
          <a:xfrm>
            <a:off x="2733858" y="800039"/>
            <a:ext cx="5082255" cy="13853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0" name="Imagen 19"/>
          <p:cNvPicPr>
            <a:picLocks noChangeAspect="1"/>
          </p:cNvPicPr>
          <p:nvPr/>
        </p:nvPicPr>
        <p:blipFill>
          <a:blip r:embed="rId4"/>
          <a:stretch>
            <a:fillRect/>
          </a:stretch>
        </p:blipFill>
        <p:spPr>
          <a:xfrm>
            <a:off x="7816113" y="12700"/>
            <a:ext cx="4124325" cy="4086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6" name="Imagen 35"/>
          <p:cNvPicPr>
            <a:picLocks noChangeAspect="1"/>
          </p:cNvPicPr>
          <p:nvPr/>
        </p:nvPicPr>
        <p:blipFill>
          <a:blip r:embed="rId5"/>
          <a:stretch>
            <a:fillRect/>
          </a:stretch>
        </p:blipFill>
        <p:spPr>
          <a:xfrm>
            <a:off x="2922108" y="2109269"/>
            <a:ext cx="3204366" cy="42271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7" name="Rectángulo 36"/>
          <p:cNvSpPr/>
          <p:nvPr/>
        </p:nvSpPr>
        <p:spPr>
          <a:xfrm>
            <a:off x="5772500" y="4583391"/>
            <a:ext cx="6096000" cy="2169825"/>
          </a:xfrm>
          <a:prstGeom prst="rect">
            <a:avLst/>
          </a:prstGeom>
        </p:spPr>
        <p:txBody>
          <a:bodyPr>
            <a:spAutoFit/>
          </a:bodyPr>
          <a:lstStyle/>
          <a:p>
            <a:pPr lvl="2" algn="just">
              <a:lnSpc>
                <a:spcPct val="150000"/>
              </a:lnSpc>
              <a:spcAft>
                <a:spcPts val="0"/>
              </a:spcAft>
            </a:pPr>
            <a:r>
              <a:rPr lang="es-CO" dirty="0" smtClean="0">
                <a:solidFill>
                  <a:srgbClr val="000000"/>
                </a:solidFill>
                <a:ea typeface="Times New Roman" panose="02020603050405020304" pitchFamily="18" charset="0"/>
              </a:rPr>
              <a:t>Pero </a:t>
            </a:r>
            <a:r>
              <a:rPr lang="es-CO" dirty="0">
                <a:solidFill>
                  <a:srgbClr val="000000"/>
                </a:solidFill>
                <a:ea typeface="Times New Roman" panose="02020603050405020304" pitchFamily="18" charset="0"/>
              </a:rPr>
              <a:t>para determinar si esto sucede se usan registros sónicos y ultrasónicos que se han venido mejorando debido al auge de la tecnología ya que con ellos se logra cuantificar la adherencia del cemento y la tubería del revestimiento. </a:t>
            </a:r>
            <a:endParaRPr lang="es-CO" b="1" dirty="0">
              <a:solidFill>
                <a:srgbClr val="000000"/>
              </a:solidFill>
              <a:ea typeface="Times New Roman" panose="02020603050405020304" pitchFamily="18" charset="0"/>
            </a:endParaRPr>
          </a:p>
        </p:txBody>
      </p:sp>
      <p:sp>
        <p:nvSpPr>
          <p:cNvPr id="38" name="Flecha curvada hacia la derecha 37"/>
          <p:cNvSpPr/>
          <p:nvPr/>
        </p:nvSpPr>
        <p:spPr>
          <a:xfrm rot="21088843">
            <a:off x="6280637" y="2256243"/>
            <a:ext cx="899474" cy="214826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9" name="Rectángulo redondeado 38"/>
          <p:cNvSpPr/>
          <p:nvPr/>
        </p:nvSpPr>
        <p:spPr>
          <a:xfrm>
            <a:off x="6594543" y="4579495"/>
            <a:ext cx="5273957" cy="21506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584666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19" name="CuadroTexto 18"/>
          <p:cNvSpPr txBox="1"/>
          <p:nvPr/>
        </p:nvSpPr>
        <p:spPr>
          <a:xfrm>
            <a:off x="163778" y="35352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Cañoneo </a:t>
            </a:r>
          </a:p>
        </p:txBody>
      </p:sp>
      <p:sp>
        <p:nvSpPr>
          <p:cNvPr id="21" name="CuadroTexto 20"/>
          <p:cNvSpPr txBox="1"/>
          <p:nvPr/>
        </p:nvSpPr>
        <p:spPr>
          <a:xfrm>
            <a:off x="187167" y="399200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Tipos de cañones</a:t>
            </a:r>
          </a:p>
        </p:txBody>
      </p:sp>
      <p:sp>
        <p:nvSpPr>
          <p:cNvPr id="22" name="CuadroTexto 21"/>
          <p:cNvSpPr txBox="1"/>
          <p:nvPr/>
        </p:nvSpPr>
        <p:spPr>
          <a:xfrm>
            <a:off x="96049" y="46254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grpSp>
        <p:nvGrpSpPr>
          <p:cNvPr id="7" name="Grupo 6"/>
          <p:cNvGrpSpPr/>
          <p:nvPr/>
        </p:nvGrpSpPr>
        <p:grpSpPr>
          <a:xfrm>
            <a:off x="2708458" y="-12700"/>
            <a:ext cx="9321784" cy="6889428"/>
            <a:chOff x="2708458" y="-12700"/>
            <a:chExt cx="9321784" cy="6889428"/>
          </a:xfrm>
        </p:grpSpPr>
        <p:pic>
          <p:nvPicPr>
            <p:cNvPr id="3" name="Imagen 2"/>
            <p:cNvPicPr>
              <a:picLocks noChangeAspect="1"/>
            </p:cNvPicPr>
            <p:nvPr/>
          </p:nvPicPr>
          <p:blipFill>
            <a:blip r:embed="rId4"/>
            <a:stretch>
              <a:fillRect/>
            </a:stretch>
          </p:blipFill>
          <p:spPr>
            <a:xfrm>
              <a:off x="2895600" y="1335087"/>
              <a:ext cx="8521700" cy="5541641"/>
            </a:xfrm>
            <a:prstGeom prst="rect">
              <a:avLst/>
            </a:prstGeom>
            <a:ln>
              <a:noFill/>
            </a:ln>
            <a:effectLst>
              <a:softEdge rad="112500"/>
            </a:effectLst>
          </p:spPr>
        </p:pic>
        <p:grpSp>
          <p:nvGrpSpPr>
            <p:cNvPr id="5" name="Grupo 4"/>
            <p:cNvGrpSpPr/>
            <p:nvPr/>
          </p:nvGrpSpPr>
          <p:grpSpPr>
            <a:xfrm>
              <a:off x="2708458" y="-12700"/>
              <a:ext cx="9321784" cy="1397500"/>
              <a:chOff x="2708458" y="-12700"/>
              <a:chExt cx="9321784" cy="1397500"/>
            </a:xfrm>
          </p:grpSpPr>
          <p:sp>
            <p:nvSpPr>
              <p:cNvPr id="24" name="Rectángulo 23"/>
              <p:cNvSpPr/>
              <p:nvPr/>
            </p:nvSpPr>
            <p:spPr>
              <a:xfrm>
                <a:off x="2708458" y="-127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REGISTROS EN HUECO REVESTIDO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nvGrpSpPr>
              <p:cNvPr id="18" name="Grupo 17"/>
              <p:cNvGrpSpPr/>
              <p:nvPr/>
            </p:nvGrpSpPr>
            <p:grpSpPr>
              <a:xfrm>
                <a:off x="9791296" y="507999"/>
                <a:ext cx="2238946" cy="876801"/>
                <a:chOff x="6064616" y="613297"/>
                <a:chExt cx="2238946" cy="691742"/>
              </a:xfrm>
            </p:grpSpPr>
            <p:sp>
              <p:nvSpPr>
                <p:cNvPr id="20" name="Llamada rectangular redondeada 19"/>
                <p:cNvSpPr/>
                <p:nvPr/>
              </p:nvSpPr>
              <p:spPr>
                <a:xfrm>
                  <a:off x="6064616" y="613297"/>
                  <a:ext cx="2238946" cy="691742"/>
                </a:xfrm>
                <a:prstGeom prst="wedgeRoundRect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23" name="Rectángulo 22"/>
                <p:cNvSpPr/>
                <p:nvPr/>
              </p:nvSpPr>
              <p:spPr>
                <a:xfrm>
                  <a:off x="6064616" y="771745"/>
                  <a:ext cx="2238946" cy="400110"/>
                </a:xfrm>
                <a:prstGeom prst="rect">
                  <a:avLst/>
                </a:prstGeom>
              </p:spPr>
              <p:txBody>
                <a:bodyPr wrap="none">
                  <a:spAutoFit/>
                </a:bodyPr>
                <a:lstStyle/>
                <a:p>
                  <a:r>
                    <a:rPr lang="es-CO" sz="20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REGISTRO GR Y CCL</a:t>
                  </a:r>
                  <a:endParaRPr lang="es-CO" sz="2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grpSp>
        </p:grpSp>
      </p:grpSp>
    </p:spTree>
    <p:extLst>
      <p:ext uri="{BB962C8B-B14F-4D97-AF65-F5344CB8AC3E}">
        <p14:creationId xmlns:p14="http://schemas.microsoft.com/office/powerpoint/2010/main" val="1453708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36" name="Rectángulo redondeado 35"/>
          <p:cNvSpPr/>
          <p:nvPr/>
        </p:nvSpPr>
        <p:spPr>
          <a:xfrm>
            <a:off x="8153400" y="4902429"/>
            <a:ext cx="4038600" cy="19555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19" name="CuadroTexto 18"/>
          <p:cNvSpPr txBox="1"/>
          <p:nvPr/>
        </p:nvSpPr>
        <p:spPr>
          <a:xfrm>
            <a:off x="163778" y="35352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Cañoneo </a:t>
            </a:r>
          </a:p>
        </p:txBody>
      </p:sp>
      <p:sp>
        <p:nvSpPr>
          <p:cNvPr id="21" name="CuadroTexto 20"/>
          <p:cNvSpPr txBox="1"/>
          <p:nvPr/>
        </p:nvSpPr>
        <p:spPr>
          <a:xfrm>
            <a:off x="187167" y="399200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Tipos de cañones</a:t>
            </a:r>
          </a:p>
        </p:txBody>
      </p:sp>
      <p:sp>
        <p:nvSpPr>
          <p:cNvPr id="22" name="CuadroTexto 21"/>
          <p:cNvSpPr txBox="1"/>
          <p:nvPr/>
        </p:nvSpPr>
        <p:spPr>
          <a:xfrm>
            <a:off x="96049" y="46254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grpSp>
        <p:nvGrpSpPr>
          <p:cNvPr id="5" name="Grupo 4"/>
          <p:cNvGrpSpPr/>
          <p:nvPr/>
        </p:nvGrpSpPr>
        <p:grpSpPr>
          <a:xfrm>
            <a:off x="2708458" y="-12700"/>
            <a:ext cx="9160042" cy="1402079"/>
            <a:chOff x="2708458" y="-12700"/>
            <a:chExt cx="9160042" cy="1402079"/>
          </a:xfrm>
        </p:grpSpPr>
        <p:sp>
          <p:nvSpPr>
            <p:cNvPr id="24" name="Rectángulo 23"/>
            <p:cNvSpPr/>
            <p:nvPr/>
          </p:nvSpPr>
          <p:spPr>
            <a:xfrm>
              <a:off x="2708458" y="-127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REGISTROS EN HUECO REVESTIDO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nvGrpSpPr>
            <p:cNvPr id="18" name="Grupo 17"/>
            <p:cNvGrpSpPr/>
            <p:nvPr/>
          </p:nvGrpSpPr>
          <p:grpSpPr>
            <a:xfrm>
              <a:off x="2743861" y="680584"/>
              <a:ext cx="2362378" cy="708795"/>
              <a:chOff x="-982819" y="749456"/>
              <a:chExt cx="2362378" cy="559196"/>
            </a:xfrm>
          </p:grpSpPr>
          <p:sp>
            <p:nvSpPr>
              <p:cNvPr id="20" name="Llamada rectangular redondeada 19"/>
              <p:cNvSpPr/>
              <p:nvPr/>
            </p:nvSpPr>
            <p:spPr>
              <a:xfrm>
                <a:off x="-921103" y="749456"/>
                <a:ext cx="2238946" cy="559196"/>
              </a:xfrm>
              <a:prstGeom prst="wedgeRoundRect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23" name="Rectángulo 22"/>
              <p:cNvSpPr/>
              <p:nvPr/>
            </p:nvSpPr>
            <p:spPr>
              <a:xfrm>
                <a:off x="-982819" y="837105"/>
                <a:ext cx="2362378" cy="315662"/>
              </a:xfrm>
              <a:prstGeom prst="rect">
                <a:avLst/>
              </a:prstGeom>
            </p:spPr>
            <p:txBody>
              <a:bodyPr wrap="none">
                <a:spAutoFit/>
              </a:bodyPr>
              <a:lstStyle/>
              <a:p>
                <a:r>
                  <a:rPr lang="es-CO" sz="20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REGISTRO CBL Y VDL</a:t>
                </a:r>
                <a:endParaRPr lang="es-CO" sz="2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grpSp>
      </p:grpSp>
      <p:sp>
        <p:nvSpPr>
          <p:cNvPr id="9" name="Rectángulo 8"/>
          <p:cNvSpPr/>
          <p:nvPr/>
        </p:nvSpPr>
        <p:spPr>
          <a:xfrm>
            <a:off x="2620666" y="1584540"/>
            <a:ext cx="4157301" cy="1477328"/>
          </a:xfrm>
          <a:prstGeom prst="rect">
            <a:avLst/>
          </a:prstGeom>
        </p:spPr>
        <p:txBody>
          <a:bodyPr wrap="square">
            <a:spAutoFit/>
          </a:bodyPr>
          <a:lstStyle/>
          <a:p>
            <a:pPr algn="just"/>
            <a:r>
              <a:rPr lang="es-CO" dirty="0">
                <a:solidFill>
                  <a:srgbClr val="000000"/>
                </a:solidFill>
                <a:ea typeface="Calibri" panose="020F0502020204030204" pitchFamily="34" charset="0"/>
                <a:cs typeface="Arial" panose="020B0604020202020204" pitchFamily="34" charset="0"/>
              </a:rPr>
              <a:t>Los registros acústicos se utilizan para evaluar la calidad de los trabajos de cementación, midiendo la propagación de ondas de sonido en las proximidades del pozo.</a:t>
            </a:r>
            <a:endParaRPr lang="es-CO" dirty="0"/>
          </a:p>
        </p:txBody>
      </p:sp>
      <p:sp>
        <p:nvSpPr>
          <p:cNvPr id="26" name="Rectángulo 25"/>
          <p:cNvSpPr/>
          <p:nvPr/>
        </p:nvSpPr>
        <p:spPr>
          <a:xfrm>
            <a:off x="1252377" y="3382628"/>
            <a:ext cx="6572854" cy="2169825"/>
          </a:xfrm>
          <a:prstGeom prst="rect">
            <a:avLst/>
          </a:prstGeom>
        </p:spPr>
        <p:txBody>
          <a:bodyPr wrap="square">
            <a:spAutoFit/>
          </a:bodyPr>
          <a:lstStyle/>
          <a:p>
            <a:pPr lvl="3" algn="just" fontAlgn="base">
              <a:lnSpc>
                <a:spcPct val="150000"/>
              </a:lnSpc>
              <a:spcAft>
                <a:spcPts val="0"/>
              </a:spcAft>
            </a:pPr>
            <a:r>
              <a:rPr lang="es-CO" kern="0" dirty="0">
                <a:solidFill>
                  <a:srgbClr val="000000"/>
                </a:solidFill>
                <a:ea typeface="Times New Roman" panose="02020603050405020304" pitchFamily="18" charset="0"/>
                <a:cs typeface="Arial" panose="020B0604020202020204" pitchFamily="34" charset="0"/>
              </a:rPr>
              <a:t>El registro CBL mide la amplitud de una señal sónica producida por un transmisor que emite una onda acústica después de viajar a través del revestimiento, la medida se expresa en milivoltios mV o como decibeles dB.</a:t>
            </a:r>
            <a:endParaRPr lang="es-CO" b="1" u="none" strike="noStrike" kern="0" spc="0" dirty="0">
              <a:ln>
                <a:noFill/>
              </a:ln>
              <a:solidFill>
                <a:srgbClr val="000000"/>
              </a:solidFill>
              <a:effectLst>
                <a:glow>
                  <a:srgbClr val="000000"/>
                </a:glow>
                <a:outerShdw sx="0" sy="0">
                  <a:srgbClr val="000000"/>
                </a:outerShdw>
                <a:reflection stA="0" endPos="0" fadeDir="0" sx="0" sy="0"/>
              </a:effectLst>
              <a:ea typeface="Times New Roman" panose="02020603050405020304" pitchFamily="18" charset="0"/>
            </a:endParaRPr>
          </a:p>
        </p:txBody>
      </p:sp>
      <p:sp>
        <p:nvSpPr>
          <p:cNvPr id="28" name="Cinta perforada 27"/>
          <p:cNvSpPr/>
          <p:nvPr/>
        </p:nvSpPr>
        <p:spPr>
          <a:xfrm>
            <a:off x="5044523" y="5146634"/>
            <a:ext cx="2768600" cy="1583499"/>
          </a:xfrm>
          <a:prstGeom prst="flowChartPunchedTape">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CO" sz="1600" dirty="0" smtClean="0">
                <a:solidFill>
                  <a:schemeClr val="tx1"/>
                </a:solidFill>
                <a:ea typeface="Calibri" panose="020F0502020204030204" pitchFamily="34" charset="0"/>
                <a:cs typeface="Times New Roman" panose="02020603050405020304" pitchFamily="18" charset="0"/>
              </a:rPr>
              <a:t>Si </a:t>
            </a:r>
            <a:r>
              <a:rPr lang="es-CO" sz="1600" dirty="0">
                <a:solidFill>
                  <a:schemeClr val="tx1"/>
                </a:solidFill>
                <a:ea typeface="Calibri" panose="020F0502020204030204" pitchFamily="34" charset="0"/>
                <a:cs typeface="Times New Roman" panose="02020603050405020304" pitchFamily="18" charset="0"/>
              </a:rPr>
              <a:t>la amplitud aumenta indica una mejor calidad de la adherencia entre el cemento y el </a:t>
            </a:r>
            <a:r>
              <a:rPr lang="es-CO" sz="1600" dirty="0" smtClean="0">
                <a:solidFill>
                  <a:schemeClr val="tx1"/>
                </a:solidFill>
                <a:ea typeface="Calibri" panose="020F0502020204030204" pitchFamily="34" charset="0"/>
                <a:cs typeface="Times New Roman" panose="02020603050405020304" pitchFamily="18" charset="0"/>
              </a:rPr>
              <a:t>revestimiento.</a:t>
            </a:r>
            <a:endParaRPr lang="es-CO" sz="1600" dirty="0"/>
          </a:p>
        </p:txBody>
      </p:sp>
      <p:sp>
        <p:nvSpPr>
          <p:cNvPr id="33" name="Rectángulo 32"/>
          <p:cNvSpPr/>
          <p:nvPr/>
        </p:nvSpPr>
        <p:spPr>
          <a:xfrm>
            <a:off x="7813123" y="6232613"/>
            <a:ext cx="340277" cy="120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p:cNvSpPr/>
          <p:nvPr/>
        </p:nvSpPr>
        <p:spPr>
          <a:xfrm>
            <a:off x="7813123" y="5489387"/>
            <a:ext cx="340277" cy="120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4" name="Imagen 33"/>
          <p:cNvPicPr>
            <a:picLocks noChangeAspect="1"/>
          </p:cNvPicPr>
          <p:nvPr/>
        </p:nvPicPr>
        <p:blipFill>
          <a:blip r:embed="rId4"/>
          <a:stretch>
            <a:fillRect/>
          </a:stretch>
        </p:blipFill>
        <p:spPr>
          <a:xfrm>
            <a:off x="8394657" y="680584"/>
            <a:ext cx="3098749" cy="4196145"/>
          </a:xfrm>
          <a:prstGeom prst="rect">
            <a:avLst/>
          </a:prstGeom>
          <a:ln>
            <a:noFill/>
          </a:ln>
          <a:effectLst>
            <a:softEdge rad="112500"/>
          </a:effectLst>
        </p:spPr>
      </p:pic>
      <p:sp>
        <p:nvSpPr>
          <p:cNvPr id="35" name="Rectángulo 34"/>
          <p:cNvSpPr/>
          <p:nvPr/>
        </p:nvSpPr>
        <p:spPr>
          <a:xfrm>
            <a:off x="8284113" y="4763929"/>
            <a:ext cx="3754366" cy="2169825"/>
          </a:xfrm>
          <a:prstGeom prst="rect">
            <a:avLst/>
          </a:prstGeom>
        </p:spPr>
        <p:txBody>
          <a:bodyPr wrap="square">
            <a:spAutoFit/>
          </a:bodyPr>
          <a:lstStyle/>
          <a:p>
            <a:pPr algn="just">
              <a:lnSpc>
                <a:spcPct val="150000"/>
              </a:lnSpc>
              <a:spcAft>
                <a:spcPts val="0"/>
              </a:spcAft>
            </a:pPr>
            <a:r>
              <a:rPr lang="es-CO" dirty="0">
                <a:solidFill>
                  <a:srgbClr val="000000"/>
                </a:solidFill>
                <a:ea typeface="Times New Roman" panose="02020603050405020304" pitchFamily="18" charset="0"/>
              </a:rPr>
              <a:t>Estos registros no proveen información radial para diferenciar presencia de canales, cemento contaminado entre otras lo que dificulta la interpretación de los datos. </a:t>
            </a:r>
            <a:endParaRPr lang="es-CO" dirty="0">
              <a:solidFill>
                <a:srgbClr val="000000"/>
              </a:solidFill>
              <a:effectLst/>
              <a:ea typeface="Times New Roman" panose="02020603050405020304" pitchFamily="18" charset="0"/>
            </a:endParaRPr>
          </a:p>
        </p:txBody>
      </p:sp>
      <p:grpSp>
        <p:nvGrpSpPr>
          <p:cNvPr id="13" name="Grupo 12"/>
          <p:cNvGrpSpPr/>
          <p:nvPr/>
        </p:nvGrpSpPr>
        <p:grpSpPr>
          <a:xfrm rot="1104275">
            <a:off x="6953310" y="683268"/>
            <a:ext cx="2221894" cy="2210283"/>
            <a:chOff x="2954856" y="2781300"/>
            <a:chExt cx="3382445" cy="1617196"/>
          </a:xfrm>
        </p:grpSpPr>
        <p:sp>
          <p:nvSpPr>
            <p:cNvPr id="11" name="Rectángulo redondeado 10"/>
            <p:cNvSpPr/>
            <p:nvPr/>
          </p:nvSpPr>
          <p:spPr>
            <a:xfrm>
              <a:off x="2954856" y="2781300"/>
              <a:ext cx="3382444" cy="161719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400"/>
            </a:p>
          </p:txBody>
        </p:sp>
        <p:sp>
          <p:nvSpPr>
            <p:cNvPr id="10" name="Rectángulo 9"/>
            <p:cNvSpPr/>
            <p:nvPr/>
          </p:nvSpPr>
          <p:spPr>
            <a:xfrm>
              <a:off x="3048000" y="2949352"/>
              <a:ext cx="3289301" cy="1328625"/>
            </a:xfrm>
            <a:prstGeom prst="rect">
              <a:avLst/>
            </a:prstGeom>
          </p:spPr>
          <p:txBody>
            <a:bodyPr wrap="square">
              <a:spAutoFit/>
            </a:bodyPr>
            <a:lstStyle/>
            <a:p>
              <a:pPr algn="just"/>
              <a:r>
                <a:rPr lang="es-CO" sz="1400" dirty="0" smtClean="0">
                  <a:solidFill>
                    <a:schemeClr val="bg1"/>
                  </a:solidFill>
                  <a:ea typeface="Calibri" panose="020F0502020204030204" pitchFamily="34" charset="0"/>
                  <a:cs typeface="Arial" panose="020B0604020202020204" pitchFamily="34" charset="0"/>
                </a:rPr>
                <a:t>CBL, registro </a:t>
              </a:r>
              <a:r>
                <a:rPr lang="es-CO" sz="1400" dirty="0">
                  <a:solidFill>
                    <a:schemeClr val="bg1"/>
                  </a:solidFill>
                  <a:ea typeface="Calibri" panose="020F0502020204030204" pitchFamily="34" charset="0"/>
                  <a:cs typeface="Arial" panose="020B0604020202020204" pitchFamily="34" charset="0"/>
                </a:rPr>
                <a:t>cement bond y hace referencia a la cantidad del cemento y VDL- variable density que son los registros de densidad variable y hace referencia a la calidad de adhesión del cemento.</a:t>
              </a:r>
              <a:endParaRPr lang="es-CO" sz="1400" dirty="0">
                <a:solidFill>
                  <a:schemeClr val="bg1"/>
                </a:solidFill>
              </a:endParaRPr>
            </a:p>
          </p:txBody>
        </p:sp>
      </p:grpSp>
    </p:spTree>
    <p:extLst>
      <p:ext uri="{BB962C8B-B14F-4D97-AF65-F5344CB8AC3E}">
        <p14:creationId xmlns:p14="http://schemas.microsoft.com/office/powerpoint/2010/main" val="1679670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672095" y="1781019"/>
            <a:ext cx="7696166" cy="4980983"/>
          </a:xfrm>
          <a:prstGeom prst="rect">
            <a:avLst/>
          </a:prstGeom>
          <a:effectLst>
            <a:glow rad="228600">
              <a:schemeClr val="accent2">
                <a:satMod val="175000"/>
                <a:alpha val="40000"/>
              </a:schemeClr>
            </a:glow>
          </a:effectLst>
        </p:spPr>
      </p:pic>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19" name="CuadroTexto 18"/>
          <p:cNvSpPr txBox="1"/>
          <p:nvPr/>
        </p:nvSpPr>
        <p:spPr>
          <a:xfrm>
            <a:off x="163778" y="35352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Cañoneo </a:t>
            </a:r>
          </a:p>
        </p:txBody>
      </p:sp>
      <p:sp>
        <p:nvSpPr>
          <p:cNvPr id="21" name="CuadroTexto 20"/>
          <p:cNvSpPr txBox="1"/>
          <p:nvPr/>
        </p:nvSpPr>
        <p:spPr>
          <a:xfrm>
            <a:off x="187167" y="399200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Tipos de cañones</a:t>
            </a:r>
          </a:p>
        </p:txBody>
      </p:sp>
      <p:sp>
        <p:nvSpPr>
          <p:cNvPr id="22" name="CuadroTexto 21"/>
          <p:cNvSpPr txBox="1"/>
          <p:nvPr/>
        </p:nvSpPr>
        <p:spPr>
          <a:xfrm>
            <a:off x="96049" y="46254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grpSp>
        <p:nvGrpSpPr>
          <p:cNvPr id="5" name="Grupo 4"/>
          <p:cNvGrpSpPr/>
          <p:nvPr/>
        </p:nvGrpSpPr>
        <p:grpSpPr>
          <a:xfrm>
            <a:off x="2708458" y="-12700"/>
            <a:ext cx="9160042" cy="1661116"/>
            <a:chOff x="2708458" y="-12700"/>
            <a:chExt cx="9160042" cy="1661116"/>
          </a:xfrm>
        </p:grpSpPr>
        <p:sp>
          <p:nvSpPr>
            <p:cNvPr id="24" name="Rectángulo 23"/>
            <p:cNvSpPr/>
            <p:nvPr/>
          </p:nvSpPr>
          <p:spPr>
            <a:xfrm>
              <a:off x="2708458" y="-127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REGISTROS EN HUECO REVESTIDO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nvGrpSpPr>
            <p:cNvPr id="18" name="Grupo 17"/>
            <p:cNvGrpSpPr/>
            <p:nvPr/>
          </p:nvGrpSpPr>
          <p:grpSpPr>
            <a:xfrm>
              <a:off x="2805577" y="680583"/>
              <a:ext cx="2397781" cy="967833"/>
              <a:chOff x="-921103" y="749456"/>
              <a:chExt cx="2397781" cy="763562"/>
            </a:xfrm>
          </p:grpSpPr>
          <p:sp>
            <p:nvSpPr>
              <p:cNvPr id="20" name="Llamada rectangular redondeada 19"/>
              <p:cNvSpPr/>
              <p:nvPr/>
            </p:nvSpPr>
            <p:spPr>
              <a:xfrm>
                <a:off x="-921103" y="749456"/>
                <a:ext cx="2300662" cy="763562"/>
              </a:xfrm>
              <a:prstGeom prst="wedgeRoundRect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23" name="Rectángulo 22"/>
              <p:cNvSpPr/>
              <p:nvPr/>
            </p:nvSpPr>
            <p:spPr>
              <a:xfrm>
                <a:off x="-885700" y="851997"/>
                <a:ext cx="2362378" cy="558479"/>
              </a:xfrm>
              <a:prstGeom prst="rect">
                <a:avLst/>
              </a:prstGeom>
            </p:spPr>
            <p:txBody>
              <a:bodyPr wrap="none">
                <a:spAutoFit/>
              </a:bodyPr>
              <a:lstStyle/>
              <a:p>
                <a:r>
                  <a:rPr lang="es-CO" sz="20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EVALUACIÓN DEL </a:t>
                </a:r>
              </a:p>
              <a:p>
                <a:r>
                  <a:rPr lang="es-CO" sz="20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REGISTRO CBL Y VDL</a:t>
                </a:r>
                <a:endParaRPr lang="es-CO" sz="2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grpSp>
      </p:grpSp>
    </p:spTree>
    <p:extLst>
      <p:ext uri="{BB962C8B-B14F-4D97-AF65-F5344CB8AC3E}">
        <p14:creationId xmlns:p14="http://schemas.microsoft.com/office/powerpoint/2010/main" val="3199440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12700"/>
            <a:ext cx="2636520" cy="68834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REGISTRO Y CAÑONEO</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25452" y="2684120"/>
            <a:ext cx="2433499" cy="461665"/>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Parámetros que afectan la productividad del pozo</a:t>
            </a:r>
            <a:endParaRPr lang="es-CO" sz="1200" dirty="0"/>
          </a:p>
        </p:txBody>
      </p:sp>
      <p:sp>
        <p:nvSpPr>
          <p:cNvPr id="19" name="CuadroTexto 18"/>
          <p:cNvSpPr txBox="1"/>
          <p:nvPr/>
        </p:nvSpPr>
        <p:spPr>
          <a:xfrm>
            <a:off x="163778" y="35352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Cañoneo </a:t>
            </a:r>
          </a:p>
        </p:txBody>
      </p:sp>
      <p:sp>
        <p:nvSpPr>
          <p:cNvPr id="21" name="CuadroTexto 20"/>
          <p:cNvSpPr txBox="1"/>
          <p:nvPr/>
        </p:nvSpPr>
        <p:spPr>
          <a:xfrm>
            <a:off x="187167" y="399200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Tipos de cañones</a:t>
            </a:r>
          </a:p>
        </p:txBody>
      </p:sp>
      <p:sp>
        <p:nvSpPr>
          <p:cNvPr id="22" name="CuadroTexto 21"/>
          <p:cNvSpPr txBox="1"/>
          <p:nvPr/>
        </p:nvSpPr>
        <p:spPr>
          <a:xfrm>
            <a:off x="96049" y="46254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Tipos de cargas</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16" name="CuadroTexto 15"/>
          <p:cNvSpPr txBox="1"/>
          <p:nvPr/>
        </p:nvSpPr>
        <p:spPr>
          <a:xfrm>
            <a:off x="70649" y="5082630"/>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y técnicas de cañoneo</a:t>
            </a:r>
          </a:p>
        </p:txBody>
      </p:sp>
      <p:sp>
        <p:nvSpPr>
          <p:cNvPr id="32" name="CuadroTexto 31"/>
          <p:cNvSpPr txBox="1"/>
          <p:nvPr/>
        </p:nvSpPr>
        <p:spPr>
          <a:xfrm>
            <a:off x="272474" y="3294348"/>
            <a:ext cx="217078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Registros en hueco revestido</a:t>
            </a:r>
            <a:endParaRPr lang="es-CO" dirty="0">
              <a:latin typeface="Arial" panose="020B0604020202020204" pitchFamily="34" charset="0"/>
              <a:cs typeface="Arial" panose="020B0604020202020204" pitchFamily="34" charset="0"/>
            </a:endParaRPr>
          </a:p>
        </p:txBody>
      </p:sp>
      <p:grpSp>
        <p:nvGrpSpPr>
          <p:cNvPr id="5" name="Grupo 4"/>
          <p:cNvGrpSpPr/>
          <p:nvPr/>
        </p:nvGrpSpPr>
        <p:grpSpPr>
          <a:xfrm>
            <a:off x="2708458" y="-12700"/>
            <a:ext cx="9160042" cy="1597240"/>
            <a:chOff x="2708458" y="-12700"/>
            <a:chExt cx="9160042" cy="1597240"/>
          </a:xfrm>
        </p:grpSpPr>
        <p:sp>
          <p:nvSpPr>
            <p:cNvPr id="24" name="Rectángulo 23"/>
            <p:cNvSpPr/>
            <p:nvPr/>
          </p:nvSpPr>
          <p:spPr>
            <a:xfrm>
              <a:off x="2708458" y="-12700"/>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REGISTROS EN HUECO REVESTIDO</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nvGrpSpPr>
            <p:cNvPr id="18" name="Grupo 17"/>
            <p:cNvGrpSpPr/>
            <p:nvPr/>
          </p:nvGrpSpPr>
          <p:grpSpPr>
            <a:xfrm>
              <a:off x="2805577" y="680584"/>
              <a:ext cx="2974721" cy="903956"/>
              <a:chOff x="-921103" y="749456"/>
              <a:chExt cx="2974721" cy="713166"/>
            </a:xfrm>
          </p:grpSpPr>
          <p:sp>
            <p:nvSpPr>
              <p:cNvPr id="20" name="Llamada rectangular redondeada 19"/>
              <p:cNvSpPr/>
              <p:nvPr/>
            </p:nvSpPr>
            <p:spPr>
              <a:xfrm>
                <a:off x="-921103" y="749456"/>
                <a:ext cx="2877602" cy="713166"/>
              </a:xfrm>
              <a:prstGeom prst="wedgeRoundRect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23" name="Rectángulo 22"/>
              <p:cNvSpPr/>
              <p:nvPr/>
            </p:nvSpPr>
            <p:spPr>
              <a:xfrm>
                <a:off x="-885699" y="807238"/>
                <a:ext cx="2939317" cy="558479"/>
              </a:xfrm>
              <a:prstGeom prst="rect">
                <a:avLst/>
              </a:prstGeom>
            </p:spPr>
            <p:txBody>
              <a:bodyPr wrap="square">
                <a:spAutoFit/>
              </a:bodyPr>
              <a:lstStyle/>
              <a:p>
                <a:r>
                  <a:rPr lang="es-CO" sz="20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REGISTRO DE IMÁGENES ULTRASÓNICAS - USI</a:t>
                </a:r>
                <a:endParaRPr lang="es-CO" sz="2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grpSp>
      </p:grpSp>
      <p:pic>
        <p:nvPicPr>
          <p:cNvPr id="3" name="Imagen 2"/>
          <p:cNvPicPr>
            <a:picLocks noChangeAspect="1"/>
          </p:cNvPicPr>
          <p:nvPr/>
        </p:nvPicPr>
        <p:blipFill>
          <a:blip r:embed="rId4"/>
          <a:stretch>
            <a:fillRect/>
          </a:stretch>
        </p:blipFill>
        <p:spPr>
          <a:xfrm>
            <a:off x="10668000" y="664135"/>
            <a:ext cx="1369557" cy="6065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ángulo 6"/>
          <p:cNvSpPr/>
          <p:nvPr/>
        </p:nvSpPr>
        <p:spPr>
          <a:xfrm>
            <a:off x="2708458" y="1816159"/>
            <a:ext cx="7496569" cy="923330"/>
          </a:xfrm>
          <a:prstGeom prst="rect">
            <a:avLst/>
          </a:prstGeom>
        </p:spPr>
        <p:txBody>
          <a:bodyPr wrap="square">
            <a:spAutoFit/>
          </a:bodyPr>
          <a:lstStyle/>
          <a:p>
            <a:pPr algn="just"/>
            <a:r>
              <a:rPr lang="es-CO" dirty="0">
                <a:solidFill>
                  <a:srgbClr val="000000"/>
                </a:solidFill>
                <a:ea typeface="Calibri" panose="020F0502020204030204" pitchFamily="34" charset="0"/>
                <a:cs typeface="Arial" panose="020B0604020202020204" pitchFamily="34" charset="0"/>
              </a:rPr>
              <a:t>Las herramientas ultrasónicas miden la impedancia acústica (la densidad del material multiplicada por la velocidad de la onda de compresión) del material que se encuentra detrás de la tubería de revestimiento.</a:t>
            </a:r>
            <a:endParaRPr lang="es-CO" dirty="0"/>
          </a:p>
        </p:txBody>
      </p:sp>
      <p:sp>
        <p:nvSpPr>
          <p:cNvPr id="27" name="Rectángulo 26"/>
          <p:cNvSpPr/>
          <p:nvPr/>
        </p:nvSpPr>
        <p:spPr>
          <a:xfrm>
            <a:off x="1342201" y="5036301"/>
            <a:ext cx="8789254" cy="1754326"/>
          </a:xfrm>
          <a:prstGeom prst="rect">
            <a:avLst/>
          </a:prstGeom>
        </p:spPr>
        <p:txBody>
          <a:bodyPr wrap="square">
            <a:spAutoFit/>
          </a:bodyPr>
          <a:lstStyle/>
          <a:p>
            <a:pPr lvl="3" algn="just" fontAlgn="base">
              <a:lnSpc>
                <a:spcPct val="150000"/>
              </a:lnSpc>
              <a:spcAft>
                <a:spcPts val="0"/>
              </a:spcAft>
            </a:pPr>
            <a:r>
              <a:rPr lang="es-CO" kern="0" dirty="0">
                <a:solidFill>
                  <a:srgbClr val="000000"/>
                </a:solidFill>
                <a:ea typeface="Times New Roman" panose="02020603050405020304" pitchFamily="18" charset="0"/>
                <a:cs typeface="Arial" panose="020B0604020202020204" pitchFamily="34" charset="0"/>
              </a:rPr>
              <a:t>E</a:t>
            </a:r>
            <a:r>
              <a:rPr lang="es-CO" kern="0" dirty="0" smtClean="0">
                <a:solidFill>
                  <a:srgbClr val="000000"/>
                </a:solidFill>
                <a:ea typeface="Times New Roman" panose="02020603050405020304" pitchFamily="18" charset="0"/>
                <a:cs typeface="Arial" panose="020B0604020202020204" pitchFamily="34" charset="0"/>
              </a:rPr>
              <a:t>l </a:t>
            </a:r>
            <a:r>
              <a:rPr lang="es-CO" kern="0" dirty="0">
                <a:solidFill>
                  <a:srgbClr val="000000"/>
                </a:solidFill>
                <a:ea typeface="Times New Roman" panose="02020603050405020304" pitchFamily="18" charset="0"/>
                <a:cs typeface="Arial" panose="020B0604020202020204" pitchFamily="34" charset="0"/>
              </a:rPr>
              <a:t>material sólido osea el cemento fraguado muestra una impedancia acústica mayor que los líquidos (lodo, fluido espaciador o cemento líquido). Por lo que estas herramientas se pueden usar para diferenciar los sólidos de los líquidos a través de un contraste de impedancia acústica. </a:t>
            </a:r>
            <a:endParaRPr lang="es-CO" b="1" u="none" strike="noStrike" kern="0" spc="0" dirty="0">
              <a:ln>
                <a:noFill/>
              </a:ln>
              <a:solidFill>
                <a:srgbClr val="000000"/>
              </a:solidFill>
              <a:effectLst>
                <a:glow>
                  <a:srgbClr val="000000"/>
                </a:glow>
                <a:outerShdw sx="0" sy="0">
                  <a:srgbClr val="000000"/>
                </a:outerShdw>
                <a:reflection stA="0" endPos="0" fadeDir="0" sx="0" sy="0"/>
              </a:effectLst>
              <a:ea typeface="Times New Roman" panose="02020603050405020304" pitchFamily="18" charset="0"/>
            </a:endParaRPr>
          </a:p>
        </p:txBody>
      </p:sp>
      <p:sp>
        <p:nvSpPr>
          <p:cNvPr id="30" name="Flecha a la derecha con bandas 29"/>
          <p:cNvSpPr/>
          <p:nvPr/>
        </p:nvSpPr>
        <p:spPr>
          <a:xfrm rot="3476243">
            <a:off x="8967633" y="5007135"/>
            <a:ext cx="2758545" cy="150990"/>
          </a:xfrm>
          <a:prstGeom prst="striped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CO"/>
          </a:p>
        </p:txBody>
      </p:sp>
      <p:pic>
        <p:nvPicPr>
          <p:cNvPr id="36" name="Imagen 35"/>
          <p:cNvPicPr>
            <a:picLocks noChangeAspect="1"/>
          </p:cNvPicPr>
          <p:nvPr/>
        </p:nvPicPr>
        <p:blipFill>
          <a:blip r:embed="rId5"/>
          <a:stretch>
            <a:fillRect/>
          </a:stretch>
        </p:blipFill>
        <p:spPr>
          <a:xfrm>
            <a:off x="3195550" y="2905662"/>
            <a:ext cx="2200541" cy="2028624"/>
          </a:xfrm>
          <a:prstGeom prst="rect">
            <a:avLst/>
          </a:prstGeom>
          <a:ln>
            <a:noFill/>
          </a:ln>
          <a:effectLst>
            <a:outerShdw blurRad="292100" dist="139700" dir="2700000" algn="tl" rotWithShape="0">
              <a:srgbClr val="333333">
                <a:alpha val="65000"/>
              </a:srgbClr>
            </a:outerShdw>
          </a:effectLst>
        </p:spPr>
      </p:pic>
      <p:pic>
        <p:nvPicPr>
          <p:cNvPr id="37" name="Imagen 36"/>
          <p:cNvPicPr>
            <a:picLocks noChangeAspect="1"/>
          </p:cNvPicPr>
          <p:nvPr/>
        </p:nvPicPr>
        <p:blipFill>
          <a:blip r:embed="rId6"/>
          <a:stretch>
            <a:fillRect/>
          </a:stretch>
        </p:blipFill>
        <p:spPr>
          <a:xfrm>
            <a:off x="5801512" y="2949909"/>
            <a:ext cx="2258093" cy="1947029"/>
          </a:xfrm>
          <a:prstGeom prst="rect">
            <a:avLst/>
          </a:prstGeom>
          <a:ln>
            <a:noFill/>
          </a:ln>
          <a:effectLst>
            <a:outerShdw blurRad="292100" dist="139700" dir="2700000" algn="tl" rotWithShape="0">
              <a:srgbClr val="333333">
                <a:alpha val="65000"/>
              </a:srgbClr>
            </a:outerShdw>
          </a:effectLst>
        </p:spPr>
      </p:pic>
      <p:sp>
        <p:nvSpPr>
          <p:cNvPr id="38" name="Flecha a la derecha con bandas 37"/>
          <p:cNvSpPr/>
          <p:nvPr/>
        </p:nvSpPr>
        <p:spPr>
          <a:xfrm flipH="1">
            <a:off x="8128555" y="3463533"/>
            <a:ext cx="1304197" cy="144000"/>
          </a:xfrm>
          <a:prstGeom prst="striped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CO"/>
          </a:p>
        </p:txBody>
      </p:sp>
      <p:sp>
        <p:nvSpPr>
          <p:cNvPr id="34" name="Nube 33"/>
          <p:cNvSpPr/>
          <p:nvPr/>
        </p:nvSpPr>
        <p:spPr>
          <a:xfrm rot="19712123">
            <a:off x="8474072" y="3285153"/>
            <a:ext cx="2000297" cy="853295"/>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smtClean="0"/>
              <a:t>Transductor rotativo</a:t>
            </a:r>
            <a:endParaRPr lang="es-CO" b="1" dirty="0"/>
          </a:p>
        </p:txBody>
      </p:sp>
    </p:spTree>
    <p:extLst>
      <p:ext uri="{BB962C8B-B14F-4D97-AF65-F5344CB8AC3E}">
        <p14:creationId xmlns:p14="http://schemas.microsoft.com/office/powerpoint/2010/main" val="2775707476"/>
      </p:ext>
    </p:extLst>
  </p:cSld>
  <p:clrMapOvr>
    <a:masterClrMapping/>
  </p:clrMapOvr>
  <p:timing>
    <p:tnLst>
      <p:par>
        <p:cTn id="1" dur="indefinite" restart="never" nodeType="tmRoot"/>
      </p:par>
    </p:tnLst>
  </p:timing>
</p:sld>
</file>

<file path=ppt/theme/theme1.xml><?xml version="1.0" encoding="utf-8"?>
<a:theme xmlns:a="http://schemas.openxmlformats.org/drawingml/2006/main" name="Gota">
  <a:themeElements>
    <a:clrScheme name="Rojo naranja">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TM04033925[[fn=Gota]]</Template>
  <TotalTime>2503</TotalTime>
  <Words>2393</Words>
  <Application>Microsoft Office PowerPoint</Application>
  <PresentationFormat>Panorámica</PresentationFormat>
  <Paragraphs>427</Paragraphs>
  <Slides>22</Slides>
  <Notes>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22</vt:i4>
      </vt:variant>
    </vt:vector>
  </HeadingPairs>
  <TitlesOfParts>
    <vt:vector size="29" baseType="lpstr">
      <vt:lpstr>Arial</vt:lpstr>
      <vt:lpstr>Calibri</vt:lpstr>
      <vt:lpstr>Times New Roman</vt:lpstr>
      <vt:lpstr>Tw Cen MT</vt:lpstr>
      <vt:lpstr>Viner Hand ITC</vt:lpstr>
      <vt:lpstr>Wingdings</vt:lpstr>
      <vt:lpstr>Gota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Tatiana Pérez</dc:creator>
  <cp:lastModifiedBy>Tatiana Pérez</cp:lastModifiedBy>
  <cp:revision>106</cp:revision>
  <dcterms:created xsi:type="dcterms:W3CDTF">2015-04-18T16:35:05Z</dcterms:created>
  <dcterms:modified xsi:type="dcterms:W3CDTF">2015-05-01T22:54:11Z</dcterms:modified>
</cp:coreProperties>
</file>