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Lst>
  <p:notesMasterIdLst>
    <p:notesMasterId r:id="rId36"/>
  </p:notesMasterIdLst>
  <p:sldIdLst>
    <p:sldId id="260" r:id="rId2"/>
    <p:sldId id="259" r:id="rId3"/>
    <p:sldId id="261" r:id="rId4"/>
    <p:sldId id="264" r:id="rId5"/>
    <p:sldId id="262"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8" r:id="rId29"/>
    <p:sldId id="287" r:id="rId30"/>
    <p:sldId id="289" r:id="rId31"/>
    <p:sldId id="291" r:id="rId32"/>
    <p:sldId id="290" r:id="rId33"/>
    <p:sldId id="292" r:id="rId34"/>
    <p:sldId id="263" r:id="rId3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iana Pérez" initials="TP" lastIdx="1" clrIdx="0">
    <p:extLst>
      <p:ext uri="{19B8F6BF-5375-455C-9EA6-DF929625EA0E}">
        <p15:presenceInfo xmlns:p15="http://schemas.microsoft.com/office/powerpoint/2012/main" userId="c719c8d618fbda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737" autoAdjust="0"/>
  </p:normalViewPr>
  <p:slideViewPr>
    <p:cSldViewPr snapToGrid="0">
      <p:cViewPr varScale="1">
        <p:scale>
          <a:sx n="76" d="100"/>
          <a:sy n="76" d="100"/>
        </p:scale>
        <p:origin x="12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ABE59-7B7E-4155-B256-53B8D916BB50}" type="datetimeFigureOut">
              <a:rPr lang="es-CO" smtClean="0"/>
              <a:t>04/05/2015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31FA3-8931-41CF-B85E-DCF406B8B464}" type="slidenum">
              <a:rPr lang="es-CO" smtClean="0"/>
              <a:t>‹Nº›</a:t>
            </a:fld>
            <a:endParaRPr lang="es-CO"/>
          </a:p>
        </p:txBody>
      </p:sp>
    </p:spTree>
    <p:extLst>
      <p:ext uri="{BB962C8B-B14F-4D97-AF65-F5344CB8AC3E}">
        <p14:creationId xmlns:p14="http://schemas.microsoft.com/office/powerpoint/2010/main" val="361534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04/05/2015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5365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16079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767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911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0147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04/05/2015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76296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04/05/2015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44681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04/05/2015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835051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04/05/2015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27657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04/05/2015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54471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C9CB7B-19EB-43B5-8154-20F34DAA7C7E}" type="datetimeFigureOut">
              <a:rPr lang="es-CO" smtClean="0"/>
              <a:t>04/05/2015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154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95219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C9CB7B-19EB-43B5-8154-20F34DAA7C7E}" type="datetimeFigureOut">
              <a:rPr lang="es-CO" smtClean="0"/>
              <a:t>04/05/2015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18098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C9CB7B-19EB-43B5-8154-20F34DAA7C7E}" type="datetimeFigureOut">
              <a:rPr lang="es-CO" smtClean="0"/>
              <a:t>04/05/2015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07548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DC9CB7B-19EB-43B5-8154-20F34DAA7C7E}" type="datetimeFigureOut">
              <a:rPr lang="es-CO" smtClean="0"/>
              <a:t>04/05/2015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52277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24370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04/05/2015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39933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DC9CB7B-19EB-43B5-8154-20F34DAA7C7E}" type="datetimeFigureOut">
              <a:rPr lang="es-CO" smtClean="0"/>
              <a:t>04/05/2015</a:t>
            </a:fld>
            <a:endParaRPr lang="es-C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C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ED77D5B-7D97-4382-B2C8-BFEFD1F00F34}" type="slidenum">
              <a:rPr lang="es-CO" smtClean="0"/>
              <a:t>‹Nº›</a:t>
            </a:fld>
            <a:endParaRPr lang="es-CO"/>
          </a:p>
        </p:txBody>
      </p:sp>
    </p:spTree>
    <p:extLst>
      <p:ext uri="{BB962C8B-B14F-4D97-AF65-F5344CB8AC3E}">
        <p14:creationId xmlns:p14="http://schemas.microsoft.com/office/powerpoint/2010/main" val="34843615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77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 name="Rectángulo 2"/>
          <p:cNvSpPr/>
          <p:nvPr/>
        </p:nvSpPr>
        <p:spPr>
          <a:xfrm>
            <a:off x="2771294" y="1887851"/>
            <a:ext cx="2876602" cy="1200329"/>
          </a:xfrm>
          <a:prstGeom prst="rect">
            <a:avLst/>
          </a:prstGeom>
        </p:spPr>
        <p:txBody>
          <a:bodyPr wrap="square">
            <a:spAutoFit/>
          </a:bodyPr>
          <a:lstStyle/>
          <a:p>
            <a:pPr algn="just"/>
            <a:r>
              <a:rPr lang="es-CO" dirty="0" smtClean="0">
                <a:solidFill>
                  <a:srgbClr val="000000"/>
                </a:solidFill>
                <a:ea typeface="Calibri" panose="020F0502020204030204" pitchFamily="34" charset="0"/>
                <a:cs typeface="Arial" panose="020B0604020202020204" pitchFamily="34" charset="0"/>
              </a:rPr>
              <a:t>Fue </a:t>
            </a:r>
            <a:r>
              <a:rPr lang="es-CO" dirty="0">
                <a:solidFill>
                  <a:srgbClr val="000000"/>
                </a:solidFill>
                <a:ea typeface="Calibri" panose="020F0502020204030204" pitchFamily="34" charset="0"/>
                <a:cs typeface="Arial" panose="020B0604020202020204" pitchFamily="34" charset="0"/>
              </a:rPr>
              <a:t>uno de los primeros que se usó para determinar la litología, además provee una indicación de </a:t>
            </a:r>
            <a:r>
              <a:rPr lang="es-CO" dirty="0" smtClean="0">
                <a:solidFill>
                  <a:srgbClr val="000000"/>
                </a:solidFill>
                <a:ea typeface="Calibri" panose="020F0502020204030204" pitchFamily="34" charset="0"/>
                <a:cs typeface="Arial" panose="020B0604020202020204" pitchFamily="34" charset="0"/>
              </a:rPr>
              <a:t>permeabilidad.</a:t>
            </a:r>
            <a:endParaRPr lang="es-CO" dirty="0"/>
          </a:p>
        </p:txBody>
      </p:sp>
      <p:sp>
        <p:nvSpPr>
          <p:cNvPr id="5" name="Nube 4"/>
          <p:cNvSpPr/>
          <p:nvPr/>
        </p:nvSpPr>
        <p:spPr>
          <a:xfrm rot="21048259">
            <a:off x="2823819" y="986328"/>
            <a:ext cx="2209800" cy="54543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 SP</a:t>
            </a:r>
            <a:endParaRPr lang="es-CO" dirty="0"/>
          </a:p>
        </p:txBody>
      </p:sp>
      <p:sp>
        <p:nvSpPr>
          <p:cNvPr id="7" name="Rectángulo redondeado 6"/>
          <p:cNvSpPr/>
          <p:nvPr/>
        </p:nvSpPr>
        <p:spPr>
          <a:xfrm>
            <a:off x="2771294" y="1887851"/>
            <a:ext cx="2998555" cy="129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de flecha 9"/>
          <p:cNvCxnSpPr>
            <a:stCxn id="5" idx="1"/>
          </p:cNvCxnSpPr>
          <p:nvPr/>
        </p:nvCxnSpPr>
        <p:spPr>
          <a:xfrm>
            <a:off x="3972208" y="1527680"/>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lecha derecha 10"/>
          <p:cNvSpPr/>
          <p:nvPr/>
        </p:nvSpPr>
        <p:spPr>
          <a:xfrm>
            <a:off x="5782670" y="2375793"/>
            <a:ext cx="554751" cy="314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6446571" y="876970"/>
            <a:ext cx="5610585" cy="4801314"/>
          </a:xfrm>
          <a:prstGeom prst="rect">
            <a:avLst/>
          </a:prstGeom>
        </p:spPr>
        <p:txBody>
          <a:bodyPr wrap="square">
            <a:spAutoFit/>
          </a:bodyPr>
          <a:lstStyle/>
          <a:p>
            <a:pPr marL="285750" lvl="0" indent="-285750" algn="just">
              <a:lnSpc>
                <a:spcPct val="150000"/>
              </a:lnSpc>
              <a:spcAft>
                <a:spcPts val="0"/>
              </a:spcAft>
              <a:buFont typeface="Wingdings" panose="05000000000000000000" pitchFamily="2" charset="2"/>
              <a:buChar char="q"/>
            </a:pPr>
            <a:endParaRPr lang="es-CO" dirty="0" smtClean="0">
              <a:solidFill>
                <a:srgbClr val="000000"/>
              </a:solidFill>
              <a:ea typeface="Times New Roman" panose="02020603050405020304" pitchFamily="18" charset="0"/>
            </a:endParaRPr>
          </a:p>
          <a:p>
            <a:pPr marL="285750" lvl="0" indent="-285750" algn="just">
              <a:lnSpc>
                <a:spcPct val="150000"/>
              </a:lnSpc>
              <a:spcAft>
                <a:spcPts val="0"/>
              </a:spcAft>
              <a:buFont typeface="Wingdings" panose="05000000000000000000" pitchFamily="2" charset="2"/>
              <a:buChar char="q"/>
            </a:pPr>
            <a:r>
              <a:rPr lang="es-CO" dirty="0" smtClean="0">
                <a:solidFill>
                  <a:srgbClr val="000000"/>
                </a:solidFill>
                <a:ea typeface="Times New Roman" panose="02020603050405020304" pitchFamily="18" charset="0"/>
              </a:rPr>
              <a:t>Diferencia </a:t>
            </a:r>
            <a:r>
              <a:rPr lang="es-CO" dirty="0">
                <a:solidFill>
                  <a:srgbClr val="000000"/>
                </a:solidFill>
                <a:ea typeface="Times New Roman" panose="02020603050405020304" pitchFamily="18" charset="0"/>
              </a:rPr>
              <a:t>rocas potencialmente productoras, permeables y porosas (arenisca, caliza, dolomía) de arcillas y lutitas no permeables</a:t>
            </a:r>
            <a:r>
              <a:rPr lang="es-CO" dirty="0" smtClean="0">
                <a:solidFill>
                  <a:srgbClr val="000000"/>
                </a:solidFill>
                <a:ea typeface="Times New Roman" panose="02020603050405020304" pitchFamily="18" charset="0"/>
              </a:rPr>
              <a:t>.</a:t>
            </a:r>
          </a:p>
          <a:p>
            <a:pPr lvl="0" algn="just">
              <a:lnSpc>
                <a:spcPct val="150000"/>
              </a:lnSpc>
              <a:spcAft>
                <a:spcPts val="0"/>
              </a:spcAft>
            </a:pPr>
            <a:endParaRPr lang="es-CO" dirty="0">
              <a:solidFill>
                <a:srgbClr val="000000"/>
              </a:solidFill>
              <a:ea typeface="Times New Roman" panose="02020603050405020304" pitchFamily="18" charset="0"/>
            </a:endParaRPr>
          </a:p>
          <a:p>
            <a:pPr marL="285750" lvl="0" indent="-285750" algn="just">
              <a:lnSpc>
                <a:spcPct val="150000"/>
              </a:lnSpc>
              <a:spcAft>
                <a:spcPts val="0"/>
              </a:spcAft>
              <a:buFont typeface="Wingdings" panose="05000000000000000000" pitchFamily="2" charset="2"/>
              <a:buChar char="q"/>
            </a:pPr>
            <a:r>
              <a:rPr lang="es-CO" dirty="0">
                <a:solidFill>
                  <a:srgbClr val="000000"/>
                </a:solidFill>
                <a:ea typeface="Times New Roman" panose="02020603050405020304" pitchFamily="18" charset="0"/>
              </a:rPr>
              <a:t>Define los límites de las capas y permite la correlación entre las capas</a:t>
            </a:r>
            <a:r>
              <a:rPr lang="es-CO" dirty="0" smtClean="0">
                <a:solidFill>
                  <a:srgbClr val="000000"/>
                </a:solidFill>
                <a:ea typeface="Times New Roman" panose="02020603050405020304" pitchFamily="18" charset="0"/>
              </a:rPr>
              <a:t>.</a:t>
            </a:r>
          </a:p>
          <a:p>
            <a:pPr lvl="0" algn="just">
              <a:lnSpc>
                <a:spcPct val="150000"/>
              </a:lnSpc>
              <a:spcAft>
                <a:spcPts val="0"/>
              </a:spcAft>
            </a:pPr>
            <a:endParaRPr lang="es-CO" dirty="0">
              <a:solidFill>
                <a:srgbClr val="000000"/>
              </a:solidFill>
              <a:ea typeface="Times New Roman" panose="02020603050405020304" pitchFamily="18" charset="0"/>
            </a:endParaRPr>
          </a:p>
          <a:p>
            <a:pPr marL="285750" lvl="0" indent="-285750" algn="just">
              <a:lnSpc>
                <a:spcPct val="150000"/>
              </a:lnSpc>
              <a:spcAft>
                <a:spcPts val="0"/>
              </a:spcAft>
              <a:buFont typeface="Wingdings" panose="05000000000000000000" pitchFamily="2" charset="2"/>
              <a:buChar char="q"/>
            </a:pPr>
            <a:r>
              <a:rPr lang="es-CO" dirty="0">
                <a:solidFill>
                  <a:srgbClr val="000000"/>
                </a:solidFill>
                <a:ea typeface="Times New Roman" panose="02020603050405020304" pitchFamily="18" charset="0"/>
              </a:rPr>
              <a:t>Ayuda en la identificación de la litología (mineral</a:t>
            </a:r>
            <a:r>
              <a:rPr lang="es-CO" dirty="0" smtClean="0">
                <a:solidFill>
                  <a:srgbClr val="000000"/>
                </a:solidFill>
                <a:ea typeface="Times New Roman" panose="02020603050405020304" pitchFamily="18" charset="0"/>
              </a:rPr>
              <a:t>).</a:t>
            </a:r>
          </a:p>
          <a:p>
            <a:pPr lvl="0" algn="just">
              <a:lnSpc>
                <a:spcPct val="150000"/>
              </a:lnSpc>
              <a:spcAft>
                <a:spcPts val="0"/>
              </a:spcAft>
            </a:pPr>
            <a:endParaRPr lang="es-CO" dirty="0">
              <a:solidFill>
                <a:srgbClr val="000000"/>
              </a:solidFill>
              <a:ea typeface="Times New Roman" panose="02020603050405020304" pitchFamily="18" charset="0"/>
            </a:endParaRPr>
          </a:p>
          <a:p>
            <a:pPr marL="285750" indent="-285750" algn="just">
              <a:buFont typeface="Wingdings" panose="05000000000000000000" pitchFamily="2" charset="2"/>
              <a:buChar char="q"/>
            </a:pPr>
            <a:r>
              <a:rPr lang="es-CO" dirty="0">
                <a:ea typeface="Calibri" panose="020F0502020204030204" pitchFamily="34" charset="0"/>
                <a:cs typeface="Times New Roman" panose="02020603050405020304" pitchFamily="18" charset="0"/>
              </a:rPr>
              <a:t>Permite la determinación de la resistividad del agua de formación, Rw</a:t>
            </a:r>
            <a:endParaRPr lang="es-CO" dirty="0"/>
          </a:p>
        </p:txBody>
      </p:sp>
      <p:sp>
        <p:nvSpPr>
          <p:cNvPr id="16" name="Rectángulo 15"/>
          <p:cNvSpPr/>
          <p:nvPr/>
        </p:nvSpPr>
        <p:spPr>
          <a:xfrm>
            <a:off x="6446571" y="1283162"/>
            <a:ext cx="5610585" cy="44389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p:cNvSpPr/>
          <p:nvPr/>
        </p:nvSpPr>
        <p:spPr>
          <a:xfrm>
            <a:off x="11117364" y="816728"/>
            <a:ext cx="1048942" cy="683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USOS</a:t>
            </a:r>
            <a:endParaRPr lang="es-CO" dirty="0"/>
          </a:p>
        </p:txBody>
      </p:sp>
      <p:grpSp>
        <p:nvGrpSpPr>
          <p:cNvPr id="26" name="Grupo 25"/>
          <p:cNvGrpSpPr/>
          <p:nvPr/>
        </p:nvGrpSpPr>
        <p:grpSpPr>
          <a:xfrm>
            <a:off x="2698235" y="3979301"/>
            <a:ext cx="3417870" cy="2091801"/>
            <a:chOff x="2759083" y="4638332"/>
            <a:chExt cx="3417870" cy="2091801"/>
          </a:xfrm>
        </p:grpSpPr>
        <p:sp>
          <p:nvSpPr>
            <p:cNvPr id="23" name="Rectángulo 22"/>
            <p:cNvSpPr/>
            <p:nvPr/>
          </p:nvSpPr>
          <p:spPr>
            <a:xfrm>
              <a:off x="2759083" y="4790530"/>
              <a:ext cx="3398571" cy="1754326"/>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El SP es un registro de la diferencia entre el potencial eléctrico de un electrodo móvil en el pozo y el potencial eléctrico de un electrodo fijo en la superficie en función de la profundidad</a:t>
              </a:r>
              <a:endParaRPr lang="es-CO" dirty="0"/>
            </a:p>
          </p:txBody>
        </p:sp>
        <p:sp>
          <p:nvSpPr>
            <p:cNvPr id="25" name="Rectángulo redondeado 24"/>
            <p:cNvSpPr/>
            <p:nvPr/>
          </p:nvSpPr>
          <p:spPr>
            <a:xfrm>
              <a:off x="2791532" y="4638332"/>
              <a:ext cx="3385421" cy="20918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cxnSp>
        <p:nvCxnSpPr>
          <p:cNvPr id="28" name="Conector recto de flecha 27"/>
          <p:cNvCxnSpPr/>
          <p:nvPr/>
        </p:nvCxnSpPr>
        <p:spPr>
          <a:xfrm>
            <a:off x="3743608" y="3193510"/>
            <a:ext cx="0" cy="785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4962808" y="3193510"/>
            <a:ext cx="0" cy="785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316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16" name="Nube 15"/>
          <p:cNvSpPr/>
          <p:nvPr/>
        </p:nvSpPr>
        <p:spPr>
          <a:xfrm rot="21048259">
            <a:off x="2822231" y="966588"/>
            <a:ext cx="2456845" cy="54543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 GR</a:t>
            </a:r>
            <a:endParaRPr lang="es-CO" dirty="0"/>
          </a:p>
        </p:txBody>
      </p:sp>
      <p:sp>
        <p:nvSpPr>
          <p:cNvPr id="3" name="Rectángulo 2"/>
          <p:cNvSpPr/>
          <p:nvPr/>
        </p:nvSpPr>
        <p:spPr>
          <a:xfrm>
            <a:off x="3376617" y="1986375"/>
            <a:ext cx="4622800" cy="1754326"/>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Este registro es una medición de la radioactividad natural de las formaciones, los rayos gamma son impulsos de ondas electromagnéticas de alta energía que son emitidos espontáneamente por algunos elementos radioactivos. </a:t>
            </a:r>
            <a:endParaRPr lang="es-CO" dirty="0"/>
          </a:p>
        </p:txBody>
      </p:sp>
      <p:sp>
        <p:nvSpPr>
          <p:cNvPr id="5" name="Rectángulo redondeado 4"/>
          <p:cNvSpPr/>
          <p:nvPr/>
        </p:nvSpPr>
        <p:spPr>
          <a:xfrm>
            <a:off x="3352799" y="1892633"/>
            <a:ext cx="4646617" cy="19344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de flecha 8"/>
          <p:cNvCxnSpPr/>
          <p:nvPr/>
        </p:nvCxnSpPr>
        <p:spPr>
          <a:xfrm>
            <a:off x="4216400" y="1485900"/>
            <a:ext cx="0"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859311" y="4501098"/>
            <a:ext cx="5243290" cy="2031325"/>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Existen dos tipo de </a:t>
            </a:r>
            <a:r>
              <a:rPr lang="es-CO" dirty="0" smtClean="0">
                <a:solidFill>
                  <a:srgbClr val="000000"/>
                </a:solidFill>
                <a:ea typeface="Calibri" panose="020F0502020204030204" pitchFamily="34" charset="0"/>
                <a:cs typeface="Arial" panose="020B0604020202020204" pitchFamily="34" charset="0"/>
              </a:rPr>
              <a:t>GR:</a:t>
            </a:r>
          </a:p>
          <a:p>
            <a:pPr algn="just"/>
            <a:endParaRPr lang="es-CO" dirty="0" smtClean="0">
              <a:solidFill>
                <a:srgbClr val="000000"/>
              </a:solidFill>
              <a:ea typeface="Calibri" panose="020F0502020204030204" pitchFamily="34" charset="0"/>
              <a:cs typeface="Arial" panose="020B0604020202020204" pitchFamily="34" charset="0"/>
            </a:endParaRPr>
          </a:p>
          <a:p>
            <a:pPr marL="342900" indent="-342900" algn="just">
              <a:buAutoNum type="arabicPeriod"/>
            </a:pPr>
            <a:r>
              <a:rPr lang="es-CO" dirty="0" smtClean="0">
                <a:solidFill>
                  <a:srgbClr val="000000"/>
                </a:solidFill>
                <a:ea typeface="Calibri" panose="020F0502020204030204" pitchFamily="34" charset="0"/>
                <a:cs typeface="Arial" panose="020B0604020202020204" pitchFamily="34" charset="0"/>
              </a:rPr>
              <a:t>GR estándar: </a:t>
            </a:r>
            <a:r>
              <a:rPr lang="es-CO" dirty="0">
                <a:solidFill>
                  <a:srgbClr val="000000"/>
                </a:solidFill>
                <a:ea typeface="Calibri" panose="020F0502020204030204" pitchFamily="34" charset="0"/>
                <a:cs typeface="Arial" panose="020B0604020202020204" pitchFamily="34" charset="0"/>
              </a:rPr>
              <a:t>mide la radioactividad total</a:t>
            </a:r>
            <a:r>
              <a:rPr lang="es-CO" dirty="0" smtClean="0">
                <a:solidFill>
                  <a:srgbClr val="000000"/>
                </a:solidFill>
                <a:ea typeface="Calibri" panose="020F0502020204030204" pitchFamily="34" charset="0"/>
                <a:cs typeface="Arial" panose="020B0604020202020204" pitchFamily="34" charset="0"/>
              </a:rPr>
              <a:t>.</a:t>
            </a:r>
          </a:p>
          <a:p>
            <a:pPr marL="342900" indent="-342900" algn="just">
              <a:buAutoNum type="arabicPeriod"/>
            </a:pPr>
            <a:r>
              <a:rPr lang="es-CO" dirty="0" smtClean="0">
                <a:solidFill>
                  <a:srgbClr val="000000"/>
                </a:solidFill>
                <a:ea typeface="Calibri" panose="020F0502020204030204" pitchFamily="34" charset="0"/>
                <a:cs typeface="Arial" panose="020B0604020202020204" pitchFamily="34" charset="0"/>
              </a:rPr>
              <a:t>NGS </a:t>
            </a:r>
            <a:r>
              <a:rPr lang="es-CO" dirty="0">
                <a:solidFill>
                  <a:srgbClr val="000000"/>
                </a:solidFill>
                <a:ea typeface="Calibri" panose="020F0502020204030204" pitchFamily="34" charset="0"/>
                <a:cs typeface="Arial" panose="020B0604020202020204" pitchFamily="34" charset="0"/>
              </a:rPr>
              <a:t>o registro de espectrometría de rayos gamma </a:t>
            </a:r>
            <a:r>
              <a:rPr lang="es-CO" dirty="0" smtClean="0">
                <a:solidFill>
                  <a:srgbClr val="000000"/>
                </a:solidFill>
                <a:ea typeface="Calibri" panose="020F0502020204030204" pitchFamily="34" charset="0"/>
                <a:cs typeface="Arial" panose="020B0604020202020204" pitchFamily="34" charset="0"/>
              </a:rPr>
              <a:t>naturales: </a:t>
            </a:r>
            <a:r>
              <a:rPr lang="es-CO" dirty="0">
                <a:solidFill>
                  <a:srgbClr val="000000"/>
                </a:solidFill>
                <a:ea typeface="Calibri" panose="020F0502020204030204" pitchFamily="34" charset="0"/>
                <a:cs typeface="Arial" panose="020B0604020202020204" pitchFamily="34" charset="0"/>
              </a:rPr>
              <a:t>mide la </a:t>
            </a:r>
            <a:r>
              <a:rPr lang="es-CO" dirty="0" smtClean="0">
                <a:solidFill>
                  <a:srgbClr val="000000"/>
                </a:solidFill>
                <a:ea typeface="Calibri" panose="020F0502020204030204" pitchFamily="34" charset="0"/>
                <a:cs typeface="Arial" panose="020B0604020202020204" pitchFamily="34" charset="0"/>
              </a:rPr>
              <a:t>radioactividad natural y </a:t>
            </a:r>
            <a:r>
              <a:rPr lang="es-CO" dirty="0">
                <a:solidFill>
                  <a:srgbClr val="000000"/>
                </a:solidFill>
                <a:ea typeface="Calibri" panose="020F0502020204030204" pitchFamily="34" charset="0"/>
                <a:cs typeface="Arial" panose="020B0604020202020204" pitchFamily="34" charset="0"/>
              </a:rPr>
              <a:t>las concentraciones de potasio, torio y uranio que producen radioactividad. </a:t>
            </a:r>
            <a:endParaRPr lang="es-CO" dirty="0"/>
          </a:p>
        </p:txBody>
      </p:sp>
      <p:pic>
        <p:nvPicPr>
          <p:cNvPr id="25" name="Imagen 24"/>
          <p:cNvPicPr/>
          <p:nvPr/>
        </p:nvPicPr>
        <p:blipFill>
          <a:blip r:embed="rId4">
            <a:extLst>
              <a:ext uri="{28A0092B-C50C-407E-A947-70E740481C1C}">
                <a14:useLocalDpi xmlns:a14="http://schemas.microsoft.com/office/drawing/2010/main" val="0"/>
              </a:ext>
            </a:extLst>
          </a:blip>
          <a:stretch>
            <a:fillRect/>
          </a:stretch>
        </p:blipFill>
        <p:spPr>
          <a:xfrm>
            <a:off x="8786656" y="855762"/>
            <a:ext cx="3405344" cy="6002238"/>
          </a:xfrm>
          <a:prstGeom prst="rect">
            <a:avLst/>
          </a:prstGeom>
        </p:spPr>
      </p:pic>
    </p:spTree>
    <p:extLst>
      <p:ext uri="{BB962C8B-B14F-4D97-AF65-F5344CB8AC3E}">
        <p14:creationId xmlns:p14="http://schemas.microsoft.com/office/powerpoint/2010/main" val="3563613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16" name="Nube 15"/>
          <p:cNvSpPr/>
          <p:nvPr/>
        </p:nvSpPr>
        <p:spPr>
          <a:xfrm rot="21048259">
            <a:off x="2821174" y="953444"/>
            <a:ext cx="2621344" cy="54543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 NGS</a:t>
            </a:r>
            <a:endParaRPr lang="es-CO" dirty="0"/>
          </a:p>
        </p:txBody>
      </p:sp>
      <p:sp>
        <p:nvSpPr>
          <p:cNvPr id="5" name="Rectángulo redondeado 4"/>
          <p:cNvSpPr/>
          <p:nvPr/>
        </p:nvSpPr>
        <p:spPr>
          <a:xfrm>
            <a:off x="3201873" y="1892633"/>
            <a:ext cx="5501980" cy="19344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de flecha 8"/>
          <p:cNvCxnSpPr/>
          <p:nvPr/>
        </p:nvCxnSpPr>
        <p:spPr>
          <a:xfrm>
            <a:off x="4216400" y="1485900"/>
            <a:ext cx="0"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Imagen 22"/>
          <p:cNvPicPr/>
          <p:nvPr/>
        </p:nvPicPr>
        <p:blipFill>
          <a:blip r:embed="rId4">
            <a:extLst>
              <a:ext uri="{28A0092B-C50C-407E-A947-70E740481C1C}">
                <a14:useLocalDpi xmlns:a14="http://schemas.microsoft.com/office/drawing/2010/main" val="0"/>
              </a:ext>
            </a:extLst>
          </a:blip>
          <a:stretch>
            <a:fillRect/>
          </a:stretch>
        </p:blipFill>
        <p:spPr>
          <a:xfrm>
            <a:off x="8966202" y="797674"/>
            <a:ext cx="3225798" cy="6060326"/>
          </a:xfrm>
          <a:prstGeom prst="rect">
            <a:avLst/>
          </a:prstGeom>
        </p:spPr>
      </p:pic>
      <p:sp>
        <p:nvSpPr>
          <p:cNvPr id="7" name="Rectángulo 6"/>
          <p:cNvSpPr/>
          <p:nvPr/>
        </p:nvSpPr>
        <p:spPr>
          <a:xfrm>
            <a:off x="3305677" y="1956000"/>
            <a:ext cx="5321300" cy="1754326"/>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Este registro mide la radioactividad natural de las formaciones a diferencia del registro GR que solo mide la radioactividad total, lo que quiere decir que el NGS mide el número de rayos gamma y el nivel de energía de cada uno y permite determinar las concentraciones de potasio, torio y uranio radioactivos en la formación.</a:t>
            </a:r>
            <a:endParaRPr lang="es-CO" dirty="0"/>
          </a:p>
        </p:txBody>
      </p:sp>
      <p:sp>
        <p:nvSpPr>
          <p:cNvPr id="11" name="Flecha derecha 10"/>
          <p:cNvSpPr/>
          <p:nvPr/>
        </p:nvSpPr>
        <p:spPr>
          <a:xfrm rot="10800000">
            <a:off x="8445499" y="5491530"/>
            <a:ext cx="520702" cy="26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5002913" y="5187195"/>
            <a:ext cx="3388227"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CO" dirty="0" smtClean="0">
                <a:solidFill>
                  <a:srgbClr val="000000"/>
                </a:solidFill>
                <a:ea typeface="Calibri" panose="020F0502020204030204" pitchFamily="34" charset="0"/>
                <a:cs typeface="Arial" panose="020B0604020202020204" pitchFamily="34" charset="0"/>
              </a:rPr>
              <a:t>Las </a:t>
            </a:r>
            <a:r>
              <a:rPr lang="es-CO" dirty="0">
                <a:solidFill>
                  <a:srgbClr val="000000"/>
                </a:solidFill>
                <a:ea typeface="Calibri" panose="020F0502020204030204" pitchFamily="34" charset="0"/>
                <a:cs typeface="Arial" panose="020B0604020202020204" pitchFamily="34" charset="0"/>
              </a:rPr>
              <a:t>concentraciones de torio y uranio se miden en ppm y la de potasio en </a:t>
            </a:r>
            <a:r>
              <a:rPr lang="es-CO" dirty="0" smtClean="0">
                <a:solidFill>
                  <a:srgbClr val="000000"/>
                </a:solidFill>
                <a:ea typeface="Calibri" panose="020F0502020204030204" pitchFamily="34" charset="0"/>
                <a:cs typeface="Arial" panose="020B0604020202020204" pitchFamily="34" charset="0"/>
              </a:rPr>
              <a:t>%.</a:t>
            </a:r>
            <a:endParaRPr lang="es-CO" dirty="0"/>
          </a:p>
        </p:txBody>
      </p:sp>
    </p:spTree>
    <p:extLst>
      <p:ext uri="{BB962C8B-B14F-4D97-AF65-F5344CB8AC3E}">
        <p14:creationId xmlns:p14="http://schemas.microsoft.com/office/powerpoint/2010/main" val="1063164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16" name="Nube 15"/>
          <p:cNvSpPr/>
          <p:nvPr/>
        </p:nvSpPr>
        <p:spPr>
          <a:xfrm rot="21048259">
            <a:off x="2804650" y="747975"/>
            <a:ext cx="2621344" cy="75222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REGISTROS DE POROSIDAD</a:t>
            </a:r>
            <a:endParaRPr lang="es-CO" dirty="0"/>
          </a:p>
        </p:txBody>
      </p:sp>
      <p:sp>
        <p:nvSpPr>
          <p:cNvPr id="5" name="Rectángulo redondeado 4"/>
          <p:cNvSpPr/>
          <p:nvPr/>
        </p:nvSpPr>
        <p:spPr>
          <a:xfrm>
            <a:off x="3201873" y="1892634"/>
            <a:ext cx="4341927" cy="1934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de flecha 8"/>
          <p:cNvCxnSpPr/>
          <p:nvPr/>
        </p:nvCxnSpPr>
        <p:spPr>
          <a:xfrm>
            <a:off x="4216400" y="1485900"/>
            <a:ext cx="0"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201873" y="1978002"/>
            <a:ext cx="4341927" cy="1754326"/>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Entre ellos están el registro sónico, densidad y neutrón. Las mediciones de estos registros no solo dependen de la porosidad sino también de la litología de la formación, del fluido de los poros y en algunos casos de la geometría de la estructura porosa.</a:t>
            </a:r>
            <a:endParaRPr lang="es-CO" dirty="0"/>
          </a:p>
        </p:txBody>
      </p:sp>
      <p:sp>
        <p:nvSpPr>
          <p:cNvPr id="20" name="Rectángulo 19"/>
          <p:cNvSpPr/>
          <p:nvPr/>
        </p:nvSpPr>
        <p:spPr>
          <a:xfrm>
            <a:off x="2768933" y="5406694"/>
            <a:ext cx="4430827" cy="1323439"/>
          </a:xfrm>
          <a:prstGeom prst="rect">
            <a:avLst/>
          </a:prstGeom>
        </p:spPr>
        <p:txBody>
          <a:bodyPr wrap="square">
            <a:spAutoFit/>
          </a:bodyPr>
          <a:lstStyle/>
          <a:p>
            <a:pPr algn="just"/>
            <a:r>
              <a:rPr lang="es-CO" sz="1600" dirty="0" smtClean="0">
                <a:ea typeface="Calibri" panose="020F0502020204030204" pitchFamily="34" charset="0"/>
                <a:cs typeface="Times New Roman" panose="02020603050405020304" pitchFamily="18" charset="0"/>
              </a:rPr>
              <a:t>Es </a:t>
            </a:r>
            <a:r>
              <a:rPr lang="es-CO" sz="1600" dirty="0">
                <a:ea typeface="Calibri" panose="020F0502020204030204" pitchFamily="34" charset="0"/>
                <a:cs typeface="Times New Roman" panose="02020603050405020304" pitchFamily="18" charset="0"/>
              </a:rPr>
              <a:t>un registro en función del tiempo que requiere una onda sonora para atravesar un pie de formación, a lo que se le conoce como tiempo de transmisión el cual depende de la litología y de la porosidad de la formación.</a:t>
            </a:r>
            <a:endParaRPr lang="es-CO" sz="1600" dirty="0"/>
          </a:p>
        </p:txBody>
      </p:sp>
      <p:cxnSp>
        <p:nvCxnSpPr>
          <p:cNvPr id="26" name="Conector recto de flecha 25"/>
          <p:cNvCxnSpPr/>
          <p:nvPr/>
        </p:nvCxnSpPr>
        <p:spPr>
          <a:xfrm>
            <a:off x="3201873" y="4854609"/>
            <a:ext cx="0" cy="536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2894143" y="4418467"/>
            <a:ext cx="1497127" cy="6463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smtClean="0"/>
              <a:t>SÓNICO</a:t>
            </a:r>
            <a:endParaRPr lang="es-CO" dirty="0"/>
          </a:p>
        </p:txBody>
      </p:sp>
      <p:sp>
        <p:nvSpPr>
          <p:cNvPr id="28" name="Rectángulo 27"/>
          <p:cNvSpPr/>
          <p:nvPr/>
        </p:nvSpPr>
        <p:spPr>
          <a:xfrm>
            <a:off x="8471636" y="1816635"/>
            <a:ext cx="3619500" cy="2062103"/>
          </a:xfrm>
          <a:prstGeom prst="rect">
            <a:avLst/>
          </a:prstGeom>
        </p:spPr>
        <p:txBody>
          <a:bodyPr wrap="square">
            <a:spAutoFit/>
          </a:bodyPr>
          <a:lstStyle/>
          <a:p>
            <a:pPr algn="just"/>
            <a:r>
              <a:rPr lang="es-CO" sz="1600" dirty="0">
                <a:ea typeface="Calibri" panose="020F0502020204030204" pitchFamily="34" charset="0"/>
                <a:cs typeface="Times New Roman" panose="02020603050405020304" pitchFamily="18" charset="0"/>
              </a:rPr>
              <a:t>El principio de este registro consiste en una fuente radioactiva que se le aplica a la pared del hoyo en un cartucho </a:t>
            </a:r>
            <a:r>
              <a:rPr lang="es-CO" sz="1600" dirty="0" smtClean="0">
                <a:ea typeface="Calibri" panose="020F0502020204030204" pitchFamily="34" charset="0"/>
                <a:cs typeface="Times New Roman" panose="02020603050405020304" pitchFamily="18" charset="0"/>
              </a:rPr>
              <a:t>deslizable, donde se presenta el </a:t>
            </a:r>
            <a:r>
              <a:rPr lang="es-CO" sz="1600" dirty="0">
                <a:ea typeface="Calibri" panose="020F0502020204030204" pitchFamily="34" charset="0"/>
                <a:cs typeface="Times New Roman" panose="02020603050405020304" pitchFamily="18" charset="0"/>
              </a:rPr>
              <a:t>efecto Compton. Los rayos gamma que se encuentran dispersos y que llegan al detector se cuentan para indicar la densidad de la formación.</a:t>
            </a:r>
            <a:endParaRPr lang="es-CO" sz="1600" dirty="0"/>
          </a:p>
        </p:txBody>
      </p:sp>
      <p:cxnSp>
        <p:nvCxnSpPr>
          <p:cNvPr id="31" name="Conector recto de flecha 30"/>
          <p:cNvCxnSpPr/>
          <p:nvPr/>
        </p:nvCxnSpPr>
        <p:spPr>
          <a:xfrm>
            <a:off x="9691573" y="1217564"/>
            <a:ext cx="0" cy="536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Elipse 28"/>
          <p:cNvSpPr/>
          <p:nvPr/>
        </p:nvSpPr>
        <p:spPr>
          <a:xfrm>
            <a:off x="9396543" y="799769"/>
            <a:ext cx="1665157" cy="6463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smtClean="0"/>
              <a:t>DENSIDAD</a:t>
            </a:r>
            <a:endParaRPr lang="es-CO" dirty="0"/>
          </a:p>
        </p:txBody>
      </p:sp>
      <p:cxnSp>
        <p:nvCxnSpPr>
          <p:cNvPr id="32" name="Conector recto de flecha 31"/>
          <p:cNvCxnSpPr/>
          <p:nvPr/>
        </p:nvCxnSpPr>
        <p:spPr>
          <a:xfrm>
            <a:off x="8030802" y="4685415"/>
            <a:ext cx="0" cy="536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Elipse 32"/>
          <p:cNvSpPr/>
          <p:nvPr/>
        </p:nvSpPr>
        <p:spPr>
          <a:xfrm>
            <a:off x="7723072" y="4236510"/>
            <a:ext cx="1673471" cy="6463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smtClean="0"/>
              <a:t>NEUTRÓN</a:t>
            </a:r>
            <a:endParaRPr lang="es-CO" dirty="0"/>
          </a:p>
        </p:txBody>
      </p:sp>
      <p:sp>
        <p:nvSpPr>
          <p:cNvPr id="30" name="Rectángulo 29"/>
          <p:cNvSpPr/>
          <p:nvPr/>
        </p:nvSpPr>
        <p:spPr>
          <a:xfrm>
            <a:off x="7723071" y="5230038"/>
            <a:ext cx="4189529" cy="646331"/>
          </a:xfrm>
          <a:prstGeom prst="rect">
            <a:avLst/>
          </a:prstGeom>
        </p:spPr>
        <p:txBody>
          <a:bodyPr wrap="square">
            <a:spAutoFit/>
          </a:bodyPr>
          <a:lstStyle/>
          <a:p>
            <a:r>
              <a:rPr lang="es-CO" dirty="0" smtClean="0">
                <a:latin typeface="Calibri" panose="020F0502020204030204" pitchFamily="34" charset="0"/>
                <a:ea typeface="Calibri" panose="020F0502020204030204" pitchFamily="34" charset="0"/>
                <a:cs typeface="Times New Roman" panose="02020603050405020304" pitchFamily="18" charset="0"/>
              </a:rPr>
              <a:t>Este </a:t>
            </a:r>
            <a:r>
              <a:rPr lang="es-CO" dirty="0">
                <a:latin typeface="Calibri" panose="020F0502020204030204" pitchFamily="34" charset="0"/>
                <a:ea typeface="Calibri" panose="020F0502020204030204" pitchFamily="34" charset="0"/>
                <a:cs typeface="Times New Roman" panose="02020603050405020304" pitchFamily="18" charset="0"/>
              </a:rPr>
              <a:t>responde a la cantidad de hidrogeno en la </a:t>
            </a:r>
            <a:r>
              <a:rPr lang="es-CO" dirty="0" smtClean="0">
                <a:latin typeface="Calibri" panose="020F0502020204030204" pitchFamily="34" charset="0"/>
                <a:ea typeface="Calibri" panose="020F0502020204030204" pitchFamily="34" charset="0"/>
                <a:cs typeface="Times New Roman" panose="02020603050405020304" pitchFamily="18" charset="0"/>
              </a:rPr>
              <a:t>formación.</a:t>
            </a:r>
            <a:endParaRPr lang="es-CO" dirty="0"/>
          </a:p>
        </p:txBody>
      </p:sp>
    </p:spTree>
    <p:extLst>
      <p:ext uri="{BB962C8B-B14F-4D97-AF65-F5344CB8AC3E}">
        <p14:creationId xmlns:p14="http://schemas.microsoft.com/office/powerpoint/2010/main" val="29011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2" name="Elipse 41"/>
          <p:cNvSpPr/>
          <p:nvPr/>
        </p:nvSpPr>
        <p:spPr>
          <a:xfrm>
            <a:off x="9100959" y="2709188"/>
            <a:ext cx="3091041" cy="22829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5" name="Rectángulo redondeado 4"/>
          <p:cNvSpPr/>
          <p:nvPr/>
        </p:nvSpPr>
        <p:spPr>
          <a:xfrm>
            <a:off x="3228377" y="1892634"/>
            <a:ext cx="4950423" cy="15626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de flecha 8"/>
          <p:cNvCxnSpPr/>
          <p:nvPr/>
        </p:nvCxnSpPr>
        <p:spPr>
          <a:xfrm>
            <a:off x="4216400" y="1485900"/>
            <a:ext cx="0"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Nube 15"/>
          <p:cNvSpPr/>
          <p:nvPr/>
        </p:nvSpPr>
        <p:spPr>
          <a:xfrm rot="21048259">
            <a:off x="2817350" y="811475"/>
            <a:ext cx="2621344" cy="75222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REGISTROS DE RESISTIVIDAD</a:t>
            </a:r>
            <a:endParaRPr lang="es-CO" dirty="0"/>
          </a:p>
        </p:txBody>
      </p:sp>
      <p:sp>
        <p:nvSpPr>
          <p:cNvPr id="7" name="Rectángulo 6"/>
          <p:cNvSpPr/>
          <p:nvPr/>
        </p:nvSpPr>
        <p:spPr>
          <a:xfrm>
            <a:off x="3376617" y="1951672"/>
            <a:ext cx="4686300" cy="1477328"/>
          </a:xfrm>
          <a:prstGeom prst="rect">
            <a:avLst/>
          </a:prstGeom>
        </p:spPr>
        <p:txBody>
          <a:bodyPr wrap="square">
            <a:spAutoFit/>
          </a:bodyPr>
          <a:lstStyle/>
          <a:p>
            <a:pPr algn="just"/>
            <a:r>
              <a:rPr lang="es-CO" dirty="0" smtClean="0">
                <a:solidFill>
                  <a:srgbClr val="000000"/>
                </a:solidFill>
                <a:ea typeface="Calibri" panose="020F0502020204030204" pitchFamily="34" charset="0"/>
                <a:cs typeface="Arial" panose="020B0604020202020204" pitchFamily="34" charset="0"/>
              </a:rPr>
              <a:t>Una de las mediciones más importantes es la resistividad ya que sus mediciones en conjunto con la porosidad y resistividad del agua se usan en los cálculos de saturación de agua y de hidrocarburos.</a:t>
            </a:r>
            <a:endParaRPr lang="es-CO" dirty="0"/>
          </a:p>
        </p:txBody>
      </p:sp>
      <p:sp>
        <p:nvSpPr>
          <p:cNvPr id="11" name="Rectángulo 10"/>
          <p:cNvSpPr/>
          <p:nvPr/>
        </p:nvSpPr>
        <p:spPr>
          <a:xfrm>
            <a:off x="2020186" y="4122887"/>
            <a:ext cx="6222330" cy="2169825"/>
          </a:xfrm>
          <a:prstGeom prst="rect">
            <a:avLst/>
          </a:prstGeom>
        </p:spPr>
        <p:txBody>
          <a:bodyPr wrap="square">
            <a:spAutoFit/>
          </a:bodyPr>
          <a:lstStyle/>
          <a:p>
            <a:pPr lvl="3" algn="just" fontAlgn="base">
              <a:lnSpc>
                <a:spcPct val="150000"/>
              </a:lnSpc>
              <a:spcAft>
                <a:spcPts val="0"/>
              </a:spcAft>
            </a:pPr>
            <a:r>
              <a:rPr lang="es-CO" kern="0" dirty="0" smtClean="0">
                <a:solidFill>
                  <a:srgbClr val="000000"/>
                </a:solidFill>
                <a:ea typeface="Times New Roman" panose="02020603050405020304" pitchFamily="18" charset="0"/>
                <a:cs typeface="Arial" panose="020B0604020202020204" pitchFamily="34" charset="0"/>
              </a:rPr>
              <a:t>En </a:t>
            </a:r>
            <a:r>
              <a:rPr lang="es-CO" kern="0" dirty="0">
                <a:solidFill>
                  <a:srgbClr val="000000"/>
                </a:solidFill>
                <a:ea typeface="Times New Roman" panose="02020603050405020304" pitchFamily="18" charset="0"/>
                <a:cs typeface="Arial" panose="020B0604020202020204" pitchFamily="34" charset="0"/>
              </a:rPr>
              <a:t>este registro se usa la palabra conductividad la cual es un reciproco de la resistividad, por lo que a una resistividad alta corresponde una conductividad baja y viceversa.</a:t>
            </a:r>
            <a:endParaRPr lang="es-CO" b="1" kern="0" dirty="0">
              <a:solidFill>
                <a:srgbClr val="000000"/>
              </a:solidFill>
              <a:effectLst>
                <a:glow>
                  <a:srgbClr val="000000"/>
                </a:glow>
                <a:outerShdw sx="0" sy="0">
                  <a:srgbClr val="000000"/>
                </a:outerShdw>
                <a:reflection stA="0" endPos="0" fadeDir="0" sx="0" sy="0"/>
              </a:effectLst>
              <a:ea typeface="Times New Roman" panose="02020603050405020304" pitchFamily="18" charset="0"/>
            </a:endParaRPr>
          </a:p>
          <a:p>
            <a:pPr algn="just">
              <a:lnSpc>
                <a:spcPct val="150000"/>
              </a:lnSpc>
              <a:spcAft>
                <a:spcPts val="0"/>
              </a:spcAft>
            </a:pPr>
            <a:r>
              <a:rPr lang="es-CO" b="1" dirty="0">
                <a:solidFill>
                  <a:srgbClr val="000000"/>
                </a:solidFill>
                <a:ea typeface="Times New Roman" panose="02020603050405020304" pitchFamily="18" charset="0"/>
                <a:cs typeface="Arial" panose="020B0604020202020204" pitchFamily="34" charset="0"/>
              </a:rPr>
              <a:t> </a:t>
            </a:r>
            <a:endParaRPr lang="es-CO" dirty="0">
              <a:solidFill>
                <a:srgbClr val="000000"/>
              </a:solidFill>
              <a:ea typeface="Times New Roman" panose="02020603050405020304" pitchFamily="18" charset="0"/>
            </a:endParaRPr>
          </a:p>
        </p:txBody>
      </p:sp>
      <p:sp>
        <p:nvSpPr>
          <p:cNvPr id="13" name="Rectángulo redondeado 12"/>
          <p:cNvSpPr/>
          <p:nvPr/>
        </p:nvSpPr>
        <p:spPr>
          <a:xfrm>
            <a:off x="3245457" y="3967968"/>
            <a:ext cx="5081583" cy="209210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p:cNvSpPr/>
          <p:nvPr/>
        </p:nvSpPr>
        <p:spPr>
          <a:xfrm>
            <a:off x="9284141" y="3088378"/>
            <a:ext cx="2780859" cy="1477328"/>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La unidad que se usa en estos registros es ohmio-metro</a:t>
            </a:r>
            <a:r>
              <a:rPr lang="es-CO" baseline="30000" dirty="0">
                <a:ea typeface="Calibri" panose="020F0502020204030204" pitchFamily="34" charset="0"/>
                <a:cs typeface="Times New Roman" panose="02020603050405020304" pitchFamily="18" charset="0"/>
              </a:rPr>
              <a:t>2</a:t>
            </a:r>
            <a:r>
              <a:rPr lang="es-CO" dirty="0">
                <a:ea typeface="Calibri" panose="020F0502020204030204" pitchFamily="34" charset="0"/>
                <a:cs typeface="Times New Roman" panose="02020603050405020304" pitchFamily="18" charset="0"/>
              </a:rPr>
              <a:t>/metro, que se puede abreviar a ohmio-metro u </a:t>
            </a:r>
            <a:r>
              <a:rPr lang="es-CO" dirty="0" smtClean="0">
                <a:ea typeface="Calibri" panose="020F0502020204030204" pitchFamily="34" charset="0"/>
                <a:cs typeface="Times New Roman" panose="02020603050405020304" pitchFamily="18" charset="0"/>
              </a:rPr>
              <a:t>ohmios.</a:t>
            </a:r>
            <a:endParaRPr lang="es-CO" dirty="0"/>
          </a:p>
        </p:txBody>
      </p:sp>
      <p:cxnSp>
        <p:nvCxnSpPr>
          <p:cNvPr id="27" name="Conector recto de flecha 26"/>
          <p:cNvCxnSpPr/>
          <p:nvPr/>
        </p:nvCxnSpPr>
        <p:spPr>
          <a:xfrm>
            <a:off x="8327040" y="2847687"/>
            <a:ext cx="773919" cy="607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flipV="1">
            <a:off x="8484211" y="4303150"/>
            <a:ext cx="642759" cy="670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p:nvPr/>
        </p:nvCxnSpPr>
        <p:spPr>
          <a:xfrm>
            <a:off x="5664200" y="3455330"/>
            <a:ext cx="0" cy="536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018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5" name="Rectángulo redondeado 4"/>
          <p:cNvSpPr/>
          <p:nvPr/>
        </p:nvSpPr>
        <p:spPr>
          <a:xfrm>
            <a:off x="3228378" y="1892634"/>
            <a:ext cx="4329382" cy="12109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de flecha 8"/>
          <p:cNvCxnSpPr/>
          <p:nvPr/>
        </p:nvCxnSpPr>
        <p:spPr>
          <a:xfrm>
            <a:off x="4216400" y="1485900"/>
            <a:ext cx="0"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Nube 15"/>
          <p:cNvSpPr/>
          <p:nvPr/>
        </p:nvSpPr>
        <p:spPr>
          <a:xfrm rot="21048259">
            <a:off x="2817350" y="811475"/>
            <a:ext cx="2621344" cy="75222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REGISTRO ELÉCTRICO</a:t>
            </a:r>
            <a:endParaRPr lang="es-CO" dirty="0"/>
          </a:p>
        </p:txBody>
      </p:sp>
      <p:sp>
        <p:nvSpPr>
          <p:cNvPr id="3" name="Rectángulo 2"/>
          <p:cNvSpPr/>
          <p:nvPr/>
        </p:nvSpPr>
        <p:spPr>
          <a:xfrm>
            <a:off x="3228378" y="1946191"/>
            <a:ext cx="4329382" cy="1200329"/>
          </a:xfrm>
          <a:prstGeom prst="rect">
            <a:avLst/>
          </a:prstGeom>
        </p:spPr>
        <p:txBody>
          <a:bodyPr wrap="square">
            <a:spAutoFit/>
          </a:bodyPr>
          <a:lstStyle/>
          <a:p>
            <a:pPr algn="just"/>
            <a:r>
              <a:rPr lang="es-CO" dirty="0" smtClean="0">
                <a:ea typeface="Calibri" panose="020F0502020204030204" pitchFamily="34" charset="0"/>
                <a:cs typeface="Times New Roman" panose="02020603050405020304" pitchFamily="18" charset="0"/>
              </a:rPr>
              <a:t>Consiste </a:t>
            </a:r>
            <a:r>
              <a:rPr lang="es-CO" dirty="0">
                <a:ea typeface="Calibri" panose="020F0502020204030204" pitchFamily="34" charset="0"/>
                <a:cs typeface="Times New Roman" panose="02020603050405020304" pitchFamily="18" charset="0"/>
              </a:rPr>
              <a:t>en una curva SP y una combinación de curvas de resistividad que se llaman normal o lateral según la configuración de los electrodos. </a:t>
            </a:r>
            <a:endParaRPr lang="es-CO" dirty="0"/>
          </a:p>
        </p:txBody>
      </p:sp>
      <p:cxnSp>
        <p:nvCxnSpPr>
          <p:cNvPr id="20" name="Conector recto de flecha 19"/>
          <p:cNvCxnSpPr/>
          <p:nvPr/>
        </p:nvCxnSpPr>
        <p:spPr>
          <a:xfrm>
            <a:off x="3746500" y="3146520"/>
            <a:ext cx="0" cy="523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1"/>
          <p:cNvSpPr>
            <a:spLocks noChangeArrowheads="1"/>
          </p:cNvSpPr>
          <p:nvPr/>
        </p:nvSpPr>
        <p:spPr bwMode="auto">
          <a:xfrm>
            <a:off x="9212852" y="3480983"/>
            <a:ext cx="277604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Estas curvas no son simétricas porque debido a la presencia de estratos delgados se distorsionan, pero son efectivas para medir la resistividad real en formaciones gruesas y homogéneas</a:t>
            </a:r>
            <a:r>
              <a:rPr lang="es-CO" altLang="es-CO" dirty="0"/>
              <a:t>.</a:t>
            </a:r>
            <a:endParaRPr kumimoji="0" lang="es-CO" altLang="es-CO" b="0" i="0" u="none" strike="noStrike" cap="none" normalizeH="0" baseline="0" dirty="0" smtClean="0">
              <a:ln>
                <a:noFill/>
              </a:ln>
              <a:solidFill>
                <a:schemeClr val="tx1"/>
              </a:solidFill>
              <a:effectLst/>
            </a:endParaRPr>
          </a:p>
        </p:txBody>
      </p:sp>
      <p:sp>
        <p:nvSpPr>
          <p:cNvPr id="26" name="Rectángulo 25"/>
          <p:cNvSpPr/>
          <p:nvPr/>
        </p:nvSpPr>
        <p:spPr>
          <a:xfrm>
            <a:off x="2862630" y="3670300"/>
            <a:ext cx="2619326" cy="2308324"/>
          </a:xfrm>
          <a:prstGeom prst="rect">
            <a:avLst/>
          </a:prstGeom>
        </p:spPr>
        <p:txBody>
          <a:bodyPr wrap="square">
            <a:spAutoFit/>
          </a:bodyPr>
          <a:lstStyle/>
          <a:p>
            <a:pPr algn="just"/>
            <a:r>
              <a:rPr lang="es-CO" altLang="es-CO" dirty="0">
                <a:ea typeface="Calibri" panose="020F0502020204030204" pitchFamily="34" charset="0"/>
                <a:cs typeface="Times New Roman" panose="02020603050405020304" pitchFamily="18" charset="0"/>
              </a:rPr>
              <a:t>La curva normal se obtiene usando dos electrodos pozo abajo, uno de corriente y uno receptor, los valores de la resistividad se obtienen mediante la caída de voltaje entre estos</a:t>
            </a:r>
            <a:endParaRPr lang="es-CO" dirty="0"/>
          </a:p>
        </p:txBody>
      </p:sp>
      <p:cxnSp>
        <p:nvCxnSpPr>
          <p:cNvPr id="32" name="Conector recto de flecha 31"/>
          <p:cNvCxnSpPr/>
          <p:nvPr/>
        </p:nvCxnSpPr>
        <p:spPr>
          <a:xfrm>
            <a:off x="6804920" y="3174182"/>
            <a:ext cx="0" cy="613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5905500" y="3837963"/>
            <a:ext cx="2463800" cy="1477328"/>
          </a:xfrm>
          <a:prstGeom prst="rect">
            <a:avLst/>
          </a:prstGeom>
        </p:spPr>
        <p:txBody>
          <a:bodyPr wrap="square">
            <a:spAutoFit/>
          </a:bodyPr>
          <a:lstStyle/>
          <a:p>
            <a:pPr algn="just"/>
            <a:r>
              <a:rPr lang="es-CO" altLang="es-CO" dirty="0">
                <a:ea typeface="Calibri" panose="020F0502020204030204" pitchFamily="34" charset="0"/>
                <a:cs typeface="Times New Roman" panose="02020603050405020304" pitchFamily="18" charset="0"/>
              </a:rPr>
              <a:t>La curva lateral se obtiene usando tres electrodos, uno de corriente y dos receptores</a:t>
            </a:r>
            <a:endParaRPr lang="es-CO" dirty="0"/>
          </a:p>
        </p:txBody>
      </p:sp>
      <p:sp>
        <p:nvSpPr>
          <p:cNvPr id="29" name="Rectángulo 28"/>
          <p:cNvSpPr/>
          <p:nvPr/>
        </p:nvSpPr>
        <p:spPr>
          <a:xfrm>
            <a:off x="2862630" y="3670300"/>
            <a:ext cx="2712670" cy="2308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p:cNvSpPr/>
          <p:nvPr/>
        </p:nvSpPr>
        <p:spPr>
          <a:xfrm>
            <a:off x="5853587" y="3795633"/>
            <a:ext cx="2712670" cy="15196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1" name="Conector recto de flecha 30"/>
          <p:cNvCxnSpPr/>
          <p:nvPr/>
        </p:nvCxnSpPr>
        <p:spPr>
          <a:xfrm flipV="1">
            <a:off x="10134600" y="5836003"/>
            <a:ext cx="0" cy="726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39"/>
          <p:cNvCxnSpPr>
            <a:stCxn id="26" idx="2"/>
          </p:cNvCxnSpPr>
          <p:nvPr/>
        </p:nvCxnSpPr>
        <p:spPr>
          <a:xfrm>
            <a:off x="4172293" y="5978624"/>
            <a:ext cx="0" cy="5666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p:cNvCxnSpPr>
            <a:stCxn id="28" idx="2"/>
          </p:cNvCxnSpPr>
          <p:nvPr/>
        </p:nvCxnSpPr>
        <p:spPr>
          <a:xfrm>
            <a:off x="7137400" y="5315291"/>
            <a:ext cx="23120" cy="12300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4128022" y="6545306"/>
            <a:ext cx="6031978"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Medio marco 45"/>
          <p:cNvSpPr/>
          <p:nvPr/>
        </p:nvSpPr>
        <p:spPr>
          <a:xfrm>
            <a:off x="8989319" y="3388798"/>
            <a:ext cx="399052" cy="81367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7" name="Medio marco 46"/>
          <p:cNvSpPr/>
          <p:nvPr/>
        </p:nvSpPr>
        <p:spPr>
          <a:xfrm rot="10800000">
            <a:off x="11691054" y="5038868"/>
            <a:ext cx="399052" cy="81367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48" name="Imagen 47"/>
          <p:cNvPicPr/>
          <p:nvPr/>
        </p:nvPicPr>
        <p:blipFill>
          <a:blip r:embed="rId4"/>
          <a:stretch>
            <a:fillRect/>
          </a:stretch>
        </p:blipFill>
        <p:spPr>
          <a:xfrm>
            <a:off x="7766875" y="-98526"/>
            <a:ext cx="4012906" cy="37688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07344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10" name="Rectángulo 9"/>
          <p:cNvSpPr/>
          <p:nvPr/>
        </p:nvSpPr>
        <p:spPr>
          <a:xfrm>
            <a:off x="1983943" y="682268"/>
            <a:ext cx="9531402" cy="507831"/>
          </a:xfrm>
          <a:prstGeom prst="rect">
            <a:avLst/>
          </a:prstGeom>
        </p:spPr>
        <p:txBody>
          <a:bodyPr wrap="square">
            <a:spAutoFit/>
          </a:bodyPr>
          <a:lstStyle/>
          <a:p>
            <a:pPr lvl="2" algn="just">
              <a:lnSpc>
                <a:spcPct val="150000"/>
              </a:lnSpc>
              <a:spcAft>
                <a:spcPts val="0"/>
              </a:spcAft>
            </a:pPr>
            <a:r>
              <a:rPr lang="es-CO" dirty="0">
                <a:solidFill>
                  <a:srgbClr val="000000"/>
                </a:solidFill>
                <a:ea typeface="Times New Roman" panose="02020603050405020304" pitchFamily="18" charset="0"/>
              </a:rPr>
              <a:t>La cementación de los pozos petroleros consiste en dos operaciones principales como lo son:</a:t>
            </a:r>
            <a:r>
              <a:rPr lang="es-CO" b="1" dirty="0">
                <a:solidFill>
                  <a:srgbClr val="000000"/>
                </a:solidFill>
                <a:ea typeface="Times New Roman" panose="02020603050405020304" pitchFamily="18" charset="0"/>
              </a:rPr>
              <a:t> </a:t>
            </a:r>
          </a:p>
        </p:txBody>
      </p:sp>
      <p:sp>
        <p:nvSpPr>
          <p:cNvPr id="11" name="Rectángulo redondeado 10"/>
          <p:cNvSpPr/>
          <p:nvPr/>
        </p:nvSpPr>
        <p:spPr>
          <a:xfrm>
            <a:off x="2770159" y="1779041"/>
            <a:ext cx="4429601" cy="232306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spcAft>
                <a:spcPts val="0"/>
              </a:spcAft>
            </a:pPr>
            <a:r>
              <a:rPr lang="es-CO" i="1" dirty="0" smtClean="0">
                <a:solidFill>
                  <a:schemeClr val="bg1"/>
                </a:solidFill>
                <a:ea typeface="Times New Roman" panose="02020603050405020304" pitchFamily="18" charset="0"/>
              </a:rPr>
              <a:t>LA CEMENTACIÓN PRIMARIA</a:t>
            </a:r>
          </a:p>
          <a:p>
            <a:pPr lvl="0" algn="just">
              <a:lnSpc>
                <a:spcPct val="150000"/>
              </a:lnSpc>
              <a:spcAft>
                <a:spcPts val="0"/>
              </a:spcAft>
            </a:pPr>
            <a:endParaRPr lang="es-CO" i="1" dirty="0" smtClean="0">
              <a:solidFill>
                <a:schemeClr val="bg1"/>
              </a:solidFill>
              <a:ea typeface="Times New Roman" panose="02020603050405020304" pitchFamily="18" charset="0"/>
            </a:endParaRPr>
          </a:p>
          <a:p>
            <a:pPr lvl="0" algn="just">
              <a:lnSpc>
                <a:spcPct val="150000"/>
              </a:lnSpc>
              <a:spcAft>
                <a:spcPts val="0"/>
              </a:spcAft>
            </a:pPr>
            <a:r>
              <a:rPr lang="es-CO" dirty="0" smtClean="0">
                <a:solidFill>
                  <a:schemeClr val="bg1"/>
                </a:solidFill>
                <a:ea typeface="Times New Roman" panose="02020603050405020304" pitchFamily="18" charset="0"/>
              </a:rPr>
              <a:t>Es </a:t>
            </a:r>
            <a:r>
              <a:rPr lang="es-CO" dirty="0">
                <a:solidFill>
                  <a:schemeClr val="bg1"/>
                </a:solidFill>
                <a:ea typeface="Times New Roman" panose="02020603050405020304" pitchFamily="18" charset="0"/>
              </a:rPr>
              <a:t>el proceso de colocación de una lechada de cemento en el espacio anular existente entre la tubería de revestimiento y la </a:t>
            </a:r>
            <a:r>
              <a:rPr lang="es-CO" dirty="0" smtClean="0">
                <a:solidFill>
                  <a:schemeClr val="bg1"/>
                </a:solidFill>
                <a:ea typeface="Times New Roman" panose="02020603050405020304" pitchFamily="18" charset="0"/>
              </a:rPr>
              <a:t>formación</a:t>
            </a:r>
            <a:r>
              <a:rPr lang="es-CO" dirty="0">
                <a:solidFill>
                  <a:schemeClr val="bg1"/>
                </a:solidFill>
                <a:ea typeface="Times New Roman" panose="02020603050405020304" pitchFamily="18" charset="0"/>
              </a:rPr>
              <a:t>.</a:t>
            </a:r>
          </a:p>
        </p:txBody>
      </p:sp>
      <p:sp>
        <p:nvSpPr>
          <p:cNvPr id="13" name="Flecha abajo 12"/>
          <p:cNvSpPr/>
          <p:nvPr/>
        </p:nvSpPr>
        <p:spPr>
          <a:xfrm>
            <a:off x="4787900" y="1190099"/>
            <a:ext cx="546100" cy="486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Flecha abajo 40"/>
          <p:cNvSpPr/>
          <p:nvPr/>
        </p:nvSpPr>
        <p:spPr>
          <a:xfrm>
            <a:off x="9601200" y="1213574"/>
            <a:ext cx="546100" cy="486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Rectángulo redondeado 41"/>
          <p:cNvSpPr/>
          <p:nvPr/>
        </p:nvSpPr>
        <p:spPr>
          <a:xfrm>
            <a:off x="7760279" y="1779040"/>
            <a:ext cx="4431721" cy="231760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spcAft>
                <a:spcPts val="0"/>
              </a:spcAft>
            </a:pPr>
            <a:r>
              <a:rPr lang="es-CO" i="1" dirty="0" smtClean="0">
                <a:solidFill>
                  <a:schemeClr val="bg1"/>
                </a:solidFill>
                <a:ea typeface="Times New Roman" panose="02020603050405020304" pitchFamily="18" charset="0"/>
              </a:rPr>
              <a:t>LA CEMENTACIÓN CON FINES DE REMEDIACIÓN</a:t>
            </a:r>
          </a:p>
          <a:p>
            <a:pPr lvl="0" algn="just">
              <a:lnSpc>
                <a:spcPct val="150000"/>
              </a:lnSpc>
              <a:spcAft>
                <a:spcPts val="0"/>
              </a:spcAft>
            </a:pPr>
            <a:r>
              <a:rPr lang="es-CO" dirty="0" smtClean="0">
                <a:solidFill>
                  <a:schemeClr val="bg1"/>
                </a:solidFill>
                <a:ea typeface="Times New Roman" panose="02020603050405020304" pitchFamily="18" charset="0"/>
              </a:rPr>
              <a:t> </a:t>
            </a:r>
          </a:p>
          <a:p>
            <a:pPr lvl="0" algn="just">
              <a:lnSpc>
                <a:spcPct val="150000"/>
              </a:lnSpc>
              <a:spcAft>
                <a:spcPts val="0"/>
              </a:spcAft>
            </a:pPr>
            <a:r>
              <a:rPr lang="es-CO" dirty="0">
                <a:solidFill>
                  <a:schemeClr val="bg1"/>
                </a:solidFill>
                <a:ea typeface="Times New Roman" panose="02020603050405020304" pitchFamily="18" charset="0"/>
              </a:rPr>
              <a:t>C</a:t>
            </a:r>
            <a:r>
              <a:rPr lang="es-CO" dirty="0" smtClean="0">
                <a:solidFill>
                  <a:schemeClr val="bg1"/>
                </a:solidFill>
                <a:ea typeface="Times New Roman" panose="02020603050405020304" pitchFamily="18" charset="0"/>
              </a:rPr>
              <a:t>onsiste </a:t>
            </a:r>
            <a:r>
              <a:rPr lang="es-CO" dirty="0">
                <a:solidFill>
                  <a:schemeClr val="bg1"/>
                </a:solidFill>
                <a:ea typeface="Times New Roman" panose="02020603050405020304" pitchFamily="18" charset="0"/>
              </a:rPr>
              <a:t>en inyectar cementos en posiciones estratégicas de los pozos con fines de reparación de estos o de su </a:t>
            </a:r>
            <a:r>
              <a:rPr lang="es-CO" dirty="0" smtClean="0">
                <a:solidFill>
                  <a:schemeClr val="bg1"/>
                </a:solidFill>
                <a:ea typeface="Times New Roman" panose="02020603050405020304" pitchFamily="18" charset="0"/>
              </a:rPr>
              <a:t>abandono. </a:t>
            </a:r>
            <a:endParaRPr lang="es-CO" dirty="0">
              <a:solidFill>
                <a:schemeClr val="bg1"/>
              </a:solidFill>
              <a:ea typeface="Times New Roman" panose="02020603050405020304" pitchFamily="18" charset="0"/>
            </a:endParaRPr>
          </a:p>
        </p:txBody>
      </p:sp>
      <p:pic>
        <p:nvPicPr>
          <p:cNvPr id="23" name="Imagen 22"/>
          <p:cNvPicPr>
            <a:picLocks noChangeAspect="1"/>
          </p:cNvPicPr>
          <p:nvPr/>
        </p:nvPicPr>
        <p:blipFill>
          <a:blip r:embed="rId4"/>
          <a:stretch>
            <a:fillRect/>
          </a:stretch>
        </p:blipFill>
        <p:spPr>
          <a:xfrm>
            <a:off x="7806141" y="3976463"/>
            <a:ext cx="3810000" cy="27622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0" name="Imagen 29"/>
          <p:cNvPicPr>
            <a:picLocks noChangeAspect="1"/>
          </p:cNvPicPr>
          <p:nvPr/>
        </p:nvPicPr>
        <p:blipFill>
          <a:blip r:embed="rId5"/>
          <a:stretch>
            <a:fillRect/>
          </a:stretch>
        </p:blipFill>
        <p:spPr>
          <a:xfrm>
            <a:off x="3095257" y="3695699"/>
            <a:ext cx="2708643" cy="335372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024845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5" name="Rectángulo redondeado 4"/>
          <p:cNvSpPr/>
          <p:nvPr/>
        </p:nvSpPr>
        <p:spPr>
          <a:xfrm>
            <a:off x="2733858" y="699250"/>
            <a:ext cx="6904406" cy="968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a:ea typeface="Calibri" panose="020F0502020204030204" pitchFamily="34" charset="0"/>
                <a:cs typeface="Times New Roman" panose="02020603050405020304" pitchFamily="18" charset="0"/>
              </a:rPr>
              <a:t>1. Antes de que el cemento llegue un tapón de goma conocido como el tapón de fondo o tapón naranja se suelta de la cabeza para cementación.</a:t>
            </a:r>
            <a:endParaRPr lang="es-CO" dirty="0"/>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18" name="Rectángulo redondeado 17"/>
          <p:cNvSpPr/>
          <p:nvPr/>
        </p:nvSpPr>
        <p:spPr>
          <a:xfrm>
            <a:off x="2740668" y="1772760"/>
            <a:ext cx="6897595" cy="12222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dirty="0" smtClean="0"/>
              <a:t>2. Como </a:t>
            </a:r>
            <a:r>
              <a:rPr lang="es-CO" dirty="0"/>
              <a:t>las lechadas de cemento y los fluidos de perforación son químicamente </a:t>
            </a:r>
            <a:r>
              <a:rPr lang="es-CO" dirty="0" smtClean="0"/>
              <a:t>incompatibles se debe mantener </a:t>
            </a:r>
            <a:r>
              <a:rPr lang="es-CO" dirty="0"/>
              <a:t>la separación de estos fluidos usando lavadores químicos (fluidos base agua</a:t>
            </a:r>
            <a:r>
              <a:rPr lang="es-CO" dirty="0" smtClean="0"/>
              <a:t>). </a:t>
            </a:r>
            <a:endParaRPr lang="es-CO" dirty="0"/>
          </a:p>
        </p:txBody>
      </p:sp>
      <p:pic>
        <p:nvPicPr>
          <p:cNvPr id="7" name="Imagen 6"/>
          <p:cNvPicPr>
            <a:picLocks noChangeAspect="1"/>
          </p:cNvPicPr>
          <p:nvPr/>
        </p:nvPicPr>
        <p:blipFill>
          <a:blip r:embed="rId4"/>
          <a:stretch>
            <a:fillRect/>
          </a:stretch>
        </p:blipFill>
        <p:spPr>
          <a:xfrm>
            <a:off x="9793257" y="318340"/>
            <a:ext cx="2398743" cy="3255199"/>
          </a:xfrm>
          <a:prstGeom prst="rect">
            <a:avLst/>
          </a:prstGeom>
        </p:spPr>
      </p:pic>
      <p:pic>
        <p:nvPicPr>
          <p:cNvPr id="9" name="Imagen 8"/>
          <p:cNvPicPr>
            <a:picLocks noChangeAspect="1"/>
          </p:cNvPicPr>
          <p:nvPr/>
        </p:nvPicPr>
        <p:blipFill>
          <a:blip r:embed="rId5"/>
          <a:stretch>
            <a:fillRect/>
          </a:stretch>
        </p:blipFill>
        <p:spPr>
          <a:xfrm>
            <a:off x="9821584" y="3556000"/>
            <a:ext cx="2377296" cy="3289299"/>
          </a:xfrm>
          <a:prstGeom prst="rect">
            <a:avLst/>
          </a:prstGeom>
        </p:spPr>
      </p:pic>
      <p:sp>
        <p:nvSpPr>
          <p:cNvPr id="23" name="Rectángulo redondeado 22"/>
          <p:cNvSpPr/>
          <p:nvPr/>
        </p:nvSpPr>
        <p:spPr>
          <a:xfrm>
            <a:off x="2761972" y="3105200"/>
            <a:ext cx="6900249" cy="1011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dirty="0" smtClean="0"/>
              <a:t>3. Al igual que </a:t>
            </a:r>
            <a:r>
              <a:rPr lang="es-CO" dirty="0"/>
              <a:t>fluidos espaciadores los cuales se bombean antes de la lechada de cemento, acondicionando así el hueco para que este tenga mejor agarre del cemento. </a:t>
            </a:r>
          </a:p>
        </p:txBody>
      </p:sp>
      <p:sp>
        <p:nvSpPr>
          <p:cNvPr id="25" name="Rectángulo redondeado 24"/>
          <p:cNvSpPr/>
          <p:nvPr/>
        </p:nvSpPr>
        <p:spPr>
          <a:xfrm>
            <a:off x="2770483" y="4275607"/>
            <a:ext cx="6891738" cy="14330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a:ea typeface="Calibri" panose="020F0502020204030204" pitchFamily="34" charset="0"/>
                <a:cs typeface="Times New Roman" panose="02020603050405020304" pitchFamily="18" charset="0"/>
              </a:rPr>
              <a:t>4. Después de que el cemento ha sido bombeado este atraviesa la membrana del tapón naranja y se comienza a llenar el espacio anular, luego cuando el cemento va entrando en la tubería de revestimiento se suelta un tapón sólido conocido como tapón de tope o tapón negro.</a:t>
            </a:r>
            <a:endParaRPr lang="es-CO" dirty="0"/>
          </a:p>
        </p:txBody>
      </p:sp>
      <p:sp>
        <p:nvSpPr>
          <p:cNvPr id="26" name="Rectángulo redondeado 25"/>
          <p:cNvSpPr/>
          <p:nvPr/>
        </p:nvSpPr>
        <p:spPr>
          <a:xfrm>
            <a:off x="2766227" y="5867618"/>
            <a:ext cx="6891738" cy="864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dirty="0" smtClean="0"/>
              <a:t>5. Finalmente se bombea un fluido de desplazamiento que permite que la mayor parte del cemento pase al espacio anular.</a:t>
            </a:r>
            <a:endParaRPr lang="es-CO" dirty="0"/>
          </a:p>
        </p:txBody>
      </p:sp>
    </p:spTree>
    <p:extLst>
      <p:ext uri="{BB962C8B-B14F-4D97-AF65-F5344CB8AC3E}">
        <p14:creationId xmlns:p14="http://schemas.microsoft.com/office/powerpoint/2010/main" val="2531064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6987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3" name="Rectángulo redondeado 2"/>
          <p:cNvSpPr/>
          <p:nvPr/>
        </p:nvSpPr>
        <p:spPr>
          <a:xfrm>
            <a:off x="2733858" y="575131"/>
            <a:ext cx="3860800" cy="469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CÁLCULO DEL VOLUMEN DE CEMENTO</a:t>
            </a:r>
            <a:endParaRPr lang="es-CO" dirty="0"/>
          </a:p>
        </p:txBody>
      </p:sp>
      <p:pic>
        <p:nvPicPr>
          <p:cNvPr id="16" name="Imagen 15"/>
          <p:cNvPicPr/>
          <p:nvPr/>
        </p:nvPicPr>
        <p:blipFill>
          <a:blip r:embed="rId4"/>
          <a:stretch>
            <a:fillRect/>
          </a:stretch>
        </p:blipFill>
        <p:spPr>
          <a:xfrm>
            <a:off x="4927600" y="1083131"/>
            <a:ext cx="5143500" cy="5761486"/>
          </a:xfrm>
          <a:prstGeom prst="rect">
            <a:avLst/>
          </a:prstGeom>
        </p:spPr>
      </p:pic>
    </p:spTree>
    <p:extLst>
      <p:ext uri="{BB962C8B-B14F-4D97-AF65-F5344CB8AC3E}">
        <p14:creationId xmlns:p14="http://schemas.microsoft.com/office/powerpoint/2010/main" val="485968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2944903" y="789096"/>
                <a:ext cx="8888441" cy="4294830"/>
              </a:xfrm>
              <a:prstGeom prst="rect">
                <a:avLst/>
              </a:prstGeom>
            </p:spPr>
            <p:txBody>
              <a:bodyPr wrap="square">
                <a:spAutoFit/>
              </a:bodyPr>
              <a:lstStyle/>
              <a:p>
                <a:pPr marL="342900" lvl="0" indent="-342900" algn="just">
                  <a:lnSpc>
                    <a:spcPct val="150000"/>
                  </a:lnSpc>
                  <a:spcAft>
                    <a:spcPts val="0"/>
                  </a:spcAft>
                  <a:buFont typeface="+mj-lt"/>
                  <a:buAutoNum type="arabicParenR"/>
                </a:pPr>
                <a:r>
                  <a:rPr lang="es-CO" b="1" i="1" dirty="0">
                    <a:solidFill>
                      <a:srgbClr val="000000"/>
                    </a:solidFill>
                    <a:ea typeface="Times New Roman" panose="02020603050405020304" pitchFamily="18" charset="0"/>
                  </a:rPr>
                  <a:t>Cálculo del volumen total de lechada de cemento y número de sacos de cemento requeridos.</a:t>
                </a:r>
                <a:endParaRPr lang="es-CO" dirty="0">
                  <a:solidFill>
                    <a:srgbClr val="000000"/>
                  </a:solidFill>
                  <a:effectLst/>
                  <a:ea typeface="Times New Roman" panose="02020603050405020304" pitchFamily="18" charset="0"/>
                </a:endParaRPr>
              </a:p>
              <a:p>
                <a:pPr algn="just">
                  <a:lnSpc>
                    <a:spcPct val="150000"/>
                  </a:lnSpc>
                  <a:spcAft>
                    <a:spcPts val="0"/>
                  </a:spcAft>
                </a:pPr>
                <a:r>
                  <a:rPr lang="es-CO" dirty="0">
                    <a:solidFill>
                      <a:srgbClr val="000000"/>
                    </a:solidFill>
                    <a:effectLst/>
                    <a:ea typeface="Times New Roman" panose="02020603050405020304" pitchFamily="18" charset="0"/>
                  </a:rPr>
                  <a:t> </a:t>
                </a:r>
              </a:p>
              <a:p>
                <a:pPr algn="just">
                  <a:lnSpc>
                    <a:spcPct val="150000"/>
                  </a:lnSpc>
                  <a:spcAft>
                    <a:spcPts val="0"/>
                  </a:spcAft>
                </a:pPr>
                <a:r>
                  <a:rPr lang="es-CO" dirty="0">
                    <a:solidFill>
                      <a:srgbClr val="000000"/>
                    </a:solidFill>
                    <a:effectLst/>
                    <a:ea typeface="Times New Roman" panose="02020603050405020304" pitchFamily="18" charset="0"/>
                  </a:rPr>
                  <a:t>Por lo general se usa cemento clase G, el cual presenta las siguientes características:</a:t>
                </a:r>
              </a:p>
              <a:p>
                <a:pPr marL="342900" lvl="0" indent="-342900" algn="just">
                  <a:lnSpc>
                    <a:spcPct val="150000"/>
                  </a:lnSpc>
                  <a:spcAft>
                    <a:spcPts val="0"/>
                  </a:spcAft>
                  <a:buFont typeface="Symbol" panose="05050102010706020507" pitchFamily="18" charset="2"/>
                  <a:buChar char=""/>
                </a:pPr>
                <a:r>
                  <a:rPr lang="es-CO" dirty="0">
                    <a:solidFill>
                      <a:srgbClr val="000000"/>
                    </a:solidFill>
                    <a:effectLst/>
                    <a:ea typeface="Times New Roman" panose="02020603050405020304" pitchFamily="18" charset="0"/>
                  </a:rPr>
                  <a:t>Densidad= </a:t>
                </a:r>
                <a14:m>
                  <m:oMath xmlns:m="http://schemas.openxmlformats.org/officeDocument/2006/math">
                    <m:r>
                      <a:rPr lang="es-CO">
                        <a:solidFill>
                          <a:srgbClr val="000000"/>
                        </a:solidFill>
                        <a:effectLst/>
                        <a:latin typeface="Cambria Math" panose="02040503050406030204" pitchFamily="18" charset="0"/>
                        <a:ea typeface="Times New Roman" panose="02020603050405020304" pitchFamily="18" charset="0"/>
                      </a:rPr>
                      <m:t>15.8 #/</m:t>
                    </m:r>
                    <m:r>
                      <a:rPr lang="es-CO" i="1">
                        <a:solidFill>
                          <a:srgbClr val="000000"/>
                        </a:solidFill>
                        <a:effectLst/>
                        <a:latin typeface="Cambria Math" panose="02040503050406030204" pitchFamily="18" charset="0"/>
                        <a:ea typeface="Times New Roman" panose="02020603050405020304" pitchFamily="18" charset="0"/>
                      </a:rPr>
                      <m:t>𝑔𝑎𝑙</m:t>
                    </m:r>
                  </m:oMath>
                </a14:m>
                <a:endParaRPr lang="es-CO" dirty="0">
                  <a:solidFill>
                    <a:srgbClr val="000000"/>
                  </a:solidFill>
                  <a:effectLst/>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CO" dirty="0">
                    <a:solidFill>
                      <a:srgbClr val="000000"/>
                    </a:solidFill>
                    <a:effectLst/>
                    <a:ea typeface="Times New Roman" panose="02020603050405020304" pitchFamily="18" charset="0"/>
                  </a:rPr>
                  <a:t>Rendimiento = </a:t>
                </a:r>
                <a14:m>
                  <m:oMath xmlns:m="http://schemas.openxmlformats.org/officeDocument/2006/math">
                    <m:r>
                      <a:rPr lang="es-CO">
                        <a:solidFill>
                          <a:srgbClr val="000000"/>
                        </a:solidFill>
                        <a:effectLst/>
                        <a:latin typeface="Cambria Math" panose="02040503050406030204" pitchFamily="18" charset="0"/>
                        <a:ea typeface="Times New Roman" panose="02020603050405020304" pitchFamily="18" charset="0"/>
                      </a:rPr>
                      <m:t>1.15</m:t>
                    </m:r>
                    <m:sSup>
                      <m:sSupPr>
                        <m:ctrlPr>
                          <a:rPr lang="es-CO" i="1">
                            <a:solidFill>
                              <a:srgbClr val="000000"/>
                            </a:solidFill>
                            <a:effectLst/>
                            <a:latin typeface="Cambria Math" panose="02040503050406030204" pitchFamily="18" charset="0"/>
                            <a:ea typeface="Times New Roman" panose="02020603050405020304" pitchFamily="18" charset="0"/>
                          </a:rPr>
                        </m:ctrlPr>
                      </m:sSupPr>
                      <m:e>
                        <m:r>
                          <a:rPr lang="es-CO" i="1">
                            <a:solidFill>
                              <a:srgbClr val="000000"/>
                            </a:solidFill>
                            <a:effectLst/>
                            <a:latin typeface="Cambria Math" panose="02040503050406030204" pitchFamily="18" charset="0"/>
                            <a:ea typeface="Times New Roman" panose="02020603050405020304" pitchFamily="18" charset="0"/>
                          </a:rPr>
                          <m:t>𝑓𝑡</m:t>
                        </m:r>
                      </m:e>
                      <m:sup>
                        <m:r>
                          <a:rPr lang="es-CO">
                            <a:solidFill>
                              <a:srgbClr val="000000"/>
                            </a:solidFill>
                            <a:effectLst/>
                            <a:latin typeface="Cambria Math" panose="02040503050406030204" pitchFamily="18" charset="0"/>
                            <a:ea typeface="Times New Roman" panose="02020603050405020304" pitchFamily="18" charset="0"/>
                          </a:rPr>
                          <m:t>3</m:t>
                        </m:r>
                      </m:sup>
                    </m:sSup>
                    <m:r>
                      <a:rPr lang="es-CO">
                        <a:solidFill>
                          <a:srgbClr val="000000"/>
                        </a:solidFill>
                        <a:effectLst/>
                        <a:latin typeface="Cambria Math" panose="02040503050406030204" pitchFamily="18" charset="0"/>
                        <a:ea typeface="Times New Roman" panose="02020603050405020304" pitchFamily="18" charset="0"/>
                      </a:rPr>
                      <m:t>/</m:t>
                    </m:r>
                    <m:r>
                      <a:rPr lang="es-CO" i="1">
                        <a:solidFill>
                          <a:srgbClr val="000000"/>
                        </a:solidFill>
                        <a:effectLst/>
                        <a:latin typeface="Cambria Math" panose="02040503050406030204" pitchFamily="18" charset="0"/>
                        <a:ea typeface="Times New Roman" panose="02020603050405020304" pitchFamily="18" charset="0"/>
                      </a:rPr>
                      <m:t>𝑠𝑥</m:t>
                    </m:r>
                  </m:oMath>
                </a14:m>
                <a:r>
                  <a:rPr lang="es-CO" dirty="0">
                    <a:solidFill>
                      <a:srgbClr val="000000"/>
                    </a:solidFill>
                    <a:effectLst/>
                    <a:ea typeface="Times New Roman" panose="02020603050405020304" pitchFamily="18" charset="0"/>
                  </a:rPr>
                  <a:t> </a:t>
                </a:r>
              </a:p>
              <a:p>
                <a:pPr marL="342900" lvl="0" indent="-342900" algn="just">
                  <a:lnSpc>
                    <a:spcPct val="150000"/>
                  </a:lnSpc>
                  <a:spcAft>
                    <a:spcPts val="0"/>
                  </a:spcAft>
                  <a:buFont typeface="Symbol" panose="05050102010706020507" pitchFamily="18" charset="2"/>
                  <a:buChar char=""/>
                </a:pPr>
                <a:r>
                  <a:rPr lang="es-CO" dirty="0">
                    <a:solidFill>
                      <a:srgbClr val="000000"/>
                    </a:solidFill>
                    <a:effectLst/>
                    <a:ea typeface="Times New Roman" panose="02020603050405020304" pitchFamily="18" charset="0"/>
                  </a:rPr>
                  <a:t>Agua requerida = 5 gal/sx</a:t>
                </a:r>
              </a:p>
              <a:p>
                <a:pPr algn="just">
                  <a:lnSpc>
                    <a:spcPct val="150000"/>
                  </a:lnSpc>
                  <a:spcAft>
                    <a:spcPts val="0"/>
                  </a:spcAft>
                </a:pPr>
                <a:r>
                  <a:rPr lang="es-CO" dirty="0">
                    <a:solidFill>
                      <a:srgbClr val="000000"/>
                    </a:solidFill>
                    <a:effectLst/>
                    <a:ea typeface="Times New Roman" panose="02020603050405020304" pitchFamily="18" charset="0"/>
                  </a:rPr>
                  <a:t> </a:t>
                </a:r>
              </a:p>
              <a:p>
                <a:pPr algn="just">
                  <a:lnSpc>
                    <a:spcPct val="150000"/>
                  </a:lnSpc>
                  <a:spcAft>
                    <a:spcPts val="0"/>
                  </a:spcAft>
                </a:pPr>
                <a:r>
                  <a:rPr lang="es-CO" dirty="0">
                    <a:solidFill>
                      <a:srgbClr val="000000"/>
                    </a:solidFill>
                    <a:effectLst/>
                    <a:ea typeface="Times New Roman" panose="02020603050405020304" pitchFamily="18" charset="0"/>
                  </a:rPr>
                  <a:t>Donde; ID= diámetro interno, OD= diámetro externo, RVTO= revestimiento, A= Rat hole, B= Vol. Anular entre hueco y el revestimiento de 7”, C= Vol. Anular entre el revestimiento de 9 5/8” y el de 7”.</a:t>
                </a:r>
              </a:p>
            </p:txBody>
          </p:sp>
        </mc:Choice>
        <mc:Fallback xmlns="">
          <p:sp>
            <p:nvSpPr>
              <p:cNvPr id="3" name="Rectángulo 2"/>
              <p:cNvSpPr>
                <a:spLocks noRot="1" noChangeAspect="1" noMove="1" noResize="1" noEditPoints="1" noAdjustHandles="1" noChangeArrowheads="1" noChangeShapeType="1" noTextEdit="1"/>
              </p:cNvSpPr>
              <p:nvPr/>
            </p:nvSpPr>
            <p:spPr>
              <a:xfrm>
                <a:off x="2944903" y="789096"/>
                <a:ext cx="8888441" cy="4294830"/>
              </a:xfrm>
              <a:prstGeom prst="rect">
                <a:avLst/>
              </a:prstGeom>
              <a:blipFill rotWithShape="0">
                <a:blip r:embed="rId4"/>
                <a:stretch>
                  <a:fillRect l="-549" r="-617" b="-284"/>
                </a:stretch>
              </a:blipFill>
            </p:spPr>
            <p:txBody>
              <a:bodyPr/>
              <a:lstStyle/>
              <a:p>
                <a:r>
                  <a:rPr lang="es-CO">
                    <a:noFill/>
                  </a:rPr>
                  <a:t> </a:t>
                </a:r>
              </a:p>
            </p:txBody>
          </p:sp>
        </mc:Fallback>
      </mc:AlternateContent>
      <p:pic>
        <p:nvPicPr>
          <p:cNvPr id="5" name="Imagen 4"/>
          <p:cNvPicPr>
            <a:picLocks noChangeAspect="1"/>
          </p:cNvPicPr>
          <p:nvPr/>
        </p:nvPicPr>
        <p:blipFill>
          <a:blip r:embed="rId5"/>
          <a:stretch>
            <a:fillRect/>
          </a:stretch>
        </p:blipFill>
        <p:spPr>
          <a:xfrm>
            <a:off x="5664200" y="5367364"/>
            <a:ext cx="3974413" cy="83185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64660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7" name="Rectángulo redondeado 6"/>
          <p:cNvSpPr/>
          <p:nvPr/>
        </p:nvSpPr>
        <p:spPr>
          <a:xfrm>
            <a:off x="194410" y="1381840"/>
            <a:ext cx="9079831" cy="3785652"/>
          </a:xfrm>
          <a:prstGeom prst="roundRect">
            <a:avLst/>
          </a:prstGeom>
          <a:gradFill flip="none" rotWithShape="1">
            <a:gsLst>
              <a:gs pos="100000">
                <a:schemeClr val="bg1">
                  <a:alpha val="0"/>
                </a:schemeClr>
              </a:gs>
              <a:gs pos="87000">
                <a:schemeClr val="bg1">
                  <a:alpha val="67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p:cNvSpPr txBox="1"/>
          <p:nvPr/>
        </p:nvSpPr>
        <p:spPr>
          <a:xfrm>
            <a:off x="449179" y="1536174"/>
            <a:ext cx="6743064" cy="3785652"/>
          </a:xfrm>
          <a:prstGeom prst="rect">
            <a:avLst/>
          </a:prstGeom>
          <a:noFill/>
          <a:ln>
            <a:noFill/>
          </a:ln>
        </p:spPr>
        <p:txBody>
          <a:bodyPr wrap="none" rtlCol="0">
            <a:spAutoFit/>
          </a:bodyPr>
          <a:lstStyle/>
          <a:p>
            <a:r>
              <a:rPr lang="es-CO" sz="2000" b="1" dirty="0" smtClean="0">
                <a:latin typeface="Arial" panose="020B0604020202020204" pitchFamily="34" charset="0"/>
                <a:cs typeface="Arial" panose="020B0604020202020204" pitchFamily="34" charset="0"/>
              </a:rPr>
              <a:t>2. INTRODUCCIÓN</a:t>
            </a:r>
          </a:p>
          <a:p>
            <a:endParaRPr lang="es-CO" sz="2000" b="1" dirty="0" smtClean="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2</a:t>
            </a:r>
            <a:r>
              <a:rPr lang="es-CO" sz="2000" b="1" dirty="0" smtClean="0">
                <a:latin typeface="Arial" panose="020B0604020202020204" pitchFamily="34" charset="0"/>
                <a:cs typeface="Arial" panose="020B0604020202020204" pitchFamily="34" charset="0"/>
              </a:rPr>
              <a:t>.1 OPERACIONES DE PERFORACIÓN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2.2 REGISTROS EN HUECO ABIERTO</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2.3 CEMENTACIÓN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2.4 EVALUACIÓN DE CALIDAD DE LA CEMENTACIÓN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2.5 CEMENTACIONES CORRECTIVAS O REMEDIALES</a:t>
            </a:r>
          </a:p>
          <a:p>
            <a:pPr marL="342900" indent="-342900">
              <a:buAutoNum type="arabicPeriod"/>
            </a:pP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722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grpSp>
        <p:nvGrpSpPr>
          <p:cNvPr id="10" name="Grupo 9"/>
          <p:cNvGrpSpPr/>
          <p:nvPr/>
        </p:nvGrpSpPr>
        <p:grpSpPr>
          <a:xfrm>
            <a:off x="3681412" y="876971"/>
            <a:ext cx="7297150" cy="5640509"/>
            <a:chOff x="3681412" y="876971"/>
            <a:chExt cx="7297150" cy="5640509"/>
          </a:xfrm>
          <a:effectLst>
            <a:glow rad="101600">
              <a:schemeClr val="accent2">
                <a:satMod val="175000"/>
                <a:alpha val="40000"/>
              </a:schemeClr>
            </a:glow>
          </a:effectLst>
        </p:grpSpPr>
        <p:pic>
          <p:nvPicPr>
            <p:cNvPr id="7" name="Imagen 6"/>
            <p:cNvPicPr>
              <a:picLocks noChangeAspect="1"/>
            </p:cNvPicPr>
            <p:nvPr/>
          </p:nvPicPr>
          <p:blipFill>
            <a:blip r:embed="rId4"/>
            <a:stretch>
              <a:fillRect/>
            </a:stretch>
          </p:blipFill>
          <p:spPr>
            <a:xfrm>
              <a:off x="3681412" y="876971"/>
              <a:ext cx="7297150" cy="3814092"/>
            </a:xfrm>
            <a:prstGeom prst="rect">
              <a:avLst/>
            </a:prstGeom>
          </p:spPr>
        </p:pic>
        <p:pic>
          <p:nvPicPr>
            <p:cNvPr id="9" name="Imagen 8"/>
            <p:cNvPicPr>
              <a:picLocks noChangeAspect="1"/>
            </p:cNvPicPr>
            <p:nvPr/>
          </p:nvPicPr>
          <p:blipFill>
            <a:blip r:embed="rId5"/>
            <a:stretch>
              <a:fillRect/>
            </a:stretch>
          </p:blipFill>
          <p:spPr>
            <a:xfrm>
              <a:off x="3681412" y="4395614"/>
              <a:ext cx="7297150" cy="2121866"/>
            </a:xfrm>
            <a:prstGeom prst="rect">
              <a:avLst/>
            </a:prstGeom>
          </p:spPr>
        </p:pic>
      </p:grpSp>
    </p:spTree>
    <p:extLst>
      <p:ext uri="{BB962C8B-B14F-4D97-AF65-F5344CB8AC3E}">
        <p14:creationId xmlns:p14="http://schemas.microsoft.com/office/powerpoint/2010/main" val="197379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3" name="Rectángulo 2"/>
          <p:cNvSpPr/>
          <p:nvPr/>
        </p:nvSpPr>
        <p:spPr>
          <a:xfrm>
            <a:off x="2682382" y="632821"/>
            <a:ext cx="8847221" cy="923330"/>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Para el cálculo de número de sacos de cemento (sx) requeridos y el agua total necesaria se usan las siguientes ecuaciones:</a:t>
            </a:r>
            <a:endParaRPr lang="es-CO" dirty="0">
              <a:solidFill>
                <a:srgbClr val="000000"/>
              </a:solidFill>
              <a:effectLst/>
              <a:ea typeface="Times New Roman" panose="02020603050405020304" pitchFamily="18" charset="0"/>
            </a:endParaRPr>
          </a:p>
        </p:txBody>
      </p:sp>
      <p:pic>
        <p:nvPicPr>
          <p:cNvPr id="5" name="Imagen 4"/>
          <p:cNvPicPr>
            <a:picLocks noChangeAspect="1"/>
          </p:cNvPicPr>
          <p:nvPr/>
        </p:nvPicPr>
        <p:blipFill>
          <a:blip r:embed="rId4"/>
          <a:stretch>
            <a:fillRect/>
          </a:stretch>
        </p:blipFill>
        <p:spPr>
          <a:xfrm>
            <a:off x="4088189" y="1609682"/>
            <a:ext cx="6239922" cy="2014152"/>
          </a:xfrm>
          <a:prstGeom prst="rect">
            <a:avLst/>
          </a:prstGeom>
          <a:effectLst>
            <a:glow rad="101600">
              <a:schemeClr val="accent2">
                <a:satMod val="175000"/>
                <a:alpha val="40000"/>
              </a:schemeClr>
            </a:glow>
          </a:effectLst>
        </p:spPr>
      </p:pic>
      <p:sp>
        <p:nvSpPr>
          <p:cNvPr id="11" name="Rectángulo 10"/>
          <p:cNvSpPr/>
          <p:nvPr/>
        </p:nvSpPr>
        <p:spPr>
          <a:xfrm>
            <a:off x="2793043" y="3715002"/>
            <a:ext cx="8920471" cy="923330"/>
          </a:xfrm>
          <a:prstGeom prst="rect">
            <a:avLst/>
          </a:prstGeom>
        </p:spPr>
        <p:txBody>
          <a:bodyPr wrap="square">
            <a:spAutoFit/>
          </a:bodyPr>
          <a:lstStyle/>
          <a:p>
            <a:pPr lvl="0" algn="just">
              <a:lnSpc>
                <a:spcPct val="150000"/>
              </a:lnSpc>
              <a:spcAft>
                <a:spcPts val="0"/>
              </a:spcAft>
            </a:pPr>
            <a:r>
              <a:rPr lang="es-CO" b="1" i="1" dirty="0" smtClean="0">
                <a:solidFill>
                  <a:srgbClr val="000000"/>
                </a:solidFill>
                <a:ea typeface="Times New Roman" panose="02020603050405020304" pitchFamily="18" charset="0"/>
              </a:rPr>
              <a:t>2) Cálculo </a:t>
            </a:r>
            <a:r>
              <a:rPr lang="es-CO" b="1" i="1" dirty="0">
                <a:solidFill>
                  <a:srgbClr val="000000"/>
                </a:solidFill>
                <a:ea typeface="Times New Roman" panose="02020603050405020304" pitchFamily="18" charset="0"/>
              </a:rPr>
              <a:t>del volumen de desplazamiento </a:t>
            </a:r>
            <a:r>
              <a:rPr lang="es-CO" dirty="0">
                <a:solidFill>
                  <a:srgbClr val="000000"/>
                </a:solidFill>
                <a:ea typeface="Times New Roman" panose="02020603050405020304" pitchFamily="18" charset="0"/>
              </a:rPr>
              <a:t>(este va desde la superficie hasta el float collar, donde se asentará el tapón).</a:t>
            </a:r>
            <a:endParaRPr lang="es-CO" dirty="0">
              <a:solidFill>
                <a:srgbClr val="000000"/>
              </a:solidFill>
              <a:effectLst/>
              <a:ea typeface="Times New Roman" panose="02020603050405020304" pitchFamily="18" charset="0"/>
            </a:endParaRPr>
          </a:p>
        </p:txBody>
      </p:sp>
      <p:pic>
        <p:nvPicPr>
          <p:cNvPr id="13" name="Imagen 12"/>
          <p:cNvPicPr>
            <a:picLocks noChangeAspect="1"/>
          </p:cNvPicPr>
          <p:nvPr/>
        </p:nvPicPr>
        <p:blipFill>
          <a:blip r:embed="rId5"/>
          <a:stretch>
            <a:fillRect/>
          </a:stretch>
        </p:blipFill>
        <p:spPr>
          <a:xfrm>
            <a:off x="4536407" y="4721425"/>
            <a:ext cx="5267993" cy="205115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224144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3" name="Rectángulo 2"/>
          <p:cNvSpPr/>
          <p:nvPr/>
        </p:nvSpPr>
        <p:spPr>
          <a:xfrm>
            <a:off x="2733857" y="582274"/>
            <a:ext cx="9222401" cy="1338828"/>
          </a:xfrm>
          <a:prstGeom prst="rect">
            <a:avLst/>
          </a:prstGeom>
        </p:spPr>
        <p:txBody>
          <a:bodyPr wrap="square">
            <a:spAutoFit/>
          </a:bodyPr>
          <a:lstStyle/>
          <a:p>
            <a:pPr lvl="0" algn="just">
              <a:lnSpc>
                <a:spcPct val="150000"/>
              </a:lnSpc>
              <a:spcAft>
                <a:spcPts val="0"/>
              </a:spcAft>
            </a:pPr>
            <a:r>
              <a:rPr lang="es-CO" b="1" i="1" dirty="0" smtClean="0">
                <a:solidFill>
                  <a:srgbClr val="000000"/>
                </a:solidFill>
                <a:ea typeface="Times New Roman" panose="02020603050405020304" pitchFamily="18" charset="0"/>
              </a:rPr>
              <a:t>3) Determinación </a:t>
            </a:r>
            <a:r>
              <a:rPr lang="es-CO" b="1" i="1" dirty="0">
                <a:solidFill>
                  <a:srgbClr val="000000"/>
                </a:solidFill>
                <a:ea typeface="Times New Roman" panose="02020603050405020304" pitchFamily="18" charset="0"/>
              </a:rPr>
              <a:t>de la salida de una bomba triplex, bbl/stk</a:t>
            </a:r>
            <a:endParaRPr lang="es-CO" dirty="0">
              <a:solidFill>
                <a:srgbClr val="000000"/>
              </a:solidFill>
              <a:ea typeface="Times New Roman" panose="02020603050405020304" pitchFamily="18" charset="0"/>
            </a:endParaRPr>
          </a:p>
          <a:p>
            <a:pPr algn="just">
              <a:lnSpc>
                <a:spcPct val="150000"/>
              </a:lnSpc>
              <a:spcAft>
                <a:spcPts val="0"/>
              </a:spcAft>
            </a:pPr>
            <a:r>
              <a:rPr lang="es-CO" dirty="0">
                <a:solidFill>
                  <a:srgbClr val="000000"/>
                </a:solidFill>
                <a:ea typeface="Times New Roman" panose="02020603050405020304" pitchFamily="18" charset="0"/>
              </a:rPr>
              <a:t>Donde: D. camisa= diámetro de la camisa (pulgadas), L. estroque= longitud del estroque (pulg), EF= eficiencia de la bomba.</a:t>
            </a:r>
            <a:endParaRPr lang="es-CO" dirty="0">
              <a:solidFill>
                <a:srgbClr val="000000"/>
              </a:solidFill>
              <a:effectLst/>
              <a:ea typeface="Times New Roman" panose="02020603050405020304" pitchFamily="18" charset="0"/>
            </a:endParaRPr>
          </a:p>
        </p:txBody>
      </p:sp>
      <p:pic>
        <p:nvPicPr>
          <p:cNvPr id="5" name="Imagen 4"/>
          <p:cNvPicPr>
            <a:picLocks noChangeAspect="1"/>
          </p:cNvPicPr>
          <p:nvPr/>
        </p:nvPicPr>
        <p:blipFill>
          <a:blip r:embed="rId4"/>
          <a:stretch>
            <a:fillRect/>
          </a:stretch>
        </p:blipFill>
        <p:spPr>
          <a:xfrm>
            <a:off x="4471300" y="1921102"/>
            <a:ext cx="5612500" cy="487501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994476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7" name="Rectángulo 6"/>
          <p:cNvSpPr/>
          <p:nvPr/>
        </p:nvSpPr>
        <p:spPr>
          <a:xfrm>
            <a:off x="2771294" y="1892633"/>
            <a:ext cx="8979483" cy="923330"/>
          </a:xfrm>
          <a:prstGeom prst="rect">
            <a:avLst/>
          </a:prstGeom>
        </p:spPr>
        <p:txBody>
          <a:bodyPr wrap="square">
            <a:spAutoFit/>
          </a:bodyPr>
          <a:lstStyle/>
          <a:p>
            <a:pPr algn="just"/>
            <a:r>
              <a:rPr lang="es-CO" dirty="0">
                <a:solidFill>
                  <a:srgbClr val="000000"/>
                </a:solidFill>
                <a:ea typeface="Calibri" panose="020F0502020204030204" pitchFamily="34" charset="0"/>
                <a:cs typeface="Arial" panose="020B0604020202020204" pitchFamily="34" charset="0"/>
              </a:rPr>
              <a:t>Casi todas las operaciones de cementación utilizan cemento portland, este consiste principalmente en compuestos de silicato de calcio y aluminato de calcio que se hidratan cuando se agregan al agua. </a:t>
            </a:r>
            <a:endParaRPr lang="es-CO" dirty="0"/>
          </a:p>
        </p:txBody>
      </p:sp>
      <p:sp>
        <p:nvSpPr>
          <p:cNvPr id="3" name="Rectángulo redondeado 2"/>
          <p:cNvSpPr/>
          <p:nvPr/>
        </p:nvSpPr>
        <p:spPr>
          <a:xfrm>
            <a:off x="2733858" y="747275"/>
            <a:ext cx="3387542" cy="77403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CLASIFICACIÓN API Y ASTM DE LOS CEMENTOS</a:t>
            </a:r>
            <a:endParaRPr lang="es-CO" dirty="0"/>
          </a:p>
        </p:txBody>
      </p:sp>
      <p:sp>
        <p:nvSpPr>
          <p:cNvPr id="5" name="Rectángulo 4"/>
          <p:cNvSpPr/>
          <p:nvPr/>
        </p:nvSpPr>
        <p:spPr>
          <a:xfrm>
            <a:off x="2982142" y="4105238"/>
            <a:ext cx="4217618" cy="2031325"/>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El cemento Portland es el más importante e idóneo para las operaciones de cementación de pozos, algunos de estos son de fabricación especial debido a que las condiciones de los pozos difieren entre si al variar su profundidad, temperatura y </a:t>
            </a:r>
            <a:r>
              <a:rPr lang="es-CO" dirty="0" smtClean="0">
                <a:ea typeface="Calibri" panose="020F0502020204030204" pitchFamily="34" charset="0"/>
                <a:cs typeface="Times New Roman" panose="02020603050405020304" pitchFamily="18" charset="0"/>
              </a:rPr>
              <a:t>presión.</a:t>
            </a:r>
            <a:endParaRPr lang="es-CO" dirty="0"/>
          </a:p>
        </p:txBody>
      </p:sp>
      <p:pic>
        <p:nvPicPr>
          <p:cNvPr id="9" name="Imagen 8"/>
          <p:cNvPicPr>
            <a:picLocks noChangeAspect="1"/>
          </p:cNvPicPr>
          <p:nvPr/>
        </p:nvPicPr>
        <p:blipFill>
          <a:blip r:embed="rId4"/>
          <a:stretch>
            <a:fillRect/>
          </a:stretch>
        </p:blipFill>
        <p:spPr>
          <a:xfrm>
            <a:off x="10264509" y="3316830"/>
            <a:ext cx="2000781" cy="3608142"/>
          </a:xfrm>
          <a:prstGeom prst="rect">
            <a:avLst/>
          </a:prstGeom>
          <a:ln>
            <a:noFill/>
          </a:ln>
          <a:effectLst>
            <a:softEdge rad="112500"/>
          </a:effectLst>
        </p:spPr>
      </p:pic>
      <p:pic>
        <p:nvPicPr>
          <p:cNvPr id="19" name="Imagen 18"/>
          <p:cNvPicPr>
            <a:picLocks noChangeAspect="1"/>
          </p:cNvPicPr>
          <p:nvPr/>
        </p:nvPicPr>
        <p:blipFill>
          <a:blip r:embed="rId4"/>
          <a:stretch>
            <a:fillRect/>
          </a:stretch>
        </p:blipFill>
        <p:spPr>
          <a:xfrm>
            <a:off x="8538320" y="3132393"/>
            <a:ext cx="1969539" cy="3551802"/>
          </a:xfrm>
          <a:prstGeom prst="rect">
            <a:avLst/>
          </a:prstGeom>
          <a:ln>
            <a:noFill/>
          </a:ln>
          <a:effectLst>
            <a:softEdge rad="112500"/>
          </a:effectLst>
        </p:spPr>
      </p:pic>
      <p:sp>
        <p:nvSpPr>
          <p:cNvPr id="10" name="Flecha derecha 9"/>
          <p:cNvSpPr/>
          <p:nvPr/>
        </p:nvSpPr>
        <p:spPr>
          <a:xfrm flipH="1">
            <a:off x="7979520" y="4813307"/>
            <a:ext cx="558800" cy="416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redondeado 10"/>
          <p:cNvSpPr/>
          <p:nvPr/>
        </p:nvSpPr>
        <p:spPr>
          <a:xfrm>
            <a:off x="2852596" y="4051865"/>
            <a:ext cx="4517480" cy="21807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60799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8" name="Rectángulo redondeado 17"/>
          <p:cNvSpPr/>
          <p:nvPr/>
        </p:nvSpPr>
        <p:spPr>
          <a:xfrm>
            <a:off x="2800298" y="2710339"/>
            <a:ext cx="8731781" cy="9359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lnSpc>
                <a:spcPct val="150000"/>
              </a:lnSpc>
              <a:spcAft>
                <a:spcPts val="0"/>
              </a:spcAft>
              <a:buFont typeface="Wingdings" panose="05000000000000000000" pitchFamily="2" charset="2"/>
              <a:buChar char="ü"/>
            </a:pPr>
            <a:r>
              <a:rPr lang="es-CO">
                <a:solidFill>
                  <a:srgbClr val="000000"/>
                </a:solidFill>
                <a:ea typeface="Times New Roman" panose="02020603050405020304" pitchFamily="18" charset="0"/>
              </a:rPr>
              <a:t>Clase A o tipo I: está diseñado para emplearse a 6000ft (1830 m) de profundidad como máximo, con temperatura de 77˚C y donde no se requieran propiedades especiales.</a:t>
            </a:r>
            <a:endParaRPr lang="es-CO" dirty="0">
              <a:solidFill>
                <a:srgbClr val="000000"/>
              </a:solidFill>
              <a:ea typeface="Times New Roman" panose="02020603050405020304" pitchFamily="18" charset="0"/>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3" name="Rectángulo redondeado 2"/>
          <p:cNvSpPr/>
          <p:nvPr/>
        </p:nvSpPr>
        <p:spPr>
          <a:xfrm>
            <a:off x="2800298" y="582118"/>
            <a:ext cx="3451042" cy="77403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CLASIFICACIÓN API Y ASTM DE LOS CEMENTOS</a:t>
            </a:r>
            <a:endParaRPr lang="es-CO" dirty="0"/>
          </a:p>
        </p:txBody>
      </p:sp>
      <p:sp>
        <p:nvSpPr>
          <p:cNvPr id="13" name="Rectángulo 12"/>
          <p:cNvSpPr/>
          <p:nvPr/>
        </p:nvSpPr>
        <p:spPr>
          <a:xfrm>
            <a:off x="2682382" y="1447328"/>
            <a:ext cx="9242242" cy="923330"/>
          </a:xfrm>
          <a:prstGeom prst="rect">
            <a:avLst/>
          </a:prstGeom>
        </p:spPr>
        <p:txBody>
          <a:bodyPr wrap="square">
            <a:spAutoFit/>
          </a:bodyPr>
          <a:lstStyle/>
          <a:p>
            <a:pPr algn="just"/>
            <a:r>
              <a:rPr lang="es-CO" dirty="0">
                <a:ea typeface="Calibri" panose="020F0502020204030204" pitchFamily="34" charset="0"/>
                <a:cs typeface="Times New Roman" panose="02020603050405020304" pitchFamily="18" charset="0"/>
              </a:rPr>
              <a:t>Las especificaciones de los cementos son establecidas por el American Petroleum Institute (API) y el American Society for Testing and Materials (ASTM), actualmente hay ocho clases de cementos Portland y </a:t>
            </a:r>
            <a:r>
              <a:rPr lang="es-CO" dirty="0" smtClean="0">
                <a:ea typeface="Calibri" panose="020F0502020204030204" pitchFamily="34" charset="0"/>
                <a:cs typeface="Times New Roman" panose="02020603050405020304" pitchFamily="18" charset="0"/>
              </a:rPr>
              <a:t>son:</a:t>
            </a:r>
            <a:endParaRPr lang="es-CO" dirty="0"/>
          </a:p>
        </p:txBody>
      </p:sp>
      <p:sp>
        <p:nvSpPr>
          <p:cNvPr id="25" name="Rectángulo redondeado 24"/>
          <p:cNvSpPr/>
          <p:nvPr/>
        </p:nvSpPr>
        <p:spPr>
          <a:xfrm>
            <a:off x="3048000" y="3976463"/>
            <a:ext cx="8731781" cy="119869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just">
              <a:lnSpc>
                <a:spcPct val="150000"/>
              </a:lnSpc>
              <a:buFont typeface="Wingdings" panose="05000000000000000000" pitchFamily="2" charset="2"/>
              <a:buChar char="ü"/>
            </a:pPr>
            <a:r>
              <a:rPr lang="es-CO" dirty="0"/>
              <a:t>Clase B o tipo II: diseñado para ser usado desde la superficie hasta una profundidad de 6000ft (1830 m) de profundidad, con temperatura de 77˚C y donde se requiere moderada resistencia a los sulfatos.</a:t>
            </a:r>
          </a:p>
        </p:txBody>
      </p:sp>
      <p:sp>
        <p:nvSpPr>
          <p:cNvPr id="26" name="Rectángulo redondeado 25"/>
          <p:cNvSpPr/>
          <p:nvPr/>
        </p:nvSpPr>
        <p:spPr>
          <a:xfrm>
            <a:off x="3357388" y="5531435"/>
            <a:ext cx="8731781" cy="119869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buFont typeface="Wingdings" panose="05000000000000000000" pitchFamily="2" charset="2"/>
              <a:buChar char="ü"/>
            </a:pPr>
            <a:r>
              <a:rPr lang="es-CO" dirty="0"/>
              <a:t>Clase C o tipo III: diseñado para ser usado desde la superficie hasta una profundidad de 6000ft (1830 m) de profundidad, con temperatura de 77˚C y donde se requiere alta resistencia a la compresión temprana, se fabrica en moderada y alta resistencia a los sulfatos.</a:t>
            </a:r>
          </a:p>
        </p:txBody>
      </p:sp>
    </p:spTree>
    <p:extLst>
      <p:ext uri="{BB962C8B-B14F-4D97-AF65-F5344CB8AC3E}">
        <p14:creationId xmlns:p14="http://schemas.microsoft.com/office/powerpoint/2010/main" val="3873611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8" name="Rectángulo redondeado 17"/>
          <p:cNvSpPr/>
          <p:nvPr/>
        </p:nvSpPr>
        <p:spPr>
          <a:xfrm>
            <a:off x="2682382" y="1637696"/>
            <a:ext cx="8705902" cy="9359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lvl="0" indent="-285750">
              <a:buFont typeface="Wingdings" panose="05000000000000000000" pitchFamily="2" charset="2"/>
              <a:buChar char="ü"/>
            </a:pPr>
            <a:r>
              <a:rPr lang="es-CO" dirty="0"/>
              <a:t>Clase D: este cemento se emplea desde los 6000ft (1830 m) hasta los 10000ft (3050 m) de profundidad, con temperatura de hasta 110˚C y presión moderada, se fabrica en moderada y alta resistencia a los sulfatos.</a:t>
            </a: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3" name="Rectángulo redondeado 2"/>
          <p:cNvSpPr/>
          <p:nvPr/>
        </p:nvSpPr>
        <p:spPr>
          <a:xfrm>
            <a:off x="2800298" y="582118"/>
            <a:ext cx="3451042" cy="77403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CLASIFICACIÓN API Y ASTM DE LOS CEMENTOS</a:t>
            </a:r>
            <a:endParaRPr lang="es-CO" dirty="0"/>
          </a:p>
        </p:txBody>
      </p:sp>
      <p:sp>
        <p:nvSpPr>
          <p:cNvPr id="20" name="Rectángulo redondeado 19"/>
          <p:cNvSpPr/>
          <p:nvPr/>
        </p:nvSpPr>
        <p:spPr>
          <a:xfrm>
            <a:off x="2876498" y="2822667"/>
            <a:ext cx="8705902" cy="9359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buFont typeface="Wingdings" panose="05000000000000000000" pitchFamily="2" charset="2"/>
              <a:buChar char="ü"/>
            </a:pPr>
            <a:r>
              <a:rPr lang="es-CO" dirty="0"/>
              <a:t>Clase E: este se usa desde los 10000ft (3050 m) hasta los 14000ft (4270 m) de profundidad, con temperatura de 143˚C y alta presión, se fabrica en moderada y alta resistencia a los sulfatos.</a:t>
            </a:r>
          </a:p>
        </p:txBody>
      </p:sp>
      <p:sp>
        <p:nvSpPr>
          <p:cNvPr id="23" name="Rectángulo redondeado 22"/>
          <p:cNvSpPr/>
          <p:nvPr/>
        </p:nvSpPr>
        <p:spPr>
          <a:xfrm>
            <a:off x="3073879" y="4001168"/>
            <a:ext cx="8705902" cy="13050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lvl="0" indent="-285750" algn="just">
              <a:lnSpc>
                <a:spcPct val="150000"/>
              </a:lnSpc>
              <a:spcAft>
                <a:spcPts val="0"/>
              </a:spcAft>
              <a:buFont typeface="Wingdings" panose="05000000000000000000" pitchFamily="2" charset="2"/>
              <a:buChar char="ü"/>
            </a:pPr>
            <a:r>
              <a:rPr lang="es-CO" dirty="0">
                <a:solidFill>
                  <a:srgbClr val="000000"/>
                </a:solidFill>
                <a:ea typeface="Times New Roman" panose="02020603050405020304" pitchFamily="18" charset="0"/>
              </a:rPr>
              <a:t>Clase F: este se usa desde los 10000ft (3050 m) hasta los 16000ft (4880 m) de profundidad, con temperatura de 160˚C y donde exista alta presión, se fabrica en moderada y alta resistencia a los sulfatos.</a:t>
            </a:r>
          </a:p>
        </p:txBody>
      </p:sp>
      <p:sp>
        <p:nvSpPr>
          <p:cNvPr id="27" name="Rectángulo redondeado 26"/>
          <p:cNvSpPr/>
          <p:nvPr/>
        </p:nvSpPr>
        <p:spPr>
          <a:xfrm>
            <a:off x="3384498" y="5548746"/>
            <a:ext cx="8705902" cy="11813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Wingdings" panose="05000000000000000000" pitchFamily="2" charset="2"/>
              <a:buChar char="ü"/>
            </a:pPr>
            <a:r>
              <a:rPr lang="es-CO" dirty="0">
                <a:ea typeface="Calibri" panose="020F0502020204030204" pitchFamily="34" charset="0"/>
                <a:cs typeface="Times New Roman" panose="02020603050405020304" pitchFamily="18" charset="0"/>
              </a:rPr>
              <a:t>Clase G y H: se conocen como los cementos petroleros, son básicos para emplearse desde la superficie hasta los 8000ft (2440 m) tal como se fabrican, estos pueden modificarse con aceleradores y retardadores para usarlos en un amplio rango de condiciones de presión y temperatura. </a:t>
            </a:r>
            <a:endParaRPr lang="es-CO" dirty="0"/>
          </a:p>
        </p:txBody>
      </p:sp>
    </p:spTree>
    <p:extLst>
      <p:ext uri="{BB962C8B-B14F-4D97-AF65-F5344CB8AC3E}">
        <p14:creationId xmlns:p14="http://schemas.microsoft.com/office/powerpoint/2010/main" val="1556104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EVALUACIÓN DE LA CALIDAD DE LA 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5" name="Rectángulo 4"/>
          <p:cNvSpPr/>
          <p:nvPr/>
        </p:nvSpPr>
        <p:spPr>
          <a:xfrm>
            <a:off x="2733858" y="618534"/>
            <a:ext cx="9264702" cy="923330"/>
          </a:xfrm>
          <a:prstGeom prst="rect">
            <a:avLst/>
          </a:prstGeom>
        </p:spPr>
        <p:txBody>
          <a:bodyPr wrap="square">
            <a:spAutoFit/>
          </a:bodyPr>
          <a:lstStyle/>
          <a:p>
            <a:pPr algn="just"/>
            <a:r>
              <a:rPr lang="es-CO" dirty="0" smtClean="0">
                <a:solidFill>
                  <a:srgbClr val="000000"/>
                </a:solidFill>
                <a:ea typeface="Calibri" panose="020F0502020204030204" pitchFamily="34" charset="0"/>
                <a:cs typeface="Arial" panose="020B0604020202020204" pitchFamily="34" charset="0"/>
              </a:rPr>
              <a:t>Después </a:t>
            </a:r>
            <a:r>
              <a:rPr lang="es-CO" dirty="0">
                <a:solidFill>
                  <a:srgbClr val="000000"/>
                </a:solidFill>
                <a:ea typeface="Calibri" panose="020F0502020204030204" pitchFamily="34" charset="0"/>
                <a:cs typeface="Arial" panose="020B0604020202020204" pitchFamily="34" charset="0"/>
              </a:rPr>
              <a:t>de ejecutar una operación de cementación y de que el cemento ha fraguado, se efectúan unas pruebas para evaluar la integridad y el desempeño del cemento, confirmando así el éxito de su aplicación y su capacidad para satisfacer los objetivos. </a:t>
            </a:r>
            <a:endParaRPr lang="es-CO" dirty="0"/>
          </a:p>
        </p:txBody>
      </p:sp>
      <p:grpSp>
        <p:nvGrpSpPr>
          <p:cNvPr id="43" name="Grupo 42"/>
          <p:cNvGrpSpPr/>
          <p:nvPr/>
        </p:nvGrpSpPr>
        <p:grpSpPr>
          <a:xfrm>
            <a:off x="3086340" y="1699216"/>
            <a:ext cx="6680860" cy="1897862"/>
            <a:chOff x="3086340" y="1699216"/>
            <a:chExt cx="6680860" cy="1897862"/>
          </a:xfrm>
        </p:grpSpPr>
        <p:sp>
          <p:nvSpPr>
            <p:cNvPr id="9" name="Rectángulo redondeado 8"/>
            <p:cNvSpPr/>
            <p:nvPr/>
          </p:nvSpPr>
          <p:spPr>
            <a:xfrm>
              <a:off x="5207900" y="1699216"/>
              <a:ext cx="4559300" cy="8165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solidFill>
                    <a:schemeClr val="bg1"/>
                  </a:solidFill>
                  <a:ea typeface="Calibri" panose="020F0502020204030204" pitchFamily="34" charset="0"/>
                  <a:cs typeface="Arial" panose="020B0604020202020204" pitchFamily="34" charset="0"/>
                </a:rPr>
                <a:t>LAS TÉCNICAS DE EVALUACIÓN DEL CEMENTO INCLUYEN </a:t>
              </a:r>
              <a:endParaRPr lang="es-CO" dirty="0">
                <a:solidFill>
                  <a:schemeClr val="bg1"/>
                </a:solidFill>
              </a:endParaRPr>
            </a:p>
          </p:txBody>
        </p:sp>
        <p:grpSp>
          <p:nvGrpSpPr>
            <p:cNvPr id="42" name="Grupo 41"/>
            <p:cNvGrpSpPr/>
            <p:nvPr/>
          </p:nvGrpSpPr>
          <p:grpSpPr>
            <a:xfrm>
              <a:off x="3086340" y="1904841"/>
              <a:ext cx="2121560" cy="1692237"/>
              <a:chOff x="2782040" y="2374899"/>
              <a:chExt cx="2121560" cy="1692237"/>
            </a:xfrm>
          </p:grpSpPr>
          <p:cxnSp>
            <p:nvCxnSpPr>
              <p:cNvPr id="11" name="Conector recto 10"/>
              <p:cNvCxnSpPr/>
              <p:nvPr/>
            </p:nvCxnSpPr>
            <p:spPr>
              <a:xfrm flipH="1">
                <a:off x="3823600" y="2384486"/>
                <a:ext cx="10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Nube 12"/>
              <p:cNvSpPr/>
              <p:nvPr/>
            </p:nvSpPr>
            <p:spPr>
              <a:xfrm>
                <a:off x="2782040" y="3244299"/>
                <a:ext cx="2120666" cy="8228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PRUEBAS DE PRESIÓN</a:t>
                </a:r>
                <a:endParaRPr lang="es-CO" dirty="0"/>
              </a:p>
            </p:txBody>
          </p:sp>
          <p:cxnSp>
            <p:nvCxnSpPr>
              <p:cNvPr id="26" name="Conector recto de flecha 25"/>
              <p:cNvCxnSpPr/>
              <p:nvPr/>
            </p:nvCxnSpPr>
            <p:spPr>
              <a:xfrm>
                <a:off x="3822700" y="2374899"/>
                <a:ext cx="0" cy="90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31" name="Conector recto de flecha 30"/>
          <p:cNvCxnSpPr/>
          <p:nvPr/>
        </p:nvCxnSpPr>
        <p:spPr>
          <a:xfrm>
            <a:off x="5148614" y="3098995"/>
            <a:ext cx="399427" cy="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ángulo redondeado 32"/>
          <p:cNvSpPr/>
          <p:nvPr/>
        </p:nvSpPr>
        <p:spPr>
          <a:xfrm>
            <a:off x="5656826" y="2875584"/>
            <a:ext cx="6171965" cy="660291"/>
          </a:xfrm>
          <a:prstGeom prst="roundRect">
            <a:avLst/>
          </a:prstGeom>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just">
              <a:lnSpc>
                <a:spcPct val="150000"/>
              </a:lnSpc>
              <a:spcAft>
                <a:spcPts val="0"/>
              </a:spcAft>
            </a:pPr>
            <a:r>
              <a:rPr lang="es-CO" sz="1600" dirty="0">
                <a:solidFill>
                  <a:srgbClr val="000000"/>
                </a:solidFill>
                <a:ea typeface="Times New Roman" panose="02020603050405020304" pitchFamily="18" charset="0"/>
              </a:rPr>
              <a:t>1. Se realiza una prueba de presión de la tubería de revestimiento para verificar la integridad mecánica de la sarta.</a:t>
            </a:r>
          </a:p>
        </p:txBody>
      </p:sp>
      <p:sp>
        <p:nvSpPr>
          <p:cNvPr id="36" name="Rectángulo redondeado 35"/>
          <p:cNvSpPr/>
          <p:nvPr/>
        </p:nvSpPr>
        <p:spPr>
          <a:xfrm>
            <a:off x="2966343" y="3873870"/>
            <a:ext cx="6551616" cy="420799"/>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just">
              <a:lnSpc>
                <a:spcPct val="150000"/>
              </a:lnSpc>
              <a:spcAft>
                <a:spcPts val="0"/>
              </a:spcAft>
            </a:pPr>
            <a:r>
              <a:rPr lang="es-CO" sz="1600" dirty="0">
                <a:solidFill>
                  <a:srgbClr val="000000"/>
                </a:solidFill>
                <a:ea typeface="Times New Roman" panose="02020603050405020304" pitchFamily="18" charset="0"/>
              </a:rPr>
              <a:t>2. Se remueve el cemento residual del zapato de la tubería de revestimiento.</a:t>
            </a:r>
          </a:p>
        </p:txBody>
      </p:sp>
      <p:sp>
        <p:nvSpPr>
          <p:cNvPr id="37" name="Rectángulo redondeado 36"/>
          <p:cNvSpPr/>
          <p:nvPr/>
        </p:nvSpPr>
        <p:spPr>
          <a:xfrm>
            <a:off x="5656826" y="4593760"/>
            <a:ext cx="6171965" cy="1508180"/>
          </a:xfrm>
          <a:prstGeom prst="roundRect">
            <a:avLst/>
          </a:prstGeom>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just">
              <a:lnSpc>
                <a:spcPct val="150000"/>
              </a:lnSpc>
              <a:spcAft>
                <a:spcPts val="0"/>
              </a:spcAft>
            </a:pPr>
            <a:r>
              <a:rPr lang="es-CO" sz="1600" dirty="0">
                <a:solidFill>
                  <a:srgbClr val="000000"/>
                </a:solidFill>
                <a:ea typeface="Times New Roman" panose="02020603050405020304" pitchFamily="18" charset="0"/>
              </a:rPr>
              <a:t>3. Se lleva a cabo una prueba de integridad de presión mediante el incremento de la presión interna de la tubería de revestimiento hasta que excede la presión que será aplicada durante la fase de perforación </a:t>
            </a:r>
            <a:r>
              <a:rPr lang="es-CO" sz="1600" dirty="0" smtClean="0">
                <a:solidFill>
                  <a:srgbClr val="000000"/>
                </a:solidFill>
                <a:ea typeface="Times New Roman" panose="02020603050405020304" pitchFamily="18" charset="0"/>
              </a:rPr>
              <a:t>siguiente.</a:t>
            </a:r>
            <a:endParaRPr lang="es-CO" sz="1600" dirty="0">
              <a:solidFill>
                <a:srgbClr val="000000"/>
              </a:solidFill>
              <a:ea typeface="Times New Roman" panose="02020603050405020304" pitchFamily="18" charset="0"/>
            </a:endParaRPr>
          </a:p>
        </p:txBody>
      </p:sp>
      <p:sp>
        <p:nvSpPr>
          <p:cNvPr id="38" name="Rectángulo redondeado 37"/>
          <p:cNvSpPr/>
          <p:nvPr/>
        </p:nvSpPr>
        <p:spPr>
          <a:xfrm>
            <a:off x="2966343" y="6252480"/>
            <a:ext cx="6551616" cy="451650"/>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just">
              <a:lnSpc>
                <a:spcPct val="150000"/>
              </a:lnSpc>
              <a:spcAft>
                <a:spcPts val="0"/>
              </a:spcAft>
            </a:pPr>
            <a:r>
              <a:rPr lang="es-CO" sz="1600">
                <a:solidFill>
                  <a:srgbClr val="000000"/>
                </a:solidFill>
                <a:ea typeface="Times New Roman" panose="02020603050405020304" pitchFamily="18" charset="0"/>
              </a:rPr>
              <a:t>4. Al no detectar perdida alguna, el sello del cemento se considera exitoso.</a:t>
            </a:r>
            <a:endParaRPr lang="es-CO" sz="1600"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1493960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9" name="Rectángulo redondeado 8"/>
          <p:cNvSpPr/>
          <p:nvPr/>
        </p:nvSpPr>
        <p:spPr>
          <a:xfrm>
            <a:off x="2829907" y="4790530"/>
            <a:ext cx="8915024" cy="7204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q"/>
            </a:pPr>
            <a:r>
              <a:rPr lang="es-CO">
                <a:ea typeface="Calibri" panose="020F0502020204030204" pitchFamily="34" charset="0"/>
                <a:cs typeface="Times New Roman" panose="02020603050405020304" pitchFamily="18" charset="0"/>
              </a:rPr>
              <a:t>Los registros sónicos y ultrasónicos proporcionan información de la calidad de adherencia del cemento a la tubería de revestimiento y a la formación.</a:t>
            </a:r>
            <a:endParaRPr lang="es-CO" dirty="0"/>
          </a:p>
        </p:txBody>
      </p:sp>
      <p:sp>
        <p:nvSpPr>
          <p:cNvPr id="7" name="Rectángulo redondeado 6"/>
          <p:cNvSpPr/>
          <p:nvPr/>
        </p:nvSpPr>
        <p:spPr>
          <a:xfrm>
            <a:off x="2733858" y="3294052"/>
            <a:ext cx="9045923" cy="11821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spcAft>
                <a:spcPts val="0"/>
              </a:spcAft>
              <a:buFont typeface="Wingdings" panose="05000000000000000000" pitchFamily="2" charset="2"/>
              <a:buChar char="q"/>
            </a:pPr>
            <a:r>
              <a:rPr lang="es-CO">
                <a:solidFill>
                  <a:srgbClr val="000000"/>
                </a:solidFill>
                <a:ea typeface="Times New Roman" panose="02020603050405020304" pitchFamily="18" charset="0"/>
              </a:rPr>
              <a:t>Los registros de temperatura ayudan a localizar el tope de la columna de cemento en el espacio anular, la hidratación del cemento es un proceso exotérmico que eleva la temperatura del medio circundante.</a:t>
            </a:r>
            <a:endParaRPr lang="es-CO" dirty="0">
              <a:solidFill>
                <a:srgbClr val="000000"/>
              </a:solidFill>
              <a:ea typeface="Times New Roman" panose="02020603050405020304" pitchFamily="18" charset="0"/>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EVALUACIÓN DE LA CALIDAD DE LA CEMENTACIÓN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18" name="Rectángulo redondeado 17"/>
          <p:cNvSpPr/>
          <p:nvPr/>
        </p:nvSpPr>
        <p:spPr>
          <a:xfrm>
            <a:off x="4610340" y="851021"/>
            <a:ext cx="4559300" cy="8165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solidFill>
                  <a:schemeClr val="bg1"/>
                </a:solidFill>
                <a:ea typeface="Calibri" panose="020F0502020204030204" pitchFamily="34" charset="0"/>
                <a:cs typeface="Arial" panose="020B0604020202020204" pitchFamily="34" charset="0"/>
              </a:rPr>
              <a:t>LAS TÉCNICAS DE EVALUACIÓN DEL CEMENTO INCLUYEN </a:t>
            </a:r>
            <a:endParaRPr lang="es-CO" dirty="0">
              <a:solidFill>
                <a:schemeClr val="bg1"/>
              </a:solidFill>
            </a:endParaRPr>
          </a:p>
        </p:txBody>
      </p:sp>
      <p:grpSp>
        <p:nvGrpSpPr>
          <p:cNvPr id="19" name="Grupo 18"/>
          <p:cNvGrpSpPr/>
          <p:nvPr/>
        </p:nvGrpSpPr>
        <p:grpSpPr>
          <a:xfrm flipH="1">
            <a:off x="9169642" y="1202812"/>
            <a:ext cx="1132327" cy="900000"/>
            <a:chOff x="3822700" y="2374899"/>
            <a:chExt cx="1080900" cy="900000"/>
          </a:xfrm>
        </p:grpSpPr>
        <p:cxnSp>
          <p:nvCxnSpPr>
            <p:cNvPr id="20" name="Conector recto 19"/>
            <p:cNvCxnSpPr/>
            <p:nvPr/>
          </p:nvCxnSpPr>
          <p:spPr>
            <a:xfrm flipH="1">
              <a:off x="3823600" y="2384486"/>
              <a:ext cx="10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3822700" y="2374899"/>
              <a:ext cx="0" cy="90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 name="Conector recto de flecha 10"/>
          <p:cNvCxnSpPr/>
          <p:nvPr/>
        </p:nvCxnSpPr>
        <p:spPr>
          <a:xfrm flipH="1">
            <a:off x="10351825" y="2893367"/>
            <a:ext cx="0" cy="39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2733858" y="5899136"/>
            <a:ext cx="9318441" cy="83099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CO" sz="1600" b="1" i="1" dirty="0" smtClean="0">
                <a:ea typeface="Calibri" panose="020F0502020204030204" pitchFamily="34" charset="0"/>
                <a:cs typeface="Times New Roman" panose="02020603050405020304" pitchFamily="18" charset="0"/>
              </a:rPr>
              <a:t>NOTA: </a:t>
            </a:r>
            <a:r>
              <a:rPr lang="es-CO" sz="1600" dirty="0" smtClean="0">
                <a:ea typeface="Calibri" panose="020F0502020204030204" pitchFamily="34" charset="0"/>
                <a:cs typeface="Times New Roman" panose="02020603050405020304" pitchFamily="18" charset="0"/>
              </a:rPr>
              <a:t>Cuando </a:t>
            </a:r>
            <a:r>
              <a:rPr lang="es-CO" sz="1600" dirty="0">
                <a:ea typeface="Calibri" panose="020F0502020204030204" pitchFamily="34" charset="0"/>
                <a:cs typeface="Times New Roman" panose="02020603050405020304" pitchFamily="18" charset="0"/>
              </a:rPr>
              <a:t>las operaciones de adquisición de registros indican que la cementación es defectuosa, ya sea porque la adherencia del cemento es pobre o porque existe comunicación entre las zonas, puede implementarse una técnica de cementación con fines de </a:t>
            </a:r>
            <a:r>
              <a:rPr lang="es-CO" sz="1600" dirty="0" smtClean="0">
                <a:ea typeface="Calibri" panose="020F0502020204030204" pitchFamily="34" charset="0"/>
                <a:cs typeface="Times New Roman" panose="02020603050405020304" pitchFamily="18" charset="0"/>
              </a:rPr>
              <a:t>remediación.</a:t>
            </a:r>
            <a:endParaRPr lang="es-CO" sz="1600" dirty="0"/>
          </a:p>
        </p:txBody>
      </p:sp>
      <p:sp>
        <p:nvSpPr>
          <p:cNvPr id="28" name="Nube 27"/>
          <p:cNvSpPr/>
          <p:nvPr/>
        </p:nvSpPr>
        <p:spPr>
          <a:xfrm>
            <a:off x="9291492" y="2048842"/>
            <a:ext cx="2120666" cy="8228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REGISTROS DE POZOS</a:t>
            </a:r>
          </a:p>
        </p:txBody>
      </p:sp>
    </p:spTree>
    <p:extLst>
      <p:ext uri="{BB962C8B-B14F-4D97-AF65-F5344CB8AC3E}">
        <p14:creationId xmlns:p14="http://schemas.microsoft.com/office/powerpoint/2010/main" val="575355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5" name="Rectángulo 4"/>
          <p:cNvSpPr/>
          <p:nvPr/>
        </p:nvSpPr>
        <p:spPr>
          <a:xfrm>
            <a:off x="1895102" y="928774"/>
            <a:ext cx="10195298" cy="1754326"/>
          </a:xfrm>
          <a:prstGeom prst="rect">
            <a:avLst/>
          </a:prstGeom>
        </p:spPr>
        <p:txBody>
          <a:bodyPr wrap="square">
            <a:spAutoFit/>
          </a:bodyPr>
          <a:lstStyle/>
          <a:p>
            <a:pPr lvl="2" algn="just">
              <a:lnSpc>
                <a:spcPct val="150000"/>
              </a:lnSpc>
              <a:spcAft>
                <a:spcPts val="0"/>
              </a:spcAft>
            </a:pPr>
            <a:r>
              <a:rPr lang="es-CO" dirty="0">
                <a:solidFill>
                  <a:srgbClr val="000000"/>
                </a:solidFill>
                <a:ea typeface="Times New Roman" panose="02020603050405020304" pitchFamily="18" charset="0"/>
                <a:cs typeface="Arial" panose="020B0604020202020204" pitchFamily="34" charset="0"/>
              </a:rPr>
              <a:t>La cementación correctiva se puede llevar a cabo por tapones de cementos bien sea balanceado o balanceado forzado, por circulación y por squeeze. Ubicar un tapón de cemento en un pozo es una operación que comúnmente es llevada a cabo en campo, esta implica usar un volumen de lechada de cemento en el pozo para llevar a cabo tareas como: </a:t>
            </a:r>
            <a:endParaRPr lang="es-CO" b="1" dirty="0">
              <a:solidFill>
                <a:srgbClr val="000000"/>
              </a:solidFill>
              <a:ea typeface="Times New Roman" panose="02020603050405020304" pitchFamily="18" charset="0"/>
            </a:endParaRPr>
          </a:p>
        </p:txBody>
      </p:sp>
      <p:sp>
        <p:nvSpPr>
          <p:cNvPr id="7" name="Rectángulo redondeado 6"/>
          <p:cNvSpPr/>
          <p:nvPr/>
        </p:nvSpPr>
        <p:spPr>
          <a:xfrm>
            <a:off x="2770159" y="3034195"/>
            <a:ext cx="6538941" cy="689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0"/>
              </a:spcAft>
            </a:pPr>
            <a:r>
              <a:rPr lang="es-CO" dirty="0">
                <a:solidFill>
                  <a:srgbClr val="000000"/>
                </a:solidFill>
                <a:ea typeface="Times New Roman" panose="02020603050405020304" pitchFamily="18" charset="0"/>
              </a:rPr>
              <a:t>Desviación o sidetrack por encima de un pescado o para iniciar perforación direccional.</a:t>
            </a:r>
          </a:p>
        </p:txBody>
      </p:sp>
      <p:sp>
        <p:nvSpPr>
          <p:cNvPr id="18" name="Rectángulo redondeado 17"/>
          <p:cNvSpPr/>
          <p:nvPr/>
        </p:nvSpPr>
        <p:spPr>
          <a:xfrm>
            <a:off x="5626100" y="4009096"/>
            <a:ext cx="4127500" cy="7814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dirty="0">
                <a:solidFill>
                  <a:srgbClr val="000000"/>
                </a:solidFill>
                <a:ea typeface="Times New Roman" panose="02020603050405020304" pitchFamily="18" charset="0"/>
              </a:rPr>
              <a:t>Aislar intervalos o zonas y abandonar algún pozo.</a:t>
            </a:r>
          </a:p>
        </p:txBody>
      </p:sp>
      <p:sp>
        <p:nvSpPr>
          <p:cNvPr id="19" name="Rectángulo redondeado 18"/>
          <p:cNvSpPr/>
          <p:nvPr/>
        </p:nvSpPr>
        <p:spPr>
          <a:xfrm>
            <a:off x="6171641" y="6019543"/>
            <a:ext cx="5608140" cy="7335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0"/>
              </a:spcAft>
            </a:pPr>
            <a:r>
              <a:rPr lang="es-CO" dirty="0">
                <a:solidFill>
                  <a:srgbClr val="000000"/>
                </a:solidFill>
                <a:ea typeface="Times New Roman" panose="02020603050405020304" pitchFamily="18" charset="0"/>
              </a:rPr>
              <a:t>Resolver problemas de perdida de circulación durante la perforación o reparar la tubería de revestimiento.</a:t>
            </a:r>
          </a:p>
        </p:txBody>
      </p:sp>
      <p:sp>
        <p:nvSpPr>
          <p:cNvPr id="20" name="Rectángulo redondeado 19"/>
          <p:cNvSpPr/>
          <p:nvPr/>
        </p:nvSpPr>
        <p:spPr>
          <a:xfrm>
            <a:off x="5720792" y="5139059"/>
            <a:ext cx="6229908" cy="7335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0"/>
              </a:spcAft>
            </a:pPr>
            <a:r>
              <a:rPr lang="es-CO" dirty="0">
                <a:solidFill>
                  <a:srgbClr val="000000"/>
                </a:solidFill>
                <a:ea typeface="Times New Roman" panose="02020603050405020304" pitchFamily="18" charset="0"/>
              </a:rPr>
              <a:t>Recañonear zonas o realizar cualquier remediación al pozo después de que este se ha terminado. </a:t>
            </a:r>
          </a:p>
        </p:txBody>
      </p:sp>
      <p:pic>
        <p:nvPicPr>
          <p:cNvPr id="9" name="Imagen 8"/>
          <p:cNvPicPr>
            <a:picLocks noChangeAspect="1"/>
          </p:cNvPicPr>
          <p:nvPr/>
        </p:nvPicPr>
        <p:blipFill>
          <a:blip r:embed="rId4"/>
          <a:stretch>
            <a:fillRect/>
          </a:stretch>
        </p:blipFill>
        <p:spPr>
          <a:xfrm>
            <a:off x="9963681" y="2348529"/>
            <a:ext cx="1816100" cy="2643597"/>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5"/>
          <a:stretch>
            <a:fillRect/>
          </a:stretch>
        </p:blipFill>
        <p:spPr>
          <a:xfrm>
            <a:off x="3013147" y="3114813"/>
            <a:ext cx="2324100" cy="40484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324289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33" name="Flecha en U 32"/>
          <p:cNvSpPr/>
          <p:nvPr/>
        </p:nvSpPr>
        <p:spPr>
          <a:xfrm rot="15989524" flipH="1">
            <a:off x="8257294" y="5400749"/>
            <a:ext cx="1127714" cy="474711"/>
          </a:xfrm>
          <a:prstGeom prst="utur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solidFill>
                <a:schemeClr val="tx1"/>
              </a:solidFill>
            </a:endParaRPr>
          </a:p>
        </p:txBody>
      </p:sp>
      <p:pic>
        <p:nvPicPr>
          <p:cNvPr id="21" name="Imagen 20"/>
          <p:cNvPicPr>
            <a:picLocks noChangeAspect="1"/>
          </p:cNvPicPr>
          <p:nvPr/>
        </p:nvPicPr>
        <p:blipFill>
          <a:blip r:embed="rId2"/>
          <a:stretch>
            <a:fillRect/>
          </a:stretch>
        </p:blipFill>
        <p:spPr>
          <a:xfrm>
            <a:off x="9055101" y="1892633"/>
            <a:ext cx="3075850" cy="46224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Esquina doblada 6"/>
          <p:cNvSpPr/>
          <p:nvPr/>
        </p:nvSpPr>
        <p:spPr>
          <a:xfrm>
            <a:off x="2800298" y="1628336"/>
            <a:ext cx="3313227" cy="1512607"/>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CO" sz="1600" dirty="0" smtClean="0">
              <a:ea typeface="Calibri" panose="020F0502020204030204" pitchFamily="34" charset="0"/>
              <a:cs typeface="Times New Roman" panose="02020603050405020304" pitchFamily="18" charset="0"/>
            </a:endParaRPr>
          </a:p>
          <a:p>
            <a:pPr algn="just"/>
            <a:r>
              <a:rPr lang="es-CO" sz="1600" dirty="0" smtClean="0">
                <a:ea typeface="Calibri" panose="020F0502020204030204" pitchFamily="34" charset="0"/>
                <a:cs typeface="Times New Roman" panose="02020603050405020304" pitchFamily="18" charset="0"/>
              </a:rPr>
              <a:t>Es </a:t>
            </a:r>
            <a:r>
              <a:rPr lang="es-CO" sz="1600" dirty="0">
                <a:ea typeface="Calibri" panose="020F0502020204030204" pitchFamily="34" charset="0"/>
                <a:cs typeface="Times New Roman" panose="02020603050405020304" pitchFamily="18" charset="0"/>
              </a:rPr>
              <a:t>una desviación que se realiza después de realizar una pesca y que por algún motivo la herramienta queda pegada en fondo y no se puede recuperar.</a:t>
            </a:r>
            <a:endParaRPr lang="es-CO" sz="1600" dirty="0"/>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3" name="Nube 2"/>
          <p:cNvSpPr/>
          <p:nvPr/>
        </p:nvSpPr>
        <p:spPr>
          <a:xfrm>
            <a:off x="3166881" y="736746"/>
            <a:ext cx="1917700" cy="5752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SIDETRACK</a:t>
            </a:r>
            <a:endParaRPr lang="es-CO" dirty="0"/>
          </a:p>
        </p:txBody>
      </p:sp>
      <p:pic>
        <p:nvPicPr>
          <p:cNvPr id="9" name="Imagen 8"/>
          <p:cNvPicPr>
            <a:picLocks noChangeAspect="1"/>
          </p:cNvPicPr>
          <p:nvPr/>
        </p:nvPicPr>
        <p:blipFill>
          <a:blip r:embed="rId5"/>
          <a:stretch>
            <a:fillRect/>
          </a:stretch>
        </p:blipFill>
        <p:spPr>
          <a:xfrm>
            <a:off x="3076022" y="3455330"/>
            <a:ext cx="2905678" cy="31740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Nube 19"/>
          <p:cNvSpPr/>
          <p:nvPr/>
        </p:nvSpPr>
        <p:spPr>
          <a:xfrm>
            <a:off x="6837427" y="671668"/>
            <a:ext cx="2947953" cy="7053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ABANDONO DE POZOS</a:t>
            </a:r>
            <a:endParaRPr lang="es-CO" dirty="0"/>
          </a:p>
        </p:txBody>
      </p:sp>
      <p:cxnSp>
        <p:nvCxnSpPr>
          <p:cNvPr id="13" name="Conector recto 12"/>
          <p:cNvCxnSpPr/>
          <p:nvPr/>
        </p:nvCxnSpPr>
        <p:spPr>
          <a:xfrm>
            <a:off x="8585200" y="1377054"/>
            <a:ext cx="0" cy="34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7570754" y="1353183"/>
            <a:ext cx="0" cy="3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3683000" y="1284459"/>
            <a:ext cx="0" cy="34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4456911" y="1194696"/>
            <a:ext cx="0" cy="415474"/>
          </a:xfrm>
          <a:prstGeom prst="line">
            <a:avLst/>
          </a:prstGeom>
        </p:spPr>
        <p:style>
          <a:lnRef idx="1">
            <a:schemeClr val="accent1"/>
          </a:lnRef>
          <a:fillRef idx="0">
            <a:schemeClr val="accent1"/>
          </a:fillRef>
          <a:effectRef idx="0">
            <a:schemeClr val="accent1"/>
          </a:effectRef>
          <a:fontRef idx="minor">
            <a:schemeClr val="tx1"/>
          </a:fontRef>
        </p:style>
      </p:cxnSp>
      <p:sp>
        <p:nvSpPr>
          <p:cNvPr id="19" name="Esquina doblada 18"/>
          <p:cNvSpPr/>
          <p:nvPr/>
        </p:nvSpPr>
        <p:spPr>
          <a:xfrm>
            <a:off x="6819901" y="1688644"/>
            <a:ext cx="2367025" cy="3886656"/>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CO"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Consiste </a:t>
            </a:r>
            <a:r>
              <a:rPr lang="es-CO" dirty="0">
                <a:ea typeface="Calibri" panose="020F0502020204030204" pitchFamily="34" charset="0"/>
                <a:cs typeface="Times New Roman" panose="02020603050405020304" pitchFamily="18" charset="0"/>
              </a:rPr>
              <a:t>en colocar varios tapones de cemento (por lo general se colocan tres) a diferentes profundidades con el fin de evitar la comunicación entre zonas y la migración de fluidos que puedan contaminar las fuentes de agua dulce subterráneas.</a:t>
            </a:r>
            <a:endParaRPr lang="es-CO" dirty="0"/>
          </a:p>
        </p:txBody>
      </p:sp>
      <p:sp>
        <p:nvSpPr>
          <p:cNvPr id="30" name="Flecha en U 29"/>
          <p:cNvSpPr/>
          <p:nvPr/>
        </p:nvSpPr>
        <p:spPr>
          <a:xfrm rot="5400000">
            <a:off x="5668837" y="2870774"/>
            <a:ext cx="1267276" cy="409380"/>
          </a:xfrm>
          <a:prstGeom prst="utur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1980041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INTRODUCCIÓN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grpSp>
        <p:nvGrpSpPr>
          <p:cNvPr id="45" name="Grupo 44"/>
          <p:cNvGrpSpPr/>
          <p:nvPr/>
        </p:nvGrpSpPr>
        <p:grpSpPr>
          <a:xfrm>
            <a:off x="8153401" y="1020362"/>
            <a:ext cx="3149600" cy="3094438"/>
            <a:chOff x="4155479" y="2083622"/>
            <a:chExt cx="5698301" cy="1307278"/>
          </a:xfrm>
        </p:grpSpPr>
        <p:sp>
          <p:nvSpPr>
            <p:cNvPr id="41" name="Rectángulo redondeado 40"/>
            <p:cNvSpPr/>
            <p:nvPr/>
          </p:nvSpPr>
          <p:spPr>
            <a:xfrm>
              <a:off x="4155479" y="2083622"/>
              <a:ext cx="5698301" cy="130727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40" name="Rectángulo 39"/>
            <p:cNvSpPr/>
            <p:nvPr/>
          </p:nvSpPr>
          <p:spPr>
            <a:xfrm>
              <a:off x="4351994" y="2114388"/>
              <a:ext cx="5340945" cy="1200329"/>
            </a:xfrm>
            <a:prstGeom prst="rect">
              <a:avLst/>
            </a:prstGeom>
          </p:spPr>
          <p:txBody>
            <a:bodyPr wrap="square">
              <a:spAutoFit/>
            </a:bodyPr>
            <a:lstStyle/>
            <a:p>
              <a:pPr algn="just"/>
              <a:r>
                <a:rPr lang="es-CO" dirty="0">
                  <a:solidFill>
                    <a:schemeClr val="bg1"/>
                  </a:solidFill>
                  <a:ea typeface="Calibri" panose="020F0502020204030204" pitchFamily="34" charset="0"/>
                  <a:cs typeface="Arial" panose="020B0604020202020204" pitchFamily="34" charset="0"/>
                </a:rPr>
                <a:t>Para lograr determinar si una formación es productora de crudo y gas en grandes cantidades tanto los registros como la perforación, el completamiento y por supuesto la cementación son operaciones muy importantes que indican si es factible poner a producir el pozo.</a:t>
              </a:r>
              <a:endParaRPr lang="es-CO" dirty="0">
                <a:solidFill>
                  <a:schemeClr val="bg1"/>
                </a:solidFill>
              </a:endParaRPr>
            </a:p>
          </p:txBody>
        </p:sp>
      </p:grpSp>
      <p:pic>
        <p:nvPicPr>
          <p:cNvPr id="42" name="Imagen 41"/>
          <p:cNvPicPr>
            <a:picLocks noChangeAspect="1"/>
          </p:cNvPicPr>
          <p:nvPr/>
        </p:nvPicPr>
        <p:blipFill>
          <a:blip r:embed="rId4"/>
          <a:stretch>
            <a:fillRect/>
          </a:stretch>
        </p:blipFill>
        <p:spPr>
          <a:xfrm>
            <a:off x="2939883" y="647939"/>
            <a:ext cx="4174377" cy="2781061"/>
          </a:xfrm>
          <a:prstGeom prst="rect">
            <a:avLst/>
          </a:prstGeom>
          <a:ln>
            <a:noFill/>
          </a:ln>
          <a:effectLst>
            <a:outerShdw blurRad="292100" dist="139700" dir="2700000" algn="tl" rotWithShape="0">
              <a:srgbClr val="333333">
                <a:alpha val="65000"/>
              </a:srgbClr>
            </a:outerShdw>
          </a:effectLst>
        </p:spPr>
      </p:pic>
      <p:pic>
        <p:nvPicPr>
          <p:cNvPr id="43" name="Imagen 42"/>
          <p:cNvPicPr>
            <a:picLocks noChangeAspect="1"/>
          </p:cNvPicPr>
          <p:nvPr/>
        </p:nvPicPr>
        <p:blipFill>
          <a:blip r:embed="rId5"/>
          <a:stretch>
            <a:fillRect/>
          </a:stretch>
        </p:blipFill>
        <p:spPr>
          <a:xfrm>
            <a:off x="7899400" y="4458420"/>
            <a:ext cx="4038600" cy="2271713"/>
          </a:xfrm>
          <a:prstGeom prst="rect">
            <a:avLst/>
          </a:prstGeom>
          <a:ln>
            <a:noFill/>
          </a:ln>
          <a:effectLst>
            <a:outerShdw blurRad="292100" dist="139700" dir="2700000" algn="tl" rotWithShape="0">
              <a:srgbClr val="333333">
                <a:alpha val="65000"/>
              </a:srgbClr>
            </a:outerShdw>
          </a:effectLst>
        </p:spPr>
      </p:pic>
      <p:pic>
        <p:nvPicPr>
          <p:cNvPr id="44" name="Imagen 43"/>
          <p:cNvPicPr>
            <a:picLocks noChangeAspect="1"/>
          </p:cNvPicPr>
          <p:nvPr/>
        </p:nvPicPr>
        <p:blipFill>
          <a:blip r:embed="rId6"/>
          <a:stretch>
            <a:fillRect/>
          </a:stretch>
        </p:blipFill>
        <p:spPr>
          <a:xfrm>
            <a:off x="3206322" y="2826118"/>
            <a:ext cx="3176190" cy="41829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75326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18" name="Nube 17"/>
          <p:cNvSpPr/>
          <p:nvPr/>
        </p:nvSpPr>
        <p:spPr>
          <a:xfrm>
            <a:off x="3345429" y="962687"/>
            <a:ext cx="2572772" cy="7053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ABANDONO DE ZONAS</a:t>
            </a:r>
            <a:endParaRPr lang="es-CO" dirty="0"/>
          </a:p>
        </p:txBody>
      </p:sp>
      <p:sp>
        <p:nvSpPr>
          <p:cNvPr id="19" name="Nube 18"/>
          <p:cNvSpPr/>
          <p:nvPr/>
        </p:nvSpPr>
        <p:spPr>
          <a:xfrm>
            <a:off x="9371602" y="876970"/>
            <a:ext cx="2400300" cy="7053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PERDIDA DE CIRCULACIÓN</a:t>
            </a:r>
            <a:endParaRPr lang="es-CO" dirty="0"/>
          </a:p>
        </p:txBody>
      </p:sp>
      <p:sp>
        <p:nvSpPr>
          <p:cNvPr id="7" name="Esquina doblada 6"/>
          <p:cNvSpPr/>
          <p:nvPr/>
        </p:nvSpPr>
        <p:spPr>
          <a:xfrm>
            <a:off x="5562496" y="1740901"/>
            <a:ext cx="3251303" cy="1739829"/>
          </a:xfrm>
          <a:prstGeom prst="foldedCorner">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endParaRPr lang="es-CO"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Cuando </a:t>
            </a:r>
            <a:r>
              <a:rPr lang="es-CO" dirty="0">
                <a:ea typeface="Calibri" panose="020F0502020204030204" pitchFamily="34" charset="0"/>
                <a:cs typeface="Times New Roman" panose="02020603050405020304" pitchFamily="18" charset="0"/>
              </a:rPr>
              <a:t>las zonas productoras se agotan también suele colocarse un tapón de cemento para su abandono, evitando así la comunicación con otras zonas que se pueden poner a producir.</a:t>
            </a:r>
            <a:endParaRPr lang="es-CO" dirty="0"/>
          </a:p>
        </p:txBody>
      </p:sp>
      <p:sp>
        <p:nvSpPr>
          <p:cNvPr id="10" name="Esquina doblada 9"/>
          <p:cNvSpPr/>
          <p:nvPr/>
        </p:nvSpPr>
        <p:spPr>
          <a:xfrm>
            <a:off x="5581605" y="4597260"/>
            <a:ext cx="3713797" cy="2198479"/>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CO" dirty="0" smtClean="0">
              <a:ea typeface="Calibri" panose="020F0502020204030204" pitchFamily="34" charset="0"/>
              <a:cs typeface="Times New Roman" panose="02020603050405020304" pitchFamily="18" charset="0"/>
            </a:endParaRPr>
          </a:p>
          <a:p>
            <a:pPr algn="just"/>
            <a:r>
              <a:rPr lang="es-CO" dirty="0" smtClean="0">
                <a:ea typeface="Calibri" panose="020F0502020204030204" pitchFamily="34" charset="0"/>
                <a:cs typeface="Times New Roman" panose="02020603050405020304" pitchFamily="18" charset="0"/>
              </a:rPr>
              <a:t>La </a:t>
            </a:r>
            <a:r>
              <a:rPr lang="es-CO" dirty="0">
                <a:ea typeface="Calibri" panose="020F0502020204030204" pitchFamily="34" charset="0"/>
                <a:cs typeface="Times New Roman" panose="02020603050405020304" pitchFamily="18" charset="0"/>
              </a:rPr>
              <a:t>pérdida del fluido de perforación se puede detener mediante el uso de la lechada de cemento debidamente formulada a través de la zona ladrona, aunque esta mezcla pueda perderse en dicha zona, se endurecerá y permitirá la consolidación de la formación. </a:t>
            </a:r>
            <a:endParaRPr lang="es-CO" dirty="0"/>
          </a:p>
        </p:txBody>
      </p:sp>
      <p:sp>
        <p:nvSpPr>
          <p:cNvPr id="23" name="Flecha en U 22"/>
          <p:cNvSpPr/>
          <p:nvPr/>
        </p:nvSpPr>
        <p:spPr>
          <a:xfrm rot="10800000" flipH="1">
            <a:off x="5091992" y="3519479"/>
            <a:ext cx="921937" cy="409380"/>
          </a:xfrm>
          <a:prstGeom prst="utur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solidFill>
                <a:schemeClr val="tx1"/>
              </a:solidFill>
            </a:endParaRPr>
          </a:p>
        </p:txBody>
      </p:sp>
      <p:pic>
        <p:nvPicPr>
          <p:cNvPr id="16" name="Imagen 15"/>
          <p:cNvPicPr>
            <a:picLocks noChangeAspect="1"/>
          </p:cNvPicPr>
          <p:nvPr/>
        </p:nvPicPr>
        <p:blipFill>
          <a:blip r:embed="rId4"/>
          <a:stretch>
            <a:fillRect/>
          </a:stretch>
        </p:blipFill>
        <p:spPr>
          <a:xfrm>
            <a:off x="2599775" y="2166899"/>
            <a:ext cx="3029690" cy="46014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6" name="Flecha en U 25"/>
          <p:cNvSpPr/>
          <p:nvPr/>
        </p:nvSpPr>
        <p:spPr>
          <a:xfrm flipH="1">
            <a:off x="8578951" y="4139885"/>
            <a:ext cx="921937" cy="409380"/>
          </a:xfrm>
          <a:prstGeom prst="utur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solidFill>
                <a:schemeClr val="tx1"/>
              </a:solidFill>
            </a:endParaRPr>
          </a:p>
        </p:txBody>
      </p:sp>
      <p:pic>
        <p:nvPicPr>
          <p:cNvPr id="3" name="Imagen 2"/>
          <p:cNvPicPr>
            <a:picLocks noChangeAspect="1"/>
          </p:cNvPicPr>
          <p:nvPr/>
        </p:nvPicPr>
        <p:blipFill>
          <a:blip r:embed="rId5"/>
          <a:stretch>
            <a:fillRect/>
          </a:stretch>
        </p:blipFill>
        <p:spPr>
          <a:xfrm>
            <a:off x="9068260" y="2027682"/>
            <a:ext cx="3123740" cy="449529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13" name="Conector recto 12"/>
          <p:cNvCxnSpPr/>
          <p:nvPr/>
        </p:nvCxnSpPr>
        <p:spPr>
          <a:xfrm>
            <a:off x="9994900" y="1555487"/>
            <a:ext cx="0" cy="320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11125200" y="1517387"/>
            <a:ext cx="0" cy="39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a:off x="4787900" y="1680773"/>
            <a:ext cx="1" cy="498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3848102" y="1612709"/>
            <a:ext cx="0" cy="4276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366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3" name="Rectángulo redondeado 2"/>
          <p:cNvSpPr/>
          <p:nvPr/>
        </p:nvSpPr>
        <p:spPr>
          <a:xfrm>
            <a:off x="4572000" y="745034"/>
            <a:ext cx="6057900" cy="558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TÉCNICAS PARA CORREGIR UNA CEMENTACIÓN PRIMARIA</a:t>
            </a:r>
            <a:endParaRPr lang="es-CO" dirty="0"/>
          </a:p>
        </p:txBody>
      </p:sp>
      <p:sp>
        <p:nvSpPr>
          <p:cNvPr id="5" name="Nube 4"/>
          <p:cNvSpPr/>
          <p:nvPr/>
        </p:nvSpPr>
        <p:spPr>
          <a:xfrm>
            <a:off x="2750404" y="1561240"/>
            <a:ext cx="3485296" cy="88867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b="1" dirty="0" smtClean="0"/>
              <a:t>TAPÓN DE CEMENTO BALANCEADO</a:t>
            </a:r>
            <a:endParaRPr lang="es-CO" b="1" dirty="0"/>
          </a:p>
        </p:txBody>
      </p:sp>
      <p:pic>
        <p:nvPicPr>
          <p:cNvPr id="10" name="Imagen 9"/>
          <p:cNvPicPr>
            <a:picLocks noChangeAspect="1"/>
          </p:cNvPicPr>
          <p:nvPr/>
        </p:nvPicPr>
        <p:blipFill>
          <a:blip r:embed="rId4"/>
          <a:stretch>
            <a:fillRect/>
          </a:stretch>
        </p:blipFill>
        <p:spPr>
          <a:xfrm>
            <a:off x="2667865" y="2891786"/>
            <a:ext cx="3123335" cy="3915414"/>
          </a:xfrm>
          <a:prstGeom prst="rect">
            <a:avLst/>
          </a:prstGeom>
        </p:spPr>
      </p:pic>
      <p:cxnSp>
        <p:nvCxnSpPr>
          <p:cNvPr id="13" name="Conector recto de flecha 12"/>
          <p:cNvCxnSpPr/>
          <p:nvPr/>
        </p:nvCxnSpPr>
        <p:spPr>
          <a:xfrm>
            <a:off x="4460686" y="2461669"/>
            <a:ext cx="0" cy="45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Nube 22"/>
          <p:cNvSpPr/>
          <p:nvPr/>
        </p:nvSpPr>
        <p:spPr>
          <a:xfrm>
            <a:off x="6878124" y="1527154"/>
            <a:ext cx="4125352" cy="100211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b="1" dirty="0" smtClean="0"/>
              <a:t>TAPÓN DE CEMENTO BALANCEADO FORZADO</a:t>
            </a:r>
            <a:endParaRPr lang="es-CO" b="1" dirty="0"/>
          </a:p>
        </p:txBody>
      </p:sp>
      <p:pic>
        <p:nvPicPr>
          <p:cNvPr id="16" name="Imagen 15"/>
          <p:cNvPicPr>
            <a:picLocks noChangeAspect="1"/>
          </p:cNvPicPr>
          <p:nvPr/>
        </p:nvPicPr>
        <p:blipFill>
          <a:blip r:embed="rId5"/>
          <a:stretch>
            <a:fillRect/>
          </a:stretch>
        </p:blipFill>
        <p:spPr>
          <a:xfrm>
            <a:off x="8940800" y="2986187"/>
            <a:ext cx="3251200" cy="3846413"/>
          </a:xfrm>
          <a:prstGeom prst="rect">
            <a:avLst/>
          </a:prstGeom>
        </p:spPr>
      </p:pic>
      <p:cxnSp>
        <p:nvCxnSpPr>
          <p:cNvPr id="26" name="Conector recto de flecha 25"/>
          <p:cNvCxnSpPr/>
          <p:nvPr/>
        </p:nvCxnSpPr>
        <p:spPr>
          <a:xfrm>
            <a:off x="9400986" y="2481429"/>
            <a:ext cx="0" cy="45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redondeado 19"/>
          <p:cNvSpPr/>
          <p:nvPr/>
        </p:nvSpPr>
        <p:spPr>
          <a:xfrm>
            <a:off x="6038418" y="3316830"/>
            <a:ext cx="2902382" cy="29157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solidFill>
                  <a:srgbClr val="000000"/>
                </a:solidFill>
                <a:ea typeface="Calibri" panose="020F0502020204030204" pitchFamily="34" charset="0"/>
                <a:cs typeface="Arial" panose="020B0604020202020204" pitchFamily="34" charset="0"/>
              </a:rPr>
              <a:t>Este proceso consiste en forzar la lechada de cemento bajo presión a través de las zonas cañoneadas con el propósito de aislar o eliminar la producción de los fluidos indeseables o reparar los problemas de cementación </a:t>
            </a:r>
            <a:r>
              <a:rPr lang="es-CO" dirty="0" smtClean="0">
                <a:solidFill>
                  <a:srgbClr val="000000"/>
                </a:solidFill>
                <a:ea typeface="Calibri" panose="020F0502020204030204" pitchFamily="34" charset="0"/>
                <a:cs typeface="Arial" panose="020B0604020202020204" pitchFamily="34" charset="0"/>
              </a:rPr>
              <a:t>primaria.</a:t>
            </a:r>
            <a:endParaRPr lang="es-CO" dirty="0"/>
          </a:p>
        </p:txBody>
      </p:sp>
      <p:cxnSp>
        <p:nvCxnSpPr>
          <p:cNvPr id="28" name="Conector recto de flecha 27"/>
          <p:cNvCxnSpPr/>
          <p:nvPr/>
        </p:nvCxnSpPr>
        <p:spPr>
          <a:xfrm>
            <a:off x="8397686" y="2461669"/>
            <a:ext cx="0" cy="855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003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16" name="Rectángulo redondeado 15"/>
          <p:cNvSpPr/>
          <p:nvPr/>
        </p:nvSpPr>
        <p:spPr>
          <a:xfrm>
            <a:off x="4572000" y="745034"/>
            <a:ext cx="6057900" cy="558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TÉCNICAS PARA CORREGIR UNA CEMENTACIÓN PRIMARIA</a:t>
            </a:r>
            <a:endParaRPr lang="es-CO" dirty="0"/>
          </a:p>
        </p:txBody>
      </p:sp>
      <p:sp>
        <p:nvSpPr>
          <p:cNvPr id="18" name="Nube 17"/>
          <p:cNvSpPr/>
          <p:nvPr/>
        </p:nvSpPr>
        <p:spPr>
          <a:xfrm>
            <a:off x="2750404" y="1561240"/>
            <a:ext cx="3485296" cy="88867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b="1" dirty="0" smtClean="0"/>
              <a:t>CEMENTACIÓN POR CIRCULACIÓN</a:t>
            </a:r>
            <a:endParaRPr lang="es-CO" b="1" dirty="0"/>
          </a:p>
        </p:txBody>
      </p:sp>
      <p:cxnSp>
        <p:nvCxnSpPr>
          <p:cNvPr id="19" name="Conector recto de flecha 18"/>
          <p:cNvCxnSpPr/>
          <p:nvPr/>
        </p:nvCxnSpPr>
        <p:spPr>
          <a:xfrm>
            <a:off x="4460686" y="2461669"/>
            <a:ext cx="0" cy="45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4"/>
          <a:stretch>
            <a:fillRect/>
          </a:stretch>
        </p:blipFill>
        <p:spPr>
          <a:xfrm>
            <a:off x="2807834" y="2928940"/>
            <a:ext cx="3427865" cy="3872000"/>
          </a:xfrm>
          <a:prstGeom prst="rect">
            <a:avLst/>
          </a:prstGeom>
        </p:spPr>
      </p:pic>
      <p:sp>
        <p:nvSpPr>
          <p:cNvPr id="7" name="Rectángulo redondeado 6"/>
          <p:cNvSpPr/>
          <p:nvPr/>
        </p:nvSpPr>
        <p:spPr>
          <a:xfrm>
            <a:off x="7054712" y="2138302"/>
            <a:ext cx="4997588" cy="16957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28600" indent="-228600" algn="just">
              <a:lnSpc>
                <a:spcPct val="150000"/>
              </a:lnSpc>
              <a:spcAft>
                <a:spcPts val="0"/>
              </a:spcAft>
            </a:pPr>
            <a:r>
              <a:rPr lang="es-CO" sz="1400" b="1" i="1" dirty="0">
                <a:solidFill>
                  <a:srgbClr val="000000"/>
                </a:solidFill>
                <a:ea typeface="Times New Roman" panose="02020603050405020304" pitchFamily="18" charset="0"/>
              </a:rPr>
              <a:t>Stinger:</a:t>
            </a:r>
            <a:r>
              <a:rPr lang="es-CO" sz="1400" dirty="0">
                <a:solidFill>
                  <a:srgbClr val="000000"/>
                </a:solidFill>
                <a:ea typeface="Times New Roman" panose="02020603050405020304" pitchFamily="18" charset="0"/>
              </a:rPr>
              <a:t> es una herramienta especialmente diseñada para vincular la tubería de trabajo con el cement retainer o retenedor de cemento, el stinger permite realizar inyecciones de cemento a presión por debajo del retenedor, asegurando la hermeticidad por medio de un sello de alto rendimiento.</a:t>
            </a:r>
            <a:endParaRPr lang="es-CO" sz="1400" dirty="0">
              <a:solidFill>
                <a:srgbClr val="000000"/>
              </a:solidFill>
              <a:ea typeface="Times New Roman" panose="02020603050405020304" pitchFamily="18" charset="0"/>
            </a:endParaRPr>
          </a:p>
        </p:txBody>
      </p:sp>
      <p:sp>
        <p:nvSpPr>
          <p:cNvPr id="23" name="Rectángulo redondeado 22"/>
          <p:cNvSpPr/>
          <p:nvPr/>
        </p:nvSpPr>
        <p:spPr>
          <a:xfrm>
            <a:off x="7054712" y="5252195"/>
            <a:ext cx="4763169" cy="12639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28600" indent="-228600" algn="just">
              <a:lnSpc>
                <a:spcPct val="150000"/>
              </a:lnSpc>
              <a:spcAft>
                <a:spcPts val="0"/>
              </a:spcAft>
            </a:pPr>
            <a:r>
              <a:rPr lang="es-CO" sz="1400" b="1" i="1">
                <a:solidFill>
                  <a:srgbClr val="000000"/>
                </a:solidFill>
                <a:ea typeface="Times New Roman" panose="02020603050405020304" pitchFamily="18" charset="0"/>
              </a:rPr>
              <a:t>Cement retainer:</a:t>
            </a:r>
            <a:r>
              <a:rPr lang="es-CO" sz="1400">
                <a:solidFill>
                  <a:srgbClr val="000000"/>
                </a:solidFill>
                <a:ea typeface="Times New Roman" panose="02020603050405020304" pitchFamily="18" charset="0"/>
              </a:rPr>
              <a:t> es una herramienta de aislamiento que se coloca en la tubería de revestimiento y permite realizar tratamientos en un intervalo inferior y a la vez proporciona aislamiento respecto del espacio anular superior.</a:t>
            </a:r>
            <a:endParaRPr lang="es-CO" sz="1400" dirty="0">
              <a:solidFill>
                <a:srgbClr val="000000"/>
              </a:solidFill>
              <a:ea typeface="Times New Roman" panose="02020603050405020304" pitchFamily="18" charset="0"/>
            </a:endParaRPr>
          </a:p>
        </p:txBody>
      </p:sp>
      <p:sp>
        <p:nvSpPr>
          <p:cNvPr id="9" name="Flecha izquierda, derecha y arriba 8"/>
          <p:cNvSpPr/>
          <p:nvPr/>
        </p:nvSpPr>
        <p:spPr>
          <a:xfrm rot="16200000">
            <a:off x="6635486" y="3845587"/>
            <a:ext cx="1016813" cy="1327975"/>
          </a:xfrm>
          <a:prstGeom prst="leftRigh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02757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22" name="CuadroTexto 21"/>
          <p:cNvSpPr txBox="1"/>
          <p:nvPr/>
        </p:nvSpPr>
        <p:spPr>
          <a:xfrm>
            <a:off x="121450" y="4790530"/>
            <a:ext cx="2437042" cy="461665"/>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CEMENTACIONES CORRECTIVAS O REMEDIALES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34" name="CuadroTexto 33"/>
          <p:cNvSpPr txBox="1"/>
          <p:nvPr/>
        </p:nvSpPr>
        <p:spPr>
          <a:xfrm>
            <a:off x="807945" y="3724169"/>
            <a:ext cx="1087157"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Cementación</a:t>
            </a:r>
            <a:endParaRPr lang="es-CO" sz="1200" dirty="0">
              <a:latin typeface="Arial" panose="020B0604020202020204" pitchFamily="34" charset="0"/>
              <a:cs typeface="Arial" panose="020B0604020202020204" pitchFamily="34" charset="0"/>
            </a:endParaRPr>
          </a:p>
        </p:txBody>
      </p:sp>
      <p:sp>
        <p:nvSpPr>
          <p:cNvPr id="25" name="CuadroTexto 24"/>
          <p:cNvSpPr txBox="1"/>
          <p:nvPr/>
        </p:nvSpPr>
        <p:spPr>
          <a:xfrm>
            <a:off x="89829" y="4190018"/>
            <a:ext cx="2443262"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a:latin typeface="Arial" panose="020B0604020202020204" pitchFamily="34" charset="0"/>
                <a:cs typeface="Arial" panose="020B0604020202020204" pitchFamily="34" charset="0"/>
              </a:rPr>
              <a:t>Evaluación de la calidad de la cementación</a:t>
            </a:r>
          </a:p>
        </p:txBody>
      </p:sp>
      <p:sp>
        <p:nvSpPr>
          <p:cNvPr id="16" name="Rectángulo redondeado 15"/>
          <p:cNvSpPr/>
          <p:nvPr/>
        </p:nvSpPr>
        <p:spPr>
          <a:xfrm>
            <a:off x="4572000" y="745034"/>
            <a:ext cx="6057900" cy="5588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dirty="0" smtClean="0"/>
              <a:t>TÉCNICAS PARA CORREGIR UNA CEMENTACIÓN PRIMARIA</a:t>
            </a:r>
            <a:endParaRPr lang="es-CO" dirty="0"/>
          </a:p>
        </p:txBody>
      </p:sp>
      <p:sp>
        <p:nvSpPr>
          <p:cNvPr id="18" name="Nube 17"/>
          <p:cNvSpPr/>
          <p:nvPr/>
        </p:nvSpPr>
        <p:spPr>
          <a:xfrm>
            <a:off x="2750404" y="1561240"/>
            <a:ext cx="3485296" cy="88867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b="1" dirty="0" smtClean="0"/>
              <a:t>CEMENTACIÓN FORZADA SQUEEZE</a:t>
            </a:r>
            <a:endParaRPr lang="es-CO" b="1" dirty="0"/>
          </a:p>
        </p:txBody>
      </p:sp>
      <p:cxnSp>
        <p:nvCxnSpPr>
          <p:cNvPr id="19" name="Conector recto de flecha 18"/>
          <p:cNvCxnSpPr/>
          <p:nvPr/>
        </p:nvCxnSpPr>
        <p:spPr>
          <a:xfrm flipH="1">
            <a:off x="4457700" y="2461669"/>
            <a:ext cx="0" cy="247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4"/>
          <a:stretch>
            <a:fillRect/>
          </a:stretch>
        </p:blipFill>
        <p:spPr>
          <a:xfrm>
            <a:off x="2709628" y="2720942"/>
            <a:ext cx="3388448" cy="4137058"/>
          </a:xfrm>
          <a:prstGeom prst="rect">
            <a:avLst/>
          </a:prstGeom>
        </p:spPr>
      </p:pic>
      <p:sp>
        <p:nvSpPr>
          <p:cNvPr id="10" name="Rectángulo 9"/>
          <p:cNvSpPr/>
          <p:nvPr/>
        </p:nvSpPr>
        <p:spPr>
          <a:xfrm>
            <a:off x="7022684" y="1561240"/>
            <a:ext cx="4115216" cy="830997"/>
          </a:xfrm>
          <a:prstGeom prst="rect">
            <a:avLst/>
          </a:prstGeom>
        </p:spPr>
        <p:txBody>
          <a:bodyPr wrap="square">
            <a:spAutoFit/>
          </a:bodyPr>
          <a:lstStyle/>
          <a:p>
            <a:pPr algn="just"/>
            <a:r>
              <a:rPr lang="es-CO" sz="1600" dirty="0">
                <a:ea typeface="Calibri" panose="020F0502020204030204" pitchFamily="34" charset="0"/>
                <a:cs typeface="Times New Roman" panose="02020603050405020304" pitchFamily="18" charset="0"/>
              </a:rPr>
              <a:t>Es un proceso de filtración donde la lechada de cemento es inyectada o forzada a través de los agujeros o túneles ocasionados por el </a:t>
            </a:r>
            <a:r>
              <a:rPr lang="es-CO" sz="1600" dirty="0" smtClean="0">
                <a:ea typeface="Calibri" panose="020F0502020204030204" pitchFamily="34" charset="0"/>
                <a:cs typeface="Times New Roman" panose="02020603050405020304" pitchFamily="18" charset="0"/>
              </a:rPr>
              <a:t>cañoneo.</a:t>
            </a:r>
            <a:endParaRPr lang="es-CO" sz="1600" dirty="0"/>
          </a:p>
        </p:txBody>
      </p:sp>
      <p:cxnSp>
        <p:nvCxnSpPr>
          <p:cNvPr id="23" name="Conector recto de flecha 22"/>
          <p:cNvCxnSpPr/>
          <p:nvPr/>
        </p:nvCxnSpPr>
        <p:spPr>
          <a:xfrm flipV="1">
            <a:off x="6234560" y="2003406"/>
            <a:ext cx="598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6308232" y="5836959"/>
            <a:ext cx="5270500" cy="791307"/>
          </a:xfrm>
          <a:prstGeom prst="rect">
            <a:avLst/>
          </a:prstGeom>
        </p:spPr>
        <p:txBody>
          <a:bodyPr wrap="square">
            <a:spAutoFit/>
          </a:bodyPr>
          <a:lstStyle/>
          <a:p>
            <a:pPr lvl="0" algn="just">
              <a:lnSpc>
                <a:spcPct val="150000"/>
              </a:lnSpc>
              <a:spcAft>
                <a:spcPts val="0"/>
              </a:spcAft>
            </a:pPr>
            <a:r>
              <a:rPr lang="es-CO" sz="1600" dirty="0">
                <a:solidFill>
                  <a:srgbClr val="000000"/>
                </a:solidFill>
                <a:ea typeface="Times New Roman" panose="02020603050405020304" pitchFamily="18" charset="0"/>
              </a:rPr>
              <a:t>El empaque RBP solo se baja si hay intervalos a proteger por debajo del que se va a cementar sino solo se baja el RFB.</a:t>
            </a:r>
            <a:endParaRPr lang="es-CO" sz="1600" dirty="0">
              <a:solidFill>
                <a:srgbClr val="000000"/>
              </a:solidFill>
              <a:effectLst/>
              <a:ea typeface="Times New Roman" panose="02020603050405020304" pitchFamily="18" charset="0"/>
            </a:endParaRPr>
          </a:p>
        </p:txBody>
      </p:sp>
      <p:sp>
        <p:nvSpPr>
          <p:cNvPr id="33" name="Rectángulo 32"/>
          <p:cNvSpPr/>
          <p:nvPr/>
        </p:nvSpPr>
        <p:spPr>
          <a:xfrm>
            <a:off x="6308232" y="3411939"/>
            <a:ext cx="5544120" cy="1815882"/>
          </a:xfrm>
          <a:prstGeom prst="rect">
            <a:avLst/>
          </a:prstGeom>
        </p:spPr>
        <p:txBody>
          <a:bodyPr wrap="square">
            <a:spAutoFit/>
          </a:bodyPr>
          <a:lstStyle/>
          <a:p>
            <a:pPr algn="just"/>
            <a:r>
              <a:rPr lang="es-CO" sz="1600" dirty="0" smtClean="0">
                <a:ea typeface="Calibri" panose="020F0502020204030204" pitchFamily="34" charset="0"/>
                <a:cs typeface="Times New Roman" panose="02020603050405020304" pitchFamily="18" charset="0"/>
              </a:rPr>
              <a:t>El objetivo es </a:t>
            </a:r>
            <a:r>
              <a:rPr lang="es-CO" sz="1600" dirty="0">
                <a:ea typeface="Calibri" panose="020F0502020204030204" pitchFamily="34" charset="0"/>
                <a:cs typeface="Times New Roman" panose="02020603050405020304" pitchFamily="18" charset="0"/>
              </a:rPr>
              <a:t>formar un sello en el espacio anular entre los intervalos de la formación que se cañonearon, esto ocurre debido a que la lechada pierde parte del filtrado y se forma una retorta, la velocidad de formación de esta depende de la presión diferencial, tiempo y control de filtrado. La inyección se puede efectuar bajo o sobre la presión de fractura de la zona dependiendo del tipo de trabajo y caudal de inyección.</a:t>
            </a:r>
            <a:endParaRPr lang="es-CO" sz="1600" dirty="0"/>
          </a:p>
        </p:txBody>
      </p:sp>
      <p:sp>
        <p:nvSpPr>
          <p:cNvPr id="36" name="Rectángulo 35"/>
          <p:cNvSpPr/>
          <p:nvPr/>
        </p:nvSpPr>
        <p:spPr>
          <a:xfrm>
            <a:off x="6234560" y="3302000"/>
            <a:ext cx="5703440" cy="19501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24275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0" y="43508"/>
            <a:ext cx="1300880" cy="772997"/>
          </a:xfrm>
          <a:prstGeom prst="rect">
            <a:avLst/>
          </a:prstGeom>
        </p:spPr>
      </p:pic>
      <p:sp>
        <p:nvSpPr>
          <p:cNvPr id="6" name="CuadroTexto 5"/>
          <p:cNvSpPr txBox="1"/>
          <p:nvPr/>
        </p:nvSpPr>
        <p:spPr>
          <a:xfrm>
            <a:off x="9925048" y="30809"/>
            <a:ext cx="2462903" cy="1061829"/>
          </a:xfrm>
          <a:prstGeom prst="rect">
            <a:avLst/>
          </a:prstGeom>
          <a:noFill/>
        </p:spPr>
        <p:txBody>
          <a:bodyPr wrap="square" rtlCol="0">
            <a:spAutoFit/>
          </a:bodyPr>
          <a:lstStyle/>
          <a:p>
            <a:pPr algn="ctr"/>
            <a:r>
              <a:rPr lang="es-CO" sz="1050" b="1" dirty="0" smtClean="0">
                <a:solidFill>
                  <a:schemeClr val="bg1"/>
                </a:solidFill>
                <a:latin typeface="Arial" panose="020B0604020202020204" pitchFamily="34" charset="0"/>
                <a:cs typeface="Arial" panose="020B0604020202020204" pitchFamily="34" charset="0"/>
              </a:rPr>
              <a:t>FACULTAD DE INGENIERÍAS FÍSICO-QUÍMICAS</a:t>
            </a:r>
          </a:p>
          <a:p>
            <a:pPr algn="ctr"/>
            <a:r>
              <a:rPr lang="es-CO" sz="1050" b="1" dirty="0" smtClean="0">
                <a:solidFill>
                  <a:schemeClr val="bg1"/>
                </a:solidFill>
                <a:latin typeface="Arial" panose="020B0604020202020204" pitchFamily="34" charset="0"/>
                <a:cs typeface="Arial" panose="020B0604020202020204" pitchFamily="34" charset="0"/>
              </a:rPr>
              <a:t>ESCUELA DE INGENIERÍA DE PETRÓLEOS</a:t>
            </a:r>
          </a:p>
          <a:p>
            <a:pPr algn="ctr"/>
            <a:r>
              <a:rPr lang="es-CO" sz="1050" b="1" dirty="0" smtClean="0">
                <a:solidFill>
                  <a:schemeClr val="bg1"/>
                </a:solidFill>
                <a:latin typeface="Arial" panose="020B0604020202020204" pitchFamily="34" charset="0"/>
                <a:cs typeface="Arial" panose="020B0604020202020204" pitchFamily="34" charset="0"/>
              </a:rPr>
              <a:t>BUCARAMANGA</a:t>
            </a:r>
          </a:p>
          <a:p>
            <a:pPr algn="ctr"/>
            <a:r>
              <a:rPr lang="es-CO" sz="1050" b="1" dirty="0" smtClean="0">
                <a:solidFill>
                  <a:schemeClr val="bg1"/>
                </a:solidFill>
                <a:latin typeface="Arial" panose="020B0604020202020204" pitchFamily="34" charset="0"/>
                <a:cs typeface="Arial" panose="020B0604020202020204" pitchFamily="34" charset="0"/>
              </a:rPr>
              <a:t>2015</a:t>
            </a:r>
            <a:endParaRPr lang="es-CO" sz="1050" b="1" dirty="0">
              <a:solidFill>
                <a:schemeClr val="bg1"/>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4"/>
          <a:stretch>
            <a:fillRect/>
          </a:stretch>
        </p:blipFill>
        <p:spPr>
          <a:xfrm>
            <a:off x="11391901" y="6091239"/>
            <a:ext cx="800100" cy="766762"/>
          </a:xfrm>
          <a:prstGeom prst="rect">
            <a:avLst/>
          </a:prstGeom>
        </p:spPr>
      </p:pic>
      <p:sp>
        <p:nvSpPr>
          <p:cNvPr id="20" name="Rectángulo 19"/>
          <p:cNvSpPr/>
          <p:nvPr/>
        </p:nvSpPr>
        <p:spPr>
          <a:xfrm>
            <a:off x="2315144" y="1062423"/>
            <a:ext cx="7805855" cy="923330"/>
          </a:xfrm>
          <a:prstGeom prst="rect">
            <a:avLst/>
          </a:prstGeom>
          <a:noFill/>
        </p:spPr>
        <p:txBody>
          <a:bodyPr wrap="none" lIns="91440" tIns="45720" rIns="91440" bIns="4572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b="1" dirty="0" smtClean="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rPr>
              <a:t>FIN DE LA PRESENTACIÓN</a:t>
            </a:r>
            <a:endParaRPr lang="es-ES" sz="5400" b="1" dirty="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23" name="CuadroTexto 12"/>
          <p:cNvSpPr txBox="1"/>
          <p:nvPr/>
        </p:nvSpPr>
        <p:spPr>
          <a:xfrm>
            <a:off x="1020091" y="6192475"/>
            <a:ext cx="4572000"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2800" dirty="0" smtClean="0">
                <a:solidFill>
                  <a:schemeClr val="bg1"/>
                </a:solidFill>
                <a:latin typeface="Viner Hand ITC" panose="03070502030502020203" pitchFamily="66" charset="0"/>
              </a:rPr>
              <a:t>MUCHAS GRACIAS</a:t>
            </a:r>
            <a:endParaRPr lang="es-CO" sz="2800" dirty="0">
              <a:solidFill>
                <a:schemeClr val="bg1"/>
              </a:solidFill>
              <a:latin typeface="Viner Hand ITC" panose="03070502030502020203" pitchFamily="66" charset="0"/>
            </a:endParaRPr>
          </a:p>
        </p:txBody>
      </p:sp>
    </p:spTree>
    <p:extLst>
      <p:ext uri="{BB962C8B-B14F-4D97-AF65-F5344CB8AC3E}">
        <p14:creationId xmlns:p14="http://schemas.microsoft.com/office/powerpoint/2010/main" val="2525584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PERFORACIÓN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 name="Nube 2"/>
          <p:cNvSpPr/>
          <p:nvPr/>
        </p:nvSpPr>
        <p:spPr>
          <a:xfrm rot="20961566">
            <a:off x="2933700" y="876970"/>
            <a:ext cx="3175000" cy="9816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PERFORACIÓN DEL HOYO SUPERFICIAL</a:t>
            </a:r>
            <a:endParaRPr lang="es-CO" dirty="0"/>
          </a:p>
        </p:txBody>
      </p:sp>
      <p:grpSp>
        <p:nvGrpSpPr>
          <p:cNvPr id="26" name="Grupo 25"/>
          <p:cNvGrpSpPr/>
          <p:nvPr/>
        </p:nvGrpSpPr>
        <p:grpSpPr>
          <a:xfrm>
            <a:off x="2746547" y="984428"/>
            <a:ext cx="9137458" cy="5632273"/>
            <a:chOff x="2743454" y="745474"/>
            <a:chExt cx="11084430" cy="4694416"/>
          </a:xfrm>
        </p:grpSpPr>
        <p:sp>
          <p:nvSpPr>
            <p:cNvPr id="9" name="Rectángulo redondeado 8"/>
            <p:cNvSpPr/>
            <p:nvPr/>
          </p:nvSpPr>
          <p:spPr>
            <a:xfrm>
              <a:off x="2743454" y="2422128"/>
              <a:ext cx="5168623" cy="3017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7004140" y="745474"/>
              <a:ext cx="6823744" cy="692624"/>
            </a:xfrm>
            <a:prstGeom prst="rect">
              <a:avLst/>
            </a:prstGeom>
          </p:spPr>
          <p:txBody>
            <a:bodyPr wrap="square">
              <a:spAutoFit/>
            </a:bodyPr>
            <a:lstStyle/>
            <a:p>
              <a:pPr lvl="0" algn="just">
                <a:spcAft>
                  <a:spcPts val="0"/>
                </a:spcAft>
              </a:pPr>
              <a:r>
                <a:rPr lang="es-CO" sz="1600" dirty="0" smtClean="0">
                  <a:solidFill>
                    <a:srgbClr val="000000"/>
                  </a:solidFill>
                  <a:ea typeface="Times New Roman" panose="02020603050405020304" pitchFamily="18" charset="0"/>
                </a:rPr>
                <a:t>1. Suponiendo </a:t>
              </a:r>
              <a:r>
                <a:rPr lang="es-CO" sz="1600" dirty="0">
                  <a:solidFill>
                    <a:srgbClr val="000000"/>
                  </a:solidFill>
                  <a:ea typeface="Times New Roman" panose="02020603050405020304" pitchFamily="18" charset="0"/>
                </a:rPr>
                <a:t>que ya se ha perforado la primera parte del hoyo por ejemplo de 20 a 100 pies y se ha instalado la tubería </a:t>
              </a:r>
              <a:r>
                <a:rPr lang="es-CO" sz="1600" dirty="0" smtClean="0">
                  <a:solidFill>
                    <a:srgbClr val="000000"/>
                  </a:solidFill>
                  <a:ea typeface="Times New Roman" panose="02020603050405020304" pitchFamily="18" charset="0"/>
                </a:rPr>
                <a:t>guía.</a:t>
              </a:r>
            </a:p>
            <a:p>
              <a:pPr lvl="0" algn="just">
                <a:spcAft>
                  <a:spcPts val="0"/>
                </a:spcAft>
              </a:pPr>
              <a:endParaRPr lang="es-CO" sz="1600" dirty="0">
                <a:solidFill>
                  <a:srgbClr val="000000"/>
                </a:solidFill>
                <a:ea typeface="Times New Roman" panose="02020603050405020304" pitchFamily="18" charset="0"/>
              </a:endParaRPr>
            </a:p>
          </p:txBody>
        </p:sp>
        <p:sp>
          <p:nvSpPr>
            <p:cNvPr id="16" name="Rectángulo 15"/>
            <p:cNvSpPr/>
            <p:nvPr/>
          </p:nvSpPr>
          <p:spPr>
            <a:xfrm>
              <a:off x="7036988" y="1417821"/>
              <a:ext cx="6664463" cy="692624"/>
            </a:xfrm>
            <a:prstGeom prst="rect">
              <a:avLst/>
            </a:prstGeom>
          </p:spPr>
          <p:txBody>
            <a:bodyPr wrap="square">
              <a:spAutoFit/>
            </a:bodyPr>
            <a:lstStyle/>
            <a:p>
              <a:pPr algn="just"/>
              <a:r>
                <a:rPr lang="es-CO" sz="1600" dirty="0" smtClean="0">
                  <a:solidFill>
                    <a:srgbClr val="000000"/>
                  </a:solidFill>
                  <a:ea typeface="Times New Roman" panose="02020603050405020304" pitchFamily="18" charset="0"/>
                </a:rPr>
                <a:t>2. </a:t>
              </a:r>
              <a:r>
                <a:rPr lang="es-CO" sz="1600" dirty="0">
                  <a:solidFill>
                    <a:srgbClr val="000000"/>
                  </a:solidFill>
                  <a:ea typeface="Times New Roman" panose="02020603050405020304" pitchFamily="18" charset="0"/>
                </a:rPr>
                <a:t>L</a:t>
              </a:r>
              <a:r>
                <a:rPr lang="es-CO" sz="1600" dirty="0" smtClean="0">
                  <a:solidFill>
                    <a:srgbClr val="000000"/>
                  </a:solidFill>
                  <a:ea typeface="Times New Roman" panose="02020603050405020304" pitchFamily="18" charset="0"/>
                </a:rPr>
                <a:t>a </a:t>
              </a:r>
              <a:r>
                <a:rPr lang="es-CO" sz="1600" dirty="0">
                  <a:solidFill>
                    <a:srgbClr val="000000"/>
                  </a:solidFill>
                  <a:ea typeface="Times New Roman" panose="02020603050405020304" pitchFamily="18" charset="0"/>
                </a:rPr>
                <a:t>primera broca debe ser de un diámetro menor que el de esta tubería y se debe conectar al extremo del portabarrenas y se introduce en el </a:t>
              </a:r>
              <a:r>
                <a:rPr lang="es-CO" sz="1600" dirty="0" smtClean="0">
                  <a:solidFill>
                    <a:srgbClr val="000000"/>
                  </a:solidFill>
                  <a:ea typeface="Times New Roman" panose="02020603050405020304" pitchFamily="18" charset="0"/>
                </a:rPr>
                <a:t>pozo.</a:t>
              </a:r>
              <a:endParaRPr lang="es-CO" sz="1600" dirty="0"/>
            </a:p>
          </p:txBody>
        </p:sp>
        <p:sp>
          <p:nvSpPr>
            <p:cNvPr id="23" name="Rectángulo 22"/>
            <p:cNvSpPr/>
            <p:nvPr/>
          </p:nvSpPr>
          <p:spPr>
            <a:xfrm>
              <a:off x="2817800" y="2589484"/>
              <a:ext cx="4858982" cy="686535"/>
            </a:xfrm>
            <a:prstGeom prst="rect">
              <a:avLst/>
            </a:prstGeom>
          </p:spPr>
          <p:txBody>
            <a:bodyPr wrap="square">
              <a:spAutoFit/>
            </a:bodyPr>
            <a:lstStyle/>
            <a:p>
              <a:pPr lvl="0" algn="just">
                <a:spcAft>
                  <a:spcPts val="0"/>
                </a:spcAft>
              </a:pPr>
              <a:r>
                <a:rPr lang="es-CO" sz="1600" dirty="0" smtClean="0">
                  <a:solidFill>
                    <a:srgbClr val="000000"/>
                  </a:solidFill>
                  <a:ea typeface="Times New Roman" panose="02020603050405020304" pitchFamily="18" charset="0"/>
                </a:rPr>
                <a:t>3. El </a:t>
              </a:r>
              <a:r>
                <a:rPr lang="es-CO" sz="1600" dirty="0">
                  <a:solidFill>
                    <a:srgbClr val="000000"/>
                  </a:solidFill>
                  <a:ea typeface="Times New Roman" panose="02020603050405020304" pitchFamily="18" charset="0"/>
                </a:rPr>
                <a:t>cuadrante o Kelly bushing se coloca en la parte superior de la sarta de perforación la cual se sostiene por medio de cuñas.</a:t>
              </a:r>
            </a:p>
          </p:txBody>
        </p:sp>
        <p:sp>
          <p:nvSpPr>
            <p:cNvPr id="25" name="Rectángulo 24"/>
            <p:cNvSpPr/>
            <p:nvPr/>
          </p:nvSpPr>
          <p:spPr>
            <a:xfrm>
              <a:off x="2799087" y="3399381"/>
              <a:ext cx="5112990" cy="1093370"/>
            </a:xfrm>
            <a:prstGeom prst="rect">
              <a:avLst/>
            </a:prstGeom>
          </p:spPr>
          <p:txBody>
            <a:bodyPr wrap="square">
              <a:spAutoFit/>
            </a:bodyPr>
            <a:lstStyle/>
            <a:p>
              <a:pPr algn="just"/>
              <a:r>
                <a:rPr lang="es-CO" sz="1600" dirty="0" smtClean="0">
                  <a:ea typeface="Calibri" panose="020F0502020204030204" pitchFamily="34" charset="0"/>
                  <a:cs typeface="Times New Roman" panose="02020603050405020304" pitchFamily="18" charset="0"/>
                </a:rPr>
                <a:t>4. </a:t>
              </a:r>
              <a:r>
                <a:rPr lang="es-CO" sz="1600" dirty="0">
                  <a:ea typeface="Calibri" panose="020F0502020204030204" pitchFamily="34" charset="0"/>
                  <a:cs typeface="Times New Roman" panose="02020603050405020304" pitchFamily="18" charset="0"/>
                </a:rPr>
                <a:t>L</a:t>
              </a:r>
              <a:r>
                <a:rPr lang="es-CO" sz="1600" dirty="0" smtClean="0">
                  <a:ea typeface="Calibri" panose="020F0502020204030204" pitchFamily="34" charset="0"/>
                  <a:cs typeface="Times New Roman" panose="02020603050405020304" pitchFamily="18" charset="0"/>
                </a:rPr>
                <a:t>as </a:t>
              </a:r>
              <a:r>
                <a:rPr lang="es-CO" sz="1600" dirty="0">
                  <a:ea typeface="Calibri" panose="020F0502020204030204" pitchFamily="34" charset="0"/>
                  <a:cs typeface="Times New Roman" panose="02020603050405020304" pitchFamily="18" charset="0"/>
                </a:rPr>
                <a:t>bombas de lodo empiezan a funcionar y el buje de rotación se inserta en el buje maestro de la mesa rotaria, por lo que esta última empieza a funcionar y la sarta y el cuadrante empiezan a girar.</a:t>
              </a:r>
              <a:endParaRPr lang="es-CO" sz="1600" dirty="0"/>
            </a:p>
          </p:txBody>
        </p:sp>
      </p:grpSp>
      <p:sp>
        <p:nvSpPr>
          <p:cNvPr id="27" name="Rectángulo redondeado 26"/>
          <p:cNvSpPr/>
          <p:nvPr/>
        </p:nvSpPr>
        <p:spPr>
          <a:xfrm>
            <a:off x="6258847" y="876970"/>
            <a:ext cx="5545591" cy="18223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9" name="Conector recto de flecha 28"/>
          <p:cNvCxnSpPr/>
          <p:nvPr/>
        </p:nvCxnSpPr>
        <p:spPr>
          <a:xfrm>
            <a:off x="5702300" y="1380485"/>
            <a:ext cx="431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a:off x="6552339" y="2687929"/>
            <a:ext cx="13561" cy="308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Imagen 31"/>
          <p:cNvPicPr>
            <a:picLocks noChangeAspect="1"/>
          </p:cNvPicPr>
          <p:nvPr/>
        </p:nvPicPr>
        <p:blipFill>
          <a:blip r:embed="rId4"/>
          <a:stretch>
            <a:fillRect/>
          </a:stretch>
        </p:blipFill>
        <p:spPr>
          <a:xfrm>
            <a:off x="7199760" y="3099712"/>
            <a:ext cx="5046436" cy="3784827"/>
          </a:xfrm>
          <a:prstGeom prst="rect">
            <a:avLst/>
          </a:prstGeom>
          <a:ln>
            <a:noFill/>
          </a:ln>
          <a:effectLst>
            <a:softEdge rad="112500"/>
          </a:effectLst>
        </p:spPr>
      </p:pic>
      <p:sp>
        <p:nvSpPr>
          <p:cNvPr id="5" name="Rectangle 1"/>
          <p:cNvSpPr>
            <a:spLocks noChangeArrowheads="1"/>
          </p:cNvSpPr>
          <p:nvPr/>
        </p:nvSpPr>
        <p:spPr bwMode="auto">
          <a:xfrm rot="10800000" flipV="1">
            <a:off x="2807808" y="5641437"/>
            <a:ext cx="42206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s-CO" altLang="es-CO" sz="1600" dirty="0" smtClean="0">
                <a:ea typeface="Calibri" panose="020F0502020204030204" pitchFamily="34" charset="0"/>
                <a:cs typeface="Times New Roman" panose="02020603050405020304" pitchFamily="18" charset="0"/>
              </a:rPr>
              <a:t>5.</a:t>
            </a:r>
            <a:r>
              <a:rPr kumimoji="0" lang="es-CO" altLang="es-CO" sz="16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El perforador va soltando el freno del malacate hasta que la broca toca fondo y empieza la perforación.</a:t>
            </a:r>
            <a:r>
              <a:rPr kumimoji="0" lang="es-CO" altLang="es-CO" sz="1600" b="0" i="0" u="none" strike="noStrike" cap="none" normalizeH="0" baseline="0" dirty="0" smtClean="0">
                <a:ln>
                  <a:noFill/>
                </a:ln>
                <a:solidFill>
                  <a:schemeClr val="tx1"/>
                </a:solidFill>
                <a:effectLst/>
              </a:rPr>
              <a:t> </a:t>
            </a:r>
          </a:p>
        </p:txBody>
      </p:sp>
    </p:spTree>
    <p:extLst>
      <p:ext uri="{BB962C8B-B14F-4D97-AF65-F5344CB8AC3E}">
        <p14:creationId xmlns:p14="http://schemas.microsoft.com/office/powerpoint/2010/main" val="4159716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PERFORACIÓN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 name="Nube 2"/>
          <p:cNvSpPr/>
          <p:nvPr/>
        </p:nvSpPr>
        <p:spPr>
          <a:xfrm rot="20961566">
            <a:off x="2933700" y="876970"/>
            <a:ext cx="3175000" cy="9816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LA PRIMERA CARRERA</a:t>
            </a:r>
            <a:endParaRPr lang="es-CO" dirty="0"/>
          </a:p>
        </p:txBody>
      </p:sp>
      <p:sp>
        <p:nvSpPr>
          <p:cNvPr id="27" name="Rectángulo redondeado 26"/>
          <p:cNvSpPr/>
          <p:nvPr/>
        </p:nvSpPr>
        <p:spPr>
          <a:xfrm>
            <a:off x="6258847" y="743282"/>
            <a:ext cx="5545591" cy="9712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9" name="Conector recto de flecha 28"/>
          <p:cNvCxnSpPr/>
          <p:nvPr/>
        </p:nvCxnSpPr>
        <p:spPr>
          <a:xfrm>
            <a:off x="5740400" y="1367785"/>
            <a:ext cx="431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1"/>
          <p:cNvSpPr>
            <a:spLocks noChangeArrowheads="1"/>
          </p:cNvSpPr>
          <p:nvPr/>
        </p:nvSpPr>
        <p:spPr bwMode="auto">
          <a:xfrm rot="10800000" flipV="1">
            <a:off x="6258847" y="768179"/>
            <a:ext cx="55209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6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Cuando la perforación se realiza por medio de Kelly, cada 30 pies se debe parar la perforación y hacer una nueva conexión de una pieza de tubería. </a:t>
            </a:r>
            <a:endParaRPr kumimoji="0" lang="es-CO" altLang="es-CO" sz="1600" b="0" i="0" u="none" strike="noStrike" cap="none" normalizeH="0" baseline="0" dirty="0" smtClean="0">
              <a:ln>
                <a:noFill/>
              </a:ln>
              <a:solidFill>
                <a:schemeClr val="tx1"/>
              </a:solidFill>
              <a:effectLst/>
            </a:endParaRPr>
          </a:p>
        </p:txBody>
      </p:sp>
      <p:pic>
        <p:nvPicPr>
          <p:cNvPr id="35" name="Imagen 34"/>
          <p:cNvPicPr/>
          <p:nvPr/>
        </p:nvPicPr>
        <p:blipFill>
          <a:blip r:embed="rId4"/>
          <a:stretch>
            <a:fillRect/>
          </a:stretch>
        </p:blipFill>
        <p:spPr>
          <a:xfrm>
            <a:off x="9296400" y="1943249"/>
            <a:ext cx="2667669" cy="3725055"/>
          </a:xfrm>
          <a:prstGeom prst="rect">
            <a:avLst/>
          </a:prstGeom>
          <a:ln>
            <a:noFill/>
          </a:ln>
          <a:effectLst>
            <a:outerShdw blurRad="292100" dist="139700" dir="2700000" algn="tl" rotWithShape="0">
              <a:srgbClr val="333333">
                <a:alpha val="65000"/>
              </a:srgbClr>
            </a:outerShdw>
          </a:effectLst>
        </p:spPr>
      </p:pic>
      <p:pic>
        <p:nvPicPr>
          <p:cNvPr id="36" name="Imagen 35"/>
          <p:cNvPicPr/>
          <p:nvPr/>
        </p:nvPicPr>
        <p:blipFill>
          <a:blip r:embed="rId5"/>
          <a:stretch>
            <a:fillRect/>
          </a:stretch>
        </p:blipFill>
        <p:spPr>
          <a:xfrm>
            <a:off x="2733557" y="2443898"/>
            <a:ext cx="6501127" cy="4317048"/>
          </a:xfrm>
          <a:prstGeom prst="rect">
            <a:avLst/>
          </a:prstGeom>
          <a:ln>
            <a:noFill/>
          </a:ln>
          <a:effectLst>
            <a:softEdge rad="112500"/>
          </a:effectLst>
        </p:spPr>
      </p:pic>
    </p:spTree>
    <p:extLst>
      <p:ext uri="{BB962C8B-B14F-4D97-AF65-F5344CB8AC3E}">
        <p14:creationId xmlns:p14="http://schemas.microsoft.com/office/powerpoint/2010/main" val="724089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PERFORACIÓN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 name="Nube 2"/>
          <p:cNvSpPr/>
          <p:nvPr/>
        </p:nvSpPr>
        <p:spPr>
          <a:xfrm rot="20961566">
            <a:off x="2933700" y="876970"/>
            <a:ext cx="3175000" cy="9816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LA PRIMERA CARRERA</a:t>
            </a:r>
            <a:endParaRPr lang="es-CO" dirty="0"/>
          </a:p>
        </p:txBody>
      </p:sp>
      <p:sp>
        <p:nvSpPr>
          <p:cNvPr id="27" name="Rectángulo redondeado 26"/>
          <p:cNvSpPr/>
          <p:nvPr/>
        </p:nvSpPr>
        <p:spPr>
          <a:xfrm>
            <a:off x="6258847" y="1162715"/>
            <a:ext cx="5158453" cy="715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9" name="Conector recto de flecha 28"/>
          <p:cNvCxnSpPr/>
          <p:nvPr/>
        </p:nvCxnSpPr>
        <p:spPr>
          <a:xfrm>
            <a:off x="5562600" y="1478125"/>
            <a:ext cx="609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6258847" y="1154960"/>
            <a:ext cx="5520934" cy="646331"/>
          </a:xfrm>
          <a:prstGeom prst="rect">
            <a:avLst/>
          </a:prstGeom>
        </p:spPr>
        <p:txBody>
          <a:bodyPr wrap="square">
            <a:spAutoFit/>
          </a:bodyPr>
          <a:lstStyle/>
          <a:p>
            <a:r>
              <a:rPr lang="es-CO" dirty="0">
                <a:latin typeface="Calibri" panose="020F0502020204030204" pitchFamily="34" charset="0"/>
                <a:ea typeface="Calibri" panose="020F0502020204030204" pitchFamily="34" charset="0"/>
                <a:cs typeface="Times New Roman" panose="02020603050405020304" pitchFamily="18" charset="0"/>
              </a:rPr>
              <a:t>Fin de la conexión de una pieza de tubería nueva a la sarta para continuar con la perforación</a:t>
            </a:r>
            <a:endParaRPr lang="es-CO" dirty="0"/>
          </a:p>
        </p:txBody>
      </p:sp>
      <p:cxnSp>
        <p:nvCxnSpPr>
          <p:cNvPr id="9" name="Conector recto 8"/>
          <p:cNvCxnSpPr>
            <a:stCxn id="3" idx="1"/>
          </p:cNvCxnSpPr>
          <p:nvPr/>
        </p:nvCxnSpPr>
        <p:spPr>
          <a:xfrm>
            <a:off x="4611635" y="1849134"/>
            <a:ext cx="0" cy="860054"/>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Imagen 22"/>
          <p:cNvPicPr/>
          <p:nvPr/>
        </p:nvPicPr>
        <p:blipFill>
          <a:blip r:embed="rId4"/>
          <a:stretch>
            <a:fillRect/>
          </a:stretch>
        </p:blipFill>
        <p:spPr>
          <a:xfrm>
            <a:off x="4278126" y="2443898"/>
            <a:ext cx="6241867" cy="4269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815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PERFORACIÓN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 name="Nube 2"/>
          <p:cNvSpPr/>
          <p:nvPr/>
        </p:nvSpPr>
        <p:spPr>
          <a:xfrm rot="20961566">
            <a:off x="3052691" y="1039080"/>
            <a:ext cx="3175000" cy="9816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REALIZANDO UNA CARRERA</a:t>
            </a:r>
            <a:endParaRPr lang="es-CO" dirty="0"/>
          </a:p>
        </p:txBody>
      </p:sp>
      <p:cxnSp>
        <p:nvCxnSpPr>
          <p:cNvPr id="29" name="Conector recto de flecha 28"/>
          <p:cNvCxnSpPr/>
          <p:nvPr/>
        </p:nvCxnSpPr>
        <p:spPr>
          <a:xfrm>
            <a:off x="5537391" y="1740171"/>
            <a:ext cx="12700" cy="6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Imagen 19"/>
          <p:cNvPicPr/>
          <p:nvPr/>
        </p:nvPicPr>
        <p:blipFill>
          <a:blip r:embed="rId4"/>
          <a:stretch>
            <a:fillRect/>
          </a:stretch>
        </p:blipFill>
        <p:spPr>
          <a:xfrm>
            <a:off x="2794383" y="2443898"/>
            <a:ext cx="5486017" cy="4277424"/>
          </a:xfrm>
          <a:prstGeom prst="rect">
            <a:avLst/>
          </a:prstGeom>
          <a:ln>
            <a:noFill/>
          </a:ln>
          <a:effectLst>
            <a:outerShdw blurRad="292100" dist="139700" dir="2700000" algn="tl" rotWithShape="0">
              <a:srgbClr val="333333">
                <a:alpha val="65000"/>
              </a:srgbClr>
            </a:outerShdw>
          </a:effectLst>
        </p:spPr>
      </p:pic>
      <p:pic>
        <p:nvPicPr>
          <p:cNvPr id="23" name="Imagen 22"/>
          <p:cNvPicPr/>
          <p:nvPr/>
        </p:nvPicPr>
        <p:blipFill>
          <a:blip r:embed="rId5">
            <a:extLst>
              <a:ext uri="{28A0092B-C50C-407E-A947-70E740481C1C}">
                <a14:useLocalDpi xmlns:a14="http://schemas.microsoft.com/office/drawing/2010/main" val="0"/>
              </a:ext>
            </a:extLst>
          </a:blip>
          <a:stretch>
            <a:fillRect/>
          </a:stretch>
        </p:blipFill>
        <p:spPr>
          <a:xfrm>
            <a:off x="9156701" y="2417006"/>
            <a:ext cx="2446972" cy="4259306"/>
          </a:xfrm>
          <a:prstGeom prst="rect">
            <a:avLst/>
          </a:prstGeom>
          <a:ln>
            <a:noFill/>
          </a:ln>
          <a:effectLst>
            <a:outerShdw blurRad="292100" dist="139700" dir="2700000" algn="tl" rotWithShape="0">
              <a:srgbClr val="333333">
                <a:alpha val="65000"/>
              </a:srgbClr>
            </a:outerShdw>
          </a:effectLst>
        </p:spPr>
      </p:pic>
      <p:sp>
        <p:nvSpPr>
          <p:cNvPr id="25" name="Nube 24"/>
          <p:cNvSpPr/>
          <p:nvPr/>
        </p:nvSpPr>
        <p:spPr>
          <a:xfrm rot="20961566">
            <a:off x="7988022" y="997402"/>
            <a:ext cx="3207307" cy="98163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CONECTANDO TUBERÍA Y BAJANDO LA SARTA</a:t>
            </a:r>
            <a:endParaRPr lang="es-CO" dirty="0"/>
          </a:p>
        </p:txBody>
      </p:sp>
      <p:cxnSp>
        <p:nvCxnSpPr>
          <p:cNvPr id="26" name="Conector recto de flecha 25"/>
          <p:cNvCxnSpPr/>
          <p:nvPr/>
        </p:nvCxnSpPr>
        <p:spPr>
          <a:xfrm>
            <a:off x="10121900" y="1740172"/>
            <a:ext cx="12700" cy="6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689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solidFill>
              <a:schemeClr val="bg1"/>
            </a:solid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1015663"/>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Registros en hueco abierto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OPERACIONES DE PERFORACIÓN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5" name="Rectángulo redondeado 4"/>
          <p:cNvSpPr/>
          <p:nvPr/>
        </p:nvSpPr>
        <p:spPr>
          <a:xfrm>
            <a:off x="6881615" y="1831605"/>
            <a:ext cx="2080930" cy="6519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CO" dirty="0" smtClean="0"/>
              <a:t>ALGUNAS HERRAMIENTAS</a:t>
            </a:r>
            <a:endParaRPr lang="es-CO" dirty="0"/>
          </a:p>
        </p:txBody>
      </p:sp>
      <p:pic>
        <p:nvPicPr>
          <p:cNvPr id="23" name="Imagen 22"/>
          <p:cNvPicPr/>
          <p:nvPr/>
        </p:nvPicPr>
        <p:blipFill>
          <a:blip r:embed="rId4"/>
          <a:stretch>
            <a:fillRect/>
          </a:stretch>
        </p:blipFill>
        <p:spPr>
          <a:xfrm>
            <a:off x="2841233" y="932891"/>
            <a:ext cx="3527563" cy="2524125"/>
          </a:xfrm>
          <a:prstGeom prst="rect">
            <a:avLst/>
          </a:prstGeom>
          <a:ln>
            <a:solidFill>
              <a:schemeClr val="tx1"/>
            </a:solidFill>
          </a:ln>
        </p:spPr>
      </p:pic>
      <p:sp>
        <p:nvSpPr>
          <p:cNvPr id="7" name="Nube 6"/>
          <p:cNvSpPr/>
          <p:nvPr/>
        </p:nvSpPr>
        <p:spPr>
          <a:xfrm rot="20874047">
            <a:off x="2703133" y="575534"/>
            <a:ext cx="1809460" cy="62659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CO" dirty="0" smtClean="0"/>
              <a:t>MALACATE</a:t>
            </a:r>
            <a:endParaRPr lang="es-CO" dirty="0"/>
          </a:p>
        </p:txBody>
      </p:sp>
      <p:pic>
        <p:nvPicPr>
          <p:cNvPr id="25" name="Imagen 24"/>
          <p:cNvPicPr/>
          <p:nvPr/>
        </p:nvPicPr>
        <p:blipFill>
          <a:blip r:embed="rId5"/>
          <a:stretch>
            <a:fillRect/>
          </a:stretch>
        </p:blipFill>
        <p:spPr>
          <a:xfrm>
            <a:off x="10028116" y="606535"/>
            <a:ext cx="2039893" cy="2680849"/>
          </a:xfrm>
          <a:prstGeom prst="rect">
            <a:avLst/>
          </a:prstGeom>
          <a:ln>
            <a:solidFill>
              <a:schemeClr val="tx1"/>
            </a:solidFill>
          </a:ln>
        </p:spPr>
      </p:pic>
      <p:sp>
        <p:nvSpPr>
          <p:cNvPr id="26" name="Nube 25"/>
          <p:cNvSpPr/>
          <p:nvPr/>
        </p:nvSpPr>
        <p:spPr>
          <a:xfrm rot="20874047">
            <a:off x="8669683" y="619596"/>
            <a:ext cx="2086695" cy="62659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CO" dirty="0" smtClean="0"/>
              <a:t>ELEVADOR Y CUÑAS</a:t>
            </a:r>
            <a:endParaRPr lang="es-CO" dirty="0"/>
          </a:p>
        </p:txBody>
      </p:sp>
      <p:pic>
        <p:nvPicPr>
          <p:cNvPr id="27" name="Imagen 26"/>
          <p:cNvPicPr/>
          <p:nvPr/>
        </p:nvPicPr>
        <p:blipFill>
          <a:blip r:embed="rId6"/>
          <a:stretch>
            <a:fillRect/>
          </a:stretch>
        </p:blipFill>
        <p:spPr>
          <a:xfrm>
            <a:off x="8458903" y="3634973"/>
            <a:ext cx="3733097" cy="3233398"/>
          </a:xfrm>
          <a:prstGeom prst="rect">
            <a:avLst/>
          </a:prstGeom>
          <a:ln>
            <a:solidFill>
              <a:schemeClr val="tx1"/>
            </a:solidFill>
          </a:ln>
        </p:spPr>
      </p:pic>
      <p:sp>
        <p:nvSpPr>
          <p:cNvPr id="28" name="Nube 27"/>
          <p:cNvSpPr/>
          <p:nvPr/>
        </p:nvSpPr>
        <p:spPr>
          <a:xfrm rot="20874047">
            <a:off x="7848716" y="3321678"/>
            <a:ext cx="2086695" cy="62659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CO" dirty="0" smtClean="0"/>
              <a:t>BLOQUE VIAJERO</a:t>
            </a:r>
            <a:endParaRPr lang="es-CO" dirty="0"/>
          </a:p>
        </p:txBody>
      </p:sp>
      <p:pic>
        <p:nvPicPr>
          <p:cNvPr id="30" name="Imagen 29"/>
          <p:cNvPicPr/>
          <p:nvPr/>
        </p:nvPicPr>
        <p:blipFill>
          <a:blip r:embed="rId7"/>
          <a:stretch>
            <a:fillRect/>
          </a:stretch>
        </p:blipFill>
        <p:spPr>
          <a:xfrm>
            <a:off x="2665922" y="4384086"/>
            <a:ext cx="4288381" cy="2568435"/>
          </a:xfrm>
          <a:prstGeom prst="rect">
            <a:avLst/>
          </a:prstGeom>
          <a:ln>
            <a:noFill/>
          </a:ln>
          <a:effectLst>
            <a:softEdge rad="112500"/>
          </a:effectLst>
        </p:spPr>
      </p:pic>
      <p:sp>
        <p:nvSpPr>
          <p:cNvPr id="31" name="Nube 30"/>
          <p:cNvSpPr/>
          <p:nvPr/>
        </p:nvSpPr>
        <p:spPr>
          <a:xfrm rot="20874047">
            <a:off x="2709533" y="3722702"/>
            <a:ext cx="2878861" cy="72122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CO" dirty="0" smtClean="0"/>
              <a:t>CENTRALIZADOR Y RASPADOR</a:t>
            </a:r>
            <a:endParaRPr lang="es-CO" dirty="0"/>
          </a:p>
        </p:txBody>
      </p:sp>
      <p:cxnSp>
        <p:nvCxnSpPr>
          <p:cNvPr id="11" name="Conector recto de flecha 10"/>
          <p:cNvCxnSpPr/>
          <p:nvPr/>
        </p:nvCxnSpPr>
        <p:spPr>
          <a:xfrm flipV="1">
            <a:off x="8241100" y="1432905"/>
            <a:ext cx="398250" cy="301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8352830" y="2651597"/>
            <a:ext cx="313521" cy="344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H="1">
            <a:off x="7166012" y="2603867"/>
            <a:ext cx="389602" cy="35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flipH="1" flipV="1">
            <a:off x="7166012" y="1457918"/>
            <a:ext cx="407767" cy="285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089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OPERACIONES DE REVESTIMIENTO Y CEMENTACIÓN</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no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134774" y="2709188"/>
            <a:ext cx="2433499" cy="276999"/>
          </a:xfrm>
          <a:prstGeom prst="rect">
            <a:avLst/>
          </a:prstGeom>
          <a:noFill/>
          <a:ln>
            <a:noFill/>
          </a:ln>
          <a:effectLst>
            <a:glow rad="101600">
              <a:schemeClr val="bg1">
                <a:alpha val="6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Operaciones de perforación</a:t>
            </a:r>
            <a:endParaRPr lang="es-CO" sz="1200" dirty="0"/>
          </a:p>
        </p:txBody>
      </p:sp>
      <p:sp>
        <p:nvSpPr>
          <p:cNvPr id="18" name="CuadroTexto 17"/>
          <p:cNvSpPr txBox="1"/>
          <p:nvPr/>
        </p:nvSpPr>
        <p:spPr>
          <a:xfrm>
            <a:off x="226110" y="2996045"/>
            <a:ext cx="2193923" cy="830997"/>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163778" y="3509869"/>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Cementación </a:t>
            </a:r>
          </a:p>
        </p:txBody>
      </p:sp>
      <p:sp>
        <p:nvSpPr>
          <p:cNvPr id="21" name="CuadroTexto 20"/>
          <p:cNvSpPr txBox="1"/>
          <p:nvPr/>
        </p:nvSpPr>
        <p:spPr>
          <a:xfrm>
            <a:off x="187167" y="3992001"/>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Evaluación de la calidad de la cementación</a:t>
            </a:r>
          </a:p>
        </p:txBody>
      </p:sp>
      <p:sp>
        <p:nvSpPr>
          <p:cNvPr id="22" name="CuadroTexto 21"/>
          <p:cNvSpPr txBox="1"/>
          <p:nvPr/>
        </p:nvSpPr>
        <p:spPr>
          <a:xfrm>
            <a:off x="96049" y="4790530"/>
            <a:ext cx="263780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Cementaciones correctivas o remediales</a:t>
            </a:r>
          </a:p>
        </p:txBody>
      </p:sp>
      <p:sp>
        <p:nvSpPr>
          <p:cNvPr id="24" name="Rectángulo 23"/>
          <p:cNvSpPr/>
          <p:nvPr/>
        </p:nvSpPr>
        <p:spPr>
          <a:xfrm>
            <a:off x="2619739" y="454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REGISTROS EN HUECO ABIERTO</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 y="30809"/>
            <a:ext cx="1205743" cy="716466"/>
          </a:xfrm>
          <a:prstGeom prst="rect">
            <a:avLst/>
          </a:prstGeom>
        </p:spPr>
      </p:pic>
      <p:sp>
        <p:nvSpPr>
          <p:cNvPr id="35" name="CuadroTexto 34"/>
          <p:cNvSpPr txBox="1"/>
          <p:nvPr/>
        </p:nvSpPr>
        <p:spPr>
          <a:xfrm>
            <a:off x="376630" y="3178331"/>
            <a:ext cx="2016899"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a:latin typeface="Arial" panose="020B0604020202020204" pitchFamily="34" charset="0"/>
                <a:cs typeface="Arial" panose="020B0604020202020204" pitchFamily="34" charset="0"/>
              </a:rPr>
              <a:t>Registros en hueco abierto</a:t>
            </a:r>
          </a:p>
        </p:txBody>
      </p:sp>
      <p:sp>
        <p:nvSpPr>
          <p:cNvPr id="16" name="Rectángulo 15"/>
          <p:cNvSpPr/>
          <p:nvPr/>
        </p:nvSpPr>
        <p:spPr>
          <a:xfrm>
            <a:off x="2960459" y="1151236"/>
            <a:ext cx="4032302" cy="2308324"/>
          </a:xfrm>
          <a:prstGeom prst="rect">
            <a:avLst/>
          </a:prstGeom>
        </p:spPr>
        <p:txBody>
          <a:bodyPr wrap="square">
            <a:spAutoFit/>
          </a:bodyPr>
          <a:lstStyle/>
          <a:p>
            <a:pPr algn="just"/>
            <a:r>
              <a:rPr lang="es-CO" dirty="0" smtClean="0">
                <a:solidFill>
                  <a:srgbClr val="000000"/>
                </a:solidFill>
                <a:ea typeface="Calibri" panose="020F0502020204030204" pitchFamily="34" charset="0"/>
                <a:cs typeface="Arial" panose="020B0604020202020204" pitchFamily="34" charset="0"/>
              </a:rPr>
              <a:t>Los registros de pozos son representaciones graficas de las diferentes reacciones de los instrumentos de registro a medida que van descendiendo dentro del pozo, lo que quiere decir que estas reacciones son función de la profundidad o del tiempo en caso de estaciones fijas.</a:t>
            </a:r>
            <a:endParaRPr lang="es-CO" dirty="0"/>
          </a:p>
        </p:txBody>
      </p:sp>
      <p:sp>
        <p:nvSpPr>
          <p:cNvPr id="36" name="Rectángulo redondeado 35"/>
          <p:cNvSpPr/>
          <p:nvPr/>
        </p:nvSpPr>
        <p:spPr>
          <a:xfrm>
            <a:off x="2862630" y="1058804"/>
            <a:ext cx="4227960" cy="24931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7" name="Imagen 36"/>
          <p:cNvPicPr>
            <a:picLocks noChangeAspect="1"/>
          </p:cNvPicPr>
          <p:nvPr/>
        </p:nvPicPr>
        <p:blipFill>
          <a:blip r:embed="rId4"/>
          <a:stretch>
            <a:fillRect/>
          </a:stretch>
        </p:blipFill>
        <p:spPr>
          <a:xfrm>
            <a:off x="7413029" y="606976"/>
            <a:ext cx="4762500" cy="6267450"/>
          </a:xfrm>
          <a:prstGeom prst="rect">
            <a:avLst/>
          </a:prstGeom>
          <a:ln>
            <a:noFill/>
          </a:ln>
          <a:effectLst>
            <a:softEdge rad="112500"/>
          </a:effectLst>
        </p:spPr>
      </p:pic>
      <p:sp>
        <p:nvSpPr>
          <p:cNvPr id="20" name="Rectángulo 19"/>
          <p:cNvSpPr/>
          <p:nvPr/>
        </p:nvSpPr>
        <p:spPr>
          <a:xfrm>
            <a:off x="1863797" y="4315166"/>
            <a:ext cx="5487516" cy="2585323"/>
          </a:xfrm>
          <a:prstGeom prst="rect">
            <a:avLst/>
          </a:prstGeom>
        </p:spPr>
        <p:txBody>
          <a:bodyPr wrap="square">
            <a:spAutoFit/>
          </a:bodyPr>
          <a:lstStyle/>
          <a:p>
            <a:pPr lvl="2" algn="just">
              <a:lnSpc>
                <a:spcPct val="150000"/>
              </a:lnSpc>
              <a:spcAft>
                <a:spcPts val="0"/>
              </a:spcAft>
            </a:pPr>
            <a:r>
              <a:rPr lang="es-CO" dirty="0" smtClean="0">
                <a:solidFill>
                  <a:srgbClr val="000000"/>
                </a:solidFill>
                <a:ea typeface="Times New Roman" panose="02020603050405020304" pitchFamily="18" charset="0"/>
                <a:cs typeface="Arial" panose="020B0604020202020204" pitchFamily="34" charset="0"/>
              </a:rPr>
              <a:t>El </a:t>
            </a:r>
            <a:r>
              <a:rPr lang="es-CO" dirty="0">
                <a:solidFill>
                  <a:srgbClr val="000000"/>
                </a:solidFill>
                <a:ea typeface="Times New Roman" panose="02020603050405020304" pitchFamily="18" charset="0"/>
                <a:cs typeface="Arial" panose="020B0604020202020204" pitchFamily="34" charset="0"/>
              </a:rPr>
              <a:t>objetivo de los registros es ayudar en la localización de formaciones o rocas ricas en crudo o gas, además de esto los registros sirven para obtener datos necesarios para planear operaciones de terminación del pozo y estimar las reservas.</a:t>
            </a:r>
            <a:endParaRPr lang="es-CO" dirty="0">
              <a:solidFill>
                <a:srgbClr val="000000"/>
              </a:solidFill>
              <a:effectLst/>
              <a:ea typeface="Times New Roman" panose="02020603050405020304" pitchFamily="18" charset="0"/>
            </a:endParaRPr>
          </a:p>
        </p:txBody>
      </p:sp>
      <p:sp>
        <p:nvSpPr>
          <p:cNvPr id="38" name="Flecha abajo 37"/>
          <p:cNvSpPr/>
          <p:nvPr/>
        </p:nvSpPr>
        <p:spPr>
          <a:xfrm>
            <a:off x="4724400" y="3551992"/>
            <a:ext cx="444500" cy="588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79752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4696</TotalTime>
  <Words>3845</Words>
  <Application>Microsoft Office PowerPoint</Application>
  <PresentationFormat>Panorámica</PresentationFormat>
  <Paragraphs>683</Paragraphs>
  <Slides>34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Calibri</vt:lpstr>
      <vt:lpstr>Cambria Math</vt:lpstr>
      <vt:lpstr>Symbol</vt:lpstr>
      <vt:lpstr>Times New Roman</vt:lpstr>
      <vt:lpstr>Tw Cen MT</vt:lpstr>
      <vt:lpstr>Viner Hand ITC</vt:lpstr>
      <vt:lpstr>Wingdings</vt:lpstr>
      <vt:lpstr>Gota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Pérez</dc:creator>
  <cp:lastModifiedBy>Tatiana Pérez</cp:lastModifiedBy>
  <cp:revision>134</cp:revision>
  <dcterms:created xsi:type="dcterms:W3CDTF">2015-04-18T16:35:05Z</dcterms:created>
  <dcterms:modified xsi:type="dcterms:W3CDTF">2015-05-04T21:45:28Z</dcterms:modified>
</cp:coreProperties>
</file>