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4087" r:id="rId1"/>
  </p:sldMasterIdLst>
  <p:notesMasterIdLst>
    <p:notesMasterId r:id="rId38"/>
  </p:notesMasterIdLst>
  <p:sldIdLst>
    <p:sldId id="260" r:id="rId2"/>
    <p:sldId id="259" r:id="rId3"/>
    <p:sldId id="261" r:id="rId4"/>
    <p:sldId id="262" r:id="rId5"/>
    <p:sldId id="263" r:id="rId6"/>
    <p:sldId id="264" r:id="rId7"/>
    <p:sldId id="268" r:id="rId8"/>
    <p:sldId id="269" r:id="rId9"/>
    <p:sldId id="271" r:id="rId10"/>
    <p:sldId id="270" r:id="rId11"/>
    <p:sldId id="272" r:id="rId12"/>
    <p:sldId id="265" r:id="rId13"/>
    <p:sldId id="273" r:id="rId14"/>
    <p:sldId id="274" r:id="rId15"/>
    <p:sldId id="275" r:id="rId16"/>
    <p:sldId id="276" r:id="rId17"/>
    <p:sldId id="277" r:id="rId18"/>
    <p:sldId id="266" r:id="rId19"/>
    <p:sldId id="278" r:id="rId20"/>
    <p:sldId id="279" r:id="rId21"/>
    <p:sldId id="280" r:id="rId22"/>
    <p:sldId id="267" r:id="rId23"/>
    <p:sldId id="281"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iana Pérez" initials="TP" lastIdx="1" clrIdx="0">
    <p:extLst>
      <p:ext uri="{19B8F6BF-5375-455C-9EA6-DF929625EA0E}">
        <p15:presenceInfo xmlns:p15="http://schemas.microsoft.com/office/powerpoint/2012/main" userId="c719c8d618fbda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3039" autoAdjust="0"/>
  </p:normalViewPr>
  <p:slideViewPr>
    <p:cSldViewPr snapToGrid="0">
      <p:cViewPr varScale="1">
        <p:scale>
          <a:sx n="73" d="100"/>
          <a:sy n="73" d="100"/>
        </p:scale>
        <p:origin x="3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9F6127-D140-4C8E-9C60-502F87AB6635}" type="doc">
      <dgm:prSet loTypeId="urn:microsoft.com/office/officeart/2008/layout/HorizontalMultiLevelHierarchy" loCatId="hierarchy" qsTypeId="urn:microsoft.com/office/officeart/2005/8/quickstyle/3d2" qsCatId="3D" csTypeId="urn:microsoft.com/office/officeart/2005/8/colors/accent2_5" csCatId="accent2" phldr="1"/>
      <dgm:spPr/>
      <dgm:t>
        <a:bodyPr/>
        <a:lstStyle/>
        <a:p>
          <a:endParaRPr lang="es-CO"/>
        </a:p>
      </dgm:t>
    </dgm:pt>
    <dgm:pt modelId="{CA78DF8D-9FAB-4407-A013-4756EFD67102}">
      <dgm:prSet phldrT="[Texto]" custT="1"/>
      <dgm:spPr/>
      <dgm:t>
        <a:bodyPr/>
        <a:lstStyle/>
        <a:p>
          <a:pPr algn="ctr"/>
          <a:r>
            <a:rPr lang="es-CO" sz="2000" b="0" dirty="0" smtClean="0">
              <a:solidFill>
                <a:schemeClr val="tx1"/>
              </a:solidFill>
              <a:latin typeface="Calibri" panose="020F0502020204030204" pitchFamily="34" charset="0"/>
            </a:rPr>
            <a:t>FACTORES QUE AFECTAN LA SELECCIÓN DEL TIPO DE COMPLETAMIENTO</a:t>
          </a:r>
          <a:endParaRPr lang="es-CO" sz="2000" b="0" dirty="0">
            <a:solidFill>
              <a:schemeClr val="tx1"/>
            </a:solidFill>
            <a:latin typeface="Calibri" panose="020F0502020204030204" pitchFamily="34" charset="0"/>
          </a:endParaRPr>
        </a:p>
      </dgm:t>
    </dgm:pt>
    <dgm:pt modelId="{78BD1AE8-71B0-48D6-8A14-5F1E7B071333}" type="parTrans" cxnId="{282B5491-7FA7-41C6-BE9B-00535E57A82E}">
      <dgm:prSet/>
      <dgm:spPr/>
      <dgm:t>
        <a:bodyPr/>
        <a:lstStyle/>
        <a:p>
          <a:endParaRPr lang="es-CO" sz="1800" b="0">
            <a:solidFill>
              <a:schemeClr val="tx1"/>
            </a:solidFill>
            <a:latin typeface="Calibri" panose="020F0502020204030204" pitchFamily="34" charset="0"/>
          </a:endParaRPr>
        </a:p>
      </dgm:t>
    </dgm:pt>
    <dgm:pt modelId="{028F4978-E9F5-46AA-A155-CFCA80D5DA70}" type="sibTrans" cxnId="{282B5491-7FA7-41C6-BE9B-00535E57A82E}">
      <dgm:prSet/>
      <dgm:spPr/>
      <dgm:t>
        <a:bodyPr/>
        <a:lstStyle/>
        <a:p>
          <a:endParaRPr lang="es-CO" sz="1800" b="0">
            <a:solidFill>
              <a:schemeClr val="tx1"/>
            </a:solidFill>
            <a:latin typeface="Calibri" panose="020F0502020204030204" pitchFamily="34" charset="0"/>
          </a:endParaRPr>
        </a:p>
      </dgm:t>
    </dgm:pt>
    <dgm:pt modelId="{2BF2E68E-83C9-4771-819C-2CB9201C0103}">
      <dgm:prSet phldrT="[Texto]" custT="1"/>
      <dgm:spPr/>
      <dgm:t>
        <a:bodyPr/>
        <a:lstStyle/>
        <a:p>
          <a:r>
            <a:rPr lang="es-CO" sz="1600" b="0" dirty="0" smtClean="0">
              <a:solidFill>
                <a:schemeClr val="tx1"/>
              </a:solidFill>
              <a:latin typeface="Calibri" panose="020F0502020204030204" pitchFamily="34" charset="0"/>
            </a:rPr>
            <a:t>Producción de uno o más yacimientos.</a:t>
          </a:r>
          <a:endParaRPr lang="es-CO" sz="1600" b="0" dirty="0">
            <a:solidFill>
              <a:schemeClr val="tx1"/>
            </a:solidFill>
            <a:latin typeface="Calibri" panose="020F0502020204030204" pitchFamily="34" charset="0"/>
          </a:endParaRPr>
        </a:p>
      </dgm:t>
    </dgm:pt>
    <dgm:pt modelId="{0FCBD1B6-2341-446B-B4E3-6161EA249D3E}" type="parTrans" cxnId="{DA470D47-1692-4462-AD44-4762B5AF5477}">
      <dgm:prSet custT="1"/>
      <dgm:spPr/>
      <dgm:t>
        <a:bodyPr/>
        <a:lstStyle/>
        <a:p>
          <a:endParaRPr lang="es-CO" sz="1200" b="0">
            <a:solidFill>
              <a:schemeClr val="tx1"/>
            </a:solidFill>
            <a:latin typeface="Calibri" panose="020F0502020204030204" pitchFamily="34" charset="0"/>
          </a:endParaRPr>
        </a:p>
      </dgm:t>
    </dgm:pt>
    <dgm:pt modelId="{F453C92E-2E66-44A6-A21E-E0A40CABCD44}" type="sibTrans" cxnId="{DA470D47-1692-4462-AD44-4762B5AF5477}">
      <dgm:prSet/>
      <dgm:spPr/>
      <dgm:t>
        <a:bodyPr/>
        <a:lstStyle/>
        <a:p>
          <a:endParaRPr lang="es-CO" sz="1800" b="0">
            <a:solidFill>
              <a:schemeClr val="tx1"/>
            </a:solidFill>
            <a:latin typeface="Calibri" panose="020F0502020204030204" pitchFamily="34" charset="0"/>
          </a:endParaRPr>
        </a:p>
      </dgm:t>
    </dgm:pt>
    <dgm:pt modelId="{AEB251FA-E4E5-4A1F-8702-1FDF29E30104}">
      <dgm:prSet phldrT="[Texto]" custT="1"/>
      <dgm:spPr/>
      <dgm:t>
        <a:bodyPr/>
        <a:lstStyle/>
        <a:p>
          <a:r>
            <a:rPr lang="es-CO" sz="1600" b="0" dirty="0" smtClean="0">
              <a:solidFill>
                <a:schemeClr val="tx1"/>
              </a:solidFill>
              <a:latin typeface="Calibri" panose="020F0502020204030204" pitchFamily="34" charset="0"/>
            </a:rPr>
            <a:t>Tipo y volumen del fluido que va a ser producido.</a:t>
          </a:r>
          <a:endParaRPr lang="es-CO" sz="1600" b="0" dirty="0">
            <a:solidFill>
              <a:schemeClr val="tx1"/>
            </a:solidFill>
            <a:latin typeface="Calibri" panose="020F0502020204030204" pitchFamily="34" charset="0"/>
          </a:endParaRPr>
        </a:p>
      </dgm:t>
    </dgm:pt>
    <dgm:pt modelId="{E80DE58A-C2A6-4EBA-8D6E-6AC4C4B9CD5D}" type="parTrans" cxnId="{8D570C62-673B-41D0-A0AD-26A593A6DD86}">
      <dgm:prSet custT="1"/>
      <dgm:spPr/>
      <dgm:t>
        <a:bodyPr/>
        <a:lstStyle/>
        <a:p>
          <a:endParaRPr lang="es-CO" sz="1000" b="0">
            <a:solidFill>
              <a:schemeClr val="tx1"/>
            </a:solidFill>
            <a:latin typeface="Calibri" panose="020F0502020204030204" pitchFamily="34" charset="0"/>
          </a:endParaRPr>
        </a:p>
      </dgm:t>
    </dgm:pt>
    <dgm:pt modelId="{11DD03D8-9A29-4859-B866-4106AED8E79C}" type="sibTrans" cxnId="{8D570C62-673B-41D0-A0AD-26A593A6DD86}">
      <dgm:prSet/>
      <dgm:spPr/>
      <dgm:t>
        <a:bodyPr/>
        <a:lstStyle/>
        <a:p>
          <a:endParaRPr lang="es-CO" sz="1800" b="0">
            <a:solidFill>
              <a:schemeClr val="tx1"/>
            </a:solidFill>
            <a:latin typeface="Calibri" panose="020F0502020204030204" pitchFamily="34" charset="0"/>
          </a:endParaRPr>
        </a:p>
      </dgm:t>
    </dgm:pt>
    <dgm:pt modelId="{BF4ED454-C1F1-41F0-90B5-2F00E19D64C7}">
      <dgm:prSet phldrT="[Texto]" custT="1"/>
      <dgm:spPr/>
      <dgm:t>
        <a:bodyPr/>
        <a:lstStyle/>
        <a:p>
          <a:r>
            <a:rPr lang="es-CO" sz="1600" b="0" dirty="0" smtClean="0">
              <a:solidFill>
                <a:schemeClr val="tx1"/>
              </a:solidFill>
              <a:latin typeface="Calibri" panose="020F0502020204030204" pitchFamily="34" charset="0"/>
            </a:rPr>
            <a:t>Tamaño del revestimiento de producción.</a:t>
          </a:r>
          <a:endParaRPr lang="es-CO" sz="1600" b="0" dirty="0">
            <a:solidFill>
              <a:schemeClr val="tx1"/>
            </a:solidFill>
            <a:latin typeface="Calibri" panose="020F0502020204030204" pitchFamily="34" charset="0"/>
          </a:endParaRPr>
        </a:p>
      </dgm:t>
    </dgm:pt>
    <dgm:pt modelId="{5B913D36-1B3E-46B1-8513-D8CB19F98E5C}" type="parTrans" cxnId="{6BF87087-9AB5-44F6-B5A9-B093EAAB2FE4}">
      <dgm:prSet custT="1"/>
      <dgm:spPr/>
      <dgm:t>
        <a:bodyPr/>
        <a:lstStyle/>
        <a:p>
          <a:endParaRPr lang="es-CO" sz="1100" b="0">
            <a:solidFill>
              <a:schemeClr val="tx1"/>
            </a:solidFill>
            <a:latin typeface="Calibri" panose="020F0502020204030204" pitchFamily="34" charset="0"/>
          </a:endParaRPr>
        </a:p>
      </dgm:t>
    </dgm:pt>
    <dgm:pt modelId="{EA5938B3-19F2-4461-9938-9DB9EAD25B17}" type="sibTrans" cxnId="{6BF87087-9AB5-44F6-B5A9-B093EAAB2FE4}">
      <dgm:prSet/>
      <dgm:spPr/>
      <dgm:t>
        <a:bodyPr/>
        <a:lstStyle/>
        <a:p>
          <a:endParaRPr lang="es-CO" sz="1800" b="0">
            <a:solidFill>
              <a:schemeClr val="tx1"/>
            </a:solidFill>
            <a:latin typeface="Calibri" panose="020F0502020204030204" pitchFamily="34" charset="0"/>
          </a:endParaRPr>
        </a:p>
      </dgm:t>
    </dgm:pt>
    <dgm:pt modelId="{F3EE22FA-8C70-483D-BDB4-6D1F4A8D9A98}">
      <dgm:prSet phldrT="[Texto]" custT="1"/>
      <dgm:spPr/>
      <dgm:t>
        <a:bodyPr/>
        <a:lstStyle/>
        <a:p>
          <a:r>
            <a:rPr lang="es-CO" sz="1600" b="0" dirty="0" smtClean="0">
              <a:solidFill>
                <a:schemeClr val="tx1"/>
              </a:solidFill>
              <a:latin typeface="Calibri" panose="020F0502020204030204" pitchFamily="34" charset="0"/>
            </a:rPr>
            <a:t>Tamaño y longitud de la tubería de producción.</a:t>
          </a:r>
          <a:endParaRPr lang="es-CO" sz="1600" b="0" dirty="0">
            <a:solidFill>
              <a:schemeClr val="tx1"/>
            </a:solidFill>
            <a:latin typeface="Calibri" panose="020F0502020204030204" pitchFamily="34" charset="0"/>
          </a:endParaRPr>
        </a:p>
      </dgm:t>
    </dgm:pt>
    <dgm:pt modelId="{731066B0-0B19-4F64-9290-9BCFB6F3BBE7}" type="parTrans" cxnId="{B2616BCF-3E41-4765-9326-94A6263165D9}">
      <dgm:prSet custT="1"/>
      <dgm:spPr/>
      <dgm:t>
        <a:bodyPr/>
        <a:lstStyle/>
        <a:p>
          <a:endParaRPr lang="es-CO" sz="900" b="0">
            <a:solidFill>
              <a:schemeClr val="tx1"/>
            </a:solidFill>
            <a:latin typeface="Calibri" panose="020F0502020204030204" pitchFamily="34" charset="0"/>
          </a:endParaRPr>
        </a:p>
      </dgm:t>
    </dgm:pt>
    <dgm:pt modelId="{5C974372-F668-4450-8018-C3E74A275E6F}" type="sibTrans" cxnId="{B2616BCF-3E41-4765-9326-94A6263165D9}">
      <dgm:prSet/>
      <dgm:spPr/>
      <dgm:t>
        <a:bodyPr/>
        <a:lstStyle/>
        <a:p>
          <a:endParaRPr lang="es-CO" sz="1800" b="0">
            <a:solidFill>
              <a:schemeClr val="tx1"/>
            </a:solidFill>
            <a:latin typeface="Calibri" panose="020F0502020204030204" pitchFamily="34" charset="0"/>
          </a:endParaRPr>
        </a:p>
      </dgm:t>
    </dgm:pt>
    <dgm:pt modelId="{DAC5C70E-3FFB-4693-8389-54171CB3D8FF}">
      <dgm:prSet phldrT="[Texto]" custT="1"/>
      <dgm:spPr/>
      <dgm:t>
        <a:bodyPr/>
        <a:lstStyle/>
        <a:p>
          <a:r>
            <a:rPr lang="es-CO" sz="1600" b="0" dirty="0" smtClean="0">
              <a:solidFill>
                <a:schemeClr val="tx1"/>
              </a:solidFill>
              <a:latin typeface="Calibri" panose="020F0502020204030204" pitchFamily="34" charset="0"/>
            </a:rPr>
            <a:t>Estimulación requerida.</a:t>
          </a:r>
          <a:endParaRPr lang="es-CO" sz="1600" b="0" dirty="0">
            <a:solidFill>
              <a:schemeClr val="tx1"/>
            </a:solidFill>
            <a:latin typeface="Calibri" panose="020F0502020204030204" pitchFamily="34" charset="0"/>
          </a:endParaRPr>
        </a:p>
      </dgm:t>
    </dgm:pt>
    <dgm:pt modelId="{349022E8-3E5A-4568-90C3-9D161968F966}" type="parTrans" cxnId="{39F3BD57-864C-4859-835B-2A43A68E9AD8}">
      <dgm:prSet custT="1"/>
      <dgm:spPr/>
      <dgm:t>
        <a:bodyPr/>
        <a:lstStyle/>
        <a:p>
          <a:endParaRPr lang="es-CO" sz="800" b="0">
            <a:solidFill>
              <a:schemeClr val="tx1"/>
            </a:solidFill>
            <a:latin typeface="Calibri" panose="020F0502020204030204" pitchFamily="34" charset="0"/>
          </a:endParaRPr>
        </a:p>
      </dgm:t>
    </dgm:pt>
    <dgm:pt modelId="{83BB90A8-0A39-4B30-A1E8-2F37EB049775}" type="sibTrans" cxnId="{39F3BD57-864C-4859-835B-2A43A68E9AD8}">
      <dgm:prSet/>
      <dgm:spPr/>
      <dgm:t>
        <a:bodyPr/>
        <a:lstStyle/>
        <a:p>
          <a:endParaRPr lang="es-CO" sz="1800" b="0">
            <a:solidFill>
              <a:schemeClr val="tx1"/>
            </a:solidFill>
            <a:latin typeface="Calibri" panose="020F0502020204030204" pitchFamily="34" charset="0"/>
          </a:endParaRPr>
        </a:p>
      </dgm:t>
    </dgm:pt>
    <dgm:pt modelId="{38A86BBE-6868-4367-9A38-D61AAEC1C9AA}">
      <dgm:prSet phldrT="[Texto]" custT="1"/>
      <dgm:spPr/>
      <dgm:t>
        <a:bodyPr/>
        <a:lstStyle/>
        <a:p>
          <a:r>
            <a:rPr lang="es-CO" sz="1600" b="0" dirty="0" smtClean="0">
              <a:solidFill>
                <a:schemeClr val="tx1"/>
              </a:solidFill>
              <a:latin typeface="Calibri" panose="020F0502020204030204" pitchFamily="34" charset="0"/>
            </a:rPr>
            <a:t>Características y propiedades del yacimiento</a:t>
          </a:r>
          <a:endParaRPr lang="es-CO" sz="1600" b="0" dirty="0">
            <a:solidFill>
              <a:schemeClr val="tx1"/>
            </a:solidFill>
            <a:latin typeface="Calibri" panose="020F0502020204030204" pitchFamily="34" charset="0"/>
          </a:endParaRPr>
        </a:p>
      </dgm:t>
    </dgm:pt>
    <dgm:pt modelId="{25BBF8CF-54A2-4611-A692-F206CC28AC14}" type="parTrans" cxnId="{289FBC1E-B3B3-4C8D-8AAB-743A387B19A1}">
      <dgm:prSet custT="1"/>
      <dgm:spPr/>
      <dgm:t>
        <a:bodyPr/>
        <a:lstStyle/>
        <a:p>
          <a:endParaRPr lang="es-CO" sz="800" b="0">
            <a:solidFill>
              <a:schemeClr val="tx1"/>
            </a:solidFill>
            <a:latin typeface="Calibri" panose="020F0502020204030204" pitchFamily="34" charset="0"/>
          </a:endParaRPr>
        </a:p>
      </dgm:t>
    </dgm:pt>
    <dgm:pt modelId="{9A67FDBD-B058-40C1-98A4-017F279527F3}" type="sibTrans" cxnId="{289FBC1E-B3B3-4C8D-8AAB-743A387B19A1}">
      <dgm:prSet/>
      <dgm:spPr/>
      <dgm:t>
        <a:bodyPr/>
        <a:lstStyle/>
        <a:p>
          <a:endParaRPr lang="es-CO" sz="1800" b="0">
            <a:solidFill>
              <a:schemeClr val="tx1"/>
            </a:solidFill>
            <a:latin typeface="Calibri" panose="020F0502020204030204" pitchFamily="34" charset="0"/>
          </a:endParaRPr>
        </a:p>
      </dgm:t>
    </dgm:pt>
    <dgm:pt modelId="{A732E94A-F7B5-49FC-9C3D-8B1C9B08FB1D}">
      <dgm:prSet phldrT="[Texto]" custT="1"/>
      <dgm:spPr/>
      <dgm:t>
        <a:bodyPr/>
        <a:lstStyle/>
        <a:p>
          <a:r>
            <a:rPr lang="es-CO" sz="1600" b="0" dirty="0" smtClean="0">
              <a:solidFill>
                <a:schemeClr val="tx1"/>
              </a:solidFill>
              <a:latin typeface="Calibri" panose="020F0502020204030204" pitchFamily="34" charset="0"/>
            </a:rPr>
            <a:t>Requerimientos de levantamiento artificial.</a:t>
          </a:r>
          <a:endParaRPr lang="es-CO" sz="1600" b="0" dirty="0">
            <a:solidFill>
              <a:schemeClr val="tx1"/>
            </a:solidFill>
            <a:latin typeface="Calibri" panose="020F0502020204030204" pitchFamily="34" charset="0"/>
          </a:endParaRPr>
        </a:p>
      </dgm:t>
    </dgm:pt>
    <dgm:pt modelId="{66654860-E2DE-4523-BC3A-0F822EE19239}" type="parTrans" cxnId="{F4445B2A-24ED-4897-BA87-1C6AE2483FB1}">
      <dgm:prSet custT="1"/>
      <dgm:spPr/>
      <dgm:t>
        <a:bodyPr/>
        <a:lstStyle/>
        <a:p>
          <a:endParaRPr lang="es-CO" sz="1000" b="0">
            <a:solidFill>
              <a:schemeClr val="tx1"/>
            </a:solidFill>
            <a:latin typeface="Calibri" panose="020F0502020204030204" pitchFamily="34" charset="0"/>
          </a:endParaRPr>
        </a:p>
      </dgm:t>
    </dgm:pt>
    <dgm:pt modelId="{003C04A3-6BDB-4E95-BCB6-89FB616F1475}" type="sibTrans" cxnId="{F4445B2A-24ED-4897-BA87-1C6AE2483FB1}">
      <dgm:prSet/>
      <dgm:spPr/>
      <dgm:t>
        <a:bodyPr/>
        <a:lstStyle/>
        <a:p>
          <a:endParaRPr lang="es-CO" sz="1800" b="0">
            <a:solidFill>
              <a:schemeClr val="tx1"/>
            </a:solidFill>
            <a:latin typeface="Calibri" panose="020F0502020204030204" pitchFamily="34" charset="0"/>
          </a:endParaRPr>
        </a:p>
      </dgm:t>
    </dgm:pt>
    <dgm:pt modelId="{DD911D7A-5FD6-4B9E-B254-380AD8C85729}">
      <dgm:prSet custT="1"/>
      <dgm:spPr/>
      <dgm:t>
        <a:bodyPr/>
        <a:lstStyle/>
        <a:p>
          <a:r>
            <a:rPr lang="es-CO" sz="1600" b="0" dirty="0" smtClean="0">
              <a:solidFill>
                <a:schemeClr val="tx1"/>
              </a:solidFill>
              <a:latin typeface="Calibri" panose="020F0502020204030204" pitchFamily="34" charset="0"/>
            </a:rPr>
            <a:t>Consolidación de la formación.</a:t>
          </a:r>
          <a:endParaRPr lang="es-CO" sz="1600" b="0" dirty="0">
            <a:solidFill>
              <a:schemeClr val="tx1"/>
            </a:solidFill>
            <a:latin typeface="Calibri" panose="020F0502020204030204" pitchFamily="34" charset="0"/>
          </a:endParaRPr>
        </a:p>
      </dgm:t>
    </dgm:pt>
    <dgm:pt modelId="{BEFBA993-0A37-4C25-B0E4-172DE304AA03}" type="parTrans" cxnId="{13EDF45B-386E-4709-B721-C52C05B89C54}">
      <dgm:prSet custT="1"/>
      <dgm:spPr/>
      <dgm:t>
        <a:bodyPr/>
        <a:lstStyle/>
        <a:p>
          <a:endParaRPr lang="es-CO" sz="800" b="0">
            <a:solidFill>
              <a:schemeClr val="tx1"/>
            </a:solidFill>
            <a:latin typeface="Calibri" panose="020F0502020204030204" pitchFamily="34" charset="0"/>
          </a:endParaRPr>
        </a:p>
      </dgm:t>
    </dgm:pt>
    <dgm:pt modelId="{98EC7F8A-FAAD-4493-982F-55C16EC33000}" type="sibTrans" cxnId="{13EDF45B-386E-4709-B721-C52C05B89C54}">
      <dgm:prSet/>
      <dgm:spPr/>
      <dgm:t>
        <a:bodyPr/>
        <a:lstStyle/>
        <a:p>
          <a:endParaRPr lang="es-CO" sz="1800" b="0">
            <a:solidFill>
              <a:schemeClr val="tx1"/>
            </a:solidFill>
            <a:latin typeface="Calibri" panose="020F0502020204030204" pitchFamily="34" charset="0"/>
          </a:endParaRPr>
        </a:p>
      </dgm:t>
    </dgm:pt>
    <dgm:pt modelId="{59425248-1760-441F-91A8-EF3E125E2B64}">
      <dgm:prSet custT="1"/>
      <dgm:spPr/>
      <dgm:t>
        <a:bodyPr/>
        <a:lstStyle/>
        <a:p>
          <a:r>
            <a:rPr lang="es-CO" sz="1600" b="0" dirty="0" smtClean="0">
              <a:solidFill>
                <a:schemeClr val="tx1"/>
              </a:solidFill>
              <a:latin typeface="Calibri" panose="020F0502020204030204" pitchFamily="34" charset="0"/>
            </a:rPr>
            <a:t>Profundidad del pozo.</a:t>
          </a:r>
          <a:endParaRPr lang="es-CO" sz="1600" b="0" dirty="0">
            <a:solidFill>
              <a:schemeClr val="tx1"/>
            </a:solidFill>
            <a:latin typeface="Calibri" panose="020F0502020204030204" pitchFamily="34" charset="0"/>
          </a:endParaRPr>
        </a:p>
      </dgm:t>
    </dgm:pt>
    <dgm:pt modelId="{472F2EE3-5DDE-43B3-A0E9-81B6450ABABC}" type="parTrans" cxnId="{D33BEABF-49AB-4359-85F6-508F6893E121}">
      <dgm:prSet custT="1"/>
      <dgm:spPr/>
      <dgm:t>
        <a:bodyPr/>
        <a:lstStyle/>
        <a:p>
          <a:endParaRPr lang="es-CO" sz="800" b="0">
            <a:solidFill>
              <a:schemeClr val="tx1"/>
            </a:solidFill>
            <a:latin typeface="Calibri" panose="020F0502020204030204" pitchFamily="34" charset="0"/>
          </a:endParaRPr>
        </a:p>
      </dgm:t>
    </dgm:pt>
    <dgm:pt modelId="{819959DC-88EA-4629-BC23-01FFB27C2012}" type="sibTrans" cxnId="{D33BEABF-49AB-4359-85F6-508F6893E121}">
      <dgm:prSet/>
      <dgm:spPr/>
      <dgm:t>
        <a:bodyPr/>
        <a:lstStyle/>
        <a:p>
          <a:endParaRPr lang="es-CO" sz="1800" b="0">
            <a:solidFill>
              <a:schemeClr val="tx1"/>
            </a:solidFill>
            <a:latin typeface="Calibri" panose="020F0502020204030204" pitchFamily="34" charset="0"/>
          </a:endParaRPr>
        </a:p>
      </dgm:t>
    </dgm:pt>
    <dgm:pt modelId="{B3A07AEB-CE44-4B10-9324-EA4A527CB603}">
      <dgm:prSet custT="1"/>
      <dgm:spPr/>
      <dgm:t>
        <a:bodyPr/>
        <a:lstStyle/>
        <a:p>
          <a:r>
            <a:rPr lang="es-CO" sz="1600" b="0" dirty="0" smtClean="0">
              <a:solidFill>
                <a:schemeClr val="tx1"/>
              </a:solidFill>
              <a:latin typeface="Calibri" panose="020F0502020204030204" pitchFamily="34" charset="0"/>
            </a:rPr>
            <a:t>Tipo de empaque.</a:t>
          </a:r>
          <a:endParaRPr lang="es-CO" sz="1600" b="0" dirty="0">
            <a:solidFill>
              <a:schemeClr val="tx1"/>
            </a:solidFill>
            <a:latin typeface="Calibri" panose="020F0502020204030204" pitchFamily="34" charset="0"/>
          </a:endParaRPr>
        </a:p>
      </dgm:t>
    </dgm:pt>
    <dgm:pt modelId="{DBE70E5E-87B7-4C6A-8131-85304D2C785E}" type="parTrans" cxnId="{D2D116EF-2857-4D33-A05F-5B1FA1DB1C71}">
      <dgm:prSet custT="1"/>
      <dgm:spPr/>
      <dgm:t>
        <a:bodyPr/>
        <a:lstStyle/>
        <a:p>
          <a:endParaRPr lang="es-CO" sz="800" b="0">
            <a:solidFill>
              <a:schemeClr val="tx1"/>
            </a:solidFill>
            <a:latin typeface="Calibri" panose="020F0502020204030204" pitchFamily="34" charset="0"/>
          </a:endParaRPr>
        </a:p>
      </dgm:t>
    </dgm:pt>
    <dgm:pt modelId="{4BC9A4EF-6FC5-4CF9-9768-9A2FC0C6FC1C}" type="sibTrans" cxnId="{D2D116EF-2857-4D33-A05F-5B1FA1DB1C71}">
      <dgm:prSet/>
      <dgm:spPr/>
      <dgm:t>
        <a:bodyPr/>
        <a:lstStyle/>
        <a:p>
          <a:endParaRPr lang="es-CO" sz="1800" b="0">
            <a:solidFill>
              <a:schemeClr val="tx1"/>
            </a:solidFill>
            <a:latin typeface="Calibri" panose="020F0502020204030204" pitchFamily="34" charset="0"/>
          </a:endParaRPr>
        </a:p>
      </dgm:t>
    </dgm:pt>
    <dgm:pt modelId="{97067F49-3A22-440E-9087-05C603B6EEA1}">
      <dgm:prSet custT="1"/>
      <dgm:spPr/>
      <dgm:t>
        <a:bodyPr/>
        <a:lstStyle/>
        <a:p>
          <a:r>
            <a:rPr lang="es-CO" sz="1600" b="0" dirty="0" smtClean="0">
              <a:solidFill>
                <a:schemeClr val="tx1"/>
              </a:solidFill>
              <a:latin typeface="Calibri" panose="020F0502020204030204" pitchFamily="34" charset="0"/>
            </a:rPr>
            <a:t>Técnicas de cañoneo.</a:t>
          </a:r>
          <a:endParaRPr lang="es-CO" sz="1600" b="0" dirty="0">
            <a:solidFill>
              <a:schemeClr val="tx1"/>
            </a:solidFill>
            <a:latin typeface="Calibri" panose="020F0502020204030204" pitchFamily="34" charset="0"/>
          </a:endParaRPr>
        </a:p>
      </dgm:t>
    </dgm:pt>
    <dgm:pt modelId="{44181A1F-40B2-47D6-A53B-24927BE498AF}" type="parTrans" cxnId="{25D0C707-4567-470E-B3BA-1E7F3DAB4F15}">
      <dgm:prSet custT="1"/>
      <dgm:spPr/>
      <dgm:t>
        <a:bodyPr/>
        <a:lstStyle/>
        <a:p>
          <a:endParaRPr lang="es-CO" sz="900" b="0">
            <a:solidFill>
              <a:schemeClr val="tx1"/>
            </a:solidFill>
            <a:latin typeface="Calibri" panose="020F0502020204030204" pitchFamily="34" charset="0"/>
          </a:endParaRPr>
        </a:p>
      </dgm:t>
    </dgm:pt>
    <dgm:pt modelId="{2198697D-B1E4-43DE-8F84-9E70B7F67BD0}" type="sibTrans" cxnId="{25D0C707-4567-470E-B3BA-1E7F3DAB4F15}">
      <dgm:prSet/>
      <dgm:spPr/>
      <dgm:t>
        <a:bodyPr/>
        <a:lstStyle/>
        <a:p>
          <a:endParaRPr lang="es-CO" sz="1800" b="0">
            <a:solidFill>
              <a:schemeClr val="tx1"/>
            </a:solidFill>
            <a:latin typeface="Calibri" panose="020F0502020204030204" pitchFamily="34" charset="0"/>
          </a:endParaRPr>
        </a:p>
      </dgm:t>
    </dgm:pt>
    <dgm:pt modelId="{B43EFD1F-5EA7-40DF-9AC3-50A48E0B893B}">
      <dgm:prSet custT="1"/>
      <dgm:spPr/>
      <dgm:t>
        <a:bodyPr/>
        <a:lstStyle/>
        <a:p>
          <a:r>
            <a:rPr lang="es-CO" sz="1600" b="0" dirty="0" smtClean="0">
              <a:solidFill>
                <a:schemeClr val="tx1"/>
              </a:solidFill>
              <a:latin typeface="Calibri" panose="020F0502020204030204" pitchFamily="34" charset="0"/>
            </a:rPr>
            <a:t>Presencia de contaminación: H2S, CO2, etc.</a:t>
          </a:r>
          <a:endParaRPr lang="es-CO" sz="1600" b="0" dirty="0">
            <a:solidFill>
              <a:schemeClr val="tx1"/>
            </a:solidFill>
            <a:latin typeface="Calibri" panose="020F0502020204030204" pitchFamily="34" charset="0"/>
          </a:endParaRPr>
        </a:p>
      </dgm:t>
    </dgm:pt>
    <dgm:pt modelId="{C6835D8E-67F6-4D58-94E7-8C6B6F8D8487}" type="parTrans" cxnId="{2481CDA8-7FE8-41F9-803C-992A532EAAA3}">
      <dgm:prSet custT="1"/>
      <dgm:spPr/>
      <dgm:t>
        <a:bodyPr/>
        <a:lstStyle/>
        <a:p>
          <a:endParaRPr lang="es-CO" sz="1100" b="0">
            <a:solidFill>
              <a:schemeClr val="tx1"/>
            </a:solidFill>
            <a:latin typeface="Calibri" panose="020F0502020204030204" pitchFamily="34" charset="0"/>
          </a:endParaRPr>
        </a:p>
      </dgm:t>
    </dgm:pt>
    <dgm:pt modelId="{920E212C-C661-42D1-AC52-D36A4D586E28}" type="sibTrans" cxnId="{2481CDA8-7FE8-41F9-803C-992A532EAAA3}">
      <dgm:prSet/>
      <dgm:spPr/>
      <dgm:t>
        <a:bodyPr/>
        <a:lstStyle/>
        <a:p>
          <a:endParaRPr lang="es-CO" sz="1800" b="0">
            <a:solidFill>
              <a:schemeClr val="tx1"/>
            </a:solidFill>
            <a:latin typeface="Calibri" panose="020F0502020204030204" pitchFamily="34" charset="0"/>
          </a:endParaRPr>
        </a:p>
      </dgm:t>
    </dgm:pt>
    <dgm:pt modelId="{F6899DB9-D79E-4491-9A47-D501E47F37E7}">
      <dgm:prSet custT="1"/>
      <dgm:spPr/>
      <dgm:t>
        <a:bodyPr/>
        <a:lstStyle/>
        <a:p>
          <a:r>
            <a:rPr lang="es-CO" sz="1600" b="0" dirty="0" smtClean="0">
              <a:solidFill>
                <a:schemeClr val="tx1"/>
              </a:solidFill>
              <a:latin typeface="Calibri" panose="020F0502020204030204" pitchFamily="34" charset="0"/>
            </a:rPr>
            <a:t>Aspectos económicos.</a:t>
          </a:r>
          <a:endParaRPr lang="es-CO" sz="1600" b="0" dirty="0">
            <a:solidFill>
              <a:schemeClr val="tx1"/>
            </a:solidFill>
            <a:latin typeface="Calibri" panose="020F0502020204030204" pitchFamily="34" charset="0"/>
          </a:endParaRPr>
        </a:p>
      </dgm:t>
    </dgm:pt>
    <dgm:pt modelId="{267C0CB0-B8B0-4D25-BDDC-DCBCA8B7EE78}" type="parTrans" cxnId="{AEDA416A-9EC0-4F76-AD0E-675B26C7EE74}">
      <dgm:prSet custT="1"/>
      <dgm:spPr/>
      <dgm:t>
        <a:bodyPr/>
        <a:lstStyle/>
        <a:p>
          <a:endParaRPr lang="es-CO" sz="1200" b="0">
            <a:solidFill>
              <a:schemeClr val="tx1"/>
            </a:solidFill>
            <a:latin typeface="Calibri" panose="020F0502020204030204" pitchFamily="34" charset="0"/>
          </a:endParaRPr>
        </a:p>
      </dgm:t>
    </dgm:pt>
    <dgm:pt modelId="{BF39F58F-5BA6-4AF0-8FE4-A4F345D80334}" type="sibTrans" cxnId="{AEDA416A-9EC0-4F76-AD0E-675B26C7EE74}">
      <dgm:prSet/>
      <dgm:spPr/>
      <dgm:t>
        <a:bodyPr/>
        <a:lstStyle/>
        <a:p>
          <a:endParaRPr lang="es-CO" sz="1800" b="0">
            <a:solidFill>
              <a:schemeClr val="tx1"/>
            </a:solidFill>
            <a:latin typeface="Calibri" panose="020F0502020204030204" pitchFamily="34" charset="0"/>
          </a:endParaRPr>
        </a:p>
      </dgm:t>
    </dgm:pt>
    <dgm:pt modelId="{08A36729-9881-454B-B916-05FDD0816C75}">
      <dgm:prSet custT="1"/>
      <dgm:spPr/>
      <dgm:t>
        <a:bodyPr/>
        <a:lstStyle/>
        <a:p>
          <a:r>
            <a:rPr lang="es-CO" sz="1600" b="0" dirty="0" smtClean="0">
              <a:solidFill>
                <a:schemeClr val="tx1"/>
              </a:solidFill>
              <a:latin typeface="Calibri" panose="020F0502020204030204" pitchFamily="34" charset="0"/>
            </a:rPr>
            <a:t>Normas de seguridad y regulaciones.</a:t>
          </a:r>
          <a:endParaRPr lang="es-CO" sz="1600" b="0" dirty="0">
            <a:solidFill>
              <a:schemeClr val="tx1"/>
            </a:solidFill>
            <a:latin typeface="Calibri" panose="020F0502020204030204" pitchFamily="34" charset="0"/>
          </a:endParaRPr>
        </a:p>
      </dgm:t>
    </dgm:pt>
    <dgm:pt modelId="{91054875-C6A7-4759-B5EB-B27B41BA3D08}" type="parTrans" cxnId="{071ABB29-DB7C-486C-AF94-E58F4BE999B9}">
      <dgm:prSet custT="1"/>
      <dgm:spPr/>
      <dgm:t>
        <a:bodyPr/>
        <a:lstStyle/>
        <a:p>
          <a:endParaRPr lang="es-CO" sz="1200" b="0">
            <a:solidFill>
              <a:schemeClr val="tx1"/>
            </a:solidFill>
            <a:latin typeface="Calibri" panose="020F0502020204030204" pitchFamily="34" charset="0"/>
          </a:endParaRPr>
        </a:p>
      </dgm:t>
    </dgm:pt>
    <dgm:pt modelId="{8B649894-C359-47D8-AC9F-4131F8841808}" type="sibTrans" cxnId="{071ABB29-DB7C-486C-AF94-E58F4BE999B9}">
      <dgm:prSet/>
      <dgm:spPr/>
      <dgm:t>
        <a:bodyPr/>
        <a:lstStyle/>
        <a:p>
          <a:endParaRPr lang="es-CO" sz="1800" b="0">
            <a:solidFill>
              <a:schemeClr val="tx1"/>
            </a:solidFill>
            <a:latin typeface="Calibri" panose="020F0502020204030204" pitchFamily="34" charset="0"/>
          </a:endParaRPr>
        </a:p>
      </dgm:t>
    </dgm:pt>
    <dgm:pt modelId="{DDFA866E-4791-4CC2-9F32-17A31A724434}" type="pres">
      <dgm:prSet presAssocID="{869F6127-D140-4C8E-9C60-502F87AB6635}" presName="Name0" presStyleCnt="0">
        <dgm:presLayoutVars>
          <dgm:chPref val="1"/>
          <dgm:dir/>
          <dgm:animOne val="branch"/>
          <dgm:animLvl val="lvl"/>
          <dgm:resizeHandles val="exact"/>
        </dgm:presLayoutVars>
      </dgm:prSet>
      <dgm:spPr/>
      <dgm:t>
        <a:bodyPr/>
        <a:lstStyle/>
        <a:p>
          <a:endParaRPr lang="es-CO"/>
        </a:p>
      </dgm:t>
    </dgm:pt>
    <dgm:pt modelId="{F8E41817-39A0-4B63-94D2-9558CA8FDBA1}" type="pres">
      <dgm:prSet presAssocID="{CA78DF8D-9FAB-4407-A013-4756EFD67102}" presName="root1" presStyleCnt="0"/>
      <dgm:spPr/>
    </dgm:pt>
    <dgm:pt modelId="{E13C9576-736B-4AF8-B100-BD8B2970C835}" type="pres">
      <dgm:prSet presAssocID="{CA78DF8D-9FAB-4407-A013-4756EFD67102}" presName="LevelOneTextNode" presStyleLbl="node0" presStyleIdx="0" presStyleCnt="1" custScaleX="265896" custScaleY="277650" custLinFactX="-400000" custLinFactNeighborX="-469212" custLinFactNeighborY="-14678">
        <dgm:presLayoutVars>
          <dgm:chPref val="3"/>
        </dgm:presLayoutVars>
      </dgm:prSet>
      <dgm:spPr/>
      <dgm:t>
        <a:bodyPr/>
        <a:lstStyle/>
        <a:p>
          <a:endParaRPr lang="es-CO"/>
        </a:p>
      </dgm:t>
    </dgm:pt>
    <dgm:pt modelId="{1F4B6735-CF07-4C0B-A80B-D6D5EC9666B3}" type="pres">
      <dgm:prSet presAssocID="{CA78DF8D-9FAB-4407-A013-4756EFD67102}" presName="level2hierChild" presStyleCnt="0"/>
      <dgm:spPr/>
    </dgm:pt>
    <dgm:pt modelId="{397099CE-415E-426F-B08B-A10B5FD6DC9C}" type="pres">
      <dgm:prSet presAssocID="{0FCBD1B6-2341-446B-B4E3-6161EA249D3E}" presName="conn2-1" presStyleLbl="parChTrans1D2" presStyleIdx="0" presStyleCnt="14"/>
      <dgm:spPr/>
      <dgm:t>
        <a:bodyPr/>
        <a:lstStyle/>
        <a:p>
          <a:endParaRPr lang="es-CO"/>
        </a:p>
      </dgm:t>
    </dgm:pt>
    <dgm:pt modelId="{3B510107-6FE6-42CA-8BBA-FFF7AB2DE9A9}" type="pres">
      <dgm:prSet presAssocID="{0FCBD1B6-2341-446B-B4E3-6161EA249D3E}" presName="connTx" presStyleLbl="parChTrans1D2" presStyleIdx="0" presStyleCnt="14"/>
      <dgm:spPr/>
      <dgm:t>
        <a:bodyPr/>
        <a:lstStyle/>
        <a:p>
          <a:endParaRPr lang="es-CO"/>
        </a:p>
      </dgm:t>
    </dgm:pt>
    <dgm:pt modelId="{5A8E8199-624C-48AC-A6B5-D78ABC0DCEFF}" type="pres">
      <dgm:prSet presAssocID="{2BF2E68E-83C9-4771-819C-2CB9201C0103}" presName="root2" presStyleCnt="0"/>
      <dgm:spPr/>
    </dgm:pt>
    <dgm:pt modelId="{E57751F8-45FF-4674-A22D-289A0B8E2884}" type="pres">
      <dgm:prSet presAssocID="{2BF2E68E-83C9-4771-819C-2CB9201C0103}" presName="LevelTwoTextNode" presStyleLbl="node2" presStyleIdx="0" presStyleCnt="14" custScaleX="389189" custScaleY="107238" custLinFactNeighborX="7982" custLinFactNeighborY="9080">
        <dgm:presLayoutVars>
          <dgm:chPref val="3"/>
        </dgm:presLayoutVars>
      </dgm:prSet>
      <dgm:spPr/>
      <dgm:t>
        <a:bodyPr/>
        <a:lstStyle/>
        <a:p>
          <a:endParaRPr lang="es-CO"/>
        </a:p>
      </dgm:t>
    </dgm:pt>
    <dgm:pt modelId="{CE08AB08-658A-4455-BD15-046DF6363E90}" type="pres">
      <dgm:prSet presAssocID="{2BF2E68E-83C9-4771-819C-2CB9201C0103}" presName="level3hierChild" presStyleCnt="0"/>
      <dgm:spPr/>
    </dgm:pt>
    <dgm:pt modelId="{19061054-37FF-4CBF-AA8A-C56BA60EEC4A}" type="pres">
      <dgm:prSet presAssocID="{E80DE58A-C2A6-4EBA-8D6E-6AC4C4B9CD5D}" presName="conn2-1" presStyleLbl="parChTrans1D2" presStyleIdx="1" presStyleCnt="14"/>
      <dgm:spPr/>
      <dgm:t>
        <a:bodyPr/>
        <a:lstStyle/>
        <a:p>
          <a:endParaRPr lang="es-CO"/>
        </a:p>
      </dgm:t>
    </dgm:pt>
    <dgm:pt modelId="{F05D033F-B448-43C3-B6E9-F93C5E411671}" type="pres">
      <dgm:prSet presAssocID="{E80DE58A-C2A6-4EBA-8D6E-6AC4C4B9CD5D}" presName="connTx" presStyleLbl="parChTrans1D2" presStyleIdx="1" presStyleCnt="14"/>
      <dgm:spPr/>
      <dgm:t>
        <a:bodyPr/>
        <a:lstStyle/>
        <a:p>
          <a:endParaRPr lang="es-CO"/>
        </a:p>
      </dgm:t>
    </dgm:pt>
    <dgm:pt modelId="{63A5B58C-982A-409A-8760-E2FC419E014C}" type="pres">
      <dgm:prSet presAssocID="{AEB251FA-E4E5-4A1F-8702-1FDF29E30104}" presName="root2" presStyleCnt="0"/>
      <dgm:spPr/>
    </dgm:pt>
    <dgm:pt modelId="{429DCC0E-B39F-4D3C-8A9C-5D3E711450DF}" type="pres">
      <dgm:prSet presAssocID="{AEB251FA-E4E5-4A1F-8702-1FDF29E30104}" presName="LevelTwoTextNode" presStyleLbl="node2" presStyleIdx="1" presStyleCnt="14" custScaleX="388075" custLinFactY="8335" custLinFactNeighborX="7813" custLinFactNeighborY="100000">
        <dgm:presLayoutVars>
          <dgm:chPref val="3"/>
        </dgm:presLayoutVars>
      </dgm:prSet>
      <dgm:spPr/>
      <dgm:t>
        <a:bodyPr/>
        <a:lstStyle/>
        <a:p>
          <a:endParaRPr lang="es-CO"/>
        </a:p>
      </dgm:t>
    </dgm:pt>
    <dgm:pt modelId="{6D8C78BD-AEDA-4A6E-AD9A-B943CC07B426}" type="pres">
      <dgm:prSet presAssocID="{AEB251FA-E4E5-4A1F-8702-1FDF29E30104}" presName="level3hierChild" presStyleCnt="0"/>
      <dgm:spPr/>
    </dgm:pt>
    <dgm:pt modelId="{5EAD73BC-8661-4317-8877-545B12885972}" type="pres">
      <dgm:prSet presAssocID="{5B913D36-1B3E-46B1-8513-D8CB19F98E5C}" presName="conn2-1" presStyleLbl="parChTrans1D2" presStyleIdx="2" presStyleCnt="14"/>
      <dgm:spPr/>
      <dgm:t>
        <a:bodyPr/>
        <a:lstStyle/>
        <a:p>
          <a:endParaRPr lang="es-CO"/>
        </a:p>
      </dgm:t>
    </dgm:pt>
    <dgm:pt modelId="{6DA6D13F-E66D-4B93-B53B-22B11424E7A9}" type="pres">
      <dgm:prSet presAssocID="{5B913D36-1B3E-46B1-8513-D8CB19F98E5C}" presName="connTx" presStyleLbl="parChTrans1D2" presStyleIdx="2" presStyleCnt="14"/>
      <dgm:spPr/>
      <dgm:t>
        <a:bodyPr/>
        <a:lstStyle/>
        <a:p>
          <a:endParaRPr lang="es-CO"/>
        </a:p>
      </dgm:t>
    </dgm:pt>
    <dgm:pt modelId="{C7047898-C317-420A-AA84-4CA127169D30}" type="pres">
      <dgm:prSet presAssocID="{BF4ED454-C1F1-41F0-90B5-2F00E19D64C7}" presName="root2" presStyleCnt="0"/>
      <dgm:spPr/>
    </dgm:pt>
    <dgm:pt modelId="{B29FCA6D-1418-45D3-88F7-95FEA811C291}" type="pres">
      <dgm:prSet presAssocID="{BF4ED454-C1F1-41F0-90B5-2F00E19D64C7}" presName="LevelTwoTextNode" presStyleLbl="node2" presStyleIdx="2" presStyleCnt="14" custScaleX="388076" custLinFactY="-27850" custLinFactNeighborX="8976" custLinFactNeighborY="-100000">
        <dgm:presLayoutVars>
          <dgm:chPref val="3"/>
        </dgm:presLayoutVars>
      </dgm:prSet>
      <dgm:spPr/>
      <dgm:t>
        <a:bodyPr/>
        <a:lstStyle/>
        <a:p>
          <a:endParaRPr lang="es-CO"/>
        </a:p>
      </dgm:t>
    </dgm:pt>
    <dgm:pt modelId="{07B01E00-001F-4C20-9568-C9C67E1C572C}" type="pres">
      <dgm:prSet presAssocID="{BF4ED454-C1F1-41F0-90B5-2F00E19D64C7}" presName="level3hierChild" presStyleCnt="0"/>
      <dgm:spPr/>
    </dgm:pt>
    <dgm:pt modelId="{7911678D-81CB-4558-95BB-C86CE1FDFF5F}" type="pres">
      <dgm:prSet presAssocID="{731066B0-0B19-4F64-9290-9BCFB6F3BBE7}" presName="conn2-1" presStyleLbl="parChTrans1D2" presStyleIdx="3" presStyleCnt="14"/>
      <dgm:spPr/>
      <dgm:t>
        <a:bodyPr/>
        <a:lstStyle/>
        <a:p>
          <a:endParaRPr lang="es-CO"/>
        </a:p>
      </dgm:t>
    </dgm:pt>
    <dgm:pt modelId="{E29A1F34-3826-4D53-AE9E-48365B3C035A}" type="pres">
      <dgm:prSet presAssocID="{731066B0-0B19-4F64-9290-9BCFB6F3BBE7}" presName="connTx" presStyleLbl="parChTrans1D2" presStyleIdx="3" presStyleCnt="14"/>
      <dgm:spPr/>
      <dgm:t>
        <a:bodyPr/>
        <a:lstStyle/>
        <a:p>
          <a:endParaRPr lang="es-CO"/>
        </a:p>
      </dgm:t>
    </dgm:pt>
    <dgm:pt modelId="{FA87FCCB-6441-43A8-A1A7-22E93D411612}" type="pres">
      <dgm:prSet presAssocID="{F3EE22FA-8C70-483D-BDB4-6D1F4A8D9A98}" presName="root2" presStyleCnt="0"/>
      <dgm:spPr/>
    </dgm:pt>
    <dgm:pt modelId="{A3F1BBAC-5B39-4C43-AFD7-AFFBB14897E7}" type="pres">
      <dgm:prSet presAssocID="{F3EE22FA-8C70-483D-BDB4-6D1F4A8D9A98}" presName="LevelTwoTextNode" presStyleLbl="node2" presStyleIdx="3" presStyleCnt="14" custScaleX="388386" custScaleY="103691" custLinFactNeighborX="8437" custLinFactNeighborY="-19970">
        <dgm:presLayoutVars>
          <dgm:chPref val="3"/>
        </dgm:presLayoutVars>
      </dgm:prSet>
      <dgm:spPr/>
      <dgm:t>
        <a:bodyPr/>
        <a:lstStyle/>
        <a:p>
          <a:endParaRPr lang="es-CO"/>
        </a:p>
      </dgm:t>
    </dgm:pt>
    <dgm:pt modelId="{855A54BF-D44A-41E1-9E6B-45140DE41AF1}" type="pres">
      <dgm:prSet presAssocID="{F3EE22FA-8C70-483D-BDB4-6D1F4A8D9A98}" presName="level3hierChild" presStyleCnt="0"/>
      <dgm:spPr/>
    </dgm:pt>
    <dgm:pt modelId="{011F2EB7-D7C5-444E-A8C4-F6BFD13F44DA}" type="pres">
      <dgm:prSet presAssocID="{BEFBA993-0A37-4C25-B0E4-172DE304AA03}" presName="conn2-1" presStyleLbl="parChTrans1D2" presStyleIdx="4" presStyleCnt="14"/>
      <dgm:spPr/>
      <dgm:t>
        <a:bodyPr/>
        <a:lstStyle/>
        <a:p>
          <a:endParaRPr lang="es-CO"/>
        </a:p>
      </dgm:t>
    </dgm:pt>
    <dgm:pt modelId="{4F105F85-A1DB-41C1-BC28-29444122B115}" type="pres">
      <dgm:prSet presAssocID="{BEFBA993-0A37-4C25-B0E4-172DE304AA03}" presName="connTx" presStyleLbl="parChTrans1D2" presStyleIdx="4" presStyleCnt="14"/>
      <dgm:spPr/>
      <dgm:t>
        <a:bodyPr/>
        <a:lstStyle/>
        <a:p>
          <a:endParaRPr lang="es-CO"/>
        </a:p>
      </dgm:t>
    </dgm:pt>
    <dgm:pt modelId="{A22D73E7-3D71-47CA-B693-D6A071D4B46D}" type="pres">
      <dgm:prSet presAssocID="{DD911D7A-5FD6-4B9E-B254-380AD8C85729}" presName="root2" presStyleCnt="0"/>
      <dgm:spPr/>
    </dgm:pt>
    <dgm:pt modelId="{A44272D4-31AF-4994-B0A1-E545E91A5A45}" type="pres">
      <dgm:prSet presAssocID="{DD911D7A-5FD6-4B9E-B254-380AD8C85729}" presName="LevelTwoTextNode" presStyleLbl="node2" presStyleIdx="4" presStyleCnt="14" custScaleX="388382" custLinFactNeighborX="7799" custLinFactNeighborY="-27606">
        <dgm:presLayoutVars>
          <dgm:chPref val="3"/>
        </dgm:presLayoutVars>
      </dgm:prSet>
      <dgm:spPr/>
      <dgm:t>
        <a:bodyPr/>
        <a:lstStyle/>
        <a:p>
          <a:endParaRPr lang="es-CO"/>
        </a:p>
      </dgm:t>
    </dgm:pt>
    <dgm:pt modelId="{74C9EEC2-B0EC-4E58-823C-1CF951E7AA26}" type="pres">
      <dgm:prSet presAssocID="{DD911D7A-5FD6-4B9E-B254-380AD8C85729}" presName="level3hierChild" presStyleCnt="0"/>
      <dgm:spPr/>
    </dgm:pt>
    <dgm:pt modelId="{0C1C2F3F-485E-49F8-8197-CCDF20CCF798}" type="pres">
      <dgm:prSet presAssocID="{472F2EE3-5DDE-43B3-A0E9-81B6450ABABC}" presName="conn2-1" presStyleLbl="parChTrans1D2" presStyleIdx="5" presStyleCnt="14"/>
      <dgm:spPr/>
      <dgm:t>
        <a:bodyPr/>
        <a:lstStyle/>
        <a:p>
          <a:endParaRPr lang="es-CO"/>
        </a:p>
      </dgm:t>
    </dgm:pt>
    <dgm:pt modelId="{7676C8A2-B636-4779-91AA-72D64576C648}" type="pres">
      <dgm:prSet presAssocID="{472F2EE3-5DDE-43B3-A0E9-81B6450ABABC}" presName="connTx" presStyleLbl="parChTrans1D2" presStyleIdx="5" presStyleCnt="14"/>
      <dgm:spPr/>
      <dgm:t>
        <a:bodyPr/>
        <a:lstStyle/>
        <a:p>
          <a:endParaRPr lang="es-CO"/>
        </a:p>
      </dgm:t>
    </dgm:pt>
    <dgm:pt modelId="{C937BDF6-0927-4D0E-9F79-1C7A8FAC1940}" type="pres">
      <dgm:prSet presAssocID="{59425248-1760-441F-91A8-EF3E125E2B64}" presName="root2" presStyleCnt="0"/>
      <dgm:spPr/>
    </dgm:pt>
    <dgm:pt modelId="{4899BA8E-C576-4FB5-9093-64FAC81E10EC}" type="pres">
      <dgm:prSet presAssocID="{59425248-1760-441F-91A8-EF3E125E2B64}" presName="LevelTwoTextNode" presStyleLbl="node2" presStyleIdx="5" presStyleCnt="14" custScaleX="389151" custLinFactNeighborX="9190" custLinFactNeighborY="-32397">
        <dgm:presLayoutVars>
          <dgm:chPref val="3"/>
        </dgm:presLayoutVars>
      </dgm:prSet>
      <dgm:spPr/>
      <dgm:t>
        <a:bodyPr/>
        <a:lstStyle/>
        <a:p>
          <a:endParaRPr lang="es-CO"/>
        </a:p>
      </dgm:t>
    </dgm:pt>
    <dgm:pt modelId="{CD6A2B5C-9598-4326-88CC-ED03D4D9597D}" type="pres">
      <dgm:prSet presAssocID="{59425248-1760-441F-91A8-EF3E125E2B64}" presName="level3hierChild" presStyleCnt="0"/>
      <dgm:spPr/>
    </dgm:pt>
    <dgm:pt modelId="{1978C89F-9AF5-4A36-A5F4-6B24EB32EFE9}" type="pres">
      <dgm:prSet presAssocID="{DBE70E5E-87B7-4C6A-8131-85304D2C785E}" presName="conn2-1" presStyleLbl="parChTrans1D2" presStyleIdx="6" presStyleCnt="14"/>
      <dgm:spPr/>
      <dgm:t>
        <a:bodyPr/>
        <a:lstStyle/>
        <a:p>
          <a:endParaRPr lang="es-CO"/>
        </a:p>
      </dgm:t>
    </dgm:pt>
    <dgm:pt modelId="{09B38CB5-8C05-43FC-9F2E-912B2BDDF258}" type="pres">
      <dgm:prSet presAssocID="{DBE70E5E-87B7-4C6A-8131-85304D2C785E}" presName="connTx" presStyleLbl="parChTrans1D2" presStyleIdx="6" presStyleCnt="14"/>
      <dgm:spPr/>
      <dgm:t>
        <a:bodyPr/>
        <a:lstStyle/>
        <a:p>
          <a:endParaRPr lang="es-CO"/>
        </a:p>
      </dgm:t>
    </dgm:pt>
    <dgm:pt modelId="{D11A86C2-D1DD-42D7-8486-5ABA19EDB051}" type="pres">
      <dgm:prSet presAssocID="{B3A07AEB-CE44-4B10-9324-EA4A527CB603}" presName="root2" presStyleCnt="0"/>
      <dgm:spPr/>
    </dgm:pt>
    <dgm:pt modelId="{08F03C51-4D92-4837-80FF-CB0CBB6133E7}" type="pres">
      <dgm:prSet presAssocID="{B3A07AEB-CE44-4B10-9324-EA4A527CB603}" presName="LevelTwoTextNode" presStyleLbl="node2" presStyleIdx="6" presStyleCnt="14" custScaleX="388787" custLinFactNeighborX="10643" custLinFactNeighborY="79178">
        <dgm:presLayoutVars>
          <dgm:chPref val="3"/>
        </dgm:presLayoutVars>
      </dgm:prSet>
      <dgm:spPr/>
      <dgm:t>
        <a:bodyPr/>
        <a:lstStyle/>
        <a:p>
          <a:endParaRPr lang="es-CO"/>
        </a:p>
      </dgm:t>
    </dgm:pt>
    <dgm:pt modelId="{4114998E-6FF5-49F8-8A20-231F2A5F9070}" type="pres">
      <dgm:prSet presAssocID="{B3A07AEB-CE44-4B10-9324-EA4A527CB603}" presName="level3hierChild" presStyleCnt="0"/>
      <dgm:spPr/>
    </dgm:pt>
    <dgm:pt modelId="{046F6CC4-A98A-416C-8710-32EB6797ABB4}" type="pres">
      <dgm:prSet presAssocID="{349022E8-3E5A-4568-90C3-9D161968F966}" presName="conn2-1" presStyleLbl="parChTrans1D2" presStyleIdx="7" presStyleCnt="14"/>
      <dgm:spPr/>
      <dgm:t>
        <a:bodyPr/>
        <a:lstStyle/>
        <a:p>
          <a:endParaRPr lang="es-CO"/>
        </a:p>
      </dgm:t>
    </dgm:pt>
    <dgm:pt modelId="{7A1609C1-67FA-4510-BD50-E8C916FDE8FB}" type="pres">
      <dgm:prSet presAssocID="{349022E8-3E5A-4568-90C3-9D161968F966}" presName="connTx" presStyleLbl="parChTrans1D2" presStyleIdx="7" presStyleCnt="14"/>
      <dgm:spPr/>
      <dgm:t>
        <a:bodyPr/>
        <a:lstStyle/>
        <a:p>
          <a:endParaRPr lang="es-CO"/>
        </a:p>
      </dgm:t>
    </dgm:pt>
    <dgm:pt modelId="{805EB187-302B-4AF8-8BC0-BD4FDC3253AD}" type="pres">
      <dgm:prSet presAssocID="{DAC5C70E-3FFB-4693-8389-54171CB3D8FF}" presName="root2" presStyleCnt="0"/>
      <dgm:spPr/>
    </dgm:pt>
    <dgm:pt modelId="{EB1BEBF0-6487-4444-9E52-174F1B2F64CB}" type="pres">
      <dgm:prSet presAssocID="{DAC5C70E-3FFB-4693-8389-54171CB3D8FF}" presName="LevelTwoTextNode" presStyleLbl="node2" presStyleIdx="7" presStyleCnt="14" custScaleX="387667" custLinFactY="-61811" custLinFactNeighborX="10257" custLinFactNeighborY="-100000">
        <dgm:presLayoutVars>
          <dgm:chPref val="3"/>
        </dgm:presLayoutVars>
      </dgm:prSet>
      <dgm:spPr/>
      <dgm:t>
        <a:bodyPr/>
        <a:lstStyle/>
        <a:p>
          <a:endParaRPr lang="es-CO"/>
        </a:p>
      </dgm:t>
    </dgm:pt>
    <dgm:pt modelId="{FE11EAB1-625E-4EF7-9931-7DF312A5830A}" type="pres">
      <dgm:prSet presAssocID="{DAC5C70E-3FFB-4693-8389-54171CB3D8FF}" presName="level3hierChild" presStyleCnt="0"/>
      <dgm:spPr/>
    </dgm:pt>
    <dgm:pt modelId="{55998B4E-DC76-4EF1-950B-43A9BAEDA582}" type="pres">
      <dgm:prSet presAssocID="{25BBF8CF-54A2-4611-A692-F206CC28AC14}" presName="conn2-1" presStyleLbl="parChTrans1D2" presStyleIdx="8" presStyleCnt="14"/>
      <dgm:spPr/>
      <dgm:t>
        <a:bodyPr/>
        <a:lstStyle/>
        <a:p>
          <a:endParaRPr lang="es-CO"/>
        </a:p>
      </dgm:t>
    </dgm:pt>
    <dgm:pt modelId="{16B3D23E-437E-46F5-AD3B-CC2FABB06A05}" type="pres">
      <dgm:prSet presAssocID="{25BBF8CF-54A2-4611-A692-F206CC28AC14}" presName="connTx" presStyleLbl="parChTrans1D2" presStyleIdx="8" presStyleCnt="14"/>
      <dgm:spPr/>
      <dgm:t>
        <a:bodyPr/>
        <a:lstStyle/>
        <a:p>
          <a:endParaRPr lang="es-CO"/>
        </a:p>
      </dgm:t>
    </dgm:pt>
    <dgm:pt modelId="{6A75F51D-DE42-4C54-BD91-82B6CFF2053F}" type="pres">
      <dgm:prSet presAssocID="{38A86BBE-6868-4367-9A38-D61AAEC1C9AA}" presName="root2" presStyleCnt="0"/>
      <dgm:spPr/>
    </dgm:pt>
    <dgm:pt modelId="{92696C17-3431-4B8E-854F-BD25C5C9DADF}" type="pres">
      <dgm:prSet presAssocID="{38A86BBE-6868-4367-9A38-D61AAEC1C9AA}" presName="LevelTwoTextNode" presStyleLbl="node2" presStyleIdx="8" presStyleCnt="14" custScaleX="389199" custLinFactNeighborX="10827" custLinFactNeighborY="-55992">
        <dgm:presLayoutVars>
          <dgm:chPref val="3"/>
        </dgm:presLayoutVars>
      </dgm:prSet>
      <dgm:spPr/>
      <dgm:t>
        <a:bodyPr/>
        <a:lstStyle/>
        <a:p>
          <a:endParaRPr lang="es-CO"/>
        </a:p>
      </dgm:t>
    </dgm:pt>
    <dgm:pt modelId="{9DAA979E-A239-4A58-A638-4B27DA65CDA4}" type="pres">
      <dgm:prSet presAssocID="{38A86BBE-6868-4367-9A38-D61AAEC1C9AA}" presName="level3hierChild" presStyleCnt="0"/>
      <dgm:spPr/>
    </dgm:pt>
    <dgm:pt modelId="{31012C17-EDA8-436B-8D0B-85A513DF9F03}" type="pres">
      <dgm:prSet presAssocID="{44181A1F-40B2-47D6-A53B-24927BE498AF}" presName="conn2-1" presStyleLbl="parChTrans1D2" presStyleIdx="9" presStyleCnt="14"/>
      <dgm:spPr/>
      <dgm:t>
        <a:bodyPr/>
        <a:lstStyle/>
        <a:p>
          <a:endParaRPr lang="es-CO"/>
        </a:p>
      </dgm:t>
    </dgm:pt>
    <dgm:pt modelId="{867A39F9-4B46-4AEB-AC57-B7BE91FB98F2}" type="pres">
      <dgm:prSet presAssocID="{44181A1F-40B2-47D6-A53B-24927BE498AF}" presName="connTx" presStyleLbl="parChTrans1D2" presStyleIdx="9" presStyleCnt="14"/>
      <dgm:spPr/>
      <dgm:t>
        <a:bodyPr/>
        <a:lstStyle/>
        <a:p>
          <a:endParaRPr lang="es-CO"/>
        </a:p>
      </dgm:t>
    </dgm:pt>
    <dgm:pt modelId="{C147E813-13EF-417A-BDB1-3F15DF6094DF}" type="pres">
      <dgm:prSet presAssocID="{97067F49-3A22-440E-9087-05C603B6EEA1}" presName="root2" presStyleCnt="0"/>
      <dgm:spPr/>
    </dgm:pt>
    <dgm:pt modelId="{5DA74851-EAEE-4DA3-81C6-A58B2B9A44C1}" type="pres">
      <dgm:prSet presAssocID="{97067F49-3A22-440E-9087-05C603B6EEA1}" presName="LevelTwoTextNode" presStyleLbl="node2" presStyleIdx="9" presStyleCnt="14" custScaleX="391079" custLinFactNeighborX="9792" custLinFactNeighborY="-61188">
        <dgm:presLayoutVars>
          <dgm:chPref val="3"/>
        </dgm:presLayoutVars>
      </dgm:prSet>
      <dgm:spPr/>
      <dgm:t>
        <a:bodyPr/>
        <a:lstStyle/>
        <a:p>
          <a:endParaRPr lang="es-CO"/>
        </a:p>
      </dgm:t>
    </dgm:pt>
    <dgm:pt modelId="{BD638DB7-BFC0-4E63-856E-0051A0136F5D}" type="pres">
      <dgm:prSet presAssocID="{97067F49-3A22-440E-9087-05C603B6EEA1}" presName="level3hierChild" presStyleCnt="0"/>
      <dgm:spPr/>
    </dgm:pt>
    <dgm:pt modelId="{E98D96CF-3270-4A29-9C6A-433F3C169402}" type="pres">
      <dgm:prSet presAssocID="{66654860-E2DE-4523-BC3A-0F822EE19239}" presName="conn2-1" presStyleLbl="parChTrans1D2" presStyleIdx="10" presStyleCnt="14"/>
      <dgm:spPr/>
      <dgm:t>
        <a:bodyPr/>
        <a:lstStyle/>
        <a:p>
          <a:endParaRPr lang="es-CO"/>
        </a:p>
      </dgm:t>
    </dgm:pt>
    <dgm:pt modelId="{276AF83D-9CC2-4366-8B52-6A33F6CCF223}" type="pres">
      <dgm:prSet presAssocID="{66654860-E2DE-4523-BC3A-0F822EE19239}" presName="connTx" presStyleLbl="parChTrans1D2" presStyleIdx="10" presStyleCnt="14"/>
      <dgm:spPr/>
      <dgm:t>
        <a:bodyPr/>
        <a:lstStyle/>
        <a:p>
          <a:endParaRPr lang="es-CO"/>
        </a:p>
      </dgm:t>
    </dgm:pt>
    <dgm:pt modelId="{599795DA-269F-4388-B19C-FEF331D97542}" type="pres">
      <dgm:prSet presAssocID="{A732E94A-F7B5-49FC-9C3D-8B1C9B08FB1D}" presName="root2" presStyleCnt="0"/>
      <dgm:spPr/>
    </dgm:pt>
    <dgm:pt modelId="{F038ED3A-D274-4BDF-BA60-E3BF70CF8D67}" type="pres">
      <dgm:prSet presAssocID="{A732E94A-F7B5-49FC-9C3D-8B1C9B08FB1D}" presName="LevelTwoTextNode" presStyleLbl="node2" presStyleIdx="10" presStyleCnt="14" custScaleX="389706" custScaleY="106132" custLinFactNeighborX="11907" custLinFactNeighborY="-67124">
        <dgm:presLayoutVars>
          <dgm:chPref val="3"/>
        </dgm:presLayoutVars>
      </dgm:prSet>
      <dgm:spPr/>
      <dgm:t>
        <a:bodyPr/>
        <a:lstStyle/>
        <a:p>
          <a:endParaRPr lang="es-CO"/>
        </a:p>
      </dgm:t>
    </dgm:pt>
    <dgm:pt modelId="{C14CD522-6285-4099-A942-3474F0DD2297}" type="pres">
      <dgm:prSet presAssocID="{A732E94A-F7B5-49FC-9C3D-8B1C9B08FB1D}" presName="level3hierChild" presStyleCnt="0"/>
      <dgm:spPr/>
    </dgm:pt>
    <dgm:pt modelId="{31EE10D3-F111-40A9-90AD-ECABFC89857F}" type="pres">
      <dgm:prSet presAssocID="{C6835D8E-67F6-4D58-94E7-8C6B6F8D8487}" presName="conn2-1" presStyleLbl="parChTrans1D2" presStyleIdx="11" presStyleCnt="14"/>
      <dgm:spPr/>
      <dgm:t>
        <a:bodyPr/>
        <a:lstStyle/>
        <a:p>
          <a:endParaRPr lang="es-CO"/>
        </a:p>
      </dgm:t>
    </dgm:pt>
    <dgm:pt modelId="{D91C9AD4-183C-4A11-84FC-74B639303D54}" type="pres">
      <dgm:prSet presAssocID="{C6835D8E-67F6-4D58-94E7-8C6B6F8D8487}" presName="connTx" presStyleLbl="parChTrans1D2" presStyleIdx="11" presStyleCnt="14"/>
      <dgm:spPr/>
      <dgm:t>
        <a:bodyPr/>
        <a:lstStyle/>
        <a:p>
          <a:endParaRPr lang="es-CO"/>
        </a:p>
      </dgm:t>
    </dgm:pt>
    <dgm:pt modelId="{1CFA53F8-F877-4C80-8F90-586807A118FA}" type="pres">
      <dgm:prSet presAssocID="{B43EFD1F-5EA7-40DF-9AC3-50A48E0B893B}" presName="root2" presStyleCnt="0"/>
      <dgm:spPr/>
    </dgm:pt>
    <dgm:pt modelId="{10099B91-0539-45D4-BC85-1BB0E54447BD}" type="pres">
      <dgm:prSet presAssocID="{B43EFD1F-5EA7-40DF-9AC3-50A48E0B893B}" presName="LevelTwoTextNode" presStyleLbl="node2" presStyleIdx="11" presStyleCnt="14" custScaleX="390702" custLinFactNeighborX="10534" custLinFactNeighborY="-76000">
        <dgm:presLayoutVars>
          <dgm:chPref val="3"/>
        </dgm:presLayoutVars>
      </dgm:prSet>
      <dgm:spPr/>
      <dgm:t>
        <a:bodyPr/>
        <a:lstStyle/>
        <a:p>
          <a:endParaRPr lang="es-CO"/>
        </a:p>
      </dgm:t>
    </dgm:pt>
    <dgm:pt modelId="{FECE7B48-5AEF-446F-87F5-3D59962F5ACA}" type="pres">
      <dgm:prSet presAssocID="{B43EFD1F-5EA7-40DF-9AC3-50A48E0B893B}" presName="level3hierChild" presStyleCnt="0"/>
      <dgm:spPr/>
    </dgm:pt>
    <dgm:pt modelId="{DA63F4CF-6E58-4CFE-86FF-259276D4DBE0}" type="pres">
      <dgm:prSet presAssocID="{91054875-C6A7-4759-B5EB-B27B41BA3D08}" presName="conn2-1" presStyleLbl="parChTrans1D2" presStyleIdx="12" presStyleCnt="14"/>
      <dgm:spPr/>
      <dgm:t>
        <a:bodyPr/>
        <a:lstStyle/>
        <a:p>
          <a:endParaRPr lang="es-CO"/>
        </a:p>
      </dgm:t>
    </dgm:pt>
    <dgm:pt modelId="{4331DC6A-785E-422E-AE42-CCC912AF28AD}" type="pres">
      <dgm:prSet presAssocID="{91054875-C6A7-4759-B5EB-B27B41BA3D08}" presName="connTx" presStyleLbl="parChTrans1D2" presStyleIdx="12" presStyleCnt="14"/>
      <dgm:spPr/>
      <dgm:t>
        <a:bodyPr/>
        <a:lstStyle/>
        <a:p>
          <a:endParaRPr lang="es-CO"/>
        </a:p>
      </dgm:t>
    </dgm:pt>
    <dgm:pt modelId="{E7A6B592-5338-45FC-A524-72623A33BBFD}" type="pres">
      <dgm:prSet presAssocID="{08A36729-9881-454B-B916-05FDD0816C75}" presName="root2" presStyleCnt="0"/>
      <dgm:spPr/>
    </dgm:pt>
    <dgm:pt modelId="{AB24A894-E3FC-497B-834E-386DA3A6CE5A}" type="pres">
      <dgm:prSet presAssocID="{08A36729-9881-454B-B916-05FDD0816C75}" presName="LevelTwoTextNode" presStyleLbl="node2" presStyleIdx="12" presStyleCnt="14" custScaleX="392290" custLinFactNeighborX="10535" custLinFactNeighborY="-78812">
        <dgm:presLayoutVars>
          <dgm:chPref val="3"/>
        </dgm:presLayoutVars>
      </dgm:prSet>
      <dgm:spPr/>
      <dgm:t>
        <a:bodyPr/>
        <a:lstStyle/>
        <a:p>
          <a:endParaRPr lang="es-CO"/>
        </a:p>
      </dgm:t>
    </dgm:pt>
    <dgm:pt modelId="{44E7DBB0-D208-4CF9-8B48-435E9D5E3316}" type="pres">
      <dgm:prSet presAssocID="{08A36729-9881-454B-B916-05FDD0816C75}" presName="level3hierChild" presStyleCnt="0"/>
      <dgm:spPr/>
    </dgm:pt>
    <dgm:pt modelId="{A03D7D7E-70A0-434A-8F6F-B3AAD5960A23}" type="pres">
      <dgm:prSet presAssocID="{267C0CB0-B8B0-4D25-BDDC-DCBCA8B7EE78}" presName="conn2-1" presStyleLbl="parChTrans1D2" presStyleIdx="13" presStyleCnt="14"/>
      <dgm:spPr/>
      <dgm:t>
        <a:bodyPr/>
        <a:lstStyle/>
        <a:p>
          <a:endParaRPr lang="es-CO"/>
        </a:p>
      </dgm:t>
    </dgm:pt>
    <dgm:pt modelId="{41D32415-4EF0-47EC-A8BB-922301D79D18}" type="pres">
      <dgm:prSet presAssocID="{267C0CB0-B8B0-4D25-BDDC-DCBCA8B7EE78}" presName="connTx" presStyleLbl="parChTrans1D2" presStyleIdx="13" presStyleCnt="14"/>
      <dgm:spPr/>
      <dgm:t>
        <a:bodyPr/>
        <a:lstStyle/>
        <a:p>
          <a:endParaRPr lang="es-CO"/>
        </a:p>
      </dgm:t>
    </dgm:pt>
    <dgm:pt modelId="{5C61DD9F-A786-44D2-BB98-5C4F5A8E14EF}" type="pres">
      <dgm:prSet presAssocID="{F6899DB9-D79E-4491-9A47-D501E47F37E7}" presName="root2" presStyleCnt="0"/>
      <dgm:spPr/>
    </dgm:pt>
    <dgm:pt modelId="{7CBC4EA5-FB9A-4323-B102-C0AB0A98220B}" type="pres">
      <dgm:prSet presAssocID="{F6899DB9-D79E-4491-9A47-D501E47F37E7}" presName="LevelTwoTextNode" presStyleLbl="node2" presStyleIdx="13" presStyleCnt="14" custAng="10800000" custFlipVert="1" custScaleX="392290" custScaleY="95403" custLinFactNeighborX="10814" custLinFactNeighborY="-83486">
        <dgm:presLayoutVars>
          <dgm:chPref val="3"/>
        </dgm:presLayoutVars>
      </dgm:prSet>
      <dgm:spPr/>
      <dgm:t>
        <a:bodyPr/>
        <a:lstStyle/>
        <a:p>
          <a:endParaRPr lang="es-CO"/>
        </a:p>
      </dgm:t>
    </dgm:pt>
    <dgm:pt modelId="{16253C76-50BA-461F-935F-E3BA40FF2ACE}" type="pres">
      <dgm:prSet presAssocID="{F6899DB9-D79E-4491-9A47-D501E47F37E7}" presName="level3hierChild" presStyleCnt="0"/>
      <dgm:spPr/>
    </dgm:pt>
  </dgm:ptLst>
  <dgm:cxnLst>
    <dgm:cxn modelId="{D2D116EF-2857-4D33-A05F-5B1FA1DB1C71}" srcId="{CA78DF8D-9FAB-4407-A013-4756EFD67102}" destId="{B3A07AEB-CE44-4B10-9324-EA4A527CB603}" srcOrd="6" destOrd="0" parTransId="{DBE70E5E-87B7-4C6A-8131-85304D2C785E}" sibTransId="{4BC9A4EF-6FC5-4CF9-9768-9A2FC0C6FC1C}"/>
    <dgm:cxn modelId="{DA470D47-1692-4462-AD44-4762B5AF5477}" srcId="{CA78DF8D-9FAB-4407-A013-4756EFD67102}" destId="{2BF2E68E-83C9-4771-819C-2CB9201C0103}" srcOrd="0" destOrd="0" parTransId="{0FCBD1B6-2341-446B-B4E3-6161EA249D3E}" sibTransId="{F453C92E-2E66-44A6-A21E-E0A40CABCD44}"/>
    <dgm:cxn modelId="{05D802B6-26AA-4A6A-AB8E-A8CCB9B97C26}" type="presOf" srcId="{66654860-E2DE-4523-BC3A-0F822EE19239}" destId="{276AF83D-9CC2-4366-8B52-6A33F6CCF223}" srcOrd="1" destOrd="0" presId="urn:microsoft.com/office/officeart/2008/layout/HorizontalMultiLevelHierarchy"/>
    <dgm:cxn modelId="{D5A89176-F906-4D78-9C23-37FCC3FE1D35}" type="presOf" srcId="{91054875-C6A7-4759-B5EB-B27B41BA3D08}" destId="{DA63F4CF-6E58-4CFE-86FF-259276D4DBE0}" srcOrd="0" destOrd="0" presId="urn:microsoft.com/office/officeart/2008/layout/HorizontalMultiLevelHierarchy"/>
    <dgm:cxn modelId="{26F68014-5D79-45EF-972B-648DC1EBB3D8}" type="presOf" srcId="{C6835D8E-67F6-4D58-94E7-8C6B6F8D8487}" destId="{31EE10D3-F111-40A9-90AD-ECABFC89857F}" srcOrd="0" destOrd="0" presId="urn:microsoft.com/office/officeart/2008/layout/HorizontalMultiLevelHierarchy"/>
    <dgm:cxn modelId="{7960F5AD-EAAB-4C37-B2DE-689D9D27998E}" type="presOf" srcId="{BF4ED454-C1F1-41F0-90B5-2F00E19D64C7}" destId="{B29FCA6D-1418-45D3-88F7-95FEA811C291}" srcOrd="0" destOrd="0" presId="urn:microsoft.com/office/officeart/2008/layout/HorizontalMultiLevelHierarchy"/>
    <dgm:cxn modelId="{59C80B7E-3A5A-45D0-9FD3-7089F2CFC02F}" type="presOf" srcId="{472F2EE3-5DDE-43B3-A0E9-81B6450ABABC}" destId="{7676C8A2-B636-4779-91AA-72D64576C648}" srcOrd="1" destOrd="0" presId="urn:microsoft.com/office/officeart/2008/layout/HorizontalMultiLevelHierarchy"/>
    <dgm:cxn modelId="{F3FDE7E2-7A69-44BD-BE05-A1BF74EC962A}" type="presOf" srcId="{25BBF8CF-54A2-4611-A692-F206CC28AC14}" destId="{16B3D23E-437E-46F5-AD3B-CC2FABB06A05}" srcOrd="1" destOrd="0" presId="urn:microsoft.com/office/officeart/2008/layout/HorizontalMultiLevelHierarchy"/>
    <dgm:cxn modelId="{D33BEABF-49AB-4359-85F6-508F6893E121}" srcId="{CA78DF8D-9FAB-4407-A013-4756EFD67102}" destId="{59425248-1760-441F-91A8-EF3E125E2B64}" srcOrd="5" destOrd="0" parTransId="{472F2EE3-5DDE-43B3-A0E9-81B6450ABABC}" sibTransId="{819959DC-88EA-4629-BC23-01FFB27C2012}"/>
    <dgm:cxn modelId="{B4D37E39-BC9B-4472-9629-3B963A647912}" type="presOf" srcId="{B3A07AEB-CE44-4B10-9324-EA4A527CB603}" destId="{08F03C51-4D92-4837-80FF-CB0CBB6133E7}" srcOrd="0" destOrd="0" presId="urn:microsoft.com/office/officeart/2008/layout/HorizontalMultiLevelHierarchy"/>
    <dgm:cxn modelId="{FC9D8778-2177-4679-A829-B7E6124DB01F}" type="presOf" srcId="{0FCBD1B6-2341-446B-B4E3-6161EA249D3E}" destId="{397099CE-415E-426F-B08B-A10B5FD6DC9C}" srcOrd="0" destOrd="0" presId="urn:microsoft.com/office/officeart/2008/layout/HorizontalMultiLevelHierarchy"/>
    <dgm:cxn modelId="{D9CC5098-B5EC-45F7-BD07-6223EE933999}" type="presOf" srcId="{349022E8-3E5A-4568-90C3-9D161968F966}" destId="{7A1609C1-67FA-4510-BD50-E8C916FDE8FB}" srcOrd="1" destOrd="0" presId="urn:microsoft.com/office/officeart/2008/layout/HorizontalMultiLevelHierarchy"/>
    <dgm:cxn modelId="{2C141D3F-23A4-4D79-B078-1B2E52AD42A3}" type="presOf" srcId="{44181A1F-40B2-47D6-A53B-24927BE498AF}" destId="{867A39F9-4B46-4AEB-AC57-B7BE91FB98F2}" srcOrd="1" destOrd="0" presId="urn:microsoft.com/office/officeart/2008/layout/HorizontalMultiLevelHierarchy"/>
    <dgm:cxn modelId="{EB16F15F-5220-4326-9D12-0A8F3673913D}" type="presOf" srcId="{731066B0-0B19-4F64-9290-9BCFB6F3BBE7}" destId="{E29A1F34-3826-4D53-AE9E-48365B3C035A}" srcOrd="1" destOrd="0" presId="urn:microsoft.com/office/officeart/2008/layout/HorizontalMultiLevelHierarchy"/>
    <dgm:cxn modelId="{5ED9D098-E5B8-413B-B4FF-482E3CCD6813}" type="presOf" srcId="{B43EFD1F-5EA7-40DF-9AC3-50A48E0B893B}" destId="{10099B91-0539-45D4-BC85-1BB0E54447BD}" srcOrd="0" destOrd="0" presId="urn:microsoft.com/office/officeart/2008/layout/HorizontalMultiLevelHierarchy"/>
    <dgm:cxn modelId="{8D570C62-673B-41D0-A0AD-26A593A6DD86}" srcId="{CA78DF8D-9FAB-4407-A013-4756EFD67102}" destId="{AEB251FA-E4E5-4A1F-8702-1FDF29E30104}" srcOrd="1" destOrd="0" parTransId="{E80DE58A-C2A6-4EBA-8D6E-6AC4C4B9CD5D}" sibTransId="{11DD03D8-9A29-4859-B866-4106AED8E79C}"/>
    <dgm:cxn modelId="{2481CDA8-7FE8-41F9-803C-992A532EAAA3}" srcId="{CA78DF8D-9FAB-4407-A013-4756EFD67102}" destId="{B43EFD1F-5EA7-40DF-9AC3-50A48E0B893B}" srcOrd="11" destOrd="0" parTransId="{C6835D8E-67F6-4D58-94E7-8C6B6F8D8487}" sibTransId="{920E212C-C661-42D1-AC52-D36A4D586E28}"/>
    <dgm:cxn modelId="{3479CB49-169A-4FA1-A162-D76893B9D402}" type="presOf" srcId="{59425248-1760-441F-91A8-EF3E125E2B64}" destId="{4899BA8E-C576-4FB5-9093-64FAC81E10EC}" srcOrd="0" destOrd="0" presId="urn:microsoft.com/office/officeart/2008/layout/HorizontalMultiLevelHierarchy"/>
    <dgm:cxn modelId="{E35AB87A-990F-460D-BF6F-72FE977D12CE}" type="presOf" srcId="{97067F49-3A22-440E-9087-05C603B6EEA1}" destId="{5DA74851-EAEE-4DA3-81C6-A58B2B9A44C1}" srcOrd="0" destOrd="0" presId="urn:microsoft.com/office/officeart/2008/layout/HorizontalMultiLevelHierarchy"/>
    <dgm:cxn modelId="{EE3F598A-023B-46FC-9A3C-17BAEF90779C}" type="presOf" srcId="{25BBF8CF-54A2-4611-A692-F206CC28AC14}" destId="{55998B4E-DC76-4EF1-950B-43A9BAEDA582}" srcOrd="0" destOrd="0" presId="urn:microsoft.com/office/officeart/2008/layout/HorizontalMultiLevelHierarchy"/>
    <dgm:cxn modelId="{CFAEBD8D-9C94-48D2-BBA8-BBAF3BE3F4B1}" type="presOf" srcId="{349022E8-3E5A-4568-90C3-9D161968F966}" destId="{046F6CC4-A98A-416C-8710-32EB6797ABB4}" srcOrd="0" destOrd="0" presId="urn:microsoft.com/office/officeart/2008/layout/HorizontalMultiLevelHierarchy"/>
    <dgm:cxn modelId="{289FBC1E-B3B3-4C8D-8AAB-743A387B19A1}" srcId="{CA78DF8D-9FAB-4407-A013-4756EFD67102}" destId="{38A86BBE-6868-4367-9A38-D61AAEC1C9AA}" srcOrd="8" destOrd="0" parTransId="{25BBF8CF-54A2-4611-A692-F206CC28AC14}" sibTransId="{9A67FDBD-B058-40C1-98A4-017F279527F3}"/>
    <dgm:cxn modelId="{FBACA380-7A9F-403E-9856-59C97830F90C}" type="presOf" srcId="{2BF2E68E-83C9-4771-819C-2CB9201C0103}" destId="{E57751F8-45FF-4674-A22D-289A0B8E2884}" srcOrd="0" destOrd="0" presId="urn:microsoft.com/office/officeart/2008/layout/HorizontalMultiLevelHierarchy"/>
    <dgm:cxn modelId="{6BF87087-9AB5-44F6-B5A9-B093EAAB2FE4}" srcId="{CA78DF8D-9FAB-4407-A013-4756EFD67102}" destId="{BF4ED454-C1F1-41F0-90B5-2F00E19D64C7}" srcOrd="2" destOrd="0" parTransId="{5B913D36-1B3E-46B1-8513-D8CB19F98E5C}" sibTransId="{EA5938B3-19F2-4461-9938-9DB9EAD25B17}"/>
    <dgm:cxn modelId="{25D0C707-4567-470E-B3BA-1E7F3DAB4F15}" srcId="{CA78DF8D-9FAB-4407-A013-4756EFD67102}" destId="{97067F49-3A22-440E-9087-05C603B6EEA1}" srcOrd="9" destOrd="0" parTransId="{44181A1F-40B2-47D6-A53B-24927BE498AF}" sibTransId="{2198697D-B1E4-43DE-8F84-9E70B7F67BD0}"/>
    <dgm:cxn modelId="{D091ABCC-4B4B-4A27-8C7D-F930D5EFCE6F}" type="presOf" srcId="{44181A1F-40B2-47D6-A53B-24927BE498AF}" destId="{31012C17-EDA8-436B-8D0B-85A513DF9F03}" srcOrd="0" destOrd="0" presId="urn:microsoft.com/office/officeart/2008/layout/HorizontalMultiLevelHierarchy"/>
    <dgm:cxn modelId="{F9760DB8-4E18-41CD-8EA4-ADACEC902117}" type="presOf" srcId="{C6835D8E-67F6-4D58-94E7-8C6B6F8D8487}" destId="{D91C9AD4-183C-4A11-84FC-74B639303D54}" srcOrd="1" destOrd="0" presId="urn:microsoft.com/office/officeart/2008/layout/HorizontalMultiLevelHierarchy"/>
    <dgm:cxn modelId="{8C5CA265-9483-4CE3-ABB8-152B55A7C66A}" type="presOf" srcId="{AEB251FA-E4E5-4A1F-8702-1FDF29E30104}" destId="{429DCC0E-B39F-4D3C-8A9C-5D3E711450DF}" srcOrd="0" destOrd="0" presId="urn:microsoft.com/office/officeart/2008/layout/HorizontalMultiLevelHierarchy"/>
    <dgm:cxn modelId="{51666D90-75C8-4FE9-B2EF-C9B0A0365131}" type="presOf" srcId="{267C0CB0-B8B0-4D25-BDDC-DCBCA8B7EE78}" destId="{41D32415-4EF0-47EC-A8BB-922301D79D18}" srcOrd="1" destOrd="0" presId="urn:microsoft.com/office/officeart/2008/layout/HorizontalMultiLevelHierarchy"/>
    <dgm:cxn modelId="{071ABB29-DB7C-486C-AF94-E58F4BE999B9}" srcId="{CA78DF8D-9FAB-4407-A013-4756EFD67102}" destId="{08A36729-9881-454B-B916-05FDD0816C75}" srcOrd="12" destOrd="0" parTransId="{91054875-C6A7-4759-B5EB-B27B41BA3D08}" sibTransId="{8B649894-C359-47D8-AC9F-4131F8841808}"/>
    <dgm:cxn modelId="{39F3BD57-864C-4859-835B-2A43A68E9AD8}" srcId="{CA78DF8D-9FAB-4407-A013-4756EFD67102}" destId="{DAC5C70E-3FFB-4693-8389-54171CB3D8FF}" srcOrd="7" destOrd="0" parTransId="{349022E8-3E5A-4568-90C3-9D161968F966}" sibTransId="{83BB90A8-0A39-4B30-A1E8-2F37EB049775}"/>
    <dgm:cxn modelId="{F4445B2A-24ED-4897-BA87-1C6AE2483FB1}" srcId="{CA78DF8D-9FAB-4407-A013-4756EFD67102}" destId="{A732E94A-F7B5-49FC-9C3D-8B1C9B08FB1D}" srcOrd="10" destOrd="0" parTransId="{66654860-E2DE-4523-BC3A-0F822EE19239}" sibTransId="{003C04A3-6BDB-4E95-BCB6-89FB616F1475}"/>
    <dgm:cxn modelId="{CB290AAE-BAA1-4FED-9DC6-DA703951668D}" type="presOf" srcId="{E80DE58A-C2A6-4EBA-8D6E-6AC4C4B9CD5D}" destId="{19061054-37FF-4CBF-AA8A-C56BA60EEC4A}" srcOrd="0" destOrd="0" presId="urn:microsoft.com/office/officeart/2008/layout/HorizontalMultiLevelHierarchy"/>
    <dgm:cxn modelId="{80B7D691-682A-4170-97C7-C1E2AF67DDC7}" type="presOf" srcId="{472F2EE3-5DDE-43B3-A0E9-81B6450ABABC}" destId="{0C1C2F3F-485E-49F8-8197-CCDF20CCF798}" srcOrd="0" destOrd="0" presId="urn:microsoft.com/office/officeart/2008/layout/HorizontalMultiLevelHierarchy"/>
    <dgm:cxn modelId="{410F632B-D243-41D9-AA04-5016A4B094CD}" type="presOf" srcId="{BEFBA993-0A37-4C25-B0E4-172DE304AA03}" destId="{011F2EB7-D7C5-444E-A8C4-F6BFD13F44DA}" srcOrd="0" destOrd="0" presId="urn:microsoft.com/office/officeart/2008/layout/HorizontalMultiLevelHierarchy"/>
    <dgm:cxn modelId="{DA987B2A-5998-40F5-8590-10B71E7DE5D9}" type="presOf" srcId="{0FCBD1B6-2341-446B-B4E3-6161EA249D3E}" destId="{3B510107-6FE6-42CA-8BBA-FFF7AB2DE9A9}" srcOrd="1" destOrd="0" presId="urn:microsoft.com/office/officeart/2008/layout/HorizontalMultiLevelHierarchy"/>
    <dgm:cxn modelId="{8F276D15-C331-42A4-AE2F-ED5FF002DC25}" type="presOf" srcId="{5B913D36-1B3E-46B1-8513-D8CB19F98E5C}" destId="{6DA6D13F-E66D-4B93-B53B-22B11424E7A9}" srcOrd="1" destOrd="0" presId="urn:microsoft.com/office/officeart/2008/layout/HorizontalMultiLevelHierarchy"/>
    <dgm:cxn modelId="{55BD9091-8101-4CFF-A3BF-7E96C93EFFB4}" type="presOf" srcId="{F3EE22FA-8C70-483D-BDB4-6D1F4A8D9A98}" destId="{A3F1BBAC-5B39-4C43-AFD7-AFFBB14897E7}" srcOrd="0" destOrd="0" presId="urn:microsoft.com/office/officeart/2008/layout/HorizontalMultiLevelHierarchy"/>
    <dgm:cxn modelId="{A62BABD5-E0E7-415D-93B9-6369D0A972B7}" type="presOf" srcId="{F6899DB9-D79E-4491-9A47-D501E47F37E7}" destId="{7CBC4EA5-FB9A-4323-B102-C0AB0A98220B}" srcOrd="0" destOrd="0" presId="urn:microsoft.com/office/officeart/2008/layout/HorizontalMultiLevelHierarchy"/>
    <dgm:cxn modelId="{282B5491-7FA7-41C6-BE9B-00535E57A82E}" srcId="{869F6127-D140-4C8E-9C60-502F87AB6635}" destId="{CA78DF8D-9FAB-4407-A013-4756EFD67102}" srcOrd="0" destOrd="0" parTransId="{78BD1AE8-71B0-48D6-8A14-5F1E7B071333}" sibTransId="{028F4978-E9F5-46AA-A155-CFCA80D5DA70}"/>
    <dgm:cxn modelId="{E4A00990-8D6F-4B63-867A-D45FBBD07D13}" type="presOf" srcId="{91054875-C6A7-4759-B5EB-B27B41BA3D08}" destId="{4331DC6A-785E-422E-AE42-CCC912AF28AD}" srcOrd="1" destOrd="0" presId="urn:microsoft.com/office/officeart/2008/layout/HorizontalMultiLevelHierarchy"/>
    <dgm:cxn modelId="{65FAE5EB-65E8-4BA9-885F-CE2D73E305F6}" type="presOf" srcId="{DAC5C70E-3FFB-4693-8389-54171CB3D8FF}" destId="{EB1BEBF0-6487-4444-9E52-174F1B2F64CB}" srcOrd="0" destOrd="0" presId="urn:microsoft.com/office/officeart/2008/layout/HorizontalMultiLevelHierarchy"/>
    <dgm:cxn modelId="{13EDF45B-386E-4709-B721-C52C05B89C54}" srcId="{CA78DF8D-9FAB-4407-A013-4756EFD67102}" destId="{DD911D7A-5FD6-4B9E-B254-380AD8C85729}" srcOrd="4" destOrd="0" parTransId="{BEFBA993-0A37-4C25-B0E4-172DE304AA03}" sibTransId="{98EC7F8A-FAAD-4493-982F-55C16EC33000}"/>
    <dgm:cxn modelId="{BCEC3498-5FD8-43FA-ACFA-2786A7D9912C}" type="presOf" srcId="{869F6127-D140-4C8E-9C60-502F87AB6635}" destId="{DDFA866E-4791-4CC2-9F32-17A31A724434}" srcOrd="0" destOrd="0" presId="urn:microsoft.com/office/officeart/2008/layout/HorizontalMultiLevelHierarchy"/>
    <dgm:cxn modelId="{6A3E593A-7189-4149-818A-E548DF9FB5F7}" type="presOf" srcId="{66654860-E2DE-4523-BC3A-0F822EE19239}" destId="{E98D96CF-3270-4A29-9C6A-433F3C169402}" srcOrd="0" destOrd="0" presId="urn:microsoft.com/office/officeart/2008/layout/HorizontalMultiLevelHierarchy"/>
    <dgm:cxn modelId="{765421F6-78DB-4922-94F9-43FDB6368864}" type="presOf" srcId="{38A86BBE-6868-4367-9A38-D61AAEC1C9AA}" destId="{92696C17-3431-4B8E-854F-BD25C5C9DADF}" srcOrd="0" destOrd="0" presId="urn:microsoft.com/office/officeart/2008/layout/HorizontalMultiLevelHierarchy"/>
    <dgm:cxn modelId="{084BA498-4819-4424-97A0-B7A486385D70}" type="presOf" srcId="{5B913D36-1B3E-46B1-8513-D8CB19F98E5C}" destId="{5EAD73BC-8661-4317-8877-545B12885972}" srcOrd="0" destOrd="0" presId="urn:microsoft.com/office/officeart/2008/layout/HorizontalMultiLevelHierarchy"/>
    <dgm:cxn modelId="{2B330919-A6B4-4D8A-8B2F-7C7D49C3AC0B}" type="presOf" srcId="{DD911D7A-5FD6-4B9E-B254-380AD8C85729}" destId="{A44272D4-31AF-4994-B0A1-E545E91A5A45}" srcOrd="0" destOrd="0" presId="urn:microsoft.com/office/officeart/2008/layout/HorizontalMultiLevelHierarchy"/>
    <dgm:cxn modelId="{698CCBD2-0382-4C16-A6C9-E54F76118827}" type="presOf" srcId="{A732E94A-F7B5-49FC-9C3D-8B1C9B08FB1D}" destId="{F038ED3A-D274-4BDF-BA60-E3BF70CF8D67}" srcOrd="0" destOrd="0" presId="urn:microsoft.com/office/officeart/2008/layout/HorizontalMultiLevelHierarchy"/>
    <dgm:cxn modelId="{B2616BCF-3E41-4765-9326-94A6263165D9}" srcId="{CA78DF8D-9FAB-4407-A013-4756EFD67102}" destId="{F3EE22FA-8C70-483D-BDB4-6D1F4A8D9A98}" srcOrd="3" destOrd="0" parTransId="{731066B0-0B19-4F64-9290-9BCFB6F3BBE7}" sibTransId="{5C974372-F668-4450-8018-C3E74A275E6F}"/>
    <dgm:cxn modelId="{343EDD2E-2131-4E68-90E8-3C69198C8B62}" type="presOf" srcId="{E80DE58A-C2A6-4EBA-8D6E-6AC4C4B9CD5D}" destId="{F05D033F-B448-43C3-B6E9-F93C5E411671}" srcOrd="1" destOrd="0" presId="urn:microsoft.com/office/officeart/2008/layout/HorizontalMultiLevelHierarchy"/>
    <dgm:cxn modelId="{AEDA416A-9EC0-4F76-AD0E-675B26C7EE74}" srcId="{CA78DF8D-9FAB-4407-A013-4756EFD67102}" destId="{F6899DB9-D79E-4491-9A47-D501E47F37E7}" srcOrd="13" destOrd="0" parTransId="{267C0CB0-B8B0-4D25-BDDC-DCBCA8B7EE78}" sibTransId="{BF39F58F-5BA6-4AF0-8FE4-A4F345D80334}"/>
    <dgm:cxn modelId="{0B9C6451-990A-4AD9-B03C-7E97F50BF796}" type="presOf" srcId="{267C0CB0-B8B0-4D25-BDDC-DCBCA8B7EE78}" destId="{A03D7D7E-70A0-434A-8F6F-B3AAD5960A23}" srcOrd="0" destOrd="0" presId="urn:microsoft.com/office/officeart/2008/layout/HorizontalMultiLevelHierarchy"/>
    <dgm:cxn modelId="{16C48ED7-F3D2-40BB-A335-6E4D6B71F2A7}" type="presOf" srcId="{CA78DF8D-9FAB-4407-A013-4756EFD67102}" destId="{E13C9576-736B-4AF8-B100-BD8B2970C835}" srcOrd="0" destOrd="0" presId="urn:microsoft.com/office/officeart/2008/layout/HorizontalMultiLevelHierarchy"/>
    <dgm:cxn modelId="{5B5E65D5-2481-4BE3-9590-F777CD506EC3}" type="presOf" srcId="{DBE70E5E-87B7-4C6A-8131-85304D2C785E}" destId="{1978C89F-9AF5-4A36-A5F4-6B24EB32EFE9}" srcOrd="0" destOrd="0" presId="urn:microsoft.com/office/officeart/2008/layout/HorizontalMultiLevelHierarchy"/>
    <dgm:cxn modelId="{160B0A04-E30A-4A25-8EE5-4CC56C86D447}" type="presOf" srcId="{08A36729-9881-454B-B916-05FDD0816C75}" destId="{AB24A894-E3FC-497B-834E-386DA3A6CE5A}" srcOrd="0" destOrd="0" presId="urn:microsoft.com/office/officeart/2008/layout/HorizontalMultiLevelHierarchy"/>
    <dgm:cxn modelId="{8BDAB8F9-6985-4E47-AFEA-411E170FCA3B}" type="presOf" srcId="{BEFBA993-0A37-4C25-B0E4-172DE304AA03}" destId="{4F105F85-A1DB-41C1-BC28-29444122B115}" srcOrd="1" destOrd="0" presId="urn:microsoft.com/office/officeart/2008/layout/HorizontalMultiLevelHierarchy"/>
    <dgm:cxn modelId="{92946AE6-EE29-47CB-A7F0-B25C9AC47330}" type="presOf" srcId="{DBE70E5E-87B7-4C6A-8131-85304D2C785E}" destId="{09B38CB5-8C05-43FC-9F2E-912B2BDDF258}" srcOrd="1" destOrd="0" presId="urn:microsoft.com/office/officeart/2008/layout/HorizontalMultiLevelHierarchy"/>
    <dgm:cxn modelId="{CD645102-025C-4BE2-B4A7-FDEA68B6E37B}" type="presOf" srcId="{731066B0-0B19-4F64-9290-9BCFB6F3BBE7}" destId="{7911678D-81CB-4558-95BB-C86CE1FDFF5F}" srcOrd="0" destOrd="0" presId="urn:microsoft.com/office/officeart/2008/layout/HorizontalMultiLevelHierarchy"/>
    <dgm:cxn modelId="{E86E4EBC-D3C8-4FD5-8D38-6CFE6265316C}" type="presParOf" srcId="{DDFA866E-4791-4CC2-9F32-17A31A724434}" destId="{F8E41817-39A0-4B63-94D2-9558CA8FDBA1}" srcOrd="0" destOrd="0" presId="urn:microsoft.com/office/officeart/2008/layout/HorizontalMultiLevelHierarchy"/>
    <dgm:cxn modelId="{993C1B12-8859-49D5-9ED0-950E5BDCCF64}" type="presParOf" srcId="{F8E41817-39A0-4B63-94D2-9558CA8FDBA1}" destId="{E13C9576-736B-4AF8-B100-BD8B2970C835}" srcOrd="0" destOrd="0" presId="urn:microsoft.com/office/officeart/2008/layout/HorizontalMultiLevelHierarchy"/>
    <dgm:cxn modelId="{D51ADBBB-CE20-4298-8372-20B20CA6221D}" type="presParOf" srcId="{F8E41817-39A0-4B63-94D2-9558CA8FDBA1}" destId="{1F4B6735-CF07-4C0B-A80B-D6D5EC9666B3}" srcOrd="1" destOrd="0" presId="urn:microsoft.com/office/officeart/2008/layout/HorizontalMultiLevelHierarchy"/>
    <dgm:cxn modelId="{529F1FEF-2B8F-4AE6-B7C4-A7703A1D40CD}" type="presParOf" srcId="{1F4B6735-CF07-4C0B-A80B-D6D5EC9666B3}" destId="{397099CE-415E-426F-B08B-A10B5FD6DC9C}" srcOrd="0" destOrd="0" presId="urn:microsoft.com/office/officeart/2008/layout/HorizontalMultiLevelHierarchy"/>
    <dgm:cxn modelId="{A778FA74-EFF1-42FA-B541-25284CBBE0C2}" type="presParOf" srcId="{397099CE-415E-426F-B08B-A10B5FD6DC9C}" destId="{3B510107-6FE6-42CA-8BBA-FFF7AB2DE9A9}" srcOrd="0" destOrd="0" presId="urn:microsoft.com/office/officeart/2008/layout/HorizontalMultiLevelHierarchy"/>
    <dgm:cxn modelId="{FF9ABB93-E737-4E8C-8998-0937B92E01E3}" type="presParOf" srcId="{1F4B6735-CF07-4C0B-A80B-D6D5EC9666B3}" destId="{5A8E8199-624C-48AC-A6B5-D78ABC0DCEFF}" srcOrd="1" destOrd="0" presId="urn:microsoft.com/office/officeart/2008/layout/HorizontalMultiLevelHierarchy"/>
    <dgm:cxn modelId="{2204CD26-D57F-4EF9-A83C-EBD06DC738B9}" type="presParOf" srcId="{5A8E8199-624C-48AC-A6B5-D78ABC0DCEFF}" destId="{E57751F8-45FF-4674-A22D-289A0B8E2884}" srcOrd="0" destOrd="0" presId="urn:microsoft.com/office/officeart/2008/layout/HorizontalMultiLevelHierarchy"/>
    <dgm:cxn modelId="{94A044B0-A5F8-4048-A93F-D5E8F3C3A144}" type="presParOf" srcId="{5A8E8199-624C-48AC-A6B5-D78ABC0DCEFF}" destId="{CE08AB08-658A-4455-BD15-046DF6363E90}" srcOrd="1" destOrd="0" presId="urn:microsoft.com/office/officeart/2008/layout/HorizontalMultiLevelHierarchy"/>
    <dgm:cxn modelId="{C955D5C1-9102-4CAE-821D-6037E40D7907}" type="presParOf" srcId="{1F4B6735-CF07-4C0B-A80B-D6D5EC9666B3}" destId="{19061054-37FF-4CBF-AA8A-C56BA60EEC4A}" srcOrd="2" destOrd="0" presId="urn:microsoft.com/office/officeart/2008/layout/HorizontalMultiLevelHierarchy"/>
    <dgm:cxn modelId="{3E3E5976-422C-4FCA-9BF7-9EE636AA8CD2}" type="presParOf" srcId="{19061054-37FF-4CBF-AA8A-C56BA60EEC4A}" destId="{F05D033F-B448-43C3-B6E9-F93C5E411671}" srcOrd="0" destOrd="0" presId="urn:microsoft.com/office/officeart/2008/layout/HorizontalMultiLevelHierarchy"/>
    <dgm:cxn modelId="{C1EE7789-5E01-40EA-8FF3-E19E26DFD732}" type="presParOf" srcId="{1F4B6735-CF07-4C0B-A80B-D6D5EC9666B3}" destId="{63A5B58C-982A-409A-8760-E2FC419E014C}" srcOrd="3" destOrd="0" presId="urn:microsoft.com/office/officeart/2008/layout/HorizontalMultiLevelHierarchy"/>
    <dgm:cxn modelId="{430C20BE-896A-4BB6-A69E-FA6D07E926AA}" type="presParOf" srcId="{63A5B58C-982A-409A-8760-E2FC419E014C}" destId="{429DCC0E-B39F-4D3C-8A9C-5D3E711450DF}" srcOrd="0" destOrd="0" presId="urn:microsoft.com/office/officeart/2008/layout/HorizontalMultiLevelHierarchy"/>
    <dgm:cxn modelId="{F17DA987-1CDF-4D62-9F86-2317455766C1}" type="presParOf" srcId="{63A5B58C-982A-409A-8760-E2FC419E014C}" destId="{6D8C78BD-AEDA-4A6E-AD9A-B943CC07B426}" srcOrd="1" destOrd="0" presId="urn:microsoft.com/office/officeart/2008/layout/HorizontalMultiLevelHierarchy"/>
    <dgm:cxn modelId="{B40C3E81-8AFE-44E8-85FC-C54D5C5FAE74}" type="presParOf" srcId="{1F4B6735-CF07-4C0B-A80B-D6D5EC9666B3}" destId="{5EAD73BC-8661-4317-8877-545B12885972}" srcOrd="4" destOrd="0" presId="urn:microsoft.com/office/officeart/2008/layout/HorizontalMultiLevelHierarchy"/>
    <dgm:cxn modelId="{0302C600-9431-4D1B-9361-77BE02AF5CB2}" type="presParOf" srcId="{5EAD73BC-8661-4317-8877-545B12885972}" destId="{6DA6D13F-E66D-4B93-B53B-22B11424E7A9}" srcOrd="0" destOrd="0" presId="urn:microsoft.com/office/officeart/2008/layout/HorizontalMultiLevelHierarchy"/>
    <dgm:cxn modelId="{6E8EED49-C46A-4706-B4BF-F106D6A68951}" type="presParOf" srcId="{1F4B6735-CF07-4C0B-A80B-D6D5EC9666B3}" destId="{C7047898-C317-420A-AA84-4CA127169D30}" srcOrd="5" destOrd="0" presId="urn:microsoft.com/office/officeart/2008/layout/HorizontalMultiLevelHierarchy"/>
    <dgm:cxn modelId="{DF895D5C-F9FD-4747-92CF-F7E02DB2C39E}" type="presParOf" srcId="{C7047898-C317-420A-AA84-4CA127169D30}" destId="{B29FCA6D-1418-45D3-88F7-95FEA811C291}" srcOrd="0" destOrd="0" presId="urn:microsoft.com/office/officeart/2008/layout/HorizontalMultiLevelHierarchy"/>
    <dgm:cxn modelId="{5FEE2C6A-B072-404D-BB46-34DAEC4F4F0D}" type="presParOf" srcId="{C7047898-C317-420A-AA84-4CA127169D30}" destId="{07B01E00-001F-4C20-9568-C9C67E1C572C}" srcOrd="1" destOrd="0" presId="urn:microsoft.com/office/officeart/2008/layout/HorizontalMultiLevelHierarchy"/>
    <dgm:cxn modelId="{4C0846EA-8BA8-4938-9E4A-26DFAC8C7CB6}" type="presParOf" srcId="{1F4B6735-CF07-4C0B-A80B-D6D5EC9666B3}" destId="{7911678D-81CB-4558-95BB-C86CE1FDFF5F}" srcOrd="6" destOrd="0" presId="urn:microsoft.com/office/officeart/2008/layout/HorizontalMultiLevelHierarchy"/>
    <dgm:cxn modelId="{8519F283-1D96-49FF-8432-FF2533418A06}" type="presParOf" srcId="{7911678D-81CB-4558-95BB-C86CE1FDFF5F}" destId="{E29A1F34-3826-4D53-AE9E-48365B3C035A}" srcOrd="0" destOrd="0" presId="urn:microsoft.com/office/officeart/2008/layout/HorizontalMultiLevelHierarchy"/>
    <dgm:cxn modelId="{7D35E4DD-1A24-454D-B181-6B5881B58C96}" type="presParOf" srcId="{1F4B6735-CF07-4C0B-A80B-D6D5EC9666B3}" destId="{FA87FCCB-6441-43A8-A1A7-22E93D411612}" srcOrd="7" destOrd="0" presId="urn:microsoft.com/office/officeart/2008/layout/HorizontalMultiLevelHierarchy"/>
    <dgm:cxn modelId="{DC3911C6-2468-409E-8F69-2CE81A0E9202}" type="presParOf" srcId="{FA87FCCB-6441-43A8-A1A7-22E93D411612}" destId="{A3F1BBAC-5B39-4C43-AFD7-AFFBB14897E7}" srcOrd="0" destOrd="0" presId="urn:microsoft.com/office/officeart/2008/layout/HorizontalMultiLevelHierarchy"/>
    <dgm:cxn modelId="{E507227A-A926-4574-AA78-F900A5DF206D}" type="presParOf" srcId="{FA87FCCB-6441-43A8-A1A7-22E93D411612}" destId="{855A54BF-D44A-41E1-9E6B-45140DE41AF1}" srcOrd="1" destOrd="0" presId="urn:microsoft.com/office/officeart/2008/layout/HorizontalMultiLevelHierarchy"/>
    <dgm:cxn modelId="{888900C7-4D6C-47B3-AE63-1D75BBFF4070}" type="presParOf" srcId="{1F4B6735-CF07-4C0B-A80B-D6D5EC9666B3}" destId="{011F2EB7-D7C5-444E-A8C4-F6BFD13F44DA}" srcOrd="8" destOrd="0" presId="urn:microsoft.com/office/officeart/2008/layout/HorizontalMultiLevelHierarchy"/>
    <dgm:cxn modelId="{B0F96300-3132-4330-A3D5-4A643E13A64C}" type="presParOf" srcId="{011F2EB7-D7C5-444E-A8C4-F6BFD13F44DA}" destId="{4F105F85-A1DB-41C1-BC28-29444122B115}" srcOrd="0" destOrd="0" presId="urn:microsoft.com/office/officeart/2008/layout/HorizontalMultiLevelHierarchy"/>
    <dgm:cxn modelId="{8FBC079C-1469-4D8C-9F10-337F2C49BEB2}" type="presParOf" srcId="{1F4B6735-CF07-4C0B-A80B-D6D5EC9666B3}" destId="{A22D73E7-3D71-47CA-B693-D6A071D4B46D}" srcOrd="9" destOrd="0" presId="urn:microsoft.com/office/officeart/2008/layout/HorizontalMultiLevelHierarchy"/>
    <dgm:cxn modelId="{9012407D-8446-40F9-ABBE-79BA0598E9A3}" type="presParOf" srcId="{A22D73E7-3D71-47CA-B693-D6A071D4B46D}" destId="{A44272D4-31AF-4994-B0A1-E545E91A5A45}" srcOrd="0" destOrd="0" presId="urn:microsoft.com/office/officeart/2008/layout/HorizontalMultiLevelHierarchy"/>
    <dgm:cxn modelId="{564AD23A-C1FB-45B1-AA05-873125500403}" type="presParOf" srcId="{A22D73E7-3D71-47CA-B693-D6A071D4B46D}" destId="{74C9EEC2-B0EC-4E58-823C-1CF951E7AA26}" srcOrd="1" destOrd="0" presId="urn:microsoft.com/office/officeart/2008/layout/HorizontalMultiLevelHierarchy"/>
    <dgm:cxn modelId="{7508B78A-8F31-476A-AF66-93DD1E379A1E}" type="presParOf" srcId="{1F4B6735-CF07-4C0B-A80B-D6D5EC9666B3}" destId="{0C1C2F3F-485E-49F8-8197-CCDF20CCF798}" srcOrd="10" destOrd="0" presId="urn:microsoft.com/office/officeart/2008/layout/HorizontalMultiLevelHierarchy"/>
    <dgm:cxn modelId="{B626E673-3CBB-46E3-B271-0EE2A6BEEB1B}" type="presParOf" srcId="{0C1C2F3F-485E-49F8-8197-CCDF20CCF798}" destId="{7676C8A2-B636-4779-91AA-72D64576C648}" srcOrd="0" destOrd="0" presId="urn:microsoft.com/office/officeart/2008/layout/HorizontalMultiLevelHierarchy"/>
    <dgm:cxn modelId="{4AA2C4C3-650A-40BA-944B-4B0CB5CE3C3C}" type="presParOf" srcId="{1F4B6735-CF07-4C0B-A80B-D6D5EC9666B3}" destId="{C937BDF6-0927-4D0E-9F79-1C7A8FAC1940}" srcOrd="11" destOrd="0" presId="urn:microsoft.com/office/officeart/2008/layout/HorizontalMultiLevelHierarchy"/>
    <dgm:cxn modelId="{3C497ED1-45C3-4695-80B7-7B47F1E62113}" type="presParOf" srcId="{C937BDF6-0927-4D0E-9F79-1C7A8FAC1940}" destId="{4899BA8E-C576-4FB5-9093-64FAC81E10EC}" srcOrd="0" destOrd="0" presId="urn:microsoft.com/office/officeart/2008/layout/HorizontalMultiLevelHierarchy"/>
    <dgm:cxn modelId="{DB7BA943-09A3-4D07-8A26-DD0E21FA510B}" type="presParOf" srcId="{C937BDF6-0927-4D0E-9F79-1C7A8FAC1940}" destId="{CD6A2B5C-9598-4326-88CC-ED03D4D9597D}" srcOrd="1" destOrd="0" presId="urn:microsoft.com/office/officeart/2008/layout/HorizontalMultiLevelHierarchy"/>
    <dgm:cxn modelId="{86963F7A-B49E-4F36-B817-F97777BFD64D}" type="presParOf" srcId="{1F4B6735-CF07-4C0B-A80B-D6D5EC9666B3}" destId="{1978C89F-9AF5-4A36-A5F4-6B24EB32EFE9}" srcOrd="12" destOrd="0" presId="urn:microsoft.com/office/officeart/2008/layout/HorizontalMultiLevelHierarchy"/>
    <dgm:cxn modelId="{C52C8C42-2C66-4B85-A780-7CB1879AE032}" type="presParOf" srcId="{1978C89F-9AF5-4A36-A5F4-6B24EB32EFE9}" destId="{09B38CB5-8C05-43FC-9F2E-912B2BDDF258}" srcOrd="0" destOrd="0" presId="urn:microsoft.com/office/officeart/2008/layout/HorizontalMultiLevelHierarchy"/>
    <dgm:cxn modelId="{4F9A36DD-9BCA-451E-9D95-4D5DAE11618A}" type="presParOf" srcId="{1F4B6735-CF07-4C0B-A80B-D6D5EC9666B3}" destId="{D11A86C2-D1DD-42D7-8486-5ABA19EDB051}" srcOrd="13" destOrd="0" presId="urn:microsoft.com/office/officeart/2008/layout/HorizontalMultiLevelHierarchy"/>
    <dgm:cxn modelId="{3A399A9A-6F87-4DEC-84F8-AAD21102FA1B}" type="presParOf" srcId="{D11A86C2-D1DD-42D7-8486-5ABA19EDB051}" destId="{08F03C51-4D92-4837-80FF-CB0CBB6133E7}" srcOrd="0" destOrd="0" presId="urn:microsoft.com/office/officeart/2008/layout/HorizontalMultiLevelHierarchy"/>
    <dgm:cxn modelId="{6C0CF444-C1DF-4619-B3DF-4B601A19EF9F}" type="presParOf" srcId="{D11A86C2-D1DD-42D7-8486-5ABA19EDB051}" destId="{4114998E-6FF5-49F8-8A20-231F2A5F9070}" srcOrd="1" destOrd="0" presId="urn:microsoft.com/office/officeart/2008/layout/HorizontalMultiLevelHierarchy"/>
    <dgm:cxn modelId="{258DB0F8-53E3-4842-A72A-C99319542234}" type="presParOf" srcId="{1F4B6735-CF07-4C0B-A80B-D6D5EC9666B3}" destId="{046F6CC4-A98A-416C-8710-32EB6797ABB4}" srcOrd="14" destOrd="0" presId="urn:microsoft.com/office/officeart/2008/layout/HorizontalMultiLevelHierarchy"/>
    <dgm:cxn modelId="{5677BF4E-409B-44F9-BA70-763EB2DE1EA5}" type="presParOf" srcId="{046F6CC4-A98A-416C-8710-32EB6797ABB4}" destId="{7A1609C1-67FA-4510-BD50-E8C916FDE8FB}" srcOrd="0" destOrd="0" presId="urn:microsoft.com/office/officeart/2008/layout/HorizontalMultiLevelHierarchy"/>
    <dgm:cxn modelId="{BCCA67AA-E04F-4339-A6A5-995814665F92}" type="presParOf" srcId="{1F4B6735-CF07-4C0B-A80B-D6D5EC9666B3}" destId="{805EB187-302B-4AF8-8BC0-BD4FDC3253AD}" srcOrd="15" destOrd="0" presId="urn:microsoft.com/office/officeart/2008/layout/HorizontalMultiLevelHierarchy"/>
    <dgm:cxn modelId="{76854598-3DB7-4AFA-BDE2-5BBF61E9A903}" type="presParOf" srcId="{805EB187-302B-4AF8-8BC0-BD4FDC3253AD}" destId="{EB1BEBF0-6487-4444-9E52-174F1B2F64CB}" srcOrd="0" destOrd="0" presId="urn:microsoft.com/office/officeart/2008/layout/HorizontalMultiLevelHierarchy"/>
    <dgm:cxn modelId="{59C59166-DFBC-4643-90A1-ECB627405160}" type="presParOf" srcId="{805EB187-302B-4AF8-8BC0-BD4FDC3253AD}" destId="{FE11EAB1-625E-4EF7-9931-7DF312A5830A}" srcOrd="1" destOrd="0" presId="urn:microsoft.com/office/officeart/2008/layout/HorizontalMultiLevelHierarchy"/>
    <dgm:cxn modelId="{3FFD3E98-3121-4D03-9A09-0C6FD1A23A17}" type="presParOf" srcId="{1F4B6735-CF07-4C0B-A80B-D6D5EC9666B3}" destId="{55998B4E-DC76-4EF1-950B-43A9BAEDA582}" srcOrd="16" destOrd="0" presId="urn:microsoft.com/office/officeart/2008/layout/HorizontalMultiLevelHierarchy"/>
    <dgm:cxn modelId="{10158B52-4D30-4C90-A1A9-52730E874CF7}" type="presParOf" srcId="{55998B4E-DC76-4EF1-950B-43A9BAEDA582}" destId="{16B3D23E-437E-46F5-AD3B-CC2FABB06A05}" srcOrd="0" destOrd="0" presId="urn:microsoft.com/office/officeart/2008/layout/HorizontalMultiLevelHierarchy"/>
    <dgm:cxn modelId="{549ED912-2A4D-4A12-84AC-7D2D0516D7E2}" type="presParOf" srcId="{1F4B6735-CF07-4C0B-A80B-D6D5EC9666B3}" destId="{6A75F51D-DE42-4C54-BD91-82B6CFF2053F}" srcOrd="17" destOrd="0" presId="urn:microsoft.com/office/officeart/2008/layout/HorizontalMultiLevelHierarchy"/>
    <dgm:cxn modelId="{1F21CB9C-A526-425C-AA20-7A4C2BA4332A}" type="presParOf" srcId="{6A75F51D-DE42-4C54-BD91-82B6CFF2053F}" destId="{92696C17-3431-4B8E-854F-BD25C5C9DADF}" srcOrd="0" destOrd="0" presId="urn:microsoft.com/office/officeart/2008/layout/HorizontalMultiLevelHierarchy"/>
    <dgm:cxn modelId="{9147374C-BB06-4838-B394-13C7A7457965}" type="presParOf" srcId="{6A75F51D-DE42-4C54-BD91-82B6CFF2053F}" destId="{9DAA979E-A239-4A58-A638-4B27DA65CDA4}" srcOrd="1" destOrd="0" presId="urn:microsoft.com/office/officeart/2008/layout/HorizontalMultiLevelHierarchy"/>
    <dgm:cxn modelId="{71B0D1F3-6736-4E2F-9FD5-C5330A25FE69}" type="presParOf" srcId="{1F4B6735-CF07-4C0B-A80B-D6D5EC9666B3}" destId="{31012C17-EDA8-436B-8D0B-85A513DF9F03}" srcOrd="18" destOrd="0" presId="urn:microsoft.com/office/officeart/2008/layout/HorizontalMultiLevelHierarchy"/>
    <dgm:cxn modelId="{FB924DB1-36BC-4400-B908-4376833E3F69}" type="presParOf" srcId="{31012C17-EDA8-436B-8D0B-85A513DF9F03}" destId="{867A39F9-4B46-4AEB-AC57-B7BE91FB98F2}" srcOrd="0" destOrd="0" presId="urn:microsoft.com/office/officeart/2008/layout/HorizontalMultiLevelHierarchy"/>
    <dgm:cxn modelId="{E1B6F96F-9F71-4B60-B987-BFAD36C450E8}" type="presParOf" srcId="{1F4B6735-CF07-4C0B-A80B-D6D5EC9666B3}" destId="{C147E813-13EF-417A-BDB1-3F15DF6094DF}" srcOrd="19" destOrd="0" presId="urn:microsoft.com/office/officeart/2008/layout/HorizontalMultiLevelHierarchy"/>
    <dgm:cxn modelId="{1BE5A1B7-C1B2-44B8-BC0B-ED472B750D13}" type="presParOf" srcId="{C147E813-13EF-417A-BDB1-3F15DF6094DF}" destId="{5DA74851-EAEE-4DA3-81C6-A58B2B9A44C1}" srcOrd="0" destOrd="0" presId="urn:microsoft.com/office/officeart/2008/layout/HorizontalMultiLevelHierarchy"/>
    <dgm:cxn modelId="{82D48215-FAB3-4D7D-A311-DA55C3E28947}" type="presParOf" srcId="{C147E813-13EF-417A-BDB1-3F15DF6094DF}" destId="{BD638DB7-BFC0-4E63-856E-0051A0136F5D}" srcOrd="1" destOrd="0" presId="urn:microsoft.com/office/officeart/2008/layout/HorizontalMultiLevelHierarchy"/>
    <dgm:cxn modelId="{8BFB491C-87F4-4D71-AFFB-3BFF917C5E4F}" type="presParOf" srcId="{1F4B6735-CF07-4C0B-A80B-D6D5EC9666B3}" destId="{E98D96CF-3270-4A29-9C6A-433F3C169402}" srcOrd="20" destOrd="0" presId="urn:microsoft.com/office/officeart/2008/layout/HorizontalMultiLevelHierarchy"/>
    <dgm:cxn modelId="{C7B79C11-EEB2-4A9D-8FFD-B5A78FB6702A}" type="presParOf" srcId="{E98D96CF-3270-4A29-9C6A-433F3C169402}" destId="{276AF83D-9CC2-4366-8B52-6A33F6CCF223}" srcOrd="0" destOrd="0" presId="urn:microsoft.com/office/officeart/2008/layout/HorizontalMultiLevelHierarchy"/>
    <dgm:cxn modelId="{01118583-1440-475C-B61E-E53D5B0C1EC4}" type="presParOf" srcId="{1F4B6735-CF07-4C0B-A80B-D6D5EC9666B3}" destId="{599795DA-269F-4388-B19C-FEF331D97542}" srcOrd="21" destOrd="0" presId="urn:microsoft.com/office/officeart/2008/layout/HorizontalMultiLevelHierarchy"/>
    <dgm:cxn modelId="{7626DFBB-7987-4083-BCB0-81B7E05E98D5}" type="presParOf" srcId="{599795DA-269F-4388-B19C-FEF331D97542}" destId="{F038ED3A-D274-4BDF-BA60-E3BF70CF8D67}" srcOrd="0" destOrd="0" presId="urn:microsoft.com/office/officeart/2008/layout/HorizontalMultiLevelHierarchy"/>
    <dgm:cxn modelId="{F5CE4841-6E61-43C0-BC53-3FC23A761D4C}" type="presParOf" srcId="{599795DA-269F-4388-B19C-FEF331D97542}" destId="{C14CD522-6285-4099-A942-3474F0DD2297}" srcOrd="1" destOrd="0" presId="urn:microsoft.com/office/officeart/2008/layout/HorizontalMultiLevelHierarchy"/>
    <dgm:cxn modelId="{3C397CA0-4C4F-4DC4-BA23-D41B9903C7C5}" type="presParOf" srcId="{1F4B6735-CF07-4C0B-A80B-D6D5EC9666B3}" destId="{31EE10D3-F111-40A9-90AD-ECABFC89857F}" srcOrd="22" destOrd="0" presId="urn:microsoft.com/office/officeart/2008/layout/HorizontalMultiLevelHierarchy"/>
    <dgm:cxn modelId="{621386F0-74D8-4C6F-BB5F-327454939A29}" type="presParOf" srcId="{31EE10D3-F111-40A9-90AD-ECABFC89857F}" destId="{D91C9AD4-183C-4A11-84FC-74B639303D54}" srcOrd="0" destOrd="0" presId="urn:microsoft.com/office/officeart/2008/layout/HorizontalMultiLevelHierarchy"/>
    <dgm:cxn modelId="{9CA9625B-C109-498E-92A7-D1902466D7DE}" type="presParOf" srcId="{1F4B6735-CF07-4C0B-A80B-D6D5EC9666B3}" destId="{1CFA53F8-F877-4C80-8F90-586807A118FA}" srcOrd="23" destOrd="0" presId="urn:microsoft.com/office/officeart/2008/layout/HorizontalMultiLevelHierarchy"/>
    <dgm:cxn modelId="{9EA089F5-F76F-480E-B59C-0D876B76EC9B}" type="presParOf" srcId="{1CFA53F8-F877-4C80-8F90-586807A118FA}" destId="{10099B91-0539-45D4-BC85-1BB0E54447BD}" srcOrd="0" destOrd="0" presId="urn:microsoft.com/office/officeart/2008/layout/HorizontalMultiLevelHierarchy"/>
    <dgm:cxn modelId="{821D10A6-2B1E-4B45-B4EB-E32B73C7D4E1}" type="presParOf" srcId="{1CFA53F8-F877-4C80-8F90-586807A118FA}" destId="{FECE7B48-5AEF-446F-87F5-3D59962F5ACA}" srcOrd="1" destOrd="0" presId="urn:microsoft.com/office/officeart/2008/layout/HorizontalMultiLevelHierarchy"/>
    <dgm:cxn modelId="{82C36AD0-9306-4505-A538-428D04E49714}" type="presParOf" srcId="{1F4B6735-CF07-4C0B-A80B-D6D5EC9666B3}" destId="{DA63F4CF-6E58-4CFE-86FF-259276D4DBE0}" srcOrd="24" destOrd="0" presId="urn:microsoft.com/office/officeart/2008/layout/HorizontalMultiLevelHierarchy"/>
    <dgm:cxn modelId="{5278EC5A-13EC-495E-BB1C-0DBFECD59CA2}" type="presParOf" srcId="{DA63F4CF-6E58-4CFE-86FF-259276D4DBE0}" destId="{4331DC6A-785E-422E-AE42-CCC912AF28AD}" srcOrd="0" destOrd="0" presId="urn:microsoft.com/office/officeart/2008/layout/HorizontalMultiLevelHierarchy"/>
    <dgm:cxn modelId="{A955FEC6-3252-4437-92B1-E650024E5AD2}" type="presParOf" srcId="{1F4B6735-CF07-4C0B-A80B-D6D5EC9666B3}" destId="{E7A6B592-5338-45FC-A524-72623A33BBFD}" srcOrd="25" destOrd="0" presId="urn:microsoft.com/office/officeart/2008/layout/HorizontalMultiLevelHierarchy"/>
    <dgm:cxn modelId="{E95AE26D-2DFD-4583-A12D-32C71A2E9EFE}" type="presParOf" srcId="{E7A6B592-5338-45FC-A524-72623A33BBFD}" destId="{AB24A894-E3FC-497B-834E-386DA3A6CE5A}" srcOrd="0" destOrd="0" presId="urn:microsoft.com/office/officeart/2008/layout/HorizontalMultiLevelHierarchy"/>
    <dgm:cxn modelId="{325B734B-084F-452E-9C34-E51BB06269E7}" type="presParOf" srcId="{E7A6B592-5338-45FC-A524-72623A33BBFD}" destId="{44E7DBB0-D208-4CF9-8B48-435E9D5E3316}" srcOrd="1" destOrd="0" presId="urn:microsoft.com/office/officeart/2008/layout/HorizontalMultiLevelHierarchy"/>
    <dgm:cxn modelId="{6DD99482-49C7-4CFD-85C7-685CE5BC9212}" type="presParOf" srcId="{1F4B6735-CF07-4C0B-A80B-D6D5EC9666B3}" destId="{A03D7D7E-70A0-434A-8F6F-B3AAD5960A23}" srcOrd="26" destOrd="0" presId="urn:microsoft.com/office/officeart/2008/layout/HorizontalMultiLevelHierarchy"/>
    <dgm:cxn modelId="{9104A561-A6C6-4CAC-86A8-A41469E64956}" type="presParOf" srcId="{A03D7D7E-70A0-434A-8F6F-B3AAD5960A23}" destId="{41D32415-4EF0-47EC-A8BB-922301D79D18}" srcOrd="0" destOrd="0" presId="urn:microsoft.com/office/officeart/2008/layout/HorizontalMultiLevelHierarchy"/>
    <dgm:cxn modelId="{B89CBBF0-76AE-45FE-A670-26A646D3EEFC}" type="presParOf" srcId="{1F4B6735-CF07-4C0B-A80B-D6D5EC9666B3}" destId="{5C61DD9F-A786-44D2-BB98-5C4F5A8E14EF}" srcOrd="27" destOrd="0" presId="urn:microsoft.com/office/officeart/2008/layout/HorizontalMultiLevelHierarchy"/>
    <dgm:cxn modelId="{B4E43F44-E5C8-425D-83E3-CE943B7DDDC5}" type="presParOf" srcId="{5C61DD9F-A786-44D2-BB98-5C4F5A8E14EF}" destId="{7CBC4EA5-FB9A-4323-B102-C0AB0A98220B}" srcOrd="0" destOrd="0" presId="urn:microsoft.com/office/officeart/2008/layout/HorizontalMultiLevelHierarchy"/>
    <dgm:cxn modelId="{5FB6A700-4011-4FCB-85E3-F8FD7EDC8519}" type="presParOf" srcId="{5C61DD9F-A786-44D2-BB98-5C4F5A8E14EF}" destId="{16253C76-50BA-461F-935F-E3BA40FF2ACE}"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4ABF59-B6D3-469E-B1D8-FAF1CFEA6EDD}" type="doc">
      <dgm:prSet loTypeId="urn:microsoft.com/office/officeart/2009/3/layout/PlusandMinus" loCatId="relationship" qsTypeId="urn:microsoft.com/office/officeart/2005/8/quickstyle/3d3" qsCatId="3D" csTypeId="urn:microsoft.com/office/officeart/2005/8/colors/accent5_1" csCatId="accent5" phldr="1"/>
      <dgm:spPr/>
      <dgm:t>
        <a:bodyPr/>
        <a:lstStyle/>
        <a:p>
          <a:endParaRPr lang="es-CO"/>
        </a:p>
      </dgm:t>
    </dgm:pt>
    <dgm:pt modelId="{6BFB83C8-240A-418B-8DEF-0054E56A9BAB}">
      <dgm:prSet phldrT="[Texto]" custT="1"/>
      <dgm:spPr/>
      <dgm:t>
        <a:bodyPr/>
        <a:lstStyle/>
        <a:p>
          <a:pPr algn="ctr"/>
          <a:r>
            <a:rPr lang="es-CO" sz="2400" b="1" i="1" dirty="0" smtClean="0"/>
            <a:t>VENTAJAS</a:t>
          </a:r>
        </a:p>
        <a:p>
          <a:pPr algn="ctr"/>
          <a:endParaRPr lang="es-CO" sz="2400" b="1" i="1" dirty="0" smtClean="0"/>
        </a:p>
        <a:p>
          <a:pPr algn="just"/>
          <a:r>
            <a:rPr lang="es-CO" sz="1600" dirty="0" smtClean="0"/>
            <a:t>-El peso del lodo y su composición química pueden ser controlados para minimizar el daño de la formación dentro de la zona de interés.</a:t>
          </a:r>
        </a:p>
        <a:p>
          <a:pPr algn="just"/>
          <a:endParaRPr lang="es-CO" sz="1600" dirty="0" smtClean="0"/>
        </a:p>
        <a:p>
          <a:pPr algn="just"/>
          <a:r>
            <a:rPr lang="es-CO" sz="1600" dirty="0" smtClean="0"/>
            <a:t>-La eliminación del costo del cañoneo.</a:t>
          </a:r>
        </a:p>
        <a:p>
          <a:pPr algn="just"/>
          <a:endParaRPr lang="es-CO" sz="1600" dirty="0" smtClean="0"/>
        </a:p>
        <a:p>
          <a:pPr algn="just"/>
          <a:r>
            <a:rPr lang="es-CO" sz="1600" dirty="0" smtClean="0"/>
            <a:t>-La interpretación de los registros no es crítica.</a:t>
          </a:r>
        </a:p>
        <a:p>
          <a:pPr algn="just"/>
          <a:endParaRPr lang="es-CO" sz="1600" dirty="0" smtClean="0"/>
        </a:p>
        <a:p>
          <a:pPr algn="just"/>
          <a:r>
            <a:rPr lang="es-CO" sz="1600" dirty="0" smtClean="0"/>
            <a:t>-Todo el diámetro del hoyo está disponible para el flujo.</a:t>
          </a:r>
        </a:p>
        <a:p>
          <a:pPr algn="just"/>
          <a:endParaRPr lang="es-CO" sz="1600" dirty="0" smtClean="0"/>
        </a:p>
        <a:p>
          <a:pPr algn="just"/>
          <a:r>
            <a:rPr lang="es-CO" sz="1600" dirty="0" smtClean="0"/>
            <a:t>-El hoyo se puede profundizar fácilmente.</a:t>
          </a:r>
        </a:p>
        <a:p>
          <a:pPr algn="just"/>
          <a:endParaRPr lang="es-CO" sz="1600" dirty="0" smtClean="0"/>
        </a:p>
        <a:p>
          <a:pPr algn="just"/>
          <a:r>
            <a:rPr lang="es-CO" sz="1600" dirty="0" smtClean="0"/>
            <a:t>-Reduce el costo del revestimiento.		</a:t>
          </a:r>
          <a:endParaRPr lang="es-CO" sz="1600" dirty="0"/>
        </a:p>
      </dgm:t>
    </dgm:pt>
    <dgm:pt modelId="{2B08728D-B728-46A9-BA1E-700E41F60148}" type="parTrans" cxnId="{D544407D-FD47-4955-A6CB-4D2E5E549663}">
      <dgm:prSet/>
      <dgm:spPr/>
      <dgm:t>
        <a:bodyPr/>
        <a:lstStyle/>
        <a:p>
          <a:endParaRPr lang="es-CO"/>
        </a:p>
      </dgm:t>
    </dgm:pt>
    <dgm:pt modelId="{F7682D1C-1557-402D-8D28-397164EA98E6}" type="sibTrans" cxnId="{D544407D-FD47-4955-A6CB-4D2E5E549663}">
      <dgm:prSet/>
      <dgm:spPr/>
      <dgm:t>
        <a:bodyPr/>
        <a:lstStyle/>
        <a:p>
          <a:endParaRPr lang="es-CO"/>
        </a:p>
      </dgm:t>
    </dgm:pt>
    <dgm:pt modelId="{AA29B07A-0975-4016-8E17-F23A4C8D0329}">
      <dgm:prSet phldrT="[Texto]" custT="1"/>
      <dgm:spPr/>
      <dgm:t>
        <a:bodyPr/>
        <a:lstStyle/>
        <a:p>
          <a:endParaRPr lang="es-CO"/>
        </a:p>
      </dgm:t>
    </dgm:pt>
    <dgm:pt modelId="{7C5B72A4-CA26-49AB-9B6E-6CF0D7A05E30}" type="parTrans" cxnId="{5C2A246E-766A-4C3A-AE35-CD7FEAC6CDB4}">
      <dgm:prSet/>
      <dgm:spPr/>
      <dgm:t>
        <a:bodyPr/>
        <a:lstStyle/>
        <a:p>
          <a:endParaRPr lang="es-CO"/>
        </a:p>
      </dgm:t>
    </dgm:pt>
    <dgm:pt modelId="{AA9B5650-BB2A-43A6-AFE7-3F23A86384C9}" type="sibTrans" cxnId="{5C2A246E-766A-4C3A-AE35-CD7FEAC6CDB4}">
      <dgm:prSet/>
      <dgm:spPr/>
      <dgm:t>
        <a:bodyPr/>
        <a:lstStyle/>
        <a:p>
          <a:endParaRPr lang="es-CO"/>
        </a:p>
      </dgm:t>
    </dgm:pt>
    <dgm:pt modelId="{7775F100-8792-4FC2-8D7D-518EAC7BCEB1}">
      <dgm:prSet phldrT="[Texto]" custT="1"/>
      <dgm:spPr/>
      <dgm:t>
        <a:bodyPr/>
        <a:lstStyle/>
        <a:p>
          <a:pPr algn="ctr"/>
          <a:endParaRPr lang="es-CO" sz="1600" dirty="0" smtClean="0"/>
        </a:p>
        <a:p>
          <a:pPr algn="ctr"/>
          <a:r>
            <a:rPr lang="es-CO" sz="2400" b="1" i="1" dirty="0" smtClean="0"/>
            <a:t>DESVENTAJAS</a:t>
          </a:r>
        </a:p>
        <a:p>
          <a:pPr algn="just"/>
          <a:endParaRPr lang="es-CO" sz="2400" b="1" i="1" dirty="0" smtClean="0"/>
        </a:p>
        <a:p>
          <a:pPr algn="just"/>
          <a:r>
            <a:rPr lang="es-CO" sz="1600" dirty="0" smtClean="0"/>
            <a:t>-La dificultad de controlar la producción excesiva de gas o de agua.</a:t>
          </a:r>
        </a:p>
        <a:p>
          <a:pPr algn="just"/>
          <a:endParaRPr lang="es-CO" sz="1600" dirty="0" smtClean="0"/>
        </a:p>
        <a:p>
          <a:pPr algn="just"/>
          <a:r>
            <a:rPr lang="es-CO" sz="1600" dirty="0" smtClean="0"/>
            <a:t>-La sección de hoyo desnudo puede requerir trabajos continuos de limpieza, si la formación no es compacta.</a:t>
          </a:r>
        </a:p>
        <a:p>
          <a:pPr algn="just"/>
          <a:endParaRPr lang="es-CO" sz="1600" dirty="0" smtClean="0"/>
        </a:p>
        <a:p>
          <a:pPr algn="just"/>
          <a:r>
            <a:rPr lang="es-CO" sz="1600" dirty="0" smtClean="0"/>
            <a:t>-No puede ser estimulado selectivamente</a:t>
          </a:r>
        </a:p>
        <a:p>
          <a:pPr algn="ctr"/>
          <a:r>
            <a:rPr lang="es-CO" sz="1800" dirty="0" smtClean="0"/>
            <a:t>		</a:t>
          </a:r>
          <a:endParaRPr lang="es-CO" sz="1800" dirty="0"/>
        </a:p>
      </dgm:t>
    </dgm:pt>
    <dgm:pt modelId="{5B293F93-117A-4081-89A8-5C75E12224F5}" type="parTrans" cxnId="{11169C01-75FD-4A52-895E-0DF87EBAE082}">
      <dgm:prSet/>
      <dgm:spPr/>
      <dgm:t>
        <a:bodyPr/>
        <a:lstStyle/>
        <a:p>
          <a:endParaRPr lang="es-CO"/>
        </a:p>
      </dgm:t>
    </dgm:pt>
    <dgm:pt modelId="{A260CD06-41BA-4240-B1BB-61362F96E8CB}" type="sibTrans" cxnId="{11169C01-75FD-4A52-895E-0DF87EBAE082}">
      <dgm:prSet/>
      <dgm:spPr/>
      <dgm:t>
        <a:bodyPr/>
        <a:lstStyle/>
        <a:p>
          <a:endParaRPr lang="es-CO"/>
        </a:p>
      </dgm:t>
    </dgm:pt>
    <dgm:pt modelId="{0AF86845-0F95-4699-894A-60BEFA224E7B}" type="pres">
      <dgm:prSet presAssocID="{4C4ABF59-B6D3-469E-B1D8-FAF1CFEA6EDD}" presName="Name0" presStyleCnt="0">
        <dgm:presLayoutVars>
          <dgm:chMax val="2"/>
          <dgm:chPref val="2"/>
          <dgm:dir/>
          <dgm:animOne/>
          <dgm:resizeHandles val="exact"/>
        </dgm:presLayoutVars>
      </dgm:prSet>
      <dgm:spPr/>
      <dgm:t>
        <a:bodyPr/>
        <a:lstStyle/>
        <a:p>
          <a:endParaRPr lang="es-CO"/>
        </a:p>
      </dgm:t>
    </dgm:pt>
    <dgm:pt modelId="{9EB8E7D6-E7D0-4E0B-88CD-C493284F7F08}" type="pres">
      <dgm:prSet presAssocID="{4C4ABF59-B6D3-469E-B1D8-FAF1CFEA6EDD}" presName="Background" presStyleLbl="bgImgPlace1" presStyleIdx="0" presStyleCnt="1" custScaleY="138217" custLinFactNeighborX="2094" custLinFactNeighborY="11957"/>
      <dgm:spPr/>
    </dgm:pt>
    <dgm:pt modelId="{52FA8FBC-C8B2-44A4-87DF-C08C835F376E}" type="pres">
      <dgm:prSet presAssocID="{4C4ABF59-B6D3-469E-B1D8-FAF1CFEA6EDD}" presName="ParentText1" presStyleLbl="revTx" presStyleIdx="0" presStyleCnt="2" custScaleX="100338" custLinFactNeighborY="-13354">
        <dgm:presLayoutVars>
          <dgm:chMax val="0"/>
          <dgm:chPref val="0"/>
          <dgm:bulletEnabled val="1"/>
        </dgm:presLayoutVars>
      </dgm:prSet>
      <dgm:spPr/>
      <dgm:t>
        <a:bodyPr/>
        <a:lstStyle/>
        <a:p>
          <a:endParaRPr lang="es-CO"/>
        </a:p>
      </dgm:t>
    </dgm:pt>
    <dgm:pt modelId="{2AEE1122-A5F2-49A8-9CF0-653D3A7D5709}" type="pres">
      <dgm:prSet presAssocID="{4C4ABF59-B6D3-469E-B1D8-FAF1CFEA6EDD}" presName="ParentText2" presStyleLbl="revTx" presStyleIdx="1" presStyleCnt="2" custAng="10800000" custFlipVert="1" custScaleY="18467" custLinFactNeighborX="6527" custLinFactNeighborY="-61002">
        <dgm:presLayoutVars>
          <dgm:chMax val="0"/>
          <dgm:chPref val="0"/>
          <dgm:bulletEnabled val="1"/>
        </dgm:presLayoutVars>
      </dgm:prSet>
      <dgm:spPr/>
      <dgm:t>
        <a:bodyPr/>
        <a:lstStyle/>
        <a:p>
          <a:endParaRPr lang="es-CO"/>
        </a:p>
      </dgm:t>
    </dgm:pt>
    <dgm:pt modelId="{FBBA949A-AEAA-4542-9CB2-8449CC01DF15}" type="pres">
      <dgm:prSet presAssocID="{4C4ABF59-B6D3-469E-B1D8-FAF1CFEA6EDD}" presName="Plus" presStyleLbl="alignNode1" presStyleIdx="0" presStyleCnt="2" custScaleX="61823" custScaleY="64885" custLinFactNeighborX="5396" custLinFactNeighborY="-36044">
        <dgm:style>
          <a:lnRef idx="2">
            <a:schemeClr val="accent6"/>
          </a:lnRef>
          <a:fillRef idx="1">
            <a:schemeClr val="lt1"/>
          </a:fillRef>
          <a:effectRef idx="0">
            <a:schemeClr val="accent6"/>
          </a:effectRef>
          <a:fontRef idx="minor">
            <a:schemeClr val="dk1"/>
          </a:fontRef>
        </dgm:style>
      </dgm:prSet>
      <dgm:spPr/>
    </dgm:pt>
    <dgm:pt modelId="{9890BE2F-063A-4DF5-9B33-7B0510608526}" type="pres">
      <dgm:prSet presAssocID="{4C4ABF59-B6D3-469E-B1D8-FAF1CFEA6EDD}" presName="Minus" presStyleLbl="alignNode1" presStyleIdx="1" presStyleCnt="2" custScaleX="72271" custScaleY="84496" custLinFactY="-14397" custLinFactNeighborX="17073" custLinFactNeighborY="-100000">
        <dgm:style>
          <a:lnRef idx="2">
            <a:schemeClr val="accent6"/>
          </a:lnRef>
          <a:fillRef idx="1">
            <a:schemeClr val="lt1"/>
          </a:fillRef>
          <a:effectRef idx="0">
            <a:schemeClr val="accent6"/>
          </a:effectRef>
          <a:fontRef idx="minor">
            <a:schemeClr val="dk1"/>
          </a:fontRef>
        </dgm:style>
      </dgm:prSet>
      <dgm:spPr/>
    </dgm:pt>
    <dgm:pt modelId="{2934F67A-1581-4AF2-8D97-43F51E580F46}" type="pres">
      <dgm:prSet presAssocID="{4C4ABF59-B6D3-469E-B1D8-FAF1CFEA6EDD}" presName="Divider" presStyleLbl="parChTrans1D1" presStyleIdx="0" presStyleCnt="1" custScaleX="2000000" custScaleY="129584" custLinFactX="8800000" custLinFactNeighborX="8878642" custLinFactNeighborY="13462"/>
      <dgm:spPr/>
    </dgm:pt>
  </dgm:ptLst>
  <dgm:cxnLst>
    <dgm:cxn modelId="{11169C01-75FD-4A52-895E-0DF87EBAE082}" srcId="{4C4ABF59-B6D3-469E-B1D8-FAF1CFEA6EDD}" destId="{7775F100-8792-4FC2-8D7D-518EAC7BCEB1}" srcOrd="1" destOrd="0" parTransId="{5B293F93-117A-4081-89A8-5C75E12224F5}" sibTransId="{A260CD06-41BA-4240-B1BB-61362F96E8CB}"/>
    <dgm:cxn modelId="{D544407D-FD47-4955-A6CB-4D2E5E549663}" srcId="{4C4ABF59-B6D3-469E-B1D8-FAF1CFEA6EDD}" destId="{6BFB83C8-240A-418B-8DEF-0054E56A9BAB}" srcOrd="0" destOrd="0" parTransId="{2B08728D-B728-46A9-BA1E-700E41F60148}" sibTransId="{F7682D1C-1557-402D-8D28-397164EA98E6}"/>
    <dgm:cxn modelId="{5C2A246E-766A-4C3A-AE35-CD7FEAC6CDB4}" srcId="{4C4ABF59-B6D3-469E-B1D8-FAF1CFEA6EDD}" destId="{AA29B07A-0975-4016-8E17-F23A4C8D0329}" srcOrd="2" destOrd="0" parTransId="{7C5B72A4-CA26-49AB-9B6E-6CF0D7A05E30}" sibTransId="{AA9B5650-BB2A-43A6-AFE7-3F23A86384C9}"/>
    <dgm:cxn modelId="{9904CEA0-910E-4DA4-9BE9-3A28BAA7FEE3}" type="presOf" srcId="{4C4ABF59-B6D3-469E-B1D8-FAF1CFEA6EDD}" destId="{0AF86845-0F95-4699-894A-60BEFA224E7B}" srcOrd="0" destOrd="0" presId="urn:microsoft.com/office/officeart/2009/3/layout/PlusandMinus"/>
    <dgm:cxn modelId="{2B4E3ECA-059D-48DF-9250-52A2C414499A}" type="presOf" srcId="{6BFB83C8-240A-418B-8DEF-0054E56A9BAB}" destId="{52FA8FBC-C8B2-44A4-87DF-C08C835F376E}" srcOrd="0" destOrd="0" presId="urn:microsoft.com/office/officeart/2009/3/layout/PlusandMinus"/>
    <dgm:cxn modelId="{2D91237D-03CE-48AA-BBC0-780FE01EEE5B}" type="presOf" srcId="{7775F100-8792-4FC2-8D7D-518EAC7BCEB1}" destId="{2AEE1122-A5F2-49A8-9CF0-653D3A7D5709}" srcOrd="0" destOrd="0" presId="urn:microsoft.com/office/officeart/2009/3/layout/PlusandMinus"/>
    <dgm:cxn modelId="{B4131274-B421-4802-8D7F-90889F48A194}" type="presParOf" srcId="{0AF86845-0F95-4699-894A-60BEFA224E7B}" destId="{9EB8E7D6-E7D0-4E0B-88CD-C493284F7F08}" srcOrd="0" destOrd="0" presId="urn:microsoft.com/office/officeart/2009/3/layout/PlusandMinus"/>
    <dgm:cxn modelId="{68F3A1AA-4C8A-44D7-9F26-FB448F99824A}" type="presParOf" srcId="{0AF86845-0F95-4699-894A-60BEFA224E7B}" destId="{52FA8FBC-C8B2-44A4-87DF-C08C835F376E}" srcOrd="1" destOrd="0" presId="urn:microsoft.com/office/officeart/2009/3/layout/PlusandMinus"/>
    <dgm:cxn modelId="{55418F51-9D93-457A-B958-3C6F96A0E1E9}" type="presParOf" srcId="{0AF86845-0F95-4699-894A-60BEFA224E7B}" destId="{2AEE1122-A5F2-49A8-9CF0-653D3A7D5709}" srcOrd="2" destOrd="0" presId="urn:microsoft.com/office/officeart/2009/3/layout/PlusandMinus"/>
    <dgm:cxn modelId="{99F20A73-5456-423A-839E-5BA27EEB94D6}" type="presParOf" srcId="{0AF86845-0F95-4699-894A-60BEFA224E7B}" destId="{FBBA949A-AEAA-4542-9CB2-8449CC01DF15}" srcOrd="3" destOrd="0" presId="urn:microsoft.com/office/officeart/2009/3/layout/PlusandMinus"/>
    <dgm:cxn modelId="{4224641C-D8E5-4906-8AA3-B52B0AAEF3F0}" type="presParOf" srcId="{0AF86845-0F95-4699-894A-60BEFA224E7B}" destId="{9890BE2F-063A-4DF5-9B33-7B0510608526}" srcOrd="4" destOrd="0" presId="urn:microsoft.com/office/officeart/2009/3/layout/PlusandMinus"/>
    <dgm:cxn modelId="{732D1F11-D08F-445A-8014-C54C8DDC794C}" type="presParOf" srcId="{0AF86845-0F95-4699-894A-60BEFA224E7B}" destId="{2934F67A-1581-4AF2-8D97-43F51E580F46}"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4ABF59-B6D3-469E-B1D8-FAF1CFEA6EDD}" type="doc">
      <dgm:prSet loTypeId="urn:microsoft.com/office/officeart/2009/3/layout/PlusandMinus" loCatId="relationship" qsTypeId="urn:microsoft.com/office/officeart/2005/8/quickstyle/3d3" qsCatId="3D" csTypeId="urn:microsoft.com/office/officeart/2005/8/colors/accent5_1" csCatId="accent5" phldr="1"/>
      <dgm:spPr/>
      <dgm:t>
        <a:bodyPr/>
        <a:lstStyle/>
        <a:p>
          <a:endParaRPr lang="es-CO"/>
        </a:p>
      </dgm:t>
    </dgm:pt>
    <dgm:pt modelId="{6BFB83C8-240A-418B-8DEF-0054E56A9BAB}">
      <dgm:prSet phldrT="[Texto]" custT="1"/>
      <dgm:spPr/>
      <dgm:t>
        <a:bodyPr/>
        <a:lstStyle/>
        <a:p>
          <a:pPr algn="ctr"/>
          <a:r>
            <a:rPr lang="es-CO" sz="2400" b="1" i="1" dirty="0" smtClean="0"/>
            <a:t>VENTAJAS</a:t>
          </a:r>
        </a:p>
        <a:p>
          <a:pPr algn="ctr"/>
          <a:endParaRPr lang="es-CO" sz="2400" b="1" i="1" dirty="0" smtClean="0"/>
        </a:p>
        <a:p>
          <a:pPr algn="just"/>
          <a:r>
            <a:rPr lang="es-CO" sz="1600" dirty="0" smtClean="0"/>
            <a:t>-La facilidad de controlar la producción de gas o agua durante la vida productiva del pozo.</a:t>
          </a:r>
        </a:p>
        <a:p>
          <a:pPr algn="just"/>
          <a:endParaRPr lang="es-CO" sz="1600" dirty="0" smtClean="0"/>
        </a:p>
        <a:p>
          <a:pPr algn="just"/>
          <a:r>
            <a:rPr lang="es-CO" sz="1600" dirty="0" smtClean="0"/>
            <a:t>-La posibilidad de profundizar el pozo.</a:t>
          </a:r>
        </a:p>
        <a:p>
          <a:pPr algn="just"/>
          <a:endParaRPr lang="es-CO" sz="1600" dirty="0" smtClean="0"/>
        </a:p>
        <a:p>
          <a:pPr algn="just"/>
          <a:r>
            <a:rPr lang="es-CO" sz="1600" dirty="0" smtClean="0"/>
            <a:t>-La posibilidad de controlar la producción de arena utilizando camisas ranuradas y empaques con grava.</a:t>
          </a:r>
        </a:p>
        <a:p>
          <a:pPr algn="just"/>
          <a:endParaRPr lang="es-CO" sz="1600" dirty="0" smtClean="0"/>
        </a:p>
        <a:p>
          <a:pPr algn="just"/>
          <a:r>
            <a:rPr lang="es-CO" sz="1600" dirty="0" smtClean="0"/>
            <a:t>-La disponibilidad de registros que ayudan a decidir acerca de asentar el revestimiento.</a:t>
          </a:r>
        </a:p>
        <a:p>
          <a:pPr algn="just"/>
          <a:endParaRPr lang="es-CO" sz="1600" dirty="0" smtClean="0"/>
        </a:p>
        <a:p>
          <a:pPr algn="just"/>
          <a:r>
            <a:rPr lang="es-CO" sz="1600" dirty="0" smtClean="0"/>
            <a:t>-La adaptabilidad a las configuraciones de completamientos múltiples.	</a:t>
          </a:r>
          <a:endParaRPr lang="es-CO" sz="1600" dirty="0"/>
        </a:p>
      </dgm:t>
    </dgm:pt>
    <dgm:pt modelId="{2B08728D-B728-46A9-BA1E-700E41F60148}" type="parTrans" cxnId="{D544407D-FD47-4955-A6CB-4D2E5E549663}">
      <dgm:prSet/>
      <dgm:spPr/>
      <dgm:t>
        <a:bodyPr/>
        <a:lstStyle/>
        <a:p>
          <a:endParaRPr lang="es-CO"/>
        </a:p>
      </dgm:t>
    </dgm:pt>
    <dgm:pt modelId="{F7682D1C-1557-402D-8D28-397164EA98E6}" type="sibTrans" cxnId="{D544407D-FD47-4955-A6CB-4D2E5E549663}">
      <dgm:prSet/>
      <dgm:spPr/>
      <dgm:t>
        <a:bodyPr/>
        <a:lstStyle/>
        <a:p>
          <a:endParaRPr lang="es-CO"/>
        </a:p>
      </dgm:t>
    </dgm:pt>
    <dgm:pt modelId="{AA29B07A-0975-4016-8E17-F23A4C8D0329}">
      <dgm:prSet phldrT="[Texto]" custT="1"/>
      <dgm:spPr/>
      <dgm:t>
        <a:bodyPr/>
        <a:lstStyle/>
        <a:p>
          <a:endParaRPr lang="es-CO"/>
        </a:p>
      </dgm:t>
    </dgm:pt>
    <dgm:pt modelId="{7C5B72A4-CA26-49AB-9B6E-6CF0D7A05E30}" type="parTrans" cxnId="{5C2A246E-766A-4C3A-AE35-CD7FEAC6CDB4}">
      <dgm:prSet/>
      <dgm:spPr/>
      <dgm:t>
        <a:bodyPr/>
        <a:lstStyle/>
        <a:p>
          <a:endParaRPr lang="es-CO"/>
        </a:p>
      </dgm:t>
    </dgm:pt>
    <dgm:pt modelId="{AA9B5650-BB2A-43A6-AFE7-3F23A86384C9}" type="sibTrans" cxnId="{5C2A246E-766A-4C3A-AE35-CD7FEAC6CDB4}">
      <dgm:prSet/>
      <dgm:spPr/>
      <dgm:t>
        <a:bodyPr/>
        <a:lstStyle/>
        <a:p>
          <a:endParaRPr lang="es-CO"/>
        </a:p>
      </dgm:t>
    </dgm:pt>
    <dgm:pt modelId="{7775F100-8792-4FC2-8D7D-518EAC7BCEB1}">
      <dgm:prSet phldrT="[Texto]" custT="1"/>
      <dgm:spPr/>
      <dgm:t>
        <a:bodyPr/>
        <a:lstStyle/>
        <a:p>
          <a:pPr algn="ctr"/>
          <a:endParaRPr lang="es-CO" sz="1600" dirty="0" smtClean="0"/>
        </a:p>
        <a:p>
          <a:pPr algn="ctr"/>
          <a:r>
            <a:rPr lang="es-CO" sz="2400" b="1" i="1" dirty="0" smtClean="0"/>
            <a:t>DESVENTAJAS</a:t>
          </a:r>
        </a:p>
        <a:p>
          <a:pPr algn="just"/>
          <a:endParaRPr lang="es-CO" sz="2400" b="1" i="1" dirty="0" smtClean="0"/>
        </a:p>
        <a:p>
          <a:pPr algn="just"/>
          <a:r>
            <a:rPr lang="es-CO" sz="1600" dirty="0" smtClean="0"/>
            <a:t>- El costo de perforación de arenas de gran espesor puede ser apreciablemente mayor que cuando se usa un completamiento a hueco abierto.</a:t>
          </a:r>
        </a:p>
        <a:p>
          <a:pPr algn="just"/>
          <a:endParaRPr lang="es-CO" sz="1600" dirty="0" smtClean="0"/>
        </a:p>
        <a:p>
          <a:pPr algn="just"/>
          <a:r>
            <a:rPr lang="es-CO" sz="1600" dirty="0" smtClean="0"/>
            <a:t>-La interpretación de los registros de formación es crítica.</a:t>
          </a:r>
        </a:p>
        <a:p>
          <a:pPr algn="just"/>
          <a:endParaRPr lang="es-CO" sz="1600" dirty="0" smtClean="0"/>
        </a:p>
        <a:p>
          <a:pPr algn="just"/>
          <a:r>
            <a:rPr lang="es-CO" sz="1600" dirty="0" smtClean="0"/>
            <a:t>-El daño a la zona productora puede ser mayor.</a:t>
          </a:r>
        </a:p>
        <a:p>
          <a:pPr algn="just"/>
          <a:endParaRPr lang="es-CO" sz="1600" dirty="0" smtClean="0"/>
        </a:p>
        <a:p>
          <a:pPr algn="just"/>
          <a:r>
            <a:rPr lang="es-CO" sz="1600" dirty="0" smtClean="0"/>
            <a:t>-La necesidad de una buena cementación en los intervalos de producción.</a:t>
          </a:r>
        </a:p>
        <a:p>
          <a:pPr algn="just"/>
          <a:endParaRPr lang="es-CO" sz="1600" dirty="0" smtClean="0"/>
        </a:p>
        <a:p>
          <a:pPr algn="just"/>
          <a:r>
            <a:rPr lang="es-CO" sz="1600" dirty="0" smtClean="0"/>
            <a:t>-El diámetro efectivo del pozo y la productividad pueden disminuir.</a:t>
          </a:r>
          <a:r>
            <a:rPr lang="es-CO" sz="1800" dirty="0" smtClean="0"/>
            <a:t>	</a:t>
          </a:r>
          <a:endParaRPr lang="es-CO" sz="1800" dirty="0"/>
        </a:p>
      </dgm:t>
    </dgm:pt>
    <dgm:pt modelId="{5B293F93-117A-4081-89A8-5C75E12224F5}" type="parTrans" cxnId="{11169C01-75FD-4A52-895E-0DF87EBAE082}">
      <dgm:prSet/>
      <dgm:spPr/>
      <dgm:t>
        <a:bodyPr/>
        <a:lstStyle/>
        <a:p>
          <a:endParaRPr lang="es-CO"/>
        </a:p>
      </dgm:t>
    </dgm:pt>
    <dgm:pt modelId="{A260CD06-41BA-4240-B1BB-61362F96E8CB}" type="sibTrans" cxnId="{11169C01-75FD-4A52-895E-0DF87EBAE082}">
      <dgm:prSet/>
      <dgm:spPr/>
      <dgm:t>
        <a:bodyPr/>
        <a:lstStyle/>
        <a:p>
          <a:endParaRPr lang="es-CO"/>
        </a:p>
      </dgm:t>
    </dgm:pt>
    <dgm:pt modelId="{0AF86845-0F95-4699-894A-60BEFA224E7B}" type="pres">
      <dgm:prSet presAssocID="{4C4ABF59-B6D3-469E-B1D8-FAF1CFEA6EDD}" presName="Name0" presStyleCnt="0">
        <dgm:presLayoutVars>
          <dgm:chMax val="2"/>
          <dgm:chPref val="2"/>
          <dgm:dir/>
          <dgm:animOne/>
          <dgm:resizeHandles val="exact"/>
        </dgm:presLayoutVars>
      </dgm:prSet>
      <dgm:spPr/>
      <dgm:t>
        <a:bodyPr/>
        <a:lstStyle/>
        <a:p>
          <a:endParaRPr lang="es-CO"/>
        </a:p>
      </dgm:t>
    </dgm:pt>
    <dgm:pt modelId="{9EB8E7D6-E7D0-4E0B-88CD-C493284F7F08}" type="pres">
      <dgm:prSet presAssocID="{4C4ABF59-B6D3-469E-B1D8-FAF1CFEA6EDD}" presName="Background" presStyleLbl="bgImgPlace1" presStyleIdx="0" presStyleCnt="1" custScaleY="138217" custLinFactNeighborX="2094" custLinFactNeighborY="11957"/>
      <dgm:spPr/>
    </dgm:pt>
    <dgm:pt modelId="{52FA8FBC-C8B2-44A4-87DF-C08C835F376E}" type="pres">
      <dgm:prSet presAssocID="{4C4ABF59-B6D3-469E-B1D8-FAF1CFEA6EDD}" presName="ParentText1" presStyleLbl="revTx" presStyleIdx="0" presStyleCnt="2" custScaleX="100338" custLinFactNeighborY="-13354">
        <dgm:presLayoutVars>
          <dgm:chMax val="0"/>
          <dgm:chPref val="0"/>
          <dgm:bulletEnabled val="1"/>
        </dgm:presLayoutVars>
      </dgm:prSet>
      <dgm:spPr/>
      <dgm:t>
        <a:bodyPr/>
        <a:lstStyle/>
        <a:p>
          <a:endParaRPr lang="es-CO"/>
        </a:p>
      </dgm:t>
    </dgm:pt>
    <dgm:pt modelId="{2AEE1122-A5F2-49A8-9CF0-653D3A7D5709}" type="pres">
      <dgm:prSet presAssocID="{4C4ABF59-B6D3-469E-B1D8-FAF1CFEA6EDD}" presName="ParentText2" presStyleLbl="revTx" presStyleIdx="1" presStyleCnt="2" custAng="10800000" custFlipVert="1" custScaleY="18467" custLinFactNeighborX="6527" custLinFactNeighborY="-61002">
        <dgm:presLayoutVars>
          <dgm:chMax val="0"/>
          <dgm:chPref val="0"/>
          <dgm:bulletEnabled val="1"/>
        </dgm:presLayoutVars>
      </dgm:prSet>
      <dgm:spPr/>
      <dgm:t>
        <a:bodyPr/>
        <a:lstStyle/>
        <a:p>
          <a:endParaRPr lang="es-CO"/>
        </a:p>
      </dgm:t>
    </dgm:pt>
    <dgm:pt modelId="{FBBA949A-AEAA-4542-9CB2-8449CC01DF15}" type="pres">
      <dgm:prSet presAssocID="{4C4ABF59-B6D3-469E-B1D8-FAF1CFEA6EDD}" presName="Plus" presStyleLbl="alignNode1" presStyleIdx="0" presStyleCnt="2" custScaleX="61823" custScaleY="64885" custLinFactNeighborX="5396" custLinFactNeighborY="-36044">
        <dgm:style>
          <a:lnRef idx="2">
            <a:schemeClr val="accent6"/>
          </a:lnRef>
          <a:fillRef idx="1">
            <a:schemeClr val="lt1"/>
          </a:fillRef>
          <a:effectRef idx="0">
            <a:schemeClr val="accent6"/>
          </a:effectRef>
          <a:fontRef idx="minor">
            <a:schemeClr val="dk1"/>
          </a:fontRef>
        </dgm:style>
      </dgm:prSet>
      <dgm:spPr/>
    </dgm:pt>
    <dgm:pt modelId="{9890BE2F-063A-4DF5-9B33-7B0510608526}" type="pres">
      <dgm:prSet presAssocID="{4C4ABF59-B6D3-469E-B1D8-FAF1CFEA6EDD}" presName="Minus" presStyleLbl="alignNode1" presStyleIdx="1" presStyleCnt="2" custScaleX="72271" custScaleY="84496" custLinFactY="-14397" custLinFactNeighborX="17073" custLinFactNeighborY="-100000">
        <dgm:style>
          <a:lnRef idx="2">
            <a:schemeClr val="accent6"/>
          </a:lnRef>
          <a:fillRef idx="1">
            <a:schemeClr val="lt1"/>
          </a:fillRef>
          <a:effectRef idx="0">
            <a:schemeClr val="accent6"/>
          </a:effectRef>
          <a:fontRef idx="minor">
            <a:schemeClr val="dk1"/>
          </a:fontRef>
        </dgm:style>
      </dgm:prSet>
      <dgm:spPr/>
    </dgm:pt>
    <dgm:pt modelId="{2934F67A-1581-4AF2-8D97-43F51E580F46}" type="pres">
      <dgm:prSet presAssocID="{4C4ABF59-B6D3-469E-B1D8-FAF1CFEA6EDD}" presName="Divider" presStyleLbl="parChTrans1D1" presStyleIdx="0" presStyleCnt="1" custScaleX="2000000" custScaleY="129584" custLinFactX="8800000" custLinFactNeighborX="8878642" custLinFactNeighborY="13462"/>
      <dgm:spPr/>
    </dgm:pt>
  </dgm:ptLst>
  <dgm:cxnLst>
    <dgm:cxn modelId="{034369D4-5428-4BAE-ACDB-FB83C16A1BEA}" type="presOf" srcId="{6BFB83C8-240A-418B-8DEF-0054E56A9BAB}" destId="{52FA8FBC-C8B2-44A4-87DF-C08C835F376E}" srcOrd="0" destOrd="0" presId="urn:microsoft.com/office/officeart/2009/3/layout/PlusandMinus"/>
    <dgm:cxn modelId="{5C2A246E-766A-4C3A-AE35-CD7FEAC6CDB4}" srcId="{4C4ABF59-B6D3-469E-B1D8-FAF1CFEA6EDD}" destId="{AA29B07A-0975-4016-8E17-F23A4C8D0329}" srcOrd="2" destOrd="0" parTransId="{7C5B72A4-CA26-49AB-9B6E-6CF0D7A05E30}" sibTransId="{AA9B5650-BB2A-43A6-AFE7-3F23A86384C9}"/>
    <dgm:cxn modelId="{67B430DF-12AE-4076-8D0A-1E41D9B3BE06}" type="presOf" srcId="{4C4ABF59-B6D3-469E-B1D8-FAF1CFEA6EDD}" destId="{0AF86845-0F95-4699-894A-60BEFA224E7B}" srcOrd="0" destOrd="0" presId="urn:microsoft.com/office/officeart/2009/3/layout/PlusandMinus"/>
    <dgm:cxn modelId="{D544407D-FD47-4955-A6CB-4D2E5E549663}" srcId="{4C4ABF59-B6D3-469E-B1D8-FAF1CFEA6EDD}" destId="{6BFB83C8-240A-418B-8DEF-0054E56A9BAB}" srcOrd="0" destOrd="0" parTransId="{2B08728D-B728-46A9-BA1E-700E41F60148}" sibTransId="{F7682D1C-1557-402D-8D28-397164EA98E6}"/>
    <dgm:cxn modelId="{0D564089-5A57-4631-AEAC-96FB2A34E336}" type="presOf" srcId="{7775F100-8792-4FC2-8D7D-518EAC7BCEB1}" destId="{2AEE1122-A5F2-49A8-9CF0-653D3A7D5709}" srcOrd="0" destOrd="0" presId="urn:microsoft.com/office/officeart/2009/3/layout/PlusandMinus"/>
    <dgm:cxn modelId="{11169C01-75FD-4A52-895E-0DF87EBAE082}" srcId="{4C4ABF59-B6D3-469E-B1D8-FAF1CFEA6EDD}" destId="{7775F100-8792-4FC2-8D7D-518EAC7BCEB1}" srcOrd="1" destOrd="0" parTransId="{5B293F93-117A-4081-89A8-5C75E12224F5}" sibTransId="{A260CD06-41BA-4240-B1BB-61362F96E8CB}"/>
    <dgm:cxn modelId="{16902581-6136-4C4B-8859-32B6E9FE2F47}" type="presParOf" srcId="{0AF86845-0F95-4699-894A-60BEFA224E7B}" destId="{9EB8E7D6-E7D0-4E0B-88CD-C493284F7F08}" srcOrd="0" destOrd="0" presId="urn:microsoft.com/office/officeart/2009/3/layout/PlusandMinus"/>
    <dgm:cxn modelId="{5B72F239-4FEC-4930-B01A-BADDA130B03C}" type="presParOf" srcId="{0AF86845-0F95-4699-894A-60BEFA224E7B}" destId="{52FA8FBC-C8B2-44A4-87DF-C08C835F376E}" srcOrd="1" destOrd="0" presId="urn:microsoft.com/office/officeart/2009/3/layout/PlusandMinus"/>
    <dgm:cxn modelId="{F2703727-F300-43CF-8583-A97D0AFA2044}" type="presParOf" srcId="{0AF86845-0F95-4699-894A-60BEFA224E7B}" destId="{2AEE1122-A5F2-49A8-9CF0-653D3A7D5709}" srcOrd="2" destOrd="0" presId="urn:microsoft.com/office/officeart/2009/3/layout/PlusandMinus"/>
    <dgm:cxn modelId="{D4B86070-6908-4834-81DE-AEB7CD6323DD}" type="presParOf" srcId="{0AF86845-0F95-4699-894A-60BEFA224E7B}" destId="{FBBA949A-AEAA-4542-9CB2-8449CC01DF15}" srcOrd="3" destOrd="0" presId="urn:microsoft.com/office/officeart/2009/3/layout/PlusandMinus"/>
    <dgm:cxn modelId="{96E4FA01-83E6-4360-A9AE-8375F5202E1D}" type="presParOf" srcId="{0AF86845-0F95-4699-894A-60BEFA224E7B}" destId="{9890BE2F-063A-4DF5-9B33-7B0510608526}" srcOrd="4" destOrd="0" presId="urn:microsoft.com/office/officeart/2009/3/layout/PlusandMinus"/>
    <dgm:cxn modelId="{C4A0C59B-73BE-4170-943B-5B0250BBDCFB}" type="presParOf" srcId="{0AF86845-0F95-4699-894A-60BEFA224E7B}" destId="{2934F67A-1581-4AF2-8D97-43F51E580F46}" srcOrd="5" destOrd="0" presId="urn:microsoft.com/office/officeart/2009/3/layout/PlusandMinu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B0DE9-3798-48C2-B587-FE7D87162E15}" type="doc">
      <dgm:prSet loTypeId="urn:microsoft.com/office/officeart/2005/8/layout/hierarchy3" loCatId="hierarchy" qsTypeId="urn:microsoft.com/office/officeart/2005/8/quickstyle/3d4" qsCatId="3D" csTypeId="urn:microsoft.com/office/officeart/2005/8/colors/accent1_5" csCatId="accent1" phldr="1"/>
      <dgm:spPr/>
      <dgm:t>
        <a:bodyPr/>
        <a:lstStyle/>
        <a:p>
          <a:endParaRPr lang="es-CO"/>
        </a:p>
      </dgm:t>
    </dgm:pt>
    <dgm:pt modelId="{DD7EE445-3F79-4781-B739-680F8575BE81}">
      <dgm:prSet phldrT="[Texto]" custT="1"/>
      <dgm:spPr/>
      <dgm:t>
        <a:bodyPr/>
        <a:lstStyle/>
        <a:p>
          <a:r>
            <a:rPr lang="es-CO" sz="2800" dirty="0" smtClean="0"/>
            <a:t>COMPONENTES DEL SISTEMA DE PRODUCCIÓN DE PETRÓLEO</a:t>
          </a:r>
          <a:endParaRPr lang="es-CO" sz="2800" dirty="0"/>
        </a:p>
      </dgm:t>
    </dgm:pt>
    <dgm:pt modelId="{96391E16-1B5C-4DA8-A45A-328DB398C35E}" type="parTrans" cxnId="{06AF4A0B-D49D-4AD2-B079-A4FF5D3165FB}">
      <dgm:prSet/>
      <dgm:spPr/>
      <dgm:t>
        <a:bodyPr/>
        <a:lstStyle/>
        <a:p>
          <a:endParaRPr lang="es-CO"/>
        </a:p>
      </dgm:t>
    </dgm:pt>
    <dgm:pt modelId="{DB226B4A-F609-425C-87E8-5F89A718C093}" type="sibTrans" cxnId="{06AF4A0B-D49D-4AD2-B079-A4FF5D3165FB}">
      <dgm:prSet/>
      <dgm:spPr/>
      <dgm:t>
        <a:bodyPr/>
        <a:lstStyle/>
        <a:p>
          <a:endParaRPr lang="es-CO"/>
        </a:p>
      </dgm:t>
    </dgm:pt>
    <dgm:pt modelId="{952993D3-8F76-4120-AD57-33A91AFE51B5}">
      <dgm:prSet phldrT="[Texto]" custT="1"/>
      <dgm:spPr/>
      <dgm:t>
        <a:bodyPr/>
        <a:lstStyle/>
        <a:p>
          <a:endParaRPr lang="es-CO" sz="1800" b="0" dirty="0"/>
        </a:p>
      </dgm:t>
    </dgm:pt>
    <dgm:pt modelId="{A46CB2B8-EC73-4A37-B77E-5E565BAB3CA9}">
      <dgm:prSet phldrT="[Texto]" custT="1"/>
      <dgm:spPr/>
      <dgm:t>
        <a:bodyPr/>
        <a:lstStyle/>
        <a:p>
          <a:r>
            <a:rPr lang="es-CO" sz="1800" b="0" i="1" dirty="0" smtClean="0"/>
            <a:t>1) </a:t>
          </a:r>
          <a:r>
            <a:rPr lang="es-CO" sz="1800" b="1" i="1" u="sng" dirty="0" smtClean="0"/>
            <a:t>YACIMIENTO: </a:t>
          </a:r>
          <a:r>
            <a:rPr lang="es-CO" sz="1800" b="0" dirty="0" smtClean="0"/>
            <a:t>Unidad geológica de volumen limitado, poroso y permeable que contiene hidrocarburos en estado líquido y/o gaseoso. Para tener un yacimiento de hidrocarburos básicamente se debe contar con una fuente, un camino migratorio, una trampa, porosidad/almacenaje y permeabilidad.</a:t>
          </a:r>
        </a:p>
        <a:p>
          <a:endParaRPr lang="es-CO" sz="1800" b="0" dirty="0" smtClean="0"/>
        </a:p>
        <a:p>
          <a:endParaRPr lang="es-CO" sz="1800" b="0" dirty="0" smtClean="0"/>
        </a:p>
        <a:p>
          <a:endParaRPr lang="es-CO" sz="1800" b="0" dirty="0" smtClean="0"/>
        </a:p>
        <a:p>
          <a:endParaRPr lang="es-CO" sz="1800" b="0" dirty="0" smtClean="0"/>
        </a:p>
        <a:p>
          <a:endParaRPr lang="es-CO" sz="1800" b="0" dirty="0" smtClean="0"/>
        </a:p>
        <a:p>
          <a:endParaRPr lang="es-CO" sz="1800" b="0" dirty="0" smtClean="0"/>
        </a:p>
        <a:p>
          <a:r>
            <a:rPr lang="es-CO" sz="1800" b="0" dirty="0" smtClean="0"/>
            <a:t>- </a:t>
          </a:r>
          <a:r>
            <a:rPr lang="es-CO" sz="1800" b="1" dirty="0" smtClean="0"/>
            <a:t>Porosidad: </a:t>
          </a:r>
          <a:r>
            <a:rPr lang="es-CO" sz="1800" dirty="0" smtClean="0"/>
            <a:t>la porosidad se define como la relación entre el volumen poroso y el volumen total de la roca, y es usualmente expresada en porcentaje.</a:t>
          </a:r>
        </a:p>
        <a:p>
          <a:endParaRPr lang="es-CO" sz="1800" b="0" dirty="0" smtClean="0"/>
        </a:p>
        <a:p>
          <a:r>
            <a:rPr lang="es-CO" sz="1800" b="0" dirty="0" smtClean="0"/>
            <a:t>-</a:t>
          </a:r>
          <a:r>
            <a:rPr lang="es-CO" sz="1800" b="1" dirty="0" smtClean="0"/>
            <a:t> Permeabilidad</a:t>
          </a:r>
          <a:r>
            <a:rPr lang="es-CO" sz="1800" b="0" dirty="0" smtClean="0"/>
            <a:t>: </a:t>
          </a:r>
          <a:r>
            <a:rPr lang="es-CO" sz="1800" dirty="0" smtClean="0"/>
            <a:t>medida de la facilidad con que el fluido pasa a través de una roca porosa, bajo condiciones de flujo no turbulento y está en función del grado de interconexión entre los poros y su unidad practica es el milidarcy (md).</a:t>
          </a:r>
        </a:p>
        <a:p>
          <a:endParaRPr lang="es-CO" sz="1800" b="0" dirty="0" smtClean="0"/>
        </a:p>
        <a:p>
          <a:r>
            <a:rPr lang="es-CO" sz="1800" b="0" dirty="0" smtClean="0"/>
            <a:t>-</a:t>
          </a:r>
          <a:r>
            <a:rPr lang="es-CO" sz="1800" b="1" dirty="0" smtClean="0"/>
            <a:t> Fluidos</a:t>
          </a:r>
          <a:r>
            <a:rPr lang="es-CO" sz="1800" i="1" dirty="0" smtClean="0"/>
            <a:t>: e</a:t>
          </a:r>
          <a:r>
            <a:rPr lang="es-CO" sz="1800" dirty="0" smtClean="0"/>
            <a:t>l aceite y el gas nunca se encuentran disponibles solos saturando el espacio poroso, el agua siempre está presente. </a:t>
          </a:r>
          <a:endParaRPr lang="es-CO" sz="1800" b="0" dirty="0"/>
        </a:p>
      </dgm:t>
    </dgm:pt>
    <dgm:pt modelId="{5643452C-5FF3-4595-8457-F0DF7EF73A47}" type="sibTrans" cxnId="{BB7BAD68-EB54-4D39-B99C-D80C01E1D29A}">
      <dgm:prSet/>
      <dgm:spPr/>
      <dgm:t>
        <a:bodyPr/>
        <a:lstStyle/>
        <a:p>
          <a:endParaRPr lang="es-CO"/>
        </a:p>
      </dgm:t>
    </dgm:pt>
    <dgm:pt modelId="{205CE6F2-71D1-4DC2-8869-4CC990BC9895}" type="parTrans" cxnId="{BB7BAD68-EB54-4D39-B99C-D80C01E1D29A}">
      <dgm:prSet/>
      <dgm:spPr/>
      <dgm:t>
        <a:bodyPr/>
        <a:lstStyle/>
        <a:p>
          <a:endParaRPr lang="es-CO"/>
        </a:p>
      </dgm:t>
    </dgm:pt>
    <dgm:pt modelId="{18E7A6D2-F40A-41A2-94D6-E6FF56F1D68B}" type="sibTrans" cxnId="{0B526B35-CCB8-4E9C-A1C7-55ADA647C08F}">
      <dgm:prSet/>
      <dgm:spPr/>
      <dgm:t>
        <a:bodyPr/>
        <a:lstStyle/>
        <a:p>
          <a:endParaRPr lang="es-CO"/>
        </a:p>
      </dgm:t>
    </dgm:pt>
    <dgm:pt modelId="{9D6CBE27-A05C-4D5D-BA7C-13BA6F3E644E}" type="parTrans" cxnId="{0B526B35-CCB8-4E9C-A1C7-55ADA647C08F}">
      <dgm:prSet/>
      <dgm:spPr/>
      <dgm:t>
        <a:bodyPr/>
        <a:lstStyle/>
        <a:p>
          <a:endParaRPr lang="es-CO"/>
        </a:p>
      </dgm:t>
    </dgm:pt>
    <dgm:pt modelId="{E6BEE0F7-B9CA-4D57-9B5B-A038E0084B03}" type="pres">
      <dgm:prSet presAssocID="{FB2B0DE9-3798-48C2-B587-FE7D87162E15}" presName="diagram" presStyleCnt="0">
        <dgm:presLayoutVars>
          <dgm:chPref val="1"/>
          <dgm:dir/>
          <dgm:animOne val="branch"/>
          <dgm:animLvl val="lvl"/>
          <dgm:resizeHandles/>
        </dgm:presLayoutVars>
      </dgm:prSet>
      <dgm:spPr/>
      <dgm:t>
        <a:bodyPr/>
        <a:lstStyle/>
        <a:p>
          <a:endParaRPr lang="es-CO"/>
        </a:p>
      </dgm:t>
    </dgm:pt>
    <dgm:pt modelId="{9E0552A7-D8D3-401F-AA3F-90542B195922}" type="pres">
      <dgm:prSet presAssocID="{DD7EE445-3F79-4781-B739-680F8575BE81}" presName="root" presStyleCnt="0"/>
      <dgm:spPr/>
    </dgm:pt>
    <dgm:pt modelId="{B21B73B4-72DE-46C4-86E8-CC24BAB63A7D}" type="pres">
      <dgm:prSet presAssocID="{DD7EE445-3F79-4781-B739-680F8575BE81}" presName="rootComposite" presStyleCnt="0"/>
      <dgm:spPr/>
    </dgm:pt>
    <dgm:pt modelId="{5947732D-FC84-4445-A4E2-9EAD875C17E0}" type="pres">
      <dgm:prSet presAssocID="{DD7EE445-3F79-4781-B739-680F8575BE81}" presName="rootText" presStyleLbl="node1" presStyleIdx="0" presStyleCnt="1" custScaleX="161785" custScaleY="49325" custLinFactNeighborX="8101"/>
      <dgm:spPr/>
      <dgm:t>
        <a:bodyPr/>
        <a:lstStyle/>
        <a:p>
          <a:endParaRPr lang="es-CO"/>
        </a:p>
      </dgm:t>
    </dgm:pt>
    <dgm:pt modelId="{CD8D4B14-94DF-4CDE-B742-68FCE71D8DDA}" type="pres">
      <dgm:prSet presAssocID="{DD7EE445-3F79-4781-B739-680F8575BE81}" presName="rootConnector" presStyleLbl="node1" presStyleIdx="0" presStyleCnt="1"/>
      <dgm:spPr/>
      <dgm:t>
        <a:bodyPr/>
        <a:lstStyle/>
        <a:p>
          <a:endParaRPr lang="es-CO"/>
        </a:p>
      </dgm:t>
    </dgm:pt>
    <dgm:pt modelId="{6D9A50CF-39BC-41C0-8C6A-59A6962D3657}" type="pres">
      <dgm:prSet presAssocID="{DD7EE445-3F79-4781-B739-680F8575BE81}" presName="childShape" presStyleCnt="0"/>
      <dgm:spPr/>
    </dgm:pt>
    <dgm:pt modelId="{70114256-10F2-4B38-BAFD-AAAD21E167C5}" type="pres">
      <dgm:prSet presAssocID="{205CE6F2-71D1-4DC2-8869-4CC990BC9895}" presName="Name13" presStyleLbl="parChTrans1D2" presStyleIdx="0" presStyleCnt="1"/>
      <dgm:spPr/>
      <dgm:t>
        <a:bodyPr/>
        <a:lstStyle/>
        <a:p>
          <a:endParaRPr lang="es-CO"/>
        </a:p>
      </dgm:t>
    </dgm:pt>
    <dgm:pt modelId="{6E131276-86C7-4F6E-BE0B-F63B9B783D67}" type="pres">
      <dgm:prSet presAssocID="{A46CB2B8-EC73-4A37-B77E-5E565BAB3CA9}" presName="childText" presStyleLbl="bgAcc1" presStyleIdx="0" presStyleCnt="1" custScaleX="320802" custScaleY="361153">
        <dgm:presLayoutVars>
          <dgm:bulletEnabled val="1"/>
        </dgm:presLayoutVars>
      </dgm:prSet>
      <dgm:spPr/>
      <dgm:t>
        <a:bodyPr/>
        <a:lstStyle/>
        <a:p>
          <a:endParaRPr lang="es-CO"/>
        </a:p>
      </dgm:t>
    </dgm:pt>
  </dgm:ptLst>
  <dgm:cxnLst>
    <dgm:cxn modelId="{BB7BAD68-EB54-4D39-B99C-D80C01E1D29A}" srcId="{DD7EE445-3F79-4781-B739-680F8575BE81}" destId="{A46CB2B8-EC73-4A37-B77E-5E565BAB3CA9}" srcOrd="0" destOrd="0" parTransId="{205CE6F2-71D1-4DC2-8869-4CC990BC9895}" sibTransId="{5643452C-5FF3-4595-8457-F0DF7EF73A47}"/>
    <dgm:cxn modelId="{30627CD4-FAE6-4C82-8567-C3B7F88D3CB5}" type="presOf" srcId="{DD7EE445-3F79-4781-B739-680F8575BE81}" destId="{5947732D-FC84-4445-A4E2-9EAD875C17E0}" srcOrd="0" destOrd="0" presId="urn:microsoft.com/office/officeart/2005/8/layout/hierarchy3"/>
    <dgm:cxn modelId="{7DF5F35B-4145-4FB5-B757-F90571D89387}" type="presOf" srcId="{952993D3-8F76-4120-AD57-33A91AFE51B5}" destId="{6E131276-86C7-4F6E-BE0B-F63B9B783D67}" srcOrd="0" destOrd="1" presId="urn:microsoft.com/office/officeart/2005/8/layout/hierarchy3"/>
    <dgm:cxn modelId="{D07E719C-126D-418E-BD2F-ED05E39D87FC}" type="presOf" srcId="{FB2B0DE9-3798-48C2-B587-FE7D87162E15}" destId="{E6BEE0F7-B9CA-4D57-9B5B-A038E0084B03}" srcOrd="0" destOrd="0" presId="urn:microsoft.com/office/officeart/2005/8/layout/hierarchy3"/>
    <dgm:cxn modelId="{5D23AAC1-1C8B-4EDA-9A48-E6B69576AFD3}" type="presOf" srcId="{A46CB2B8-EC73-4A37-B77E-5E565BAB3CA9}" destId="{6E131276-86C7-4F6E-BE0B-F63B9B783D67}" srcOrd="0" destOrd="0" presId="urn:microsoft.com/office/officeart/2005/8/layout/hierarchy3"/>
    <dgm:cxn modelId="{C6D112D9-9A97-4683-8FE0-8207B3B93DFC}" type="presOf" srcId="{DD7EE445-3F79-4781-B739-680F8575BE81}" destId="{CD8D4B14-94DF-4CDE-B742-68FCE71D8DDA}" srcOrd="1" destOrd="0" presId="urn:microsoft.com/office/officeart/2005/8/layout/hierarchy3"/>
    <dgm:cxn modelId="{0B526B35-CCB8-4E9C-A1C7-55ADA647C08F}" srcId="{A46CB2B8-EC73-4A37-B77E-5E565BAB3CA9}" destId="{952993D3-8F76-4120-AD57-33A91AFE51B5}" srcOrd="0" destOrd="0" parTransId="{9D6CBE27-A05C-4D5D-BA7C-13BA6F3E644E}" sibTransId="{18E7A6D2-F40A-41A2-94D6-E6FF56F1D68B}"/>
    <dgm:cxn modelId="{6EE00DB1-AD11-44D3-9F70-8112F6356BDD}" type="presOf" srcId="{205CE6F2-71D1-4DC2-8869-4CC990BC9895}" destId="{70114256-10F2-4B38-BAFD-AAAD21E167C5}" srcOrd="0" destOrd="0" presId="urn:microsoft.com/office/officeart/2005/8/layout/hierarchy3"/>
    <dgm:cxn modelId="{06AF4A0B-D49D-4AD2-B079-A4FF5D3165FB}" srcId="{FB2B0DE9-3798-48C2-B587-FE7D87162E15}" destId="{DD7EE445-3F79-4781-B739-680F8575BE81}" srcOrd="0" destOrd="0" parTransId="{96391E16-1B5C-4DA8-A45A-328DB398C35E}" sibTransId="{DB226B4A-F609-425C-87E8-5F89A718C093}"/>
    <dgm:cxn modelId="{EB1A581A-F330-40F6-88AC-1FF005D6628E}" type="presParOf" srcId="{E6BEE0F7-B9CA-4D57-9B5B-A038E0084B03}" destId="{9E0552A7-D8D3-401F-AA3F-90542B195922}" srcOrd="0" destOrd="0" presId="urn:microsoft.com/office/officeart/2005/8/layout/hierarchy3"/>
    <dgm:cxn modelId="{97124AE0-FBFD-4A14-9B88-BA637CE66BD0}" type="presParOf" srcId="{9E0552A7-D8D3-401F-AA3F-90542B195922}" destId="{B21B73B4-72DE-46C4-86E8-CC24BAB63A7D}" srcOrd="0" destOrd="0" presId="urn:microsoft.com/office/officeart/2005/8/layout/hierarchy3"/>
    <dgm:cxn modelId="{C85BE4D5-D5D8-4DD9-83AC-DCBA3F8F03B7}" type="presParOf" srcId="{B21B73B4-72DE-46C4-86E8-CC24BAB63A7D}" destId="{5947732D-FC84-4445-A4E2-9EAD875C17E0}" srcOrd="0" destOrd="0" presId="urn:microsoft.com/office/officeart/2005/8/layout/hierarchy3"/>
    <dgm:cxn modelId="{9DCD837D-DD04-4BF4-868A-D0299AD0D6C7}" type="presParOf" srcId="{B21B73B4-72DE-46C4-86E8-CC24BAB63A7D}" destId="{CD8D4B14-94DF-4CDE-B742-68FCE71D8DDA}" srcOrd="1" destOrd="0" presId="urn:microsoft.com/office/officeart/2005/8/layout/hierarchy3"/>
    <dgm:cxn modelId="{28DC00B2-15D7-4462-B854-FA906CE345DB}" type="presParOf" srcId="{9E0552A7-D8D3-401F-AA3F-90542B195922}" destId="{6D9A50CF-39BC-41C0-8C6A-59A6962D3657}" srcOrd="1" destOrd="0" presId="urn:microsoft.com/office/officeart/2005/8/layout/hierarchy3"/>
    <dgm:cxn modelId="{CB743D61-20F7-4F3E-B689-8B017E370EF6}" type="presParOf" srcId="{6D9A50CF-39BC-41C0-8C6A-59A6962D3657}" destId="{70114256-10F2-4B38-BAFD-AAAD21E167C5}" srcOrd="0" destOrd="0" presId="urn:microsoft.com/office/officeart/2005/8/layout/hierarchy3"/>
    <dgm:cxn modelId="{F90F6F00-386D-4124-880E-D17349E20748}" type="presParOf" srcId="{6D9A50CF-39BC-41C0-8C6A-59A6962D3657}" destId="{6E131276-86C7-4F6E-BE0B-F63B9B783D67}"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2B0DE9-3798-48C2-B587-FE7D87162E15}" type="doc">
      <dgm:prSet loTypeId="urn:microsoft.com/office/officeart/2005/8/layout/hierarchy3" loCatId="hierarchy" qsTypeId="urn:microsoft.com/office/officeart/2005/8/quickstyle/3d4" qsCatId="3D" csTypeId="urn:microsoft.com/office/officeart/2005/8/colors/accent1_5" csCatId="accent1" phldr="1"/>
      <dgm:spPr/>
      <dgm:t>
        <a:bodyPr/>
        <a:lstStyle/>
        <a:p>
          <a:endParaRPr lang="es-CO"/>
        </a:p>
      </dgm:t>
    </dgm:pt>
    <dgm:pt modelId="{DD7EE445-3F79-4781-B739-680F8575BE81}">
      <dgm:prSet phldrT="[Texto]" custT="1"/>
      <dgm:spPr/>
      <dgm:t>
        <a:bodyPr/>
        <a:lstStyle/>
        <a:p>
          <a:pPr algn="ctr"/>
          <a:r>
            <a:rPr lang="es-CO" sz="2400" dirty="0" smtClean="0"/>
            <a:t>COMPONENTES DEL SISTEMA DE PRODUCCIÓN DE PETRÓLEO</a:t>
          </a:r>
          <a:endParaRPr lang="es-CO" sz="2400" dirty="0"/>
        </a:p>
      </dgm:t>
    </dgm:pt>
    <dgm:pt modelId="{96391E16-1B5C-4DA8-A45A-328DB398C35E}" type="parTrans" cxnId="{06AF4A0B-D49D-4AD2-B079-A4FF5D3165FB}">
      <dgm:prSet/>
      <dgm:spPr/>
      <dgm:t>
        <a:bodyPr/>
        <a:lstStyle/>
        <a:p>
          <a:pPr algn="just"/>
          <a:endParaRPr lang="es-CO"/>
        </a:p>
      </dgm:t>
    </dgm:pt>
    <dgm:pt modelId="{DB226B4A-F609-425C-87E8-5F89A718C093}" type="sibTrans" cxnId="{06AF4A0B-D49D-4AD2-B079-A4FF5D3165FB}">
      <dgm:prSet/>
      <dgm:spPr/>
      <dgm:t>
        <a:bodyPr/>
        <a:lstStyle/>
        <a:p>
          <a:pPr algn="just"/>
          <a:endParaRPr lang="es-CO"/>
        </a:p>
      </dgm:t>
    </dgm:pt>
    <dgm:pt modelId="{A46CB2B8-EC73-4A37-B77E-5E565BAB3CA9}">
      <dgm:prSet phldrT="[Texto]" custT="1"/>
      <dgm:spPr/>
      <dgm:t>
        <a:bodyPr/>
        <a:lstStyle/>
        <a:p>
          <a:pPr algn="just"/>
          <a:r>
            <a:rPr lang="es-CO" sz="1400" b="1" i="1" u="sng" dirty="0" smtClean="0"/>
            <a:t>2) EL POZO: </a:t>
          </a:r>
          <a:r>
            <a:rPr lang="es-CO" sz="1400" b="0" i="0" u="none" dirty="0" smtClean="0"/>
            <a:t>compuesto por las siguientes partes.</a:t>
          </a:r>
        </a:p>
        <a:p>
          <a:pPr algn="just"/>
          <a:endParaRPr lang="es-CO" sz="1400" b="0" dirty="0" smtClean="0"/>
        </a:p>
        <a:p>
          <a:pPr algn="just"/>
          <a:r>
            <a:rPr lang="es-CO" sz="1400" i="1" dirty="0" smtClean="0"/>
            <a:t>- </a:t>
          </a:r>
          <a:r>
            <a:rPr lang="es-CO" sz="1400" b="1" i="0" dirty="0" smtClean="0"/>
            <a:t>Hueco (hole): </a:t>
          </a:r>
          <a:r>
            <a:rPr lang="es-CO" sz="1400" dirty="0" smtClean="0"/>
            <a:t>La zona circundante al pozo es importante. Primero, toda actividad intrusiva tal como perforación, cementación y completamiento del pozo alteran la condición del yacimiento.</a:t>
          </a:r>
          <a:endParaRPr lang="es-CO" sz="1400" b="0" dirty="0" smtClean="0"/>
        </a:p>
        <a:p>
          <a:pPr algn="just"/>
          <a:endParaRPr lang="es-CO" sz="1400" b="0" dirty="0" smtClean="0"/>
        </a:p>
        <a:p>
          <a:pPr algn="just"/>
          <a:r>
            <a:rPr lang="es-CO" sz="1400" i="1" dirty="0" smtClean="0"/>
            <a:t>- </a:t>
          </a:r>
          <a:r>
            <a:rPr lang="es-CO" sz="1400" b="1" i="0" dirty="0" smtClean="0"/>
            <a:t>Revestimiento</a:t>
          </a:r>
          <a:r>
            <a:rPr lang="es-CO" sz="1400" i="1" dirty="0" smtClean="0"/>
            <a:t>:</a:t>
          </a:r>
          <a:r>
            <a:rPr lang="es-CO" sz="1400" dirty="0" smtClean="0"/>
            <a:t> es una sección armada de tubería de acero y configurada para adecuarse a un pozo específico, se coloca para proteger o aislar las formaciones adyacentes al pozo.</a:t>
          </a:r>
        </a:p>
        <a:p>
          <a:pPr algn="just"/>
          <a:endParaRPr lang="es-CO" sz="1400" dirty="0" smtClean="0"/>
        </a:p>
        <a:p>
          <a:pPr algn="just"/>
          <a:r>
            <a:rPr lang="es-CO" sz="1400" i="1" dirty="0" smtClean="0"/>
            <a:t>- </a:t>
          </a:r>
          <a:r>
            <a:rPr lang="es-CO" sz="1400" b="1" i="0" dirty="0" smtClean="0"/>
            <a:t>Cemento:</a:t>
          </a:r>
          <a:r>
            <a:rPr lang="es-CO" sz="1400" dirty="0" smtClean="0"/>
            <a:t> las operaciones de cementación pueden llevarse a cabo para sellar el espacio anular después de bajar una sarta de revestimiento, sellar una zona de perdida de circulación, colocar un tapón en un pozo, entre otras.</a:t>
          </a:r>
        </a:p>
        <a:p>
          <a:pPr algn="just"/>
          <a:endParaRPr lang="es-CO" sz="1400" dirty="0" smtClean="0"/>
        </a:p>
        <a:p>
          <a:pPr algn="just"/>
          <a:r>
            <a:rPr lang="es-CO" sz="1400" i="1" dirty="0" smtClean="0"/>
            <a:t>- </a:t>
          </a:r>
          <a:r>
            <a:rPr lang="es-CO" sz="1400" b="1" i="0" dirty="0" smtClean="0"/>
            <a:t>Cañoneos</a:t>
          </a:r>
          <a:r>
            <a:rPr lang="es-CO" sz="1400" i="1" dirty="0" smtClean="0"/>
            <a:t>:</a:t>
          </a:r>
          <a:r>
            <a:rPr lang="es-CO" sz="1400" dirty="0" smtClean="0"/>
            <a:t> son la distribución radial de cargas explosivas sucesivas alrededor del eje del cañón, se hacen con el fin de perforar la tubería de revestimiento, el cemento y la formación para alcanzar la zona de interés y permitir el flujo de los fluidos a producir.</a:t>
          </a:r>
          <a:r>
            <a:rPr lang="es-CO" sz="1400" i="1" dirty="0" smtClean="0"/>
            <a:t> </a:t>
          </a:r>
        </a:p>
        <a:p>
          <a:pPr algn="just"/>
          <a:endParaRPr lang="es-CO" sz="1400" i="1" dirty="0" smtClean="0"/>
        </a:p>
        <a:p>
          <a:pPr algn="just"/>
          <a:r>
            <a:rPr lang="es-CO" sz="1400" i="1" dirty="0" smtClean="0"/>
            <a:t>- </a:t>
          </a:r>
          <a:r>
            <a:rPr lang="es-CO" sz="1400" b="1" i="0" dirty="0" smtClean="0"/>
            <a:t>Tubing</a:t>
          </a:r>
          <a:r>
            <a:rPr lang="es-CO" sz="1400" i="1" dirty="0" smtClean="0"/>
            <a:t>: </a:t>
          </a:r>
          <a:r>
            <a:rPr lang="es-CO" sz="1400" dirty="0" smtClean="0"/>
            <a:t>serie de tubos sin soldadura que bajan al pozo enroscándose uno al otro hasta llegar a la profundidad deseada, conduciendo a superficie el fluido producido por la formación.</a:t>
          </a:r>
        </a:p>
        <a:p>
          <a:pPr algn="just"/>
          <a:endParaRPr lang="es-CO" sz="1400" dirty="0" smtClean="0"/>
        </a:p>
        <a:p>
          <a:pPr algn="just"/>
          <a:r>
            <a:rPr lang="es-CO" sz="1400" i="1" dirty="0" smtClean="0"/>
            <a:t>- </a:t>
          </a:r>
          <a:r>
            <a:rPr lang="es-CO" sz="1400" b="1" i="0" dirty="0" smtClean="0"/>
            <a:t>Empaque</a:t>
          </a:r>
          <a:r>
            <a:rPr lang="es-CO" sz="1400" i="1" dirty="0" smtClean="0"/>
            <a:t>:</a:t>
          </a:r>
          <a:r>
            <a:rPr lang="es-CO" sz="1400" dirty="0" smtClean="0"/>
            <a:t> asegura el sellado entre el tubing y el casing para prevenir el movimiento del fluido al anular.</a:t>
          </a:r>
          <a:endParaRPr lang="es-CO" sz="1400" b="0" dirty="0" smtClean="0"/>
        </a:p>
      </dgm:t>
    </dgm:pt>
    <dgm:pt modelId="{5643452C-5FF3-4595-8457-F0DF7EF73A47}" type="sibTrans" cxnId="{BB7BAD68-EB54-4D39-B99C-D80C01E1D29A}">
      <dgm:prSet/>
      <dgm:spPr/>
      <dgm:t>
        <a:bodyPr/>
        <a:lstStyle/>
        <a:p>
          <a:pPr algn="just"/>
          <a:endParaRPr lang="es-CO"/>
        </a:p>
      </dgm:t>
    </dgm:pt>
    <dgm:pt modelId="{205CE6F2-71D1-4DC2-8869-4CC990BC9895}" type="parTrans" cxnId="{BB7BAD68-EB54-4D39-B99C-D80C01E1D29A}">
      <dgm:prSet/>
      <dgm:spPr/>
      <dgm:t>
        <a:bodyPr/>
        <a:lstStyle/>
        <a:p>
          <a:pPr algn="just"/>
          <a:endParaRPr lang="es-CO"/>
        </a:p>
      </dgm:t>
    </dgm:pt>
    <dgm:pt modelId="{E6BEE0F7-B9CA-4D57-9B5B-A038E0084B03}" type="pres">
      <dgm:prSet presAssocID="{FB2B0DE9-3798-48C2-B587-FE7D87162E15}" presName="diagram" presStyleCnt="0">
        <dgm:presLayoutVars>
          <dgm:chPref val="1"/>
          <dgm:dir/>
          <dgm:animOne val="branch"/>
          <dgm:animLvl val="lvl"/>
          <dgm:resizeHandles/>
        </dgm:presLayoutVars>
      </dgm:prSet>
      <dgm:spPr/>
      <dgm:t>
        <a:bodyPr/>
        <a:lstStyle/>
        <a:p>
          <a:endParaRPr lang="es-CO"/>
        </a:p>
      </dgm:t>
    </dgm:pt>
    <dgm:pt modelId="{9E0552A7-D8D3-401F-AA3F-90542B195922}" type="pres">
      <dgm:prSet presAssocID="{DD7EE445-3F79-4781-B739-680F8575BE81}" presName="root" presStyleCnt="0"/>
      <dgm:spPr/>
    </dgm:pt>
    <dgm:pt modelId="{B21B73B4-72DE-46C4-86E8-CC24BAB63A7D}" type="pres">
      <dgm:prSet presAssocID="{DD7EE445-3F79-4781-B739-680F8575BE81}" presName="rootComposite" presStyleCnt="0"/>
      <dgm:spPr/>
    </dgm:pt>
    <dgm:pt modelId="{5947732D-FC84-4445-A4E2-9EAD875C17E0}" type="pres">
      <dgm:prSet presAssocID="{DD7EE445-3F79-4781-B739-680F8575BE81}" presName="rootText" presStyleLbl="node1" presStyleIdx="0" presStyleCnt="1" custScaleX="169920" custScaleY="49325" custLinFactNeighborX="-47135" custLinFactNeighborY="4880"/>
      <dgm:spPr/>
      <dgm:t>
        <a:bodyPr/>
        <a:lstStyle/>
        <a:p>
          <a:endParaRPr lang="es-CO"/>
        </a:p>
      </dgm:t>
    </dgm:pt>
    <dgm:pt modelId="{CD8D4B14-94DF-4CDE-B742-68FCE71D8DDA}" type="pres">
      <dgm:prSet presAssocID="{DD7EE445-3F79-4781-B739-680F8575BE81}" presName="rootConnector" presStyleLbl="node1" presStyleIdx="0" presStyleCnt="1"/>
      <dgm:spPr/>
      <dgm:t>
        <a:bodyPr/>
        <a:lstStyle/>
        <a:p>
          <a:endParaRPr lang="es-CO"/>
        </a:p>
      </dgm:t>
    </dgm:pt>
    <dgm:pt modelId="{6D9A50CF-39BC-41C0-8C6A-59A6962D3657}" type="pres">
      <dgm:prSet presAssocID="{DD7EE445-3F79-4781-B739-680F8575BE81}" presName="childShape" presStyleCnt="0"/>
      <dgm:spPr/>
    </dgm:pt>
    <dgm:pt modelId="{70114256-10F2-4B38-BAFD-AAAD21E167C5}" type="pres">
      <dgm:prSet presAssocID="{205CE6F2-71D1-4DC2-8869-4CC990BC9895}" presName="Name13" presStyleLbl="parChTrans1D2" presStyleIdx="0" presStyleCnt="1"/>
      <dgm:spPr/>
      <dgm:t>
        <a:bodyPr/>
        <a:lstStyle/>
        <a:p>
          <a:endParaRPr lang="es-CO"/>
        </a:p>
      </dgm:t>
    </dgm:pt>
    <dgm:pt modelId="{6E131276-86C7-4F6E-BE0B-F63B9B783D67}" type="pres">
      <dgm:prSet presAssocID="{A46CB2B8-EC73-4A37-B77E-5E565BAB3CA9}" presName="childText" presStyleLbl="bgAcc1" presStyleIdx="0" presStyleCnt="1" custScaleX="259133" custScaleY="406622" custLinFactNeighborX="-69221" custLinFactNeighborY="582">
        <dgm:presLayoutVars>
          <dgm:bulletEnabled val="1"/>
        </dgm:presLayoutVars>
      </dgm:prSet>
      <dgm:spPr/>
      <dgm:t>
        <a:bodyPr/>
        <a:lstStyle/>
        <a:p>
          <a:endParaRPr lang="es-CO"/>
        </a:p>
      </dgm:t>
    </dgm:pt>
  </dgm:ptLst>
  <dgm:cxnLst>
    <dgm:cxn modelId="{BB7BAD68-EB54-4D39-B99C-D80C01E1D29A}" srcId="{DD7EE445-3F79-4781-B739-680F8575BE81}" destId="{A46CB2B8-EC73-4A37-B77E-5E565BAB3CA9}" srcOrd="0" destOrd="0" parTransId="{205CE6F2-71D1-4DC2-8869-4CC990BC9895}" sibTransId="{5643452C-5FF3-4595-8457-F0DF7EF73A47}"/>
    <dgm:cxn modelId="{EF85792C-DF77-4A60-9068-740AB3A49694}" type="presOf" srcId="{A46CB2B8-EC73-4A37-B77E-5E565BAB3CA9}" destId="{6E131276-86C7-4F6E-BE0B-F63B9B783D67}" srcOrd="0" destOrd="0" presId="urn:microsoft.com/office/officeart/2005/8/layout/hierarchy3"/>
    <dgm:cxn modelId="{CB378A3C-29DD-4F31-8504-24DB5A8AE599}" type="presOf" srcId="{DD7EE445-3F79-4781-B739-680F8575BE81}" destId="{5947732D-FC84-4445-A4E2-9EAD875C17E0}" srcOrd="0" destOrd="0" presId="urn:microsoft.com/office/officeart/2005/8/layout/hierarchy3"/>
    <dgm:cxn modelId="{31425740-41DF-41FC-A1BB-C0B64B6A14AD}" type="presOf" srcId="{205CE6F2-71D1-4DC2-8869-4CC990BC9895}" destId="{70114256-10F2-4B38-BAFD-AAAD21E167C5}" srcOrd="0" destOrd="0" presId="urn:microsoft.com/office/officeart/2005/8/layout/hierarchy3"/>
    <dgm:cxn modelId="{BFB1C9D7-4088-4CE7-B2F6-6B394265689E}" type="presOf" srcId="{DD7EE445-3F79-4781-B739-680F8575BE81}" destId="{CD8D4B14-94DF-4CDE-B742-68FCE71D8DDA}" srcOrd="1" destOrd="0" presId="urn:microsoft.com/office/officeart/2005/8/layout/hierarchy3"/>
    <dgm:cxn modelId="{EC37EF75-D2DA-4F04-8EF3-EEC9137DFC8E}" type="presOf" srcId="{FB2B0DE9-3798-48C2-B587-FE7D87162E15}" destId="{E6BEE0F7-B9CA-4D57-9B5B-A038E0084B03}" srcOrd="0" destOrd="0" presId="urn:microsoft.com/office/officeart/2005/8/layout/hierarchy3"/>
    <dgm:cxn modelId="{06AF4A0B-D49D-4AD2-B079-A4FF5D3165FB}" srcId="{FB2B0DE9-3798-48C2-B587-FE7D87162E15}" destId="{DD7EE445-3F79-4781-B739-680F8575BE81}" srcOrd="0" destOrd="0" parTransId="{96391E16-1B5C-4DA8-A45A-328DB398C35E}" sibTransId="{DB226B4A-F609-425C-87E8-5F89A718C093}"/>
    <dgm:cxn modelId="{4F863EA5-0E21-4F39-95D7-A9C53F017BBD}" type="presParOf" srcId="{E6BEE0F7-B9CA-4D57-9B5B-A038E0084B03}" destId="{9E0552A7-D8D3-401F-AA3F-90542B195922}" srcOrd="0" destOrd="0" presId="urn:microsoft.com/office/officeart/2005/8/layout/hierarchy3"/>
    <dgm:cxn modelId="{9128BCA8-39A1-47D0-B192-A8D33839FD20}" type="presParOf" srcId="{9E0552A7-D8D3-401F-AA3F-90542B195922}" destId="{B21B73B4-72DE-46C4-86E8-CC24BAB63A7D}" srcOrd="0" destOrd="0" presId="urn:microsoft.com/office/officeart/2005/8/layout/hierarchy3"/>
    <dgm:cxn modelId="{C991E8DE-2F27-4DBC-A6A4-B7A04CBAC760}" type="presParOf" srcId="{B21B73B4-72DE-46C4-86E8-CC24BAB63A7D}" destId="{5947732D-FC84-4445-A4E2-9EAD875C17E0}" srcOrd="0" destOrd="0" presId="urn:microsoft.com/office/officeart/2005/8/layout/hierarchy3"/>
    <dgm:cxn modelId="{5B309A61-BB91-45F4-9323-44F574359FFD}" type="presParOf" srcId="{B21B73B4-72DE-46C4-86E8-CC24BAB63A7D}" destId="{CD8D4B14-94DF-4CDE-B742-68FCE71D8DDA}" srcOrd="1" destOrd="0" presId="urn:microsoft.com/office/officeart/2005/8/layout/hierarchy3"/>
    <dgm:cxn modelId="{5477BB4C-1D05-4409-BA69-9517E53ABC85}" type="presParOf" srcId="{9E0552A7-D8D3-401F-AA3F-90542B195922}" destId="{6D9A50CF-39BC-41C0-8C6A-59A6962D3657}" srcOrd="1" destOrd="0" presId="urn:microsoft.com/office/officeart/2005/8/layout/hierarchy3"/>
    <dgm:cxn modelId="{37138C39-631D-48C7-A791-C6CED8B09B27}" type="presParOf" srcId="{6D9A50CF-39BC-41C0-8C6A-59A6962D3657}" destId="{70114256-10F2-4B38-BAFD-AAAD21E167C5}" srcOrd="0" destOrd="0" presId="urn:microsoft.com/office/officeart/2005/8/layout/hierarchy3"/>
    <dgm:cxn modelId="{C34571C5-C18D-4117-892C-BDBB4D8AA6B7}" type="presParOf" srcId="{6D9A50CF-39BC-41C0-8C6A-59A6962D3657}" destId="{6E131276-86C7-4F6E-BE0B-F63B9B783D67}"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2B0DE9-3798-48C2-B587-FE7D87162E15}" type="doc">
      <dgm:prSet loTypeId="urn:microsoft.com/office/officeart/2005/8/layout/hierarchy3" loCatId="hierarchy" qsTypeId="urn:microsoft.com/office/officeart/2005/8/quickstyle/3d4" qsCatId="3D" csTypeId="urn:microsoft.com/office/officeart/2005/8/colors/accent1_5" csCatId="accent1" phldr="1"/>
      <dgm:spPr/>
      <dgm:t>
        <a:bodyPr/>
        <a:lstStyle/>
        <a:p>
          <a:endParaRPr lang="es-CO"/>
        </a:p>
      </dgm:t>
    </dgm:pt>
    <dgm:pt modelId="{DD7EE445-3F79-4781-B739-680F8575BE81}">
      <dgm:prSet phldrT="[Texto]" custT="1"/>
      <dgm:spPr/>
      <dgm:t>
        <a:bodyPr/>
        <a:lstStyle/>
        <a:p>
          <a:pPr algn="ctr"/>
          <a:r>
            <a:rPr lang="es-CO" sz="2400" dirty="0" smtClean="0"/>
            <a:t>COMPONENTES DEL SISTEMA DE PRODUCCIÓN DE PETRÓLEO</a:t>
          </a:r>
          <a:endParaRPr lang="es-CO" sz="2400" dirty="0"/>
        </a:p>
      </dgm:t>
    </dgm:pt>
    <dgm:pt modelId="{96391E16-1B5C-4DA8-A45A-328DB398C35E}" type="parTrans" cxnId="{06AF4A0B-D49D-4AD2-B079-A4FF5D3165FB}">
      <dgm:prSet/>
      <dgm:spPr/>
      <dgm:t>
        <a:bodyPr/>
        <a:lstStyle/>
        <a:p>
          <a:pPr algn="just"/>
          <a:endParaRPr lang="es-CO"/>
        </a:p>
      </dgm:t>
    </dgm:pt>
    <dgm:pt modelId="{DB226B4A-F609-425C-87E8-5F89A718C093}" type="sibTrans" cxnId="{06AF4A0B-D49D-4AD2-B079-A4FF5D3165FB}">
      <dgm:prSet/>
      <dgm:spPr/>
      <dgm:t>
        <a:bodyPr/>
        <a:lstStyle/>
        <a:p>
          <a:pPr algn="just"/>
          <a:endParaRPr lang="es-CO"/>
        </a:p>
      </dgm:t>
    </dgm:pt>
    <dgm:pt modelId="{A46CB2B8-EC73-4A37-B77E-5E565BAB3CA9}">
      <dgm:prSet phldrT="[Texto]" custT="1"/>
      <dgm:spPr/>
      <dgm:t>
        <a:bodyPr/>
        <a:lstStyle/>
        <a:p>
          <a:pPr algn="just"/>
          <a:r>
            <a:rPr lang="es-CO" sz="1800" b="1" i="1" u="sng" dirty="0" smtClean="0"/>
            <a:t>3) SUPERFICIE: </a:t>
          </a:r>
          <a:r>
            <a:rPr lang="es-CO" sz="1800" b="0" i="0" u="none" dirty="0" smtClean="0"/>
            <a:t>se encuentran las siguientes componentes.</a:t>
          </a:r>
        </a:p>
        <a:p>
          <a:pPr algn="just"/>
          <a:endParaRPr lang="es-CO" sz="1800" b="0" dirty="0" smtClean="0"/>
        </a:p>
        <a:p>
          <a:pPr algn="just"/>
          <a:r>
            <a:rPr lang="es-CO" sz="1800" i="1" dirty="0" smtClean="0"/>
            <a:t>- </a:t>
          </a:r>
          <a:r>
            <a:rPr lang="es-CO" sz="1800" b="1" i="0" dirty="0" smtClean="0"/>
            <a:t>Cabeza de pozo</a:t>
          </a:r>
          <a:r>
            <a:rPr lang="es-CO" sz="1800" i="1" dirty="0" smtClean="0"/>
            <a:t>:</a:t>
          </a:r>
          <a:r>
            <a:rPr lang="es-CO" sz="1800" dirty="0" smtClean="0"/>
            <a:t> es un punto del sistema en el que se produce el cambio de dirección de flujo vertical a horizontal.</a:t>
          </a:r>
        </a:p>
        <a:p>
          <a:pPr algn="just"/>
          <a:endParaRPr lang="es-CO" sz="1800" dirty="0" smtClean="0"/>
        </a:p>
        <a:p>
          <a:pPr algn="just"/>
          <a:r>
            <a:rPr lang="es-CO" sz="1800" i="1" dirty="0" smtClean="0"/>
            <a:t>- </a:t>
          </a:r>
          <a:r>
            <a:rPr lang="es-CO" sz="1800" b="1" i="0" dirty="0" smtClean="0"/>
            <a:t>Línea de flujo</a:t>
          </a:r>
          <a:r>
            <a:rPr lang="es-CO" sz="1800" i="1" dirty="0" smtClean="0"/>
            <a:t>:</a:t>
          </a:r>
          <a:r>
            <a:rPr lang="es-CO" sz="1800" dirty="0" smtClean="0"/>
            <a:t> este componente es el que comunica la cabeza de pozo con el separador y donde el fluido presenta un comportamiento que obedece a las condiciones adoptadas para el sistema de producción de petróleo. </a:t>
          </a:r>
        </a:p>
        <a:p>
          <a:pPr algn="just"/>
          <a:endParaRPr lang="es-CO" sz="1800" dirty="0" smtClean="0"/>
        </a:p>
        <a:p>
          <a:pPr algn="just"/>
          <a:r>
            <a:rPr lang="es-CO" sz="1800" i="1" dirty="0" smtClean="0"/>
            <a:t>- </a:t>
          </a:r>
          <a:r>
            <a:rPr lang="es-CO" sz="1800" b="1" i="0" dirty="0" smtClean="0"/>
            <a:t>Choke</a:t>
          </a:r>
          <a:r>
            <a:rPr lang="es-CO" sz="1800" i="1" dirty="0" smtClean="0"/>
            <a:t>: </a:t>
          </a:r>
          <a:r>
            <a:rPr lang="es-CO" sz="1800" dirty="0" smtClean="0"/>
            <a:t>controla la producción del pozo con el cual se puede aumentar o disminuir el caudal de producción. </a:t>
          </a:r>
        </a:p>
        <a:p>
          <a:pPr algn="just"/>
          <a:endParaRPr lang="es-CO" sz="1800" dirty="0" smtClean="0"/>
        </a:p>
        <a:p>
          <a:pPr algn="just"/>
          <a:r>
            <a:rPr lang="es-CO" sz="1800" i="1" dirty="0" smtClean="0"/>
            <a:t>- </a:t>
          </a:r>
          <a:r>
            <a:rPr lang="es-CO" sz="1800" b="1" i="0" dirty="0" smtClean="0"/>
            <a:t>Entrada al separador</a:t>
          </a:r>
          <a:r>
            <a:rPr lang="es-CO" sz="1800" i="1" dirty="0" smtClean="0"/>
            <a:t>:</a:t>
          </a:r>
          <a:r>
            <a:rPr lang="es-CO" sz="1800" dirty="0" smtClean="0"/>
            <a:t> cuando el fluido entra al separador, empieza una etapa de separación y tratamiento para que sea posible llevarlos a los terminales de embarque con las especificaciones requeridas por el cliente o ser llevados a las refinerías.</a:t>
          </a:r>
          <a:endParaRPr lang="es-CO" sz="1800" b="0" dirty="0" smtClean="0"/>
        </a:p>
      </dgm:t>
    </dgm:pt>
    <dgm:pt modelId="{5643452C-5FF3-4595-8457-F0DF7EF73A47}" type="sibTrans" cxnId="{BB7BAD68-EB54-4D39-B99C-D80C01E1D29A}">
      <dgm:prSet/>
      <dgm:spPr/>
      <dgm:t>
        <a:bodyPr/>
        <a:lstStyle/>
        <a:p>
          <a:pPr algn="just"/>
          <a:endParaRPr lang="es-CO"/>
        </a:p>
      </dgm:t>
    </dgm:pt>
    <dgm:pt modelId="{205CE6F2-71D1-4DC2-8869-4CC990BC9895}" type="parTrans" cxnId="{BB7BAD68-EB54-4D39-B99C-D80C01E1D29A}">
      <dgm:prSet/>
      <dgm:spPr/>
      <dgm:t>
        <a:bodyPr/>
        <a:lstStyle/>
        <a:p>
          <a:pPr algn="just"/>
          <a:endParaRPr lang="es-CO"/>
        </a:p>
      </dgm:t>
    </dgm:pt>
    <dgm:pt modelId="{E6BEE0F7-B9CA-4D57-9B5B-A038E0084B03}" type="pres">
      <dgm:prSet presAssocID="{FB2B0DE9-3798-48C2-B587-FE7D87162E15}" presName="diagram" presStyleCnt="0">
        <dgm:presLayoutVars>
          <dgm:chPref val="1"/>
          <dgm:dir/>
          <dgm:animOne val="branch"/>
          <dgm:animLvl val="lvl"/>
          <dgm:resizeHandles/>
        </dgm:presLayoutVars>
      </dgm:prSet>
      <dgm:spPr/>
      <dgm:t>
        <a:bodyPr/>
        <a:lstStyle/>
        <a:p>
          <a:endParaRPr lang="es-CO"/>
        </a:p>
      </dgm:t>
    </dgm:pt>
    <dgm:pt modelId="{9E0552A7-D8D3-401F-AA3F-90542B195922}" type="pres">
      <dgm:prSet presAssocID="{DD7EE445-3F79-4781-B739-680F8575BE81}" presName="root" presStyleCnt="0"/>
      <dgm:spPr/>
    </dgm:pt>
    <dgm:pt modelId="{B21B73B4-72DE-46C4-86E8-CC24BAB63A7D}" type="pres">
      <dgm:prSet presAssocID="{DD7EE445-3F79-4781-B739-680F8575BE81}" presName="rootComposite" presStyleCnt="0"/>
      <dgm:spPr/>
    </dgm:pt>
    <dgm:pt modelId="{5947732D-FC84-4445-A4E2-9EAD875C17E0}" type="pres">
      <dgm:prSet presAssocID="{DD7EE445-3F79-4781-B739-680F8575BE81}" presName="rootText" presStyleLbl="node1" presStyleIdx="0" presStyleCnt="1" custScaleX="148679" custScaleY="49325" custLinFactNeighborX="-36510" custLinFactNeighborY="3465"/>
      <dgm:spPr/>
      <dgm:t>
        <a:bodyPr/>
        <a:lstStyle/>
        <a:p>
          <a:endParaRPr lang="es-CO"/>
        </a:p>
      </dgm:t>
    </dgm:pt>
    <dgm:pt modelId="{CD8D4B14-94DF-4CDE-B742-68FCE71D8DDA}" type="pres">
      <dgm:prSet presAssocID="{DD7EE445-3F79-4781-B739-680F8575BE81}" presName="rootConnector" presStyleLbl="node1" presStyleIdx="0" presStyleCnt="1"/>
      <dgm:spPr/>
      <dgm:t>
        <a:bodyPr/>
        <a:lstStyle/>
        <a:p>
          <a:endParaRPr lang="es-CO"/>
        </a:p>
      </dgm:t>
    </dgm:pt>
    <dgm:pt modelId="{6D9A50CF-39BC-41C0-8C6A-59A6962D3657}" type="pres">
      <dgm:prSet presAssocID="{DD7EE445-3F79-4781-B739-680F8575BE81}" presName="childShape" presStyleCnt="0"/>
      <dgm:spPr/>
    </dgm:pt>
    <dgm:pt modelId="{70114256-10F2-4B38-BAFD-AAAD21E167C5}" type="pres">
      <dgm:prSet presAssocID="{205CE6F2-71D1-4DC2-8869-4CC990BC9895}" presName="Name13" presStyleLbl="parChTrans1D2" presStyleIdx="0" presStyleCnt="1"/>
      <dgm:spPr/>
      <dgm:t>
        <a:bodyPr/>
        <a:lstStyle/>
        <a:p>
          <a:endParaRPr lang="es-CO"/>
        </a:p>
      </dgm:t>
    </dgm:pt>
    <dgm:pt modelId="{6E131276-86C7-4F6E-BE0B-F63B9B783D67}" type="pres">
      <dgm:prSet presAssocID="{A46CB2B8-EC73-4A37-B77E-5E565BAB3CA9}" presName="childText" presStyleLbl="bgAcc1" presStyleIdx="0" presStyleCnt="1" custScaleX="224153" custScaleY="321622" custLinFactNeighborX="-55382" custLinFactNeighborY="-8298">
        <dgm:presLayoutVars>
          <dgm:bulletEnabled val="1"/>
        </dgm:presLayoutVars>
      </dgm:prSet>
      <dgm:spPr/>
      <dgm:t>
        <a:bodyPr/>
        <a:lstStyle/>
        <a:p>
          <a:endParaRPr lang="es-CO"/>
        </a:p>
      </dgm:t>
    </dgm:pt>
  </dgm:ptLst>
  <dgm:cxnLst>
    <dgm:cxn modelId="{839DF292-4DA2-4C5E-A4B5-50C467E18BC3}" type="presOf" srcId="{205CE6F2-71D1-4DC2-8869-4CC990BC9895}" destId="{70114256-10F2-4B38-BAFD-AAAD21E167C5}" srcOrd="0" destOrd="0" presId="urn:microsoft.com/office/officeart/2005/8/layout/hierarchy3"/>
    <dgm:cxn modelId="{F3502695-F6BE-4CAC-A12D-913EC4C6F9AB}" type="presOf" srcId="{DD7EE445-3F79-4781-B739-680F8575BE81}" destId="{5947732D-FC84-4445-A4E2-9EAD875C17E0}" srcOrd="0" destOrd="0" presId="urn:microsoft.com/office/officeart/2005/8/layout/hierarchy3"/>
    <dgm:cxn modelId="{FD3A7474-4D42-48D6-9F81-AE369808D495}" type="presOf" srcId="{FB2B0DE9-3798-48C2-B587-FE7D87162E15}" destId="{E6BEE0F7-B9CA-4D57-9B5B-A038E0084B03}" srcOrd="0" destOrd="0" presId="urn:microsoft.com/office/officeart/2005/8/layout/hierarchy3"/>
    <dgm:cxn modelId="{06AF4A0B-D49D-4AD2-B079-A4FF5D3165FB}" srcId="{FB2B0DE9-3798-48C2-B587-FE7D87162E15}" destId="{DD7EE445-3F79-4781-B739-680F8575BE81}" srcOrd="0" destOrd="0" parTransId="{96391E16-1B5C-4DA8-A45A-328DB398C35E}" sibTransId="{DB226B4A-F609-425C-87E8-5F89A718C093}"/>
    <dgm:cxn modelId="{110D00A8-2533-4F35-AF2F-78E0F56698DB}" type="presOf" srcId="{A46CB2B8-EC73-4A37-B77E-5E565BAB3CA9}" destId="{6E131276-86C7-4F6E-BE0B-F63B9B783D67}" srcOrd="0" destOrd="0" presId="urn:microsoft.com/office/officeart/2005/8/layout/hierarchy3"/>
    <dgm:cxn modelId="{BB7BAD68-EB54-4D39-B99C-D80C01E1D29A}" srcId="{DD7EE445-3F79-4781-B739-680F8575BE81}" destId="{A46CB2B8-EC73-4A37-B77E-5E565BAB3CA9}" srcOrd="0" destOrd="0" parTransId="{205CE6F2-71D1-4DC2-8869-4CC990BC9895}" sibTransId="{5643452C-5FF3-4595-8457-F0DF7EF73A47}"/>
    <dgm:cxn modelId="{1326AAF4-0C63-4F2A-BD9E-AC0E5D6BCCA0}" type="presOf" srcId="{DD7EE445-3F79-4781-B739-680F8575BE81}" destId="{CD8D4B14-94DF-4CDE-B742-68FCE71D8DDA}" srcOrd="1" destOrd="0" presId="urn:microsoft.com/office/officeart/2005/8/layout/hierarchy3"/>
    <dgm:cxn modelId="{0B5ECEC4-FA1A-42D9-8718-3D22DDDA7BE4}" type="presParOf" srcId="{E6BEE0F7-B9CA-4D57-9B5B-A038E0084B03}" destId="{9E0552A7-D8D3-401F-AA3F-90542B195922}" srcOrd="0" destOrd="0" presId="urn:microsoft.com/office/officeart/2005/8/layout/hierarchy3"/>
    <dgm:cxn modelId="{93E61980-D785-4FBB-B5C0-D07B79F7D770}" type="presParOf" srcId="{9E0552A7-D8D3-401F-AA3F-90542B195922}" destId="{B21B73B4-72DE-46C4-86E8-CC24BAB63A7D}" srcOrd="0" destOrd="0" presId="urn:microsoft.com/office/officeart/2005/8/layout/hierarchy3"/>
    <dgm:cxn modelId="{12BFCAF1-A105-4268-B282-7752EEA92EC6}" type="presParOf" srcId="{B21B73B4-72DE-46C4-86E8-CC24BAB63A7D}" destId="{5947732D-FC84-4445-A4E2-9EAD875C17E0}" srcOrd="0" destOrd="0" presId="urn:microsoft.com/office/officeart/2005/8/layout/hierarchy3"/>
    <dgm:cxn modelId="{6AB609C6-451D-415E-9E06-A7500613D002}" type="presParOf" srcId="{B21B73B4-72DE-46C4-86E8-CC24BAB63A7D}" destId="{CD8D4B14-94DF-4CDE-B742-68FCE71D8DDA}" srcOrd="1" destOrd="0" presId="urn:microsoft.com/office/officeart/2005/8/layout/hierarchy3"/>
    <dgm:cxn modelId="{7ECE015F-A28B-42B4-BDE8-A88A90E103F3}" type="presParOf" srcId="{9E0552A7-D8D3-401F-AA3F-90542B195922}" destId="{6D9A50CF-39BC-41C0-8C6A-59A6962D3657}" srcOrd="1" destOrd="0" presId="urn:microsoft.com/office/officeart/2005/8/layout/hierarchy3"/>
    <dgm:cxn modelId="{3257FCC0-9288-48EE-8E49-F465C51CBBF0}" type="presParOf" srcId="{6D9A50CF-39BC-41C0-8C6A-59A6962D3657}" destId="{70114256-10F2-4B38-BAFD-AAAD21E167C5}" srcOrd="0" destOrd="0" presId="urn:microsoft.com/office/officeart/2005/8/layout/hierarchy3"/>
    <dgm:cxn modelId="{6B5030E4-5DF4-44AA-ABF8-B5C4C69B18C3}" type="presParOf" srcId="{6D9A50CF-39BC-41C0-8C6A-59A6962D3657}" destId="{6E131276-86C7-4F6E-BE0B-F63B9B783D67}"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FBA71-3954-4359-8AE2-E69B84B52994}" type="doc">
      <dgm:prSet loTypeId="urn:microsoft.com/office/officeart/2008/layout/RadialCluster" loCatId="relationship" qsTypeId="urn:microsoft.com/office/officeart/2005/8/quickstyle/3d3" qsCatId="3D" csTypeId="urn:microsoft.com/office/officeart/2005/8/colors/accent2_3" csCatId="accent2" phldr="1"/>
      <dgm:spPr/>
      <dgm:t>
        <a:bodyPr/>
        <a:lstStyle/>
        <a:p>
          <a:endParaRPr lang="es-CO"/>
        </a:p>
      </dgm:t>
    </dgm:pt>
    <dgm:pt modelId="{61EC341D-380A-4131-B7D6-8547E46E66C0}">
      <dgm:prSet phldrT="[Texto]" custT="1"/>
      <dgm:spPr/>
      <dgm:t>
        <a:bodyPr/>
        <a:lstStyle/>
        <a:p>
          <a:pPr algn="ctr"/>
          <a:r>
            <a:rPr lang="es-CO" sz="2000" b="1" dirty="0" smtClean="0">
              <a:solidFill>
                <a:schemeClr val="accent6"/>
              </a:solidFill>
              <a:effectLst>
                <a:glow>
                  <a:srgbClr val="000000"/>
                </a:glow>
                <a:outerShdw sx="0" sy="0">
                  <a:srgbClr val="000000"/>
                </a:outerShdw>
                <a:reflection stA="0" endPos="0" fadeDir="0" sx="0" sy="0"/>
              </a:effectLst>
              <a:latin typeface="+mn-lt"/>
              <a:ea typeface="Times New Roman" panose="02020603050405020304" pitchFamily="18" charset="0"/>
            </a:rPr>
            <a:t>FACTORES RELACIONADOS A LOS PROPÓSITOS DEL POZO</a:t>
          </a:r>
        </a:p>
      </dgm:t>
    </dgm:pt>
    <dgm:pt modelId="{AB464472-B270-43B7-88F3-62407FB54E15}" type="parTrans" cxnId="{5E7EB2D0-0D81-4D9A-BC24-0BCDB8F3A1C8}">
      <dgm:prSet/>
      <dgm:spPr/>
      <dgm:t>
        <a:bodyPr/>
        <a:lstStyle/>
        <a:p>
          <a:endParaRPr lang="es-CO">
            <a:solidFill>
              <a:schemeClr val="tx1"/>
            </a:solidFill>
          </a:endParaRPr>
        </a:p>
      </dgm:t>
    </dgm:pt>
    <dgm:pt modelId="{E699AD4A-2C2F-4B09-9477-E6D42A4B7738}" type="sibTrans" cxnId="{5E7EB2D0-0D81-4D9A-BC24-0BCDB8F3A1C8}">
      <dgm:prSet/>
      <dgm:spPr/>
      <dgm:t>
        <a:bodyPr/>
        <a:lstStyle/>
        <a:p>
          <a:endParaRPr lang="es-CO">
            <a:solidFill>
              <a:schemeClr val="tx1"/>
            </a:solidFill>
          </a:endParaRPr>
        </a:p>
      </dgm:t>
    </dgm:pt>
    <dgm:pt modelId="{AB038CF3-253C-41EA-8FF3-61086BA6469C}">
      <dgm:prSet phldrT="[Texto]" custT="1"/>
      <dgm:spPr/>
      <dgm:t>
        <a:bodyPr/>
        <a:lstStyle/>
        <a:p>
          <a:pPr algn="just"/>
          <a:r>
            <a:rPr lang="es-CO" sz="1600" b="1" i="0" dirty="0" smtClean="0">
              <a:solidFill>
                <a:schemeClr val="tx1"/>
              </a:solidFill>
            </a:rPr>
            <a:t>Pozos de exploración: </a:t>
          </a:r>
          <a:r>
            <a:rPr lang="es-CO" sz="1600" dirty="0" smtClean="0">
              <a:solidFill>
                <a:schemeClr val="tx1"/>
              </a:solidFill>
            </a:rPr>
            <a:t>el objetivo principal de este tipo de pozos es determinar la naturaleza y características del fluido en el yacimiento, ya sea agua, aceite o gas, así mismo obtener datos como presión inicial, temperatura, permeabilidad,  entre otros. </a:t>
          </a:r>
          <a:endParaRPr lang="es-CO" sz="1600" dirty="0">
            <a:solidFill>
              <a:schemeClr val="tx1"/>
            </a:solidFill>
          </a:endParaRPr>
        </a:p>
      </dgm:t>
    </dgm:pt>
    <dgm:pt modelId="{BC6122F2-D0DA-43BC-9072-577D5158DE61}" type="parTrans" cxnId="{2F279C9F-1B68-49B8-AE64-CC583FE95E8B}">
      <dgm:prSet/>
      <dgm:spPr/>
      <dgm:t>
        <a:bodyPr/>
        <a:lstStyle/>
        <a:p>
          <a:endParaRPr lang="es-CO">
            <a:solidFill>
              <a:schemeClr val="tx1"/>
            </a:solidFill>
          </a:endParaRPr>
        </a:p>
      </dgm:t>
    </dgm:pt>
    <dgm:pt modelId="{92FFE725-900B-448B-9C06-93994FB6EC0C}" type="sibTrans" cxnId="{2F279C9F-1B68-49B8-AE64-CC583FE95E8B}">
      <dgm:prSet/>
      <dgm:spPr/>
      <dgm:t>
        <a:bodyPr/>
        <a:lstStyle/>
        <a:p>
          <a:endParaRPr lang="es-CO">
            <a:solidFill>
              <a:schemeClr val="tx1"/>
            </a:solidFill>
          </a:endParaRPr>
        </a:p>
      </dgm:t>
    </dgm:pt>
    <dgm:pt modelId="{3FEF4649-16D5-46C0-B33E-1A57D958F2BD}">
      <dgm:prSet phldrT="[Texto]" custT="1"/>
      <dgm:spPr/>
      <dgm:t>
        <a:bodyPr/>
        <a:lstStyle/>
        <a:p>
          <a:pPr algn="just"/>
          <a:r>
            <a:rPr lang="es-CO" sz="1600" b="1" i="0" dirty="0" smtClean="0">
              <a:solidFill>
                <a:schemeClr val="tx1"/>
              </a:solidFill>
            </a:rPr>
            <a:t>Pozos de desarrollo: </a:t>
          </a:r>
          <a:r>
            <a:rPr lang="es-CO" sz="1600" dirty="0" smtClean="0">
              <a:solidFill>
                <a:schemeClr val="tx1"/>
              </a:solidFill>
            </a:rPr>
            <a:t>el propósito principal de estos pozos es poner el campo en funcionamiento, es importante probar este tipo de pozos evaluando la condición del pozo y chequeando que tan efectivo ha sido el completamiento, y de ser necesario obtener más información acerca del yacimiento.</a:t>
          </a:r>
          <a:endParaRPr lang="es-CO" sz="1600" dirty="0">
            <a:solidFill>
              <a:schemeClr val="tx1"/>
            </a:solidFill>
          </a:endParaRPr>
        </a:p>
      </dgm:t>
    </dgm:pt>
    <dgm:pt modelId="{CF57F2A2-7446-4BF2-A59F-C327E67FE1E1}" type="parTrans" cxnId="{8BE488F4-B5DA-420B-B51B-BF4E2D7BD392}">
      <dgm:prSet/>
      <dgm:spPr/>
      <dgm:t>
        <a:bodyPr/>
        <a:lstStyle/>
        <a:p>
          <a:endParaRPr lang="es-CO">
            <a:solidFill>
              <a:schemeClr val="tx1"/>
            </a:solidFill>
          </a:endParaRPr>
        </a:p>
      </dgm:t>
    </dgm:pt>
    <dgm:pt modelId="{966C05E5-FC94-4999-A7FE-2EEA053414BC}" type="sibTrans" cxnId="{8BE488F4-B5DA-420B-B51B-BF4E2D7BD392}">
      <dgm:prSet/>
      <dgm:spPr/>
      <dgm:t>
        <a:bodyPr/>
        <a:lstStyle/>
        <a:p>
          <a:endParaRPr lang="es-CO">
            <a:solidFill>
              <a:schemeClr val="tx1"/>
            </a:solidFill>
          </a:endParaRPr>
        </a:p>
      </dgm:t>
    </dgm:pt>
    <dgm:pt modelId="{7CA10DC9-DE17-4A9B-856E-34F223024EDC}">
      <dgm:prSet/>
      <dgm:spPr/>
      <dgm:t>
        <a:bodyPr/>
        <a:lstStyle/>
        <a:p>
          <a:endParaRPr lang="es-CO"/>
        </a:p>
      </dgm:t>
    </dgm:pt>
    <dgm:pt modelId="{CAC0E5F2-7990-49D5-906B-DC734C090BA7}" type="parTrans" cxnId="{E7CACFF4-5FF7-4C5C-9003-2BC54CFEAC3E}">
      <dgm:prSet/>
      <dgm:spPr/>
      <dgm:t>
        <a:bodyPr/>
        <a:lstStyle/>
        <a:p>
          <a:endParaRPr lang="es-CO">
            <a:solidFill>
              <a:schemeClr val="tx1"/>
            </a:solidFill>
          </a:endParaRPr>
        </a:p>
      </dgm:t>
    </dgm:pt>
    <dgm:pt modelId="{1FBEF127-7630-470B-840F-E382DD8927BA}" type="sibTrans" cxnId="{E7CACFF4-5FF7-4C5C-9003-2BC54CFEAC3E}">
      <dgm:prSet/>
      <dgm:spPr/>
      <dgm:t>
        <a:bodyPr/>
        <a:lstStyle/>
        <a:p>
          <a:endParaRPr lang="es-CO">
            <a:solidFill>
              <a:schemeClr val="tx1"/>
            </a:solidFill>
          </a:endParaRPr>
        </a:p>
      </dgm:t>
    </dgm:pt>
    <dgm:pt modelId="{9057D0CF-ABD8-4BA2-B574-A4FE0767E7CD}">
      <dgm:prSet/>
      <dgm:spPr/>
      <dgm:t>
        <a:bodyPr/>
        <a:lstStyle/>
        <a:p>
          <a:endParaRPr lang="es-CO"/>
        </a:p>
      </dgm:t>
    </dgm:pt>
    <dgm:pt modelId="{921D5BF8-4D12-44B7-B9E0-E9EECF5C7A4D}" type="parTrans" cxnId="{F5F9D5F8-99F1-4176-95F1-E5072F1A2985}">
      <dgm:prSet/>
      <dgm:spPr/>
      <dgm:t>
        <a:bodyPr/>
        <a:lstStyle/>
        <a:p>
          <a:endParaRPr lang="es-CO">
            <a:solidFill>
              <a:schemeClr val="tx1"/>
            </a:solidFill>
          </a:endParaRPr>
        </a:p>
      </dgm:t>
    </dgm:pt>
    <dgm:pt modelId="{FFD93E29-F8D3-4E9A-8DB1-A09C3620BF4F}" type="sibTrans" cxnId="{F5F9D5F8-99F1-4176-95F1-E5072F1A2985}">
      <dgm:prSet/>
      <dgm:spPr/>
      <dgm:t>
        <a:bodyPr/>
        <a:lstStyle/>
        <a:p>
          <a:endParaRPr lang="es-CO">
            <a:solidFill>
              <a:schemeClr val="tx1"/>
            </a:solidFill>
          </a:endParaRPr>
        </a:p>
      </dgm:t>
    </dgm:pt>
    <dgm:pt modelId="{EBC86B99-2894-4A5B-921F-CD7317C7CFC7}">
      <dgm:prSet/>
      <dgm:spPr/>
      <dgm:t>
        <a:bodyPr/>
        <a:lstStyle/>
        <a:p>
          <a:endParaRPr lang="es-CO"/>
        </a:p>
      </dgm:t>
    </dgm:pt>
    <dgm:pt modelId="{DD13151F-053F-46A6-AF0F-95BE6E7257D2}" type="parTrans" cxnId="{D05B2D14-B15E-44EC-9B3E-E155F947249D}">
      <dgm:prSet/>
      <dgm:spPr/>
      <dgm:t>
        <a:bodyPr/>
        <a:lstStyle/>
        <a:p>
          <a:endParaRPr lang="es-CO">
            <a:solidFill>
              <a:schemeClr val="tx1"/>
            </a:solidFill>
          </a:endParaRPr>
        </a:p>
      </dgm:t>
    </dgm:pt>
    <dgm:pt modelId="{DCC38E85-17B8-47C6-A856-8F2EE6E7E067}" type="sibTrans" cxnId="{D05B2D14-B15E-44EC-9B3E-E155F947249D}">
      <dgm:prSet/>
      <dgm:spPr/>
      <dgm:t>
        <a:bodyPr/>
        <a:lstStyle/>
        <a:p>
          <a:endParaRPr lang="es-CO">
            <a:solidFill>
              <a:schemeClr val="tx1"/>
            </a:solidFill>
          </a:endParaRPr>
        </a:p>
      </dgm:t>
    </dgm:pt>
    <dgm:pt modelId="{72B3C887-CBD7-4CA2-B9A4-C0EC35C407CB}">
      <dgm:prSet phldrT="[Texto]" custT="1"/>
      <dgm:spPr/>
      <dgm:t>
        <a:bodyPr/>
        <a:lstStyle/>
        <a:p>
          <a:pPr algn="just"/>
          <a:endParaRPr lang="es-CO" sz="1600" smtClean="0">
            <a:solidFill>
              <a:schemeClr val="tx1"/>
            </a:solidFill>
          </a:endParaRPr>
        </a:p>
        <a:p>
          <a:pPr algn="just"/>
          <a:r>
            <a:rPr lang="es-CO" sz="1600" b="1" i="0" smtClean="0">
              <a:solidFill>
                <a:schemeClr val="tx1"/>
              </a:solidFill>
            </a:rPr>
            <a:t>Pozos de apreciación o confirmación: </a:t>
          </a:r>
          <a:r>
            <a:rPr lang="es-CO" sz="1600" smtClean="0">
              <a:solidFill>
                <a:schemeClr val="tx1"/>
              </a:solidFill>
            </a:rPr>
            <a:t>el propósito de estos es completar y mejorar la data obtenida de los pozos de exploración; las pruebas son realizadas por un periodo de tiempo más largo que los pozos de exploración ya que es necesario determinar las características del yacimiento.</a:t>
          </a:r>
        </a:p>
        <a:p>
          <a:pPr algn="just"/>
          <a:endParaRPr lang="es-CO" sz="1600" dirty="0">
            <a:solidFill>
              <a:schemeClr val="tx1"/>
            </a:solidFill>
          </a:endParaRPr>
        </a:p>
      </dgm:t>
    </dgm:pt>
    <dgm:pt modelId="{D782CB7B-55BF-4168-ACC4-2DBA3460442D}" type="parTrans" cxnId="{B253BD5F-6880-4F19-BA4E-309B05316E38}">
      <dgm:prSet/>
      <dgm:spPr/>
      <dgm:t>
        <a:bodyPr/>
        <a:lstStyle/>
        <a:p>
          <a:endParaRPr lang="es-CO">
            <a:solidFill>
              <a:schemeClr val="tx1"/>
            </a:solidFill>
          </a:endParaRPr>
        </a:p>
      </dgm:t>
    </dgm:pt>
    <dgm:pt modelId="{D102BF63-CE28-4568-9735-17AC2839136A}" type="sibTrans" cxnId="{B253BD5F-6880-4F19-BA4E-309B05316E38}">
      <dgm:prSet/>
      <dgm:spPr/>
      <dgm:t>
        <a:bodyPr/>
        <a:lstStyle/>
        <a:p>
          <a:endParaRPr lang="es-CO">
            <a:solidFill>
              <a:schemeClr val="tx1"/>
            </a:solidFill>
          </a:endParaRPr>
        </a:p>
      </dgm:t>
    </dgm:pt>
    <dgm:pt modelId="{B6924160-59B0-4AE9-A626-994D92D8CF44}" type="pres">
      <dgm:prSet presAssocID="{EAFFBA71-3954-4359-8AE2-E69B84B52994}" presName="Name0" presStyleCnt="0">
        <dgm:presLayoutVars>
          <dgm:chMax val="1"/>
          <dgm:chPref val="1"/>
          <dgm:dir/>
          <dgm:animOne val="branch"/>
          <dgm:animLvl val="lvl"/>
        </dgm:presLayoutVars>
      </dgm:prSet>
      <dgm:spPr/>
      <dgm:t>
        <a:bodyPr/>
        <a:lstStyle/>
        <a:p>
          <a:endParaRPr lang="es-CO"/>
        </a:p>
      </dgm:t>
    </dgm:pt>
    <dgm:pt modelId="{A8D8FC44-DF90-495B-A44C-E36506EE0ED8}" type="pres">
      <dgm:prSet presAssocID="{61EC341D-380A-4131-B7D6-8547E46E66C0}" presName="singleCycle" presStyleCnt="0"/>
      <dgm:spPr/>
    </dgm:pt>
    <dgm:pt modelId="{2C6BB4A9-0D95-4AC4-8771-FAE37802AFF9}" type="pres">
      <dgm:prSet presAssocID="{61EC341D-380A-4131-B7D6-8547E46E66C0}" presName="singleCenter" presStyleLbl="node1" presStyleIdx="0" presStyleCnt="4" custScaleX="254749" custScaleY="43199" custLinFactNeighborX="506" custLinFactNeighborY="-21349">
        <dgm:presLayoutVars>
          <dgm:chMax val="7"/>
          <dgm:chPref val="7"/>
        </dgm:presLayoutVars>
      </dgm:prSet>
      <dgm:spPr/>
      <dgm:t>
        <a:bodyPr/>
        <a:lstStyle/>
        <a:p>
          <a:endParaRPr lang="es-CO"/>
        </a:p>
      </dgm:t>
    </dgm:pt>
    <dgm:pt modelId="{62900CAD-84B6-4916-B542-597FA4C4A754}" type="pres">
      <dgm:prSet presAssocID="{BC6122F2-D0DA-43BC-9072-577D5158DE61}" presName="Name56" presStyleLbl="parChTrans1D2" presStyleIdx="0" presStyleCnt="3"/>
      <dgm:spPr/>
      <dgm:t>
        <a:bodyPr/>
        <a:lstStyle/>
        <a:p>
          <a:endParaRPr lang="es-CO"/>
        </a:p>
      </dgm:t>
    </dgm:pt>
    <dgm:pt modelId="{B6198B2C-0733-4CD5-97C4-FFA86711949F}" type="pres">
      <dgm:prSet presAssocID="{AB038CF3-253C-41EA-8FF3-61086BA6469C}" presName="text0" presStyleLbl="node1" presStyleIdx="1" presStyleCnt="4" custScaleX="403932" custScaleY="125500" custRadScaleRad="100495" custRadScaleInc="469">
        <dgm:presLayoutVars>
          <dgm:bulletEnabled val="1"/>
        </dgm:presLayoutVars>
      </dgm:prSet>
      <dgm:spPr/>
      <dgm:t>
        <a:bodyPr/>
        <a:lstStyle/>
        <a:p>
          <a:endParaRPr lang="es-CO"/>
        </a:p>
      </dgm:t>
    </dgm:pt>
    <dgm:pt modelId="{FDD50886-E1D9-43EE-BFD7-C6ACB8E24EDE}" type="pres">
      <dgm:prSet presAssocID="{CF57F2A2-7446-4BF2-A59F-C327E67FE1E1}" presName="Name56" presStyleLbl="parChTrans1D2" presStyleIdx="1" presStyleCnt="3"/>
      <dgm:spPr/>
      <dgm:t>
        <a:bodyPr/>
        <a:lstStyle/>
        <a:p>
          <a:endParaRPr lang="es-CO"/>
        </a:p>
      </dgm:t>
    </dgm:pt>
    <dgm:pt modelId="{FAE36DC0-E345-4D68-96A0-B12530814ADE}" type="pres">
      <dgm:prSet presAssocID="{3FEF4649-16D5-46C0-B33E-1A57D958F2BD}" presName="text0" presStyleLbl="node1" presStyleIdx="2" presStyleCnt="4" custScaleX="389461" custScaleY="133738" custRadScaleRad="107191" custRadScaleInc="-1243">
        <dgm:presLayoutVars>
          <dgm:bulletEnabled val="1"/>
        </dgm:presLayoutVars>
      </dgm:prSet>
      <dgm:spPr/>
      <dgm:t>
        <a:bodyPr/>
        <a:lstStyle/>
        <a:p>
          <a:endParaRPr lang="es-CO"/>
        </a:p>
      </dgm:t>
    </dgm:pt>
    <dgm:pt modelId="{B2E8A531-B5F8-48DA-8D39-B2E79BEA64A6}" type="pres">
      <dgm:prSet presAssocID="{D782CB7B-55BF-4168-ACC4-2DBA3460442D}" presName="Name56" presStyleLbl="parChTrans1D2" presStyleIdx="2" presStyleCnt="3"/>
      <dgm:spPr/>
      <dgm:t>
        <a:bodyPr/>
        <a:lstStyle/>
        <a:p>
          <a:endParaRPr lang="es-CO"/>
        </a:p>
      </dgm:t>
    </dgm:pt>
    <dgm:pt modelId="{E13EFFF9-1B60-48FA-B96E-21775EA95CA2}" type="pres">
      <dgm:prSet presAssocID="{72B3C887-CBD7-4CA2-B9A4-C0EC35C407CB}" presName="text0" presStyleLbl="node1" presStyleIdx="3" presStyleCnt="4" custScaleX="372427" custScaleY="133945" custRadScaleRad="94864" custRadScaleInc="32164">
        <dgm:presLayoutVars>
          <dgm:bulletEnabled val="1"/>
        </dgm:presLayoutVars>
      </dgm:prSet>
      <dgm:spPr/>
      <dgm:t>
        <a:bodyPr/>
        <a:lstStyle/>
        <a:p>
          <a:endParaRPr lang="es-CO"/>
        </a:p>
      </dgm:t>
    </dgm:pt>
  </dgm:ptLst>
  <dgm:cxnLst>
    <dgm:cxn modelId="{B253BD5F-6880-4F19-BA4E-309B05316E38}" srcId="{61EC341D-380A-4131-B7D6-8547E46E66C0}" destId="{72B3C887-CBD7-4CA2-B9A4-C0EC35C407CB}" srcOrd="2" destOrd="0" parTransId="{D782CB7B-55BF-4168-ACC4-2DBA3460442D}" sibTransId="{D102BF63-CE28-4568-9735-17AC2839136A}"/>
    <dgm:cxn modelId="{8593AA58-C8F4-4F6D-B65F-F74E3BB34E1C}" type="presOf" srcId="{CF57F2A2-7446-4BF2-A59F-C327E67FE1E1}" destId="{FDD50886-E1D9-43EE-BFD7-C6ACB8E24EDE}" srcOrd="0" destOrd="0" presId="urn:microsoft.com/office/officeart/2008/layout/RadialCluster"/>
    <dgm:cxn modelId="{D05B2D14-B15E-44EC-9B3E-E155F947249D}" srcId="{EAFFBA71-3954-4359-8AE2-E69B84B52994}" destId="{EBC86B99-2894-4A5B-921F-CD7317C7CFC7}" srcOrd="1" destOrd="0" parTransId="{DD13151F-053F-46A6-AF0F-95BE6E7257D2}" sibTransId="{DCC38E85-17B8-47C6-A856-8F2EE6E7E067}"/>
    <dgm:cxn modelId="{5ADB4629-51F2-41B9-97D7-794BF87A3B61}" type="presOf" srcId="{D782CB7B-55BF-4168-ACC4-2DBA3460442D}" destId="{B2E8A531-B5F8-48DA-8D39-B2E79BEA64A6}" srcOrd="0" destOrd="0" presId="urn:microsoft.com/office/officeart/2008/layout/RadialCluster"/>
    <dgm:cxn modelId="{2F279C9F-1B68-49B8-AE64-CC583FE95E8B}" srcId="{61EC341D-380A-4131-B7D6-8547E46E66C0}" destId="{AB038CF3-253C-41EA-8FF3-61086BA6469C}" srcOrd="0" destOrd="0" parTransId="{BC6122F2-D0DA-43BC-9072-577D5158DE61}" sibTransId="{92FFE725-900B-448B-9C06-93994FB6EC0C}"/>
    <dgm:cxn modelId="{94B8E38E-281D-4B3B-B961-ABBA21184E87}" type="presOf" srcId="{72B3C887-CBD7-4CA2-B9A4-C0EC35C407CB}" destId="{E13EFFF9-1B60-48FA-B96E-21775EA95CA2}" srcOrd="0" destOrd="0" presId="urn:microsoft.com/office/officeart/2008/layout/RadialCluster"/>
    <dgm:cxn modelId="{B5E22FB5-8944-4D04-961F-3A4CF50FF284}" type="presOf" srcId="{BC6122F2-D0DA-43BC-9072-577D5158DE61}" destId="{62900CAD-84B6-4916-B542-597FA4C4A754}" srcOrd="0" destOrd="0" presId="urn:microsoft.com/office/officeart/2008/layout/RadialCluster"/>
    <dgm:cxn modelId="{6AB5F574-C949-4C5A-857D-B7756B407B5A}" type="presOf" srcId="{61EC341D-380A-4131-B7D6-8547E46E66C0}" destId="{2C6BB4A9-0D95-4AC4-8771-FAE37802AFF9}" srcOrd="0" destOrd="0" presId="urn:microsoft.com/office/officeart/2008/layout/RadialCluster"/>
    <dgm:cxn modelId="{F5F9D5F8-99F1-4176-95F1-E5072F1A2985}" srcId="{EAFFBA71-3954-4359-8AE2-E69B84B52994}" destId="{9057D0CF-ABD8-4BA2-B574-A4FE0767E7CD}" srcOrd="2" destOrd="0" parTransId="{921D5BF8-4D12-44B7-B9E0-E9EECF5C7A4D}" sibTransId="{FFD93E29-F8D3-4E9A-8DB1-A09C3620BF4F}"/>
    <dgm:cxn modelId="{768C81F2-51CD-46DA-86E8-4F2A771574BB}" type="presOf" srcId="{3FEF4649-16D5-46C0-B33E-1A57D958F2BD}" destId="{FAE36DC0-E345-4D68-96A0-B12530814ADE}" srcOrd="0" destOrd="0" presId="urn:microsoft.com/office/officeart/2008/layout/RadialCluster"/>
    <dgm:cxn modelId="{8BE488F4-B5DA-420B-B51B-BF4E2D7BD392}" srcId="{61EC341D-380A-4131-B7D6-8547E46E66C0}" destId="{3FEF4649-16D5-46C0-B33E-1A57D958F2BD}" srcOrd="1" destOrd="0" parTransId="{CF57F2A2-7446-4BF2-A59F-C327E67FE1E1}" sibTransId="{966C05E5-FC94-4999-A7FE-2EEA053414BC}"/>
    <dgm:cxn modelId="{D1591130-72DF-4BB5-A17E-447E296C7455}" type="presOf" srcId="{AB038CF3-253C-41EA-8FF3-61086BA6469C}" destId="{B6198B2C-0733-4CD5-97C4-FFA86711949F}" srcOrd="0" destOrd="0" presId="urn:microsoft.com/office/officeart/2008/layout/RadialCluster"/>
    <dgm:cxn modelId="{5E7EB2D0-0D81-4D9A-BC24-0BCDB8F3A1C8}" srcId="{EAFFBA71-3954-4359-8AE2-E69B84B52994}" destId="{61EC341D-380A-4131-B7D6-8547E46E66C0}" srcOrd="0" destOrd="0" parTransId="{AB464472-B270-43B7-88F3-62407FB54E15}" sibTransId="{E699AD4A-2C2F-4B09-9477-E6D42A4B7738}"/>
    <dgm:cxn modelId="{E7CACFF4-5FF7-4C5C-9003-2BC54CFEAC3E}" srcId="{EAFFBA71-3954-4359-8AE2-E69B84B52994}" destId="{7CA10DC9-DE17-4A9B-856E-34F223024EDC}" srcOrd="3" destOrd="0" parTransId="{CAC0E5F2-7990-49D5-906B-DC734C090BA7}" sibTransId="{1FBEF127-7630-470B-840F-E382DD8927BA}"/>
    <dgm:cxn modelId="{862DA5BC-EF1D-4F9F-9F3A-4049236E39AB}" type="presOf" srcId="{EAFFBA71-3954-4359-8AE2-E69B84B52994}" destId="{B6924160-59B0-4AE9-A626-994D92D8CF44}" srcOrd="0" destOrd="0" presId="urn:microsoft.com/office/officeart/2008/layout/RadialCluster"/>
    <dgm:cxn modelId="{6DB498A2-741F-4CF5-858B-5DCA096ADA04}" type="presParOf" srcId="{B6924160-59B0-4AE9-A626-994D92D8CF44}" destId="{A8D8FC44-DF90-495B-A44C-E36506EE0ED8}" srcOrd="0" destOrd="0" presId="urn:microsoft.com/office/officeart/2008/layout/RadialCluster"/>
    <dgm:cxn modelId="{ACD0E92A-5AA7-4A39-B55E-8C6C9D0243B1}" type="presParOf" srcId="{A8D8FC44-DF90-495B-A44C-E36506EE0ED8}" destId="{2C6BB4A9-0D95-4AC4-8771-FAE37802AFF9}" srcOrd="0" destOrd="0" presId="urn:microsoft.com/office/officeart/2008/layout/RadialCluster"/>
    <dgm:cxn modelId="{0637B527-08F5-46FD-8FDC-62EA1427B542}" type="presParOf" srcId="{A8D8FC44-DF90-495B-A44C-E36506EE0ED8}" destId="{62900CAD-84B6-4916-B542-597FA4C4A754}" srcOrd="1" destOrd="0" presId="urn:microsoft.com/office/officeart/2008/layout/RadialCluster"/>
    <dgm:cxn modelId="{9BB3919A-47A3-4F95-89F0-0577BE85C291}" type="presParOf" srcId="{A8D8FC44-DF90-495B-A44C-E36506EE0ED8}" destId="{B6198B2C-0733-4CD5-97C4-FFA86711949F}" srcOrd="2" destOrd="0" presId="urn:microsoft.com/office/officeart/2008/layout/RadialCluster"/>
    <dgm:cxn modelId="{5AA439E5-8736-4396-BD58-8F00C98BBF34}" type="presParOf" srcId="{A8D8FC44-DF90-495B-A44C-E36506EE0ED8}" destId="{FDD50886-E1D9-43EE-BFD7-C6ACB8E24EDE}" srcOrd="3" destOrd="0" presId="urn:microsoft.com/office/officeart/2008/layout/RadialCluster"/>
    <dgm:cxn modelId="{7525AB3D-3777-4761-ABF4-E906C6069119}" type="presParOf" srcId="{A8D8FC44-DF90-495B-A44C-E36506EE0ED8}" destId="{FAE36DC0-E345-4D68-96A0-B12530814ADE}" srcOrd="4" destOrd="0" presId="urn:microsoft.com/office/officeart/2008/layout/RadialCluster"/>
    <dgm:cxn modelId="{9ECE52DB-FC97-4EFD-8EE9-C21B913BBD5A}" type="presParOf" srcId="{A8D8FC44-DF90-495B-A44C-E36506EE0ED8}" destId="{B2E8A531-B5F8-48DA-8D39-B2E79BEA64A6}" srcOrd="5" destOrd="0" presId="urn:microsoft.com/office/officeart/2008/layout/RadialCluster"/>
    <dgm:cxn modelId="{244D604F-EF42-498B-B07A-6FB47E9F486C}" type="presParOf" srcId="{A8D8FC44-DF90-495B-A44C-E36506EE0ED8}" destId="{E13EFFF9-1B60-48FA-B96E-21775EA95CA2}"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FFBA71-3954-4359-8AE2-E69B84B52994}" type="doc">
      <dgm:prSet loTypeId="urn:microsoft.com/office/officeart/2008/layout/RadialCluster" loCatId="relationship" qsTypeId="urn:microsoft.com/office/officeart/2005/8/quickstyle/3d3" qsCatId="3D" csTypeId="urn:microsoft.com/office/officeart/2005/8/colors/accent2_3" csCatId="accent2" phldr="1"/>
      <dgm:spPr/>
      <dgm:t>
        <a:bodyPr/>
        <a:lstStyle/>
        <a:p>
          <a:endParaRPr lang="es-CO"/>
        </a:p>
      </dgm:t>
    </dgm:pt>
    <dgm:pt modelId="{61EC341D-380A-4131-B7D6-8547E46E66C0}">
      <dgm:prSet phldrT="[Texto]" custT="1"/>
      <dgm:spPr/>
      <dgm:t>
        <a:bodyPr/>
        <a:lstStyle/>
        <a:p>
          <a:pPr algn="ctr"/>
          <a:r>
            <a:rPr lang="es-CO" sz="2000" b="1" dirty="0" smtClean="0">
              <a:solidFill>
                <a:schemeClr val="accent6"/>
              </a:solidFill>
              <a:effectLst>
                <a:glow>
                  <a:srgbClr val="000000"/>
                </a:glow>
                <a:outerShdw sx="0" sy="0">
                  <a:srgbClr val="000000"/>
                </a:outerShdw>
                <a:reflection stA="0" endPos="0" fadeDir="0" sx="0" sy="0"/>
              </a:effectLst>
              <a:latin typeface="+mn-lt"/>
              <a:ea typeface="Times New Roman" panose="02020603050405020304" pitchFamily="18" charset="0"/>
            </a:rPr>
            <a:t>FACTORES RELACIONADOS AL MEDIO AMBIENTE </a:t>
          </a:r>
        </a:p>
      </dgm:t>
    </dgm:pt>
    <dgm:pt modelId="{AB464472-B270-43B7-88F3-62407FB54E15}" type="parTrans" cxnId="{5E7EB2D0-0D81-4D9A-BC24-0BCDB8F3A1C8}">
      <dgm:prSet/>
      <dgm:spPr/>
      <dgm:t>
        <a:bodyPr/>
        <a:lstStyle/>
        <a:p>
          <a:endParaRPr lang="es-CO">
            <a:solidFill>
              <a:schemeClr val="tx1"/>
            </a:solidFill>
          </a:endParaRPr>
        </a:p>
      </dgm:t>
    </dgm:pt>
    <dgm:pt modelId="{E699AD4A-2C2F-4B09-9477-E6D42A4B7738}" type="sibTrans" cxnId="{5E7EB2D0-0D81-4D9A-BC24-0BCDB8F3A1C8}">
      <dgm:prSet/>
      <dgm:spPr/>
      <dgm:t>
        <a:bodyPr/>
        <a:lstStyle/>
        <a:p>
          <a:endParaRPr lang="es-CO">
            <a:solidFill>
              <a:schemeClr val="tx1"/>
            </a:solidFill>
          </a:endParaRPr>
        </a:p>
      </dgm:t>
    </dgm:pt>
    <dgm:pt modelId="{AB038CF3-253C-41EA-8FF3-61086BA6469C}">
      <dgm:prSet phldrT="[Texto]" custT="1"/>
      <dgm:spPr/>
      <dgm:t>
        <a:bodyPr/>
        <a:lstStyle/>
        <a:p>
          <a:pPr algn="just"/>
          <a:r>
            <a:rPr lang="es-CO" sz="1600" b="0" u="none" dirty="0" smtClean="0">
              <a:solidFill>
                <a:schemeClr val="tx1"/>
              </a:solidFill>
            </a:rPr>
            <a:t>Pueden haber limitaciones sobre las operaciones debido al país o el sitio donde el pozo está ubicado, ya sea en tierra o costa afuera.</a:t>
          </a:r>
          <a:endParaRPr lang="es-CO" sz="1600" dirty="0">
            <a:solidFill>
              <a:schemeClr val="tx1"/>
            </a:solidFill>
          </a:endParaRPr>
        </a:p>
      </dgm:t>
    </dgm:pt>
    <dgm:pt modelId="{BC6122F2-D0DA-43BC-9072-577D5158DE61}" type="parTrans" cxnId="{2F279C9F-1B68-49B8-AE64-CC583FE95E8B}">
      <dgm:prSet/>
      <dgm:spPr/>
      <dgm:t>
        <a:bodyPr/>
        <a:lstStyle/>
        <a:p>
          <a:endParaRPr lang="es-CO">
            <a:solidFill>
              <a:schemeClr val="tx1"/>
            </a:solidFill>
          </a:endParaRPr>
        </a:p>
      </dgm:t>
    </dgm:pt>
    <dgm:pt modelId="{92FFE725-900B-448B-9C06-93994FB6EC0C}" type="sibTrans" cxnId="{2F279C9F-1B68-49B8-AE64-CC583FE95E8B}">
      <dgm:prSet/>
      <dgm:spPr/>
      <dgm:t>
        <a:bodyPr/>
        <a:lstStyle/>
        <a:p>
          <a:endParaRPr lang="es-CO">
            <a:solidFill>
              <a:schemeClr val="tx1"/>
            </a:solidFill>
          </a:endParaRPr>
        </a:p>
      </dgm:t>
    </dgm:pt>
    <dgm:pt modelId="{7CA10DC9-DE17-4A9B-856E-34F223024EDC}">
      <dgm:prSet/>
      <dgm:spPr/>
      <dgm:t>
        <a:bodyPr/>
        <a:lstStyle/>
        <a:p>
          <a:endParaRPr lang="es-CO"/>
        </a:p>
      </dgm:t>
    </dgm:pt>
    <dgm:pt modelId="{CAC0E5F2-7990-49D5-906B-DC734C090BA7}" type="parTrans" cxnId="{E7CACFF4-5FF7-4C5C-9003-2BC54CFEAC3E}">
      <dgm:prSet/>
      <dgm:spPr/>
      <dgm:t>
        <a:bodyPr/>
        <a:lstStyle/>
        <a:p>
          <a:endParaRPr lang="es-CO">
            <a:solidFill>
              <a:schemeClr val="tx1"/>
            </a:solidFill>
          </a:endParaRPr>
        </a:p>
      </dgm:t>
    </dgm:pt>
    <dgm:pt modelId="{1FBEF127-7630-470B-840F-E382DD8927BA}" type="sibTrans" cxnId="{E7CACFF4-5FF7-4C5C-9003-2BC54CFEAC3E}">
      <dgm:prSet/>
      <dgm:spPr/>
      <dgm:t>
        <a:bodyPr/>
        <a:lstStyle/>
        <a:p>
          <a:endParaRPr lang="es-CO">
            <a:solidFill>
              <a:schemeClr val="tx1"/>
            </a:solidFill>
          </a:endParaRPr>
        </a:p>
      </dgm:t>
    </dgm:pt>
    <dgm:pt modelId="{9057D0CF-ABD8-4BA2-B574-A4FE0767E7CD}">
      <dgm:prSet/>
      <dgm:spPr/>
      <dgm:t>
        <a:bodyPr/>
        <a:lstStyle/>
        <a:p>
          <a:endParaRPr lang="es-CO"/>
        </a:p>
      </dgm:t>
    </dgm:pt>
    <dgm:pt modelId="{921D5BF8-4D12-44B7-B9E0-E9EECF5C7A4D}" type="parTrans" cxnId="{F5F9D5F8-99F1-4176-95F1-E5072F1A2985}">
      <dgm:prSet/>
      <dgm:spPr/>
      <dgm:t>
        <a:bodyPr/>
        <a:lstStyle/>
        <a:p>
          <a:endParaRPr lang="es-CO">
            <a:solidFill>
              <a:schemeClr val="tx1"/>
            </a:solidFill>
          </a:endParaRPr>
        </a:p>
      </dgm:t>
    </dgm:pt>
    <dgm:pt modelId="{FFD93E29-F8D3-4E9A-8DB1-A09C3620BF4F}" type="sibTrans" cxnId="{F5F9D5F8-99F1-4176-95F1-E5072F1A2985}">
      <dgm:prSet/>
      <dgm:spPr/>
      <dgm:t>
        <a:bodyPr/>
        <a:lstStyle/>
        <a:p>
          <a:endParaRPr lang="es-CO">
            <a:solidFill>
              <a:schemeClr val="tx1"/>
            </a:solidFill>
          </a:endParaRPr>
        </a:p>
      </dgm:t>
    </dgm:pt>
    <dgm:pt modelId="{EBC86B99-2894-4A5B-921F-CD7317C7CFC7}">
      <dgm:prSet/>
      <dgm:spPr/>
      <dgm:t>
        <a:bodyPr/>
        <a:lstStyle/>
        <a:p>
          <a:endParaRPr lang="es-CO"/>
        </a:p>
      </dgm:t>
    </dgm:pt>
    <dgm:pt modelId="{DD13151F-053F-46A6-AF0F-95BE6E7257D2}" type="parTrans" cxnId="{D05B2D14-B15E-44EC-9B3E-E155F947249D}">
      <dgm:prSet/>
      <dgm:spPr/>
      <dgm:t>
        <a:bodyPr/>
        <a:lstStyle/>
        <a:p>
          <a:endParaRPr lang="es-CO">
            <a:solidFill>
              <a:schemeClr val="tx1"/>
            </a:solidFill>
          </a:endParaRPr>
        </a:p>
      </dgm:t>
    </dgm:pt>
    <dgm:pt modelId="{DCC38E85-17B8-47C6-A856-8F2EE6E7E067}" type="sibTrans" cxnId="{D05B2D14-B15E-44EC-9B3E-E155F947249D}">
      <dgm:prSet/>
      <dgm:spPr/>
      <dgm:t>
        <a:bodyPr/>
        <a:lstStyle/>
        <a:p>
          <a:endParaRPr lang="es-CO">
            <a:solidFill>
              <a:schemeClr val="tx1"/>
            </a:solidFill>
          </a:endParaRPr>
        </a:p>
      </dgm:t>
    </dgm:pt>
    <dgm:pt modelId="{72B3C887-CBD7-4CA2-B9A4-C0EC35C407CB}">
      <dgm:prSet phldrT="[Texto]" custT="1"/>
      <dgm:spPr/>
      <dgm:t>
        <a:bodyPr/>
        <a:lstStyle/>
        <a:p>
          <a:pPr algn="just"/>
          <a:r>
            <a:rPr lang="es-CO" sz="1600" b="0" u="none" dirty="0" smtClean="0">
              <a:solidFill>
                <a:schemeClr val="tx1"/>
              </a:solidFill>
            </a:rPr>
            <a:t>Las limitaciones pueden involucrar dificultades para la obtención de suministros, el espacio disponible, la disponibilidad de los servicios públicos, las reglas de seguridad que se deben aplicar, así como las condiciones meteorológicas y oceanográficas que también deben tenerse en cuenta.</a:t>
          </a:r>
          <a:r>
            <a:rPr lang="es-CO" sz="1600" dirty="0" smtClean="0">
              <a:solidFill>
                <a:schemeClr val="tx1"/>
              </a:solidFill>
            </a:rPr>
            <a:t>. </a:t>
          </a:r>
          <a:endParaRPr lang="es-CO" sz="1600" dirty="0">
            <a:solidFill>
              <a:schemeClr val="tx1"/>
            </a:solidFill>
          </a:endParaRPr>
        </a:p>
      </dgm:t>
    </dgm:pt>
    <dgm:pt modelId="{D782CB7B-55BF-4168-ACC4-2DBA3460442D}" type="parTrans" cxnId="{B253BD5F-6880-4F19-BA4E-309B05316E38}">
      <dgm:prSet/>
      <dgm:spPr/>
      <dgm:t>
        <a:bodyPr/>
        <a:lstStyle/>
        <a:p>
          <a:endParaRPr lang="es-CO">
            <a:solidFill>
              <a:schemeClr val="tx1"/>
            </a:solidFill>
          </a:endParaRPr>
        </a:p>
      </dgm:t>
    </dgm:pt>
    <dgm:pt modelId="{D102BF63-CE28-4568-9735-17AC2839136A}" type="sibTrans" cxnId="{B253BD5F-6880-4F19-BA4E-309B05316E38}">
      <dgm:prSet/>
      <dgm:spPr/>
      <dgm:t>
        <a:bodyPr/>
        <a:lstStyle/>
        <a:p>
          <a:endParaRPr lang="es-CO">
            <a:solidFill>
              <a:schemeClr val="tx1"/>
            </a:solidFill>
          </a:endParaRPr>
        </a:p>
      </dgm:t>
    </dgm:pt>
    <dgm:pt modelId="{B6924160-59B0-4AE9-A626-994D92D8CF44}" type="pres">
      <dgm:prSet presAssocID="{EAFFBA71-3954-4359-8AE2-E69B84B52994}" presName="Name0" presStyleCnt="0">
        <dgm:presLayoutVars>
          <dgm:chMax val="1"/>
          <dgm:chPref val="1"/>
          <dgm:dir/>
          <dgm:animOne val="branch"/>
          <dgm:animLvl val="lvl"/>
        </dgm:presLayoutVars>
      </dgm:prSet>
      <dgm:spPr/>
      <dgm:t>
        <a:bodyPr/>
        <a:lstStyle/>
        <a:p>
          <a:endParaRPr lang="es-CO"/>
        </a:p>
      </dgm:t>
    </dgm:pt>
    <dgm:pt modelId="{A8D8FC44-DF90-495B-A44C-E36506EE0ED8}" type="pres">
      <dgm:prSet presAssocID="{61EC341D-380A-4131-B7D6-8547E46E66C0}" presName="singleCycle" presStyleCnt="0"/>
      <dgm:spPr/>
    </dgm:pt>
    <dgm:pt modelId="{2C6BB4A9-0D95-4AC4-8771-FAE37802AFF9}" type="pres">
      <dgm:prSet presAssocID="{61EC341D-380A-4131-B7D6-8547E46E66C0}" presName="singleCenter" presStyleLbl="node1" presStyleIdx="0" presStyleCnt="3" custScaleX="213650" custScaleY="43199" custLinFactNeighborX="-61642" custLinFactNeighborY="-877">
        <dgm:presLayoutVars>
          <dgm:chMax val="7"/>
          <dgm:chPref val="7"/>
        </dgm:presLayoutVars>
      </dgm:prSet>
      <dgm:spPr/>
      <dgm:t>
        <a:bodyPr/>
        <a:lstStyle/>
        <a:p>
          <a:endParaRPr lang="es-CO"/>
        </a:p>
      </dgm:t>
    </dgm:pt>
    <dgm:pt modelId="{62900CAD-84B6-4916-B542-597FA4C4A754}" type="pres">
      <dgm:prSet presAssocID="{BC6122F2-D0DA-43BC-9072-577D5158DE61}" presName="Name56" presStyleLbl="parChTrans1D2" presStyleIdx="0" presStyleCnt="2"/>
      <dgm:spPr/>
      <dgm:t>
        <a:bodyPr/>
        <a:lstStyle/>
        <a:p>
          <a:endParaRPr lang="es-CO"/>
        </a:p>
      </dgm:t>
    </dgm:pt>
    <dgm:pt modelId="{B6198B2C-0733-4CD5-97C4-FFA86711949F}" type="pres">
      <dgm:prSet presAssocID="{AB038CF3-253C-41EA-8FF3-61086BA6469C}" presName="text0" presStyleLbl="node1" presStyleIdx="1" presStyleCnt="3" custScaleX="326759" custScaleY="87856" custRadScaleRad="129263" custRadScaleInc="-53674">
        <dgm:presLayoutVars>
          <dgm:bulletEnabled val="1"/>
        </dgm:presLayoutVars>
      </dgm:prSet>
      <dgm:spPr/>
      <dgm:t>
        <a:bodyPr/>
        <a:lstStyle/>
        <a:p>
          <a:endParaRPr lang="es-CO"/>
        </a:p>
      </dgm:t>
    </dgm:pt>
    <dgm:pt modelId="{B2E8A531-B5F8-48DA-8D39-B2E79BEA64A6}" type="pres">
      <dgm:prSet presAssocID="{D782CB7B-55BF-4168-ACC4-2DBA3460442D}" presName="Name56" presStyleLbl="parChTrans1D2" presStyleIdx="1" presStyleCnt="2"/>
      <dgm:spPr/>
      <dgm:t>
        <a:bodyPr/>
        <a:lstStyle/>
        <a:p>
          <a:endParaRPr lang="es-CO"/>
        </a:p>
      </dgm:t>
    </dgm:pt>
    <dgm:pt modelId="{E13EFFF9-1B60-48FA-B96E-21775EA95CA2}" type="pres">
      <dgm:prSet presAssocID="{72B3C887-CBD7-4CA2-B9A4-C0EC35C407CB}" presName="text0" presStyleLbl="node1" presStyleIdx="2" presStyleCnt="3" custScaleX="372427" custScaleY="135950" custRadScaleRad="130751" custRadScaleInc="48952">
        <dgm:presLayoutVars>
          <dgm:bulletEnabled val="1"/>
        </dgm:presLayoutVars>
      </dgm:prSet>
      <dgm:spPr/>
      <dgm:t>
        <a:bodyPr/>
        <a:lstStyle/>
        <a:p>
          <a:endParaRPr lang="es-CO"/>
        </a:p>
      </dgm:t>
    </dgm:pt>
  </dgm:ptLst>
  <dgm:cxnLst>
    <dgm:cxn modelId="{B253BD5F-6880-4F19-BA4E-309B05316E38}" srcId="{61EC341D-380A-4131-B7D6-8547E46E66C0}" destId="{72B3C887-CBD7-4CA2-B9A4-C0EC35C407CB}" srcOrd="1" destOrd="0" parTransId="{D782CB7B-55BF-4168-ACC4-2DBA3460442D}" sibTransId="{D102BF63-CE28-4568-9735-17AC2839136A}"/>
    <dgm:cxn modelId="{54B99B0C-CA1B-4285-8E41-4728A3F9436C}" type="presOf" srcId="{BC6122F2-D0DA-43BC-9072-577D5158DE61}" destId="{62900CAD-84B6-4916-B542-597FA4C4A754}" srcOrd="0" destOrd="0" presId="urn:microsoft.com/office/officeart/2008/layout/RadialCluster"/>
    <dgm:cxn modelId="{E7CACFF4-5FF7-4C5C-9003-2BC54CFEAC3E}" srcId="{EAFFBA71-3954-4359-8AE2-E69B84B52994}" destId="{7CA10DC9-DE17-4A9B-856E-34F223024EDC}" srcOrd="3" destOrd="0" parTransId="{CAC0E5F2-7990-49D5-906B-DC734C090BA7}" sibTransId="{1FBEF127-7630-470B-840F-E382DD8927BA}"/>
    <dgm:cxn modelId="{545622EE-505C-46C6-A6C7-2AC86AAB09F1}" type="presOf" srcId="{72B3C887-CBD7-4CA2-B9A4-C0EC35C407CB}" destId="{E13EFFF9-1B60-48FA-B96E-21775EA95CA2}" srcOrd="0" destOrd="0" presId="urn:microsoft.com/office/officeart/2008/layout/RadialCluster"/>
    <dgm:cxn modelId="{F5F9D5F8-99F1-4176-95F1-E5072F1A2985}" srcId="{EAFFBA71-3954-4359-8AE2-E69B84B52994}" destId="{9057D0CF-ABD8-4BA2-B574-A4FE0767E7CD}" srcOrd="2" destOrd="0" parTransId="{921D5BF8-4D12-44B7-B9E0-E9EECF5C7A4D}" sibTransId="{FFD93E29-F8D3-4E9A-8DB1-A09C3620BF4F}"/>
    <dgm:cxn modelId="{2F279C9F-1B68-49B8-AE64-CC583FE95E8B}" srcId="{61EC341D-380A-4131-B7D6-8547E46E66C0}" destId="{AB038CF3-253C-41EA-8FF3-61086BA6469C}" srcOrd="0" destOrd="0" parTransId="{BC6122F2-D0DA-43BC-9072-577D5158DE61}" sibTransId="{92FFE725-900B-448B-9C06-93994FB6EC0C}"/>
    <dgm:cxn modelId="{AEA2C84A-625E-4DC5-9AD2-7BE1D422273F}" type="presOf" srcId="{D782CB7B-55BF-4168-ACC4-2DBA3460442D}" destId="{B2E8A531-B5F8-48DA-8D39-B2E79BEA64A6}" srcOrd="0" destOrd="0" presId="urn:microsoft.com/office/officeart/2008/layout/RadialCluster"/>
    <dgm:cxn modelId="{20BC20CF-B2F7-4C03-B37C-426387504344}" type="presOf" srcId="{EAFFBA71-3954-4359-8AE2-E69B84B52994}" destId="{B6924160-59B0-4AE9-A626-994D92D8CF44}" srcOrd="0" destOrd="0" presId="urn:microsoft.com/office/officeart/2008/layout/RadialCluster"/>
    <dgm:cxn modelId="{D05B2D14-B15E-44EC-9B3E-E155F947249D}" srcId="{EAFFBA71-3954-4359-8AE2-E69B84B52994}" destId="{EBC86B99-2894-4A5B-921F-CD7317C7CFC7}" srcOrd="1" destOrd="0" parTransId="{DD13151F-053F-46A6-AF0F-95BE6E7257D2}" sibTransId="{DCC38E85-17B8-47C6-A856-8F2EE6E7E067}"/>
    <dgm:cxn modelId="{DF1E685A-5A33-4E8B-809E-1E87D76DBC3A}" type="presOf" srcId="{61EC341D-380A-4131-B7D6-8547E46E66C0}" destId="{2C6BB4A9-0D95-4AC4-8771-FAE37802AFF9}" srcOrd="0" destOrd="0" presId="urn:microsoft.com/office/officeart/2008/layout/RadialCluster"/>
    <dgm:cxn modelId="{5E7EB2D0-0D81-4D9A-BC24-0BCDB8F3A1C8}" srcId="{EAFFBA71-3954-4359-8AE2-E69B84B52994}" destId="{61EC341D-380A-4131-B7D6-8547E46E66C0}" srcOrd="0" destOrd="0" parTransId="{AB464472-B270-43B7-88F3-62407FB54E15}" sibTransId="{E699AD4A-2C2F-4B09-9477-E6D42A4B7738}"/>
    <dgm:cxn modelId="{C4FA9590-E4F5-44B1-B250-BAB31CC905BB}" type="presOf" srcId="{AB038CF3-253C-41EA-8FF3-61086BA6469C}" destId="{B6198B2C-0733-4CD5-97C4-FFA86711949F}" srcOrd="0" destOrd="0" presId="urn:microsoft.com/office/officeart/2008/layout/RadialCluster"/>
    <dgm:cxn modelId="{80905E55-930F-4F89-888E-FE720033C5E2}" type="presParOf" srcId="{B6924160-59B0-4AE9-A626-994D92D8CF44}" destId="{A8D8FC44-DF90-495B-A44C-E36506EE0ED8}" srcOrd="0" destOrd="0" presId="urn:microsoft.com/office/officeart/2008/layout/RadialCluster"/>
    <dgm:cxn modelId="{61FDC2A8-8C31-42F4-8B09-85A7C228A184}" type="presParOf" srcId="{A8D8FC44-DF90-495B-A44C-E36506EE0ED8}" destId="{2C6BB4A9-0D95-4AC4-8771-FAE37802AFF9}" srcOrd="0" destOrd="0" presId="urn:microsoft.com/office/officeart/2008/layout/RadialCluster"/>
    <dgm:cxn modelId="{724C115C-6734-4EC9-BAC3-30ED7920B8EB}" type="presParOf" srcId="{A8D8FC44-DF90-495B-A44C-E36506EE0ED8}" destId="{62900CAD-84B6-4916-B542-597FA4C4A754}" srcOrd="1" destOrd="0" presId="urn:microsoft.com/office/officeart/2008/layout/RadialCluster"/>
    <dgm:cxn modelId="{04D00BDA-FD45-4D57-844C-3AF77793D1A1}" type="presParOf" srcId="{A8D8FC44-DF90-495B-A44C-E36506EE0ED8}" destId="{B6198B2C-0733-4CD5-97C4-FFA86711949F}" srcOrd="2" destOrd="0" presId="urn:microsoft.com/office/officeart/2008/layout/RadialCluster"/>
    <dgm:cxn modelId="{1B23E6D6-0235-46AB-B393-BCDC8C42C711}" type="presParOf" srcId="{A8D8FC44-DF90-495B-A44C-E36506EE0ED8}" destId="{B2E8A531-B5F8-48DA-8D39-B2E79BEA64A6}" srcOrd="3" destOrd="0" presId="urn:microsoft.com/office/officeart/2008/layout/RadialCluster"/>
    <dgm:cxn modelId="{92DFC0D4-F29E-4F20-A489-0B66E9BDC83F}" type="presParOf" srcId="{A8D8FC44-DF90-495B-A44C-E36506EE0ED8}" destId="{E13EFFF9-1B60-48FA-B96E-21775EA95CA2}" srcOrd="4"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FFBA71-3954-4359-8AE2-E69B84B52994}" type="doc">
      <dgm:prSet loTypeId="urn:microsoft.com/office/officeart/2008/layout/RadialCluster" loCatId="relationship" qsTypeId="urn:microsoft.com/office/officeart/2005/8/quickstyle/3d3" qsCatId="3D" csTypeId="urn:microsoft.com/office/officeart/2005/8/colors/accent2_3" csCatId="accent2" phldr="1"/>
      <dgm:spPr/>
      <dgm:t>
        <a:bodyPr/>
        <a:lstStyle/>
        <a:p>
          <a:endParaRPr lang="es-CO"/>
        </a:p>
      </dgm:t>
    </dgm:pt>
    <dgm:pt modelId="{61EC341D-380A-4131-B7D6-8547E46E66C0}">
      <dgm:prSet phldrT="[Texto]" custT="1"/>
      <dgm:spPr/>
      <dgm:t>
        <a:bodyPr/>
        <a:lstStyle/>
        <a:p>
          <a:pPr algn="ctr"/>
          <a:r>
            <a:rPr lang="es-CO" sz="2000" b="1" dirty="0" smtClean="0">
              <a:solidFill>
                <a:schemeClr val="accent6"/>
              </a:solidFill>
              <a:effectLst>
                <a:glow>
                  <a:srgbClr val="000000"/>
                </a:glow>
                <a:outerShdw sx="0" sy="0">
                  <a:srgbClr val="000000"/>
                </a:outerShdw>
                <a:reflection stA="0" endPos="0" fadeDir="0" sx="0" sy="0"/>
              </a:effectLst>
              <a:latin typeface="+mn-lt"/>
              <a:ea typeface="Times New Roman" panose="02020603050405020304" pitchFamily="18" charset="0"/>
            </a:rPr>
            <a:t>FACTORES RELACIONADOS A LA PERFORACIÓN </a:t>
          </a:r>
        </a:p>
      </dgm:t>
    </dgm:pt>
    <dgm:pt modelId="{AB464472-B270-43B7-88F3-62407FB54E15}" type="parTrans" cxnId="{5E7EB2D0-0D81-4D9A-BC24-0BCDB8F3A1C8}">
      <dgm:prSet/>
      <dgm:spPr/>
      <dgm:t>
        <a:bodyPr/>
        <a:lstStyle/>
        <a:p>
          <a:endParaRPr lang="es-CO">
            <a:solidFill>
              <a:schemeClr val="tx1"/>
            </a:solidFill>
          </a:endParaRPr>
        </a:p>
      </dgm:t>
    </dgm:pt>
    <dgm:pt modelId="{E699AD4A-2C2F-4B09-9477-E6D42A4B7738}" type="sibTrans" cxnId="{5E7EB2D0-0D81-4D9A-BC24-0BCDB8F3A1C8}">
      <dgm:prSet/>
      <dgm:spPr/>
      <dgm:t>
        <a:bodyPr/>
        <a:lstStyle/>
        <a:p>
          <a:endParaRPr lang="es-CO">
            <a:solidFill>
              <a:schemeClr val="tx1"/>
            </a:solidFill>
          </a:endParaRPr>
        </a:p>
      </dgm:t>
    </dgm:pt>
    <dgm:pt modelId="{AB038CF3-253C-41EA-8FF3-61086BA6469C}">
      <dgm:prSet phldrT="[Texto]" custT="1"/>
      <dgm:spPr/>
      <dgm:t>
        <a:bodyPr/>
        <a:lstStyle/>
        <a:p>
          <a:pPr algn="just"/>
          <a:r>
            <a:rPr lang="es-CO" sz="1600" b="1" i="0" dirty="0" smtClean="0">
              <a:solidFill>
                <a:schemeClr val="tx1"/>
              </a:solidFill>
            </a:rPr>
            <a:t>Tipo de torre de perforación usada: </a:t>
          </a:r>
          <a:r>
            <a:rPr lang="es-CO" sz="1600" b="0" i="0" dirty="0" smtClean="0">
              <a:solidFill>
                <a:schemeClr val="tx1"/>
              </a:solidFill>
            </a:rPr>
            <a:t>s</a:t>
          </a:r>
          <a:r>
            <a:rPr lang="es-CO" sz="1600" dirty="0" smtClean="0">
              <a:solidFill>
                <a:schemeClr val="tx1"/>
              </a:solidFill>
            </a:rPr>
            <a:t>e deben tener en cuenta las características de la torre, el tipo de equipo disponible en esta y  unidades adicionales como la de cementación, es mejor elegir la torre de perforación desde el principio con las debidas consideraciones dadas para satisfacer los requerimientos del completamiento.</a:t>
          </a:r>
          <a:endParaRPr lang="es-CO" sz="1600" dirty="0">
            <a:solidFill>
              <a:schemeClr val="tx1"/>
            </a:solidFill>
          </a:endParaRPr>
        </a:p>
      </dgm:t>
    </dgm:pt>
    <dgm:pt modelId="{BC6122F2-D0DA-43BC-9072-577D5158DE61}" type="parTrans" cxnId="{2F279C9F-1B68-49B8-AE64-CC583FE95E8B}">
      <dgm:prSet/>
      <dgm:spPr/>
      <dgm:t>
        <a:bodyPr/>
        <a:lstStyle/>
        <a:p>
          <a:endParaRPr lang="es-CO">
            <a:solidFill>
              <a:schemeClr val="tx1"/>
            </a:solidFill>
          </a:endParaRPr>
        </a:p>
      </dgm:t>
    </dgm:pt>
    <dgm:pt modelId="{92FFE725-900B-448B-9C06-93994FB6EC0C}" type="sibTrans" cxnId="{2F279C9F-1B68-49B8-AE64-CC583FE95E8B}">
      <dgm:prSet/>
      <dgm:spPr/>
      <dgm:t>
        <a:bodyPr/>
        <a:lstStyle/>
        <a:p>
          <a:endParaRPr lang="es-CO">
            <a:solidFill>
              <a:schemeClr val="tx1"/>
            </a:solidFill>
          </a:endParaRPr>
        </a:p>
      </dgm:t>
    </dgm:pt>
    <dgm:pt modelId="{7CA10DC9-DE17-4A9B-856E-34F223024EDC}">
      <dgm:prSet/>
      <dgm:spPr/>
      <dgm:t>
        <a:bodyPr/>
        <a:lstStyle/>
        <a:p>
          <a:endParaRPr lang="es-CO"/>
        </a:p>
      </dgm:t>
    </dgm:pt>
    <dgm:pt modelId="{CAC0E5F2-7990-49D5-906B-DC734C090BA7}" type="parTrans" cxnId="{E7CACFF4-5FF7-4C5C-9003-2BC54CFEAC3E}">
      <dgm:prSet/>
      <dgm:spPr/>
      <dgm:t>
        <a:bodyPr/>
        <a:lstStyle/>
        <a:p>
          <a:endParaRPr lang="es-CO">
            <a:solidFill>
              <a:schemeClr val="tx1"/>
            </a:solidFill>
          </a:endParaRPr>
        </a:p>
      </dgm:t>
    </dgm:pt>
    <dgm:pt modelId="{1FBEF127-7630-470B-840F-E382DD8927BA}" type="sibTrans" cxnId="{E7CACFF4-5FF7-4C5C-9003-2BC54CFEAC3E}">
      <dgm:prSet/>
      <dgm:spPr/>
      <dgm:t>
        <a:bodyPr/>
        <a:lstStyle/>
        <a:p>
          <a:endParaRPr lang="es-CO">
            <a:solidFill>
              <a:schemeClr val="tx1"/>
            </a:solidFill>
          </a:endParaRPr>
        </a:p>
      </dgm:t>
    </dgm:pt>
    <dgm:pt modelId="{9057D0CF-ABD8-4BA2-B574-A4FE0767E7CD}">
      <dgm:prSet/>
      <dgm:spPr/>
      <dgm:t>
        <a:bodyPr/>
        <a:lstStyle/>
        <a:p>
          <a:endParaRPr lang="es-CO"/>
        </a:p>
      </dgm:t>
    </dgm:pt>
    <dgm:pt modelId="{921D5BF8-4D12-44B7-B9E0-E9EECF5C7A4D}" type="parTrans" cxnId="{F5F9D5F8-99F1-4176-95F1-E5072F1A2985}">
      <dgm:prSet/>
      <dgm:spPr/>
      <dgm:t>
        <a:bodyPr/>
        <a:lstStyle/>
        <a:p>
          <a:endParaRPr lang="es-CO">
            <a:solidFill>
              <a:schemeClr val="tx1"/>
            </a:solidFill>
          </a:endParaRPr>
        </a:p>
      </dgm:t>
    </dgm:pt>
    <dgm:pt modelId="{FFD93E29-F8D3-4E9A-8DB1-A09C3620BF4F}" type="sibTrans" cxnId="{F5F9D5F8-99F1-4176-95F1-E5072F1A2985}">
      <dgm:prSet/>
      <dgm:spPr/>
      <dgm:t>
        <a:bodyPr/>
        <a:lstStyle/>
        <a:p>
          <a:endParaRPr lang="es-CO">
            <a:solidFill>
              <a:schemeClr val="tx1"/>
            </a:solidFill>
          </a:endParaRPr>
        </a:p>
      </dgm:t>
    </dgm:pt>
    <dgm:pt modelId="{EBC86B99-2894-4A5B-921F-CD7317C7CFC7}">
      <dgm:prSet/>
      <dgm:spPr/>
      <dgm:t>
        <a:bodyPr/>
        <a:lstStyle/>
        <a:p>
          <a:endParaRPr lang="es-CO"/>
        </a:p>
      </dgm:t>
    </dgm:pt>
    <dgm:pt modelId="{DD13151F-053F-46A6-AF0F-95BE6E7257D2}" type="parTrans" cxnId="{D05B2D14-B15E-44EC-9B3E-E155F947249D}">
      <dgm:prSet/>
      <dgm:spPr/>
      <dgm:t>
        <a:bodyPr/>
        <a:lstStyle/>
        <a:p>
          <a:endParaRPr lang="es-CO">
            <a:solidFill>
              <a:schemeClr val="tx1"/>
            </a:solidFill>
          </a:endParaRPr>
        </a:p>
      </dgm:t>
    </dgm:pt>
    <dgm:pt modelId="{DCC38E85-17B8-47C6-A856-8F2EE6E7E067}" type="sibTrans" cxnId="{D05B2D14-B15E-44EC-9B3E-E155F947249D}">
      <dgm:prSet/>
      <dgm:spPr/>
      <dgm:t>
        <a:bodyPr/>
        <a:lstStyle/>
        <a:p>
          <a:endParaRPr lang="es-CO">
            <a:solidFill>
              <a:schemeClr val="tx1"/>
            </a:solidFill>
          </a:endParaRPr>
        </a:p>
      </dgm:t>
    </dgm:pt>
    <dgm:pt modelId="{72B3C887-CBD7-4CA2-B9A4-C0EC35C407CB}">
      <dgm:prSet phldrT="[Texto]" custT="1"/>
      <dgm:spPr/>
      <dgm:t>
        <a:bodyPr/>
        <a:lstStyle/>
        <a:p>
          <a:pPr algn="just"/>
          <a:r>
            <a:rPr lang="es-CO" sz="1600" b="1" u="none" dirty="0" smtClean="0">
              <a:solidFill>
                <a:schemeClr val="tx1"/>
              </a:solidFill>
            </a:rPr>
            <a:t>Perfil del pozo: </a:t>
          </a:r>
          <a:r>
            <a:rPr lang="es-CO" sz="1600" b="0" u="none" dirty="0" smtClean="0">
              <a:solidFill>
                <a:schemeClr val="tx1"/>
              </a:solidFill>
            </a:rPr>
            <a:t>hace referencia a la desviación de este, lo que </a:t>
          </a:r>
          <a:r>
            <a:rPr lang="es-CO" sz="1600" dirty="0" smtClean="0">
              <a:solidFill>
                <a:schemeClr val="tx1"/>
              </a:solidFill>
            </a:rPr>
            <a:t>puede limitar o incluso descartar la elección de algunos equipos o técnicas usadas para trabajar en el pozo.</a:t>
          </a:r>
          <a:endParaRPr lang="es-CO" sz="1600" dirty="0">
            <a:solidFill>
              <a:schemeClr val="tx1"/>
            </a:solidFill>
          </a:endParaRPr>
        </a:p>
      </dgm:t>
    </dgm:pt>
    <dgm:pt modelId="{D782CB7B-55BF-4168-ACC4-2DBA3460442D}" type="parTrans" cxnId="{B253BD5F-6880-4F19-BA4E-309B05316E38}">
      <dgm:prSet/>
      <dgm:spPr/>
      <dgm:t>
        <a:bodyPr/>
        <a:lstStyle/>
        <a:p>
          <a:endParaRPr lang="es-CO">
            <a:solidFill>
              <a:schemeClr val="tx1"/>
            </a:solidFill>
          </a:endParaRPr>
        </a:p>
      </dgm:t>
    </dgm:pt>
    <dgm:pt modelId="{D102BF63-CE28-4568-9735-17AC2839136A}" type="sibTrans" cxnId="{B253BD5F-6880-4F19-BA4E-309B05316E38}">
      <dgm:prSet/>
      <dgm:spPr/>
      <dgm:t>
        <a:bodyPr/>
        <a:lstStyle/>
        <a:p>
          <a:endParaRPr lang="es-CO">
            <a:solidFill>
              <a:schemeClr val="tx1"/>
            </a:solidFill>
          </a:endParaRPr>
        </a:p>
      </dgm:t>
    </dgm:pt>
    <dgm:pt modelId="{B1A72535-C41D-4B88-857E-D24B81D646ED}">
      <dgm:prSet phldrT="[Texto]" custT="1"/>
      <dgm:spPr/>
      <dgm:t>
        <a:bodyPr/>
        <a:lstStyle/>
        <a:p>
          <a:pPr algn="just"/>
          <a:r>
            <a:rPr lang="es-CO" sz="1600" b="1" i="0" dirty="0" smtClean="0">
              <a:solidFill>
                <a:schemeClr val="tx1"/>
              </a:solidFill>
            </a:rPr>
            <a:t>Programa de perforación y revestimiento: </a:t>
          </a:r>
          <a:r>
            <a:rPr lang="es-CO" sz="1600" dirty="0" smtClean="0">
              <a:solidFill>
                <a:schemeClr val="tx1"/>
              </a:solidFill>
            </a:rPr>
            <a:t>para el desarrollo de un pozo, lo más importante es tener un hueco con un diámetro suficiente para acomodar el equipo que será instalado.</a:t>
          </a:r>
          <a:endParaRPr lang="es-CO" sz="1600" dirty="0">
            <a:solidFill>
              <a:schemeClr val="tx1"/>
            </a:solidFill>
          </a:endParaRPr>
        </a:p>
      </dgm:t>
    </dgm:pt>
    <dgm:pt modelId="{3EC920E8-ADA7-4CF7-A993-946AF26D7EC2}" type="parTrans" cxnId="{E1EC5BAD-5882-45D5-9504-E7748EAE9B05}">
      <dgm:prSet/>
      <dgm:spPr/>
      <dgm:t>
        <a:bodyPr/>
        <a:lstStyle/>
        <a:p>
          <a:endParaRPr lang="es-CO"/>
        </a:p>
      </dgm:t>
    </dgm:pt>
    <dgm:pt modelId="{A1B63C4F-402D-417D-943E-67C955C8D0BA}" type="sibTrans" cxnId="{E1EC5BAD-5882-45D5-9504-E7748EAE9B05}">
      <dgm:prSet/>
      <dgm:spPr/>
      <dgm:t>
        <a:bodyPr/>
        <a:lstStyle/>
        <a:p>
          <a:endParaRPr lang="es-CO"/>
        </a:p>
      </dgm:t>
    </dgm:pt>
    <dgm:pt modelId="{75AF0FB5-DC13-4124-99F3-AF4954C1F886}">
      <dgm:prSet phldrT="[Texto]" custT="1"/>
      <dgm:spPr/>
      <dgm:t>
        <a:bodyPr/>
        <a:lstStyle/>
        <a:p>
          <a:pPr algn="just"/>
          <a:r>
            <a:rPr lang="es-CO" sz="1600" b="1" i="0" dirty="0" smtClean="0">
              <a:solidFill>
                <a:schemeClr val="tx1"/>
              </a:solidFill>
            </a:rPr>
            <a:t>Cementación del revestimiento de producción: </a:t>
          </a:r>
          <a:r>
            <a:rPr lang="es-CO" sz="1600" b="0" i="0" dirty="0" smtClean="0">
              <a:solidFill>
                <a:schemeClr val="tx1"/>
              </a:solidFill>
            </a:rPr>
            <a:t>un</a:t>
          </a:r>
          <a:r>
            <a:rPr lang="es-CO" sz="1600" dirty="0" smtClean="0">
              <a:solidFill>
                <a:schemeClr val="tx1"/>
              </a:solidFill>
            </a:rPr>
            <a:t> buen sello proporcionado por la cubierta de cemento entre la formación y el revestimiento de producción es un parámetro muy importante, principalmente por el rendimiento del yacimiento.</a:t>
          </a:r>
          <a:endParaRPr lang="es-CO" sz="1600" dirty="0">
            <a:solidFill>
              <a:schemeClr val="tx1"/>
            </a:solidFill>
          </a:endParaRPr>
        </a:p>
      </dgm:t>
    </dgm:pt>
    <dgm:pt modelId="{D67AB271-8ECB-44E2-A036-41ADBDC53681}" type="parTrans" cxnId="{E5C3F7ED-7BF7-47F5-8C3A-FCB9AFD5CEA3}">
      <dgm:prSet/>
      <dgm:spPr/>
      <dgm:t>
        <a:bodyPr/>
        <a:lstStyle/>
        <a:p>
          <a:endParaRPr lang="es-CO"/>
        </a:p>
      </dgm:t>
    </dgm:pt>
    <dgm:pt modelId="{AFF3173F-4887-4EB9-8F10-3CB4E0692332}" type="sibTrans" cxnId="{E5C3F7ED-7BF7-47F5-8C3A-FCB9AFD5CEA3}">
      <dgm:prSet/>
      <dgm:spPr/>
      <dgm:t>
        <a:bodyPr/>
        <a:lstStyle/>
        <a:p>
          <a:endParaRPr lang="es-CO"/>
        </a:p>
      </dgm:t>
    </dgm:pt>
    <dgm:pt modelId="{B6924160-59B0-4AE9-A626-994D92D8CF44}" type="pres">
      <dgm:prSet presAssocID="{EAFFBA71-3954-4359-8AE2-E69B84B52994}" presName="Name0" presStyleCnt="0">
        <dgm:presLayoutVars>
          <dgm:chMax val="1"/>
          <dgm:chPref val="1"/>
          <dgm:dir/>
          <dgm:animOne val="branch"/>
          <dgm:animLvl val="lvl"/>
        </dgm:presLayoutVars>
      </dgm:prSet>
      <dgm:spPr/>
      <dgm:t>
        <a:bodyPr/>
        <a:lstStyle/>
        <a:p>
          <a:endParaRPr lang="es-CO"/>
        </a:p>
      </dgm:t>
    </dgm:pt>
    <dgm:pt modelId="{A8D8FC44-DF90-495B-A44C-E36506EE0ED8}" type="pres">
      <dgm:prSet presAssocID="{61EC341D-380A-4131-B7D6-8547E46E66C0}" presName="singleCycle" presStyleCnt="0"/>
      <dgm:spPr/>
    </dgm:pt>
    <dgm:pt modelId="{2C6BB4A9-0D95-4AC4-8771-FAE37802AFF9}" type="pres">
      <dgm:prSet presAssocID="{61EC341D-380A-4131-B7D6-8547E46E66C0}" presName="singleCenter" presStyleLbl="node1" presStyleIdx="0" presStyleCnt="5" custScaleX="213650" custScaleY="43199" custLinFactNeighborX="273" custLinFactNeighborY="-20004">
        <dgm:presLayoutVars>
          <dgm:chMax val="7"/>
          <dgm:chPref val="7"/>
        </dgm:presLayoutVars>
      </dgm:prSet>
      <dgm:spPr/>
      <dgm:t>
        <a:bodyPr/>
        <a:lstStyle/>
        <a:p>
          <a:endParaRPr lang="es-CO"/>
        </a:p>
      </dgm:t>
    </dgm:pt>
    <dgm:pt modelId="{62900CAD-84B6-4916-B542-597FA4C4A754}" type="pres">
      <dgm:prSet presAssocID="{BC6122F2-D0DA-43BC-9072-577D5158DE61}" presName="Name56" presStyleLbl="parChTrans1D2" presStyleIdx="0" presStyleCnt="4"/>
      <dgm:spPr/>
      <dgm:t>
        <a:bodyPr/>
        <a:lstStyle/>
        <a:p>
          <a:endParaRPr lang="es-CO"/>
        </a:p>
      </dgm:t>
    </dgm:pt>
    <dgm:pt modelId="{B6198B2C-0733-4CD5-97C4-FFA86711949F}" type="pres">
      <dgm:prSet presAssocID="{AB038CF3-253C-41EA-8FF3-61086BA6469C}" presName="text0" presStyleLbl="node1" presStyleIdx="1" presStyleCnt="5" custScaleX="504897" custScaleY="96725" custRadScaleRad="95309" custRadScaleInc="-102">
        <dgm:presLayoutVars>
          <dgm:bulletEnabled val="1"/>
        </dgm:presLayoutVars>
      </dgm:prSet>
      <dgm:spPr/>
      <dgm:t>
        <a:bodyPr/>
        <a:lstStyle/>
        <a:p>
          <a:endParaRPr lang="es-CO"/>
        </a:p>
      </dgm:t>
    </dgm:pt>
    <dgm:pt modelId="{B06020BD-89B6-4D3F-99A7-BD03D1D462AD}" type="pres">
      <dgm:prSet presAssocID="{D67AB271-8ECB-44E2-A036-41ADBDC53681}" presName="Name56" presStyleLbl="parChTrans1D2" presStyleIdx="1" presStyleCnt="4"/>
      <dgm:spPr/>
      <dgm:t>
        <a:bodyPr/>
        <a:lstStyle/>
        <a:p>
          <a:endParaRPr lang="es-CO"/>
        </a:p>
      </dgm:t>
    </dgm:pt>
    <dgm:pt modelId="{EB365AFC-7A28-409F-9F91-ADF8D36720AB}" type="pres">
      <dgm:prSet presAssocID="{75AF0FB5-DC13-4124-99F3-AF4954C1F886}" presName="text0" presStyleLbl="node1" presStyleIdx="2" presStyleCnt="5" custScaleX="325352" custScaleY="122586" custRadScaleRad="130638" custRadScaleInc="31096">
        <dgm:presLayoutVars>
          <dgm:bulletEnabled val="1"/>
        </dgm:presLayoutVars>
      </dgm:prSet>
      <dgm:spPr/>
      <dgm:t>
        <a:bodyPr/>
        <a:lstStyle/>
        <a:p>
          <a:endParaRPr lang="es-CO"/>
        </a:p>
      </dgm:t>
    </dgm:pt>
    <dgm:pt modelId="{B2E8A531-B5F8-48DA-8D39-B2E79BEA64A6}" type="pres">
      <dgm:prSet presAssocID="{D782CB7B-55BF-4168-ACC4-2DBA3460442D}" presName="Name56" presStyleLbl="parChTrans1D2" presStyleIdx="2" presStyleCnt="4"/>
      <dgm:spPr/>
      <dgm:t>
        <a:bodyPr/>
        <a:lstStyle/>
        <a:p>
          <a:endParaRPr lang="es-CO"/>
        </a:p>
      </dgm:t>
    </dgm:pt>
    <dgm:pt modelId="{E13EFFF9-1B60-48FA-B96E-21775EA95CA2}" type="pres">
      <dgm:prSet presAssocID="{72B3C887-CBD7-4CA2-B9A4-C0EC35C407CB}" presName="text0" presStyleLbl="node1" presStyleIdx="3" presStyleCnt="5" custScaleX="303383" custScaleY="100218" custRadScaleRad="93521" custRadScaleInc="381">
        <dgm:presLayoutVars>
          <dgm:bulletEnabled val="1"/>
        </dgm:presLayoutVars>
      </dgm:prSet>
      <dgm:spPr/>
      <dgm:t>
        <a:bodyPr/>
        <a:lstStyle/>
        <a:p>
          <a:endParaRPr lang="es-CO"/>
        </a:p>
      </dgm:t>
    </dgm:pt>
    <dgm:pt modelId="{E21AEECB-6090-43AE-8F75-C7699EECD8CF}" type="pres">
      <dgm:prSet presAssocID="{3EC920E8-ADA7-4CF7-A993-946AF26D7EC2}" presName="Name56" presStyleLbl="parChTrans1D2" presStyleIdx="3" presStyleCnt="4"/>
      <dgm:spPr/>
      <dgm:t>
        <a:bodyPr/>
        <a:lstStyle/>
        <a:p>
          <a:endParaRPr lang="es-CO"/>
        </a:p>
      </dgm:t>
    </dgm:pt>
    <dgm:pt modelId="{E9DFAFD5-31ED-4A6B-9E8A-C345177BB341}" type="pres">
      <dgm:prSet presAssocID="{B1A72535-C41D-4B88-857E-D24B81D646ED}" presName="text0" presStyleLbl="node1" presStyleIdx="4" presStyleCnt="5" custScaleX="279859" custScaleY="115758" custRadScaleRad="123416" custRadScaleInc="-31652">
        <dgm:presLayoutVars>
          <dgm:bulletEnabled val="1"/>
        </dgm:presLayoutVars>
      </dgm:prSet>
      <dgm:spPr/>
      <dgm:t>
        <a:bodyPr/>
        <a:lstStyle/>
        <a:p>
          <a:endParaRPr lang="es-CO"/>
        </a:p>
      </dgm:t>
    </dgm:pt>
  </dgm:ptLst>
  <dgm:cxnLst>
    <dgm:cxn modelId="{F5F9D5F8-99F1-4176-95F1-E5072F1A2985}" srcId="{EAFFBA71-3954-4359-8AE2-E69B84B52994}" destId="{9057D0CF-ABD8-4BA2-B574-A4FE0767E7CD}" srcOrd="2" destOrd="0" parTransId="{921D5BF8-4D12-44B7-B9E0-E9EECF5C7A4D}" sibTransId="{FFD93E29-F8D3-4E9A-8DB1-A09C3620BF4F}"/>
    <dgm:cxn modelId="{B253BD5F-6880-4F19-BA4E-309B05316E38}" srcId="{61EC341D-380A-4131-B7D6-8547E46E66C0}" destId="{72B3C887-CBD7-4CA2-B9A4-C0EC35C407CB}" srcOrd="2" destOrd="0" parTransId="{D782CB7B-55BF-4168-ACC4-2DBA3460442D}" sibTransId="{D102BF63-CE28-4568-9735-17AC2839136A}"/>
    <dgm:cxn modelId="{772B9C2B-0BF5-47DE-8D85-E5CE668E275B}" type="presOf" srcId="{D67AB271-8ECB-44E2-A036-41ADBDC53681}" destId="{B06020BD-89B6-4D3F-99A7-BD03D1D462AD}" srcOrd="0" destOrd="0" presId="urn:microsoft.com/office/officeart/2008/layout/RadialCluster"/>
    <dgm:cxn modelId="{C529339D-33C0-43CE-AC7D-152001379E73}" type="presOf" srcId="{B1A72535-C41D-4B88-857E-D24B81D646ED}" destId="{E9DFAFD5-31ED-4A6B-9E8A-C345177BB341}" srcOrd="0" destOrd="0" presId="urn:microsoft.com/office/officeart/2008/layout/RadialCluster"/>
    <dgm:cxn modelId="{20554D8B-BA87-4E34-9E2A-0BD7826A9D18}" type="presOf" srcId="{BC6122F2-D0DA-43BC-9072-577D5158DE61}" destId="{62900CAD-84B6-4916-B542-597FA4C4A754}" srcOrd="0" destOrd="0" presId="urn:microsoft.com/office/officeart/2008/layout/RadialCluster"/>
    <dgm:cxn modelId="{79A2DFD0-12A7-4D79-A47B-D089CFD09989}" type="presOf" srcId="{61EC341D-380A-4131-B7D6-8547E46E66C0}" destId="{2C6BB4A9-0D95-4AC4-8771-FAE37802AFF9}" srcOrd="0" destOrd="0" presId="urn:microsoft.com/office/officeart/2008/layout/RadialCluster"/>
    <dgm:cxn modelId="{5E7EB2D0-0D81-4D9A-BC24-0BCDB8F3A1C8}" srcId="{EAFFBA71-3954-4359-8AE2-E69B84B52994}" destId="{61EC341D-380A-4131-B7D6-8547E46E66C0}" srcOrd="0" destOrd="0" parTransId="{AB464472-B270-43B7-88F3-62407FB54E15}" sibTransId="{E699AD4A-2C2F-4B09-9477-E6D42A4B7738}"/>
    <dgm:cxn modelId="{BF8BE250-AD31-41A3-BD42-FF293355D9EC}" type="presOf" srcId="{75AF0FB5-DC13-4124-99F3-AF4954C1F886}" destId="{EB365AFC-7A28-409F-9F91-ADF8D36720AB}" srcOrd="0" destOrd="0" presId="urn:microsoft.com/office/officeart/2008/layout/RadialCluster"/>
    <dgm:cxn modelId="{F054541D-1F01-4112-AAE9-9F0961F3DA67}" type="presOf" srcId="{AB038CF3-253C-41EA-8FF3-61086BA6469C}" destId="{B6198B2C-0733-4CD5-97C4-FFA86711949F}" srcOrd="0" destOrd="0" presId="urn:microsoft.com/office/officeart/2008/layout/RadialCluster"/>
    <dgm:cxn modelId="{2F279C9F-1B68-49B8-AE64-CC583FE95E8B}" srcId="{61EC341D-380A-4131-B7D6-8547E46E66C0}" destId="{AB038CF3-253C-41EA-8FF3-61086BA6469C}" srcOrd="0" destOrd="0" parTransId="{BC6122F2-D0DA-43BC-9072-577D5158DE61}" sibTransId="{92FFE725-900B-448B-9C06-93994FB6EC0C}"/>
    <dgm:cxn modelId="{036E42D6-D88F-4A1A-A27F-C5B76B70AECA}" type="presOf" srcId="{3EC920E8-ADA7-4CF7-A993-946AF26D7EC2}" destId="{E21AEECB-6090-43AE-8F75-C7699EECD8CF}" srcOrd="0" destOrd="0" presId="urn:microsoft.com/office/officeart/2008/layout/RadialCluster"/>
    <dgm:cxn modelId="{E1EC5BAD-5882-45D5-9504-E7748EAE9B05}" srcId="{61EC341D-380A-4131-B7D6-8547E46E66C0}" destId="{B1A72535-C41D-4B88-857E-D24B81D646ED}" srcOrd="3" destOrd="0" parTransId="{3EC920E8-ADA7-4CF7-A993-946AF26D7EC2}" sibTransId="{A1B63C4F-402D-417D-943E-67C955C8D0BA}"/>
    <dgm:cxn modelId="{E5C3F7ED-7BF7-47F5-8C3A-FCB9AFD5CEA3}" srcId="{61EC341D-380A-4131-B7D6-8547E46E66C0}" destId="{75AF0FB5-DC13-4124-99F3-AF4954C1F886}" srcOrd="1" destOrd="0" parTransId="{D67AB271-8ECB-44E2-A036-41ADBDC53681}" sibTransId="{AFF3173F-4887-4EB9-8F10-3CB4E0692332}"/>
    <dgm:cxn modelId="{BCC5669C-B259-4B2C-A3BA-F3B318A71694}" type="presOf" srcId="{EAFFBA71-3954-4359-8AE2-E69B84B52994}" destId="{B6924160-59B0-4AE9-A626-994D92D8CF44}" srcOrd="0" destOrd="0" presId="urn:microsoft.com/office/officeart/2008/layout/RadialCluster"/>
    <dgm:cxn modelId="{E7CACFF4-5FF7-4C5C-9003-2BC54CFEAC3E}" srcId="{EAFFBA71-3954-4359-8AE2-E69B84B52994}" destId="{7CA10DC9-DE17-4A9B-856E-34F223024EDC}" srcOrd="3" destOrd="0" parTransId="{CAC0E5F2-7990-49D5-906B-DC734C090BA7}" sibTransId="{1FBEF127-7630-470B-840F-E382DD8927BA}"/>
    <dgm:cxn modelId="{D05B2D14-B15E-44EC-9B3E-E155F947249D}" srcId="{EAFFBA71-3954-4359-8AE2-E69B84B52994}" destId="{EBC86B99-2894-4A5B-921F-CD7317C7CFC7}" srcOrd="1" destOrd="0" parTransId="{DD13151F-053F-46A6-AF0F-95BE6E7257D2}" sibTransId="{DCC38E85-17B8-47C6-A856-8F2EE6E7E067}"/>
    <dgm:cxn modelId="{32247A15-4624-4DC0-89CF-C204C7D61204}" type="presOf" srcId="{72B3C887-CBD7-4CA2-B9A4-C0EC35C407CB}" destId="{E13EFFF9-1B60-48FA-B96E-21775EA95CA2}" srcOrd="0" destOrd="0" presId="urn:microsoft.com/office/officeart/2008/layout/RadialCluster"/>
    <dgm:cxn modelId="{ABC8025B-6014-42AB-BDC9-CFE9FAF61719}" type="presOf" srcId="{D782CB7B-55BF-4168-ACC4-2DBA3460442D}" destId="{B2E8A531-B5F8-48DA-8D39-B2E79BEA64A6}" srcOrd="0" destOrd="0" presId="urn:microsoft.com/office/officeart/2008/layout/RadialCluster"/>
    <dgm:cxn modelId="{9FE3365F-E5D5-45CC-A9AF-893C7B6B6EFD}" type="presParOf" srcId="{B6924160-59B0-4AE9-A626-994D92D8CF44}" destId="{A8D8FC44-DF90-495B-A44C-E36506EE0ED8}" srcOrd="0" destOrd="0" presId="urn:microsoft.com/office/officeart/2008/layout/RadialCluster"/>
    <dgm:cxn modelId="{E095720B-76FC-4BCC-8C87-B6ED6E866506}" type="presParOf" srcId="{A8D8FC44-DF90-495B-A44C-E36506EE0ED8}" destId="{2C6BB4A9-0D95-4AC4-8771-FAE37802AFF9}" srcOrd="0" destOrd="0" presId="urn:microsoft.com/office/officeart/2008/layout/RadialCluster"/>
    <dgm:cxn modelId="{F92D6CF7-BF0F-4054-BAC4-06DCDAF60E3E}" type="presParOf" srcId="{A8D8FC44-DF90-495B-A44C-E36506EE0ED8}" destId="{62900CAD-84B6-4916-B542-597FA4C4A754}" srcOrd="1" destOrd="0" presId="urn:microsoft.com/office/officeart/2008/layout/RadialCluster"/>
    <dgm:cxn modelId="{5796BAD2-2127-4F19-94D9-05777BBCAA30}" type="presParOf" srcId="{A8D8FC44-DF90-495B-A44C-E36506EE0ED8}" destId="{B6198B2C-0733-4CD5-97C4-FFA86711949F}" srcOrd="2" destOrd="0" presId="urn:microsoft.com/office/officeart/2008/layout/RadialCluster"/>
    <dgm:cxn modelId="{C3CE8C5C-12F2-4484-908E-4DE78CBC0B51}" type="presParOf" srcId="{A8D8FC44-DF90-495B-A44C-E36506EE0ED8}" destId="{B06020BD-89B6-4D3F-99A7-BD03D1D462AD}" srcOrd="3" destOrd="0" presId="urn:microsoft.com/office/officeart/2008/layout/RadialCluster"/>
    <dgm:cxn modelId="{63F0B183-963D-4925-8DBE-4742B2BC5A8D}" type="presParOf" srcId="{A8D8FC44-DF90-495B-A44C-E36506EE0ED8}" destId="{EB365AFC-7A28-409F-9F91-ADF8D36720AB}" srcOrd="4" destOrd="0" presId="urn:microsoft.com/office/officeart/2008/layout/RadialCluster"/>
    <dgm:cxn modelId="{4021DA08-6FE1-46EB-9EFF-F33BFB0CAD4A}" type="presParOf" srcId="{A8D8FC44-DF90-495B-A44C-E36506EE0ED8}" destId="{B2E8A531-B5F8-48DA-8D39-B2E79BEA64A6}" srcOrd="5" destOrd="0" presId="urn:microsoft.com/office/officeart/2008/layout/RadialCluster"/>
    <dgm:cxn modelId="{CFD83D9F-6661-4E93-9172-04E22CCD2580}" type="presParOf" srcId="{A8D8FC44-DF90-495B-A44C-E36506EE0ED8}" destId="{E13EFFF9-1B60-48FA-B96E-21775EA95CA2}" srcOrd="6" destOrd="0" presId="urn:microsoft.com/office/officeart/2008/layout/RadialCluster"/>
    <dgm:cxn modelId="{49BFB514-66C8-497B-9B03-01D10ED225B7}" type="presParOf" srcId="{A8D8FC44-DF90-495B-A44C-E36506EE0ED8}" destId="{E21AEECB-6090-43AE-8F75-C7699EECD8CF}" srcOrd="7" destOrd="0" presId="urn:microsoft.com/office/officeart/2008/layout/RadialCluster"/>
    <dgm:cxn modelId="{72EFEDAE-D509-4DC9-AD5C-D910F7054AE9}" type="presParOf" srcId="{A8D8FC44-DF90-495B-A44C-E36506EE0ED8}" destId="{E9DFAFD5-31ED-4A6B-9E8A-C345177BB341}" srcOrd="8"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FFBA71-3954-4359-8AE2-E69B84B52994}" type="doc">
      <dgm:prSet loTypeId="urn:microsoft.com/office/officeart/2008/layout/RadialCluster" loCatId="relationship" qsTypeId="urn:microsoft.com/office/officeart/2005/8/quickstyle/3d3" qsCatId="3D" csTypeId="urn:microsoft.com/office/officeart/2005/8/colors/accent2_3" csCatId="accent2" phldr="1"/>
      <dgm:spPr/>
      <dgm:t>
        <a:bodyPr/>
        <a:lstStyle/>
        <a:p>
          <a:endParaRPr lang="es-CO"/>
        </a:p>
      </dgm:t>
    </dgm:pt>
    <dgm:pt modelId="{61EC341D-380A-4131-B7D6-8547E46E66C0}">
      <dgm:prSet phldrT="[Texto]" custT="1"/>
      <dgm:spPr/>
      <dgm:t>
        <a:bodyPr/>
        <a:lstStyle/>
        <a:p>
          <a:pPr algn="ctr"/>
          <a:r>
            <a:rPr lang="es-CO" sz="2000" b="1" dirty="0" smtClean="0">
              <a:solidFill>
                <a:schemeClr val="accent6"/>
              </a:solidFill>
              <a:effectLst>
                <a:glow>
                  <a:srgbClr val="000000"/>
                </a:glow>
                <a:outerShdw sx="0" sy="0">
                  <a:srgbClr val="000000"/>
                </a:outerShdw>
                <a:reflection stA="0" endPos="0" fadeDir="0" sx="0" sy="0"/>
              </a:effectLst>
              <a:latin typeface="+mn-lt"/>
              <a:ea typeface="Times New Roman" panose="02020603050405020304" pitchFamily="18" charset="0"/>
            </a:rPr>
            <a:t>FACTORES RELACIONADOS AL YACIMIENTO </a:t>
          </a:r>
        </a:p>
      </dgm:t>
    </dgm:pt>
    <dgm:pt modelId="{AB464472-B270-43B7-88F3-62407FB54E15}" type="parTrans" cxnId="{5E7EB2D0-0D81-4D9A-BC24-0BCDB8F3A1C8}">
      <dgm:prSet/>
      <dgm:spPr/>
      <dgm:t>
        <a:bodyPr/>
        <a:lstStyle/>
        <a:p>
          <a:endParaRPr lang="es-CO">
            <a:solidFill>
              <a:schemeClr val="tx1"/>
            </a:solidFill>
          </a:endParaRPr>
        </a:p>
      </dgm:t>
    </dgm:pt>
    <dgm:pt modelId="{E699AD4A-2C2F-4B09-9477-E6D42A4B7738}" type="sibTrans" cxnId="{5E7EB2D0-0D81-4D9A-BC24-0BCDB8F3A1C8}">
      <dgm:prSet/>
      <dgm:spPr/>
      <dgm:t>
        <a:bodyPr/>
        <a:lstStyle/>
        <a:p>
          <a:endParaRPr lang="es-CO">
            <a:solidFill>
              <a:schemeClr val="tx1"/>
            </a:solidFill>
          </a:endParaRPr>
        </a:p>
      </dgm:t>
    </dgm:pt>
    <dgm:pt modelId="{AB038CF3-253C-41EA-8FF3-61086BA6469C}">
      <dgm:prSet phldrT="[Texto]" custT="1"/>
      <dgm:spPr/>
      <dgm:t>
        <a:bodyPr/>
        <a:lstStyle/>
        <a:p>
          <a:pPr algn="just"/>
          <a:r>
            <a:rPr lang="es-CO" sz="1600" b="1" i="0" dirty="0" smtClean="0">
              <a:solidFill>
                <a:schemeClr val="tx1"/>
              </a:solidFill>
            </a:rPr>
            <a:t>Presión del yacimiento y sus cambios</a:t>
          </a:r>
          <a:r>
            <a:rPr lang="es-CO" sz="1600" i="1" dirty="0" smtClean="0">
              <a:solidFill>
                <a:schemeClr val="tx1"/>
              </a:solidFill>
            </a:rPr>
            <a:t>: </a:t>
          </a:r>
          <a:r>
            <a:rPr lang="es-CO" sz="1600" dirty="0" smtClean="0">
              <a:solidFill>
                <a:schemeClr val="tx1"/>
              </a:solidFill>
            </a:rPr>
            <a:t>el parámetro más importante para empezar es la presión inicial del yacimiento, que es la clave en la capacidad de flujo natural del pozo. El cambio de esta presión esta físicamente relacionada a la producción acumulada y al mecanismo de empuje involucrado. </a:t>
          </a:r>
          <a:endParaRPr lang="es-CO" sz="1600" dirty="0">
            <a:solidFill>
              <a:schemeClr val="tx1"/>
            </a:solidFill>
          </a:endParaRPr>
        </a:p>
      </dgm:t>
    </dgm:pt>
    <dgm:pt modelId="{BC6122F2-D0DA-43BC-9072-577D5158DE61}" type="parTrans" cxnId="{2F279C9F-1B68-49B8-AE64-CC583FE95E8B}">
      <dgm:prSet/>
      <dgm:spPr/>
      <dgm:t>
        <a:bodyPr/>
        <a:lstStyle/>
        <a:p>
          <a:endParaRPr lang="es-CO">
            <a:solidFill>
              <a:schemeClr val="tx1"/>
            </a:solidFill>
          </a:endParaRPr>
        </a:p>
      </dgm:t>
    </dgm:pt>
    <dgm:pt modelId="{92FFE725-900B-448B-9C06-93994FB6EC0C}" type="sibTrans" cxnId="{2F279C9F-1B68-49B8-AE64-CC583FE95E8B}">
      <dgm:prSet/>
      <dgm:spPr/>
      <dgm:t>
        <a:bodyPr/>
        <a:lstStyle/>
        <a:p>
          <a:endParaRPr lang="es-CO">
            <a:solidFill>
              <a:schemeClr val="tx1"/>
            </a:solidFill>
          </a:endParaRPr>
        </a:p>
      </dgm:t>
    </dgm:pt>
    <dgm:pt modelId="{7CA10DC9-DE17-4A9B-856E-34F223024EDC}">
      <dgm:prSet/>
      <dgm:spPr/>
      <dgm:t>
        <a:bodyPr/>
        <a:lstStyle/>
        <a:p>
          <a:endParaRPr lang="es-CO"/>
        </a:p>
      </dgm:t>
    </dgm:pt>
    <dgm:pt modelId="{CAC0E5F2-7990-49D5-906B-DC734C090BA7}" type="parTrans" cxnId="{E7CACFF4-5FF7-4C5C-9003-2BC54CFEAC3E}">
      <dgm:prSet/>
      <dgm:spPr/>
      <dgm:t>
        <a:bodyPr/>
        <a:lstStyle/>
        <a:p>
          <a:endParaRPr lang="es-CO">
            <a:solidFill>
              <a:schemeClr val="tx1"/>
            </a:solidFill>
          </a:endParaRPr>
        </a:p>
      </dgm:t>
    </dgm:pt>
    <dgm:pt modelId="{1FBEF127-7630-470B-840F-E382DD8927BA}" type="sibTrans" cxnId="{E7CACFF4-5FF7-4C5C-9003-2BC54CFEAC3E}">
      <dgm:prSet/>
      <dgm:spPr/>
      <dgm:t>
        <a:bodyPr/>
        <a:lstStyle/>
        <a:p>
          <a:endParaRPr lang="es-CO">
            <a:solidFill>
              <a:schemeClr val="tx1"/>
            </a:solidFill>
          </a:endParaRPr>
        </a:p>
      </dgm:t>
    </dgm:pt>
    <dgm:pt modelId="{9057D0CF-ABD8-4BA2-B574-A4FE0767E7CD}">
      <dgm:prSet/>
      <dgm:spPr/>
      <dgm:t>
        <a:bodyPr/>
        <a:lstStyle/>
        <a:p>
          <a:endParaRPr lang="es-CO"/>
        </a:p>
      </dgm:t>
    </dgm:pt>
    <dgm:pt modelId="{921D5BF8-4D12-44B7-B9E0-E9EECF5C7A4D}" type="parTrans" cxnId="{F5F9D5F8-99F1-4176-95F1-E5072F1A2985}">
      <dgm:prSet/>
      <dgm:spPr/>
      <dgm:t>
        <a:bodyPr/>
        <a:lstStyle/>
        <a:p>
          <a:endParaRPr lang="es-CO">
            <a:solidFill>
              <a:schemeClr val="tx1"/>
            </a:solidFill>
          </a:endParaRPr>
        </a:p>
      </dgm:t>
    </dgm:pt>
    <dgm:pt modelId="{FFD93E29-F8D3-4E9A-8DB1-A09C3620BF4F}" type="sibTrans" cxnId="{F5F9D5F8-99F1-4176-95F1-E5072F1A2985}">
      <dgm:prSet/>
      <dgm:spPr/>
      <dgm:t>
        <a:bodyPr/>
        <a:lstStyle/>
        <a:p>
          <a:endParaRPr lang="es-CO">
            <a:solidFill>
              <a:schemeClr val="tx1"/>
            </a:solidFill>
          </a:endParaRPr>
        </a:p>
      </dgm:t>
    </dgm:pt>
    <dgm:pt modelId="{EBC86B99-2894-4A5B-921F-CD7317C7CFC7}">
      <dgm:prSet/>
      <dgm:spPr/>
      <dgm:t>
        <a:bodyPr/>
        <a:lstStyle/>
        <a:p>
          <a:endParaRPr lang="es-CO"/>
        </a:p>
      </dgm:t>
    </dgm:pt>
    <dgm:pt modelId="{DD13151F-053F-46A6-AF0F-95BE6E7257D2}" type="parTrans" cxnId="{D05B2D14-B15E-44EC-9B3E-E155F947249D}">
      <dgm:prSet/>
      <dgm:spPr/>
      <dgm:t>
        <a:bodyPr/>
        <a:lstStyle/>
        <a:p>
          <a:endParaRPr lang="es-CO">
            <a:solidFill>
              <a:schemeClr val="tx1"/>
            </a:solidFill>
          </a:endParaRPr>
        </a:p>
      </dgm:t>
    </dgm:pt>
    <dgm:pt modelId="{DCC38E85-17B8-47C6-A856-8F2EE6E7E067}" type="sibTrans" cxnId="{D05B2D14-B15E-44EC-9B3E-E155F947249D}">
      <dgm:prSet/>
      <dgm:spPr/>
      <dgm:t>
        <a:bodyPr/>
        <a:lstStyle/>
        <a:p>
          <a:endParaRPr lang="es-CO">
            <a:solidFill>
              <a:schemeClr val="tx1"/>
            </a:solidFill>
          </a:endParaRPr>
        </a:p>
      </dgm:t>
    </dgm:pt>
    <dgm:pt modelId="{72B3C887-CBD7-4CA2-B9A4-C0EC35C407CB}">
      <dgm:prSet phldrT="[Texto]" custT="1"/>
      <dgm:spPr/>
      <dgm:t>
        <a:bodyPr/>
        <a:lstStyle/>
        <a:p>
          <a:pPr algn="just"/>
          <a:r>
            <a:rPr lang="es-CO" sz="1600" b="1" i="0" dirty="0" smtClean="0">
              <a:solidFill>
                <a:schemeClr val="tx1"/>
              </a:solidFill>
            </a:rPr>
            <a:t>Características de la roca y tipo de fluido: </a:t>
          </a:r>
          <a:r>
            <a:rPr lang="es-CO" sz="1600" i="1" dirty="0" smtClean="0">
              <a:solidFill>
                <a:schemeClr val="tx1"/>
              </a:solidFill>
            </a:rPr>
            <a:t>estas </a:t>
          </a:r>
          <a:r>
            <a:rPr lang="es-CO" sz="1600" dirty="0" smtClean="0">
              <a:solidFill>
                <a:schemeClr val="tx1"/>
              </a:solidFill>
            </a:rPr>
            <a:t>influirán directamente en el completamiento, especialmente las que están relacionadas a la capacidad de flujo del pozo, el tipo de tratamientos de la formación que y los problemas de producción.</a:t>
          </a:r>
          <a:endParaRPr lang="es-CO" sz="1600" dirty="0">
            <a:solidFill>
              <a:schemeClr val="tx1"/>
            </a:solidFill>
          </a:endParaRPr>
        </a:p>
      </dgm:t>
    </dgm:pt>
    <dgm:pt modelId="{D782CB7B-55BF-4168-ACC4-2DBA3460442D}" type="parTrans" cxnId="{B253BD5F-6880-4F19-BA4E-309B05316E38}">
      <dgm:prSet/>
      <dgm:spPr/>
      <dgm:t>
        <a:bodyPr/>
        <a:lstStyle/>
        <a:p>
          <a:endParaRPr lang="es-CO">
            <a:solidFill>
              <a:schemeClr val="tx1"/>
            </a:solidFill>
          </a:endParaRPr>
        </a:p>
      </dgm:t>
    </dgm:pt>
    <dgm:pt modelId="{D102BF63-CE28-4568-9735-17AC2839136A}" type="sibTrans" cxnId="{B253BD5F-6880-4F19-BA4E-309B05316E38}">
      <dgm:prSet/>
      <dgm:spPr/>
      <dgm:t>
        <a:bodyPr/>
        <a:lstStyle/>
        <a:p>
          <a:endParaRPr lang="es-CO">
            <a:solidFill>
              <a:schemeClr val="tx1"/>
            </a:solidFill>
          </a:endParaRPr>
        </a:p>
      </dgm:t>
    </dgm:pt>
    <dgm:pt modelId="{B1A72535-C41D-4B88-857E-D24B81D646ED}">
      <dgm:prSet phldrT="[Texto]" custT="1"/>
      <dgm:spPr/>
      <dgm:t>
        <a:bodyPr/>
        <a:lstStyle/>
        <a:p>
          <a:pPr algn="just"/>
          <a:r>
            <a:rPr lang="es-CO" sz="1600" b="1" i="0" dirty="0" smtClean="0">
              <a:solidFill>
                <a:schemeClr val="tx1"/>
              </a:solidFill>
            </a:rPr>
            <a:t>Número de niveles a producir: </a:t>
          </a:r>
          <a:r>
            <a:rPr lang="es-CO" sz="1600" dirty="0" smtClean="0">
              <a:solidFill>
                <a:schemeClr val="tx1"/>
              </a:solidFill>
            </a:rPr>
            <a:t>cuando hay varias formaciones para desarrollar, puede ser deseable perforar un pozo que pueda producir varias de ellas en lugar de una sola, ya sea el caso que se permita la producción mezclada o no. </a:t>
          </a:r>
          <a:endParaRPr lang="es-CO" sz="1600" dirty="0">
            <a:solidFill>
              <a:schemeClr val="tx1"/>
            </a:solidFill>
          </a:endParaRPr>
        </a:p>
      </dgm:t>
    </dgm:pt>
    <dgm:pt modelId="{3EC920E8-ADA7-4CF7-A993-946AF26D7EC2}" type="parTrans" cxnId="{E1EC5BAD-5882-45D5-9504-E7748EAE9B05}">
      <dgm:prSet/>
      <dgm:spPr/>
      <dgm:t>
        <a:bodyPr/>
        <a:lstStyle/>
        <a:p>
          <a:endParaRPr lang="es-CO"/>
        </a:p>
      </dgm:t>
    </dgm:pt>
    <dgm:pt modelId="{A1B63C4F-402D-417D-943E-67C955C8D0BA}" type="sibTrans" cxnId="{E1EC5BAD-5882-45D5-9504-E7748EAE9B05}">
      <dgm:prSet/>
      <dgm:spPr/>
      <dgm:t>
        <a:bodyPr/>
        <a:lstStyle/>
        <a:p>
          <a:endParaRPr lang="es-CO"/>
        </a:p>
      </dgm:t>
    </dgm:pt>
    <dgm:pt modelId="{B6924160-59B0-4AE9-A626-994D92D8CF44}" type="pres">
      <dgm:prSet presAssocID="{EAFFBA71-3954-4359-8AE2-E69B84B52994}" presName="Name0" presStyleCnt="0">
        <dgm:presLayoutVars>
          <dgm:chMax val="1"/>
          <dgm:chPref val="1"/>
          <dgm:dir/>
          <dgm:animOne val="branch"/>
          <dgm:animLvl val="lvl"/>
        </dgm:presLayoutVars>
      </dgm:prSet>
      <dgm:spPr/>
      <dgm:t>
        <a:bodyPr/>
        <a:lstStyle/>
        <a:p>
          <a:endParaRPr lang="es-CO"/>
        </a:p>
      </dgm:t>
    </dgm:pt>
    <dgm:pt modelId="{A8D8FC44-DF90-495B-A44C-E36506EE0ED8}" type="pres">
      <dgm:prSet presAssocID="{61EC341D-380A-4131-B7D6-8547E46E66C0}" presName="singleCycle" presStyleCnt="0"/>
      <dgm:spPr/>
    </dgm:pt>
    <dgm:pt modelId="{2C6BB4A9-0D95-4AC4-8771-FAE37802AFF9}" type="pres">
      <dgm:prSet presAssocID="{61EC341D-380A-4131-B7D6-8547E46E66C0}" presName="singleCenter" presStyleLbl="node1" presStyleIdx="0" presStyleCnt="4" custScaleX="213650" custScaleY="43199" custLinFactNeighborX="273" custLinFactNeighborY="-20004">
        <dgm:presLayoutVars>
          <dgm:chMax val="7"/>
          <dgm:chPref val="7"/>
        </dgm:presLayoutVars>
      </dgm:prSet>
      <dgm:spPr/>
      <dgm:t>
        <a:bodyPr/>
        <a:lstStyle/>
        <a:p>
          <a:endParaRPr lang="es-CO"/>
        </a:p>
      </dgm:t>
    </dgm:pt>
    <dgm:pt modelId="{62900CAD-84B6-4916-B542-597FA4C4A754}" type="pres">
      <dgm:prSet presAssocID="{BC6122F2-D0DA-43BC-9072-577D5158DE61}" presName="Name56" presStyleLbl="parChTrans1D2" presStyleIdx="0" presStyleCnt="3"/>
      <dgm:spPr/>
      <dgm:t>
        <a:bodyPr/>
        <a:lstStyle/>
        <a:p>
          <a:endParaRPr lang="es-CO"/>
        </a:p>
      </dgm:t>
    </dgm:pt>
    <dgm:pt modelId="{B6198B2C-0733-4CD5-97C4-FFA86711949F}" type="pres">
      <dgm:prSet presAssocID="{AB038CF3-253C-41EA-8FF3-61086BA6469C}" presName="text0" presStyleLbl="node1" presStyleIdx="1" presStyleCnt="4" custScaleX="438315" custScaleY="123332" custRadScaleRad="95309" custRadScaleInc="-102">
        <dgm:presLayoutVars>
          <dgm:bulletEnabled val="1"/>
        </dgm:presLayoutVars>
      </dgm:prSet>
      <dgm:spPr/>
      <dgm:t>
        <a:bodyPr/>
        <a:lstStyle/>
        <a:p>
          <a:endParaRPr lang="es-CO"/>
        </a:p>
      </dgm:t>
    </dgm:pt>
    <dgm:pt modelId="{B2E8A531-B5F8-48DA-8D39-B2E79BEA64A6}" type="pres">
      <dgm:prSet presAssocID="{D782CB7B-55BF-4168-ACC4-2DBA3460442D}" presName="Name56" presStyleLbl="parChTrans1D2" presStyleIdx="1" presStyleCnt="3"/>
      <dgm:spPr/>
      <dgm:t>
        <a:bodyPr/>
        <a:lstStyle/>
        <a:p>
          <a:endParaRPr lang="es-CO"/>
        </a:p>
      </dgm:t>
    </dgm:pt>
    <dgm:pt modelId="{E13EFFF9-1B60-48FA-B96E-21775EA95CA2}" type="pres">
      <dgm:prSet presAssocID="{72B3C887-CBD7-4CA2-B9A4-C0EC35C407CB}" presName="text0" presStyleLbl="node1" presStyleIdx="2" presStyleCnt="4" custScaleX="317871" custScaleY="155083" custRadScaleRad="90157" custRadScaleInc="-9233">
        <dgm:presLayoutVars>
          <dgm:bulletEnabled val="1"/>
        </dgm:presLayoutVars>
      </dgm:prSet>
      <dgm:spPr/>
      <dgm:t>
        <a:bodyPr/>
        <a:lstStyle/>
        <a:p>
          <a:endParaRPr lang="es-CO"/>
        </a:p>
      </dgm:t>
    </dgm:pt>
    <dgm:pt modelId="{E21AEECB-6090-43AE-8F75-C7699EECD8CF}" type="pres">
      <dgm:prSet presAssocID="{3EC920E8-ADA7-4CF7-A993-946AF26D7EC2}" presName="Name56" presStyleLbl="parChTrans1D2" presStyleIdx="2" presStyleCnt="3"/>
      <dgm:spPr/>
      <dgm:t>
        <a:bodyPr/>
        <a:lstStyle/>
        <a:p>
          <a:endParaRPr lang="es-CO"/>
        </a:p>
      </dgm:t>
    </dgm:pt>
    <dgm:pt modelId="{E9DFAFD5-31ED-4A6B-9E8A-C345177BB341}" type="pres">
      <dgm:prSet presAssocID="{B1A72535-C41D-4B88-857E-D24B81D646ED}" presName="text0" presStyleLbl="node1" presStyleIdx="3" presStyleCnt="4" custScaleX="288921" custScaleY="157035" custRadScaleRad="93447" custRadScaleInc="10214">
        <dgm:presLayoutVars>
          <dgm:bulletEnabled val="1"/>
        </dgm:presLayoutVars>
      </dgm:prSet>
      <dgm:spPr/>
      <dgm:t>
        <a:bodyPr/>
        <a:lstStyle/>
        <a:p>
          <a:endParaRPr lang="es-CO"/>
        </a:p>
      </dgm:t>
    </dgm:pt>
  </dgm:ptLst>
  <dgm:cxnLst>
    <dgm:cxn modelId="{B253BD5F-6880-4F19-BA4E-309B05316E38}" srcId="{61EC341D-380A-4131-B7D6-8547E46E66C0}" destId="{72B3C887-CBD7-4CA2-B9A4-C0EC35C407CB}" srcOrd="1" destOrd="0" parTransId="{D782CB7B-55BF-4168-ACC4-2DBA3460442D}" sibTransId="{D102BF63-CE28-4568-9735-17AC2839136A}"/>
    <dgm:cxn modelId="{23A38F06-1BE3-40D0-A9BC-1B695F1B7B84}" type="presOf" srcId="{D782CB7B-55BF-4168-ACC4-2DBA3460442D}" destId="{B2E8A531-B5F8-48DA-8D39-B2E79BEA64A6}" srcOrd="0" destOrd="0" presId="urn:microsoft.com/office/officeart/2008/layout/RadialCluster"/>
    <dgm:cxn modelId="{D05B2D14-B15E-44EC-9B3E-E155F947249D}" srcId="{EAFFBA71-3954-4359-8AE2-E69B84B52994}" destId="{EBC86B99-2894-4A5B-921F-CD7317C7CFC7}" srcOrd="1" destOrd="0" parTransId="{DD13151F-053F-46A6-AF0F-95BE6E7257D2}" sibTransId="{DCC38E85-17B8-47C6-A856-8F2EE6E7E067}"/>
    <dgm:cxn modelId="{2F279C9F-1B68-49B8-AE64-CC583FE95E8B}" srcId="{61EC341D-380A-4131-B7D6-8547E46E66C0}" destId="{AB038CF3-253C-41EA-8FF3-61086BA6469C}" srcOrd="0" destOrd="0" parTransId="{BC6122F2-D0DA-43BC-9072-577D5158DE61}" sibTransId="{92FFE725-900B-448B-9C06-93994FB6EC0C}"/>
    <dgm:cxn modelId="{04ECDF96-7E75-4782-B58C-5B47F3E6FBF9}" type="presOf" srcId="{B1A72535-C41D-4B88-857E-D24B81D646ED}" destId="{E9DFAFD5-31ED-4A6B-9E8A-C345177BB341}" srcOrd="0" destOrd="0" presId="urn:microsoft.com/office/officeart/2008/layout/RadialCluster"/>
    <dgm:cxn modelId="{F5F9D5F8-99F1-4176-95F1-E5072F1A2985}" srcId="{EAFFBA71-3954-4359-8AE2-E69B84B52994}" destId="{9057D0CF-ABD8-4BA2-B574-A4FE0767E7CD}" srcOrd="2" destOrd="0" parTransId="{921D5BF8-4D12-44B7-B9E0-E9EECF5C7A4D}" sibTransId="{FFD93E29-F8D3-4E9A-8DB1-A09C3620BF4F}"/>
    <dgm:cxn modelId="{E267CC15-38B4-4A0D-B236-4B47647D3157}" type="presOf" srcId="{EAFFBA71-3954-4359-8AE2-E69B84B52994}" destId="{B6924160-59B0-4AE9-A626-994D92D8CF44}" srcOrd="0" destOrd="0" presId="urn:microsoft.com/office/officeart/2008/layout/RadialCluster"/>
    <dgm:cxn modelId="{4AB4A68E-2D4F-40C9-8872-6A9746B298F3}" type="presOf" srcId="{3EC920E8-ADA7-4CF7-A993-946AF26D7EC2}" destId="{E21AEECB-6090-43AE-8F75-C7699EECD8CF}" srcOrd="0" destOrd="0" presId="urn:microsoft.com/office/officeart/2008/layout/RadialCluster"/>
    <dgm:cxn modelId="{4C078A3F-3E38-47D2-AE9E-6D17D3C3951B}" type="presOf" srcId="{AB038CF3-253C-41EA-8FF3-61086BA6469C}" destId="{B6198B2C-0733-4CD5-97C4-FFA86711949F}" srcOrd="0" destOrd="0" presId="urn:microsoft.com/office/officeart/2008/layout/RadialCluster"/>
    <dgm:cxn modelId="{0397FA49-F156-4803-8AA9-05CF1BD7E852}" type="presOf" srcId="{BC6122F2-D0DA-43BC-9072-577D5158DE61}" destId="{62900CAD-84B6-4916-B542-597FA4C4A754}" srcOrd="0" destOrd="0" presId="urn:microsoft.com/office/officeart/2008/layout/RadialCluster"/>
    <dgm:cxn modelId="{E8AF6991-FF61-492A-92ED-0CA36E807217}" type="presOf" srcId="{61EC341D-380A-4131-B7D6-8547E46E66C0}" destId="{2C6BB4A9-0D95-4AC4-8771-FAE37802AFF9}" srcOrd="0" destOrd="0" presId="urn:microsoft.com/office/officeart/2008/layout/RadialCluster"/>
    <dgm:cxn modelId="{56E58E2E-637B-45F3-8A4A-7977773C1B28}" type="presOf" srcId="{72B3C887-CBD7-4CA2-B9A4-C0EC35C407CB}" destId="{E13EFFF9-1B60-48FA-B96E-21775EA95CA2}" srcOrd="0" destOrd="0" presId="urn:microsoft.com/office/officeart/2008/layout/RadialCluster"/>
    <dgm:cxn modelId="{5E7EB2D0-0D81-4D9A-BC24-0BCDB8F3A1C8}" srcId="{EAFFBA71-3954-4359-8AE2-E69B84B52994}" destId="{61EC341D-380A-4131-B7D6-8547E46E66C0}" srcOrd="0" destOrd="0" parTransId="{AB464472-B270-43B7-88F3-62407FB54E15}" sibTransId="{E699AD4A-2C2F-4B09-9477-E6D42A4B7738}"/>
    <dgm:cxn modelId="{E7CACFF4-5FF7-4C5C-9003-2BC54CFEAC3E}" srcId="{EAFFBA71-3954-4359-8AE2-E69B84B52994}" destId="{7CA10DC9-DE17-4A9B-856E-34F223024EDC}" srcOrd="3" destOrd="0" parTransId="{CAC0E5F2-7990-49D5-906B-DC734C090BA7}" sibTransId="{1FBEF127-7630-470B-840F-E382DD8927BA}"/>
    <dgm:cxn modelId="{E1EC5BAD-5882-45D5-9504-E7748EAE9B05}" srcId="{61EC341D-380A-4131-B7D6-8547E46E66C0}" destId="{B1A72535-C41D-4B88-857E-D24B81D646ED}" srcOrd="2" destOrd="0" parTransId="{3EC920E8-ADA7-4CF7-A993-946AF26D7EC2}" sibTransId="{A1B63C4F-402D-417D-943E-67C955C8D0BA}"/>
    <dgm:cxn modelId="{72AC0A5B-6055-48C3-9712-A84941665BF4}" type="presParOf" srcId="{B6924160-59B0-4AE9-A626-994D92D8CF44}" destId="{A8D8FC44-DF90-495B-A44C-E36506EE0ED8}" srcOrd="0" destOrd="0" presId="urn:microsoft.com/office/officeart/2008/layout/RadialCluster"/>
    <dgm:cxn modelId="{D9D2A904-4949-4108-940F-74ECE9D6A73C}" type="presParOf" srcId="{A8D8FC44-DF90-495B-A44C-E36506EE0ED8}" destId="{2C6BB4A9-0D95-4AC4-8771-FAE37802AFF9}" srcOrd="0" destOrd="0" presId="urn:microsoft.com/office/officeart/2008/layout/RadialCluster"/>
    <dgm:cxn modelId="{77E0DEDA-6610-4B47-905E-14573F7A145A}" type="presParOf" srcId="{A8D8FC44-DF90-495B-A44C-E36506EE0ED8}" destId="{62900CAD-84B6-4916-B542-597FA4C4A754}" srcOrd="1" destOrd="0" presId="urn:microsoft.com/office/officeart/2008/layout/RadialCluster"/>
    <dgm:cxn modelId="{A2CEE96F-A5FF-4AB1-B722-83CC7F50C100}" type="presParOf" srcId="{A8D8FC44-DF90-495B-A44C-E36506EE0ED8}" destId="{B6198B2C-0733-4CD5-97C4-FFA86711949F}" srcOrd="2" destOrd="0" presId="urn:microsoft.com/office/officeart/2008/layout/RadialCluster"/>
    <dgm:cxn modelId="{6F2B2BAD-3C02-48AD-923F-D319B45377C1}" type="presParOf" srcId="{A8D8FC44-DF90-495B-A44C-E36506EE0ED8}" destId="{B2E8A531-B5F8-48DA-8D39-B2E79BEA64A6}" srcOrd="3" destOrd="0" presId="urn:microsoft.com/office/officeart/2008/layout/RadialCluster"/>
    <dgm:cxn modelId="{AAA79C54-81B3-40AE-AF56-04C4745B9629}" type="presParOf" srcId="{A8D8FC44-DF90-495B-A44C-E36506EE0ED8}" destId="{E13EFFF9-1B60-48FA-B96E-21775EA95CA2}" srcOrd="4" destOrd="0" presId="urn:microsoft.com/office/officeart/2008/layout/RadialCluster"/>
    <dgm:cxn modelId="{0314E5A8-AA4A-4885-B139-201733F4F5D2}" type="presParOf" srcId="{A8D8FC44-DF90-495B-A44C-E36506EE0ED8}" destId="{E21AEECB-6090-43AE-8F75-C7699EECD8CF}" srcOrd="5" destOrd="0" presId="urn:microsoft.com/office/officeart/2008/layout/RadialCluster"/>
    <dgm:cxn modelId="{3B0E61CF-7132-4860-8310-ADA038BE3A59}" type="presParOf" srcId="{A8D8FC44-DF90-495B-A44C-E36506EE0ED8}" destId="{E9DFAFD5-31ED-4A6B-9E8A-C345177BB341}"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FFBA71-3954-4359-8AE2-E69B84B52994}" type="doc">
      <dgm:prSet loTypeId="urn:microsoft.com/office/officeart/2008/layout/RadialCluster" loCatId="relationship" qsTypeId="urn:microsoft.com/office/officeart/2005/8/quickstyle/3d3" qsCatId="3D" csTypeId="urn:microsoft.com/office/officeart/2005/8/colors/accent2_3" csCatId="accent2" phldr="1"/>
      <dgm:spPr/>
      <dgm:t>
        <a:bodyPr/>
        <a:lstStyle/>
        <a:p>
          <a:endParaRPr lang="es-CO"/>
        </a:p>
      </dgm:t>
    </dgm:pt>
    <dgm:pt modelId="{61EC341D-380A-4131-B7D6-8547E46E66C0}">
      <dgm:prSet phldrT="[Texto]" custT="1"/>
      <dgm:spPr/>
      <dgm:t>
        <a:bodyPr/>
        <a:lstStyle/>
        <a:p>
          <a:pPr algn="ctr"/>
          <a:r>
            <a:rPr lang="es-CO" sz="2000" b="1" dirty="0" smtClean="0">
              <a:solidFill>
                <a:schemeClr val="accent6"/>
              </a:solidFill>
              <a:effectLst>
                <a:glow>
                  <a:srgbClr val="000000"/>
                </a:glow>
                <a:outerShdw sx="0" sy="0">
                  <a:srgbClr val="000000"/>
                </a:outerShdw>
                <a:reflection stA="0" endPos="0" fadeDir="0" sx="0" sy="0"/>
              </a:effectLst>
              <a:latin typeface="+mn-lt"/>
              <a:ea typeface="Times New Roman" panose="02020603050405020304" pitchFamily="18" charset="0"/>
            </a:rPr>
            <a:t>FACTORES RELACIONADOS A LA PRODUCCIÓN </a:t>
          </a:r>
        </a:p>
      </dgm:t>
    </dgm:pt>
    <dgm:pt modelId="{AB464472-B270-43B7-88F3-62407FB54E15}" type="parTrans" cxnId="{5E7EB2D0-0D81-4D9A-BC24-0BCDB8F3A1C8}">
      <dgm:prSet/>
      <dgm:spPr/>
      <dgm:t>
        <a:bodyPr/>
        <a:lstStyle/>
        <a:p>
          <a:endParaRPr lang="es-CO">
            <a:solidFill>
              <a:schemeClr val="tx1"/>
            </a:solidFill>
          </a:endParaRPr>
        </a:p>
      </dgm:t>
    </dgm:pt>
    <dgm:pt modelId="{E699AD4A-2C2F-4B09-9477-E6D42A4B7738}" type="sibTrans" cxnId="{5E7EB2D0-0D81-4D9A-BC24-0BCDB8F3A1C8}">
      <dgm:prSet/>
      <dgm:spPr/>
      <dgm:t>
        <a:bodyPr/>
        <a:lstStyle/>
        <a:p>
          <a:endParaRPr lang="es-CO">
            <a:solidFill>
              <a:schemeClr val="tx1"/>
            </a:solidFill>
          </a:endParaRPr>
        </a:p>
      </dgm:t>
    </dgm:pt>
    <dgm:pt modelId="{AB038CF3-253C-41EA-8FF3-61086BA6469C}">
      <dgm:prSet phldrT="[Texto]" custT="1"/>
      <dgm:spPr/>
      <dgm:t>
        <a:bodyPr/>
        <a:lstStyle/>
        <a:p>
          <a:pPr algn="just"/>
          <a:r>
            <a:rPr lang="es-CO" sz="1600" b="1" i="0" dirty="0" smtClean="0">
              <a:solidFill>
                <a:schemeClr val="tx1"/>
              </a:solidFill>
            </a:rPr>
            <a:t>Flujo natural o levantamiento artificial: </a:t>
          </a:r>
          <a:r>
            <a:rPr lang="es-CO" sz="1600" dirty="0" smtClean="0">
              <a:solidFill>
                <a:schemeClr val="tx1"/>
              </a:solidFill>
            </a:rPr>
            <a:t>la conveniencia de levantamiento artificial en el futuro debe ser bien examinada desde el principio, debido a eso, es necesario hacerse un intento para determinar el proceso que puede ser usado efectivamente. </a:t>
          </a:r>
          <a:endParaRPr lang="es-CO" sz="1600" dirty="0">
            <a:solidFill>
              <a:schemeClr val="tx1"/>
            </a:solidFill>
          </a:endParaRPr>
        </a:p>
      </dgm:t>
    </dgm:pt>
    <dgm:pt modelId="{BC6122F2-D0DA-43BC-9072-577D5158DE61}" type="parTrans" cxnId="{2F279C9F-1B68-49B8-AE64-CC583FE95E8B}">
      <dgm:prSet/>
      <dgm:spPr/>
      <dgm:t>
        <a:bodyPr/>
        <a:lstStyle/>
        <a:p>
          <a:endParaRPr lang="es-CO">
            <a:solidFill>
              <a:schemeClr val="tx1"/>
            </a:solidFill>
          </a:endParaRPr>
        </a:p>
      </dgm:t>
    </dgm:pt>
    <dgm:pt modelId="{92FFE725-900B-448B-9C06-93994FB6EC0C}" type="sibTrans" cxnId="{2F279C9F-1B68-49B8-AE64-CC583FE95E8B}">
      <dgm:prSet/>
      <dgm:spPr/>
      <dgm:t>
        <a:bodyPr/>
        <a:lstStyle/>
        <a:p>
          <a:endParaRPr lang="es-CO">
            <a:solidFill>
              <a:schemeClr val="tx1"/>
            </a:solidFill>
          </a:endParaRPr>
        </a:p>
      </dgm:t>
    </dgm:pt>
    <dgm:pt modelId="{7CA10DC9-DE17-4A9B-856E-34F223024EDC}">
      <dgm:prSet/>
      <dgm:spPr/>
      <dgm:t>
        <a:bodyPr/>
        <a:lstStyle/>
        <a:p>
          <a:endParaRPr lang="es-CO"/>
        </a:p>
      </dgm:t>
    </dgm:pt>
    <dgm:pt modelId="{CAC0E5F2-7990-49D5-906B-DC734C090BA7}" type="parTrans" cxnId="{E7CACFF4-5FF7-4C5C-9003-2BC54CFEAC3E}">
      <dgm:prSet/>
      <dgm:spPr/>
      <dgm:t>
        <a:bodyPr/>
        <a:lstStyle/>
        <a:p>
          <a:endParaRPr lang="es-CO">
            <a:solidFill>
              <a:schemeClr val="tx1"/>
            </a:solidFill>
          </a:endParaRPr>
        </a:p>
      </dgm:t>
    </dgm:pt>
    <dgm:pt modelId="{1FBEF127-7630-470B-840F-E382DD8927BA}" type="sibTrans" cxnId="{E7CACFF4-5FF7-4C5C-9003-2BC54CFEAC3E}">
      <dgm:prSet/>
      <dgm:spPr/>
      <dgm:t>
        <a:bodyPr/>
        <a:lstStyle/>
        <a:p>
          <a:endParaRPr lang="es-CO">
            <a:solidFill>
              <a:schemeClr val="tx1"/>
            </a:solidFill>
          </a:endParaRPr>
        </a:p>
      </dgm:t>
    </dgm:pt>
    <dgm:pt modelId="{9057D0CF-ABD8-4BA2-B574-A4FE0767E7CD}">
      <dgm:prSet/>
      <dgm:spPr/>
      <dgm:t>
        <a:bodyPr/>
        <a:lstStyle/>
        <a:p>
          <a:endParaRPr lang="es-CO"/>
        </a:p>
      </dgm:t>
    </dgm:pt>
    <dgm:pt modelId="{921D5BF8-4D12-44B7-B9E0-E9EECF5C7A4D}" type="parTrans" cxnId="{F5F9D5F8-99F1-4176-95F1-E5072F1A2985}">
      <dgm:prSet/>
      <dgm:spPr/>
      <dgm:t>
        <a:bodyPr/>
        <a:lstStyle/>
        <a:p>
          <a:endParaRPr lang="es-CO">
            <a:solidFill>
              <a:schemeClr val="tx1"/>
            </a:solidFill>
          </a:endParaRPr>
        </a:p>
      </dgm:t>
    </dgm:pt>
    <dgm:pt modelId="{FFD93E29-F8D3-4E9A-8DB1-A09C3620BF4F}" type="sibTrans" cxnId="{F5F9D5F8-99F1-4176-95F1-E5072F1A2985}">
      <dgm:prSet/>
      <dgm:spPr/>
      <dgm:t>
        <a:bodyPr/>
        <a:lstStyle/>
        <a:p>
          <a:endParaRPr lang="es-CO">
            <a:solidFill>
              <a:schemeClr val="tx1"/>
            </a:solidFill>
          </a:endParaRPr>
        </a:p>
      </dgm:t>
    </dgm:pt>
    <dgm:pt modelId="{EBC86B99-2894-4A5B-921F-CD7317C7CFC7}">
      <dgm:prSet/>
      <dgm:spPr/>
      <dgm:t>
        <a:bodyPr/>
        <a:lstStyle/>
        <a:p>
          <a:endParaRPr lang="es-CO"/>
        </a:p>
      </dgm:t>
    </dgm:pt>
    <dgm:pt modelId="{DD13151F-053F-46A6-AF0F-95BE6E7257D2}" type="parTrans" cxnId="{D05B2D14-B15E-44EC-9B3E-E155F947249D}">
      <dgm:prSet/>
      <dgm:spPr/>
      <dgm:t>
        <a:bodyPr/>
        <a:lstStyle/>
        <a:p>
          <a:endParaRPr lang="es-CO">
            <a:solidFill>
              <a:schemeClr val="tx1"/>
            </a:solidFill>
          </a:endParaRPr>
        </a:p>
      </dgm:t>
    </dgm:pt>
    <dgm:pt modelId="{DCC38E85-17B8-47C6-A856-8F2EE6E7E067}" type="sibTrans" cxnId="{D05B2D14-B15E-44EC-9B3E-E155F947249D}">
      <dgm:prSet/>
      <dgm:spPr/>
      <dgm:t>
        <a:bodyPr/>
        <a:lstStyle/>
        <a:p>
          <a:endParaRPr lang="es-CO">
            <a:solidFill>
              <a:schemeClr val="tx1"/>
            </a:solidFill>
          </a:endParaRPr>
        </a:p>
      </dgm:t>
    </dgm:pt>
    <dgm:pt modelId="{72B3C887-CBD7-4CA2-B9A4-C0EC35C407CB}">
      <dgm:prSet phldrT="[Texto]" custT="1"/>
      <dgm:spPr/>
      <dgm:t>
        <a:bodyPr/>
        <a:lstStyle/>
        <a:p>
          <a:pPr algn="just"/>
          <a:r>
            <a:rPr lang="es-CO" sz="1600" b="1" i="0" dirty="0" smtClean="0">
              <a:solidFill>
                <a:schemeClr val="tx1"/>
              </a:solidFill>
            </a:rPr>
            <a:t>Operaciones de medición previstas, mantenimiento o workover: </a:t>
          </a:r>
          <a:r>
            <a:rPr lang="es-CO" sz="1600" dirty="0" smtClean="0">
              <a:solidFill>
                <a:schemeClr val="tx1"/>
              </a:solidFill>
            </a:rPr>
            <a:t>durante la vida del pozo deben hacerse mediciones para asegurar la producción y monitorear la forma en la que el yacimiento se está comportando. </a:t>
          </a:r>
          <a:endParaRPr lang="es-CO" sz="1600" dirty="0">
            <a:solidFill>
              <a:schemeClr val="tx1"/>
            </a:solidFill>
          </a:endParaRPr>
        </a:p>
      </dgm:t>
    </dgm:pt>
    <dgm:pt modelId="{D782CB7B-55BF-4168-ACC4-2DBA3460442D}" type="parTrans" cxnId="{B253BD5F-6880-4F19-BA4E-309B05316E38}">
      <dgm:prSet/>
      <dgm:spPr/>
      <dgm:t>
        <a:bodyPr/>
        <a:lstStyle/>
        <a:p>
          <a:endParaRPr lang="es-CO">
            <a:solidFill>
              <a:schemeClr val="tx1"/>
            </a:solidFill>
          </a:endParaRPr>
        </a:p>
      </dgm:t>
    </dgm:pt>
    <dgm:pt modelId="{D102BF63-CE28-4568-9735-17AC2839136A}" type="sibTrans" cxnId="{B253BD5F-6880-4F19-BA4E-309B05316E38}">
      <dgm:prSet/>
      <dgm:spPr/>
      <dgm:t>
        <a:bodyPr/>
        <a:lstStyle/>
        <a:p>
          <a:endParaRPr lang="es-CO">
            <a:solidFill>
              <a:schemeClr val="tx1"/>
            </a:solidFill>
          </a:endParaRPr>
        </a:p>
      </dgm:t>
    </dgm:pt>
    <dgm:pt modelId="{B1A72535-C41D-4B88-857E-D24B81D646ED}">
      <dgm:prSet phldrT="[Texto]" custT="1"/>
      <dgm:spPr/>
      <dgm:t>
        <a:bodyPr/>
        <a:lstStyle/>
        <a:p>
          <a:pPr algn="just"/>
          <a:r>
            <a:rPr lang="es-CO" sz="1600" b="1" i="1" dirty="0" smtClean="0">
              <a:solidFill>
                <a:schemeClr val="tx1"/>
              </a:solidFill>
            </a:rPr>
            <a:t>Condiciones de operación: </a:t>
          </a:r>
          <a:r>
            <a:rPr lang="es-CO" sz="1600" dirty="0" smtClean="0">
              <a:solidFill>
                <a:schemeClr val="tx1"/>
              </a:solidFill>
            </a:rPr>
            <a:t>adicionalmente a la presión de separación también debe tenerse en cuenta el espacio disponible, problemas operacionales relacionados al tipo de fluido, temperatura, operaciones a llevar a cabo en el pozo.</a:t>
          </a:r>
          <a:endParaRPr lang="es-CO" sz="1600" dirty="0">
            <a:solidFill>
              <a:schemeClr val="tx1"/>
            </a:solidFill>
          </a:endParaRPr>
        </a:p>
      </dgm:t>
    </dgm:pt>
    <dgm:pt modelId="{3EC920E8-ADA7-4CF7-A993-946AF26D7EC2}" type="parTrans" cxnId="{E1EC5BAD-5882-45D5-9504-E7748EAE9B05}">
      <dgm:prSet/>
      <dgm:spPr/>
      <dgm:t>
        <a:bodyPr/>
        <a:lstStyle/>
        <a:p>
          <a:endParaRPr lang="es-CO"/>
        </a:p>
      </dgm:t>
    </dgm:pt>
    <dgm:pt modelId="{A1B63C4F-402D-417D-943E-67C955C8D0BA}" type="sibTrans" cxnId="{E1EC5BAD-5882-45D5-9504-E7748EAE9B05}">
      <dgm:prSet/>
      <dgm:spPr/>
      <dgm:t>
        <a:bodyPr/>
        <a:lstStyle/>
        <a:p>
          <a:endParaRPr lang="es-CO"/>
        </a:p>
      </dgm:t>
    </dgm:pt>
    <dgm:pt modelId="{B6924160-59B0-4AE9-A626-994D92D8CF44}" type="pres">
      <dgm:prSet presAssocID="{EAFFBA71-3954-4359-8AE2-E69B84B52994}" presName="Name0" presStyleCnt="0">
        <dgm:presLayoutVars>
          <dgm:chMax val="1"/>
          <dgm:chPref val="1"/>
          <dgm:dir/>
          <dgm:animOne val="branch"/>
          <dgm:animLvl val="lvl"/>
        </dgm:presLayoutVars>
      </dgm:prSet>
      <dgm:spPr/>
      <dgm:t>
        <a:bodyPr/>
        <a:lstStyle/>
        <a:p>
          <a:endParaRPr lang="es-CO"/>
        </a:p>
      </dgm:t>
    </dgm:pt>
    <dgm:pt modelId="{A8D8FC44-DF90-495B-A44C-E36506EE0ED8}" type="pres">
      <dgm:prSet presAssocID="{61EC341D-380A-4131-B7D6-8547E46E66C0}" presName="singleCycle" presStyleCnt="0"/>
      <dgm:spPr/>
    </dgm:pt>
    <dgm:pt modelId="{2C6BB4A9-0D95-4AC4-8771-FAE37802AFF9}" type="pres">
      <dgm:prSet presAssocID="{61EC341D-380A-4131-B7D6-8547E46E66C0}" presName="singleCenter" presStyleLbl="node1" presStyleIdx="0" presStyleCnt="4" custScaleX="213650" custScaleY="43199" custLinFactNeighborX="-639" custLinFactNeighborY="-18706">
        <dgm:presLayoutVars>
          <dgm:chMax val="7"/>
          <dgm:chPref val="7"/>
        </dgm:presLayoutVars>
      </dgm:prSet>
      <dgm:spPr/>
      <dgm:t>
        <a:bodyPr/>
        <a:lstStyle/>
        <a:p>
          <a:endParaRPr lang="es-CO"/>
        </a:p>
      </dgm:t>
    </dgm:pt>
    <dgm:pt modelId="{62900CAD-84B6-4916-B542-597FA4C4A754}" type="pres">
      <dgm:prSet presAssocID="{BC6122F2-D0DA-43BC-9072-577D5158DE61}" presName="Name56" presStyleLbl="parChTrans1D2" presStyleIdx="0" presStyleCnt="3"/>
      <dgm:spPr/>
      <dgm:t>
        <a:bodyPr/>
        <a:lstStyle/>
        <a:p>
          <a:endParaRPr lang="es-CO"/>
        </a:p>
      </dgm:t>
    </dgm:pt>
    <dgm:pt modelId="{B6198B2C-0733-4CD5-97C4-FFA86711949F}" type="pres">
      <dgm:prSet presAssocID="{AB038CF3-253C-41EA-8FF3-61086BA6469C}" presName="text0" presStyleLbl="node1" presStyleIdx="1" presStyleCnt="4" custScaleX="438315" custScaleY="123332" custRadScaleRad="93104" custRadScaleInc="-3847">
        <dgm:presLayoutVars>
          <dgm:bulletEnabled val="1"/>
        </dgm:presLayoutVars>
      </dgm:prSet>
      <dgm:spPr/>
      <dgm:t>
        <a:bodyPr/>
        <a:lstStyle/>
        <a:p>
          <a:endParaRPr lang="es-CO"/>
        </a:p>
      </dgm:t>
    </dgm:pt>
    <dgm:pt modelId="{B2E8A531-B5F8-48DA-8D39-B2E79BEA64A6}" type="pres">
      <dgm:prSet presAssocID="{D782CB7B-55BF-4168-ACC4-2DBA3460442D}" presName="Name56" presStyleLbl="parChTrans1D2" presStyleIdx="1" presStyleCnt="3"/>
      <dgm:spPr/>
      <dgm:t>
        <a:bodyPr/>
        <a:lstStyle/>
        <a:p>
          <a:endParaRPr lang="es-CO"/>
        </a:p>
      </dgm:t>
    </dgm:pt>
    <dgm:pt modelId="{E13EFFF9-1B60-48FA-B96E-21775EA95CA2}" type="pres">
      <dgm:prSet presAssocID="{72B3C887-CBD7-4CA2-B9A4-C0EC35C407CB}" presName="text0" presStyleLbl="node1" presStyleIdx="2" presStyleCnt="4" custScaleX="317871" custScaleY="121202" custRadScaleRad="90157" custRadScaleInc="-9233">
        <dgm:presLayoutVars>
          <dgm:bulletEnabled val="1"/>
        </dgm:presLayoutVars>
      </dgm:prSet>
      <dgm:spPr/>
      <dgm:t>
        <a:bodyPr/>
        <a:lstStyle/>
        <a:p>
          <a:endParaRPr lang="es-CO"/>
        </a:p>
      </dgm:t>
    </dgm:pt>
    <dgm:pt modelId="{E21AEECB-6090-43AE-8F75-C7699EECD8CF}" type="pres">
      <dgm:prSet presAssocID="{3EC920E8-ADA7-4CF7-A993-946AF26D7EC2}" presName="Name56" presStyleLbl="parChTrans1D2" presStyleIdx="2" presStyleCnt="3"/>
      <dgm:spPr/>
      <dgm:t>
        <a:bodyPr/>
        <a:lstStyle/>
        <a:p>
          <a:endParaRPr lang="es-CO"/>
        </a:p>
      </dgm:t>
    </dgm:pt>
    <dgm:pt modelId="{E9DFAFD5-31ED-4A6B-9E8A-C345177BB341}" type="pres">
      <dgm:prSet presAssocID="{B1A72535-C41D-4B88-857E-D24B81D646ED}" presName="text0" presStyleLbl="node1" presStyleIdx="3" presStyleCnt="4" custScaleX="288921" custScaleY="157035" custRadScaleRad="93447" custRadScaleInc="10214">
        <dgm:presLayoutVars>
          <dgm:bulletEnabled val="1"/>
        </dgm:presLayoutVars>
      </dgm:prSet>
      <dgm:spPr/>
      <dgm:t>
        <a:bodyPr/>
        <a:lstStyle/>
        <a:p>
          <a:endParaRPr lang="es-CO"/>
        </a:p>
      </dgm:t>
    </dgm:pt>
  </dgm:ptLst>
  <dgm:cxnLst>
    <dgm:cxn modelId="{B253BD5F-6880-4F19-BA4E-309B05316E38}" srcId="{61EC341D-380A-4131-B7D6-8547E46E66C0}" destId="{72B3C887-CBD7-4CA2-B9A4-C0EC35C407CB}" srcOrd="1" destOrd="0" parTransId="{D782CB7B-55BF-4168-ACC4-2DBA3460442D}" sibTransId="{D102BF63-CE28-4568-9735-17AC2839136A}"/>
    <dgm:cxn modelId="{FD52E7B5-A626-4EAE-8ABC-FD714AE53291}" type="presOf" srcId="{AB038CF3-253C-41EA-8FF3-61086BA6469C}" destId="{B6198B2C-0733-4CD5-97C4-FFA86711949F}" srcOrd="0" destOrd="0" presId="urn:microsoft.com/office/officeart/2008/layout/RadialCluster"/>
    <dgm:cxn modelId="{D05B2D14-B15E-44EC-9B3E-E155F947249D}" srcId="{EAFFBA71-3954-4359-8AE2-E69B84B52994}" destId="{EBC86B99-2894-4A5B-921F-CD7317C7CFC7}" srcOrd="1" destOrd="0" parTransId="{DD13151F-053F-46A6-AF0F-95BE6E7257D2}" sibTransId="{DCC38E85-17B8-47C6-A856-8F2EE6E7E067}"/>
    <dgm:cxn modelId="{2F279C9F-1B68-49B8-AE64-CC583FE95E8B}" srcId="{61EC341D-380A-4131-B7D6-8547E46E66C0}" destId="{AB038CF3-253C-41EA-8FF3-61086BA6469C}" srcOrd="0" destOrd="0" parTransId="{BC6122F2-D0DA-43BC-9072-577D5158DE61}" sibTransId="{92FFE725-900B-448B-9C06-93994FB6EC0C}"/>
    <dgm:cxn modelId="{B1288043-2D8F-41B3-AA28-9B83D6DA7F77}" type="presOf" srcId="{BC6122F2-D0DA-43BC-9072-577D5158DE61}" destId="{62900CAD-84B6-4916-B542-597FA4C4A754}" srcOrd="0" destOrd="0" presId="urn:microsoft.com/office/officeart/2008/layout/RadialCluster"/>
    <dgm:cxn modelId="{F5F9D5F8-99F1-4176-95F1-E5072F1A2985}" srcId="{EAFFBA71-3954-4359-8AE2-E69B84B52994}" destId="{9057D0CF-ABD8-4BA2-B574-A4FE0767E7CD}" srcOrd="2" destOrd="0" parTransId="{921D5BF8-4D12-44B7-B9E0-E9EECF5C7A4D}" sibTransId="{FFD93E29-F8D3-4E9A-8DB1-A09C3620BF4F}"/>
    <dgm:cxn modelId="{87E54060-0356-4966-AD0D-2862701C6EBC}" type="presOf" srcId="{B1A72535-C41D-4B88-857E-D24B81D646ED}" destId="{E9DFAFD5-31ED-4A6B-9E8A-C345177BB341}" srcOrd="0" destOrd="0" presId="urn:microsoft.com/office/officeart/2008/layout/RadialCluster"/>
    <dgm:cxn modelId="{E752F057-BEFC-4E0B-81C4-E6798A87BB36}" type="presOf" srcId="{D782CB7B-55BF-4168-ACC4-2DBA3460442D}" destId="{B2E8A531-B5F8-48DA-8D39-B2E79BEA64A6}" srcOrd="0" destOrd="0" presId="urn:microsoft.com/office/officeart/2008/layout/RadialCluster"/>
    <dgm:cxn modelId="{F1051BE5-14F3-43EA-BB41-00FC47057D1E}" type="presOf" srcId="{3EC920E8-ADA7-4CF7-A993-946AF26D7EC2}" destId="{E21AEECB-6090-43AE-8F75-C7699EECD8CF}" srcOrd="0" destOrd="0" presId="urn:microsoft.com/office/officeart/2008/layout/RadialCluster"/>
    <dgm:cxn modelId="{5E7EB2D0-0D81-4D9A-BC24-0BCDB8F3A1C8}" srcId="{EAFFBA71-3954-4359-8AE2-E69B84B52994}" destId="{61EC341D-380A-4131-B7D6-8547E46E66C0}" srcOrd="0" destOrd="0" parTransId="{AB464472-B270-43B7-88F3-62407FB54E15}" sibTransId="{E699AD4A-2C2F-4B09-9477-E6D42A4B7738}"/>
    <dgm:cxn modelId="{E7CACFF4-5FF7-4C5C-9003-2BC54CFEAC3E}" srcId="{EAFFBA71-3954-4359-8AE2-E69B84B52994}" destId="{7CA10DC9-DE17-4A9B-856E-34F223024EDC}" srcOrd="3" destOrd="0" parTransId="{CAC0E5F2-7990-49D5-906B-DC734C090BA7}" sibTransId="{1FBEF127-7630-470B-840F-E382DD8927BA}"/>
    <dgm:cxn modelId="{0FC2F0F9-F448-4A19-956B-3741CC509A9E}" type="presOf" srcId="{61EC341D-380A-4131-B7D6-8547E46E66C0}" destId="{2C6BB4A9-0D95-4AC4-8771-FAE37802AFF9}" srcOrd="0" destOrd="0" presId="urn:microsoft.com/office/officeart/2008/layout/RadialCluster"/>
    <dgm:cxn modelId="{E1EC5BAD-5882-45D5-9504-E7748EAE9B05}" srcId="{61EC341D-380A-4131-B7D6-8547E46E66C0}" destId="{B1A72535-C41D-4B88-857E-D24B81D646ED}" srcOrd="2" destOrd="0" parTransId="{3EC920E8-ADA7-4CF7-A993-946AF26D7EC2}" sibTransId="{A1B63C4F-402D-417D-943E-67C955C8D0BA}"/>
    <dgm:cxn modelId="{EC6244FC-1F94-4D3D-AEB1-D79B38A96AE7}" type="presOf" srcId="{72B3C887-CBD7-4CA2-B9A4-C0EC35C407CB}" destId="{E13EFFF9-1B60-48FA-B96E-21775EA95CA2}" srcOrd="0" destOrd="0" presId="urn:microsoft.com/office/officeart/2008/layout/RadialCluster"/>
    <dgm:cxn modelId="{202B5DB6-26AF-4874-A5F0-6D915A0326C8}" type="presOf" srcId="{EAFFBA71-3954-4359-8AE2-E69B84B52994}" destId="{B6924160-59B0-4AE9-A626-994D92D8CF44}" srcOrd="0" destOrd="0" presId="urn:microsoft.com/office/officeart/2008/layout/RadialCluster"/>
    <dgm:cxn modelId="{315AF01D-ACAE-4851-84E6-47A2D2DCC3BC}" type="presParOf" srcId="{B6924160-59B0-4AE9-A626-994D92D8CF44}" destId="{A8D8FC44-DF90-495B-A44C-E36506EE0ED8}" srcOrd="0" destOrd="0" presId="urn:microsoft.com/office/officeart/2008/layout/RadialCluster"/>
    <dgm:cxn modelId="{AC3DE251-21C7-44A9-849A-E602FF4A9541}" type="presParOf" srcId="{A8D8FC44-DF90-495B-A44C-E36506EE0ED8}" destId="{2C6BB4A9-0D95-4AC4-8771-FAE37802AFF9}" srcOrd="0" destOrd="0" presId="urn:microsoft.com/office/officeart/2008/layout/RadialCluster"/>
    <dgm:cxn modelId="{03ECA23C-2427-4F14-B174-30798B1B6E37}" type="presParOf" srcId="{A8D8FC44-DF90-495B-A44C-E36506EE0ED8}" destId="{62900CAD-84B6-4916-B542-597FA4C4A754}" srcOrd="1" destOrd="0" presId="urn:microsoft.com/office/officeart/2008/layout/RadialCluster"/>
    <dgm:cxn modelId="{041F3147-EA0A-4656-BED5-F468C7A46AD9}" type="presParOf" srcId="{A8D8FC44-DF90-495B-A44C-E36506EE0ED8}" destId="{B6198B2C-0733-4CD5-97C4-FFA86711949F}" srcOrd="2" destOrd="0" presId="urn:microsoft.com/office/officeart/2008/layout/RadialCluster"/>
    <dgm:cxn modelId="{7D720088-E63C-477E-B024-CCBAFA372041}" type="presParOf" srcId="{A8D8FC44-DF90-495B-A44C-E36506EE0ED8}" destId="{B2E8A531-B5F8-48DA-8D39-B2E79BEA64A6}" srcOrd="3" destOrd="0" presId="urn:microsoft.com/office/officeart/2008/layout/RadialCluster"/>
    <dgm:cxn modelId="{03801728-8785-4778-BE63-D15DC4349D5C}" type="presParOf" srcId="{A8D8FC44-DF90-495B-A44C-E36506EE0ED8}" destId="{E13EFFF9-1B60-48FA-B96E-21775EA95CA2}" srcOrd="4" destOrd="0" presId="urn:microsoft.com/office/officeart/2008/layout/RadialCluster"/>
    <dgm:cxn modelId="{24D6B402-5864-4218-A9C9-11D035400067}" type="presParOf" srcId="{A8D8FC44-DF90-495B-A44C-E36506EE0ED8}" destId="{E21AEECB-6090-43AE-8F75-C7699EECD8CF}" srcOrd="5" destOrd="0" presId="urn:microsoft.com/office/officeart/2008/layout/RadialCluster"/>
    <dgm:cxn modelId="{67EDA8EB-B0B0-46A6-B5C3-E4CCBD38B852}" type="presParOf" srcId="{A8D8FC44-DF90-495B-A44C-E36506EE0ED8}" destId="{E9DFAFD5-31ED-4A6B-9E8A-C345177BB341}"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ABE59-7B7E-4155-B256-53B8D916BB50}" type="datetimeFigureOut">
              <a:rPr lang="es-CO" smtClean="0"/>
              <a:t>26/04/2015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31FA3-8931-41CF-B85E-DCF406B8B464}" type="slidenum">
              <a:rPr lang="es-CO" smtClean="0"/>
              <a:t>‹Nº›</a:t>
            </a:fld>
            <a:endParaRPr lang="es-CO"/>
          </a:p>
        </p:txBody>
      </p:sp>
    </p:spTree>
    <p:extLst>
      <p:ext uri="{BB962C8B-B14F-4D97-AF65-F5344CB8AC3E}">
        <p14:creationId xmlns:p14="http://schemas.microsoft.com/office/powerpoint/2010/main" val="361534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Dentro de las operaciones más comunes del completamiento se encuentran la corrida de registros de hueco revestido, instalación y cementación del casing de producción o liner, el cañoneo de la o las zonas productoras, el empaquetamiento con grava, la instalación del tubing o tubería de producción, asentamiento de empaques, instalación de válvulas reguladoras, instalación del sistema de levantamiento artificial según el caso, pruebas de producción, entre otras.</a:t>
            </a:r>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4</a:t>
            </a:fld>
            <a:endParaRPr lang="es-CO"/>
          </a:p>
        </p:txBody>
      </p:sp>
    </p:spTree>
    <p:extLst>
      <p:ext uri="{BB962C8B-B14F-4D97-AF65-F5344CB8AC3E}">
        <p14:creationId xmlns:p14="http://schemas.microsoft.com/office/powerpoint/2010/main" val="238611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8</a:t>
            </a:fld>
            <a:endParaRPr lang="es-CO"/>
          </a:p>
        </p:txBody>
      </p:sp>
    </p:spTree>
    <p:extLst>
      <p:ext uri="{BB962C8B-B14F-4D97-AF65-F5344CB8AC3E}">
        <p14:creationId xmlns:p14="http://schemas.microsoft.com/office/powerpoint/2010/main" val="17393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200"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Para añadir el efecto de las alteraciones ocurridas en las zonas cercanas al wellbore debido a los trabajos de perforación y cementación donde se ve afectada la permeabilidad, se incorpora el factor daño o skin usado con el símbolo “S”.</a:t>
            </a:r>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18</a:t>
            </a:fld>
            <a:endParaRPr lang="es-CO"/>
          </a:p>
        </p:txBody>
      </p:sp>
    </p:spTree>
    <p:extLst>
      <p:ext uri="{BB962C8B-B14F-4D97-AF65-F5344CB8AC3E}">
        <p14:creationId xmlns:p14="http://schemas.microsoft.com/office/powerpoint/2010/main" val="413303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A931FA3-8931-41CF-B85E-DCF406B8B464}" type="slidenum">
              <a:rPr lang="es-CO" smtClean="0"/>
              <a:t>21</a:t>
            </a:fld>
            <a:endParaRPr lang="es-CO"/>
          </a:p>
        </p:txBody>
      </p:sp>
    </p:spTree>
    <p:extLst>
      <p:ext uri="{BB962C8B-B14F-4D97-AF65-F5344CB8AC3E}">
        <p14:creationId xmlns:p14="http://schemas.microsoft.com/office/powerpoint/2010/main" val="3978928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53657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16079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767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911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0147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76296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446812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835051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276570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544719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DC9CB7B-19EB-43B5-8154-20F34DAA7C7E}" type="datetimeFigureOut">
              <a:rPr lang="es-CO" smtClean="0"/>
              <a:t>26/04/2015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3154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95219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DC9CB7B-19EB-43B5-8154-20F34DAA7C7E}" type="datetimeFigureOut">
              <a:rPr lang="es-CO" smtClean="0"/>
              <a:t>26/04/2015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318098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DC9CB7B-19EB-43B5-8154-20F34DAA7C7E}" type="datetimeFigureOut">
              <a:rPr lang="es-CO" smtClean="0"/>
              <a:t>26/04/2015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207548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DC9CB7B-19EB-43B5-8154-20F34DAA7C7E}" type="datetimeFigureOut">
              <a:rPr lang="es-CO" smtClean="0"/>
              <a:t>26/04/2015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52277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24370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DC9CB7B-19EB-43B5-8154-20F34DAA7C7E}" type="datetimeFigureOut">
              <a:rPr lang="es-CO" smtClean="0"/>
              <a:t>26/04/2015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DED77D5B-7D97-4382-B2C8-BFEFD1F00F34}" type="slidenum">
              <a:rPr lang="es-CO" smtClean="0"/>
              <a:t>‹Nº›</a:t>
            </a:fld>
            <a:endParaRPr lang="es-CO"/>
          </a:p>
        </p:txBody>
      </p:sp>
    </p:spTree>
    <p:extLst>
      <p:ext uri="{BB962C8B-B14F-4D97-AF65-F5344CB8AC3E}">
        <p14:creationId xmlns:p14="http://schemas.microsoft.com/office/powerpoint/2010/main" val="139933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DC9CB7B-19EB-43B5-8154-20F34DAA7C7E}" type="datetimeFigureOut">
              <a:rPr lang="es-CO" smtClean="0"/>
              <a:t>26/04/2015</a:t>
            </a:fld>
            <a:endParaRPr lang="es-CO"/>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CO"/>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ED77D5B-7D97-4382-B2C8-BFEFD1F00F34}" type="slidenum">
              <a:rPr lang="es-CO" smtClean="0"/>
              <a:t>‹Nº›</a:t>
            </a:fld>
            <a:endParaRPr lang="es-CO"/>
          </a:p>
        </p:txBody>
      </p:sp>
    </p:spTree>
    <p:extLst>
      <p:ext uri="{BB962C8B-B14F-4D97-AF65-F5344CB8AC3E}">
        <p14:creationId xmlns:p14="http://schemas.microsoft.com/office/powerpoint/2010/main" val="348436150"/>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9.png"/><Relationship Id="rId7" Type="http://schemas.openxmlformats.org/officeDocument/2006/relationships/diagramLayout" Target="../diagrams/layout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14.png"/><Relationship Id="rId10" Type="http://schemas.microsoft.com/office/2007/relationships/diagramDrawing" Target="../diagrams/drawing3.xml"/><Relationship Id="rId4" Type="http://schemas.openxmlformats.org/officeDocument/2006/relationships/hyperlink" Target="http://www.bauchemie-tum.de/master-framework/?p=Tief&amp;i=13&amp;m=1&amp;lang=en" TargetMode="External"/><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9.png"/><Relationship Id="rId7" Type="http://schemas.openxmlformats.org/officeDocument/2006/relationships/diagramLayout" Target="../diagrams/layout4.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22.png"/><Relationship Id="rId10" Type="http://schemas.microsoft.com/office/2007/relationships/diagramDrawing" Target="../diagrams/drawing4.xml"/><Relationship Id="rId4" Type="http://schemas.openxmlformats.org/officeDocument/2006/relationships/hyperlink" Target="http://www.fmprc.gov.cn/zflt/eng/zfgx/t463749.htm" TargetMode="External"/><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image" Target="../media/image28.png"/><Relationship Id="rId5" Type="http://schemas.openxmlformats.org/officeDocument/2006/relationships/diagramLayout" Target="../diagrams/layout6.xml"/><Relationship Id="rId10" Type="http://schemas.openxmlformats.org/officeDocument/2006/relationships/image" Target="../media/image27.jpeg"/><Relationship Id="rId4" Type="http://schemas.openxmlformats.org/officeDocument/2006/relationships/diagramData" Target="../diagrams/data6.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png"/><Relationship Id="rId7" Type="http://schemas.openxmlformats.org/officeDocument/2006/relationships/diagramQuickStyle" Target="../diagrams/quickStyle7.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9.pn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png"/><Relationship Id="rId7" Type="http://schemas.openxmlformats.org/officeDocument/2006/relationships/diagramColors" Target="../diagrams/colors8.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png"/><Relationship Id="rId7" Type="http://schemas.openxmlformats.org/officeDocument/2006/relationships/diagramColors" Target="../diagrams/colors9.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png"/><Relationship Id="rId7" Type="http://schemas.openxmlformats.org/officeDocument/2006/relationships/diagramColors" Target="../diagrams/colors10.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png"/><Relationship Id="rId7" Type="http://schemas.openxmlformats.org/officeDocument/2006/relationships/diagramColors" Target="../diagrams/colors1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oilandgasphotographers.com/index.php#mi=2&amp;pt=1&amp;pi=10000&amp;s=10&amp;p=0&amp;a=0&amp;at=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sites.google.com/site/fracturamientohidraulico/" TargetMode="External"/><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hyperlink" Target="http://www.bauchemie-tum.de/master-framework/?p=Tief&amp;i=13&amp;m=1&amp;lang=en"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api-learning.com/demos/?p=28" TargetMode="External"/><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hyperlink" Target="http://www.smartstarsas.com/TCP.html" TargetMode="External"/><Relationship Id="rId4" Type="http://schemas.openxmlformats.org/officeDocument/2006/relationships/hyperlink" Target="http://energy101training.com/Catalog.aspx?sid=6c0fdc17-b94d-40ca-8b36-399170f31e9c" TargetMode="External"/><Relationship Id="rId9" Type="http://schemas.openxmlformats.org/officeDocument/2006/relationships/image" Target="../media/image12.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hyperlink" Target="http://www.oilandgasphotographers.com/index.php#mi=2&amp;pt=1&amp;pi=10000&amp;s=7&amp;p=0&amp;a=0&amp;at=0" TargetMode="External"/><Relationship Id="rId7" Type="http://schemas.openxmlformats.org/officeDocument/2006/relationships/diagramData" Target="../diagrams/data1.xml"/><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diagramDrawing" Target="../diagrams/drawing1.xml"/><Relationship Id="rId5" Type="http://schemas.openxmlformats.org/officeDocument/2006/relationships/hyperlink" Target="http://www.oilandgasphotographers.com/index.php#mi=2&amp;pt=1&amp;pi=10000&amp;s=5&amp;p=0&amp;a=0&amp;at=0" TargetMode="External"/><Relationship Id="rId10" Type="http://schemas.openxmlformats.org/officeDocument/2006/relationships/diagramColors" Target="../diagrams/colors1.xml"/><Relationship Id="rId4" Type="http://schemas.openxmlformats.org/officeDocument/2006/relationships/image" Target="../media/image15.png"/><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petrotechgroup.com/servicios_workover.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077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46" name="CuadroTexto 45"/>
          <p:cNvSpPr txBox="1"/>
          <p:nvPr/>
        </p:nvSpPr>
        <p:spPr>
          <a:xfrm>
            <a:off x="44177" y="2614970"/>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33" name="CuadroTexto 32"/>
          <p:cNvSpPr txBox="1"/>
          <p:nvPr/>
        </p:nvSpPr>
        <p:spPr>
          <a:xfrm>
            <a:off x="45320" y="3248785"/>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pic>
        <p:nvPicPr>
          <p:cNvPr id="29" name="Imagen 28">
            <a:hlinkClick r:id="rId4"/>
          </p:cNvPr>
          <p:cNvPicPr>
            <a:picLocks noChangeAspect="1"/>
          </p:cNvPicPr>
          <p:nvPr/>
        </p:nvPicPr>
        <p:blipFill>
          <a:blip r:embed="rId5"/>
          <a:stretch>
            <a:fillRect/>
          </a:stretch>
        </p:blipFill>
        <p:spPr>
          <a:xfrm>
            <a:off x="8953500" y="70163"/>
            <a:ext cx="3238500" cy="6787837"/>
          </a:xfrm>
          <a:prstGeom prst="rect">
            <a:avLst/>
          </a:prstGeom>
          <a:ln>
            <a:noFill/>
          </a:ln>
          <a:effectLst>
            <a:glow rad="63500">
              <a:schemeClr val="accent2">
                <a:satMod val="175000"/>
                <a:alpha val="40000"/>
              </a:schemeClr>
            </a:glow>
            <a:softEdge rad="112500"/>
          </a:effectLst>
        </p:spPr>
      </p:pic>
      <p:graphicFrame>
        <p:nvGraphicFramePr>
          <p:cNvPr id="10" name="Diagrama 9"/>
          <p:cNvGraphicFramePr/>
          <p:nvPr>
            <p:extLst>
              <p:ext uri="{D42A27DB-BD31-4B8C-83A1-F6EECF244321}">
                <p14:modId xmlns:p14="http://schemas.microsoft.com/office/powerpoint/2010/main" val="2244786063"/>
              </p:ext>
            </p:extLst>
          </p:nvPr>
        </p:nvGraphicFramePr>
        <p:xfrm>
          <a:off x="2631012" y="70162"/>
          <a:ext cx="9329340" cy="66599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15388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46" name="CuadroTexto 45"/>
          <p:cNvSpPr txBox="1"/>
          <p:nvPr/>
        </p:nvSpPr>
        <p:spPr>
          <a:xfrm>
            <a:off x="44177" y="2614970"/>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33" name="CuadroTexto 32"/>
          <p:cNvSpPr txBox="1"/>
          <p:nvPr/>
        </p:nvSpPr>
        <p:spPr>
          <a:xfrm>
            <a:off x="45320" y="3248785"/>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pic>
        <p:nvPicPr>
          <p:cNvPr id="2" name="Imagen 1">
            <a:hlinkClick r:id="rId4"/>
          </p:cNvPr>
          <p:cNvPicPr>
            <a:picLocks noChangeAspect="1"/>
          </p:cNvPicPr>
          <p:nvPr/>
        </p:nvPicPr>
        <p:blipFill>
          <a:blip r:embed="rId5"/>
          <a:stretch>
            <a:fillRect/>
          </a:stretch>
        </p:blipFill>
        <p:spPr>
          <a:xfrm>
            <a:off x="8644128" y="262600"/>
            <a:ext cx="3154479" cy="39263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10" name="Diagrama 9"/>
          <p:cNvGraphicFramePr/>
          <p:nvPr>
            <p:extLst>
              <p:ext uri="{D42A27DB-BD31-4B8C-83A1-F6EECF244321}">
                <p14:modId xmlns:p14="http://schemas.microsoft.com/office/powerpoint/2010/main" val="3017005829"/>
              </p:ext>
            </p:extLst>
          </p:nvPr>
        </p:nvGraphicFramePr>
        <p:xfrm>
          <a:off x="2631012" y="70162"/>
          <a:ext cx="9329340" cy="67878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90949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682382" y="1471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3" name="Rectángulo 2"/>
          <p:cNvSpPr/>
          <p:nvPr/>
        </p:nvSpPr>
        <p:spPr>
          <a:xfrm>
            <a:off x="2800298" y="1555768"/>
            <a:ext cx="9042126" cy="2031325"/>
          </a:xfrm>
          <a:prstGeom prst="rect">
            <a:avLst/>
          </a:prstGeom>
        </p:spPr>
        <p:txBody>
          <a:bodyPr wrap="square">
            <a:spAutoFit/>
          </a:bodyPr>
          <a:lstStyle/>
          <a:p>
            <a:r>
              <a:rPr lang="es-CO" dirty="0">
                <a:solidFill>
                  <a:srgbClr val="000000"/>
                </a:solidFill>
                <a:ea typeface="Calibri" panose="020F0502020204030204" pitchFamily="34" charset="0"/>
                <a:cs typeface="Arial" panose="020B0604020202020204" pitchFamily="34" charset="0"/>
              </a:rPr>
              <a:t>El completamiento ideal de un pozo es aquel que represente la más baja inversión, esto considerando los costos de operación y aquel que satisfaga o cumpla con las funciones que este debe cumplir la mayor parte de su </a:t>
            </a:r>
            <a:r>
              <a:rPr lang="es-CO" dirty="0" smtClean="0">
                <a:solidFill>
                  <a:srgbClr val="000000"/>
                </a:solidFill>
                <a:ea typeface="Calibri" panose="020F0502020204030204" pitchFamily="34" charset="0"/>
                <a:cs typeface="Arial" panose="020B0604020202020204" pitchFamily="34" charset="0"/>
              </a:rPr>
              <a:t>vida. </a:t>
            </a:r>
          </a:p>
          <a:p>
            <a:endParaRPr lang="es-CO" dirty="0" smtClean="0">
              <a:solidFill>
                <a:srgbClr val="000000"/>
              </a:solidFill>
              <a:ea typeface="Calibri" panose="020F0502020204030204" pitchFamily="34" charset="0"/>
              <a:cs typeface="Arial" panose="020B0604020202020204" pitchFamily="34" charset="0"/>
            </a:endParaRPr>
          </a:p>
          <a:p>
            <a:r>
              <a:rPr lang="es-CO" dirty="0" smtClean="0"/>
              <a:t>Entre los </a:t>
            </a:r>
            <a:r>
              <a:rPr lang="es-CO" dirty="0"/>
              <a:t>factores que afectan el completamiento de un pozo, se examinarán los principales agrupados en seis categorías que son: 1) Propósito del pozo, 2) Medio ambiente, 3) Perforación, 4) Yacimiento, 5) Producción y 6) Técnicas de completamiento</a:t>
            </a:r>
          </a:p>
        </p:txBody>
      </p:sp>
      <p:pic>
        <p:nvPicPr>
          <p:cNvPr id="5" name="Imagen 4"/>
          <p:cNvPicPr>
            <a:picLocks noChangeAspect="1"/>
          </p:cNvPicPr>
          <p:nvPr/>
        </p:nvPicPr>
        <p:blipFill>
          <a:blip r:embed="rId4"/>
          <a:stretch>
            <a:fillRect/>
          </a:stretch>
        </p:blipFill>
        <p:spPr>
          <a:xfrm>
            <a:off x="2631863" y="3670213"/>
            <a:ext cx="4003904" cy="3098812"/>
          </a:xfrm>
          <a:prstGeom prst="rect">
            <a:avLst/>
          </a:prstGeom>
          <a:ln>
            <a:noFill/>
          </a:ln>
          <a:effectLst>
            <a:softEdge rad="112500"/>
          </a:effectLst>
        </p:spPr>
      </p:pic>
      <p:pic>
        <p:nvPicPr>
          <p:cNvPr id="10" name="Imagen 9"/>
          <p:cNvPicPr>
            <a:picLocks noChangeAspect="1"/>
          </p:cNvPicPr>
          <p:nvPr/>
        </p:nvPicPr>
        <p:blipFill>
          <a:blip r:embed="rId5"/>
          <a:stretch>
            <a:fillRect/>
          </a:stretch>
        </p:blipFill>
        <p:spPr>
          <a:xfrm>
            <a:off x="6661168" y="3670213"/>
            <a:ext cx="5395834" cy="3140416"/>
          </a:xfrm>
          <a:prstGeom prst="rect">
            <a:avLst/>
          </a:prstGeom>
          <a:ln>
            <a:noFill/>
          </a:ln>
          <a:effectLst>
            <a:softEdge rad="112500"/>
          </a:effectLst>
        </p:spPr>
      </p:pic>
    </p:spTree>
    <p:extLst>
      <p:ext uri="{BB962C8B-B14F-4D97-AF65-F5344CB8AC3E}">
        <p14:creationId xmlns:p14="http://schemas.microsoft.com/office/powerpoint/2010/main" val="1377431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9" name="Diagrama 8"/>
          <p:cNvGraphicFramePr/>
          <p:nvPr>
            <p:extLst>
              <p:ext uri="{D42A27DB-BD31-4B8C-83A1-F6EECF244321}">
                <p14:modId xmlns:p14="http://schemas.microsoft.com/office/powerpoint/2010/main" val="2243002658"/>
              </p:ext>
            </p:extLst>
          </p:nvPr>
        </p:nvGraphicFramePr>
        <p:xfrm>
          <a:off x="2717800" y="1204199"/>
          <a:ext cx="9258300" cy="5576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ángulo 19"/>
          <p:cNvSpPr/>
          <p:nvPr/>
        </p:nvSpPr>
        <p:spPr>
          <a:xfrm>
            <a:off x="2682382" y="709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1" name="Imagen 10"/>
          <p:cNvPicPr>
            <a:picLocks noChangeAspect="1"/>
          </p:cNvPicPr>
          <p:nvPr/>
        </p:nvPicPr>
        <p:blipFill>
          <a:blip r:embed="rId9"/>
          <a:stretch>
            <a:fillRect/>
          </a:stretch>
        </p:blipFill>
        <p:spPr>
          <a:xfrm>
            <a:off x="9516883" y="2079243"/>
            <a:ext cx="2675117" cy="3056828"/>
          </a:xfrm>
          <a:prstGeom prst="ellipse">
            <a:avLst/>
          </a:prstGeom>
          <a:ln>
            <a:noFill/>
          </a:ln>
          <a:effectLst>
            <a:softEdge rad="112500"/>
          </a:effectLst>
        </p:spPr>
      </p:pic>
    </p:spTree>
    <p:extLst>
      <p:ext uri="{BB962C8B-B14F-4D97-AF65-F5344CB8AC3E}">
        <p14:creationId xmlns:p14="http://schemas.microsoft.com/office/powerpoint/2010/main" val="667931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9" name="Diagrama 8"/>
          <p:cNvGraphicFramePr/>
          <p:nvPr>
            <p:extLst>
              <p:ext uri="{D42A27DB-BD31-4B8C-83A1-F6EECF244321}">
                <p14:modId xmlns:p14="http://schemas.microsoft.com/office/powerpoint/2010/main" val="537751442"/>
              </p:ext>
            </p:extLst>
          </p:nvPr>
        </p:nvGraphicFramePr>
        <p:xfrm>
          <a:off x="2717800" y="1057894"/>
          <a:ext cx="9258300" cy="58001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ángulo 19"/>
          <p:cNvSpPr/>
          <p:nvPr/>
        </p:nvSpPr>
        <p:spPr>
          <a:xfrm>
            <a:off x="2682382" y="709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9"/>
          <a:stretch>
            <a:fillRect/>
          </a:stretch>
        </p:blipFill>
        <p:spPr>
          <a:xfrm>
            <a:off x="9169400" y="3233948"/>
            <a:ext cx="3099913" cy="3649452"/>
          </a:xfrm>
          <a:prstGeom prst="rect">
            <a:avLst/>
          </a:prstGeom>
          <a:ln>
            <a:noFill/>
          </a:ln>
          <a:effectLst>
            <a:softEdge rad="112500"/>
          </a:effectLst>
        </p:spPr>
      </p:pic>
      <p:pic>
        <p:nvPicPr>
          <p:cNvPr id="1026" name="Picture 2" descr="http://www.andes.info.ec/sites/default/files/styles/large/public/field/image/petroleo_6__0.jpg?itok=-gRS74N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3700" y="1028700"/>
            <a:ext cx="4064000" cy="27529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1"/>
          <a:stretch>
            <a:fillRect/>
          </a:stretch>
        </p:blipFill>
        <p:spPr>
          <a:xfrm>
            <a:off x="7319846" y="3318463"/>
            <a:ext cx="3058814" cy="3247437"/>
          </a:xfrm>
          <a:prstGeom prst="rect">
            <a:avLst/>
          </a:prstGeom>
          <a:ln>
            <a:noFill/>
          </a:ln>
          <a:effectLst>
            <a:softEdge rad="112500"/>
          </a:effectLst>
        </p:spPr>
      </p:pic>
    </p:spTree>
    <p:extLst>
      <p:ext uri="{BB962C8B-B14F-4D97-AF65-F5344CB8AC3E}">
        <p14:creationId xmlns:p14="http://schemas.microsoft.com/office/powerpoint/2010/main" val="99444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pic>
        <p:nvPicPr>
          <p:cNvPr id="23" name="Imagen 22"/>
          <p:cNvPicPr/>
          <p:nvPr/>
        </p:nvPicPr>
        <p:blipFill>
          <a:blip r:embed="rId4"/>
          <a:stretch>
            <a:fillRect/>
          </a:stretch>
        </p:blipFill>
        <p:spPr>
          <a:xfrm>
            <a:off x="9802368" y="149583"/>
            <a:ext cx="2206752" cy="40139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aphicFrame>
        <p:nvGraphicFramePr>
          <p:cNvPr id="9" name="Diagrama 8"/>
          <p:cNvGraphicFramePr/>
          <p:nvPr>
            <p:extLst>
              <p:ext uri="{D42A27DB-BD31-4B8C-83A1-F6EECF244321}">
                <p14:modId xmlns:p14="http://schemas.microsoft.com/office/powerpoint/2010/main" val="3916981055"/>
              </p:ext>
            </p:extLst>
          </p:nvPr>
        </p:nvGraphicFramePr>
        <p:xfrm>
          <a:off x="2608072" y="1057894"/>
          <a:ext cx="9474200" cy="5800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Rectángulo 19"/>
          <p:cNvSpPr/>
          <p:nvPr/>
        </p:nvSpPr>
        <p:spPr>
          <a:xfrm>
            <a:off x="2682382" y="709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541122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9" name="Diagrama 8"/>
          <p:cNvGraphicFramePr/>
          <p:nvPr>
            <p:extLst>
              <p:ext uri="{D42A27DB-BD31-4B8C-83A1-F6EECF244321}">
                <p14:modId xmlns:p14="http://schemas.microsoft.com/office/powerpoint/2010/main" val="2115235867"/>
              </p:ext>
            </p:extLst>
          </p:nvPr>
        </p:nvGraphicFramePr>
        <p:xfrm>
          <a:off x="2717800" y="1057894"/>
          <a:ext cx="9474200" cy="58001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ángulo 19"/>
          <p:cNvSpPr/>
          <p:nvPr/>
        </p:nvSpPr>
        <p:spPr>
          <a:xfrm>
            <a:off x="2682382" y="709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656280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1" name="CuadroTexto 20"/>
          <p:cNvSpPr txBox="1"/>
          <p:nvPr/>
        </p:nvSpPr>
        <p:spPr>
          <a:xfrm>
            <a:off x="-28340" y="4297605"/>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86273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pic>
        <p:nvPicPr>
          <p:cNvPr id="19" name="Imagen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9" name="Diagrama 8"/>
          <p:cNvGraphicFramePr/>
          <p:nvPr>
            <p:extLst>
              <p:ext uri="{D42A27DB-BD31-4B8C-83A1-F6EECF244321}">
                <p14:modId xmlns:p14="http://schemas.microsoft.com/office/powerpoint/2010/main" val="2735076871"/>
              </p:ext>
            </p:extLst>
          </p:nvPr>
        </p:nvGraphicFramePr>
        <p:xfrm>
          <a:off x="2368224" y="1076410"/>
          <a:ext cx="9474200" cy="58001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ángulo 19"/>
          <p:cNvSpPr/>
          <p:nvPr/>
        </p:nvSpPr>
        <p:spPr>
          <a:xfrm>
            <a:off x="2682382" y="70909"/>
            <a:ext cx="9160042" cy="1384995"/>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FACTORES QUE AFECTAN EL DISEÑO DEL COMPLETAMIENTO DE POZOS</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9"/>
          <a:stretch>
            <a:fillRect/>
          </a:stretch>
        </p:blipFill>
        <p:spPr>
          <a:xfrm>
            <a:off x="9656064" y="1568520"/>
            <a:ext cx="2443734" cy="3013295"/>
          </a:xfrm>
          <a:prstGeom prst="rect">
            <a:avLst/>
          </a:prstGeom>
          <a:ln>
            <a:noFill/>
          </a:ln>
          <a:effectLst>
            <a:softEdge rad="112500"/>
          </a:effectLst>
        </p:spPr>
      </p:pic>
    </p:spTree>
    <p:extLst>
      <p:ext uri="{BB962C8B-B14F-4D97-AF65-F5344CB8AC3E}">
        <p14:creationId xmlns:p14="http://schemas.microsoft.com/office/powerpoint/2010/main" val="3688718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112251" y="31415"/>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CAPACIDAD DE FLUJO DEL POZO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51426"/>
            <a:ext cx="2559617" cy="276999"/>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Capacidad de flujo del pozo</a:t>
            </a:r>
            <a:endParaRPr lang="es-CO" dirty="0"/>
          </a:p>
        </p:txBody>
      </p:sp>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3" name="Rectángulo 2"/>
          <p:cNvSpPr/>
          <p:nvPr/>
        </p:nvSpPr>
        <p:spPr>
          <a:xfrm>
            <a:off x="2889504" y="1149206"/>
            <a:ext cx="8753856" cy="923330"/>
          </a:xfrm>
          <a:prstGeom prst="rect">
            <a:avLst/>
          </a:prstGeom>
        </p:spPr>
        <p:txBody>
          <a:bodyPr wrap="square">
            <a:spAutoFit/>
          </a:bodyPr>
          <a:lstStyle/>
          <a:p>
            <a:r>
              <a:rPr lang="es-CO" dirty="0">
                <a:ea typeface="Calibri" panose="020F0502020204030204" pitchFamily="34" charset="0"/>
                <a:cs typeface="Times New Roman" panose="02020603050405020304" pitchFamily="18" charset="0"/>
              </a:rPr>
              <a:t>La tasa de flujo del pozo depende de la diferencia de presión que existe entre la presión del yacimiento (P</a:t>
            </a:r>
            <a:r>
              <a:rPr lang="es-CO" baseline="-25000" dirty="0">
                <a:ea typeface="Calibri" panose="020F0502020204030204" pitchFamily="34" charset="0"/>
                <a:cs typeface="Times New Roman" panose="02020603050405020304" pitchFamily="18" charset="0"/>
              </a:rPr>
              <a:t>R</a:t>
            </a:r>
            <a:r>
              <a:rPr lang="es-CO" dirty="0">
                <a:ea typeface="Calibri" panose="020F0502020204030204" pitchFamily="34" charset="0"/>
                <a:cs typeface="Times New Roman" panose="02020603050405020304" pitchFamily="18" charset="0"/>
              </a:rPr>
              <a:t>) y la contrapresión ejercida por el fondo del pozo (P</a:t>
            </a:r>
            <a:r>
              <a:rPr lang="es-CO" baseline="-25000" dirty="0">
                <a:ea typeface="Calibri" panose="020F0502020204030204" pitchFamily="34" charset="0"/>
                <a:cs typeface="Times New Roman" panose="02020603050405020304" pitchFamily="18" charset="0"/>
              </a:rPr>
              <a:t>wf</a:t>
            </a:r>
            <a:r>
              <a:rPr lang="es-CO" dirty="0">
                <a:ea typeface="Calibri" panose="020F0502020204030204" pitchFamily="34" charset="0"/>
                <a:cs typeface="Times New Roman" panose="02020603050405020304" pitchFamily="18" charset="0"/>
              </a:rPr>
              <a:t>), y de los parámetros que involucran el tipo de yacimiento y los fluidos presentes en </a:t>
            </a:r>
            <a:r>
              <a:rPr lang="es-CO" dirty="0" smtClean="0">
                <a:ea typeface="Calibri" panose="020F0502020204030204" pitchFamily="34" charset="0"/>
                <a:cs typeface="Times New Roman" panose="02020603050405020304" pitchFamily="18" charset="0"/>
              </a:rPr>
              <a:t>él.</a:t>
            </a:r>
            <a:endParaRPr lang="es-CO" dirty="0"/>
          </a:p>
        </p:txBody>
      </p:sp>
      <p:sp>
        <p:nvSpPr>
          <p:cNvPr id="5" name="Rectángulo redondeado 4"/>
          <p:cNvSpPr/>
          <p:nvPr/>
        </p:nvSpPr>
        <p:spPr>
          <a:xfrm>
            <a:off x="2889504" y="1123279"/>
            <a:ext cx="8753856" cy="9294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angle 1"/>
          <p:cNvSpPr>
            <a:spLocks noChangeArrowheads="1"/>
          </p:cNvSpPr>
          <p:nvPr/>
        </p:nvSpPr>
        <p:spPr bwMode="auto">
          <a:xfrm>
            <a:off x="1612596" y="2494896"/>
            <a:ext cx="370809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543050" marR="0" lvl="3" indent="-171450" algn="just" defTabSz="914400" rtl="0" eaLnBrk="0" fontAlgn="base" latinLnBrk="0" hangingPunct="0">
              <a:lnSpc>
                <a:spcPct val="100000"/>
              </a:lnSpc>
              <a:spcBef>
                <a:spcPct val="0"/>
              </a:spcBef>
              <a:spcAft>
                <a:spcPct val="0"/>
              </a:spcAft>
              <a:buClr>
                <a:schemeClr val="tx1"/>
              </a:buClr>
              <a:buSzTx/>
              <a:buFontTx/>
              <a:buChar char="-"/>
              <a:tabLst/>
            </a:pPr>
            <a:r>
              <a:rPr kumimoji="0" lang="es-CO" altLang="es-CO" b="1" i="0" u="none" strike="noStrike" cap="none" normalizeH="0" baseline="0" dirty="0" smtClean="0" bmk="_Toc416990422">
                <a:ln>
                  <a:noFill/>
                </a:ln>
                <a:solidFill>
                  <a:srgbClr val="000000"/>
                </a:solidFill>
                <a:effectLst/>
                <a:ea typeface="Times New Roman" panose="02020603050405020304" pitchFamily="18" charset="0"/>
                <a:cs typeface="Arial" panose="020B0604020202020204" pitchFamily="34" charset="0"/>
              </a:rPr>
              <a:t>POZOS DE ACEITE</a:t>
            </a:r>
          </a:p>
          <a:p>
            <a:pPr marR="0" lvl="3" algn="just" defTabSz="914400" rtl="0" eaLnBrk="0" fontAlgn="base" latinLnBrk="0" hangingPunct="0">
              <a:lnSpc>
                <a:spcPct val="100000"/>
              </a:lnSpc>
              <a:spcBef>
                <a:spcPct val="0"/>
              </a:spcBef>
              <a:spcAft>
                <a:spcPct val="0"/>
              </a:spcAft>
              <a:buClr>
                <a:schemeClr val="tx1"/>
              </a:buClr>
              <a:buSzTx/>
              <a:tabLst/>
            </a:pPr>
            <a:endParaRPr kumimoji="0" lang="es-CO" altLang="es-CO" b="1" i="0" u="none" strike="noStrike" cap="none" normalizeH="0" baseline="0" dirty="0" smtClean="0" bmk="_Toc416990422">
              <a:ln>
                <a:noFill/>
              </a:ln>
              <a:solidFill>
                <a:srgbClr val="000000"/>
              </a:solidFill>
              <a:effectLst/>
              <a:ea typeface="Times New Roman" panose="02020603050405020304" pitchFamily="18" charset="0"/>
              <a:cs typeface="Arial" panose="020B0604020202020204" pitchFamily="34" charset="0"/>
            </a:endParaRPr>
          </a:p>
          <a:p>
            <a:pPr marR="0" lvl="3" algn="just" defTabSz="914400" rtl="0" eaLnBrk="0" fontAlgn="base" latinLnBrk="0" hangingPunct="0">
              <a:lnSpc>
                <a:spcPct val="100000"/>
              </a:lnSpc>
              <a:spcBef>
                <a:spcPct val="0"/>
              </a:spcBef>
              <a:spcAft>
                <a:spcPct val="0"/>
              </a:spcAft>
              <a:buClr>
                <a:schemeClr val="tx1"/>
              </a:buClr>
              <a:buSzTx/>
              <a:tabLst/>
            </a:pPr>
            <a:r>
              <a:rPr kumimoji="0" lang="es-CO" altLang="es-CO" b="0" i="0" u="none" strike="noStrike" cap="none" normalizeH="0" baseline="0" dirty="0" smtClean="0" bmk="_Toc416990422">
                <a:ln>
                  <a:noFill/>
                </a:ln>
                <a:solidFill>
                  <a:srgbClr val="000000"/>
                </a:solidFill>
                <a:effectLst/>
                <a:ea typeface="Times New Roman" panose="02020603050405020304" pitchFamily="18" charset="0"/>
                <a:cs typeface="Arial" panose="020B0604020202020204" pitchFamily="34" charset="0"/>
              </a:rPr>
              <a:t>Se asume que no hay gas libre, que el flujo puede ser considerado del tipo cilíndrico radial en estado estable y que la velocidad del fluido no es tan grande en la vecindad del wellbore.</a:t>
            </a:r>
          </a:p>
        </p:txBody>
      </p:sp>
      <p:sp>
        <p:nvSpPr>
          <p:cNvPr id="9" name="Rectangle 2"/>
          <p:cNvSpPr>
            <a:spLocks noChangeArrowheads="1"/>
          </p:cNvSpPr>
          <p:nvPr/>
        </p:nvSpPr>
        <p:spPr bwMode="auto">
          <a:xfrm>
            <a:off x="6035974" y="3471299"/>
            <a:ext cx="599293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Donde</a:t>
            </a:r>
            <a:r>
              <a:rPr lang="es-CO" altLang="es-CO" dirty="0">
                <a:solidFill>
                  <a:srgbClr val="000000"/>
                </a:solidFill>
                <a:ea typeface="Times New Roman" panose="02020603050405020304" pitchFamily="18" charset="0"/>
                <a:cs typeface="Arial" panose="020B0604020202020204" pitchFamily="34" charset="0"/>
              </a:rPr>
              <a:t>:</a:t>
            </a: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s-CO" altLang="es-CO" dirty="0">
              <a:solidFill>
                <a:srgbClr val="000000"/>
              </a:solidFill>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J= el índice de productividad y depende principalmente de la viscosidad del fluido, la permeabilidad de la formación, las alteraciones en la vecindad del wellbore y el espesor del yacimiento.</a:t>
            </a:r>
            <a:endParaRPr kumimoji="0" lang="es-CO" altLang="es-CO" b="0" i="0" u="none" strike="noStrike" cap="none" normalizeH="0" baseline="0" dirty="0" smtClean="0">
              <a:ln>
                <a:noFill/>
              </a:ln>
              <a:solidFill>
                <a:schemeClr val="tx1"/>
              </a:solidFill>
              <a:effectLst/>
            </a:endParaRPr>
          </a:p>
        </p:txBody>
      </p:sp>
      <p:sp>
        <p:nvSpPr>
          <p:cNvPr id="24" name="Cerrar llave 23"/>
          <p:cNvSpPr/>
          <p:nvPr/>
        </p:nvSpPr>
        <p:spPr>
          <a:xfrm>
            <a:off x="5157179" y="2525153"/>
            <a:ext cx="806267" cy="36191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pic>
        <p:nvPicPr>
          <p:cNvPr id="28" name="Imagen 27"/>
          <p:cNvPicPr>
            <a:picLocks noChangeAspect="1"/>
          </p:cNvPicPr>
          <p:nvPr/>
        </p:nvPicPr>
        <p:blipFill>
          <a:blip r:embed="rId5"/>
          <a:stretch>
            <a:fillRect/>
          </a:stretch>
        </p:blipFill>
        <p:spPr>
          <a:xfrm>
            <a:off x="7266432" y="5151454"/>
            <a:ext cx="3481122" cy="1620243"/>
          </a:xfrm>
          <a:prstGeom prst="rect">
            <a:avLst/>
          </a:prstGeom>
          <a:ln>
            <a:noFill/>
          </a:ln>
          <a:effectLst>
            <a:glow rad="101600">
              <a:schemeClr val="accent2">
                <a:satMod val="175000"/>
                <a:alpha val="40000"/>
              </a:schemeClr>
            </a:glow>
            <a:softEdge rad="112500"/>
          </a:effectLst>
        </p:spPr>
      </p:pic>
      <p:pic>
        <p:nvPicPr>
          <p:cNvPr id="29" name="Imagen 28"/>
          <p:cNvPicPr>
            <a:picLocks noChangeAspect="1"/>
          </p:cNvPicPr>
          <p:nvPr/>
        </p:nvPicPr>
        <p:blipFill>
          <a:blip r:embed="rId6"/>
          <a:stretch>
            <a:fillRect/>
          </a:stretch>
        </p:blipFill>
        <p:spPr>
          <a:xfrm>
            <a:off x="7467600" y="2216724"/>
            <a:ext cx="2479964" cy="1300352"/>
          </a:xfrm>
          <a:prstGeom prst="rect">
            <a:avLst/>
          </a:prstGeom>
          <a:ln>
            <a:noFill/>
          </a:ln>
          <a:effectLst>
            <a:glow rad="101600">
              <a:schemeClr val="accent2">
                <a:satMod val="175000"/>
                <a:alpha val="40000"/>
              </a:schemeClr>
            </a:glow>
            <a:softEdge rad="112500"/>
          </a:effectLst>
        </p:spPr>
      </p:pic>
    </p:spTree>
    <p:extLst>
      <p:ext uri="{BB962C8B-B14F-4D97-AF65-F5344CB8AC3E}">
        <p14:creationId xmlns:p14="http://schemas.microsoft.com/office/powerpoint/2010/main" val="3013692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112251" y="31415"/>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CAPACIDAD DE FLUJO DEL POZO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51426"/>
            <a:ext cx="2559617" cy="276999"/>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Capacidad de flujo del pozo</a:t>
            </a:r>
            <a:endParaRPr lang="es-CO" dirty="0"/>
          </a:p>
        </p:txBody>
      </p:sp>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24" name="Cerrar llave 23"/>
          <p:cNvSpPr/>
          <p:nvPr/>
        </p:nvSpPr>
        <p:spPr>
          <a:xfrm rot="5400000">
            <a:off x="7027384" y="2753218"/>
            <a:ext cx="480485" cy="17811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3" name="Rectangle 2"/>
          <p:cNvSpPr>
            <a:spLocks noChangeArrowheads="1"/>
          </p:cNvSpPr>
          <p:nvPr/>
        </p:nvSpPr>
        <p:spPr bwMode="auto">
          <a:xfrm>
            <a:off x="2682382" y="876970"/>
            <a:ext cx="894835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smtClean="0">
                <a:ln>
                  <a:noFill/>
                </a:ln>
                <a:solidFill>
                  <a:srgbClr val="000000"/>
                </a:solidFill>
                <a:effectLst/>
                <a:ea typeface="Times New Roman" panose="02020603050405020304" pitchFamily="18" charset="0"/>
                <a:cs typeface="Arial" panose="020B0604020202020204" pitchFamily="34" charset="0"/>
              </a:rPr>
              <a:t>La eficiencia de flujo (EF) se define como la relación entre la tasa de flujo real y la tasa de flujo teórica que los pozos “ideales” tendrían en las mismas condiciones de presión de fondo de pozo.</a:t>
            </a:r>
            <a:endParaRPr kumimoji="0" lang="es-CO" altLang="es-CO" b="0" i="0" u="none" strike="noStrike" cap="none" normalizeH="0" baseline="0" dirty="0" smtClean="0">
              <a:ln>
                <a:noFill/>
              </a:ln>
              <a:solidFill>
                <a:schemeClr val="tx1"/>
              </a:solidFill>
              <a:effectLst/>
            </a:endParaRPr>
          </a:p>
        </p:txBody>
      </p:sp>
      <p:pic>
        <p:nvPicPr>
          <p:cNvPr id="26" name="Imagen 25"/>
          <p:cNvPicPr>
            <a:picLocks noChangeAspect="1"/>
          </p:cNvPicPr>
          <p:nvPr/>
        </p:nvPicPr>
        <p:blipFill>
          <a:blip r:embed="rId4"/>
          <a:stretch>
            <a:fillRect/>
          </a:stretch>
        </p:blipFill>
        <p:spPr>
          <a:xfrm>
            <a:off x="5924800" y="1892633"/>
            <a:ext cx="2595746" cy="1371111"/>
          </a:xfrm>
          <a:prstGeom prst="rect">
            <a:avLst/>
          </a:prstGeom>
          <a:ln>
            <a:noFill/>
          </a:ln>
          <a:effectLst>
            <a:glow rad="63500">
              <a:schemeClr val="accent2">
                <a:satMod val="175000"/>
                <a:alpha val="40000"/>
              </a:schemeClr>
            </a:glow>
            <a:softEdge rad="112500"/>
          </a:effectLst>
        </p:spPr>
      </p:pic>
      <p:sp>
        <p:nvSpPr>
          <p:cNvPr id="27" name="Rectángulo 26"/>
          <p:cNvSpPr/>
          <p:nvPr/>
        </p:nvSpPr>
        <p:spPr>
          <a:xfrm>
            <a:off x="2827244" y="4020413"/>
            <a:ext cx="8880764" cy="2125197"/>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Un factor de daño de 7 a 8 nos indicaría que la capacidad de flujo ha sido reducida a la mitad, un daño del doble, es decir de 14 a 16 nos indicaría una reducción a una tercera parte de lo esperado; por otro lado, un daño negativo, es decir, aquel que es posible obtener luego de un trabajo de estimulación con valores de -3,5 a -4 indicarían que la capacidad de flujo ha aumentado al doble.</a:t>
            </a:r>
            <a:endParaRPr lang="es-CO"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2465210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5" name="Rectángulo redondeado 4"/>
          <p:cNvSpPr/>
          <p:nvPr/>
        </p:nvSpPr>
        <p:spPr>
          <a:xfrm>
            <a:off x="194410" y="1381840"/>
            <a:ext cx="9079831" cy="3785652"/>
          </a:xfrm>
          <a:prstGeom prst="roundRect">
            <a:avLst/>
          </a:prstGeom>
          <a:gradFill flip="none" rotWithShape="1">
            <a:gsLst>
              <a:gs pos="100000">
                <a:schemeClr val="bg1">
                  <a:alpha val="0"/>
                </a:schemeClr>
              </a:gs>
              <a:gs pos="87000">
                <a:schemeClr val="bg1">
                  <a:alpha val="67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550416" y="1552071"/>
            <a:ext cx="9744912" cy="3785652"/>
          </a:xfrm>
          <a:prstGeom prst="rect">
            <a:avLst/>
          </a:prstGeom>
          <a:noFill/>
          <a:ln>
            <a:noFill/>
          </a:ln>
        </p:spPr>
        <p:txBody>
          <a:bodyPr wrap="none" rtlCol="0">
            <a:spAutoFit/>
          </a:bodyPr>
          <a:lstStyle/>
          <a:p>
            <a:pPr marL="342900" indent="-342900">
              <a:buAutoNum type="arabicPeriod"/>
            </a:pPr>
            <a:r>
              <a:rPr lang="es-CO" sz="2000" b="1" dirty="0" smtClean="0">
                <a:latin typeface="Arial" panose="020B0604020202020204" pitchFamily="34" charset="0"/>
                <a:cs typeface="Arial" panose="020B0604020202020204" pitchFamily="34" charset="0"/>
              </a:rPr>
              <a:t>INTRODUCCIÓN</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1.1 INGENIERÍA DE COMPLETAMIENTO Y SERVICIO A POZOS</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1.2 COMPONENTES DEL SISTEMA DE PRODUCCIÓN DE PETRÓLEO</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1.3 FACTORES QUE AFECTAN EL DISEÑO DEL COMPLETAMIENTO DE POZOS</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1.4 CAPACIDAD DE FLUJO DEL POZO</a:t>
            </a:r>
          </a:p>
          <a:p>
            <a:endParaRPr lang="es-CO" sz="2000" b="1" dirty="0" smtClean="0">
              <a:latin typeface="Arial" panose="020B0604020202020204" pitchFamily="34" charset="0"/>
              <a:cs typeface="Arial" panose="020B0604020202020204" pitchFamily="34" charset="0"/>
            </a:endParaRPr>
          </a:p>
          <a:p>
            <a:r>
              <a:rPr lang="es-CO" sz="2000" b="1" dirty="0" smtClean="0">
                <a:latin typeface="Arial" panose="020B0604020202020204" pitchFamily="34" charset="0"/>
                <a:cs typeface="Arial" panose="020B0604020202020204" pitchFamily="34" charset="0"/>
              </a:rPr>
              <a:t>1.5 CONFIGURACIONES DE COMPLETAMIENTO</a:t>
            </a:r>
          </a:p>
          <a:p>
            <a:pPr marL="342900" indent="-342900">
              <a:buAutoNum type="arabicPeriod"/>
            </a:pP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722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112251" y="31415"/>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CAPACIDAD DE FLUJO DEL POZO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51426"/>
            <a:ext cx="2559617" cy="276999"/>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Capacidad de flujo del pozo</a:t>
            </a:r>
            <a:endParaRPr lang="es-CO" dirty="0"/>
          </a:p>
        </p:txBody>
      </p:sp>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5" name="Multidocumento 4"/>
          <p:cNvSpPr/>
          <p:nvPr/>
        </p:nvSpPr>
        <p:spPr>
          <a:xfrm>
            <a:off x="2807834" y="923136"/>
            <a:ext cx="8944176" cy="5643918"/>
          </a:xfrm>
          <a:prstGeom prst="flowChartMultidocumen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2986968" y="2127587"/>
            <a:ext cx="7500923" cy="3831818"/>
          </a:xfrm>
          <a:prstGeom prst="rect">
            <a:avLst/>
          </a:prstGeom>
        </p:spPr>
        <p:txBody>
          <a:bodyPr wrap="square">
            <a:spAutoFit/>
          </a:bodyPr>
          <a:lstStyle/>
          <a:p>
            <a:pPr algn="just">
              <a:lnSpc>
                <a:spcPct val="150000"/>
              </a:lnSpc>
              <a:spcAft>
                <a:spcPts val="0"/>
              </a:spcAft>
            </a:pPr>
            <a:r>
              <a:rPr lang="es-CO" b="1" dirty="0" err="1" smtClean="0">
                <a:solidFill>
                  <a:srgbClr val="000000"/>
                </a:solidFill>
                <a:ea typeface="Times New Roman" panose="02020603050405020304" pitchFamily="18" charset="0"/>
              </a:rPr>
              <a:t>S</a:t>
            </a:r>
            <a:r>
              <a:rPr lang="es-CO" b="1" baseline="-25000" dirty="0" err="1" smtClean="0">
                <a:solidFill>
                  <a:srgbClr val="000000"/>
                </a:solidFill>
                <a:ea typeface="Times New Roman" panose="02020603050405020304" pitchFamily="18" charset="0"/>
              </a:rPr>
              <a:t>fp</a:t>
            </a:r>
            <a:r>
              <a:rPr lang="es-CO" dirty="0">
                <a:solidFill>
                  <a:srgbClr val="000000"/>
                </a:solidFill>
                <a:ea typeface="Times New Roman" panose="02020603050405020304" pitchFamily="18" charset="0"/>
              </a:rPr>
              <a:t>: debido al taponamiento de la formación</a:t>
            </a:r>
            <a:r>
              <a:rPr lang="es-CO" dirty="0" smtClean="0">
                <a:solidFill>
                  <a:srgbClr val="000000"/>
                </a:solidFill>
                <a:ea typeface="Times New Roman" panose="02020603050405020304" pitchFamily="18" charset="0"/>
              </a:rPr>
              <a:t>.</a:t>
            </a:r>
          </a:p>
          <a:p>
            <a:pPr algn="just">
              <a:lnSpc>
                <a:spcPct val="150000"/>
              </a:lnSpc>
              <a:spcAft>
                <a:spcPts val="0"/>
              </a:spcAft>
            </a:pPr>
            <a:r>
              <a:rPr lang="es-CO" b="1" dirty="0" err="1" smtClean="0">
                <a:solidFill>
                  <a:srgbClr val="000000"/>
                </a:solidFill>
                <a:ea typeface="Times New Roman" panose="02020603050405020304" pitchFamily="18" charset="0"/>
              </a:rPr>
              <a:t>S</a:t>
            </a:r>
            <a:r>
              <a:rPr lang="es-CO" b="1" baseline="-25000" dirty="0" err="1" smtClean="0">
                <a:solidFill>
                  <a:srgbClr val="000000"/>
                </a:solidFill>
                <a:ea typeface="Times New Roman" panose="02020603050405020304" pitchFamily="18" charset="0"/>
              </a:rPr>
              <a:t>p</a:t>
            </a:r>
            <a:r>
              <a:rPr lang="es-CO" dirty="0">
                <a:solidFill>
                  <a:srgbClr val="000000"/>
                </a:solidFill>
                <a:ea typeface="Times New Roman" panose="02020603050405020304" pitchFamily="18" charset="0"/>
              </a:rPr>
              <a:t>: debido a los agujeros cañoneados</a:t>
            </a:r>
            <a:r>
              <a:rPr lang="es-CO" dirty="0" smtClean="0">
                <a:solidFill>
                  <a:srgbClr val="000000"/>
                </a:solidFill>
                <a:ea typeface="Times New Roman" panose="02020603050405020304" pitchFamily="18" charset="0"/>
              </a:rPr>
              <a:t>.</a:t>
            </a:r>
          </a:p>
          <a:p>
            <a:pPr algn="just">
              <a:lnSpc>
                <a:spcPct val="150000"/>
              </a:lnSpc>
              <a:spcAft>
                <a:spcPts val="0"/>
              </a:spcAft>
            </a:pPr>
            <a:r>
              <a:rPr lang="es-CO" b="1" dirty="0" err="1" smtClean="0">
                <a:solidFill>
                  <a:srgbClr val="000000"/>
                </a:solidFill>
                <a:ea typeface="Times New Roman" panose="02020603050405020304" pitchFamily="18" charset="0"/>
              </a:rPr>
              <a:t>S</a:t>
            </a:r>
            <a:r>
              <a:rPr lang="es-CO" b="1" baseline="-25000" dirty="0" err="1" smtClean="0">
                <a:solidFill>
                  <a:srgbClr val="000000"/>
                </a:solidFill>
                <a:ea typeface="Times New Roman" panose="02020603050405020304" pitchFamily="18" charset="0"/>
              </a:rPr>
              <a:t>t</a:t>
            </a:r>
            <a:r>
              <a:rPr lang="es-CO" dirty="0">
                <a:solidFill>
                  <a:srgbClr val="000000"/>
                </a:solidFill>
                <a:ea typeface="Times New Roman" panose="02020603050405020304" pitchFamily="18" charset="0"/>
              </a:rPr>
              <a:t>: debido al efecto de turbulencia que se genera en la vecindad del </a:t>
            </a:r>
            <a:r>
              <a:rPr lang="es-CO" dirty="0" smtClean="0">
                <a:solidFill>
                  <a:srgbClr val="000000"/>
                </a:solidFill>
                <a:ea typeface="Times New Roman" panose="02020603050405020304" pitchFamily="18" charset="0"/>
              </a:rPr>
              <a:t>wellbore donde </a:t>
            </a:r>
            <a:r>
              <a:rPr lang="es-CO" dirty="0">
                <a:solidFill>
                  <a:srgbClr val="000000"/>
                </a:solidFill>
                <a:ea typeface="Times New Roman" panose="02020603050405020304" pitchFamily="18" charset="0"/>
              </a:rPr>
              <a:t>varía </a:t>
            </a:r>
            <a:r>
              <a:rPr lang="es-CO" dirty="0" smtClean="0">
                <a:solidFill>
                  <a:srgbClr val="000000"/>
                </a:solidFill>
                <a:ea typeface="Times New Roman" panose="02020603050405020304" pitchFamily="18" charset="0"/>
              </a:rPr>
              <a:t>la </a:t>
            </a:r>
            <a:r>
              <a:rPr lang="es-CO" dirty="0">
                <a:solidFill>
                  <a:srgbClr val="000000"/>
                </a:solidFill>
                <a:ea typeface="Times New Roman" panose="02020603050405020304" pitchFamily="18" charset="0"/>
              </a:rPr>
              <a:t>tasa de flujo.</a:t>
            </a:r>
          </a:p>
          <a:p>
            <a:pPr algn="just">
              <a:lnSpc>
                <a:spcPct val="150000"/>
              </a:lnSpc>
              <a:spcAft>
                <a:spcPts val="0"/>
              </a:spcAft>
            </a:pPr>
            <a:r>
              <a:rPr lang="es-CO" b="1" dirty="0" err="1">
                <a:solidFill>
                  <a:srgbClr val="000000"/>
                </a:solidFill>
                <a:ea typeface="Times New Roman" panose="02020603050405020304" pitchFamily="18" charset="0"/>
              </a:rPr>
              <a:t>S</a:t>
            </a:r>
            <a:r>
              <a:rPr lang="es-CO" b="1" baseline="-25000" dirty="0" err="1">
                <a:solidFill>
                  <a:srgbClr val="000000"/>
                </a:solidFill>
                <a:ea typeface="Times New Roman" panose="02020603050405020304" pitchFamily="18" charset="0"/>
              </a:rPr>
              <a:t>pp</a:t>
            </a:r>
            <a:r>
              <a:rPr lang="es-CO" dirty="0">
                <a:solidFill>
                  <a:srgbClr val="000000"/>
                </a:solidFill>
                <a:ea typeface="Times New Roman" panose="02020603050405020304" pitchFamily="18" charset="0"/>
              </a:rPr>
              <a:t>: debido al efecto de penetración parcial cuando la formación no ha </a:t>
            </a:r>
            <a:r>
              <a:rPr lang="es-CO" dirty="0" smtClean="0">
                <a:solidFill>
                  <a:srgbClr val="000000"/>
                </a:solidFill>
                <a:ea typeface="Times New Roman" panose="02020603050405020304" pitchFamily="18" charset="0"/>
              </a:rPr>
              <a:t>sido cañoneada en  </a:t>
            </a:r>
            <a:r>
              <a:rPr lang="es-CO" dirty="0">
                <a:solidFill>
                  <a:srgbClr val="000000"/>
                </a:solidFill>
                <a:ea typeface="Times New Roman" panose="02020603050405020304" pitchFamily="18" charset="0"/>
              </a:rPr>
              <a:t>todo su espesor.</a:t>
            </a:r>
          </a:p>
          <a:p>
            <a:pPr algn="just">
              <a:lnSpc>
                <a:spcPct val="150000"/>
              </a:lnSpc>
              <a:spcAft>
                <a:spcPts val="0"/>
              </a:spcAft>
            </a:pPr>
            <a:r>
              <a:rPr lang="es-CO" b="1" dirty="0" err="1">
                <a:solidFill>
                  <a:srgbClr val="000000"/>
                </a:solidFill>
                <a:ea typeface="Times New Roman" panose="02020603050405020304" pitchFamily="18" charset="0"/>
              </a:rPr>
              <a:t>S</a:t>
            </a:r>
            <a:r>
              <a:rPr lang="es-CO" b="1" baseline="-25000" dirty="0" err="1">
                <a:solidFill>
                  <a:srgbClr val="000000"/>
                </a:solidFill>
                <a:ea typeface="Times New Roman" panose="02020603050405020304" pitchFamily="18" charset="0"/>
              </a:rPr>
              <a:t>d</a:t>
            </a:r>
            <a:r>
              <a:rPr lang="es-CO" dirty="0">
                <a:solidFill>
                  <a:srgbClr val="000000"/>
                </a:solidFill>
                <a:ea typeface="Times New Roman" panose="02020603050405020304" pitchFamily="18" charset="0"/>
              </a:rPr>
              <a:t>: debido al efecto de desviación, que por lo general es despreciable </a:t>
            </a:r>
            <a:r>
              <a:rPr lang="es-CO" dirty="0" smtClean="0">
                <a:solidFill>
                  <a:srgbClr val="000000"/>
                </a:solidFill>
                <a:ea typeface="Times New Roman" panose="02020603050405020304" pitchFamily="18" charset="0"/>
              </a:rPr>
              <a:t>a </a:t>
            </a:r>
            <a:r>
              <a:rPr lang="es-CO" dirty="0">
                <a:solidFill>
                  <a:srgbClr val="000000"/>
                </a:solidFill>
                <a:ea typeface="Times New Roman" panose="02020603050405020304" pitchFamily="18" charset="0"/>
              </a:rPr>
              <a:t>menos que </a:t>
            </a:r>
            <a:r>
              <a:rPr lang="es-CO" dirty="0" smtClean="0">
                <a:solidFill>
                  <a:srgbClr val="000000"/>
                </a:solidFill>
                <a:ea typeface="Times New Roman" panose="02020603050405020304" pitchFamily="18" charset="0"/>
              </a:rPr>
              <a:t>el </a:t>
            </a:r>
            <a:r>
              <a:rPr lang="es-CO" dirty="0">
                <a:solidFill>
                  <a:srgbClr val="000000"/>
                </a:solidFill>
                <a:ea typeface="Times New Roman" panose="02020603050405020304" pitchFamily="18" charset="0"/>
              </a:rPr>
              <a:t>pozo sea desviado u horizontal, cabe señalar que </a:t>
            </a:r>
            <a:r>
              <a:rPr lang="es-CO" dirty="0" err="1">
                <a:solidFill>
                  <a:srgbClr val="000000"/>
                </a:solidFill>
                <a:ea typeface="Times New Roman" panose="02020603050405020304" pitchFamily="18" charset="0"/>
              </a:rPr>
              <a:t>S</a:t>
            </a:r>
            <a:r>
              <a:rPr lang="es-CO" baseline="-25000" dirty="0" err="1">
                <a:solidFill>
                  <a:srgbClr val="000000"/>
                </a:solidFill>
                <a:ea typeface="Times New Roman" panose="02020603050405020304" pitchFamily="18" charset="0"/>
              </a:rPr>
              <a:t>d</a:t>
            </a:r>
            <a:r>
              <a:rPr lang="es-CO" dirty="0">
                <a:solidFill>
                  <a:srgbClr val="000000"/>
                </a:solidFill>
                <a:ea typeface="Times New Roman" panose="02020603050405020304" pitchFamily="18" charset="0"/>
              </a:rPr>
              <a:t> </a:t>
            </a:r>
            <a:endParaRPr lang="es-CO" dirty="0" smtClean="0">
              <a:solidFill>
                <a:srgbClr val="000000"/>
              </a:solidFill>
              <a:ea typeface="Times New Roman" panose="02020603050405020304" pitchFamily="18" charset="0"/>
            </a:endParaRPr>
          </a:p>
          <a:p>
            <a:pPr algn="just">
              <a:lnSpc>
                <a:spcPct val="150000"/>
              </a:lnSpc>
              <a:spcAft>
                <a:spcPts val="0"/>
              </a:spcAft>
            </a:pPr>
            <a:r>
              <a:rPr lang="es-CO" dirty="0" smtClean="0">
                <a:solidFill>
                  <a:srgbClr val="000000"/>
                </a:solidFill>
                <a:ea typeface="Times New Roman" panose="02020603050405020304" pitchFamily="18" charset="0"/>
              </a:rPr>
              <a:t>es </a:t>
            </a:r>
            <a:r>
              <a:rPr lang="es-CO" dirty="0">
                <a:solidFill>
                  <a:srgbClr val="000000"/>
                </a:solidFill>
                <a:ea typeface="Times New Roman" panose="02020603050405020304" pitchFamily="18" charset="0"/>
              </a:rPr>
              <a:t>cero o negativo mejorando el flujo.</a:t>
            </a:r>
            <a:endParaRPr lang="es-CO" dirty="0">
              <a:solidFill>
                <a:srgbClr val="000000"/>
              </a:solidFill>
              <a:effectLst/>
              <a:ea typeface="Times New Roman" panose="02020603050405020304" pitchFamily="18" charset="0"/>
            </a:endParaRPr>
          </a:p>
        </p:txBody>
      </p:sp>
      <p:sp>
        <p:nvSpPr>
          <p:cNvPr id="7" name="Rectángulo 6"/>
          <p:cNvSpPr/>
          <p:nvPr/>
        </p:nvSpPr>
        <p:spPr>
          <a:xfrm>
            <a:off x="4073137" y="913094"/>
            <a:ext cx="7185145" cy="923330"/>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El factor daño es a menudo considerado como el efecto de taponamiento en la vecindad del wellbore, y se puede presentar debido a diversos factores:</a:t>
            </a:r>
          </a:p>
        </p:txBody>
      </p:sp>
    </p:spTree>
    <p:extLst>
      <p:ext uri="{BB962C8B-B14F-4D97-AF65-F5344CB8AC3E}">
        <p14:creationId xmlns:p14="http://schemas.microsoft.com/office/powerpoint/2010/main" val="1031837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084541" y="3118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CAPACIDAD DE FLUJO DEL POZO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22" name="CuadroTexto 21"/>
          <p:cNvSpPr txBox="1"/>
          <p:nvPr/>
        </p:nvSpPr>
        <p:spPr>
          <a:xfrm>
            <a:off x="-16148" y="4859072"/>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51426"/>
            <a:ext cx="2559617" cy="276999"/>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Capacidad de flujo del pozo</a:t>
            </a:r>
            <a:endParaRPr lang="es-CO" dirty="0"/>
          </a:p>
        </p:txBody>
      </p:sp>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23" name="Rectangle 1"/>
          <p:cNvSpPr>
            <a:spLocks noChangeArrowheads="1"/>
          </p:cNvSpPr>
          <p:nvPr/>
        </p:nvSpPr>
        <p:spPr bwMode="auto">
          <a:xfrm>
            <a:off x="1685320" y="887099"/>
            <a:ext cx="974467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543050" marR="0" lvl="3" indent="-171450" algn="just" defTabSz="914400" rtl="0" eaLnBrk="0" fontAlgn="base" latinLnBrk="0" hangingPunct="0">
              <a:lnSpc>
                <a:spcPct val="100000"/>
              </a:lnSpc>
              <a:spcBef>
                <a:spcPct val="0"/>
              </a:spcBef>
              <a:spcAft>
                <a:spcPct val="0"/>
              </a:spcAft>
              <a:buClr>
                <a:schemeClr val="tx1"/>
              </a:buClr>
              <a:buSzTx/>
              <a:buFontTx/>
              <a:buChar char="-"/>
              <a:tabLst/>
            </a:pPr>
            <a:r>
              <a:rPr kumimoji="0" lang="es-CO" altLang="es-CO" b="1" i="0" u="none" strike="noStrike" cap="none" normalizeH="0" baseline="0" dirty="0" smtClean="0" bmk="_Toc416990422">
                <a:ln>
                  <a:noFill/>
                </a:ln>
                <a:solidFill>
                  <a:srgbClr val="000000"/>
                </a:solidFill>
                <a:effectLst/>
                <a:ea typeface="Times New Roman" panose="02020603050405020304" pitchFamily="18" charset="0"/>
                <a:cs typeface="Arial" panose="020B0604020202020204" pitchFamily="34" charset="0"/>
              </a:rPr>
              <a:t>POZOS DE GAS</a:t>
            </a:r>
          </a:p>
          <a:p>
            <a:pPr lvl="3" algn="just" eaLnBrk="0" fontAlgn="base" hangingPunct="0">
              <a:spcBef>
                <a:spcPct val="0"/>
              </a:spcBef>
              <a:spcAft>
                <a:spcPct val="0"/>
              </a:spcAft>
              <a:buClr>
                <a:schemeClr val="tx1"/>
              </a:buClr>
            </a:pPr>
            <a:r>
              <a:rPr lang="es-CO" dirty="0" smtClean="0"/>
              <a:t>En este caso la </a:t>
            </a:r>
            <a:r>
              <a:rPr lang="es-CO" dirty="0"/>
              <a:t>creación de las ecuaciones para modelar el flujo es más complejo, las siguientes ecuaciones empíricas son las más </a:t>
            </a:r>
            <a:r>
              <a:rPr lang="es-CO" dirty="0" smtClean="0"/>
              <a:t>usadas.</a:t>
            </a:r>
            <a:endParaRPr kumimoji="0" lang="es-CO" altLang="es-CO" i="0" u="none" strike="noStrike" cap="none" normalizeH="0" baseline="0" dirty="0" smtClean="0" bmk="_Toc416990422">
              <a:ln>
                <a:noFill/>
              </a:ln>
              <a:solidFill>
                <a:srgbClr val="000000"/>
              </a:solidFill>
              <a:effectLst/>
              <a:ea typeface="Times New Roman" panose="02020603050405020304" pitchFamily="18" charset="0"/>
              <a:cs typeface="Arial" panose="020B0604020202020204" pitchFamily="34" charset="0"/>
            </a:endParaRPr>
          </a:p>
        </p:txBody>
      </p:sp>
      <p:sp>
        <p:nvSpPr>
          <p:cNvPr id="24" name="Cerrar llave 23"/>
          <p:cNvSpPr/>
          <p:nvPr/>
        </p:nvSpPr>
        <p:spPr>
          <a:xfrm rot="5400000">
            <a:off x="6988910" y="-83737"/>
            <a:ext cx="546743" cy="43553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pic>
        <p:nvPicPr>
          <p:cNvPr id="25" name="Imagen 24"/>
          <p:cNvPicPr>
            <a:picLocks noChangeAspect="1"/>
          </p:cNvPicPr>
          <p:nvPr/>
        </p:nvPicPr>
        <p:blipFill>
          <a:blip r:embed="rId5"/>
          <a:stretch>
            <a:fillRect/>
          </a:stretch>
        </p:blipFill>
        <p:spPr>
          <a:xfrm>
            <a:off x="7493834" y="2601988"/>
            <a:ext cx="4566504" cy="1215303"/>
          </a:xfrm>
          <a:prstGeom prst="rect">
            <a:avLst/>
          </a:prstGeom>
          <a:ln>
            <a:noFill/>
          </a:ln>
          <a:effectLst>
            <a:glow rad="63500">
              <a:schemeClr val="accent2">
                <a:satMod val="175000"/>
                <a:alpha val="40000"/>
              </a:schemeClr>
            </a:glow>
            <a:softEdge rad="112500"/>
          </a:effectLst>
        </p:spPr>
      </p:pic>
      <p:sp>
        <p:nvSpPr>
          <p:cNvPr id="26" name="Llamada de flecha hacia abajo 25"/>
          <p:cNvSpPr/>
          <p:nvPr/>
        </p:nvSpPr>
        <p:spPr>
          <a:xfrm rot="10800000">
            <a:off x="7592856" y="3879479"/>
            <a:ext cx="4428036" cy="2850653"/>
          </a:xfrm>
          <a:prstGeom prst="downArrowCallout">
            <a:avLst>
              <a:gd name="adj1" fmla="val 13263"/>
              <a:gd name="adj2" fmla="val 15709"/>
              <a:gd name="adj3" fmla="val 25000"/>
              <a:gd name="adj4" fmla="val 70356"/>
            </a:avLst>
          </a:prstGeom>
          <a:gradFill>
            <a:gsLst>
              <a:gs pos="0">
                <a:schemeClr val="accent1">
                  <a:lumMod val="5000"/>
                  <a:lumOff val="95000"/>
                </a:schemeClr>
              </a:gs>
              <a:gs pos="41413">
                <a:schemeClr val="accent2">
                  <a:lumMod val="40000"/>
                  <a:lumOff val="60000"/>
                </a:schemeClr>
              </a:gs>
              <a:gs pos="13542">
                <a:srgbClr val="FEEADE"/>
              </a:gs>
              <a:gs pos="74000">
                <a:schemeClr val="accent2">
                  <a:lumMod val="60000"/>
                  <a:lumOff val="40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Llamada de flecha hacia abajo 28"/>
          <p:cNvSpPr/>
          <p:nvPr/>
        </p:nvSpPr>
        <p:spPr>
          <a:xfrm rot="10800000">
            <a:off x="2666392" y="3897014"/>
            <a:ext cx="4629217" cy="2833117"/>
          </a:xfrm>
          <a:prstGeom prst="downArrowCallout">
            <a:avLst>
              <a:gd name="adj1" fmla="val 13263"/>
              <a:gd name="adj2" fmla="val 15709"/>
              <a:gd name="adj3" fmla="val 25000"/>
              <a:gd name="adj4" fmla="val 70356"/>
            </a:avLst>
          </a:prstGeom>
          <a:gradFill>
            <a:gsLst>
              <a:gs pos="0">
                <a:schemeClr val="accent1">
                  <a:lumMod val="5000"/>
                  <a:lumOff val="95000"/>
                </a:schemeClr>
              </a:gs>
              <a:gs pos="41413">
                <a:schemeClr val="accent2">
                  <a:lumMod val="40000"/>
                  <a:lumOff val="60000"/>
                </a:schemeClr>
              </a:gs>
              <a:gs pos="13542">
                <a:srgbClr val="FEEADE"/>
              </a:gs>
              <a:gs pos="74000">
                <a:schemeClr val="accent2">
                  <a:lumMod val="60000"/>
                  <a:lumOff val="40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p:cNvSpPr/>
          <p:nvPr/>
        </p:nvSpPr>
        <p:spPr>
          <a:xfrm>
            <a:off x="2680287" y="4669831"/>
            <a:ext cx="4813547" cy="2154436"/>
          </a:xfrm>
          <a:prstGeom prst="rect">
            <a:avLst/>
          </a:prstGeom>
        </p:spPr>
        <p:txBody>
          <a:bodyPr wrap="square">
            <a:spAutoFit/>
          </a:bodyPr>
          <a:lstStyle/>
          <a:p>
            <a:pPr>
              <a:defRPr/>
            </a:pPr>
            <a:r>
              <a:rPr lang="es-CO" sz="1600" dirty="0" smtClean="0"/>
              <a:t>Donde: </a:t>
            </a:r>
          </a:p>
          <a:p>
            <a:pPr>
              <a:defRPr/>
            </a:pPr>
            <a:endParaRPr lang="es-CO" sz="1600" dirty="0" smtClean="0"/>
          </a:p>
          <a:p>
            <a:pPr>
              <a:defRPr/>
            </a:pPr>
            <a:r>
              <a:rPr lang="es-CO" b="1" dirty="0" smtClean="0"/>
              <a:t>Q</a:t>
            </a:r>
            <a:r>
              <a:rPr lang="es-CO" b="1" baseline="-25000" dirty="0" smtClean="0"/>
              <a:t>g</a:t>
            </a:r>
            <a:r>
              <a:rPr lang="es-CO" sz="1600" baseline="-25000" dirty="0" smtClean="0"/>
              <a:t>,</a:t>
            </a:r>
            <a:r>
              <a:rPr lang="es-CO" sz="1600" dirty="0" smtClean="0"/>
              <a:t> </a:t>
            </a:r>
            <a:r>
              <a:rPr lang="es-CO" sz="1600" dirty="0"/>
              <a:t>es la tasa de flujo de gas en condiciones </a:t>
            </a:r>
            <a:r>
              <a:rPr lang="es-CO" sz="1600" dirty="0" smtClean="0"/>
              <a:t>estándar.</a:t>
            </a:r>
          </a:p>
          <a:p>
            <a:pPr>
              <a:defRPr/>
            </a:pPr>
            <a:r>
              <a:rPr lang="es-CO" b="1" dirty="0" smtClean="0"/>
              <a:t>C</a:t>
            </a:r>
            <a:r>
              <a:rPr lang="es-CO" sz="1600" dirty="0" smtClean="0"/>
              <a:t>, </a:t>
            </a:r>
            <a:r>
              <a:rPr lang="es-CO" sz="1600" dirty="0"/>
              <a:t>depende principalmente de la viscosidad del fluido, la permeabilidad media y el espesor del </a:t>
            </a:r>
            <a:r>
              <a:rPr lang="es-CO" sz="1600" dirty="0" smtClean="0"/>
              <a:t>yacimiento.</a:t>
            </a:r>
          </a:p>
          <a:p>
            <a:pPr>
              <a:defRPr/>
            </a:pPr>
            <a:r>
              <a:rPr lang="es-CO" b="1" dirty="0" smtClean="0"/>
              <a:t>n</a:t>
            </a:r>
            <a:r>
              <a:rPr lang="es-CO" sz="1600" dirty="0" smtClean="0"/>
              <a:t>,  </a:t>
            </a:r>
            <a:r>
              <a:rPr lang="es-CO" sz="1600" dirty="0"/>
              <a:t>hace referencia al régimen de flujo, donde un valor de 1 indica régimen laminar y un valor de 0.5 indica régimen totalmente turbulento.</a:t>
            </a:r>
          </a:p>
        </p:txBody>
      </p:sp>
      <p:sp>
        <p:nvSpPr>
          <p:cNvPr id="30" name="Rectángulo 29"/>
          <p:cNvSpPr/>
          <p:nvPr/>
        </p:nvSpPr>
        <p:spPr>
          <a:xfrm>
            <a:off x="7565228" y="4615700"/>
            <a:ext cx="4370681" cy="2000548"/>
          </a:xfrm>
          <a:prstGeom prst="rect">
            <a:avLst/>
          </a:prstGeom>
        </p:spPr>
        <p:txBody>
          <a:bodyPr wrap="square">
            <a:spAutoFit/>
          </a:bodyPr>
          <a:lstStyle/>
          <a:p>
            <a:pPr algn="just">
              <a:lnSpc>
                <a:spcPct val="150000"/>
              </a:lnSpc>
              <a:spcAft>
                <a:spcPts val="0"/>
              </a:spcAft>
            </a:pPr>
            <a:r>
              <a:rPr lang="es-CO" sz="1600" dirty="0">
                <a:solidFill>
                  <a:srgbClr val="000000"/>
                </a:solidFill>
                <a:ea typeface="Times New Roman" panose="02020603050405020304" pitchFamily="18" charset="0"/>
              </a:rPr>
              <a:t> </a:t>
            </a:r>
            <a:r>
              <a:rPr lang="es-CO" sz="1600" dirty="0" smtClean="0">
                <a:solidFill>
                  <a:srgbClr val="000000"/>
                </a:solidFill>
                <a:ea typeface="Times New Roman" panose="02020603050405020304" pitchFamily="18" charset="0"/>
              </a:rPr>
              <a:t>Donde: </a:t>
            </a:r>
          </a:p>
          <a:p>
            <a:endParaRPr lang="es-CO" sz="1600" dirty="0" smtClean="0">
              <a:ea typeface="Calibri" panose="020F0502020204030204" pitchFamily="34" charset="0"/>
              <a:cs typeface="Times New Roman" panose="02020603050405020304" pitchFamily="18" charset="0"/>
            </a:endParaRPr>
          </a:p>
          <a:p>
            <a:r>
              <a:rPr lang="es-CO" b="1" dirty="0" smtClean="0">
                <a:ea typeface="Calibri" panose="020F0502020204030204" pitchFamily="34" charset="0"/>
                <a:cs typeface="Times New Roman" panose="02020603050405020304" pitchFamily="18" charset="0"/>
              </a:rPr>
              <a:t>a</a:t>
            </a:r>
            <a:r>
              <a:rPr lang="es-CO" sz="1600" dirty="0" smtClean="0">
                <a:ea typeface="Calibri" panose="020F0502020204030204" pitchFamily="34" charset="0"/>
                <a:cs typeface="Times New Roman" panose="02020603050405020304" pitchFamily="18" charset="0"/>
              </a:rPr>
              <a:t>, </a:t>
            </a:r>
            <a:r>
              <a:rPr lang="es-CO" sz="1600" dirty="0">
                <a:ea typeface="Calibri" panose="020F0502020204030204" pitchFamily="34" charset="0"/>
                <a:cs typeface="Times New Roman" panose="02020603050405020304" pitchFamily="18" charset="0"/>
              </a:rPr>
              <a:t>hace referencia al comportamiento laminar y depende principalmente de la viscosidad del fluido, la permeabilidad media y el espesor del </a:t>
            </a:r>
            <a:r>
              <a:rPr lang="es-CO" sz="1600" dirty="0" smtClean="0">
                <a:ea typeface="Calibri" panose="020F0502020204030204" pitchFamily="34" charset="0"/>
                <a:cs typeface="Times New Roman" panose="02020603050405020304" pitchFamily="18" charset="0"/>
              </a:rPr>
              <a:t>yacimiento.</a:t>
            </a:r>
          </a:p>
          <a:p>
            <a:r>
              <a:rPr lang="es-CO" b="1" dirty="0" smtClean="0">
                <a:ea typeface="Calibri" panose="020F0502020204030204" pitchFamily="34" charset="0"/>
                <a:cs typeface="Times New Roman" panose="02020603050405020304" pitchFamily="18" charset="0"/>
              </a:rPr>
              <a:t>b</a:t>
            </a:r>
            <a:r>
              <a:rPr lang="es-CO" sz="1600" dirty="0" smtClean="0">
                <a:ea typeface="Calibri" panose="020F0502020204030204" pitchFamily="34" charset="0"/>
                <a:cs typeface="Times New Roman" panose="02020603050405020304" pitchFamily="18" charset="0"/>
              </a:rPr>
              <a:t>, </a:t>
            </a:r>
            <a:r>
              <a:rPr lang="es-CO" sz="1600" dirty="0">
                <a:ea typeface="Calibri" panose="020F0502020204030204" pitchFamily="34" charset="0"/>
                <a:cs typeface="Times New Roman" panose="02020603050405020304" pitchFamily="18" charset="0"/>
              </a:rPr>
              <a:t>hace referencia al comportamiento </a:t>
            </a:r>
            <a:r>
              <a:rPr lang="es-CO" sz="1600" dirty="0" smtClean="0">
                <a:ea typeface="Calibri" panose="020F0502020204030204" pitchFamily="34" charset="0"/>
                <a:cs typeface="Times New Roman" panose="02020603050405020304" pitchFamily="18" charset="0"/>
              </a:rPr>
              <a:t>turbulento.</a:t>
            </a:r>
            <a:endParaRPr lang="es-CO" sz="1600" dirty="0"/>
          </a:p>
        </p:txBody>
      </p:sp>
      <p:sp>
        <p:nvSpPr>
          <p:cNvPr id="31" name="Rectángulo 30"/>
          <p:cNvSpPr/>
          <p:nvPr/>
        </p:nvSpPr>
        <p:spPr>
          <a:xfrm>
            <a:off x="7401162" y="2214250"/>
            <a:ext cx="4994038" cy="369332"/>
          </a:xfrm>
          <a:prstGeom prst="rect">
            <a:avLst/>
          </a:prstGeom>
        </p:spPr>
        <p:txBody>
          <a:bodyPr wrap="square">
            <a:spAutoFit/>
          </a:bodyPr>
          <a:lstStyle/>
          <a:p>
            <a:r>
              <a:rPr lang="es-CO" dirty="0" smtClean="0">
                <a:latin typeface="Calibri" panose="020F0502020204030204" pitchFamily="34" charset="0"/>
                <a:ea typeface="Calibri" panose="020F0502020204030204" pitchFamily="34" charset="0"/>
                <a:cs typeface="Times New Roman" panose="02020603050405020304" pitchFamily="18" charset="0"/>
              </a:rPr>
              <a:t>Para </a:t>
            </a:r>
            <a:r>
              <a:rPr lang="es-CO" dirty="0">
                <a:latin typeface="Calibri" panose="020F0502020204030204" pitchFamily="34" charset="0"/>
                <a:ea typeface="Calibri" panose="020F0502020204030204" pitchFamily="34" charset="0"/>
                <a:cs typeface="Times New Roman" panose="02020603050405020304" pitchFamily="18" charset="0"/>
              </a:rPr>
              <a:t>cuando existen bajas presiones (P &lt; 2000</a:t>
            </a:r>
            <a:r>
              <a:rPr lang="es-CO" baseline="-25000" dirty="0">
                <a:latin typeface="Calibri" panose="020F0502020204030204" pitchFamily="34" charset="0"/>
                <a:ea typeface="Calibri" panose="020F0502020204030204" pitchFamily="34" charset="0"/>
                <a:cs typeface="Times New Roman" panose="02020603050405020304" pitchFamily="18" charset="0"/>
              </a:rPr>
              <a:t>psi</a:t>
            </a:r>
            <a:r>
              <a:rPr lang="es-CO" dirty="0" smtClean="0">
                <a:latin typeface="Calibri" panose="020F0502020204030204" pitchFamily="34" charset="0"/>
                <a:ea typeface="Calibri" panose="020F0502020204030204" pitchFamily="34" charset="0"/>
                <a:cs typeface="Times New Roman" panose="02020603050405020304" pitchFamily="18" charset="0"/>
              </a:rPr>
              <a:t>)</a:t>
            </a:r>
            <a:endParaRPr lang="es-CO" dirty="0"/>
          </a:p>
        </p:txBody>
      </p:sp>
      <p:pic>
        <p:nvPicPr>
          <p:cNvPr id="32" name="Imagen 31"/>
          <p:cNvPicPr>
            <a:picLocks noChangeAspect="1"/>
          </p:cNvPicPr>
          <p:nvPr/>
        </p:nvPicPr>
        <p:blipFill>
          <a:blip r:embed="rId6"/>
          <a:stretch>
            <a:fillRect/>
          </a:stretch>
        </p:blipFill>
        <p:spPr>
          <a:xfrm>
            <a:off x="3054773" y="2662969"/>
            <a:ext cx="3765626" cy="1105269"/>
          </a:xfrm>
          <a:prstGeom prst="rect">
            <a:avLst/>
          </a:prstGeom>
          <a:ln>
            <a:noFill/>
          </a:ln>
          <a:effectLst>
            <a:glow rad="63500">
              <a:schemeClr val="accent2">
                <a:satMod val="175000"/>
                <a:alpha val="40000"/>
              </a:schemeClr>
            </a:glow>
            <a:softEdge rad="112500"/>
          </a:effectLst>
        </p:spPr>
      </p:pic>
    </p:spTree>
    <p:extLst>
      <p:ext uri="{BB962C8B-B14F-4D97-AF65-F5344CB8AC3E}">
        <p14:creationId xmlns:p14="http://schemas.microsoft.com/office/powerpoint/2010/main" val="3553206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3" name="Rectángulo 2"/>
          <p:cNvSpPr/>
          <p:nvPr/>
        </p:nvSpPr>
        <p:spPr>
          <a:xfrm>
            <a:off x="2800298" y="560821"/>
            <a:ext cx="9391702" cy="1938992"/>
          </a:xfrm>
          <a:prstGeom prst="rect">
            <a:avLst/>
          </a:prstGeom>
        </p:spPr>
        <p:txBody>
          <a:bodyPr wrap="square">
            <a:spAutoFit/>
          </a:bodyPr>
          <a:lstStyle/>
          <a:p>
            <a:pPr algn="just">
              <a:lnSpc>
                <a:spcPct val="150000"/>
              </a:lnSpc>
              <a:spcAft>
                <a:spcPts val="0"/>
              </a:spcAft>
            </a:pPr>
            <a:r>
              <a:rPr lang="es-CO" sz="2000" dirty="0">
                <a:solidFill>
                  <a:srgbClr val="000000"/>
                </a:solidFill>
                <a:latin typeface="Arial" panose="020B0604020202020204" pitchFamily="34" charset="0"/>
                <a:ea typeface="Times New Roman" panose="02020603050405020304" pitchFamily="18" charset="0"/>
              </a:rPr>
              <a:t> </a:t>
            </a:r>
          </a:p>
          <a:p>
            <a:r>
              <a:rPr lang="es-CO" dirty="0">
                <a:latin typeface="Calibri" panose="020F0502020204030204" pitchFamily="34" charset="0"/>
                <a:ea typeface="Calibri" panose="020F0502020204030204" pitchFamily="34" charset="0"/>
                <a:cs typeface="Times New Roman" panose="02020603050405020304" pitchFamily="18" charset="0"/>
              </a:rPr>
              <a:t>Para los completamientos de pozos se conjugan dos configuraciones: </a:t>
            </a:r>
            <a:endParaRPr lang="es-CO"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r>
              <a:rPr lang="es-CO" dirty="0" smtClean="0">
                <a:latin typeface="Calibri" panose="020F0502020204030204" pitchFamily="34" charset="0"/>
                <a:ea typeface="Calibri" panose="020F0502020204030204" pitchFamily="34" charset="0"/>
                <a:cs typeface="Times New Roman" panose="02020603050405020304" pitchFamily="18" charset="0"/>
              </a:rPr>
              <a:t>la </a:t>
            </a:r>
            <a:r>
              <a:rPr lang="es-CO" dirty="0">
                <a:latin typeface="Calibri" panose="020F0502020204030204" pitchFamily="34" charset="0"/>
                <a:ea typeface="Calibri" panose="020F0502020204030204" pitchFamily="34" charset="0"/>
                <a:cs typeface="Times New Roman" panose="02020603050405020304" pitchFamily="18" charset="0"/>
              </a:rPr>
              <a:t>forma del revestimiento del </a:t>
            </a:r>
            <a:r>
              <a:rPr lang="es-CO" dirty="0" smtClean="0">
                <a:latin typeface="Calibri" panose="020F0502020204030204" pitchFamily="34" charset="0"/>
                <a:ea typeface="Calibri" panose="020F0502020204030204" pitchFamily="34" charset="0"/>
                <a:cs typeface="Times New Roman" panose="02020603050405020304" pitchFamily="18" charset="0"/>
              </a:rPr>
              <a:t>hoyo</a:t>
            </a:r>
          </a:p>
          <a:p>
            <a:pPr marL="342900" indent="-342900">
              <a:buAutoNum type="arabicPeriod"/>
            </a:pPr>
            <a:r>
              <a:rPr lang="es-CO" dirty="0" smtClean="0">
                <a:latin typeface="Calibri" panose="020F0502020204030204" pitchFamily="34" charset="0"/>
                <a:ea typeface="Calibri" panose="020F0502020204030204" pitchFamily="34" charset="0"/>
                <a:cs typeface="Times New Roman" panose="02020603050405020304" pitchFamily="18" charset="0"/>
              </a:rPr>
              <a:t>La </a:t>
            </a:r>
            <a:r>
              <a:rPr lang="es-CO" dirty="0">
                <a:latin typeface="Calibri" panose="020F0502020204030204" pitchFamily="34" charset="0"/>
                <a:ea typeface="Calibri" panose="020F0502020204030204" pitchFamily="34" charset="0"/>
                <a:cs typeface="Times New Roman" panose="02020603050405020304" pitchFamily="18" charset="0"/>
              </a:rPr>
              <a:t>disposición del equipo de producción, dependiendo del número de zonas </a:t>
            </a:r>
            <a:r>
              <a:rPr lang="es-CO" dirty="0" smtClean="0">
                <a:latin typeface="Calibri" panose="020F0502020204030204" pitchFamily="34" charset="0"/>
                <a:ea typeface="Calibri" panose="020F0502020204030204" pitchFamily="34" charset="0"/>
                <a:cs typeface="Times New Roman" panose="02020603050405020304" pitchFamily="18" charset="0"/>
              </a:rPr>
              <a:t>productoras.</a:t>
            </a:r>
          </a:p>
          <a:p>
            <a:endParaRPr lang="es-CO" dirty="0">
              <a:latin typeface="Calibri" panose="020F0502020204030204" pitchFamily="34" charset="0"/>
              <a:ea typeface="Calibri" panose="020F0502020204030204" pitchFamily="34" charset="0"/>
              <a:cs typeface="Times New Roman" panose="02020603050405020304" pitchFamily="18" charset="0"/>
            </a:endParaRPr>
          </a:p>
          <a:p>
            <a:r>
              <a:rPr lang="es-CO" dirty="0" smtClean="0">
                <a:latin typeface="Calibri" panose="020F0502020204030204" pitchFamily="34" charset="0"/>
                <a:ea typeface="Calibri" panose="020F0502020204030204" pitchFamily="34" charset="0"/>
                <a:cs typeface="Times New Roman" panose="02020603050405020304" pitchFamily="18" charset="0"/>
              </a:rPr>
              <a:t>L</a:t>
            </a:r>
            <a:r>
              <a:rPr lang="es-CO" dirty="0" smtClean="0"/>
              <a:t>as </a:t>
            </a:r>
            <a:r>
              <a:rPr lang="es-CO" dirty="0"/>
              <a:t>configuraciones fundamentales y las configuraciones especiales para completar un pozo son:</a:t>
            </a:r>
          </a:p>
        </p:txBody>
      </p:sp>
      <p:pic>
        <p:nvPicPr>
          <p:cNvPr id="22" name="Imagen 21"/>
          <p:cNvPicPr/>
          <p:nvPr/>
        </p:nvPicPr>
        <p:blipFill>
          <a:blip r:embed="rId4">
            <a:extLst>
              <a:ext uri="{28A0092B-C50C-407E-A947-70E740481C1C}">
                <a14:useLocalDpi xmlns:a14="http://schemas.microsoft.com/office/drawing/2010/main" val="0"/>
              </a:ext>
            </a:extLst>
          </a:blip>
          <a:stretch>
            <a:fillRect/>
          </a:stretch>
        </p:blipFill>
        <p:spPr>
          <a:xfrm>
            <a:off x="8012471" y="2516859"/>
            <a:ext cx="3225447" cy="4277207"/>
          </a:xfrm>
          <a:prstGeom prst="rect">
            <a:avLst/>
          </a:prstGeom>
        </p:spPr>
      </p:pic>
      <p:sp>
        <p:nvSpPr>
          <p:cNvPr id="9" name="Flecha derecha 8"/>
          <p:cNvSpPr/>
          <p:nvPr/>
        </p:nvSpPr>
        <p:spPr>
          <a:xfrm>
            <a:off x="7018271" y="4130038"/>
            <a:ext cx="741620" cy="45517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0" name="Esquina doblada 9"/>
          <p:cNvSpPr/>
          <p:nvPr/>
        </p:nvSpPr>
        <p:spPr>
          <a:xfrm>
            <a:off x="3174274" y="2580793"/>
            <a:ext cx="3722915" cy="4149340"/>
          </a:xfrm>
          <a:prstGeom prst="foldedCorner">
            <a:avLst/>
          </a:prstGeom>
          <a:gradFill>
            <a:gsLst>
              <a:gs pos="0">
                <a:schemeClr val="accent1">
                  <a:lumMod val="5000"/>
                  <a:lumOff val="95000"/>
                </a:schemeClr>
              </a:gs>
              <a:gs pos="41413">
                <a:schemeClr val="accent2">
                  <a:lumMod val="40000"/>
                  <a:lumOff val="60000"/>
                </a:schemeClr>
              </a:gs>
              <a:gs pos="13542">
                <a:srgbClr val="FEEADE"/>
              </a:gs>
              <a:gs pos="74000">
                <a:schemeClr val="accent3">
                  <a:lumMod val="20000"/>
                  <a:lumOff val="80000"/>
                </a:schemeClr>
              </a:gs>
              <a:gs pos="83000">
                <a:schemeClr val="accent2">
                  <a:lumMod val="20000"/>
                  <a:lumOff val="8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p:cNvSpPr/>
          <p:nvPr/>
        </p:nvSpPr>
        <p:spPr>
          <a:xfrm>
            <a:off x="3261359" y="2805982"/>
            <a:ext cx="3548743" cy="3416320"/>
          </a:xfrm>
          <a:prstGeom prst="rect">
            <a:avLst/>
          </a:prstGeom>
        </p:spPr>
        <p:txBody>
          <a:bodyPr wrap="square">
            <a:spAutoFit/>
          </a:bodyPr>
          <a:lstStyle/>
          <a:p>
            <a:pPr algn="ctr"/>
            <a:r>
              <a:rPr lang="es-CO" dirty="0" smtClean="0">
                <a:solidFill>
                  <a:srgbClr val="000000"/>
                </a:solidFill>
                <a:latin typeface="Arial" panose="020B0604020202020204" pitchFamily="34" charset="0"/>
                <a:ea typeface="Calibri" panose="020F0502020204030204" pitchFamily="34" charset="0"/>
                <a:cs typeface="Arial" panose="020B0604020202020204" pitchFamily="34" charset="0"/>
              </a:rPr>
              <a:t>COMPLETAMIENTO A HUECO ABIERTO</a:t>
            </a:r>
          </a:p>
          <a:p>
            <a:pPr algn="ctr"/>
            <a:endParaRPr lang="es-CO"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endParaRPr lang="es-CO"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s-CO" dirty="0" smtClean="0">
                <a:solidFill>
                  <a:srgbClr val="000000"/>
                </a:solidFill>
                <a:latin typeface="Arial" panose="020B0604020202020204" pitchFamily="34" charset="0"/>
                <a:ea typeface="Calibri" panose="020F0502020204030204" pitchFamily="34" charset="0"/>
                <a:cs typeface="Arial" panose="020B0604020202020204" pitchFamily="34" charset="0"/>
              </a:rPr>
              <a:t>En </a:t>
            </a: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este se asienta y se cementa el revestimiento por encima de la zona productora, luego se continúa con la perforación del resto de la zona de interés usando un fluido (lodo) que no la daña, esta se deja sin revestimiento.</a:t>
            </a:r>
            <a:endParaRPr lang="es-CO" dirty="0"/>
          </a:p>
        </p:txBody>
      </p:sp>
    </p:spTree>
    <p:extLst>
      <p:ext uri="{BB962C8B-B14F-4D97-AF65-F5344CB8AC3E}">
        <p14:creationId xmlns:p14="http://schemas.microsoft.com/office/powerpoint/2010/main" val="2122987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5" name="Diagrama 4"/>
          <p:cNvGraphicFramePr/>
          <p:nvPr>
            <p:extLst>
              <p:ext uri="{D42A27DB-BD31-4B8C-83A1-F6EECF244321}">
                <p14:modId xmlns:p14="http://schemas.microsoft.com/office/powerpoint/2010/main" val="3706600909"/>
              </p:ext>
            </p:extLst>
          </p:nvPr>
        </p:nvGraphicFramePr>
        <p:xfrm>
          <a:off x="2561644" y="683442"/>
          <a:ext cx="9136090" cy="6078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4722744" y="1051363"/>
            <a:ext cx="5224444" cy="461665"/>
          </a:xfrm>
          <a:prstGeom prst="rect">
            <a:avLst/>
          </a:prstGeom>
          <a:noFill/>
        </p:spPr>
        <p:txBody>
          <a:bodyPr wrap="none" rtlCol="0">
            <a:spAutoFit/>
          </a:bodyPr>
          <a:lstStyle/>
          <a:p>
            <a:r>
              <a:rPr lang="es-CO"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COMPLETAMIENTO A HUECO ABIERTO</a:t>
            </a:r>
            <a:endParaRPr lang="es-CO"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3" name="Imagen 22"/>
          <p:cNvPicPr/>
          <p:nvPr/>
        </p:nvPicPr>
        <p:blipFill>
          <a:blip r:embed="rId9">
            <a:extLst>
              <a:ext uri="{28A0092B-C50C-407E-A947-70E740481C1C}">
                <a14:useLocalDpi xmlns:a14="http://schemas.microsoft.com/office/drawing/2010/main" val="0"/>
              </a:ext>
            </a:extLst>
          </a:blip>
          <a:stretch>
            <a:fillRect/>
          </a:stretch>
        </p:blipFill>
        <p:spPr>
          <a:xfrm>
            <a:off x="8770117" y="4226750"/>
            <a:ext cx="1810797" cy="243095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755731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pic>
        <p:nvPicPr>
          <p:cNvPr id="9" name="Imagen 8"/>
          <p:cNvPicPr>
            <a:picLocks noChangeAspect="1"/>
          </p:cNvPicPr>
          <p:nvPr/>
        </p:nvPicPr>
        <p:blipFill>
          <a:blip r:embed="rId4"/>
          <a:stretch>
            <a:fillRect/>
          </a:stretch>
        </p:blipFill>
        <p:spPr>
          <a:xfrm>
            <a:off x="3134594" y="1455102"/>
            <a:ext cx="3388209" cy="4162938"/>
          </a:xfrm>
          <a:prstGeom prst="rect">
            <a:avLst/>
          </a:prstGeom>
          <a:ln>
            <a:noFill/>
          </a:ln>
          <a:effectLst>
            <a:softEdge rad="112500"/>
          </a:effectLst>
        </p:spPr>
      </p:pic>
      <p:sp>
        <p:nvSpPr>
          <p:cNvPr id="10" name="CuadroTexto 9"/>
          <p:cNvSpPr txBox="1"/>
          <p:nvPr/>
        </p:nvSpPr>
        <p:spPr>
          <a:xfrm>
            <a:off x="2828254" y="5534561"/>
            <a:ext cx="4193831" cy="1323439"/>
          </a:xfrm>
          <a:prstGeom prst="rect">
            <a:avLst/>
          </a:prstGeom>
          <a:noFill/>
        </p:spPr>
        <p:txBody>
          <a:bodyPr wrap="square" rtlCol="0">
            <a:spAutoFit/>
          </a:bodyPr>
          <a:lstStyle/>
          <a:p>
            <a:pPr algn="just"/>
            <a:r>
              <a:rPr lang="es-CO" sz="1600" dirty="0"/>
              <a:t>Este completamiento consiste en colocar un forro con o sin malla a lo largo de la sección de la zona de interés, este forro puede ser empacado con grava para impedir el arrastre de la arena de la formación con la </a:t>
            </a:r>
            <a:r>
              <a:rPr lang="es-CO" sz="1600" dirty="0" smtClean="0"/>
              <a:t>producción.</a:t>
            </a:r>
            <a:endParaRPr lang="es-CO" sz="1600" dirty="0"/>
          </a:p>
        </p:txBody>
      </p:sp>
      <p:sp>
        <p:nvSpPr>
          <p:cNvPr id="13" name="CuadroTexto 12"/>
          <p:cNvSpPr txBox="1"/>
          <p:nvPr/>
        </p:nvSpPr>
        <p:spPr>
          <a:xfrm>
            <a:off x="2800298" y="808771"/>
            <a:ext cx="3962628" cy="646331"/>
          </a:xfrm>
          <a:prstGeom prst="rect">
            <a:avLst/>
          </a:prstGeom>
          <a:noFill/>
        </p:spPr>
        <p:txBody>
          <a:bodyPr wrap="square" rtlCol="0">
            <a:spAutoFit/>
          </a:bodyPr>
          <a:lstStyle/>
          <a:p>
            <a:pPr marL="285750" indent="-285750" algn="ctr">
              <a:buFont typeface="Wingdings" panose="05000000000000000000" pitchFamily="2" charset="2"/>
              <a:buChar char="ü"/>
            </a:pPr>
            <a:r>
              <a:rPr lang="es-CO" dirty="0">
                <a:ln w="0"/>
                <a:effectLst>
                  <a:outerShdw blurRad="38100" dist="19050" dir="2700000" algn="tl" rotWithShape="0">
                    <a:schemeClr val="dk1">
                      <a:alpha val="40000"/>
                    </a:schemeClr>
                  </a:outerShdw>
                </a:effectLst>
              </a:rPr>
              <a:t>Completamiento a hueco abierto con forro no cementado</a:t>
            </a:r>
          </a:p>
        </p:txBody>
      </p:sp>
      <p:sp>
        <p:nvSpPr>
          <p:cNvPr id="24" name="CuadroTexto 23"/>
          <p:cNvSpPr txBox="1"/>
          <p:nvPr/>
        </p:nvSpPr>
        <p:spPr>
          <a:xfrm>
            <a:off x="7636411" y="1131056"/>
            <a:ext cx="4725631" cy="2308324"/>
          </a:xfrm>
          <a:prstGeom prst="rect">
            <a:avLst/>
          </a:prstGeom>
          <a:noFill/>
        </p:spPr>
        <p:txBody>
          <a:bodyPr wrap="square" rtlCol="0">
            <a:spAutoFit/>
          </a:bodyPr>
          <a:lstStyle/>
          <a:p>
            <a:r>
              <a:rPr lang="es-CO" sz="1600" b="1" dirty="0" smtClean="0"/>
              <a:t>VENTAJAS</a:t>
            </a:r>
          </a:p>
          <a:p>
            <a:endParaRPr lang="es-CO" sz="1600" b="1" dirty="0" smtClean="0"/>
          </a:p>
          <a:p>
            <a:pPr lvl="0"/>
            <a:r>
              <a:rPr lang="es-CO" sz="1600" dirty="0" smtClean="0"/>
              <a:t>-Se </a:t>
            </a:r>
            <a:r>
              <a:rPr lang="es-CO" sz="1600" dirty="0"/>
              <a:t>reduce al mínimo el daño a la formación.</a:t>
            </a:r>
          </a:p>
          <a:p>
            <a:pPr lvl="0"/>
            <a:r>
              <a:rPr lang="es-CO" sz="1600" dirty="0" smtClean="0"/>
              <a:t>-No </a:t>
            </a:r>
            <a:r>
              <a:rPr lang="es-CO" sz="1600" dirty="0"/>
              <a:t>existen costos por cañoneo.</a:t>
            </a:r>
          </a:p>
          <a:p>
            <a:pPr lvl="0"/>
            <a:r>
              <a:rPr lang="es-CO" sz="1600" dirty="0" smtClean="0"/>
              <a:t>-La </a:t>
            </a:r>
            <a:r>
              <a:rPr lang="es-CO" sz="1600" dirty="0"/>
              <a:t>interpretación de los registros no es crítica.</a:t>
            </a:r>
          </a:p>
          <a:p>
            <a:pPr lvl="0"/>
            <a:r>
              <a:rPr lang="es-CO" sz="1600" dirty="0" smtClean="0"/>
              <a:t>-Se </a:t>
            </a:r>
            <a:r>
              <a:rPr lang="es-CO" sz="1600" dirty="0"/>
              <a:t>adapta fácilmente a técnicas especiales para el control de arena.</a:t>
            </a:r>
          </a:p>
          <a:p>
            <a:pPr lvl="0"/>
            <a:r>
              <a:rPr lang="es-CO" sz="1600" dirty="0" smtClean="0"/>
              <a:t>-El </a:t>
            </a:r>
            <a:r>
              <a:rPr lang="es-CO" sz="1600" dirty="0"/>
              <a:t>pozo puede ser fácilmente profundizable.</a:t>
            </a:r>
          </a:p>
          <a:p>
            <a:pPr algn="ctr"/>
            <a:endParaRPr lang="es-CO" sz="1600" b="1" dirty="0"/>
          </a:p>
        </p:txBody>
      </p:sp>
      <p:sp>
        <p:nvSpPr>
          <p:cNvPr id="25" name="CuadroTexto 24"/>
          <p:cNvSpPr txBox="1"/>
          <p:nvPr/>
        </p:nvSpPr>
        <p:spPr>
          <a:xfrm>
            <a:off x="7636411" y="3789581"/>
            <a:ext cx="4529689" cy="2062103"/>
          </a:xfrm>
          <a:prstGeom prst="rect">
            <a:avLst/>
          </a:prstGeom>
          <a:noFill/>
        </p:spPr>
        <p:txBody>
          <a:bodyPr wrap="square" rtlCol="0">
            <a:spAutoFit/>
          </a:bodyPr>
          <a:lstStyle/>
          <a:p>
            <a:r>
              <a:rPr lang="es-CO" sz="1600" b="1" dirty="0" smtClean="0"/>
              <a:t>DESVENTAJAS</a:t>
            </a:r>
          </a:p>
          <a:p>
            <a:pPr algn="ctr"/>
            <a:endParaRPr lang="es-CO" sz="1600" b="1" dirty="0"/>
          </a:p>
          <a:p>
            <a:pPr lvl="0"/>
            <a:r>
              <a:rPr lang="es-CO" sz="1600" dirty="0" smtClean="0"/>
              <a:t>-Dificulta </a:t>
            </a:r>
            <a:r>
              <a:rPr lang="es-CO" sz="1600" dirty="0"/>
              <a:t>las futuras reparaciones.</a:t>
            </a:r>
          </a:p>
          <a:p>
            <a:pPr lvl="0"/>
            <a:r>
              <a:rPr lang="es-CO" sz="1600" dirty="0" smtClean="0"/>
              <a:t>-No </a:t>
            </a:r>
            <a:r>
              <a:rPr lang="es-CO" sz="1600" dirty="0"/>
              <a:t>se puede estimular selectivamente.</a:t>
            </a:r>
          </a:p>
          <a:p>
            <a:pPr lvl="0"/>
            <a:r>
              <a:rPr lang="es-CO" sz="1600" dirty="0" smtClean="0"/>
              <a:t>-La </a:t>
            </a:r>
            <a:r>
              <a:rPr lang="es-CO" sz="1600" dirty="0"/>
              <a:t>producción de agua y gas es difícil de controlar.</a:t>
            </a:r>
          </a:p>
          <a:p>
            <a:pPr lvl="0"/>
            <a:r>
              <a:rPr lang="es-CO" sz="1600" dirty="0" smtClean="0"/>
              <a:t>-Existe </a:t>
            </a:r>
            <a:r>
              <a:rPr lang="es-CO" sz="1600" dirty="0"/>
              <a:t>un diámetro reducido frente a la zona o intervalo de producción.</a:t>
            </a:r>
          </a:p>
          <a:p>
            <a:pPr algn="ctr"/>
            <a:endParaRPr lang="es-CO" sz="1600" b="1" dirty="0"/>
          </a:p>
        </p:txBody>
      </p:sp>
    </p:spTree>
    <p:extLst>
      <p:ext uri="{BB962C8B-B14F-4D97-AF65-F5344CB8AC3E}">
        <p14:creationId xmlns:p14="http://schemas.microsoft.com/office/powerpoint/2010/main" val="1659099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10" name="CuadroTexto 9"/>
          <p:cNvSpPr txBox="1"/>
          <p:nvPr/>
        </p:nvSpPr>
        <p:spPr>
          <a:xfrm>
            <a:off x="2828254" y="5817114"/>
            <a:ext cx="4193831" cy="830997"/>
          </a:xfrm>
          <a:prstGeom prst="rect">
            <a:avLst/>
          </a:prstGeom>
          <a:noFill/>
        </p:spPr>
        <p:txBody>
          <a:bodyPr wrap="square" rtlCol="0">
            <a:spAutoFit/>
          </a:bodyPr>
          <a:lstStyle/>
          <a:p>
            <a:pPr algn="just"/>
            <a:r>
              <a:rPr lang="es-CO" sz="1600" dirty="0"/>
              <a:t>En este caso se instala un forro a lo largo de la sección de la zona de interés, el forro se cementa y se cañonea selectivamente la zona </a:t>
            </a:r>
            <a:r>
              <a:rPr lang="es-CO" sz="1600" dirty="0" smtClean="0"/>
              <a:t>productora.</a:t>
            </a:r>
            <a:endParaRPr lang="es-CO" sz="1600" dirty="0"/>
          </a:p>
        </p:txBody>
      </p:sp>
      <p:sp>
        <p:nvSpPr>
          <p:cNvPr id="13" name="CuadroTexto 12"/>
          <p:cNvSpPr txBox="1"/>
          <p:nvPr/>
        </p:nvSpPr>
        <p:spPr>
          <a:xfrm>
            <a:off x="2873654" y="779417"/>
            <a:ext cx="3962628" cy="646331"/>
          </a:xfrm>
          <a:prstGeom prst="rect">
            <a:avLst/>
          </a:prstGeom>
          <a:noFill/>
        </p:spPr>
        <p:txBody>
          <a:bodyPr wrap="square" rtlCol="0">
            <a:spAutoFit/>
          </a:bodyPr>
          <a:lstStyle/>
          <a:p>
            <a:pPr marL="285750" indent="-285750" algn="ctr">
              <a:buFont typeface="Wingdings" panose="05000000000000000000" pitchFamily="2" charset="2"/>
              <a:buChar char="ü"/>
            </a:pPr>
            <a:r>
              <a:rPr lang="es-CO" dirty="0">
                <a:ln w="0"/>
                <a:effectLst>
                  <a:outerShdw blurRad="38100" dist="19050" dir="2700000" algn="tl" rotWithShape="0">
                    <a:schemeClr val="dk1">
                      <a:alpha val="40000"/>
                    </a:schemeClr>
                  </a:outerShdw>
                </a:effectLst>
              </a:rPr>
              <a:t>Completamiento a hueco abierto con forro </a:t>
            </a:r>
            <a:r>
              <a:rPr lang="es-CO" dirty="0" smtClean="0">
                <a:ln w="0"/>
                <a:effectLst>
                  <a:outerShdw blurRad="38100" dist="19050" dir="2700000" algn="tl" rotWithShape="0">
                    <a:schemeClr val="dk1">
                      <a:alpha val="40000"/>
                    </a:schemeClr>
                  </a:outerShdw>
                </a:effectLst>
              </a:rPr>
              <a:t>cementado</a:t>
            </a:r>
            <a:endParaRPr lang="es-CO" dirty="0">
              <a:ln w="0"/>
              <a:effectLst>
                <a:outerShdw blurRad="38100" dist="19050" dir="2700000" algn="tl" rotWithShape="0">
                  <a:schemeClr val="dk1">
                    <a:alpha val="40000"/>
                  </a:schemeClr>
                </a:outerShdw>
              </a:effectLst>
            </a:endParaRPr>
          </a:p>
        </p:txBody>
      </p:sp>
      <p:sp>
        <p:nvSpPr>
          <p:cNvPr id="24" name="CuadroTexto 23"/>
          <p:cNvSpPr txBox="1"/>
          <p:nvPr/>
        </p:nvSpPr>
        <p:spPr>
          <a:xfrm>
            <a:off x="7441973" y="1289432"/>
            <a:ext cx="4660316" cy="2062103"/>
          </a:xfrm>
          <a:prstGeom prst="rect">
            <a:avLst/>
          </a:prstGeom>
          <a:noFill/>
        </p:spPr>
        <p:txBody>
          <a:bodyPr wrap="square" rtlCol="0">
            <a:spAutoFit/>
          </a:bodyPr>
          <a:lstStyle/>
          <a:p>
            <a:r>
              <a:rPr lang="es-CO" sz="1600" b="1" dirty="0" smtClean="0"/>
              <a:t>VENTAJAS</a:t>
            </a:r>
          </a:p>
          <a:p>
            <a:endParaRPr lang="es-CO" sz="1600" b="1" dirty="0" smtClean="0"/>
          </a:p>
          <a:p>
            <a:pPr lvl="0"/>
            <a:r>
              <a:rPr lang="es-CO" sz="1600" dirty="0" smtClean="0"/>
              <a:t>-La </a:t>
            </a:r>
            <a:r>
              <a:rPr lang="es-CO" sz="1600" dirty="0"/>
              <a:t>producción de agua y gas es fácil de controlar.</a:t>
            </a:r>
          </a:p>
          <a:p>
            <a:pPr lvl="0"/>
            <a:r>
              <a:rPr lang="es-CO" sz="1600" dirty="0" smtClean="0"/>
              <a:t>-La </a:t>
            </a:r>
            <a:r>
              <a:rPr lang="es-CO" sz="1600" dirty="0"/>
              <a:t>formación puede ser estimulada selectivamente.</a:t>
            </a:r>
          </a:p>
          <a:p>
            <a:pPr lvl="0"/>
            <a:r>
              <a:rPr lang="es-CO" sz="1600" dirty="0" smtClean="0"/>
              <a:t>-El </a:t>
            </a:r>
            <a:r>
              <a:rPr lang="es-CO" sz="1600" dirty="0"/>
              <a:t>pozo puede ser fácilmente profundizable.</a:t>
            </a:r>
          </a:p>
          <a:p>
            <a:pPr lvl="0"/>
            <a:r>
              <a:rPr lang="es-CO" sz="1600" dirty="0" smtClean="0"/>
              <a:t>-El </a:t>
            </a:r>
            <a:r>
              <a:rPr lang="es-CO" sz="1600" dirty="0"/>
              <a:t>forro se adapta fácilmente a cualquier técnica especial para el control de arena.</a:t>
            </a:r>
          </a:p>
          <a:p>
            <a:pPr algn="ctr"/>
            <a:endParaRPr lang="es-CO" sz="1600" b="1" dirty="0"/>
          </a:p>
        </p:txBody>
      </p:sp>
      <p:sp>
        <p:nvSpPr>
          <p:cNvPr id="25" name="CuadroTexto 24"/>
          <p:cNvSpPr txBox="1"/>
          <p:nvPr/>
        </p:nvSpPr>
        <p:spPr>
          <a:xfrm>
            <a:off x="7396111" y="3785080"/>
            <a:ext cx="4660317" cy="2800767"/>
          </a:xfrm>
          <a:prstGeom prst="rect">
            <a:avLst/>
          </a:prstGeom>
          <a:noFill/>
        </p:spPr>
        <p:txBody>
          <a:bodyPr wrap="square" rtlCol="0">
            <a:spAutoFit/>
          </a:bodyPr>
          <a:lstStyle/>
          <a:p>
            <a:r>
              <a:rPr lang="es-CO" sz="1600" b="1" dirty="0" smtClean="0"/>
              <a:t>DESVENTAJAS</a:t>
            </a:r>
          </a:p>
          <a:p>
            <a:pPr algn="ctr"/>
            <a:endParaRPr lang="es-CO" sz="1600" b="1" dirty="0"/>
          </a:p>
          <a:p>
            <a:pPr lvl="0"/>
            <a:r>
              <a:rPr lang="es-CO" sz="1600" dirty="0" smtClean="0"/>
              <a:t>-La </a:t>
            </a:r>
            <a:r>
              <a:rPr lang="es-CO" sz="1600" dirty="0"/>
              <a:t>interpretación de registros o perfiles de producción es crítica.</a:t>
            </a:r>
          </a:p>
          <a:p>
            <a:pPr lvl="0"/>
            <a:r>
              <a:rPr lang="es-CO" sz="1600" dirty="0" smtClean="0"/>
              <a:t>-Requiere </a:t>
            </a:r>
            <a:r>
              <a:rPr lang="es-CO" sz="1600" dirty="0"/>
              <a:t>buenos trabajos de cementación.</a:t>
            </a:r>
          </a:p>
          <a:p>
            <a:pPr lvl="0"/>
            <a:r>
              <a:rPr lang="es-CO" sz="1600" dirty="0" smtClean="0"/>
              <a:t>-Presenta </a:t>
            </a:r>
            <a:r>
              <a:rPr lang="es-CO" sz="1600" dirty="0"/>
              <a:t>algunos costos adicionales como la cementación, cañoneo, taladro, etc.</a:t>
            </a:r>
          </a:p>
          <a:p>
            <a:pPr lvl="0"/>
            <a:r>
              <a:rPr lang="es-CO" sz="1600" dirty="0" smtClean="0"/>
              <a:t>-El </a:t>
            </a:r>
            <a:r>
              <a:rPr lang="es-CO" sz="1600" dirty="0"/>
              <a:t>diámetro del pozo a través del intervalo de producción es muy restringido.</a:t>
            </a:r>
          </a:p>
          <a:p>
            <a:pPr lvl="0"/>
            <a:r>
              <a:rPr lang="es-CO" sz="1600" dirty="0" smtClean="0"/>
              <a:t>-Es </a:t>
            </a:r>
            <a:r>
              <a:rPr lang="es-CO" sz="1600" dirty="0"/>
              <a:t>más susceptible al daño a la formación.</a:t>
            </a:r>
          </a:p>
          <a:p>
            <a:pPr algn="ctr"/>
            <a:endParaRPr lang="es-CO" sz="1600" b="1" dirty="0"/>
          </a:p>
        </p:txBody>
      </p:sp>
      <p:pic>
        <p:nvPicPr>
          <p:cNvPr id="3" name="Imagen 2"/>
          <p:cNvPicPr>
            <a:picLocks noChangeAspect="1"/>
          </p:cNvPicPr>
          <p:nvPr/>
        </p:nvPicPr>
        <p:blipFill>
          <a:blip r:embed="rId4"/>
          <a:stretch>
            <a:fillRect/>
          </a:stretch>
        </p:blipFill>
        <p:spPr>
          <a:xfrm>
            <a:off x="3183041" y="1384801"/>
            <a:ext cx="3430518" cy="4434898"/>
          </a:xfrm>
          <a:prstGeom prst="rect">
            <a:avLst/>
          </a:prstGeom>
          <a:ln>
            <a:noFill/>
          </a:ln>
          <a:effectLst>
            <a:softEdge rad="112500"/>
          </a:effectLst>
        </p:spPr>
      </p:pic>
    </p:spTree>
    <p:extLst>
      <p:ext uri="{BB962C8B-B14F-4D97-AF65-F5344CB8AC3E}">
        <p14:creationId xmlns:p14="http://schemas.microsoft.com/office/powerpoint/2010/main" val="3670517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10" name="CuadroTexto 9"/>
          <p:cNvSpPr txBox="1"/>
          <p:nvPr/>
        </p:nvSpPr>
        <p:spPr>
          <a:xfrm>
            <a:off x="2889880" y="5499872"/>
            <a:ext cx="3748301" cy="1323439"/>
          </a:xfrm>
          <a:prstGeom prst="rect">
            <a:avLst/>
          </a:prstGeom>
          <a:noFill/>
        </p:spPr>
        <p:txBody>
          <a:bodyPr wrap="square" rtlCol="0">
            <a:spAutoFit/>
          </a:bodyPr>
          <a:lstStyle/>
          <a:p>
            <a:pPr algn="just"/>
            <a:r>
              <a:rPr lang="es-CO" sz="1600" dirty="0" smtClean="0"/>
              <a:t>Este </a:t>
            </a:r>
            <a:r>
              <a:rPr lang="es-CO" sz="1600" dirty="0"/>
              <a:t>completamiento se utiliza por lo general en pozos con arenas no consolidadas como un método de control de arena, para producir sin problemas los fluidos del yacimiento.</a:t>
            </a:r>
          </a:p>
        </p:txBody>
      </p:sp>
      <p:sp>
        <p:nvSpPr>
          <p:cNvPr id="13" name="CuadroTexto 12"/>
          <p:cNvSpPr txBox="1"/>
          <p:nvPr/>
        </p:nvSpPr>
        <p:spPr>
          <a:xfrm>
            <a:off x="2682382" y="808305"/>
            <a:ext cx="3962628" cy="646331"/>
          </a:xfrm>
          <a:prstGeom prst="rect">
            <a:avLst/>
          </a:prstGeom>
          <a:noFill/>
        </p:spPr>
        <p:txBody>
          <a:bodyPr wrap="square" rtlCol="0">
            <a:spAutoFit/>
          </a:bodyPr>
          <a:lstStyle/>
          <a:p>
            <a:pPr marL="285750" indent="-285750" algn="ctr">
              <a:buFont typeface="Wingdings" panose="05000000000000000000" pitchFamily="2" charset="2"/>
              <a:buChar char="ü"/>
            </a:pPr>
            <a:r>
              <a:rPr lang="es-CO" dirty="0">
                <a:ln w="0"/>
                <a:effectLst>
                  <a:outerShdw blurRad="38100" dist="19050" dir="2700000" algn="tl" rotWithShape="0">
                    <a:schemeClr val="dk1">
                      <a:alpha val="40000"/>
                    </a:schemeClr>
                  </a:outerShdw>
                </a:effectLst>
              </a:rPr>
              <a:t>Completamiento a hueco abierto </a:t>
            </a:r>
            <a:r>
              <a:rPr lang="es-CO" dirty="0" smtClean="0">
                <a:ln w="0"/>
                <a:effectLst>
                  <a:outerShdw blurRad="38100" dist="19050" dir="2700000" algn="tl" rotWithShape="0">
                    <a:schemeClr val="dk1">
                      <a:alpha val="40000"/>
                    </a:schemeClr>
                  </a:outerShdw>
                </a:effectLst>
              </a:rPr>
              <a:t>empacado con grava</a:t>
            </a:r>
            <a:endParaRPr lang="es-CO" dirty="0">
              <a:ln w="0"/>
              <a:effectLst>
                <a:outerShdw blurRad="38100" dist="19050" dir="2700000" algn="tl" rotWithShape="0">
                  <a:schemeClr val="dk1">
                    <a:alpha val="40000"/>
                  </a:schemeClr>
                </a:outerShdw>
              </a:effectLst>
            </a:endParaRPr>
          </a:p>
        </p:txBody>
      </p:sp>
      <p:sp>
        <p:nvSpPr>
          <p:cNvPr id="24" name="CuadroTexto 23"/>
          <p:cNvSpPr txBox="1"/>
          <p:nvPr/>
        </p:nvSpPr>
        <p:spPr>
          <a:xfrm>
            <a:off x="7396112" y="1151202"/>
            <a:ext cx="4660316" cy="2616101"/>
          </a:xfrm>
          <a:prstGeom prst="rect">
            <a:avLst/>
          </a:prstGeom>
          <a:noFill/>
        </p:spPr>
        <p:txBody>
          <a:bodyPr wrap="square" rtlCol="0">
            <a:spAutoFit/>
          </a:bodyPr>
          <a:lstStyle/>
          <a:p>
            <a:r>
              <a:rPr lang="es-CO" sz="1600" b="1" dirty="0" smtClean="0"/>
              <a:t>VENTAJAS</a:t>
            </a:r>
          </a:p>
          <a:p>
            <a:endParaRPr lang="es-CO" sz="1600" b="1" dirty="0" smtClean="0"/>
          </a:p>
          <a:p>
            <a:pPr lvl="0"/>
            <a:r>
              <a:rPr lang="es-CO" sz="1600" dirty="0" smtClean="0"/>
              <a:t>-Bajas </a:t>
            </a:r>
            <a:r>
              <a:rPr lang="es-CO" sz="1600" dirty="0"/>
              <a:t>caídas de presión en la cara de la arena y alta productividad.</a:t>
            </a:r>
          </a:p>
          <a:p>
            <a:pPr lvl="0"/>
            <a:r>
              <a:rPr lang="es-CO" sz="1600" dirty="0" smtClean="0"/>
              <a:t>-Alta </a:t>
            </a:r>
            <a:r>
              <a:rPr lang="es-CO" sz="1600" dirty="0"/>
              <a:t>eficiencia.</a:t>
            </a:r>
          </a:p>
          <a:p>
            <a:pPr lvl="0"/>
            <a:r>
              <a:rPr lang="es-CO" sz="1600" dirty="0" smtClean="0"/>
              <a:t>-No </a:t>
            </a:r>
            <a:r>
              <a:rPr lang="es-CO" sz="1600" dirty="0"/>
              <a:t>hay gastos asociados con tubería de revestimiento o cañoneo.</a:t>
            </a:r>
          </a:p>
          <a:p>
            <a:pPr lvl="0"/>
            <a:r>
              <a:rPr lang="es-CO" sz="1600" dirty="0" smtClean="0"/>
              <a:t>-Menos </a:t>
            </a:r>
            <a:r>
              <a:rPr lang="es-CO" sz="1600" dirty="0"/>
              <a:t>restricciones debido a la falta de túneles de perforación.</a:t>
            </a:r>
          </a:p>
          <a:p>
            <a:pPr lvl="0"/>
            <a:endParaRPr lang="es-CO" sz="1600" b="1" dirty="0"/>
          </a:p>
        </p:txBody>
      </p:sp>
      <p:sp>
        <p:nvSpPr>
          <p:cNvPr id="25" name="CuadroTexto 24"/>
          <p:cNvSpPr txBox="1"/>
          <p:nvPr/>
        </p:nvSpPr>
        <p:spPr>
          <a:xfrm>
            <a:off x="7396111" y="3929366"/>
            <a:ext cx="4660317" cy="2800767"/>
          </a:xfrm>
          <a:prstGeom prst="rect">
            <a:avLst/>
          </a:prstGeom>
          <a:noFill/>
        </p:spPr>
        <p:txBody>
          <a:bodyPr wrap="square" rtlCol="0">
            <a:spAutoFit/>
          </a:bodyPr>
          <a:lstStyle/>
          <a:p>
            <a:r>
              <a:rPr lang="es-CO" sz="1600" b="1" dirty="0" smtClean="0"/>
              <a:t>DESVENTAJAS</a:t>
            </a:r>
          </a:p>
          <a:p>
            <a:endParaRPr lang="es-CO" sz="1600" b="1" dirty="0" smtClean="0"/>
          </a:p>
          <a:p>
            <a:pPr lvl="0"/>
            <a:r>
              <a:rPr lang="es-CO" sz="1600" dirty="0" smtClean="0"/>
              <a:t>-Es </a:t>
            </a:r>
            <a:r>
              <a:rPr lang="es-CO" sz="1600" dirty="0"/>
              <a:t>difícil excluir fluidos no deseables como agua y gas.</a:t>
            </a:r>
          </a:p>
          <a:p>
            <a:pPr lvl="0"/>
            <a:r>
              <a:rPr lang="es-CO" sz="1600" dirty="0" smtClean="0"/>
              <a:t>-No </a:t>
            </a:r>
            <a:r>
              <a:rPr lang="es-CO" sz="1600" dirty="0"/>
              <a:t>es fácil realizar esta técnica en formaciones no consolidadas.</a:t>
            </a:r>
          </a:p>
          <a:p>
            <a:pPr lvl="0"/>
            <a:r>
              <a:rPr lang="es-CO" sz="1600" dirty="0" smtClean="0"/>
              <a:t>-Requiere </a:t>
            </a:r>
            <a:r>
              <a:rPr lang="es-CO" sz="1600" dirty="0"/>
              <a:t>fluidos especiales para perforar la sección de hoyo abierto.</a:t>
            </a:r>
          </a:p>
          <a:p>
            <a:pPr lvl="0"/>
            <a:r>
              <a:rPr lang="es-CO" sz="1600" dirty="0" smtClean="0"/>
              <a:t>-Las </a:t>
            </a:r>
            <a:r>
              <a:rPr lang="es-CO" sz="1600" dirty="0"/>
              <a:t>rejillas pueden ser difíciles de remover para futuros recompletamientos.</a:t>
            </a:r>
          </a:p>
          <a:p>
            <a:pPr algn="ctr"/>
            <a:endParaRPr lang="es-CO" sz="1600" b="1" dirty="0"/>
          </a:p>
        </p:txBody>
      </p:sp>
      <p:pic>
        <p:nvPicPr>
          <p:cNvPr id="22" name="Imagen 21"/>
          <p:cNvPicPr/>
          <p:nvPr/>
        </p:nvPicPr>
        <p:blipFill>
          <a:blip r:embed="rId4">
            <a:extLst>
              <a:ext uri="{28A0092B-C50C-407E-A947-70E740481C1C}">
                <a14:useLocalDpi xmlns:a14="http://schemas.microsoft.com/office/drawing/2010/main" val="0"/>
              </a:ext>
            </a:extLst>
          </a:blip>
          <a:stretch>
            <a:fillRect/>
          </a:stretch>
        </p:blipFill>
        <p:spPr>
          <a:xfrm>
            <a:off x="3130046" y="1454636"/>
            <a:ext cx="3267968" cy="4045702"/>
          </a:xfrm>
          <a:prstGeom prst="rect">
            <a:avLst/>
          </a:prstGeom>
          <a:ln>
            <a:noFill/>
          </a:ln>
          <a:effectLst>
            <a:softEdge rad="112500"/>
          </a:effectLst>
        </p:spPr>
      </p:pic>
    </p:spTree>
    <p:extLst>
      <p:ext uri="{BB962C8B-B14F-4D97-AF65-F5344CB8AC3E}">
        <p14:creationId xmlns:p14="http://schemas.microsoft.com/office/powerpoint/2010/main" val="3665056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9" name="Flecha derecha 8"/>
          <p:cNvSpPr/>
          <p:nvPr/>
        </p:nvSpPr>
        <p:spPr>
          <a:xfrm>
            <a:off x="6965166" y="1819942"/>
            <a:ext cx="741620" cy="45517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grpSp>
        <p:nvGrpSpPr>
          <p:cNvPr id="7" name="Grupo 6"/>
          <p:cNvGrpSpPr/>
          <p:nvPr/>
        </p:nvGrpSpPr>
        <p:grpSpPr>
          <a:xfrm>
            <a:off x="3102071" y="863366"/>
            <a:ext cx="3722915" cy="2952210"/>
            <a:chOff x="3088385" y="1577088"/>
            <a:chExt cx="3722915" cy="2996160"/>
          </a:xfrm>
        </p:grpSpPr>
        <p:sp>
          <p:nvSpPr>
            <p:cNvPr id="10" name="Esquina doblada 9"/>
            <p:cNvSpPr/>
            <p:nvPr/>
          </p:nvSpPr>
          <p:spPr>
            <a:xfrm>
              <a:off x="3088385" y="1577088"/>
              <a:ext cx="3722915" cy="2996160"/>
            </a:xfrm>
            <a:prstGeom prst="foldedCorner">
              <a:avLst/>
            </a:prstGeom>
            <a:gradFill>
              <a:gsLst>
                <a:gs pos="0">
                  <a:schemeClr val="accent1">
                    <a:lumMod val="5000"/>
                    <a:lumOff val="95000"/>
                  </a:schemeClr>
                </a:gs>
                <a:gs pos="41413">
                  <a:schemeClr val="accent2">
                    <a:lumMod val="40000"/>
                    <a:lumOff val="60000"/>
                  </a:schemeClr>
                </a:gs>
                <a:gs pos="13542">
                  <a:srgbClr val="FEEADE"/>
                </a:gs>
                <a:gs pos="74000">
                  <a:schemeClr val="accent3">
                    <a:lumMod val="20000"/>
                    <a:lumOff val="80000"/>
                  </a:schemeClr>
                </a:gs>
                <a:gs pos="83000">
                  <a:schemeClr val="accent2">
                    <a:lumMod val="20000"/>
                    <a:lumOff val="8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p:cNvSpPr/>
            <p:nvPr/>
          </p:nvSpPr>
          <p:spPr>
            <a:xfrm>
              <a:off x="3134247" y="1770114"/>
              <a:ext cx="3548743" cy="2585323"/>
            </a:xfrm>
            <a:prstGeom prst="rect">
              <a:avLst/>
            </a:prstGeom>
          </p:spPr>
          <p:txBody>
            <a:bodyPr wrap="square">
              <a:spAutoFit/>
            </a:bodyPr>
            <a:lstStyle/>
            <a:p>
              <a:pPr algn="ctr"/>
              <a:r>
                <a:rPr lang="es-CO" dirty="0" smtClean="0">
                  <a:solidFill>
                    <a:srgbClr val="000000"/>
                  </a:solidFill>
                  <a:latin typeface="Arial" panose="020B0604020202020204" pitchFamily="34" charset="0"/>
                  <a:ea typeface="Calibri" panose="020F0502020204030204" pitchFamily="34" charset="0"/>
                  <a:cs typeface="Arial" panose="020B0604020202020204" pitchFamily="34" charset="0"/>
                </a:rPr>
                <a:t>COMPLETAMIENTO A HUECO REVESTIDO</a:t>
              </a:r>
            </a:p>
            <a:p>
              <a:pPr algn="ctr"/>
              <a:endParaRPr lang="es-CO"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r>
                <a:rPr lang="es-CO" dirty="0"/>
                <a:t>En este caso la zona de interés es revestida y cementada, posteriormente esta zona es perforada de manera selectiva mediante una operación de </a:t>
              </a:r>
              <a:r>
                <a:rPr lang="es-CO" dirty="0" smtClean="0"/>
                <a:t>cañoneo. </a:t>
              </a:r>
              <a:endParaRPr lang="es-CO"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3" name="Imagen 22"/>
          <p:cNvPicPr/>
          <p:nvPr/>
        </p:nvPicPr>
        <p:blipFill>
          <a:blip r:embed="rId4"/>
          <a:stretch>
            <a:fillRect/>
          </a:stretch>
        </p:blipFill>
        <p:spPr>
          <a:xfrm>
            <a:off x="7718533" y="1020077"/>
            <a:ext cx="3713160" cy="5161765"/>
          </a:xfrm>
          <a:prstGeom prst="rect">
            <a:avLst/>
          </a:prstGeom>
          <a:ln>
            <a:noFill/>
          </a:ln>
          <a:effectLst>
            <a:softEdge rad="112500"/>
          </a:effectLst>
        </p:spPr>
      </p:pic>
      <p:pic>
        <p:nvPicPr>
          <p:cNvPr id="5" name="Imagen 4"/>
          <p:cNvPicPr>
            <a:picLocks noChangeAspect="1"/>
          </p:cNvPicPr>
          <p:nvPr/>
        </p:nvPicPr>
        <p:blipFill>
          <a:blip r:embed="rId5"/>
          <a:stretch>
            <a:fillRect/>
          </a:stretch>
        </p:blipFill>
        <p:spPr>
          <a:xfrm>
            <a:off x="3530068" y="3180906"/>
            <a:ext cx="2784472" cy="39832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3676742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5" name="Diagrama 4"/>
          <p:cNvGraphicFramePr/>
          <p:nvPr>
            <p:extLst>
              <p:ext uri="{D42A27DB-BD31-4B8C-83A1-F6EECF244321}">
                <p14:modId xmlns:p14="http://schemas.microsoft.com/office/powerpoint/2010/main" val="3763896549"/>
              </p:ext>
            </p:extLst>
          </p:nvPr>
        </p:nvGraphicFramePr>
        <p:xfrm>
          <a:off x="2561644" y="683442"/>
          <a:ext cx="9136090" cy="6046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4722744" y="1051363"/>
            <a:ext cx="5539850" cy="461665"/>
          </a:xfrm>
          <a:prstGeom prst="rect">
            <a:avLst/>
          </a:prstGeom>
          <a:noFill/>
        </p:spPr>
        <p:txBody>
          <a:bodyPr wrap="none" rtlCol="0">
            <a:spAutoFit/>
          </a:bodyPr>
          <a:lstStyle/>
          <a:p>
            <a:r>
              <a:rPr lang="es-CO"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COMPLETAMIENTO A HUECO REVESTIDO</a:t>
            </a:r>
            <a:endParaRPr lang="es-CO"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253762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10" name="CuadroTexto 9"/>
          <p:cNvSpPr txBox="1"/>
          <p:nvPr/>
        </p:nvSpPr>
        <p:spPr>
          <a:xfrm>
            <a:off x="2889880" y="5499872"/>
            <a:ext cx="3748301" cy="1323439"/>
          </a:xfrm>
          <a:prstGeom prst="rect">
            <a:avLst/>
          </a:prstGeom>
          <a:noFill/>
        </p:spPr>
        <p:txBody>
          <a:bodyPr wrap="square" rtlCol="0">
            <a:spAutoFit/>
          </a:bodyPr>
          <a:lstStyle/>
          <a:p>
            <a:pPr algn="just"/>
            <a:r>
              <a:rPr lang="es-CO" sz="1600" dirty="0"/>
              <a:t>S</a:t>
            </a:r>
            <a:r>
              <a:rPr lang="es-CO" sz="1600" dirty="0" smtClean="0"/>
              <a:t>e </a:t>
            </a:r>
            <a:r>
              <a:rPr lang="es-CO" sz="1600" dirty="0"/>
              <a:t>emplea muy frecuentemente en pozos profundos. Prácticamente equivale a completar la parte baja del pozo con un revestimiento de menor diámetro, donde ambos revestimientos son cementados</a:t>
            </a:r>
          </a:p>
        </p:txBody>
      </p:sp>
      <p:sp>
        <p:nvSpPr>
          <p:cNvPr id="13" name="CuadroTexto 12"/>
          <p:cNvSpPr txBox="1"/>
          <p:nvPr/>
        </p:nvSpPr>
        <p:spPr>
          <a:xfrm>
            <a:off x="2583040" y="755250"/>
            <a:ext cx="3962628" cy="646331"/>
          </a:xfrm>
          <a:prstGeom prst="rect">
            <a:avLst/>
          </a:prstGeom>
          <a:noFill/>
        </p:spPr>
        <p:txBody>
          <a:bodyPr wrap="square" rtlCol="0">
            <a:spAutoFit/>
          </a:bodyPr>
          <a:lstStyle/>
          <a:p>
            <a:pPr marL="285750" indent="-285750" algn="ctr">
              <a:buFont typeface="Wingdings" panose="05000000000000000000" pitchFamily="2" charset="2"/>
              <a:buChar char="ü"/>
            </a:pPr>
            <a:r>
              <a:rPr lang="es-CO" dirty="0">
                <a:ln w="0"/>
                <a:effectLst>
                  <a:outerShdw blurRad="38100" dist="19050" dir="2700000" algn="tl" rotWithShape="0">
                    <a:schemeClr val="dk1">
                      <a:alpha val="40000"/>
                    </a:schemeClr>
                  </a:outerShdw>
                </a:effectLst>
              </a:rPr>
              <a:t>Completamiento </a:t>
            </a:r>
            <a:r>
              <a:rPr lang="es-CO" dirty="0" smtClean="0">
                <a:ln w="0"/>
                <a:effectLst>
                  <a:outerShdw blurRad="38100" dist="19050" dir="2700000" algn="tl" rotWithShape="0">
                    <a:schemeClr val="dk1">
                      <a:alpha val="40000"/>
                    </a:schemeClr>
                  </a:outerShdw>
                </a:effectLst>
              </a:rPr>
              <a:t>con un forro cementado y cañoneado</a:t>
            </a:r>
            <a:endParaRPr lang="es-CO" dirty="0">
              <a:ln w="0"/>
              <a:effectLst>
                <a:outerShdw blurRad="38100" dist="19050" dir="2700000" algn="tl" rotWithShape="0">
                  <a:schemeClr val="dk1">
                    <a:alpha val="40000"/>
                  </a:schemeClr>
                </a:outerShdw>
              </a:effectLst>
            </a:endParaRPr>
          </a:p>
        </p:txBody>
      </p:sp>
      <p:sp>
        <p:nvSpPr>
          <p:cNvPr id="24" name="CuadroTexto 23"/>
          <p:cNvSpPr txBox="1"/>
          <p:nvPr/>
        </p:nvSpPr>
        <p:spPr>
          <a:xfrm>
            <a:off x="7396111" y="1315722"/>
            <a:ext cx="4660316" cy="2123658"/>
          </a:xfrm>
          <a:prstGeom prst="rect">
            <a:avLst/>
          </a:prstGeom>
          <a:noFill/>
        </p:spPr>
        <p:txBody>
          <a:bodyPr wrap="square" rtlCol="0">
            <a:spAutoFit/>
          </a:bodyPr>
          <a:lstStyle/>
          <a:p>
            <a:r>
              <a:rPr lang="es-CO" sz="1600" b="1" dirty="0" smtClean="0"/>
              <a:t>VENTAJAS</a:t>
            </a:r>
          </a:p>
          <a:p>
            <a:endParaRPr lang="es-CO" sz="1600" b="1" dirty="0" smtClean="0"/>
          </a:p>
          <a:p>
            <a:pPr lvl="0"/>
            <a:r>
              <a:rPr lang="es-CO" sz="1600" dirty="0" smtClean="0"/>
              <a:t>-La </a:t>
            </a:r>
            <a:r>
              <a:rPr lang="es-CO" sz="1600" dirty="0"/>
              <a:t>minimización del daño a la formación mientras se perfora la zona productora.</a:t>
            </a:r>
          </a:p>
          <a:p>
            <a:pPr lvl="0"/>
            <a:r>
              <a:rPr lang="es-CO" sz="1600" dirty="0" smtClean="0"/>
              <a:t>-La </a:t>
            </a:r>
            <a:r>
              <a:rPr lang="es-CO" sz="1600" dirty="0"/>
              <a:t>interpretación de los registros no es crítica.</a:t>
            </a:r>
          </a:p>
          <a:p>
            <a:pPr lvl="0"/>
            <a:r>
              <a:rPr lang="es-CO" sz="1600" dirty="0" smtClean="0"/>
              <a:t>-La </a:t>
            </a:r>
            <a:r>
              <a:rPr lang="es-CO" sz="1600" dirty="0"/>
              <a:t>adaptabilidad a técnicas especiales de control de arena.</a:t>
            </a:r>
          </a:p>
          <a:p>
            <a:pPr lvl="0"/>
            <a:endParaRPr lang="es-CO" sz="1600" b="1" dirty="0"/>
          </a:p>
        </p:txBody>
      </p:sp>
      <p:sp>
        <p:nvSpPr>
          <p:cNvPr id="25" name="CuadroTexto 24"/>
          <p:cNvSpPr txBox="1"/>
          <p:nvPr/>
        </p:nvSpPr>
        <p:spPr>
          <a:xfrm>
            <a:off x="7396111" y="3727819"/>
            <a:ext cx="4660317" cy="2062103"/>
          </a:xfrm>
          <a:prstGeom prst="rect">
            <a:avLst/>
          </a:prstGeom>
          <a:noFill/>
        </p:spPr>
        <p:txBody>
          <a:bodyPr wrap="square" rtlCol="0">
            <a:spAutoFit/>
          </a:bodyPr>
          <a:lstStyle/>
          <a:p>
            <a:r>
              <a:rPr lang="es-CO" sz="1600" b="1" dirty="0" smtClean="0"/>
              <a:t>DESVENTAJAS</a:t>
            </a:r>
          </a:p>
          <a:p>
            <a:endParaRPr lang="es-CO" sz="1600" b="1" dirty="0" smtClean="0"/>
          </a:p>
          <a:p>
            <a:pPr lvl="0"/>
            <a:r>
              <a:rPr lang="es-CO" sz="1600" dirty="0" smtClean="0"/>
              <a:t>-El </a:t>
            </a:r>
            <a:r>
              <a:rPr lang="es-CO" sz="1600" dirty="0"/>
              <a:t>revestimiento de producción es asentado antes de perforarse o cañonearse la zona productora.</a:t>
            </a:r>
          </a:p>
          <a:p>
            <a:pPr lvl="0"/>
            <a:r>
              <a:rPr lang="es-CO" sz="1600" dirty="0" smtClean="0"/>
              <a:t>-La </a:t>
            </a:r>
            <a:r>
              <a:rPr lang="es-CO" sz="1600" dirty="0"/>
              <a:t>reducción del diámetro a través de la zona productora.</a:t>
            </a:r>
          </a:p>
          <a:p>
            <a:pPr lvl="0"/>
            <a:r>
              <a:rPr lang="es-CO" sz="1600" dirty="0" smtClean="0"/>
              <a:t>-La </a:t>
            </a:r>
            <a:r>
              <a:rPr lang="es-CO" sz="1600" dirty="0"/>
              <a:t>dificultad para profundizar el pozo.</a:t>
            </a:r>
          </a:p>
          <a:p>
            <a:pPr algn="ctr"/>
            <a:endParaRPr lang="es-CO" sz="1600" b="1" dirty="0"/>
          </a:p>
        </p:txBody>
      </p:sp>
      <p:pic>
        <p:nvPicPr>
          <p:cNvPr id="23" name="Imagen 22"/>
          <p:cNvPicPr/>
          <p:nvPr/>
        </p:nvPicPr>
        <p:blipFill>
          <a:blip r:embed="rId4"/>
          <a:stretch>
            <a:fillRect/>
          </a:stretch>
        </p:blipFill>
        <p:spPr>
          <a:xfrm>
            <a:off x="2935741" y="1480957"/>
            <a:ext cx="3584595" cy="4018915"/>
          </a:xfrm>
          <a:prstGeom prst="rect">
            <a:avLst/>
          </a:prstGeom>
          <a:ln>
            <a:noFill/>
          </a:ln>
          <a:effectLst>
            <a:softEdge rad="112500"/>
          </a:effectLst>
        </p:spPr>
      </p:pic>
    </p:spTree>
    <p:extLst>
      <p:ext uri="{BB962C8B-B14F-4D97-AF65-F5344CB8AC3E}">
        <p14:creationId xmlns:p14="http://schemas.microsoft.com/office/powerpoint/2010/main" val="63294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grpSp>
        <p:nvGrpSpPr>
          <p:cNvPr id="10" name="Grupo 9"/>
          <p:cNvGrpSpPr/>
          <p:nvPr/>
        </p:nvGrpSpPr>
        <p:grpSpPr>
          <a:xfrm>
            <a:off x="2280693" y="1406927"/>
            <a:ext cx="5750787" cy="4512991"/>
            <a:chOff x="2676933" y="4256808"/>
            <a:chExt cx="8631147" cy="3108960"/>
          </a:xfrm>
        </p:grpSpPr>
        <p:sp>
          <p:nvSpPr>
            <p:cNvPr id="9" name="Rectángulo redondeado 8"/>
            <p:cNvSpPr/>
            <p:nvPr/>
          </p:nvSpPr>
          <p:spPr>
            <a:xfrm>
              <a:off x="3383280" y="4256808"/>
              <a:ext cx="7924800" cy="3108960"/>
            </a:xfrm>
            <a:prstGeom prst="roundRect">
              <a:avLst/>
            </a:prstGeom>
            <a:gradFill>
              <a:gsLst>
                <a:gs pos="0">
                  <a:schemeClr val="accent2">
                    <a:lumMod val="20000"/>
                    <a:lumOff val="80000"/>
                  </a:schemeClr>
                </a:gs>
                <a:gs pos="100000">
                  <a:schemeClr val="accent5">
                    <a:lumMod val="60000"/>
                    <a:lumOff val="4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2676933" y="4435501"/>
              <a:ext cx="8107680" cy="2534027"/>
            </a:xfrm>
            <a:prstGeom prst="rect">
              <a:avLst/>
            </a:prstGeom>
          </p:spPr>
          <p:txBody>
            <a:bodyPr wrap="square">
              <a:spAutoFit/>
            </a:bodyPr>
            <a:lstStyle/>
            <a:p>
              <a:pPr lvl="2" algn="just">
                <a:lnSpc>
                  <a:spcPct val="150000"/>
                </a:lnSpc>
                <a:spcAft>
                  <a:spcPts val="0"/>
                </a:spcAft>
              </a:pPr>
              <a:r>
                <a:rPr lang="es-CO" b="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Después de realizar cuidadosamente el estudio o evaluación de las formaciones y considerar las pruebas hechas en estas, la compañía operadora decide si se debe sellar y abandonar el pozo bien sea porque está seco o porque no es capaz de producir petróleo o gas en cantidades significativas, o determinan si se debe instalar la tubería de producción y terminarlo. </a:t>
              </a:r>
              <a:endParaRPr lang="es-CO" b="1" dirty="0">
                <a:solidFill>
                  <a:srgbClr val="000000"/>
                </a:solidFill>
                <a:effectLst/>
                <a:latin typeface="Arial" panose="020B0604020202020204" pitchFamily="34" charset="0"/>
                <a:ea typeface="Times New Roman" panose="02020603050405020304" pitchFamily="18" charset="0"/>
              </a:endParaRPr>
            </a:p>
          </p:txBody>
        </p:sp>
      </p:grpSp>
      <p:pic>
        <p:nvPicPr>
          <p:cNvPr id="1026" name="Picture 2" descr="http://www.pulzo.com/sites/default/files/petroleo-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694" y="3052483"/>
            <a:ext cx="2663010" cy="3226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agen 10">
            <a:hlinkClick r:id="rId4"/>
          </p:cNvPr>
          <p:cNvPicPr>
            <a:picLocks noChangeAspect="1"/>
          </p:cNvPicPr>
          <p:nvPr/>
        </p:nvPicPr>
        <p:blipFill>
          <a:blip r:embed="rId5"/>
          <a:stretch>
            <a:fillRect/>
          </a:stretch>
        </p:blipFill>
        <p:spPr>
          <a:xfrm>
            <a:off x="9480157" y="612763"/>
            <a:ext cx="2433093" cy="3277287"/>
          </a:xfrm>
          <a:prstGeom prst="rect">
            <a:avLst/>
          </a:prstGeom>
          <a:ln>
            <a:noFill/>
          </a:ln>
          <a:effectLst>
            <a:softEdge rad="112500"/>
          </a:effectLst>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808344" y="2166899"/>
            <a:ext cx="1019831" cy="276999"/>
          </a:xfrm>
          <a:prstGeom prst="rect">
            <a:avLst/>
          </a:prstGeom>
          <a:noFill/>
          <a:ln>
            <a:solidFill>
              <a:schemeClr val="bg1"/>
            </a:solidFill>
          </a:ln>
          <a:effectLst>
            <a:glow rad="101600">
              <a:schemeClr val="bg1">
                <a:alpha val="40000"/>
              </a:schemeClr>
            </a:glow>
          </a:effectLst>
        </p:spPr>
        <p:txBody>
          <a:bodyPr wrap="non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dirty="0">
              <a:latin typeface="Arial" panose="020B0604020202020204" pitchFamily="34" charset="0"/>
              <a:cs typeface="Arial" panose="020B0604020202020204" pitchFamily="34" charset="0"/>
            </a:endParaRPr>
          </a:p>
        </p:txBody>
      </p:sp>
      <p:sp>
        <p:nvSpPr>
          <p:cNvPr id="17" name="CuadroTexto 16"/>
          <p:cNvSpPr txBox="1"/>
          <p:nvPr/>
        </p:nvSpPr>
        <p:spPr>
          <a:xfrm>
            <a:off x="57829" y="2586018"/>
            <a:ext cx="2433499" cy="461665"/>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sz="1200" dirty="0"/>
          </a:p>
        </p:txBody>
      </p:sp>
      <p:sp>
        <p:nvSpPr>
          <p:cNvPr id="18" name="CuadroTexto 17"/>
          <p:cNvSpPr txBox="1"/>
          <p:nvPr/>
        </p:nvSpPr>
        <p:spPr>
          <a:xfrm>
            <a:off x="52301" y="3011373"/>
            <a:ext cx="2193923" cy="1200329"/>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Componentes del sistema de producción de petróleo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62396" y="3622868"/>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56514" y="4218943"/>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24" name="Rectángulo 23"/>
          <p:cNvSpPr/>
          <p:nvPr/>
        </p:nvSpPr>
        <p:spPr>
          <a:xfrm>
            <a:off x="2607039" y="70862"/>
            <a:ext cx="9160042"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INTRODUCCIÓN</a:t>
            </a:r>
          </a:p>
          <a:p>
            <a:pPr algn="ct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Tree>
    <p:extLst>
      <p:ext uri="{BB962C8B-B14F-4D97-AF65-F5344CB8AC3E}">
        <p14:creationId xmlns:p14="http://schemas.microsoft.com/office/powerpoint/2010/main" val="3275326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13" name="CuadroTexto 12"/>
          <p:cNvSpPr txBox="1"/>
          <p:nvPr/>
        </p:nvSpPr>
        <p:spPr>
          <a:xfrm>
            <a:off x="2793767" y="2457402"/>
            <a:ext cx="4275377" cy="3139321"/>
          </a:xfrm>
          <a:prstGeom prst="rect">
            <a:avLst/>
          </a:prstGeom>
          <a:noFill/>
        </p:spPr>
        <p:txBody>
          <a:bodyPr wrap="square" rtlCol="0">
            <a:spAutoFit/>
          </a:bodyPr>
          <a:lstStyle/>
          <a:p>
            <a:pPr algn="ctr"/>
            <a:r>
              <a:rPr lang="es-CO" b="1" i="1" dirty="0" smtClean="0"/>
              <a:t>COMPLETAMIENTO SENCILLO Y MÚLTIPLE</a:t>
            </a:r>
          </a:p>
          <a:p>
            <a:pPr algn="just"/>
            <a:endParaRPr lang="es-CO" dirty="0" smtClean="0"/>
          </a:p>
          <a:p>
            <a:pPr algn="just"/>
            <a:endParaRPr lang="es-CO" dirty="0" smtClean="0"/>
          </a:p>
          <a:p>
            <a:pPr algn="just"/>
            <a:r>
              <a:rPr lang="es-CO" dirty="0" smtClean="0"/>
              <a:t>Es </a:t>
            </a:r>
            <a:r>
              <a:rPr lang="es-CO" dirty="0"/>
              <a:t>aquel que tiene como objetivo fundamental producir de un solo yacimiento o una sola formación, presentando como ventajas un ahorro en gastos de tubería, un mayor control al cementar el revestimiento superior primero y el resto de ventajas y desventajas son similares a las descritas en el completamiento a hueco </a:t>
            </a:r>
            <a:r>
              <a:rPr lang="es-CO" dirty="0" smtClean="0"/>
              <a:t>revestido.</a:t>
            </a:r>
            <a:endParaRPr lang="es-CO" dirty="0">
              <a:ln w="0"/>
              <a:effectLst>
                <a:outerShdw blurRad="38100" dist="19050" dir="2700000" algn="tl" rotWithShape="0">
                  <a:schemeClr val="dk1">
                    <a:alpha val="40000"/>
                  </a:schemeClr>
                </a:outerShdw>
              </a:effectLst>
            </a:endParaRPr>
          </a:p>
        </p:txBody>
      </p:sp>
      <p:sp>
        <p:nvSpPr>
          <p:cNvPr id="3" name="Rectángulo 2"/>
          <p:cNvSpPr/>
          <p:nvPr/>
        </p:nvSpPr>
        <p:spPr>
          <a:xfrm>
            <a:off x="2952978" y="1005730"/>
            <a:ext cx="8333867" cy="923330"/>
          </a:xfrm>
          <a:prstGeom prst="rect">
            <a:avLst/>
          </a:prstGeom>
        </p:spPr>
        <p:txBody>
          <a:bodyPr wrap="square">
            <a:spAutoFit/>
          </a:bodyPr>
          <a:lstStyle/>
          <a:p>
            <a:pPr algn="just">
              <a:lnSpc>
                <a:spcPct val="150000"/>
              </a:lnSpc>
              <a:spcAft>
                <a:spcPts val="0"/>
              </a:spcAft>
            </a:pPr>
            <a:r>
              <a:rPr lang="es-CO" dirty="0">
                <a:solidFill>
                  <a:srgbClr val="000000"/>
                </a:solidFill>
                <a:ea typeface="Times New Roman" panose="02020603050405020304" pitchFamily="18" charset="0"/>
              </a:rPr>
              <a:t>De acuerdo con el número de zonas productoras, los completamientos pueden ser sencillos y </a:t>
            </a:r>
            <a:r>
              <a:rPr lang="es-CO" dirty="0" smtClean="0">
                <a:solidFill>
                  <a:srgbClr val="000000"/>
                </a:solidFill>
                <a:ea typeface="Times New Roman" panose="02020603050405020304" pitchFamily="18" charset="0"/>
              </a:rPr>
              <a:t>múltiples.</a:t>
            </a:r>
            <a:endParaRPr lang="es-CO" dirty="0">
              <a:solidFill>
                <a:srgbClr val="000000"/>
              </a:solidFill>
              <a:effectLst/>
              <a:ea typeface="Times New Roman" panose="02020603050405020304" pitchFamily="18" charset="0"/>
            </a:endParaRPr>
          </a:p>
        </p:txBody>
      </p:sp>
      <p:sp>
        <p:nvSpPr>
          <p:cNvPr id="5" name="Cerrar llave 4"/>
          <p:cNvSpPr/>
          <p:nvPr/>
        </p:nvSpPr>
        <p:spPr>
          <a:xfrm>
            <a:off x="7003323" y="2200972"/>
            <a:ext cx="663308" cy="39725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Rectángulo 6"/>
          <p:cNvSpPr/>
          <p:nvPr/>
        </p:nvSpPr>
        <p:spPr>
          <a:xfrm>
            <a:off x="7828270" y="2840925"/>
            <a:ext cx="6096000" cy="2031325"/>
          </a:xfrm>
          <a:prstGeom prst="rect">
            <a:avLst/>
          </a:prstGeom>
        </p:spPr>
        <p:txBody>
          <a:bodyPr>
            <a:spAutoFit/>
          </a:bodyPr>
          <a:lstStyle/>
          <a:p>
            <a:r>
              <a:rPr lang="es-CO" dirty="0">
                <a:solidFill>
                  <a:srgbClr val="000000"/>
                </a:solidFill>
                <a:ea typeface="Calibri" panose="020F0502020204030204" pitchFamily="34" charset="0"/>
                <a:cs typeface="Arial" panose="020B0604020202020204" pitchFamily="34" charset="0"/>
              </a:rPr>
              <a:t>Existen cuatro combinaciones </a:t>
            </a:r>
            <a:r>
              <a:rPr lang="es-CO" dirty="0" smtClean="0">
                <a:solidFill>
                  <a:srgbClr val="000000"/>
                </a:solidFill>
                <a:ea typeface="Calibri" panose="020F0502020204030204" pitchFamily="34" charset="0"/>
                <a:cs typeface="Arial" panose="020B0604020202020204" pitchFamily="34" charset="0"/>
              </a:rPr>
              <a:t>entre ellas:</a:t>
            </a:r>
          </a:p>
          <a:p>
            <a:endParaRPr lang="es-CO" dirty="0">
              <a:solidFill>
                <a:srgbClr val="000000"/>
              </a:solidFill>
              <a:ea typeface="Calibri" panose="020F0502020204030204" pitchFamily="34" charset="0"/>
              <a:cs typeface="Arial" panose="020B0604020202020204" pitchFamily="34" charset="0"/>
            </a:endParaRPr>
          </a:p>
          <a:p>
            <a:endParaRPr lang="es-CO" dirty="0" smtClean="0">
              <a:solidFill>
                <a:srgbClr val="000000"/>
              </a:solidFill>
              <a:ea typeface="Calibri" panose="020F0502020204030204" pitchFamily="34" charset="0"/>
              <a:cs typeface="Arial" panose="020B0604020202020204" pitchFamily="34" charset="0"/>
            </a:endParaRPr>
          </a:p>
          <a:p>
            <a:pPr marL="342900" indent="-342900">
              <a:buAutoNum type="arabicPeriod"/>
            </a:pPr>
            <a:r>
              <a:rPr lang="es-CO" dirty="0" smtClean="0">
                <a:solidFill>
                  <a:srgbClr val="000000"/>
                </a:solidFill>
                <a:ea typeface="Calibri" panose="020F0502020204030204" pitchFamily="34" charset="0"/>
                <a:cs typeface="Arial" panose="020B0604020202020204" pitchFamily="34" charset="0"/>
              </a:rPr>
              <a:t>La </a:t>
            </a:r>
            <a:r>
              <a:rPr lang="es-CO" dirty="0">
                <a:solidFill>
                  <a:srgbClr val="000000"/>
                </a:solidFill>
                <a:ea typeface="Calibri" panose="020F0502020204030204" pitchFamily="34" charset="0"/>
                <a:cs typeface="Arial" panose="020B0604020202020204" pitchFamily="34" charset="0"/>
              </a:rPr>
              <a:t>sencilla </a:t>
            </a:r>
            <a:r>
              <a:rPr lang="es-CO" dirty="0" smtClean="0">
                <a:solidFill>
                  <a:srgbClr val="000000"/>
                </a:solidFill>
                <a:ea typeface="Calibri" panose="020F0502020204030204" pitchFamily="34" charset="0"/>
                <a:cs typeface="Arial" panose="020B0604020202020204" pitchFamily="34" charset="0"/>
              </a:rPr>
              <a:t>simple</a:t>
            </a:r>
          </a:p>
          <a:p>
            <a:pPr marL="342900" indent="-342900">
              <a:buAutoNum type="arabicPeriod"/>
            </a:pPr>
            <a:r>
              <a:rPr lang="es-CO" dirty="0" smtClean="0">
                <a:solidFill>
                  <a:srgbClr val="000000"/>
                </a:solidFill>
                <a:ea typeface="Calibri" panose="020F0502020204030204" pitchFamily="34" charset="0"/>
                <a:cs typeface="Arial" panose="020B0604020202020204" pitchFamily="34" charset="0"/>
              </a:rPr>
              <a:t>La </a:t>
            </a:r>
            <a:r>
              <a:rPr lang="es-CO" dirty="0">
                <a:solidFill>
                  <a:srgbClr val="000000"/>
                </a:solidFill>
                <a:ea typeface="Calibri" panose="020F0502020204030204" pitchFamily="34" charset="0"/>
                <a:cs typeface="Arial" panose="020B0604020202020204" pitchFamily="34" charset="0"/>
              </a:rPr>
              <a:t>sencilla </a:t>
            </a:r>
            <a:r>
              <a:rPr lang="es-CO" dirty="0" smtClean="0">
                <a:solidFill>
                  <a:srgbClr val="000000"/>
                </a:solidFill>
                <a:ea typeface="Calibri" panose="020F0502020204030204" pitchFamily="34" charset="0"/>
                <a:cs typeface="Arial" panose="020B0604020202020204" pitchFamily="34" charset="0"/>
              </a:rPr>
              <a:t>selectiva</a:t>
            </a:r>
          </a:p>
          <a:p>
            <a:pPr marL="342900" indent="-342900">
              <a:buAutoNum type="arabicPeriod"/>
            </a:pPr>
            <a:r>
              <a:rPr lang="es-CO" dirty="0" smtClean="0">
                <a:solidFill>
                  <a:srgbClr val="000000"/>
                </a:solidFill>
                <a:ea typeface="Calibri" panose="020F0502020204030204" pitchFamily="34" charset="0"/>
                <a:cs typeface="Arial" panose="020B0604020202020204" pitchFamily="34" charset="0"/>
              </a:rPr>
              <a:t>La </a:t>
            </a:r>
            <a:r>
              <a:rPr lang="es-CO" dirty="0">
                <a:solidFill>
                  <a:srgbClr val="000000"/>
                </a:solidFill>
                <a:ea typeface="Calibri" panose="020F0502020204030204" pitchFamily="34" charset="0"/>
                <a:cs typeface="Arial" panose="020B0604020202020204" pitchFamily="34" charset="0"/>
              </a:rPr>
              <a:t>múltiple simple </a:t>
            </a:r>
            <a:endParaRPr lang="es-CO" dirty="0" smtClean="0">
              <a:solidFill>
                <a:srgbClr val="000000"/>
              </a:solidFill>
              <a:ea typeface="Calibri" panose="020F0502020204030204" pitchFamily="34" charset="0"/>
              <a:cs typeface="Arial" panose="020B0604020202020204" pitchFamily="34" charset="0"/>
            </a:endParaRPr>
          </a:p>
          <a:p>
            <a:pPr marL="342900" indent="-342900">
              <a:buAutoNum type="arabicPeriod"/>
            </a:pPr>
            <a:r>
              <a:rPr lang="es-CO" dirty="0" smtClean="0">
                <a:solidFill>
                  <a:srgbClr val="000000"/>
                </a:solidFill>
                <a:ea typeface="Calibri" panose="020F0502020204030204" pitchFamily="34" charset="0"/>
                <a:cs typeface="Arial" panose="020B0604020202020204" pitchFamily="34" charset="0"/>
              </a:rPr>
              <a:t>La </a:t>
            </a:r>
            <a:r>
              <a:rPr lang="es-CO" dirty="0">
                <a:solidFill>
                  <a:srgbClr val="000000"/>
                </a:solidFill>
                <a:ea typeface="Calibri" panose="020F0502020204030204" pitchFamily="34" charset="0"/>
                <a:cs typeface="Arial" panose="020B0604020202020204" pitchFamily="34" charset="0"/>
              </a:rPr>
              <a:t>múltiple selectiva</a:t>
            </a:r>
            <a:endParaRPr lang="es-CO" dirty="0"/>
          </a:p>
        </p:txBody>
      </p:sp>
    </p:spTree>
    <p:extLst>
      <p:ext uri="{BB962C8B-B14F-4D97-AF65-F5344CB8AC3E}">
        <p14:creationId xmlns:p14="http://schemas.microsoft.com/office/powerpoint/2010/main" val="110587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9" name="Rectángulo 8"/>
          <p:cNvSpPr/>
          <p:nvPr/>
        </p:nvSpPr>
        <p:spPr>
          <a:xfrm>
            <a:off x="2734131" y="1531745"/>
            <a:ext cx="4082460" cy="1754326"/>
          </a:xfrm>
          <a:prstGeom prst="rect">
            <a:avLst/>
          </a:prstGeom>
        </p:spPr>
        <p:txBody>
          <a:bodyPr wrap="square">
            <a:spAutoFit/>
          </a:bodyPr>
          <a:lstStyle/>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Es </a:t>
            </a:r>
            <a:r>
              <a:rPr lang="es-CO" dirty="0">
                <a:latin typeface="Calibri" panose="020F0502020204030204" pitchFamily="34" charset="0"/>
                <a:ea typeface="Calibri" panose="020F0502020204030204" pitchFamily="34" charset="0"/>
                <a:cs typeface="Times New Roman" panose="02020603050405020304" pitchFamily="18" charset="0"/>
              </a:rPr>
              <a:t>aquel que tiene como objetivo fundamental producir una sola </a:t>
            </a:r>
            <a:r>
              <a:rPr lang="es-CO" dirty="0" smtClean="0">
                <a:latin typeface="Calibri" panose="020F0502020204030204" pitchFamily="34" charset="0"/>
                <a:ea typeface="Calibri" panose="020F0502020204030204" pitchFamily="34" charset="0"/>
                <a:cs typeface="Times New Roman" panose="02020603050405020304" pitchFamily="18" charset="0"/>
              </a:rPr>
              <a:t>formación, este se subdivide en:</a:t>
            </a:r>
          </a:p>
          <a:p>
            <a:endParaRPr lang="es-CO" dirty="0" smtClean="0">
              <a:latin typeface="Calibri" panose="020F0502020204030204" pitchFamily="34" charset="0"/>
              <a:ea typeface="Calibri" panose="020F0502020204030204" pitchFamily="34" charset="0"/>
              <a:cs typeface="Times New Roman" panose="02020603050405020304" pitchFamily="18" charset="0"/>
            </a:endParaRPr>
          </a:p>
          <a:p>
            <a:endParaRPr lang="es-CO" dirty="0">
              <a:latin typeface="Calibri" panose="020F0502020204030204" pitchFamily="34" charset="0"/>
              <a:cs typeface="Times New Roman" panose="02020603050405020304" pitchFamily="18" charset="0"/>
            </a:endParaRPr>
          </a:p>
          <a:p>
            <a:endParaRPr lang="es-CO" dirty="0"/>
          </a:p>
        </p:txBody>
      </p:sp>
      <p:sp>
        <p:nvSpPr>
          <p:cNvPr id="10" name="CuadroTexto 9"/>
          <p:cNvSpPr txBox="1"/>
          <p:nvPr/>
        </p:nvSpPr>
        <p:spPr>
          <a:xfrm>
            <a:off x="7096617" y="2441883"/>
            <a:ext cx="4506686" cy="3970318"/>
          </a:xfrm>
          <a:prstGeom prst="rect">
            <a:avLst/>
          </a:prstGeom>
          <a:noFill/>
        </p:spPr>
        <p:txBody>
          <a:bodyPr wrap="square" rtlCol="0">
            <a:spAutoFit/>
          </a:bodyPr>
          <a:lstStyle/>
          <a:p>
            <a:pPr marL="342900" lvl="0" indent="-342900">
              <a:buAutoNum type="arabicPeriod"/>
            </a:pPr>
            <a:r>
              <a:rPr lang="es-CO" i="1" dirty="0" smtClean="0"/>
              <a:t>Completamiento </a:t>
            </a:r>
            <a:r>
              <a:rPr lang="es-CO" i="1" dirty="0"/>
              <a:t>sencillo sin empaque:</a:t>
            </a:r>
            <a:r>
              <a:rPr lang="es-CO" dirty="0"/>
              <a:t> no se coloca ningún tipo de empaque con el fin de permitir el flujo en la tubería de producción y el </a:t>
            </a:r>
            <a:r>
              <a:rPr lang="es-CO" dirty="0" smtClean="0"/>
              <a:t>revestimiento.</a:t>
            </a:r>
          </a:p>
          <a:p>
            <a:pPr marL="342900" lvl="0" indent="-342900">
              <a:buAutoNum type="arabicPeriod"/>
            </a:pPr>
            <a:endParaRPr lang="es-CO" dirty="0" smtClean="0"/>
          </a:p>
          <a:p>
            <a:pPr marL="342900" lvl="0" indent="-342900">
              <a:buAutoNum type="arabicPeriod"/>
            </a:pPr>
            <a:r>
              <a:rPr lang="es-CO" i="1" dirty="0" smtClean="0"/>
              <a:t>  Completamiento </a:t>
            </a:r>
            <a:r>
              <a:rPr lang="es-CO" i="1" dirty="0"/>
              <a:t>sencillo con empaque: </a:t>
            </a:r>
            <a:r>
              <a:rPr lang="es-CO" dirty="0"/>
              <a:t>es aquel donde se coloca un empaque para impedir el flujo a través del espacio </a:t>
            </a:r>
            <a:r>
              <a:rPr lang="es-CO" dirty="0" smtClean="0"/>
              <a:t>anular.</a:t>
            </a:r>
          </a:p>
          <a:p>
            <a:pPr marL="342900" lvl="0" indent="-342900">
              <a:buAutoNum type="arabicPeriod"/>
            </a:pPr>
            <a:endParaRPr lang="es-CO" dirty="0" smtClean="0"/>
          </a:p>
          <a:p>
            <a:pPr marL="342900" lvl="0" indent="-342900">
              <a:buAutoNum type="arabicPeriod"/>
            </a:pPr>
            <a:r>
              <a:rPr lang="es-CO" i="1" dirty="0" smtClean="0"/>
              <a:t>Completamiento </a:t>
            </a:r>
            <a:r>
              <a:rPr lang="es-CO" i="1" dirty="0"/>
              <a:t>sencillo selectivo:</a:t>
            </a:r>
            <a:r>
              <a:rPr lang="es-CO" dirty="0"/>
              <a:t> se denominan así a los completamientos con una sola sarta de producción y con más de dos empaques.</a:t>
            </a:r>
          </a:p>
          <a:p>
            <a:endParaRPr lang="es-CO" dirty="0"/>
          </a:p>
        </p:txBody>
      </p:sp>
      <p:sp>
        <p:nvSpPr>
          <p:cNvPr id="11" name="Rectángulo 10"/>
          <p:cNvSpPr/>
          <p:nvPr/>
        </p:nvSpPr>
        <p:spPr>
          <a:xfrm>
            <a:off x="5079781" y="802832"/>
            <a:ext cx="3735702" cy="369332"/>
          </a:xfrm>
          <a:prstGeom prst="rect">
            <a:avLst/>
          </a:prstGeom>
        </p:spPr>
        <p:txBody>
          <a:bodyPr wrap="none">
            <a:spAutoFit/>
          </a:bodyPr>
          <a:lstStyle/>
          <a:p>
            <a:pPr algn="ctr"/>
            <a:r>
              <a:rPr lang="es-CO" b="1" dirty="0">
                <a:latin typeface="Calibri" panose="020F0502020204030204" pitchFamily="34" charset="0"/>
                <a:ea typeface="Calibri" panose="020F0502020204030204" pitchFamily="34" charset="0"/>
                <a:cs typeface="Times New Roman" panose="02020603050405020304" pitchFamily="18" charset="0"/>
              </a:rPr>
              <a:t>COMPLETAMIENTO SENCILLO SIMPLE</a:t>
            </a:r>
          </a:p>
        </p:txBody>
      </p:sp>
      <p:pic>
        <p:nvPicPr>
          <p:cNvPr id="22" name="Imagen 21"/>
          <p:cNvPicPr/>
          <p:nvPr/>
        </p:nvPicPr>
        <p:blipFill>
          <a:blip r:embed="rId4">
            <a:extLst>
              <a:ext uri="{28A0092B-C50C-407E-A947-70E740481C1C}">
                <a14:useLocalDpi xmlns:a14="http://schemas.microsoft.com/office/drawing/2010/main" val="0"/>
              </a:ext>
            </a:extLst>
          </a:blip>
          <a:stretch>
            <a:fillRect/>
          </a:stretch>
        </p:blipFill>
        <p:spPr>
          <a:xfrm>
            <a:off x="2905251" y="2631920"/>
            <a:ext cx="3430424" cy="4226080"/>
          </a:xfrm>
          <a:prstGeom prst="rect">
            <a:avLst/>
          </a:prstGeom>
          <a:ln>
            <a:noFill/>
          </a:ln>
          <a:effectLst>
            <a:softEdge rad="112500"/>
          </a:effectLst>
        </p:spPr>
      </p:pic>
    </p:spTree>
    <p:extLst>
      <p:ext uri="{BB962C8B-B14F-4D97-AF65-F5344CB8AC3E}">
        <p14:creationId xmlns:p14="http://schemas.microsoft.com/office/powerpoint/2010/main" val="4051756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9" name="Rectángulo 8"/>
          <p:cNvSpPr/>
          <p:nvPr/>
        </p:nvSpPr>
        <p:spPr>
          <a:xfrm>
            <a:off x="2647256" y="1508439"/>
            <a:ext cx="4082460" cy="1754326"/>
          </a:xfrm>
          <a:prstGeom prst="rect">
            <a:avLst/>
          </a:prstGeom>
        </p:spPr>
        <p:txBody>
          <a:bodyPr wrap="square">
            <a:spAutoFit/>
          </a:bodyPr>
          <a:lstStyle/>
          <a:p>
            <a:pPr algn="just"/>
            <a:r>
              <a:rPr lang="es-CO" dirty="0"/>
              <a:t>E</a:t>
            </a:r>
            <a:r>
              <a:rPr lang="es-CO" dirty="0" smtClean="0"/>
              <a:t>s </a:t>
            </a:r>
            <a:r>
              <a:rPr lang="es-CO" dirty="0"/>
              <a:t>aquel que tiene como objetivo poner a producir dos o más yacimientos en el mismo pozo sin que se mezclen los fluidos de las diferentes </a:t>
            </a:r>
            <a:r>
              <a:rPr lang="es-CO" dirty="0" smtClean="0"/>
              <a:t>formaciones.</a:t>
            </a:r>
            <a:endParaRPr lang="es-CO" dirty="0" smtClean="0">
              <a:latin typeface="Calibri" panose="020F0502020204030204" pitchFamily="34" charset="0"/>
              <a:ea typeface="Calibri" panose="020F0502020204030204" pitchFamily="34" charset="0"/>
              <a:cs typeface="Times New Roman" panose="02020603050405020304" pitchFamily="18" charset="0"/>
            </a:endParaRPr>
          </a:p>
          <a:p>
            <a:endParaRPr lang="es-CO" dirty="0">
              <a:latin typeface="Calibri" panose="020F0502020204030204" pitchFamily="34" charset="0"/>
              <a:cs typeface="Times New Roman" panose="02020603050405020304" pitchFamily="18" charset="0"/>
            </a:endParaRPr>
          </a:p>
          <a:p>
            <a:endParaRPr lang="es-CO" dirty="0"/>
          </a:p>
        </p:txBody>
      </p:sp>
      <p:sp>
        <p:nvSpPr>
          <p:cNvPr id="11" name="Rectángulo 10"/>
          <p:cNvSpPr/>
          <p:nvPr/>
        </p:nvSpPr>
        <p:spPr>
          <a:xfrm>
            <a:off x="5060578" y="802832"/>
            <a:ext cx="3774110" cy="369332"/>
          </a:xfrm>
          <a:prstGeom prst="rect">
            <a:avLst/>
          </a:prstGeom>
        </p:spPr>
        <p:txBody>
          <a:bodyPr wrap="none">
            <a:spAutoFit/>
          </a:bodyPr>
          <a:lstStyle/>
          <a:p>
            <a:pPr algn="ctr"/>
            <a:r>
              <a:rPr lang="es-CO" b="1" dirty="0">
                <a:latin typeface="Calibri" panose="020F0502020204030204" pitchFamily="34" charset="0"/>
                <a:ea typeface="Calibri" panose="020F0502020204030204" pitchFamily="34" charset="0"/>
                <a:cs typeface="Times New Roman" panose="02020603050405020304" pitchFamily="18" charset="0"/>
              </a:rPr>
              <a:t>COMPLETAMIENTO </a:t>
            </a:r>
            <a:r>
              <a:rPr lang="es-CO" b="1" dirty="0" smtClean="0">
                <a:latin typeface="Calibri" panose="020F0502020204030204" pitchFamily="34" charset="0"/>
                <a:ea typeface="Calibri" panose="020F0502020204030204" pitchFamily="34" charset="0"/>
                <a:cs typeface="Times New Roman" panose="02020603050405020304" pitchFamily="18" charset="0"/>
              </a:rPr>
              <a:t>MÚLTIPLE </a:t>
            </a:r>
            <a:r>
              <a:rPr lang="es-CO" b="1" dirty="0">
                <a:latin typeface="Calibri" panose="020F0502020204030204" pitchFamily="34" charset="0"/>
                <a:ea typeface="Calibri" panose="020F0502020204030204" pitchFamily="34" charset="0"/>
                <a:cs typeface="Times New Roman" panose="02020603050405020304" pitchFamily="18" charset="0"/>
              </a:rPr>
              <a:t>SIMPLE</a:t>
            </a:r>
          </a:p>
        </p:txBody>
      </p:sp>
      <p:pic>
        <p:nvPicPr>
          <p:cNvPr id="23" name="Imagen 22"/>
          <p:cNvPicPr/>
          <p:nvPr/>
        </p:nvPicPr>
        <p:blipFill>
          <a:blip r:embed="rId4"/>
          <a:stretch>
            <a:fillRect/>
          </a:stretch>
        </p:blipFill>
        <p:spPr>
          <a:xfrm>
            <a:off x="2938024" y="2800820"/>
            <a:ext cx="3453949" cy="4057180"/>
          </a:xfrm>
          <a:prstGeom prst="rect">
            <a:avLst/>
          </a:prstGeom>
          <a:ln>
            <a:noFill/>
          </a:ln>
          <a:effectLst>
            <a:softEdge rad="112500"/>
          </a:effectLst>
        </p:spPr>
      </p:pic>
      <p:sp>
        <p:nvSpPr>
          <p:cNvPr id="3" name="Rectángulo 2"/>
          <p:cNvSpPr/>
          <p:nvPr/>
        </p:nvSpPr>
        <p:spPr>
          <a:xfrm>
            <a:off x="7233209" y="1578465"/>
            <a:ext cx="4693179" cy="5262979"/>
          </a:xfrm>
          <a:prstGeom prst="rect">
            <a:avLst/>
          </a:prstGeom>
        </p:spPr>
        <p:txBody>
          <a:bodyPr wrap="square">
            <a:spAutoFit/>
          </a:bodyPr>
          <a:lstStyle/>
          <a:p>
            <a:pPr algn="just">
              <a:lnSpc>
                <a:spcPct val="150000"/>
              </a:lnSpc>
            </a:pPr>
            <a:r>
              <a:rPr lang="es-CO" sz="1600" b="1" dirty="0"/>
              <a:t>VENTAJAS</a:t>
            </a:r>
          </a:p>
          <a:p>
            <a:pPr lvl="0" algn="just">
              <a:lnSpc>
                <a:spcPct val="150000"/>
              </a:lnSpc>
              <a:spcAft>
                <a:spcPts val="0"/>
              </a:spcAft>
            </a:pPr>
            <a:r>
              <a:rPr lang="es-CO" sz="1600" dirty="0" smtClean="0">
                <a:solidFill>
                  <a:srgbClr val="000000"/>
                </a:solidFill>
                <a:ea typeface="Times New Roman" panose="02020603050405020304" pitchFamily="18" charset="0"/>
              </a:rPr>
              <a:t>-Se </a:t>
            </a:r>
            <a:r>
              <a:rPr lang="es-CO" sz="1600" dirty="0">
                <a:solidFill>
                  <a:srgbClr val="000000"/>
                </a:solidFill>
                <a:ea typeface="Times New Roman" panose="02020603050405020304" pitchFamily="18" charset="0"/>
              </a:rPr>
              <a:t>obtienen tasas de producción más altas y menores tiempos de retorno.</a:t>
            </a:r>
          </a:p>
          <a:p>
            <a:pPr lvl="0" algn="just">
              <a:lnSpc>
                <a:spcPct val="150000"/>
              </a:lnSpc>
              <a:spcAft>
                <a:spcPts val="0"/>
              </a:spcAft>
            </a:pPr>
            <a:r>
              <a:rPr lang="es-CO" sz="1600" dirty="0" smtClean="0">
                <a:solidFill>
                  <a:srgbClr val="000000"/>
                </a:solidFill>
                <a:ea typeface="Times New Roman" panose="02020603050405020304" pitchFamily="18" charset="0"/>
              </a:rPr>
              <a:t>-Separa </a:t>
            </a:r>
            <a:r>
              <a:rPr lang="es-CO" sz="1600" dirty="0">
                <a:solidFill>
                  <a:srgbClr val="000000"/>
                </a:solidFill>
                <a:ea typeface="Times New Roman" panose="02020603050405020304" pitchFamily="18" charset="0"/>
              </a:rPr>
              <a:t>zonas que poseen distintos índices de productividad, con el fin de evitar que la zona de alta productividad inyecte petróleo en la zona de baja productividad.</a:t>
            </a:r>
          </a:p>
          <a:p>
            <a:pPr algn="just">
              <a:lnSpc>
                <a:spcPct val="150000"/>
              </a:lnSpc>
              <a:spcAft>
                <a:spcPts val="0"/>
              </a:spcAft>
            </a:pPr>
            <a:r>
              <a:rPr lang="es-CO" sz="1600" dirty="0" smtClean="0">
                <a:solidFill>
                  <a:srgbClr val="000000"/>
                </a:solidFill>
                <a:ea typeface="Times New Roman" panose="02020603050405020304" pitchFamily="18" charset="0"/>
              </a:rPr>
              <a:t> </a:t>
            </a:r>
          </a:p>
          <a:p>
            <a:pPr algn="just">
              <a:lnSpc>
                <a:spcPct val="150000"/>
              </a:lnSpc>
              <a:spcAft>
                <a:spcPts val="0"/>
              </a:spcAft>
            </a:pPr>
            <a:endParaRPr lang="es-CO" sz="1600" dirty="0" smtClean="0">
              <a:solidFill>
                <a:srgbClr val="000000"/>
              </a:solidFill>
              <a:ea typeface="Times New Roman" panose="02020603050405020304" pitchFamily="18" charset="0"/>
            </a:endParaRPr>
          </a:p>
          <a:p>
            <a:pPr algn="just">
              <a:lnSpc>
                <a:spcPct val="150000"/>
              </a:lnSpc>
              <a:spcAft>
                <a:spcPts val="0"/>
              </a:spcAft>
            </a:pPr>
            <a:r>
              <a:rPr lang="es-CO" sz="1600" b="1" dirty="0" smtClean="0">
                <a:solidFill>
                  <a:srgbClr val="000000"/>
                </a:solidFill>
                <a:ea typeface="Times New Roman" panose="02020603050405020304" pitchFamily="18" charset="0"/>
              </a:rPr>
              <a:t>DESVENTAJAS</a:t>
            </a:r>
          </a:p>
          <a:p>
            <a:pPr lvl="0" algn="just">
              <a:lnSpc>
                <a:spcPct val="150000"/>
              </a:lnSpc>
              <a:spcAft>
                <a:spcPts val="0"/>
              </a:spcAft>
            </a:pPr>
            <a:r>
              <a:rPr lang="es-CO" sz="1600" dirty="0" smtClean="0">
                <a:solidFill>
                  <a:srgbClr val="000000"/>
                </a:solidFill>
                <a:ea typeface="Times New Roman" panose="02020603050405020304" pitchFamily="18" charset="0"/>
              </a:rPr>
              <a:t>-Inversión </a:t>
            </a:r>
            <a:r>
              <a:rPr lang="es-CO" sz="1600" dirty="0">
                <a:solidFill>
                  <a:srgbClr val="000000"/>
                </a:solidFill>
                <a:ea typeface="Times New Roman" panose="02020603050405020304" pitchFamily="18" charset="0"/>
              </a:rPr>
              <a:t>inicial alta para la tubería de producción, empaques, guaya, etc.</a:t>
            </a:r>
          </a:p>
          <a:p>
            <a:pPr lvl="0" algn="just">
              <a:lnSpc>
                <a:spcPct val="150000"/>
              </a:lnSpc>
              <a:spcAft>
                <a:spcPts val="0"/>
              </a:spcAft>
            </a:pPr>
            <a:r>
              <a:rPr lang="es-CO" sz="1600" dirty="0" smtClean="0">
                <a:solidFill>
                  <a:srgbClr val="000000"/>
                </a:solidFill>
                <a:ea typeface="Times New Roman" panose="02020603050405020304" pitchFamily="18" charset="0"/>
              </a:rPr>
              <a:t>-Posibilidades </a:t>
            </a:r>
            <a:r>
              <a:rPr lang="es-CO" sz="1600" dirty="0">
                <a:solidFill>
                  <a:srgbClr val="000000"/>
                </a:solidFill>
                <a:ea typeface="Times New Roman" panose="02020603050405020304" pitchFamily="18" charset="0"/>
              </a:rPr>
              <a:t>de fugas a través de la tubería de producción, empaques y sellos de los mimos</a:t>
            </a:r>
            <a:r>
              <a:rPr lang="es-CO" sz="1600" dirty="0" smtClean="0">
                <a:solidFill>
                  <a:srgbClr val="000000"/>
                </a:solidFill>
                <a:ea typeface="Times New Roman" panose="02020603050405020304" pitchFamily="18" charset="0"/>
              </a:rPr>
              <a:t>.</a:t>
            </a:r>
            <a:endParaRPr lang="es-CO" sz="1600"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1930567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5" name="Rectángulo 4"/>
          <p:cNvSpPr/>
          <p:nvPr/>
        </p:nvSpPr>
        <p:spPr>
          <a:xfrm>
            <a:off x="2682382" y="948759"/>
            <a:ext cx="9619360" cy="369332"/>
          </a:xfrm>
          <a:prstGeom prst="rect">
            <a:avLst/>
          </a:prstGeom>
        </p:spPr>
        <p:txBody>
          <a:bodyPr wrap="square">
            <a:spAutoFit/>
          </a:bodyPr>
          <a:lstStyle/>
          <a:p>
            <a:pPr algn="just"/>
            <a:r>
              <a:rPr lang="es-CO" b="1" dirty="0" smtClean="0">
                <a:ea typeface="Calibri" panose="020F0502020204030204" pitchFamily="34" charset="0"/>
                <a:cs typeface="Times New Roman" panose="02020603050405020304" pitchFamily="18" charset="0"/>
              </a:rPr>
              <a:t>ARREGLOS DE TUBERÍA – REVESTIMIENTO, APLICADOS EN DIVERSOS COMPLETAMIENTOS. </a:t>
            </a:r>
            <a:endParaRPr lang="es-CO" b="1" dirty="0"/>
          </a:p>
        </p:txBody>
      </p:sp>
      <p:sp>
        <p:nvSpPr>
          <p:cNvPr id="10" name="Rectángulo 9"/>
          <p:cNvSpPr/>
          <p:nvPr/>
        </p:nvSpPr>
        <p:spPr>
          <a:xfrm>
            <a:off x="3856286" y="1533848"/>
            <a:ext cx="7337778" cy="369332"/>
          </a:xfrm>
          <a:prstGeom prst="rect">
            <a:avLst/>
          </a:prstGeom>
        </p:spPr>
        <p:txBody>
          <a:bodyPr wrap="none">
            <a:spAutoFit/>
          </a:bodyPr>
          <a:lstStyle/>
          <a:p>
            <a:r>
              <a:rPr lang="es-CO" dirty="0" smtClean="0">
                <a:latin typeface="Calibri" panose="020F0502020204030204" pitchFamily="34" charset="0"/>
                <a:ea typeface="Calibri" panose="020F0502020204030204" pitchFamily="34" charset="0"/>
                <a:cs typeface="Times New Roman" panose="02020603050405020304" pitchFamily="18" charset="0"/>
              </a:rPr>
              <a:t>1. COMPLETAMIENTOS SENCILLOS DE UNA SOLA SARTA Y DE FLUJO NATURAL</a:t>
            </a:r>
            <a:endParaRPr lang="es-CO" dirty="0"/>
          </a:p>
        </p:txBody>
      </p:sp>
      <p:sp>
        <p:nvSpPr>
          <p:cNvPr id="13" name="Rectángulo 12"/>
          <p:cNvSpPr/>
          <p:nvPr/>
        </p:nvSpPr>
        <p:spPr>
          <a:xfrm>
            <a:off x="2948294" y="2339471"/>
            <a:ext cx="3580724" cy="4524315"/>
          </a:xfrm>
          <a:prstGeom prst="rect">
            <a:avLst/>
          </a:prstGeom>
        </p:spPr>
        <p:txBody>
          <a:bodyPr wrap="square">
            <a:spAutoFit/>
          </a:bodyPr>
          <a:lstStyle/>
          <a:p>
            <a:pPr algn="ctr"/>
            <a:r>
              <a:rPr lang="es-CO" i="1" dirty="0">
                <a:latin typeface="Calibri" panose="020F0502020204030204" pitchFamily="34" charset="0"/>
                <a:ea typeface="Calibri" panose="020F0502020204030204" pitchFamily="34" charset="0"/>
                <a:cs typeface="Times New Roman" panose="02020603050405020304" pitchFamily="18" charset="0"/>
              </a:rPr>
              <a:t>Completamiento sencillo, de una sola sarta y sin </a:t>
            </a:r>
            <a:r>
              <a:rPr lang="es-CO" i="1" dirty="0" smtClean="0">
                <a:latin typeface="Calibri" panose="020F0502020204030204" pitchFamily="34" charset="0"/>
                <a:ea typeface="Calibri" panose="020F0502020204030204" pitchFamily="34" charset="0"/>
                <a:cs typeface="Times New Roman" panose="02020603050405020304" pitchFamily="18" charset="0"/>
              </a:rPr>
              <a:t>empaque</a:t>
            </a: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just"/>
            <a:endParaRPr lang="es-CO" dirty="0" smtClean="0">
              <a:latin typeface="Calibri" panose="020F0502020204030204" pitchFamily="34" charset="0"/>
              <a:ea typeface="Calibri" panose="020F0502020204030204" pitchFamily="34" charset="0"/>
              <a:cs typeface="Times New Roman" panose="02020603050405020304" pitchFamily="18" charset="0"/>
            </a:endParaRPr>
          </a:p>
          <a:p>
            <a:pPr algn="just"/>
            <a:endParaRPr lang="es-CO" dirty="0">
              <a:latin typeface="Calibri" panose="020F0502020204030204" pitchFamily="34" charset="0"/>
              <a:ea typeface="Calibri" panose="020F0502020204030204" pitchFamily="34" charset="0"/>
              <a:cs typeface="Times New Roman" panose="02020603050405020304" pitchFamily="18" charset="0"/>
            </a:endParaRPr>
          </a:p>
          <a:p>
            <a:pPr algn="just"/>
            <a:endParaRPr lang="es-CO" dirty="0" smtClean="0">
              <a:latin typeface="Calibri" panose="020F0502020204030204" pitchFamily="34" charset="0"/>
              <a:ea typeface="Calibri" panose="020F0502020204030204" pitchFamily="34" charset="0"/>
              <a:cs typeface="Times New Roman" panose="02020603050405020304" pitchFamily="18" charset="0"/>
            </a:endParaRPr>
          </a:p>
          <a:p>
            <a:pPr algn="just"/>
            <a:endParaRPr lang="es-CO"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Permite </a:t>
            </a:r>
            <a:r>
              <a:rPr lang="es-CO" dirty="0">
                <a:latin typeface="Calibri" panose="020F0502020204030204" pitchFamily="34" charset="0"/>
                <a:ea typeface="Calibri" panose="020F0502020204030204" pitchFamily="34" charset="0"/>
                <a:cs typeface="Times New Roman" panose="02020603050405020304" pitchFamily="18" charset="0"/>
              </a:rPr>
              <a:t>producir simultáneamente tanto por el espacio anular como por la tubería de </a:t>
            </a:r>
            <a:r>
              <a:rPr lang="es-CO" dirty="0" smtClean="0">
                <a:latin typeface="Calibri" panose="020F0502020204030204" pitchFamily="34" charset="0"/>
                <a:ea typeface="Calibri" panose="020F0502020204030204" pitchFamily="34" charset="0"/>
                <a:cs typeface="Times New Roman" panose="02020603050405020304" pitchFamily="18" charset="0"/>
              </a:rPr>
              <a:t>producción.</a:t>
            </a:r>
            <a:endParaRPr lang="es-CO" dirty="0"/>
          </a:p>
        </p:txBody>
      </p:sp>
      <p:sp>
        <p:nvSpPr>
          <p:cNvPr id="22" name="Cerrar llave 21"/>
          <p:cNvSpPr/>
          <p:nvPr/>
        </p:nvSpPr>
        <p:spPr>
          <a:xfrm rot="16200000">
            <a:off x="7045428" y="-728276"/>
            <a:ext cx="485756" cy="56746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4" name="Rectángulo 23"/>
          <p:cNvSpPr/>
          <p:nvPr/>
        </p:nvSpPr>
        <p:spPr>
          <a:xfrm>
            <a:off x="7382435" y="2527522"/>
            <a:ext cx="4677144" cy="4247317"/>
          </a:xfrm>
          <a:prstGeom prst="rect">
            <a:avLst/>
          </a:prstGeom>
        </p:spPr>
        <p:txBody>
          <a:bodyPr wrap="square">
            <a:spAutoFit/>
          </a:bodyPr>
          <a:lstStyle/>
          <a:p>
            <a:pPr algn="ctr"/>
            <a:r>
              <a:rPr lang="es-CO" i="1" dirty="0">
                <a:latin typeface="Calibri" panose="020F0502020204030204" pitchFamily="34" charset="0"/>
                <a:ea typeface="Calibri" panose="020F0502020204030204" pitchFamily="34" charset="0"/>
                <a:cs typeface="Times New Roman" panose="02020603050405020304" pitchFamily="18" charset="0"/>
              </a:rPr>
              <a:t>Completamiento sencillo, de una sola sarta y con </a:t>
            </a:r>
            <a:r>
              <a:rPr lang="es-CO" i="1" dirty="0" smtClean="0">
                <a:latin typeface="Calibri" panose="020F0502020204030204" pitchFamily="34" charset="0"/>
                <a:ea typeface="Calibri" panose="020F0502020204030204" pitchFamily="34" charset="0"/>
                <a:cs typeface="Times New Roman" panose="02020603050405020304" pitchFamily="18" charset="0"/>
              </a:rPr>
              <a:t>empaque</a:t>
            </a: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a:latin typeface="Calibri" panose="020F0502020204030204" pitchFamily="34" charset="0"/>
              <a:ea typeface="Calibri" panose="020F0502020204030204" pitchFamily="34" charset="0"/>
              <a:cs typeface="Times New Roman" panose="02020603050405020304" pitchFamily="18" charset="0"/>
            </a:endParaRPr>
          </a:p>
          <a:p>
            <a:pPr algn="ctr"/>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endParaRPr lang="es-CO" i="1" dirty="0" smtClean="0">
              <a:latin typeface="Calibri" panose="020F0502020204030204" pitchFamily="34" charset="0"/>
              <a:ea typeface="Calibri" panose="020F0502020204030204" pitchFamily="34" charset="0"/>
              <a:cs typeface="Times New Roman" panose="02020603050405020304" pitchFamily="18" charset="0"/>
            </a:endParaRPr>
          </a:p>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El </a:t>
            </a:r>
            <a:r>
              <a:rPr lang="es-CO" dirty="0">
                <a:latin typeface="Calibri" panose="020F0502020204030204" pitchFamily="34" charset="0"/>
                <a:ea typeface="Calibri" panose="020F0502020204030204" pitchFamily="34" charset="0"/>
                <a:cs typeface="Times New Roman" panose="02020603050405020304" pitchFamily="18" charset="0"/>
              </a:rPr>
              <a:t>equipo que se usa para llevar a cabo este tipo de completación consta de un empaque recuperable, un niple de asiento, una camisa de </a:t>
            </a:r>
            <a:r>
              <a:rPr lang="es-CO" dirty="0" smtClean="0">
                <a:latin typeface="Calibri" panose="020F0502020204030204" pitchFamily="34" charset="0"/>
                <a:ea typeface="Calibri" panose="020F0502020204030204" pitchFamily="34" charset="0"/>
                <a:cs typeface="Times New Roman" panose="02020603050405020304" pitchFamily="18" charset="0"/>
              </a:rPr>
              <a:t>circulación.</a:t>
            </a:r>
            <a:endParaRPr lang="es-CO" dirty="0"/>
          </a:p>
        </p:txBody>
      </p:sp>
      <p:sp>
        <p:nvSpPr>
          <p:cNvPr id="25" name="Rectángulo redondeado 24"/>
          <p:cNvSpPr/>
          <p:nvPr/>
        </p:nvSpPr>
        <p:spPr>
          <a:xfrm>
            <a:off x="2700876" y="2378825"/>
            <a:ext cx="3854563" cy="4425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redondeado 25"/>
          <p:cNvSpPr/>
          <p:nvPr/>
        </p:nvSpPr>
        <p:spPr>
          <a:xfrm>
            <a:off x="7288306" y="2477972"/>
            <a:ext cx="4746812" cy="43262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Imagen 26"/>
          <p:cNvPicPr/>
          <p:nvPr/>
        </p:nvPicPr>
        <p:blipFill>
          <a:blip r:embed="rId4"/>
          <a:stretch>
            <a:fillRect/>
          </a:stretch>
        </p:blipFill>
        <p:spPr>
          <a:xfrm>
            <a:off x="3385193" y="2911613"/>
            <a:ext cx="2421868" cy="3101227"/>
          </a:xfrm>
          <a:prstGeom prst="rect">
            <a:avLst/>
          </a:prstGeom>
          <a:ln>
            <a:noFill/>
          </a:ln>
          <a:effectLst>
            <a:softEdge rad="112500"/>
          </a:effectLst>
        </p:spPr>
      </p:pic>
      <p:pic>
        <p:nvPicPr>
          <p:cNvPr id="28" name="Imagen 27"/>
          <p:cNvPicPr/>
          <p:nvPr/>
        </p:nvPicPr>
        <p:blipFill>
          <a:blip r:embed="rId5"/>
          <a:stretch>
            <a:fillRect/>
          </a:stretch>
        </p:blipFill>
        <p:spPr>
          <a:xfrm>
            <a:off x="8619566" y="3052763"/>
            <a:ext cx="2407022" cy="2662035"/>
          </a:xfrm>
          <a:prstGeom prst="rect">
            <a:avLst/>
          </a:prstGeom>
          <a:ln>
            <a:noFill/>
          </a:ln>
          <a:effectLst>
            <a:softEdge rad="112500"/>
          </a:effectLst>
        </p:spPr>
      </p:pic>
    </p:spTree>
    <p:extLst>
      <p:ext uri="{BB962C8B-B14F-4D97-AF65-F5344CB8AC3E}">
        <p14:creationId xmlns:p14="http://schemas.microsoft.com/office/powerpoint/2010/main" val="3479462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5" name="Rectángulo 4"/>
          <p:cNvSpPr/>
          <p:nvPr/>
        </p:nvSpPr>
        <p:spPr>
          <a:xfrm>
            <a:off x="2682382" y="948759"/>
            <a:ext cx="9619360" cy="369332"/>
          </a:xfrm>
          <a:prstGeom prst="rect">
            <a:avLst/>
          </a:prstGeom>
        </p:spPr>
        <p:txBody>
          <a:bodyPr wrap="square">
            <a:spAutoFit/>
          </a:bodyPr>
          <a:lstStyle/>
          <a:p>
            <a:pPr algn="just"/>
            <a:r>
              <a:rPr lang="es-CO" b="1" dirty="0" smtClean="0">
                <a:ea typeface="Calibri" panose="020F0502020204030204" pitchFamily="34" charset="0"/>
                <a:cs typeface="Times New Roman" panose="02020603050405020304" pitchFamily="18" charset="0"/>
              </a:rPr>
              <a:t>ARREGLOS DE TUBERÍA – REVESTIMIENTO, APLICADOS EN DIVERSOS COMPLETAMIENTOS. </a:t>
            </a:r>
            <a:endParaRPr lang="es-CO" b="1" dirty="0"/>
          </a:p>
        </p:txBody>
      </p:sp>
      <p:sp>
        <p:nvSpPr>
          <p:cNvPr id="3" name="Rectángulo 2"/>
          <p:cNvSpPr/>
          <p:nvPr/>
        </p:nvSpPr>
        <p:spPr>
          <a:xfrm>
            <a:off x="2932358" y="2200972"/>
            <a:ext cx="4039401" cy="3693319"/>
          </a:xfrm>
          <a:prstGeom prst="rect">
            <a:avLst/>
          </a:prstGeom>
        </p:spPr>
        <p:txBody>
          <a:bodyPr wrap="square">
            <a:spAutoFit/>
          </a:bodyPr>
          <a:lstStyle/>
          <a:p>
            <a:pPr algn="ctr"/>
            <a:r>
              <a:rPr lang="es-CO" i="1" dirty="0">
                <a:latin typeface="Calibri" panose="020F0502020204030204" pitchFamily="34" charset="0"/>
                <a:ea typeface="Calibri" panose="020F0502020204030204" pitchFamily="34" charset="0"/>
                <a:cs typeface="Times New Roman" panose="02020603050405020304" pitchFamily="18" charset="0"/>
              </a:rPr>
              <a:t>Completamiento de dos zonas, con dos sartas, dos empaques y flujo </a:t>
            </a:r>
            <a:r>
              <a:rPr lang="es-CO" i="1" dirty="0" smtClean="0">
                <a:latin typeface="Calibri" panose="020F0502020204030204" pitchFamily="34" charset="0"/>
                <a:ea typeface="Calibri" panose="020F0502020204030204" pitchFamily="34" charset="0"/>
                <a:cs typeface="Times New Roman" panose="02020603050405020304" pitchFamily="18" charset="0"/>
              </a:rPr>
              <a:t>natural</a:t>
            </a:r>
            <a:endParaRPr lang="es-CO" dirty="0" smtClean="0">
              <a:latin typeface="Calibri" panose="020F0502020204030204" pitchFamily="34" charset="0"/>
              <a:ea typeface="Calibri" panose="020F0502020204030204" pitchFamily="34" charset="0"/>
              <a:cs typeface="Times New Roman" panose="02020603050405020304" pitchFamily="18" charset="0"/>
            </a:endParaRPr>
          </a:p>
          <a:p>
            <a:pPr algn="just"/>
            <a:endParaRPr lang="es-CO" dirty="0">
              <a:latin typeface="Calibri" panose="020F0502020204030204" pitchFamily="34" charset="0"/>
              <a:ea typeface="Calibri" panose="020F0502020204030204" pitchFamily="34" charset="0"/>
              <a:cs typeface="Times New Roman" panose="02020603050405020304" pitchFamily="18" charset="0"/>
            </a:endParaRPr>
          </a:p>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En </a:t>
            </a:r>
            <a:r>
              <a:rPr lang="es-CO" dirty="0">
                <a:latin typeface="Calibri" panose="020F0502020204030204" pitchFamily="34" charset="0"/>
                <a:ea typeface="Calibri" panose="020F0502020204030204" pitchFamily="34" charset="0"/>
                <a:cs typeface="Times New Roman" panose="02020603050405020304" pitchFamily="18" charset="0"/>
              </a:rPr>
              <a:t>este caso se utilizan dos tuberías de producción y dos empaques: una sencilla, que es de tipo permanente y otra que es dual hidráulica, la cual puede ser convencional o de asentamiento selectivo. Cualquiera de las zonas puede ser adaptada para producir por levantamiento artificial, este diseño se puede complementar con métodos para control de arena.</a:t>
            </a:r>
            <a:endParaRPr lang="es-CO" dirty="0"/>
          </a:p>
        </p:txBody>
      </p:sp>
      <p:pic>
        <p:nvPicPr>
          <p:cNvPr id="29" name="Imagen 28"/>
          <p:cNvPicPr/>
          <p:nvPr/>
        </p:nvPicPr>
        <p:blipFill>
          <a:blip r:embed="rId4"/>
          <a:stretch>
            <a:fillRect/>
          </a:stretch>
        </p:blipFill>
        <p:spPr>
          <a:xfrm>
            <a:off x="7289075" y="1579777"/>
            <a:ext cx="4519748" cy="5150355"/>
          </a:xfrm>
          <a:prstGeom prst="rect">
            <a:avLst/>
          </a:prstGeom>
          <a:ln>
            <a:noFill/>
          </a:ln>
          <a:effectLst>
            <a:softEdge rad="112500"/>
          </a:effectLst>
        </p:spPr>
      </p:pic>
    </p:spTree>
    <p:extLst>
      <p:ext uri="{BB962C8B-B14F-4D97-AF65-F5344CB8AC3E}">
        <p14:creationId xmlns:p14="http://schemas.microsoft.com/office/powerpoint/2010/main" val="846472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Rectángulo 1"/>
          <p:cNvSpPr/>
          <p:nvPr/>
        </p:nvSpPr>
        <p:spPr>
          <a:xfrm>
            <a:off x="2443261" y="56207"/>
            <a:ext cx="9160042" cy="1077218"/>
          </a:xfrm>
          <a:prstGeom prst="rect">
            <a:avLst/>
          </a:prstGeom>
        </p:spPr>
        <p:txBody>
          <a:bodyPr wrap="square">
            <a:spAutoFit/>
          </a:bodyPr>
          <a:lstStyle/>
          <a:p>
            <a:pPr algn="ctr"/>
            <a:r>
              <a:rPr lang="es-ES"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CONFIGURACIONES DE COMPLETAMIENTO</a:t>
            </a:r>
          </a:p>
          <a:p>
            <a:pPr algn="ctr"/>
            <a:endParaRPr lang="es-ES" sz="32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Introducción</a:t>
            </a:r>
            <a:endParaRPr lang="es-CO" sz="1200" dirty="0"/>
          </a:p>
        </p:txBody>
      </p:sp>
      <p:sp>
        <p:nvSpPr>
          <p:cNvPr id="16" name="CuadroTexto 15"/>
          <p:cNvSpPr txBox="1"/>
          <p:nvPr/>
        </p:nvSpPr>
        <p:spPr>
          <a:xfrm>
            <a:off x="10736" y="3208548"/>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23423" y="3789581"/>
            <a:ext cx="2559617" cy="461665"/>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Factores que afectan el diseño del completamiento de pozos</a:t>
            </a:r>
            <a:endParaRPr lang="es-CO" dirty="0"/>
          </a:p>
        </p:txBody>
      </p:sp>
      <p:sp>
        <p:nvSpPr>
          <p:cNvPr id="19" name="CuadroTexto 18"/>
          <p:cNvSpPr txBox="1"/>
          <p:nvPr/>
        </p:nvSpPr>
        <p:spPr>
          <a:xfrm>
            <a:off x="29874" y="4427042"/>
            <a:ext cx="2559617" cy="276999"/>
          </a:xfrm>
          <a:prstGeom prst="rect">
            <a:avLst/>
          </a:prstGeom>
          <a:noFill/>
          <a:ln>
            <a:no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Capacidad de flujo del pozo</a:t>
            </a:r>
            <a:endParaRPr lang="es-CO" dirty="0"/>
          </a:p>
        </p:txBody>
      </p:sp>
      <p:sp>
        <p:nvSpPr>
          <p:cNvPr id="20" name="CuadroTexto 19"/>
          <p:cNvSpPr txBox="1"/>
          <p:nvPr/>
        </p:nvSpPr>
        <p:spPr>
          <a:xfrm>
            <a:off x="14067" y="4921883"/>
            <a:ext cx="2643931" cy="276999"/>
          </a:xfrm>
          <a:prstGeom prst="rect">
            <a:avLst/>
          </a:prstGeom>
          <a:noFill/>
          <a:ln>
            <a:solidFill>
              <a:schemeClr val="bg1"/>
            </a:solidFill>
          </a:ln>
          <a:effectLst>
            <a:glow rad="101600">
              <a:schemeClr val="bg1">
                <a:alpha val="40000"/>
              </a:schemeClr>
            </a:glow>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endParaRPr lang="es-CO" dirty="0"/>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5" name="Rectángulo 4"/>
          <p:cNvSpPr/>
          <p:nvPr/>
        </p:nvSpPr>
        <p:spPr>
          <a:xfrm>
            <a:off x="2682382" y="948759"/>
            <a:ext cx="9619360" cy="369332"/>
          </a:xfrm>
          <a:prstGeom prst="rect">
            <a:avLst/>
          </a:prstGeom>
        </p:spPr>
        <p:txBody>
          <a:bodyPr wrap="square">
            <a:spAutoFit/>
          </a:bodyPr>
          <a:lstStyle/>
          <a:p>
            <a:pPr algn="just"/>
            <a:r>
              <a:rPr lang="es-CO" b="1" dirty="0" smtClean="0">
                <a:ea typeface="Calibri" panose="020F0502020204030204" pitchFamily="34" charset="0"/>
                <a:cs typeface="Times New Roman" panose="02020603050405020304" pitchFamily="18" charset="0"/>
              </a:rPr>
              <a:t>ARREGLOS DE TUBERÍA – REVESTIMIENTO, APLICADOS EN DIVERSOS COMPLETAMIENTOS. </a:t>
            </a:r>
            <a:endParaRPr lang="es-CO" b="1" dirty="0"/>
          </a:p>
        </p:txBody>
      </p:sp>
      <p:sp>
        <p:nvSpPr>
          <p:cNvPr id="7" name="Rectángulo 6"/>
          <p:cNvSpPr/>
          <p:nvPr/>
        </p:nvSpPr>
        <p:spPr>
          <a:xfrm>
            <a:off x="3048000" y="2274838"/>
            <a:ext cx="4078961" cy="3693319"/>
          </a:xfrm>
          <a:prstGeom prst="rect">
            <a:avLst/>
          </a:prstGeom>
        </p:spPr>
        <p:txBody>
          <a:bodyPr wrap="square">
            <a:spAutoFit/>
          </a:bodyPr>
          <a:lstStyle/>
          <a:p>
            <a:pPr algn="ctr"/>
            <a:r>
              <a:rPr lang="es-CO" i="1" dirty="0">
                <a:latin typeface="Calibri" panose="020F0502020204030204" pitchFamily="34" charset="0"/>
                <a:ea typeface="Calibri" panose="020F0502020204030204" pitchFamily="34" charset="0"/>
                <a:cs typeface="Times New Roman" panose="02020603050405020304" pitchFamily="18" charset="0"/>
              </a:rPr>
              <a:t>Completamiento de tres zonas con dos sartas, tres empaques y flujo </a:t>
            </a:r>
            <a:r>
              <a:rPr lang="es-CO" i="1" dirty="0" smtClean="0">
                <a:latin typeface="Calibri" panose="020F0502020204030204" pitchFamily="34" charset="0"/>
                <a:ea typeface="Calibri" panose="020F0502020204030204" pitchFamily="34" charset="0"/>
                <a:cs typeface="Times New Roman" panose="02020603050405020304" pitchFamily="18" charset="0"/>
              </a:rPr>
              <a:t>natural</a:t>
            </a:r>
            <a:endParaRPr lang="es-CO" dirty="0" smtClean="0">
              <a:latin typeface="Calibri" panose="020F0502020204030204" pitchFamily="34" charset="0"/>
              <a:ea typeface="Calibri" panose="020F0502020204030204" pitchFamily="34" charset="0"/>
              <a:cs typeface="Times New Roman" panose="02020603050405020304" pitchFamily="18" charset="0"/>
            </a:endParaRPr>
          </a:p>
          <a:p>
            <a:endParaRPr lang="es-CO" dirty="0">
              <a:latin typeface="Calibri" panose="020F0502020204030204" pitchFamily="34" charset="0"/>
              <a:ea typeface="Calibri" panose="020F0502020204030204" pitchFamily="34" charset="0"/>
              <a:cs typeface="Times New Roman" panose="02020603050405020304" pitchFamily="18" charset="0"/>
            </a:endParaRPr>
          </a:p>
          <a:p>
            <a:pPr algn="just"/>
            <a:r>
              <a:rPr lang="es-CO" dirty="0" smtClean="0">
                <a:latin typeface="Calibri" panose="020F0502020204030204" pitchFamily="34" charset="0"/>
                <a:ea typeface="Calibri" panose="020F0502020204030204" pitchFamily="34" charset="0"/>
                <a:cs typeface="Times New Roman" panose="02020603050405020304" pitchFamily="18" charset="0"/>
              </a:rPr>
              <a:t>En </a:t>
            </a:r>
            <a:r>
              <a:rPr lang="es-CO" dirty="0">
                <a:latin typeface="Calibri" panose="020F0502020204030204" pitchFamily="34" charset="0"/>
                <a:ea typeface="Calibri" panose="020F0502020204030204" pitchFamily="34" charset="0"/>
                <a:cs typeface="Times New Roman" panose="02020603050405020304" pitchFamily="18" charset="0"/>
              </a:rPr>
              <a:t>este tipo la zona inferior se puede poner a producir simultáneamente con la zona intermedia o con la zona superior, esto quiere decir que se pueden poner a producir las zonas de una manera selectiva. Entre las razones por las cuales se usa este tipo de completamiento se encuentran: la tasa de producción alta en cada una de las zonas y la producción simultánea de dos yacimientos. </a:t>
            </a:r>
            <a:endParaRPr lang="es-CO" dirty="0"/>
          </a:p>
        </p:txBody>
      </p:sp>
      <p:pic>
        <p:nvPicPr>
          <p:cNvPr id="22" name="Imagen 21"/>
          <p:cNvPicPr/>
          <p:nvPr/>
        </p:nvPicPr>
        <p:blipFill>
          <a:blip r:embed="rId4"/>
          <a:stretch>
            <a:fillRect/>
          </a:stretch>
        </p:blipFill>
        <p:spPr>
          <a:xfrm>
            <a:off x="7315200" y="1645920"/>
            <a:ext cx="4611189" cy="5084213"/>
          </a:xfrm>
          <a:prstGeom prst="rect">
            <a:avLst/>
          </a:prstGeom>
          <a:ln>
            <a:noFill/>
          </a:ln>
          <a:effectLst>
            <a:softEdge rad="112500"/>
          </a:effectLst>
        </p:spPr>
      </p:pic>
    </p:spTree>
    <p:extLst>
      <p:ext uri="{BB962C8B-B14F-4D97-AF65-F5344CB8AC3E}">
        <p14:creationId xmlns:p14="http://schemas.microsoft.com/office/powerpoint/2010/main" val="3359752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0" y="0"/>
            <a:ext cx="12191999" cy="6858000"/>
          </a:xfrm>
          <a:prstGeom prst="rect">
            <a:avLst/>
          </a:prstGeom>
        </p:spPr>
      </p:pic>
      <p:sp>
        <p:nvSpPr>
          <p:cNvPr id="23" name="Rectángulo 22"/>
          <p:cNvSpPr/>
          <p:nvPr/>
        </p:nvSpPr>
        <p:spPr>
          <a:xfrm>
            <a:off x="2315144" y="1062423"/>
            <a:ext cx="7805855" cy="923330"/>
          </a:xfrm>
          <a:prstGeom prst="rect">
            <a:avLst/>
          </a:prstGeom>
          <a:noFill/>
        </p:spPr>
        <p:txBody>
          <a:bodyPr wrap="none" lIns="91440" tIns="45720" rIns="91440" bIns="4572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b="1" dirty="0" smtClean="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rPr>
              <a:t>FIN DE LA PRESENTACIÓN</a:t>
            </a:r>
            <a:endParaRPr lang="es-ES" sz="5400" b="1" dirty="0">
              <a:ln w="9525">
                <a:solidFill>
                  <a:schemeClr val="bg1"/>
                </a:solidFill>
                <a:prstDash val="solid"/>
              </a:ln>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449052" cy="861042"/>
          </a:xfrm>
          <a:prstGeom prst="rect">
            <a:avLst/>
          </a:prstGeom>
        </p:spPr>
      </p:pic>
      <p:pic>
        <p:nvPicPr>
          <p:cNvPr id="8" name="Imagen 7"/>
          <p:cNvPicPr>
            <a:picLocks noChangeAspect="1"/>
          </p:cNvPicPr>
          <p:nvPr/>
        </p:nvPicPr>
        <p:blipFill>
          <a:blip r:embed="rId4"/>
          <a:stretch>
            <a:fillRect/>
          </a:stretch>
        </p:blipFill>
        <p:spPr>
          <a:xfrm>
            <a:off x="8686800" y="5829503"/>
            <a:ext cx="927464" cy="888819"/>
          </a:xfrm>
          <a:prstGeom prst="rect">
            <a:avLst/>
          </a:prstGeom>
        </p:spPr>
      </p:pic>
      <p:sp>
        <p:nvSpPr>
          <p:cNvPr id="6" name="CuadroTexto 5"/>
          <p:cNvSpPr txBox="1"/>
          <p:nvPr/>
        </p:nvSpPr>
        <p:spPr>
          <a:xfrm>
            <a:off x="9614264" y="5660231"/>
            <a:ext cx="2713210" cy="1058091"/>
          </a:xfrm>
          <a:prstGeom prst="rect">
            <a:avLst/>
          </a:prstGeom>
          <a:noFill/>
        </p:spPr>
        <p:txBody>
          <a:bodyPr wrap="square" rtlCol="0">
            <a:spAutoFit/>
          </a:bodyPr>
          <a:lstStyle/>
          <a:p>
            <a:pPr algn="ctr"/>
            <a:r>
              <a:rPr lang="es-CO" sz="1050" b="1" dirty="0" smtClean="0">
                <a:solidFill>
                  <a:schemeClr val="bg1"/>
                </a:solidFill>
                <a:latin typeface="Arial" panose="020B0604020202020204" pitchFamily="34" charset="0"/>
                <a:cs typeface="Arial" panose="020B0604020202020204" pitchFamily="34" charset="0"/>
              </a:rPr>
              <a:t>FACULTAD DE INGENIERÍAS FÍSICO-QUÍMICAS</a:t>
            </a:r>
          </a:p>
          <a:p>
            <a:pPr algn="ctr"/>
            <a:r>
              <a:rPr lang="es-CO" sz="1050" b="1" dirty="0" smtClean="0">
                <a:solidFill>
                  <a:schemeClr val="bg1"/>
                </a:solidFill>
                <a:latin typeface="Arial" panose="020B0604020202020204" pitchFamily="34" charset="0"/>
                <a:cs typeface="Arial" panose="020B0604020202020204" pitchFamily="34" charset="0"/>
              </a:rPr>
              <a:t>ESCUELA DE INGENIERÍA DE PETRÓLEOS</a:t>
            </a:r>
          </a:p>
          <a:p>
            <a:pPr algn="ctr"/>
            <a:r>
              <a:rPr lang="es-CO" sz="1050" b="1" dirty="0" smtClean="0">
                <a:solidFill>
                  <a:schemeClr val="bg1"/>
                </a:solidFill>
                <a:latin typeface="Arial" panose="020B0604020202020204" pitchFamily="34" charset="0"/>
                <a:cs typeface="Arial" panose="020B0604020202020204" pitchFamily="34" charset="0"/>
              </a:rPr>
              <a:t>BUCARAMANGA</a:t>
            </a:r>
          </a:p>
          <a:p>
            <a:pPr algn="ctr"/>
            <a:r>
              <a:rPr lang="es-CO" sz="1050" b="1" dirty="0" smtClean="0">
                <a:solidFill>
                  <a:schemeClr val="bg1"/>
                </a:solidFill>
                <a:latin typeface="Arial" panose="020B0604020202020204" pitchFamily="34" charset="0"/>
                <a:cs typeface="Arial" panose="020B0604020202020204" pitchFamily="34" charset="0"/>
              </a:rPr>
              <a:t>2015</a:t>
            </a:r>
            <a:endParaRPr lang="es-CO" sz="1050" b="1" dirty="0">
              <a:solidFill>
                <a:schemeClr val="bg1"/>
              </a:solidFill>
              <a:latin typeface="Arial" panose="020B0604020202020204" pitchFamily="34" charset="0"/>
              <a:cs typeface="Arial" panose="020B0604020202020204" pitchFamily="34" charset="0"/>
            </a:endParaRPr>
          </a:p>
        </p:txBody>
      </p:sp>
      <p:sp>
        <p:nvSpPr>
          <p:cNvPr id="24" name="CuadroTexto 12"/>
          <p:cNvSpPr txBox="1"/>
          <p:nvPr/>
        </p:nvSpPr>
        <p:spPr>
          <a:xfrm>
            <a:off x="816891" y="6065475"/>
            <a:ext cx="4572000" cy="52322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2800" dirty="0" smtClean="0">
                <a:solidFill>
                  <a:schemeClr val="bg1"/>
                </a:solidFill>
                <a:latin typeface="Viner Hand ITC" panose="03070502030502020203" pitchFamily="66" charset="0"/>
              </a:rPr>
              <a:t>MUCHAS GRACIAS</a:t>
            </a:r>
            <a:endParaRPr lang="es-CO" sz="2800" dirty="0">
              <a:solidFill>
                <a:schemeClr val="bg1"/>
              </a:solidFill>
              <a:latin typeface="Viner Hand ITC" panose="03070502030502020203" pitchFamily="66" charset="0"/>
            </a:endParaRPr>
          </a:p>
        </p:txBody>
      </p:sp>
    </p:spTree>
    <p:extLst>
      <p:ext uri="{BB962C8B-B14F-4D97-AF65-F5344CB8AC3E}">
        <p14:creationId xmlns:p14="http://schemas.microsoft.com/office/powerpoint/2010/main" val="2747457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8" name="CuadroTexto 17"/>
          <p:cNvSpPr txBox="1"/>
          <p:nvPr/>
        </p:nvSpPr>
        <p:spPr>
          <a:xfrm>
            <a:off x="14201" y="3011373"/>
            <a:ext cx="2193923" cy="1200329"/>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Componentes del sistema de producción de petróleo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24296" y="3610168"/>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18414" y="4206243"/>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23" name="Rectángulo 22"/>
          <p:cNvSpPr/>
          <p:nvPr/>
        </p:nvSpPr>
        <p:spPr>
          <a:xfrm>
            <a:off x="2992057" y="61365"/>
            <a:ext cx="9160042" cy="523220"/>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COMPLETAMIENTO DE POZOS</a:t>
            </a: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6" name="Esquina doblada 15"/>
          <p:cNvSpPr/>
          <p:nvPr/>
        </p:nvSpPr>
        <p:spPr>
          <a:xfrm>
            <a:off x="2763878" y="1089783"/>
            <a:ext cx="2566743" cy="5142830"/>
          </a:xfrm>
          <a:prstGeom prst="foldedCorner">
            <a:avLst/>
          </a:prstGeom>
          <a:gradFill>
            <a:gsLst>
              <a:gs pos="0">
                <a:schemeClr val="bg1">
                  <a:tint val="90000"/>
                  <a:lumMod val="110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p:cNvSpPr txBox="1"/>
          <p:nvPr/>
        </p:nvSpPr>
        <p:spPr>
          <a:xfrm>
            <a:off x="2992057" y="1134172"/>
            <a:ext cx="1191352" cy="369332"/>
          </a:xfrm>
          <a:prstGeom prst="rect">
            <a:avLst/>
          </a:prstGeom>
          <a:noFill/>
        </p:spPr>
        <p:txBody>
          <a:bodyPr wrap="none" rtlCol="0">
            <a:spAutoFit/>
          </a:bodyPr>
          <a:lstStyle/>
          <a:p>
            <a:r>
              <a:rPr lang="es-CO" dirty="0" smtClean="0"/>
              <a:t>Definición: </a:t>
            </a:r>
            <a:endParaRPr lang="es-CO" dirty="0"/>
          </a:p>
        </p:txBody>
      </p:sp>
      <p:sp>
        <p:nvSpPr>
          <p:cNvPr id="5" name="Rectángulo 4"/>
          <p:cNvSpPr/>
          <p:nvPr/>
        </p:nvSpPr>
        <p:spPr>
          <a:xfrm>
            <a:off x="1638645" y="1522488"/>
            <a:ext cx="3423637" cy="4524315"/>
          </a:xfrm>
          <a:prstGeom prst="rect">
            <a:avLst/>
          </a:prstGeom>
        </p:spPr>
        <p:txBody>
          <a:bodyPr wrap="square">
            <a:spAutoFit/>
          </a:bodyPr>
          <a:lstStyle/>
          <a:p>
            <a:pPr lvl="3" algn="just" fontAlgn="base">
              <a:lnSpc>
                <a:spcPct val="150000"/>
              </a:lnSpc>
              <a:spcAft>
                <a:spcPts val="0"/>
              </a:spcAft>
            </a:pPr>
            <a:r>
              <a:rPr lang="es-CO" sz="1200" b="0" u="none" strike="noStrike" kern="0" spc="0" dirty="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Son las operaciones realizadas en un pozo con el fin de ponerlo a producir para obtener la mayor cantidad del hidrocarburo original en sitio o para usarlo como pozo de inyección, utilizando para ello las técnicas más adecuadas al menor costo posible, lo que conlleva a pensar que de un buen completamiento se puede esperar una buena producción de hidrocarburos. </a:t>
            </a:r>
            <a:endParaRPr lang="es-CO" sz="1200" b="1" u="none" strike="noStrike" kern="0" spc="0" dirty="0">
              <a:ln>
                <a:noFill/>
              </a:ln>
              <a:solidFill>
                <a:srgbClr val="000000"/>
              </a:solidFill>
              <a:effectLst>
                <a:glow>
                  <a:srgbClr val="000000"/>
                </a:glow>
                <a:outerShdw sx="0" sy="0">
                  <a:srgbClr val="000000"/>
                </a:outerShdw>
                <a:reflection stA="0" endPos="0" fadeDir="0" sx="0" sy="0"/>
              </a:effectLst>
              <a:latin typeface="Arial" panose="020B0604020202020204" pitchFamily="34" charset="0"/>
              <a:ea typeface="Times New Roman" panose="02020603050405020304" pitchFamily="18" charset="0"/>
            </a:endParaRPr>
          </a:p>
        </p:txBody>
      </p:sp>
      <p:pic>
        <p:nvPicPr>
          <p:cNvPr id="31" name="Imagen 30">
            <a:hlinkClick r:id="rId4"/>
          </p:cNvPr>
          <p:cNvPicPr>
            <a:picLocks noChangeAspect="1"/>
          </p:cNvPicPr>
          <p:nvPr/>
        </p:nvPicPr>
        <p:blipFill>
          <a:blip r:embed="rId5"/>
          <a:stretch>
            <a:fillRect/>
          </a:stretch>
        </p:blipFill>
        <p:spPr>
          <a:xfrm>
            <a:off x="7253487" y="690179"/>
            <a:ext cx="3426046" cy="3431869"/>
          </a:xfrm>
          <a:prstGeom prst="ellipse">
            <a:avLst/>
          </a:prstGeom>
          <a:ln>
            <a:noFill/>
          </a:ln>
          <a:effectLst>
            <a:softEdge rad="112500"/>
          </a:effectLst>
        </p:spPr>
      </p:pic>
      <p:grpSp>
        <p:nvGrpSpPr>
          <p:cNvPr id="29" name="Grupo 28"/>
          <p:cNvGrpSpPr/>
          <p:nvPr/>
        </p:nvGrpSpPr>
        <p:grpSpPr>
          <a:xfrm>
            <a:off x="5352240" y="558913"/>
            <a:ext cx="3345229" cy="3157681"/>
            <a:chOff x="4462462" y="1509712"/>
            <a:chExt cx="4305568" cy="5058728"/>
          </a:xfrm>
        </p:grpSpPr>
        <p:pic>
          <p:nvPicPr>
            <p:cNvPr id="27" name="Imagen 26">
              <a:hlinkClick r:id="rId6"/>
            </p:cNvPr>
            <p:cNvPicPr>
              <a:picLocks noChangeAspect="1"/>
            </p:cNvPicPr>
            <p:nvPr/>
          </p:nvPicPr>
          <p:blipFill>
            <a:blip r:embed="rId7"/>
            <a:stretch>
              <a:fillRect/>
            </a:stretch>
          </p:blipFill>
          <p:spPr>
            <a:xfrm>
              <a:off x="4462462" y="1509712"/>
              <a:ext cx="4305568" cy="5058728"/>
            </a:xfrm>
            <a:prstGeom prst="ellipse">
              <a:avLst/>
            </a:prstGeom>
            <a:ln>
              <a:noFill/>
            </a:ln>
            <a:effectLst>
              <a:softEdge rad="112500"/>
            </a:effectLst>
          </p:spPr>
        </p:pic>
        <p:sp>
          <p:nvSpPr>
            <p:cNvPr id="28" name="Rectángulo 27"/>
            <p:cNvSpPr/>
            <p:nvPr/>
          </p:nvSpPr>
          <p:spPr>
            <a:xfrm>
              <a:off x="4462462" y="1509712"/>
              <a:ext cx="2685098" cy="1565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32" name="Imagen 31">
            <a:hlinkClick r:id="rId8"/>
          </p:cNvPr>
          <p:cNvPicPr>
            <a:picLocks noChangeAspect="1"/>
          </p:cNvPicPr>
          <p:nvPr/>
        </p:nvPicPr>
        <p:blipFill>
          <a:blip r:embed="rId9"/>
          <a:stretch>
            <a:fillRect/>
          </a:stretch>
        </p:blipFill>
        <p:spPr>
          <a:xfrm>
            <a:off x="8216901" y="3560023"/>
            <a:ext cx="3687166" cy="3365142"/>
          </a:xfrm>
          <a:prstGeom prst="ellipse">
            <a:avLst/>
          </a:prstGeom>
          <a:ln>
            <a:noFill/>
          </a:ln>
          <a:effectLst>
            <a:softEdge rad="112500"/>
          </a:effectLst>
        </p:spPr>
      </p:pic>
      <p:pic>
        <p:nvPicPr>
          <p:cNvPr id="25" name="Imagen 24">
            <a:hlinkClick r:id="rId10"/>
          </p:cNvPr>
          <p:cNvPicPr>
            <a:picLocks noChangeAspect="1"/>
          </p:cNvPicPr>
          <p:nvPr/>
        </p:nvPicPr>
        <p:blipFill>
          <a:blip r:embed="rId11"/>
          <a:stretch>
            <a:fillRect/>
          </a:stretch>
        </p:blipFill>
        <p:spPr>
          <a:xfrm>
            <a:off x="9372600" y="809983"/>
            <a:ext cx="2908300" cy="3179180"/>
          </a:xfrm>
          <a:prstGeom prst="ellipse">
            <a:avLst/>
          </a:prstGeom>
          <a:ln>
            <a:noFill/>
          </a:ln>
          <a:effectLst>
            <a:softEdge rad="112500"/>
          </a:effectLst>
        </p:spPr>
      </p:pic>
      <p:pic>
        <p:nvPicPr>
          <p:cNvPr id="30" name="Imagen 29">
            <a:hlinkClick r:id="rId12"/>
          </p:cNvPr>
          <p:cNvPicPr>
            <a:picLocks noChangeAspect="1"/>
          </p:cNvPicPr>
          <p:nvPr/>
        </p:nvPicPr>
        <p:blipFill>
          <a:blip r:embed="rId13"/>
          <a:stretch>
            <a:fillRect/>
          </a:stretch>
        </p:blipFill>
        <p:spPr>
          <a:xfrm>
            <a:off x="5274521" y="2934063"/>
            <a:ext cx="3838946" cy="3923937"/>
          </a:xfrm>
          <a:prstGeom prst="ellipse">
            <a:avLst/>
          </a:prstGeom>
          <a:ln>
            <a:noFill/>
          </a:ln>
          <a:effectLst>
            <a:softEdge rad="112500"/>
          </a:effectLst>
        </p:spPr>
      </p:pic>
      <p:pic>
        <p:nvPicPr>
          <p:cNvPr id="26" name="Imagen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Tree>
    <p:extLst>
      <p:ext uri="{BB962C8B-B14F-4D97-AF65-F5344CB8AC3E}">
        <p14:creationId xmlns:p14="http://schemas.microsoft.com/office/powerpoint/2010/main" val="594719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endParaRPr lang="es-CO" sz="1200" b="1" dirty="0" smtClean="0">
              <a:latin typeface="Arial" panose="020B0604020202020204" pitchFamily="34" charset="0"/>
              <a:cs typeface="Arial" panose="020B0604020202020204" pitchFamily="34" charset="0"/>
            </a:endParaRPr>
          </a:p>
          <a:p>
            <a:pPr marL="342900" indent="-342900">
              <a:buAutoNum type="arabicPeriod"/>
            </a:pPr>
            <a:endParaRPr lang="es-CO" sz="1200" b="1" dirty="0">
              <a:latin typeface="Arial" panose="020B0604020202020204" pitchFamily="34" charset="0"/>
              <a:cs typeface="Arial" panose="020B0604020202020204" pitchFamily="34" charset="0"/>
            </a:endParaRPr>
          </a:p>
        </p:txBody>
      </p:sp>
      <p:sp>
        <p:nvSpPr>
          <p:cNvPr id="15" name="CuadroTexto 14"/>
          <p:cNvSpPr txBox="1"/>
          <p:nvPr/>
        </p:nvSpPr>
        <p:spPr>
          <a:xfrm>
            <a:off x="47312" y="2613503"/>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8" name="CuadroTexto 17"/>
          <p:cNvSpPr txBox="1"/>
          <p:nvPr/>
        </p:nvSpPr>
        <p:spPr>
          <a:xfrm>
            <a:off x="14201" y="3011373"/>
            <a:ext cx="2193923" cy="1200329"/>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Componentes del sistema de producción de petróleo</a:t>
            </a:r>
          </a:p>
          <a:p>
            <a:pPr algn="ctr"/>
            <a:endParaRPr lang="es-CO" sz="1200" dirty="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a:p>
            <a:pPr algn="ctr"/>
            <a:endParaRPr lang="es-CO" sz="1200" dirty="0" smtClean="0">
              <a:latin typeface="Arial" panose="020B0604020202020204" pitchFamily="34" charset="0"/>
              <a:cs typeface="Arial" panose="020B0604020202020204" pitchFamily="34" charset="0"/>
            </a:endParaRPr>
          </a:p>
        </p:txBody>
      </p:sp>
      <p:sp>
        <p:nvSpPr>
          <p:cNvPr id="19" name="CuadroTexto 18"/>
          <p:cNvSpPr txBox="1"/>
          <p:nvPr/>
        </p:nvSpPr>
        <p:spPr>
          <a:xfrm>
            <a:off x="24296" y="3610168"/>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18414" y="4206243"/>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Configuraciones de completamiento</a:t>
            </a:r>
          </a:p>
        </p:txBody>
      </p:sp>
      <p:sp>
        <p:nvSpPr>
          <p:cNvPr id="23" name="Rectángulo 22"/>
          <p:cNvSpPr/>
          <p:nvPr/>
        </p:nvSpPr>
        <p:spPr>
          <a:xfrm>
            <a:off x="2310232" y="125596"/>
            <a:ext cx="9160042" cy="523220"/>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COMPLETAMIENTO DE POZOS</a:t>
            </a: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Imagen 4">
            <a:hlinkClick r:id="rId3"/>
          </p:cNvPr>
          <p:cNvPicPr>
            <a:picLocks noChangeAspect="1"/>
          </p:cNvPicPr>
          <p:nvPr/>
        </p:nvPicPr>
        <p:blipFill>
          <a:blip r:embed="rId4"/>
          <a:stretch>
            <a:fillRect/>
          </a:stretch>
        </p:blipFill>
        <p:spPr>
          <a:xfrm>
            <a:off x="9309100" y="788591"/>
            <a:ext cx="2882900" cy="3024669"/>
          </a:xfrm>
          <a:prstGeom prst="rect">
            <a:avLst/>
          </a:prstGeom>
          <a:ln>
            <a:noFill/>
          </a:ln>
          <a:effectLst>
            <a:softEdge rad="112500"/>
          </a:effectLst>
        </p:spPr>
      </p:pic>
      <p:pic>
        <p:nvPicPr>
          <p:cNvPr id="9" name="Imagen 8">
            <a:hlinkClick r:id="rId5"/>
          </p:cNvPr>
          <p:cNvPicPr>
            <a:picLocks noChangeAspect="1"/>
          </p:cNvPicPr>
          <p:nvPr/>
        </p:nvPicPr>
        <p:blipFill>
          <a:blip r:embed="rId6"/>
          <a:stretch>
            <a:fillRect/>
          </a:stretch>
        </p:blipFill>
        <p:spPr>
          <a:xfrm>
            <a:off x="9354963" y="3813261"/>
            <a:ext cx="2837038" cy="2886075"/>
          </a:xfrm>
          <a:prstGeom prst="rect">
            <a:avLst/>
          </a:prstGeom>
          <a:ln>
            <a:noFill/>
          </a:ln>
          <a:effectLst>
            <a:softEdge rad="112500"/>
          </a:effectLst>
        </p:spPr>
      </p:pic>
      <p:graphicFrame>
        <p:nvGraphicFramePr>
          <p:cNvPr id="3" name="Diagrama 2"/>
          <p:cNvGraphicFramePr/>
          <p:nvPr>
            <p:extLst>
              <p:ext uri="{D42A27DB-BD31-4B8C-83A1-F6EECF244321}">
                <p14:modId xmlns:p14="http://schemas.microsoft.com/office/powerpoint/2010/main" val="120874285"/>
              </p:ext>
            </p:extLst>
          </p:nvPr>
        </p:nvGraphicFramePr>
        <p:xfrm>
          <a:off x="2879176" y="876970"/>
          <a:ext cx="6988724" cy="597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 name="Imagen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Tree>
    <p:extLst>
      <p:ext uri="{BB962C8B-B14F-4D97-AF65-F5344CB8AC3E}">
        <p14:creationId xmlns:p14="http://schemas.microsoft.com/office/powerpoint/2010/main" val="1639978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35120"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20" name="Rectángulo 19"/>
          <p:cNvSpPr/>
          <p:nvPr/>
        </p:nvSpPr>
        <p:spPr>
          <a:xfrm>
            <a:off x="2310232" y="125596"/>
            <a:ext cx="9160042" cy="523220"/>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REACONDICIONAMIENTO O WORKOVER</a:t>
            </a:r>
            <a:endParaRPr lang="es-ES" sz="2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grpSp>
        <p:nvGrpSpPr>
          <p:cNvPr id="5" name="Grupo 4"/>
          <p:cNvGrpSpPr/>
          <p:nvPr/>
        </p:nvGrpSpPr>
        <p:grpSpPr>
          <a:xfrm>
            <a:off x="5222431" y="1749736"/>
            <a:ext cx="4055075" cy="3901914"/>
            <a:chOff x="3098801" y="953459"/>
            <a:chExt cx="4445000" cy="3901914"/>
          </a:xfrm>
        </p:grpSpPr>
        <p:sp>
          <p:nvSpPr>
            <p:cNvPr id="23" name="Esquina doblada 22"/>
            <p:cNvSpPr/>
            <p:nvPr/>
          </p:nvSpPr>
          <p:spPr>
            <a:xfrm>
              <a:off x="3098801" y="953459"/>
              <a:ext cx="4445000" cy="3840954"/>
            </a:xfrm>
            <a:prstGeom prst="foldedCorner">
              <a:avLst/>
            </a:prstGeom>
            <a:gradFill>
              <a:gsLst>
                <a:gs pos="0">
                  <a:schemeClr val="bg1">
                    <a:tint val="90000"/>
                    <a:lumMod val="110000"/>
                  </a:schemeClr>
                </a:gs>
                <a:gs pos="100000">
                  <a:schemeClr val="accent3">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fontAlgn="base"/>
              <a:endParaRPr lang="es-CO" b="1" dirty="0">
                <a:solidFill>
                  <a:schemeClr val="tx1"/>
                </a:solidFill>
                <a:effectLst>
                  <a:glow>
                    <a:srgbClr val="000000"/>
                  </a:glow>
                  <a:outerShdw sx="0" sy="0">
                    <a:srgbClr val="000000"/>
                  </a:outerShdw>
                  <a:reflection stA="0" endPos="0" fadeDir="0" sx="0" sy="0"/>
                </a:effectLst>
              </a:endParaRPr>
            </a:p>
          </p:txBody>
        </p:sp>
        <p:sp>
          <p:nvSpPr>
            <p:cNvPr id="3" name="CuadroTexto 2"/>
            <p:cNvSpPr txBox="1"/>
            <p:nvPr/>
          </p:nvSpPr>
          <p:spPr>
            <a:xfrm>
              <a:off x="3188473" y="1069721"/>
              <a:ext cx="4158868" cy="3785652"/>
            </a:xfrm>
            <a:prstGeom prst="rect">
              <a:avLst/>
            </a:prstGeom>
            <a:noFill/>
          </p:spPr>
          <p:txBody>
            <a:bodyPr wrap="square" rtlCol="0">
              <a:spAutoFit/>
            </a:bodyPr>
            <a:lstStyle/>
            <a:p>
              <a:pPr marL="0" lvl="3" algn="just"/>
              <a:r>
                <a:rPr lang="es-CO" sz="2000" dirty="0" smtClean="0">
                  <a:solidFill>
                    <a:schemeClr val="tx1"/>
                  </a:solidFill>
                  <a:effectLst>
                    <a:glow>
                      <a:srgbClr val="000000"/>
                    </a:glow>
                    <a:outerShdw sx="0" sy="0">
                      <a:srgbClr val="000000"/>
                    </a:outerShdw>
                    <a:reflection stA="0" endPos="0" fadeDir="0" sx="0" sy="0"/>
                  </a:effectLst>
                </a:rPr>
                <a:t>Conocido también como rehabilitación, reacondicionamiento o reparación de pozos, es todo procedimiento o trabajo de mantenimiento realizado en un pozo de petróleo o gas después de que se ha completado el pozo y ha comenzado la producción del yacimiento, esto con la finalidad de restaurar o incrementar la producción o inyección.</a:t>
              </a:r>
              <a:endParaRPr lang="es-CO" sz="2000" b="1" dirty="0" smtClean="0">
                <a:solidFill>
                  <a:schemeClr val="tx1"/>
                </a:solidFill>
                <a:effectLst>
                  <a:glow>
                    <a:srgbClr val="000000"/>
                  </a:glow>
                  <a:outerShdw sx="0" sy="0">
                    <a:srgbClr val="000000"/>
                  </a:outerShdw>
                  <a:reflection stA="0" endPos="0" fadeDir="0" sx="0" sy="0"/>
                </a:effectLst>
              </a:endParaRPr>
            </a:p>
            <a:p>
              <a:pPr algn="just"/>
              <a:endParaRPr lang="es-CO" sz="2000" dirty="0"/>
            </a:p>
          </p:txBody>
        </p:sp>
      </p:grpSp>
      <p:pic>
        <p:nvPicPr>
          <p:cNvPr id="9" name="Imagen 8"/>
          <p:cNvPicPr>
            <a:picLocks noChangeAspect="1"/>
          </p:cNvPicPr>
          <p:nvPr/>
        </p:nvPicPr>
        <p:blipFill>
          <a:blip r:embed="rId3"/>
          <a:stretch>
            <a:fillRect/>
          </a:stretch>
        </p:blipFill>
        <p:spPr>
          <a:xfrm>
            <a:off x="2641744" y="895442"/>
            <a:ext cx="2463767" cy="3632708"/>
          </a:xfrm>
          <a:prstGeom prst="rect">
            <a:avLst/>
          </a:prstGeom>
          <a:ln>
            <a:noFill/>
          </a:ln>
          <a:effectLst>
            <a:softEdge rad="112500"/>
          </a:effectLst>
        </p:spPr>
      </p:pic>
      <p:pic>
        <p:nvPicPr>
          <p:cNvPr id="10" name="Imagen 9">
            <a:hlinkClick r:id="rId4"/>
          </p:cNvPr>
          <p:cNvPicPr>
            <a:picLocks noChangeAspect="1"/>
          </p:cNvPicPr>
          <p:nvPr/>
        </p:nvPicPr>
        <p:blipFill>
          <a:blip r:embed="rId5"/>
          <a:stretch>
            <a:fillRect/>
          </a:stretch>
        </p:blipFill>
        <p:spPr>
          <a:xfrm>
            <a:off x="9322926" y="1035883"/>
            <a:ext cx="2928266" cy="5160708"/>
          </a:xfrm>
          <a:prstGeom prst="rect">
            <a:avLst/>
          </a:prstGeom>
          <a:ln>
            <a:noFill/>
          </a:ln>
          <a:effectLst>
            <a:softEdge rad="112500"/>
          </a:effectLst>
        </p:spPr>
      </p:pic>
      <p:pic>
        <p:nvPicPr>
          <p:cNvPr id="11" name="Imagen 10"/>
          <p:cNvPicPr>
            <a:picLocks noChangeAspect="1"/>
          </p:cNvPicPr>
          <p:nvPr/>
        </p:nvPicPr>
        <p:blipFill>
          <a:blip r:embed="rId6"/>
          <a:stretch>
            <a:fillRect/>
          </a:stretch>
        </p:blipFill>
        <p:spPr>
          <a:xfrm>
            <a:off x="2701623" y="4434608"/>
            <a:ext cx="2358468" cy="2295525"/>
          </a:xfrm>
          <a:prstGeom prst="rect">
            <a:avLst/>
          </a:prstGeom>
          <a:ln>
            <a:noFill/>
          </a:ln>
          <a:effectLst>
            <a:softEdge rad="112500"/>
          </a:effectLst>
        </p:spPr>
      </p:pic>
      <p:sp>
        <p:nvSpPr>
          <p:cNvPr id="24" name="CuadroTexto 23"/>
          <p:cNvSpPr txBox="1"/>
          <p:nvPr/>
        </p:nvSpPr>
        <p:spPr>
          <a:xfrm>
            <a:off x="44177" y="2630210"/>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pic>
        <p:nvPicPr>
          <p:cNvPr id="25" name="Imagen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Tree>
    <p:extLst>
      <p:ext uri="{BB962C8B-B14F-4D97-AF65-F5344CB8AC3E}">
        <p14:creationId xmlns:p14="http://schemas.microsoft.com/office/powerpoint/2010/main" val="806857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16" name="CuadroTexto 15"/>
          <p:cNvSpPr txBox="1"/>
          <p:nvPr/>
        </p:nvSpPr>
        <p:spPr>
          <a:xfrm>
            <a:off x="35120" y="3208548"/>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sp>
        <p:nvSpPr>
          <p:cNvPr id="18" name="CuadroTexto 17"/>
          <p:cNvSpPr txBox="1"/>
          <p:nvPr/>
        </p:nvSpPr>
        <p:spPr>
          <a:xfrm>
            <a:off x="3987801" y="299864"/>
            <a:ext cx="6591299" cy="923330"/>
          </a:xfrm>
          <a:prstGeom prst="rect">
            <a:avLst/>
          </a:prstGeom>
          <a:noFill/>
        </p:spPr>
        <p:txBody>
          <a:bodyPr wrap="square" rtlCol="0">
            <a:spAutoFit/>
          </a:bodyPr>
          <a:lstStyle/>
          <a:p>
            <a:pPr algn="ctr"/>
            <a:r>
              <a:rPr lang="es-CO" dirty="0" smtClean="0"/>
              <a:t>RAZONES POR LAS CUALES ES NECESARIO INTERVENIR CON UN TRABAJO DE WORKOVER O REACONDICIONAMIENTO </a:t>
            </a:r>
          </a:p>
          <a:p>
            <a:endParaRPr lang="es-CO" dirty="0"/>
          </a:p>
        </p:txBody>
      </p:sp>
      <p:sp>
        <p:nvSpPr>
          <p:cNvPr id="24" name="Rectángulo redondeado 23"/>
          <p:cNvSpPr/>
          <p:nvPr/>
        </p:nvSpPr>
        <p:spPr>
          <a:xfrm>
            <a:off x="3987801" y="261764"/>
            <a:ext cx="6591299" cy="71613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Flecha abajo 24"/>
          <p:cNvSpPr/>
          <p:nvPr/>
        </p:nvSpPr>
        <p:spPr>
          <a:xfrm>
            <a:off x="7137400" y="990599"/>
            <a:ext cx="368300" cy="3409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Documento 26"/>
          <p:cNvSpPr/>
          <p:nvPr/>
        </p:nvSpPr>
        <p:spPr>
          <a:xfrm>
            <a:off x="2891103" y="1518400"/>
            <a:ext cx="1960840" cy="939763"/>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Reparar daños mecánicos</a:t>
            </a:r>
            <a:endParaRPr lang="es-CO" dirty="0" smtClean="0">
              <a:solidFill>
                <a:schemeClr val="tx1"/>
              </a:solidFill>
            </a:endParaRPr>
          </a:p>
          <a:p>
            <a:pPr algn="ctr"/>
            <a:endParaRPr lang="es-CO" dirty="0">
              <a:solidFill>
                <a:schemeClr val="tx1"/>
              </a:solidFill>
            </a:endParaRPr>
          </a:p>
        </p:txBody>
      </p:sp>
      <p:sp>
        <p:nvSpPr>
          <p:cNvPr id="28" name="Documento 27"/>
          <p:cNvSpPr/>
          <p:nvPr/>
        </p:nvSpPr>
        <p:spPr>
          <a:xfrm>
            <a:off x="2896305" y="2692001"/>
            <a:ext cx="1955638" cy="978212"/>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Estimular completamientos existentes</a:t>
            </a:r>
            <a:endParaRPr lang="es-CO" dirty="0" smtClean="0">
              <a:solidFill>
                <a:schemeClr val="tx1"/>
              </a:solidFill>
            </a:endParaRPr>
          </a:p>
          <a:p>
            <a:pPr algn="ctr"/>
            <a:endParaRPr lang="es-CO" dirty="0">
              <a:solidFill>
                <a:schemeClr val="tx1"/>
              </a:solidFill>
            </a:endParaRPr>
          </a:p>
        </p:txBody>
      </p:sp>
      <p:sp>
        <p:nvSpPr>
          <p:cNvPr id="29" name="Documento 28"/>
          <p:cNvSpPr/>
          <p:nvPr/>
        </p:nvSpPr>
        <p:spPr>
          <a:xfrm>
            <a:off x="2912601" y="3948319"/>
            <a:ext cx="1952042" cy="1043807"/>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Completamiento de yacimientos múltiples</a:t>
            </a:r>
            <a:endParaRPr lang="es-CO" dirty="0" smtClean="0">
              <a:solidFill>
                <a:schemeClr val="tx1"/>
              </a:solidFill>
            </a:endParaRPr>
          </a:p>
          <a:p>
            <a:pPr algn="ctr"/>
            <a:endParaRPr lang="es-CO" dirty="0">
              <a:solidFill>
                <a:schemeClr val="tx1"/>
              </a:solidFill>
            </a:endParaRPr>
          </a:p>
        </p:txBody>
      </p:sp>
      <p:sp>
        <p:nvSpPr>
          <p:cNvPr id="30" name="Documento 29"/>
          <p:cNvSpPr/>
          <p:nvPr/>
        </p:nvSpPr>
        <p:spPr>
          <a:xfrm>
            <a:off x="2925301" y="5268139"/>
            <a:ext cx="1926642" cy="1061060"/>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Recompletamiento de una zona existente</a:t>
            </a:r>
            <a:endParaRPr lang="es-CO" dirty="0" smtClean="0">
              <a:solidFill>
                <a:schemeClr val="tx1"/>
              </a:solidFill>
            </a:endParaRPr>
          </a:p>
          <a:p>
            <a:pPr algn="ctr"/>
            <a:endParaRPr lang="es-CO" dirty="0">
              <a:solidFill>
                <a:schemeClr val="tx1"/>
              </a:solidFill>
            </a:endParaRPr>
          </a:p>
        </p:txBody>
      </p:sp>
      <p:sp>
        <p:nvSpPr>
          <p:cNvPr id="31" name="Documento 30"/>
          <p:cNvSpPr/>
          <p:nvPr/>
        </p:nvSpPr>
        <p:spPr>
          <a:xfrm>
            <a:off x="5183166" y="2692001"/>
            <a:ext cx="1926642" cy="892037"/>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Controlar la producción de agua y gas</a:t>
            </a:r>
            <a:endParaRPr lang="es-CO" dirty="0" smtClean="0">
              <a:solidFill>
                <a:schemeClr val="tx1"/>
              </a:solidFill>
            </a:endParaRPr>
          </a:p>
          <a:p>
            <a:pPr algn="ctr"/>
            <a:endParaRPr lang="es-CO" dirty="0">
              <a:solidFill>
                <a:schemeClr val="tx1"/>
              </a:solidFill>
            </a:endParaRPr>
          </a:p>
        </p:txBody>
      </p:sp>
      <p:sp>
        <p:nvSpPr>
          <p:cNvPr id="32" name="Documento 31"/>
          <p:cNvSpPr/>
          <p:nvPr/>
        </p:nvSpPr>
        <p:spPr>
          <a:xfrm>
            <a:off x="5170466" y="1484654"/>
            <a:ext cx="1926642" cy="943908"/>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Reparación de trabajos de cementación</a:t>
            </a:r>
            <a:endParaRPr lang="es-CO" dirty="0" smtClean="0">
              <a:solidFill>
                <a:schemeClr val="tx1"/>
              </a:solidFill>
            </a:endParaRPr>
          </a:p>
          <a:p>
            <a:pPr algn="ctr"/>
            <a:endParaRPr lang="es-CO" dirty="0">
              <a:solidFill>
                <a:schemeClr val="tx1"/>
              </a:solidFill>
            </a:endParaRPr>
          </a:p>
        </p:txBody>
      </p:sp>
      <p:sp>
        <p:nvSpPr>
          <p:cNvPr id="38" name="Documento 37"/>
          <p:cNvSpPr/>
          <p:nvPr/>
        </p:nvSpPr>
        <p:spPr>
          <a:xfrm>
            <a:off x="5195866" y="3948319"/>
            <a:ext cx="1926642" cy="968700"/>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Prevenir conificación de agua</a:t>
            </a:r>
            <a:endParaRPr lang="es-CO" dirty="0" smtClean="0">
              <a:solidFill>
                <a:schemeClr val="tx1"/>
              </a:solidFill>
            </a:endParaRPr>
          </a:p>
          <a:p>
            <a:pPr algn="ctr"/>
            <a:endParaRPr lang="es-CO" dirty="0">
              <a:solidFill>
                <a:schemeClr val="tx1"/>
              </a:solidFill>
            </a:endParaRPr>
          </a:p>
        </p:txBody>
      </p:sp>
      <p:sp>
        <p:nvSpPr>
          <p:cNvPr id="39" name="Documento 38"/>
          <p:cNvSpPr/>
          <p:nvPr/>
        </p:nvSpPr>
        <p:spPr>
          <a:xfrm>
            <a:off x="5235845" y="5270632"/>
            <a:ext cx="1926642" cy="915949"/>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Incrementar la producción</a:t>
            </a:r>
            <a:endParaRPr lang="es-CO" dirty="0" smtClean="0">
              <a:solidFill>
                <a:schemeClr val="tx1"/>
              </a:solidFill>
            </a:endParaRPr>
          </a:p>
          <a:p>
            <a:pPr algn="ctr"/>
            <a:endParaRPr lang="es-CO" dirty="0">
              <a:solidFill>
                <a:schemeClr val="tx1"/>
              </a:solidFill>
            </a:endParaRPr>
          </a:p>
        </p:txBody>
      </p:sp>
      <p:sp>
        <p:nvSpPr>
          <p:cNvPr id="40" name="Documento 39"/>
          <p:cNvSpPr/>
          <p:nvPr/>
        </p:nvSpPr>
        <p:spPr>
          <a:xfrm>
            <a:off x="10031770" y="3976463"/>
            <a:ext cx="2044891" cy="1291676"/>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Aislar y reparar zonas con cementación remedial</a:t>
            </a:r>
            <a:endParaRPr lang="es-CO" dirty="0" smtClean="0">
              <a:solidFill>
                <a:schemeClr val="tx1"/>
              </a:solidFill>
            </a:endParaRPr>
          </a:p>
          <a:p>
            <a:pPr algn="ctr"/>
            <a:endParaRPr lang="es-CO" dirty="0">
              <a:solidFill>
                <a:schemeClr val="tx1"/>
              </a:solidFill>
            </a:endParaRPr>
          </a:p>
        </p:txBody>
      </p:sp>
      <p:sp>
        <p:nvSpPr>
          <p:cNvPr id="41" name="Documento 40"/>
          <p:cNvSpPr/>
          <p:nvPr/>
        </p:nvSpPr>
        <p:spPr>
          <a:xfrm>
            <a:off x="9989037" y="2415862"/>
            <a:ext cx="2044891" cy="1231608"/>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Controlar  problemas de producción de arena</a:t>
            </a:r>
            <a:endParaRPr lang="es-CO" dirty="0" smtClean="0">
              <a:solidFill>
                <a:schemeClr val="tx1"/>
              </a:solidFill>
            </a:endParaRPr>
          </a:p>
          <a:p>
            <a:pPr algn="ctr"/>
            <a:endParaRPr lang="es-CO" dirty="0">
              <a:solidFill>
                <a:schemeClr val="tx1"/>
              </a:solidFill>
            </a:endParaRPr>
          </a:p>
        </p:txBody>
      </p:sp>
      <p:sp>
        <p:nvSpPr>
          <p:cNvPr id="42" name="Documento 41"/>
          <p:cNvSpPr/>
          <p:nvPr/>
        </p:nvSpPr>
        <p:spPr>
          <a:xfrm>
            <a:off x="7570705" y="3948319"/>
            <a:ext cx="2154546" cy="943850"/>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Desviar o perforar direccionalmente</a:t>
            </a:r>
            <a:endParaRPr lang="es-CO" dirty="0" smtClean="0">
              <a:solidFill>
                <a:schemeClr val="tx1"/>
              </a:solidFill>
            </a:endParaRPr>
          </a:p>
          <a:p>
            <a:pPr algn="ctr"/>
            <a:endParaRPr lang="es-CO" dirty="0">
              <a:solidFill>
                <a:schemeClr val="tx1"/>
              </a:solidFill>
            </a:endParaRPr>
          </a:p>
        </p:txBody>
      </p:sp>
      <p:sp>
        <p:nvSpPr>
          <p:cNvPr id="43" name="Documento 42"/>
          <p:cNvSpPr/>
          <p:nvPr/>
        </p:nvSpPr>
        <p:spPr>
          <a:xfrm>
            <a:off x="7558005" y="2692001"/>
            <a:ext cx="2154546" cy="955469"/>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Convertir un pozo de productor a inyector</a:t>
            </a:r>
            <a:endParaRPr lang="es-CO" dirty="0" smtClean="0">
              <a:solidFill>
                <a:schemeClr val="tx1"/>
              </a:solidFill>
            </a:endParaRPr>
          </a:p>
          <a:p>
            <a:pPr algn="ctr"/>
            <a:endParaRPr lang="es-CO" dirty="0">
              <a:solidFill>
                <a:schemeClr val="tx1"/>
              </a:solidFill>
            </a:endParaRPr>
          </a:p>
        </p:txBody>
      </p:sp>
      <p:sp>
        <p:nvSpPr>
          <p:cNvPr id="44" name="Documento 43"/>
          <p:cNvSpPr/>
          <p:nvPr/>
        </p:nvSpPr>
        <p:spPr>
          <a:xfrm>
            <a:off x="7532605" y="1478173"/>
            <a:ext cx="2044891" cy="912979"/>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dirty="0" smtClean="0">
                <a:solidFill>
                  <a:schemeClr val="tx1"/>
                </a:solidFill>
              </a:rPr>
              <a:t>Limpiar el pozo</a:t>
            </a:r>
            <a:endParaRPr lang="es-CO" dirty="0">
              <a:solidFill>
                <a:schemeClr val="tx1"/>
              </a:solidFill>
            </a:endParaRPr>
          </a:p>
        </p:txBody>
      </p:sp>
      <p:sp>
        <p:nvSpPr>
          <p:cNvPr id="45" name="Documento 44"/>
          <p:cNvSpPr/>
          <p:nvPr/>
        </p:nvSpPr>
        <p:spPr>
          <a:xfrm>
            <a:off x="7570705" y="5268139"/>
            <a:ext cx="2154546" cy="1061060"/>
          </a:xfrm>
          <a:prstGeom prst="flowChartDocument">
            <a:avLst/>
          </a:prstGeom>
          <a:gradFill>
            <a:gsLst>
              <a:gs pos="0">
                <a:schemeClr val="accent2">
                  <a:alpha val="80000"/>
                  <a:hueOff val="0"/>
                  <a:satOff val="0"/>
                  <a:lumOff val="0"/>
                  <a:alphaOff val="0"/>
                  <a:tint val="94000"/>
                  <a:satMod val="100000"/>
                  <a:lumMod val="108000"/>
                </a:schemeClr>
              </a:gs>
              <a:gs pos="50000">
                <a:schemeClr val="accent2">
                  <a:lumMod val="60000"/>
                  <a:lumOff val="40000"/>
                </a:schemeClr>
              </a:gs>
              <a:gs pos="100000">
                <a:schemeClr val="accent4">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i="1" dirty="0" smtClean="0">
              <a:solidFill>
                <a:schemeClr val="tx1"/>
              </a:solidFill>
            </a:endParaRPr>
          </a:p>
          <a:p>
            <a:pPr algn="ctr"/>
            <a:r>
              <a:rPr lang="es-CO" i="1" dirty="0" smtClean="0">
                <a:solidFill>
                  <a:schemeClr val="tx1"/>
                </a:solidFill>
              </a:rPr>
              <a:t>Realizar operaciones de estimulación de pozos</a:t>
            </a:r>
            <a:endParaRPr lang="es-CO" dirty="0" smtClean="0">
              <a:solidFill>
                <a:schemeClr val="tx1"/>
              </a:solidFill>
            </a:endParaRPr>
          </a:p>
          <a:p>
            <a:pPr algn="ctr"/>
            <a:endParaRPr lang="es-CO" dirty="0">
              <a:solidFill>
                <a:schemeClr val="tx1"/>
              </a:solidFill>
            </a:endParaRPr>
          </a:p>
        </p:txBody>
      </p:sp>
      <p:sp>
        <p:nvSpPr>
          <p:cNvPr id="46" name="CuadroTexto 45"/>
          <p:cNvSpPr txBox="1"/>
          <p:nvPr/>
        </p:nvSpPr>
        <p:spPr>
          <a:xfrm>
            <a:off x="44177" y="2614970"/>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Tree>
    <p:extLst>
      <p:ext uri="{BB962C8B-B14F-4D97-AF65-F5344CB8AC3E}">
        <p14:creationId xmlns:p14="http://schemas.microsoft.com/office/powerpoint/2010/main" val="1639902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3"/>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46" name="CuadroTexto 45"/>
          <p:cNvSpPr txBox="1"/>
          <p:nvPr/>
        </p:nvSpPr>
        <p:spPr>
          <a:xfrm>
            <a:off x="44177" y="2614970"/>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33" name="CuadroTexto 32"/>
          <p:cNvSpPr txBox="1"/>
          <p:nvPr/>
        </p:nvSpPr>
        <p:spPr>
          <a:xfrm>
            <a:off x="45320" y="3248785"/>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pic>
        <p:nvPicPr>
          <p:cNvPr id="34" name="Imagen 33"/>
          <p:cNvPicPr/>
          <p:nvPr/>
        </p:nvPicPr>
        <p:blipFill>
          <a:blip r:embed="rId4"/>
          <a:stretch>
            <a:fillRect/>
          </a:stretch>
        </p:blipFill>
        <p:spPr>
          <a:xfrm>
            <a:off x="5631595" y="1128229"/>
            <a:ext cx="6438485" cy="5601576"/>
          </a:xfrm>
          <a:prstGeom prst="rect">
            <a:avLst/>
          </a:prstGeom>
          <a:ln w="38100" cap="sq">
            <a:solidFill>
              <a:srgbClr val="000000"/>
            </a:solidFill>
            <a:prstDash val="solid"/>
            <a:miter lim="800000"/>
          </a:ln>
          <a:effectLst>
            <a:glow rad="228600">
              <a:schemeClr val="accent4">
                <a:satMod val="175000"/>
                <a:alpha val="40000"/>
              </a:schemeClr>
            </a:glow>
            <a:outerShdw blurRad="50800" dist="38100" dir="2700000" algn="tl" rotWithShape="0">
              <a:srgbClr val="000000">
                <a:alpha val="43000"/>
              </a:srgbClr>
            </a:outerShdw>
          </a:effectLst>
        </p:spPr>
      </p:pic>
      <p:sp>
        <p:nvSpPr>
          <p:cNvPr id="35" name="Rectángulo redondeado 34"/>
          <p:cNvSpPr/>
          <p:nvPr/>
        </p:nvSpPr>
        <p:spPr>
          <a:xfrm>
            <a:off x="2803092" y="1290407"/>
            <a:ext cx="2649881" cy="5117083"/>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Rectángulo 35"/>
          <p:cNvSpPr/>
          <p:nvPr/>
        </p:nvSpPr>
        <p:spPr>
          <a:xfrm>
            <a:off x="2794000" y="0"/>
            <a:ext cx="8928100" cy="954107"/>
          </a:xfrm>
          <a:prstGeom prst="rect">
            <a:avLst/>
          </a:prstGeom>
        </p:spPr>
        <p:txBody>
          <a:bodyPr wrap="square">
            <a:spAutoFit/>
          </a:bodyPr>
          <a:lstStyle/>
          <a:p>
            <a:pPr algn="ctr"/>
            <a:r>
              <a:rPr lang="es-ES"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COMPONENTES DEL SISTEMA DE PRODUCCIÓN</a:t>
            </a:r>
            <a:r>
              <a:rPr lang="es-CO" sz="2800" b="1" spc="50" dirty="0" smtClean="0">
                <a:ln w="9525" cmpd="sng">
                  <a:solidFill>
                    <a:schemeClr val="accent1"/>
                  </a:solidFill>
                  <a:prstDash val="solid"/>
                </a:ln>
                <a:solidFill>
                  <a:srgbClr val="70AD47">
                    <a:tint val="1000"/>
                  </a:srgbClr>
                </a:solidFill>
                <a:effectLst>
                  <a:glow rad="38100">
                    <a:schemeClr val="accent1">
                      <a:alpha val="40000"/>
                    </a:schemeClr>
                  </a:glow>
                </a:effectLst>
              </a:rPr>
              <a:t> DE PETRÓLEO</a:t>
            </a:r>
            <a:endParaRPr lang="es-ES" sz="2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sp>
        <p:nvSpPr>
          <p:cNvPr id="20" name="CuadroTexto 19"/>
          <p:cNvSpPr txBox="1"/>
          <p:nvPr/>
        </p:nvSpPr>
        <p:spPr>
          <a:xfrm>
            <a:off x="2817463" y="1374493"/>
            <a:ext cx="2492401" cy="5355312"/>
          </a:xfrm>
          <a:prstGeom prst="rect">
            <a:avLst/>
          </a:prstGeom>
          <a:noFill/>
        </p:spPr>
        <p:txBody>
          <a:bodyPr wrap="square" rtlCol="0">
            <a:spAutoFit/>
          </a:bodyPr>
          <a:lstStyle/>
          <a:p>
            <a:pPr marL="0" lvl="2" algn="just"/>
            <a:r>
              <a:rPr lang="es-CO" dirty="0"/>
              <a:t>L</a:t>
            </a:r>
            <a:r>
              <a:rPr lang="es-CO" dirty="0" smtClean="0"/>
              <a:t>as </a:t>
            </a:r>
            <a:r>
              <a:rPr lang="es-CO" dirty="0"/>
              <a:t>tres etapas de flujo en que se puede dividir el sistema completo de producción de un </a:t>
            </a:r>
            <a:r>
              <a:rPr lang="es-CO" dirty="0" smtClean="0"/>
              <a:t>pozo son: </a:t>
            </a:r>
          </a:p>
          <a:p>
            <a:pPr marL="0" lvl="2" algn="just"/>
            <a:endParaRPr lang="es-CO" dirty="0" smtClean="0"/>
          </a:p>
          <a:p>
            <a:pPr marL="285750" lvl="2" indent="-285750" algn="just">
              <a:buFont typeface="Wingdings" panose="05000000000000000000" pitchFamily="2" charset="2"/>
              <a:buChar char="ü"/>
            </a:pPr>
            <a:r>
              <a:rPr lang="es-CO" dirty="0" smtClean="0"/>
              <a:t>Etapa </a:t>
            </a:r>
            <a:r>
              <a:rPr lang="es-CO" dirty="0"/>
              <a:t>de flujo del yacimiento al pozo a través del intervalo ya </a:t>
            </a:r>
            <a:r>
              <a:rPr lang="es-CO" dirty="0" smtClean="0"/>
              <a:t>terminado.</a:t>
            </a:r>
          </a:p>
          <a:p>
            <a:pPr marL="285750" lvl="2" indent="-285750" algn="just">
              <a:buFont typeface="Wingdings" panose="05000000000000000000" pitchFamily="2" charset="2"/>
              <a:buChar char="ü"/>
            </a:pPr>
            <a:r>
              <a:rPr lang="es-CO" dirty="0" smtClean="0"/>
              <a:t>El </a:t>
            </a:r>
            <a:r>
              <a:rPr lang="es-CO" dirty="0"/>
              <a:t>flujo de los fluidos del fondo del pozo a la </a:t>
            </a:r>
            <a:r>
              <a:rPr lang="es-CO" dirty="0" smtClean="0"/>
              <a:t>superficie.</a:t>
            </a:r>
          </a:p>
          <a:p>
            <a:pPr marL="285750" lvl="2" indent="-285750" algn="just">
              <a:buFont typeface="Wingdings" panose="05000000000000000000" pitchFamily="2" charset="2"/>
              <a:buChar char="ü"/>
            </a:pPr>
            <a:r>
              <a:rPr lang="es-CO" dirty="0" smtClean="0"/>
              <a:t>El </a:t>
            </a:r>
            <a:r>
              <a:rPr lang="es-CO" dirty="0"/>
              <a:t>flujo de la cabeza del pozo al separador a través de la línea de flujo superficial. </a:t>
            </a:r>
            <a:endParaRPr lang="es-CO" b="1" dirty="0"/>
          </a:p>
          <a:p>
            <a:endParaRPr lang="es-CO" dirty="0"/>
          </a:p>
        </p:txBody>
      </p:sp>
    </p:spTree>
    <p:extLst>
      <p:ext uri="{BB962C8B-B14F-4D97-AF65-F5344CB8AC3E}">
        <p14:creationId xmlns:p14="http://schemas.microsoft.com/office/powerpoint/2010/main" val="443432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4" name="Rectángulo 3"/>
          <p:cNvSpPr/>
          <p:nvPr/>
        </p:nvSpPr>
        <p:spPr>
          <a:xfrm>
            <a:off x="0" y="0"/>
            <a:ext cx="2636520" cy="6858000"/>
          </a:xfrm>
          <a:prstGeom prst="rect">
            <a:avLst/>
          </a:prstGeom>
          <a:gradFill>
            <a:gsLst>
              <a:gs pos="0">
                <a:schemeClr val="accent4">
                  <a:lumMod val="75000"/>
                </a:schemeClr>
              </a:gs>
              <a:gs pos="100000">
                <a:schemeClr val="bg1">
                  <a:shade val="64000"/>
                  <a:lumMod val="8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dirty="0">
              <a:latin typeface="Arial" panose="020B0604020202020204" pitchFamily="34" charset="0"/>
              <a:cs typeface="Arial" panose="020B0604020202020204" pitchFamily="34" charset="0"/>
            </a:endParaRPr>
          </a:p>
        </p:txBody>
      </p:sp>
      <p:sp>
        <p:nvSpPr>
          <p:cNvPr id="6" name="CuadroTexto 5"/>
          <p:cNvSpPr txBox="1"/>
          <p:nvPr/>
        </p:nvSpPr>
        <p:spPr>
          <a:xfrm>
            <a:off x="-50139" y="5668304"/>
            <a:ext cx="2462903" cy="1061829"/>
          </a:xfrm>
          <a:prstGeom prst="rect">
            <a:avLst/>
          </a:prstGeom>
          <a:noFill/>
        </p:spPr>
        <p:txBody>
          <a:bodyPr wrap="square" rtlCol="0">
            <a:spAutoFit/>
          </a:bodyPr>
          <a:lstStyle/>
          <a:p>
            <a:pPr algn="ctr"/>
            <a:r>
              <a:rPr lang="es-CO" sz="1050" b="1" dirty="0" smtClean="0">
                <a:latin typeface="Arial" panose="020B0604020202020204" pitchFamily="34" charset="0"/>
                <a:cs typeface="Arial" panose="020B0604020202020204" pitchFamily="34" charset="0"/>
              </a:rPr>
              <a:t>FACULTAD DE INGENIERÍAS FÍSICO-QUÍMICAS</a:t>
            </a:r>
          </a:p>
          <a:p>
            <a:pPr algn="ctr"/>
            <a:r>
              <a:rPr lang="es-CO" sz="1050" b="1" dirty="0" smtClean="0">
                <a:latin typeface="Arial" panose="020B0604020202020204" pitchFamily="34" charset="0"/>
                <a:cs typeface="Arial" panose="020B0604020202020204" pitchFamily="34" charset="0"/>
              </a:rPr>
              <a:t>ESCUELA DE INGENIERÍA DE PETRÓLEOS</a:t>
            </a:r>
          </a:p>
          <a:p>
            <a:pPr algn="ctr"/>
            <a:r>
              <a:rPr lang="es-CO" sz="1050" b="1" dirty="0" smtClean="0">
                <a:latin typeface="Arial" panose="020B0604020202020204" pitchFamily="34" charset="0"/>
                <a:cs typeface="Arial" panose="020B0604020202020204" pitchFamily="34" charset="0"/>
              </a:rPr>
              <a:t>BUCARAMANGA</a:t>
            </a:r>
          </a:p>
          <a:p>
            <a:pPr algn="ctr"/>
            <a:r>
              <a:rPr lang="es-CO" sz="1050" b="1" dirty="0" smtClean="0">
                <a:latin typeface="Arial" panose="020B0604020202020204" pitchFamily="34" charset="0"/>
                <a:cs typeface="Arial" panose="020B0604020202020204" pitchFamily="34" charset="0"/>
              </a:rPr>
              <a:t>2015</a:t>
            </a:r>
            <a:endParaRPr lang="es-CO" sz="105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1983943" y="6232613"/>
            <a:ext cx="652578" cy="625387"/>
          </a:xfrm>
          <a:prstGeom prst="rect">
            <a:avLst/>
          </a:prstGeom>
        </p:spPr>
      </p:pic>
      <p:sp>
        <p:nvSpPr>
          <p:cNvPr id="12" name="Rectángulo 11"/>
          <p:cNvSpPr/>
          <p:nvPr/>
        </p:nvSpPr>
        <p:spPr>
          <a:xfrm>
            <a:off x="163778" y="876970"/>
            <a:ext cx="2279483" cy="1015663"/>
          </a:xfrm>
          <a:prstGeom prst="rect">
            <a:avLst/>
          </a:prstGeom>
          <a:noFill/>
        </p:spPr>
        <p:txBody>
          <a:bodyPr wrap="square" lIns="91440" tIns="45720" rIns="91440" bIns="45720">
            <a:spAutoFit/>
          </a:bodyPr>
          <a:lstStyle/>
          <a:p>
            <a:pPr algn="ct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INTRODUCCI</a:t>
            </a:r>
            <a:r>
              <a:rPr lang="es-CO" sz="2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Ó</a:t>
            </a:r>
            <a:r>
              <a:rPr lang="es-ES" sz="2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 AL COMPLETAMIENTO DE POZOS</a:t>
            </a:r>
            <a:endParaRPr lang="es-ES" sz="2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4" name="CuadroTexto 13"/>
          <p:cNvSpPr txBox="1"/>
          <p:nvPr/>
        </p:nvSpPr>
        <p:spPr>
          <a:xfrm>
            <a:off x="125452" y="3976463"/>
            <a:ext cx="2556930" cy="1015663"/>
          </a:xfrm>
          <a:prstGeom prst="rect">
            <a:avLst/>
          </a:prstGeom>
          <a:noFill/>
          <a:ln>
            <a:noFill/>
          </a:ln>
        </p:spPr>
        <p:txBody>
          <a:bodyPr wrap="square" rtlCol="0">
            <a:spAutoFit/>
          </a:bodyPr>
          <a:lstStyle/>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algn="ctr"/>
            <a:endParaRPr lang="es-CO" sz="1200" b="1" dirty="0" smtClean="0">
              <a:latin typeface="Arial" panose="020B0604020202020204" pitchFamily="34" charset="0"/>
              <a:cs typeface="Arial" panose="020B0604020202020204" pitchFamily="34" charset="0"/>
            </a:endParaRPr>
          </a:p>
          <a:p>
            <a:pPr marL="342900" indent="-342900" algn="ctr">
              <a:buAutoNum type="arabicPeriod"/>
            </a:pPr>
            <a:endParaRPr lang="es-CO" sz="1200" b="1" dirty="0">
              <a:latin typeface="Arial" panose="020B0604020202020204" pitchFamily="34" charset="0"/>
              <a:cs typeface="Arial" panose="020B0604020202020204" pitchFamily="34" charset="0"/>
            </a:endParaRPr>
          </a:p>
        </p:txBody>
      </p:sp>
      <p:sp>
        <p:nvSpPr>
          <p:cNvPr id="17" name="CuadroTexto 16"/>
          <p:cNvSpPr txBox="1"/>
          <p:nvPr/>
        </p:nvSpPr>
        <p:spPr>
          <a:xfrm>
            <a:off x="86769" y="2200972"/>
            <a:ext cx="2433499" cy="276999"/>
          </a:xfrm>
          <a:prstGeom prst="rect">
            <a:avLst/>
          </a:prstGeom>
          <a:noFill/>
          <a:ln>
            <a:noFill/>
          </a:ln>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Introducción</a:t>
            </a:r>
            <a:endParaRPr lang="es-CO" sz="1200" dirty="0"/>
          </a:p>
        </p:txBody>
      </p:sp>
      <p:sp>
        <p:nvSpPr>
          <p:cNvPr id="19" name="CuadroTexto 18"/>
          <p:cNvSpPr txBox="1"/>
          <p:nvPr/>
        </p:nvSpPr>
        <p:spPr>
          <a:xfrm>
            <a:off x="35120" y="3652365"/>
            <a:ext cx="2433499" cy="646331"/>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Factores que afectan el diseño del completamiento de pozos</a:t>
            </a:r>
          </a:p>
        </p:txBody>
      </p:sp>
      <p:sp>
        <p:nvSpPr>
          <p:cNvPr id="21" name="CuadroTexto 20"/>
          <p:cNvSpPr txBox="1"/>
          <p:nvPr/>
        </p:nvSpPr>
        <p:spPr>
          <a:xfrm>
            <a:off x="32620" y="4248837"/>
            <a:ext cx="2433499" cy="461665"/>
          </a:xfrm>
          <a:prstGeom prst="rect">
            <a:avLst/>
          </a:prstGeom>
          <a:noFill/>
          <a:ln>
            <a:noFill/>
          </a:ln>
          <a:effectLst/>
        </p:spPr>
        <p:txBody>
          <a:bodyPr wrap="square" rtlCol="0">
            <a:spAutoFit/>
          </a:bodyPr>
          <a:lstStyle/>
          <a:p>
            <a:pPr algn="ctr"/>
            <a:endParaRPr lang="es-CO" sz="1200" dirty="0" smtClean="0">
              <a:latin typeface="Arial" panose="020B0604020202020204" pitchFamily="34" charset="0"/>
              <a:cs typeface="Arial" panose="020B0604020202020204" pitchFamily="34" charset="0"/>
            </a:endParaRPr>
          </a:p>
          <a:p>
            <a:pPr algn="ctr"/>
            <a:r>
              <a:rPr lang="es-CO" sz="1200" dirty="0" smtClean="0">
                <a:latin typeface="Arial" panose="020B0604020202020204" pitchFamily="34" charset="0"/>
                <a:cs typeface="Arial" panose="020B0604020202020204" pitchFamily="34" charset="0"/>
              </a:rPr>
              <a:t>Capacidad de flujo del pozo</a:t>
            </a:r>
          </a:p>
        </p:txBody>
      </p:sp>
      <p:sp>
        <p:nvSpPr>
          <p:cNvPr id="22" name="CuadroTexto 21"/>
          <p:cNvSpPr txBox="1"/>
          <p:nvPr/>
        </p:nvSpPr>
        <p:spPr>
          <a:xfrm>
            <a:off x="32620" y="4810304"/>
            <a:ext cx="2637809" cy="276999"/>
          </a:xfrm>
          <a:prstGeom prst="rect">
            <a:avLst/>
          </a:prstGeom>
          <a:noFill/>
          <a:ln>
            <a:noFill/>
          </a:ln>
          <a:effectLst/>
        </p:spPr>
        <p:txBody>
          <a:bodyPr wrap="square" rtlCol="0">
            <a:spAutoFit/>
          </a:bodyPr>
          <a:lstStyle/>
          <a:p>
            <a:r>
              <a:rPr lang="es-CO" sz="1200" dirty="0" smtClean="0">
                <a:latin typeface="Arial" panose="020B0604020202020204" pitchFamily="34" charset="0"/>
                <a:cs typeface="Arial" panose="020B0604020202020204" pitchFamily="34" charset="0"/>
              </a:rPr>
              <a:t>Configuraciones de completamiento</a:t>
            </a:r>
          </a:p>
        </p:txBody>
      </p:sp>
      <p:sp>
        <p:nvSpPr>
          <p:cNvPr id="46" name="CuadroTexto 45"/>
          <p:cNvSpPr txBox="1"/>
          <p:nvPr/>
        </p:nvSpPr>
        <p:spPr>
          <a:xfrm>
            <a:off x="44177" y="2614970"/>
            <a:ext cx="2559617" cy="461665"/>
          </a:xfrm>
          <a:prstGeom prst="rect">
            <a:avLst/>
          </a:prstGeom>
          <a:noFill/>
          <a:ln>
            <a:no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Ingeniería de Completamiento y  Servicio a pozos</a:t>
            </a:r>
            <a:endParaRPr lang="es-CO" dirty="0"/>
          </a:p>
        </p:txBody>
      </p:sp>
      <p:sp>
        <p:nvSpPr>
          <p:cNvPr id="33" name="CuadroTexto 32"/>
          <p:cNvSpPr txBox="1"/>
          <p:nvPr/>
        </p:nvSpPr>
        <p:spPr>
          <a:xfrm>
            <a:off x="45320" y="3248785"/>
            <a:ext cx="2559617" cy="461665"/>
          </a:xfrm>
          <a:prstGeom prst="rect">
            <a:avLst/>
          </a:prstGeom>
          <a:noFill/>
          <a:ln>
            <a:solidFill>
              <a:schemeClr val="bg1"/>
            </a:solidFill>
          </a:ln>
          <a:effectLst>
            <a:glow rad="101600">
              <a:schemeClr val="bg1">
                <a:alpha val="40000"/>
              </a:schemeClr>
            </a:glow>
          </a:effectLst>
        </p:spPr>
        <p:txBody>
          <a:bodyPr wrap="square" rtlCol="0">
            <a:spAutoFit/>
          </a:bodyPr>
          <a:lstStyle/>
          <a:p>
            <a:pPr algn="ctr"/>
            <a:r>
              <a:rPr lang="es-CO" sz="1200" dirty="0" smtClean="0">
                <a:latin typeface="Arial" panose="020B0604020202020204" pitchFamily="34" charset="0"/>
                <a:cs typeface="Arial" panose="020B0604020202020204" pitchFamily="34" charset="0"/>
              </a:rPr>
              <a:t>Componentes del sistema de producción de petróleo</a:t>
            </a:r>
            <a:endParaRPr lang="es-CO" dirty="0"/>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5" y="70163"/>
            <a:ext cx="1139513" cy="677111"/>
          </a:xfrm>
          <a:prstGeom prst="rect">
            <a:avLst/>
          </a:prstGeom>
        </p:spPr>
      </p:pic>
      <p:graphicFrame>
        <p:nvGraphicFramePr>
          <p:cNvPr id="10" name="Diagrama 9"/>
          <p:cNvGraphicFramePr/>
          <p:nvPr>
            <p:extLst>
              <p:ext uri="{D42A27DB-BD31-4B8C-83A1-F6EECF244321}">
                <p14:modId xmlns:p14="http://schemas.microsoft.com/office/powerpoint/2010/main" val="1075532856"/>
              </p:ext>
            </p:extLst>
          </p:nvPr>
        </p:nvGraphicFramePr>
        <p:xfrm>
          <a:off x="2582244" y="70163"/>
          <a:ext cx="8847756" cy="6659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n 12"/>
          <p:cNvPicPr>
            <a:picLocks noChangeAspect="1"/>
          </p:cNvPicPr>
          <p:nvPr/>
        </p:nvPicPr>
        <p:blipFill>
          <a:blip r:embed="rId9"/>
          <a:stretch>
            <a:fillRect/>
          </a:stretch>
        </p:blipFill>
        <p:spPr>
          <a:xfrm>
            <a:off x="5681472" y="2298508"/>
            <a:ext cx="3174395" cy="1996466"/>
          </a:xfrm>
          <a:prstGeom prst="rect">
            <a:avLst/>
          </a:prstGeom>
          <a:ln>
            <a:noFill/>
          </a:ln>
          <a:effectLst>
            <a:softEdge rad="112500"/>
          </a:effectLst>
        </p:spPr>
      </p:pic>
    </p:spTree>
    <p:extLst>
      <p:ext uri="{BB962C8B-B14F-4D97-AF65-F5344CB8AC3E}">
        <p14:creationId xmlns:p14="http://schemas.microsoft.com/office/powerpoint/2010/main" val="1526358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Gota">
  <a:themeElements>
    <a:clrScheme name="Rojo naranja">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2675</TotalTime>
  <Words>5528</Words>
  <Application>Microsoft Office PowerPoint</Application>
  <PresentationFormat>Panorámica</PresentationFormat>
  <Paragraphs>869</Paragraphs>
  <Slides>36</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36</vt:i4>
      </vt:variant>
    </vt:vector>
  </HeadingPairs>
  <TitlesOfParts>
    <vt:vector size="43" baseType="lpstr">
      <vt:lpstr>Arial</vt:lpstr>
      <vt:lpstr>Calibri</vt:lpstr>
      <vt:lpstr>Times New Roman</vt:lpstr>
      <vt:lpstr>Tw Cen MT</vt:lpstr>
      <vt:lpstr>Viner Hand ITC</vt:lpstr>
      <vt:lpstr>Wingdings</vt:lpstr>
      <vt:lpstr>Gota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Tatiana Pérez</dc:creator>
  <cp:lastModifiedBy>Tatiana Pérez</cp:lastModifiedBy>
  <cp:revision>126</cp:revision>
  <dcterms:created xsi:type="dcterms:W3CDTF">2015-04-18T16:35:05Z</dcterms:created>
  <dcterms:modified xsi:type="dcterms:W3CDTF">2015-04-27T01:37:11Z</dcterms:modified>
</cp:coreProperties>
</file>