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5" r:id="rId3"/>
    <p:sldId id="266" r:id="rId4"/>
    <p:sldId id="334" r:id="rId5"/>
    <p:sldId id="335" r:id="rId6"/>
    <p:sldId id="268" r:id="rId7"/>
    <p:sldId id="270" r:id="rId8"/>
    <p:sldId id="271" r:id="rId9"/>
    <p:sldId id="272" r:id="rId10"/>
    <p:sldId id="274" r:id="rId11"/>
    <p:sldId id="275" r:id="rId12"/>
    <p:sldId id="277" r:id="rId13"/>
    <p:sldId id="279" r:id="rId14"/>
    <p:sldId id="281" r:id="rId15"/>
    <p:sldId id="284" r:id="rId16"/>
    <p:sldId id="285" r:id="rId17"/>
    <p:sldId id="288" r:id="rId18"/>
    <p:sldId id="290" r:id="rId19"/>
    <p:sldId id="291" r:id="rId20"/>
    <p:sldId id="294" r:id="rId21"/>
    <p:sldId id="295" r:id="rId22"/>
    <p:sldId id="297" r:id="rId23"/>
    <p:sldId id="299" r:id="rId24"/>
    <p:sldId id="300" r:id="rId25"/>
    <p:sldId id="303" r:id="rId26"/>
    <p:sldId id="306" r:id="rId27"/>
    <p:sldId id="308" r:id="rId28"/>
    <p:sldId id="310" r:id="rId29"/>
    <p:sldId id="312" r:id="rId30"/>
    <p:sldId id="313" r:id="rId31"/>
    <p:sldId id="315" r:id="rId32"/>
    <p:sldId id="317" r:id="rId33"/>
    <p:sldId id="318" r:id="rId34"/>
    <p:sldId id="321" r:id="rId35"/>
    <p:sldId id="323" r:id="rId36"/>
    <p:sldId id="327" r:id="rId37"/>
    <p:sldId id="330" r:id="rId38"/>
    <p:sldId id="333" r:id="rId39"/>
    <p:sldId id="261" r:id="rId40"/>
    <p:sldId id="262"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42" y="558"/>
      </p:cViewPr>
      <p:guideLst/>
    </p:cSldViewPr>
  </p:slideViewPr>
  <p:notesTextViewPr>
    <p:cViewPr>
      <p:scale>
        <a:sx n="1" d="1"/>
        <a:sy n="1" d="1"/>
      </p:scale>
      <p:origin x="0" y="0"/>
    </p:cViewPr>
  </p:notesTextViewPr>
  <p:sorterViewPr>
    <p:cViewPr>
      <p:scale>
        <a:sx n="100" d="100"/>
        <a:sy n="100" d="100"/>
      </p:scale>
      <p:origin x="0" y="-4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3D75F-27D7-4744-86F7-527AA637B278}" type="datetimeFigureOut">
              <a:rPr lang="es-CO" smtClean="0"/>
              <a:t>17/11/2016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26B98-72C5-4D4E-A901-0083D6825ECF}" type="slidenum">
              <a:rPr lang="es-CO" smtClean="0"/>
              <a:t>‹Nº›</a:t>
            </a:fld>
            <a:endParaRPr lang="es-CO"/>
          </a:p>
        </p:txBody>
      </p:sp>
    </p:spTree>
    <p:extLst>
      <p:ext uri="{BB962C8B-B14F-4D97-AF65-F5344CB8AC3E}">
        <p14:creationId xmlns:p14="http://schemas.microsoft.com/office/powerpoint/2010/main" val="30387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1484684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03927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00034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4129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14214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56443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E5A6DC0-49B7-4CE4-AB4A-B81E8B695F93}" type="datetimeFigureOut">
              <a:rPr lang="es-CO" smtClean="0"/>
              <a:t>17/11/2016</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7238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E5A6DC0-49B7-4CE4-AB4A-B81E8B695F93}" type="datetimeFigureOut">
              <a:rPr lang="es-CO" smtClean="0"/>
              <a:t>17/11/2016</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94826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5A6DC0-49B7-4CE4-AB4A-B81E8B695F93}" type="datetimeFigureOut">
              <a:rPr lang="es-CO" smtClean="0"/>
              <a:t>17/11/2016</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053242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1023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5049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6DC0-49B7-4CE4-AB4A-B81E8B695F93}" type="datetimeFigureOut">
              <a:rPr lang="es-CO" smtClean="0"/>
              <a:t>17/11/2016</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EC8BD-4D1A-4540-BA40-14BBF05FF2FA}" type="slidenum">
              <a:rPr lang="es-CO" smtClean="0"/>
              <a:t>‹Nº›</a:t>
            </a:fld>
            <a:endParaRPr lang="es-CO"/>
          </a:p>
        </p:txBody>
      </p:sp>
    </p:spTree>
    <p:extLst>
      <p:ext uri="{BB962C8B-B14F-4D97-AF65-F5344CB8AC3E}">
        <p14:creationId xmlns:p14="http://schemas.microsoft.com/office/powerpoint/2010/main" val="166757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avc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5031" y="390843"/>
            <a:ext cx="9881937" cy="2387600"/>
          </a:xfrm>
        </p:spPr>
        <p:txBody>
          <a:bodyPr/>
          <a:lstStyle/>
          <a:p>
            <a:r>
              <a:rPr lang="es-CO" dirty="0" smtClean="0"/>
              <a:t>Radioenlaces</a:t>
            </a:r>
            <a:br>
              <a:rPr lang="es-CO" dirty="0" smtClean="0"/>
            </a:br>
            <a:r>
              <a:rPr lang="es-CO" sz="4400" dirty="0" smtClean="0"/>
              <a:t>Propagación de ondas electromagnéticas</a:t>
            </a:r>
            <a:endParaRPr lang="es-CO" dirty="0"/>
          </a:p>
        </p:txBody>
      </p:sp>
      <p:sp>
        <p:nvSpPr>
          <p:cNvPr id="3" name="Subtítulo 2"/>
          <p:cNvSpPr>
            <a:spLocks noGrp="1"/>
          </p:cNvSpPr>
          <p:nvPr>
            <p:ph type="subTitle" idx="1"/>
          </p:nvPr>
        </p:nvSpPr>
        <p:spPr>
          <a:xfrm>
            <a:off x="1524000" y="2992451"/>
            <a:ext cx="9144000" cy="2754849"/>
          </a:xfrm>
        </p:spPr>
        <p:txBody>
          <a:bodyPr>
            <a:normAutofit fontScale="92500" lnSpcReduction="10000"/>
          </a:bodyPr>
          <a:lstStyle/>
          <a:p>
            <a:r>
              <a:rPr lang="es-CO" dirty="0" smtClean="0"/>
              <a:t>Universidad Industrial de Santander</a:t>
            </a:r>
          </a:p>
          <a:p>
            <a:r>
              <a:rPr lang="es-CO" dirty="0" smtClean="0"/>
              <a:t>Escuela de ingenierías Eléctrica, Electrónica y Telecomunicaciones</a:t>
            </a:r>
          </a:p>
          <a:p>
            <a:r>
              <a:rPr lang="es-CO" dirty="0" smtClean="0"/>
              <a:t>Especialización en Telecomunicaciones</a:t>
            </a:r>
          </a:p>
          <a:p>
            <a:endParaRPr lang="es-CO" dirty="0"/>
          </a:p>
          <a:p>
            <a:r>
              <a:rPr lang="es-CO" dirty="0" smtClean="0"/>
              <a:t>Daniel Alexander Velazco Capacho. </a:t>
            </a:r>
            <a:r>
              <a:rPr lang="es-CO" dirty="0" smtClean="0"/>
              <a:t>PhD</a:t>
            </a:r>
            <a:endParaRPr lang="es-CO" dirty="0" smtClean="0"/>
          </a:p>
          <a:p>
            <a:r>
              <a:rPr lang="es-CO" dirty="0" smtClean="0">
                <a:hlinkClick r:id="rId2"/>
              </a:rPr>
              <a:t>davcing@gmail.com</a:t>
            </a:r>
            <a:endParaRPr lang="es-CO" dirty="0" smtClean="0"/>
          </a:p>
          <a:p>
            <a:r>
              <a:rPr lang="es-CO" dirty="0" smtClean="0"/>
              <a:t>2016</a:t>
            </a:r>
            <a:endParaRPr lang="es-CO" dirty="0"/>
          </a:p>
        </p:txBody>
      </p:sp>
      <p:pic>
        <p:nvPicPr>
          <p:cNvPr id="4" name="4 Imagen"/>
          <p:cNvPicPr/>
          <p:nvPr/>
        </p:nvPicPr>
        <p:blipFill rotWithShape="1">
          <a:blip r:embed="rId3">
            <a:extLst>
              <a:ext uri="{28A0092B-C50C-407E-A947-70E740481C1C}">
                <a14:useLocalDpi xmlns:a14="http://schemas.microsoft.com/office/drawing/2010/main" val="0"/>
              </a:ext>
            </a:extLst>
          </a:blip>
          <a:srcRect l="12494" t="6290" r="72236" b="86985"/>
          <a:stretch/>
        </p:blipFill>
        <p:spPr bwMode="auto">
          <a:xfrm>
            <a:off x="4649821" y="215746"/>
            <a:ext cx="2890647" cy="1029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795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1793" y="547354"/>
            <a:ext cx="782957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Rayos y frentes de onda</a:t>
            </a:r>
          </a:p>
        </p:txBody>
      </p:sp>
      <p:sp>
        <p:nvSpPr>
          <p:cNvPr id="4" name="3 CuadroTexto"/>
          <p:cNvSpPr txBox="1"/>
          <p:nvPr/>
        </p:nvSpPr>
        <p:spPr>
          <a:xfrm>
            <a:off x="433137" y="1428737"/>
            <a:ext cx="11405937" cy="830997"/>
          </a:xfrm>
          <a:prstGeom prst="rect">
            <a:avLst/>
          </a:prstGeom>
          <a:noFill/>
        </p:spPr>
        <p:txBody>
          <a:bodyPr wrap="square" rtlCol="0">
            <a:spAutoFit/>
          </a:bodyPr>
          <a:lstStyle/>
          <a:p>
            <a:pPr algn="just"/>
            <a:r>
              <a:rPr lang="es-CO" sz="2400" dirty="0"/>
              <a:t>Una fuente puntual es un solo lugar desde el cual se propagan rayos por igual en todas las direcciones: fuente isotrópica. El frente de onda de está es una esfera de radio R. </a:t>
            </a:r>
            <a:endParaRPr lang="es-CO" sz="2800" dirty="0"/>
          </a:p>
        </p:txBody>
      </p:sp>
      <p:pic>
        <p:nvPicPr>
          <p:cNvPr id="5125" name="Picture 5"/>
          <p:cNvPicPr>
            <a:picLocks noChangeAspect="1" noChangeArrowheads="1"/>
          </p:cNvPicPr>
          <p:nvPr/>
        </p:nvPicPr>
        <p:blipFill>
          <a:blip r:embed="rId2" cstate="print">
            <a:lum bright="-30000" contrast="30000"/>
          </a:blip>
          <a:srcRect/>
          <a:stretch>
            <a:fillRect/>
          </a:stretch>
        </p:blipFill>
        <p:spPr bwMode="auto">
          <a:xfrm>
            <a:off x="607821" y="2416846"/>
            <a:ext cx="3932095" cy="3932095"/>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cstate="print">
            <a:lum bright="-30000" contrast="30000"/>
          </a:blip>
          <a:srcRect/>
          <a:stretch>
            <a:fillRect/>
          </a:stretch>
        </p:blipFill>
        <p:spPr bwMode="auto">
          <a:xfrm>
            <a:off x="6136105" y="2416846"/>
            <a:ext cx="4531143" cy="3957500"/>
          </a:xfrm>
          <a:prstGeom prst="rect">
            <a:avLst/>
          </a:prstGeom>
          <a:noFill/>
          <a:ln w="9525">
            <a:noFill/>
            <a:miter lim="800000"/>
            <a:headEnd/>
            <a:tailEnd/>
          </a:ln>
          <a:effectLst/>
        </p:spPr>
      </p:pic>
    </p:spTree>
    <p:extLst>
      <p:ext uri="{BB962C8B-B14F-4D97-AF65-F5344CB8AC3E}">
        <p14:creationId xmlns:p14="http://schemas.microsoft.com/office/powerpoint/2010/main" val="272940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091" y="555438"/>
            <a:ext cx="6000792"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Radiación electromagnética</a:t>
            </a:r>
          </a:p>
        </p:txBody>
      </p:sp>
      <p:sp>
        <p:nvSpPr>
          <p:cNvPr id="4" name="3 CuadroTexto"/>
          <p:cNvSpPr txBox="1"/>
          <p:nvPr/>
        </p:nvSpPr>
        <p:spPr>
          <a:xfrm>
            <a:off x="236090" y="1555570"/>
            <a:ext cx="11602983" cy="4524315"/>
          </a:xfrm>
          <a:prstGeom prst="rect">
            <a:avLst/>
          </a:prstGeom>
          <a:noFill/>
        </p:spPr>
        <p:txBody>
          <a:bodyPr wrap="square" rtlCol="0">
            <a:spAutoFit/>
          </a:bodyPr>
          <a:lstStyle/>
          <a:p>
            <a:pPr algn="just"/>
            <a:r>
              <a:rPr lang="es-CO" sz="2400" b="1" dirty="0"/>
              <a:t>Densidad de potencia e intensidad de campo:</a:t>
            </a:r>
          </a:p>
          <a:p>
            <a:pPr algn="just"/>
            <a:endParaRPr lang="es-CO" sz="2400" b="1" dirty="0"/>
          </a:p>
          <a:p>
            <a:pPr algn="just"/>
            <a:r>
              <a:rPr lang="es-CO" sz="2400" dirty="0"/>
              <a:t>La rapidez con que la energía pasa a través de una superficie dada en el espacio libre se llama </a:t>
            </a:r>
            <a:r>
              <a:rPr lang="es-CO" sz="2400" b="1" dirty="0">
                <a:solidFill>
                  <a:srgbClr val="FF0000"/>
                </a:solidFill>
              </a:rPr>
              <a:t>densidad de potencia.</a:t>
            </a:r>
            <a:r>
              <a:rPr lang="es-CO" sz="2400" dirty="0"/>
              <a:t> La densidad de potencia es la energía por unidad de tiempo y por unidad de área. Sus unidades son watts por metro cuadrado. </a:t>
            </a:r>
          </a:p>
          <a:p>
            <a:pPr algn="just"/>
            <a:endParaRPr lang="es-CO" sz="2400" b="1" dirty="0">
              <a:solidFill>
                <a:srgbClr val="FF0000"/>
              </a:solidFill>
            </a:endParaRPr>
          </a:p>
          <a:p>
            <a:pPr algn="just"/>
            <a:r>
              <a:rPr lang="es-CO" sz="2400" b="1" dirty="0">
                <a:solidFill>
                  <a:srgbClr val="FF0000"/>
                </a:solidFill>
              </a:rPr>
              <a:t>La intensidad de campo </a:t>
            </a:r>
            <a:r>
              <a:rPr lang="es-CO" sz="2400" dirty="0"/>
              <a:t>es la intensidad de los campos eléctrico y magnético de una onda electromagnética que se propaga por el espacio libre</a:t>
            </a:r>
            <a:r>
              <a:rPr lang="es-CO" sz="2400" dirty="0" smtClean="0"/>
              <a:t>.</a:t>
            </a:r>
          </a:p>
          <a:p>
            <a:pPr algn="just"/>
            <a:endParaRPr lang="es-CO" sz="2400" dirty="0" smtClean="0"/>
          </a:p>
          <a:p>
            <a:pPr algn="just"/>
            <a:r>
              <a:rPr lang="es-CO" sz="2400" dirty="0" smtClean="0"/>
              <a:t>La </a:t>
            </a:r>
            <a:r>
              <a:rPr lang="es-CO" sz="2400" dirty="0"/>
              <a:t>intensidad del campo eléctrico se expresa en volts por metro y la del campo magnético en amperes por metro. La densidad de potencia es:</a:t>
            </a:r>
            <a:endParaRPr lang="es-CO" sz="2000" dirty="0"/>
          </a:p>
          <a:p>
            <a:pPr algn="just"/>
            <a:endParaRPr lang="es-CO" sz="2400" dirty="0"/>
          </a:p>
        </p:txBody>
      </p:sp>
      <mc:AlternateContent xmlns:mc="http://schemas.openxmlformats.org/markup-compatibility/2006" xmlns:a14="http://schemas.microsoft.com/office/drawing/2010/main">
        <mc:Choice Requires="a14">
          <p:sp>
            <p:nvSpPr>
              <p:cNvPr id="3" name="CuadroTexto 2"/>
              <p:cNvSpPr txBox="1"/>
              <p:nvPr/>
            </p:nvSpPr>
            <p:spPr>
              <a:xfrm>
                <a:off x="4499811" y="6026654"/>
                <a:ext cx="289880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3200" i="1" smtClean="0">
                          <a:latin typeface="Cambria Math" panose="02040503050406030204" pitchFamily="18" charset="0"/>
                          <a:ea typeface="Cambria Math" panose="02040503050406030204" pitchFamily="18" charset="0"/>
                        </a:rPr>
                        <m:t>𝒫</m:t>
                      </m:r>
                      <m:r>
                        <a:rPr lang="es-CO" sz="3200" b="0" i="1" smtClean="0">
                          <a:latin typeface="Cambria Math" panose="02040503050406030204" pitchFamily="18" charset="0"/>
                          <a:ea typeface="Cambria Math" panose="02040503050406030204" pitchFamily="18" charset="0"/>
                        </a:rPr>
                        <m:t>=</m:t>
                      </m:r>
                      <m:r>
                        <a:rPr lang="es-CO" sz="3200" b="0" i="1" smtClean="0">
                          <a:latin typeface="Cambria Math" panose="02040503050406030204" pitchFamily="18" charset="0"/>
                          <a:ea typeface="Cambria Math" panose="02040503050406030204" pitchFamily="18" charset="0"/>
                        </a:rPr>
                        <m:t>ℰℋ</m:t>
                      </m:r>
                      <m:r>
                        <a:rPr lang="es-CO" sz="3200" b="0" i="1" smtClean="0">
                          <a:latin typeface="Cambria Math" panose="02040503050406030204" pitchFamily="18" charset="0"/>
                          <a:ea typeface="Cambria Math" panose="02040503050406030204" pitchFamily="18" charset="0"/>
                        </a:rPr>
                        <m:t>  </m:t>
                      </m:r>
                      <m:r>
                        <a:rPr lang="es-CO" sz="3200" b="0" i="1" smtClean="0">
                          <a:latin typeface="Cambria Math" panose="02040503050406030204" pitchFamily="18" charset="0"/>
                          <a:ea typeface="Cambria Math" panose="02040503050406030204" pitchFamily="18" charset="0"/>
                        </a:rPr>
                        <m:t>𝑊</m:t>
                      </m:r>
                      <m:r>
                        <a:rPr lang="es-CO" sz="3200" b="0" i="1" smtClean="0">
                          <a:latin typeface="Cambria Math" panose="02040503050406030204" pitchFamily="18" charset="0"/>
                          <a:ea typeface="Cambria Math" panose="02040503050406030204" pitchFamily="18" charset="0"/>
                        </a:rPr>
                        <m:t>/</m:t>
                      </m:r>
                      <m:sSup>
                        <m:sSupPr>
                          <m:ctrlPr>
                            <a:rPr lang="es-CO" sz="3200" b="0" i="1" smtClean="0">
                              <a:latin typeface="Cambria Math" panose="02040503050406030204" pitchFamily="18" charset="0"/>
                              <a:ea typeface="Cambria Math" panose="02040503050406030204" pitchFamily="18" charset="0"/>
                            </a:rPr>
                          </m:ctrlPr>
                        </m:sSupPr>
                        <m:e>
                          <m:r>
                            <a:rPr lang="es-CO" sz="3200" b="0" i="1" smtClean="0">
                              <a:latin typeface="Cambria Math" panose="02040503050406030204" pitchFamily="18" charset="0"/>
                              <a:ea typeface="Cambria Math" panose="02040503050406030204" pitchFamily="18" charset="0"/>
                            </a:rPr>
                            <m:t>𝑚</m:t>
                          </m:r>
                        </m:e>
                        <m:sup>
                          <m:r>
                            <a:rPr lang="es-CO" sz="3200" b="0" i="1" smtClean="0">
                              <a:latin typeface="Cambria Math" panose="02040503050406030204" pitchFamily="18" charset="0"/>
                              <a:ea typeface="Cambria Math" panose="02040503050406030204" pitchFamily="18" charset="0"/>
                            </a:rPr>
                            <m:t>2</m:t>
                          </m:r>
                        </m:sup>
                      </m:sSup>
                    </m:oMath>
                  </m:oMathPara>
                </a14:m>
                <a:endParaRPr lang="es-CO" sz="32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4499811" y="6026654"/>
                <a:ext cx="2898807" cy="492443"/>
              </a:xfrm>
              <a:prstGeom prst="rect">
                <a:avLst/>
              </a:prstGeom>
              <a:blipFill rotWithShape="0">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27291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3225" y="535341"/>
            <a:ext cx="6000792"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Radiación electromagnética</a:t>
            </a:r>
          </a:p>
        </p:txBody>
      </p:sp>
      <p:sp>
        <p:nvSpPr>
          <p:cNvPr id="4" name="3 CuadroTexto"/>
          <p:cNvSpPr txBox="1"/>
          <p:nvPr/>
        </p:nvSpPr>
        <p:spPr>
          <a:xfrm>
            <a:off x="253225" y="1516738"/>
            <a:ext cx="11483788" cy="2000548"/>
          </a:xfrm>
          <a:prstGeom prst="rect">
            <a:avLst/>
          </a:prstGeom>
          <a:noFill/>
        </p:spPr>
        <p:txBody>
          <a:bodyPr wrap="square" rtlCol="0">
            <a:spAutoFit/>
          </a:bodyPr>
          <a:lstStyle/>
          <a:p>
            <a:pPr algn="just"/>
            <a:r>
              <a:rPr lang="es-CO" sz="2400" b="1" dirty="0"/>
              <a:t>Impedancia característica del espacio libre</a:t>
            </a:r>
          </a:p>
          <a:p>
            <a:pPr algn="just"/>
            <a:r>
              <a:rPr lang="es-CO" sz="2000" dirty="0"/>
              <a:t>Las intensidades del campo eléctrico y magnético de una onda EM en el espacio libre se relacionan a través de la impedancia característica (</a:t>
            </a:r>
            <a:r>
              <a:rPr lang="es-CO" sz="2000" b="1" dirty="0">
                <a:solidFill>
                  <a:srgbClr val="FF0000"/>
                </a:solidFill>
              </a:rPr>
              <a:t>resistencia</a:t>
            </a:r>
            <a:r>
              <a:rPr lang="es-CO" sz="2000" dirty="0"/>
              <a:t>) del espacio libre.</a:t>
            </a:r>
          </a:p>
          <a:p>
            <a:pPr algn="just"/>
            <a:endParaRPr lang="es-CO" sz="2000" dirty="0"/>
          </a:p>
          <a:p>
            <a:pPr algn="just"/>
            <a:r>
              <a:rPr lang="es-CO" sz="2000" dirty="0"/>
              <a:t>La impedancia característica de un medio de transmisión es igual a la raíz cuadrada de la relación de su permeabilidad magnética entre su permeabilidad eléctrica.</a:t>
            </a:r>
          </a:p>
        </p:txBody>
      </p:sp>
      <mc:AlternateContent xmlns:mc="http://schemas.openxmlformats.org/markup-compatibility/2006" xmlns:a14="http://schemas.microsoft.com/office/drawing/2010/main">
        <mc:Choice Requires="a14">
          <p:sp>
            <p:nvSpPr>
              <p:cNvPr id="3" name="CuadroTexto 2"/>
              <p:cNvSpPr txBox="1"/>
              <p:nvPr/>
            </p:nvSpPr>
            <p:spPr>
              <a:xfrm>
                <a:off x="685800" y="3847128"/>
                <a:ext cx="2441887"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𝑠</m:t>
                          </m:r>
                        </m:sub>
                      </m:sSub>
                      <m:r>
                        <a:rPr lang="es-CO" sz="2400" b="0" i="1" smtClean="0">
                          <a:latin typeface="Cambria Math" panose="02040503050406030204" pitchFamily="18" charset="0"/>
                        </a:rPr>
                        <m:t>=</m:t>
                      </m:r>
                      <m:rad>
                        <m:radPr>
                          <m:degHide m:val="on"/>
                          <m:ctrlPr>
                            <a:rPr lang="es-CO" sz="2400" b="0" i="1" smtClean="0">
                              <a:latin typeface="Cambria Math" panose="02040503050406030204" pitchFamily="18" charset="0"/>
                            </a:rPr>
                          </m:ctrlPr>
                        </m:radPr>
                        <m:deg/>
                        <m:e>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ea typeface="Cambria Math" panose="02040503050406030204" pitchFamily="18" charset="0"/>
                                    </a:rPr>
                                    <m:t>𝜇</m:t>
                                  </m:r>
                                </m:e>
                                <m:sub>
                                  <m:r>
                                    <a:rPr lang="es-CO" sz="2400" b="0" i="1" smtClean="0">
                                      <a:latin typeface="Cambria Math" panose="02040503050406030204" pitchFamily="18" charset="0"/>
                                    </a:rPr>
                                    <m:t>𝑜</m:t>
                                  </m:r>
                                </m:sub>
                              </m:sSub>
                            </m:num>
                            <m:den>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ea typeface="Cambria Math" panose="02040503050406030204" pitchFamily="18" charset="0"/>
                                    </a:rPr>
                                    <m:t>𝜖</m:t>
                                  </m:r>
                                </m:e>
                                <m:sub>
                                  <m:r>
                                    <a:rPr lang="es-CO" sz="2400" b="0" i="1" smtClean="0">
                                      <a:latin typeface="Cambria Math" panose="02040503050406030204" pitchFamily="18" charset="0"/>
                                    </a:rPr>
                                    <m:t>𝑜</m:t>
                                  </m:r>
                                </m:sub>
                              </m:sSub>
                            </m:den>
                          </m:f>
                          <m:r>
                            <a:rPr lang="es-CO" sz="2400" b="0" i="1" smtClean="0">
                              <a:latin typeface="Cambria Math" panose="02040503050406030204" pitchFamily="18" charset="0"/>
                            </a:rPr>
                            <m:t>=377</m:t>
                          </m:r>
                          <m:r>
                            <m:rPr>
                              <m:sty m:val="p"/>
                            </m:rPr>
                            <a:rPr lang="el-GR" sz="2400" b="0" i="1" smtClean="0">
                              <a:latin typeface="Cambria Math" panose="02040503050406030204" pitchFamily="18" charset="0"/>
                              <a:ea typeface="Cambria Math" panose="02040503050406030204" pitchFamily="18" charset="0"/>
                            </a:rPr>
                            <m:t>Ω</m:t>
                          </m:r>
                        </m:e>
                      </m:rad>
                    </m:oMath>
                  </m:oMathPara>
                </a14:m>
                <a:endParaRPr lang="es-CO"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85800" y="3847128"/>
                <a:ext cx="2441887" cy="1091196"/>
              </a:xfrm>
              <a:prstGeom prst="rect">
                <a:avLst/>
              </a:prstGeom>
              <a:blipFill rotWithShape="0">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035412" y="4022176"/>
                <a:ext cx="3703321"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400" i="1" smtClean="0">
                          <a:latin typeface="Cambria Math" panose="02040503050406030204" pitchFamily="18" charset="0"/>
                          <a:ea typeface="Cambria Math" panose="02040503050406030204" pitchFamily="18" charset="0"/>
                        </a:rPr>
                        <m:t>𝒫</m:t>
                      </m:r>
                      <m:r>
                        <a:rPr lang="es-CO" sz="2400" b="0" i="1" smtClean="0">
                          <a:latin typeface="Cambria Math" panose="02040503050406030204" pitchFamily="18" charset="0"/>
                          <a:ea typeface="Cambria Math" panose="02040503050406030204" pitchFamily="18" charset="0"/>
                        </a:rPr>
                        <m:t>=</m:t>
                      </m:r>
                      <m:f>
                        <m:fPr>
                          <m:ctrlPr>
                            <a:rPr lang="es-CO" sz="2400" b="0" i="1" smtClean="0">
                              <a:latin typeface="Cambria Math" panose="02040503050406030204" pitchFamily="18" charset="0"/>
                              <a:ea typeface="Cambria Math" panose="02040503050406030204" pitchFamily="18" charset="0"/>
                            </a:rPr>
                          </m:ctrlPr>
                        </m:fPr>
                        <m:num>
                          <m:sSup>
                            <m:sSupPr>
                              <m:ctrlPr>
                                <a:rPr lang="es-CO" sz="2400" b="0" i="1" smtClean="0">
                                  <a:latin typeface="Cambria Math" panose="02040503050406030204" pitchFamily="18" charset="0"/>
                                  <a:ea typeface="Cambria Math" panose="02040503050406030204" pitchFamily="18" charset="0"/>
                                </a:rPr>
                              </m:ctrlPr>
                            </m:sSupPr>
                            <m:e>
                              <m:r>
                                <a:rPr lang="es-CO" sz="2400" b="0" i="1" smtClean="0">
                                  <a:latin typeface="Cambria Math" panose="02040503050406030204" pitchFamily="18" charset="0"/>
                                  <a:ea typeface="Cambria Math" panose="02040503050406030204" pitchFamily="18" charset="0"/>
                                </a:rPr>
                                <m:t>ℰ</m:t>
                              </m:r>
                            </m:e>
                            <m:sup>
                              <m:r>
                                <a:rPr lang="es-CO" sz="2400" b="0" i="1" smtClean="0">
                                  <a:latin typeface="Cambria Math" panose="02040503050406030204" pitchFamily="18" charset="0"/>
                                  <a:ea typeface="Cambria Math" panose="02040503050406030204" pitchFamily="18" charset="0"/>
                                </a:rPr>
                                <m:t>2</m:t>
                              </m:r>
                            </m:sup>
                          </m:sSup>
                        </m:num>
                        <m:den>
                          <m:r>
                            <a:rPr lang="es-CO" sz="2400" b="0" i="1" smtClean="0">
                              <a:latin typeface="Cambria Math" panose="02040503050406030204" pitchFamily="18" charset="0"/>
                              <a:ea typeface="Cambria Math" panose="02040503050406030204" pitchFamily="18" charset="0"/>
                            </a:rPr>
                            <m:t>377</m:t>
                          </m:r>
                        </m:den>
                      </m:f>
                      <m:r>
                        <a:rPr lang="es-CO" sz="2400" b="0" i="1" smtClean="0">
                          <a:latin typeface="Cambria Math" panose="02040503050406030204" pitchFamily="18" charset="0"/>
                          <a:ea typeface="Cambria Math" panose="02040503050406030204" pitchFamily="18" charset="0"/>
                        </a:rPr>
                        <m:t>=377</m:t>
                      </m:r>
                      <m:sSup>
                        <m:sSupPr>
                          <m:ctrlPr>
                            <a:rPr lang="es-CO" sz="2400" i="1" smtClean="0">
                              <a:latin typeface="Cambria Math" panose="02040503050406030204" pitchFamily="18" charset="0"/>
                              <a:ea typeface="Cambria Math" panose="02040503050406030204" pitchFamily="18" charset="0"/>
                            </a:rPr>
                          </m:ctrlPr>
                        </m:sSupPr>
                        <m:e>
                          <m:r>
                            <a:rPr lang="es-CO" sz="2400" i="1" smtClean="0">
                              <a:latin typeface="Cambria Math" panose="02040503050406030204" pitchFamily="18" charset="0"/>
                              <a:ea typeface="Cambria Math" panose="02040503050406030204" pitchFamily="18" charset="0"/>
                            </a:rPr>
                            <m:t>ℋ</m:t>
                          </m:r>
                        </m:e>
                        <m:sup>
                          <m:r>
                            <a:rPr lang="es-CO" sz="2400" i="1">
                              <a:latin typeface="Cambria Math" panose="02040503050406030204" pitchFamily="18" charset="0"/>
                              <a:ea typeface="Cambria Math" panose="02040503050406030204" pitchFamily="18" charset="0"/>
                            </a:rPr>
                            <m:t>2</m:t>
                          </m:r>
                        </m:sup>
                      </m:sSup>
                      <m:r>
                        <a:rPr lang="es-CO" sz="2400" b="0" i="1" smtClean="0">
                          <a:latin typeface="Cambria Math" panose="02040503050406030204" pitchFamily="18" charset="0"/>
                          <a:ea typeface="Cambria Math" panose="02040503050406030204" pitchFamily="18" charset="0"/>
                        </a:rPr>
                        <m:t>    </m:t>
                      </m:r>
                      <m:r>
                        <a:rPr lang="es-CO" sz="2400" b="0" i="1" smtClean="0">
                          <a:latin typeface="Cambria Math" panose="02040503050406030204" pitchFamily="18" charset="0"/>
                          <a:ea typeface="Cambria Math" panose="02040503050406030204" pitchFamily="18" charset="0"/>
                        </a:rPr>
                        <m:t>𝑊</m:t>
                      </m:r>
                      <m:r>
                        <a:rPr lang="es-CO" sz="2400" b="0" i="1" smtClean="0">
                          <a:latin typeface="Cambria Math" panose="02040503050406030204" pitchFamily="18" charset="0"/>
                          <a:ea typeface="Cambria Math" panose="02040503050406030204" pitchFamily="18" charset="0"/>
                        </a:rPr>
                        <m:t>/</m:t>
                      </m:r>
                      <m:sSup>
                        <m:sSupPr>
                          <m:ctrlPr>
                            <a:rPr lang="es-CO" sz="2400" b="0" i="1" smtClean="0">
                              <a:latin typeface="Cambria Math" panose="02040503050406030204" pitchFamily="18" charset="0"/>
                              <a:ea typeface="Cambria Math" panose="02040503050406030204" pitchFamily="18" charset="0"/>
                            </a:rPr>
                          </m:ctrlPr>
                        </m:sSupPr>
                        <m:e>
                          <m:r>
                            <a:rPr lang="es-CO" sz="2400" b="0" i="1" smtClean="0">
                              <a:latin typeface="Cambria Math" panose="02040503050406030204" pitchFamily="18" charset="0"/>
                              <a:ea typeface="Cambria Math" panose="02040503050406030204" pitchFamily="18" charset="0"/>
                            </a:rPr>
                            <m:t>𝑚</m:t>
                          </m:r>
                        </m:e>
                        <m:sup>
                          <m:r>
                            <a:rPr lang="es-CO" sz="2400" b="0" i="1" smtClean="0">
                              <a:latin typeface="Cambria Math" panose="02040503050406030204" pitchFamily="18" charset="0"/>
                              <a:ea typeface="Cambria Math" panose="02040503050406030204" pitchFamily="18" charset="0"/>
                            </a:rPr>
                            <m:t>2</m:t>
                          </m:r>
                        </m:sup>
                      </m:sSup>
                    </m:oMath>
                  </m:oMathPara>
                </a14:m>
                <a:endParaRPr lang="es-CO" sz="24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035412" y="4022176"/>
                <a:ext cx="3703321" cy="741100"/>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558161" y="4043490"/>
                <a:ext cx="2777710" cy="714939"/>
              </a:xfrm>
              <a:prstGeom prst="rect">
                <a:avLst/>
              </a:prstGeom>
            </p:spPr>
            <p:txBody>
              <a:bodyPr wrap="square">
                <a:spAutoFit/>
              </a:bodyPr>
              <a:lstStyle/>
              <a:p>
                <a14:m>
                  <m:oMath xmlns:m="http://schemas.openxmlformats.org/officeDocument/2006/math">
                    <m:r>
                      <a:rPr lang="es-CO" sz="2800" i="1">
                        <a:latin typeface="Cambria Math" panose="02040503050406030204" pitchFamily="18" charset="0"/>
                        <a:ea typeface="Cambria Math" panose="02040503050406030204" pitchFamily="18" charset="0"/>
                      </a:rPr>
                      <m:t>ℋ</m:t>
                    </m:r>
                    <m:r>
                      <a:rPr lang="es-CO" sz="2800" i="1">
                        <a:latin typeface="Cambria Math" panose="02040503050406030204" pitchFamily="18" charset="0"/>
                        <a:ea typeface="Cambria Math" panose="02040503050406030204" pitchFamily="18" charset="0"/>
                      </a:rPr>
                      <m:t>=</m:t>
                    </m:r>
                    <m:f>
                      <m:fPr>
                        <m:ctrlPr>
                          <a:rPr lang="es-CO" sz="2800" i="1">
                            <a:latin typeface="Cambria Math" panose="02040503050406030204" pitchFamily="18" charset="0"/>
                            <a:ea typeface="Cambria Math" panose="02040503050406030204" pitchFamily="18" charset="0"/>
                          </a:rPr>
                        </m:ctrlPr>
                      </m:fPr>
                      <m:num>
                        <m:r>
                          <a:rPr lang="es-CO" sz="2800" i="1">
                            <a:latin typeface="Cambria Math" panose="02040503050406030204" pitchFamily="18" charset="0"/>
                            <a:ea typeface="Cambria Math" panose="02040503050406030204" pitchFamily="18" charset="0"/>
                          </a:rPr>
                          <m:t>ℰ</m:t>
                        </m:r>
                      </m:num>
                      <m:den>
                        <m:r>
                          <a:rPr lang="es-CO" sz="2800" i="1">
                            <a:latin typeface="Cambria Math" panose="02040503050406030204" pitchFamily="18" charset="0"/>
                            <a:ea typeface="Cambria Math" panose="02040503050406030204" pitchFamily="18" charset="0"/>
                          </a:rPr>
                          <m:t>377</m:t>
                        </m:r>
                      </m:den>
                    </m:f>
                  </m:oMath>
                </a14:m>
                <a:r>
                  <a:rPr lang="es-CO" sz="2400" dirty="0" smtClean="0"/>
                  <a:t>  </a:t>
                </a:r>
                <a:r>
                  <a:rPr lang="es-CO" sz="2400" i="1" dirty="0">
                    <a:latin typeface="Cambria Math" panose="02040503050406030204" pitchFamily="18" charset="0"/>
                    <a:ea typeface="Cambria Math" panose="02040503050406030204" pitchFamily="18" charset="0"/>
                  </a:rPr>
                  <a:t> A/m</a:t>
                </a:r>
              </a:p>
            </p:txBody>
          </p:sp>
        </mc:Choice>
        <mc:Fallback xmlns="">
          <p:sp>
            <p:nvSpPr>
              <p:cNvPr id="10" name="Rectángulo 9"/>
              <p:cNvSpPr>
                <a:spLocks noRot="1" noChangeAspect="1" noMove="1" noResize="1" noEditPoints="1" noAdjustHandles="1" noChangeArrowheads="1" noChangeShapeType="1" noTextEdit="1"/>
              </p:cNvSpPr>
              <p:nvPr/>
            </p:nvSpPr>
            <p:spPr>
              <a:xfrm>
                <a:off x="8558161" y="4043490"/>
                <a:ext cx="2777710" cy="714939"/>
              </a:xfrm>
              <a:prstGeom prst="rect">
                <a:avLst/>
              </a:prstGeom>
              <a:blipFill rotWithShape="0">
                <a:blip r:embed="rId4"/>
                <a:stretch>
                  <a:fillRect b="-1695"/>
                </a:stretch>
              </a:blipFill>
            </p:spPr>
            <p:txBody>
              <a:bodyPr/>
              <a:lstStyle/>
              <a:p>
                <a:r>
                  <a:rPr lang="es-CO">
                    <a:noFill/>
                  </a:rPr>
                  <a:t> </a:t>
                </a:r>
              </a:p>
            </p:txBody>
          </p:sp>
        </mc:Fallback>
      </mc:AlternateContent>
      <p:pic>
        <p:nvPicPr>
          <p:cNvPr id="11" name="Picture 3"/>
          <p:cNvPicPr>
            <a:picLocks noChangeAspect="1" noChangeArrowheads="1"/>
          </p:cNvPicPr>
          <p:nvPr/>
        </p:nvPicPr>
        <p:blipFill>
          <a:blip r:embed="rId5" cstate="print">
            <a:lum bright="-20000" contrast="30000"/>
          </a:blip>
          <a:srcRect/>
          <a:stretch>
            <a:fillRect/>
          </a:stretch>
        </p:blipFill>
        <p:spPr bwMode="auto">
          <a:xfrm>
            <a:off x="2098494" y="5464528"/>
            <a:ext cx="7556494" cy="1050584"/>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61133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469" y="571488"/>
            <a:ext cx="782957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Frente de onda esférico</a:t>
            </a:r>
          </a:p>
        </p:txBody>
      </p:sp>
      <p:pic>
        <p:nvPicPr>
          <p:cNvPr id="4" name="Picture 6"/>
          <p:cNvPicPr>
            <a:picLocks noChangeAspect="1" noChangeArrowheads="1"/>
          </p:cNvPicPr>
          <p:nvPr/>
        </p:nvPicPr>
        <p:blipFill>
          <a:blip r:embed="rId2" cstate="print">
            <a:lum bright="-20000" contrast="30000"/>
          </a:blip>
          <a:srcRect/>
          <a:stretch>
            <a:fillRect/>
          </a:stretch>
        </p:blipFill>
        <p:spPr bwMode="auto">
          <a:xfrm>
            <a:off x="418493" y="1802032"/>
            <a:ext cx="2510726" cy="2192868"/>
          </a:xfrm>
          <a:prstGeom prst="rect">
            <a:avLst/>
          </a:prstGeom>
          <a:noFill/>
          <a:ln w="9525">
            <a:solidFill>
              <a:schemeClr val="tx1"/>
            </a:solidFill>
            <a:miter lim="800000"/>
            <a:headEnd/>
            <a:tailEnd/>
          </a:ln>
          <a:effectLst/>
        </p:spPr>
      </p:pic>
      <p:sp>
        <p:nvSpPr>
          <p:cNvPr id="5" name="4 CuadroTexto"/>
          <p:cNvSpPr txBox="1"/>
          <p:nvPr/>
        </p:nvSpPr>
        <p:spPr>
          <a:xfrm>
            <a:off x="3157817" y="1714488"/>
            <a:ext cx="8662143" cy="2308324"/>
          </a:xfrm>
          <a:prstGeom prst="rect">
            <a:avLst/>
          </a:prstGeom>
          <a:noFill/>
        </p:spPr>
        <p:txBody>
          <a:bodyPr wrap="square" rtlCol="0">
            <a:spAutoFit/>
          </a:bodyPr>
          <a:lstStyle/>
          <a:p>
            <a:pPr algn="just"/>
            <a:r>
              <a:rPr lang="es-CO" sz="2400" dirty="0"/>
              <a:t>Radiador isotrópico: fuente puntual que irradia potencia a una tasa constante y uniformemente en todas direcciones. No existe un radiador isotrópico real, sin embargo, se puede aproximar a una antena </a:t>
            </a:r>
            <a:r>
              <a:rPr lang="es-CO" sz="2400" dirty="0" smtClean="0"/>
              <a:t>omnidireccional.</a:t>
            </a:r>
          </a:p>
          <a:p>
            <a:pPr algn="just"/>
            <a:r>
              <a:rPr lang="es-CO" sz="2400" dirty="0"/>
              <a:t>El radiador isotrópico produce un frente de onda esférico cuyo radio es R</a:t>
            </a:r>
            <a:r>
              <a:rPr lang="es-CO" sz="2400" dirty="0" smtClean="0"/>
              <a:t>.</a:t>
            </a:r>
            <a:endParaRPr lang="es-CO" sz="2400" dirty="0"/>
          </a:p>
        </p:txBody>
      </p:sp>
      <p:pic>
        <p:nvPicPr>
          <p:cNvPr id="7" name="Picture 6"/>
          <p:cNvPicPr>
            <a:picLocks noChangeAspect="1" noChangeArrowheads="1"/>
          </p:cNvPicPr>
          <p:nvPr/>
        </p:nvPicPr>
        <p:blipFill>
          <a:blip r:embed="rId2" cstate="print">
            <a:lum bright="-20000" contrast="30000"/>
          </a:blip>
          <a:srcRect/>
          <a:stretch>
            <a:fillRect/>
          </a:stretch>
        </p:blipFill>
        <p:spPr bwMode="auto">
          <a:xfrm>
            <a:off x="418493" y="4082444"/>
            <a:ext cx="2510726" cy="2192869"/>
          </a:xfrm>
          <a:prstGeom prst="rect">
            <a:avLst/>
          </a:prstGeom>
          <a:noFill/>
          <a:ln w="9525">
            <a:solidFill>
              <a:schemeClr val="tx1"/>
            </a:solidFill>
            <a:miter lim="800000"/>
            <a:headEnd/>
            <a:tailEnd/>
          </a:ln>
          <a:effectLst/>
        </p:spPr>
      </p:pic>
      <p:sp>
        <p:nvSpPr>
          <p:cNvPr id="8" name="4 CuadroTexto"/>
          <p:cNvSpPr txBox="1"/>
          <p:nvPr/>
        </p:nvSpPr>
        <p:spPr>
          <a:xfrm>
            <a:off x="3157816" y="4336321"/>
            <a:ext cx="8662143" cy="1938992"/>
          </a:xfrm>
          <a:prstGeom prst="rect">
            <a:avLst/>
          </a:prstGeom>
          <a:noFill/>
        </p:spPr>
        <p:txBody>
          <a:bodyPr wrap="square" rtlCol="0">
            <a:spAutoFit/>
          </a:bodyPr>
          <a:lstStyle/>
          <a:p>
            <a:pPr algn="just"/>
            <a:r>
              <a:rPr lang="es-CO" sz="2400" dirty="0"/>
              <a:t>Las densidades de potencia en los puntos A y B son iguales. La potencia irradiada, Pr watts, está uniformemente distribuida sobre la superficie total de la esfera. La densidad de potencia en cualquier punto es la potencia total irradiada dividida entre el área total de la esfera.</a:t>
            </a:r>
          </a:p>
        </p:txBody>
      </p:sp>
    </p:spTree>
    <p:extLst>
      <p:ext uri="{BB962C8B-B14F-4D97-AF65-F5344CB8AC3E}">
        <p14:creationId xmlns:p14="http://schemas.microsoft.com/office/powerpoint/2010/main" val="290520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3483" y="554819"/>
            <a:ext cx="782957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Frente de onda esférico</a:t>
            </a:r>
          </a:p>
        </p:txBody>
      </p:sp>
      <p:sp>
        <p:nvSpPr>
          <p:cNvPr id="5" name="4 CuadroTexto"/>
          <p:cNvSpPr txBox="1"/>
          <p:nvPr/>
        </p:nvSpPr>
        <p:spPr>
          <a:xfrm>
            <a:off x="389965" y="1500175"/>
            <a:ext cx="11483788" cy="400110"/>
          </a:xfrm>
          <a:prstGeom prst="rect">
            <a:avLst/>
          </a:prstGeom>
          <a:noFill/>
        </p:spPr>
        <p:txBody>
          <a:bodyPr wrap="square" rtlCol="0">
            <a:spAutoFit/>
          </a:bodyPr>
          <a:lstStyle/>
          <a:p>
            <a:pPr algn="just"/>
            <a:r>
              <a:rPr lang="es-CO" sz="2000" dirty="0" smtClean="0"/>
              <a:t>Densidad de potencia en cualquier punto de la superficie de un frente de onda esférico:</a:t>
            </a:r>
          </a:p>
        </p:txBody>
      </p:sp>
      <p:pic>
        <p:nvPicPr>
          <p:cNvPr id="8195" name="Picture 3"/>
          <p:cNvPicPr>
            <a:picLocks noChangeAspect="1" noChangeArrowheads="1"/>
          </p:cNvPicPr>
          <p:nvPr/>
        </p:nvPicPr>
        <p:blipFill>
          <a:blip r:embed="rId2" cstate="print">
            <a:lum bright="-20000" contrast="30000"/>
          </a:blip>
          <a:srcRect/>
          <a:stretch>
            <a:fillRect/>
          </a:stretch>
        </p:blipFill>
        <p:spPr bwMode="auto">
          <a:xfrm>
            <a:off x="3672031" y="1997843"/>
            <a:ext cx="5441622" cy="780584"/>
          </a:xfrm>
          <a:prstGeom prst="rect">
            <a:avLst/>
          </a:prstGeom>
          <a:noFill/>
          <a:ln w="9525">
            <a:solidFill>
              <a:schemeClr val="tx1"/>
            </a:solidFill>
            <a:miter lim="800000"/>
            <a:headEnd/>
            <a:tailEnd/>
          </a:ln>
          <a:effectLst/>
        </p:spPr>
      </p:pic>
      <p:sp>
        <p:nvSpPr>
          <p:cNvPr id="7" name="6 CuadroTexto"/>
          <p:cNvSpPr txBox="1"/>
          <p:nvPr/>
        </p:nvSpPr>
        <p:spPr>
          <a:xfrm>
            <a:off x="4876778" y="2909425"/>
            <a:ext cx="3928640" cy="400110"/>
          </a:xfrm>
          <a:prstGeom prst="rect">
            <a:avLst/>
          </a:prstGeom>
          <a:noFill/>
        </p:spPr>
        <p:txBody>
          <a:bodyPr wrap="square" rtlCol="0">
            <a:spAutoFit/>
          </a:bodyPr>
          <a:lstStyle/>
          <a:p>
            <a:pPr algn="ctr"/>
            <a:r>
              <a:rPr lang="es-CO" sz="2000" dirty="0"/>
              <a:t>Para una distancia determinada:</a:t>
            </a:r>
          </a:p>
        </p:txBody>
      </p:sp>
      <mc:AlternateContent xmlns:mc="http://schemas.openxmlformats.org/markup-compatibility/2006" xmlns:a14="http://schemas.microsoft.com/office/drawing/2010/main">
        <mc:Choice Requires="a14">
          <p:sp>
            <p:nvSpPr>
              <p:cNvPr id="3" name="Rectángulo 2"/>
              <p:cNvSpPr/>
              <p:nvPr/>
            </p:nvSpPr>
            <p:spPr>
              <a:xfrm>
                <a:off x="8658347" y="2679747"/>
                <a:ext cx="2044075" cy="859466"/>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CO" sz="240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𝑎</m:t>
                          </m:r>
                        </m:sub>
                      </m:sSub>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𝑎</m:t>
                              </m:r>
                            </m:sub>
                            <m:sup>
                              <m:r>
                                <a:rPr lang="es-CO" sz="2400" b="0" i="1" smtClean="0">
                                  <a:latin typeface="Cambria Math" panose="02040503050406030204" pitchFamily="18" charset="0"/>
                                  <a:ea typeface="Cambria Math" panose="02040503050406030204" pitchFamily="18" charset="0"/>
                                </a:rPr>
                                <m:t>2</m:t>
                              </m:r>
                            </m:sup>
                          </m:sSubSup>
                        </m:den>
                      </m:f>
                    </m:oMath>
                  </m:oMathPara>
                </a14:m>
                <a:endParaRPr lang="es-CO" sz="2400" dirty="0"/>
              </a:p>
            </p:txBody>
          </p:sp>
        </mc:Choice>
        <mc:Fallback xmlns="">
          <p:sp>
            <p:nvSpPr>
              <p:cNvPr id="3" name="Rectángulo 2"/>
              <p:cNvSpPr>
                <a:spLocks noRot="1" noChangeAspect="1" noMove="1" noResize="1" noEditPoints="1" noAdjustHandles="1" noChangeArrowheads="1" noChangeShapeType="1" noTextEdit="1"/>
              </p:cNvSpPr>
              <p:nvPr/>
            </p:nvSpPr>
            <p:spPr>
              <a:xfrm>
                <a:off x="8658347" y="2679747"/>
                <a:ext cx="2044075" cy="859466"/>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906029" y="1978792"/>
                <a:ext cx="1594411" cy="783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400" i="1">
                          <a:latin typeface="Cambria Math" panose="02040503050406030204" pitchFamily="18" charset="0"/>
                          <a:ea typeface="Cambria Math" panose="02040503050406030204" pitchFamily="18" charset="0"/>
                        </a:rPr>
                        <m:t>𝒫</m:t>
                      </m:r>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p>
                            <m:sSupPr>
                              <m:ctrlPr>
                                <a:rPr lang="es-CO" sz="2400" i="1">
                                  <a:latin typeface="Cambria Math" panose="02040503050406030204" pitchFamily="18" charset="0"/>
                                  <a:ea typeface="Cambria Math" panose="02040503050406030204" pitchFamily="18" charset="0"/>
                                </a:rPr>
                              </m:ctrlPr>
                            </m:sSupPr>
                            <m:e>
                              <m:r>
                                <a:rPr lang="es-CO" sz="2400" i="1">
                                  <a:latin typeface="Cambria Math" panose="02040503050406030204" pitchFamily="18" charset="0"/>
                                  <a:ea typeface="Cambria Math" panose="02040503050406030204" pitchFamily="18" charset="0"/>
                                </a:rPr>
                                <m:t>𝑅</m:t>
                              </m:r>
                            </m:e>
                            <m:sup>
                              <m:r>
                                <a:rPr lang="es-CO" sz="2400" i="1">
                                  <a:latin typeface="Cambria Math" panose="02040503050406030204" pitchFamily="18" charset="0"/>
                                  <a:ea typeface="Cambria Math" panose="02040503050406030204" pitchFamily="18" charset="0"/>
                                </a:rPr>
                                <m:t>2</m:t>
                              </m:r>
                            </m:sup>
                          </m:sSup>
                        </m:den>
                      </m:f>
                    </m:oMath>
                  </m:oMathPara>
                </a14:m>
                <a:endParaRPr lang="es-CO" sz="2400" dirty="0"/>
              </a:p>
            </p:txBody>
          </p:sp>
        </mc:Choice>
        <mc:Fallback xmlns="">
          <p:sp>
            <p:nvSpPr>
              <p:cNvPr id="4" name="Rectángulo 3"/>
              <p:cNvSpPr>
                <a:spLocks noRot="1" noChangeAspect="1" noMove="1" noResize="1" noEditPoints="1" noAdjustHandles="1" noChangeArrowheads="1" noChangeShapeType="1" noTextEdit="1"/>
              </p:cNvSpPr>
              <p:nvPr/>
            </p:nvSpPr>
            <p:spPr>
              <a:xfrm>
                <a:off x="1906029" y="1978792"/>
                <a:ext cx="1594411" cy="783741"/>
              </a:xfrm>
              <a:prstGeom prst="rect">
                <a:avLst/>
              </a:prstGeom>
              <a:blipFill rotWithShape="0">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047448" y="3686971"/>
                <a:ext cx="1411669"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O" sz="2000" i="1" smtClean="0">
                              <a:latin typeface="Cambria Math" panose="02040503050406030204" pitchFamily="18" charset="0"/>
                            </a:rPr>
                          </m:ctrlPr>
                        </m:fPr>
                        <m:num>
                          <m:sSub>
                            <m:sSubPr>
                              <m:ctrlPr>
                                <a:rPr lang="es-CO" sz="2000" i="1" smtClean="0">
                                  <a:latin typeface="Cambria Math" panose="02040503050406030204" pitchFamily="18" charset="0"/>
                                </a:rPr>
                              </m:ctrlPr>
                            </m:sSubPr>
                            <m:e>
                              <m:r>
                                <a:rPr lang="es-CO" sz="2000" b="0" i="1" smtClean="0">
                                  <a:latin typeface="Cambria Math" panose="02040503050406030204" pitchFamily="18" charset="0"/>
                                </a:rPr>
                                <m:t>𝑃</m:t>
                              </m:r>
                            </m:e>
                            <m:sub>
                              <m:r>
                                <a:rPr lang="es-CO" sz="2000" b="0" i="1" smtClean="0">
                                  <a:latin typeface="Cambria Math" panose="02040503050406030204" pitchFamily="18" charset="0"/>
                                </a:rPr>
                                <m:t>𝑟𝑎𝑑</m:t>
                              </m:r>
                            </m:sub>
                          </m:sSub>
                        </m:num>
                        <m:den>
                          <m:r>
                            <a:rPr lang="es-CO" sz="2000" b="0" i="1" smtClean="0">
                              <a:latin typeface="Cambria Math" panose="02040503050406030204" pitchFamily="18" charset="0"/>
                            </a:rPr>
                            <m:t>4</m:t>
                          </m:r>
                          <m:r>
                            <a:rPr lang="es-CO" sz="2000" b="0" i="1" smtClean="0">
                              <a:latin typeface="Cambria Math" panose="02040503050406030204" pitchFamily="18" charset="0"/>
                              <a:ea typeface="Cambria Math" panose="02040503050406030204" pitchFamily="18" charset="0"/>
                            </a:rPr>
                            <m:t>𝜋</m:t>
                          </m:r>
                          <m:sSup>
                            <m:sSupPr>
                              <m:ctrlPr>
                                <a:rPr lang="es-CO" sz="2000" b="0" i="1" smtClean="0">
                                  <a:latin typeface="Cambria Math" panose="02040503050406030204" pitchFamily="18" charset="0"/>
                                  <a:ea typeface="Cambria Math" panose="02040503050406030204" pitchFamily="18" charset="0"/>
                                </a:rPr>
                              </m:ctrlPr>
                            </m:sSupPr>
                            <m:e>
                              <m:r>
                                <a:rPr lang="es-CO" sz="2000" b="0" i="1" smtClean="0">
                                  <a:latin typeface="Cambria Math" panose="02040503050406030204" pitchFamily="18" charset="0"/>
                                  <a:ea typeface="Cambria Math" panose="02040503050406030204" pitchFamily="18" charset="0"/>
                                </a:rPr>
                                <m:t>𝑅</m:t>
                              </m:r>
                            </m:e>
                            <m:sup>
                              <m:r>
                                <a:rPr lang="es-CO" sz="2000" b="0" i="1" smtClean="0">
                                  <a:latin typeface="Cambria Math" panose="02040503050406030204" pitchFamily="18" charset="0"/>
                                  <a:ea typeface="Cambria Math" panose="02040503050406030204" pitchFamily="18" charset="0"/>
                                </a:rPr>
                                <m:t>2</m:t>
                              </m:r>
                            </m:sup>
                          </m:sSup>
                        </m:den>
                      </m:f>
                      <m:r>
                        <a:rPr lang="es-CO" sz="2000" b="0" i="1" smtClean="0">
                          <a:latin typeface="Cambria Math" panose="02040503050406030204" pitchFamily="18" charset="0"/>
                        </a:rPr>
                        <m:t>=</m:t>
                      </m:r>
                      <m:f>
                        <m:fPr>
                          <m:ctrlPr>
                            <a:rPr lang="es-CO" sz="2000" b="0" i="1" smtClean="0">
                              <a:latin typeface="Cambria Math" panose="02040503050406030204" pitchFamily="18" charset="0"/>
                            </a:rPr>
                          </m:ctrlPr>
                        </m:fPr>
                        <m:num>
                          <m:sSup>
                            <m:sSupPr>
                              <m:ctrlPr>
                                <a:rPr lang="es-CO" sz="2000" b="0" i="1" smtClean="0">
                                  <a:latin typeface="Cambria Math" panose="02040503050406030204" pitchFamily="18" charset="0"/>
                                </a:rPr>
                              </m:ctrlPr>
                            </m:sSupPr>
                            <m:e>
                              <m:r>
                                <a:rPr lang="es-CO" sz="2000" b="0" i="1" smtClean="0">
                                  <a:latin typeface="Cambria Math" panose="02040503050406030204" pitchFamily="18" charset="0"/>
                                  <a:ea typeface="Cambria Math" panose="02040503050406030204" pitchFamily="18" charset="0"/>
                                </a:rPr>
                                <m:t>ℰ</m:t>
                              </m:r>
                            </m:e>
                            <m:sup>
                              <m:r>
                                <a:rPr lang="es-CO" sz="2000" b="0" i="1" smtClean="0">
                                  <a:latin typeface="Cambria Math" panose="02040503050406030204" pitchFamily="18" charset="0"/>
                                </a:rPr>
                                <m:t>2</m:t>
                              </m:r>
                            </m:sup>
                          </m:sSup>
                        </m:num>
                        <m:den>
                          <m:r>
                            <a:rPr lang="es-CO" sz="2000" b="0" i="1" smtClean="0">
                              <a:latin typeface="Cambria Math" panose="02040503050406030204" pitchFamily="18" charset="0"/>
                            </a:rPr>
                            <m:t>377</m:t>
                          </m:r>
                        </m:den>
                      </m:f>
                    </m:oMath>
                  </m:oMathPara>
                </a14:m>
                <a:endParaRPr lang="es-CO"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047448" y="3686971"/>
                <a:ext cx="1411669" cy="617605"/>
              </a:xfrm>
              <a:prstGeom prst="rect">
                <a:avLst/>
              </a:prstGeom>
              <a:blipFill rotWithShape="0">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6803621" y="3695647"/>
                <a:ext cx="1587935"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CO" sz="2000" i="1">
                              <a:latin typeface="Cambria Math" panose="02040503050406030204" pitchFamily="18" charset="0"/>
                            </a:rPr>
                          </m:ctrlPr>
                        </m:sSupPr>
                        <m:e>
                          <m:r>
                            <a:rPr lang="es-CO" sz="2000" i="1">
                              <a:latin typeface="Cambria Math" panose="02040503050406030204" pitchFamily="18" charset="0"/>
                              <a:ea typeface="Cambria Math" panose="02040503050406030204" pitchFamily="18" charset="0"/>
                            </a:rPr>
                            <m:t>ℰ</m:t>
                          </m:r>
                        </m:e>
                        <m:sup>
                          <m:r>
                            <a:rPr lang="es-CO" sz="2000" i="1">
                              <a:latin typeface="Cambria Math" panose="02040503050406030204" pitchFamily="18" charset="0"/>
                            </a:rPr>
                            <m:t>2</m:t>
                          </m:r>
                        </m:sup>
                      </m:sSup>
                      <m:r>
                        <a:rPr lang="es-CO" sz="2000" b="0" i="1" smtClean="0">
                          <a:latin typeface="Cambria Math" panose="02040503050406030204" pitchFamily="18" charset="0"/>
                        </a:rPr>
                        <m:t>=</m:t>
                      </m:r>
                      <m:f>
                        <m:fPr>
                          <m:ctrlPr>
                            <a:rPr lang="es-CO" sz="2000" i="1" smtClean="0">
                              <a:latin typeface="Cambria Math" panose="02040503050406030204" pitchFamily="18" charset="0"/>
                            </a:rPr>
                          </m:ctrlPr>
                        </m:fPr>
                        <m:num>
                          <m:sSub>
                            <m:sSubPr>
                              <m:ctrlPr>
                                <a:rPr lang="es-CO" sz="2000" i="1" smtClean="0">
                                  <a:latin typeface="Cambria Math" panose="02040503050406030204" pitchFamily="18" charset="0"/>
                                </a:rPr>
                              </m:ctrlPr>
                            </m:sSubPr>
                            <m:e>
                              <m:r>
                                <a:rPr lang="es-CO" sz="2000" b="0" i="1" smtClean="0">
                                  <a:latin typeface="Cambria Math" panose="02040503050406030204" pitchFamily="18" charset="0"/>
                                </a:rPr>
                                <m:t>377</m:t>
                              </m:r>
                              <m:r>
                                <a:rPr lang="es-CO" sz="2000" b="0" i="1" smtClean="0">
                                  <a:latin typeface="Cambria Math" panose="02040503050406030204" pitchFamily="18" charset="0"/>
                                </a:rPr>
                                <m:t>𝑃</m:t>
                              </m:r>
                            </m:e>
                            <m:sub>
                              <m:r>
                                <a:rPr lang="es-CO" sz="2000" b="0" i="1" smtClean="0">
                                  <a:latin typeface="Cambria Math" panose="02040503050406030204" pitchFamily="18" charset="0"/>
                                </a:rPr>
                                <m:t>𝑟𝑎𝑑</m:t>
                              </m:r>
                            </m:sub>
                          </m:sSub>
                        </m:num>
                        <m:den>
                          <m:r>
                            <a:rPr lang="es-CO" sz="2000" b="0" i="1" smtClean="0">
                              <a:latin typeface="Cambria Math" panose="02040503050406030204" pitchFamily="18" charset="0"/>
                            </a:rPr>
                            <m:t>4</m:t>
                          </m:r>
                          <m:r>
                            <a:rPr lang="es-CO" sz="2000" b="0" i="1" smtClean="0">
                              <a:latin typeface="Cambria Math" panose="02040503050406030204" pitchFamily="18" charset="0"/>
                              <a:ea typeface="Cambria Math" panose="02040503050406030204" pitchFamily="18" charset="0"/>
                            </a:rPr>
                            <m:t>𝜋</m:t>
                          </m:r>
                          <m:sSup>
                            <m:sSupPr>
                              <m:ctrlPr>
                                <a:rPr lang="es-CO" sz="2000" b="0" i="1" smtClean="0">
                                  <a:latin typeface="Cambria Math" panose="02040503050406030204" pitchFamily="18" charset="0"/>
                                  <a:ea typeface="Cambria Math" panose="02040503050406030204" pitchFamily="18" charset="0"/>
                                </a:rPr>
                              </m:ctrlPr>
                            </m:sSupPr>
                            <m:e>
                              <m:r>
                                <a:rPr lang="es-CO" sz="2000" b="0" i="1" smtClean="0">
                                  <a:latin typeface="Cambria Math" panose="02040503050406030204" pitchFamily="18" charset="0"/>
                                  <a:ea typeface="Cambria Math" panose="02040503050406030204" pitchFamily="18" charset="0"/>
                                </a:rPr>
                                <m:t>𝑅</m:t>
                              </m:r>
                            </m:e>
                            <m:sup>
                              <m:r>
                                <a:rPr lang="es-CO" sz="2000" b="0" i="1" smtClean="0">
                                  <a:latin typeface="Cambria Math" panose="02040503050406030204" pitchFamily="18" charset="0"/>
                                  <a:ea typeface="Cambria Math" panose="02040503050406030204" pitchFamily="18" charset="0"/>
                                </a:rPr>
                                <m:t>2</m:t>
                              </m:r>
                            </m:sup>
                          </m:sSup>
                        </m:den>
                      </m:f>
                    </m:oMath>
                  </m:oMathPara>
                </a14:m>
                <a:endParaRPr lang="es-CO" sz="20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803621" y="3695647"/>
                <a:ext cx="1587935" cy="578172"/>
              </a:xfrm>
              <a:prstGeom prst="rect">
                <a:avLst/>
              </a:prstGeom>
              <a:blipFill rotWithShape="0">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8896607" y="3539213"/>
                <a:ext cx="1805815" cy="790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400" i="1" smtClean="0">
                          <a:latin typeface="Cambria Math" panose="02040503050406030204" pitchFamily="18" charset="0"/>
                          <a:ea typeface="Cambria Math" panose="02040503050406030204" pitchFamily="18" charset="0"/>
                        </a:rPr>
                        <m:t>ℰ</m:t>
                      </m:r>
                      <m:r>
                        <a:rPr lang="es-CO" sz="2400" b="0" i="1" smtClean="0">
                          <a:latin typeface="Cambria Math" panose="02040503050406030204" pitchFamily="18" charset="0"/>
                          <a:ea typeface="Cambria Math" panose="02040503050406030204" pitchFamily="18" charset="0"/>
                        </a:rPr>
                        <m:t>=</m:t>
                      </m:r>
                      <m:f>
                        <m:fPr>
                          <m:ctrlPr>
                            <a:rPr lang="es-CO" sz="2400" b="0" i="1" smtClean="0">
                              <a:latin typeface="Cambria Math" panose="02040503050406030204" pitchFamily="18" charset="0"/>
                              <a:ea typeface="Cambria Math" panose="02040503050406030204" pitchFamily="18" charset="0"/>
                            </a:rPr>
                          </m:ctrlPr>
                        </m:fPr>
                        <m:num>
                          <m:rad>
                            <m:radPr>
                              <m:degHide m:val="on"/>
                              <m:ctrlPr>
                                <a:rPr lang="es-CO" sz="2400" b="0" i="1" smtClean="0">
                                  <a:latin typeface="Cambria Math" panose="02040503050406030204" pitchFamily="18" charset="0"/>
                                  <a:ea typeface="Cambria Math" panose="02040503050406030204" pitchFamily="18" charset="0"/>
                                </a:rPr>
                              </m:ctrlPr>
                            </m:radPr>
                            <m:deg/>
                            <m:e>
                              <m:r>
                                <a:rPr lang="es-CO" sz="2400" b="0" i="1" smtClean="0">
                                  <a:latin typeface="Cambria Math" panose="02040503050406030204" pitchFamily="18" charset="0"/>
                                  <a:ea typeface="Cambria Math" panose="02040503050406030204" pitchFamily="18" charset="0"/>
                                </a:rPr>
                                <m:t>30</m:t>
                              </m:r>
                              <m:sSub>
                                <m:sSubPr>
                                  <m:ctrlPr>
                                    <a:rPr lang="es-CO" sz="2400" b="0" i="1" smtClean="0">
                                      <a:latin typeface="Cambria Math" panose="02040503050406030204" pitchFamily="18" charset="0"/>
                                      <a:ea typeface="Cambria Math" panose="02040503050406030204" pitchFamily="18" charset="0"/>
                                    </a:rPr>
                                  </m:ctrlPr>
                                </m:sSubPr>
                                <m:e>
                                  <m:r>
                                    <a:rPr lang="es-CO" sz="2400" b="0" i="1" smtClean="0">
                                      <a:latin typeface="Cambria Math" panose="02040503050406030204" pitchFamily="18" charset="0"/>
                                      <a:ea typeface="Cambria Math" panose="02040503050406030204" pitchFamily="18" charset="0"/>
                                    </a:rPr>
                                    <m:t>𝑃</m:t>
                                  </m:r>
                                </m:e>
                                <m:sub>
                                  <m:r>
                                    <a:rPr lang="es-CO" sz="2400" b="0" i="1" smtClean="0">
                                      <a:latin typeface="Cambria Math" panose="02040503050406030204" pitchFamily="18" charset="0"/>
                                      <a:ea typeface="Cambria Math" panose="02040503050406030204" pitchFamily="18" charset="0"/>
                                    </a:rPr>
                                    <m:t>𝑟𝑎𝑑</m:t>
                                  </m:r>
                                </m:sub>
                              </m:sSub>
                            </m:e>
                          </m:rad>
                        </m:num>
                        <m:den>
                          <m:r>
                            <a:rPr lang="es-CO" sz="2400" b="0" i="1" smtClean="0">
                              <a:latin typeface="Cambria Math" panose="02040503050406030204" pitchFamily="18" charset="0"/>
                              <a:ea typeface="Cambria Math" panose="02040503050406030204" pitchFamily="18" charset="0"/>
                            </a:rPr>
                            <m:t>𝑅</m:t>
                          </m:r>
                        </m:den>
                      </m:f>
                    </m:oMath>
                  </m:oMathPara>
                </a14:m>
                <a:endParaRPr lang="es-CO" sz="24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896607" y="3539213"/>
                <a:ext cx="1805815" cy="790088"/>
              </a:xfrm>
              <a:prstGeom prst="rect">
                <a:avLst/>
              </a:prstGeom>
              <a:blipFill rotWithShape="0">
                <a:blip r:embed="rId7"/>
                <a:stretch>
                  <a:fillRect/>
                </a:stretch>
              </a:blipFill>
            </p:spPr>
            <p:txBody>
              <a:bodyPr/>
              <a:lstStyle/>
              <a:p>
                <a:r>
                  <a:rPr lang="es-CO">
                    <a:noFill/>
                  </a:rPr>
                  <a:t> </a:t>
                </a:r>
              </a:p>
            </p:txBody>
          </p:sp>
        </mc:Fallback>
      </mc:AlternateContent>
      <p:sp>
        <p:nvSpPr>
          <p:cNvPr id="17" name="6 CuadroTexto"/>
          <p:cNvSpPr txBox="1"/>
          <p:nvPr/>
        </p:nvSpPr>
        <p:spPr>
          <a:xfrm>
            <a:off x="946556" y="3800445"/>
            <a:ext cx="3928640" cy="400110"/>
          </a:xfrm>
          <a:prstGeom prst="rect">
            <a:avLst/>
          </a:prstGeom>
          <a:noFill/>
        </p:spPr>
        <p:txBody>
          <a:bodyPr wrap="square" rtlCol="0">
            <a:spAutoFit/>
          </a:bodyPr>
          <a:lstStyle/>
          <a:p>
            <a:pPr algn="ctr"/>
            <a:r>
              <a:rPr lang="es-CO" sz="2000" dirty="0" smtClean="0"/>
              <a:t>Intensidad eléctrica:</a:t>
            </a:r>
            <a:endParaRPr lang="es-CO" sz="2000" dirty="0"/>
          </a:p>
        </p:txBody>
      </p:sp>
      <p:sp>
        <p:nvSpPr>
          <p:cNvPr id="18" name="3 CuadroTexto"/>
          <p:cNvSpPr txBox="1"/>
          <p:nvPr/>
        </p:nvSpPr>
        <p:spPr>
          <a:xfrm>
            <a:off x="174812" y="4764729"/>
            <a:ext cx="8483535" cy="1631216"/>
          </a:xfrm>
          <a:prstGeom prst="rect">
            <a:avLst/>
          </a:prstGeom>
          <a:noFill/>
        </p:spPr>
        <p:txBody>
          <a:bodyPr wrap="square" rtlCol="0">
            <a:spAutoFit/>
          </a:bodyPr>
          <a:lstStyle/>
          <a:p>
            <a:pPr algn="just"/>
            <a:r>
              <a:rPr lang="es-CO" sz="2000" dirty="0" smtClean="0"/>
              <a:t>Ley del cuadrado inverso: Cuanto </a:t>
            </a:r>
            <a:r>
              <a:rPr lang="es-CO" sz="2000" dirty="0"/>
              <a:t>más lejos va el frente de onda respecto de la fuente, la densidad de potencia es más pequeña. La potencia total distribuida en la superficie de la esfera queda igual. La densidad de potencia es inversamente proporcional al cuadrado de la distancia de la fuente. La densidad de potencia en cualquier punto de la superficie de la esfera exterior es:</a:t>
            </a:r>
          </a:p>
        </p:txBody>
      </p:sp>
      <mc:AlternateContent xmlns:mc="http://schemas.openxmlformats.org/markup-compatibility/2006" xmlns:a14="http://schemas.microsoft.com/office/drawing/2010/main">
        <mc:Choice Requires="a14">
          <p:sp>
            <p:nvSpPr>
              <p:cNvPr id="20" name="Rectángulo 19"/>
              <p:cNvSpPr/>
              <p:nvPr/>
            </p:nvSpPr>
            <p:spPr>
              <a:xfrm>
                <a:off x="9113653" y="5131047"/>
                <a:ext cx="2044075" cy="898579"/>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CO" sz="240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2</m:t>
                          </m:r>
                        </m:sub>
                      </m:sSub>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2</m:t>
                              </m:r>
                            </m:sub>
                            <m:sup>
                              <m:r>
                                <a:rPr lang="es-CO" sz="2400" b="0" i="1" smtClean="0">
                                  <a:latin typeface="Cambria Math" panose="02040503050406030204" pitchFamily="18" charset="0"/>
                                  <a:ea typeface="Cambria Math" panose="02040503050406030204" pitchFamily="18" charset="0"/>
                                </a:rPr>
                                <m:t>2</m:t>
                              </m:r>
                            </m:sup>
                          </m:sSubSup>
                        </m:den>
                      </m:f>
                    </m:oMath>
                  </m:oMathPara>
                </a14:m>
                <a:endParaRPr lang="es-CO" sz="2400" dirty="0"/>
              </a:p>
            </p:txBody>
          </p:sp>
        </mc:Choice>
        <mc:Fallback xmlns="">
          <p:sp>
            <p:nvSpPr>
              <p:cNvPr id="20" name="Rectángulo 19"/>
              <p:cNvSpPr>
                <a:spLocks noRot="1" noChangeAspect="1" noMove="1" noResize="1" noEditPoints="1" noAdjustHandles="1" noChangeArrowheads="1" noChangeShapeType="1" noTextEdit="1"/>
              </p:cNvSpPr>
              <p:nvPr/>
            </p:nvSpPr>
            <p:spPr>
              <a:xfrm>
                <a:off x="9113653" y="5131047"/>
                <a:ext cx="2044075" cy="898579"/>
              </a:xfrm>
              <a:prstGeom prst="rect">
                <a:avLst/>
              </a:prstGeom>
              <a:blipFill rotWithShape="0">
                <a:blip r:embed="rId8"/>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541625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915" y="583254"/>
            <a:ext cx="6000792"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Ley del cuadrado inverso</a:t>
            </a:r>
          </a:p>
        </p:txBody>
      </p:sp>
      <p:sp>
        <p:nvSpPr>
          <p:cNvPr id="4" name="3 CuadroTexto"/>
          <p:cNvSpPr txBox="1"/>
          <p:nvPr/>
        </p:nvSpPr>
        <p:spPr>
          <a:xfrm>
            <a:off x="333915" y="1481444"/>
            <a:ext cx="9880536" cy="400110"/>
          </a:xfrm>
          <a:prstGeom prst="rect">
            <a:avLst/>
          </a:prstGeom>
          <a:noFill/>
        </p:spPr>
        <p:txBody>
          <a:bodyPr wrap="square" rtlCol="0">
            <a:spAutoFit/>
          </a:bodyPr>
          <a:lstStyle/>
          <a:p>
            <a:pPr algn="just"/>
            <a:r>
              <a:rPr lang="es-CO" sz="2000" dirty="0"/>
              <a:t>La densidad de potencia en cualquier punto de la esfera interior es:</a:t>
            </a:r>
          </a:p>
        </p:txBody>
      </p:sp>
      <p:sp>
        <p:nvSpPr>
          <p:cNvPr id="7" name="6 CuadroTexto"/>
          <p:cNvSpPr txBox="1"/>
          <p:nvPr/>
        </p:nvSpPr>
        <p:spPr>
          <a:xfrm>
            <a:off x="333915" y="5097282"/>
            <a:ext cx="11566732" cy="1015663"/>
          </a:xfrm>
          <a:prstGeom prst="rect">
            <a:avLst/>
          </a:prstGeom>
          <a:noFill/>
        </p:spPr>
        <p:txBody>
          <a:bodyPr wrap="square" rtlCol="0">
            <a:spAutoFit/>
          </a:bodyPr>
          <a:lstStyle/>
          <a:p>
            <a:pPr algn="just">
              <a:buFont typeface="Wingdings" pitchFamily="2" charset="2"/>
              <a:buChar char="ü"/>
            </a:pPr>
            <a:r>
              <a:rPr lang="es-CO" sz="2000" dirty="0"/>
              <a:t>A medida que se duplica la distancia, la densidad de potencia decrece en un factor de 2^2.</a:t>
            </a:r>
          </a:p>
          <a:p>
            <a:pPr algn="just">
              <a:buFont typeface="Wingdings" pitchFamily="2" charset="2"/>
              <a:buChar char="ü"/>
            </a:pPr>
            <a:r>
              <a:rPr lang="es-CO" sz="2000" dirty="0"/>
              <a:t>Es necesario que la velocidad de propagación sea proporcional en todas las direcciones.</a:t>
            </a:r>
          </a:p>
          <a:p>
            <a:pPr algn="just">
              <a:buFont typeface="Wingdings" pitchFamily="2" charset="2"/>
              <a:buChar char="ü"/>
            </a:pPr>
            <a:r>
              <a:rPr lang="es-CO" sz="2000" dirty="0"/>
              <a:t>A un medio de propagación con estas propiedades se le conoce como medio isotrópico</a:t>
            </a:r>
          </a:p>
        </p:txBody>
      </p:sp>
      <mc:AlternateContent xmlns:mc="http://schemas.openxmlformats.org/markup-compatibility/2006" xmlns:a14="http://schemas.microsoft.com/office/drawing/2010/main">
        <mc:Choice Requires="a14">
          <p:sp>
            <p:nvSpPr>
              <p:cNvPr id="8" name="Rectángulo 7"/>
              <p:cNvSpPr/>
              <p:nvPr/>
            </p:nvSpPr>
            <p:spPr>
              <a:xfrm>
                <a:off x="3669492" y="2044919"/>
                <a:ext cx="2044075" cy="898579"/>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CO" sz="240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1</m:t>
                          </m:r>
                        </m:sub>
                      </m:sSub>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1</m:t>
                              </m:r>
                            </m:sub>
                            <m:sup>
                              <m:r>
                                <a:rPr lang="es-CO" sz="2400" b="0" i="1" smtClean="0">
                                  <a:latin typeface="Cambria Math" panose="02040503050406030204" pitchFamily="18" charset="0"/>
                                  <a:ea typeface="Cambria Math" panose="02040503050406030204" pitchFamily="18" charset="0"/>
                                </a:rPr>
                                <m:t>2</m:t>
                              </m:r>
                            </m:sup>
                          </m:sSubSup>
                        </m:den>
                      </m:f>
                    </m:oMath>
                  </m:oMathPara>
                </a14:m>
                <a:endParaRPr lang="es-CO" sz="2400" dirty="0"/>
              </a:p>
            </p:txBody>
          </p:sp>
        </mc:Choice>
        <mc:Fallback xmlns="">
          <p:sp>
            <p:nvSpPr>
              <p:cNvPr id="8" name="Rectángulo 7"/>
              <p:cNvSpPr>
                <a:spLocks noRot="1" noChangeAspect="1" noMove="1" noResize="1" noEditPoints="1" noAdjustHandles="1" noChangeArrowheads="1" noChangeShapeType="1" noTextEdit="1"/>
              </p:cNvSpPr>
              <p:nvPr/>
            </p:nvSpPr>
            <p:spPr>
              <a:xfrm>
                <a:off x="3669492" y="2044919"/>
                <a:ext cx="2044075" cy="898579"/>
              </a:xfrm>
              <a:prstGeom prst="rect">
                <a:avLst/>
              </a:prstGeom>
              <a:blipFill rotWithShape="0">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235987" y="2045766"/>
                <a:ext cx="2044075" cy="898579"/>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CO" sz="240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2</m:t>
                          </m:r>
                        </m:sub>
                      </m:sSub>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2</m:t>
                              </m:r>
                            </m:sub>
                            <m:sup>
                              <m:r>
                                <a:rPr lang="es-CO" sz="2400" b="0" i="1" smtClean="0">
                                  <a:latin typeface="Cambria Math" panose="02040503050406030204" pitchFamily="18" charset="0"/>
                                  <a:ea typeface="Cambria Math" panose="02040503050406030204" pitchFamily="18" charset="0"/>
                                </a:rPr>
                                <m:t>2</m:t>
                              </m:r>
                            </m:sup>
                          </m:sSubSup>
                        </m:den>
                      </m:f>
                    </m:oMath>
                  </m:oMathPara>
                </a14:m>
                <a:endParaRPr lang="es-CO" sz="2400" dirty="0"/>
              </a:p>
            </p:txBody>
          </p:sp>
        </mc:Choice>
        <mc:Fallback xmlns="">
          <p:sp>
            <p:nvSpPr>
              <p:cNvPr id="9" name="Rectángulo 8"/>
              <p:cNvSpPr>
                <a:spLocks noRot="1" noChangeAspect="1" noMove="1" noResize="1" noEditPoints="1" noAdjustHandles="1" noChangeArrowheads="1" noChangeShapeType="1" noTextEdit="1"/>
              </p:cNvSpPr>
              <p:nvPr/>
            </p:nvSpPr>
            <p:spPr>
              <a:xfrm>
                <a:off x="6235987" y="2045766"/>
                <a:ext cx="2044075" cy="898579"/>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652857" y="3135814"/>
                <a:ext cx="8928847" cy="1486754"/>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s-CO" sz="2400" b="0" i="1" dirty="0" smtClean="0">
                              <a:latin typeface="Cambria Math" panose="02040503050406030204" pitchFamily="18" charset="0"/>
                              <a:ea typeface="Cambria Math" panose="02040503050406030204" pitchFamily="18" charset="0"/>
                            </a:rPr>
                          </m:ctrlPr>
                        </m:fPr>
                        <m:num>
                          <m:sSub>
                            <m:sSubPr>
                              <m:ctrlPr>
                                <a:rPr lang="es-CO" sz="2400" b="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2</m:t>
                              </m:r>
                            </m:sub>
                          </m:sSub>
                        </m:num>
                        <m:den>
                          <m:sSub>
                            <m:sSubPr>
                              <m:ctrlPr>
                                <a:rPr lang="es-CO" sz="2400" b="0" i="1" dirty="0" smtClean="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𝑃</m:t>
                              </m:r>
                            </m:e>
                            <m:sub>
                              <m:r>
                                <a:rPr lang="es-CO" sz="2400" b="0" i="1" dirty="0" smtClean="0">
                                  <a:latin typeface="Cambria Math" panose="02040503050406030204" pitchFamily="18" charset="0"/>
                                  <a:ea typeface="Cambria Math" panose="02040503050406030204" pitchFamily="18" charset="0"/>
                                </a:rPr>
                                <m:t>1</m:t>
                              </m:r>
                            </m:sub>
                          </m:sSub>
                        </m:den>
                      </m:f>
                      <m:r>
                        <a:rPr lang="es-CO" sz="2400" i="1">
                          <a:latin typeface="Cambria Math" panose="02040503050406030204" pitchFamily="18" charset="0"/>
                          <a:ea typeface="Cambria Math" panose="02040503050406030204" pitchFamily="18" charset="0"/>
                        </a:rPr>
                        <m:t>=</m:t>
                      </m:r>
                      <m:f>
                        <m:fPr>
                          <m:ctrlPr>
                            <a:rPr lang="es-CO" sz="2400" i="1">
                              <a:latin typeface="Cambria Math" panose="02040503050406030204" pitchFamily="18" charset="0"/>
                              <a:ea typeface="Cambria Math" panose="02040503050406030204" pitchFamily="18" charset="0"/>
                            </a:rPr>
                          </m:ctrlPr>
                        </m:fPr>
                        <m:num>
                          <m:f>
                            <m:fPr>
                              <m:type m:val="skw"/>
                              <m:ctrlPr>
                                <a:rPr lang="es-CO" sz="2400" i="1" smtClean="0">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a:latin typeface="Cambria Math" panose="02040503050406030204" pitchFamily="18" charset="0"/>
                                      <a:ea typeface="Cambria Math" panose="02040503050406030204" pitchFamily="18" charset="0"/>
                                    </a:rPr>
                                  </m:ctrlPr>
                                </m:sSubSupPr>
                                <m:e>
                                  <m:r>
                                    <a:rPr lang="es-CO" sz="2400" i="1">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2</m:t>
                                  </m:r>
                                </m:sub>
                                <m:sup>
                                  <m:r>
                                    <a:rPr lang="es-CO" sz="2400" i="1">
                                      <a:latin typeface="Cambria Math" panose="02040503050406030204" pitchFamily="18" charset="0"/>
                                      <a:ea typeface="Cambria Math" panose="02040503050406030204" pitchFamily="18" charset="0"/>
                                    </a:rPr>
                                    <m:t>2</m:t>
                                  </m:r>
                                </m:sup>
                              </m:sSubSup>
                            </m:den>
                          </m:f>
                        </m:num>
                        <m:den>
                          <m:f>
                            <m:fPr>
                              <m:type m:val="skw"/>
                              <m:ctrlPr>
                                <a:rPr lang="es-CO" sz="2400" i="1">
                                  <a:latin typeface="Cambria Math" panose="02040503050406030204" pitchFamily="18" charset="0"/>
                                  <a:ea typeface="Cambria Math" panose="02040503050406030204" pitchFamily="18" charset="0"/>
                                </a:rPr>
                              </m:ctrlPr>
                            </m:fPr>
                            <m:num>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𝑃</m:t>
                                  </m:r>
                                </m:e>
                                <m:sub>
                                  <m:r>
                                    <a:rPr lang="es-CO" sz="2400" i="1">
                                      <a:latin typeface="Cambria Math" panose="02040503050406030204" pitchFamily="18" charset="0"/>
                                      <a:ea typeface="Cambria Math" panose="02040503050406030204" pitchFamily="18" charset="0"/>
                                    </a:rPr>
                                    <m:t>𝑟𝑎𝑑</m:t>
                                  </m:r>
                                </m:sub>
                              </m:sSub>
                            </m:num>
                            <m:den>
                              <m:r>
                                <a:rPr lang="es-CO" sz="2400" i="1">
                                  <a:latin typeface="Cambria Math" panose="02040503050406030204" pitchFamily="18" charset="0"/>
                                  <a:ea typeface="Cambria Math" panose="02040503050406030204" pitchFamily="18" charset="0"/>
                                </a:rPr>
                                <m:t>4</m:t>
                              </m:r>
                              <m:r>
                                <a:rPr lang="es-CO" sz="2400" i="1">
                                  <a:latin typeface="Cambria Math" panose="02040503050406030204" pitchFamily="18" charset="0"/>
                                  <a:ea typeface="Cambria Math" panose="02040503050406030204" pitchFamily="18" charset="0"/>
                                </a:rPr>
                                <m:t>𝜋</m:t>
                              </m:r>
                              <m:sSubSup>
                                <m:sSubSupPr>
                                  <m:ctrlPr>
                                    <a:rPr lang="es-CO" sz="2400" i="1">
                                      <a:latin typeface="Cambria Math" panose="02040503050406030204" pitchFamily="18" charset="0"/>
                                      <a:ea typeface="Cambria Math" panose="02040503050406030204" pitchFamily="18" charset="0"/>
                                    </a:rPr>
                                  </m:ctrlPr>
                                </m:sSubSupPr>
                                <m:e>
                                  <m:r>
                                    <a:rPr lang="es-CO" sz="2400" i="1">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1</m:t>
                                  </m:r>
                                </m:sub>
                                <m:sup>
                                  <m:r>
                                    <a:rPr lang="es-CO" sz="2400" i="1">
                                      <a:latin typeface="Cambria Math" panose="02040503050406030204" pitchFamily="18" charset="0"/>
                                      <a:ea typeface="Cambria Math" panose="02040503050406030204" pitchFamily="18" charset="0"/>
                                    </a:rPr>
                                    <m:t>2</m:t>
                                  </m:r>
                                </m:sup>
                              </m:sSubSup>
                            </m:den>
                          </m:f>
                        </m:den>
                      </m:f>
                      <m:r>
                        <a:rPr lang="es-CO" sz="2400" b="0" i="0" smtClean="0">
                          <a:latin typeface="Cambria Math" panose="02040503050406030204" pitchFamily="18" charset="0"/>
                          <a:ea typeface="Cambria Math" panose="02040503050406030204" pitchFamily="18" charset="0"/>
                        </a:rPr>
                        <m:t>=</m:t>
                      </m:r>
                      <m:f>
                        <m:fPr>
                          <m:ctrlPr>
                            <a:rPr lang="es-CO" sz="2400" b="0" i="1" smtClean="0">
                              <a:latin typeface="Cambria Math" panose="02040503050406030204" pitchFamily="18" charset="0"/>
                              <a:ea typeface="Cambria Math" panose="02040503050406030204" pitchFamily="18" charset="0"/>
                            </a:rPr>
                          </m:ctrlPr>
                        </m:fPr>
                        <m:num>
                          <m:sSubSup>
                            <m:sSubSupPr>
                              <m:ctrlPr>
                                <a:rPr lang="es-CO" sz="2400" b="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1</m:t>
                              </m:r>
                            </m:sub>
                            <m:sup>
                              <m:r>
                                <a:rPr lang="es-CO" sz="2400" b="0" i="1" smtClean="0">
                                  <a:latin typeface="Cambria Math" panose="02040503050406030204" pitchFamily="18" charset="0"/>
                                  <a:ea typeface="Cambria Math" panose="02040503050406030204" pitchFamily="18" charset="0"/>
                                </a:rPr>
                                <m:t>2</m:t>
                              </m:r>
                            </m:sup>
                          </m:sSubSup>
                        </m:num>
                        <m:den>
                          <m:sSubSup>
                            <m:sSubSupPr>
                              <m:ctrlPr>
                                <a:rPr lang="es-CO" sz="2400" b="0" i="1" smtClean="0">
                                  <a:latin typeface="Cambria Math" panose="02040503050406030204" pitchFamily="18" charset="0"/>
                                  <a:ea typeface="Cambria Math" panose="02040503050406030204" pitchFamily="18" charset="0"/>
                                </a:rPr>
                              </m:ctrlPr>
                            </m:sSubSupPr>
                            <m:e>
                              <m:r>
                                <a:rPr lang="es-CO" sz="2400" b="0" i="1" smtClean="0">
                                  <a:latin typeface="Cambria Math" panose="02040503050406030204" pitchFamily="18" charset="0"/>
                                  <a:ea typeface="Cambria Math" panose="02040503050406030204" pitchFamily="18" charset="0"/>
                                </a:rPr>
                                <m:t>𝑅</m:t>
                              </m:r>
                            </m:e>
                            <m:sub>
                              <m:r>
                                <a:rPr lang="es-CO" sz="2400" b="0" i="1" smtClean="0">
                                  <a:latin typeface="Cambria Math" panose="02040503050406030204" pitchFamily="18" charset="0"/>
                                  <a:ea typeface="Cambria Math" panose="02040503050406030204" pitchFamily="18" charset="0"/>
                                </a:rPr>
                                <m:t>2</m:t>
                              </m:r>
                            </m:sub>
                            <m:sup>
                              <m:r>
                                <a:rPr lang="es-CO" sz="2400" b="0" i="1" smtClean="0">
                                  <a:latin typeface="Cambria Math" panose="02040503050406030204" pitchFamily="18" charset="0"/>
                                  <a:ea typeface="Cambria Math" panose="02040503050406030204" pitchFamily="18" charset="0"/>
                                </a:rPr>
                                <m:t>2</m:t>
                              </m:r>
                            </m:sup>
                          </m:sSubSup>
                        </m:den>
                      </m:f>
                      <m:r>
                        <a:rPr lang="es-CO" sz="2400">
                          <a:latin typeface="Cambria Math" panose="02040503050406030204" pitchFamily="18" charset="0"/>
                          <a:ea typeface="Cambria Math" panose="02040503050406030204" pitchFamily="18" charset="0"/>
                        </a:rPr>
                        <m:t>=</m:t>
                      </m:r>
                      <m:sSup>
                        <m:sSupPr>
                          <m:ctrlPr>
                            <a:rPr lang="es-CO" sz="2400" i="1" smtClean="0">
                              <a:latin typeface="Cambria Math" panose="02040503050406030204" pitchFamily="18" charset="0"/>
                              <a:ea typeface="Cambria Math" panose="02040503050406030204" pitchFamily="18" charset="0"/>
                            </a:rPr>
                          </m:ctrlPr>
                        </m:sSupPr>
                        <m:e>
                          <m:d>
                            <m:dPr>
                              <m:ctrlPr>
                                <a:rPr lang="es-CO" sz="2400" i="1">
                                  <a:latin typeface="Cambria Math" panose="02040503050406030204" pitchFamily="18" charset="0"/>
                                  <a:ea typeface="Cambria Math" panose="02040503050406030204" pitchFamily="18" charset="0"/>
                                </a:rPr>
                              </m:ctrlPr>
                            </m:dPr>
                            <m:e>
                              <m:f>
                                <m:fPr>
                                  <m:ctrlPr>
                                    <a:rPr lang="es-CO" sz="2400" i="1">
                                      <a:latin typeface="Cambria Math" panose="02040503050406030204" pitchFamily="18" charset="0"/>
                                      <a:ea typeface="Cambria Math" panose="02040503050406030204" pitchFamily="18" charset="0"/>
                                    </a:rPr>
                                  </m:ctrlPr>
                                </m:fPr>
                                <m:num>
                                  <m:sSub>
                                    <m:sSubPr>
                                      <m:ctrlPr>
                                        <a:rPr lang="es-CO" sz="2400" i="1" dirty="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𝑅</m:t>
                                      </m:r>
                                    </m:e>
                                    <m:sub>
                                      <m:r>
                                        <a:rPr lang="es-CO" sz="2400" b="0" i="1" dirty="0" smtClean="0">
                                          <a:latin typeface="Cambria Math" panose="02040503050406030204" pitchFamily="18" charset="0"/>
                                          <a:ea typeface="Cambria Math" panose="02040503050406030204" pitchFamily="18" charset="0"/>
                                        </a:rPr>
                                        <m:t>1</m:t>
                                      </m:r>
                                    </m:sub>
                                  </m:sSub>
                                </m:num>
                                <m:den>
                                  <m:sSub>
                                    <m:sSubPr>
                                      <m:ctrlPr>
                                        <a:rPr lang="es-CO" sz="2400" i="1" dirty="0">
                                          <a:latin typeface="Cambria Math" panose="02040503050406030204" pitchFamily="18" charset="0"/>
                                          <a:ea typeface="Cambria Math" panose="02040503050406030204" pitchFamily="18" charset="0"/>
                                        </a:rPr>
                                      </m:ctrlPr>
                                    </m:sSubPr>
                                    <m:e>
                                      <m:r>
                                        <a:rPr lang="es-CO" sz="2400" b="0" i="1" dirty="0" smtClean="0">
                                          <a:latin typeface="Cambria Math" panose="02040503050406030204" pitchFamily="18" charset="0"/>
                                          <a:ea typeface="Cambria Math" panose="02040503050406030204" pitchFamily="18" charset="0"/>
                                        </a:rPr>
                                        <m:t>𝑅</m:t>
                                      </m:r>
                                    </m:e>
                                    <m:sub>
                                      <m:r>
                                        <a:rPr lang="es-CO" sz="2400" i="1" dirty="0">
                                          <a:latin typeface="Cambria Math" panose="02040503050406030204" pitchFamily="18" charset="0"/>
                                          <a:ea typeface="Cambria Math" panose="02040503050406030204" pitchFamily="18" charset="0"/>
                                        </a:rPr>
                                        <m:t>2</m:t>
                                      </m:r>
                                    </m:sub>
                                  </m:sSub>
                                </m:den>
                              </m:f>
                            </m:e>
                          </m:d>
                        </m:e>
                        <m:sup>
                          <m:r>
                            <a:rPr lang="es-CO" sz="2400" b="0" i="1" smtClean="0">
                              <a:latin typeface="Cambria Math" panose="02040503050406030204" pitchFamily="18" charset="0"/>
                              <a:ea typeface="Cambria Math" panose="02040503050406030204" pitchFamily="18" charset="0"/>
                            </a:rPr>
                            <m:t>2</m:t>
                          </m:r>
                        </m:sup>
                      </m:sSup>
                    </m:oMath>
                  </m:oMathPara>
                </a14:m>
                <a:endParaRPr lang="es-CO" sz="2400" dirty="0"/>
              </a:p>
            </p:txBody>
          </p:sp>
        </mc:Choice>
        <mc:Fallback xmlns="">
          <p:sp>
            <p:nvSpPr>
              <p:cNvPr id="10" name="Rectángulo 9"/>
              <p:cNvSpPr>
                <a:spLocks noRot="1" noChangeAspect="1" noMove="1" noResize="1" noEditPoints="1" noAdjustHandles="1" noChangeArrowheads="1" noChangeShapeType="1" noTextEdit="1"/>
              </p:cNvSpPr>
              <p:nvPr/>
            </p:nvSpPr>
            <p:spPr>
              <a:xfrm>
                <a:off x="1652857" y="3135814"/>
                <a:ext cx="8928847" cy="1486754"/>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669980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727" y="557026"/>
            <a:ext cx="6858048"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Atenuación y absorción de ondas</a:t>
            </a:r>
          </a:p>
        </p:txBody>
      </p:sp>
      <mc:AlternateContent xmlns:mc="http://schemas.openxmlformats.org/markup-compatibility/2006" xmlns:a14="http://schemas.microsoft.com/office/drawing/2010/main">
        <mc:Choice Requires="a14">
          <p:sp>
            <p:nvSpPr>
              <p:cNvPr id="4" name="3 CuadroTexto"/>
              <p:cNvSpPr txBox="1"/>
              <p:nvPr/>
            </p:nvSpPr>
            <p:spPr>
              <a:xfrm>
                <a:off x="389965" y="1597304"/>
                <a:ext cx="11483788" cy="4663841"/>
              </a:xfrm>
              <a:prstGeom prst="rect">
                <a:avLst/>
              </a:prstGeom>
              <a:noFill/>
            </p:spPr>
            <p:txBody>
              <a:bodyPr wrap="square" rtlCol="0">
                <a:spAutoFit/>
              </a:bodyPr>
              <a:lstStyle/>
              <a:p>
                <a:pPr algn="just"/>
                <a:r>
                  <a:rPr lang="es-CO" sz="2000" dirty="0" smtClean="0"/>
                  <a:t>Cuando las ondas se propagan por el vacío, se dispersan y resulta una reducción de la densidad de potencia. A lo anterior se le conoce como </a:t>
                </a:r>
                <a:r>
                  <a:rPr lang="es-CO" sz="2000" b="1" dirty="0"/>
                  <a:t>atenuación</a:t>
                </a:r>
                <a:r>
                  <a:rPr lang="es-CO" sz="2000" dirty="0"/>
                  <a:t> y se presenta en el espacio libre como en la atmósfera terrestre.</a:t>
                </a:r>
              </a:p>
              <a:p>
                <a:pPr algn="just"/>
                <a:endParaRPr lang="es-CO" sz="2000" dirty="0"/>
              </a:p>
              <a:p>
                <a:pPr algn="just"/>
                <a:r>
                  <a:rPr lang="es-CO" sz="2000" dirty="0"/>
                  <a:t>Como la atmósfera no es vacía y contiene partículas que absorben energía electromagnética, a esta pérdida se le conoce como </a:t>
                </a:r>
                <a:r>
                  <a:rPr lang="es-CO" sz="2000" b="1" dirty="0"/>
                  <a:t>pérdida por absorción</a:t>
                </a:r>
                <a:r>
                  <a:rPr lang="es-CO" sz="2000" dirty="0" smtClean="0"/>
                  <a:t>.</a:t>
                </a:r>
              </a:p>
              <a:p>
                <a:pPr algn="just"/>
                <a:endParaRPr lang="es-CO" sz="2000" dirty="0"/>
              </a:p>
              <a:p>
                <a:pPr algn="just"/>
                <a:r>
                  <a:rPr lang="es-CO" sz="2000" b="1" dirty="0"/>
                  <a:t>Ley del cuadrado inverso: </a:t>
                </a:r>
                <a:r>
                  <a:rPr lang="es-CO" sz="2000" dirty="0"/>
                  <a:t>a medida que se aleja el frente de onda, el campo electromagnético se dispersa, esto hace que las ondas se alejen entre si y la cantidad de ondas por unidad de área es menor.</a:t>
                </a:r>
              </a:p>
              <a:p>
                <a:pPr algn="just"/>
                <a:endParaRPr lang="es-CO" sz="2000" dirty="0"/>
              </a:p>
              <a:p>
                <a:pPr algn="just"/>
                <a:r>
                  <a:rPr lang="es-CO" sz="2000" dirty="0"/>
                  <a:t>La reducción de densidad de potencia con la distancia equivale a una pérdida de potencia y se llama </a:t>
                </a:r>
                <a:r>
                  <a:rPr lang="es-CO" sz="2000" b="1" dirty="0"/>
                  <a:t>atenuación de la onda</a:t>
                </a:r>
                <a:r>
                  <a:rPr lang="es-CO" sz="2000" dirty="0" smtClean="0"/>
                  <a:t>. </a:t>
                </a:r>
                <a:r>
                  <a:rPr lang="es-CO" sz="2000" dirty="0"/>
                  <a:t>Se expresa en función del logaritmo común de la relación de densidades de potencia (pérdidas en dB):</a:t>
                </a:r>
              </a:p>
              <a:p>
                <a:pPr algn="just"/>
                <a14:m>
                  <m:oMathPara xmlns:m="http://schemas.openxmlformats.org/officeDocument/2006/math">
                    <m:oMathParaPr>
                      <m:jc m:val="centerGroup"/>
                    </m:oMathParaPr>
                    <m:oMath xmlns:m="http://schemas.openxmlformats.org/officeDocument/2006/math">
                      <m:sSub>
                        <m:sSubPr>
                          <m:ctrlPr>
                            <a:rPr lang="es-CO" sz="2800" i="1" smtClean="0">
                              <a:latin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Υ</m:t>
                          </m:r>
                          <m:r>
                            <m:rPr>
                              <m:nor/>
                            </m:rPr>
                            <a:rPr lang="es-CO" sz="2800" dirty="0"/>
                            <m:t> </m:t>
                          </m:r>
                        </m:e>
                        <m:sub>
                          <m:r>
                            <a:rPr lang="es-CO" sz="2800" b="0" i="1" smtClean="0">
                              <a:latin typeface="Cambria Math" panose="02040503050406030204" pitchFamily="18" charset="0"/>
                            </a:rPr>
                            <m:t>𝑎</m:t>
                          </m:r>
                        </m:sub>
                      </m:sSub>
                      <m:r>
                        <a:rPr lang="es-CO" sz="2800" b="0" i="1" smtClean="0">
                          <a:latin typeface="Cambria Math" panose="02040503050406030204" pitchFamily="18" charset="0"/>
                        </a:rPr>
                        <m:t>=10</m:t>
                      </m:r>
                      <m:func>
                        <m:funcPr>
                          <m:ctrlPr>
                            <a:rPr lang="es-CO" sz="2800" b="0" i="1" smtClean="0">
                              <a:latin typeface="Cambria Math" panose="02040503050406030204" pitchFamily="18" charset="0"/>
                            </a:rPr>
                          </m:ctrlPr>
                        </m:funcPr>
                        <m:fName>
                          <m:r>
                            <m:rPr>
                              <m:sty m:val="p"/>
                            </m:rPr>
                            <a:rPr lang="es-CO" sz="2800" b="0" i="0" smtClean="0">
                              <a:latin typeface="Cambria Math" panose="02040503050406030204" pitchFamily="18" charset="0"/>
                            </a:rPr>
                            <m:t>log</m:t>
                          </m:r>
                        </m:fName>
                        <m:e>
                          <m:f>
                            <m:fPr>
                              <m:ctrlPr>
                                <a:rPr lang="es-CO" sz="2800" b="0" i="1" smtClean="0">
                                  <a:latin typeface="Cambria Math" panose="02040503050406030204" pitchFamily="18" charset="0"/>
                                </a:rPr>
                              </m:ctrlPr>
                            </m:fPr>
                            <m:num>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ea typeface="Cambria Math" panose="02040503050406030204" pitchFamily="18" charset="0"/>
                                    </a:rPr>
                                    <m:t>𝒫</m:t>
                                  </m:r>
                                </m:e>
                                <m:sub>
                                  <m:r>
                                    <a:rPr lang="es-CO" sz="2800" b="0" i="1" smtClean="0">
                                      <a:latin typeface="Cambria Math" panose="02040503050406030204" pitchFamily="18" charset="0"/>
                                    </a:rPr>
                                    <m:t>1</m:t>
                                  </m:r>
                                </m:sub>
                              </m:sSub>
                            </m:num>
                            <m:den>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ea typeface="Cambria Math" panose="02040503050406030204" pitchFamily="18" charset="0"/>
                                    </a:rPr>
                                    <m:t>𝒫</m:t>
                                  </m:r>
                                </m:e>
                                <m:sub>
                                  <m:r>
                                    <a:rPr lang="es-CO" sz="2800" b="0" i="1" smtClean="0">
                                      <a:latin typeface="Cambria Math" panose="02040503050406030204" pitchFamily="18" charset="0"/>
                                    </a:rPr>
                                    <m:t>2</m:t>
                                  </m:r>
                                </m:sub>
                              </m:sSub>
                            </m:den>
                          </m:f>
                        </m:e>
                      </m:func>
                    </m:oMath>
                  </m:oMathPara>
                </a14:m>
                <a:endParaRPr lang="es-CO" sz="28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89965" y="1597304"/>
                <a:ext cx="11483788" cy="4663841"/>
              </a:xfrm>
              <a:prstGeom prst="rect">
                <a:avLst/>
              </a:prstGeom>
              <a:blipFill rotWithShape="0">
                <a:blip r:embed="rId2"/>
                <a:stretch>
                  <a:fillRect l="-584" t="-654" r="-531"/>
                </a:stretch>
              </a:blipFill>
            </p:spPr>
            <p:txBody>
              <a:bodyPr/>
              <a:lstStyle/>
              <a:p>
                <a:r>
                  <a:rPr lang="es-CO">
                    <a:noFill/>
                  </a:rPr>
                  <a:t> </a:t>
                </a:r>
              </a:p>
            </p:txBody>
          </p:sp>
        </mc:Fallback>
      </mc:AlternateContent>
    </p:spTree>
    <p:extLst>
      <p:ext uri="{BB962C8B-B14F-4D97-AF65-F5344CB8AC3E}">
        <p14:creationId xmlns:p14="http://schemas.microsoft.com/office/powerpoint/2010/main" val="173369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212" y="459255"/>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Absorción</a:t>
            </a:r>
          </a:p>
        </p:txBody>
      </p:sp>
      <p:sp>
        <p:nvSpPr>
          <p:cNvPr id="4" name="3 CuadroTexto"/>
          <p:cNvSpPr txBox="1"/>
          <p:nvPr/>
        </p:nvSpPr>
        <p:spPr>
          <a:xfrm>
            <a:off x="327212" y="1420330"/>
            <a:ext cx="11519647" cy="5016758"/>
          </a:xfrm>
          <a:prstGeom prst="rect">
            <a:avLst/>
          </a:prstGeom>
          <a:noFill/>
        </p:spPr>
        <p:txBody>
          <a:bodyPr wrap="square" rtlCol="0">
            <a:spAutoFit/>
          </a:bodyPr>
          <a:lstStyle/>
          <a:p>
            <a:pPr algn="just"/>
            <a:r>
              <a:rPr lang="es-CO" sz="2000" dirty="0"/>
              <a:t>La reducción de la densidad de potencia debida a propagación en espacio no libre se llama absorción.</a:t>
            </a:r>
          </a:p>
          <a:p>
            <a:pPr algn="just"/>
            <a:endParaRPr lang="es-CO" sz="2000" dirty="0"/>
          </a:p>
          <a:p>
            <a:pPr algn="just"/>
            <a:r>
              <a:rPr lang="es-CO" sz="2000" dirty="0"/>
              <a:t>Debido a las partículas de sustancias gaseosas, líquidas y sólidas.</a:t>
            </a:r>
          </a:p>
          <a:p>
            <a:pPr algn="just"/>
            <a:endParaRPr lang="es-CO" sz="2000" dirty="0"/>
          </a:p>
          <a:p>
            <a:pPr algn="just"/>
            <a:r>
              <a:rPr lang="es-CO" sz="2000" dirty="0"/>
              <a:t>Esto causa una atenuación en las intensidades de voltaje y campo magnético y una reducción correspondiente de densidad de potencia</a:t>
            </a:r>
            <a:r>
              <a:rPr lang="es-CO" sz="2000" dirty="0" smtClean="0"/>
              <a:t>.</a:t>
            </a:r>
          </a:p>
          <a:p>
            <a:pPr algn="just"/>
            <a:endParaRPr lang="es-CO" sz="2000" dirty="0" smtClean="0"/>
          </a:p>
          <a:p>
            <a:pPr algn="just"/>
            <a:r>
              <a:rPr lang="es-CO" sz="2000" dirty="0" smtClean="0"/>
              <a:t>La </a:t>
            </a:r>
            <a:r>
              <a:rPr lang="es-CO" sz="2000" dirty="0"/>
              <a:t>absorción  no depende de la distancia a la fuente, sino de la distancia total que la onda se propaga a través de la atmósfera. En otras palabras, en un medio homogéneo, la absorción del primer km es igual a la del último km. </a:t>
            </a:r>
          </a:p>
          <a:p>
            <a:pPr algn="just"/>
            <a:endParaRPr lang="es-CO" sz="2000" dirty="0"/>
          </a:p>
          <a:p>
            <a:pPr algn="just"/>
            <a:r>
              <a:rPr lang="es-CO" sz="2000" dirty="0"/>
              <a:t>Lluvias intensas o neblina densa, absorben más energía.</a:t>
            </a:r>
          </a:p>
          <a:p>
            <a:pPr algn="just"/>
            <a:endParaRPr lang="es-CO" sz="2000" dirty="0"/>
          </a:p>
          <a:p>
            <a:pPr algn="just"/>
            <a:r>
              <a:rPr lang="es-CO" sz="2000" dirty="0"/>
              <a:t>El coeficiente de absorción varía dependiendo del lugar y origina difíciles problemas para los ingenieros de sistemas de radio.</a:t>
            </a:r>
          </a:p>
          <a:p>
            <a:pPr algn="just"/>
            <a:endParaRPr lang="es-CO" sz="2000" dirty="0"/>
          </a:p>
        </p:txBody>
      </p:sp>
    </p:spTree>
    <p:extLst>
      <p:ext uri="{BB962C8B-B14F-4D97-AF65-F5344CB8AC3E}">
        <p14:creationId xmlns:p14="http://schemas.microsoft.com/office/powerpoint/2010/main" val="240854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047" y="571480"/>
            <a:ext cx="9068663"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Propiedades ópticas de las ondas de radio</a:t>
            </a:r>
          </a:p>
        </p:txBody>
      </p:sp>
      <p:sp>
        <p:nvSpPr>
          <p:cNvPr id="4" name="3 CuadroTexto"/>
          <p:cNvSpPr txBox="1"/>
          <p:nvPr/>
        </p:nvSpPr>
        <p:spPr>
          <a:xfrm>
            <a:off x="679076" y="1969979"/>
            <a:ext cx="11470341" cy="3170099"/>
          </a:xfrm>
          <a:prstGeom prst="rect">
            <a:avLst/>
          </a:prstGeom>
          <a:noFill/>
        </p:spPr>
        <p:txBody>
          <a:bodyPr wrap="square" rtlCol="0">
            <a:spAutoFit/>
          </a:bodyPr>
          <a:lstStyle/>
          <a:p>
            <a:pPr algn="just"/>
            <a:r>
              <a:rPr lang="es-CO" sz="2400" dirty="0"/>
              <a:t>En la atmósfera, la propagación puede variar del comportamiento en el espacio libre, debido a los </a:t>
            </a:r>
            <a:r>
              <a:rPr lang="es-CO" sz="2400" b="1" dirty="0">
                <a:solidFill>
                  <a:srgbClr val="FF0000"/>
                </a:solidFill>
              </a:rPr>
              <a:t>efectos ópticos </a:t>
            </a:r>
            <a:r>
              <a:rPr lang="es-CO" sz="2400" dirty="0"/>
              <a:t>como: refracción, reflexión, difracción e interferencia.</a:t>
            </a:r>
          </a:p>
          <a:p>
            <a:pPr algn="just"/>
            <a:endParaRPr lang="es-CO" sz="2400" dirty="0"/>
          </a:p>
          <a:p>
            <a:pPr algn="just"/>
            <a:r>
              <a:rPr lang="es-CO" sz="2400" dirty="0"/>
              <a:t>	</a:t>
            </a:r>
            <a:r>
              <a:rPr lang="es-CO" sz="3200" dirty="0"/>
              <a:t>Refracción			</a:t>
            </a:r>
            <a:r>
              <a:rPr lang="es-CO" sz="3200" dirty="0" smtClean="0"/>
              <a:t>		Flexión</a:t>
            </a:r>
            <a:endParaRPr lang="es-CO" sz="3200" dirty="0"/>
          </a:p>
          <a:p>
            <a:pPr algn="just"/>
            <a:r>
              <a:rPr lang="es-CO" sz="3200" dirty="0"/>
              <a:t>	Reflexión			</a:t>
            </a:r>
            <a:r>
              <a:rPr lang="es-CO" sz="3200" dirty="0" smtClean="0"/>
              <a:t>		Rebote</a:t>
            </a:r>
            <a:endParaRPr lang="es-CO" sz="3200" dirty="0"/>
          </a:p>
          <a:p>
            <a:pPr algn="just"/>
            <a:r>
              <a:rPr lang="es-CO" sz="3200" dirty="0"/>
              <a:t>	Difracción			</a:t>
            </a:r>
            <a:r>
              <a:rPr lang="es-CO" sz="3200" dirty="0" smtClean="0"/>
              <a:t>		Dispersión</a:t>
            </a:r>
            <a:endParaRPr lang="es-CO" sz="3200" dirty="0"/>
          </a:p>
          <a:p>
            <a:pPr algn="just"/>
            <a:r>
              <a:rPr lang="es-CO" sz="3200" dirty="0"/>
              <a:t>	Interferencia			</a:t>
            </a:r>
            <a:r>
              <a:rPr lang="es-CO" sz="3200" dirty="0" smtClean="0"/>
              <a:t>	Choques</a:t>
            </a:r>
            <a:endParaRPr lang="es-CO" sz="3200" dirty="0"/>
          </a:p>
        </p:txBody>
      </p:sp>
      <p:grpSp>
        <p:nvGrpSpPr>
          <p:cNvPr id="14" name="Grupo 13"/>
          <p:cNvGrpSpPr/>
          <p:nvPr/>
        </p:nvGrpSpPr>
        <p:grpSpPr>
          <a:xfrm>
            <a:off x="4262717" y="3438486"/>
            <a:ext cx="2151530" cy="1416423"/>
            <a:chOff x="4222376" y="3173506"/>
            <a:chExt cx="2151530" cy="1416423"/>
          </a:xfrm>
        </p:grpSpPr>
        <p:cxnSp>
          <p:nvCxnSpPr>
            <p:cNvPr id="5" name="Conector recto de flecha 4"/>
            <p:cNvCxnSpPr/>
            <p:nvPr/>
          </p:nvCxnSpPr>
          <p:spPr>
            <a:xfrm>
              <a:off x="4222376" y="3173506"/>
              <a:ext cx="2151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222376" y="4589929"/>
              <a:ext cx="2151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4222376" y="4069977"/>
              <a:ext cx="2151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222376" y="3590365"/>
              <a:ext cx="2151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239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2389" y="497259"/>
            <a:ext cx="10910047"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Refracción</a:t>
            </a:r>
          </a:p>
        </p:txBody>
      </p:sp>
      <p:pic>
        <p:nvPicPr>
          <p:cNvPr id="3074" name="Picture 2"/>
          <p:cNvPicPr>
            <a:picLocks noChangeAspect="1" noChangeArrowheads="1"/>
          </p:cNvPicPr>
          <p:nvPr/>
        </p:nvPicPr>
        <p:blipFill>
          <a:blip r:embed="rId2" cstate="print"/>
          <a:srcRect/>
          <a:stretch>
            <a:fillRect/>
          </a:stretch>
        </p:blipFill>
        <p:spPr bwMode="auto">
          <a:xfrm>
            <a:off x="403411" y="1707435"/>
            <a:ext cx="1971823" cy="195145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741053" y="2840601"/>
            <a:ext cx="2557088" cy="1695358"/>
          </a:xfrm>
          <a:prstGeom prst="rect">
            <a:avLst/>
          </a:prstGeom>
          <a:noFill/>
          <a:ln w="9525">
            <a:noFill/>
            <a:miter lim="800000"/>
            <a:headEnd/>
            <a:tailEnd/>
          </a:ln>
          <a:effectLst/>
        </p:spPr>
      </p:pic>
      <p:sp>
        <p:nvSpPr>
          <p:cNvPr id="8" name="7 CuadroTexto"/>
          <p:cNvSpPr txBox="1"/>
          <p:nvPr/>
        </p:nvSpPr>
        <p:spPr>
          <a:xfrm>
            <a:off x="403411" y="5011558"/>
            <a:ext cx="11470341" cy="1323439"/>
          </a:xfrm>
          <a:prstGeom prst="rect">
            <a:avLst/>
          </a:prstGeom>
          <a:noFill/>
        </p:spPr>
        <p:txBody>
          <a:bodyPr wrap="square" rtlCol="0">
            <a:spAutoFit/>
          </a:bodyPr>
          <a:lstStyle/>
          <a:p>
            <a:pPr algn="just"/>
            <a:r>
              <a:rPr lang="es-CO" sz="2000" dirty="0"/>
              <a:t>La </a:t>
            </a:r>
            <a:r>
              <a:rPr lang="es-CO" sz="2000" b="1" dirty="0"/>
              <a:t>refracción</a:t>
            </a:r>
            <a:r>
              <a:rPr lang="es-CO" sz="2000" dirty="0"/>
              <a:t> de la luz consiste en el cambio de dirección que experimenta un haz luminoso, al pasar de un medio transparente a otro. Estos medios presentan diferentes densidades, por lo que las velocidades de propagación de la luz en ellos también son diferentes. Siempre que un rayo pasa de un medio menos denso a otro más denso, se dobla hacia (acercándose) la </a:t>
            </a:r>
            <a:r>
              <a:rPr lang="es-CO" sz="2000" dirty="0" smtClean="0"/>
              <a:t>normal</a:t>
            </a:r>
            <a:r>
              <a:rPr lang="es-CO" sz="2000" dirty="0"/>
              <a:t>.</a:t>
            </a:r>
          </a:p>
        </p:txBody>
      </p:sp>
      <p:pic>
        <p:nvPicPr>
          <p:cNvPr id="6" name="Picture 2"/>
          <p:cNvPicPr>
            <a:picLocks noChangeAspect="1" noChangeArrowheads="1"/>
          </p:cNvPicPr>
          <p:nvPr/>
        </p:nvPicPr>
        <p:blipFill>
          <a:blip r:embed="rId4" cstate="print"/>
          <a:srcRect/>
          <a:stretch>
            <a:fillRect/>
          </a:stretch>
        </p:blipFill>
        <p:spPr bwMode="auto">
          <a:xfrm>
            <a:off x="5481845" y="1707435"/>
            <a:ext cx="2216598" cy="1836066"/>
          </a:xfrm>
          <a:prstGeom prst="rect">
            <a:avLst/>
          </a:prstGeom>
          <a:noFill/>
          <a:ln w="9525">
            <a:noFill/>
            <a:miter lim="800000"/>
            <a:headEnd/>
            <a:tailEnd/>
          </a:ln>
          <a:effectLst/>
        </p:spPr>
      </p:pic>
      <p:pic>
        <p:nvPicPr>
          <p:cNvPr id="7" name="Picture 4"/>
          <p:cNvPicPr>
            <a:picLocks noChangeAspect="1" noChangeArrowheads="1"/>
          </p:cNvPicPr>
          <p:nvPr/>
        </p:nvPicPr>
        <p:blipFill>
          <a:blip r:embed="rId5" cstate="print"/>
          <a:srcRect/>
          <a:stretch>
            <a:fillRect/>
          </a:stretch>
        </p:blipFill>
        <p:spPr bwMode="auto">
          <a:xfrm>
            <a:off x="8023530" y="2625468"/>
            <a:ext cx="3666447" cy="1769735"/>
          </a:xfrm>
          <a:prstGeom prst="rect">
            <a:avLst/>
          </a:prstGeom>
          <a:noFill/>
          <a:ln w="9525">
            <a:noFill/>
            <a:miter lim="800000"/>
            <a:headEnd/>
            <a:tailEnd/>
          </a:ln>
          <a:effectLst/>
        </p:spPr>
      </p:pic>
    </p:spTree>
    <p:extLst>
      <p:ext uri="{BB962C8B-B14F-4D97-AF65-F5344CB8AC3E}">
        <p14:creationId xmlns:p14="http://schemas.microsoft.com/office/powerpoint/2010/main" val="637260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737" y="481683"/>
            <a:ext cx="8472518" cy="1154098"/>
          </a:xfrm>
        </p:spPr>
        <p:txBody>
          <a:bodyPr>
            <a:normAutofit fontScale="90000"/>
          </a:bodyPr>
          <a:lstStyle/>
          <a:p>
            <a:r>
              <a:rPr lang="es-CO" sz="3600" dirty="0">
                <a:effectLst>
                  <a:outerShdw blurRad="38100" dist="38100" dir="2700000" algn="tl">
                    <a:srgbClr val="C0C0C0"/>
                  </a:outerShdw>
                </a:effectLst>
                <a:latin typeface="Arial" charset="0"/>
                <a:ea typeface="+mn-ea"/>
                <a:cs typeface="+mn-cs"/>
              </a:rPr>
              <a:t>Propagación</a:t>
            </a:r>
            <a:r>
              <a:rPr lang="es-CO" b="1" dirty="0" smtClean="0"/>
              <a:t> </a:t>
            </a:r>
            <a:r>
              <a:rPr lang="es-CO" sz="3600" dirty="0">
                <a:effectLst>
                  <a:outerShdw blurRad="38100" dist="38100" dir="2700000" algn="tl">
                    <a:srgbClr val="C0C0C0"/>
                  </a:outerShdw>
                </a:effectLst>
                <a:latin typeface="Arial" charset="0"/>
                <a:ea typeface="+mn-ea"/>
                <a:cs typeface="+mn-cs"/>
              </a:rPr>
              <a:t>de las ondas electromagnéticas</a:t>
            </a:r>
          </a:p>
        </p:txBody>
      </p:sp>
      <p:sp>
        <p:nvSpPr>
          <p:cNvPr id="4" name="3 CuadroTexto"/>
          <p:cNvSpPr txBox="1"/>
          <p:nvPr/>
        </p:nvSpPr>
        <p:spPr>
          <a:xfrm>
            <a:off x="323571" y="1501051"/>
            <a:ext cx="8429684" cy="4524315"/>
          </a:xfrm>
          <a:prstGeom prst="rect">
            <a:avLst/>
          </a:prstGeom>
          <a:noFill/>
        </p:spPr>
        <p:txBody>
          <a:bodyPr wrap="square" rtlCol="0">
            <a:spAutoFit/>
          </a:bodyPr>
          <a:lstStyle/>
          <a:p>
            <a:pPr>
              <a:buFont typeface="Wingdings" pitchFamily="2" charset="2"/>
              <a:buChar char="Ø"/>
            </a:pPr>
            <a:r>
              <a:rPr lang="es-CO" sz="2400" dirty="0"/>
              <a:t> </a:t>
            </a:r>
            <a:r>
              <a:rPr lang="es-CO" sz="2400" dirty="0" smtClean="0"/>
              <a:t>Introducción</a:t>
            </a:r>
          </a:p>
          <a:p>
            <a:pPr>
              <a:buFont typeface="Wingdings" pitchFamily="2" charset="2"/>
              <a:buChar char="Ø"/>
            </a:pPr>
            <a:r>
              <a:rPr lang="es-CO" sz="2400" dirty="0" smtClean="0"/>
              <a:t>Radiofrecuencia</a:t>
            </a:r>
            <a:endParaRPr lang="es-CO" sz="2400" dirty="0"/>
          </a:p>
          <a:p>
            <a:pPr>
              <a:buFont typeface="Wingdings" pitchFamily="2" charset="2"/>
              <a:buChar char="Ø"/>
            </a:pPr>
            <a:r>
              <a:rPr lang="es-CO" sz="2400" dirty="0"/>
              <a:t> Polarización  electromagnética</a:t>
            </a:r>
          </a:p>
          <a:p>
            <a:pPr>
              <a:buFont typeface="Wingdings" pitchFamily="2" charset="2"/>
              <a:buChar char="Ø"/>
            </a:pPr>
            <a:r>
              <a:rPr lang="es-CO" sz="2400" dirty="0"/>
              <a:t> Rayos y frentes de onda</a:t>
            </a:r>
          </a:p>
          <a:p>
            <a:pPr>
              <a:buFont typeface="Wingdings" pitchFamily="2" charset="2"/>
              <a:buChar char="Ø"/>
            </a:pPr>
            <a:r>
              <a:rPr lang="es-CO" sz="2400" dirty="0"/>
              <a:t> Radiación electromagnética</a:t>
            </a:r>
          </a:p>
          <a:p>
            <a:pPr>
              <a:buFont typeface="Wingdings" pitchFamily="2" charset="2"/>
              <a:buChar char="Ø"/>
            </a:pPr>
            <a:r>
              <a:rPr lang="es-CO" sz="2400" dirty="0"/>
              <a:t> Frente de onda esférico y la ley del cuadrado</a:t>
            </a:r>
          </a:p>
          <a:p>
            <a:pPr>
              <a:buFont typeface="Wingdings" pitchFamily="2" charset="2"/>
              <a:buChar char="Ø"/>
            </a:pPr>
            <a:r>
              <a:rPr lang="es-CO" sz="2400" dirty="0"/>
              <a:t> Atenuación y absorción de ondas</a:t>
            </a:r>
          </a:p>
          <a:p>
            <a:pPr>
              <a:buFont typeface="Wingdings" pitchFamily="2" charset="2"/>
              <a:buChar char="Ø"/>
            </a:pPr>
            <a:r>
              <a:rPr lang="es-CO" sz="2400" dirty="0"/>
              <a:t> Propiedades ópticas de las ondas de radio</a:t>
            </a:r>
          </a:p>
          <a:p>
            <a:pPr>
              <a:buFont typeface="Wingdings" pitchFamily="2" charset="2"/>
              <a:buChar char="Ø"/>
            </a:pPr>
            <a:r>
              <a:rPr lang="es-CO" sz="2400" dirty="0"/>
              <a:t> Propagación terrestre de las ondas electromagnéticas</a:t>
            </a:r>
          </a:p>
          <a:p>
            <a:pPr>
              <a:buFont typeface="Wingdings" pitchFamily="2" charset="2"/>
              <a:buChar char="Ø"/>
            </a:pPr>
            <a:r>
              <a:rPr lang="es-CO" sz="2400" dirty="0"/>
              <a:t> Términos y definiciones de propagación</a:t>
            </a:r>
          </a:p>
          <a:p>
            <a:pPr>
              <a:buFont typeface="Wingdings" pitchFamily="2" charset="2"/>
              <a:buChar char="Ø"/>
            </a:pPr>
            <a:r>
              <a:rPr lang="es-CO" sz="2400" dirty="0"/>
              <a:t> Pérdidas en trayectoria por el espacio libre</a:t>
            </a:r>
          </a:p>
          <a:p>
            <a:pPr>
              <a:buFont typeface="Wingdings" pitchFamily="2" charset="2"/>
              <a:buChar char="Ø"/>
            </a:pPr>
            <a:r>
              <a:rPr lang="es-CO" sz="2400" dirty="0"/>
              <a:t> Margen de desvanecimiento</a:t>
            </a:r>
          </a:p>
        </p:txBody>
      </p:sp>
    </p:spTree>
    <p:extLst>
      <p:ext uri="{BB962C8B-B14F-4D97-AF65-F5344CB8AC3E}">
        <p14:creationId xmlns:p14="http://schemas.microsoft.com/office/powerpoint/2010/main" val="2882765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2729" y="432361"/>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Refracción</a:t>
            </a:r>
          </a:p>
        </p:txBody>
      </p:sp>
      <p:sp>
        <p:nvSpPr>
          <p:cNvPr id="4" name="3 CuadroTexto"/>
          <p:cNvSpPr txBox="1"/>
          <p:nvPr/>
        </p:nvSpPr>
        <p:spPr>
          <a:xfrm>
            <a:off x="322729" y="1548443"/>
            <a:ext cx="5553636" cy="4893647"/>
          </a:xfrm>
          <a:prstGeom prst="rect">
            <a:avLst/>
          </a:prstGeom>
          <a:noFill/>
        </p:spPr>
        <p:txBody>
          <a:bodyPr wrap="square" rtlCol="0">
            <a:spAutoFit/>
          </a:bodyPr>
          <a:lstStyle/>
          <a:p>
            <a:pPr algn="just"/>
            <a:r>
              <a:rPr lang="es-CO" sz="2400" dirty="0"/>
              <a:t>La refracción electromagnética es el cambio de dirección de un rayo al pasar en dirección oblicua de un medio a otro con distinta velocidad de propagación, La velocidad de propagación es inversamente proporcional a la densidad del medio en el que lo hace.</a:t>
            </a:r>
          </a:p>
          <a:p>
            <a:pPr algn="just"/>
            <a:endParaRPr lang="es-CO" sz="2400" dirty="0"/>
          </a:p>
          <a:p>
            <a:pPr algn="just"/>
            <a:r>
              <a:rPr lang="es-CO" sz="2400" dirty="0"/>
              <a:t>Ángulo de incidencia: el formado entre la onda incidente y la normal.</a:t>
            </a:r>
          </a:p>
          <a:p>
            <a:pPr algn="just"/>
            <a:endParaRPr lang="es-CO" sz="2400" dirty="0"/>
          </a:p>
          <a:p>
            <a:pPr algn="just"/>
            <a:r>
              <a:rPr lang="es-CO" sz="2400" dirty="0"/>
              <a:t>Ángulo de refracción: el formado entre la onda refractada y la normal.</a:t>
            </a:r>
          </a:p>
        </p:txBody>
      </p:sp>
      <p:pic>
        <p:nvPicPr>
          <p:cNvPr id="5" name="Picture 2"/>
          <p:cNvPicPr>
            <a:picLocks noChangeAspect="1" noChangeArrowheads="1"/>
          </p:cNvPicPr>
          <p:nvPr/>
        </p:nvPicPr>
        <p:blipFill>
          <a:blip r:embed="rId2" cstate="print">
            <a:lum bright="-30000" contrast="40000"/>
          </a:blip>
          <a:srcRect/>
          <a:stretch>
            <a:fillRect/>
          </a:stretch>
        </p:blipFill>
        <p:spPr bwMode="auto">
          <a:xfrm>
            <a:off x="6181447" y="2121469"/>
            <a:ext cx="5817643" cy="395707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83181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317" y="437954"/>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Refracción</a:t>
            </a:r>
          </a:p>
        </p:txBody>
      </p:sp>
      <p:sp>
        <p:nvSpPr>
          <p:cNvPr id="4" name="3 CuadroTexto"/>
          <p:cNvSpPr txBox="1"/>
          <p:nvPr/>
        </p:nvSpPr>
        <p:spPr>
          <a:xfrm>
            <a:off x="291355" y="1425882"/>
            <a:ext cx="11559989" cy="707886"/>
          </a:xfrm>
          <a:prstGeom prst="rect">
            <a:avLst/>
          </a:prstGeom>
          <a:noFill/>
        </p:spPr>
        <p:txBody>
          <a:bodyPr wrap="square" rtlCol="0">
            <a:spAutoFit/>
          </a:bodyPr>
          <a:lstStyle/>
          <a:p>
            <a:pPr algn="just"/>
            <a:r>
              <a:rPr lang="es-CO" sz="2000" dirty="0"/>
              <a:t>Índice de refracción: relación de la velocidad de propagación de la luz en el espacio vacío entre la velocidad de propagación en determinado material.</a:t>
            </a:r>
          </a:p>
        </p:txBody>
      </p:sp>
      <p:pic>
        <p:nvPicPr>
          <p:cNvPr id="6" name="Picture 3"/>
          <p:cNvPicPr>
            <a:picLocks noChangeAspect="1" noChangeArrowheads="1"/>
          </p:cNvPicPr>
          <p:nvPr/>
        </p:nvPicPr>
        <p:blipFill>
          <a:blip r:embed="rId2" cstate="print">
            <a:lum bright="-30000" contrast="40000"/>
          </a:blip>
          <a:srcRect/>
          <a:stretch>
            <a:fillRect/>
          </a:stretch>
        </p:blipFill>
        <p:spPr bwMode="auto">
          <a:xfrm>
            <a:off x="6206908" y="1982625"/>
            <a:ext cx="4532166" cy="633411"/>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3" name="CuadroTexto 2"/>
              <p:cNvSpPr txBox="1"/>
              <p:nvPr/>
            </p:nvSpPr>
            <p:spPr>
              <a:xfrm>
                <a:off x="4915749" y="1999588"/>
                <a:ext cx="826445" cy="632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𝑛</m:t>
                      </m:r>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r>
                            <a:rPr lang="es-CO" sz="2400" b="0" i="1" smtClean="0">
                              <a:latin typeface="Cambria Math" panose="02040503050406030204" pitchFamily="18" charset="0"/>
                            </a:rPr>
                            <m:t>𝑐</m:t>
                          </m:r>
                        </m:num>
                        <m:den>
                          <m:r>
                            <a:rPr lang="es-CO" sz="2400" b="0" i="1" smtClean="0">
                              <a:latin typeface="Cambria Math" panose="02040503050406030204" pitchFamily="18" charset="0"/>
                            </a:rPr>
                            <m:t>𝑣</m:t>
                          </m:r>
                        </m:den>
                      </m:f>
                    </m:oMath>
                  </m:oMathPara>
                </a14:m>
                <a:endParaRPr lang="es-CO"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4915749" y="1999588"/>
                <a:ext cx="826445" cy="632545"/>
              </a:xfrm>
              <a:prstGeom prst="rect">
                <a:avLst/>
              </a:prstGeom>
              <a:blipFill rotWithShape="0">
                <a:blip r:embed="rId3"/>
                <a:stretch>
                  <a:fillRect/>
                </a:stretch>
              </a:blipFill>
            </p:spPr>
            <p:txBody>
              <a:bodyPr/>
              <a:lstStyle/>
              <a:p>
                <a:r>
                  <a:rPr lang="es-CO">
                    <a:noFill/>
                  </a:rPr>
                  <a:t> </a:t>
                </a:r>
              </a:p>
            </p:txBody>
          </p:sp>
        </mc:Fallback>
      </mc:AlternateContent>
      <p:sp>
        <p:nvSpPr>
          <p:cNvPr id="7" name="3 CuadroTexto"/>
          <p:cNvSpPr txBox="1"/>
          <p:nvPr/>
        </p:nvSpPr>
        <p:spPr>
          <a:xfrm>
            <a:off x="354106" y="2793990"/>
            <a:ext cx="11434485" cy="400110"/>
          </a:xfrm>
          <a:prstGeom prst="rect">
            <a:avLst/>
          </a:prstGeom>
          <a:noFill/>
        </p:spPr>
        <p:txBody>
          <a:bodyPr wrap="square" rtlCol="0">
            <a:spAutoFit/>
          </a:bodyPr>
          <a:lstStyle/>
          <a:p>
            <a:pPr algn="just"/>
            <a:r>
              <a:rPr lang="es-CO" sz="2000" dirty="0"/>
              <a:t>Ley de </a:t>
            </a:r>
            <a:r>
              <a:rPr lang="es-CO" sz="2000" dirty="0" err="1"/>
              <a:t>Snell</a:t>
            </a:r>
            <a:r>
              <a:rPr lang="es-CO" sz="2000" dirty="0"/>
              <a:t>: relación cuando llega a la interface entre dos materiales</a:t>
            </a:r>
          </a:p>
        </p:txBody>
      </p:sp>
      <p:pic>
        <p:nvPicPr>
          <p:cNvPr id="9" name="Picture 5"/>
          <p:cNvPicPr>
            <a:picLocks noChangeAspect="1" noChangeArrowheads="1"/>
          </p:cNvPicPr>
          <p:nvPr/>
        </p:nvPicPr>
        <p:blipFill>
          <a:blip r:embed="rId4" cstate="print">
            <a:lum bright="-30000" contrast="40000"/>
          </a:blip>
          <a:srcRect/>
          <a:stretch>
            <a:fillRect/>
          </a:stretch>
        </p:blipFill>
        <p:spPr bwMode="auto">
          <a:xfrm>
            <a:off x="1057416" y="4585059"/>
            <a:ext cx="3355736" cy="1050430"/>
          </a:xfrm>
          <a:prstGeom prst="rect">
            <a:avLst/>
          </a:prstGeom>
          <a:noFill/>
          <a:ln w="9525">
            <a:solidFill>
              <a:schemeClr val="tx1"/>
            </a:solidFill>
            <a:miter lim="800000"/>
            <a:headEnd/>
            <a:tailEnd/>
          </a:ln>
          <a:effectLst/>
        </p:spPr>
      </p:pic>
      <p:pic>
        <p:nvPicPr>
          <p:cNvPr id="11" name="Picture 7"/>
          <p:cNvPicPr>
            <a:picLocks noChangeAspect="1" noChangeArrowheads="1"/>
          </p:cNvPicPr>
          <p:nvPr/>
        </p:nvPicPr>
        <p:blipFill>
          <a:blip r:embed="rId5" cstate="print">
            <a:lum bright="-30000" contrast="40000"/>
          </a:blip>
          <a:srcRect/>
          <a:stretch>
            <a:fillRect/>
          </a:stretch>
        </p:blipFill>
        <p:spPr bwMode="auto">
          <a:xfrm>
            <a:off x="6696635" y="5389590"/>
            <a:ext cx="3153438" cy="459173"/>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12" name="CuadroTexto 11"/>
              <p:cNvSpPr txBox="1"/>
              <p:nvPr/>
            </p:nvSpPr>
            <p:spPr>
              <a:xfrm>
                <a:off x="716911" y="3700448"/>
                <a:ext cx="40367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rPr>
                            <m:t>𝑛</m:t>
                          </m:r>
                        </m:e>
                        <m:sub>
                          <m:r>
                            <a:rPr lang="es-CO" sz="3600" b="0" i="1" dirty="0" smtClean="0">
                              <a:latin typeface="Cambria Math" panose="02040503050406030204" pitchFamily="18" charset="0"/>
                            </a:rPr>
                            <m:t>1</m:t>
                          </m:r>
                        </m:sub>
                      </m:sSub>
                      <m:func>
                        <m:funcPr>
                          <m:ctrlPr>
                            <a:rPr lang="es-CO" sz="3600" b="0" i="1" dirty="0" smtClean="0">
                              <a:latin typeface="Cambria Math" panose="02040503050406030204" pitchFamily="18" charset="0"/>
                            </a:rPr>
                          </m:ctrlPr>
                        </m:funcPr>
                        <m:fName>
                          <m:r>
                            <m:rPr>
                              <m:sty m:val="p"/>
                            </m:rPr>
                            <a:rPr lang="es-CO" sz="3600" b="0" i="0" dirty="0" smtClean="0">
                              <a:latin typeface="Cambria Math" panose="02040503050406030204" pitchFamily="18" charset="0"/>
                            </a:rPr>
                            <m:t>sin</m:t>
                          </m:r>
                        </m:fName>
                        <m:e>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ea typeface="Cambria Math" panose="02040503050406030204" pitchFamily="18" charset="0"/>
                                </a:rPr>
                                <m:t>𝜃</m:t>
                              </m:r>
                            </m:e>
                            <m:sub>
                              <m:r>
                                <a:rPr lang="es-CO" sz="3600" b="0" i="1" dirty="0" smtClean="0">
                                  <a:latin typeface="Cambria Math" panose="02040503050406030204" pitchFamily="18" charset="0"/>
                                </a:rPr>
                                <m:t>1</m:t>
                              </m:r>
                            </m:sub>
                          </m:sSub>
                        </m:e>
                      </m:func>
                      <m:r>
                        <a:rPr lang="es-CO" sz="3600" b="0" i="1" smtClean="0">
                          <a:latin typeface="Cambria Math" panose="02040503050406030204" pitchFamily="18" charset="0"/>
                        </a:rPr>
                        <m:t>=</m:t>
                      </m:r>
                      <m:sSub>
                        <m:sSubPr>
                          <m:ctrlPr>
                            <a:rPr lang="es-CO" sz="3600" i="1" dirty="0">
                              <a:latin typeface="Cambria Math" panose="02040503050406030204" pitchFamily="18" charset="0"/>
                            </a:rPr>
                          </m:ctrlPr>
                        </m:sSubPr>
                        <m:e>
                          <m:r>
                            <a:rPr lang="es-CO" sz="3600" i="1" dirty="0">
                              <a:latin typeface="Cambria Math" panose="02040503050406030204" pitchFamily="18" charset="0"/>
                            </a:rPr>
                            <m:t>𝑛</m:t>
                          </m:r>
                        </m:e>
                        <m:sub>
                          <m:r>
                            <a:rPr lang="es-CO" sz="3600" b="0" i="1" dirty="0" smtClean="0">
                              <a:latin typeface="Cambria Math" panose="02040503050406030204" pitchFamily="18" charset="0"/>
                            </a:rPr>
                            <m:t>2</m:t>
                          </m:r>
                        </m:sub>
                      </m:sSub>
                      <m:func>
                        <m:funcPr>
                          <m:ctrlPr>
                            <a:rPr lang="es-CO" sz="3600" i="1" dirty="0">
                              <a:latin typeface="Cambria Math" panose="02040503050406030204" pitchFamily="18" charset="0"/>
                            </a:rPr>
                          </m:ctrlPr>
                        </m:funcPr>
                        <m:fName>
                          <m:r>
                            <m:rPr>
                              <m:sty m:val="p"/>
                            </m:rPr>
                            <a:rPr lang="es-CO" sz="3600" dirty="0">
                              <a:latin typeface="Cambria Math" panose="02040503050406030204" pitchFamily="18" charset="0"/>
                            </a:rPr>
                            <m:t>sin</m:t>
                          </m:r>
                        </m:fName>
                        <m:e>
                          <m:sSub>
                            <m:sSubPr>
                              <m:ctrlPr>
                                <a:rPr lang="es-CO" sz="3600" i="1" dirty="0">
                                  <a:latin typeface="Cambria Math" panose="02040503050406030204" pitchFamily="18" charset="0"/>
                                </a:rPr>
                              </m:ctrlPr>
                            </m:sSubPr>
                            <m:e>
                              <m:r>
                                <a:rPr lang="es-CO" sz="3600" i="1" dirty="0">
                                  <a:latin typeface="Cambria Math" panose="02040503050406030204" pitchFamily="18" charset="0"/>
                                  <a:ea typeface="Cambria Math" panose="02040503050406030204" pitchFamily="18" charset="0"/>
                                </a:rPr>
                                <m:t>𝜃</m:t>
                              </m:r>
                            </m:e>
                            <m:sub>
                              <m:r>
                                <a:rPr lang="es-CO" sz="3600" b="0" i="1" dirty="0" smtClean="0">
                                  <a:latin typeface="Cambria Math" panose="02040503050406030204" pitchFamily="18" charset="0"/>
                                  <a:ea typeface="Cambria Math" panose="02040503050406030204" pitchFamily="18" charset="0"/>
                                </a:rPr>
                                <m:t>2</m:t>
                              </m:r>
                            </m:sub>
                          </m:sSub>
                        </m:e>
                      </m:func>
                    </m:oMath>
                  </m:oMathPara>
                </a14:m>
                <a:endParaRPr lang="es-CO" sz="3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716911" y="3700448"/>
                <a:ext cx="4036746" cy="553998"/>
              </a:xfrm>
              <a:prstGeom prst="rect">
                <a:avLst/>
              </a:prstGeom>
              <a:blipFill rotWithShape="0">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071348" y="3473416"/>
                <a:ext cx="4102533" cy="1636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O" sz="3600" b="0" i="1" dirty="0" smtClean="0">
                              <a:latin typeface="Cambria Math" panose="02040503050406030204" pitchFamily="18" charset="0"/>
                            </a:rPr>
                          </m:ctrlPr>
                        </m:fPr>
                        <m:num>
                          <m:func>
                            <m:funcPr>
                              <m:ctrlPr>
                                <a:rPr lang="es-CO" sz="3600" b="0" i="1" dirty="0" smtClean="0">
                                  <a:latin typeface="Cambria Math" panose="02040503050406030204" pitchFamily="18" charset="0"/>
                                </a:rPr>
                              </m:ctrlPr>
                            </m:funcPr>
                            <m:fName>
                              <m:r>
                                <m:rPr>
                                  <m:sty m:val="p"/>
                                </m:rPr>
                                <a:rPr lang="es-CO" sz="3600" b="0" i="0" dirty="0" smtClean="0">
                                  <a:latin typeface="Cambria Math" panose="02040503050406030204" pitchFamily="18" charset="0"/>
                                </a:rPr>
                                <m:t>sin</m:t>
                              </m:r>
                            </m:fName>
                            <m:e>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ea typeface="Cambria Math" panose="02040503050406030204" pitchFamily="18" charset="0"/>
                                    </a:rPr>
                                    <m:t>𝜃</m:t>
                                  </m:r>
                                </m:e>
                                <m:sub>
                                  <m:r>
                                    <a:rPr lang="es-CO" sz="3600" b="0" i="1" dirty="0" smtClean="0">
                                      <a:latin typeface="Cambria Math" panose="02040503050406030204" pitchFamily="18" charset="0"/>
                                    </a:rPr>
                                    <m:t>1</m:t>
                                  </m:r>
                                </m:sub>
                              </m:sSub>
                            </m:e>
                          </m:func>
                        </m:num>
                        <m:den>
                          <m:func>
                            <m:funcPr>
                              <m:ctrlPr>
                                <a:rPr lang="es-CO" sz="3600" i="1" dirty="0">
                                  <a:latin typeface="Cambria Math" panose="02040503050406030204" pitchFamily="18" charset="0"/>
                                </a:rPr>
                              </m:ctrlPr>
                            </m:funcPr>
                            <m:fName>
                              <m:r>
                                <m:rPr>
                                  <m:sty m:val="p"/>
                                </m:rPr>
                                <a:rPr lang="es-CO" sz="3600" dirty="0">
                                  <a:latin typeface="Cambria Math" panose="02040503050406030204" pitchFamily="18" charset="0"/>
                                </a:rPr>
                                <m:t>sin</m:t>
                              </m:r>
                            </m:fName>
                            <m:e>
                              <m:sSub>
                                <m:sSubPr>
                                  <m:ctrlPr>
                                    <a:rPr lang="es-CO" sz="3600" i="1" dirty="0">
                                      <a:latin typeface="Cambria Math" panose="02040503050406030204" pitchFamily="18" charset="0"/>
                                    </a:rPr>
                                  </m:ctrlPr>
                                </m:sSubPr>
                                <m:e>
                                  <m:r>
                                    <a:rPr lang="es-CO" sz="3600" i="1" dirty="0" smtClean="0">
                                      <a:latin typeface="Cambria Math" panose="02040503050406030204" pitchFamily="18" charset="0"/>
                                      <a:ea typeface="Cambria Math" panose="02040503050406030204" pitchFamily="18" charset="0"/>
                                    </a:rPr>
                                    <m:t>𝜃</m:t>
                                  </m:r>
                                </m:e>
                                <m:sub>
                                  <m:r>
                                    <a:rPr lang="es-CO" sz="3600" b="0" i="1" dirty="0" smtClean="0">
                                      <a:latin typeface="Cambria Math" panose="02040503050406030204" pitchFamily="18" charset="0"/>
                                    </a:rPr>
                                    <m:t>2</m:t>
                                  </m:r>
                                </m:sub>
                              </m:sSub>
                            </m:e>
                          </m:func>
                        </m:den>
                      </m:f>
                      <m:r>
                        <a:rPr lang="es-CO" sz="3600" b="0" i="1" dirty="0" smtClean="0">
                          <a:latin typeface="Cambria Math" panose="02040503050406030204" pitchFamily="18" charset="0"/>
                        </a:rPr>
                        <m:t>=</m:t>
                      </m:r>
                      <m:f>
                        <m:fPr>
                          <m:ctrlPr>
                            <a:rPr lang="es-CO" sz="3600" b="0" i="1" dirty="0" smtClean="0">
                              <a:latin typeface="Cambria Math" panose="02040503050406030204" pitchFamily="18" charset="0"/>
                            </a:rPr>
                          </m:ctrlPr>
                        </m:fPr>
                        <m:num>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rPr>
                                <m:t>𝑛</m:t>
                              </m:r>
                            </m:e>
                            <m:sub>
                              <m:r>
                                <a:rPr lang="es-CO" sz="3600" b="0" i="1" dirty="0" smtClean="0">
                                  <a:latin typeface="Cambria Math" panose="02040503050406030204" pitchFamily="18" charset="0"/>
                                </a:rPr>
                                <m:t>2</m:t>
                              </m:r>
                            </m:sub>
                          </m:sSub>
                        </m:num>
                        <m:den>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rPr>
                                <m:t> </m:t>
                              </m:r>
                              <m:r>
                                <a:rPr lang="es-CO" sz="3600" b="0" i="1" dirty="0" smtClean="0">
                                  <a:latin typeface="Cambria Math" panose="02040503050406030204" pitchFamily="18" charset="0"/>
                                </a:rPr>
                                <m:t>𝑛</m:t>
                              </m:r>
                            </m:e>
                            <m:sub>
                              <m:r>
                                <a:rPr lang="es-CO" sz="3600" b="0" i="1" dirty="0" smtClean="0">
                                  <a:latin typeface="Cambria Math" panose="02040503050406030204" pitchFamily="18" charset="0"/>
                                </a:rPr>
                                <m:t>1</m:t>
                              </m:r>
                            </m:sub>
                          </m:sSub>
                        </m:den>
                      </m:f>
                      <m:r>
                        <a:rPr lang="es-CO" sz="3600" b="0" i="1" dirty="0" smtClean="0">
                          <a:latin typeface="Cambria Math" panose="02040503050406030204" pitchFamily="18" charset="0"/>
                        </a:rPr>
                        <m:t>=</m:t>
                      </m:r>
                      <m:rad>
                        <m:radPr>
                          <m:degHide m:val="on"/>
                          <m:ctrlPr>
                            <a:rPr lang="es-CO" sz="3600" b="0" i="1" dirty="0" smtClean="0">
                              <a:latin typeface="Cambria Math" panose="02040503050406030204" pitchFamily="18" charset="0"/>
                            </a:rPr>
                          </m:ctrlPr>
                        </m:radPr>
                        <m:deg/>
                        <m:e>
                          <m:f>
                            <m:fPr>
                              <m:ctrlPr>
                                <a:rPr lang="es-CO" sz="3600" b="0" i="1" dirty="0" smtClean="0">
                                  <a:latin typeface="Cambria Math" panose="02040503050406030204" pitchFamily="18" charset="0"/>
                                </a:rPr>
                              </m:ctrlPr>
                            </m:fPr>
                            <m:num>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ea typeface="Cambria Math" panose="02040503050406030204" pitchFamily="18" charset="0"/>
                                    </a:rPr>
                                    <m:t>𝜖</m:t>
                                  </m:r>
                                </m:e>
                                <m:sub>
                                  <m:r>
                                    <a:rPr lang="es-CO" sz="3600" b="0" i="1" dirty="0" smtClean="0">
                                      <a:latin typeface="Cambria Math" panose="02040503050406030204" pitchFamily="18" charset="0"/>
                                    </a:rPr>
                                    <m:t>𝑟</m:t>
                                  </m:r>
                                  <m:r>
                                    <a:rPr lang="es-CO" sz="3600" b="0" i="1" dirty="0" smtClean="0">
                                      <a:latin typeface="Cambria Math" panose="02040503050406030204" pitchFamily="18" charset="0"/>
                                    </a:rPr>
                                    <m:t>2</m:t>
                                  </m:r>
                                </m:sub>
                              </m:sSub>
                            </m:num>
                            <m:den>
                              <m:sSub>
                                <m:sSubPr>
                                  <m:ctrlPr>
                                    <a:rPr lang="es-CO" sz="3600" b="0" i="1" dirty="0" smtClean="0">
                                      <a:latin typeface="Cambria Math" panose="02040503050406030204" pitchFamily="18" charset="0"/>
                                    </a:rPr>
                                  </m:ctrlPr>
                                </m:sSubPr>
                                <m:e>
                                  <m:r>
                                    <a:rPr lang="es-CO" sz="3600" b="0" i="1" dirty="0" smtClean="0">
                                      <a:latin typeface="Cambria Math" panose="02040503050406030204" pitchFamily="18" charset="0"/>
                                      <a:ea typeface="Cambria Math" panose="02040503050406030204" pitchFamily="18" charset="0"/>
                                    </a:rPr>
                                    <m:t>𝜖</m:t>
                                  </m:r>
                                </m:e>
                                <m:sub>
                                  <m:r>
                                    <a:rPr lang="es-CO" sz="3600" b="0" i="1" dirty="0" smtClean="0">
                                      <a:latin typeface="Cambria Math" panose="02040503050406030204" pitchFamily="18" charset="0"/>
                                    </a:rPr>
                                    <m:t>𝑟</m:t>
                                  </m:r>
                                  <m:r>
                                    <a:rPr lang="es-CO" sz="3600" b="0" i="1" dirty="0" smtClean="0">
                                      <a:latin typeface="Cambria Math" panose="02040503050406030204" pitchFamily="18" charset="0"/>
                                    </a:rPr>
                                    <m:t>1</m:t>
                                  </m:r>
                                </m:sub>
                              </m:sSub>
                            </m:den>
                          </m:f>
                        </m:e>
                      </m:rad>
                    </m:oMath>
                  </m:oMathPara>
                </a14:m>
                <a:endParaRPr lang="es-CO" sz="36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071348" y="3473416"/>
                <a:ext cx="4102533" cy="1636858"/>
              </a:xfrm>
              <a:prstGeom prst="rect">
                <a:avLst/>
              </a:prstGeom>
              <a:blipFill rotWithShape="0">
                <a:blip r:embed="rId7"/>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4092852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765" y="432360"/>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Reflexión</a:t>
            </a:r>
          </a:p>
        </p:txBody>
      </p:sp>
      <p:pic>
        <p:nvPicPr>
          <p:cNvPr id="6146" name="Picture 2"/>
          <p:cNvPicPr>
            <a:picLocks noChangeAspect="1" noChangeArrowheads="1"/>
          </p:cNvPicPr>
          <p:nvPr/>
        </p:nvPicPr>
        <p:blipFill>
          <a:blip r:embed="rId2" cstate="print"/>
          <a:srcRect/>
          <a:stretch>
            <a:fillRect/>
          </a:stretch>
        </p:blipFill>
        <p:spPr bwMode="auto">
          <a:xfrm>
            <a:off x="421341" y="1757923"/>
            <a:ext cx="4818146" cy="2348194"/>
          </a:xfrm>
          <a:prstGeom prst="rect">
            <a:avLst/>
          </a:prstGeom>
          <a:noFill/>
          <a:ln w="9525">
            <a:noFill/>
            <a:miter lim="800000"/>
            <a:headEnd/>
            <a:tailEnd/>
          </a:ln>
          <a:effectLst/>
        </p:spPr>
      </p:pic>
      <p:sp>
        <p:nvSpPr>
          <p:cNvPr id="5" name="4 CuadroTexto"/>
          <p:cNvSpPr txBox="1"/>
          <p:nvPr/>
        </p:nvSpPr>
        <p:spPr>
          <a:xfrm>
            <a:off x="421341" y="4616072"/>
            <a:ext cx="11398624" cy="1631216"/>
          </a:xfrm>
          <a:prstGeom prst="rect">
            <a:avLst/>
          </a:prstGeom>
          <a:noFill/>
        </p:spPr>
        <p:txBody>
          <a:bodyPr wrap="square" rtlCol="0">
            <a:spAutoFit/>
          </a:bodyPr>
          <a:lstStyle/>
          <a:p>
            <a:pPr algn="just"/>
            <a:r>
              <a:rPr lang="es-CO" sz="2000" dirty="0"/>
              <a:t>La </a:t>
            </a:r>
            <a:r>
              <a:rPr lang="es-CO" sz="2000" b="1" dirty="0">
                <a:solidFill>
                  <a:srgbClr val="FF0000"/>
                </a:solidFill>
              </a:rPr>
              <a:t>reflexión</a:t>
            </a:r>
            <a:r>
              <a:rPr lang="es-CO" sz="2000" dirty="0"/>
              <a:t> es el cambio de dirección de un rayo o una onda que ocurre en la superficie de separación entre dos medios, de tal forma que regresa al medio inicial. </a:t>
            </a:r>
            <a:endParaRPr lang="es-CO" sz="2000" dirty="0" smtClean="0"/>
          </a:p>
          <a:p>
            <a:pPr algn="just"/>
            <a:endParaRPr lang="es-CO" sz="2000" dirty="0" smtClean="0"/>
          </a:p>
          <a:p>
            <a:pPr algn="just"/>
            <a:r>
              <a:rPr lang="es-CO" sz="2000" dirty="0"/>
              <a:t>La reflexión electromagnética se presenta cuando una onda incidente choca con una frontera entre dos medios, y algo o toda la potencia incidente no entra al segundo </a:t>
            </a:r>
            <a:r>
              <a:rPr lang="es-CO" sz="2000" dirty="0" smtClean="0"/>
              <a:t>material</a:t>
            </a:r>
            <a:r>
              <a:rPr lang="es-CO" sz="2000" dirty="0"/>
              <a:t>.</a:t>
            </a:r>
          </a:p>
        </p:txBody>
      </p:sp>
      <p:pic>
        <p:nvPicPr>
          <p:cNvPr id="6" name="Picture 2"/>
          <p:cNvPicPr>
            <a:picLocks noChangeAspect="1" noChangeArrowheads="1"/>
          </p:cNvPicPr>
          <p:nvPr/>
        </p:nvPicPr>
        <p:blipFill>
          <a:blip r:embed="rId3" cstate="print"/>
          <a:srcRect/>
          <a:stretch>
            <a:fillRect/>
          </a:stretch>
        </p:blipFill>
        <p:spPr bwMode="auto">
          <a:xfrm>
            <a:off x="5571565" y="1757923"/>
            <a:ext cx="6384359" cy="2348194"/>
          </a:xfrm>
          <a:prstGeom prst="rect">
            <a:avLst/>
          </a:prstGeom>
          <a:noFill/>
          <a:ln w="9525">
            <a:noFill/>
            <a:miter lim="800000"/>
            <a:headEnd/>
            <a:tailEnd/>
          </a:ln>
          <a:effectLst/>
        </p:spPr>
      </p:pic>
    </p:spTree>
    <p:extLst>
      <p:ext uri="{BB962C8B-B14F-4D97-AF65-F5344CB8AC3E}">
        <p14:creationId xmlns:p14="http://schemas.microsoft.com/office/powerpoint/2010/main" val="158412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solidFill>
                  <a:srgbClr val="FF6600"/>
                </a:solidFill>
                <a:effectLst>
                  <a:outerShdw blurRad="38100" dist="38100" dir="2700000" algn="tl">
                    <a:srgbClr val="C0C0C0"/>
                  </a:outerShdw>
                </a:effectLst>
                <a:latin typeface="Arial" charset="0"/>
                <a:ea typeface="+mn-ea"/>
                <a:cs typeface="+mn-cs"/>
              </a:rPr>
              <a:t>Reflexión</a:t>
            </a:r>
          </a:p>
        </p:txBody>
      </p:sp>
      <p:pic>
        <p:nvPicPr>
          <p:cNvPr id="7170" name="Picture 2"/>
          <p:cNvPicPr>
            <a:picLocks noChangeAspect="1" noChangeArrowheads="1"/>
          </p:cNvPicPr>
          <p:nvPr/>
        </p:nvPicPr>
        <p:blipFill>
          <a:blip r:embed="rId2" cstate="print">
            <a:lum bright="-30000" contrast="40000"/>
          </a:blip>
          <a:srcRect/>
          <a:stretch>
            <a:fillRect/>
          </a:stretch>
        </p:blipFill>
        <p:spPr bwMode="auto">
          <a:xfrm>
            <a:off x="1981360" y="1214422"/>
            <a:ext cx="8115169" cy="550746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30638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0317" y="388926"/>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Reflexión</a:t>
            </a:r>
          </a:p>
        </p:txBody>
      </p:sp>
      <p:sp>
        <p:nvSpPr>
          <p:cNvPr id="5" name="4 CuadroTexto"/>
          <p:cNvSpPr txBox="1"/>
          <p:nvPr/>
        </p:nvSpPr>
        <p:spPr>
          <a:xfrm>
            <a:off x="509600" y="1644628"/>
            <a:ext cx="4915438" cy="707886"/>
          </a:xfrm>
          <a:prstGeom prst="rect">
            <a:avLst/>
          </a:prstGeom>
          <a:noFill/>
        </p:spPr>
        <p:txBody>
          <a:bodyPr wrap="square" rtlCol="0">
            <a:spAutoFit/>
          </a:bodyPr>
          <a:lstStyle/>
          <a:p>
            <a:r>
              <a:rPr lang="es-CO" sz="2000" dirty="0"/>
              <a:t>Coeficiente de reflexión: relación de las intensidades de voltaje reflejado a incidente.</a:t>
            </a:r>
          </a:p>
        </p:txBody>
      </p:sp>
      <p:pic>
        <p:nvPicPr>
          <p:cNvPr id="9219" name="Picture 3"/>
          <p:cNvPicPr>
            <a:picLocks noChangeAspect="1" noChangeArrowheads="1"/>
          </p:cNvPicPr>
          <p:nvPr/>
        </p:nvPicPr>
        <p:blipFill>
          <a:blip r:embed="rId2" cstate="print">
            <a:lum bright="-30000" contrast="40000"/>
          </a:blip>
          <a:srcRect/>
          <a:stretch>
            <a:fillRect/>
          </a:stretch>
        </p:blipFill>
        <p:spPr bwMode="auto">
          <a:xfrm>
            <a:off x="8389561" y="1516015"/>
            <a:ext cx="2879076" cy="965114"/>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2" name="CuadroTexto 1"/>
              <p:cNvSpPr txBox="1"/>
              <p:nvPr/>
            </p:nvSpPr>
            <p:spPr>
              <a:xfrm>
                <a:off x="6109515" y="1495998"/>
                <a:ext cx="1266437" cy="10051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panose="02040503050406030204" pitchFamily="18" charset="0"/>
                          <a:ea typeface="Cambria Math" panose="02040503050406030204" pitchFamily="18" charset="0"/>
                        </a:rPr>
                        <m:t>Γ</m:t>
                      </m:r>
                      <m:r>
                        <a:rPr lang="es-CO" sz="3200" b="0" i="1" smtClean="0">
                          <a:latin typeface="Cambria Math" panose="02040503050406030204" pitchFamily="18" charset="0"/>
                          <a:ea typeface="Cambria Math" panose="02040503050406030204" pitchFamily="18" charset="0"/>
                        </a:rPr>
                        <m:t>=</m:t>
                      </m:r>
                      <m:f>
                        <m:fPr>
                          <m:ctrlPr>
                            <a:rPr lang="es-CO" sz="3200" b="0" i="1" smtClean="0">
                              <a:latin typeface="Cambria Math" panose="02040503050406030204" pitchFamily="18" charset="0"/>
                              <a:ea typeface="Cambria Math" panose="02040503050406030204" pitchFamily="18" charset="0"/>
                            </a:rPr>
                          </m:ctrlPr>
                        </m:fPr>
                        <m:num>
                          <m:sSub>
                            <m:sSubPr>
                              <m:ctrlPr>
                                <a:rPr lang="es-CO" sz="3200" b="0" i="1" smtClean="0">
                                  <a:latin typeface="Cambria Math" panose="02040503050406030204" pitchFamily="18" charset="0"/>
                                  <a:ea typeface="Cambria Math" panose="02040503050406030204" pitchFamily="18" charset="0"/>
                                </a:rPr>
                              </m:ctrlPr>
                            </m:sSubPr>
                            <m:e>
                              <m:r>
                                <a:rPr lang="es-CO" sz="3200" b="0" i="1" smtClean="0">
                                  <a:latin typeface="Cambria Math" panose="02040503050406030204" pitchFamily="18" charset="0"/>
                                  <a:ea typeface="Cambria Math" panose="02040503050406030204" pitchFamily="18" charset="0"/>
                                </a:rPr>
                                <m:t>𝐸</m:t>
                              </m:r>
                            </m:e>
                            <m:sub>
                              <m:r>
                                <a:rPr lang="es-CO" sz="3200" b="0" i="1" smtClean="0">
                                  <a:latin typeface="Cambria Math" panose="02040503050406030204" pitchFamily="18" charset="0"/>
                                  <a:ea typeface="Cambria Math" panose="02040503050406030204" pitchFamily="18" charset="0"/>
                                </a:rPr>
                                <m:t>𝑟</m:t>
                              </m:r>
                            </m:sub>
                          </m:sSub>
                        </m:num>
                        <m:den>
                          <m:sSub>
                            <m:sSubPr>
                              <m:ctrlPr>
                                <a:rPr lang="es-CO" sz="3200" b="0" i="1" smtClean="0">
                                  <a:latin typeface="Cambria Math" panose="02040503050406030204" pitchFamily="18" charset="0"/>
                                  <a:ea typeface="Cambria Math" panose="02040503050406030204" pitchFamily="18" charset="0"/>
                                </a:rPr>
                              </m:ctrlPr>
                            </m:sSubPr>
                            <m:e>
                              <m:r>
                                <a:rPr lang="es-CO" sz="3200" b="0" i="1" smtClean="0">
                                  <a:latin typeface="Cambria Math" panose="02040503050406030204" pitchFamily="18" charset="0"/>
                                  <a:ea typeface="Cambria Math" panose="02040503050406030204" pitchFamily="18" charset="0"/>
                                </a:rPr>
                                <m:t>𝐸</m:t>
                              </m:r>
                            </m:e>
                            <m:sub>
                              <m:r>
                                <a:rPr lang="es-CO" sz="3200" b="0" i="1" smtClean="0">
                                  <a:latin typeface="Cambria Math" panose="02040503050406030204" pitchFamily="18" charset="0"/>
                                  <a:ea typeface="Cambria Math" panose="02040503050406030204" pitchFamily="18" charset="0"/>
                                </a:rPr>
                                <m:t>𝑖</m:t>
                              </m:r>
                            </m:sub>
                          </m:sSub>
                        </m:den>
                      </m:f>
                    </m:oMath>
                  </m:oMathPara>
                </a14:m>
                <a:endParaRPr lang="es-CO" sz="32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6109515" y="1495998"/>
                <a:ext cx="1266437" cy="1005147"/>
              </a:xfrm>
              <a:prstGeom prst="rect">
                <a:avLst/>
              </a:prstGeom>
              <a:blipFill rotWithShape="0">
                <a:blip r:embed="rId3"/>
                <a:stretch>
                  <a:fillRect/>
                </a:stretch>
              </a:blipFill>
            </p:spPr>
            <p:txBody>
              <a:bodyPr/>
              <a:lstStyle/>
              <a:p>
                <a:r>
                  <a:rPr lang="es-CO">
                    <a:noFill/>
                  </a:rPr>
                  <a:t> </a:t>
                </a:r>
              </a:p>
            </p:txBody>
          </p:sp>
        </mc:Fallback>
      </mc:AlternateContent>
      <p:sp>
        <p:nvSpPr>
          <p:cNvPr id="9" name="6 CuadroTexto"/>
          <p:cNvSpPr txBox="1"/>
          <p:nvPr/>
        </p:nvSpPr>
        <p:spPr>
          <a:xfrm>
            <a:off x="509600" y="2821561"/>
            <a:ext cx="7020753" cy="1323439"/>
          </a:xfrm>
          <a:prstGeom prst="rect">
            <a:avLst/>
          </a:prstGeom>
          <a:noFill/>
        </p:spPr>
        <p:txBody>
          <a:bodyPr wrap="square" rtlCol="0">
            <a:spAutoFit/>
          </a:bodyPr>
          <a:lstStyle/>
          <a:p>
            <a:pPr algn="just"/>
            <a:r>
              <a:rPr lang="es-CO" sz="2000" b="1" dirty="0"/>
              <a:t>Criterio de Rayleigh</a:t>
            </a:r>
            <a:r>
              <a:rPr lang="es-CO" sz="2000" dirty="0"/>
              <a:t>: una superficie semiáspera es refleja como una lisa si el coseno del ángulo de indecencia es mayor que </a:t>
            </a:r>
            <a:r>
              <a:rPr lang="el-GR" sz="2000" dirty="0"/>
              <a:t>λ</a:t>
            </a:r>
            <a:r>
              <a:rPr lang="es-CO" sz="2000" dirty="0"/>
              <a:t>/8d, siendo d la profundidad de la irregularidad y </a:t>
            </a:r>
            <a:r>
              <a:rPr lang="el-GR" sz="2000" dirty="0"/>
              <a:t>λ</a:t>
            </a:r>
            <a:r>
              <a:rPr lang="es-CO" sz="2000" dirty="0"/>
              <a:t> la longitud de la onda incidente.</a:t>
            </a:r>
          </a:p>
        </p:txBody>
      </p:sp>
      <mc:AlternateContent xmlns:mc="http://schemas.openxmlformats.org/markup-compatibility/2006" xmlns:a14="http://schemas.microsoft.com/office/drawing/2010/main">
        <mc:Choice Requires="a14">
          <p:sp>
            <p:nvSpPr>
              <p:cNvPr id="3" name="CuadroTexto 2"/>
              <p:cNvSpPr txBox="1"/>
              <p:nvPr/>
            </p:nvSpPr>
            <p:spPr>
              <a:xfrm>
                <a:off x="7992249" y="2942004"/>
                <a:ext cx="1836850"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s-CO" sz="2800" i="1" smtClean="0">
                              <a:latin typeface="Cambria Math" panose="02040503050406030204" pitchFamily="18" charset="0"/>
                            </a:rPr>
                          </m:ctrlPr>
                        </m:funcPr>
                        <m:fName>
                          <m:r>
                            <m:rPr>
                              <m:sty m:val="p"/>
                            </m:rPr>
                            <a:rPr lang="es-CO" sz="2800" i="0" smtClean="0">
                              <a:latin typeface="Cambria Math" panose="02040503050406030204" pitchFamily="18" charset="0"/>
                            </a:rPr>
                            <m:t>cos</m:t>
                          </m:r>
                        </m:fName>
                        <m:e>
                          <m:sSub>
                            <m:sSubPr>
                              <m:ctrlPr>
                                <a:rPr lang="es-CO" sz="2800" i="1" smtClean="0">
                                  <a:latin typeface="Cambria Math" panose="02040503050406030204" pitchFamily="18" charset="0"/>
                                </a:rPr>
                              </m:ctrlPr>
                            </m:sSubPr>
                            <m:e>
                              <m:r>
                                <a:rPr lang="es-CO" sz="2800" i="1" smtClean="0">
                                  <a:latin typeface="Cambria Math" panose="02040503050406030204" pitchFamily="18" charset="0"/>
                                  <a:ea typeface="Cambria Math" panose="02040503050406030204" pitchFamily="18" charset="0"/>
                                </a:rPr>
                                <m:t>𝜃</m:t>
                              </m:r>
                            </m:e>
                            <m:sub>
                              <m:r>
                                <a:rPr lang="es-CO" sz="2800" b="0" i="1" smtClean="0">
                                  <a:latin typeface="Cambria Math" panose="02040503050406030204" pitchFamily="18" charset="0"/>
                                </a:rPr>
                                <m:t>𝑖</m:t>
                              </m:r>
                            </m:sub>
                          </m:sSub>
                          <m:r>
                            <a:rPr lang="es-CO" sz="2800" i="1" smtClean="0">
                              <a:latin typeface="Cambria Math" panose="02040503050406030204" pitchFamily="18" charset="0"/>
                              <a:ea typeface="Cambria Math" panose="02040503050406030204" pitchFamily="18" charset="0"/>
                            </a:rPr>
                            <m:t>&gt;</m:t>
                          </m:r>
                          <m:f>
                            <m:fPr>
                              <m:ctrlPr>
                                <a:rPr lang="es-CO" sz="2800" i="1" smtClean="0">
                                  <a:latin typeface="Cambria Math" panose="02040503050406030204" pitchFamily="18" charset="0"/>
                                  <a:ea typeface="Cambria Math" panose="02040503050406030204" pitchFamily="18" charset="0"/>
                                </a:rPr>
                              </m:ctrlPr>
                            </m:fPr>
                            <m:num>
                              <m:r>
                                <a:rPr lang="es-CO" sz="2800" i="1" smtClean="0">
                                  <a:latin typeface="Cambria Math" panose="02040503050406030204" pitchFamily="18" charset="0"/>
                                  <a:ea typeface="Cambria Math" panose="02040503050406030204" pitchFamily="18" charset="0"/>
                                </a:rPr>
                                <m:t>𝜆</m:t>
                              </m:r>
                            </m:num>
                            <m:den>
                              <m:r>
                                <a:rPr lang="es-CO" sz="2800" b="0" i="1" smtClean="0">
                                  <a:latin typeface="Cambria Math" panose="02040503050406030204" pitchFamily="18" charset="0"/>
                                  <a:ea typeface="Cambria Math" panose="02040503050406030204" pitchFamily="18" charset="0"/>
                                </a:rPr>
                                <m:t>8</m:t>
                              </m:r>
                              <m:r>
                                <a:rPr lang="es-CO" sz="2800" b="0" i="1" smtClean="0">
                                  <a:latin typeface="Cambria Math" panose="02040503050406030204" pitchFamily="18" charset="0"/>
                                  <a:ea typeface="Cambria Math" panose="02040503050406030204" pitchFamily="18" charset="0"/>
                                </a:rPr>
                                <m:t>𝑑</m:t>
                              </m:r>
                            </m:den>
                          </m:f>
                        </m:e>
                      </m:func>
                    </m:oMath>
                  </m:oMathPara>
                </a14:m>
                <a:endParaRPr lang="es-CO" sz="28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7992249" y="2942004"/>
                <a:ext cx="1836850" cy="818237"/>
              </a:xfrm>
              <a:prstGeom prst="rect">
                <a:avLst/>
              </a:prstGeom>
              <a:blipFill rotWithShape="0">
                <a:blip r:embed="rId4"/>
                <a:stretch>
                  <a:fillRect/>
                </a:stretch>
              </a:blipFill>
            </p:spPr>
            <p:txBody>
              <a:bodyPr/>
              <a:lstStyle/>
              <a:p>
                <a:r>
                  <a:rPr lang="es-CO">
                    <a:noFill/>
                  </a:rPr>
                  <a:t> </a:t>
                </a:r>
              </a:p>
            </p:txBody>
          </p:sp>
        </mc:Fallback>
      </mc:AlternateContent>
      <p:pic>
        <p:nvPicPr>
          <p:cNvPr id="12" name="Picture 3"/>
          <p:cNvPicPr>
            <a:picLocks noChangeAspect="1" noChangeArrowheads="1"/>
          </p:cNvPicPr>
          <p:nvPr/>
        </p:nvPicPr>
        <p:blipFill>
          <a:blip r:embed="rId5" cstate="print">
            <a:lum bright="-30000" contrast="40000"/>
          </a:blip>
          <a:srcRect/>
          <a:stretch>
            <a:fillRect/>
          </a:stretch>
        </p:blipFill>
        <p:spPr bwMode="auto">
          <a:xfrm>
            <a:off x="1996392" y="4730831"/>
            <a:ext cx="3428646" cy="1563320"/>
          </a:xfrm>
          <a:prstGeom prst="rect">
            <a:avLst/>
          </a:prstGeom>
          <a:noFill/>
          <a:ln w="9525">
            <a:solidFill>
              <a:schemeClr val="tx1"/>
            </a:solidFill>
            <a:miter lim="800000"/>
            <a:headEnd/>
            <a:tailEnd/>
          </a:ln>
          <a:effectLst/>
        </p:spPr>
      </p:pic>
      <p:pic>
        <p:nvPicPr>
          <p:cNvPr id="13" name="Picture 4"/>
          <p:cNvPicPr>
            <a:picLocks noChangeAspect="1" noChangeArrowheads="1"/>
          </p:cNvPicPr>
          <p:nvPr/>
        </p:nvPicPr>
        <p:blipFill>
          <a:blip r:embed="rId6" cstate="print">
            <a:lum bright="-30000" contrast="40000"/>
          </a:blip>
          <a:srcRect/>
          <a:stretch>
            <a:fillRect/>
          </a:stretch>
        </p:blipFill>
        <p:spPr bwMode="auto">
          <a:xfrm>
            <a:off x="7067520" y="4675929"/>
            <a:ext cx="2641256" cy="1676988"/>
          </a:xfrm>
          <a:prstGeom prst="rect">
            <a:avLst/>
          </a:prstGeom>
          <a:noFill/>
          <a:ln w="9525">
            <a:solidFill>
              <a:schemeClr val="tx1"/>
            </a:solidFill>
            <a:miter lim="800000"/>
            <a:headEnd/>
            <a:tailEnd/>
          </a:ln>
          <a:effectLst/>
        </p:spPr>
      </p:pic>
      <p:sp>
        <p:nvSpPr>
          <p:cNvPr id="6" name="Rectángulo 5"/>
          <p:cNvSpPr/>
          <p:nvPr/>
        </p:nvSpPr>
        <p:spPr>
          <a:xfrm>
            <a:off x="7383674" y="4291170"/>
            <a:ext cx="2008948" cy="369332"/>
          </a:xfrm>
          <a:prstGeom prst="rect">
            <a:avLst/>
          </a:prstGeom>
        </p:spPr>
        <p:txBody>
          <a:bodyPr wrap="none">
            <a:spAutoFit/>
          </a:bodyPr>
          <a:lstStyle/>
          <a:p>
            <a:pPr algn="just"/>
            <a:r>
              <a:rPr lang="es-CO" dirty="0"/>
              <a:t>Reflexión especular</a:t>
            </a:r>
          </a:p>
        </p:txBody>
      </p:sp>
      <p:sp>
        <p:nvSpPr>
          <p:cNvPr id="8" name="Rectángulo 7"/>
          <p:cNvSpPr/>
          <p:nvPr/>
        </p:nvSpPr>
        <p:spPr>
          <a:xfrm>
            <a:off x="2875358" y="4361499"/>
            <a:ext cx="1670714" cy="369332"/>
          </a:xfrm>
          <a:prstGeom prst="rect">
            <a:avLst/>
          </a:prstGeom>
        </p:spPr>
        <p:txBody>
          <a:bodyPr wrap="none">
            <a:spAutoFit/>
          </a:bodyPr>
          <a:lstStyle/>
          <a:p>
            <a:pPr algn="just"/>
            <a:r>
              <a:rPr lang="es-CO" dirty="0"/>
              <a:t>Reflexión difusa</a:t>
            </a:r>
          </a:p>
        </p:txBody>
      </p:sp>
    </p:spTree>
    <p:extLst>
      <p:ext uri="{BB962C8B-B14F-4D97-AF65-F5344CB8AC3E}">
        <p14:creationId xmlns:p14="http://schemas.microsoft.com/office/powerpoint/2010/main" val="627676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212" y="437167"/>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Difracción</a:t>
            </a:r>
          </a:p>
        </p:txBody>
      </p:sp>
      <p:pic>
        <p:nvPicPr>
          <p:cNvPr id="12290" name="Picture 2"/>
          <p:cNvPicPr>
            <a:picLocks noChangeAspect="1" noChangeArrowheads="1"/>
          </p:cNvPicPr>
          <p:nvPr/>
        </p:nvPicPr>
        <p:blipFill>
          <a:blip r:embed="rId2" cstate="print">
            <a:lum bright="-30000" contrast="40000"/>
          </a:blip>
          <a:srcRect/>
          <a:stretch>
            <a:fillRect/>
          </a:stretch>
        </p:blipFill>
        <p:spPr bwMode="auto">
          <a:xfrm>
            <a:off x="693614" y="3389795"/>
            <a:ext cx="2768357" cy="1352236"/>
          </a:xfrm>
          <a:prstGeom prst="rect">
            <a:avLst/>
          </a:prstGeom>
          <a:noFill/>
          <a:ln w="9525">
            <a:solidFill>
              <a:schemeClr val="tx1"/>
            </a:solidFill>
            <a:miter lim="800000"/>
            <a:headEnd/>
            <a:tailEnd/>
          </a:ln>
          <a:effectLst/>
        </p:spPr>
      </p:pic>
      <p:pic>
        <p:nvPicPr>
          <p:cNvPr id="12291" name="Picture 3"/>
          <p:cNvPicPr>
            <a:picLocks noChangeAspect="1" noChangeArrowheads="1"/>
          </p:cNvPicPr>
          <p:nvPr/>
        </p:nvPicPr>
        <p:blipFill>
          <a:blip r:embed="rId3" cstate="print">
            <a:lum bright="-30000" contrast="40000"/>
          </a:blip>
          <a:srcRect/>
          <a:stretch>
            <a:fillRect/>
          </a:stretch>
        </p:blipFill>
        <p:spPr bwMode="auto">
          <a:xfrm>
            <a:off x="693614" y="1571613"/>
            <a:ext cx="2768357" cy="1539206"/>
          </a:xfrm>
          <a:prstGeom prst="rect">
            <a:avLst/>
          </a:prstGeom>
          <a:noFill/>
          <a:ln w="9525">
            <a:solidFill>
              <a:schemeClr val="tx1"/>
            </a:solidFill>
            <a:miter lim="800000"/>
            <a:headEnd/>
            <a:tailEnd/>
          </a:ln>
          <a:effectLst/>
        </p:spPr>
      </p:pic>
      <p:sp>
        <p:nvSpPr>
          <p:cNvPr id="6" name="5 CuadroTexto"/>
          <p:cNvSpPr txBox="1"/>
          <p:nvPr/>
        </p:nvSpPr>
        <p:spPr>
          <a:xfrm>
            <a:off x="3993775" y="1571613"/>
            <a:ext cx="7853083" cy="1938992"/>
          </a:xfrm>
          <a:prstGeom prst="rect">
            <a:avLst/>
          </a:prstGeom>
          <a:noFill/>
        </p:spPr>
        <p:txBody>
          <a:bodyPr wrap="square" rtlCol="0">
            <a:spAutoFit/>
          </a:bodyPr>
          <a:lstStyle/>
          <a:p>
            <a:pPr algn="just"/>
            <a:r>
              <a:rPr lang="es-CO" sz="2000" dirty="0"/>
              <a:t>Es un fenómeno característico de las ondas que consiste en la dispersión y curvado aparente de las ondas cuando encuentran un </a:t>
            </a:r>
            <a:r>
              <a:rPr lang="es-CO" sz="2000" dirty="0" smtClean="0"/>
              <a:t>obstáculo. Modulación </a:t>
            </a:r>
            <a:r>
              <a:rPr lang="es-CO" sz="2000" dirty="0"/>
              <a:t>o redistribución de la energía dentro de un frente de onda, al pasar cerca de la orilla de un objeto opaco. La difracción es el fenómeno que permite que las ondas luminosas o de radio se propaguen en torno a esquinas</a:t>
            </a:r>
            <a:r>
              <a:rPr lang="es-CO" sz="2000" dirty="0" smtClean="0"/>
              <a:t>.</a:t>
            </a:r>
            <a:endParaRPr lang="es-CO" sz="2000" dirty="0"/>
          </a:p>
        </p:txBody>
      </p:sp>
      <p:pic>
        <p:nvPicPr>
          <p:cNvPr id="7" name="Picture 2"/>
          <p:cNvPicPr>
            <a:picLocks noChangeAspect="1" noChangeArrowheads="1"/>
          </p:cNvPicPr>
          <p:nvPr/>
        </p:nvPicPr>
        <p:blipFill>
          <a:blip r:embed="rId4" cstate="print">
            <a:lum bright="-30000" contrast="40000"/>
          </a:blip>
          <a:srcRect/>
          <a:stretch>
            <a:fillRect/>
          </a:stretch>
        </p:blipFill>
        <p:spPr bwMode="auto">
          <a:xfrm>
            <a:off x="693614" y="5023773"/>
            <a:ext cx="2768357" cy="1524943"/>
          </a:xfrm>
          <a:prstGeom prst="rect">
            <a:avLst/>
          </a:prstGeom>
          <a:noFill/>
          <a:ln w="9525">
            <a:solidFill>
              <a:schemeClr val="tx1"/>
            </a:solidFill>
            <a:miter lim="800000"/>
            <a:headEnd/>
            <a:tailEnd/>
          </a:ln>
          <a:effectLst/>
        </p:spPr>
      </p:pic>
      <p:pic>
        <p:nvPicPr>
          <p:cNvPr id="8" name="Picture 2"/>
          <p:cNvPicPr>
            <a:picLocks noChangeAspect="1" noChangeArrowheads="1"/>
          </p:cNvPicPr>
          <p:nvPr/>
        </p:nvPicPr>
        <p:blipFill>
          <a:blip r:embed="rId5" cstate="print">
            <a:lum bright="-30000" contrast="40000"/>
          </a:blip>
          <a:srcRect/>
          <a:stretch>
            <a:fillRect/>
          </a:stretch>
        </p:blipFill>
        <p:spPr bwMode="auto">
          <a:xfrm>
            <a:off x="5394766" y="3279409"/>
            <a:ext cx="5241857" cy="348872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928310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871" y="392020"/>
            <a:ext cx="10515600" cy="1325563"/>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Interferencia</a:t>
            </a:r>
          </a:p>
        </p:txBody>
      </p:sp>
      <p:sp>
        <p:nvSpPr>
          <p:cNvPr id="4" name="3 CuadroTexto"/>
          <p:cNvSpPr txBox="1"/>
          <p:nvPr/>
        </p:nvSpPr>
        <p:spPr>
          <a:xfrm>
            <a:off x="286871" y="1225713"/>
            <a:ext cx="11559988" cy="1631216"/>
          </a:xfrm>
          <a:prstGeom prst="rect">
            <a:avLst/>
          </a:prstGeom>
          <a:noFill/>
        </p:spPr>
        <p:txBody>
          <a:bodyPr wrap="square" rtlCol="0">
            <a:spAutoFit/>
          </a:bodyPr>
          <a:lstStyle/>
          <a:p>
            <a:pPr algn="just"/>
            <a:r>
              <a:rPr lang="es-CO" sz="2000" dirty="0"/>
              <a:t>La interferencia de ondas de radio se produce siempre que se combinan dos o más ondas electromagnéticas de tal manera que se degrada el funcionamiento del sistema.</a:t>
            </a:r>
          </a:p>
          <a:p>
            <a:pPr algn="just"/>
            <a:endParaRPr lang="es-CO" sz="2000" dirty="0"/>
          </a:p>
          <a:p>
            <a:pPr algn="just"/>
            <a:r>
              <a:rPr lang="es-CO" sz="2000" dirty="0"/>
              <a:t>La interferencia esta sujeta al principio de superposición lineal de las ondas electromagnéticas y se presenta siempre que dos o más ondas ocupan el mismo punto del espacio en forma simultánea. Suma de vectores.</a:t>
            </a:r>
          </a:p>
        </p:txBody>
      </p:sp>
      <p:pic>
        <p:nvPicPr>
          <p:cNvPr id="5" name="Picture 2"/>
          <p:cNvPicPr>
            <a:picLocks noChangeAspect="1" noChangeArrowheads="1"/>
          </p:cNvPicPr>
          <p:nvPr/>
        </p:nvPicPr>
        <p:blipFill>
          <a:blip r:embed="rId2" cstate="print">
            <a:lum bright="-30000" contrast="40000"/>
          </a:blip>
          <a:srcRect/>
          <a:stretch>
            <a:fillRect/>
          </a:stretch>
        </p:blipFill>
        <p:spPr bwMode="auto">
          <a:xfrm>
            <a:off x="421342" y="3369660"/>
            <a:ext cx="4084506" cy="2064695"/>
          </a:xfrm>
          <a:prstGeom prst="rect">
            <a:avLst/>
          </a:prstGeom>
          <a:noFill/>
          <a:ln w="9525">
            <a:solidFill>
              <a:schemeClr val="tx1"/>
            </a:solidFill>
            <a:miter lim="800000"/>
            <a:headEnd/>
            <a:tailEnd/>
          </a:ln>
          <a:effectLst/>
        </p:spPr>
      </p:pic>
      <p:pic>
        <p:nvPicPr>
          <p:cNvPr id="6" name="Picture 3"/>
          <p:cNvPicPr>
            <a:picLocks noChangeAspect="1" noChangeArrowheads="1"/>
          </p:cNvPicPr>
          <p:nvPr/>
        </p:nvPicPr>
        <p:blipFill>
          <a:blip r:embed="rId3" cstate="print">
            <a:lum bright="-30000" contrast="40000"/>
          </a:blip>
          <a:srcRect/>
          <a:stretch>
            <a:fillRect/>
          </a:stretch>
        </p:blipFill>
        <p:spPr bwMode="auto">
          <a:xfrm>
            <a:off x="4693024" y="4173408"/>
            <a:ext cx="7153835" cy="229462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58829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9281" y="511517"/>
            <a:ext cx="11416553"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terrestre de las ondas electromagnéticas</a:t>
            </a:r>
          </a:p>
        </p:txBody>
      </p:sp>
      <p:sp>
        <p:nvSpPr>
          <p:cNvPr id="4" name="3 CuadroTexto"/>
          <p:cNvSpPr txBox="1"/>
          <p:nvPr/>
        </p:nvSpPr>
        <p:spPr>
          <a:xfrm>
            <a:off x="309281" y="1432376"/>
            <a:ext cx="11524131" cy="1323439"/>
          </a:xfrm>
          <a:prstGeom prst="rect">
            <a:avLst/>
          </a:prstGeom>
          <a:noFill/>
        </p:spPr>
        <p:txBody>
          <a:bodyPr wrap="square" rtlCol="0">
            <a:spAutoFit/>
          </a:bodyPr>
          <a:lstStyle/>
          <a:p>
            <a:r>
              <a:rPr lang="es-CO" sz="2000" dirty="0"/>
              <a:t>Las ondas electromagnéticas de radio que viajan dentro de la atmósfera terrestre se llaman </a:t>
            </a:r>
            <a:r>
              <a:rPr lang="es-CO" sz="2000" b="1" dirty="0"/>
              <a:t>ondas terrestres</a:t>
            </a:r>
            <a:r>
              <a:rPr lang="es-CO" sz="2000" dirty="0"/>
              <a:t>.</a:t>
            </a:r>
          </a:p>
          <a:p>
            <a:r>
              <a:rPr lang="es-CO" sz="2000" dirty="0" smtClean="0"/>
              <a:t>Las </a:t>
            </a:r>
            <a:r>
              <a:rPr lang="es-CO" sz="2000" dirty="0"/>
              <a:t>ondas se propagan de varias formas que dependen de la clase del sistema y del ambiente. </a:t>
            </a:r>
          </a:p>
          <a:p>
            <a:r>
              <a:rPr lang="es-CO" sz="2000" dirty="0" smtClean="0"/>
              <a:t>Las </a:t>
            </a:r>
            <a:r>
              <a:rPr lang="es-CO" sz="2000" dirty="0"/>
              <a:t>ondas pueden viajar en línea recta, </a:t>
            </a:r>
            <a:r>
              <a:rPr lang="es-CO" sz="2000" b="1" dirty="0"/>
              <a:t>excepto</a:t>
            </a:r>
            <a:r>
              <a:rPr lang="es-CO" sz="2000" dirty="0"/>
              <a:t> cuando la tierra y su atmósfera alteran sus trayectorias.</a:t>
            </a:r>
          </a:p>
          <a:p>
            <a:endParaRPr lang="es-CO" sz="2000" dirty="0"/>
          </a:p>
        </p:txBody>
      </p:sp>
      <p:pic>
        <p:nvPicPr>
          <p:cNvPr id="5" name="Picture 2"/>
          <p:cNvPicPr>
            <a:picLocks noChangeAspect="1" noChangeArrowheads="1"/>
          </p:cNvPicPr>
          <p:nvPr/>
        </p:nvPicPr>
        <p:blipFill>
          <a:blip r:embed="rId2" cstate="print">
            <a:lum bright="-40000" contrast="40000"/>
          </a:blip>
          <a:srcRect/>
          <a:stretch>
            <a:fillRect/>
          </a:stretch>
        </p:blipFill>
        <p:spPr bwMode="auto">
          <a:xfrm>
            <a:off x="4442010" y="2690620"/>
            <a:ext cx="6942348" cy="4027328"/>
          </a:xfrm>
          <a:prstGeom prst="rect">
            <a:avLst/>
          </a:prstGeom>
          <a:noFill/>
          <a:ln w="9525">
            <a:solidFill>
              <a:schemeClr val="tx1"/>
            </a:solidFill>
            <a:miter lim="800000"/>
            <a:headEnd/>
            <a:tailEnd/>
          </a:ln>
          <a:effectLst/>
        </p:spPr>
      </p:pic>
      <p:sp>
        <p:nvSpPr>
          <p:cNvPr id="3" name="Rectángulo 2"/>
          <p:cNvSpPr/>
          <p:nvPr/>
        </p:nvSpPr>
        <p:spPr>
          <a:xfrm>
            <a:off x="309281" y="3274187"/>
            <a:ext cx="4132729" cy="1938992"/>
          </a:xfrm>
          <a:prstGeom prst="rect">
            <a:avLst/>
          </a:prstGeom>
        </p:spPr>
        <p:txBody>
          <a:bodyPr wrap="square">
            <a:spAutoFit/>
          </a:bodyPr>
          <a:lstStyle/>
          <a:p>
            <a:r>
              <a:rPr lang="es-CO" sz="2000" dirty="0"/>
              <a:t>Formas de propagación de ondas EM</a:t>
            </a:r>
            <a:r>
              <a:rPr lang="es-CO" sz="2000" dirty="0" smtClean="0"/>
              <a:t>:</a:t>
            </a:r>
          </a:p>
          <a:p>
            <a:endParaRPr lang="es-CO" sz="2000" dirty="0"/>
          </a:p>
          <a:p>
            <a:pPr marL="514350" indent="-514350">
              <a:buAutoNum type="arabicPeriod"/>
            </a:pPr>
            <a:r>
              <a:rPr lang="es-CO" sz="2000" dirty="0"/>
              <a:t>Onda terrestre</a:t>
            </a:r>
          </a:p>
          <a:p>
            <a:pPr marL="514350" indent="-514350">
              <a:buAutoNum type="arabicPeriod"/>
            </a:pPr>
            <a:r>
              <a:rPr lang="es-CO" sz="2000" dirty="0"/>
              <a:t>Onda espacial (ondas directas y reflejadas en el suelo</a:t>
            </a:r>
          </a:p>
          <a:p>
            <a:pPr marL="514350" indent="-514350">
              <a:buAutoNum type="arabicPeriod"/>
            </a:pPr>
            <a:r>
              <a:rPr lang="es-CO" sz="2000" dirty="0"/>
              <a:t>Ondas celestes o ionosféricas</a:t>
            </a:r>
          </a:p>
        </p:txBody>
      </p:sp>
    </p:spTree>
    <p:extLst>
      <p:ext uri="{BB962C8B-B14F-4D97-AF65-F5344CB8AC3E}">
        <p14:creationId xmlns:p14="http://schemas.microsoft.com/office/powerpoint/2010/main" val="9907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4064" y="543579"/>
            <a:ext cx="7429552"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de ondas terrestres</a:t>
            </a:r>
          </a:p>
        </p:txBody>
      </p:sp>
      <p:sp>
        <p:nvSpPr>
          <p:cNvPr id="4" name="3 CuadroTexto"/>
          <p:cNvSpPr txBox="1"/>
          <p:nvPr/>
        </p:nvSpPr>
        <p:spPr>
          <a:xfrm>
            <a:off x="254064" y="1452660"/>
            <a:ext cx="11633136" cy="4401205"/>
          </a:xfrm>
          <a:prstGeom prst="rect">
            <a:avLst/>
          </a:prstGeom>
          <a:noFill/>
        </p:spPr>
        <p:txBody>
          <a:bodyPr wrap="square" rtlCol="0">
            <a:spAutoFit/>
          </a:bodyPr>
          <a:lstStyle/>
          <a:p>
            <a:pPr algn="just"/>
            <a:r>
              <a:rPr lang="es-CO" sz="2000" dirty="0"/>
              <a:t>Una </a:t>
            </a:r>
            <a:r>
              <a:rPr lang="es-CO" sz="2000" b="1" dirty="0"/>
              <a:t>onda terrestre </a:t>
            </a:r>
            <a:r>
              <a:rPr lang="es-CO" sz="2000" dirty="0"/>
              <a:t>es una onda electromagnética que viaja por la superficie de la tierra. Conocidas también como ondas superficiales. Deben estar polarizadas </a:t>
            </a:r>
            <a:r>
              <a:rPr lang="es-CO" sz="2000" b="1" dirty="0" smtClean="0"/>
              <a:t>verticalmente</a:t>
            </a:r>
            <a:r>
              <a:rPr lang="es-CO" sz="2000" dirty="0" smtClean="0"/>
              <a:t>. </a:t>
            </a:r>
            <a:r>
              <a:rPr lang="es-CO" sz="2000" b="1" dirty="0" smtClean="0"/>
              <a:t>Explicación</a:t>
            </a:r>
            <a:r>
              <a:rPr lang="es-CO" sz="2000" dirty="0"/>
              <a:t>: Esto se debe a que el E, en una onda horizontalmente, sería paralelo a la superficie de la tierra y esas ondas se pondrían en corto por la conductividad del </a:t>
            </a:r>
            <a:r>
              <a:rPr lang="es-CO" sz="2000" dirty="0" smtClean="0"/>
              <a:t>suelo. Con </a:t>
            </a:r>
            <a:r>
              <a:rPr lang="es-CO" sz="2000" dirty="0"/>
              <a:t>las ondas terrestres, el E variable induce voltajes en la superficie terrestre, que hacen circular corrientes muy parecidas a las de una línea de transmisión</a:t>
            </a:r>
            <a:r>
              <a:rPr lang="es-CO" sz="2000" dirty="0" smtClean="0"/>
              <a:t>.</a:t>
            </a:r>
          </a:p>
          <a:p>
            <a:pPr algn="just"/>
            <a:endParaRPr lang="es-CO" sz="2000" dirty="0"/>
          </a:p>
          <a:p>
            <a:pPr algn="just"/>
            <a:r>
              <a:rPr lang="es-CO" sz="2000" b="1" dirty="0"/>
              <a:t>Ventajas:</a:t>
            </a:r>
          </a:p>
          <a:p>
            <a:pPr algn="just">
              <a:buFont typeface="Wingdings" pitchFamily="2" charset="2"/>
              <a:buChar char="ü"/>
            </a:pPr>
            <a:r>
              <a:rPr lang="es-CO" sz="2000" dirty="0"/>
              <a:t> Con la potencia suficiente, se puede realizar una comunicación entre dos puntos cualquiera del mundo.</a:t>
            </a:r>
          </a:p>
          <a:p>
            <a:pPr algn="just">
              <a:buFont typeface="Wingdings" pitchFamily="2" charset="2"/>
              <a:buChar char="ü"/>
            </a:pPr>
            <a:r>
              <a:rPr lang="es-CO" sz="2000" dirty="0"/>
              <a:t> Las ondas terrestres se afectan poco por las condiciones variables de la </a:t>
            </a:r>
            <a:r>
              <a:rPr lang="es-CO" sz="2000" dirty="0" smtClean="0"/>
              <a:t>atmósfera</a:t>
            </a:r>
          </a:p>
          <a:p>
            <a:pPr algn="just">
              <a:buFont typeface="Wingdings" pitchFamily="2" charset="2"/>
              <a:buChar char="ü"/>
            </a:pPr>
            <a:endParaRPr lang="es-CO" sz="2000" dirty="0"/>
          </a:p>
          <a:p>
            <a:pPr algn="just"/>
            <a:r>
              <a:rPr lang="es-CO" sz="2000" b="1" dirty="0"/>
              <a:t>Desventajas:</a:t>
            </a:r>
          </a:p>
          <a:p>
            <a:pPr algn="just">
              <a:buFont typeface="Wingdings" pitchFamily="2" charset="2"/>
              <a:buChar char="ü"/>
            </a:pPr>
            <a:r>
              <a:rPr lang="es-CO" sz="2000" dirty="0"/>
              <a:t> Requieren una potencia de transmisión relativamente alta.</a:t>
            </a:r>
          </a:p>
          <a:p>
            <a:pPr algn="just">
              <a:buFont typeface="Wingdings" pitchFamily="2" charset="2"/>
              <a:buChar char="ü"/>
            </a:pPr>
            <a:r>
              <a:rPr lang="es-CO" sz="2000" dirty="0"/>
              <a:t> Se limita a VLF, LF y MF y requieren grandes antenas.</a:t>
            </a:r>
          </a:p>
          <a:p>
            <a:pPr algn="just">
              <a:buFont typeface="Wingdings" pitchFamily="2" charset="2"/>
              <a:buChar char="ü"/>
            </a:pPr>
            <a:r>
              <a:rPr lang="es-CO" sz="2000" dirty="0"/>
              <a:t> Las pérdidas en el terreno varían mucho de acuerdo con el material superficial y su </a:t>
            </a:r>
            <a:r>
              <a:rPr lang="es-CO" sz="2000" dirty="0" smtClean="0"/>
              <a:t>composición.</a:t>
            </a:r>
            <a:endParaRPr lang="es-CO" sz="2000" dirty="0"/>
          </a:p>
        </p:txBody>
      </p:sp>
    </p:spTree>
    <p:extLst>
      <p:ext uri="{BB962C8B-B14F-4D97-AF65-F5344CB8AC3E}">
        <p14:creationId xmlns:p14="http://schemas.microsoft.com/office/powerpoint/2010/main" val="1042575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40000" contrast="40000"/>
          </a:blip>
          <a:srcRect/>
          <a:stretch>
            <a:fillRect/>
          </a:stretch>
        </p:blipFill>
        <p:spPr bwMode="auto">
          <a:xfrm>
            <a:off x="4739471" y="1796672"/>
            <a:ext cx="7192253" cy="4389638"/>
          </a:xfrm>
          <a:prstGeom prst="rect">
            <a:avLst/>
          </a:prstGeom>
          <a:noFill/>
          <a:ln w="9525">
            <a:solidFill>
              <a:schemeClr val="tx1"/>
            </a:solidFill>
            <a:miter lim="800000"/>
            <a:headEnd/>
            <a:tailEnd/>
          </a:ln>
          <a:effectLst/>
        </p:spPr>
      </p:pic>
      <p:sp>
        <p:nvSpPr>
          <p:cNvPr id="5" name="1 Título"/>
          <p:cNvSpPr>
            <a:spLocks noGrp="1"/>
          </p:cNvSpPr>
          <p:nvPr>
            <p:ph type="title"/>
          </p:nvPr>
        </p:nvSpPr>
        <p:spPr>
          <a:xfrm>
            <a:off x="271994" y="530132"/>
            <a:ext cx="7358114"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de ondas terrestres</a:t>
            </a:r>
          </a:p>
        </p:txBody>
      </p:sp>
      <p:sp>
        <p:nvSpPr>
          <p:cNvPr id="2" name="Rectángulo 1"/>
          <p:cNvSpPr/>
          <p:nvPr/>
        </p:nvSpPr>
        <p:spPr>
          <a:xfrm>
            <a:off x="271994" y="1944777"/>
            <a:ext cx="4165536" cy="4093428"/>
          </a:xfrm>
          <a:prstGeom prst="rect">
            <a:avLst/>
          </a:prstGeom>
        </p:spPr>
        <p:txBody>
          <a:bodyPr wrap="square">
            <a:spAutoFit/>
          </a:bodyPr>
          <a:lstStyle/>
          <a:p>
            <a:pPr algn="just"/>
            <a:r>
              <a:rPr lang="es-CO" sz="2000" dirty="0"/>
              <a:t>La superficie terrestre tiene pérdidas por resistencia y por dieléctrico. Por ello las ondas se atenúan a medida que se propagan. Las pérdidas aumentan rápidamente al aumentar la frecuencia. Se limita a 2MHz. La propagación por ondas terrestres se usa normalmente en comunicaciones entre barcos y de barco a tierra, para radionavegación y para comunicaciones marítimas móviles. Las  ondas terrestres tienen frecuencias tan bajas como 15KHz.</a:t>
            </a:r>
          </a:p>
        </p:txBody>
      </p:sp>
    </p:spTree>
    <p:extLst>
      <p:ext uri="{BB962C8B-B14F-4D97-AF65-F5344CB8AC3E}">
        <p14:creationId xmlns:p14="http://schemas.microsoft.com/office/powerpoint/2010/main" val="306245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9021" y="445336"/>
            <a:ext cx="10515600" cy="1325563"/>
          </a:xfrm>
        </p:spPr>
        <p:txBody>
          <a:bodyPr/>
          <a:lstStyle/>
          <a:p>
            <a:r>
              <a:rPr lang="es-CO" sz="3200" dirty="0">
                <a:effectLst>
                  <a:outerShdw blurRad="38100" dist="38100" dir="2700000" algn="tl">
                    <a:srgbClr val="C0C0C0"/>
                  </a:outerShdw>
                </a:effectLst>
                <a:latin typeface="Arial" charset="0"/>
                <a:ea typeface="+mn-ea"/>
                <a:cs typeface="+mn-cs"/>
              </a:rPr>
              <a:t>Introducción</a:t>
            </a:r>
          </a:p>
        </p:txBody>
      </p:sp>
      <p:sp>
        <p:nvSpPr>
          <p:cNvPr id="6" name="5 CuadroTexto"/>
          <p:cNvSpPr txBox="1"/>
          <p:nvPr/>
        </p:nvSpPr>
        <p:spPr>
          <a:xfrm>
            <a:off x="389021" y="1411190"/>
            <a:ext cx="11434011" cy="2492990"/>
          </a:xfrm>
          <a:prstGeom prst="rect">
            <a:avLst/>
          </a:prstGeom>
          <a:noFill/>
        </p:spPr>
        <p:txBody>
          <a:bodyPr wrap="square" rtlCol="0">
            <a:spAutoFit/>
          </a:bodyPr>
          <a:lstStyle/>
          <a:p>
            <a:pPr algn="just"/>
            <a:r>
              <a:rPr lang="es-CO" sz="2400" dirty="0"/>
              <a:t>Previamente se describieron las ondas electromagnéticas transversales y los conductores metálicos para trasferir ondas TEM de un punto a otro. La conexión se hace impráctica cuando las distancias son muy largas o cuando las condiciones del terreno son adversas. Satélites a 22000 millas. Trasmisores y receptores móviles. </a:t>
            </a:r>
          </a:p>
          <a:p>
            <a:pPr algn="just"/>
            <a:r>
              <a:rPr lang="es-CO" sz="2400" dirty="0" smtClean="0"/>
              <a:t>Por </a:t>
            </a:r>
            <a:r>
              <a:rPr lang="es-CO" sz="2400" dirty="0"/>
              <a:t>lo anterior, se utiliza el </a:t>
            </a:r>
            <a:r>
              <a:rPr lang="es-CO" sz="3600" b="1" dirty="0">
                <a:solidFill>
                  <a:srgbClr val="FF0000"/>
                </a:solidFill>
              </a:rPr>
              <a:t>ESPACIO LIBRE </a:t>
            </a:r>
            <a:r>
              <a:rPr lang="es-CO" sz="2400" dirty="0"/>
              <a:t>o la </a:t>
            </a:r>
            <a:r>
              <a:rPr lang="es-CO" sz="3600" b="1" dirty="0">
                <a:solidFill>
                  <a:srgbClr val="FF0000"/>
                </a:solidFill>
              </a:rPr>
              <a:t>ATMOSFERA</a:t>
            </a:r>
            <a:r>
              <a:rPr lang="es-CO" sz="3600" dirty="0"/>
              <a:t> </a:t>
            </a:r>
            <a:r>
              <a:rPr lang="es-CO" sz="2400" dirty="0"/>
              <a:t>terrestre como medio de trasmisión.</a:t>
            </a:r>
          </a:p>
        </p:txBody>
      </p:sp>
      <p:pic>
        <p:nvPicPr>
          <p:cNvPr id="4" name="Picture 2"/>
          <p:cNvPicPr>
            <a:picLocks noChangeAspect="1" noChangeArrowheads="1"/>
          </p:cNvPicPr>
          <p:nvPr/>
        </p:nvPicPr>
        <p:blipFill>
          <a:blip r:embed="rId2" cstate="print"/>
          <a:srcRect/>
          <a:stretch>
            <a:fillRect/>
          </a:stretch>
        </p:blipFill>
        <p:spPr bwMode="auto">
          <a:xfrm>
            <a:off x="365333" y="4185870"/>
            <a:ext cx="1863512" cy="1898672"/>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9561094" y="4948754"/>
            <a:ext cx="2261937" cy="1648889"/>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a:off x="7044126" y="5267124"/>
            <a:ext cx="1568116" cy="1012148"/>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6889158" y="3904180"/>
            <a:ext cx="2342348" cy="1059886"/>
          </a:xfrm>
          <a:prstGeom prst="rect">
            <a:avLst/>
          </a:prstGeom>
          <a:noFill/>
          <a:ln w="9525">
            <a:noFill/>
            <a:miter lim="800000"/>
            <a:headEnd/>
            <a:tailEnd/>
          </a:ln>
          <a:effectLst/>
        </p:spPr>
      </p:pic>
      <p:pic>
        <p:nvPicPr>
          <p:cNvPr id="9" name="Picture 6"/>
          <p:cNvPicPr>
            <a:picLocks noChangeAspect="1" noChangeArrowheads="1"/>
          </p:cNvPicPr>
          <p:nvPr/>
        </p:nvPicPr>
        <p:blipFill>
          <a:blip r:embed="rId6" cstate="print"/>
          <a:srcRect/>
          <a:stretch>
            <a:fillRect/>
          </a:stretch>
        </p:blipFill>
        <p:spPr bwMode="auto">
          <a:xfrm>
            <a:off x="4520701" y="4515128"/>
            <a:ext cx="2010105" cy="1461895"/>
          </a:xfrm>
          <a:prstGeom prst="rect">
            <a:avLst/>
          </a:prstGeom>
          <a:noFill/>
          <a:ln w="9525">
            <a:noFill/>
            <a:miter lim="800000"/>
            <a:headEnd/>
            <a:tailEnd/>
          </a:ln>
          <a:effectLst/>
        </p:spPr>
      </p:pic>
      <p:pic>
        <p:nvPicPr>
          <p:cNvPr id="10" name="Picture 7"/>
          <p:cNvPicPr>
            <a:picLocks noChangeAspect="1" noChangeArrowheads="1"/>
          </p:cNvPicPr>
          <p:nvPr/>
        </p:nvPicPr>
        <p:blipFill>
          <a:blip r:embed="rId7" cstate="print"/>
          <a:srcRect/>
          <a:stretch>
            <a:fillRect/>
          </a:stretch>
        </p:blipFill>
        <p:spPr bwMode="auto">
          <a:xfrm>
            <a:off x="2586524" y="4108860"/>
            <a:ext cx="1645066" cy="2052693"/>
          </a:xfrm>
          <a:prstGeom prst="rect">
            <a:avLst/>
          </a:prstGeom>
          <a:noFill/>
          <a:ln w="9525">
            <a:noFill/>
            <a:miter lim="800000"/>
            <a:headEnd/>
            <a:tailEnd/>
          </a:ln>
          <a:effectLst/>
        </p:spPr>
      </p:pic>
    </p:spTree>
    <p:extLst>
      <p:ext uri="{BB962C8B-B14F-4D97-AF65-F5344CB8AC3E}">
        <p14:creationId xmlns:p14="http://schemas.microsoft.com/office/powerpoint/2010/main" val="169889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184" y="530132"/>
            <a:ext cx="714380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de ondas espaciales</a:t>
            </a:r>
          </a:p>
        </p:txBody>
      </p:sp>
      <p:sp>
        <p:nvSpPr>
          <p:cNvPr id="4" name="3 CuadroTexto"/>
          <p:cNvSpPr txBox="1"/>
          <p:nvPr/>
        </p:nvSpPr>
        <p:spPr>
          <a:xfrm>
            <a:off x="403412" y="1357299"/>
            <a:ext cx="11430000" cy="2554545"/>
          </a:xfrm>
          <a:prstGeom prst="rect">
            <a:avLst/>
          </a:prstGeom>
          <a:noFill/>
        </p:spPr>
        <p:txBody>
          <a:bodyPr wrap="square" rtlCol="0">
            <a:spAutoFit/>
          </a:bodyPr>
          <a:lstStyle/>
          <a:p>
            <a:pPr algn="just"/>
            <a:r>
              <a:rPr lang="es-CO" sz="2000" dirty="0"/>
              <a:t>La propagación de la energía EM en forma de ondas espaciales incluye la energía irradiada que viaja en los kilómetros inferiores de la atmósfera terrestre. </a:t>
            </a:r>
          </a:p>
          <a:p>
            <a:pPr algn="just"/>
            <a:endParaRPr lang="es-CO" sz="2000" dirty="0"/>
          </a:p>
          <a:p>
            <a:pPr algn="just"/>
            <a:r>
              <a:rPr lang="es-CO" sz="2000" dirty="0"/>
              <a:t>Existen dos tipos:</a:t>
            </a:r>
          </a:p>
          <a:p>
            <a:pPr marL="514350" indent="-514350" algn="just">
              <a:buFont typeface="Wingdings" pitchFamily="2" charset="2"/>
              <a:buChar char="ü"/>
            </a:pPr>
            <a:r>
              <a:rPr lang="es-CO" sz="2000" dirty="0"/>
              <a:t>Ondas directas: viajan en línea recta entre las antenas de transmisión t recepción. Conocidas como transmisión por línea de vista (LOS (Line of </a:t>
            </a:r>
            <a:r>
              <a:rPr lang="es-CO" sz="2000" dirty="0" err="1"/>
              <a:t>sight</a:t>
            </a:r>
            <a:r>
              <a:rPr lang="es-CO" sz="2000" dirty="0"/>
              <a:t>)). Esta limitada por la curvatura de la tierra.</a:t>
            </a:r>
          </a:p>
          <a:p>
            <a:pPr marL="514350" indent="-514350" algn="just">
              <a:buFont typeface="Wingdings" pitchFamily="2" charset="2"/>
              <a:buChar char="ü"/>
            </a:pPr>
            <a:r>
              <a:rPr lang="es-CO" sz="2000" dirty="0"/>
              <a:t>Ondas reflejadas en el suelo: son las que refleja la superficie terrestre cuando se propagan entre las antenas emisora y receptora.</a:t>
            </a:r>
          </a:p>
        </p:txBody>
      </p:sp>
      <p:pic>
        <p:nvPicPr>
          <p:cNvPr id="5" name="Picture 2"/>
          <p:cNvPicPr>
            <a:picLocks noChangeAspect="1" noChangeArrowheads="1"/>
          </p:cNvPicPr>
          <p:nvPr/>
        </p:nvPicPr>
        <p:blipFill>
          <a:blip r:embed="rId2" cstate="print">
            <a:lum bright="-40000" contrast="40000"/>
          </a:blip>
          <a:srcRect/>
          <a:stretch>
            <a:fillRect/>
          </a:stretch>
        </p:blipFill>
        <p:spPr bwMode="auto">
          <a:xfrm>
            <a:off x="1336289" y="3979079"/>
            <a:ext cx="4298029" cy="2763796"/>
          </a:xfrm>
          <a:prstGeom prst="rect">
            <a:avLst/>
          </a:prstGeom>
          <a:noFill/>
          <a:ln w="9525">
            <a:solidFill>
              <a:schemeClr val="tx1"/>
            </a:solidFill>
            <a:miter lim="800000"/>
            <a:headEnd/>
            <a:tailEnd/>
          </a:ln>
          <a:effectLst/>
        </p:spPr>
      </p:pic>
      <p:sp>
        <p:nvSpPr>
          <p:cNvPr id="3" name="Rectángulo 2"/>
          <p:cNvSpPr/>
          <p:nvPr/>
        </p:nvSpPr>
        <p:spPr>
          <a:xfrm>
            <a:off x="5871882" y="4563506"/>
            <a:ext cx="6096000" cy="1200329"/>
          </a:xfrm>
          <a:prstGeom prst="rect">
            <a:avLst/>
          </a:prstGeom>
        </p:spPr>
        <p:txBody>
          <a:bodyPr>
            <a:spAutoFit/>
          </a:bodyPr>
          <a:lstStyle/>
          <a:p>
            <a:pPr algn="just"/>
            <a:r>
              <a:rPr lang="es-CO" dirty="0"/>
              <a:t>Se aprecia que la intensidad de campo en la antena receptora depende de la distancia entre las dos antenas (atenuación y absorción) y de si las ondas directas y las reflejas en el suelo están en fase (interferencia).</a:t>
            </a:r>
          </a:p>
        </p:txBody>
      </p:sp>
    </p:spTree>
    <p:extLst>
      <p:ext uri="{BB962C8B-B14F-4D97-AF65-F5344CB8AC3E}">
        <p14:creationId xmlns:p14="http://schemas.microsoft.com/office/powerpoint/2010/main" val="3453374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5835" y="557027"/>
            <a:ext cx="750099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de ondas espaciales</a:t>
            </a:r>
          </a:p>
        </p:txBody>
      </p:sp>
      <p:sp>
        <p:nvSpPr>
          <p:cNvPr id="4" name="3 CuadroTexto"/>
          <p:cNvSpPr txBox="1"/>
          <p:nvPr/>
        </p:nvSpPr>
        <p:spPr>
          <a:xfrm>
            <a:off x="295835" y="1417638"/>
            <a:ext cx="11537577" cy="1631216"/>
          </a:xfrm>
          <a:prstGeom prst="rect">
            <a:avLst/>
          </a:prstGeom>
          <a:noFill/>
        </p:spPr>
        <p:txBody>
          <a:bodyPr wrap="square" rtlCol="0">
            <a:spAutoFit/>
          </a:bodyPr>
          <a:lstStyle/>
          <a:p>
            <a:pPr algn="just"/>
            <a:r>
              <a:rPr lang="es-CO" sz="2000" dirty="0"/>
              <a:t>Horizonte de radio: es la curvatura de la tierra en la propagación de ondas </a:t>
            </a:r>
            <a:r>
              <a:rPr lang="es-CO" sz="2000" dirty="0" smtClean="0"/>
              <a:t>espaciales. Por </a:t>
            </a:r>
            <a:r>
              <a:rPr lang="es-CO" sz="2000" dirty="0"/>
              <a:t>la refracción, el horizonte está más allá del horizonte óptico para la atmósfera estándar común. </a:t>
            </a:r>
            <a:r>
              <a:rPr lang="es-CO" sz="2000" dirty="0" smtClean="0"/>
              <a:t>La </a:t>
            </a:r>
            <a:r>
              <a:rPr lang="es-CO" sz="2000" dirty="0"/>
              <a:t>refracción se debe a la troposfera, a cambios en su densidad, temperatura, contenido de vapor de agua y conductividad </a:t>
            </a:r>
            <a:r>
              <a:rPr lang="es-CO" sz="2000" dirty="0" smtClean="0"/>
              <a:t>relativa. El </a:t>
            </a:r>
            <a:r>
              <a:rPr lang="es-CO" sz="2000" dirty="0"/>
              <a:t>horizonte de radio se puede alargar sólo con elevar las antenas de transmisión o recepción, o ambas, respecto a la superficie terrestre, con torres, o colocándolas sobre montañas o edificios altos.</a:t>
            </a:r>
          </a:p>
        </p:txBody>
      </p:sp>
      <p:pic>
        <p:nvPicPr>
          <p:cNvPr id="5" name="Picture 2"/>
          <p:cNvPicPr>
            <a:picLocks noChangeAspect="1" noChangeArrowheads="1"/>
          </p:cNvPicPr>
          <p:nvPr/>
        </p:nvPicPr>
        <p:blipFill>
          <a:blip r:embed="rId2" cstate="print">
            <a:lum bright="-40000" contrast="40000"/>
          </a:blip>
          <a:srcRect/>
          <a:stretch>
            <a:fillRect/>
          </a:stretch>
        </p:blipFill>
        <p:spPr bwMode="auto">
          <a:xfrm>
            <a:off x="3783237" y="3755923"/>
            <a:ext cx="8050175" cy="2739006"/>
          </a:xfrm>
          <a:prstGeom prst="rect">
            <a:avLst/>
          </a:prstGeom>
          <a:noFill/>
          <a:ln w="9525">
            <a:solidFill>
              <a:schemeClr val="tx1"/>
            </a:solidFill>
            <a:miter lim="800000"/>
            <a:headEnd/>
            <a:tailEnd/>
          </a:ln>
          <a:effectLst/>
        </p:spPr>
      </p:pic>
      <p:sp>
        <p:nvSpPr>
          <p:cNvPr id="3" name="Rectángulo 2"/>
          <p:cNvSpPr/>
          <p:nvPr/>
        </p:nvSpPr>
        <p:spPr>
          <a:xfrm>
            <a:off x="425824" y="3380564"/>
            <a:ext cx="3137647" cy="1477328"/>
          </a:xfrm>
          <a:prstGeom prst="rect">
            <a:avLst/>
          </a:prstGeom>
        </p:spPr>
        <p:txBody>
          <a:bodyPr wrap="square">
            <a:spAutoFit/>
          </a:bodyPr>
          <a:lstStyle/>
          <a:p>
            <a:pPr algn="just"/>
            <a:r>
              <a:rPr lang="es-CO" dirty="0"/>
              <a:t>La figura muestra el efecto de la altura de la antena sobre el horizonte de radio. </a:t>
            </a:r>
            <a:r>
              <a:rPr lang="es-CO" dirty="0" smtClean="0"/>
              <a:t>El </a:t>
            </a:r>
            <a:r>
              <a:rPr lang="es-CO" dirty="0"/>
              <a:t>horizonte visual de radio para una sola antena es :</a:t>
            </a:r>
          </a:p>
        </p:txBody>
      </p:sp>
      <p:pic>
        <p:nvPicPr>
          <p:cNvPr id="7" name="Picture 4"/>
          <p:cNvPicPr>
            <a:picLocks noChangeAspect="1" noChangeArrowheads="1"/>
          </p:cNvPicPr>
          <p:nvPr/>
        </p:nvPicPr>
        <p:blipFill>
          <a:blip r:embed="rId3" cstate="print">
            <a:lum bright="-40000" contrast="40000"/>
          </a:blip>
          <a:srcRect/>
          <a:stretch>
            <a:fillRect/>
          </a:stretch>
        </p:blipFill>
        <p:spPr bwMode="auto">
          <a:xfrm>
            <a:off x="662931" y="5986309"/>
            <a:ext cx="2302808" cy="264316"/>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8" name="CuadroTexto 7"/>
              <p:cNvSpPr txBox="1"/>
              <p:nvPr/>
            </p:nvSpPr>
            <p:spPr>
              <a:xfrm>
                <a:off x="907677" y="5267282"/>
                <a:ext cx="1609158" cy="550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3200" b="0" i="1" smtClean="0">
                          <a:latin typeface="Cambria Math" panose="02040503050406030204" pitchFamily="18" charset="0"/>
                        </a:rPr>
                        <m:t>𝑑</m:t>
                      </m:r>
                      <m:r>
                        <a:rPr lang="es-CO" sz="3200" b="0" i="1" smtClean="0">
                          <a:latin typeface="Cambria Math" panose="02040503050406030204" pitchFamily="18" charset="0"/>
                        </a:rPr>
                        <m:t>=</m:t>
                      </m:r>
                      <m:rad>
                        <m:radPr>
                          <m:degHide m:val="on"/>
                          <m:ctrlPr>
                            <a:rPr lang="es-CO" sz="3200" b="0" i="1" smtClean="0">
                              <a:latin typeface="Cambria Math" panose="02040503050406030204" pitchFamily="18" charset="0"/>
                            </a:rPr>
                          </m:ctrlPr>
                        </m:radPr>
                        <m:deg/>
                        <m:e>
                          <m:r>
                            <a:rPr lang="es-CO" sz="3200" b="0" i="1" smtClean="0">
                              <a:latin typeface="Cambria Math" panose="02040503050406030204" pitchFamily="18" charset="0"/>
                            </a:rPr>
                            <m:t>2</m:t>
                          </m:r>
                        </m:e>
                      </m:rad>
                      <m:r>
                        <a:rPr lang="es-CO" sz="3200" b="0" i="1" smtClean="0">
                          <a:latin typeface="Cambria Math" panose="02040503050406030204" pitchFamily="18" charset="0"/>
                        </a:rPr>
                        <m:t>h</m:t>
                      </m:r>
                    </m:oMath>
                  </m:oMathPara>
                </a14:m>
                <a:endParaRPr lang="es-CO" sz="32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907677" y="5267282"/>
                <a:ext cx="1609158" cy="550535"/>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218352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31372" y="585766"/>
            <a:ext cx="7429552"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de ondas espaciales</a:t>
            </a:r>
          </a:p>
        </p:txBody>
      </p:sp>
      <p:pic>
        <p:nvPicPr>
          <p:cNvPr id="4098" name="Picture 2"/>
          <p:cNvPicPr>
            <a:picLocks noChangeAspect="1" noChangeArrowheads="1"/>
          </p:cNvPicPr>
          <p:nvPr/>
        </p:nvPicPr>
        <p:blipFill>
          <a:blip r:embed="rId2" cstate="print">
            <a:lum bright="-40000" contrast="40000"/>
          </a:blip>
          <a:srcRect/>
          <a:stretch>
            <a:fillRect/>
          </a:stretch>
        </p:blipFill>
        <p:spPr bwMode="auto">
          <a:xfrm>
            <a:off x="1995508" y="1511052"/>
            <a:ext cx="7974947" cy="2713410"/>
          </a:xfrm>
          <a:prstGeom prst="rect">
            <a:avLst/>
          </a:prstGeom>
          <a:noFill/>
          <a:ln w="9525">
            <a:solidFill>
              <a:schemeClr val="tx1"/>
            </a:solidFill>
            <a:miter lim="800000"/>
            <a:headEnd/>
            <a:tailEnd/>
          </a:ln>
          <a:effectLst/>
        </p:spPr>
      </p:pic>
      <p:sp>
        <p:nvSpPr>
          <p:cNvPr id="6" name="5 CuadroTexto"/>
          <p:cNvSpPr txBox="1"/>
          <p:nvPr/>
        </p:nvSpPr>
        <p:spPr>
          <a:xfrm>
            <a:off x="550426" y="4631884"/>
            <a:ext cx="11058752" cy="400110"/>
          </a:xfrm>
          <a:prstGeom prst="rect">
            <a:avLst/>
          </a:prstGeom>
          <a:noFill/>
        </p:spPr>
        <p:txBody>
          <a:bodyPr wrap="square" rtlCol="0">
            <a:spAutoFit/>
          </a:bodyPr>
          <a:lstStyle/>
          <a:p>
            <a:pPr algn="just"/>
            <a:r>
              <a:rPr lang="es-CO" sz="2000" dirty="0"/>
              <a:t>Por consiguiente, para una antena de transmisión y una de recepción, la distancia máxima entre ellas es:</a:t>
            </a:r>
          </a:p>
        </p:txBody>
      </p:sp>
      <p:pic>
        <p:nvPicPr>
          <p:cNvPr id="5123" name="Picture 3"/>
          <p:cNvPicPr>
            <a:picLocks noChangeAspect="1" noChangeArrowheads="1"/>
          </p:cNvPicPr>
          <p:nvPr/>
        </p:nvPicPr>
        <p:blipFill>
          <a:blip r:embed="rId3" cstate="print">
            <a:lum bright="-40000" contrast="40000"/>
          </a:blip>
          <a:srcRect/>
          <a:stretch>
            <a:fillRect/>
          </a:stretch>
        </p:blipFill>
        <p:spPr bwMode="auto">
          <a:xfrm>
            <a:off x="231372" y="5631818"/>
            <a:ext cx="3138774" cy="832357"/>
          </a:xfrm>
          <a:prstGeom prst="rect">
            <a:avLst/>
          </a:prstGeom>
          <a:noFill/>
          <a:ln w="9525">
            <a:solidFill>
              <a:schemeClr val="tx1"/>
            </a:solidFill>
            <a:miter lim="800000"/>
            <a:headEnd/>
            <a:tailEnd/>
          </a:ln>
          <a:effectLst/>
        </p:spPr>
      </p:pic>
      <p:pic>
        <p:nvPicPr>
          <p:cNvPr id="5125" name="Picture 5"/>
          <p:cNvPicPr>
            <a:picLocks noChangeAspect="1" noChangeArrowheads="1"/>
          </p:cNvPicPr>
          <p:nvPr/>
        </p:nvPicPr>
        <p:blipFill>
          <a:blip r:embed="rId4" cstate="print">
            <a:lum bright="-40000" contrast="40000"/>
          </a:blip>
          <a:srcRect/>
          <a:stretch>
            <a:fillRect/>
          </a:stretch>
        </p:blipFill>
        <p:spPr bwMode="auto">
          <a:xfrm>
            <a:off x="8331731" y="5824220"/>
            <a:ext cx="3277447" cy="447551"/>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2" name="CuadroTexto 1"/>
              <p:cNvSpPr txBox="1"/>
              <p:nvPr/>
            </p:nvSpPr>
            <p:spPr>
              <a:xfrm>
                <a:off x="4712928" y="5343162"/>
                <a:ext cx="3263394" cy="1343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800" b="0" i="1" smtClean="0">
                          <a:latin typeface="Cambria Math" panose="02040503050406030204" pitchFamily="18" charset="0"/>
                        </a:rPr>
                        <m:t>𝑑</m:t>
                      </m:r>
                      <m:r>
                        <a:rPr lang="es-CO" sz="2800" b="0" i="1" smtClean="0">
                          <a:latin typeface="Cambria Math" panose="02040503050406030204" pitchFamily="18" charset="0"/>
                        </a:rPr>
                        <m:t>=</m:t>
                      </m:r>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𝑑</m:t>
                          </m:r>
                        </m:e>
                        <m:sub>
                          <m:r>
                            <a:rPr lang="es-CO" sz="2800" b="0" i="1" smtClean="0">
                              <a:latin typeface="Cambria Math" panose="02040503050406030204" pitchFamily="18" charset="0"/>
                            </a:rPr>
                            <m:t>𝑟</m:t>
                          </m:r>
                        </m:sub>
                      </m:sSub>
                      <m:r>
                        <a:rPr lang="es-CO" sz="2800" b="0" i="1" smtClean="0">
                          <a:latin typeface="Cambria Math" panose="02040503050406030204" pitchFamily="18" charset="0"/>
                        </a:rPr>
                        <m:t>+</m:t>
                      </m:r>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𝑑</m:t>
                          </m:r>
                        </m:e>
                        <m:sub>
                          <m:r>
                            <a:rPr lang="es-CO" sz="2800" b="0" i="1" smtClean="0">
                              <a:latin typeface="Cambria Math" panose="02040503050406030204" pitchFamily="18" charset="0"/>
                            </a:rPr>
                            <m:t>𝑡</m:t>
                          </m:r>
                        </m:sub>
                      </m:sSub>
                    </m:oMath>
                  </m:oMathPara>
                </a14:m>
                <a:endParaRPr lang="es-CO" sz="2800" dirty="0" smtClean="0"/>
              </a:p>
              <a:p>
                <a:pPr/>
                <a14:m>
                  <m:oMathPara xmlns:m="http://schemas.openxmlformats.org/officeDocument/2006/math">
                    <m:oMathParaPr>
                      <m:jc m:val="centerGroup"/>
                    </m:oMathParaPr>
                    <m:oMath xmlns:m="http://schemas.openxmlformats.org/officeDocument/2006/math">
                      <m:r>
                        <a:rPr lang="es-CO" sz="2800" b="0" i="1" smtClean="0">
                          <a:latin typeface="Cambria Math" panose="02040503050406030204" pitchFamily="18" charset="0"/>
                        </a:rPr>
                        <m:t>𝑑</m:t>
                      </m:r>
                      <m:r>
                        <a:rPr lang="es-CO" sz="2800" b="0" i="1" smtClean="0">
                          <a:latin typeface="Cambria Math" panose="02040503050406030204" pitchFamily="18" charset="0"/>
                        </a:rPr>
                        <m:t>=</m:t>
                      </m:r>
                      <m:rad>
                        <m:radPr>
                          <m:degHide m:val="on"/>
                          <m:ctrlPr>
                            <a:rPr lang="es-CO" sz="2800" b="0" i="1" smtClean="0">
                              <a:latin typeface="Cambria Math" panose="02040503050406030204" pitchFamily="18" charset="0"/>
                            </a:rPr>
                          </m:ctrlPr>
                        </m:radPr>
                        <m:deg/>
                        <m:e>
                          <m:r>
                            <a:rPr lang="es-CO" sz="2800" b="0" i="1" smtClean="0">
                              <a:latin typeface="Cambria Math" panose="02040503050406030204" pitchFamily="18" charset="0"/>
                            </a:rPr>
                            <m:t>2</m:t>
                          </m:r>
                        </m:e>
                      </m:rad>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h</m:t>
                          </m:r>
                        </m:e>
                        <m:sub>
                          <m:r>
                            <a:rPr lang="es-CO" sz="2800" b="0" i="1" smtClean="0">
                              <a:latin typeface="Cambria Math" panose="02040503050406030204" pitchFamily="18" charset="0"/>
                            </a:rPr>
                            <m:t>𝑟</m:t>
                          </m:r>
                        </m:sub>
                      </m:sSub>
                      <m:r>
                        <a:rPr lang="es-CO" sz="2800" b="0" i="1" smtClean="0">
                          <a:latin typeface="Cambria Math" panose="02040503050406030204" pitchFamily="18" charset="0"/>
                        </a:rPr>
                        <m:t>+</m:t>
                      </m:r>
                      <m:rad>
                        <m:radPr>
                          <m:degHide m:val="on"/>
                          <m:ctrlPr>
                            <a:rPr lang="es-CO" sz="2800" i="1">
                              <a:latin typeface="Cambria Math" panose="02040503050406030204" pitchFamily="18" charset="0"/>
                            </a:rPr>
                          </m:ctrlPr>
                        </m:radPr>
                        <m:deg/>
                        <m:e>
                          <m:r>
                            <a:rPr lang="es-CO" sz="2800" i="1">
                              <a:latin typeface="Cambria Math" panose="02040503050406030204" pitchFamily="18" charset="0"/>
                            </a:rPr>
                            <m:t>2</m:t>
                          </m:r>
                        </m:e>
                      </m:rad>
                      <m:sSub>
                        <m:sSubPr>
                          <m:ctrlPr>
                            <a:rPr lang="es-CO" sz="2800" i="1">
                              <a:latin typeface="Cambria Math" panose="02040503050406030204" pitchFamily="18" charset="0"/>
                            </a:rPr>
                          </m:ctrlPr>
                        </m:sSubPr>
                        <m:e>
                          <m:r>
                            <a:rPr lang="es-CO" sz="2800" i="1">
                              <a:latin typeface="Cambria Math" panose="02040503050406030204" pitchFamily="18" charset="0"/>
                            </a:rPr>
                            <m:t>h</m:t>
                          </m:r>
                        </m:e>
                        <m:sub>
                          <m:r>
                            <a:rPr lang="es-CO" sz="2800" b="0" i="1" smtClean="0">
                              <a:latin typeface="Cambria Math" panose="02040503050406030204" pitchFamily="18" charset="0"/>
                            </a:rPr>
                            <m:t>𝑡</m:t>
                          </m:r>
                        </m:sub>
                      </m:sSub>
                    </m:oMath>
                  </m:oMathPara>
                </a14:m>
                <a:endParaRPr lang="es-CO" sz="2800" dirty="0" smtClean="0"/>
              </a:p>
              <a:p>
                <a:pPr/>
                <a14:m>
                  <m:oMathPara xmlns:m="http://schemas.openxmlformats.org/officeDocument/2006/math">
                    <m:oMathParaPr>
                      <m:jc m:val="centerGroup"/>
                    </m:oMathParaPr>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panose="02040503050406030204" pitchFamily="18" charset="0"/>
                            </a:rPr>
                            <m:t>𝑑</m:t>
                          </m:r>
                        </m:e>
                        <m:sub>
                          <m:r>
                            <a:rPr lang="es-CO" sz="2800" b="0" i="1" smtClean="0">
                              <a:latin typeface="Cambria Math" panose="02040503050406030204" pitchFamily="18" charset="0"/>
                            </a:rPr>
                            <m:t>𝑚𝑎𝑥</m:t>
                          </m:r>
                        </m:sub>
                      </m:sSub>
                      <m:r>
                        <a:rPr lang="es-CO" sz="2800" b="0" i="1" smtClean="0">
                          <a:latin typeface="Cambria Math" panose="02040503050406030204" pitchFamily="18" charset="0"/>
                        </a:rPr>
                        <m:t>=</m:t>
                      </m:r>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17</m:t>
                          </m:r>
                          <m:r>
                            <a:rPr lang="es-CO" sz="2800" b="0" i="1" smtClean="0">
                              <a:latin typeface="Cambria Math" panose="02040503050406030204" pitchFamily="18" charset="0"/>
                            </a:rPr>
                            <m:t>h</m:t>
                          </m:r>
                        </m:e>
                        <m:sub>
                          <m:r>
                            <a:rPr lang="es-CO" sz="2800" b="0" i="1" smtClean="0">
                              <a:latin typeface="Cambria Math" panose="02040503050406030204" pitchFamily="18" charset="0"/>
                            </a:rPr>
                            <m:t>𝑡</m:t>
                          </m:r>
                        </m:sub>
                      </m:sSub>
                      <m:r>
                        <a:rPr lang="es-CO" sz="2800" b="0" i="1" smtClean="0">
                          <a:latin typeface="Cambria Math" panose="02040503050406030204" pitchFamily="18" charset="0"/>
                        </a:rPr>
                        <m:t>+</m:t>
                      </m:r>
                      <m:sSub>
                        <m:sSubPr>
                          <m:ctrlPr>
                            <a:rPr lang="es-CO" sz="2800" i="1">
                              <a:latin typeface="Cambria Math" panose="02040503050406030204" pitchFamily="18" charset="0"/>
                            </a:rPr>
                          </m:ctrlPr>
                        </m:sSubPr>
                        <m:e>
                          <m:r>
                            <a:rPr lang="es-CO" sz="2800" i="1">
                              <a:latin typeface="Cambria Math" panose="02040503050406030204" pitchFamily="18" charset="0"/>
                            </a:rPr>
                            <m:t>17</m:t>
                          </m:r>
                          <m:r>
                            <a:rPr lang="es-CO" sz="2800" i="1">
                              <a:latin typeface="Cambria Math" panose="02040503050406030204" pitchFamily="18" charset="0"/>
                            </a:rPr>
                            <m:t>h</m:t>
                          </m:r>
                        </m:e>
                        <m:sub>
                          <m:r>
                            <a:rPr lang="es-CO" sz="2800" b="0" i="1" smtClean="0">
                              <a:latin typeface="Cambria Math" panose="02040503050406030204" pitchFamily="18" charset="0"/>
                            </a:rPr>
                            <m:t>𝑟</m:t>
                          </m:r>
                        </m:sub>
                      </m:sSub>
                    </m:oMath>
                  </m:oMathPara>
                </a14:m>
                <a:endParaRPr lang="es-CO" sz="28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4712928" y="5343162"/>
                <a:ext cx="3263394" cy="1343381"/>
              </a:xfrm>
              <a:prstGeom prst="rect">
                <a:avLst/>
              </a:prstGeom>
              <a:blipFill rotWithShape="0">
                <a:blip r:embed="rId5"/>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68507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8797" y="530132"/>
            <a:ext cx="7858148"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Propagación por ondas celestes</a:t>
            </a:r>
          </a:p>
        </p:txBody>
      </p:sp>
      <p:sp>
        <p:nvSpPr>
          <p:cNvPr id="4" name="3 CuadroTexto"/>
          <p:cNvSpPr txBox="1"/>
          <p:nvPr/>
        </p:nvSpPr>
        <p:spPr>
          <a:xfrm>
            <a:off x="376517" y="1357299"/>
            <a:ext cx="11470341" cy="1631216"/>
          </a:xfrm>
          <a:prstGeom prst="rect">
            <a:avLst/>
          </a:prstGeom>
          <a:noFill/>
        </p:spPr>
        <p:txBody>
          <a:bodyPr wrap="square" rtlCol="0">
            <a:spAutoFit/>
          </a:bodyPr>
          <a:lstStyle/>
          <a:p>
            <a:pPr algn="just"/>
            <a:r>
              <a:rPr lang="es-CO" sz="2000" dirty="0"/>
              <a:t>Las ondas EM que se dirigen sobre el nivel del horizonte se llaman ondas celestes. Las ondas celestes se irradian en una dirección que forma un ángulo relativamente grande con la Tierra. </a:t>
            </a:r>
            <a:r>
              <a:rPr lang="es-CO" sz="2000" dirty="0" smtClean="0"/>
              <a:t>Se </a:t>
            </a:r>
            <a:r>
              <a:rPr lang="es-CO" sz="2000" dirty="0"/>
              <a:t>irradia hacia el cielo, donde son reflejadas o refractadas hacia la superficie terrestre por la ionosfera</a:t>
            </a:r>
            <a:r>
              <a:rPr lang="es-CO" sz="2000" dirty="0" smtClean="0"/>
              <a:t>. Ionosfera</a:t>
            </a:r>
            <a:r>
              <a:rPr lang="es-CO" sz="2000" dirty="0"/>
              <a:t>: región del espacio que se encuentra entre los 50 y 400 Km (30 a 250mi) sobre la superficie terrestre. Es la parte superior de la atmósfera terrestre. Está formada por tres capas: D, E y F.</a:t>
            </a:r>
          </a:p>
        </p:txBody>
      </p:sp>
      <p:pic>
        <p:nvPicPr>
          <p:cNvPr id="5" name="Picture 2"/>
          <p:cNvPicPr>
            <a:picLocks noChangeAspect="1" noChangeArrowheads="1"/>
          </p:cNvPicPr>
          <p:nvPr/>
        </p:nvPicPr>
        <p:blipFill>
          <a:blip r:embed="rId2" cstate="print">
            <a:lum bright="-40000" contrast="40000"/>
          </a:blip>
          <a:srcRect/>
          <a:stretch>
            <a:fillRect/>
          </a:stretch>
        </p:blipFill>
        <p:spPr bwMode="auto">
          <a:xfrm>
            <a:off x="615966" y="3181343"/>
            <a:ext cx="4373146" cy="3601948"/>
          </a:xfrm>
          <a:prstGeom prst="rect">
            <a:avLst/>
          </a:prstGeom>
          <a:noFill/>
          <a:ln w="9525">
            <a:solidFill>
              <a:schemeClr val="tx1"/>
            </a:solidFill>
            <a:miter lim="800000"/>
            <a:headEnd/>
            <a:tailEnd/>
          </a:ln>
          <a:effectLst/>
        </p:spPr>
      </p:pic>
      <p:sp>
        <p:nvSpPr>
          <p:cNvPr id="3" name="Rectángulo 2"/>
          <p:cNvSpPr/>
          <p:nvPr/>
        </p:nvSpPr>
        <p:spPr>
          <a:xfrm>
            <a:off x="4992580" y="2988514"/>
            <a:ext cx="3460376" cy="1200329"/>
          </a:xfrm>
          <a:prstGeom prst="rect">
            <a:avLst/>
          </a:prstGeom>
        </p:spPr>
        <p:txBody>
          <a:bodyPr wrap="square">
            <a:spAutoFit/>
          </a:bodyPr>
          <a:lstStyle/>
          <a:p>
            <a:pPr algn="ctr"/>
            <a:r>
              <a:rPr lang="es-CO" dirty="0"/>
              <a:t>Capa D:</a:t>
            </a:r>
          </a:p>
          <a:p>
            <a:pPr algn="ctr"/>
            <a:r>
              <a:rPr lang="es-CO" dirty="0"/>
              <a:t>Entre 30 y 60 millas (50 a 100 Km)</a:t>
            </a:r>
          </a:p>
          <a:p>
            <a:pPr algn="ctr"/>
            <a:r>
              <a:rPr lang="es-CO" dirty="0"/>
              <a:t>Refleja las ondas de VLF y LF.</a:t>
            </a:r>
          </a:p>
          <a:p>
            <a:pPr algn="ctr"/>
            <a:r>
              <a:rPr lang="es-CO" dirty="0"/>
              <a:t>Absorbe las ondas MF y HF</a:t>
            </a:r>
          </a:p>
        </p:txBody>
      </p:sp>
      <p:sp>
        <p:nvSpPr>
          <p:cNvPr id="6" name="Rectángulo 5"/>
          <p:cNvSpPr/>
          <p:nvPr/>
        </p:nvSpPr>
        <p:spPr>
          <a:xfrm>
            <a:off x="8452956" y="2988514"/>
            <a:ext cx="3460122" cy="1200329"/>
          </a:xfrm>
          <a:prstGeom prst="rect">
            <a:avLst/>
          </a:prstGeom>
        </p:spPr>
        <p:txBody>
          <a:bodyPr wrap="square">
            <a:spAutoFit/>
          </a:bodyPr>
          <a:lstStyle/>
          <a:p>
            <a:pPr algn="ctr"/>
            <a:r>
              <a:rPr lang="es-CO" dirty="0"/>
              <a:t>Capa E</a:t>
            </a:r>
          </a:p>
          <a:p>
            <a:pPr algn="ctr"/>
            <a:r>
              <a:rPr lang="es-CO" dirty="0"/>
              <a:t>Entre 60 y 85 millas (100 a 140 Km)</a:t>
            </a:r>
          </a:p>
          <a:p>
            <a:pPr algn="ctr"/>
            <a:r>
              <a:rPr lang="es-CO" dirty="0"/>
              <a:t>Propaga las ondas de MF y algo de HF durante el día.</a:t>
            </a:r>
          </a:p>
        </p:txBody>
      </p:sp>
      <p:sp>
        <p:nvSpPr>
          <p:cNvPr id="7" name="Rectángulo 6"/>
          <p:cNvSpPr/>
          <p:nvPr/>
        </p:nvSpPr>
        <p:spPr>
          <a:xfrm>
            <a:off x="5325036" y="4331905"/>
            <a:ext cx="6738962" cy="2308324"/>
          </a:xfrm>
          <a:prstGeom prst="rect">
            <a:avLst/>
          </a:prstGeom>
        </p:spPr>
        <p:txBody>
          <a:bodyPr wrap="square">
            <a:spAutoFit/>
          </a:bodyPr>
          <a:lstStyle/>
          <a:p>
            <a:pPr algn="ctr"/>
            <a:r>
              <a:rPr lang="es-CO" dirty="0"/>
              <a:t>Capa F:</a:t>
            </a:r>
          </a:p>
          <a:p>
            <a:pPr algn="ctr"/>
            <a:r>
              <a:rPr lang="es-CO" dirty="0"/>
              <a:t>Formada por F1 y F2</a:t>
            </a:r>
          </a:p>
          <a:p>
            <a:pPr algn="ctr"/>
            <a:r>
              <a:rPr lang="es-CO" dirty="0"/>
              <a:t>F1: Entre 85 y 155 millas (140 a 250Km) Durante el día</a:t>
            </a:r>
          </a:p>
          <a:p>
            <a:pPr algn="ctr"/>
            <a:r>
              <a:rPr lang="es-CO" dirty="0"/>
              <a:t>F2: Entre 85 y 185 millas (140 a 300Km) Durante el invierno</a:t>
            </a:r>
          </a:p>
          <a:p>
            <a:pPr algn="ctr"/>
            <a:r>
              <a:rPr lang="es-CO" dirty="0"/>
              <a:t>F2: Entre 155 y 220millas (250 a 350Km) Durante el verano</a:t>
            </a:r>
          </a:p>
          <a:p>
            <a:pPr algn="ctr"/>
            <a:r>
              <a:rPr lang="es-CO" dirty="0"/>
              <a:t>De noche, se combinan y forman una sola capa</a:t>
            </a:r>
          </a:p>
          <a:p>
            <a:pPr algn="ctr"/>
            <a:r>
              <a:rPr lang="es-CO" dirty="0"/>
              <a:t>F1 absorbe y atenúa algunas ondas HF.</a:t>
            </a:r>
          </a:p>
          <a:p>
            <a:pPr algn="ctr"/>
            <a:r>
              <a:rPr lang="es-CO" dirty="0"/>
              <a:t>La gran mayoría de ondas son reflejadas hacia la tierra por esta capa</a:t>
            </a:r>
          </a:p>
        </p:txBody>
      </p:sp>
    </p:spTree>
    <p:extLst>
      <p:ext uri="{BB962C8B-B14F-4D97-AF65-F5344CB8AC3E}">
        <p14:creationId xmlns:p14="http://schemas.microsoft.com/office/powerpoint/2010/main" val="221561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08" y="489791"/>
            <a:ext cx="8072494"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Términos y definiciones de propagación</a:t>
            </a:r>
          </a:p>
        </p:txBody>
      </p:sp>
      <p:sp>
        <p:nvSpPr>
          <p:cNvPr id="4" name="3 CuadroTexto"/>
          <p:cNvSpPr txBox="1"/>
          <p:nvPr/>
        </p:nvSpPr>
        <p:spPr>
          <a:xfrm>
            <a:off x="263308" y="2354135"/>
            <a:ext cx="4658316" cy="3170099"/>
          </a:xfrm>
          <a:prstGeom prst="rect">
            <a:avLst/>
          </a:prstGeom>
          <a:noFill/>
        </p:spPr>
        <p:txBody>
          <a:bodyPr wrap="square" rtlCol="0">
            <a:spAutoFit/>
          </a:bodyPr>
          <a:lstStyle/>
          <a:p>
            <a:pPr algn="just"/>
            <a:r>
              <a:rPr lang="es-CO" sz="2000" b="1" dirty="0"/>
              <a:t>Frecuencia crítica:</a:t>
            </a:r>
          </a:p>
          <a:p>
            <a:pPr algn="just"/>
            <a:r>
              <a:rPr lang="es-CO" sz="2000" dirty="0"/>
              <a:t>Es la máxima frecuencia que se puede propagar directo hacia arriba y es reflejada por la ionosfera hacia la tierra. Depende de la densidad de ionización y varía con la hora del día y con la estación.</a:t>
            </a:r>
          </a:p>
          <a:p>
            <a:pPr algn="just"/>
            <a:r>
              <a:rPr lang="es-CO" sz="2000" b="1" dirty="0"/>
              <a:t>Ángulo crítico:</a:t>
            </a:r>
          </a:p>
          <a:p>
            <a:pPr algn="just"/>
            <a:r>
              <a:rPr lang="es-CO" sz="2000" dirty="0"/>
              <a:t>Cada frecuencia tiene un ángulo vertical máximo al cual se puede propagar y seguir reflejándose por la ionosfera.</a:t>
            </a:r>
          </a:p>
        </p:txBody>
      </p:sp>
      <p:pic>
        <p:nvPicPr>
          <p:cNvPr id="5" name="Picture 2"/>
          <p:cNvPicPr>
            <a:picLocks noChangeAspect="1" noChangeArrowheads="1"/>
          </p:cNvPicPr>
          <p:nvPr/>
        </p:nvPicPr>
        <p:blipFill>
          <a:blip r:embed="rId2" cstate="print">
            <a:lum bright="-40000" contrast="40000"/>
          </a:blip>
          <a:srcRect/>
          <a:stretch>
            <a:fillRect/>
          </a:stretch>
        </p:blipFill>
        <p:spPr bwMode="auto">
          <a:xfrm>
            <a:off x="5317159" y="1936376"/>
            <a:ext cx="6532239" cy="400561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99874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38084" y="570473"/>
            <a:ext cx="857256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Términos y definiciones de propagación</a:t>
            </a:r>
          </a:p>
        </p:txBody>
      </p:sp>
      <p:pic>
        <p:nvPicPr>
          <p:cNvPr id="2050" name="Picture 2"/>
          <p:cNvPicPr>
            <a:picLocks noChangeAspect="1" noChangeArrowheads="1"/>
          </p:cNvPicPr>
          <p:nvPr/>
        </p:nvPicPr>
        <p:blipFill>
          <a:blip r:embed="rId2" cstate="print">
            <a:lum bright="-40000" contrast="40000"/>
          </a:blip>
          <a:srcRect/>
          <a:stretch>
            <a:fillRect/>
          </a:stretch>
        </p:blipFill>
        <p:spPr bwMode="auto">
          <a:xfrm>
            <a:off x="53788" y="1825453"/>
            <a:ext cx="3885298" cy="2596516"/>
          </a:xfrm>
          <a:prstGeom prst="rect">
            <a:avLst/>
          </a:prstGeom>
          <a:noFill/>
          <a:ln w="9525">
            <a:solidFill>
              <a:schemeClr val="tx1"/>
            </a:solidFill>
            <a:miter lim="800000"/>
            <a:headEnd/>
            <a:tailEnd/>
          </a:ln>
          <a:effectLst/>
        </p:spPr>
      </p:pic>
      <p:sp>
        <p:nvSpPr>
          <p:cNvPr id="7" name="6 CuadroTexto"/>
          <p:cNvSpPr txBox="1"/>
          <p:nvPr/>
        </p:nvSpPr>
        <p:spPr>
          <a:xfrm>
            <a:off x="3934395" y="1713473"/>
            <a:ext cx="7509052" cy="3170099"/>
          </a:xfrm>
          <a:prstGeom prst="rect">
            <a:avLst/>
          </a:prstGeom>
          <a:noFill/>
        </p:spPr>
        <p:txBody>
          <a:bodyPr wrap="square" rtlCol="0">
            <a:spAutoFit/>
          </a:bodyPr>
          <a:lstStyle/>
          <a:p>
            <a:pPr algn="just"/>
            <a:r>
              <a:rPr lang="es-CO" sz="2000" b="1" dirty="0"/>
              <a:t>Altura virtual: </a:t>
            </a:r>
            <a:r>
              <a:rPr lang="es-CO" sz="2000" dirty="0"/>
              <a:t>Es la altura sobre la superficie terrestre, desde la que parece reflejarse una onda </a:t>
            </a:r>
            <a:r>
              <a:rPr lang="es-CO" sz="2000" dirty="0" smtClean="0"/>
              <a:t>refractada. La </a:t>
            </a:r>
            <a:r>
              <a:rPr lang="es-CO" sz="2000" dirty="0"/>
              <a:t>onda irradiada se refracta y regresa, trayectoria B. La altura máxima real es ha. La trayectoria A muestra la proyección que hubiese podido tomar la onda. La altura virtual es la máxima que habría alcanzado, </a:t>
            </a:r>
            <a:r>
              <a:rPr lang="es-CO" sz="2000" dirty="0" err="1"/>
              <a:t>hv</a:t>
            </a:r>
            <a:r>
              <a:rPr lang="es-CO" sz="2000" dirty="0" smtClean="0"/>
              <a:t>.</a:t>
            </a:r>
          </a:p>
          <a:p>
            <a:pPr algn="just"/>
            <a:r>
              <a:rPr lang="es-CO" sz="2000" b="1" dirty="0"/>
              <a:t>Máxima frecuencia útil:</a:t>
            </a:r>
          </a:p>
          <a:p>
            <a:pPr algn="just"/>
            <a:r>
              <a:rPr lang="es-CO" sz="2000" dirty="0"/>
              <a:t>MUF (</a:t>
            </a:r>
            <a:r>
              <a:rPr lang="es-CO" sz="2000" i="1" dirty="0" err="1"/>
              <a:t>maximum</a:t>
            </a:r>
            <a:r>
              <a:rPr lang="es-CO" sz="2000" i="1" dirty="0"/>
              <a:t> usable </a:t>
            </a:r>
            <a:r>
              <a:rPr lang="es-CO" sz="2000" i="1" dirty="0" err="1"/>
              <a:t>frequency</a:t>
            </a:r>
            <a:r>
              <a:rPr lang="es-CO" sz="2000" dirty="0"/>
              <a:t>) es la mayor frecuencia que se puede usar en propagación de ondas celestes entre dos puntos específicos de la superficie terrestre. La MUF, como frecuencia crítica, es una frecuencia límite para la propagación de las ondas celestes</a:t>
            </a:r>
            <a:r>
              <a:rPr lang="es-CO" sz="2000" dirty="0" smtClean="0"/>
              <a:t>.</a:t>
            </a:r>
            <a:endParaRPr lang="es-CO" sz="2000" dirty="0"/>
          </a:p>
        </p:txBody>
      </p:sp>
      <p:sp>
        <p:nvSpPr>
          <p:cNvPr id="2" name="Rectángulo 1"/>
          <p:cNvSpPr/>
          <p:nvPr/>
        </p:nvSpPr>
        <p:spPr>
          <a:xfrm>
            <a:off x="157402" y="4749101"/>
            <a:ext cx="7018794" cy="2062103"/>
          </a:xfrm>
          <a:prstGeom prst="rect">
            <a:avLst/>
          </a:prstGeom>
        </p:spPr>
        <p:txBody>
          <a:bodyPr wrap="square">
            <a:spAutoFit/>
          </a:bodyPr>
          <a:lstStyle/>
          <a:p>
            <a:pPr algn="just"/>
            <a:r>
              <a:rPr lang="es-CO" b="1" dirty="0"/>
              <a:t>Máxima frecuencia útil:</a:t>
            </a:r>
          </a:p>
          <a:p>
            <a:pPr algn="just"/>
            <a:r>
              <a:rPr lang="es-CO" dirty="0"/>
              <a:t>Por otro lado, la MUF es para determinado ángulo de incidencia: el ángulo que forma la onda incidente con la normal. </a:t>
            </a:r>
            <a:r>
              <a:rPr lang="el-GR" dirty="0"/>
              <a:t>Θ</a:t>
            </a:r>
            <a:r>
              <a:rPr lang="es-CO" dirty="0"/>
              <a:t> es el ángulo de incidencia</a:t>
            </a:r>
            <a:r>
              <a:rPr lang="es-CO" dirty="0" smtClean="0"/>
              <a:t>.</a:t>
            </a:r>
          </a:p>
          <a:p>
            <a:pPr algn="just"/>
            <a:r>
              <a:rPr lang="es-CO" sz="2000" b="1" dirty="0"/>
              <a:t>Ley de la secante: </a:t>
            </a:r>
            <a:r>
              <a:rPr lang="es-CO" dirty="0"/>
              <a:t>supone que la Tierra es plana y que la capa reflectora es plana, lo cual, naturalmente, no puede ser.  La MUF sólo se usa para cálculos preliminares</a:t>
            </a:r>
            <a:r>
              <a:rPr lang="es-CO" dirty="0" smtClean="0"/>
              <a:t>.</a:t>
            </a:r>
            <a:endParaRPr lang="es-CO" dirty="0"/>
          </a:p>
        </p:txBody>
      </p:sp>
      <mc:AlternateContent xmlns:mc="http://schemas.openxmlformats.org/markup-compatibility/2006" xmlns:a14="http://schemas.microsoft.com/office/drawing/2010/main">
        <mc:Choice Requires="a14">
          <p:sp>
            <p:nvSpPr>
              <p:cNvPr id="3" name="CuadroTexto 2"/>
              <p:cNvSpPr txBox="1"/>
              <p:nvPr/>
            </p:nvSpPr>
            <p:spPr>
              <a:xfrm>
                <a:off x="7176196" y="5243947"/>
                <a:ext cx="4691797" cy="10724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𝑀𝑈𝐹</m:t>
                      </m:r>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r>
                            <a:rPr lang="es-CO" sz="2400" b="0" i="1" smtClean="0">
                              <a:latin typeface="Cambria Math" panose="02040503050406030204" pitchFamily="18" charset="0"/>
                            </a:rPr>
                            <m:t>𝑓𝑟𝑒𝑐𝑢𝑒𝑛𝑐𝑖𝑎</m:t>
                          </m:r>
                          <m:r>
                            <a:rPr lang="es-CO" sz="2400" b="0" i="1" smtClean="0">
                              <a:latin typeface="Cambria Math" panose="02040503050406030204" pitchFamily="18" charset="0"/>
                            </a:rPr>
                            <m:t> </m:t>
                          </m:r>
                          <m:r>
                            <a:rPr lang="es-CO" sz="2400" b="0" i="1" smtClean="0">
                              <a:latin typeface="Cambria Math" panose="02040503050406030204" pitchFamily="18" charset="0"/>
                            </a:rPr>
                            <m:t>𝑐𝑟</m:t>
                          </m:r>
                          <m:r>
                            <a:rPr lang="es-CO" sz="2400" b="0" i="1" smtClean="0">
                              <a:latin typeface="Cambria Math" panose="02040503050406030204" pitchFamily="18" charset="0"/>
                            </a:rPr>
                            <m:t>í</m:t>
                          </m:r>
                          <m:r>
                            <a:rPr lang="es-CO" sz="2400" b="0" i="1" smtClean="0">
                              <a:latin typeface="Cambria Math" panose="02040503050406030204" pitchFamily="18" charset="0"/>
                            </a:rPr>
                            <m:t>𝑡𝑖𝑐𝑎</m:t>
                          </m:r>
                        </m:num>
                        <m:den>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cos</m:t>
                              </m:r>
                            </m:fName>
                            <m:e>
                              <m:r>
                                <a:rPr lang="es-CO" sz="2400" b="0" i="1" smtClean="0">
                                  <a:latin typeface="Cambria Math" panose="02040503050406030204" pitchFamily="18" charset="0"/>
                                  <a:ea typeface="Cambria Math" panose="02040503050406030204" pitchFamily="18" charset="0"/>
                                </a:rPr>
                                <m:t>𝜃</m:t>
                              </m:r>
                            </m:e>
                          </m:func>
                        </m:den>
                      </m:f>
                    </m:oMath>
                  </m:oMathPara>
                </a14:m>
                <a:endParaRPr lang="es-CO" sz="2400" dirty="0" smtClean="0"/>
              </a:p>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𝑀𝑈𝐹</m:t>
                      </m:r>
                      <m:r>
                        <a:rPr lang="es-CO" sz="2400" b="0" i="1" smtClean="0">
                          <a:latin typeface="Cambria Math" panose="02040503050406030204" pitchFamily="18" charset="0"/>
                        </a:rPr>
                        <m:t>=</m:t>
                      </m:r>
                      <m:r>
                        <a:rPr lang="es-CO" sz="2400" b="0" i="1" smtClean="0">
                          <a:latin typeface="Cambria Math" panose="02040503050406030204" pitchFamily="18" charset="0"/>
                        </a:rPr>
                        <m:t>𝑓𝑟𝑒𝑐𝑢𝑒𝑛𝑐𝑖𝑎</m:t>
                      </m:r>
                      <m:r>
                        <a:rPr lang="es-CO" sz="2400" b="0" i="1" smtClean="0">
                          <a:latin typeface="Cambria Math" panose="02040503050406030204" pitchFamily="18" charset="0"/>
                        </a:rPr>
                        <m:t> </m:t>
                      </m:r>
                      <m:r>
                        <a:rPr lang="es-CO" sz="2400" b="0" i="1" smtClean="0">
                          <a:latin typeface="Cambria Math" panose="02040503050406030204" pitchFamily="18" charset="0"/>
                        </a:rPr>
                        <m:t>𝑐𝑟</m:t>
                      </m:r>
                      <m:r>
                        <a:rPr lang="es-CO" sz="2400" b="0" i="1" smtClean="0">
                          <a:latin typeface="Cambria Math" panose="02040503050406030204" pitchFamily="18" charset="0"/>
                        </a:rPr>
                        <m:t>í</m:t>
                      </m:r>
                      <m:r>
                        <a:rPr lang="es-CO" sz="2400" b="0" i="1" smtClean="0">
                          <a:latin typeface="Cambria Math" panose="02040503050406030204" pitchFamily="18" charset="0"/>
                        </a:rPr>
                        <m:t>𝑡𝑖𝑐𝑎</m:t>
                      </m:r>
                      <m:r>
                        <a:rPr lang="es-CO" sz="2400" b="0" i="1" smtClean="0">
                          <a:latin typeface="Cambria Math" panose="02040503050406030204" pitchFamily="18" charset="0"/>
                        </a:rPr>
                        <m:t>∗</m:t>
                      </m:r>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sec</m:t>
                          </m:r>
                        </m:fName>
                        <m:e>
                          <m:r>
                            <a:rPr lang="es-CO" sz="2400" b="0" i="1" smtClean="0">
                              <a:latin typeface="Cambria Math" panose="02040503050406030204" pitchFamily="18" charset="0"/>
                              <a:ea typeface="Cambria Math" panose="02040503050406030204" pitchFamily="18" charset="0"/>
                            </a:rPr>
                            <m:t>𝜃</m:t>
                          </m:r>
                        </m:e>
                      </m:func>
                    </m:oMath>
                  </m:oMathPara>
                </a14:m>
                <a:endParaRPr lang="es-CO"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7176196" y="5243947"/>
                <a:ext cx="4691797" cy="1072409"/>
              </a:xfrm>
              <a:prstGeom prst="rect">
                <a:avLst/>
              </a:prstGeom>
              <a:blipFill rotWithShape="0">
                <a:blip r:embed="rId3"/>
                <a:stretch>
                  <a:fillRect b="-11364"/>
                </a:stretch>
              </a:blipFill>
            </p:spPr>
            <p:txBody>
              <a:bodyPr/>
              <a:lstStyle/>
              <a:p>
                <a:r>
                  <a:rPr lang="es-CO">
                    <a:noFill/>
                  </a:rPr>
                  <a:t> </a:t>
                </a:r>
              </a:p>
            </p:txBody>
          </p:sp>
        </mc:Fallback>
      </mc:AlternateContent>
    </p:spTree>
    <p:extLst>
      <p:ext uri="{BB962C8B-B14F-4D97-AF65-F5344CB8AC3E}">
        <p14:creationId xmlns:p14="http://schemas.microsoft.com/office/powerpoint/2010/main" val="133925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870" y="476330"/>
            <a:ext cx="8643998"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Pérdidas en trayectoria por el espacio libre</a:t>
            </a:r>
          </a:p>
        </p:txBody>
      </p:sp>
      <p:sp>
        <p:nvSpPr>
          <p:cNvPr id="4" name="3 CuadroTexto"/>
          <p:cNvSpPr txBox="1"/>
          <p:nvPr/>
        </p:nvSpPr>
        <p:spPr>
          <a:xfrm>
            <a:off x="336176" y="1457965"/>
            <a:ext cx="11524130" cy="2554545"/>
          </a:xfrm>
          <a:prstGeom prst="rect">
            <a:avLst/>
          </a:prstGeom>
          <a:noFill/>
        </p:spPr>
        <p:txBody>
          <a:bodyPr wrap="square" rtlCol="0">
            <a:spAutoFit/>
          </a:bodyPr>
          <a:lstStyle/>
          <a:p>
            <a:pPr algn="just"/>
            <a:r>
              <a:rPr lang="es-CO" sz="2000" dirty="0" smtClean="0"/>
              <a:t>Se suele definir como la </a:t>
            </a:r>
            <a:r>
              <a:rPr lang="es-CO" sz="2000" b="1" dirty="0"/>
              <a:t>pérdida sufrida </a:t>
            </a:r>
            <a:r>
              <a:rPr lang="es-CO" sz="2000" dirty="0"/>
              <a:t>por una onda electromagnética al propagarse en línea recta por un vacío, sin absorción ni reflexión de energía en objetos cercanos.</a:t>
            </a:r>
          </a:p>
          <a:p>
            <a:pPr algn="just"/>
            <a:endParaRPr lang="es-CO" sz="2000" dirty="0"/>
          </a:p>
          <a:p>
            <a:pPr algn="just"/>
            <a:r>
              <a:rPr lang="es-CO" sz="2000" b="1" dirty="0"/>
              <a:t>Cantidad técnica artificial que incluye la ganancia de la antena transmisora, la pérdida en trayectoria por el espacio libre y el área efectiva de la antena receptora</a:t>
            </a:r>
            <a:r>
              <a:rPr lang="es-CO" sz="2000" b="1" dirty="0" smtClean="0"/>
              <a:t>.</a:t>
            </a:r>
          </a:p>
          <a:p>
            <a:pPr algn="just"/>
            <a:endParaRPr lang="es-CO" sz="2000" b="1" dirty="0"/>
          </a:p>
          <a:p>
            <a:pPr algn="just"/>
            <a:r>
              <a:rPr lang="es-CO" sz="2000" dirty="0"/>
              <a:t>Esta pérdida se puede definir como </a:t>
            </a:r>
            <a:r>
              <a:rPr lang="es-CO" sz="2000" b="1" dirty="0"/>
              <a:t>pérdida por dispersión</a:t>
            </a:r>
            <a:r>
              <a:rPr lang="es-CO" sz="2000" dirty="0"/>
              <a:t>, la cual se debe a la ley del cuadrado inverso. La ecuación es</a:t>
            </a:r>
            <a:r>
              <a:rPr lang="es-CO" sz="2000" dirty="0" smtClean="0"/>
              <a:t>:</a:t>
            </a:r>
            <a:endParaRPr lang="es-CO" sz="2000" dirty="0"/>
          </a:p>
        </p:txBody>
      </p:sp>
      <p:pic>
        <p:nvPicPr>
          <p:cNvPr id="6" name="Picture 3"/>
          <p:cNvPicPr>
            <a:picLocks noChangeAspect="1" noChangeArrowheads="1"/>
          </p:cNvPicPr>
          <p:nvPr/>
        </p:nvPicPr>
        <p:blipFill>
          <a:blip r:embed="rId2" cstate="print">
            <a:lum bright="-40000" contrast="40000"/>
          </a:blip>
          <a:srcRect/>
          <a:stretch>
            <a:fillRect/>
          </a:stretch>
        </p:blipFill>
        <p:spPr bwMode="auto">
          <a:xfrm>
            <a:off x="433467" y="5082062"/>
            <a:ext cx="5202302" cy="1073870"/>
          </a:xfrm>
          <a:prstGeom prst="rect">
            <a:avLst/>
          </a:prstGeom>
          <a:noFill/>
          <a:ln w="9525">
            <a:solidFill>
              <a:schemeClr val="tx1"/>
            </a:solidFill>
            <a:miter lim="800000"/>
            <a:headEnd/>
            <a:tailEnd/>
          </a:ln>
          <a:effectLst/>
        </p:spPr>
      </p:pic>
      <mc:AlternateContent xmlns:mc="http://schemas.openxmlformats.org/markup-compatibility/2006" xmlns:a14="http://schemas.microsoft.com/office/drawing/2010/main">
        <mc:Choice Requires="a14">
          <p:sp>
            <p:nvSpPr>
              <p:cNvPr id="7" name="Rectángulo 6"/>
              <p:cNvSpPr/>
              <p:nvPr/>
            </p:nvSpPr>
            <p:spPr>
              <a:xfrm>
                <a:off x="1094631" y="4012510"/>
                <a:ext cx="3879973" cy="1004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2400" b="1" i="1">
                              <a:latin typeface="Cambria Math" panose="02040503050406030204" pitchFamily="18" charset="0"/>
                            </a:rPr>
                          </m:ctrlPr>
                        </m:sSubPr>
                        <m:e>
                          <m:r>
                            <a:rPr lang="es-CO" sz="2400" b="1" i="1">
                              <a:latin typeface="Cambria Math" panose="02040503050406030204" pitchFamily="18" charset="0"/>
                            </a:rPr>
                            <m:t>𝑳</m:t>
                          </m:r>
                        </m:e>
                        <m:sub>
                          <m:r>
                            <a:rPr lang="es-CO" sz="2400" b="1" i="1">
                              <a:latin typeface="Cambria Math" panose="02040503050406030204" pitchFamily="18" charset="0"/>
                            </a:rPr>
                            <m:t>𝒑</m:t>
                          </m:r>
                        </m:sub>
                      </m:sSub>
                      <m:r>
                        <a:rPr lang="es-CO" sz="2400" b="1" i="1">
                          <a:latin typeface="Cambria Math" panose="02040503050406030204" pitchFamily="18" charset="0"/>
                        </a:rPr>
                        <m:t>=</m:t>
                      </m:r>
                      <m:sSup>
                        <m:sSupPr>
                          <m:ctrlPr>
                            <a:rPr lang="es-CO" sz="2400" b="1" i="1">
                              <a:latin typeface="Cambria Math" panose="02040503050406030204" pitchFamily="18" charset="0"/>
                            </a:rPr>
                          </m:ctrlPr>
                        </m:sSupPr>
                        <m:e>
                          <m:d>
                            <m:dPr>
                              <m:ctrlPr>
                                <a:rPr lang="es-CO" sz="2400" b="1" i="1">
                                  <a:latin typeface="Cambria Math" panose="02040503050406030204" pitchFamily="18" charset="0"/>
                                </a:rPr>
                              </m:ctrlPr>
                            </m:dPr>
                            <m:e>
                              <m:f>
                                <m:fPr>
                                  <m:ctrlPr>
                                    <a:rPr lang="es-CO" sz="2400" b="1" i="1">
                                      <a:latin typeface="Cambria Math" panose="02040503050406030204" pitchFamily="18" charset="0"/>
                                    </a:rPr>
                                  </m:ctrlPr>
                                </m:fPr>
                                <m:num>
                                  <m:r>
                                    <a:rPr lang="es-CO" sz="2400" b="1" i="1">
                                      <a:latin typeface="Cambria Math" panose="02040503050406030204" pitchFamily="18" charset="0"/>
                                    </a:rPr>
                                    <m:t>𝟒</m:t>
                                  </m:r>
                                  <m:r>
                                    <a:rPr lang="es-CO" sz="2400" b="1" i="1">
                                      <a:latin typeface="Cambria Math" panose="02040503050406030204" pitchFamily="18" charset="0"/>
                                      <a:ea typeface="Cambria Math" panose="02040503050406030204" pitchFamily="18" charset="0"/>
                                    </a:rPr>
                                    <m:t>𝝅</m:t>
                                  </m:r>
                                  <m:r>
                                    <a:rPr lang="es-CO" sz="2400" b="1" i="1">
                                      <a:latin typeface="Cambria Math" panose="02040503050406030204" pitchFamily="18" charset="0"/>
                                      <a:ea typeface="Cambria Math" panose="02040503050406030204" pitchFamily="18" charset="0"/>
                                    </a:rPr>
                                    <m:t>𝑫</m:t>
                                  </m:r>
                                </m:num>
                                <m:den>
                                  <m:r>
                                    <a:rPr lang="es-CO" sz="2400" b="1" i="1">
                                      <a:latin typeface="Cambria Math" panose="02040503050406030204" pitchFamily="18" charset="0"/>
                                      <a:ea typeface="Cambria Math" panose="02040503050406030204" pitchFamily="18" charset="0"/>
                                    </a:rPr>
                                    <m:t>𝝀</m:t>
                                  </m:r>
                                </m:den>
                              </m:f>
                            </m:e>
                          </m:d>
                        </m:e>
                        <m:sup>
                          <m:r>
                            <a:rPr lang="es-CO" sz="2400" b="1" i="1">
                              <a:latin typeface="Cambria Math" panose="02040503050406030204" pitchFamily="18" charset="0"/>
                            </a:rPr>
                            <m:t>𝟐</m:t>
                          </m:r>
                        </m:sup>
                      </m:sSup>
                      <m:r>
                        <a:rPr lang="es-CO" sz="2400" b="1" i="1">
                          <a:latin typeface="Cambria Math" panose="02040503050406030204" pitchFamily="18" charset="0"/>
                        </a:rPr>
                        <m:t>=</m:t>
                      </m:r>
                      <m:r>
                        <m:rPr>
                          <m:nor/>
                        </m:rPr>
                        <a:rPr lang="es-CO" sz="2400" b="1" dirty="0"/>
                        <m:t> </m:t>
                      </m:r>
                      <m:sSup>
                        <m:sSupPr>
                          <m:ctrlPr>
                            <a:rPr lang="es-CO" sz="2400" b="1" i="1">
                              <a:latin typeface="Cambria Math" panose="02040503050406030204" pitchFamily="18" charset="0"/>
                            </a:rPr>
                          </m:ctrlPr>
                        </m:sSupPr>
                        <m:e>
                          <m:d>
                            <m:dPr>
                              <m:ctrlPr>
                                <a:rPr lang="es-CO" sz="2400" b="1" i="1">
                                  <a:latin typeface="Cambria Math" panose="02040503050406030204" pitchFamily="18" charset="0"/>
                                </a:rPr>
                              </m:ctrlPr>
                            </m:dPr>
                            <m:e>
                              <m:f>
                                <m:fPr>
                                  <m:ctrlPr>
                                    <a:rPr lang="es-CO" sz="2400" b="1" i="1">
                                      <a:latin typeface="Cambria Math" panose="02040503050406030204" pitchFamily="18" charset="0"/>
                                    </a:rPr>
                                  </m:ctrlPr>
                                </m:fPr>
                                <m:num>
                                  <m:r>
                                    <a:rPr lang="es-CO" sz="2400" b="1" i="1">
                                      <a:latin typeface="Cambria Math" panose="02040503050406030204" pitchFamily="18" charset="0"/>
                                    </a:rPr>
                                    <m:t>𝟒</m:t>
                                  </m:r>
                                  <m:r>
                                    <a:rPr lang="es-CO" sz="2400" b="1" i="1">
                                      <a:latin typeface="Cambria Math" panose="02040503050406030204" pitchFamily="18" charset="0"/>
                                      <a:ea typeface="Cambria Math" panose="02040503050406030204" pitchFamily="18" charset="0"/>
                                    </a:rPr>
                                    <m:t>𝝅</m:t>
                                  </m:r>
                                  <m:r>
                                    <a:rPr lang="es-CO" sz="2400" b="1" i="1">
                                      <a:latin typeface="Cambria Math" panose="02040503050406030204" pitchFamily="18" charset="0"/>
                                      <a:ea typeface="Cambria Math" panose="02040503050406030204" pitchFamily="18" charset="0"/>
                                    </a:rPr>
                                    <m:t>𝑫𝒇</m:t>
                                  </m:r>
                                </m:num>
                                <m:den>
                                  <m:r>
                                    <a:rPr lang="es-CO" sz="2400" b="1" i="1">
                                      <a:latin typeface="Cambria Math" panose="02040503050406030204" pitchFamily="18" charset="0"/>
                                      <a:ea typeface="Cambria Math" panose="02040503050406030204" pitchFamily="18" charset="0"/>
                                    </a:rPr>
                                    <m:t>𝒄</m:t>
                                  </m:r>
                                </m:den>
                              </m:f>
                            </m:e>
                          </m:d>
                        </m:e>
                        <m:sup>
                          <m:r>
                            <a:rPr lang="es-CO" sz="2400" b="1" i="1">
                              <a:latin typeface="Cambria Math" panose="02040503050406030204" pitchFamily="18" charset="0"/>
                            </a:rPr>
                            <m:t>𝟐</m:t>
                          </m:r>
                        </m:sup>
                      </m:sSup>
                    </m:oMath>
                  </m:oMathPara>
                </a14:m>
                <a:endParaRPr lang="es-CO" sz="2400" dirty="0"/>
              </a:p>
            </p:txBody>
          </p:sp>
        </mc:Choice>
        <mc:Fallback xmlns="">
          <p:sp>
            <p:nvSpPr>
              <p:cNvPr id="7" name="Rectángulo 6"/>
              <p:cNvSpPr>
                <a:spLocks noRot="1" noChangeAspect="1" noMove="1" noResize="1" noEditPoints="1" noAdjustHandles="1" noChangeArrowheads="1" noChangeShapeType="1" noTextEdit="1"/>
              </p:cNvSpPr>
              <p:nvPr/>
            </p:nvSpPr>
            <p:spPr>
              <a:xfrm>
                <a:off x="1094631" y="4012510"/>
                <a:ext cx="3879973" cy="1004570"/>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733059" y="4569663"/>
                <a:ext cx="6396495"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panose="02040503050406030204" pitchFamily="18" charset="0"/>
                            </a:rPr>
                            <m:t>𝐿</m:t>
                          </m:r>
                        </m:e>
                        <m:sub>
                          <m:r>
                            <a:rPr lang="es-CO" sz="2800" b="0" i="1" smtClean="0">
                              <a:latin typeface="Cambria Math" panose="02040503050406030204" pitchFamily="18" charset="0"/>
                            </a:rPr>
                            <m:t>𝑝</m:t>
                          </m:r>
                          <m:r>
                            <a:rPr lang="es-CO" sz="2800" b="0" i="1" smtClean="0">
                              <a:latin typeface="Cambria Math" panose="02040503050406030204" pitchFamily="18" charset="0"/>
                            </a:rPr>
                            <m:t>(</m:t>
                          </m:r>
                          <m:r>
                            <a:rPr lang="es-CO" sz="2800" b="0" i="1" smtClean="0">
                              <a:latin typeface="Cambria Math" panose="02040503050406030204" pitchFamily="18" charset="0"/>
                            </a:rPr>
                            <m:t>𝑑𝐵</m:t>
                          </m:r>
                          <m:r>
                            <a:rPr lang="es-CO" sz="2800" b="0" i="1" smtClean="0">
                              <a:latin typeface="Cambria Math" panose="02040503050406030204" pitchFamily="18" charset="0"/>
                            </a:rPr>
                            <m:t>)</m:t>
                          </m:r>
                        </m:sub>
                      </m:sSub>
                      <m:r>
                        <a:rPr lang="es-CO" sz="2800" b="0" i="1" smtClean="0">
                          <a:latin typeface="Cambria Math" panose="02040503050406030204" pitchFamily="18" charset="0"/>
                        </a:rPr>
                        <m:t>=32.4+20</m:t>
                      </m:r>
                      <m:func>
                        <m:funcPr>
                          <m:ctrlPr>
                            <a:rPr lang="es-CO" sz="2800" b="0" i="1" smtClean="0">
                              <a:latin typeface="Cambria Math" panose="02040503050406030204" pitchFamily="18" charset="0"/>
                            </a:rPr>
                          </m:ctrlPr>
                        </m:funcPr>
                        <m:fName>
                          <m:r>
                            <m:rPr>
                              <m:sty m:val="p"/>
                            </m:rPr>
                            <a:rPr lang="es-CO" sz="2800" b="0" i="0" smtClean="0">
                              <a:latin typeface="Cambria Math" panose="02040503050406030204" pitchFamily="18" charset="0"/>
                            </a:rPr>
                            <m:t>log</m:t>
                          </m:r>
                        </m:fName>
                        <m:e>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𝑓</m:t>
                              </m:r>
                            </m:e>
                            <m:sub>
                              <m:r>
                                <a:rPr lang="es-CO" sz="2800" b="0" i="1" smtClean="0">
                                  <a:latin typeface="Cambria Math" panose="02040503050406030204" pitchFamily="18" charset="0"/>
                                </a:rPr>
                                <m:t>𝑀𝐻𝑧</m:t>
                              </m:r>
                            </m:sub>
                          </m:sSub>
                          <m:r>
                            <a:rPr lang="es-CO" sz="2800" b="0" i="1" smtClean="0">
                              <a:latin typeface="Cambria Math" panose="02040503050406030204" pitchFamily="18" charset="0"/>
                            </a:rPr>
                            <m:t>+20</m:t>
                          </m:r>
                          <m:func>
                            <m:funcPr>
                              <m:ctrlPr>
                                <a:rPr lang="es-CO" sz="2800" b="0" i="1" smtClean="0">
                                  <a:latin typeface="Cambria Math" panose="02040503050406030204" pitchFamily="18" charset="0"/>
                                </a:rPr>
                              </m:ctrlPr>
                            </m:funcPr>
                            <m:fName>
                              <m:r>
                                <m:rPr>
                                  <m:sty m:val="p"/>
                                </m:rPr>
                                <a:rPr lang="es-CO" sz="2800" b="0" i="0" smtClean="0">
                                  <a:latin typeface="Cambria Math" panose="02040503050406030204" pitchFamily="18" charset="0"/>
                                </a:rPr>
                                <m:t>log</m:t>
                              </m:r>
                            </m:fName>
                            <m:e>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𝐷</m:t>
                                  </m:r>
                                </m:e>
                                <m:sub>
                                  <m:r>
                                    <a:rPr lang="es-CO" sz="2800" b="0" i="1" smtClean="0">
                                      <a:latin typeface="Cambria Math" panose="02040503050406030204" pitchFamily="18" charset="0"/>
                                    </a:rPr>
                                    <m:t>𝐾𝑚</m:t>
                                  </m:r>
                                </m:sub>
                              </m:sSub>
                            </m:e>
                          </m:func>
                        </m:e>
                      </m:func>
                    </m:oMath>
                  </m:oMathPara>
                </a14:m>
                <a:endParaRPr lang="es-CO" sz="28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733059" y="4569663"/>
                <a:ext cx="6396495" cy="472373"/>
              </a:xfrm>
              <a:prstGeom prst="rect">
                <a:avLst/>
              </a:prstGeom>
              <a:blipFill rotWithShape="0">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781873" y="5534719"/>
                <a:ext cx="6396495"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panose="02040503050406030204" pitchFamily="18" charset="0"/>
                            </a:rPr>
                            <m:t>𝐿</m:t>
                          </m:r>
                        </m:e>
                        <m:sub>
                          <m:r>
                            <a:rPr lang="es-CO" sz="2800" b="0" i="1" smtClean="0">
                              <a:latin typeface="Cambria Math" panose="02040503050406030204" pitchFamily="18" charset="0"/>
                            </a:rPr>
                            <m:t>𝑝</m:t>
                          </m:r>
                          <m:r>
                            <a:rPr lang="es-CO" sz="2800" b="0" i="1" smtClean="0">
                              <a:latin typeface="Cambria Math" panose="02040503050406030204" pitchFamily="18" charset="0"/>
                            </a:rPr>
                            <m:t>(</m:t>
                          </m:r>
                          <m:r>
                            <a:rPr lang="es-CO" sz="2800" b="0" i="1" smtClean="0">
                              <a:latin typeface="Cambria Math" panose="02040503050406030204" pitchFamily="18" charset="0"/>
                            </a:rPr>
                            <m:t>𝑑𝐵</m:t>
                          </m:r>
                          <m:r>
                            <a:rPr lang="es-CO" sz="2800" b="0" i="1" smtClean="0">
                              <a:latin typeface="Cambria Math" panose="02040503050406030204" pitchFamily="18" charset="0"/>
                            </a:rPr>
                            <m:t>)</m:t>
                          </m:r>
                        </m:sub>
                      </m:sSub>
                      <m:r>
                        <a:rPr lang="es-CO" sz="2800" b="0" i="1" smtClean="0">
                          <a:latin typeface="Cambria Math" panose="02040503050406030204" pitchFamily="18" charset="0"/>
                        </a:rPr>
                        <m:t>=92.4+20</m:t>
                      </m:r>
                      <m:func>
                        <m:funcPr>
                          <m:ctrlPr>
                            <a:rPr lang="es-CO" sz="2800" b="0" i="1" smtClean="0">
                              <a:latin typeface="Cambria Math" panose="02040503050406030204" pitchFamily="18" charset="0"/>
                            </a:rPr>
                          </m:ctrlPr>
                        </m:funcPr>
                        <m:fName>
                          <m:r>
                            <m:rPr>
                              <m:sty m:val="p"/>
                            </m:rPr>
                            <a:rPr lang="es-CO" sz="2800" b="0" i="0" smtClean="0">
                              <a:latin typeface="Cambria Math" panose="02040503050406030204" pitchFamily="18" charset="0"/>
                            </a:rPr>
                            <m:t>log</m:t>
                          </m:r>
                        </m:fName>
                        <m:e>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𝑓</m:t>
                              </m:r>
                            </m:e>
                            <m:sub>
                              <m:r>
                                <a:rPr lang="es-CO" sz="2800" b="0" i="1" smtClean="0">
                                  <a:latin typeface="Cambria Math" panose="02040503050406030204" pitchFamily="18" charset="0"/>
                                </a:rPr>
                                <m:t>𝐺𝐻𝑧</m:t>
                              </m:r>
                            </m:sub>
                          </m:sSub>
                          <m:r>
                            <a:rPr lang="es-CO" sz="2800" b="0" i="1" smtClean="0">
                              <a:latin typeface="Cambria Math" panose="02040503050406030204" pitchFamily="18" charset="0"/>
                            </a:rPr>
                            <m:t>+20</m:t>
                          </m:r>
                          <m:func>
                            <m:funcPr>
                              <m:ctrlPr>
                                <a:rPr lang="es-CO" sz="2800" b="0" i="1" smtClean="0">
                                  <a:latin typeface="Cambria Math" panose="02040503050406030204" pitchFamily="18" charset="0"/>
                                </a:rPr>
                              </m:ctrlPr>
                            </m:funcPr>
                            <m:fName>
                              <m:r>
                                <m:rPr>
                                  <m:sty m:val="p"/>
                                </m:rPr>
                                <a:rPr lang="es-CO" sz="2800" b="0" i="0" smtClean="0">
                                  <a:latin typeface="Cambria Math" panose="02040503050406030204" pitchFamily="18" charset="0"/>
                                </a:rPr>
                                <m:t>log</m:t>
                              </m:r>
                            </m:fName>
                            <m:e>
                              <m:sSub>
                                <m:sSubPr>
                                  <m:ctrlPr>
                                    <a:rPr lang="es-CO" sz="2800" b="0" i="1" smtClean="0">
                                      <a:latin typeface="Cambria Math" panose="02040503050406030204" pitchFamily="18" charset="0"/>
                                    </a:rPr>
                                  </m:ctrlPr>
                                </m:sSubPr>
                                <m:e>
                                  <m:r>
                                    <a:rPr lang="es-CO" sz="2800" b="0" i="1" smtClean="0">
                                      <a:latin typeface="Cambria Math" panose="02040503050406030204" pitchFamily="18" charset="0"/>
                                    </a:rPr>
                                    <m:t>𝐷</m:t>
                                  </m:r>
                                </m:e>
                                <m:sub>
                                  <m:r>
                                    <a:rPr lang="es-CO" sz="2800" b="0" i="1" smtClean="0">
                                      <a:latin typeface="Cambria Math" panose="02040503050406030204" pitchFamily="18" charset="0"/>
                                    </a:rPr>
                                    <m:t>𝐾𝑚</m:t>
                                  </m:r>
                                </m:sub>
                              </m:sSub>
                            </m:e>
                          </m:func>
                        </m:e>
                      </m:func>
                    </m:oMath>
                  </m:oMathPara>
                </a14:m>
                <a:endParaRPr lang="es-CO" sz="28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781873" y="5534719"/>
                <a:ext cx="6396495" cy="472373"/>
              </a:xfrm>
              <a:prstGeom prst="rect">
                <a:avLst/>
              </a:prstGeom>
              <a:blipFill rotWithShape="0">
                <a:blip r:embed="rId5"/>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52756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405" y="557026"/>
            <a:ext cx="750099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Margen de desvanecimiento</a:t>
            </a:r>
          </a:p>
        </p:txBody>
      </p:sp>
      <p:sp>
        <p:nvSpPr>
          <p:cNvPr id="4" name="3 CuadroTexto"/>
          <p:cNvSpPr txBox="1"/>
          <p:nvPr/>
        </p:nvSpPr>
        <p:spPr>
          <a:xfrm>
            <a:off x="389965" y="1412638"/>
            <a:ext cx="11456894" cy="3785652"/>
          </a:xfrm>
          <a:prstGeom prst="rect">
            <a:avLst/>
          </a:prstGeom>
          <a:noFill/>
        </p:spPr>
        <p:txBody>
          <a:bodyPr wrap="square" rtlCol="0">
            <a:spAutoFit/>
          </a:bodyPr>
          <a:lstStyle/>
          <a:p>
            <a:pPr algn="just"/>
            <a:r>
              <a:rPr lang="es-CO" sz="2000" dirty="0"/>
              <a:t>Al propagarse una onda electromagnética por la atmósfera terrestre, la señal puede tener pérdidas intermitentes de intensidad, además de la pérdida normal en la </a:t>
            </a:r>
            <a:r>
              <a:rPr lang="es-CO" sz="2000" dirty="0" smtClean="0"/>
              <a:t>trayectoria. Esta </a:t>
            </a:r>
            <a:r>
              <a:rPr lang="es-CO" sz="2000" dirty="0"/>
              <a:t>variación en la pérdida de la señal se llama </a:t>
            </a:r>
            <a:r>
              <a:rPr lang="es-CO" sz="2000" b="1" dirty="0"/>
              <a:t>desvanecimiento</a:t>
            </a:r>
            <a:r>
              <a:rPr lang="es-CO" sz="2000" dirty="0"/>
              <a:t> y se puede atribuir a perturbaciones meteorológicas como lluvia, nieve, granizo, etc.; a trayectorias múltiples y a una superficie terrestre</a:t>
            </a:r>
            <a:r>
              <a:rPr lang="es-CO" sz="2000" dirty="0" smtClean="0"/>
              <a:t>.</a:t>
            </a:r>
          </a:p>
          <a:p>
            <a:pPr algn="just"/>
            <a:endParaRPr lang="es-CO" sz="2000" dirty="0"/>
          </a:p>
          <a:p>
            <a:pPr algn="just"/>
            <a:r>
              <a:rPr lang="es-CO" sz="2000" dirty="0"/>
              <a:t>Al desvanecimiento temporal se le agrega una pérdida adicional de transmisión a la pérdida en trayectoria temporal llamada </a:t>
            </a:r>
            <a:r>
              <a:rPr lang="es-CO" sz="2000" b="1" dirty="0"/>
              <a:t>margen de desvanecimiento</a:t>
            </a:r>
            <a:r>
              <a:rPr lang="es-CO" sz="2000" dirty="0"/>
              <a:t>. </a:t>
            </a:r>
            <a:r>
              <a:rPr lang="es-CO" sz="2000" dirty="0" smtClean="0"/>
              <a:t>En </a:t>
            </a:r>
            <a:r>
              <a:rPr lang="es-CO" sz="2000" dirty="0"/>
              <a:t>esencia, el margen de desvanecimiento es un factor que se incluye en la ecuación de ganancia del sistema, con consideraciones como propagación por trayectorias múltiples y sensibilidad de </a:t>
            </a:r>
            <a:r>
              <a:rPr lang="es-CO" sz="2000" dirty="0" smtClean="0"/>
              <a:t>terreno. El </a:t>
            </a:r>
            <a:r>
              <a:rPr lang="es-CO" sz="2000" dirty="0"/>
              <a:t>margen se incluye en la ecuación como una pérdida</a:t>
            </a:r>
            <a:r>
              <a:rPr lang="es-CO" sz="2000" dirty="0" smtClean="0"/>
              <a:t>.</a:t>
            </a:r>
          </a:p>
          <a:p>
            <a:pPr algn="just"/>
            <a:endParaRPr lang="es-CO" sz="2000" dirty="0"/>
          </a:p>
          <a:p>
            <a:pPr algn="just"/>
            <a:r>
              <a:rPr lang="es-CO" sz="2000" dirty="0"/>
              <a:t>Ecuaciones de confiablidad de </a:t>
            </a:r>
            <a:r>
              <a:rPr lang="es-CO" sz="2000" dirty="0" err="1"/>
              <a:t>Barnett-Vignant</a:t>
            </a:r>
            <a:r>
              <a:rPr lang="es-CO" sz="2000" dirty="0"/>
              <a:t> para una disponibilidad anual especificada en un sistema no protegido sin diversidad</a:t>
            </a:r>
            <a:r>
              <a:rPr lang="es-CO" sz="2000" dirty="0" smtClean="0"/>
              <a:t>:</a:t>
            </a:r>
            <a:endParaRPr lang="es-CO" sz="2000" dirty="0"/>
          </a:p>
        </p:txBody>
      </p:sp>
      <mc:AlternateContent xmlns:mc="http://schemas.openxmlformats.org/markup-compatibility/2006" xmlns:a14="http://schemas.microsoft.com/office/drawing/2010/main">
        <mc:Choice Requires="a14">
          <p:sp>
            <p:nvSpPr>
              <p:cNvPr id="3" name="CuadroTexto 2"/>
              <p:cNvSpPr txBox="1"/>
              <p:nvPr/>
            </p:nvSpPr>
            <p:spPr>
              <a:xfrm>
                <a:off x="2666664" y="5280246"/>
                <a:ext cx="69034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𝐹</m:t>
                          </m:r>
                        </m:e>
                        <m:sub>
                          <m:r>
                            <a:rPr lang="es-CO" sz="2400" b="0" i="1" smtClean="0">
                              <a:latin typeface="Cambria Math" panose="02040503050406030204" pitchFamily="18" charset="0"/>
                            </a:rPr>
                            <m:t>𝑚</m:t>
                          </m:r>
                        </m:sub>
                      </m:sSub>
                      <m:r>
                        <a:rPr lang="es-CO" sz="2400" b="0" i="1" smtClean="0">
                          <a:latin typeface="Cambria Math" panose="02040503050406030204" pitchFamily="18" charset="0"/>
                        </a:rPr>
                        <m:t>=30</m:t>
                      </m:r>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log</m:t>
                          </m:r>
                        </m:fName>
                        <m:e>
                          <m:r>
                            <a:rPr lang="es-CO" sz="2400" b="0" i="1" smtClean="0">
                              <a:latin typeface="Cambria Math" panose="02040503050406030204" pitchFamily="18" charset="0"/>
                            </a:rPr>
                            <m:t>𝐷</m:t>
                          </m:r>
                        </m:e>
                      </m:func>
                      <m:r>
                        <a:rPr lang="es-CO" sz="2400" b="0" i="1" smtClean="0">
                          <a:latin typeface="Cambria Math" panose="02040503050406030204" pitchFamily="18" charset="0"/>
                        </a:rPr>
                        <m:t>+10</m:t>
                      </m:r>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log</m:t>
                          </m:r>
                        </m:fName>
                        <m:e>
                          <m:d>
                            <m:dPr>
                              <m:ctrlPr>
                                <a:rPr lang="es-CO" sz="2400" b="0" i="1" smtClean="0">
                                  <a:latin typeface="Cambria Math" panose="02040503050406030204" pitchFamily="18" charset="0"/>
                                </a:rPr>
                              </m:ctrlPr>
                            </m:dPr>
                            <m:e>
                              <m:r>
                                <a:rPr lang="es-CO" sz="2400" b="0" i="1" smtClean="0">
                                  <a:latin typeface="Cambria Math" panose="02040503050406030204" pitchFamily="18" charset="0"/>
                                </a:rPr>
                                <m:t>6</m:t>
                              </m:r>
                              <m:r>
                                <a:rPr lang="es-CO" sz="2400" b="0" i="1" smtClean="0">
                                  <a:latin typeface="Cambria Math" panose="02040503050406030204" pitchFamily="18" charset="0"/>
                                </a:rPr>
                                <m:t>𝐴𝐵𝑓</m:t>
                              </m:r>
                            </m:e>
                          </m:d>
                          <m:r>
                            <a:rPr lang="es-CO" sz="2400" b="0" i="1" smtClean="0">
                              <a:latin typeface="Cambria Math" panose="02040503050406030204" pitchFamily="18" charset="0"/>
                            </a:rPr>
                            <m:t>−10</m:t>
                          </m:r>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log</m:t>
                              </m:r>
                            </m:fName>
                            <m:e>
                              <m:d>
                                <m:dPr>
                                  <m:ctrlPr>
                                    <a:rPr lang="es-CO" sz="2400" b="0" i="1" smtClean="0">
                                      <a:latin typeface="Cambria Math" panose="02040503050406030204" pitchFamily="18" charset="0"/>
                                    </a:rPr>
                                  </m:ctrlPr>
                                </m:dPr>
                                <m:e>
                                  <m:r>
                                    <a:rPr lang="es-CO" sz="2400" b="0" i="1" smtClean="0">
                                      <a:latin typeface="Cambria Math" panose="02040503050406030204" pitchFamily="18" charset="0"/>
                                    </a:rPr>
                                    <m:t>1−</m:t>
                                  </m:r>
                                  <m:r>
                                    <a:rPr lang="es-CO" sz="2400" b="0" i="1" smtClean="0">
                                      <a:latin typeface="Cambria Math" panose="02040503050406030204" pitchFamily="18" charset="0"/>
                                    </a:rPr>
                                    <m:t>𝑅</m:t>
                                  </m:r>
                                </m:e>
                              </m:d>
                              <m:r>
                                <a:rPr lang="es-CO" sz="2400" b="0" i="1" smtClean="0">
                                  <a:latin typeface="Cambria Math" panose="02040503050406030204" pitchFamily="18" charset="0"/>
                                </a:rPr>
                                <m:t>−70</m:t>
                              </m:r>
                            </m:e>
                          </m:func>
                        </m:e>
                      </m:func>
                    </m:oMath>
                  </m:oMathPara>
                </a14:m>
                <a:endParaRPr lang="es-CO"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66664" y="5280246"/>
                <a:ext cx="6903493" cy="369332"/>
              </a:xfrm>
              <a:prstGeom prst="rect">
                <a:avLst/>
              </a:prstGeom>
              <a:blipFill rotWithShape="0">
                <a:blip r:embed="rId2"/>
                <a:stretch>
                  <a:fillRect l="-530" r="-618" b="-34426"/>
                </a:stretch>
              </a:blipFill>
            </p:spPr>
            <p:txBody>
              <a:bodyPr/>
              <a:lstStyle/>
              <a:p>
                <a:r>
                  <a:rPr lang="es-CO">
                    <a:noFill/>
                  </a:rPr>
                  <a:t> </a:t>
                </a:r>
              </a:p>
            </p:txBody>
          </p:sp>
        </mc:Fallback>
      </mc:AlternateContent>
      <p:sp>
        <p:nvSpPr>
          <p:cNvPr id="6" name="CuadroTexto 5"/>
          <p:cNvSpPr txBox="1"/>
          <p:nvPr/>
        </p:nvSpPr>
        <p:spPr>
          <a:xfrm>
            <a:off x="3225567" y="5637944"/>
            <a:ext cx="1638666" cy="923330"/>
          </a:xfrm>
          <a:prstGeom prst="rect">
            <a:avLst/>
          </a:prstGeom>
          <a:noFill/>
        </p:spPr>
        <p:txBody>
          <a:bodyPr wrap="square" rtlCol="0">
            <a:spAutoFit/>
          </a:bodyPr>
          <a:lstStyle/>
          <a:p>
            <a:pPr algn="ctr"/>
            <a:r>
              <a:rPr lang="es-CO" dirty="0" smtClean="0"/>
              <a:t>Efecto de trayectoria múltiple</a:t>
            </a:r>
            <a:endParaRPr lang="es-CO" dirty="0"/>
          </a:p>
        </p:txBody>
      </p:sp>
      <p:sp>
        <p:nvSpPr>
          <p:cNvPr id="7" name="CuadroTexto 6"/>
          <p:cNvSpPr txBox="1"/>
          <p:nvPr/>
        </p:nvSpPr>
        <p:spPr>
          <a:xfrm>
            <a:off x="5031955" y="5782435"/>
            <a:ext cx="1638666" cy="646331"/>
          </a:xfrm>
          <a:prstGeom prst="rect">
            <a:avLst/>
          </a:prstGeom>
          <a:noFill/>
        </p:spPr>
        <p:txBody>
          <a:bodyPr wrap="square" rtlCol="0">
            <a:spAutoFit/>
          </a:bodyPr>
          <a:lstStyle/>
          <a:p>
            <a:pPr algn="ctr"/>
            <a:r>
              <a:rPr lang="es-CO" dirty="0" smtClean="0"/>
              <a:t>Sensibilidad del terreno</a:t>
            </a:r>
            <a:endParaRPr lang="es-CO" dirty="0"/>
          </a:p>
        </p:txBody>
      </p:sp>
      <p:sp>
        <p:nvSpPr>
          <p:cNvPr id="8" name="CuadroTexto 7"/>
          <p:cNvSpPr txBox="1"/>
          <p:nvPr/>
        </p:nvSpPr>
        <p:spPr>
          <a:xfrm>
            <a:off x="7075908" y="5776443"/>
            <a:ext cx="1638666" cy="646331"/>
          </a:xfrm>
          <a:prstGeom prst="rect">
            <a:avLst/>
          </a:prstGeom>
          <a:noFill/>
        </p:spPr>
        <p:txBody>
          <a:bodyPr wrap="square" rtlCol="0">
            <a:spAutoFit/>
          </a:bodyPr>
          <a:lstStyle/>
          <a:p>
            <a:pPr algn="ctr"/>
            <a:r>
              <a:rPr lang="es-CO" dirty="0" smtClean="0"/>
              <a:t>Objetivos de confiabilidad</a:t>
            </a:r>
            <a:endParaRPr lang="es-CO" dirty="0"/>
          </a:p>
        </p:txBody>
      </p:sp>
    </p:spTree>
    <p:extLst>
      <p:ext uri="{BB962C8B-B14F-4D97-AF65-F5344CB8AC3E}">
        <p14:creationId xmlns:p14="http://schemas.microsoft.com/office/powerpoint/2010/main" val="306058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9447" y="562026"/>
            <a:ext cx="607223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Margen de desvanecimiento</a:t>
            </a:r>
          </a:p>
        </p:txBody>
      </p:sp>
      <p:sp>
        <p:nvSpPr>
          <p:cNvPr id="4" name="3 CuadroTexto"/>
          <p:cNvSpPr txBox="1"/>
          <p:nvPr/>
        </p:nvSpPr>
        <p:spPr>
          <a:xfrm>
            <a:off x="1738282" y="1412639"/>
            <a:ext cx="8786842" cy="584775"/>
          </a:xfrm>
          <a:prstGeom prst="rect">
            <a:avLst/>
          </a:prstGeom>
          <a:noFill/>
        </p:spPr>
        <p:txBody>
          <a:bodyPr wrap="square" rtlCol="0">
            <a:spAutoFit/>
          </a:bodyPr>
          <a:lstStyle/>
          <a:p>
            <a:pPr algn="just"/>
            <a:r>
              <a:rPr lang="es-CO" sz="3200" dirty="0"/>
              <a:t>Notaciones de la ecuación anterior:</a:t>
            </a:r>
          </a:p>
        </p:txBody>
      </p:sp>
      <p:pic>
        <p:nvPicPr>
          <p:cNvPr id="3074" name="Picture 2"/>
          <p:cNvPicPr>
            <a:picLocks noChangeAspect="1" noChangeArrowheads="1"/>
          </p:cNvPicPr>
          <p:nvPr/>
        </p:nvPicPr>
        <p:blipFill>
          <a:blip r:embed="rId2" cstate="print">
            <a:lum bright="-40000" contrast="40000"/>
          </a:blip>
          <a:srcRect/>
          <a:stretch>
            <a:fillRect/>
          </a:stretch>
        </p:blipFill>
        <p:spPr bwMode="auto">
          <a:xfrm>
            <a:off x="1666844" y="2155104"/>
            <a:ext cx="8786842" cy="441716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478948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084375" y="2002305"/>
            <a:ext cx="3028950" cy="3648075"/>
          </a:xfrm>
          <a:prstGeom prst="rect">
            <a:avLst/>
          </a:prstGeom>
        </p:spPr>
      </p:pic>
      <p:pic>
        <p:nvPicPr>
          <p:cNvPr id="6" name="Imagen 5"/>
          <p:cNvPicPr>
            <a:picLocks noChangeAspect="1"/>
          </p:cNvPicPr>
          <p:nvPr/>
        </p:nvPicPr>
        <p:blipFill>
          <a:blip r:embed="rId3"/>
          <a:stretch>
            <a:fillRect/>
          </a:stretch>
        </p:blipFill>
        <p:spPr>
          <a:xfrm>
            <a:off x="725805" y="2107081"/>
            <a:ext cx="6076950" cy="3438525"/>
          </a:xfrm>
          <a:prstGeom prst="rect">
            <a:avLst/>
          </a:prstGeom>
        </p:spPr>
      </p:pic>
    </p:spTree>
    <p:extLst>
      <p:ext uri="{BB962C8B-B14F-4D97-AF65-F5344CB8AC3E}">
        <p14:creationId xmlns:p14="http://schemas.microsoft.com/office/powerpoint/2010/main" val="418400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405" y="557026"/>
            <a:ext cx="750099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smtClean="0">
                <a:effectLst>
                  <a:outerShdw blurRad="38100" dist="38100" dir="2700000" algn="tl">
                    <a:srgbClr val="C0C0C0"/>
                  </a:outerShdw>
                </a:effectLst>
                <a:latin typeface="Arial" charset="0"/>
                <a:ea typeface="+mn-ea"/>
                <a:cs typeface="+mn-cs"/>
              </a:rPr>
              <a:t>Radiofrecuencia </a:t>
            </a:r>
            <a:endParaRPr lang="es-CO" sz="3200" dirty="0">
              <a:effectLst>
                <a:outerShdw blurRad="38100" dist="38100" dir="2700000" algn="tl">
                  <a:srgbClr val="C0C0C0"/>
                </a:outerShdw>
              </a:effectLst>
              <a:latin typeface="Arial" charset="0"/>
              <a:ea typeface="+mn-ea"/>
              <a:cs typeface="+mn-cs"/>
            </a:endParaRPr>
          </a:p>
        </p:txBody>
      </p:sp>
      <p:sp>
        <p:nvSpPr>
          <p:cNvPr id="4" name="3 CuadroTexto"/>
          <p:cNvSpPr txBox="1"/>
          <p:nvPr/>
        </p:nvSpPr>
        <p:spPr>
          <a:xfrm>
            <a:off x="389965" y="1412638"/>
            <a:ext cx="11456894" cy="1631216"/>
          </a:xfrm>
          <a:prstGeom prst="rect">
            <a:avLst/>
          </a:prstGeom>
          <a:noFill/>
        </p:spPr>
        <p:txBody>
          <a:bodyPr wrap="square" rtlCol="0">
            <a:spAutoFit/>
          </a:bodyPr>
          <a:lstStyle/>
          <a:p>
            <a:pPr algn="just"/>
            <a:r>
              <a:rPr lang="es-CO" sz="2000" dirty="0" smtClean="0"/>
              <a:t>Es la distribución energética del conjunto de ondas electromagnéticas. Cubre longitudes de onda muy variadas. La distribución esta organizada en bandas, las cuales van de las radioeléctricas hacia las luminosas.</a:t>
            </a:r>
          </a:p>
          <a:p>
            <a:pPr algn="just"/>
            <a:endParaRPr lang="es-CO" sz="2000" dirty="0"/>
          </a:p>
          <a:p>
            <a:pPr algn="just"/>
            <a:r>
              <a:rPr lang="es-CO" sz="2000" dirty="0" smtClean="0"/>
              <a:t>Las radiofrecuencias también denominado espectro de radiofrecuencia o RF se aplica a la porción menos energética del espectro electromagnético, situada de 30Hz hasta 300GHz</a:t>
            </a:r>
            <a:endParaRPr lang="es-CO" sz="2000" dirty="0"/>
          </a:p>
        </p:txBody>
      </p:sp>
      <p:pic>
        <p:nvPicPr>
          <p:cNvPr id="9" name="Imagen 8"/>
          <p:cNvPicPr>
            <a:picLocks noChangeAspect="1"/>
          </p:cNvPicPr>
          <p:nvPr/>
        </p:nvPicPr>
        <p:blipFill>
          <a:blip r:embed="rId2"/>
          <a:stretch>
            <a:fillRect/>
          </a:stretch>
        </p:blipFill>
        <p:spPr>
          <a:xfrm>
            <a:off x="389965" y="3446585"/>
            <a:ext cx="6463978" cy="3127732"/>
          </a:xfrm>
          <a:prstGeom prst="rect">
            <a:avLst/>
          </a:prstGeom>
        </p:spPr>
      </p:pic>
      <p:sp>
        <p:nvSpPr>
          <p:cNvPr id="10" name="3 CuadroTexto"/>
          <p:cNvSpPr txBox="1"/>
          <p:nvPr/>
        </p:nvSpPr>
        <p:spPr>
          <a:xfrm>
            <a:off x="7057291" y="3845167"/>
            <a:ext cx="4789567" cy="1938992"/>
          </a:xfrm>
          <a:prstGeom prst="rect">
            <a:avLst/>
          </a:prstGeom>
          <a:noFill/>
        </p:spPr>
        <p:txBody>
          <a:bodyPr wrap="square" rtlCol="0">
            <a:spAutoFit/>
          </a:bodyPr>
          <a:lstStyle/>
          <a:p>
            <a:pPr algn="just"/>
            <a:r>
              <a:rPr lang="es-CO" sz="2000" dirty="0" smtClean="0"/>
              <a:t>Los usos de la radiofrecuencia son:</a:t>
            </a:r>
          </a:p>
          <a:p>
            <a:pPr marL="342900" indent="-342900" algn="just">
              <a:buFont typeface="Arial" panose="020B0604020202020204" pitchFamily="34" charset="0"/>
              <a:buChar char="•"/>
            </a:pPr>
            <a:r>
              <a:rPr lang="es-CO" sz="2000" dirty="0" smtClean="0"/>
              <a:t>Radiocomunicaciones</a:t>
            </a:r>
          </a:p>
          <a:p>
            <a:pPr marL="342900" indent="-342900" algn="just">
              <a:buFont typeface="Arial" panose="020B0604020202020204" pitchFamily="34" charset="0"/>
              <a:buChar char="•"/>
            </a:pPr>
            <a:r>
              <a:rPr lang="es-CO" sz="2000" dirty="0" smtClean="0"/>
              <a:t>Radioastronomía</a:t>
            </a:r>
          </a:p>
          <a:p>
            <a:pPr marL="342900" indent="-342900" algn="just">
              <a:buFont typeface="Arial" panose="020B0604020202020204" pitchFamily="34" charset="0"/>
              <a:buChar char="•"/>
            </a:pPr>
            <a:r>
              <a:rPr lang="es-CO" sz="2000" dirty="0" smtClean="0"/>
              <a:t>Radar</a:t>
            </a:r>
          </a:p>
          <a:p>
            <a:pPr marL="342900" indent="-342900" algn="just">
              <a:buFont typeface="Arial" panose="020B0604020202020204" pitchFamily="34" charset="0"/>
              <a:buChar char="•"/>
            </a:pPr>
            <a:r>
              <a:rPr lang="es-CO" sz="2000" dirty="0" smtClean="0"/>
              <a:t>Resonancia magnética nuclear</a:t>
            </a:r>
          </a:p>
          <a:p>
            <a:pPr marL="342900" indent="-342900" algn="just">
              <a:buFont typeface="Arial" panose="020B0604020202020204" pitchFamily="34" charset="0"/>
              <a:buChar char="•"/>
            </a:pPr>
            <a:r>
              <a:rPr lang="es-CO" sz="2000" dirty="0" smtClean="0"/>
              <a:t>Otros </a:t>
            </a:r>
            <a:endParaRPr lang="es-CO" sz="2000" dirty="0"/>
          </a:p>
        </p:txBody>
      </p:sp>
    </p:spTree>
    <p:extLst>
      <p:ext uri="{BB962C8B-B14F-4D97-AF65-F5344CB8AC3E}">
        <p14:creationId xmlns:p14="http://schemas.microsoft.com/office/powerpoint/2010/main" val="2838860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12577" y="2109787"/>
            <a:ext cx="6568596" cy="3879533"/>
          </a:xfrm>
          <a:prstGeom prst="rect">
            <a:avLst/>
          </a:prstGeom>
        </p:spPr>
      </p:pic>
    </p:spTree>
    <p:extLst>
      <p:ext uri="{BB962C8B-B14F-4D97-AF65-F5344CB8AC3E}">
        <p14:creationId xmlns:p14="http://schemas.microsoft.com/office/powerpoint/2010/main" val="337411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405" y="322564"/>
            <a:ext cx="7500990"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smtClean="0">
                <a:effectLst>
                  <a:outerShdw blurRad="38100" dist="38100" dir="2700000" algn="tl">
                    <a:srgbClr val="C0C0C0"/>
                  </a:outerShdw>
                </a:effectLst>
                <a:latin typeface="Arial" charset="0"/>
                <a:ea typeface="+mn-ea"/>
                <a:cs typeface="+mn-cs"/>
              </a:rPr>
              <a:t>Microondas </a:t>
            </a:r>
            <a:endParaRPr lang="es-CO" sz="3200" dirty="0">
              <a:effectLst>
                <a:outerShdw blurRad="38100" dist="38100" dir="2700000" algn="tl">
                  <a:srgbClr val="C0C0C0"/>
                </a:outerShdw>
              </a:effectLst>
              <a:latin typeface="Arial" charset="0"/>
              <a:ea typeface="+mn-ea"/>
              <a:cs typeface="+mn-cs"/>
            </a:endParaRPr>
          </a:p>
        </p:txBody>
      </p:sp>
      <p:sp>
        <p:nvSpPr>
          <p:cNvPr id="4" name="3 CuadroTexto"/>
          <p:cNvSpPr txBox="1"/>
          <p:nvPr/>
        </p:nvSpPr>
        <p:spPr>
          <a:xfrm>
            <a:off x="4994031" y="2661317"/>
            <a:ext cx="6775938" cy="2862322"/>
          </a:xfrm>
          <a:prstGeom prst="rect">
            <a:avLst/>
          </a:prstGeom>
          <a:noFill/>
        </p:spPr>
        <p:txBody>
          <a:bodyPr wrap="square" rtlCol="0">
            <a:spAutoFit/>
          </a:bodyPr>
          <a:lstStyle/>
          <a:p>
            <a:pPr algn="just"/>
            <a:r>
              <a:rPr lang="es-CO" sz="2000" dirty="0" smtClean="0"/>
              <a:t>Son las ondas electromagnéticas que se encuentran a partir de 1GHz de frecuencia (aunque según la distribución, se pueden considerar desde los 300MHz o banda UHF) y hasta 300GHz.</a:t>
            </a:r>
          </a:p>
          <a:p>
            <a:pPr algn="just"/>
            <a:endParaRPr lang="es-CO" sz="2000" dirty="0"/>
          </a:p>
          <a:p>
            <a:pPr algn="just"/>
            <a:r>
              <a:rPr lang="es-CO" sz="2000" dirty="0" smtClean="0"/>
              <a:t>Usos:</a:t>
            </a:r>
          </a:p>
          <a:p>
            <a:pPr algn="just"/>
            <a:r>
              <a:rPr lang="es-CO" sz="2000" dirty="0" smtClean="0"/>
              <a:t>Microondas (Magnetrón) </a:t>
            </a:r>
          </a:p>
          <a:p>
            <a:pPr algn="just"/>
            <a:r>
              <a:rPr lang="es-CO" sz="2000" dirty="0" smtClean="0"/>
              <a:t>Telecomunicaciones  (Cable coaxial, guía de onda y antenas)</a:t>
            </a:r>
          </a:p>
          <a:p>
            <a:pPr algn="just"/>
            <a:endParaRPr lang="es-CO" sz="2000" dirty="0"/>
          </a:p>
          <a:p>
            <a:pPr algn="just"/>
            <a:endParaRPr lang="es-CO" sz="2000" dirty="0"/>
          </a:p>
        </p:txBody>
      </p:sp>
      <p:pic>
        <p:nvPicPr>
          <p:cNvPr id="3" name="Imagen 2"/>
          <p:cNvPicPr>
            <a:picLocks noChangeAspect="1"/>
          </p:cNvPicPr>
          <p:nvPr/>
        </p:nvPicPr>
        <p:blipFill>
          <a:blip r:embed="rId2"/>
          <a:stretch>
            <a:fillRect/>
          </a:stretch>
        </p:blipFill>
        <p:spPr>
          <a:xfrm>
            <a:off x="294405" y="1132020"/>
            <a:ext cx="4370524" cy="5479795"/>
          </a:xfrm>
          <a:prstGeom prst="rect">
            <a:avLst/>
          </a:prstGeom>
        </p:spPr>
      </p:pic>
    </p:spTree>
    <p:extLst>
      <p:ext uri="{BB962C8B-B14F-4D97-AF65-F5344CB8AC3E}">
        <p14:creationId xmlns:p14="http://schemas.microsoft.com/office/powerpoint/2010/main" val="362050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461378"/>
            <a:ext cx="10515600" cy="1325563"/>
          </a:xfrm>
        </p:spPr>
        <p:txBody>
          <a:bodyPr/>
          <a:lstStyle/>
          <a:p>
            <a:r>
              <a:rPr lang="es-CO" sz="3200" dirty="0">
                <a:effectLst>
                  <a:outerShdw blurRad="38100" dist="38100" dir="2700000" algn="tl">
                    <a:srgbClr val="C0C0C0"/>
                  </a:outerShdw>
                </a:effectLst>
                <a:latin typeface="Arial" charset="0"/>
                <a:ea typeface="+mn-ea"/>
                <a:cs typeface="+mn-cs"/>
              </a:rPr>
              <a:t>Introducción</a:t>
            </a:r>
          </a:p>
        </p:txBody>
      </p:sp>
      <p:sp>
        <p:nvSpPr>
          <p:cNvPr id="6" name="5 CuadroTexto"/>
          <p:cNvSpPr txBox="1"/>
          <p:nvPr/>
        </p:nvSpPr>
        <p:spPr>
          <a:xfrm>
            <a:off x="381972" y="1597929"/>
            <a:ext cx="11441059" cy="1938992"/>
          </a:xfrm>
          <a:prstGeom prst="rect">
            <a:avLst/>
          </a:prstGeom>
          <a:noFill/>
        </p:spPr>
        <p:txBody>
          <a:bodyPr wrap="square" rtlCol="0">
            <a:spAutoFit/>
          </a:bodyPr>
          <a:lstStyle/>
          <a:p>
            <a:pPr algn="just"/>
            <a:r>
              <a:rPr lang="es-CO" sz="2400" dirty="0"/>
              <a:t>La propagación de ondas electromagnéticas se puede llamar propagación de radiofrecuencia o radio </a:t>
            </a:r>
            <a:r>
              <a:rPr lang="es-CO" sz="2400" dirty="0" smtClean="0"/>
              <a:t>propagación. Las </a:t>
            </a:r>
            <a:r>
              <a:rPr lang="es-CO" sz="2400" dirty="0"/>
              <a:t>ondas de radio son ondas electromagnéticas, se propagan en línea recta y a la velocidad de la luz</a:t>
            </a:r>
            <a:r>
              <a:rPr lang="es-CO" sz="2400" dirty="0" smtClean="0"/>
              <a:t>. La </a:t>
            </a:r>
            <a:r>
              <a:rPr lang="es-CO" sz="2400" dirty="0"/>
              <a:t>energía se irradia de la </a:t>
            </a:r>
            <a:r>
              <a:rPr lang="es-CO" sz="2400" dirty="0" smtClean="0"/>
              <a:t>fuente. La </a:t>
            </a:r>
            <a:r>
              <a:rPr lang="es-CO" sz="2400" dirty="0"/>
              <a:t>energía se debe capturar en el lado de la </a:t>
            </a:r>
            <a:r>
              <a:rPr lang="es-CO" sz="2400" dirty="0" smtClean="0"/>
              <a:t>recepción. La </a:t>
            </a:r>
            <a:r>
              <a:rPr lang="es-CO" sz="2400" dirty="0"/>
              <a:t>irradiación y captura de energía son propias de las antenas.</a:t>
            </a:r>
          </a:p>
        </p:txBody>
      </p:sp>
      <p:sp>
        <p:nvSpPr>
          <p:cNvPr id="4" name="1 Título"/>
          <p:cNvSpPr txBox="1">
            <a:spLocks/>
          </p:cNvSpPr>
          <p:nvPr/>
        </p:nvSpPr>
        <p:spPr>
          <a:xfrm>
            <a:off x="228600" y="3402136"/>
            <a:ext cx="7072362" cy="1143000"/>
          </a:xfrm>
          <a:prstGeom prst="rect">
            <a:avLst/>
          </a:prstGeom>
          <a:noFill/>
          <a:ln>
            <a:noFill/>
          </a:ln>
          <a:effec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smtClean="0">
                <a:effectLst>
                  <a:outerShdw blurRad="38100" dist="38100" dir="2700000" algn="tl">
                    <a:srgbClr val="C0C0C0"/>
                  </a:outerShdw>
                </a:effectLst>
                <a:latin typeface="Arial" charset="0"/>
                <a:ea typeface="+mn-ea"/>
                <a:cs typeface="+mn-cs"/>
              </a:rPr>
              <a:t>Polarización electromagnética</a:t>
            </a:r>
            <a:endParaRPr lang="es-CO" sz="3200" dirty="0">
              <a:effectLst>
                <a:outerShdw blurRad="38100" dist="38100" dir="2700000" algn="tl">
                  <a:srgbClr val="C0C0C0"/>
                </a:outerShdw>
              </a:effectLst>
              <a:latin typeface="Arial" charset="0"/>
              <a:ea typeface="+mn-ea"/>
              <a:cs typeface="+mn-cs"/>
            </a:endParaRPr>
          </a:p>
        </p:txBody>
      </p:sp>
      <p:sp>
        <p:nvSpPr>
          <p:cNvPr id="5" name="3 CuadroTexto"/>
          <p:cNvSpPr txBox="1"/>
          <p:nvPr/>
        </p:nvSpPr>
        <p:spPr>
          <a:xfrm>
            <a:off x="381971" y="4454104"/>
            <a:ext cx="11441059" cy="1754326"/>
          </a:xfrm>
          <a:prstGeom prst="rect">
            <a:avLst/>
          </a:prstGeom>
          <a:noFill/>
        </p:spPr>
        <p:txBody>
          <a:bodyPr wrap="square" rtlCol="0">
            <a:spAutoFit/>
          </a:bodyPr>
          <a:lstStyle/>
          <a:p>
            <a:pPr algn="just"/>
            <a:r>
              <a:rPr lang="es-CO" sz="2400" dirty="0"/>
              <a:t>La polarización de una onda electromagnética plana no es más que la </a:t>
            </a:r>
            <a:r>
              <a:rPr lang="es-CO" sz="2400" b="1" dirty="0"/>
              <a:t>orientación</a:t>
            </a:r>
            <a:r>
              <a:rPr lang="es-CO" sz="2400" dirty="0"/>
              <a:t> del vector de campo eléctrico con respecto a la superficie de la tierra., es decir, respecto al horizonte. Si la polarización permanece constante, entonces se llama polarización </a:t>
            </a:r>
            <a:r>
              <a:rPr lang="es-CO" sz="2400" b="1" dirty="0"/>
              <a:t>lineal</a:t>
            </a:r>
            <a:r>
              <a:rPr lang="es-CO" sz="2400" dirty="0"/>
              <a:t>. La polarización </a:t>
            </a:r>
            <a:r>
              <a:rPr lang="es-CO" sz="3200" b="1" dirty="0">
                <a:solidFill>
                  <a:srgbClr val="FF0000"/>
                </a:solidFill>
              </a:rPr>
              <a:t>horizontal</a:t>
            </a:r>
            <a:r>
              <a:rPr lang="es-CO" sz="3200" dirty="0"/>
              <a:t> </a:t>
            </a:r>
            <a:r>
              <a:rPr lang="es-CO" sz="2400" dirty="0"/>
              <a:t>y </a:t>
            </a:r>
            <a:r>
              <a:rPr lang="es-CO" sz="3200" b="1" dirty="0">
                <a:solidFill>
                  <a:srgbClr val="FF0000"/>
                </a:solidFill>
              </a:rPr>
              <a:t>vertical</a:t>
            </a:r>
            <a:r>
              <a:rPr lang="es-CO" sz="3200" dirty="0"/>
              <a:t> </a:t>
            </a:r>
            <a:r>
              <a:rPr lang="es-CO" sz="2400" dirty="0"/>
              <a:t>son dos tipos de lineal.</a:t>
            </a:r>
            <a:endParaRPr lang="es-CO" sz="2800" dirty="0"/>
          </a:p>
        </p:txBody>
      </p:sp>
    </p:spTree>
    <p:extLst>
      <p:ext uri="{BB962C8B-B14F-4D97-AF65-F5344CB8AC3E}">
        <p14:creationId xmlns:p14="http://schemas.microsoft.com/office/powerpoint/2010/main" val="232934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1053" y="1428737"/>
            <a:ext cx="11454063" cy="2062103"/>
          </a:xfrm>
          <a:prstGeom prst="rect">
            <a:avLst/>
          </a:prstGeom>
          <a:noFill/>
        </p:spPr>
        <p:txBody>
          <a:bodyPr wrap="square" rtlCol="0">
            <a:spAutoFit/>
          </a:bodyPr>
          <a:lstStyle/>
          <a:p>
            <a:pPr algn="just"/>
            <a:r>
              <a:rPr lang="es-CO" sz="2400" dirty="0"/>
              <a:t>Si el campo eléctrico se propaga en dirección </a:t>
            </a:r>
            <a:r>
              <a:rPr lang="es-CO" sz="3200" b="1" dirty="0">
                <a:solidFill>
                  <a:srgbClr val="FF0000"/>
                </a:solidFill>
              </a:rPr>
              <a:t>paralela</a:t>
            </a:r>
            <a:r>
              <a:rPr lang="es-CO" sz="3200" dirty="0"/>
              <a:t> </a:t>
            </a:r>
            <a:r>
              <a:rPr lang="es-CO" sz="2400" dirty="0"/>
              <a:t>a la superficie de la tierra, la onda esta polarizada </a:t>
            </a:r>
            <a:r>
              <a:rPr lang="es-CO" sz="3200" b="1" dirty="0">
                <a:solidFill>
                  <a:srgbClr val="FF0000"/>
                </a:solidFill>
              </a:rPr>
              <a:t>horizontalmente</a:t>
            </a:r>
            <a:r>
              <a:rPr lang="es-CO" sz="2400" dirty="0"/>
              <a:t>. </a:t>
            </a:r>
          </a:p>
          <a:p>
            <a:pPr algn="just"/>
            <a:r>
              <a:rPr lang="es-CO" sz="2400" dirty="0"/>
              <a:t>Si el campo eléctrico se propaga en dirección </a:t>
            </a:r>
            <a:r>
              <a:rPr lang="es-CO" sz="3200" b="1" dirty="0">
                <a:solidFill>
                  <a:srgbClr val="FF0000"/>
                </a:solidFill>
              </a:rPr>
              <a:t>perpendicular</a:t>
            </a:r>
            <a:r>
              <a:rPr lang="es-CO" sz="3200" dirty="0"/>
              <a:t> </a:t>
            </a:r>
            <a:r>
              <a:rPr lang="es-CO" sz="2400" dirty="0"/>
              <a:t>a la superficie terrestre, la onda esta polarizada </a:t>
            </a:r>
            <a:r>
              <a:rPr lang="es-CO" sz="3200" b="1" dirty="0">
                <a:solidFill>
                  <a:srgbClr val="FF0000"/>
                </a:solidFill>
              </a:rPr>
              <a:t>verticalmente</a:t>
            </a:r>
            <a:r>
              <a:rPr lang="es-CO" sz="2400" dirty="0"/>
              <a:t>.</a:t>
            </a:r>
          </a:p>
        </p:txBody>
      </p:sp>
      <p:sp>
        <p:nvSpPr>
          <p:cNvPr id="5" name="1 Título"/>
          <p:cNvSpPr>
            <a:spLocks noGrp="1"/>
          </p:cNvSpPr>
          <p:nvPr>
            <p:ph type="title"/>
          </p:nvPr>
        </p:nvSpPr>
        <p:spPr>
          <a:xfrm>
            <a:off x="250629" y="547354"/>
            <a:ext cx="692948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Polarización electromagnética</a:t>
            </a:r>
          </a:p>
        </p:txBody>
      </p:sp>
      <p:pic>
        <p:nvPicPr>
          <p:cNvPr id="2050" name="Picture 2"/>
          <p:cNvPicPr>
            <a:picLocks noChangeAspect="1" noChangeArrowheads="1"/>
          </p:cNvPicPr>
          <p:nvPr/>
        </p:nvPicPr>
        <p:blipFill>
          <a:blip r:embed="rId2" cstate="print"/>
          <a:srcRect/>
          <a:stretch>
            <a:fillRect/>
          </a:stretch>
        </p:blipFill>
        <p:spPr bwMode="auto">
          <a:xfrm>
            <a:off x="2499906" y="3827722"/>
            <a:ext cx="7256356" cy="2765023"/>
          </a:xfrm>
          <a:prstGeom prst="rect">
            <a:avLst/>
          </a:prstGeom>
          <a:noFill/>
          <a:ln w="9525">
            <a:noFill/>
            <a:miter lim="800000"/>
            <a:headEnd/>
            <a:tailEnd/>
          </a:ln>
          <a:effectLst/>
        </p:spPr>
      </p:pic>
    </p:spTree>
    <p:extLst>
      <p:ext uri="{BB962C8B-B14F-4D97-AF65-F5344CB8AC3E}">
        <p14:creationId xmlns:p14="http://schemas.microsoft.com/office/powerpoint/2010/main" val="327757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6344" y="1579293"/>
            <a:ext cx="11502189" cy="1323439"/>
          </a:xfrm>
          <a:prstGeom prst="rect">
            <a:avLst/>
          </a:prstGeom>
          <a:noFill/>
        </p:spPr>
        <p:txBody>
          <a:bodyPr wrap="square" rtlCol="0">
            <a:spAutoFit/>
          </a:bodyPr>
          <a:lstStyle/>
          <a:p>
            <a:pPr algn="just"/>
            <a:r>
              <a:rPr lang="es-CO" sz="2400" dirty="0"/>
              <a:t>Si el vector de polarización gira </a:t>
            </a:r>
            <a:r>
              <a:rPr lang="es-CO" sz="2800" b="1" dirty="0">
                <a:solidFill>
                  <a:srgbClr val="FF0000"/>
                </a:solidFill>
              </a:rPr>
              <a:t>360° </a:t>
            </a:r>
            <a:r>
              <a:rPr lang="es-CO" sz="2400" dirty="0"/>
              <a:t>a medida que la onda recorre una longitud de onda por el espacio, y la intensidad de campo es igual en todos los ángulos de polarización, la onda tiene polarización </a:t>
            </a:r>
            <a:r>
              <a:rPr lang="es-CO" sz="2800" b="1" dirty="0">
                <a:solidFill>
                  <a:srgbClr val="FF0000"/>
                </a:solidFill>
              </a:rPr>
              <a:t>circular</a:t>
            </a:r>
            <a:r>
              <a:rPr lang="es-CO" sz="2400" dirty="0"/>
              <a:t>.</a:t>
            </a:r>
          </a:p>
        </p:txBody>
      </p:sp>
      <p:sp>
        <p:nvSpPr>
          <p:cNvPr id="5" name="1 Título"/>
          <p:cNvSpPr>
            <a:spLocks noGrp="1"/>
          </p:cNvSpPr>
          <p:nvPr>
            <p:ph type="title"/>
          </p:nvPr>
        </p:nvSpPr>
        <p:spPr>
          <a:xfrm>
            <a:off x="266672" y="571484"/>
            <a:ext cx="692948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Polarización electromagnética</a:t>
            </a:r>
          </a:p>
        </p:txBody>
      </p:sp>
      <p:pic>
        <p:nvPicPr>
          <p:cNvPr id="2051" name="Picture 3"/>
          <p:cNvPicPr>
            <a:picLocks noChangeAspect="1" noChangeArrowheads="1"/>
          </p:cNvPicPr>
          <p:nvPr/>
        </p:nvPicPr>
        <p:blipFill>
          <a:blip r:embed="rId2" cstate="print"/>
          <a:srcRect/>
          <a:stretch>
            <a:fillRect/>
          </a:stretch>
        </p:blipFill>
        <p:spPr bwMode="auto">
          <a:xfrm>
            <a:off x="416344" y="3256547"/>
            <a:ext cx="4907063" cy="288984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444159" y="3042241"/>
            <a:ext cx="4710871" cy="3104147"/>
          </a:xfrm>
          <a:prstGeom prst="rect">
            <a:avLst/>
          </a:prstGeom>
          <a:noFill/>
          <a:ln w="9525">
            <a:noFill/>
            <a:miter lim="800000"/>
            <a:headEnd/>
            <a:tailEnd/>
          </a:ln>
          <a:effectLst/>
        </p:spPr>
      </p:pic>
    </p:spTree>
    <p:extLst>
      <p:ext uri="{BB962C8B-B14F-4D97-AF65-F5344CB8AC3E}">
        <p14:creationId xmlns:p14="http://schemas.microsoft.com/office/powerpoint/2010/main" val="268553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834" y="563396"/>
            <a:ext cx="7829576" cy="1143000"/>
          </a:xfrm>
          <a:noFill/>
          <a:ln>
            <a:noFill/>
          </a:ln>
          <a:effectLst/>
        </p:spPr>
        <p:txBody>
          <a:bodyPr vert="horz" wrap="square" lIns="91440" tIns="45720" rIns="91440" bIns="45720" numCol="1" rtlCol="0" anchor="ctr" anchorCtr="0" compatLnSpc="1">
            <a:prstTxWarp prst="textNoShape">
              <a:avLst/>
            </a:prstTxWarp>
            <a:normAutofit/>
          </a:bodyPr>
          <a:lstStyle/>
          <a:p>
            <a:r>
              <a:rPr lang="es-CO" sz="3200" dirty="0">
                <a:effectLst>
                  <a:outerShdw blurRad="38100" dist="38100" dir="2700000" algn="tl">
                    <a:srgbClr val="C0C0C0"/>
                  </a:outerShdw>
                </a:effectLst>
                <a:latin typeface="Arial" charset="0"/>
                <a:ea typeface="+mn-ea"/>
                <a:cs typeface="+mn-cs"/>
              </a:rPr>
              <a:t>Rayos y frentes de onda</a:t>
            </a:r>
          </a:p>
        </p:txBody>
      </p:sp>
      <p:sp>
        <p:nvSpPr>
          <p:cNvPr id="4" name="3 CuadroTexto"/>
          <p:cNvSpPr txBox="1"/>
          <p:nvPr/>
        </p:nvSpPr>
        <p:spPr>
          <a:xfrm>
            <a:off x="327834" y="1573116"/>
            <a:ext cx="11527282" cy="1569660"/>
          </a:xfrm>
          <a:prstGeom prst="rect">
            <a:avLst/>
          </a:prstGeom>
          <a:noFill/>
        </p:spPr>
        <p:txBody>
          <a:bodyPr wrap="square" rtlCol="0">
            <a:spAutoFit/>
          </a:bodyPr>
          <a:lstStyle/>
          <a:p>
            <a:pPr algn="just"/>
            <a:r>
              <a:rPr lang="es-CO" sz="2400" dirty="0"/>
              <a:t>Un rayo es una línea trazada a lo largo de la dirección de propagación de una onda </a:t>
            </a:r>
            <a:r>
              <a:rPr lang="es-CO" sz="2400" dirty="0" smtClean="0"/>
              <a:t>electromagnética. Un </a:t>
            </a:r>
            <a:r>
              <a:rPr lang="es-CO" sz="2400" dirty="0"/>
              <a:t>frente de onda representa una superficie de ondas electromagnéticas de fase constante. Se forma un frente de onda cuando se unen puntos de igual fase de rayos que se propagan desde la misma fuente</a:t>
            </a:r>
            <a:endParaRPr lang="es-CO" sz="2800" dirty="0"/>
          </a:p>
        </p:txBody>
      </p:sp>
      <p:pic>
        <p:nvPicPr>
          <p:cNvPr id="5" name="Picture 2"/>
          <p:cNvPicPr>
            <a:picLocks noChangeAspect="1" noChangeArrowheads="1"/>
          </p:cNvPicPr>
          <p:nvPr/>
        </p:nvPicPr>
        <p:blipFill>
          <a:blip r:embed="rId2" cstate="print"/>
          <a:srcRect/>
          <a:stretch>
            <a:fillRect/>
          </a:stretch>
        </p:blipFill>
        <p:spPr bwMode="auto">
          <a:xfrm>
            <a:off x="367424" y="3415722"/>
            <a:ext cx="7573418" cy="158108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8484749" y="3942402"/>
            <a:ext cx="3225988" cy="2108817"/>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2455869" y="5145614"/>
            <a:ext cx="3573506" cy="1466854"/>
          </a:xfrm>
          <a:prstGeom prst="rect">
            <a:avLst/>
          </a:prstGeom>
          <a:noFill/>
          <a:ln w="9525">
            <a:noFill/>
            <a:miter lim="800000"/>
            <a:headEnd/>
            <a:tailEnd/>
          </a:ln>
          <a:effectLst/>
        </p:spPr>
      </p:pic>
    </p:spTree>
    <p:extLst>
      <p:ext uri="{BB962C8B-B14F-4D97-AF65-F5344CB8AC3E}">
        <p14:creationId xmlns:p14="http://schemas.microsoft.com/office/powerpoint/2010/main" val="951994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3211</Words>
  <Application>Microsoft Office PowerPoint</Application>
  <PresentationFormat>Panorámica</PresentationFormat>
  <Paragraphs>243</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Calibri Light</vt:lpstr>
      <vt:lpstr>Cambria Math</vt:lpstr>
      <vt:lpstr>Wingdings</vt:lpstr>
      <vt:lpstr>Tema de Office</vt:lpstr>
      <vt:lpstr>Radioenlaces Propagación de ondas electromagnéticas</vt:lpstr>
      <vt:lpstr>Propagación de las ondas electromagnéticas</vt:lpstr>
      <vt:lpstr>Introducción</vt:lpstr>
      <vt:lpstr>Radiofrecuencia </vt:lpstr>
      <vt:lpstr>Microondas </vt:lpstr>
      <vt:lpstr>Introducción</vt:lpstr>
      <vt:lpstr>Polarización electromagnética</vt:lpstr>
      <vt:lpstr>Polarización electromagnética</vt:lpstr>
      <vt:lpstr>Rayos y frentes de onda</vt:lpstr>
      <vt:lpstr>Rayos y frentes de onda</vt:lpstr>
      <vt:lpstr>Radiación electromagnética</vt:lpstr>
      <vt:lpstr>Radiación electromagnética</vt:lpstr>
      <vt:lpstr>Frente de onda esférico</vt:lpstr>
      <vt:lpstr>Frente de onda esférico</vt:lpstr>
      <vt:lpstr>Ley del cuadrado inverso</vt:lpstr>
      <vt:lpstr>Atenuación y absorción de ondas</vt:lpstr>
      <vt:lpstr>Absorción</vt:lpstr>
      <vt:lpstr>Propiedades ópticas de las ondas de radio</vt:lpstr>
      <vt:lpstr>Refracción</vt:lpstr>
      <vt:lpstr>Refracción</vt:lpstr>
      <vt:lpstr>Refracción</vt:lpstr>
      <vt:lpstr>Reflexión</vt:lpstr>
      <vt:lpstr>Reflexión</vt:lpstr>
      <vt:lpstr>Reflexión</vt:lpstr>
      <vt:lpstr>Difracción</vt:lpstr>
      <vt:lpstr>Interferencia</vt:lpstr>
      <vt:lpstr>Propagación terrestre de las ondas electromagnéticas</vt:lpstr>
      <vt:lpstr>Propagación de ondas terrestres</vt:lpstr>
      <vt:lpstr>Propagación de ondas terrestres</vt:lpstr>
      <vt:lpstr>Propagación de ondas espaciales</vt:lpstr>
      <vt:lpstr>Propagación de ondas espaciales</vt:lpstr>
      <vt:lpstr>Propagación de ondas espaciales</vt:lpstr>
      <vt:lpstr>Propagación por ondas celestes</vt:lpstr>
      <vt:lpstr>Términos y definiciones de propagación</vt:lpstr>
      <vt:lpstr>Términos y definiciones de propagación</vt:lpstr>
      <vt:lpstr>Pérdidas en trayectoria por el espacio libre</vt:lpstr>
      <vt:lpstr>Margen de desvanecimiento</vt:lpstr>
      <vt:lpstr>Margen de desvanecimiento</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Digitales</dc:title>
  <dc:creator>Daniel V</dc:creator>
  <cp:lastModifiedBy>Coordinación Ingeniería Electrónica UTS</cp:lastModifiedBy>
  <cp:revision>70</cp:revision>
  <dcterms:created xsi:type="dcterms:W3CDTF">2013-06-25T02:16:44Z</dcterms:created>
  <dcterms:modified xsi:type="dcterms:W3CDTF">2016-11-18T02:24:21Z</dcterms:modified>
</cp:coreProperties>
</file>