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66" r:id="rId3"/>
    <p:sldId id="267" r:id="rId4"/>
    <p:sldId id="268" r:id="rId5"/>
    <p:sldId id="270" r:id="rId6"/>
    <p:sldId id="271" r:id="rId7"/>
    <p:sldId id="273" r:id="rId8"/>
    <p:sldId id="276" r:id="rId9"/>
    <p:sldId id="277" r:id="rId10"/>
    <p:sldId id="278" r:id="rId11"/>
    <p:sldId id="279" r:id="rId12"/>
    <p:sldId id="280" r:id="rId13"/>
    <p:sldId id="281" r:id="rId14"/>
    <p:sldId id="282" r:id="rId15"/>
    <p:sldId id="283" r:id="rId16"/>
    <p:sldId id="285" r:id="rId17"/>
    <p:sldId id="286" r:id="rId18"/>
    <p:sldId id="288" r:id="rId19"/>
    <p:sldId id="290" r:id="rId20"/>
    <p:sldId id="291" r:id="rId21"/>
    <p:sldId id="294" r:id="rId22"/>
    <p:sldId id="295" r:id="rId23"/>
    <p:sldId id="297" r:id="rId24"/>
    <p:sldId id="298" r:id="rId25"/>
    <p:sldId id="299" r:id="rId26"/>
    <p:sldId id="301" r:id="rId27"/>
    <p:sldId id="304" r:id="rId28"/>
    <p:sldId id="305" r:id="rId29"/>
    <p:sldId id="307" r:id="rId30"/>
    <p:sldId id="261" r:id="rId31"/>
    <p:sldId id="262" r:id="rId32"/>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sorterViewPr>
    <p:cViewPr>
      <p:scale>
        <a:sx n="100" d="100"/>
        <a:sy n="100" d="100"/>
      </p:scale>
      <p:origin x="0" y="-469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43D75F-27D7-4744-86F7-527AA637B278}" type="datetimeFigureOut">
              <a:rPr lang="es-CO" smtClean="0"/>
              <a:t>17/11/2016</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C26B98-72C5-4D4E-A901-0083D6825ECF}" type="slidenum">
              <a:rPr lang="es-CO" smtClean="0"/>
              <a:t>‹Nº›</a:t>
            </a:fld>
            <a:endParaRPr lang="es-CO"/>
          </a:p>
        </p:txBody>
      </p:sp>
    </p:spTree>
    <p:extLst>
      <p:ext uri="{BB962C8B-B14F-4D97-AF65-F5344CB8AC3E}">
        <p14:creationId xmlns:p14="http://schemas.microsoft.com/office/powerpoint/2010/main" val="3038705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O"/>
          </a:p>
        </p:txBody>
      </p:sp>
      <p:sp>
        <p:nvSpPr>
          <p:cNvPr id="4" name="Marcador de fecha 3"/>
          <p:cNvSpPr>
            <a:spLocks noGrp="1"/>
          </p:cNvSpPr>
          <p:nvPr>
            <p:ph type="dt" sz="half" idx="10"/>
          </p:nvPr>
        </p:nvSpPr>
        <p:spPr/>
        <p:txBody>
          <a:bodyPr/>
          <a:lstStyle/>
          <a:p>
            <a:fld id="{1E5A6DC0-49B7-4CE4-AB4A-B81E8B695F93}" type="datetimeFigureOut">
              <a:rPr lang="es-CO" smtClean="0"/>
              <a:t>17/11/2016</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5AFEC8BD-4D1A-4540-BA40-14BBF05FF2FA}" type="slidenum">
              <a:rPr lang="es-CO" smtClean="0"/>
              <a:t>‹Nº›</a:t>
            </a:fld>
            <a:endParaRPr lang="es-CO"/>
          </a:p>
        </p:txBody>
      </p:sp>
    </p:spTree>
    <p:extLst>
      <p:ext uri="{BB962C8B-B14F-4D97-AF65-F5344CB8AC3E}">
        <p14:creationId xmlns:p14="http://schemas.microsoft.com/office/powerpoint/2010/main" val="1484684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1E5A6DC0-49B7-4CE4-AB4A-B81E8B695F93}" type="datetimeFigureOut">
              <a:rPr lang="es-CO" smtClean="0"/>
              <a:t>17/11/2016</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5AFEC8BD-4D1A-4540-BA40-14BBF05FF2FA}" type="slidenum">
              <a:rPr lang="es-CO" smtClean="0"/>
              <a:t>‹Nº›</a:t>
            </a:fld>
            <a:endParaRPr lang="es-CO"/>
          </a:p>
        </p:txBody>
      </p:sp>
    </p:spTree>
    <p:extLst>
      <p:ext uri="{BB962C8B-B14F-4D97-AF65-F5344CB8AC3E}">
        <p14:creationId xmlns:p14="http://schemas.microsoft.com/office/powerpoint/2010/main" val="30392747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1E5A6DC0-49B7-4CE4-AB4A-B81E8B695F93}" type="datetimeFigureOut">
              <a:rPr lang="es-CO" smtClean="0"/>
              <a:t>17/11/2016</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5AFEC8BD-4D1A-4540-BA40-14BBF05FF2FA}" type="slidenum">
              <a:rPr lang="es-CO" smtClean="0"/>
              <a:t>‹Nº›</a:t>
            </a:fld>
            <a:endParaRPr lang="es-CO"/>
          </a:p>
        </p:txBody>
      </p:sp>
    </p:spTree>
    <p:extLst>
      <p:ext uri="{BB962C8B-B14F-4D97-AF65-F5344CB8AC3E}">
        <p14:creationId xmlns:p14="http://schemas.microsoft.com/office/powerpoint/2010/main" val="40003478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1E5A6DC0-49B7-4CE4-AB4A-B81E8B695F93}" type="datetimeFigureOut">
              <a:rPr lang="es-CO" smtClean="0"/>
              <a:t>17/11/2016</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5AFEC8BD-4D1A-4540-BA40-14BBF05FF2FA}" type="slidenum">
              <a:rPr lang="es-CO" smtClean="0"/>
              <a:t>‹Nº›</a:t>
            </a:fld>
            <a:endParaRPr lang="es-CO"/>
          </a:p>
        </p:txBody>
      </p:sp>
    </p:spTree>
    <p:extLst>
      <p:ext uri="{BB962C8B-B14F-4D97-AF65-F5344CB8AC3E}">
        <p14:creationId xmlns:p14="http://schemas.microsoft.com/office/powerpoint/2010/main" val="23412904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1E5A6DC0-49B7-4CE4-AB4A-B81E8B695F93}" type="datetimeFigureOut">
              <a:rPr lang="es-CO" smtClean="0"/>
              <a:t>17/11/2016</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5AFEC8BD-4D1A-4540-BA40-14BBF05FF2FA}" type="slidenum">
              <a:rPr lang="es-CO" smtClean="0"/>
              <a:t>‹Nº›</a:t>
            </a:fld>
            <a:endParaRPr lang="es-CO"/>
          </a:p>
        </p:txBody>
      </p:sp>
    </p:spTree>
    <p:extLst>
      <p:ext uri="{BB962C8B-B14F-4D97-AF65-F5344CB8AC3E}">
        <p14:creationId xmlns:p14="http://schemas.microsoft.com/office/powerpoint/2010/main" val="4142141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fecha 4"/>
          <p:cNvSpPr>
            <a:spLocks noGrp="1"/>
          </p:cNvSpPr>
          <p:nvPr>
            <p:ph type="dt" sz="half" idx="10"/>
          </p:nvPr>
        </p:nvSpPr>
        <p:spPr/>
        <p:txBody>
          <a:bodyPr/>
          <a:lstStyle/>
          <a:p>
            <a:fld id="{1E5A6DC0-49B7-4CE4-AB4A-B81E8B695F93}" type="datetimeFigureOut">
              <a:rPr lang="es-CO" smtClean="0"/>
              <a:t>17/11/2016</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5AFEC8BD-4D1A-4540-BA40-14BBF05FF2FA}" type="slidenum">
              <a:rPr lang="es-CO" smtClean="0"/>
              <a:t>‹Nº›</a:t>
            </a:fld>
            <a:endParaRPr lang="es-CO"/>
          </a:p>
        </p:txBody>
      </p:sp>
    </p:spTree>
    <p:extLst>
      <p:ext uri="{BB962C8B-B14F-4D97-AF65-F5344CB8AC3E}">
        <p14:creationId xmlns:p14="http://schemas.microsoft.com/office/powerpoint/2010/main" val="6564435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Marcador de fecha 6"/>
          <p:cNvSpPr>
            <a:spLocks noGrp="1"/>
          </p:cNvSpPr>
          <p:nvPr>
            <p:ph type="dt" sz="half" idx="10"/>
          </p:nvPr>
        </p:nvSpPr>
        <p:spPr/>
        <p:txBody>
          <a:bodyPr/>
          <a:lstStyle/>
          <a:p>
            <a:fld id="{1E5A6DC0-49B7-4CE4-AB4A-B81E8B695F93}" type="datetimeFigureOut">
              <a:rPr lang="es-CO" smtClean="0"/>
              <a:t>17/11/2016</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5AFEC8BD-4D1A-4540-BA40-14BBF05FF2FA}" type="slidenum">
              <a:rPr lang="es-CO" smtClean="0"/>
              <a:t>‹Nº›</a:t>
            </a:fld>
            <a:endParaRPr lang="es-CO"/>
          </a:p>
        </p:txBody>
      </p:sp>
    </p:spTree>
    <p:extLst>
      <p:ext uri="{BB962C8B-B14F-4D97-AF65-F5344CB8AC3E}">
        <p14:creationId xmlns:p14="http://schemas.microsoft.com/office/powerpoint/2010/main" val="6723866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fecha 2"/>
          <p:cNvSpPr>
            <a:spLocks noGrp="1"/>
          </p:cNvSpPr>
          <p:nvPr>
            <p:ph type="dt" sz="half" idx="10"/>
          </p:nvPr>
        </p:nvSpPr>
        <p:spPr/>
        <p:txBody>
          <a:bodyPr/>
          <a:lstStyle/>
          <a:p>
            <a:fld id="{1E5A6DC0-49B7-4CE4-AB4A-B81E8B695F93}" type="datetimeFigureOut">
              <a:rPr lang="es-CO" smtClean="0"/>
              <a:t>17/11/2016</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5AFEC8BD-4D1A-4540-BA40-14BBF05FF2FA}" type="slidenum">
              <a:rPr lang="es-CO" smtClean="0"/>
              <a:t>‹Nº›</a:t>
            </a:fld>
            <a:endParaRPr lang="es-CO"/>
          </a:p>
        </p:txBody>
      </p:sp>
    </p:spTree>
    <p:extLst>
      <p:ext uri="{BB962C8B-B14F-4D97-AF65-F5344CB8AC3E}">
        <p14:creationId xmlns:p14="http://schemas.microsoft.com/office/powerpoint/2010/main" val="29482617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E5A6DC0-49B7-4CE4-AB4A-B81E8B695F93}" type="datetimeFigureOut">
              <a:rPr lang="es-CO" smtClean="0"/>
              <a:t>17/11/2016</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5AFEC8BD-4D1A-4540-BA40-14BBF05FF2FA}" type="slidenum">
              <a:rPr lang="es-CO" smtClean="0"/>
              <a:t>‹Nº›</a:t>
            </a:fld>
            <a:endParaRPr lang="es-CO"/>
          </a:p>
        </p:txBody>
      </p:sp>
    </p:spTree>
    <p:extLst>
      <p:ext uri="{BB962C8B-B14F-4D97-AF65-F5344CB8AC3E}">
        <p14:creationId xmlns:p14="http://schemas.microsoft.com/office/powerpoint/2010/main" val="20532426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1E5A6DC0-49B7-4CE4-AB4A-B81E8B695F93}" type="datetimeFigureOut">
              <a:rPr lang="es-CO" smtClean="0"/>
              <a:t>17/11/2016</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5AFEC8BD-4D1A-4540-BA40-14BBF05FF2FA}" type="slidenum">
              <a:rPr lang="es-CO" smtClean="0"/>
              <a:t>‹Nº›</a:t>
            </a:fld>
            <a:endParaRPr lang="es-CO"/>
          </a:p>
        </p:txBody>
      </p:sp>
    </p:spTree>
    <p:extLst>
      <p:ext uri="{BB962C8B-B14F-4D97-AF65-F5344CB8AC3E}">
        <p14:creationId xmlns:p14="http://schemas.microsoft.com/office/powerpoint/2010/main" val="23102373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1E5A6DC0-49B7-4CE4-AB4A-B81E8B695F93}" type="datetimeFigureOut">
              <a:rPr lang="es-CO" smtClean="0"/>
              <a:t>17/11/2016</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5AFEC8BD-4D1A-4540-BA40-14BBF05FF2FA}" type="slidenum">
              <a:rPr lang="es-CO" smtClean="0"/>
              <a:t>‹Nº›</a:t>
            </a:fld>
            <a:endParaRPr lang="es-CO"/>
          </a:p>
        </p:txBody>
      </p:sp>
    </p:spTree>
    <p:extLst>
      <p:ext uri="{BB962C8B-B14F-4D97-AF65-F5344CB8AC3E}">
        <p14:creationId xmlns:p14="http://schemas.microsoft.com/office/powerpoint/2010/main" val="3504935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2000"/>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5A6DC0-49B7-4CE4-AB4A-B81E8B695F93}" type="datetimeFigureOut">
              <a:rPr lang="es-CO" smtClean="0"/>
              <a:t>17/11/2016</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FEC8BD-4D1A-4540-BA40-14BBF05FF2FA}" type="slidenum">
              <a:rPr lang="es-CO" smtClean="0"/>
              <a:t>‹Nº›</a:t>
            </a:fld>
            <a:endParaRPr lang="es-CO"/>
          </a:p>
        </p:txBody>
      </p:sp>
    </p:spTree>
    <p:extLst>
      <p:ext uri="{BB962C8B-B14F-4D97-AF65-F5344CB8AC3E}">
        <p14:creationId xmlns:p14="http://schemas.microsoft.com/office/powerpoint/2010/main" val="1667577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davcing@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22.png"/><Relationship Id="rId5" Type="http://schemas.microsoft.com/office/2007/relationships/hdphoto" Target="../media/hdphoto8.wdp"/><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32.png"/><Relationship Id="rId5" Type="http://schemas.microsoft.com/office/2007/relationships/hdphoto" Target="../media/hdphoto11.wdp"/><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1.png"/><Relationship Id="rId1" Type="http://schemas.openxmlformats.org/officeDocument/2006/relationships/slideLayout" Target="../slideLayouts/slideLayout2.xml"/><Relationship Id="rId5" Type="http://schemas.microsoft.com/office/2007/relationships/hdphoto" Target="../media/hdphoto12.wdp"/><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390843"/>
            <a:ext cx="9144000" cy="2387600"/>
          </a:xfrm>
        </p:spPr>
        <p:txBody>
          <a:bodyPr/>
          <a:lstStyle/>
          <a:p>
            <a:r>
              <a:rPr lang="es-CO" dirty="0" smtClean="0"/>
              <a:t>Radioenlaces</a:t>
            </a:r>
            <a:br>
              <a:rPr lang="es-CO" dirty="0" smtClean="0"/>
            </a:br>
            <a:r>
              <a:rPr lang="es-CO" sz="4400" dirty="0" smtClean="0"/>
              <a:t>Líneas de transmisión</a:t>
            </a:r>
            <a:endParaRPr lang="es-CO" dirty="0"/>
          </a:p>
        </p:txBody>
      </p:sp>
      <p:sp>
        <p:nvSpPr>
          <p:cNvPr id="3" name="Subtítulo 2"/>
          <p:cNvSpPr>
            <a:spLocks noGrp="1"/>
          </p:cNvSpPr>
          <p:nvPr>
            <p:ph type="subTitle" idx="1"/>
          </p:nvPr>
        </p:nvSpPr>
        <p:spPr>
          <a:xfrm>
            <a:off x="1524000" y="2778443"/>
            <a:ext cx="9144000" cy="2895526"/>
          </a:xfrm>
        </p:spPr>
        <p:txBody>
          <a:bodyPr>
            <a:normAutofit fontScale="92500" lnSpcReduction="10000"/>
          </a:bodyPr>
          <a:lstStyle/>
          <a:p>
            <a:r>
              <a:rPr lang="es-CO" dirty="0" smtClean="0"/>
              <a:t>Universidad Industrial de Santander</a:t>
            </a:r>
          </a:p>
          <a:p>
            <a:r>
              <a:rPr lang="es-CO" dirty="0" smtClean="0"/>
              <a:t>Escuela de ingenierías Eléctrica, Electrónica y Telecomunicaciones</a:t>
            </a:r>
          </a:p>
          <a:p>
            <a:r>
              <a:rPr lang="es-CO" dirty="0" smtClean="0"/>
              <a:t>Especialización en Telecomunicaciones</a:t>
            </a:r>
          </a:p>
          <a:p>
            <a:endParaRPr lang="es-CO" dirty="0"/>
          </a:p>
          <a:p>
            <a:r>
              <a:rPr lang="es-CO" dirty="0" smtClean="0"/>
              <a:t>Daniel Alexander Velazco Capacho. </a:t>
            </a:r>
            <a:r>
              <a:rPr lang="es-CO" dirty="0" smtClean="0"/>
              <a:t>PhD</a:t>
            </a:r>
            <a:endParaRPr lang="es-CO" dirty="0" smtClean="0"/>
          </a:p>
          <a:p>
            <a:r>
              <a:rPr lang="es-CO" dirty="0" smtClean="0">
                <a:hlinkClick r:id="rId2"/>
              </a:rPr>
              <a:t>davcing@gmail.com</a:t>
            </a:r>
            <a:endParaRPr lang="es-CO" dirty="0" smtClean="0"/>
          </a:p>
          <a:p>
            <a:r>
              <a:rPr lang="es-CO" dirty="0" smtClean="0"/>
              <a:t>2016</a:t>
            </a:r>
            <a:endParaRPr lang="es-CO" dirty="0"/>
          </a:p>
        </p:txBody>
      </p:sp>
      <p:pic>
        <p:nvPicPr>
          <p:cNvPr id="4" name="4 Imagen"/>
          <p:cNvPicPr/>
          <p:nvPr/>
        </p:nvPicPr>
        <p:blipFill rotWithShape="1">
          <a:blip r:embed="rId3">
            <a:extLst>
              <a:ext uri="{28A0092B-C50C-407E-A947-70E740481C1C}">
                <a14:useLocalDpi xmlns:a14="http://schemas.microsoft.com/office/drawing/2010/main" val="0"/>
              </a:ext>
            </a:extLst>
          </a:blip>
          <a:srcRect l="12494" t="6290" r="72236" b="86985"/>
          <a:stretch/>
        </p:blipFill>
        <p:spPr bwMode="auto">
          <a:xfrm>
            <a:off x="4830859" y="390843"/>
            <a:ext cx="2522977" cy="95152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7795686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8758" y="457200"/>
            <a:ext cx="9922042" cy="11430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Autofit/>
          </a:bodyPr>
          <a:lstStyle/>
          <a:p>
            <a:r>
              <a:rPr lang="es-CO" sz="3600" dirty="0">
                <a:effectLst>
                  <a:outerShdw blurRad="38100" dist="38100" dir="2700000" algn="tl">
                    <a:srgbClr val="C0C0C0"/>
                  </a:outerShdw>
                </a:effectLst>
                <a:latin typeface="Arial" charset="0"/>
                <a:ea typeface="+mn-ea"/>
                <a:cs typeface="+mn-cs"/>
              </a:rPr>
              <a:t>Líneas de transmisión de conductores paralelos</a:t>
            </a:r>
          </a:p>
        </p:txBody>
      </p:sp>
      <p:sp>
        <p:nvSpPr>
          <p:cNvPr id="4" name="3 CuadroTexto"/>
          <p:cNvSpPr txBox="1"/>
          <p:nvPr/>
        </p:nvSpPr>
        <p:spPr>
          <a:xfrm>
            <a:off x="288758" y="1525013"/>
            <a:ext cx="11550316" cy="2123658"/>
          </a:xfrm>
          <a:prstGeom prst="rect">
            <a:avLst/>
          </a:prstGeom>
          <a:noFill/>
        </p:spPr>
        <p:txBody>
          <a:bodyPr wrap="square" rtlCol="0">
            <a:spAutoFit/>
          </a:bodyPr>
          <a:lstStyle/>
          <a:p>
            <a:pPr algn="just">
              <a:buFont typeface="Wingdings" pitchFamily="2" charset="2"/>
              <a:buChar char="ü"/>
            </a:pPr>
            <a:r>
              <a:rPr lang="es-CO" sz="2200" b="1" dirty="0"/>
              <a:t> Cable de par trenzado</a:t>
            </a:r>
          </a:p>
          <a:p>
            <a:pPr algn="just"/>
            <a:r>
              <a:rPr lang="es-CO" sz="2200" dirty="0"/>
              <a:t>Se forma torciendo entre sí dos conductores aislados. Los pares vecinos se trenzan con distintos pasos ( longitud de torcimiento) para reducir la interferencia debida a la inducción mutua entre pares. Las constantes primarias de cable son sus parámetros eléctricos: resistencia, inductancia, capacitancia y conductancia, que están sujetas a variaciones con el ambiente físico como temperatura, humedad y esfuerzos mecánicos.</a:t>
            </a:r>
          </a:p>
        </p:txBody>
      </p:sp>
      <p:pic>
        <p:nvPicPr>
          <p:cNvPr id="12290"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11200"/>
                    </a14:imgEffect>
                  </a14:imgLayer>
                </a14:imgProps>
              </a:ext>
            </a:extLst>
          </a:blip>
          <a:srcRect/>
          <a:stretch>
            <a:fillRect/>
          </a:stretch>
        </p:blipFill>
        <p:spPr bwMode="auto">
          <a:xfrm>
            <a:off x="2134825" y="4042619"/>
            <a:ext cx="7858181" cy="1785950"/>
          </a:xfrm>
          <a:prstGeom prst="rect">
            <a:avLst/>
          </a:prstGeom>
          <a:noFill/>
          <a:ln w="9525">
            <a:noFill/>
            <a:miter lim="800000"/>
            <a:headEnd/>
            <a:tailEnd/>
          </a:ln>
          <a:effectLst/>
        </p:spPr>
      </p:pic>
    </p:spTree>
    <p:extLst>
      <p:ext uri="{BB962C8B-B14F-4D97-AF65-F5344CB8AC3E}">
        <p14:creationId xmlns:p14="http://schemas.microsoft.com/office/powerpoint/2010/main" val="197256685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2925" y="457200"/>
            <a:ext cx="10780295" cy="11430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Autofit/>
          </a:bodyPr>
          <a:lstStyle/>
          <a:p>
            <a:r>
              <a:rPr lang="es-CO" sz="3600" dirty="0">
                <a:effectLst>
                  <a:outerShdw blurRad="38100" dist="38100" dir="2700000" algn="tl">
                    <a:srgbClr val="C0C0C0"/>
                  </a:outerShdw>
                </a:effectLst>
                <a:latin typeface="Arial" charset="0"/>
                <a:ea typeface="+mn-ea"/>
                <a:cs typeface="+mn-cs"/>
              </a:rPr>
              <a:t>Líneas de transmisión de conductores paralelos</a:t>
            </a:r>
          </a:p>
        </p:txBody>
      </p:sp>
      <p:sp>
        <p:nvSpPr>
          <p:cNvPr id="4" name="3 CuadroTexto"/>
          <p:cNvSpPr txBox="1"/>
          <p:nvPr/>
        </p:nvSpPr>
        <p:spPr>
          <a:xfrm>
            <a:off x="352925" y="1524001"/>
            <a:ext cx="11454064" cy="2462213"/>
          </a:xfrm>
          <a:prstGeom prst="rect">
            <a:avLst/>
          </a:prstGeom>
          <a:noFill/>
        </p:spPr>
        <p:txBody>
          <a:bodyPr wrap="square" rtlCol="0">
            <a:spAutoFit/>
          </a:bodyPr>
          <a:lstStyle/>
          <a:p>
            <a:pPr algn="just">
              <a:buFont typeface="Wingdings" pitchFamily="2" charset="2"/>
              <a:buChar char="ü"/>
            </a:pPr>
            <a:r>
              <a:rPr lang="es-CO" sz="2200" b="1" dirty="0"/>
              <a:t> Par blindado</a:t>
            </a:r>
          </a:p>
          <a:p>
            <a:pPr algn="just"/>
            <a:r>
              <a:rPr lang="es-CO" sz="2200" dirty="0"/>
              <a:t>Para reducir las pérdidas por radiación y la interferencia, con frecuencia las líneas de transmisión se encierran en una malla de alambre metálica y conductora. La malla se conecta a tierra y funciona como blindaje. También evita que irradie señales fuera de ella y evita que lleguen a los conductores interferencia electromagnética. Esta formado por dos alambres conductores paralelos separados por un material dieléctrico macizo. Toda la estructura se encierra en un tubo de conductor integrado por una malla y después con una cubierta protectora de plástico.</a:t>
            </a:r>
          </a:p>
        </p:txBody>
      </p:sp>
      <p:pic>
        <p:nvPicPr>
          <p:cNvPr id="1331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5300"/>
                    </a14:imgEffect>
                  </a14:imgLayer>
                </a14:imgProps>
              </a:ext>
            </a:extLst>
          </a:blip>
          <a:srcRect/>
          <a:stretch>
            <a:fillRect/>
          </a:stretch>
        </p:blipFill>
        <p:spPr bwMode="auto">
          <a:xfrm>
            <a:off x="3575501" y="4141858"/>
            <a:ext cx="4335142" cy="2154669"/>
          </a:xfrm>
          <a:prstGeom prst="rect">
            <a:avLst/>
          </a:prstGeom>
          <a:noFill/>
          <a:ln w="9525">
            <a:noFill/>
            <a:miter lim="800000"/>
            <a:headEnd/>
            <a:tailEnd/>
          </a:ln>
          <a:effectLst/>
        </p:spPr>
      </p:pic>
    </p:spTree>
    <p:extLst>
      <p:ext uri="{BB962C8B-B14F-4D97-AF65-F5344CB8AC3E}">
        <p14:creationId xmlns:p14="http://schemas.microsoft.com/office/powerpoint/2010/main" val="166503277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2926" y="457200"/>
            <a:ext cx="9857874" cy="11430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Autofit/>
          </a:bodyPr>
          <a:lstStyle/>
          <a:p>
            <a:r>
              <a:rPr lang="es-CO" sz="3600" dirty="0">
                <a:effectLst>
                  <a:outerShdw blurRad="38100" dist="38100" dir="2700000" algn="tl">
                    <a:srgbClr val="C0C0C0"/>
                  </a:outerShdw>
                </a:effectLst>
                <a:latin typeface="Arial" charset="0"/>
                <a:ea typeface="+mn-ea"/>
                <a:cs typeface="+mn-cs"/>
              </a:rPr>
              <a:t>Líneas de trasmisión concéntricas o coaxiales</a:t>
            </a:r>
          </a:p>
        </p:txBody>
      </p:sp>
      <p:sp>
        <p:nvSpPr>
          <p:cNvPr id="4" name="3 CuadroTexto"/>
          <p:cNvSpPr txBox="1"/>
          <p:nvPr/>
        </p:nvSpPr>
        <p:spPr>
          <a:xfrm>
            <a:off x="352926" y="1676401"/>
            <a:ext cx="11534274" cy="4154984"/>
          </a:xfrm>
          <a:prstGeom prst="rect">
            <a:avLst/>
          </a:prstGeom>
          <a:noFill/>
        </p:spPr>
        <p:txBody>
          <a:bodyPr wrap="square" rtlCol="0">
            <a:spAutoFit/>
          </a:bodyPr>
          <a:lstStyle/>
          <a:p>
            <a:pPr algn="just"/>
            <a:r>
              <a:rPr lang="es-CO" sz="2400" dirty="0"/>
              <a:t>Las líneas paralelas son adecuadas para aplicaciones en baja frecuencia, con altas frecuencias aumentan demasiado sus pérdidas por radiación y en dieléctrico.</a:t>
            </a:r>
          </a:p>
          <a:p>
            <a:pPr algn="just"/>
            <a:endParaRPr lang="es-CO" sz="2400" dirty="0"/>
          </a:p>
          <a:p>
            <a:pPr algn="just"/>
            <a:r>
              <a:rPr lang="es-CO" sz="2400" dirty="0"/>
              <a:t>Consiste en un conductor central rodeado por un conductor externo concéntrico, a distancia uniforme del centro . A altas frecuencias, el conductor externo actúa como un blindaje contra la interferencia externa.</a:t>
            </a:r>
          </a:p>
          <a:p>
            <a:pPr algn="just"/>
            <a:endParaRPr lang="es-CO" sz="2400" dirty="0"/>
          </a:p>
          <a:p>
            <a:pPr algn="just"/>
            <a:r>
              <a:rPr lang="es-CO" sz="2400" dirty="0"/>
              <a:t>Existen en esencia dos tipos de cables coaxiales:</a:t>
            </a:r>
          </a:p>
          <a:p>
            <a:pPr algn="just"/>
            <a:endParaRPr lang="es-CO" sz="2400" dirty="0"/>
          </a:p>
          <a:p>
            <a:pPr algn="just">
              <a:buFont typeface="Wingdings" pitchFamily="2" charset="2"/>
              <a:buChar char="ü"/>
            </a:pPr>
            <a:r>
              <a:rPr lang="es-CO" sz="2400" dirty="0"/>
              <a:t> Líneas rígidas llenas de aire </a:t>
            </a:r>
          </a:p>
          <a:p>
            <a:pPr algn="just">
              <a:buFont typeface="Wingdings" pitchFamily="2" charset="2"/>
              <a:buChar char="ü"/>
            </a:pPr>
            <a:r>
              <a:rPr lang="es-CO" sz="2400" dirty="0"/>
              <a:t>Líneas flexibles macizas</a:t>
            </a:r>
          </a:p>
        </p:txBody>
      </p:sp>
    </p:spTree>
    <p:extLst>
      <p:ext uri="{BB962C8B-B14F-4D97-AF65-F5344CB8AC3E}">
        <p14:creationId xmlns:p14="http://schemas.microsoft.com/office/powerpoint/2010/main" val="428046153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2926" y="517356"/>
            <a:ext cx="9857874" cy="11430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Autofit/>
          </a:bodyPr>
          <a:lstStyle/>
          <a:p>
            <a:r>
              <a:rPr lang="es-CO" sz="3600" dirty="0">
                <a:effectLst>
                  <a:outerShdw blurRad="38100" dist="38100" dir="2700000" algn="tl">
                    <a:srgbClr val="C0C0C0"/>
                  </a:outerShdw>
                </a:effectLst>
                <a:latin typeface="Arial" charset="0"/>
                <a:ea typeface="+mn-ea"/>
                <a:cs typeface="+mn-cs"/>
              </a:rPr>
              <a:t>Líneas rígidas llenas de aire</a:t>
            </a:r>
          </a:p>
        </p:txBody>
      </p:sp>
      <p:sp>
        <p:nvSpPr>
          <p:cNvPr id="4" name="3 CuadroTexto"/>
          <p:cNvSpPr txBox="1"/>
          <p:nvPr/>
        </p:nvSpPr>
        <p:spPr>
          <a:xfrm>
            <a:off x="352925" y="1374842"/>
            <a:ext cx="11454063" cy="1569660"/>
          </a:xfrm>
          <a:prstGeom prst="rect">
            <a:avLst/>
          </a:prstGeom>
          <a:noFill/>
        </p:spPr>
        <p:txBody>
          <a:bodyPr wrap="square" rtlCol="0">
            <a:spAutoFit/>
          </a:bodyPr>
          <a:lstStyle/>
          <a:p>
            <a:pPr algn="just"/>
            <a:r>
              <a:rPr lang="es-CO" sz="2400" dirty="0"/>
              <a:t>Se ve que el conductor central está coaxialmente rodeado por un conductor externo tubular, y que el material aislador es aire. El conductor externo está asilado físicamente y separado del conductor central  por un distanciador, que puede ser vidrio </a:t>
            </a:r>
            <a:r>
              <a:rPr lang="es-CO" sz="2400" dirty="0" err="1"/>
              <a:t>pyrex</a:t>
            </a:r>
            <a:r>
              <a:rPr lang="es-CO" sz="2400" dirty="0"/>
              <a:t>, polietileno u otro.</a:t>
            </a:r>
          </a:p>
        </p:txBody>
      </p:sp>
      <p:pic>
        <p:nvPicPr>
          <p:cNvPr id="102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4700"/>
                    </a14:imgEffect>
                  </a14:imgLayer>
                </a14:imgProps>
              </a:ext>
            </a:extLst>
          </a:blip>
          <a:srcRect/>
          <a:stretch>
            <a:fillRect/>
          </a:stretch>
        </p:blipFill>
        <p:spPr bwMode="auto">
          <a:xfrm>
            <a:off x="3191718" y="3470339"/>
            <a:ext cx="5776475" cy="2786082"/>
          </a:xfrm>
          <a:prstGeom prst="rect">
            <a:avLst/>
          </a:prstGeom>
          <a:noFill/>
          <a:ln w="9525">
            <a:noFill/>
            <a:miter lim="800000"/>
            <a:headEnd/>
            <a:tailEnd/>
          </a:ln>
          <a:effectLst/>
        </p:spPr>
      </p:pic>
    </p:spTree>
    <p:extLst>
      <p:ext uri="{BB962C8B-B14F-4D97-AF65-F5344CB8AC3E}">
        <p14:creationId xmlns:p14="http://schemas.microsoft.com/office/powerpoint/2010/main" val="54666077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8758" y="581524"/>
            <a:ext cx="9922042" cy="1143000"/>
          </a:xfrm>
        </p:spPr>
        <p:txBody>
          <a:bodyPr/>
          <a:lstStyle/>
          <a:p>
            <a:r>
              <a:rPr lang="es-CO" sz="3600" dirty="0">
                <a:effectLst>
                  <a:outerShdw blurRad="38100" dist="38100" dir="2700000" algn="tl">
                    <a:srgbClr val="C0C0C0"/>
                  </a:outerShdw>
                </a:effectLst>
                <a:latin typeface="Arial" charset="0"/>
                <a:ea typeface="+mn-ea"/>
                <a:cs typeface="+mn-cs"/>
              </a:rPr>
              <a:t>Líneas</a:t>
            </a:r>
            <a:r>
              <a:rPr lang="es-CO" b="1" dirty="0" smtClean="0"/>
              <a:t> </a:t>
            </a:r>
            <a:r>
              <a:rPr lang="es-CO" sz="3600" dirty="0">
                <a:effectLst>
                  <a:outerShdw blurRad="38100" dist="38100" dir="2700000" algn="tl">
                    <a:srgbClr val="C0C0C0"/>
                  </a:outerShdw>
                </a:effectLst>
                <a:latin typeface="Arial" charset="0"/>
                <a:ea typeface="+mn-ea"/>
                <a:cs typeface="+mn-cs"/>
              </a:rPr>
              <a:t>flexibles macizas</a:t>
            </a:r>
          </a:p>
        </p:txBody>
      </p:sp>
      <p:sp>
        <p:nvSpPr>
          <p:cNvPr id="4" name="3 CuadroTexto"/>
          <p:cNvSpPr txBox="1"/>
          <p:nvPr/>
        </p:nvSpPr>
        <p:spPr>
          <a:xfrm>
            <a:off x="288758" y="1571292"/>
            <a:ext cx="11550316" cy="1200329"/>
          </a:xfrm>
          <a:prstGeom prst="rect">
            <a:avLst/>
          </a:prstGeom>
          <a:noFill/>
        </p:spPr>
        <p:txBody>
          <a:bodyPr wrap="square" rtlCol="0">
            <a:spAutoFit/>
          </a:bodyPr>
          <a:lstStyle/>
          <a:p>
            <a:pPr algn="just"/>
            <a:r>
              <a:rPr lang="es-CO" sz="2400" dirty="0"/>
              <a:t>El conductor externo es una malla de alambre flexible  es coaxial respecto al conductor central. El aislante es polietileno macizo no conductor. El conductor interno es un alambre flexible de cobre que puede ser macizo o hueco.</a:t>
            </a:r>
          </a:p>
        </p:txBody>
      </p:sp>
      <p:pic>
        <p:nvPicPr>
          <p:cNvPr id="2050" name="Picture 2"/>
          <p:cNvPicPr>
            <a:picLocks noChangeAspect="1" noChangeArrowheads="1"/>
          </p:cNvPicPr>
          <p:nvPr/>
        </p:nvPicPr>
        <p:blipFill>
          <a:blip r:embed="rId2" cstate="print">
            <a:duotone>
              <a:prstClr val="black"/>
              <a:srgbClr val="D9C3A5">
                <a:tint val="50000"/>
                <a:satMod val="180000"/>
              </a:srgbClr>
            </a:duotone>
          </a:blip>
          <a:srcRect/>
          <a:stretch>
            <a:fillRect/>
          </a:stretch>
        </p:blipFill>
        <p:spPr bwMode="auto">
          <a:xfrm>
            <a:off x="3661222" y="3144773"/>
            <a:ext cx="4805387" cy="3191899"/>
          </a:xfrm>
          <a:prstGeom prst="rect">
            <a:avLst/>
          </a:prstGeom>
          <a:noFill/>
          <a:ln w="9525">
            <a:noFill/>
            <a:miter lim="800000"/>
            <a:headEnd/>
            <a:tailEnd/>
          </a:ln>
          <a:effectLst/>
        </p:spPr>
      </p:pic>
    </p:spTree>
    <p:extLst>
      <p:ext uri="{BB962C8B-B14F-4D97-AF65-F5344CB8AC3E}">
        <p14:creationId xmlns:p14="http://schemas.microsoft.com/office/powerpoint/2010/main" val="59462651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2925" y="457200"/>
            <a:ext cx="11389895" cy="11430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a:bodyPr>
          <a:lstStyle/>
          <a:p>
            <a:r>
              <a:rPr lang="es-CO" sz="3600" dirty="0">
                <a:effectLst>
                  <a:outerShdw blurRad="38100" dist="38100" dir="2700000" algn="tl">
                    <a:srgbClr val="C0C0C0"/>
                  </a:outerShdw>
                </a:effectLst>
                <a:latin typeface="Arial" charset="0"/>
                <a:ea typeface="+mn-ea"/>
                <a:cs typeface="+mn-cs"/>
              </a:rPr>
              <a:t>Circuito equivalente de una línea de transmisión</a:t>
            </a:r>
          </a:p>
        </p:txBody>
      </p:sp>
      <p:sp>
        <p:nvSpPr>
          <p:cNvPr id="4" name="3 CuadroTexto"/>
          <p:cNvSpPr txBox="1"/>
          <p:nvPr/>
        </p:nvSpPr>
        <p:spPr>
          <a:xfrm>
            <a:off x="352925" y="1453676"/>
            <a:ext cx="11389895" cy="4893647"/>
          </a:xfrm>
          <a:prstGeom prst="rect">
            <a:avLst/>
          </a:prstGeom>
          <a:noFill/>
        </p:spPr>
        <p:txBody>
          <a:bodyPr wrap="square" rtlCol="0">
            <a:spAutoFit/>
          </a:bodyPr>
          <a:lstStyle/>
          <a:p>
            <a:pPr algn="just"/>
            <a:r>
              <a:rPr lang="es-CO" sz="2400" dirty="0"/>
              <a:t>Las características de una línea de trasmisión están determinadas por sus propiedades eléctricas y de sus propiedades físicas.</a:t>
            </a:r>
          </a:p>
          <a:p>
            <a:pPr algn="just">
              <a:buFont typeface="Wingdings" pitchFamily="2" charset="2"/>
              <a:buChar char="Ø"/>
            </a:pPr>
            <a:r>
              <a:rPr lang="es-CO" sz="2400" dirty="0" smtClean="0"/>
              <a:t> </a:t>
            </a:r>
            <a:r>
              <a:rPr lang="es-CO" sz="2400" dirty="0"/>
              <a:t>Conductividad de los alambres</a:t>
            </a:r>
          </a:p>
          <a:p>
            <a:pPr algn="just">
              <a:buFont typeface="Wingdings" pitchFamily="2" charset="2"/>
              <a:buChar char="Ø"/>
            </a:pPr>
            <a:r>
              <a:rPr lang="es-CO" sz="2400" dirty="0"/>
              <a:t> Constante dieléctrica del aislamiento</a:t>
            </a:r>
          </a:p>
          <a:p>
            <a:pPr algn="just">
              <a:buFont typeface="Wingdings" pitchFamily="2" charset="2"/>
              <a:buChar char="Ø"/>
            </a:pPr>
            <a:r>
              <a:rPr lang="es-CO" sz="2400" dirty="0"/>
              <a:t> Diámetro del alambre</a:t>
            </a:r>
          </a:p>
          <a:p>
            <a:pPr algn="just">
              <a:buFont typeface="Wingdings" pitchFamily="2" charset="2"/>
              <a:buChar char="Ø"/>
            </a:pPr>
            <a:r>
              <a:rPr lang="es-CO" sz="2400" dirty="0"/>
              <a:t> Distancia entre </a:t>
            </a:r>
            <a:r>
              <a:rPr lang="es-CO" sz="2400" dirty="0" smtClean="0"/>
              <a:t>conductores</a:t>
            </a:r>
          </a:p>
          <a:p>
            <a:pPr algn="just">
              <a:buFont typeface="Wingdings" pitchFamily="2" charset="2"/>
              <a:buChar char="Ø"/>
            </a:pPr>
            <a:endParaRPr lang="es-CO" sz="2400" dirty="0" smtClean="0"/>
          </a:p>
          <a:p>
            <a:pPr algn="just"/>
            <a:endParaRPr lang="es-CO" sz="2400" dirty="0"/>
          </a:p>
          <a:p>
            <a:pPr algn="just"/>
            <a:r>
              <a:rPr lang="es-CO" sz="2400" dirty="0"/>
              <a:t>Estas propiedades determinan las constantes eléctricas primarias</a:t>
            </a:r>
            <a:r>
              <a:rPr lang="es-CO" sz="2400" dirty="0" smtClean="0"/>
              <a:t>:</a:t>
            </a:r>
            <a:endParaRPr lang="es-CO" sz="2400" dirty="0"/>
          </a:p>
          <a:p>
            <a:pPr algn="just">
              <a:buFont typeface="Wingdings" pitchFamily="2" charset="2"/>
              <a:buChar char="Ø"/>
            </a:pPr>
            <a:r>
              <a:rPr lang="es-CO" sz="2400" dirty="0"/>
              <a:t> Resistencia de CD en serie (R)</a:t>
            </a:r>
          </a:p>
          <a:p>
            <a:pPr algn="just">
              <a:buFont typeface="Wingdings" pitchFamily="2" charset="2"/>
              <a:buChar char="Ø"/>
            </a:pPr>
            <a:r>
              <a:rPr lang="es-CO" sz="2400" dirty="0"/>
              <a:t> Inductancia en serie (L)</a:t>
            </a:r>
          </a:p>
          <a:p>
            <a:pPr algn="just">
              <a:buFont typeface="Wingdings" pitchFamily="2" charset="2"/>
              <a:buChar char="Ø"/>
            </a:pPr>
            <a:r>
              <a:rPr lang="es-CO" sz="2400" dirty="0"/>
              <a:t> Capacitancia en paralelo (C)</a:t>
            </a:r>
          </a:p>
          <a:p>
            <a:pPr algn="just">
              <a:buFont typeface="Wingdings" pitchFamily="2" charset="2"/>
              <a:buChar char="Ø"/>
            </a:pPr>
            <a:r>
              <a:rPr lang="es-CO" sz="2400" dirty="0"/>
              <a:t> Conductancia en paralelo (G</a:t>
            </a:r>
            <a:r>
              <a:rPr lang="es-CO" sz="2400" dirty="0" smtClean="0"/>
              <a:t>)</a:t>
            </a:r>
            <a:endParaRPr lang="es-CO" sz="2400" dirty="0"/>
          </a:p>
        </p:txBody>
      </p:sp>
    </p:spTree>
    <p:extLst>
      <p:ext uri="{BB962C8B-B14F-4D97-AF65-F5344CB8AC3E}">
        <p14:creationId xmlns:p14="http://schemas.microsoft.com/office/powerpoint/2010/main" val="264859759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96779" y="525379"/>
            <a:ext cx="8229600" cy="11430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a:bodyPr>
          <a:lstStyle/>
          <a:p>
            <a:r>
              <a:rPr lang="es-CO" sz="3600" dirty="0">
                <a:effectLst>
                  <a:outerShdw blurRad="38100" dist="38100" dir="2700000" algn="tl">
                    <a:srgbClr val="C0C0C0"/>
                  </a:outerShdw>
                </a:effectLst>
                <a:latin typeface="Arial" charset="0"/>
                <a:ea typeface="+mn-ea"/>
                <a:cs typeface="+mn-cs"/>
              </a:rPr>
              <a:t>Características de transmisión</a:t>
            </a:r>
          </a:p>
        </p:txBody>
      </p:sp>
      <p:sp>
        <p:nvSpPr>
          <p:cNvPr id="4" name="3 CuadroTexto"/>
          <p:cNvSpPr txBox="1"/>
          <p:nvPr/>
        </p:nvSpPr>
        <p:spPr>
          <a:xfrm>
            <a:off x="296779" y="1835528"/>
            <a:ext cx="11542295" cy="3539430"/>
          </a:xfrm>
          <a:prstGeom prst="rect">
            <a:avLst/>
          </a:prstGeom>
          <a:noFill/>
        </p:spPr>
        <p:txBody>
          <a:bodyPr wrap="square" rtlCol="0">
            <a:spAutoFit/>
          </a:bodyPr>
          <a:lstStyle/>
          <a:p>
            <a:pPr algn="just"/>
            <a:r>
              <a:rPr lang="es-CO" sz="3200" dirty="0"/>
              <a:t>Las características de transmisión de una línea se llaman constantes secundarias y se calcular a partir de las cuatro constantes primarias. Las constantes secundarias son:</a:t>
            </a:r>
          </a:p>
          <a:p>
            <a:pPr algn="just"/>
            <a:endParaRPr lang="es-CO" sz="3200" dirty="0"/>
          </a:p>
          <a:p>
            <a:pPr algn="just">
              <a:buFont typeface="Wingdings" pitchFamily="2" charset="2"/>
              <a:buChar char="ü"/>
            </a:pPr>
            <a:r>
              <a:rPr lang="es-CO" sz="3200" dirty="0"/>
              <a:t> Impedancia característica</a:t>
            </a:r>
          </a:p>
          <a:p>
            <a:pPr algn="just">
              <a:buFont typeface="Wingdings" pitchFamily="2" charset="2"/>
              <a:buChar char="ü"/>
            </a:pPr>
            <a:r>
              <a:rPr lang="es-CO" sz="3200" dirty="0"/>
              <a:t> Constante de propagación</a:t>
            </a:r>
          </a:p>
          <a:p>
            <a:pPr algn="just"/>
            <a:endParaRPr lang="es-CO" sz="3200" dirty="0"/>
          </a:p>
        </p:txBody>
      </p:sp>
    </p:spTree>
    <p:extLst>
      <p:ext uri="{BB962C8B-B14F-4D97-AF65-F5344CB8AC3E}">
        <p14:creationId xmlns:p14="http://schemas.microsoft.com/office/powerpoint/2010/main" val="203667012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8863" y="540144"/>
            <a:ext cx="8229600" cy="11430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a:bodyPr>
          <a:lstStyle/>
          <a:p>
            <a:r>
              <a:rPr lang="es-CO" sz="3600" dirty="0">
                <a:effectLst>
                  <a:outerShdw blurRad="38100" dist="38100" dir="2700000" algn="tl">
                    <a:srgbClr val="C0C0C0"/>
                  </a:outerShdw>
                </a:effectLst>
                <a:latin typeface="Arial" charset="0"/>
                <a:ea typeface="+mn-ea"/>
                <a:cs typeface="+mn-cs"/>
              </a:rPr>
              <a:t>Impedancia característica</a:t>
            </a:r>
          </a:p>
        </p:txBody>
      </p:sp>
      <mc:AlternateContent xmlns:mc="http://schemas.openxmlformats.org/markup-compatibility/2006" xmlns:a14="http://schemas.microsoft.com/office/drawing/2010/main">
        <mc:Choice Requires="a14">
          <p:sp>
            <p:nvSpPr>
              <p:cNvPr id="4" name="3 CuadroTexto"/>
              <p:cNvSpPr txBox="1"/>
              <p:nvPr/>
            </p:nvSpPr>
            <p:spPr>
              <a:xfrm>
                <a:off x="328863" y="1681867"/>
                <a:ext cx="11478126" cy="4919424"/>
              </a:xfrm>
              <a:prstGeom prst="rect">
                <a:avLst/>
              </a:prstGeom>
              <a:noFill/>
            </p:spPr>
            <p:txBody>
              <a:bodyPr wrap="square" rtlCol="0">
                <a:spAutoFit/>
              </a:bodyPr>
              <a:lstStyle/>
              <a:p>
                <a:pPr algn="just"/>
                <a:r>
                  <a:rPr lang="es-CO" sz="2400" dirty="0" smtClean="0"/>
                  <a:t>Es la cantidad compleja que se </a:t>
                </a:r>
                <a:r>
                  <a:rPr lang="es-CO" sz="2400" dirty="0"/>
                  <a:t>expresa en </a:t>
                </a:r>
                <a:r>
                  <a:rPr lang="es-CO" sz="2400" dirty="0" err="1"/>
                  <a:t>ohms</a:t>
                </a:r>
                <a:r>
                  <a:rPr lang="es-CO" sz="2400" dirty="0"/>
                  <a:t> y que en el caso ideal es independiente de la longitud de la línea y que no se puede medir. Se define como la impedancia vista hacia una línea de longitud infinita o la impedancia vista hacia una línea de longitud finita que termina en una carga puramente resistiva igual a la impedancia característica de la línea</a:t>
                </a:r>
                <a:r>
                  <a:rPr lang="es-CO" sz="2400" dirty="0" smtClean="0"/>
                  <a:t>.</a:t>
                </a:r>
              </a:p>
              <a:p>
                <a:pPr algn="just"/>
                <a:endParaRPr lang="es-CO" sz="2400" dirty="0"/>
              </a:p>
              <a:p>
                <a:pPr algn="just"/>
                <a:r>
                  <a:rPr lang="es-CO" sz="2400" dirty="0"/>
                  <a:t>Para frecuencias extremadamente bajas, las resistencias dominan y la impedancia se calcula como:</a:t>
                </a:r>
              </a:p>
              <a:p>
                <a:pPr algn="just"/>
                <a14:m>
                  <m:oMathPara xmlns:m="http://schemas.openxmlformats.org/officeDocument/2006/math">
                    <m:oMathParaPr>
                      <m:jc m:val="centerGroup"/>
                    </m:oMathParaPr>
                    <m:oMath xmlns:m="http://schemas.openxmlformats.org/officeDocument/2006/math">
                      <m:sSub>
                        <m:sSubPr>
                          <m:ctrlPr>
                            <a:rPr lang="es-CO" sz="2400" i="1" smtClean="0">
                              <a:latin typeface="Cambria Math" panose="02040503050406030204" pitchFamily="18" charset="0"/>
                            </a:rPr>
                          </m:ctrlPr>
                        </m:sSubPr>
                        <m:e>
                          <m:r>
                            <a:rPr lang="es-CO" sz="2400" b="0" i="1" smtClean="0">
                              <a:latin typeface="Cambria Math" panose="02040503050406030204" pitchFamily="18" charset="0"/>
                            </a:rPr>
                            <m:t>𝑍</m:t>
                          </m:r>
                        </m:e>
                        <m:sub>
                          <m:r>
                            <a:rPr lang="es-CO" sz="2400" b="0" i="1" smtClean="0">
                              <a:latin typeface="Cambria Math" panose="02040503050406030204" pitchFamily="18" charset="0"/>
                            </a:rPr>
                            <m:t>𝑜</m:t>
                          </m:r>
                        </m:sub>
                      </m:sSub>
                      <m:r>
                        <a:rPr lang="es-CO" sz="2400" b="0" i="1" smtClean="0">
                          <a:latin typeface="Cambria Math" panose="02040503050406030204" pitchFamily="18" charset="0"/>
                        </a:rPr>
                        <m:t>=</m:t>
                      </m:r>
                      <m:rad>
                        <m:radPr>
                          <m:degHide m:val="on"/>
                          <m:ctrlPr>
                            <a:rPr lang="es-CO" sz="2400" b="0" i="1" smtClean="0">
                              <a:latin typeface="Cambria Math" panose="02040503050406030204" pitchFamily="18" charset="0"/>
                            </a:rPr>
                          </m:ctrlPr>
                        </m:radPr>
                        <m:deg/>
                        <m:e>
                          <m:f>
                            <m:fPr>
                              <m:type m:val="skw"/>
                              <m:ctrlPr>
                                <a:rPr lang="es-CO" sz="2400" b="0" i="1" smtClean="0">
                                  <a:latin typeface="Cambria Math" panose="02040503050406030204" pitchFamily="18" charset="0"/>
                                </a:rPr>
                              </m:ctrlPr>
                            </m:fPr>
                            <m:num>
                              <m:r>
                                <a:rPr lang="es-CO" sz="2400" b="0" i="1" smtClean="0">
                                  <a:latin typeface="Cambria Math" panose="02040503050406030204" pitchFamily="18" charset="0"/>
                                </a:rPr>
                                <m:t>𝑅</m:t>
                              </m:r>
                            </m:num>
                            <m:den>
                              <m:r>
                                <a:rPr lang="es-CO" sz="2400" b="0" i="1" smtClean="0">
                                  <a:latin typeface="Cambria Math" panose="02040503050406030204" pitchFamily="18" charset="0"/>
                                </a:rPr>
                                <m:t>𝐺</m:t>
                              </m:r>
                            </m:den>
                          </m:f>
                        </m:e>
                      </m:rad>
                    </m:oMath>
                  </m:oMathPara>
                </a14:m>
                <a:endParaRPr lang="es-CO" sz="2400" dirty="0"/>
              </a:p>
              <a:p>
                <a:pPr algn="just"/>
                <a:r>
                  <a:rPr lang="es-CO" sz="2400" dirty="0" smtClean="0"/>
                  <a:t>Cuando </a:t>
                </a:r>
                <a:r>
                  <a:rPr lang="es-CO" sz="2400" dirty="0"/>
                  <a:t>las frecuencias son extremadamente altas, dominan la inductancia y la capacitancia y la impedancia se calcula como:</a:t>
                </a:r>
              </a:p>
              <a:p>
                <a:pPr algn="just"/>
                <a14:m>
                  <m:oMathPara xmlns:m="http://schemas.openxmlformats.org/officeDocument/2006/math">
                    <m:oMathParaPr>
                      <m:jc m:val="centerGroup"/>
                    </m:oMathParaPr>
                    <m:oMath xmlns:m="http://schemas.openxmlformats.org/officeDocument/2006/math">
                      <m:sSub>
                        <m:sSubPr>
                          <m:ctrlPr>
                            <a:rPr lang="es-CO" sz="2400" i="1" smtClean="0">
                              <a:latin typeface="Cambria Math" panose="02040503050406030204" pitchFamily="18" charset="0"/>
                            </a:rPr>
                          </m:ctrlPr>
                        </m:sSubPr>
                        <m:e>
                          <m:r>
                            <a:rPr lang="es-CO" sz="2400" b="0" i="1" smtClean="0">
                              <a:latin typeface="Cambria Math" panose="02040503050406030204" pitchFamily="18" charset="0"/>
                            </a:rPr>
                            <m:t>𝑍</m:t>
                          </m:r>
                        </m:e>
                        <m:sub>
                          <m:r>
                            <a:rPr lang="es-CO" sz="2400" b="0" i="1" smtClean="0">
                              <a:latin typeface="Cambria Math" panose="02040503050406030204" pitchFamily="18" charset="0"/>
                            </a:rPr>
                            <m:t>𝑜</m:t>
                          </m:r>
                        </m:sub>
                      </m:sSub>
                      <m:r>
                        <a:rPr lang="es-CO" sz="2400" b="0" i="1" smtClean="0">
                          <a:latin typeface="Cambria Math" panose="02040503050406030204" pitchFamily="18" charset="0"/>
                        </a:rPr>
                        <m:t>=</m:t>
                      </m:r>
                      <m:rad>
                        <m:radPr>
                          <m:degHide m:val="on"/>
                          <m:ctrlPr>
                            <a:rPr lang="es-CO" sz="2400" b="0" i="1" smtClean="0">
                              <a:latin typeface="Cambria Math" panose="02040503050406030204" pitchFamily="18" charset="0"/>
                            </a:rPr>
                          </m:ctrlPr>
                        </m:radPr>
                        <m:deg/>
                        <m:e>
                          <m:f>
                            <m:fPr>
                              <m:type m:val="skw"/>
                              <m:ctrlPr>
                                <a:rPr lang="es-CO" sz="2400" b="0" i="1" smtClean="0">
                                  <a:latin typeface="Cambria Math" panose="02040503050406030204" pitchFamily="18" charset="0"/>
                                </a:rPr>
                              </m:ctrlPr>
                            </m:fPr>
                            <m:num>
                              <m:r>
                                <a:rPr lang="es-CO" sz="2400" b="0" i="1" smtClean="0">
                                  <a:latin typeface="Cambria Math" panose="02040503050406030204" pitchFamily="18" charset="0"/>
                                </a:rPr>
                                <m:t>𝐿</m:t>
                              </m:r>
                            </m:num>
                            <m:den>
                              <m:r>
                                <a:rPr lang="es-CO" sz="2400" b="0" i="1" smtClean="0">
                                  <a:latin typeface="Cambria Math" panose="02040503050406030204" pitchFamily="18" charset="0"/>
                                </a:rPr>
                                <m:t>𝐶</m:t>
                              </m:r>
                            </m:den>
                          </m:f>
                        </m:e>
                      </m:rad>
                    </m:oMath>
                  </m:oMathPara>
                </a14:m>
                <a:endParaRPr lang="es-CO" sz="2400" dirty="0"/>
              </a:p>
            </p:txBody>
          </p:sp>
        </mc:Choice>
        <mc:Fallback xmlns="">
          <p:sp>
            <p:nvSpPr>
              <p:cNvPr id="4" name="3 CuadroTexto"/>
              <p:cNvSpPr txBox="1">
                <a:spLocks noRot="1" noChangeAspect="1" noMove="1" noResize="1" noEditPoints="1" noAdjustHandles="1" noChangeArrowheads="1" noChangeShapeType="1" noTextEdit="1"/>
              </p:cNvSpPr>
              <p:nvPr/>
            </p:nvSpPr>
            <p:spPr>
              <a:xfrm>
                <a:off x="328863" y="1681867"/>
                <a:ext cx="11478126" cy="4919424"/>
              </a:xfrm>
              <a:prstGeom prst="rect">
                <a:avLst/>
              </a:prstGeom>
              <a:blipFill rotWithShape="0">
                <a:blip r:embed="rId2"/>
                <a:stretch>
                  <a:fillRect l="-850" t="-991" r="-797"/>
                </a:stretch>
              </a:blipFill>
            </p:spPr>
            <p:txBody>
              <a:bodyPr/>
              <a:lstStyle/>
              <a:p>
                <a:r>
                  <a:rPr lang="es-CO">
                    <a:noFill/>
                  </a:rPr>
                  <a:t> </a:t>
                </a:r>
              </a:p>
            </p:txBody>
          </p:sp>
        </mc:Fallback>
      </mc:AlternateContent>
    </p:spTree>
    <p:extLst>
      <p:ext uri="{BB962C8B-B14F-4D97-AF65-F5344CB8AC3E}">
        <p14:creationId xmlns:p14="http://schemas.microsoft.com/office/powerpoint/2010/main" val="214696894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8810" y="416950"/>
            <a:ext cx="10515600" cy="13255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a:bodyPr>
          <a:lstStyle/>
          <a:p>
            <a:r>
              <a:rPr lang="es-CO" sz="3600" dirty="0">
                <a:effectLst>
                  <a:outerShdw blurRad="38100" dist="38100" dir="2700000" algn="tl">
                    <a:srgbClr val="C0C0C0"/>
                  </a:outerShdw>
                </a:effectLst>
                <a:latin typeface="Arial" charset="0"/>
                <a:ea typeface="+mn-ea"/>
                <a:cs typeface="+mn-cs"/>
              </a:rPr>
              <a:t>Impedancia característica</a:t>
            </a:r>
          </a:p>
        </p:txBody>
      </p:sp>
      <mc:AlternateContent xmlns:mc="http://schemas.openxmlformats.org/markup-compatibility/2006" xmlns:a14="http://schemas.microsoft.com/office/drawing/2010/main">
        <mc:Choice Requires="a14">
          <p:sp>
            <p:nvSpPr>
              <p:cNvPr id="4" name="3 CuadroTexto"/>
              <p:cNvSpPr txBox="1"/>
              <p:nvPr/>
            </p:nvSpPr>
            <p:spPr>
              <a:xfrm>
                <a:off x="308810" y="1325953"/>
                <a:ext cx="11530264" cy="4749570"/>
              </a:xfrm>
              <a:prstGeom prst="rect">
                <a:avLst/>
              </a:prstGeom>
              <a:noFill/>
            </p:spPr>
            <p:txBody>
              <a:bodyPr wrap="square" rtlCol="0">
                <a:spAutoFit/>
              </a:bodyPr>
              <a:lstStyle/>
              <a:p>
                <a:pPr algn="just"/>
                <a:r>
                  <a:rPr lang="es-CO" sz="2400" dirty="0" smtClean="0"/>
                  <a:t>La impedancia característica no es más que la relación de la fuente a la corriente de la línea.</a:t>
                </a:r>
              </a:p>
              <a:p>
                <a:pPr algn="just"/>
                <a14:m>
                  <m:oMathPara xmlns:m="http://schemas.openxmlformats.org/officeDocument/2006/math">
                    <m:oMathParaPr>
                      <m:jc m:val="centerGroup"/>
                    </m:oMathParaPr>
                    <m:oMath xmlns:m="http://schemas.openxmlformats.org/officeDocument/2006/math">
                      <m:sSub>
                        <m:sSubPr>
                          <m:ctrlPr>
                            <a:rPr lang="es-CO" sz="2400" i="1" smtClean="0">
                              <a:latin typeface="Cambria Math" panose="02040503050406030204" pitchFamily="18" charset="0"/>
                            </a:rPr>
                          </m:ctrlPr>
                        </m:sSubPr>
                        <m:e>
                          <m:r>
                            <a:rPr lang="es-CO" sz="2400" b="0" i="1" smtClean="0">
                              <a:latin typeface="Cambria Math" panose="02040503050406030204" pitchFamily="18" charset="0"/>
                            </a:rPr>
                            <m:t>𝑍</m:t>
                          </m:r>
                        </m:e>
                        <m:sub>
                          <m:r>
                            <a:rPr lang="es-CO" sz="2400" b="0" i="1" smtClean="0">
                              <a:latin typeface="Cambria Math" panose="02040503050406030204" pitchFamily="18" charset="0"/>
                            </a:rPr>
                            <m:t>𝑜</m:t>
                          </m:r>
                        </m:sub>
                      </m:sSub>
                      <m:r>
                        <a:rPr lang="es-CO" sz="2400" b="0" i="1" smtClean="0">
                          <a:latin typeface="Cambria Math" panose="02040503050406030204" pitchFamily="18" charset="0"/>
                        </a:rPr>
                        <m:t>=</m:t>
                      </m:r>
                      <m:f>
                        <m:fPr>
                          <m:type m:val="skw"/>
                          <m:ctrlPr>
                            <a:rPr lang="es-CO" sz="2400" b="0" i="1" smtClean="0">
                              <a:latin typeface="Cambria Math" panose="02040503050406030204" pitchFamily="18" charset="0"/>
                            </a:rPr>
                          </m:ctrlPr>
                        </m:fPr>
                        <m:num>
                          <m:sSub>
                            <m:sSubPr>
                              <m:ctrlPr>
                                <a:rPr lang="es-CO" sz="2400" b="0" i="1" smtClean="0">
                                  <a:latin typeface="Cambria Math" panose="02040503050406030204" pitchFamily="18" charset="0"/>
                                </a:rPr>
                              </m:ctrlPr>
                            </m:sSubPr>
                            <m:e>
                              <m:r>
                                <a:rPr lang="es-CO" sz="2400" b="0" i="1" smtClean="0">
                                  <a:latin typeface="Cambria Math" panose="02040503050406030204" pitchFamily="18" charset="0"/>
                                </a:rPr>
                                <m:t>𝐸</m:t>
                              </m:r>
                            </m:e>
                            <m:sub>
                              <m:r>
                                <a:rPr lang="es-CO" sz="2400" b="0" i="1" smtClean="0">
                                  <a:latin typeface="Cambria Math" panose="02040503050406030204" pitchFamily="18" charset="0"/>
                                </a:rPr>
                                <m:t>𝑜</m:t>
                              </m:r>
                            </m:sub>
                          </m:sSub>
                        </m:num>
                        <m:den>
                          <m:sSub>
                            <m:sSubPr>
                              <m:ctrlPr>
                                <a:rPr lang="es-CO" sz="2400" b="0" i="1" smtClean="0">
                                  <a:latin typeface="Cambria Math" panose="02040503050406030204" pitchFamily="18" charset="0"/>
                                </a:rPr>
                              </m:ctrlPr>
                            </m:sSubPr>
                            <m:e>
                              <m:r>
                                <a:rPr lang="es-CO" sz="2400" b="0" i="1" smtClean="0">
                                  <a:latin typeface="Cambria Math" panose="02040503050406030204" pitchFamily="18" charset="0"/>
                                </a:rPr>
                                <m:t>𝐼</m:t>
                              </m:r>
                            </m:e>
                            <m:sub>
                              <m:r>
                                <a:rPr lang="es-CO" sz="2400" b="0" i="1" smtClean="0">
                                  <a:latin typeface="Cambria Math" panose="02040503050406030204" pitchFamily="18" charset="0"/>
                                </a:rPr>
                                <m:t>𝑜</m:t>
                              </m:r>
                            </m:sub>
                          </m:sSub>
                        </m:den>
                      </m:f>
                    </m:oMath>
                  </m:oMathPara>
                </a14:m>
                <a:endParaRPr lang="es-CO" sz="2400" dirty="0" smtClean="0"/>
              </a:p>
              <a:p>
                <a:pPr algn="just"/>
                <a:endParaRPr lang="es-CO" sz="2400" dirty="0"/>
              </a:p>
              <a:p>
                <a:pPr algn="just"/>
                <a:r>
                  <a:rPr lang="es-CO" sz="2400" dirty="0" smtClean="0"/>
                  <a:t>La </a:t>
                </a:r>
                <a:r>
                  <a:rPr lang="es-CO" sz="2400" dirty="0"/>
                  <a:t>impedancia característica de una línea de dos conductores paralelos con dieléctrico se puede determinar a partir de sus dimensiones físicas</a:t>
                </a:r>
                <a:r>
                  <a:rPr lang="es-CO" sz="2400" dirty="0" smtClean="0"/>
                  <a:t>:</a:t>
                </a:r>
              </a:p>
              <a:p>
                <a:pPr algn="just"/>
                <a14:m>
                  <m:oMathPara xmlns:m="http://schemas.openxmlformats.org/officeDocument/2006/math">
                    <m:oMathParaPr>
                      <m:jc m:val="centerGroup"/>
                    </m:oMathParaPr>
                    <m:oMath xmlns:m="http://schemas.openxmlformats.org/officeDocument/2006/math">
                      <m:sSub>
                        <m:sSubPr>
                          <m:ctrlPr>
                            <a:rPr lang="es-CO" sz="2400" i="1" smtClean="0">
                              <a:latin typeface="Cambria Math" panose="02040503050406030204" pitchFamily="18" charset="0"/>
                            </a:rPr>
                          </m:ctrlPr>
                        </m:sSubPr>
                        <m:e>
                          <m:r>
                            <a:rPr lang="es-CO" sz="2400" b="0" i="1" smtClean="0">
                              <a:latin typeface="Cambria Math" panose="02040503050406030204" pitchFamily="18" charset="0"/>
                            </a:rPr>
                            <m:t>𝑍</m:t>
                          </m:r>
                        </m:e>
                        <m:sub>
                          <m:r>
                            <a:rPr lang="es-CO" sz="2400" b="0" i="1" smtClean="0">
                              <a:latin typeface="Cambria Math" panose="02040503050406030204" pitchFamily="18" charset="0"/>
                            </a:rPr>
                            <m:t>𝑜</m:t>
                          </m:r>
                        </m:sub>
                      </m:sSub>
                      <m:r>
                        <a:rPr lang="es-CO" sz="2400" b="0" i="1" smtClean="0">
                          <a:latin typeface="Cambria Math" panose="02040503050406030204" pitchFamily="18" charset="0"/>
                        </a:rPr>
                        <m:t>=276</m:t>
                      </m:r>
                      <m:func>
                        <m:funcPr>
                          <m:ctrlPr>
                            <a:rPr lang="es-CO" sz="2400" b="0" i="1" smtClean="0">
                              <a:latin typeface="Cambria Math" panose="02040503050406030204" pitchFamily="18" charset="0"/>
                            </a:rPr>
                          </m:ctrlPr>
                        </m:funcPr>
                        <m:fName>
                          <m:r>
                            <m:rPr>
                              <m:sty m:val="p"/>
                            </m:rPr>
                            <a:rPr lang="es-CO" sz="2400" b="0" i="0" smtClean="0">
                              <a:latin typeface="Cambria Math" panose="02040503050406030204" pitchFamily="18" charset="0"/>
                            </a:rPr>
                            <m:t>log</m:t>
                          </m:r>
                        </m:fName>
                        <m:e>
                          <m:f>
                            <m:fPr>
                              <m:ctrlPr>
                                <a:rPr lang="es-CO" sz="2400" b="0" i="1" smtClean="0">
                                  <a:latin typeface="Cambria Math" panose="02040503050406030204" pitchFamily="18" charset="0"/>
                                </a:rPr>
                              </m:ctrlPr>
                            </m:fPr>
                            <m:num>
                              <m:r>
                                <a:rPr lang="es-CO" sz="2400" b="0" i="1" smtClean="0">
                                  <a:latin typeface="Cambria Math" panose="02040503050406030204" pitchFamily="18" charset="0"/>
                                </a:rPr>
                                <m:t>𝐷</m:t>
                              </m:r>
                            </m:num>
                            <m:den>
                              <m:r>
                                <a:rPr lang="es-CO" sz="2400" b="0" i="1" smtClean="0">
                                  <a:latin typeface="Cambria Math" panose="02040503050406030204" pitchFamily="18" charset="0"/>
                                </a:rPr>
                                <m:t>𝑟</m:t>
                              </m:r>
                            </m:den>
                          </m:f>
                        </m:e>
                      </m:func>
                    </m:oMath>
                  </m:oMathPara>
                </a14:m>
                <a:endParaRPr lang="es-CO" sz="2400" dirty="0" smtClean="0"/>
              </a:p>
              <a:p>
                <a:pPr algn="just"/>
                <a:endParaRPr lang="es-CO" sz="2400" dirty="0" smtClean="0"/>
              </a:p>
              <a:p>
                <a:pPr algn="just"/>
                <a:r>
                  <a:rPr lang="es-CO" sz="2400" dirty="0"/>
                  <a:t>La impedancia característica de un cable concéntrico coaxial también se puede calcular a partir de sus dimensiones físicas con la fórmula:</a:t>
                </a:r>
              </a:p>
              <a:p>
                <a:pPr algn="just"/>
                <a14:m>
                  <m:oMathPara xmlns:m="http://schemas.openxmlformats.org/officeDocument/2006/math">
                    <m:oMathParaPr>
                      <m:jc m:val="centerGroup"/>
                    </m:oMathParaPr>
                    <m:oMath xmlns:m="http://schemas.openxmlformats.org/officeDocument/2006/math">
                      <m:sSub>
                        <m:sSubPr>
                          <m:ctrlPr>
                            <a:rPr lang="es-CO" sz="2400" i="1" smtClean="0">
                              <a:latin typeface="Cambria Math" panose="02040503050406030204" pitchFamily="18" charset="0"/>
                            </a:rPr>
                          </m:ctrlPr>
                        </m:sSubPr>
                        <m:e>
                          <m:r>
                            <a:rPr lang="es-CO" sz="2400" b="0" i="1" smtClean="0">
                              <a:latin typeface="Cambria Math" panose="02040503050406030204" pitchFamily="18" charset="0"/>
                            </a:rPr>
                            <m:t>𝑍</m:t>
                          </m:r>
                        </m:e>
                        <m:sub>
                          <m:r>
                            <a:rPr lang="es-CO" sz="2400" b="0" i="1" smtClean="0">
                              <a:latin typeface="Cambria Math" panose="02040503050406030204" pitchFamily="18" charset="0"/>
                            </a:rPr>
                            <m:t>𝑜</m:t>
                          </m:r>
                        </m:sub>
                      </m:sSub>
                      <m:r>
                        <a:rPr lang="es-CO" sz="2400" b="0" i="1" smtClean="0">
                          <a:latin typeface="Cambria Math" panose="02040503050406030204" pitchFamily="18" charset="0"/>
                        </a:rPr>
                        <m:t>=</m:t>
                      </m:r>
                      <m:f>
                        <m:fPr>
                          <m:ctrlPr>
                            <a:rPr lang="es-CO" sz="2400" b="0" i="1" smtClean="0">
                              <a:latin typeface="Cambria Math" panose="02040503050406030204" pitchFamily="18" charset="0"/>
                            </a:rPr>
                          </m:ctrlPr>
                        </m:fPr>
                        <m:num>
                          <m:r>
                            <a:rPr lang="es-CO" sz="2400" b="0" i="1" smtClean="0">
                              <a:latin typeface="Cambria Math" panose="02040503050406030204" pitchFamily="18" charset="0"/>
                            </a:rPr>
                            <m:t>138</m:t>
                          </m:r>
                        </m:num>
                        <m:den>
                          <m:rad>
                            <m:radPr>
                              <m:degHide m:val="on"/>
                              <m:ctrlPr>
                                <a:rPr lang="es-CO" sz="2400" b="0" i="1" smtClean="0">
                                  <a:latin typeface="Cambria Math" panose="02040503050406030204" pitchFamily="18" charset="0"/>
                                </a:rPr>
                              </m:ctrlPr>
                            </m:radPr>
                            <m:deg/>
                            <m:e>
                              <m:sSub>
                                <m:sSubPr>
                                  <m:ctrlPr>
                                    <a:rPr lang="es-CO" sz="2400" b="0" i="1" smtClean="0">
                                      <a:latin typeface="Cambria Math" panose="02040503050406030204" pitchFamily="18" charset="0"/>
                                    </a:rPr>
                                  </m:ctrlPr>
                                </m:sSubPr>
                                <m:e>
                                  <m:r>
                                    <a:rPr lang="es-CO" sz="2400" b="0" i="1" smtClean="0">
                                      <a:latin typeface="Cambria Math" panose="02040503050406030204" pitchFamily="18" charset="0"/>
                                      <a:ea typeface="Cambria Math" panose="02040503050406030204" pitchFamily="18" charset="0"/>
                                    </a:rPr>
                                    <m:t>𝜖</m:t>
                                  </m:r>
                                </m:e>
                                <m:sub>
                                  <m:r>
                                    <a:rPr lang="es-CO" sz="2400" b="0" i="1" smtClean="0">
                                      <a:latin typeface="Cambria Math" panose="02040503050406030204" pitchFamily="18" charset="0"/>
                                    </a:rPr>
                                    <m:t>𝑟</m:t>
                                  </m:r>
                                </m:sub>
                              </m:sSub>
                            </m:e>
                          </m:rad>
                        </m:den>
                      </m:f>
                      <m:func>
                        <m:funcPr>
                          <m:ctrlPr>
                            <a:rPr lang="es-CO" sz="2400" b="0" i="1" smtClean="0">
                              <a:latin typeface="Cambria Math" panose="02040503050406030204" pitchFamily="18" charset="0"/>
                            </a:rPr>
                          </m:ctrlPr>
                        </m:funcPr>
                        <m:fName>
                          <m:r>
                            <m:rPr>
                              <m:sty m:val="p"/>
                            </m:rPr>
                            <a:rPr lang="es-CO" sz="2400" b="0" i="0" smtClean="0">
                              <a:latin typeface="Cambria Math" panose="02040503050406030204" pitchFamily="18" charset="0"/>
                            </a:rPr>
                            <m:t>log</m:t>
                          </m:r>
                        </m:fName>
                        <m:e>
                          <m:f>
                            <m:fPr>
                              <m:ctrlPr>
                                <a:rPr lang="es-CO" sz="2400" b="0" i="1" smtClean="0">
                                  <a:latin typeface="Cambria Math" panose="02040503050406030204" pitchFamily="18" charset="0"/>
                                </a:rPr>
                              </m:ctrlPr>
                            </m:fPr>
                            <m:num>
                              <m:r>
                                <a:rPr lang="es-CO" sz="2400" b="0" i="1" smtClean="0">
                                  <a:latin typeface="Cambria Math" panose="02040503050406030204" pitchFamily="18" charset="0"/>
                                </a:rPr>
                                <m:t>𝐷</m:t>
                              </m:r>
                            </m:num>
                            <m:den>
                              <m:r>
                                <a:rPr lang="es-CO" sz="2400" b="0" i="1" smtClean="0">
                                  <a:latin typeface="Cambria Math" panose="02040503050406030204" pitchFamily="18" charset="0"/>
                                </a:rPr>
                                <m:t>𝑑</m:t>
                              </m:r>
                            </m:den>
                          </m:f>
                        </m:e>
                      </m:func>
                    </m:oMath>
                  </m:oMathPara>
                </a14:m>
                <a:endParaRPr lang="es-CO" sz="2400" dirty="0"/>
              </a:p>
            </p:txBody>
          </p:sp>
        </mc:Choice>
        <mc:Fallback xmlns="">
          <p:sp>
            <p:nvSpPr>
              <p:cNvPr id="4" name="3 CuadroTexto"/>
              <p:cNvSpPr txBox="1">
                <a:spLocks noRot="1" noChangeAspect="1" noMove="1" noResize="1" noEditPoints="1" noAdjustHandles="1" noChangeArrowheads="1" noChangeShapeType="1" noTextEdit="1"/>
              </p:cNvSpPr>
              <p:nvPr/>
            </p:nvSpPr>
            <p:spPr>
              <a:xfrm>
                <a:off x="308810" y="1325953"/>
                <a:ext cx="11530264" cy="4749570"/>
              </a:xfrm>
              <a:prstGeom prst="rect">
                <a:avLst/>
              </a:prstGeom>
              <a:blipFill rotWithShape="0">
                <a:blip r:embed="rId2"/>
                <a:stretch>
                  <a:fillRect l="-846" t="-1027" r="-793"/>
                </a:stretch>
              </a:blipFill>
            </p:spPr>
            <p:txBody>
              <a:bodyPr/>
              <a:lstStyle/>
              <a:p>
                <a:r>
                  <a:rPr lang="es-CO">
                    <a:noFill/>
                  </a:rPr>
                  <a:t> </a:t>
                </a:r>
              </a:p>
            </p:txBody>
          </p:sp>
        </mc:Fallback>
      </mc:AlternateContent>
    </p:spTree>
    <p:extLst>
      <p:ext uri="{BB962C8B-B14F-4D97-AF65-F5344CB8AC3E}">
        <p14:creationId xmlns:p14="http://schemas.microsoft.com/office/powerpoint/2010/main" val="16786010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8863" y="545748"/>
            <a:ext cx="8229600" cy="11430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a:bodyPr>
          <a:lstStyle/>
          <a:p>
            <a:r>
              <a:rPr lang="es-CO" sz="3600" dirty="0">
                <a:effectLst>
                  <a:outerShdw blurRad="38100" dist="38100" dir="2700000" algn="tl">
                    <a:srgbClr val="C0C0C0"/>
                  </a:outerShdw>
                </a:effectLst>
                <a:latin typeface="Arial" charset="0"/>
                <a:ea typeface="+mn-ea"/>
                <a:cs typeface="+mn-cs"/>
              </a:rPr>
              <a:t>Impedancia característica</a:t>
            </a:r>
          </a:p>
        </p:txBody>
      </p:sp>
      <p:pic>
        <p:nvPicPr>
          <p:cNvPr id="6146" name="Picture 2"/>
          <p:cNvPicPr>
            <a:picLocks noChangeAspect="1" noChangeArrowheads="1"/>
          </p:cNvPicPr>
          <p:nvPr/>
        </p:nvPicPr>
        <p:blipFill>
          <a:blip r:embed="rId2" cstate="print"/>
          <a:srcRect/>
          <a:stretch>
            <a:fillRect/>
          </a:stretch>
        </p:blipFill>
        <p:spPr bwMode="auto">
          <a:xfrm>
            <a:off x="3065254" y="1586964"/>
            <a:ext cx="5894261" cy="3770863"/>
          </a:xfrm>
          <a:prstGeom prst="rect">
            <a:avLst/>
          </a:prstGeom>
          <a:noFill/>
          <a:ln w="9525">
            <a:noFill/>
            <a:miter lim="800000"/>
            <a:headEnd/>
            <a:tailEnd/>
          </a:ln>
          <a:effectLst/>
        </p:spPr>
      </p:pic>
      <p:sp>
        <p:nvSpPr>
          <p:cNvPr id="5" name="4 CuadroTexto"/>
          <p:cNvSpPr txBox="1"/>
          <p:nvPr/>
        </p:nvSpPr>
        <p:spPr>
          <a:xfrm>
            <a:off x="2667000" y="5357827"/>
            <a:ext cx="6943748" cy="1323439"/>
          </a:xfrm>
          <a:prstGeom prst="rect">
            <a:avLst/>
          </a:prstGeom>
          <a:noFill/>
        </p:spPr>
        <p:txBody>
          <a:bodyPr wrap="square" rtlCol="0">
            <a:spAutoFit/>
          </a:bodyPr>
          <a:lstStyle/>
          <a:p>
            <a:pPr marL="457200" indent="-457200" algn="just">
              <a:buAutoNum type="alphaLcParenR"/>
            </a:pPr>
            <a:r>
              <a:rPr lang="es-CO" sz="2000" dirty="0"/>
              <a:t>Línea de transmisión de dos alambres paralelos</a:t>
            </a:r>
          </a:p>
          <a:p>
            <a:pPr marL="457200" indent="-457200" algn="just">
              <a:buAutoNum type="alphaLcParenR"/>
            </a:pPr>
            <a:r>
              <a:rPr lang="es-CO" sz="2000" dirty="0"/>
              <a:t>Línea de transmisión de cable coaxial.</a:t>
            </a:r>
          </a:p>
          <a:p>
            <a:pPr marL="457200" indent="-457200" algn="just"/>
            <a:r>
              <a:rPr lang="es-CO" sz="2000" dirty="0"/>
              <a:t>D: distancia entre los centros de los dos conductores (</a:t>
            </a:r>
            <a:r>
              <a:rPr lang="es-CO" sz="2000" dirty="0" err="1"/>
              <a:t>pulg</a:t>
            </a:r>
            <a:r>
              <a:rPr lang="es-CO" sz="2000" dirty="0"/>
              <a:t>)</a:t>
            </a:r>
          </a:p>
          <a:p>
            <a:pPr marL="457200" indent="-457200" algn="just"/>
            <a:r>
              <a:rPr lang="es-CO" sz="2000" dirty="0"/>
              <a:t>r: radio del conductor (</a:t>
            </a:r>
            <a:r>
              <a:rPr lang="es-CO" sz="2000" dirty="0" err="1"/>
              <a:t>pulg</a:t>
            </a:r>
            <a:r>
              <a:rPr lang="es-CO" sz="2000" dirty="0"/>
              <a:t>) </a:t>
            </a:r>
          </a:p>
        </p:txBody>
      </p:sp>
    </p:spTree>
    <p:extLst>
      <p:ext uri="{BB962C8B-B14F-4D97-AF65-F5344CB8AC3E}">
        <p14:creationId xmlns:p14="http://schemas.microsoft.com/office/powerpoint/2010/main" val="125281353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76726" y="429294"/>
            <a:ext cx="10515600" cy="1325563"/>
          </a:xfrm>
        </p:spPr>
        <p:txBody>
          <a:bodyPr/>
          <a:lstStyle/>
          <a:p>
            <a:r>
              <a:rPr lang="es-CO" sz="3600" dirty="0">
                <a:effectLst>
                  <a:outerShdw blurRad="38100" dist="38100" dir="2700000" algn="tl">
                    <a:srgbClr val="C0C0C0"/>
                  </a:outerShdw>
                </a:effectLst>
                <a:latin typeface="Arial" charset="0"/>
                <a:ea typeface="+mn-ea"/>
                <a:cs typeface="+mn-cs"/>
              </a:rPr>
              <a:t>Introducción</a:t>
            </a:r>
          </a:p>
        </p:txBody>
      </p:sp>
      <p:sp>
        <p:nvSpPr>
          <p:cNvPr id="5" name="4 CuadroTexto"/>
          <p:cNvSpPr txBox="1"/>
          <p:nvPr/>
        </p:nvSpPr>
        <p:spPr>
          <a:xfrm>
            <a:off x="276726" y="1628512"/>
            <a:ext cx="11562348" cy="3539430"/>
          </a:xfrm>
          <a:prstGeom prst="rect">
            <a:avLst/>
          </a:prstGeom>
          <a:noFill/>
        </p:spPr>
        <p:txBody>
          <a:bodyPr wrap="square" rtlCol="0">
            <a:spAutoFit/>
          </a:bodyPr>
          <a:lstStyle/>
          <a:p>
            <a:pPr algn="just"/>
            <a:r>
              <a:rPr lang="es-CO" sz="2800" b="1" dirty="0"/>
              <a:t>Definición:</a:t>
            </a:r>
          </a:p>
          <a:p>
            <a:pPr algn="just"/>
            <a:r>
              <a:rPr lang="es-CO" sz="2800" dirty="0"/>
              <a:t>Una línea de transmisión es un sistema de conductores metálicos para transferir energía eléctrica de un punto a otro. </a:t>
            </a:r>
            <a:r>
              <a:rPr lang="es-CO" sz="2800" dirty="0" smtClean="0"/>
              <a:t>En </a:t>
            </a:r>
            <a:r>
              <a:rPr lang="es-CO" sz="2800" dirty="0"/>
              <a:t>otras palabras, una línea de transmisión consiste en dos o más conductores separados por un aislador.</a:t>
            </a:r>
          </a:p>
          <a:p>
            <a:pPr algn="just"/>
            <a:endParaRPr lang="es-CO" sz="2800" dirty="0"/>
          </a:p>
          <a:p>
            <a:pPr algn="just"/>
            <a:r>
              <a:rPr lang="es-CO" sz="2800" dirty="0"/>
              <a:t>Una línea de transmisión puede tener desde unas pocas pulgadas hasta varios miles de millas de </a:t>
            </a:r>
            <a:r>
              <a:rPr lang="es-CO" sz="2800" dirty="0" smtClean="0"/>
              <a:t>longitud. Se </a:t>
            </a:r>
            <a:r>
              <a:rPr lang="es-CO" sz="2800" dirty="0"/>
              <a:t>pueden unas líneas de transmisión para propagar CD o CA de baja y alta frecuencia.</a:t>
            </a:r>
          </a:p>
        </p:txBody>
      </p:sp>
    </p:spTree>
    <p:extLst>
      <p:ext uri="{BB962C8B-B14F-4D97-AF65-F5344CB8AC3E}">
        <p14:creationId xmlns:p14="http://schemas.microsoft.com/office/powerpoint/2010/main" val="18364979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0685" y="477420"/>
            <a:ext cx="10515600" cy="13255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a:bodyPr>
          <a:lstStyle/>
          <a:p>
            <a:r>
              <a:rPr lang="es-CO" sz="3600" dirty="0">
                <a:effectLst>
                  <a:outerShdw blurRad="38100" dist="38100" dir="2700000" algn="tl">
                    <a:srgbClr val="C0C0C0"/>
                  </a:outerShdw>
                </a:effectLst>
                <a:latin typeface="Arial" charset="0"/>
                <a:ea typeface="+mn-ea"/>
                <a:cs typeface="+mn-cs"/>
              </a:rPr>
              <a:t>Constante de propagación</a:t>
            </a:r>
          </a:p>
        </p:txBody>
      </p:sp>
      <p:sp>
        <p:nvSpPr>
          <p:cNvPr id="4" name="3 CuadroTexto"/>
          <p:cNvSpPr txBox="1"/>
          <p:nvPr/>
        </p:nvSpPr>
        <p:spPr>
          <a:xfrm>
            <a:off x="260685" y="1426470"/>
            <a:ext cx="11594431" cy="1938992"/>
          </a:xfrm>
          <a:prstGeom prst="rect">
            <a:avLst/>
          </a:prstGeom>
          <a:noFill/>
        </p:spPr>
        <p:txBody>
          <a:bodyPr wrap="square" rtlCol="0">
            <a:spAutoFit/>
          </a:bodyPr>
          <a:lstStyle/>
          <a:p>
            <a:pPr algn="just"/>
            <a:r>
              <a:rPr lang="es-CO" sz="2400" dirty="0"/>
              <a:t>Llamada también coeficiente de propagación, se usa para expresar la atenuación y el desplazamiento de fase por unidad de longitud de una línea de transmisión.</a:t>
            </a:r>
          </a:p>
          <a:p>
            <a:pPr algn="just"/>
            <a:endParaRPr lang="es-CO" sz="2400" dirty="0"/>
          </a:p>
          <a:p>
            <a:pPr algn="just"/>
            <a:r>
              <a:rPr lang="es-CO" sz="2400" dirty="0"/>
              <a:t>Se usa para determinar la reducción de voltaje o de corriente con la distancia, cuando una onda EMT se propaga por una línea de transmisión.</a:t>
            </a:r>
          </a:p>
        </p:txBody>
      </p:sp>
      <p:sp>
        <p:nvSpPr>
          <p:cNvPr id="5" name="1 Título"/>
          <p:cNvSpPr txBox="1">
            <a:spLocks/>
          </p:cNvSpPr>
          <p:nvPr/>
        </p:nvSpPr>
        <p:spPr>
          <a:xfrm>
            <a:off x="260685" y="3054181"/>
            <a:ext cx="9873916" cy="157161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3600" dirty="0" smtClean="0">
                <a:effectLst>
                  <a:outerShdw blurRad="38100" dist="38100" dir="2700000" algn="tl">
                    <a:srgbClr val="C0C0C0"/>
                  </a:outerShdw>
                </a:effectLst>
                <a:latin typeface="Arial" charset="0"/>
                <a:ea typeface="+mn-ea"/>
                <a:cs typeface="+mn-cs"/>
              </a:rPr>
              <a:t>Propagación de ondas en línea de transmisión</a:t>
            </a:r>
            <a:endParaRPr lang="es-CO" sz="3600" dirty="0">
              <a:effectLst>
                <a:outerShdw blurRad="38100" dist="38100" dir="2700000" algn="tl">
                  <a:srgbClr val="C0C0C0"/>
                </a:outerShdw>
              </a:effectLst>
              <a:latin typeface="Arial" charset="0"/>
              <a:ea typeface="+mn-ea"/>
              <a:cs typeface="+mn-cs"/>
            </a:endParaRPr>
          </a:p>
        </p:txBody>
      </p:sp>
      <p:sp>
        <p:nvSpPr>
          <p:cNvPr id="6" name="4 CuadroTexto"/>
          <p:cNvSpPr txBox="1"/>
          <p:nvPr/>
        </p:nvSpPr>
        <p:spPr>
          <a:xfrm>
            <a:off x="260685" y="4314512"/>
            <a:ext cx="11438021" cy="2308324"/>
          </a:xfrm>
          <a:prstGeom prst="rect">
            <a:avLst/>
          </a:prstGeom>
          <a:noFill/>
        </p:spPr>
        <p:txBody>
          <a:bodyPr wrap="square" rtlCol="0">
            <a:spAutoFit/>
          </a:bodyPr>
          <a:lstStyle/>
          <a:p>
            <a:pPr algn="just"/>
            <a:r>
              <a:rPr lang="es-CO" sz="2400" dirty="0"/>
              <a:t>Las ondas electromagnéticas viajan a la velocidad de la luz cuando se propagan en el vacío y casi a la velocidad de la luz cuando lo hacen a través del aire. </a:t>
            </a:r>
          </a:p>
          <a:p>
            <a:pPr algn="just"/>
            <a:endParaRPr lang="es-CO" sz="2400" dirty="0"/>
          </a:p>
          <a:p>
            <a:pPr algn="just"/>
            <a:r>
              <a:rPr lang="es-CO" sz="2400" dirty="0"/>
              <a:t>Sin embargo, en las líneas de trasmisión, donde el conductor suele ser cobre, y en los materiales dieléctricos, la velocidad varía mucho de acuerdo con el tipo de clase y una onda electromagnética viaja con mucha mayor lentitud.</a:t>
            </a:r>
          </a:p>
        </p:txBody>
      </p:sp>
    </p:spTree>
    <p:extLst>
      <p:ext uri="{BB962C8B-B14F-4D97-AF65-F5344CB8AC3E}">
        <p14:creationId xmlns:p14="http://schemas.microsoft.com/office/powerpoint/2010/main" val="200553640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0685" y="445335"/>
            <a:ext cx="10515600" cy="13255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a:bodyPr>
          <a:lstStyle/>
          <a:p>
            <a:r>
              <a:rPr lang="es-CO" sz="3600" dirty="0">
                <a:effectLst>
                  <a:outerShdw blurRad="38100" dist="38100" dir="2700000" algn="tl">
                    <a:srgbClr val="C0C0C0"/>
                  </a:outerShdw>
                </a:effectLst>
                <a:latin typeface="Arial" charset="0"/>
                <a:ea typeface="+mn-ea"/>
                <a:cs typeface="+mn-cs"/>
              </a:rPr>
              <a:t>Factor de velocidad</a:t>
            </a:r>
          </a:p>
        </p:txBody>
      </p:sp>
      <mc:AlternateContent xmlns:mc="http://schemas.openxmlformats.org/markup-compatibility/2006" xmlns:a14="http://schemas.microsoft.com/office/drawing/2010/main">
        <mc:Choice Requires="a14">
          <p:sp>
            <p:nvSpPr>
              <p:cNvPr id="4" name="3 CuadroTexto"/>
              <p:cNvSpPr txBox="1"/>
              <p:nvPr/>
            </p:nvSpPr>
            <p:spPr>
              <a:xfrm>
                <a:off x="372297" y="1685371"/>
                <a:ext cx="11421979" cy="4175310"/>
              </a:xfrm>
              <a:prstGeom prst="rect">
                <a:avLst/>
              </a:prstGeom>
              <a:noFill/>
            </p:spPr>
            <p:txBody>
              <a:bodyPr wrap="square" rtlCol="0">
                <a:spAutoFit/>
              </a:bodyPr>
              <a:lstStyle/>
              <a:p>
                <a:pPr algn="just"/>
                <a:r>
                  <a:rPr lang="es-CO" sz="2400" dirty="0" smtClean="0"/>
                  <a:t>Llamado a veces constante de velocidad se define como la relación de la velocidad real de propagación a través de determinado medio, entre la velocidad de propagación a través del espacio vacío.</a:t>
                </a:r>
              </a:p>
              <a:p>
                <a:pPr algn="just"/>
                <a:endParaRPr lang="es-CO" sz="2400" dirty="0"/>
              </a:p>
              <a:p>
                <a:pPr algn="just"/>
                <a14:m>
                  <m:oMathPara xmlns:m="http://schemas.openxmlformats.org/officeDocument/2006/math">
                    <m:oMathParaPr>
                      <m:jc m:val="centerGroup"/>
                    </m:oMathParaPr>
                    <m:oMath xmlns:m="http://schemas.openxmlformats.org/officeDocument/2006/math">
                      <m:sSub>
                        <m:sSubPr>
                          <m:ctrlPr>
                            <a:rPr lang="es-CO" sz="2400" i="1" smtClean="0">
                              <a:latin typeface="Cambria Math" panose="02040503050406030204" pitchFamily="18" charset="0"/>
                            </a:rPr>
                          </m:ctrlPr>
                        </m:sSubPr>
                        <m:e>
                          <m:r>
                            <a:rPr lang="es-CO" sz="2400" b="0" i="1" smtClean="0">
                              <a:latin typeface="Cambria Math" panose="02040503050406030204" pitchFamily="18" charset="0"/>
                            </a:rPr>
                            <m:t>𝑉</m:t>
                          </m:r>
                        </m:e>
                        <m:sub>
                          <m:r>
                            <a:rPr lang="es-CO" sz="2400" b="0" i="1" smtClean="0">
                              <a:latin typeface="Cambria Math" panose="02040503050406030204" pitchFamily="18" charset="0"/>
                            </a:rPr>
                            <m:t>𝑓</m:t>
                          </m:r>
                        </m:sub>
                      </m:sSub>
                      <m:r>
                        <a:rPr lang="es-CO" sz="2400" b="0" i="1" smtClean="0">
                          <a:latin typeface="Cambria Math" panose="02040503050406030204" pitchFamily="18" charset="0"/>
                        </a:rPr>
                        <m:t>=</m:t>
                      </m:r>
                      <m:f>
                        <m:fPr>
                          <m:ctrlPr>
                            <a:rPr lang="es-CO" sz="2400" b="0" i="1" smtClean="0">
                              <a:latin typeface="Cambria Math" panose="02040503050406030204" pitchFamily="18" charset="0"/>
                            </a:rPr>
                          </m:ctrlPr>
                        </m:fPr>
                        <m:num>
                          <m:sSub>
                            <m:sSubPr>
                              <m:ctrlPr>
                                <a:rPr lang="es-CO" sz="2400" b="0" i="1" smtClean="0">
                                  <a:latin typeface="Cambria Math" panose="02040503050406030204" pitchFamily="18" charset="0"/>
                                </a:rPr>
                              </m:ctrlPr>
                            </m:sSubPr>
                            <m:e>
                              <m:r>
                                <a:rPr lang="es-CO" sz="2400" b="0" i="1" smtClean="0">
                                  <a:latin typeface="Cambria Math" panose="02040503050406030204" pitchFamily="18" charset="0"/>
                                </a:rPr>
                                <m:t>𝑉</m:t>
                              </m:r>
                            </m:e>
                            <m:sub>
                              <m:r>
                                <a:rPr lang="es-CO" sz="2400" b="0" i="1" smtClean="0">
                                  <a:latin typeface="Cambria Math" panose="02040503050406030204" pitchFamily="18" charset="0"/>
                                </a:rPr>
                                <m:t>𝑝</m:t>
                              </m:r>
                            </m:sub>
                          </m:sSub>
                        </m:num>
                        <m:den>
                          <m:r>
                            <a:rPr lang="es-CO" sz="2400" b="0" i="1" smtClean="0">
                              <a:latin typeface="Cambria Math" panose="02040503050406030204" pitchFamily="18" charset="0"/>
                            </a:rPr>
                            <m:t>𝐶</m:t>
                          </m:r>
                        </m:den>
                      </m:f>
                    </m:oMath>
                  </m:oMathPara>
                </a14:m>
                <a:endParaRPr lang="es-CO" sz="2400" dirty="0" smtClean="0"/>
              </a:p>
              <a:p>
                <a:pPr algn="just"/>
                <a:endParaRPr lang="es-CO" sz="2400" dirty="0" smtClean="0"/>
              </a:p>
              <a:p>
                <a:pPr/>
                <a14:m>
                  <m:oMathPara xmlns:m="http://schemas.openxmlformats.org/officeDocument/2006/math">
                    <m:oMathParaPr>
                      <m:jc m:val="centerGroup"/>
                    </m:oMathParaPr>
                    <m:oMath xmlns:m="http://schemas.openxmlformats.org/officeDocument/2006/math">
                      <m:sSub>
                        <m:sSubPr>
                          <m:ctrlPr>
                            <a:rPr lang="es-CO" sz="2400" b="0" i="1" smtClean="0">
                              <a:latin typeface="Cambria Math" panose="02040503050406030204" pitchFamily="18" charset="0"/>
                            </a:rPr>
                          </m:ctrlPr>
                        </m:sSubPr>
                        <m:e>
                          <m:r>
                            <a:rPr lang="es-CO" sz="2400" b="0" i="1" smtClean="0">
                              <a:latin typeface="Cambria Math" panose="02040503050406030204" pitchFamily="18" charset="0"/>
                            </a:rPr>
                            <m:t>𝑉</m:t>
                          </m:r>
                        </m:e>
                        <m:sub>
                          <m:r>
                            <a:rPr lang="es-CO" sz="2400" b="0" i="1" smtClean="0">
                              <a:latin typeface="Cambria Math" panose="02040503050406030204" pitchFamily="18" charset="0"/>
                            </a:rPr>
                            <m:t>𝑓</m:t>
                          </m:r>
                        </m:sub>
                      </m:sSub>
                      <m:r>
                        <a:rPr lang="es-CO" sz="2400" b="0" i="1" smtClean="0">
                          <a:latin typeface="Cambria Math" panose="02040503050406030204" pitchFamily="18" charset="0"/>
                        </a:rPr>
                        <m:t>=</m:t>
                      </m:r>
                      <m:r>
                        <a:rPr lang="es-CO" sz="2400" b="0" i="1" smtClean="0">
                          <a:latin typeface="Cambria Math" panose="02040503050406030204" pitchFamily="18" charset="0"/>
                        </a:rPr>
                        <m:t>𝑓𝑎𝑐𝑡𝑜𝑟</m:t>
                      </m:r>
                      <m:r>
                        <a:rPr lang="es-CO" sz="2400" b="0" i="1" smtClean="0">
                          <a:latin typeface="Cambria Math" panose="02040503050406030204" pitchFamily="18" charset="0"/>
                        </a:rPr>
                        <m:t> </m:t>
                      </m:r>
                      <m:r>
                        <a:rPr lang="es-CO" sz="2400" b="0" i="1" smtClean="0">
                          <a:latin typeface="Cambria Math" panose="02040503050406030204" pitchFamily="18" charset="0"/>
                        </a:rPr>
                        <m:t>𝑑𝑒</m:t>
                      </m:r>
                      <m:r>
                        <a:rPr lang="es-CO" sz="2400" b="0" i="1" smtClean="0">
                          <a:latin typeface="Cambria Math" panose="02040503050406030204" pitchFamily="18" charset="0"/>
                        </a:rPr>
                        <m:t> </m:t>
                      </m:r>
                      <m:r>
                        <a:rPr lang="es-CO" sz="2400" b="0" i="1" smtClean="0">
                          <a:latin typeface="Cambria Math" panose="02040503050406030204" pitchFamily="18" charset="0"/>
                        </a:rPr>
                        <m:t>𝑣𝑒𝑙𝑜𝑐𝑖𝑑𝑎𝑑</m:t>
                      </m:r>
                    </m:oMath>
                  </m:oMathPara>
                </a14:m>
                <a:endParaRPr lang="es-CO" sz="2400" b="0" dirty="0" smtClean="0"/>
              </a:p>
              <a:p>
                <a:pPr/>
                <a14:m>
                  <m:oMathPara xmlns:m="http://schemas.openxmlformats.org/officeDocument/2006/math">
                    <m:oMathParaPr>
                      <m:jc m:val="centerGroup"/>
                    </m:oMathParaPr>
                    <m:oMath xmlns:m="http://schemas.openxmlformats.org/officeDocument/2006/math">
                      <m:sSub>
                        <m:sSubPr>
                          <m:ctrlPr>
                            <a:rPr lang="es-CO" sz="2400" i="1">
                              <a:latin typeface="Cambria Math" panose="02040503050406030204" pitchFamily="18" charset="0"/>
                            </a:rPr>
                          </m:ctrlPr>
                        </m:sSubPr>
                        <m:e>
                          <m:r>
                            <a:rPr lang="es-CO" sz="2400" i="1">
                              <a:latin typeface="Cambria Math" panose="02040503050406030204" pitchFamily="18" charset="0"/>
                            </a:rPr>
                            <m:t>𝑉</m:t>
                          </m:r>
                        </m:e>
                        <m:sub>
                          <m:r>
                            <a:rPr lang="es-CO" sz="2400" b="0" i="1" smtClean="0">
                              <a:latin typeface="Cambria Math" panose="02040503050406030204" pitchFamily="18" charset="0"/>
                            </a:rPr>
                            <m:t>𝑝</m:t>
                          </m:r>
                        </m:sub>
                      </m:sSub>
                      <m:r>
                        <a:rPr lang="es-CO" sz="2400" i="1">
                          <a:latin typeface="Cambria Math" panose="02040503050406030204" pitchFamily="18" charset="0"/>
                        </a:rPr>
                        <m:t>=</m:t>
                      </m:r>
                      <m:r>
                        <a:rPr lang="es-CO" sz="2400" b="0" i="1" smtClean="0">
                          <a:latin typeface="Cambria Math" panose="02040503050406030204" pitchFamily="18" charset="0"/>
                        </a:rPr>
                        <m:t>𝑉𝑒𝑙𝑜𝑐𝑖𝑑𝑎𝑑</m:t>
                      </m:r>
                      <m:r>
                        <a:rPr lang="es-CO" sz="2400" b="0" i="1" smtClean="0">
                          <a:latin typeface="Cambria Math" panose="02040503050406030204" pitchFamily="18" charset="0"/>
                        </a:rPr>
                        <m:t> </m:t>
                      </m:r>
                      <m:r>
                        <a:rPr lang="es-CO" sz="2400" b="0" i="1" smtClean="0">
                          <a:latin typeface="Cambria Math" panose="02040503050406030204" pitchFamily="18" charset="0"/>
                        </a:rPr>
                        <m:t>𝑟𝑒𝑎𝑙</m:t>
                      </m:r>
                      <m:r>
                        <a:rPr lang="es-CO" sz="2400" b="0" i="1" smtClean="0">
                          <a:latin typeface="Cambria Math" panose="02040503050406030204" pitchFamily="18" charset="0"/>
                        </a:rPr>
                        <m:t> </m:t>
                      </m:r>
                      <m:r>
                        <a:rPr lang="es-CO" sz="2400" b="0" i="1" smtClean="0">
                          <a:latin typeface="Cambria Math" panose="02040503050406030204" pitchFamily="18" charset="0"/>
                        </a:rPr>
                        <m:t>𝑑𝑒</m:t>
                      </m:r>
                      <m:r>
                        <a:rPr lang="es-CO" sz="2400" b="0" i="1" smtClean="0">
                          <a:latin typeface="Cambria Math" panose="02040503050406030204" pitchFamily="18" charset="0"/>
                        </a:rPr>
                        <m:t> </m:t>
                      </m:r>
                      <m:r>
                        <a:rPr lang="es-CO" sz="2400" b="0" i="1" smtClean="0">
                          <a:latin typeface="Cambria Math" panose="02040503050406030204" pitchFamily="18" charset="0"/>
                        </a:rPr>
                        <m:t>𝑝𝑟𝑜𝑝𝑎𝑔𝑎𝑐𝑖𝑜𝑛</m:t>
                      </m:r>
                    </m:oMath>
                  </m:oMathPara>
                </a14:m>
                <a:endParaRPr lang="es-CO" sz="2400" b="0"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CO" sz="2400" b="0" i="1" smtClean="0">
                          <a:latin typeface="Cambria Math" panose="02040503050406030204" pitchFamily="18" charset="0"/>
                        </a:rPr>
                        <m:t>𝐶</m:t>
                      </m:r>
                      <m:r>
                        <a:rPr lang="es-CO" sz="2400" i="1">
                          <a:latin typeface="Cambria Math" panose="02040503050406030204" pitchFamily="18" charset="0"/>
                        </a:rPr>
                        <m:t>=</m:t>
                      </m:r>
                      <m:r>
                        <a:rPr lang="es-CO" sz="2400" b="0" i="1" smtClean="0">
                          <a:latin typeface="Cambria Math" panose="02040503050406030204" pitchFamily="18" charset="0"/>
                        </a:rPr>
                        <m:t>𝑉𝑒𝑙𝑜𝑐𝑖𝑑𝑎𝑑</m:t>
                      </m:r>
                      <m:r>
                        <a:rPr lang="es-CO" sz="2400" b="0" i="1" smtClean="0">
                          <a:latin typeface="Cambria Math" panose="02040503050406030204" pitchFamily="18" charset="0"/>
                        </a:rPr>
                        <m:t> </m:t>
                      </m:r>
                      <m:r>
                        <a:rPr lang="es-CO" sz="2400" b="0" i="1" smtClean="0">
                          <a:latin typeface="Cambria Math" panose="02040503050406030204" pitchFamily="18" charset="0"/>
                        </a:rPr>
                        <m:t>𝑑𝑒</m:t>
                      </m:r>
                      <m:r>
                        <a:rPr lang="es-CO" sz="2400" b="0" i="1" smtClean="0">
                          <a:latin typeface="Cambria Math" panose="02040503050406030204" pitchFamily="18" charset="0"/>
                        </a:rPr>
                        <m:t> </m:t>
                      </m:r>
                      <m:r>
                        <a:rPr lang="es-CO" sz="2400" b="0" i="1" smtClean="0">
                          <a:latin typeface="Cambria Math" panose="02040503050406030204" pitchFamily="18" charset="0"/>
                        </a:rPr>
                        <m:t>𝑝𝑟𝑜𝑝𝑎𝑔𝑎𝑐𝑖</m:t>
                      </m:r>
                      <m:r>
                        <a:rPr lang="es-CO" sz="2400" b="0" i="1" smtClean="0">
                          <a:latin typeface="Cambria Math" panose="02040503050406030204" pitchFamily="18" charset="0"/>
                        </a:rPr>
                        <m:t>ó</m:t>
                      </m:r>
                      <m:r>
                        <a:rPr lang="es-CO" sz="2400" b="0" i="1" smtClean="0">
                          <a:latin typeface="Cambria Math" panose="02040503050406030204" pitchFamily="18" charset="0"/>
                        </a:rPr>
                        <m:t>𝑛</m:t>
                      </m:r>
                      <m:r>
                        <a:rPr lang="es-CO" sz="2400" b="0" i="1" smtClean="0">
                          <a:latin typeface="Cambria Math" panose="02040503050406030204" pitchFamily="18" charset="0"/>
                        </a:rPr>
                        <m:t> </m:t>
                      </m:r>
                      <m:r>
                        <a:rPr lang="es-CO" sz="2400" b="0" i="1" smtClean="0">
                          <a:latin typeface="Cambria Math" panose="02040503050406030204" pitchFamily="18" charset="0"/>
                        </a:rPr>
                        <m:t>𝑎</m:t>
                      </m:r>
                      <m:r>
                        <a:rPr lang="es-CO" sz="2400" b="0" i="1" smtClean="0">
                          <a:latin typeface="Cambria Math" panose="02040503050406030204" pitchFamily="18" charset="0"/>
                        </a:rPr>
                        <m:t> </m:t>
                      </m:r>
                      <m:r>
                        <a:rPr lang="es-CO" sz="2400" b="0" i="1" smtClean="0">
                          <a:latin typeface="Cambria Math" panose="02040503050406030204" pitchFamily="18" charset="0"/>
                        </a:rPr>
                        <m:t>𝑡𝑟𝑎𝑣</m:t>
                      </m:r>
                      <m:r>
                        <a:rPr lang="es-CO" sz="2400" b="0" i="1" smtClean="0">
                          <a:latin typeface="Cambria Math" panose="02040503050406030204" pitchFamily="18" charset="0"/>
                        </a:rPr>
                        <m:t>é</m:t>
                      </m:r>
                      <m:r>
                        <a:rPr lang="es-CO" sz="2400" b="0" i="1" smtClean="0">
                          <a:latin typeface="Cambria Math" panose="02040503050406030204" pitchFamily="18" charset="0"/>
                        </a:rPr>
                        <m:t>𝑠</m:t>
                      </m:r>
                      <m:r>
                        <a:rPr lang="es-CO" sz="2400" b="0" i="1" smtClean="0">
                          <a:latin typeface="Cambria Math" panose="02040503050406030204" pitchFamily="18" charset="0"/>
                        </a:rPr>
                        <m:t> </m:t>
                      </m:r>
                      <m:r>
                        <a:rPr lang="es-CO" sz="2400" b="0" i="1" smtClean="0">
                          <a:latin typeface="Cambria Math" panose="02040503050406030204" pitchFamily="18" charset="0"/>
                        </a:rPr>
                        <m:t>𝑑𝑒𝑙</m:t>
                      </m:r>
                      <m:r>
                        <a:rPr lang="es-CO" sz="2400" b="0" i="1" smtClean="0">
                          <a:latin typeface="Cambria Math" panose="02040503050406030204" pitchFamily="18" charset="0"/>
                        </a:rPr>
                        <m:t> </m:t>
                      </m:r>
                      <m:r>
                        <a:rPr lang="es-CO" sz="2400" b="0" i="1" smtClean="0">
                          <a:latin typeface="Cambria Math" panose="02040503050406030204" pitchFamily="18" charset="0"/>
                        </a:rPr>
                        <m:t>𝑒𝑠𝑝𝑎𝑐𝑖𝑜</m:t>
                      </m:r>
                      <m:r>
                        <a:rPr lang="es-CO" sz="2400" b="0" i="1" smtClean="0">
                          <a:latin typeface="Cambria Math" panose="02040503050406030204" pitchFamily="18" charset="0"/>
                        </a:rPr>
                        <m:t> </m:t>
                      </m:r>
                      <m:r>
                        <a:rPr lang="es-CO" sz="2400" b="0" i="1" smtClean="0">
                          <a:latin typeface="Cambria Math" panose="02040503050406030204" pitchFamily="18" charset="0"/>
                        </a:rPr>
                        <m:t>𝑣𝑎𝑐</m:t>
                      </m:r>
                      <m:r>
                        <a:rPr lang="es-CO" sz="2400" b="0" i="1" smtClean="0">
                          <a:latin typeface="Cambria Math" panose="02040503050406030204" pitchFamily="18" charset="0"/>
                        </a:rPr>
                        <m:t>í</m:t>
                      </m:r>
                      <m:r>
                        <a:rPr lang="es-CO" sz="2400" b="0" i="1" smtClean="0">
                          <a:latin typeface="Cambria Math" panose="02040503050406030204" pitchFamily="18" charset="0"/>
                        </a:rPr>
                        <m:t>𝑜</m:t>
                      </m:r>
                    </m:oMath>
                  </m:oMathPara>
                </a14:m>
                <a:endParaRPr lang="es-CO" sz="2400" dirty="0"/>
              </a:p>
              <a:p>
                <a:pPr algn="just"/>
                <a:endParaRPr lang="es-CO" sz="2400" dirty="0"/>
              </a:p>
            </p:txBody>
          </p:sp>
        </mc:Choice>
        <mc:Fallback xmlns="">
          <p:sp>
            <p:nvSpPr>
              <p:cNvPr id="4" name="3 CuadroTexto"/>
              <p:cNvSpPr txBox="1">
                <a:spLocks noRot="1" noChangeAspect="1" noMove="1" noResize="1" noEditPoints="1" noAdjustHandles="1" noChangeArrowheads="1" noChangeShapeType="1" noTextEdit="1"/>
              </p:cNvSpPr>
              <p:nvPr/>
            </p:nvSpPr>
            <p:spPr>
              <a:xfrm>
                <a:off x="372297" y="1685371"/>
                <a:ext cx="11421979" cy="4175310"/>
              </a:xfrm>
              <a:prstGeom prst="rect">
                <a:avLst/>
              </a:prstGeom>
              <a:blipFill rotWithShape="0">
                <a:blip r:embed="rId2"/>
                <a:stretch>
                  <a:fillRect l="-800" t="-1168" r="-800"/>
                </a:stretch>
              </a:blipFill>
            </p:spPr>
            <p:txBody>
              <a:bodyPr/>
              <a:lstStyle/>
              <a:p>
                <a:r>
                  <a:rPr lang="es-CO">
                    <a:noFill/>
                  </a:rPr>
                  <a:t> </a:t>
                </a:r>
              </a:p>
            </p:txBody>
          </p:sp>
        </mc:Fallback>
      </mc:AlternateContent>
    </p:spTree>
    <p:extLst>
      <p:ext uri="{BB962C8B-B14F-4D97-AF65-F5344CB8AC3E}">
        <p14:creationId xmlns:p14="http://schemas.microsoft.com/office/powerpoint/2010/main" val="29527177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6936" y="413252"/>
            <a:ext cx="10515600" cy="13255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a:bodyPr>
          <a:lstStyle/>
          <a:p>
            <a:r>
              <a:rPr lang="es-CO" sz="3600" dirty="0">
                <a:effectLst>
                  <a:outerShdw blurRad="38100" dist="38100" dir="2700000" algn="tl">
                    <a:srgbClr val="C0C0C0"/>
                  </a:outerShdw>
                </a:effectLst>
                <a:latin typeface="Arial" charset="0"/>
                <a:ea typeface="+mn-ea"/>
                <a:cs typeface="+mn-cs"/>
              </a:rPr>
              <a:t>Factores de velocidad</a:t>
            </a:r>
          </a:p>
        </p:txBody>
      </p:sp>
      <p:pic>
        <p:nvPicPr>
          <p:cNvPr id="10242"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8800"/>
                    </a14:imgEffect>
                    <a14:imgEffect>
                      <a14:brightnessContrast contrast="-40000"/>
                    </a14:imgEffect>
                  </a14:imgLayer>
                </a14:imgProps>
              </a:ext>
            </a:extLst>
          </a:blip>
          <a:srcRect/>
          <a:stretch>
            <a:fillRect/>
          </a:stretch>
        </p:blipFill>
        <p:spPr bwMode="auto">
          <a:xfrm>
            <a:off x="549441" y="1427748"/>
            <a:ext cx="4235716" cy="3156807"/>
          </a:xfrm>
          <a:prstGeom prst="rect">
            <a:avLst/>
          </a:prstGeom>
          <a:noFill/>
          <a:ln w="9525">
            <a:noFill/>
            <a:miter lim="800000"/>
            <a:headEnd/>
            <a:tailEnd/>
          </a:ln>
          <a:effectLst/>
        </p:spPr>
      </p:pic>
      <p:pic>
        <p:nvPicPr>
          <p:cNvPr id="4" name="Picture 2"/>
          <p:cNvPicPr>
            <a:picLocks noChangeAspect="1" noChangeArrowheads="1"/>
          </p:cNvPicPr>
          <p:nvPr/>
        </p:nvPicPr>
        <p:blipFill>
          <a:blip r:embed="rId4" cstate="print">
            <a:lum bright="-40000" contrast="40000"/>
            <a:extLst>
              <a:ext uri="{BEBA8EAE-BF5A-486C-A8C5-ECC9F3942E4B}">
                <a14:imgProps xmlns:a14="http://schemas.microsoft.com/office/drawing/2010/main">
                  <a14:imgLayer r:embed="rId5">
                    <a14:imgEffect>
                      <a14:colorTemperature colorTemp="11200"/>
                    </a14:imgEffect>
                  </a14:imgLayer>
                </a14:imgProps>
              </a:ext>
            </a:extLst>
          </a:blip>
          <a:srcRect/>
          <a:stretch>
            <a:fillRect/>
          </a:stretch>
        </p:blipFill>
        <p:spPr bwMode="auto">
          <a:xfrm>
            <a:off x="6487739" y="3331980"/>
            <a:ext cx="5338332" cy="3245283"/>
          </a:xfrm>
          <a:prstGeom prst="rect">
            <a:avLst/>
          </a:prstGeom>
          <a:noFill/>
          <a:ln w="9525">
            <a:noFill/>
            <a:miter lim="800000"/>
            <a:headEnd/>
            <a:tailEnd/>
          </a:ln>
          <a:effectLst/>
        </p:spPr>
      </p:pic>
      <p:sp>
        <p:nvSpPr>
          <p:cNvPr id="5" name="1 Título"/>
          <p:cNvSpPr txBox="1">
            <a:spLocks/>
          </p:cNvSpPr>
          <p:nvPr/>
        </p:nvSpPr>
        <p:spPr>
          <a:xfrm>
            <a:off x="6592173" y="2006417"/>
            <a:ext cx="5129463" cy="1325563"/>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3600" smtClean="0">
                <a:effectLst>
                  <a:outerShdw blurRad="38100" dist="38100" dir="2700000" algn="tl">
                    <a:srgbClr val="C0C0C0"/>
                  </a:outerShdw>
                </a:effectLst>
                <a:latin typeface="Arial" charset="0"/>
                <a:ea typeface="+mn-ea"/>
                <a:cs typeface="+mn-cs"/>
              </a:rPr>
              <a:t>Constantes dieléctricas</a:t>
            </a:r>
            <a:endParaRPr lang="es-CO" sz="3600" dirty="0">
              <a:effectLst>
                <a:outerShdw blurRad="38100" dist="38100" dir="2700000" algn="tl">
                  <a:srgbClr val="C0C0C0"/>
                </a:outerShdw>
              </a:effectLst>
              <a:latin typeface="Arial" charset="0"/>
              <a:ea typeface="+mn-ea"/>
              <a:cs typeface="+mn-cs"/>
            </a:endParaRPr>
          </a:p>
        </p:txBody>
      </p:sp>
      <mc:AlternateContent xmlns:mc="http://schemas.openxmlformats.org/markup-compatibility/2006" xmlns:a14="http://schemas.microsoft.com/office/drawing/2010/main">
        <mc:Choice Requires="a14">
          <p:sp>
            <p:nvSpPr>
              <p:cNvPr id="3" name="CuadroTexto 2"/>
              <p:cNvSpPr txBox="1"/>
              <p:nvPr/>
            </p:nvSpPr>
            <p:spPr>
              <a:xfrm>
                <a:off x="2170704" y="5205662"/>
                <a:ext cx="1654364" cy="10371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CO" sz="3200" i="1" smtClean="0">
                              <a:latin typeface="Cambria Math" panose="02040503050406030204" pitchFamily="18" charset="0"/>
                            </a:rPr>
                          </m:ctrlPr>
                        </m:sSubPr>
                        <m:e>
                          <m:r>
                            <a:rPr lang="es-CO" sz="3200" b="0" i="1" smtClean="0">
                              <a:latin typeface="Cambria Math" panose="02040503050406030204" pitchFamily="18" charset="0"/>
                            </a:rPr>
                            <m:t>𝑉</m:t>
                          </m:r>
                        </m:e>
                        <m:sub>
                          <m:r>
                            <a:rPr lang="es-CO" sz="3200" b="0" i="1" smtClean="0">
                              <a:latin typeface="Cambria Math" panose="02040503050406030204" pitchFamily="18" charset="0"/>
                            </a:rPr>
                            <m:t>𝑓</m:t>
                          </m:r>
                        </m:sub>
                      </m:sSub>
                      <m:r>
                        <a:rPr lang="es-CO" sz="3200" b="0" i="1" smtClean="0">
                          <a:latin typeface="Cambria Math" panose="02040503050406030204" pitchFamily="18" charset="0"/>
                        </a:rPr>
                        <m:t>=</m:t>
                      </m:r>
                      <m:f>
                        <m:fPr>
                          <m:ctrlPr>
                            <a:rPr lang="es-CO" sz="3200" b="0" i="1" smtClean="0">
                              <a:latin typeface="Cambria Math" panose="02040503050406030204" pitchFamily="18" charset="0"/>
                            </a:rPr>
                          </m:ctrlPr>
                        </m:fPr>
                        <m:num>
                          <m:r>
                            <a:rPr lang="es-CO" sz="3200" b="0" i="1" smtClean="0">
                              <a:latin typeface="Cambria Math" panose="02040503050406030204" pitchFamily="18" charset="0"/>
                            </a:rPr>
                            <m:t>1</m:t>
                          </m:r>
                        </m:num>
                        <m:den>
                          <m:rad>
                            <m:radPr>
                              <m:degHide m:val="on"/>
                              <m:ctrlPr>
                                <a:rPr lang="es-CO" sz="3200" b="0" i="1" smtClean="0">
                                  <a:latin typeface="Cambria Math" panose="02040503050406030204" pitchFamily="18" charset="0"/>
                                </a:rPr>
                              </m:ctrlPr>
                            </m:radPr>
                            <m:deg/>
                            <m:e>
                              <m:sSub>
                                <m:sSubPr>
                                  <m:ctrlPr>
                                    <a:rPr lang="es-CO" sz="3200" b="0" i="1" smtClean="0">
                                      <a:latin typeface="Cambria Math" panose="02040503050406030204" pitchFamily="18" charset="0"/>
                                    </a:rPr>
                                  </m:ctrlPr>
                                </m:sSubPr>
                                <m:e>
                                  <m:r>
                                    <a:rPr lang="es-CO" sz="3200" b="0" i="1" smtClean="0">
                                      <a:latin typeface="Cambria Math" panose="02040503050406030204" pitchFamily="18" charset="0"/>
                                      <a:ea typeface="Cambria Math" panose="02040503050406030204" pitchFamily="18" charset="0"/>
                                    </a:rPr>
                                    <m:t>𝜖</m:t>
                                  </m:r>
                                </m:e>
                                <m:sub>
                                  <m:r>
                                    <a:rPr lang="es-CO" sz="3200" b="0" i="1" smtClean="0">
                                      <a:latin typeface="Cambria Math" panose="02040503050406030204" pitchFamily="18" charset="0"/>
                                    </a:rPr>
                                    <m:t>𝑟</m:t>
                                  </m:r>
                                </m:sub>
                              </m:sSub>
                            </m:e>
                          </m:rad>
                        </m:den>
                      </m:f>
                    </m:oMath>
                  </m:oMathPara>
                </a14:m>
                <a:endParaRPr lang="es-CO" sz="3200" dirty="0"/>
              </a:p>
            </p:txBody>
          </p:sp>
        </mc:Choice>
        <mc:Fallback xmlns="">
          <p:sp>
            <p:nvSpPr>
              <p:cNvPr id="3" name="CuadroTexto 2"/>
              <p:cNvSpPr txBox="1">
                <a:spLocks noRot="1" noChangeAspect="1" noMove="1" noResize="1" noEditPoints="1" noAdjustHandles="1" noChangeArrowheads="1" noChangeShapeType="1" noTextEdit="1"/>
              </p:cNvSpPr>
              <p:nvPr/>
            </p:nvSpPr>
            <p:spPr>
              <a:xfrm>
                <a:off x="2170704" y="5205662"/>
                <a:ext cx="1654364" cy="1037143"/>
              </a:xfrm>
              <a:prstGeom prst="rect">
                <a:avLst/>
              </a:prstGeom>
              <a:blipFill rotWithShape="0">
                <a:blip r:embed="rId6"/>
                <a:stretch>
                  <a:fillRect/>
                </a:stretch>
              </a:blipFill>
            </p:spPr>
            <p:txBody>
              <a:bodyPr/>
              <a:lstStyle/>
              <a:p>
                <a:r>
                  <a:rPr lang="es-CO">
                    <a:noFill/>
                  </a:rPr>
                  <a:t> </a:t>
                </a:r>
              </a:p>
            </p:txBody>
          </p:sp>
        </mc:Fallback>
      </mc:AlternateContent>
    </p:spTree>
    <p:extLst>
      <p:ext uri="{BB962C8B-B14F-4D97-AF65-F5344CB8AC3E}">
        <p14:creationId xmlns:p14="http://schemas.microsoft.com/office/powerpoint/2010/main" val="90852526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0842" y="411542"/>
            <a:ext cx="10515600" cy="13255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a:bodyPr>
          <a:lstStyle/>
          <a:p>
            <a:r>
              <a:rPr lang="es-CO" sz="3600" dirty="0">
                <a:effectLst>
                  <a:outerShdw blurRad="38100" dist="38100" dir="2700000" algn="tl">
                    <a:srgbClr val="C0C0C0"/>
                  </a:outerShdw>
                </a:effectLst>
                <a:latin typeface="Arial" charset="0"/>
                <a:ea typeface="+mn-ea"/>
                <a:cs typeface="+mn-cs"/>
              </a:rPr>
              <a:t>Velocidad de propagación</a:t>
            </a:r>
          </a:p>
        </p:txBody>
      </p:sp>
      <p:sp>
        <p:nvSpPr>
          <p:cNvPr id="6" name="5 CuadroTexto"/>
          <p:cNvSpPr txBox="1"/>
          <p:nvPr/>
        </p:nvSpPr>
        <p:spPr>
          <a:xfrm>
            <a:off x="320842" y="3450346"/>
            <a:ext cx="11550316" cy="1200329"/>
          </a:xfrm>
          <a:prstGeom prst="rect">
            <a:avLst/>
          </a:prstGeom>
          <a:noFill/>
        </p:spPr>
        <p:txBody>
          <a:bodyPr wrap="square" rtlCol="0">
            <a:spAutoFit/>
          </a:bodyPr>
          <a:lstStyle/>
          <a:p>
            <a:pPr algn="just"/>
            <a:r>
              <a:rPr lang="es-CO" sz="2400" b="1" dirty="0"/>
              <a:t>EJERCICIO: </a:t>
            </a:r>
            <a:r>
              <a:rPr lang="es-CO" sz="2400" dirty="0"/>
              <a:t>Para un tramo de cable coaxial RG8A/U con capacitancia distribuida C=96.6pF/m, inductancia distribuida L=241.56nH/m y constante dieléctrica relativa </a:t>
            </a:r>
            <a:r>
              <a:rPr lang="el-GR" sz="2400" dirty="0"/>
              <a:t>ε</a:t>
            </a:r>
            <a:r>
              <a:rPr lang="es-CO" sz="2400" dirty="0"/>
              <a:t>r=2.3, determine la velocidad de propagación y el factor de velocidad.</a:t>
            </a:r>
          </a:p>
        </p:txBody>
      </p:sp>
      <mc:AlternateContent xmlns:mc="http://schemas.openxmlformats.org/markup-compatibility/2006" xmlns:a14="http://schemas.microsoft.com/office/drawing/2010/main">
        <mc:Choice Requires="a14">
          <p:sp>
            <p:nvSpPr>
              <p:cNvPr id="3" name="CuadroTexto 2"/>
              <p:cNvSpPr txBox="1"/>
              <p:nvPr/>
            </p:nvSpPr>
            <p:spPr>
              <a:xfrm>
                <a:off x="3175529" y="1737105"/>
                <a:ext cx="5137625" cy="10173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CO" sz="3200" i="1" smtClean="0">
                              <a:latin typeface="Cambria Math" panose="02040503050406030204" pitchFamily="18" charset="0"/>
                            </a:rPr>
                          </m:ctrlPr>
                        </m:sSubPr>
                        <m:e>
                          <m:r>
                            <a:rPr lang="es-CO" sz="3200" b="0" i="1" smtClean="0">
                              <a:latin typeface="Cambria Math" panose="02040503050406030204" pitchFamily="18" charset="0"/>
                            </a:rPr>
                            <m:t>𝑉</m:t>
                          </m:r>
                        </m:e>
                        <m:sub>
                          <m:r>
                            <a:rPr lang="es-CO" sz="3200" b="0" i="1" smtClean="0">
                              <a:latin typeface="Cambria Math" panose="02040503050406030204" pitchFamily="18" charset="0"/>
                            </a:rPr>
                            <m:t>𝑝</m:t>
                          </m:r>
                        </m:sub>
                      </m:sSub>
                      <m:r>
                        <a:rPr lang="es-CO" sz="3200" b="0" i="1" smtClean="0">
                          <a:latin typeface="Cambria Math" panose="02040503050406030204" pitchFamily="18" charset="0"/>
                        </a:rPr>
                        <m:t>=</m:t>
                      </m:r>
                      <m:f>
                        <m:fPr>
                          <m:ctrlPr>
                            <a:rPr lang="es-CO" sz="3200" b="0" i="1" smtClean="0">
                              <a:latin typeface="Cambria Math" panose="02040503050406030204" pitchFamily="18" charset="0"/>
                            </a:rPr>
                          </m:ctrlPr>
                        </m:fPr>
                        <m:num>
                          <m:r>
                            <a:rPr lang="es-CO" sz="3200" b="0" i="1" smtClean="0">
                              <a:latin typeface="Cambria Math" panose="02040503050406030204" pitchFamily="18" charset="0"/>
                            </a:rPr>
                            <m:t>𝐷</m:t>
                          </m:r>
                        </m:num>
                        <m:den>
                          <m:rad>
                            <m:radPr>
                              <m:degHide m:val="on"/>
                              <m:ctrlPr>
                                <a:rPr lang="es-CO" sz="3200" b="0" i="1" smtClean="0">
                                  <a:latin typeface="Cambria Math" panose="02040503050406030204" pitchFamily="18" charset="0"/>
                                </a:rPr>
                              </m:ctrlPr>
                            </m:radPr>
                            <m:deg/>
                            <m:e>
                              <m:r>
                                <a:rPr lang="es-CO" sz="3200" b="0" i="1" smtClean="0">
                                  <a:latin typeface="Cambria Math" panose="02040503050406030204" pitchFamily="18" charset="0"/>
                                </a:rPr>
                                <m:t>𝐿𝐶</m:t>
                              </m:r>
                            </m:e>
                          </m:rad>
                        </m:den>
                      </m:f>
                      <m:r>
                        <a:rPr lang="es-CO" sz="3200" b="0" i="1" smtClean="0">
                          <a:latin typeface="Cambria Math" panose="02040503050406030204" pitchFamily="18" charset="0"/>
                        </a:rPr>
                        <m:t>=</m:t>
                      </m:r>
                      <m:f>
                        <m:fPr>
                          <m:ctrlPr>
                            <a:rPr lang="es-CO" sz="3200" b="0" i="1" smtClean="0">
                              <a:latin typeface="Cambria Math" panose="02040503050406030204" pitchFamily="18" charset="0"/>
                            </a:rPr>
                          </m:ctrlPr>
                        </m:fPr>
                        <m:num>
                          <m:r>
                            <a:rPr lang="es-CO" sz="3200" b="0" i="1" smtClean="0">
                              <a:latin typeface="Cambria Math" panose="02040503050406030204" pitchFamily="18" charset="0"/>
                            </a:rPr>
                            <m:t>1</m:t>
                          </m:r>
                          <m:r>
                            <a:rPr lang="es-CO" sz="3200" b="0" i="1" smtClean="0">
                              <a:latin typeface="Cambria Math" panose="02040503050406030204" pitchFamily="18" charset="0"/>
                            </a:rPr>
                            <m:t>𝑚</m:t>
                          </m:r>
                        </m:num>
                        <m:den>
                          <m:rad>
                            <m:radPr>
                              <m:degHide m:val="on"/>
                              <m:ctrlPr>
                                <a:rPr lang="es-CO" sz="3200" b="0" i="1" smtClean="0">
                                  <a:latin typeface="Cambria Math" panose="02040503050406030204" pitchFamily="18" charset="0"/>
                                </a:rPr>
                              </m:ctrlPr>
                            </m:radPr>
                            <m:deg/>
                            <m:e>
                              <m:r>
                                <a:rPr lang="es-CO" sz="3200" b="0" i="1" smtClean="0">
                                  <a:latin typeface="Cambria Math" panose="02040503050406030204" pitchFamily="18" charset="0"/>
                                </a:rPr>
                                <m:t>𝐿𝐶</m:t>
                              </m:r>
                            </m:e>
                          </m:rad>
                        </m:den>
                      </m:f>
                      <m:r>
                        <a:rPr lang="es-CO" sz="3200" b="0" i="1" smtClean="0">
                          <a:latin typeface="Cambria Math" panose="02040503050406030204" pitchFamily="18" charset="0"/>
                        </a:rPr>
                        <m:t>=</m:t>
                      </m:r>
                      <m:f>
                        <m:fPr>
                          <m:ctrlPr>
                            <a:rPr lang="es-CO" sz="3200" i="1">
                              <a:latin typeface="Cambria Math" panose="02040503050406030204" pitchFamily="18" charset="0"/>
                            </a:rPr>
                          </m:ctrlPr>
                        </m:fPr>
                        <m:num>
                          <m:r>
                            <a:rPr lang="es-CO" sz="3200" i="1">
                              <a:latin typeface="Cambria Math" panose="02040503050406030204" pitchFamily="18" charset="0"/>
                            </a:rPr>
                            <m:t>1</m:t>
                          </m:r>
                        </m:num>
                        <m:den>
                          <m:rad>
                            <m:radPr>
                              <m:degHide m:val="on"/>
                              <m:ctrlPr>
                                <a:rPr lang="es-CO" sz="3200" i="1">
                                  <a:latin typeface="Cambria Math" panose="02040503050406030204" pitchFamily="18" charset="0"/>
                                </a:rPr>
                              </m:ctrlPr>
                            </m:radPr>
                            <m:deg/>
                            <m:e>
                              <m:r>
                                <a:rPr lang="es-CO" sz="3200" i="1">
                                  <a:latin typeface="Cambria Math" panose="02040503050406030204" pitchFamily="18" charset="0"/>
                                </a:rPr>
                                <m:t>𝐿𝐶</m:t>
                              </m:r>
                            </m:e>
                          </m:rad>
                        </m:den>
                      </m:f>
                      <m:r>
                        <a:rPr lang="es-CO" sz="3200" b="0" i="1" smtClean="0">
                          <a:latin typeface="Cambria Math" panose="02040503050406030204" pitchFamily="18" charset="0"/>
                        </a:rPr>
                        <m:t>𝑚</m:t>
                      </m:r>
                      <m:r>
                        <a:rPr lang="es-CO" sz="3200" b="0" i="1" smtClean="0">
                          <a:latin typeface="Cambria Math" panose="02040503050406030204" pitchFamily="18" charset="0"/>
                        </a:rPr>
                        <m:t>/</m:t>
                      </m:r>
                      <m:r>
                        <a:rPr lang="es-CO" sz="3200" b="0" i="1" smtClean="0">
                          <a:latin typeface="Cambria Math" panose="02040503050406030204" pitchFamily="18" charset="0"/>
                        </a:rPr>
                        <m:t>𝑠</m:t>
                      </m:r>
                    </m:oMath>
                  </m:oMathPara>
                </a14:m>
                <a:endParaRPr lang="es-CO" sz="3200" dirty="0"/>
              </a:p>
            </p:txBody>
          </p:sp>
        </mc:Choice>
        <mc:Fallback xmlns="">
          <p:sp>
            <p:nvSpPr>
              <p:cNvPr id="3" name="CuadroTexto 2"/>
              <p:cNvSpPr txBox="1">
                <a:spLocks noRot="1" noChangeAspect="1" noMove="1" noResize="1" noEditPoints="1" noAdjustHandles="1" noChangeArrowheads="1" noChangeShapeType="1" noTextEdit="1"/>
              </p:cNvSpPr>
              <p:nvPr/>
            </p:nvSpPr>
            <p:spPr>
              <a:xfrm>
                <a:off x="3175529" y="1737105"/>
                <a:ext cx="5137625" cy="1017330"/>
              </a:xfrm>
              <a:prstGeom prst="rect">
                <a:avLst/>
              </a:prstGeom>
              <a:blipFill rotWithShape="0">
                <a:blip r:embed="rId2"/>
                <a:stretch>
                  <a:fillRect/>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8" name="CuadroTexto 7"/>
              <p:cNvSpPr txBox="1"/>
              <p:nvPr/>
            </p:nvSpPr>
            <p:spPr>
              <a:xfrm>
                <a:off x="3527187" y="5001674"/>
                <a:ext cx="3921971" cy="10511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CO" sz="3200" b="0" i="1" dirty="0" smtClean="0">
                          <a:latin typeface="Cambria Math" panose="02040503050406030204" pitchFamily="18" charset="0"/>
                          <a:ea typeface="Cambria Math" panose="02040503050406030204" pitchFamily="18" charset="0"/>
                        </a:rPr>
                        <m:t>𝜆</m:t>
                      </m:r>
                      <m:r>
                        <a:rPr lang="es-CO" sz="3200" b="0" i="1" smtClean="0">
                          <a:latin typeface="Cambria Math" panose="02040503050406030204" pitchFamily="18" charset="0"/>
                        </a:rPr>
                        <m:t>=</m:t>
                      </m:r>
                      <m:f>
                        <m:fPr>
                          <m:ctrlPr>
                            <a:rPr lang="es-CO" sz="3200" b="0" i="1" smtClean="0">
                              <a:latin typeface="Cambria Math" panose="02040503050406030204" pitchFamily="18" charset="0"/>
                            </a:rPr>
                          </m:ctrlPr>
                        </m:fPr>
                        <m:num>
                          <m:sSub>
                            <m:sSubPr>
                              <m:ctrlPr>
                                <a:rPr lang="es-CO" sz="3200" b="0" i="1" smtClean="0">
                                  <a:latin typeface="Cambria Math" panose="02040503050406030204" pitchFamily="18" charset="0"/>
                                </a:rPr>
                              </m:ctrlPr>
                            </m:sSubPr>
                            <m:e>
                              <m:r>
                                <a:rPr lang="es-CO" sz="3200" b="0" i="1" smtClean="0">
                                  <a:latin typeface="Cambria Math" panose="02040503050406030204" pitchFamily="18" charset="0"/>
                                </a:rPr>
                                <m:t>𝑉</m:t>
                              </m:r>
                            </m:e>
                            <m:sub>
                              <m:r>
                                <a:rPr lang="es-CO" sz="3200" b="0" i="1" smtClean="0">
                                  <a:latin typeface="Cambria Math" panose="02040503050406030204" pitchFamily="18" charset="0"/>
                                </a:rPr>
                                <m:t>𝑝</m:t>
                              </m:r>
                            </m:sub>
                          </m:sSub>
                        </m:num>
                        <m:den>
                          <m:r>
                            <a:rPr lang="es-CO" sz="3200" b="0" i="1" smtClean="0">
                              <a:latin typeface="Cambria Math" panose="02040503050406030204" pitchFamily="18" charset="0"/>
                            </a:rPr>
                            <m:t>𝑓</m:t>
                          </m:r>
                        </m:den>
                      </m:f>
                      <m:r>
                        <a:rPr lang="es-CO" sz="3200" b="0" i="1" smtClean="0">
                          <a:latin typeface="Cambria Math" panose="02040503050406030204" pitchFamily="18" charset="0"/>
                        </a:rPr>
                        <m:t>=</m:t>
                      </m:r>
                      <m:f>
                        <m:fPr>
                          <m:ctrlPr>
                            <a:rPr lang="es-CO" sz="3200" b="0" i="1" smtClean="0">
                              <a:latin typeface="Cambria Math" panose="02040503050406030204" pitchFamily="18" charset="0"/>
                            </a:rPr>
                          </m:ctrlPr>
                        </m:fPr>
                        <m:num>
                          <m:r>
                            <a:rPr lang="es-CO" sz="3200" b="0" i="1" smtClean="0">
                              <a:latin typeface="Cambria Math" panose="02040503050406030204" pitchFamily="18" charset="0"/>
                            </a:rPr>
                            <m:t>𝐶</m:t>
                          </m:r>
                          <m:sSub>
                            <m:sSubPr>
                              <m:ctrlPr>
                                <a:rPr lang="es-CO" sz="3200" b="0" i="1" smtClean="0">
                                  <a:latin typeface="Cambria Math" panose="02040503050406030204" pitchFamily="18" charset="0"/>
                                </a:rPr>
                              </m:ctrlPr>
                            </m:sSubPr>
                            <m:e>
                              <m:r>
                                <a:rPr lang="es-CO" sz="3200" b="0" i="1" smtClean="0">
                                  <a:latin typeface="Cambria Math" panose="02040503050406030204" pitchFamily="18" charset="0"/>
                                </a:rPr>
                                <m:t>𝑉</m:t>
                              </m:r>
                            </m:e>
                            <m:sub>
                              <m:r>
                                <a:rPr lang="es-CO" sz="3200" b="0" i="1" smtClean="0">
                                  <a:latin typeface="Cambria Math" panose="02040503050406030204" pitchFamily="18" charset="0"/>
                                </a:rPr>
                                <m:t>𝑓</m:t>
                              </m:r>
                            </m:sub>
                          </m:sSub>
                        </m:num>
                        <m:den>
                          <m:r>
                            <a:rPr lang="es-CO" sz="3200" b="0" i="1" smtClean="0">
                              <a:latin typeface="Cambria Math" panose="02040503050406030204" pitchFamily="18" charset="0"/>
                            </a:rPr>
                            <m:t>𝑓</m:t>
                          </m:r>
                        </m:den>
                      </m:f>
                      <m:r>
                        <a:rPr lang="es-CO" sz="3200" b="0" i="1" smtClean="0">
                          <a:latin typeface="Cambria Math" panose="02040503050406030204" pitchFamily="18" charset="0"/>
                        </a:rPr>
                        <m:t>=</m:t>
                      </m:r>
                      <m:f>
                        <m:fPr>
                          <m:ctrlPr>
                            <a:rPr lang="es-CO" sz="3200" b="0" i="1" smtClean="0">
                              <a:latin typeface="Cambria Math" panose="02040503050406030204" pitchFamily="18" charset="0"/>
                            </a:rPr>
                          </m:ctrlPr>
                        </m:fPr>
                        <m:num>
                          <m:r>
                            <a:rPr lang="es-CO" sz="3200" b="0" i="1" smtClean="0">
                              <a:latin typeface="Cambria Math" panose="02040503050406030204" pitchFamily="18" charset="0"/>
                            </a:rPr>
                            <m:t>𝐶</m:t>
                          </m:r>
                        </m:num>
                        <m:den>
                          <m:r>
                            <a:rPr lang="es-CO" sz="3200" b="0" i="1" smtClean="0">
                              <a:latin typeface="Cambria Math" panose="02040503050406030204" pitchFamily="18" charset="0"/>
                            </a:rPr>
                            <m:t>𝑓</m:t>
                          </m:r>
                          <m:rad>
                            <m:radPr>
                              <m:degHide m:val="on"/>
                              <m:ctrlPr>
                                <a:rPr lang="es-CO" sz="3200" b="0" i="1" smtClean="0">
                                  <a:latin typeface="Cambria Math" panose="02040503050406030204" pitchFamily="18" charset="0"/>
                                </a:rPr>
                              </m:ctrlPr>
                            </m:radPr>
                            <m:deg/>
                            <m:e>
                              <m:sSub>
                                <m:sSubPr>
                                  <m:ctrlPr>
                                    <a:rPr lang="es-CO" sz="3200" b="0" i="1" smtClean="0">
                                      <a:latin typeface="Cambria Math" panose="02040503050406030204" pitchFamily="18" charset="0"/>
                                    </a:rPr>
                                  </m:ctrlPr>
                                </m:sSubPr>
                                <m:e>
                                  <m:r>
                                    <a:rPr lang="es-CO" sz="3200" b="0" i="1" smtClean="0">
                                      <a:latin typeface="Cambria Math" panose="02040503050406030204" pitchFamily="18" charset="0"/>
                                      <a:ea typeface="Cambria Math" panose="02040503050406030204" pitchFamily="18" charset="0"/>
                                    </a:rPr>
                                    <m:t>𝜖</m:t>
                                  </m:r>
                                </m:e>
                                <m:sub>
                                  <m:r>
                                    <a:rPr lang="es-CO" sz="3200" b="0" i="1" smtClean="0">
                                      <a:latin typeface="Cambria Math" panose="02040503050406030204" pitchFamily="18" charset="0"/>
                                    </a:rPr>
                                    <m:t>𝑟</m:t>
                                  </m:r>
                                </m:sub>
                              </m:sSub>
                            </m:e>
                          </m:rad>
                        </m:den>
                      </m:f>
                    </m:oMath>
                  </m:oMathPara>
                </a14:m>
                <a:endParaRPr lang="es-CO" sz="3200" dirty="0"/>
              </a:p>
            </p:txBody>
          </p:sp>
        </mc:Choice>
        <mc:Fallback xmlns="">
          <p:sp>
            <p:nvSpPr>
              <p:cNvPr id="8" name="CuadroTexto 7"/>
              <p:cNvSpPr txBox="1">
                <a:spLocks noRot="1" noChangeAspect="1" noMove="1" noResize="1" noEditPoints="1" noAdjustHandles="1" noChangeArrowheads="1" noChangeShapeType="1" noTextEdit="1"/>
              </p:cNvSpPr>
              <p:nvPr/>
            </p:nvSpPr>
            <p:spPr>
              <a:xfrm>
                <a:off x="3527187" y="5001674"/>
                <a:ext cx="3921971" cy="1051185"/>
              </a:xfrm>
              <a:prstGeom prst="rect">
                <a:avLst/>
              </a:prstGeom>
              <a:blipFill rotWithShape="0">
                <a:blip r:embed="rId3"/>
                <a:stretch>
                  <a:fillRect/>
                </a:stretch>
              </a:blipFill>
            </p:spPr>
            <p:txBody>
              <a:bodyPr/>
              <a:lstStyle/>
              <a:p>
                <a:r>
                  <a:rPr lang="es-CO">
                    <a:noFill/>
                  </a:rPr>
                  <a:t> </a:t>
                </a:r>
              </a:p>
            </p:txBody>
          </p:sp>
        </mc:Fallback>
      </mc:AlternateContent>
    </p:spTree>
    <p:extLst>
      <p:ext uri="{BB962C8B-B14F-4D97-AF65-F5344CB8AC3E}">
        <p14:creationId xmlns:p14="http://schemas.microsoft.com/office/powerpoint/2010/main" val="162867833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0736" y="540143"/>
            <a:ext cx="8229600" cy="11430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a:bodyPr>
          <a:lstStyle/>
          <a:p>
            <a:r>
              <a:rPr lang="es-CO" sz="3600" dirty="0">
                <a:effectLst>
                  <a:outerShdw blurRad="38100" dist="38100" dir="2700000" algn="tl">
                    <a:srgbClr val="C0C0C0"/>
                  </a:outerShdw>
                </a:effectLst>
                <a:latin typeface="Arial" charset="0"/>
                <a:ea typeface="+mn-ea"/>
                <a:cs typeface="+mn-cs"/>
              </a:rPr>
              <a:t>Pérdidas en líneas de transmisión</a:t>
            </a:r>
          </a:p>
        </p:txBody>
      </p:sp>
      <p:sp>
        <p:nvSpPr>
          <p:cNvPr id="4" name="3 CuadroTexto"/>
          <p:cNvSpPr txBox="1"/>
          <p:nvPr/>
        </p:nvSpPr>
        <p:spPr>
          <a:xfrm>
            <a:off x="280736" y="2100238"/>
            <a:ext cx="11510211" cy="3046988"/>
          </a:xfrm>
          <a:prstGeom prst="rect">
            <a:avLst/>
          </a:prstGeom>
          <a:noFill/>
        </p:spPr>
        <p:txBody>
          <a:bodyPr wrap="square" rtlCol="0">
            <a:spAutoFit/>
          </a:bodyPr>
          <a:lstStyle/>
          <a:p>
            <a:pPr algn="just"/>
            <a:r>
              <a:rPr lang="es-CO" sz="2400" dirty="0"/>
              <a:t>Para los análisis, las líneas se consideran sin pérdidas. Sin embargo, en realidad hay varias formas en las que se pierde energía. Estas son:</a:t>
            </a:r>
          </a:p>
          <a:p>
            <a:pPr algn="just"/>
            <a:endParaRPr lang="es-CO" sz="2400" dirty="0"/>
          </a:p>
          <a:p>
            <a:pPr algn="just">
              <a:buFont typeface="Wingdings" pitchFamily="2" charset="2"/>
              <a:buChar char="ü"/>
            </a:pPr>
            <a:r>
              <a:rPr lang="es-CO" sz="2400" dirty="0"/>
              <a:t> Pérdidas en el conductor</a:t>
            </a:r>
          </a:p>
          <a:p>
            <a:pPr algn="just">
              <a:buFont typeface="Wingdings" pitchFamily="2" charset="2"/>
              <a:buChar char="ü"/>
            </a:pPr>
            <a:r>
              <a:rPr lang="es-CO" sz="2400" dirty="0"/>
              <a:t> Pérdidas por radiación</a:t>
            </a:r>
          </a:p>
          <a:p>
            <a:pPr algn="just">
              <a:buFont typeface="Wingdings" pitchFamily="2" charset="2"/>
              <a:buChar char="ü"/>
            </a:pPr>
            <a:r>
              <a:rPr lang="es-CO" sz="2400" dirty="0"/>
              <a:t> Pérdidas por calentamiento del dieléctrico</a:t>
            </a:r>
          </a:p>
          <a:p>
            <a:pPr algn="just">
              <a:buFont typeface="Wingdings" pitchFamily="2" charset="2"/>
              <a:buChar char="ü"/>
            </a:pPr>
            <a:r>
              <a:rPr lang="es-CO" sz="2400" dirty="0"/>
              <a:t> Perdidas por acoplamiento</a:t>
            </a:r>
          </a:p>
          <a:p>
            <a:pPr algn="just">
              <a:buFont typeface="Wingdings" pitchFamily="2" charset="2"/>
              <a:buChar char="ü"/>
            </a:pPr>
            <a:r>
              <a:rPr lang="es-CO" sz="2400" dirty="0"/>
              <a:t> Efecto corona</a:t>
            </a:r>
          </a:p>
        </p:txBody>
      </p:sp>
    </p:spTree>
    <p:extLst>
      <p:ext uri="{BB962C8B-B14F-4D97-AF65-F5344CB8AC3E}">
        <p14:creationId xmlns:p14="http://schemas.microsoft.com/office/powerpoint/2010/main" val="294981413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8652" y="473242"/>
            <a:ext cx="8229600" cy="11430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a:bodyPr>
          <a:lstStyle/>
          <a:p>
            <a:r>
              <a:rPr lang="es-CO" sz="3600" dirty="0">
                <a:effectLst>
                  <a:outerShdw blurRad="38100" dist="38100" dir="2700000" algn="tl">
                    <a:srgbClr val="C0C0C0"/>
                  </a:outerShdw>
                </a:effectLst>
                <a:latin typeface="Arial" charset="0"/>
                <a:ea typeface="+mn-ea"/>
                <a:cs typeface="+mn-cs"/>
              </a:rPr>
              <a:t>Ondas incidentes y reflejadas</a:t>
            </a:r>
          </a:p>
        </p:txBody>
      </p:sp>
      <p:sp>
        <p:nvSpPr>
          <p:cNvPr id="4" name="3 CuadroTexto"/>
          <p:cNvSpPr txBox="1"/>
          <p:nvPr/>
        </p:nvSpPr>
        <p:spPr>
          <a:xfrm>
            <a:off x="248652" y="1502654"/>
            <a:ext cx="11502189" cy="1569660"/>
          </a:xfrm>
          <a:prstGeom prst="rect">
            <a:avLst/>
          </a:prstGeom>
          <a:noFill/>
        </p:spPr>
        <p:txBody>
          <a:bodyPr wrap="square" rtlCol="0">
            <a:spAutoFit/>
          </a:bodyPr>
          <a:lstStyle/>
          <a:p>
            <a:pPr algn="just"/>
            <a:r>
              <a:rPr lang="es-CO" sz="2400" dirty="0"/>
              <a:t>Una línea de transmisión ordinaria es bidireccional. El voltaje que se propaga desde la fuente hacia la carga se llama voltaje incidente y el que se propaga de la carga hacia la fuente se llama voltaje reflejado. De forma similar hay corrientes incidente y reflejada, con las potencias es igual.</a:t>
            </a:r>
          </a:p>
        </p:txBody>
      </p:sp>
      <p:sp>
        <p:nvSpPr>
          <p:cNvPr id="5" name="1 Título"/>
          <p:cNvSpPr txBox="1">
            <a:spLocks/>
          </p:cNvSpPr>
          <p:nvPr/>
        </p:nvSpPr>
        <p:spPr>
          <a:xfrm>
            <a:off x="248652" y="2959894"/>
            <a:ext cx="8229600" cy="114300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3600" smtClean="0">
                <a:effectLst>
                  <a:outerShdw blurRad="38100" dist="38100" dir="2700000" algn="tl">
                    <a:srgbClr val="C0C0C0"/>
                  </a:outerShdw>
                </a:effectLst>
                <a:latin typeface="Arial" charset="0"/>
                <a:ea typeface="+mn-ea"/>
                <a:cs typeface="+mn-cs"/>
              </a:rPr>
              <a:t>Coeficiente de reflexión</a:t>
            </a:r>
            <a:endParaRPr lang="es-CO" sz="3600" dirty="0">
              <a:effectLst>
                <a:outerShdw blurRad="38100" dist="38100" dir="2700000" algn="tl">
                  <a:srgbClr val="C0C0C0"/>
                </a:outerShdw>
              </a:effectLst>
              <a:latin typeface="Arial" charset="0"/>
              <a:ea typeface="+mn-ea"/>
              <a:cs typeface="+mn-cs"/>
            </a:endParaRPr>
          </a:p>
        </p:txBody>
      </p:sp>
      <p:sp>
        <p:nvSpPr>
          <p:cNvPr id="6" name="3 CuadroTexto"/>
          <p:cNvSpPr txBox="1"/>
          <p:nvPr/>
        </p:nvSpPr>
        <p:spPr>
          <a:xfrm>
            <a:off x="473242" y="3990474"/>
            <a:ext cx="4531895" cy="1938992"/>
          </a:xfrm>
          <a:prstGeom prst="rect">
            <a:avLst/>
          </a:prstGeom>
          <a:noFill/>
        </p:spPr>
        <p:txBody>
          <a:bodyPr wrap="square" rtlCol="0">
            <a:spAutoFit/>
          </a:bodyPr>
          <a:lstStyle/>
          <a:p>
            <a:pPr algn="just"/>
            <a:r>
              <a:rPr lang="es-CO" sz="2400" dirty="0"/>
              <a:t>Es una cantidad vectorial que representa la relación del voltaje reflejado entre el voltaje incidente, o la corriente reflejada entre la corriente incidente. </a:t>
            </a:r>
          </a:p>
        </p:txBody>
      </p:sp>
      <p:pic>
        <p:nvPicPr>
          <p:cNvPr id="8" name="Picture 3"/>
          <p:cNvPicPr>
            <a:picLocks noChangeAspect="1" noChangeArrowheads="1"/>
          </p:cNvPicPr>
          <p:nvPr/>
        </p:nvPicPr>
        <p:blipFill>
          <a:blip r:embed="rId2" cstate="print">
            <a:grayscl/>
            <a:extLst>
              <a:ext uri="{BEBA8EAE-BF5A-486C-A8C5-ECC9F3942E4B}">
                <a14:imgProps xmlns:a14="http://schemas.microsoft.com/office/drawing/2010/main">
                  <a14:imgLayer r:embed="rId3">
                    <a14:imgEffect>
                      <a14:colorTemperature colorTemp="4700"/>
                    </a14:imgEffect>
                  </a14:imgLayer>
                </a14:imgProps>
              </a:ext>
            </a:extLst>
          </a:blip>
          <a:srcRect/>
          <a:stretch>
            <a:fillRect/>
          </a:stretch>
        </p:blipFill>
        <p:spPr bwMode="auto">
          <a:xfrm>
            <a:off x="6150031" y="4415966"/>
            <a:ext cx="4309422" cy="1460821"/>
          </a:xfrm>
          <a:prstGeom prst="rect">
            <a:avLst/>
          </a:prstGeom>
          <a:noFill/>
          <a:ln w="9525">
            <a:noFill/>
            <a:miter lim="800000"/>
            <a:headEnd/>
            <a:tailEnd/>
          </a:ln>
          <a:effectLst/>
        </p:spPr>
      </p:pic>
      <mc:AlternateContent xmlns:mc="http://schemas.openxmlformats.org/markup-compatibility/2006" xmlns:a14="http://schemas.microsoft.com/office/drawing/2010/main">
        <mc:Choice Requires="a14">
          <p:sp>
            <p:nvSpPr>
              <p:cNvPr id="3" name="CuadroTexto 2"/>
              <p:cNvSpPr txBox="1"/>
              <p:nvPr/>
            </p:nvSpPr>
            <p:spPr>
              <a:xfrm>
                <a:off x="7215566" y="3145971"/>
                <a:ext cx="2178353" cy="11307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l-GR" sz="3600" i="1" smtClean="0">
                          <a:latin typeface="Cambria Math" panose="02040503050406030204" pitchFamily="18" charset="0"/>
                          <a:ea typeface="Cambria Math" panose="02040503050406030204" pitchFamily="18" charset="0"/>
                        </a:rPr>
                        <m:t>Γ</m:t>
                      </m:r>
                      <m:r>
                        <a:rPr lang="es-CO" sz="3600" b="0" i="1" smtClean="0">
                          <a:latin typeface="Cambria Math" panose="02040503050406030204" pitchFamily="18" charset="0"/>
                          <a:ea typeface="Cambria Math" panose="02040503050406030204" pitchFamily="18" charset="0"/>
                        </a:rPr>
                        <m:t>=</m:t>
                      </m:r>
                      <m:f>
                        <m:fPr>
                          <m:ctrlPr>
                            <a:rPr lang="es-CO" sz="3600" b="0" i="1" smtClean="0">
                              <a:latin typeface="Cambria Math" panose="02040503050406030204" pitchFamily="18" charset="0"/>
                              <a:ea typeface="Cambria Math" panose="02040503050406030204" pitchFamily="18" charset="0"/>
                            </a:rPr>
                          </m:ctrlPr>
                        </m:fPr>
                        <m:num>
                          <m:sSub>
                            <m:sSubPr>
                              <m:ctrlPr>
                                <a:rPr lang="es-CO" sz="3600" b="0" i="1" smtClean="0">
                                  <a:latin typeface="Cambria Math" panose="02040503050406030204" pitchFamily="18" charset="0"/>
                                  <a:ea typeface="Cambria Math" panose="02040503050406030204" pitchFamily="18" charset="0"/>
                                </a:rPr>
                              </m:ctrlPr>
                            </m:sSubPr>
                            <m:e>
                              <m:r>
                                <a:rPr lang="es-CO" sz="3600" b="0" i="1" smtClean="0">
                                  <a:latin typeface="Cambria Math" panose="02040503050406030204" pitchFamily="18" charset="0"/>
                                  <a:ea typeface="Cambria Math" panose="02040503050406030204" pitchFamily="18" charset="0"/>
                                </a:rPr>
                                <m:t>𝐸</m:t>
                              </m:r>
                            </m:e>
                            <m:sub>
                              <m:r>
                                <a:rPr lang="es-CO" sz="3600" b="0" i="1" smtClean="0">
                                  <a:latin typeface="Cambria Math" panose="02040503050406030204" pitchFamily="18" charset="0"/>
                                  <a:ea typeface="Cambria Math" panose="02040503050406030204" pitchFamily="18" charset="0"/>
                                </a:rPr>
                                <m:t>𝑟</m:t>
                              </m:r>
                            </m:sub>
                          </m:sSub>
                        </m:num>
                        <m:den>
                          <m:sSub>
                            <m:sSubPr>
                              <m:ctrlPr>
                                <a:rPr lang="es-CO" sz="3600" b="0" i="1" smtClean="0">
                                  <a:latin typeface="Cambria Math" panose="02040503050406030204" pitchFamily="18" charset="0"/>
                                  <a:ea typeface="Cambria Math" panose="02040503050406030204" pitchFamily="18" charset="0"/>
                                </a:rPr>
                              </m:ctrlPr>
                            </m:sSubPr>
                            <m:e>
                              <m:r>
                                <a:rPr lang="es-CO" sz="3600" b="0" i="1" smtClean="0">
                                  <a:latin typeface="Cambria Math" panose="02040503050406030204" pitchFamily="18" charset="0"/>
                                  <a:ea typeface="Cambria Math" panose="02040503050406030204" pitchFamily="18" charset="0"/>
                                </a:rPr>
                                <m:t>𝐸</m:t>
                              </m:r>
                            </m:e>
                            <m:sub>
                              <m:r>
                                <a:rPr lang="es-CO" sz="3600" b="0" i="1" smtClean="0">
                                  <a:latin typeface="Cambria Math" panose="02040503050406030204" pitchFamily="18" charset="0"/>
                                  <a:ea typeface="Cambria Math" panose="02040503050406030204" pitchFamily="18" charset="0"/>
                                </a:rPr>
                                <m:t>𝑖</m:t>
                              </m:r>
                            </m:sub>
                          </m:sSub>
                        </m:den>
                      </m:f>
                      <m:r>
                        <a:rPr lang="es-CO" sz="3600" b="0" i="1" smtClean="0">
                          <a:latin typeface="Cambria Math" panose="02040503050406030204" pitchFamily="18" charset="0"/>
                          <a:ea typeface="Cambria Math" panose="02040503050406030204" pitchFamily="18" charset="0"/>
                        </a:rPr>
                        <m:t>ó</m:t>
                      </m:r>
                      <m:f>
                        <m:fPr>
                          <m:ctrlPr>
                            <a:rPr lang="es-CO" sz="3600" b="0" i="1" smtClean="0">
                              <a:latin typeface="Cambria Math" panose="02040503050406030204" pitchFamily="18" charset="0"/>
                              <a:ea typeface="Cambria Math" panose="02040503050406030204" pitchFamily="18" charset="0"/>
                            </a:rPr>
                          </m:ctrlPr>
                        </m:fPr>
                        <m:num>
                          <m:sSub>
                            <m:sSubPr>
                              <m:ctrlPr>
                                <a:rPr lang="es-CO" sz="3600" b="0" i="1" smtClean="0">
                                  <a:latin typeface="Cambria Math" panose="02040503050406030204" pitchFamily="18" charset="0"/>
                                  <a:ea typeface="Cambria Math" panose="02040503050406030204" pitchFamily="18" charset="0"/>
                                </a:rPr>
                              </m:ctrlPr>
                            </m:sSubPr>
                            <m:e>
                              <m:r>
                                <a:rPr lang="es-CO" sz="3600" b="0" i="1" smtClean="0">
                                  <a:latin typeface="Cambria Math" panose="02040503050406030204" pitchFamily="18" charset="0"/>
                                  <a:ea typeface="Cambria Math" panose="02040503050406030204" pitchFamily="18" charset="0"/>
                                </a:rPr>
                                <m:t>𝐼</m:t>
                              </m:r>
                            </m:e>
                            <m:sub>
                              <m:r>
                                <a:rPr lang="es-CO" sz="3600" b="0" i="1" smtClean="0">
                                  <a:latin typeface="Cambria Math" panose="02040503050406030204" pitchFamily="18" charset="0"/>
                                  <a:ea typeface="Cambria Math" panose="02040503050406030204" pitchFamily="18" charset="0"/>
                                </a:rPr>
                                <m:t>𝑟</m:t>
                              </m:r>
                            </m:sub>
                          </m:sSub>
                        </m:num>
                        <m:den>
                          <m:sSub>
                            <m:sSubPr>
                              <m:ctrlPr>
                                <a:rPr lang="es-CO" sz="3600" b="0" i="1" smtClean="0">
                                  <a:latin typeface="Cambria Math" panose="02040503050406030204" pitchFamily="18" charset="0"/>
                                  <a:ea typeface="Cambria Math" panose="02040503050406030204" pitchFamily="18" charset="0"/>
                                </a:rPr>
                              </m:ctrlPr>
                            </m:sSubPr>
                            <m:e>
                              <m:r>
                                <a:rPr lang="es-CO" sz="3600" b="0" i="1" smtClean="0">
                                  <a:latin typeface="Cambria Math" panose="02040503050406030204" pitchFamily="18" charset="0"/>
                                  <a:ea typeface="Cambria Math" panose="02040503050406030204" pitchFamily="18" charset="0"/>
                                </a:rPr>
                                <m:t>𝐼</m:t>
                              </m:r>
                            </m:e>
                            <m:sub>
                              <m:r>
                                <a:rPr lang="es-CO" sz="3600" b="0" i="1" smtClean="0">
                                  <a:latin typeface="Cambria Math" panose="02040503050406030204" pitchFamily="18" charset="0"/>
                                  <a:ea typeface="Cambria Math" panose="02040503050406030204" pitchFamily="18" charset="0"/>
                                </a:rPr>
                                <m:t>𝑖</m:t>
                              </m:r>
                            </m:sub>
                          </m:sSub>
                        </m:den>
                      </m:f>
                    </m:oMath>
                  </m:oMathPara>
                </a14:m>
                <a:endParaRPr lang="es-CO" sz="3600" dirty="0"/>
              </a:p>
            </p:txBody>
          </p:sp>
        </mc:Choice>
        <mc:Fallback xmlns="">
          <p:sp>
            <p:nvSpPr>
              <p:cNvPr id="3" name="CuadroTexto 2"/>
              <p:cNvSpPr txBox="1">
                <a:spLocks noRot="1" noChangeAspect="1" noMove="1" noResize="1" noEditPoints="1" noAdjustHandles="1" noChangeArrowheads="1" noChangeShapeType="1" noTextEdit="1"/>
              </p:cNvSpPr>
              <p:nvPr/>
            </p:nvSpPr>
            <p:spPr>
              <a:xfrm>
                <a:off x="7215566" y="3145971"/>
                <a:ext cx="2178353" cy="1130759"/>
              </a:xfrm>
              <a:prstGeom prst="rect">
                <a:avLst/>
              </a:prstGeom>
              <a:blipFill rotWithShape="0">
                <a:blip r:embed="rId4"/>
                <a:stretch>
                  <a:fillRect/>
                </a:stretch>
              </a:blipFill>
            </p:spPr>
            <p:txBody>
              <a:bodyPr/>
              <a:lstStyle/>
              <a:p>
                <a:r>
                  <a:rPr lang="es-CO">
                    <a:noFill/>
                  </a:rPr>
                  <a:t> </a:t>
                </a:r>
              </a:p>
            </p:txBody>
          </p:sp>
        </mc:Fallback>
      </mc:AlternateContent>
    </p:spTree>
    <p:extLst>
      <p:ext uri="{BB962C8B-B14F-4D97-AF65-F5344CB8AC3E}">
        <p14:creationId xmlns:p14="http://schemas.microsoft.com/office/powerpoint/2010/main" val="63630373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4905" y="505326"/>
            <a:ext cx="8229600" cy="11430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a:bodyPr>
          <a:lstStyle/>
          <a:p>
            <a:r>
              <a:rPr lang="es-CO" sz="3600" dirty="0">
                <a:effectLst>
                  <a:outerShdw blurRad="38100" dist="38100" dir="2700000" algn="tl">
                    <a:srgbClr val="C0C0C0"/>
                  </a:outerShdw>
                </a:effectLst>
                <a:latin typeface="Arial" charset="0"/>
                <a:ea typeface="+mn-ea"/>
                <a:cs typeface="+mn-cs"/>
              </a:rPr>
              <a:t>Ondas estacionarias</a:t>
            </a:r>
          </a:p>
        </p:txBody>
      </p:sp>
      <p:sp>
        <p:nvSpPr>
          <p:cNvPr id="4" name="3 CuadroTexto"/>
          <p:cNvSpPr txBox="1"/>
          <p:nvPr/>
        </p:nvSpPr>
        <p:spPr>
          <a:xfrm>
            <a:off x="344904" y="1501802"/>
            <a:ext cx="11510211" cy="1200329"/>
          </a:xfrm>
          <a:prstGeom prst="rect">
            <a:avLst/>
          </a:prstGeom>
          <a:noFill/>
        </p:spPr>
        <p:txBody>
          <a:bodyPr wrap="square" rtlCol="0">
            <a:spAutoFit/>
          </a:bodyPr>
          <a:lstStyle/>
          <a:p>
            <a:pPr algn="just"/>
            <a:r>
              <a:rPr lang="es-CO" sz="2400" dirty="0"/>
              <a:t>Se llaman estacionarias a las ondas que parecen permanecer en un lugar fijo de la línea y solo varían de amplitud. Tiene mínimos (nodos) separados por una mitad de longitud de onda y máximos (antinodos) también separados por una mitad de la longitud de onda.</a:t>
            </a:r>
          </a:p>
        </p:txBody>
      </p:sp>
      <p:sp>
        <p:nvSpPr>
          <p:cNvPr id="5" name="1 Título"/>
          <p:cNvSpPr txBox="1">
            <a:spLocks/>
          </p:cNvSpPr>
          <p:nvPr/>
        </p:nvSpPr>
        <p:spPr>
          <a:xfrm>
            <a:off x="344905" y="2655000"/>
            <a:ext cx="8229600" cy="114300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3600" dirty="0" smtClean="0">
                <a:effectLst>
                  <a:outerShdw blurRad="38100" dist="38100" dir="2700000" algn="tl">
                    <a:srgbClr val="C0C0C0"/>
                  </a:outerShdw>
                </a:effectLst>
                <a:latin typeface="Arial" charset="0"/>
                <a:ea typeface="+mn-ea"/>
                <a:cs typeface="+mn-cs"/>
              </a:rPr>
              <a:t>Relación de onda estacionaria</a:t>
            </a:r>
            <a:endParaRPr lang="es-CO" sz="3600" dirty="0">
              <a:effectLst>
                <a:outerShdw blurRad="38100" dist="38100" dir="2700000" algn="tl">
                  <a:srgbClr val="C0C0C0"/>
                </a:outerShdw>
              </a:effectLst>
              <a:latin typeface="Arial" charset="0"/>
              <a:ea typeface="+mn-ea"/>
              <a:cs typeface="+mn-cs"/>
            </a:endParaRPr>
          </a:p>
        </p:txBody>
      </p:sp>
      <p:sp>
        <p:nvSpPr>
          <p:cNvPr id="6" name="3 CuadroTexto"/>
          <p:cNvSpPr txBox="1"/>
          <p:nvPr/>
        </p:nvSpPr>
        <p:spPr>
          <a:xfrm>
            <a:off x="344904" y="3608416"/>
            <a:ext cx="6168191" cy="2677656"/>
          </a:xfrm>
          <a:prstGeom prst="rect">
            <a:avLst/>
          </a:prstGeom>
          <a:noFill/>
        </p:spPr>
        <p:txBody>
          <a:bodyPr wrap="square" rtlCol="0">
            <a:spAutoFit/>
          </a:bodyPr>
          <a:lstStyle/>
          <a:p>
            <a:pPr algn="just"/>
            <a:r>
              <a:rPr lang="es-CO" sz="2400" dirty="0"/>
              <a:t>Se define como la relación del voltaje máximo al voltaje mínimo, o la corriente máxima entre la corriente mínima de una onda estacionaria en una línea de transmisión. La SR es una medida de la falta de compensación entre la impedancia de carga y la impedancia característica de la línea de transmisión.</a:t>
            </a:r>
          </a:p>
        </p:txBody>
      </p:sp>
      <mc:AlternateContent xmlns:mc="http://schemas.openxmlformats.org/markup-compatibility/2006" xmlns:a14="http://schemas.microsoft.com/office/drawing/2010/main">
        <mc:Choice Requires="a14">
          <p:sp>
            <p:nvSpPr>
              <p:cNvPr id="3" name="CuadroTexto 2"/>
              <p:cNvSpPr txBox="1"/>
              <p:nvPr/>
            </p:nvSpPr>
            <p:spPr>
              <a:xfrm>
                <a:off x="7753249" y="3163639"/>
                <a:ext cx="3272563" cy="7546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CO" sz="2400" b="0" i="1" smtClean="0">
                          <a:latin typeface="Cambria Math" panose="02040503050406030204" pitchFamily="18" charset="0"/>
                        </a:rPr>
                        <m:t>𝑆𝑊𝑅</m:t>
                      </m:r>
                      <m:r>
                        <a:rPr lang="es-CO" sz="2400" b="0" i="1" smtClean="0">
                          <a:latin typeface="Cambria Math" panose="02040503050406030204" pitchFamily="18" charset="0"/>
                        </a:rPr>
                        <m:t>=</m:t>
                      </m:r>
                      <m:f>
                        <m:fPr>
                          <m:ctrlPr>
                            <a:rPr lang="es-CO" sz="2400" b="0" i="1" smtClean="0">
                              <a:latin typeface="Cambria Math" panose="02040503050406030204" pitchFamily="18" charset="0"/>
                            </a:rPr>
                          </m:ctrlPr>
                        </m:fPr>
                        <m:num>
                          <m:sSub>
                            <m:sSubPr>
                              <m:ctrlPr>
                                <a:rPr lang="es-CO" sz="2400" b="0" i="1" smtClean="0">
                                  <a:latin typeface="Cambria Math" panose="02040503050406030204" pitchFamily="18" charset="0"/>
                                </a:rPr>
                              </m:ctrlPr>
                            </m:sSubPr>
                            <m:e>
                              <m:r>
                                <a:rPr lang="es-CO" sz="2400" b="0" i="1" smtClean="0">
                                  <a:latin typeface="Cambria Math" panose="02040503050406030204" pitchFamily="18" charset="0"/>
                                </a:rPr>
                                <m:t>𝑉</m:t>
                              </m:r>
                            </m:e>
                            <m:sub>
                              <m:r>
                                <a:rPr lang="es-CO" sz="2400" b="0" i="1" smtClean="0">
                                  <a:latin typeface="Cambria Math" panose="02040503050406030204" pitchFamily="18" charset="0"/>
                                </a:rPr>
                                <m:t>𝑚𝑎𝑥</m:t>
                              </m:r>
                            </m:sub>
                          </m:sSub>
                        </m:num>
                        <m:den>
                          <m:sSub>
                            <m:sSubPr>
                              <m:ctrlPr>
                                <a:rPr lang="es-CO" sz="2400" b="0" i="1" smtClean="0">
                                  <a:latin typeface="Cambria Math" panose="02040503050406030204" pitchFamily="18" charset="0"/>
                                </a:rPr>
                              </m:ctrlPr>
                            </m:sSubPr>
                            <m:e>
                              <m:r>
                                <a:rPr lang="es-CO" sz="2400" b="0" i="1" smtClean="0">
                                  <a:latin typeface="Cambria Math" panose="02040503050406030204" pitchFamily="18" charset="0"/>
                                </a:rPr>
                                <m:t>𝑉</m:t>
                              </m:r>
                            </m:e>
                            <m:sub>
                              <m:r>
                                <a:rPr lang="es-CO" sz="2400" b="0" i="1" smtClean="0">
                                  <a:latin typeface="Cambria Math" panose="02040503050406030204" pitchFamily="18" charset="0"/>
                                </a:rPr>
                                <m:t>𝑚𝑖𝑛</m:t>
                              </m:r>
                            </m:sub>
                          </m:sSub>
                        </m:den>
                      </m:f>
                      <m:r>
                        <a:rPr lang="es-CO" sz="2400" b="0" i="1" smtClean="0">
                          <a:latin typeface="Cambria Math" panose="02040503050406030204" pitchFamily="18" charset="0"/>
                        </a:rPr>
                        <m:t>=</m:t>
                      </m:r>
                      <m:f>
                        <m:fPr>
                          <m:ctrlPr>
                            <a:rPr lang="es-CO" sz="2400" b="0" i="1" smtClean="0">
                              <a:latin typeface="Cambria Math" panose="02040503050406030204" pitchFamily="18" charset="0"/>
                            </a:rPr>
                          </m:ctrlPr>
                        </m:fPr>
                        <m:num>
                          <m:sSub>
                            <m:sSubPr>
                              <m:ctrlPr>
                                <a:rPr lang="es-CO" sz="2400" b="0" i="1" smtClean="0">
                                  <a:latin typeface="Cambria Math" panose="02040503050406030204" pitchFamily="18" charset="0"/>
                                </a:rPr>
                              </m:ctrlPr>
                            </m:sSubPr>
                            <m:e>
                              <m:r>
                                <a:rPr lang="es-CO" sz="2400" b="0" i="1" smtClean="0">
                                  <a:latin typeface="Cambria Math" panose="02040503050406030204" pitchFamily="18" charset="0"/>
                                </a:rPr>
                                <m:t>𝐸</m:t>
                              </m:r>
                            </m:e>
                            <m:sub>
                              <m:r>
                                <a:rPr lang="es-CO" sz="2400" b="0" i="1" smtClean="0">
                                  <a:latin typeface="Cambria Math" panose="02040503050406030204" pitchFamily="18" charset="0"/>
                                </a:rPr>
                                <m:t>𝑖</m:t>
                              </m:r>
                            </m:sub>
                          </m:sSub>
                          <m:r>
                            <a:rPr lang="es-CO" sz="2400" b="0" i="1" smtClean="0">
                              <a:latin typeface="Cambria Math" panose="02040503050406030204" pitchFamily="18" charset="0"/>
                            </a:rPr>
                            <m:t>+</m:t>
                          </m:r>
                          <m:sSub>
                            <m:sSubPr>
                              <m:ctrlPr>
                                <a:rPr lang="es-CO" sz="2400" b="0" i="1" smtClean="0">
                                  <a:latin typeface="Cambria Math" panose="02040503050406030204" pitchFamily="18" charset="0"/>
                                </a:rPr>
                              </m:ctrlPr>
                            </m:sSubPr>
                            <m:e>
                              <m:r>
                                <a:rPr lang="es-CO" sz="2400" b="0" i="1" smtClean="0">
                                  <a:latin typeface="Cambria Math" panose="02040503050406030204" pitchFamily="18" charset="0"/>
                                </a:rPr>
                                <m:t>𝐸</m:t>
                              </m:r>
                            </m:e>
                            <m:sub>
                              <m:r>
                                <a:rPr lang="es-CO" sz="2400" b="0" i="1" smtClean="0">
                                  <a:latin typeface="Cambria Math" panose="02040503050406030204" pitchFamily="18" charset="0"/>
                                </a:rPr>
                                <m:t>𝑟</m:t>
                              </m:r>
                            </m:sub>
                          </m:sSub>
                          <m:r>
                            <m:rPr>
                              <m:sty m:val="p"/>
                            </m:rPr>
                            <a:rPr lang="el-GR" sz="2400" b="0" i="1" smtClean="0">
                              <a:latin typeface="Cambria Math" panose="02040503050406030204" pitchFamily="18" charset="0"/>
                              <a:ea typeface="Cambria Math" panose="02040503050406030204" pitchFamily="18" charset="0"/>
                            </a:rPr>
                            <m:t>Γ</m:t>
                          </m:r>
                        </m:num>
                        <m:den>
                          <m:sSub>
                            <m:sSubPr>
                              <m:ctrlPr>
                                <a:rPr lang="es-CO" sz="2400" i="1">
                                  <a:latin typeface="Cambria Math" panose="02040503050406030204" pitchFamily="18" charset="0"/>
                                </a:rPr>
                              </m:ctrlPr>
                            </m:sSubPr>
                            <m:e>
                              <m:r>
                                <a:rPr lang="es-CO" sz="2400" i="1">
                                  <a:latin typeface="Cambria Math" panose="02040503050406030204" pitchFamily="18" charset="0"/>
                                </a:rPr>
                                <m:t>𝐸</m:t>
                              </m:r>
                            </m:e>
                            <m:sub>
                              <m:r>
                                <a:rPr lang="es-CO" sz="2400" i="1">
                                  <a:latin typeface="Cambria Math" panose="02040503050406030204" pitchFamily="18" charset="0"/>
                                </a:rPr>
                                <m:t>𝑖</m:t>
                              </m:r>
                            </m:sub>
                          </m:sSub>
                          <m:r>
                            <a:rPr lang="es-CO" sz="2400" b="0" i="1" smtClean="0">
                              <a:latin typeface="Cambria Math" panose="02040503050406030204" pitchFamily="18" charset="0"/>
                            </a:rPr>
                            <m:t>−</m:t>
                          </m:r>
                          <m:sSub>
                            <m:sSubPr>
                              <m:ctrlPr>
                                <a:rPr lang="es-CO" sz="2400" i="1">
                                  <a:latin typeface="Cambria Math" panose="02040503050406030204" pitchFamily="18" charset="0"/>
                                </a:rPr>
                              </m:ctrlPr>
                            </m:sSubPr>
                            <m:e>
                              <m:r>
                                <a:rPr lang="es-CO" sz="2400" i="1">
                                  <a:latin typeface="Cambria Math" panose="02040503050406030204" pitchFamily="18" charset="0"/>
                                </a:rPr>
                                <m:t>𝐸</m:t>
                              </m:r>
                            </m:e>
                            <m:sub>
                              <m:r>
                                <a:rPr lang="es-CO" sz="2400" b="0" i="1" smtClean="0">
                                  <a:latin typeface="Cambria Math" panose="02040503050406030204" pitchFamily="18" charset="0"/>
                                </a:rPr>
                                <m:t>𝑟</m:t>
                              </m:r>
                            </m:sub>
                          </m:sSub>
                          <m:r>
                            <m:rPr>
                              <m:sty m:val="p"/>
                            </m:rPr>
                            <a:rPr lang="el-GR" sz="2400" i="1">
                              <a:latin typeface="Cambria Math" panose="02040503050406030204" pitchFamily="18" charset="0"/>
                              <a:ea typeface="Cambria Math" panose="02040503050406030204" pitchFamily="18" charset="0"/>
                            </a:rPr>
                            <m:t>Γ</m:t>
                          </m:r>
                        </m:den>
                      </m:f>
                    </m:oMath>
                  </m:oMathPara>
                </a14:m>
                <a:endParaRPr lang="es-CO" sz="2400" dirty="0"/>
              </a:p>
            </p:txBody>
          </p:sp>
        </mc:Choice>
        <mc:Fallback xmlns="">
          <p:sp>
            <p:nvSpPr>
              <p:cNvPr id="3" name="CuadroTexto 2"/>
              <p:cNvSpPr txBox="1">
                <a:spLocks noRot="1" noChangeAspect="1" noMove="1" noResize="1" noEditPoints="1" noAdjustHandles="1" noChangeArrowheads="1" noChangeShapeType="1" noTextEdit="1"/>
              </p:cNvSpPr>
              <p:nvPr/>
            </p:nvSpPr>
            <p:spPr>
              <a:xfrm>
                <a:off x="7753249" y="3163639"/>
                <a:ext cx="3272563" cy="754630"/>
              </a:xfrm>
              <a:prstGeom prst="rect">
                <a:avLst/>
              </a:prstGeom>
              <a:blipFill rotWithShape="0">
                <a:blip r:embed="rId2"/>
                <a:stretch>
                  <a:fillRect/>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11" name="CuadroTexto 10"/>
              <p:cNvSpPr txBox="1"/>
              <p:nvPr/>
            </p:nvSpPr>
            <p:spPr>
              <a:xfrm>
                <a:off x="8054015" y="4558359"/>
                <a:ext cx="2671027" cy="73866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CO" sz="2400" i="1" smtClean="0">
                              <a:latin typeface="Cambria Math" panose="02040503050406030204" pitchFamily="18" charset="0"/>
                            </a:rPr>
                          </m:ctrlPr>
                        </m:sSubPr>
                        <m:e>
                          <m:r>
                            <a:rPr lang="es-CO" sz="2400" b="0" i="1" smtClean="0">
                              <a:latin typeface="Cambria Math" panose="02040503050406030204" pitchFamily="18" charset="0"/>
                            </a:rPr>
                            <m:t>𝑉</m:t>
                          </m:r>
                        </m:e>
                        <m:sub>
                          <m:r>
                            <a:rPr lang="es-CO" sz="2400" b="0" i="1" smtClean="0">
                              <a:latin typeface="Cambria Math" panose="02040503050406030204" pitchFamily="18" charset="0"/>
                            </a:rPr>
                            <m:t>𝑚𝑎𝑥</m:t>
                          </m:r>
                        </m:sub>
                      </m:sSub>
                      <m:r>
                        <a:rPr lang="es-CO" sz="2400" b="0" i="1" smtClean="0">
                          <a:latin typeface="Cambria Math" panose="02040503050406030204" pitchFamily="18" charset="0"/>
                        </a:rPr>
                        <m:t>=</m:t>
                      </m:r>
                      <m:sSub>
                        <m:sSubPr>
                          <m:ctrlPr>
                            <a:rPr lang="es-CO" sz="2400" i="1">
                              <a:latin typeface="Cambria Math" panose="02040503050406030204" pitchFamily="18" charset="0"/>
                            </a:rPr>
                          </m:ctrlPr>
                        </m:sSubPr>
                        <m:e>
                          <m:r>
                            <a:rPr lang="es-CO" sz="2400" i="1">
                              <a:latin typeface="Cambria Math" panose="02040503050406030204" pitchFamily="18" charset="0"/>
                            </a:rPr>
                            <m:t>𝐸</m:t>
                          </m:r>
                        </m:e>
                        <m:sub>
                          <m:r>
                            <a:rPr lang="es-CO" sz="2400" i="1">
                              <a:latin typeface="Cambria Math" panose="02040503050406030204" pitchFamily="18" charset="0"/>
                            </a:rPr>
                            <m:t>𝑖</m:t>
                          </m:r>
                        </m:sub>
                      </m:sSub>
                      <m:r>
                        <a:rPr lang="es-CO" sz="2400" i="1">
                          <a:latin typeface="Cambria Math" panose="02040503050406030204" pitchFamily="18" charset="0"/>
                        </a:rPr>
                        <m:t>+</m:t>
                      </m:r>
                      <m:sSub>
                        <m:sSubPr>
                          <m:ctrlPr>
                            <a:rPr lang="es-CO" sz="2400" i="1">
                              <a:latin typeface="Cambria Math" panose="02040503050406030204" pitchFamily="18" charset="0"/>
                            </a:rPr>
                          </m:ctrlPr>
                        </m:sSubPr>
                        <m:e>
                          <m:r>
                            <a:rPr lang="es-CO" sz="2400" i="1">
                              <a:latin typeface="Cambria Math" panose="02040503050406030204" pitchFamily="18" charset="0"/>
                            </a:rPr>
                            <m:t>𝐸</m:t>
                          </m:r>
                        </m:e>
                        <m:sub>
                          <m:r>
                            <a:rPr lang="es-CO" sz="2400" i="1">
                              <a:latin typeface="Cambria Math" panose="02040503050406030204" pitchFamily="18" charset="0"/>
                            </a:rPr>
                            <m:t>𝑖</m:t>
                          </m:r>
                        </m:sub>
                      </m:sSub>
                      <m:r>
                        <m:rPr>
                          <m:sty m:val="p"/>
                        </m:rPr>
                        <a:rPr lang="el-GR" sz="2400" i="1">
                          <a:latin typeface="Cambria Math" panose="02040503050406030204" pitchFamily="18" charset="0"/>
                          <a:ea typeface="Cambria Math" panose="02040503050406030204" pitchFamily="18" charset="0"/>
                        </a:rPr>
                        <m:t>Γ</m:t>
                      </m:r>
                    </m:oMath>
                  </m:oMathPara>
                </a14:m>
                <a:endParaRPr lang="es-CO" sz="2400" dirty="0" smtClean="0"/>
              </a:p>
              <a:p>
                <a:pPr/>
                <a14:m>
                  <m:oMathPara xmlns:m="http://schemas.openxmlformats.org/officeDocument/2006/math">
                    <m:oMathParaPr>
                      <m:jc m:val="centerGroup"/>
                    </m:oMathParaPr>
                    <m:oMath xmlns:m="http://schemas.openxmlformats.org/officeDocument/2006/math">
                      <m:sSub>
                        <m:sSubPr>
                          <m:ctrlPr>
                            <a:rPr lang="es-CO" sz="2400" i="1">
                              <a:latin typeface="Cambria Math" panose="02040503050406030204" pitchFamily="18" charset="0"/>
                            </a:rPr>
                          </m:ctrlPr>
                        </m:sSubPr>
                        <m:e>
                          <m:r>
                            <a:rPr lang="es-CO" sz="2400" i="1">
                              <a:latin typeface="Cambria Math" panose="02040503050406030204" pitchFamily="18" charset="0"/>
                            </a:rPr>
                            <m:t>𝑉</m:t>
                          </m:r>
                        </m:e>
                        <m:sub>
                          <m:r>
                            <a:rPr lang="es-CO" sz="2400" i="1">
                              <a:latin typeface="Cambria Math" panose="02040503050406030204" pitchFamily="18" charset="0"/>
                            </a:rPr>
                            <m:t>𝑚</m:t>
                          </m:r>
                          <m:r>
                            <a:rPr lang="es-CO" sz="2400" b="0" i="1" smtClean="0">
                              <a:latin typeface="Cambria Math" panose="02040503050406030204" pitchFamily="18" charset="0"/>
                            </a:rPr>
                            <m:t>𝑖𝑛</m:t>
                          </m:r>
                        </m:sub>
                      </m:sSub>
                      <m:r>
                        <a:rPr lang="es-CO" sz="2400" i="1">
                          <a:latin typeface="Cambria Math" panose="02040503050406030204" pitchFamily="18" charset="0"/>
                        </a:rPr>
                        <m:t>=</m:t>
                      </m:r>
                      <m:sSub>
                        <m:sSubPr>
                          <m:ctrlPr>
                            <a:rPr lang="es-CO" sz="2400" i="1">
                              <a:latin typeface="Cambria Math" panose="02040503050406030204" pitchFamily="18" charset="0"/>
                            </a:rPr>
                          </m:ctrlPr>
                        </m:sSubPr>
                        <m:e>
                          <m:r>
                            <a:rPr lang="es-CO" sz="2400" i="1">
                              <a:latin typeface="Cambria Math" panose="02040503050406030204" pitchFamily="18" charset="0"/>
                            </a:rPr>
                            <m:t>𝐸</m:t>
                          </m:r>
                        </m:e>
                        <m:sub>
                          <m:r>
                            <a:rPr lang="es-CO" sz="2400" i="1">
                              <a:latin typeface="Cambria Math" panose="02040503050406030204" pitchFamily="18" charset="0"/>
                            </a:rPr>
                            <m:t>𝑖</m:t>
                          </m:r>
                        </m:sub>
                      </m:sSub>
                      <m:r>
                        <a:rPr lang="es-CO" sz="2400" b="0" i="1" smtClean="0">
                          <a:latin typeface="Cambria Math" panose="02040503050406030204" pitchFamily="18" charset="0"/>
                        </a:rPr>
                        <m:t>−</m:t>
                      </m:r>
                      <m:sSub>
                        <m:sSubPr>
                          <m:ctrlPr>
                            <a:rPr lang="es-CO" sz="2400" i="1">
                              <a:latin typeface="Cambria Math" panose="02040503050406030204" pitchFamily="18" charset="0"/>
                            </a:rPr>
                          </m:ctrlPr>
                        </m:sSubPr>
                        <m:e>
                          <m:r>
                            <a:rPr lang="es-CO" sz="2400" i="1">
                              <a:latin typeface="Cambria Math" panose="02040503050406030204" pitchFamily="18" charset="0"/>
                            </a:rPr>
                            <m:t>𝐸</m:t>
                          </m:r>
                        </m:e>
                        <m:sub>
                          <m:r>
                            <a:rPr lang="es-CO" sz="2400" i="1">
                              <a:latin typeface="Cambria Math" panose="02040503050406030204" pitchFamily="18" charset="0"/>
                            </a:rPr>
                            <m:t>𝑖</m:t>
                          </m:r>
                        </m:sub>
                      </m:sSub>
                      <m:r>
                        <m:rPr>
                          <m:sty m:val="p"/>
                        </m:rPr>
                        <a:rPr lang="el-GR" sz="2400" i="1">
                          <a:latin typeface="Cambria Math" panose="02040503050406030204" pitchFamily="18" charset="0"/>
                          <a:ea typeface="Cambria Math" panose="02040503050406030204" pitchFamily="18" charset="0"/>
                        </a:rPr>
                        <m:t>Γ</m:t>
                      </m:r>
                    </m:oMath>
                  </m:oMathPara>
                </a14:m>
                <a:endParaRPr lang="es-CO" sz="2400" dirty="0"/>
              </a:p>
            </p:txBody>
          </p:sp>
        </mc:Choice>
        <mc:Fallback xmlns="">
          <p:sp>
            <p:nvSpPr>
              <p:cNvPr id="11" name="CuadroTexto 10"/>
              <p:cNvSpPr txBox="1">
                <a:spLocks noRot="1" noChangeAspect="1" noMove="1" noResize="1" noEditPoints="1" noAdjustHandles="1" noChangeArrowheads="1" noChangeShapeType="1" noTextEdit="1"/>
              </p:cNvSpPr>
              <p:nvPr/>
            </p:nvSpPr>
            <p:spPr>
              <a:xfrm>
                <a:off x="8054015" y="4558359"/>
                <a:ext cx="2671027" cy="738664"/>
              </a:xfrm>
              <a:prstGeom prst="rect">
                <a:avLst/>
              </a:prstGeom>
              <a:blipFill rotWithShape="0">
                <a:blip r:embed="rId3"/>
                <a:stretch>
                  <a:fillRect b="-7438"/>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12" name="CuadroTexto 11"/>
              <p:cNvSpPr txBox="1"/>
              <p:nvPr/>
            </p:nvSpPr>
            <p:spPr>
              <a:xfrm>
                <a:off x="8474503" y="5774497"/>
                <a:ext cx="1830053" cy="7000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l-GR" sz="2400" i="1" smtClean="0">
                          <a:latin typeface="Cambria Math" panose="02040503050406030204" pitchFamily="18" charset="0"/>
                          <a:ea typeface="Cambria Math" panose="02040503050406030204" pitchFamily="18" charset="0"/>
                        </a:rPr>
                        <m:t>Γ</m:t>
                      </m:r>
                      <m:r>
                        <a:rPr lang="es-CO" sz="2400" b="0" i="1" smtClean="0">
                          <a:latin typeface="Cambria Math" panose="02040503050406030204" pitchFamily="18" charset="0"/>
                          <a:ea typeface="Cambria Math" panose="02040503050406030204" pitchFamily="18" charset="0"/>
                        </a:rPr>
                        <m:t>=</m:t>
                      </m:r>
                      <m:f>
                        <m:fPr>
                          <m:ctrlPr>
                            <a:rPr lang="es-CO" sz="2400" b="0" i="1" smtClean="0">
                              <a:latin typeface="Cambria Math" panose="02040503050406030204" pitchFamily="18" charset="0"/>
                              <a:ea typeface="Cambria Math" panose="02040503050406030204" pitchFamily="18" charset="0"/>
                            </a:rPr>
                          </m:ctrlPr>
                        </m:fPr>
                        <m:num>
                          <m:r>
                            <a:rPr lang="es-CO" sz="2400" b="0" i="1" smtClean="0">
                              <a:latin typeface="Cambria Math" panose="02040503050406030204" pitchFamily="18" charset="0"/>
                              <a:ea typeface="Cambria Math" panose="02040503050406030204" pitchFamily="18" charset="0"/>
                            </a:rPr>
                            <m:t>𝑆𝑊𝑅</m:t>
                          </m:r>
                          <m:r>
                            <a:rPr lang="es-CO" sz="2400" b="0" i="1" smtClean="0">
                              <a:latin typeface="Cambria Math" panose="02040503050406030204" pitchFamily="18" charset="0"/>
                              <a:ea typeface="Cambria Math" panose="02040503050406030204" pitchFamily="18" charset="0"/>
                            </a:rPr>
                            <m:t>−1</m:t>
                          </m:r>
                        </m:num>
                        <m:den>
                          <m:r>
                            <a:rPr lang="es-CO" sz="2400" b="0" i="1" smtClean="0">
                              <a:latin typeface="Cambria Math" panose="02040503050406030204" pitchFamily="18" charset="0"/>
                              <a:ea typeface="Cambria Math" panose="02040503050406030204" pitchFamily="18" charset="0"/>
                            </a:rPr>
                            <m:t>𝑆𝑊𝑅</m:t>
                          </m:r>
                          <m:r>
                            <a:rPr lang="es-CO" sz="2400" b="0" i="1" smtClean="0">
                              <a:latin typeface="Cambria Math" panose="02040503050406030204" pitchFamily="18" charset="0"/>
                              <a:ea typeface="Cambria Math" panose="02040503050406030204" pitchFamily="18" charset="0"/>
                            </a:rPr>
                            <m:t>+1</m:t>
                          </m:r>
                        </m:den>
                      </m:f>
                    </m:oMath>
                  </m:oMathPara>
                </a14:m>
                <a:endParaRPr lang="es-CO" sz="2400" dirty="0"/>
              </a:p>
            </p:txBody>
          </p:sp>
        </mc:Choice>
        <mc:Fallback xmlns="">
          <p:sp>
            <p:nvSpPr>
              <p:cNvPr id="12" name="CuadroTexto 11"/>
              <p:cNvSpPr txBox="1">
                <a:spLocks noRot="1" noChangeAspect="1" noMove="1" noResize="1" noEditPoints="1" noAdjustHandles="1" noChangeArrowheads="1" noChangeShapeType="1" noTextEdit="1"/>
              </p:cNvSpPr>
              <p:nvPr/>
            </p:nvSpPr>
            <p:spPr>
              <a:xfrm>
                <a:off x="8474503" y="5774497"/>
                <a:ext cx="1830053" cy="700063"/>
              </a:xfrm>
              <a:prstGeom prst="rect">
                <a:avLst/>
              </a:prstGeom>
              <a:blipFill rotWithShape="0">
                <a:blip r:embed="rId4"/>
                <a:stretch>
                  <a:fillRect/>
                </a:stretch>
              </a:blipFill>
            </p:spPr>
            <p:txBody>
              <a:bodyPr/>
              <a:lstStyle/>
              <a:p>
                <a:r>
                  <a:rPr lang="es-CO">
                    <a:noFill/>
                  </a:rPr>
                  <a:t> </a:t>
                </a:r>
              </a:p>
            </p:txBody>
          </p:sp>
        </mc:Fallback>
      </mc:AlternateContent>
    </p:spTree>
    <p:extLst>
      <p:ext uri="{BB962C8B-B14F-4D97-AF65-F5344CB8AC3E}">
        <p14:creationId xmlns:p14="http://schemas.microsoft.com/office/powerpoint/2010/main" val="126499816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72716" y="525379"/>
            <a:ext cx="9745579" cy="11430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a:bodyPr>
          <a:lstStyle/>
          <a:p>
            <a:r>
              <a:rPr lang="es-CO" sz="3600" dirty="0">
                <a:effectLst>
                  <a:outerShdw blurRad="38100" dist="38100" dir="2700000" algn="tl">
                    <a:srgbClr val="C0C0C0"/>
                  </a:outerShdw>
                </a:effectLst>
                <a:latin typeface="Arial" charset="0"/>
                <a:ea typeface="+mn-ea"/>
                <a:cs typeface="+mn-cs"/>
              </a:rPr>
              <a:t>Líneas de transmisión de microcinta y de cinta</a:t>
            </a:r>
          </a:p>
        </p:txBody>
      </p:sp>
      <p:sp>
        <p:nvSpPr>
          <p:cNvPr id="4" name="3 CuadroTexto"/>
          <p:cNvSpPr txBox="1"/>
          <p:nvPr/>
        </p:nvSpPr>
        <p:spPr>
          <a:xfrm>
            <a:off x="272716" y="2646948"/>
            <a:ext cx="11550316" cy="1938992"/>
          </a:xfrm>
          <a:prstGeom prst="rect">
            <a:avLst/>
          </a:prstGeom>
          <a:noFill/>
        </p:spPr>
        <p:txBody>
          <a:bodyPr wrap="square" rtlCol="0">
            <a:spAutoFit/>
          </a:bodyPr>
          <a:lstStyle/>
          <a:p>
            <a:pPr algn="just"/>
            <a:r>
              <a:rPr lang="es-CO" sz="2400" dirty="0"/>
              <a:t>Para aplicaciones de alta frecuencia, de 300 a 3000 MHz, se han desarrollado líneas especiales de trasmisión hechas con patrones de cobre en una tarjeta de circuito impreso llamadas microcintas y línea de cinta. También se usan cuando la distancia es de unas pulgadas o menos. Si las pistas de cobre se graban solo en la superficie se llama microcinta, si se graban en la capa intermedia se llaman líneas de cinta</a:t>
            </a:r>
          </a:p>
        </p:txBody>
      </p:sp>
    </p:spTree>
    <p:extLst>
      <p:ext uri="{BB962C8B-B14F-4D97-AF65-F5344CB8AC3E}">
        <p14:creationId xmlns:p14="http://schemas.microsoft.com/office/powerpoint/2010/main" val="22658472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4073" y="533400"/>
            <a:ext cx="8229600" cy="11430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a:bodyPr>
          <a:lstStyle/>
          <a:p>
            <a:r>
              <a:rPr lang="es-CO" sz="3600" dirty="0">
                <a:effectLst>
                  <a:outerShdw blurRad="38100" dist="38100" dir="2700000" algn="tl">
                    <a:srgbClr val="C0C0C0"/>
                  </a:outerShdw>
                </a:effectLst>
                <a:latin typeface="Arial" charset="0"/>
                <a:ea typeface="+mn-ea"/>
                <a:cs typeface="+mn-cs"/>
              </a:rPr>
              <a:t>Microcinta</a:t>
            </a:r>
          </a:p>
        </p:txBody>
      </p:sp>
      <p:sp>
        <p:nvSpPr>
          <p:cNvPr id="4" name="3 CuadroTexto"/>
          <p:cNvSpPr txBox="1"/>
          <p:nvPr/>
        </p:nvSpPr>
        <p:spPr>
          <a:xfrm>
            <a:off x="384073" y="1514383"/>
            <a:ext cx="11502189" cy="1200329"/>
          </a:xfrm>
          <a:prstGeom prst="rect">
            <a:avLst/>
          </a:prstGeom>
          <a:noFill/>
        </p:spPr>
        <p:txBody>
          <a:bodyPr wrap="square" rtlCol="0">
            <a:spAutoFit/>
          </a:bodyPr>
          <a:lstStyle/>
          <a:p>
            <a:pPr algn="just"/>
            <a:r>
              <a:rPr lang="es-CO" sz="2400" dirty="0" smtClean="0"/>
              <a:t>El plano de tierra sirve como punto común del circuito y debe ser al menos 10 veces más ancho que el conductor superior y debe conectarse a tierra. </a:t>
            </a:r>
            <a:r>
              <a:rPr lang="es-CO" sz="2400" dirty="0"/>
              <a:t>La ecuación para calcular la impedancia característica de una microcinta desbalanceada es</a:t>
            </a:r>
            <a:r>
              <a:rPr lang="es-CO" sz="2400" dirty="0" smtClean="0"/>
              <a:t>:</a:t>
            </a:r>
          </a:p>
        </p:txBody>
      </p:sp>
      <p:pic>
        <p:nvPicPr>
          <p:cNvPr id="3075" name="Picture 3"/>
          <p:cNvPicPr>
            <a:picLocks noChangeAspect="1" noChangeArrowheads="1"/>
          </p:cNvPicPr>
          <p:nvPr/>
        </p:nvPicPr>
        <p:blipFill>
          <a:blip r:embed="rId2" cstate="print">
            <a:grayscl/>
            <a:extLst>
              <a:ext uri="{BEBA8EAE-BF5A-486C-A8C5-ECC9F3942E4B}">
                <a14:imgProps xmlns:a14="http://schemas.microsoft.com/office/drawing/2010/main">
                  <a14:imgLayer r:embed="rId3">
                    <a14:imgEffect>
                      <a14:colorTemperature colorTemp="11200"/>
                    </a14:imgEffect>
                  </a14:imgLayer>
                </a14:imgProps>
              </a:ext>
            </a:extLst>
          </a:blip>
          <a:srcRect/>
          <a:stretch>
            <a:fillRect/>
          </a:stretch>
        </p:blipFill>
        <p:spPr bwMode="auto">
          <a:xfrm>
            <a:off x="384073" y="4668019"/>
            <a:ext cx="5956762" cy="1528619"/>
          </a:xfrm>
          <a:prstGeom prst="rect">
            <a:avLst/>
          </a:prstGeom>
          <a:noFill/>
          <a:ln w="9525">
            <a:noFill/>
            <a:miter lim="800000"/>
            <a:headEnd/>
            <a:tailEnd/>
          </a:ln>
          <a:effectLst/>
        </p:spPr>
      </p:pic>
      <p:pic>
        <p:nvPicPr>
          <p:cNvPr id="6" name="Picture 2"/>
          <p:cNvPicPr>
            <a:picLocks noChangeAspect="1" noChangeArrowheads="1"/>
          </p:cNvPicPr>
          <p:nvPr/>
        </p:nvPicPr>
        <p:blipFill>
          <a:blip r:embed="rId4" cstate="print">
            <a:lum bright="-20000" contrast="-10000"/>
            <a:extLst>
              <a:ext uri="{BEBA8EAE-BF5A-486C-A8C5-ECC9F3942E4B}">
                <a14:imgProps xmlns:a14="http://schemas.microsoft.com/office/drawing/2010/main">
                  <a14:imgLayer r:embed="rId5">
                    <a14:imgEffect>
                      <a14:colorTemperature colorTemp="5300"/>
                    </a14:imgEffect>
                  </a14:imgLayer>
                </a14:imgProps>
              </a:ext>
            </a:extLst>
          </a:blip>
          <a:srcRect/>
          <a:stretch>
            <a:fillRect/>
          </a:stretch>
        </p:blipFill>
        <p:spPr bwMode="auto">
          <a:xfrm>
            <a:off x="6707026" y="2854436"/>
            <a:ext cx="4394111" cy="3851266"/>
          </a:xfrm>
          <a:prstGeom prst="rect">
            <a:avLst/>
          </a:prstGeom>
          <a:noFill/>
          <a:ln w="9525">
            <a:noFill/>
            <a:miter lim="800000"/>
            <a:headEnd/>
            <a:tailEnd/>
          </a:ln>
          <a:effectLst/>
        </p:spPr>
      </p:pic>
      <mc:AlternateContent xmlns:mc="http://schemas.openxmlformats.org/markup-compatibility/2006" xmlns:a14="http://schemas.microsoft.com/office/drawing/2010/main">
        <mc:Choice Requires="a14">
          <p:sp>
            <p:nvSpPr>
              <p:cNvPr id="3" name="Rectángulo 2"/>
              <p:cNvSpPr/>
              <p:nvPr/>
            </p:nvSpPr>
            <p:spPr>
              <a:xfrm>
                <a:off x="1319362" y="3230277"/>
                <a:ext cx="4086183" cy="9221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CO" sz="2400" i="1">
                              <a:latin typeface="Cambria Math" panose="02040503050406030204" pitchFamily="18" charset="0"/>
                            </a:rPr>
                          </m:ctrlPr>
                        </m:sSubPr>
                        <m:e>
                          <m:r>
                            <a:rPr lang="es-CO" sz="2400" i="1">
                              <a:latin typeface="Cambria Math" panose="02040503050406030204" pitchFamily="18" charset="0"/>
                            </a:rPr>
                            <m:t>𝑍</m:t>
                          </m:r>
                        </m:e>
                        <m:sub>
                          <m:r>
                            <a:rPr lang="es-CO" sz="2400" i="1">
                              <a:latin typeface="Cambria Math" panose="02040503050406030204" pitchFamily="18" charset="0"/>
                            </a:rPr>
                            <m:t>0</m:t>
                          </m:r>
                        </m:sub>
                      </m:sSub>
                      <m:r>
                        <a:rPr lang="es-CO" sz="2400" i="1">
                          <a:latin typeface="Cambria Math" panose="02040503050406030204" pitchFamily="18" charset="0"/>
                        </a:rPr>
                        <m:t>=</m:t>
                      </m:r>
                      <m:f>
                        <m:fPr>
                          <m:ctrlPr>
                            <a:rPr lang="es-CO" sz="2400" i="1">
                              <a:latin typeface="Cambria Math" panose="02040503050406030204" pitchFamily="18" charset="0"/>
                            </a:rPr>
                          </m:ctrlPr>
                        </m:fPr>
                        <m:num>
                          <m:r>
                            <a:rPr lang="es-CO" sz="2400" i="1">
                              <a:latin typeface="Cambria Math" panose="02040503050406030204" pitchFamily="18" charset="0"/>
                            </a:rPr>
                            <m:t>87</m:t>
                          </m:r>
                        </m:num>
                        <m:den>
                          <m:rad>
                            <m:radPr>
                              <m:degHide m:val="on"/>
                              <m:ctrlPr>
                                <a:rPr lang="es-CO" sz="2400" i="1">
                                  <a:latin typeface="Cambria Math" panose="02040503050406030204" pitchFamily="18" charset="0"/>
                                </a:rPr>
                              </m:ctrlPr>
                            </m:radPr>
                            <m:deg/>
                            <m:e>
                              <m:r>
                                <a:rPr lang="es-CO" sz="2400" i="1">
                                  <a:latin typeface="Cambria Math" panose="02040503050406030204" pitchFamily="18" charset="0"/>
                                  <a:ea typeface="Cambria Math" panose="02040503050406030204" pitchFamily="18" charset="0"/>
                                </a:rPr>
                                <m:t>𝜖</m:t>
                              </m:r>
                              <m:r>
                                <a:rPr lang="es-CO" sz="2400" i="1">
                                  <a:latin typeface="Cambria Math" panose="02040503050406030204" pitchFamily="18" charset="0"/>
                                  <a:ea typeface="Cambria Math" panose="02040503050406030204" pitchFamily="18" charset="0"/>
                                </a:rPr>
                                <m:t>+1,41</m:t>
                              </m:r>
                            </m:e>
                          </m:rad>
                        </m:den>
                      </m:f>
                      <m:func>
                        <m:funcPr>
                          <m:ctrlPr>
                            <a:rPr lang="es-CO" sz="2400" i="1">
                              <a:latin typeface="Cambria Math" panose="02040503050406030204" pitchFamily="18" charset="0"/>
                            </a:rPr>
                          </m:ctrlPr>
                        </m:funcPr>
                        <m:fName>
                          <m:r>
                            <m:rPr>
                              <m:sty m:val="p"/>
                            </m:rPr>
                            <a:rPr lang="es-CO" sz="2400">
                              <a:latin typeface="Cambria Math" panose="02040503050406030204" pitchFamily="18" charset="0"/>
                            </a:rPr>
                            <m:t>ln</m:t>
                          </m:r>
                        </m:fName>
                        <m:e>
                          <m:d>
                            <m:dPr>
                              <m:ctrlPr>
                                <a:rPr lang="es-CO" sz="2400" i="1">
                                  <a:latin typeface="Cambria Math" panose="02040503050406030204" pitchFamily="18" charset="0"/>
                                </a:rPr>
                              </m:ctrlPr>
                            </m:dPr>
                            <m:e>
                              <m:f>
                                <m:fPr>
                                  <m:ctrlPr>
                                    <a:rPr lang="es-CO" sz="2400" i="1">
                                      <a:latin typeface="Cambria Math" panose="02040503050406030204" pitchFamily="18" charset="0"/>
                                    </a:rPr>
                                  </m:ctrlPr>
                                </m:fPr>
                                <m:num>
                                  <m:r>
                                    <a:rPr lang="es-CO" sz="2400" i="1">
                                      <a:latin typeface="Cambria Math" panose="02040503050406030204" pitchFamily="18" charset="0"/>
                                    </a:rPr>
                                    <m:t>5.98</m:t>
                                  </m:r>
                                  <m:r>
                                    <a:rPr lang="es-CO" sz="2400" i="1">
                                      <a:latin typeface="Cambria Math" panose="02040503050406030204" pitchFamily="18" charset="0"/>
                                    </a:rPr>
                                    <m:t>h</m:t>
                                  </m:r>
                                </m:num>
                                <m:den>
                                  <m:r>
                                    <a:rPr lang="es-CO" sz="2400" i="1">
                                      <a:latin typeface="Cambria Math" panose="02040503050406030204" pitchFamily="18" charset="0"/>
                                    </a:rPr>
                                    <m:t>0,8</m:t>
                                  </m:r>
                                  <m:r>
                                    <a:rPr lang="es-CO" sz="2400" i="1">
                                      <a:latin typeface="Cambria Math" panose="02040503050406030204" pitchFamily="18" charset="0"/>
                                    </a:rPr>
                                    <m:t>𝑤</m:t>
                                  </m:r>
                                  <m:r>
                                    <a:rPr lang="es-CO" sz="2400" i="1">
                                      <a:latin typeface="Cambria Math" panose="02040503050406030204" pitchFamily="18" charset="0"/>
                                    </a:rPr>
                                    <m:t>+</m:t>
                                  </m:r>
                                  <m:r>
                                    <a:rPr lang="es-CO" sz="2400" i="1">
                                      <a:latin typeface="Cambria Math" panose="02040503050406030204" pitchFamily="18" charset="0"/>
                                    </a:rPr>
                                    <m:t>𝑙</m:t>
                                  </m:r>
                                </m:den>
                              </m:f>
                            </m:e>
                          </m:d>
                        </m:e>
                      </m:func>
                    </m:oMath>
                  </m:oMathPara>
                </a14:m>
                <a:endParaRPr lang="es-CO" sz="2400" dirty="0"/>
              </a:p>
            </p:txBody>
          </p:sp>
        </mc:Choice>
        <mc:Fallback xmlns="">
          <p:sp>
            <p:nvSpPr>
              <p:cNvPr id="3" name="Rectángulo 2"/>
              <p:cNvSpPr>
                <a:spLocks noRot="1" noChangeAspect="1" noMove="1" noResize="1" noEditPoints="1" noAdjustHandles="1" noChangeArrowheads="1" noChangeShapeType="1" noTextEdit="1"/>
              </p:cNvSpPr>
              <p:nvPr/>
            </p:nvSpPr>
            <p:spPr>
              <a:xfrm>
                <a:off x="1319362" y="3230277"/>
                <a:ext cx="4086183" cy="922176"/>
              </a:xfrm>
              <a:prstGeom prst="rect">
                <a:avLst/>
              </a:prstGeom>
              <a:blipFill rotWithShape="0">
                <a:blip r:embed="rId6"/>
                <a:stretch>
                  <a:fillRect/>
                </a:stretch>
              </a:blipFill>
            </p:spPr>
            <p:txBody>
              <a:bodyPr/>
              <a:lstStyle/>
              <a:p>
                <a:r>
                  <a:rPr lang="es-CO">
                    <a:noFill/>
                  </a:rPr>
                  <a:t> </a:t>
                </a:r>
              </a:p>
            </p:txBody>
          </p:sp>
        </mc:Fallback>
      </mc:AlternateContent>
    </p:spTree>
    <p:extLst>
      <p:ext uri="{BB962C8B-B14F-4D97-AF65-F5344CB8AC3E}">
        <p14:creationId xmlns:p14="http://schemas.microsoft.com/office/powerpoint/2010/main" val="141761635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38127" y="509667"/>
            <a:ext cx="8229600" cy="11430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a:bodyPr>
          <a:lstStyle/>
          <a:p>
            <a:r>
              <a:rPr lang="es-CO" sz="3600" dirty="0">
                <a:effectLst>
                  <a:outerShdw blurRad="38100" dist="38100" dir="2700000" algn="tl">
                    <a:srgbClr val="C0C0C0"/>
                  </a:outerShdw>
                </a:effectLst>
                <a:latin typeface="Arial" charset="0"/>
                <a:ea typeface="+mn-ea"/>
                <a:cs typeface="+mn-cs"/>
              </a:rPr>
              <a:t>Línea de cinta</a:t>
            </a:r>
          </a:p>
        </p:txBody>
      </p:sp>
      <p:sp>
        <p:nvSpPr>
          <p:cNvPr id="4" name="3 CuadroTexto"/>
          <p:cNvSpPr txBox="1"/>
          <p:nvPr/>
        </p:nvSpPr>
        <p:spPr>
          <a:xfrm>
            <a:off x="338126" y="1385968"/>
            <a:ext cx="11484905" cy="830997"/>
          </a:xfrm>
          <a:prstGeom prst="rect">
            <a:avLst/>
          </a:prstGeom>
          <a:noFill/>
        </p:spPr>
        <p:txBody>
          <a:bodyPr wrap="square" rtlCol="0">
            <a:spAutoFit/>
          </a:bodyPr>
          <a:lstStyle/>
          <a:p>
            <a:pPr algn="just"/>
            <a:r>
              <a:rPr lang="es-CO" sz="2400" dirty="0"/>
              <a:t>Conductor plano emparedado entre dos planos de tierra. Más difícil de fabricar pero menos propensa a irradiar. La impedancia característica se calcula con:</a:t>
            </a:r>
          </a:p>
        </p:txBody>
      </p:sp>
      <p:pic>
        <p:nvPicPr>
          <p:cNvPr id="5123" name="Picture 3"/>
          <p:cNvPicPr>
            <a:picLocks noChangeAspect="1" noChangeArrowheads="1"/>
          </p:cNvPicPr>
          <p:nvPr/>
        </p:nvPicPr>
        <p:blipFill>
          <a:blip r:embed="rId2" cstate="print"/>
          <a:srcRect/>
          <a:stretch>
            <a:fillRect/>
          </a:stretch>
        </p:blipFill>
        <p:spPr bwMode="auto">
          <a:xfrm>
            <a:off x="338126" y="4246255"/>
            <a:ext cx="6207053" cy="1593837"/>
          </a:xfrm>
          <a:prstGeom prst="rect">
            <a:avLst/>
          </a:prstGeom>
          <a:noFill/>
          <a:ln w="9525">
            <a:noFill/>
            <a:miter lim="800000"/>
            <a:headEnd/>
            <a:tailEnd/>
          </a:ln>
          <a:effectLst/>
        </p:spPr>
      </p:pic>
      <mc:AlternateContent xmlns:mc="http://schemas.openxmlformats.org/markup-compatibility/2006" xmlns:a14="http://schemas.microsoft.com/office/drawing/2010/main">
        <mc:Choice Requires="a14">
          <p:sp>
            <p:nvSpPr>
              <p:cNvPr id="6" name="Rectángulo 5"/>
              <p:cNvSpPr/>
              <p:nvPr/>
            </p:nvSpPr>
            <p:spPr>
              <a:xfrm>
                <a:off x="918309" y="2857997"/>
                <a:ext cx="4462504" cy="108382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CO" sz="2400" i="1" smtClean="0">
                              <a:latin typeface="Cambria Math" panose="02040503050406030204" pitchFamily="18" charset="0"/>
                            </a:rPr>
                          </m:ctrlPr>
                        </m:sSubPr>
                        <m:e>
                          <m:r>
                            <a:rPr lang="es-CO" sz="2400" i="1">
                              <a:latin typeface="Cambria Math" panose="02040503050406030204" pitchFamily="18" charset="0"/>
                            </a:rPr>
                            <m:t>𝑍</m:t>
                          </m:r>
                        </m:e>
                        <m:sub>
                          <m:r>
                            <a:rPr lang="es-CO" sz="2400" i="1">
                              <a:latin typeface="Cambria Math" panose="02040503050406030204" pitchFamily="18" charset="0"/>
                            </a:rPr>
                            <m:t>0</m:t>
                          </m:r>
                        </m:sub>
                      </m:sSub>
                      <m:r>
                        <a:rPr lang="es-CO" sz="2400" i="1">
                          <a:latin typeface="Cambria Math" panose="02040503050406030204" pitchFamily="18" charset="0"/>
                        </a:rPr>
                        <m:t>=</m:t>
                      </m:r>
                      <m:f>
                        <m:fPr>
                          <m:ctrlPr>
                            <a:rPr lang="es-CO" sz="2400" i="1">
                              <a:latin typeface="Cambria Math" panose="02040503050406030204" pitchFamily="18" charset="0"/>
                            </a:rPr>
                          </m:ctrlPr>
                        </m:fPr>
                        <m:num>
                          <m:r>
                            <a:rPr lang="es-CO" sz="2400" b="0" i="1" smtClean="0">
                              <a:latin typeface="Cambria Math" panose="02040503050406030204" pitchFamily="18" charset="0"/>
                            </a:rPr>
                            <m:t>60</m:t>
                          </m:r>
                        </m:num>
                        <m:den>
                          <m:r>
                            <a:rPr lang="es-CO" sz="2400" i="1">
                              <a:latin typeface="Cambria Math" panose="02040503050406030204" pitchFamily="18" charset="0"/>
                              <a:ea typeface="Cambria Math" panose="02040503050406030204" pitchFamily="18" charset="0"/>
                            </a:rPr>
                            <m:t>𝜖</m:t>
                          </m:r>
                        </m:den>
                      </m:f>
                      <m:func>
                        <m:funcPr>
                          <m:ctrlPr>
                            <a:rPr lang="es-CO" sz="2400" i="1">
                              <a:latin typeface="Cambria Math" panose="02040503050406030204" pitchFamily="18" charset="0"/>
                            </a:rPr>
                          </m:ctrlPr>
                        </m:funcPr>
                        <m:fName>
                          <m:r>
                            <m:rPr>
                              <m:sty m:val="p"/>
                            </m:rPr>
                            <a:rPr lang="es-CO" sz="2400">
                              <a:latin typeface="Cambria Math" panose="02040503050406030204" pitchFamily="18" charset="0"/>
                            </a:rPr>
                            <m:t>ln</m:t>
                          </m:r>
                        </m:fName>
                        <m:e>
                          <m:d>
                            <m:dPr>
                              <m:ctrlPr>
                                <a:rPr lang="es-CO" sz="2400" i="1">
                                  <a:latin typeface="Cambria Math" panose="02040503050406030204" pitchFamily="18" charset="0"/>
                                </a:rPr>
                              </m:ctrlPr>
                            </m:dPr>
                            <m:e>
                              <m:f>
                                <m:fPr>
                                  <m:ctrlPr>
                                    <a:rPr lang="es-CO" sz="2400" i="1">
                                      <a:latin typeface="Cambria Math" panose="02040503050406030204" pitchFamily="18" charset="0"/>
                                    </a:rPr>
                                  </m:ctrlPr>
                                </m:fPr>
                                <m:num>
                                  <m:r>
                                    <a:rPr lang="es-CO" sz="2400" b="0" i="1" smtClean="0">
                                      <a:latin typeface="Cambria Math" panose="02040503050406030204" pitchFamily="18" charset="0"/>
                                    </a:rPr>
                                    <m:t>4</m:t>
                                  </m:r>
                                  <m:r>
                                    <a:rPr lang="es-CO" sz="2400" b="0" i="1" smtClean="0">
                                      <a:latin typeface="Cambria Math" panose="02040503050406030204" pitchFamily="18" charset="0"/>
                                    </a:rPr>
                                    <m:t>𝑑</m:t>
                                  </m:r>
                                </m:num>
                                <m:den>
                                  <m:r>
                                    <a:rPr lang="es-CO" sz="2400" b="0" i="1" smtClean="0">
                                      <a:latin typeface="Cambria Math" panose="02040503050406030204" pitchFamily="18" charset="0"/>
                                    </a:rPr>
                                    <m:t>0,67</m:t>
                                  </m:r>
                                  <m:r>
                                    <a:rPr lang="es-CO" sz="2400" b="0" i="1" smtClean="0">
                                      <a:latin typeface="Cambria Math" panose="02040503050406030204" pitchFamily="18" charset="0"/>
                                      <a:ea typeface="Cambria Math" panose="02040503050406030204" pitchFamily="18" charset="0"/>
                                    </a:rPr>
                                    <m:t>𝜋</m:t>
                                  </m:r>
                                  <m:r>
                                    <a:rPr lang="es-CO" sz="2400" b="0" i="1" smtClean="0">
                                      <a:latin typeface="Cambria Math" panose="02040503050406030204" pitchFamily="18" charset="0"/>
                                      <a:ea typeface="Cambria Math" panose="02040503050406030204" pitchFamily="18" charset="0"/>
                                    </a:rPr>
                                    <m:t>𝑤</m:t>
                                  </m:r>
                                  <m:r>
                                    <a:rPr lang="es-CO" sz="2400" b="0" i="1" smtClean="0">
                                      <a:latin typeface="Cambria Math" panose="02040503050406030204" pitchFamily="18" charset="0"/>
                                      <a:ea typeface="Cambria Math" panose="02040503050406030204" pitchFamily="18" charset="0"/>
                                    </a:rPr>
                                    <m:t>(0,8+</m:t>
                                  </m:r>
                                  <m:f>
                                    <m:fPr>
                                      <m:type m:val="skw"/>
                                      <m:ctrlPr>
                                        <a:rPr lang="es-CO" sz="2400" b="0" i="1" smtClean="0">
                                          <a:latin typeface="Cambria Math" panose="02040503050406030204" pitchFamily="18" charset="0"/>
                                          <a:ea typeface="Cambria Math" panose="02040503050406030204" pitchFamily="18" charset="0"/>
                                        </a:rPr>
                                      </m:ctrlPr>
                                    </m:fPr>
                                    <m:num>
                                      <m:r>
                                        <a:rPr lang="es-CO" sz="2400" b="0" i="1" smtClean="0">
                                          <a:latin typeface="Cambria Math" panose="02040503050406030204" pitchFamily="18" charset="0"/>
                                          <a:ea typeface="Cambria Math" panose="02040503050406030204" pitchFamily="18" charset="0"/>
                                        </a:rPr>
                                        <m:t>𝑡</m:t>
                                      </m:r>
                                    </m:num>
                                    <m:den>
                                      <m:r>
                                        <a:rPr lang="es-CO" sz="2400" b="0" i="1" smtClean="0">
                                          <a:latin typeface="Cambria Math" panose="02040503050406030204" pitchFamily="18" charset="0"/>
                                          <a:ea typeface="Cambria Math" panose="02040503050406030204" pitchFamily="18" charset="0"/>
                                        </a:rPr>
                                        <m:t>h</m:t>
                                      </m:r>
                                    </m:den>
                                  </m:f>
                                  <m:r>
                                    <a:rPr lang="es-CO" sz="2400" b="0" i="1" smtClean="0">
                                      <a:latin typeface="Cambria Math" panose="02040503050406030204" pitchFamily="18" charset="0"/>
                                      <a:ea typeface="Cambria Math" panose="02040503050406030204" pitchFamily="18" charset="0"/>
                                    </a:rPr>
                                    <m:t>)</m:t>
                                  </m:r>
                                </m:den>
                              </m:f>
                            </m:e>
                          </m:d>
                        </m:e>
                      </m:func>
                    </m:oMath>
                  </m:oMathPara>
                </a14:m>
                <a:endParaRPr lang="es-CO" sz="2400" dirty="0"/>
              </a:p>
            </p:txBody>
          </p:sp>
        </mc:Choice>
        <mc:Fallback xmlns="">
          <p:sp>
            <p:nvSpPr>
              <p:cNvPr id="6" name="Rectángulo 5"/>
              <p:cNvSpPr>
                <a:spLocks noRot="1" noChangeAspect="1" noMove="1" noResize="1" noEditPoints="1" noAdjustHandles="1" noChangeArrowheads="1" noChangeShapeType="1" noTextEdit="1"/>
              </p:cNvSpPr>
              <p:nvPr/>
            </p:nvSpPr>
            <p:spPr>
              <a:xfrm>
                <a:off x="918309" y="2857997"/>
                <a:ext cx="4462504" cy="1083823"/>
              </a:xfrm>
              <a:prstGeom prst="rect">
                <a:avLst/>
              </a:prstGeom>
              <a:blipFill rotWithShape="0">
                <a:blip r:embed="rId3"/>
                <a:stretch>
                  <a:fillRect/>
                </a:stretch>
              </a:blipFill>
            </p:spPr>
            <p:txBody>
              <a:bodyPr/>
              <a:lstStyle/>
              <a:p>
                <a:r>
                  <a:rPr lang="es-CO">
                    <a:noFill/>
                  </a:rPr>
                  <a:t> </a:t>
                </a:r>
              </a:p>
            </p:txBody>
          </p:sp>
        </mc:Fallback>
      </mc:AlternateContent>
      <p:pic>
        <p:nvPicPr>
          <p:cNvPr id="7"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colorTemperature colorTemp="7200"/>
                    </a14:imgEffect>
                  </a14:imgLayer>
                </a14:imgProps>
              </a:ext>
            </a:extLst>
          </a:blip>
          <a:srcRect/>
          <a:stretch>
            <a:fillRect/>
          </a:stretch>
        </p:blipFill>
        <p:spPr bwMode="auto">
          <a:xfrm>
            <a:off x="6769767" y="2528968"/>
            <a:ext cx="5316694" cy="3905520"/>
          </a:xfrm>
          <a:prstGeom prst="rect">
            <a:avLst/>
          </a:prstGeom>
          <a:noFill/>
          <a:ln w="9525">
            <a:noFill/>
            <a:miter lim="800000"/>
            <a:headEnd/>
            <a:tailEnd/>
          </a:ln>
          <a:effectLst/>
        </p:spPr>
      </p:pic>
    </p:spTree>
    <p:extLst>
      <p:ext uri="{BB962C8B-B14F-4D97-AF65-F5344CB8AC3E}">
        <p14:creationId xmlns:p14="http://schemas.microsoft.com/office/powerpoint/2010/main" val="354112024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4695" y="545431"/>
            <a:ext cx="8229600" cy="1143000"/>
          </a:xfrm>
        </p:spPr>
        <p:txBody>
          <a:bodyPr>
            <a:noAutofit/>
          </a:bodyPr>
          <a:lstStyle/>
          <a:p>
            <a:r>
              <a:rPr lang="es-CO" sz="3600" dirty="0">
                <a:effectLst>
                  <a:outerShdw blurRad="38100" dist="38100" dir="2700000" algn="tl">
                    <a:srgbClr val="C0C0C0"/>
                  </a:outerShdw>
                </a:effectLst>
                <a:latin typeface="Arial" charset="0"/>
                <a:ea typeface="+mn-ea"/>
                <a:cs typeface="+mn-cs"/>
              </a:rPr>
              <a:t>Ondas electromagnéticas transversales </a:t>
            </a:r>
          </a:p>
        </p:txBody>
      </p:sp>
      <p:sp>
        <p:nvSpPr>
          <p:cNvPr id="4" name="3 CuadroTexto"/>
          <p:cNvSpPr txBox="1"/>
          <p:nvPr/>
        </p:nvSpPr>
        <p:spPr>
          <a:xfrm>
            <a:off x="385010" y="1504358"/>
            <a:ext cx="11486148" cy="5170646"/>
          </a:xfrm>
          <a:prstGeom prst="rect">
            <a:avLst/>
          </a:prstGeom>
          <a:noFill/>
        </p:spPr>
        <p:txBody>
          <a:bodyPr wrap="square" rtlCol="0">
            <a:spAutoFit/>
          </a:bodyPr>
          <a:lstStyle/>
          <a:p>
            <a:pPr algn="just">
              <a:buFont typeface="Wingdings" pitchFamily="2" charset="2"/>
              <a:buChar char="ü"/>
            </a:pPr>
            <a:r>
              <a:rPr lang="es-CO" sz="2200" dirty="0"/>
              <a:t> La propagación de la energía eléctrica por una línea de transmisión se hace en forma de ondas electromagnéticas transversales (EMT).</a:t>
            </a:r>
          </a:p>
          <a:p>
            <a:pPr algn="just"/>
            <a:endParaRPr lang="es-CO" sz="2200" dirty="0"/>
          </a:p>
          <a:p>
            <a:pPr algn="just">
              <a:buFont typeface="Wingdings" pitchFamily="2" charset="2"/>
              <a:buChar char="ü"/>
            </a:pPr>
            <a:r>
              <a:rPr lang="es-CO" sz="2200" dirty="0"/>
              <a:t> Una onda es un movimiento oscilatorio. Además, viaja, o se propaga, a través de un medio. </a:t>
            </a:r>
          </a:p>
          <a:p>
            <a:pPr algn="just"/>
            <a:endParaRPr lang="es-CO" sz="2200" dirty="0"/>
          </a:p>
          <a:p>
            <a:pPr algn="just">
              <a:buFont typeface="Wingdings" pitchFamily="2" charset="2"/>
              <a:buChar char="ü"/>
            </a:pPr>
            <a:r>
              <a:rPr lang="es-CO" sz="2200" dirty="0"/>
              <a:t> Una onda EMT se propaga en el no conductor (dieléctrico) que separa los dos conductores de una línea de transmisión. </a:t>
            </a:r>
          </a:p>
          <a:p>
            <a:pPr algn="just"/>
            <a:endParaRPr lang="es-CO" sz="2200" dirty="0"/>
          </a:p>
          <a:p>
            <a:pPr algn="just">
              <a:buFont typeface="Wingdings" pitchFamily="2" charset="2"/>
              <a:buChar char="ü"/>
            </a:pPr>
            <a:r>
              <a:rPr lang="es-CO" sz="2200" dirty="0"/>
              <a:t>Para una onda transversal, la dirección del desplazamiento es perpendicular a la dirección de propagación. </a:t>
            </a:r>
          </a:p>
          <a:p>
            <a:pPr algn="just"/>
            <a:endParaRPr lang="es-CO" sz="2200" dirty="0"/>
          </a:p>
          <a:p>
            <a:pPr algn="just">
              <a:buFont typeface="Wingdings" pitchFamily="2" charset="2"/>
              <a:buChar char="ü"/>
            </a:pPr>
            <a:r>
              <a:rPr lang="es-CO" sz="2200" dirty="0"/>
              <a:t> Una onda superficial de agua es una onda longitudinal.</a:t>
            </a:r>
          </a:p>
          <a:p>
            <a:pPr algn="just"/>
            <a:endParaRPr lang="es-CO" sz="2200" dirty="0"/>
          </a:p>
          <a:p>
            <a:pPr algn="just">
              <a:buFont typeface="Wingdings" pitchFamily="2" charset="2"/>
              <a:buChar char="ü"/>
            </a:pPr>
            <a:r>
              <a:rPr lang="es-CO" sz="2200" dirty="0"/>
              <a:t> Una onda en la que el desplazamiento tiene la dirección de propagación se llama onda longitudinal</a:t>
            </a:r>
          </a:p>
        </p:txBody>
      </p:sp>
    </p:spTree>
    <p:extLst>
      <p:ext uri="{BB962C8B-B14F-4D97-AF65-F5344CB8AC3E}">
        <p14:creationId xmlns:p14="http://schemas.microsoft.com/office/powerpoint/2010/main" val="371216314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8084375" y="2002305"/>
            <a:ext cx="3028950" cy="3648075"/>
          </a:xfrm>
          <a:prstGeom prst="rect">
            <a:avLst/>
          </a:prstGeom>
        </p:spPr>
      </p:pic>
      <p:pic>
        <p:nvPicPr>
          <p:cNvPr id="6" name="Imagen 5"/>
          <p:cNvPicPr>
            <a:picLocks noChangeAspect="1"/>
          </p:cNvPicPr>
          <p:nvPr/>
        </p:nvPicPr>
        <p:blipFill>
          <a:blip r:embed="rId3"/>
          <a:stretch>
            <a:fillRect/>
          </a:stretch>
        </p:blipFill>
        <p:spPr>
          <a:xfrm>
            <a:off x="725805" y="2107081"/>
            <a:ext cx="6076950" cy="3438525"/>
          </a:xfrm>
          <a:prstGeom prst="rect">
            <a:avLst/>
          </a:prstGeom>
        </p:spPr>
      </p:pic>
      <p:pic>
        <p:nvPicPr>
          <p:cNvPr id="5" name="4 Imagen"/>
          <p:cNvPicPr/>
          <p:nvPr/>
        </p:nvPicPr>
        <p:blipFill rotWithShape="1">
          <a:blip r:embed="rId4">
            <a:extLst>
              <a:ext uri="{28A0092B-C50C-407E-A947-70E740481C1C}">
                <a14:useLocalDpi xmlns:a14="http://schemas.microsoft.com/office/drawing/2010/main" val="0"/>
              </a:ext>
            </a:extLst>
          </a:blip>
          <a:srcRect l="12494" t="6290" r="72236" b="86985"/>
          <a:stretch/>
        </p:blipFill>
        <p:spPr bwMode="auto">
          <a:xfrm>
            <a:off x="9982409" y="6080336"/>
            <a:ext cx="2209591" cy="77766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8400511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812577" y="2109787"/>
            <a:ext cx="6568596" cy="3879533"/>
          </a:xfrm>
          <a:prstGeom prst="rect">
            <a:avLst/>
          </a:prstGeom>
        </p:spPr>
      </p:pic>
      <p:pic>
        <p:nvPicPr>
          <p:cNvPr id="7" name="4 Imagen"/>
          <p:cNvPicPr/>
          <p:nvPr/>
        </p:nvPicPr>
        <p:blipFill rotWithShape="1">
          <a:blip r:embed="rId3">
            <a:extLst>
              <a:ext uri="{28A0092B-C50C-407E-A947-70E740481C1C}">
                <a14:useLocalDpi xmlns:a14="http://schemas.microsoft.com/office/drawing/2010/main" val="0"/>
              </a:ext>
            </a:extLst>
          </a:blip>
          <a:srcRect l="12494" t="6290" r="72236" b="86985"/>
          <a:stretch/>
        </p:blipFill>
        <p:spPr bwMode="auto">
          <a:xfrm>
            <a:off x="9982409" y="6080336"/>
            <a:ext cx="2209591" cy="77766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7411820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981200" y="142175"/>
            <a:ext cx="8229600" cy="11430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Autofit/>
          </a:bodyPr>
          <a:lstStyle/>
          <a:p>
            <a:r>
              <a:rPr lang="es-CO" sz="3600" dirty="0">
                <a:effectLst>
                  <a:outerShdw blurRad="38100" dist="38100" dir="2700000" algn="tl">
                    <a:srgbClr val="C0C0C0"/>
                  </a:outerShdw>
                </a:effectLst>
                <a:latin typeface="Arial" charset="0"/>
                <a:ea typeface="+mn-ea"/>
                <a:cs typeface="+mn-cs"/>
              </a:rPr>
              <a:t>Ondas electromagnéticas transversales </a:t>
            </a:r>
          </a:p>
        </p:txBody>
      </p:sp>
      <p:sp>
        <p:nvSpPr>
          <p:cNvPr id="5" name="4 CuadroTexto"/>
          <p:cNvSpPr txBox="1"/>
          <p:nvPr/>
        </p:nvSpPr>
        <p:spPr>
          <a:xfrm>
            <a:off x="401053" y="1100057"/>
            <a:ext cx="11389894" cy="3785652"/>
          </a:xfrm>
          <a:prstGeom prst="rect">
            <a:avLst/>
          </a:prstGeom>
          <a:noFill/>
        </p:spPr>
        <p:txBody>
          <a:bodyPr wrap="square" rtlCol="0">
            <a:spAutoFit/>
          </a:bodyPr>
          <a:lstStyle/>
          <a:p>
            <a:pPr algn="just"/>
            <a:r>
              <a:rPr lang="es-CO" sz="2400" dirty="0" smtClean="0"/>
              <a:t>Las </a:t>
            </a:r>
            <a:r>
              <a:rPr lang="es-CO" sz="2400" dirty="0"/>
              <a:t>ondas sonoras son </a:t>
            </a:r>
            <a:r>
              <a:rPr lang="es-CO" sz="2400" dirty="0" smtClean="0"/>
              <a:t>longitudinales. Una </a:t>
            </a:r>
            <a:r>
              <a:rPr lang="es-CO" sz="2400" dirty="0"/>
              <a:t>onda electromagnética (EM) se produce por la aceleración de una carga </a:t>
            </a:r>
            <a:r>
              <a:rPr lang="es-CO" sz="2400" dirty="0" smtClean="0"/>
              <a:t>eléctrica. En </a:t>
            </a:r>
            <a:r>
              <a:rPr lang="es-CO" sz="2400" dirty="0"/>
              <a:t>un conductor, la corriente y el voltaje siempre se acompañan por un campo eléctrico E y un campo magnético H en la región vecina del espacio</a:t>
            </a:r>
            <a:r>
              <a:rPr lang="es-CO" sz="2400" dirty="0" smtClean="0"/>
              <a:t>.</a:t>
            </a:r>
          </a:p>
          <a:p>
            <a:pPr algn="just"/>
            <a:endParaRPr lang="es-CO" sz="2400" dirty="0"/>
          </a:p>
          <a:p>
            <a:pPr algn="just"/>
            <a:r>
              <a:rPr lang="es-CO" sz="2400" dirty="0"/>
              <a:t>Se puede ver que los campos E y H son perpendiculares ( ángulo de 90°) entre sí en todos los puntos. Esto se llama cuadratura espacial. Las ondas EM que viajan por una línea de transmisión, de la fuente a la carga, se llaman ondas incidentes, y las que regresan de la carga a la fuente se llaman ondas reflejadas.</a:t>
            </a:r>
          </a:p>
          <a:p>
            <a:pPr algn="just"/>
            <a:endParaRPr lang="es-CO" sz="2400" dirty="0"/>
          </a:p>
        </p:txBody>
      </p:sp>
      <p:pic>
        <p:nvPicPr>
          <p:cNvPr id="102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5300"/>
                    </a14:imgEffect>
                  </a14:imgLayer>
                </a14:imgProps>
              </a:ext>
            </a:extLst>
          </a:blip>
          <a:srcRect/>
          <a:stretch>
            <a:fillRect/>
          </a:stretch>
        </p:blipFill>
        <p:spPr bwMode="auto">
          <a:xfrm>
            <a:off x="1981200" y="4475398"/>
            <a:ext cx="4663316" cy="2382602"/>
          </a:xfrm>
          <a:prstGeom prst="rect">
            <a:avLst/>
          </a:prstGeom>
          <a:noFill/>
          <a:ln w="9525">
            <a:noFill/>
            <a:miter lim="800000"/>
            <a:headEnd/>
            <a:tailEnd/>
          </a:ln>
          <a:effectLst/>
        </p:spPr>
      </p:pic>
      <p:sp>
        <p:nvSpPr>
          <p:cNvPr id="7" name="6 CuadroTexto"/>
          <p:cNvSpPr txBox="1"/>
          <p:nvPr/>
        </p:nvSpPr>
        <p:spPr>
          <a:xfrm>
            <a:off x="7183287" y="5205034"/>
            <a:ext cx="3314728" cy="923330"/>
          </a:xfrm>
          <a:prstGeom prst="rect">
            <a:avLst/>
          </a:prstGeom>
          <a:noFill/>
        </p:spPr>
        <p:txBody>
          <a:bodyPr wrap="square" rtlCol="0">
            <a:spAutoFit/>
          </a:bodyPr>
          <a:lstStyle/>
          <a:p>
            <a:r>
              <a:rPr lang="es-CO" dirty="0"/>
              <a:t>Relación espacial entre los campos E y H de una onda electromagnética</a:t>
            </a:r>
          </a:p>
        </p:txBody>
      </p:sp>
    </p:spTree>
    <p:extLst>
      <p:ext uri="{BB962C8B-B14F-4D97-AF65-F5344CB8AC3E}">
        <p14:creationId xmlns:p14="http://schemas.microsoft.com/office/powerpoint/2010/main" val="372074925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272716" y="541420"/>
            <a:ext cx="9854239" cy="11430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Autofit/>
          </a:bodyPr>
          <a:lstStyle/>
          <a:p>
            <a:r>
              <a:rPr lang="es-CO" sz="3600" dirty="0">
                <a:effectLst>
                  <a:outerShdw blurRad="38100" dist="38100" dir="2700000" algn="tl">
                    <a:srgbClr val="C0C0C0"/>
                  </a:outerShdw>
                </a:effectLst>
                <a:latin typeface="Arial" charset="0"/>
                <a:ea typeface="+mn-ea"/>
                <a:cs typeface="+mn-cs"/>
              </a:rPr>
              <a:t>Características de las ondas electromagnéticas</a:t>
            </a:r>
          </a:p>
        </p:txBody>
      </p:sp>
      <p:sp>
        <p:nvSpPr>
          <p:cNvPr id="5" name="4 CuadroTexto"/>
          <p:cNvSpPr txBox="1"/>
          <p:nvPr/>
        </p:nvSpPr>
        <p:spPr>
          <a:xfrm>
            <a:off x="385011" y="1871746"/>
            <a:ext cx="11438021" cy="3785652"/>
          </a:xfrm>
          <a:prstGeom prst="rect">
            <a:avLst/>
          </a:prstGeom>
          <a:noFill/>
        </p:spPr>
        <p:txBody>
          <a:bodyPr wrap="square" rtlCol="0">
            <a:spAutoFit/>
          </a:bodyPr>
          <a:lstStyle/>
          <a:p>
            <a:pPr algn="just">
              <a:buFont typeface="Wingdings" pitchFamily="2" charset="2"/>
              <a:buChar char="ü"/>
            </a:pPr>
            <a:r>
              <a:rPr lang="es-CO" sz="2400" b="1" dirty="0"/>
              <a:t> Velocidad de la onda.</a:t>
            </a:r>
          </a:p>
          <a:p>
            <a:pPr algn="just"/>
            <a:r>
              <a:rPr lang="es-CO" sz="2400" dirty="0"/>
              <a:t>Las ondas viajan a diversas velocidades que dependen del tipo de onda y de las características del medio de propagación.</a:t>
            </a:r>
          </a:p>
          <a:p>
            <a:pPr algn="just"/>
            <a:endParaRPr lang="es-CO" sz="2400" dirty="0"/>
          </a:p>
          <a:p>
            <a:pPr algn="just"/>
            <a:r>
              <a:rPr lang="es-CO" sz="2400" dirty="0"/>
              <a:t>Las ondas sonoras viajan aproximadamente a 335 m/s en la atmosfera normal. Las ondas EM viajan mucho más rápido. En el espacio libre ( en el vacío) las EMT viajan a la velocidad de la luz (C=299’793.000 m/s) que se redondea a 3X10^8 m/s.</a:t>
            </a:r>
          </a:p>
          <a:p>
            <a:pPr algn="just"/>
            <a:endParaRPr lang="es-CO" sz="2400" dirty="0"/>
          </a:p>
          <a:p>
            <a:pPr algn="just"/>
            <a:r>
              <a:rPr lang="es-CO" sz="2400" dirty="0"/>
              <a:t>Sin embargo, en el aire de la atmósfera terrestre, viajan un poco más despacio y por una línea de transmisión viajan con bastante menor velocidad.</a:t>
            </a:r>
          </a:p>
        </p:txBody>
      </p:sp>
    </p:spTree>
    <p:extLst>
      <p:ext uri="{BB962C8B-B14F-4D97-AF65-F5344CB8AC3E}">
        <p14:creationId xmlns:p14="http://schemas.microsoft.com/office/powerpoint/2010/main" val="132856270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04800" y="549442"/>
            <a:ext cx="9906000" cy="11430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Autofit/>
          </a:bodyPr>
          <a:lstStyle/>
          <a:p>
            <a:r>
              <a:rPr lang="es-CO" sz="3600" dirty="0">
                <a:effectLst>
                  <a:outerShdw blurRad="38100" dist="38100" dir="2700000" algn="tl">
                    <a:srgbClr val="C0C0C0"/>
                  </a:outerShdw>
                </a:effectLst>
                <a:latin typeface="Arial" charset="0"/>
                <a:ea typeface="+mn-ea"/>
                <a:cs typeface="+mn-cs"/>
              </a:rPr>
              <a:t>Características de las ondas electromagnéticas</a:t>
            </a:r>
          </a:p>
        </p:txBody>
      </p:sp>
      <p:sp>
        <p:nvSpPr>
          <p:cNvPr id="5" name="4 CuadroTexto"/>
          <p:cNvSpPr txBox="1"/>
          <p:nvPr/>
        </p:nvSpPr>
        <p:spPr>
          <a:xfrm>
            <a:off x="417095" y="1788616"/>
            <a:ext cx="11421979" cy="3046988"/>
          </a:xfrm>
          <a:prstGeom prst="rect">
            <a:avLst/>
          </a:prstGeom>
          <a:noFill/>
        </p:spPr>
        <p:txBody>
          <a:bodyPr wrap="square" rtlCol="0">
            <a:spAutoFit/>
          </a:bodyPr>
          <a:lstStyle/>
          <a:p>
            <a:pPr algn="just">
              <a:buFont typeface="Wingdings" pitchFamily="2" charset="2"/>
              <a:buChar char="ü"/>
            </a:pPr>
            <a:r>
              <a:rPr lang="es-CO" sz="2400" b="1" dirty="0"/>
              <a:t> Frecuencia y longitud de onda</a:t>
            </a:r>
          </a:p>
          <a:p>
            <a:pPr algn="just"/>
            <a:r>
              <a:rPr lang="es-CO" sz="2400" dirty="0"/>
              <a:t>Las oscilaciones de una onda EM son periódicas y repetitivas. Se caracterizan por su frecuencia. La rapidez con que se repite la onda periódica es su frecuencia. La distancia de un ciclo en el espacio se llama longitud de onda, y se calcula con la siguiente ecuación fundamental.</a:t>
            </a:r>
          </a:p>
          <a:p>
            <a:pPr algn="ctr"/>
            <a:r>
              <a:rPr lang="es-CO" sz="2400" b="1" dirty="0"/>
              <a:t>Distancia = Velocidad X Tiempo</a:t>
            </a:r>
          </a:p>
          <a:p>
            <a:pPr algn="just"/>
            <a:r>
              <a:rPr lang="es-CO" sz="2400" dirty="0"/>
              <a:t>Esto se modifica para conocer la longitud de onda si se sustituye el tiempo de un ciclo (un periodo):</a:t>
            </a:r>
          </a:p>
        </p:txBody>
      </p:sp>
      <mc:AlternateContent xmlns:mc="http://schemas.openxmlformats.org/markup-compatibility/2006" xmlns:a14="http://schemas.microsoft.com/office/drawing/2010/main">
        <mc:Choice Requires="a14">
          <p:sp>
            <p:nvSpPr>
              <p:cNvPr id="2" name="CuadroTexto 1"/>
              <p:cNvSpPr txBox="1"/>
              <p:nvPr/>
            </p:nvSpPr>
            <p:spPr>
              <a:xfrm>
                <a:off x="3834715" y="4644098"/>
                <a:ext cx="3920753" cy="1990097"/>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r>
                        <a:rPr lang="es-CO" sz="2800" i="1" smtClean="0">
                          <a:latin typeface="Cambria Math" panose="02040503050406030204" pitchFamily="18" charset="0"/>
                          <a:ea typeface="Cambria Math" panose="02040503050406030204" pitchFamily="18" charset="0"/>
                        </a:rPr>
                        <m:t>𝜆</m:t>
                      </m:r>
                      <m:r>
                        <a:rPr lang="es-CO" sz="2800" b="0" i="1" smtClean="0">
                          <a:latin typeface="Cambria Math" panose="02040503050406030204" pitchFamily="18" charset="0"/>
                          <a:ea typeface="Cambria Math" panose="02040503050406030204" pitchFamily="18" charset="0"/>
                        </a:rPr>
                        <m:t>=</m:t>
                      </m:r>
                      <m:r>
                        <a:rPr lang="es-CO" sz="2800" b="0" i="1" smtClean="0">
                          <a:latin typeface="Cambria Math" panose="02040503050406030204" pitchFamily="18" charset="0"/>
                          <a:ea typeface="Cambria Math" panose="02040503050406030204" pitchFamily="18" charset="0"/>
                        </a:rPr>
                        <m:t>𝑣𝑒𝑙𝑜𝑐𝑖𝑑𝑎𝑑</m:t>
                      </m:r>
                      <m:r>
                        <a:rPr lang="es-CO" sz="2800" b="0" i="1" smtClean="0">
                          <a:latin typeface="Cambria Math" panose="02040503050406030204" pitchFamily="18" charset="0"/>
                          <a:ea typeface="Cambria Math" panose="02040503050406030204" pitchFamily="18" charset="0"/>
                        </a:rPr>
                        <m:t>∗</m:t>
                      </m:r>
                      <m:r>
                        <a:rPr lang="es-CO" sz="2800" b="0" i="1" smtClean="0">
                          <a:latin typeface="Cambria Math" panose="02040503050406030204" pitchFamily="18" charset="0"/>
                          <a:ea typeface="Cambria Math" panose="02040503050406030204" pitchFamily="18" charset="0"/>
                        </a:rPr>
                        <m:t>𝑝𝑒𝑟𝑖𝑜𝑑𝑜</m:t>
                      </m:r>
                    </m:oMath>
                  </m:oMathPara>
                </a14:m>
                <a:endParaRPr lang="es-CO" sz="2800" b="0" dirty="0" smtClean="0">
                  <a:ea typeface="Cambria Math" panose="02040503050406030204" pitchFamily="18" charset="0"/>
                </a:endParaRPr>
              </a:p>
              <a:p>
                <a:pPr algn="ctr"/>
                <a14:m>
                  <m:oMath xmlns:m="http://schemas.openxmlformats.org/officeDocument/2006/math">
                    <m:r>
                      <a:rPr lang="es-CO" sz="2800" i="1">
                        <a:latin typeface="Cambria Math" panose="02040503050406030204" pitchFamily="18" charset="0"/>
                        <a:ea typeface="Cambria Math" panose="02040503050406030204" pitchFamily="18" charset="0"/>
                      </a:rPr>
                      <m:t>𝜆</m:t>
                    </m:r>
                  </m:oMath>
                </a14:m>
                <a:r>
                  <a:rPr lang="es-CO" sz="2800" dirty="0"/>
                  <a:t> </a:t>
                </a:r>
                <a14:m>
                  <m:oMath xmlns:m="http://schemas.openxmlformats.org/officeDocument/2006/math">
                    <m:r>
                      <a:rPr lang="es-CO" sz="2800" i="1" smtClean="0">
                        <a:latin typeface="Cambria Math" panose="02040503050406030204" pitchFamily="18" charset="0"/>
                      </a:rPr>
                      <m:t>=</m:t>
                    </m:r>
                    <m:r>
                      <a:rPr lang="es-CO" sz="2800" b="0" i="1" dirty="0" smtClean="0">
                        <a:latin typeface="Cambria Math" panose="02040503050406030204" pitchFamily="18" charset="0"/>
                      </a:rPr>
                      <m:t>𝑣</m:t>
                    </m:r>
                    <m:r>
                      <a:rPr lang="es-CO" sz="2800" b="0" i="1" dirty="0" smtClean="0">
                        <a:latin typeface="Cambria Math" panose="02040503050406030204" pitchFamily="18" charset="0"/>
                      </a:rPr>
                      <m:t>∗</m:t>
                    </m:r>
                    <m:r>
                      <a:rPr lang="es-CO" sz="2800" b="0" i="1" dirty="0" smtClean="0">
                        <a:latin typeface="Cambria Math" panose="02040503050406030204" pitchFamily="18" charset="0"/>
                      </a:rPr>
                      <m:t>𝑇</m:t>
                    </m:r>
                  </m:oMath>
                </a14:m>
                <a:endParaRPr lang="es-CO" sz="2800" b="0" dirty="0" smtClean="0"/>
              </a:p>
              <a:p>
                <a:pPr algn="ctr"/>
                <a14:m>
                  <m:oMathPara xmlns:m="http://schemas.openxmlformats.org/officeDocument/2006/math">
                    <m:oMathParaPr>
                      <m:jc m:val="centerGroup"/>
                    </m:oMathParaPr>
                    <m:oMath xmlns:m="http://schemas.openxmlformats.org/officeDocument/2006/math">
                      <m:r>
                        <a:rPr lang="es-CO" sz="2800" b="0" i="1" smtClean="0">
                          <a:latin typeface="Cambria Math" panose="02040503050406030204" pitchFamily="18" charset="0"/>
                        </a:rPr>
                        <m:t>𝑇</m:t>
                      </m:r>
                      <m:r>
                        <a:rPr lang="es-CO" sz="2800" b="0" i="1" smtClean="0">
                          <a:latin typeface="Cambria Math" panose="02040503050406030204" pitchFamily="18" charset="0"/>
                        </a:rPr>
                        <m:t>=</m:t>
                      </m:r>
                      <m:f>
                        <m:fPr>
                          <m:type m:val="skw"/>
                          <m:ctrlPr>
                            <a:rPr lang="es-CO" sz="2800" b="0" i="1" smtClean="0">
                              <a:latin typeface="Cambria Math" panose="02040503050406030204" pitchFamily="18" charset="0"/>
                            </a:rPr>
                          </m:ctrlPr>
                        </m:fPr>
                        <m:num>
                          <m:r>
                            <a:rPr lang="es-CO" sz="2800" b="0" i="1" smtClean="0">
                              <a:latin typeface="Cambria Math" panose="02040503050406030204" pitchFamily="18" charset="0"/>
                            </a:rPr>
                            <m:t>1</m:t>
                          </m:r>
                        </m:num>
                        <m:den>
                          <m:r>
                            <a:rPr lang="es-CO" sz="2800" b="0" i="1" smtClean="0">
                              <a:latin typeface="Cambria Math" panose="02040503050406030204" pitchFamily="18" charset="0"/>
                            </a:rPr>
                            <m:t>𝑓</m:t>
                          </m:r>
                        </m:den>
                      </m:f>
                    </m:oMath>
                  </m:oMathPara>
                </a14:m>
                <a:endParaRPr lang="es-CO" sz="2800" b="0" dirty="0" smtClean="0"/>
              </a:p>
              <a:p>
                <a:pPr algn="ctr"/>
                <a14:m>
                  <m:oMath xmlns:m="http://schemas.openxmlformats.org/officeDocument/2006/math">
                    <m:r>
                      <a:rPr lang="es-CO" sz="2800" i="1">
                        <a:latin typeface="Cambria Math" panose="02040503050406030204" pitchFamily="18" charset="0"/>
                        <a:ea typeface="Cambria Math" panose="02040503050406030204" pitchFamily="18" charset="0"/>
                      </a:rPr>
                      <m:t>𝜆</m:t>
                    </m:r>
                  </m:oMath>
                </a14:m>
                <a:r>
                  <a:rPr lang="es-CO" sz="2800" dirty="0"/>
                  <a:t> </a:t>
                </a:r>
                <a14:m>
                  <m:oMath xmlns:m="http://schemas.openxmlformats.org/officeDocument/2006/math">
                    <m:r>
                      <a:rPr lang="es-CO" sz="2800" i="1" smtClean="0">
                        <a:latin typeface="Cambria Math" panose="02040503050406030204" pitchFamily="18" charset="0"/>
                      </a:rPr>
                      <m:t>= </m:t>
                    </m:r>
                    <m:f>
                      <m:fPr>
                        <m:type m:val="skw"/>
                        <m:ctrlPr>
                          <a:rPr lang="es-CO" sz="2800" b="0" i="1" dirty="0" smtClean="0">
                            <a:latin typeface="Cambria Math" panose="02040503050406030204" pitchFamily="18" charset="0"/>
                          </a:rPr>
                        </m:ctrlPr>
                      </m:fPr>
                      <m:num>
                        <m:r>
                          <a:rPr lang="es-CO" sz="2800" b="0" i="1" dirty="0" smtClean="0">
                            <a:latin typeface="Cambria Math" panose="02040503050406030204" pitchFamily="18" charset="0"/>
                          </a:rPr>
                          <m:t>𝑣</m:t>
                        </m:r>
                      </m:num>
                      <m:den>
                        <m:r>
                          <a:rPr lang="es-CO" sz="2800" b="0" i="1" dirty="0" smtClean="0">
                            <a:latin typeface="Cambria Math" panose="02040503050406030204" pitchFamily="18" charset="0"/>
                          </a:rPr>
                          <m:t>𝑓</m:t>
                        </m:r>
                      </m:den>
                    </m:f>
                  </m:oMath>
                </a14:m>
                <a:endParaRPr lang="es-CO" sz="2800" dirty="0"/>
              </a:p>
            </p:txBody>
          </p:sp>
        </mc:Choice>
        <mc:Fallback xmlns="">
          <p:sp>
            <p:nvSpPr>
              <p:cNvPr id="2" name="CuadroTexto 1"/>
              <p:cNvSpPr txBox="1">
                <a:spLocks noRot="1" noChangeAspect="1" noMove="1" noResize="1" noEditPoints="1" noAdjustHandles="1" noChangeArrowheads="1" noChangeShapeType="1" noTextEdit="1"/>
              </p:cNvSpPr>
              <p:nvPr/>
            </p:nvSpPr>
            <p:spPr>
              <a:xfrm>
                <a:off x="3834715" y="4644098"/>
                <a:ext cx="3920753" cy="1990097"/>
              </a:xfrm>
              <a:prstGeom prst="rect">
                <a:avLst/>
              </a:prstGeom>
              <a:blipFill rotWithShape="0">
                <a:blip r:embed="rId2"/>
                <a:stretch>
                  <a:fillRect/>
                </a:stretch>
              </a:blipFill>
            </p:spPr>
            <p:txBody>
              <a:bodyPr/>
              <a:lstStyle/>
              <a:p>
                <a:r>
                  <a:rPr lang="es-CO">
                    <a:noFill/>
                  </a:rPr>
                  <a:t> </a:t>
                </a:r>
              </a:p>
            </p:txBody>
          </p:sp>
        </mc:Fallback>
      </mc:AlternateContent>
    </p:spTree>
    <p:extLst>
      <p:ext uri="{BB962C8B-B14F-4D97-AF65-F5344CB8AC3E}">
        <p14:creationId xmlns:p14="http://schemas.microsoft.com/office/powerpoint/2010/main" val="257281636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20842" y="521368"/>
            <a:ext cx="9889958" cy="1143000"/>
          </a:xfrm>
        </p:spPr>
        <p:txBody>
          <a:bodyPr>
            <a:noAutofit/>
          </a:bodyPr>
          <a:lstStyle/>
          <a:p>
            <a:r>
              <a:rPr lang="es-CO" sz="3600" dirty="0">
                <a:effectLst>
                  <a:outerShdw blurRad="38100" dist="38100" dir="2700000" algn="tl">
                    <a:srgbClr val="C0C0C0"/>
                  </a:outerShdw>
                </a:effectLst>
                <a:latin typeface="Arial" charset="0"/>
                <a:ea typeface="+mn-ea"/>
                <a:cs typeface="+mn-cs"/>
              </a:rPr>
              <a:t>Características de las ondas electromagnéticas</a:t>
            </a:r>
          </a:p>
        </p:txBody>
      </p:sp>
      <p:pic>
        <p:nvPicPr>
          <p:cNvPr id="5122"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Lst>
          </a:blip>
          <a:srcRect/>
          <a:stretch>
            <a:fillRect/>
          </a:stretch>
        </p:blipFill>
        <p:spPr bwMode="auto">
          <a:xfrm>
            <a:off x="686772" y="1664368"/>
            <a:ext cx="5505480" cy="4975894"/>
          </a:xfrm>
          <a:prstGeom prst="rect">
            <a:avLst/>
          </a:prstGeom>
          <a:noFill/>
          <a:ln w="9525">
            <a:noFill/>
            <a:miter lim="800000"/>
            <a:headEnd/>
            <a:tailEnd/>
          </a:ln>
          <a:effectLst/>
        </p:spPr>
      </p:pic>
      <p:sp>
        <p:nvSpPr>
          <p:cNvPr id="6" name="5 CuadroTexto"/>
          <p:cNvSpPr txBox="1"/>
          <p:nvPr/>
        </p:nvSpPr>
        <p:spPr>
          <a:xfrm>
            <a:off x="6769769" y="1890157"/>
            <a:ext cx="4973051" cy="4524315"/>
          </a:xfrm>
          <a:prstGeom prst="rect">
            <a:avLst/>
          </a:prstGeom>
          <a:noFill/>
        </p:spPr>
        <p:txBody>
          <a:bodyPr wrap="square" rtlCol="0">
            <a:spAutoFit/>
          </a:bodyPr>
          <a:lstStyle/>
          <a:p>
            <a:pPr algn="ctr"/>
            <a:r>
              <a:rPr lang="es-CO" sz="2400" dirty="0"/>
              <a:t>Desplazamiento  y velocidad de una onda transversal cuando se propaga en una línea de transmisión. Eje horizontal (X) corresponde a la distancia y el eje vertical (Y) corresponde al desplazamiento. </a:t>
            </a:r>
          </a:p>
          <a:p>
            <a:pPr algn="ctr"/>
            <a:endParaRPr lang="es-CO" sz="2400" dirty="0"/>
          </a:p>
          <a:p>
            <a:pPr algn="ctr"/>
            <a:r>
              <a:rPr lang="es-CO" sz="2400" dirty="0"/>
              <a:t>La longitud de onda es la distancia que ocupa un ciclo de la onda.</a:t>
            </a:r>
          </a:p>
          <a:p>
            <a:pPr algn="ctr"/>
            <a:endParaRPr lang="es-CO" sz="2400" dirty="0"/>
          </a:p>
          <a:p>
            <a:pPr algn="ctr"/>
            <a:r>
              <a:rPr lang="es-CO" sz="2400" dirty="0"/>
              <a:t>Se observa que la onda se propaga por la línea al paso del tiempo.</a:t>
            </a:r>
          </a:p>
        </p:txBody>
      </p:sp>
    </p:spTree>
    <p:extLst>
      <p:ext uri="{BB962C8B-B14F-4D97-AF65-F5344CB8AC3E}">
        <p14:creationId xmlns:p14="http://schemas.microsoft.com/office/powerpoint/2010/main" val="157314444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68968" y="457200"/>
            <a:ext cx="11518232" cy="11430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Autofit/>
          </a:bodyPr>
          <a:lstStyle/>
          <a:p>
            <a:r>
              <a:rPr lang="es-CO" sz="3600" dirty="0">
                <a:effectLst>
                  <a:outerShdw blurRad="38100" dist="38100" dir="2700000" algn="tl">
                    <a:srgbClr val="C0C0C0"/>
                  </a:outerShdw>
                </a:effectLst>
                <a:latin typeface="Arial" charset="0"/>
                <a:ea typeface="+mn-ea"/>
                <a:cs typeface="+mn-cs"/>
              </a:rPr>
              <a:t>Líneas de transmisión de conductores paralelos</a:t>
            </a:r>
          </a:p>
        </p:txBody>
      </p:sp>
      <p:sp>
        <p:nvSpPr>
          <p:cNvPr id="4" name="3 CuadroTexto"/>
          <p:cNvSpPr txBox="1"/>
          <p:nvPr/>
        </p:nvSpPr>
        <p:spPr>
          <a:xfrm>
            <a:off x="368968" y="1612881"/>
            <a:ext cx="11518232" cy="2123658"/>
          </a:xfrm>
          <a:prstGeom prst="rect">
            <a:avLst/>
          </a:prstGeom>
          <a:noFill/>
        </p:spPr>
        <p:txBody>
          <a:bodyPr wrap="square" rtlCol="0">
            <a:spAutoFit/>
          </a:bodyPr>
          <a:lstStyle/>
          <a:p>
            <a:pPr algn="just">
              <a:buFont typeface="Wingdings" pitchFamily="2" charset="2"/>
              <a:buChar char="ü"/>
            </a:pPr>
            <a:r>
              <a:rPr lang="es-CO" sz="2200" b="1" dirty="0"/>
              <a:t> Línea de transmisión de alambre desnudo.</a:t>
            </a:r>
          </a:p>
          <a:p>
            <a:pPr algn="just"/>
            <a:r>
              <a:rPr lang="es-CO" sz="2200" dirty="0"/>
              <a:t>Es un conductor de dos alambres paralelos. Consiste en dos alambres paralelos a corta distancia y separados por aire. Se colocan espaciadores no conductores a intervalos periódicos para sostenerlos y mantener constante la distancia (entre 2 y 6 pulgadas)  entre ellos. El dieléctrico es el aire entre sí y en torno a los dos conductores es los que se propaga la EMT. Ventaja: construcción sencilla. Desventajas: altas pérdidas por radiación y susceptibilidad de captar ruido. </a:t>
            </a:r>
          </a:p>
        </p:txBody>
      </p:sp>
      <p:pic>
        <p:nvPicPr>
          <p:cNvPr id="10242" name="Picture 2"/>
          <p:cNvPicPr>
            <a:picLocks noChangeAspect="1" noChangeArrowheads="1"/>
          </p:cNvPicPr>
          <p:nvPr/>
        </p:nvPicPr>
        <p:blipFill>
          <a:blip r:embed="rId2" cstate="print">
            <a:duotone>
              <a:prstClr val="black"/>
              <a:srgbClr val="D9C3A5">
                <a:tint val="50000"/>
                <a:satMod val="180000"/>
              </a:srgbClr>
            </a:duotone>
          </a:blip>
          <a:srcRect/>
          <a:stretch>
            <a:fillRect/>
          </a:stretch>
        </p:blipFill>
        <p:spPr bwMode="auto">
          <a:xfrm>
            <a:off x="2840434" y="4146140"/>
            <a:ext cx="6121160" cy="2143140"/>
          </a:xfrm>
          <a:prstGeom prst="rect">
            <a:avLst/>
          </a:prstGeom>
          <a:noFill/>
          <a:ln w="9525">
            <a:noFill/>
            <a:miter lim="800000"/>
            <a:headEnd/>
            <a:tailEnd/>
          </a:ln>
          <a:effectLst/>
        </p:spPr>
      </p:pic>
    </p:spTree>
    <p:extLst>
      <p:ext uri="{BB962C8B-B14F-4D97-AF65-F5344CB8AC3E}">
        <p14:creationId xmlns:p14="http://schemas.microsoft.com/office/powerpoint/2010/main" val="107548124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2926" y="381000"/>
            <a:ext cx="11181348" cy="11430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Autofit/>
          </a:bodyPr>
          <a:lstStyle/>
          <a:p>
            <a:r>
              <a:rPr lang="es-CO" sz="3600" dirty="0">
                <a:effectLst>
                  <a:outerShdw blurRad="38100" dist="38100" dir="2700000" algn="tl">
                    <a:srgbClr val="C0C0C0"/>
                  </a:outerShdw>
                </a:effectLst>
                <a:latin typeface="Arial" charset="0"/>
                <a:ea typeface="+mn-ea"/>
                <a:cs typeface="+mn-cs"/>
              </a:rPr>
              <a:t>Líneas de transmisión de conductores paralelos</a:t>
            </a:r>
          </a:p>
        </p:txBody>
      </p:sp>
      <p:sp>
        <p:nvSpPr>
          <p:cNvPr id="4" name="3 CuadroTexto"/>
          <p:cNvSpPr txBox="1"/>
          <p:nvPr/>
        </p:nvSpPr>
        <p:spPr>
          <a:xfrm>
            <a:off x="352926" y="1448813"/>
            <a:ext cx="11470106" cy="2123658"/>
          </a:xfrm>
          <a:prstGeom prst="rect">
            <a:avLst/>
          </a:prstGeom>
          <a:noFill/>
        </p:spPr>
        <p:txBody>
          <a:bodyPr wrap="square" rtlCol="0">
            <a:spAutoFit/>
          </a:bodyPr>
          <a:lstStyle/>
          <a:p>
            <a:pPr algn="just">
              <a:buFont typeface="Wingdings" pitchFamily="2" charset="2"/>
              <a:buChar char="ü"/>
            </a:pPr>
            <a:r>
              <a:rPr lang="es-CO" sz="2200" b="1" dirty="0"/>
              <a:t> Conductores gemelos</a:t>
            </a:r>
          </a:p>
          <a:p>
            <a:pPr algn="just"/>
            <a:r>
              <a:rPr lang="es-CO" sz="2200" dirty="0"/>
              <a:t>Son otra forma de línea de transmisión de dos alambres paralelos. También llamados cable de cinta. En esencia son similares a la línea de transmisión de conductores desnudos, pero los distanciadores entre los dos conductores se reemplazan con un dieléctrico macizo continuo. La distancia (que se explicará después es de 5/16 de pulgada para el cable de transmisión de TV. El dieléctrico es de teflón y el polietileno.</a:t>
            </a:r>
          </a:p>
        </p:txBody>
      </p:sp>
      <p:pic>
        <p:nvPicPr>
          <p:cNvPr id="1126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5300"/>
                    </a14:imgEffect>
                  </a14:imgLayer>
                </a14:imgProps>
              </a:ext>
            </a:extLst>
          </a:blip>
          <a:srcRect/>
          <a:stretch>
            <a:fillRect/>
          </a:stretch>
        </p:blipFill>
        <p:spPr bwMode="auto">
          <a:xfrm>
            <a:off x="3435593" y="3992907"/>
            <a:ext cx="5304771" cy="2352681"/>
          </a:xfrm>
          <a:prstGeom prst="rect">
            <a:avLst/>
          </a:prstGeom>
          <a:noFill/>
          <a:ln w="9525">
            <a:noFill/>
            <a:miter lim="800000"/>
            <a:headEnd/>
            <a:tailEnd/>
          </a:ln>
          <a:effectLst/>
        </p:spPr>
      </p:pic>
    </p:spTree>
    <p:extLst>
      <p:ext uri="{BB962C8B-B14F-4D97-AF65-F5344CB8AC3E}">
        <p14:creationId xmlns:p14="http://schemas.microsoft.com/office/powerpoint/2010/main" val="230688343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2087</TotalTime>
  <Words>2086</Words>
  <Application>Microsoft Office PowerPoint</Application>
  <PresentationFormat>Panorámica</PresentationFormat>
  <Paragraphs>168</Paragraphs>
  <Slides>31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31</vt:i4>
      </vt:variant>
    </vt:vector>
  </HeadingPairs>
  <TitlesOfParts>
    <vt:vector size="37" baseType="lpstr">
      <vt:lpstr>Arial</vt:lpstr>
      <vt:lpstr>Calibri</vt:lpstr>
      <vt:lpstr>Calibri Light</vt:lpstr>
      <vt:lpstr>Cambria Math</vt:lpstr>
      <vt:lpstr>Wingdings</vt:lpstr>
      <vt:lpstr>Tema de Office</vt:lpstr>
      <vt:lpstr>Radioenlaces Líneas de transmisión</vt:lpstr>
      <vt:lpstr>Introducción</vt:lpstr>
      <vt:lpstr>Ondas electromagnéticas transversales </vt:lpstr>
      <vt:lpstr>Ondas electromagnéticas transversales </vt:lpstr>
      <vt:lpstr>Características de las ondas electromagnéticas</vt:lpstr>
      <vt:lpstr>Características de las ondas electromagnéticas</vt:lpstr>
      <vt:lpstr>Características de las ondas electromagnéticas</vt:lpstr>
      <vt:lpstr>Líneas de transmisión de conductores paralelos</vt:lpstr>
      <vt:lpstr>Líneas de transmisión de conductores paralelos</vt:lpstr>
      <vt:lpstr>Líneas de transmisión de conductores paralelos</vt:lpstr>
      <vt:lpstr>Líneas de transmisión de conductores paralelos</vt:lpstr>
      <vt:lpstr>Líneas de trasmisión concéntricas o coaxiales</vt:lpstr>
      <vt:lpstr>Líneas rígidas llenas de aire</vt:lpstr>
      <vt:lpstr>Líneas flexibles macizas</vt:lpstr>
      <vt:lpstr>Circuito equivalente de una línea de transmisión</vt:lpstr>
      <vt:lpstr>Características de transmisión</vt:lpstr>
      <vt:lpstr>Impedancia característica</vt:lpstr>
      <vt:lpstr>Impedancia característica</vt:lpstr>
      <vt:lpstr>Impedancia característica</vt:lpstr>
      <vt:lpstr>Constante de propagación</vt:lpstr>
      <vt:lpstr>Factor de velocidad</vt:lpstr>
      <vt:lpstr>Factores de velocidad</vt:lpstr>
      <vt:lpstr>Velocidad de propagación</vt:lpstr>
      <vt:lpstr>Pérdidas en líneas de transmisión</vt:lpstr>
      <vt:lpstr>Ondas incidentes y reflejadas</vt:lpstr>
      <vt:lpstr>Ondas estacionarias</vt:lpstr>
      <vt:lpstr>Líneas de transmisión de microcinta y de cinta</vt:lpstr>
      <vt:lpstr>Microcinta</vt:lpstr>
      <vt:lpstr>Línea de cinta</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Comunicaciones Digitales</dc:title>
  <dc:creator>Daniel V</dc:creator>
  <cp:lastModifiedBy>Coordinación Ingeniería Electrónica UTS</cp:lastModifiedBy>
  <cp:revision>41</cp:revision>
  <dcterms:created xsi:type="dcterms:W3CDTF">2013-06-25T02:16:44Z</dcterms:created>
  <dcterms:modified xsi:type="dcterms:W3CDTF">2016-11-18T02:21:12Z</dcterms:modified>
</cp:coreProperties>
</file>