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57" r:id="rId4"/>
    <p:sldId id="258" r:id="rId5"/>
    <p:sldId id="259" r:id="rId6"/>
    <p:sldId id="260" r:id="rId7"/>
    <p:sldId id="261" r:id="rId8"/>
    <p:sldId id="262" r:id="rId9"/>
    <p:sldId id="263" r:id="rId10"/>
    <p:sldId id="270" r:id="rId11"/>
    <p:sldId id="264" r:id="rId12"/>
    <p:sldId id="265" r:id="rId13"/>
    <p:sldId id="266" r:id="rId14"/>
    <p:sldId id="267" r:id="rId15"/>
    <p:sldId id="268" r:id="rId16"/>
    <p:sldId id="269" r:id="rId1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F0F8071F-46A3-430D-A0AC-8668539CC8D6}" type="datetimeFigureOut">
              <a:rPr lang="es-CO" smtClean="0"/>
              <a:t>19/11/2015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1FA1AC3-E5DC-4546-BE39-E375BAE17659}" type="slidenum">
              <a:rPr lang="es-CO" smtClean="0"/>
              <a:t>‹Nº›</a:t>
            </a:fld>
            <a:endParaRPr lang="es-CO"/>
          </a:p>
        </p:txBody>
      </p:sp>
    </p:spTree>
    <p:extLst>
      <p:ext uri="{BB962C8B-B14F-4D97-AF65-F5344CB8AC3E}">
        <p14:creationId xmlns:p14="http://schemas.microsoft.com/office/powerpoint/2010/main" val="401516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0F8071F-46A3-430D-A0AC-8668539CC8D6}" type="datetimeFigureOut">
              <a:rPr lang="es-CO" smtClean="0"/>
              <a:t>19/11/2015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1FA1AC3-E5DC-4546-BE39-E375BAE17659}" type="slidenum">
              <a:rPr lang="es-CO" smtClean="0"/>
              <a:t>‹Nº›</a:t>
            </a:fld>
            <a:endParaRPr lang="es-CO"/>
          </a:p>
        </p:txBody>
      </p:sp>
    </p:spTree>
    <p:extLst>
      <p:ext uri="{BB962C8B-B14F-4D97-AF65-F5344CB8AC3E}">
        <p14:creationId xmlns:p14="http://schemas.microsoft.com/office/powerpoint/2010/main" val="2886670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0F8071F-46A3-430D-A0AC-8668539CC8D6}" type="datetimeFigureOut">
              <a:rPr lang="es-CO" smtClean="0"/>
              <a:t>19/11/2015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1FA1AC3-E5DC-4546-BE39-E375BAE17659}" type="slidenum">
              <a:rPr lang="es-CO" smtClean="0"/>
              <a:t>‹Nº›</a:t>
            </a:fld>
            <a:endParaRPr lang="es-CO"/>
          </a:p>
        </p:txBody>
      </p:sp>
    </p:spTree>
    <p:extLst>
      <p:ext uri="{BB962C8B-B14F-4D97-AF65-F5344CB8AC3E}">
        <p14:creationId xmlns:p14="http://schemas.microsoft.com/office/powerpoint/2010/main" val="3916332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0F8071F-46A3-430D-A0AC-8668539CC8D6}" type="datetimeFigureOut">
              <a:rPr lang="es-CO" smtClean="0"/>
              <a:t>19/11/2015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1FA1AC3-E5DC-4546-BE39-E375BAE17659}" type="slidenum">
              <a:rPr lang="es-CO" smtClean="0"/>
              <a:t>‹Nº›</a:t>
            </a:fld>
            <a:endParaRPr lang="es-CO"/>
          </a:p>
        </p:txBody>
      </p:sp>
    </p:spTree>
    <p:extLst>
      <p:ext uri="{BB962C8B-B14F-4D97-AF65-F5344CB8AC3E}">
        <p14:creationId xmlns:p14="http://schemas.microsoft.com/office/powerpoint/2010/main" val="126713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0F8071F-46A3-430D-A0AC-8668539CC8D6}" type="datetimeFigureOut">
              <a:rPr lang="es-CO" smtClean="0"/>
              <a:t>19/11/2015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1FA1AC3-E5DC-4546-BE39-E375BAE17659}" type="slidenum">
              <a:rPr lang="es-CO" smtClean="0"/>
              <a:t>‹Nº›</a:t>
            </a:fld>
            <a:endParaRPr lang="es-CO"/>
          </a:p>
        </p:txBody>
      </p:sp>
    </p:spTree>
    <p:extLst>
      <p:ext uri="{BB962C8B-B14F-4D97-AF65-F5344CB8AC3E}">
        <p14:creationId xmlns:p14="http://schemas.microsoft.com/office/powerpoint/2010/main" val="1188304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F0F8071F-46A3-430D-A0AC-8668539CC8D6}" type="datetimeFigureOut">
              <a:rPr lang="es-CO" smtClean="0"/>
              <a:t>19/11/2015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1FA1AC3-E5DC-4546-BE39-E375BAE17659}" type="slidenum">
              <a:rPr lang="es-CO" smtClean="0"/>
              <a:t>‹Nº›</a:t>
            </a:fld>
            <a:endParaRPr lang="es-CO"/>
          </a:p>
        </p:txBody>
      </p:sp>
    </p:spTree>
    <p:extLst>
      <p:ext uri="{BB962C8B-B14F-4D97-AF65-F5344CB8AC3E}">
        <p14:creationId xmlns:p14="http://schemas.microsoft.com/office/powerpoint/2010/main" val="1043322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F0F8071F-46A3-430D-A0AC-8668539CC8D6}" type="datetimeFigureOut">
              <a:rPr lang="es-CO" smtClean="0"/>
              <a:t>19/11/2015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A1FA1AC3-E5DC-4546-BE39-E375BAE17659}" type="slidenum">
              <a:rPr lang="es-CO" smtClean="0"/>
              <a:t>‹Nº›</a:t>
            </a:fld>
            <a:endParaRPr lang="es-CO"/>
          </a:p>
        </p:txBody>
      </p:sp>
    </p:spTree>
    <p:extLst>
      <p:ext uri="{BB962C8B-B14F-4D97-AF65-F5344CB8AC3E}">
        <p14:creationId xmlns:p14="http://schemas.microsoft.com/office/powerpoint/2010/main" val="2586974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F0F8071F-46A3-430D-A0AC-8668539CC8D6}" type="datetimeFigureOut">
              <a:rPr lang="es-CO" smtClean="0"/>
              <a:t>19/11/2015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A1FA1AC3-E5DC-4546-BE39-E375BAE17659}" type="slidenum">
              <a:rPr lang="es-CO" smtClean="0"/>
              <a:t>‹Nº›</a:t>
            </a:fld>
            <a:endParaRPr lang="es-CO"/>
          </a:p>
        </p:txBody>
      </p:sp>
    </p:spTree>
    <p:extLst>
      <p:ext uri="{BB962C8B-B14F-4D97-AF65-F5344CB8AC3E}">
        <p14:creationId xmlns:p14="http://schemas.microsoft.com/office/powerpoint/2010/main" val="282115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0F8071F-46A3-430D-A0AC-8668539CC8D6}" type="datetimeFigureOut">
              <a:rPr lang="es-CO" smtClean="0"/>
              <a:t>19/11/2015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A1FA1AC3-E5DC-4546-BE39-E375BAE17659}" type="slidenum">
              <a:rPr lang="es-CO" smtClean="0"/>
              <a:t>‹Nº›</a:t>
            </a:fld>
            <a:endParaRPr lang="es-CO"/>
          </a:p>
        </p:txBody>
      </p:sp>
    </p:spTree>
    <p:extLst>
      <p:ext uri="{BB962C8B-B14F-4D97-AF65-F5344CB8AC3E}">
        <p14:creationId xmlns:p14="http://schemas.microsoft.com/office/powerpoint/2010/main" val="497952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0F8071F-46A3-430D-A0AC-8668539CC8D6}" type="datetimeFigureOut">
              <a:rPr lang="es-CO" smtClean="0"/>
              <a:t>19/11/2015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1FA1AC3-E5DC-4546-BE39-E375BAE17659}" type="slidenum">
              <a:rPr lang="es-CO" smtClean="0"/>
              <a:t>‹Nº›</a:t>
            </a:fld>
            <a:endParaRPr lang="es-CO"/>
          </a:p>
        </p:txBody>
      </p:sp>
    </p:spTree>
    <p:extLst>
      <p:ext uri="{BB962C8B-B14F-4D97-AF65-F5344CB8AC3E}">
        <p14:creationId xmlns:p14="http://schemas.microsoft.com/office/powerpoint/2010/main" val="55587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0F8071F-46A3-430D-A0AC-8668539CC8D6}" type="datetimeFigureOut">
              <a:rPr lang="es-CO" smtClean="0"/>
              <a:t>19/11/2015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1FA1AC3-E5DC-4546-BE39-E375BAE17659}" type="slidenum">
              <a:rPr lang="es-CO" smtClean="0"/>
              <a:t>‹Nº›</a:t>
            </a:fld>
            <a:endParaRPr lang="es-CO"/>
          </a:p>
        </p:txBody>
      </p:sp>
    </p:spTree>
    <p:extLst>
      <p:ext uri="{BB962C8B-B14F-4D97-AF65-F5344CB8AC3E}">
        <p14:creationId xmlns:p14="http://schemas.microsoft.com/office/powerpoint/2010/main" val="49218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8071F-46A3-430D-A0AC-8668539CC8D6}" type="datetimeFigureOut">
              <a:rPr lang="es-CO" smtClean="0"/>
              <a:t>19/11/2015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A1AC3-E5DC-4546-BE39-E375BAE17659}" type="slidenum">
              <a:rPr lang="es-CO" smtClean="0"/>
              <a:t>‹Nº›</a:t>
            </a:fld>
            <a:endParaRPr lang="es-CO"/>
          </a:p>
        </p:txBody>
      </p:sp>
    </p:spTree>
    <p:extLst>
      <p:ext uri="{BB962C8B-B14F-4D97-AF65-F5344CB8AC3E}">
        <p14:creationId xmlns:p14="http://schemas.microsoft.com/office/powerpoint/2010/main" val="3277941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4652" y="1772816"/>
            <a:ext cx="8712968" cy="4985980"/>
          </a:xfrm>
          <a:prstGeom prst="rect">
            <a:avLst/>
          </a:prstGeom>
          <a:noFill/>
        </p:spPr>
        <p:txBody>
          <a:bodyPr wrap="square" rtlCol="0">
            <a:spAutoFit/>
          </a:bodyPr>
          <a:lstStyle/>
          <a:p>
            <a:pPr algn="ctr"/>
            <a:r>
              <a:rPr lang="es-CO" sz="3200" dirty="0" smtClean="0"/>
              <a:t>UNIVERSIDAD INDUSTRIAL DE SANTANDER</a:t>
            </a:r>
          </a:p>
          <a:p>
            <a:pPr algn="ctr"/>
            <a:r>
              <a:rPr lang="es-CO" sz="2400" dirty="0" smtClean="0"/>
              <a:t>ESCUELA DE INGENIERIAS ELECTRICA ELECTRONICA Y TELECOMUNICACIONES</a:t>
            </a:r>
          </a:p>
          <a:p>
            <a:pPr algn="ctr"/>
            <a:endParaRPr lang="es-CO" dirty="0"/>
          </a:p>
          <a:p>
            <a:pPr algn="ctr"/>
            <a:r>
              <a:rPr lang="es-CO" sz="2200" dirty="0" smtClean="0"/>
              <a:t>ESPECIALIZACION EN SISTEMAS DE DISTRIBUCION DE ENERGIA ELECTRICA</a:t>
            </a:r>
          </a:p>
          <a:p>
            <a:pPr algn="ctr"/>
            <a:endParaRPr lang="es-CO" sz="2200" dirty="0"/>
          </a:p>
          <a:p>
            <a:pPr algn="ctr"/>
            <a:r>
              <a:rPr lang="es-CO" sz="2200" dirty="0" smtClean="0"/>
              <a:t>REMUNERACIÓN Y TARIFICACIÓN</a:t>
            </a:r>
            <a:endParaRPr lang="es-CO" sz="2200" dirty="0"/>
          </a:p>
          <a:p>
            <a:pPr algn="ctr"/>
            <a:endParaRPr lang="es-CO" sz="2200" dirty="0" smtClean="0"/>
          </a:p>
          <a:p>
            <a:pPr algn="ctr"/>
            <a:r>
              <a:rPr lang="es-CO" sz="2200" dirty="0" smtClean="0"/>
              <a:t>Profesor: Ing. Hernando González Macías</a:t>
            </a:r>
            <a:endParaRPr lang="es-CO" sz="2200" dirty="0"/>
          </a:p>
          <a:p>
            <a:pPr algn="ctr"/>
            <a:endParaRPr lang="es-CO" sz="2200" dirty="0" smtClean="0"/>
          </a:p>
          <a:p>
            <a:pPr algn="ctr"/>
            <a:r>
              <a:rPr lang="es-CO" sz="2200" dirty="0" smtClean="0"/>
              <a:t>Bucaramanga año 2015</a:t>
            </a:r>
          </a:p>
          <a:p>
            <a:pPr algn="ctr"/>
            <a:endParaRPr lang="es-CO" sz="2200" dirty="0" smtClean="0"/>
          </a:p>
          <a:p>
            <a:pPr algn="ctr"/>
            <a:endParaRPr lang="es-CO" sz="2200" dirty="0" smtClean="0"/>
          </a:p>
          <a:p>
            <a:pPr algn="ctr"/>
            <a:endParaRPr lang="es-CO" sz="2200" dirty="0"/>
          </a:p>
        </p:txBody>
      </p:sp>
    </p:spTree>
    <p:extLst>
      <p:ext uri="{BB962C8B-B14F-4D97-AF65-F5344CB8AC3E}">
        <p14:creationId xmlns:p14="http://schemas.microsoft.com/office/powerpoint/2010/main" val="309255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CuadroTexto"/>
              <p:cNvSpPr txBox="1"/>
              <p:nvPr/>
            </p:nvSpPr>
            <p:spPr>
              <a:xfrm>
                <a:off x="755576" y="692696"/>
                <a:ext cx="7704856" cy="5470537"/>
              </a:xfrm>
              <a:prstGeom prst="rect">
                <a:avLst/>
              </a:prstGeom>
              <a:noFill/>
            </p:spPr>
            <p:txBody>
              <a:bodyPr wrap="square" rtlCol="0">
                <a:spAutoFit/>
              </a:bodyPr>
              <a:lstStyle/>
              <a:p>
                <a:r>
                  <a:rPr lang="es-CO" dirty="0" smtClean="0"/>
                  <a:t>La prima de mercado se estima como la diferencia entre la rentabilidad promedio de una canasta de acciones de Estados Unidos representada por el Standard &amp; </a:t>
                </a:r>
                <a:r>
                  <a:rPr lang="es-CO" dirty="0" err="1"/>
                  <a:t>Poor´s</a:t>
                </a:r>
                <a:r>
                  <a:rPr lang="es-CO" dirty="0"/>
                  <a:t> 500 y el retorno promedio del activo libre de riesgo representado por el bono a 10 años emitido por el Gobierno de los Estados Unidos. En la metodología propuesta y tal como lo utilizan la mayoría de los reguladores de al región en la metodología propuesta se utiliza el promedio aritmético y un período de tiempo que inicia en el año 1928</a:t>
                </a:r>
                <a:r>
                  <a:rPr lang="es-CO" dirty="0" smtClean="0"/>
                  <a:t>.</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𝑅</m:t>
                          </m:r>
                        </m:e>
                        <m:sub>
                          <m:r>
                            <a:rPr lang="es-CO" b="0" i="1" smtClean="0">
                              <a:latin typeface="Cambria Math"/>
                            </a:rPr>
                            <m:t>𝑚𝑘𝑑𝑜</m:t>
                          </m:r>
                          <m:r>
                            <a:rPr lang="es-CO" b="0" i="1" smtClean="0">
                              <a:latin typeface="Cambria Math"/>
                            </a:rPr>
                            <m:t>, </m:t>
                          </m:r>
                          <m:r>
                            <a:rPr lang="es-CO" b="0" i="1" smtClean="0">
                              <a:latin typeface="Cambria Math"/>
                            </a:rPr>
                            <m:t>𝑡</m:t>
                          </m:r>
                        </m:sub>
                      </m:sSub>
                      <m:r>
                        <a:rPr lang="es-CO" b="0" i="1" smtClean="0">
                          <a:latin typeface="Cambria Math"/>
                        </a:rPr>
                        <m:t>=</m:t>
                      </m:r>
                      <m:f>
                        <m:fPr>
                          <m:ctrlPr>
                            <a:rPr lang="es-CO" b="0" i="1" smtClean="0">
                              <a:latin typeface="Cambria Math"/>
                            </a:rPr>
                          </m:ctrlPr>
                        </m:fPr>
                        <m:num>
                          <m:nary>
                            <m:naryPr>
                              <m:chr m:val="∑"/>
                              <m:ctrlPr>
                                <a:rPr lang="es-CO" b="0" i="1" smtClean="0">
                                  <a:latin typeface="Cambria Math"/>
                                </a:rPr>
                              </m:ctrlPr>
                            </m:naryPr>
                            <m:sub>
                              <m:r>
                                <m:rPr>
                                  <m:brk m:alnAt="23"/>
                                </m:rPr>
                                <a:rPr lang="es-CO" b="0" i="1" smtClean="0">
                                  <a:latin typeface="Cambria Math"/>
                                </a:rPr>
                                <m:t>𝑥</m:t>
                              </m:r>
                              <m:r>
                                <a:rPr lang="es-CO" b="0" i="1" smtClean="0">
                                  <a:latin typeface="Cambria Math"/>
                                </a:rPr>
                                <m:t>=1928</m:t>
                              </m:r>
                            </m:sub>
                            <m:sup>
                              <m:r>
                                <a:rPr lang="es-CO" b="0" i="1" smtClean="0">
                                  <a:latin typeface="Cambria Math"/>
                                </a:rPr>
                                <m:t>𝑦</m:t>
                              </m:r>
                            </m:sup>
                            <m:e>
                              <m:r>
                                <a:rPr lang="es-CO" b="0" i="1" smtClean="0">
                                  <a:latin typeface="Cambria Math"/>
                                </a:rPr>
                                <m:t>(</m:t>
                              </m:r>
                              <m:sSub>
                                <m:sSubPr>
                                  <m:ctrlPr>
                                    <a:rPr lang="es-CO" b="0" i="1" smtClean="0">
                                      <a:latin typeface="Cambria Math"/>
                                    </a:rPr>
                                  </m:ctrlPr>
                                </m:sSubPr>
                                <m:e>
                                  <m:r>
                                    <a:rPr lang="es-CO" b="0" i="1" smtClean="0">
                                      <a:latin typeface="Cambria Math"/>
                                    </a:rPr>
                                    <m:t>𝑅</m:t>
                                  </m:r>
                                </m:e>
                                <m:sub>
                                  <m:r>
                                    <a:rPr lang="es-CO" b="0" i="1" smtClean="0">
                                      <a:latin typeface="Cambria Math"/>
                                    </a:rPr>
                                    <m:t>𝑚</m:t>
                                  </m:r>
                                  <m:r>
                                    <a:rPr lang="es-CO" b="0" i="1" smtClean="0">
                                      <a:latin typeface="Cambria Math"/>
                                    </a:rPr>
                                    <m:t>, </m:t>
                                  </m:r>
                                  <m:r>
                                    <a:rPr lang="es-CO" b="0" i="1" smtClean="0">
                                      <a:latin typeface="Cambria Math"/>
                                    </a:rPr>
                                    <m:t>𝑥</m:t>
                                  </m:r>
                                </m:sub>
                              </m:sSub>
                              <m:r>
                                <a:rPr lang="es-CO" b="0" i="1" smtClean="0">
                                  <a:latin typeface="Cambria Math"/>
                                </a:rPr>
                                <m:t>−</m:t>
                              </m:r>
                              <m:sSub>
                                <m:sSubPr>
                                  <m:ctrlPr>
                                    <a:rPr lang="es-CO" b="0" i="1" smtClean="0">
                                      <a:latin typeface="Cambria Math"/>
                                    </a:rPr>
                                  </m:ctrlPr>
                                </m:sSubPr>
                                <m:e>
                                  <m:r>
                                    <a:rPr lang="es-CO" b="0" i="1" smtClean="0">
                                      <a:latin typeface="Cambria Math"/>
                                    </a:rPr>
                                    <m:t>𝑅</m:t>
                                  </m:r>
                                </m:e>
                                <m:sub>
                                  <m:r>
                                    <a:rPr lang="es-CO" b="0" i="1" smtClean="0">
                                      <a:latin typeface="Cambria Math"/>
                                    </a:rPr>
                                    <m:t>𝑓</m:t>
                                  </m:r>
                                  <m:r>
                                    <a:rPr lang="es-CO" b="0" i="1" smtClean="0">
                                      <a:latin typeface="Cambria Math"/>
                                    </a:rPr>
                                    <m:t>, </m:t>
                                  </m:r>
                                  <m:r>
                                    <a:rPr lang="es-CO" b="0" i="1" smtClean="0">
                                      <a:latin typeface="Cambria Math"/>
                                    </a:rPr>
                                    <m:t>𝑥</m:t>
                                  </m:r>
                                </m:sub>
                              </m:sSub>
                              <m:r>
                                <a:rPr lang="es-CO" b="0" i="1" smtClean="0">
                                  <a:latin typeface="Cambria Math"/>
                                </a:rPr>
                                <m:t>)</m:t>
                              </m:r>
                            </m:e>
                          </m:nary>
                        </m:num>
                        <m:den>
                          <m:r>
                            <a:rPr lang="es-CO" b="0" i="1" smtClean="0">
                              <a:latin typeface="Cambria Math"/>
                            </a:rPr>
                            <m:t>𝑦</m:t>
                          </m:r>
                          <m:r>
                            <a:rPr lang="es-CO" b="0" i="1" smtClean="0">
                              <a:latin typeface="Cambria Math"/>
                            </a:rPr>
                            <m:t>−1928</m:t>
                          </m:r>
                        </m:den>
                      </m:f>
                    </m:oMath>
                  </m:oMathPara>
                </a14:m>
                <a:endParaRPr lang="es-CO" dirty="0" smtClean="0"/>
              </a:p>
              <a:p>
                <a:endParaRPr lang="es-CO" dirty="0"/>
              </a:p>
              <a:p>
                <a14:m>
                  <m:oMath xmlns:m="http://schemas.openxmlformats.org/officeDocument/2006/math">
                    <m:sSub>
                      <m:sSubPr>
                        <m:ctrlPr>
                          <a:rPr lang="es-CO" i="1" smtClean="0">
                            <a:latin typeface="Cambria Math"/>
                          </a:rPr>
                        </m:ctrlPr>
                      </m:sSubPr>
                      <m:e>
                        <m:r>
                          <a:rPr lang="es-CO" b="0" i="1" smtClean="0">
                            <a:latin typeface="Cambria Math"/>
                          </a:rPr>
                          <m:t>𝑅</m:t>
                        </m:r>
                      </m:e>
                      <m:sub>
                        <m:r>
                          <a:rPr lang="es-CO" b="0" i="1" smtClean="0">
                            <a:latin typeface="Cambria Math"/>
                          </a:rPr>
                          <m:t>𝑚𝑘𝑑𝑜</m:t>
                        </m:r>
                        <m:r>
                          <a:rPr lang="es-CO" b="0" i="1" smtClean="0">
                            <a:latin typeface="Cambria Math"/>
                          </a:rPr>
                          <m:t>, </m:t>
                        </m:r>
                        <m:r>
                          <a:rPr lang="es-CO" b="0" i="1" smtClean="0">
                            <a:latin typeface="Cambria Math"/>
                          </a:rPr>
                          <m:t>𝑡</m:t>
                        </m:r>
                      </m:sub>
                    </m:sSub>
                  </m:oMath>
                </a14:m>
                <a:r>
                  <a:rPr lang="es-CO" i="1" dirty="0" smtClean="0">
                    <a:latin typeface="Cambria Math"/>
                  </a:rPr>
                  <a:t>: </a:t>
                </a:r>
                <a:r>
                  <a:rPr lang="es-CO" dirty="0"/>
                  <a:t>Prima de mercado en el </a:t>
                </a:r>
                <a:r>
                  <a:rPr lang="es-CO" dirty="0" smtClean="0"/>
                  <a:t>momento t.</a:t>
                </a:r>
              </a:p>
              <a:p>
                <a:r>
                  <a:rPr lang="es-CO" dirty="0" smtClean="0"/>
                  <a:t>y: Es el año anterior al año del momento t</a:t>
                </a:r>
              </a:p>
              <a:p>
                <a:r>
                  <a:rPr lang="es-CO" dirty="0"/>
                  <a:t>x</a:t>
                </a:r>
                <a:r>
                  <a:rPr lang="es-CO" dirty="0" smtClean="0"/>
                  <a:t>: Es cada uno de los años desde 1928 hasta y.</a:t>
                </a:r>
              </a:p>
              <a:p>
                <a14:m>
                  <m:oMath xmlns:m="http://schemas.openxmlformats.org/officeDocument/2006/math">
                    <m:sSub>
                      <m:sSubPr>
                        <m:ctrlPr>
                          <a:rPr lang="es-CO" i="1">
                            <a:latin typeface="Cambria Math"/>
                          </a:rPr>
                        </m:ctrlPr>
                      </m:sSubPr>
                      <m:e>
                        <m:r>
                          <a:rPr lang="es-CO" i="1">
                            <a:latin typeface="Cambria Math"/>
                          </a:rPr>
                          <m:t>𝑅</m:t>
                        </m:r>
                      </m:e>
                      <m:sub>
                        <m:r>
                          <a:rPr lang="es-CO" i="1">
                            <a:latin typeface="Cambria Math"/>
                          </a:rPr>
                          <m:t>𝑚</m:t>
                        </m:r>
                        <m:r>
                          <a:rPr lang="es-CO" i="1">
                            <a:latin typeface="Cambria Math"/>
                          </a:rPr>
                          <m:t>, </m:t>
                        </m:r>
                        <m:r>
                          <a:rPr lang="es-CO" i="1">
                            <a:latin typeface="Cambria Math"/>
                          </a:rPr>
                          <m:t>𝑥</m:t>
                        </m:r>
                      </m:sub>
                    </m:sSub>
                    <m:r>
                      <a:rPr lang="es-CO" b="0" i="1" smtClean="0">
                        <a:latin typeface="Cambria Math"/>
                      </a:rPr>
                      <m:t>:</m:t>
                    </m:r>
                  </m:oMath>
                </a14:m>
                <a:r>
                  <a:rPr lang="es-CO" dirty="0" smtClean="0"/>
                  <a:t> Variación anual del índice Standard &amp; </a:t>
                </a:r>
                <a:r>
                  <a:rPr lang="es-CO" dirty="0" err="1" smtClean="0"/>
                  <a:t>Poor´s</a:t>
                </a:r>
                <a:r>
                  <a:rPr lang="es-CO" dirty="0" smtClean="0"/>
                  <a:t> entre el 31 de diciembre</a:t>
                </a:r>
              </a:p>
              <a:p>
                <a:r>
                  <a:rPr lang="es-CO" dirty="0"/>
                  <a:t> </a:t>
                </a:r>
                <a:r>
                  <a:rPr lang="es-CO" dirty="0" smtClean="0"/>
                  <a:t>         del año x-1  y el 31 de diciembre del año x</a:t>
                </a:r>
                <a:endParaRPr lang="es-CO" dirty="0"/>
              </a:p>
              <a:p>
                <a14:m>
                  <m:oMath xmlns:m="http://schemas.openxmlformats.org/officeDocument/2006/math">
                    <m:sSub>
                      <m:sSubPr>
                        <m:ctrlPr>
                          <a:rPr lang="es-CO" i="1">
                            <a:latin typeface="Cambria Math"/>
                          </a:rPr>
                        </m:ctrlPr>
                      </m:sSubPr>
                      <m:e>
                        <m:r>
                          <a:rPr lang="es-CO" i="1">
                            <a:latin typeface="Cambria Math"/>
                          </a:rPr>
                          <m:t>𝑅</m:t>
                        </m:r>
                      </m:e>
                      <m:sub>
                        <m:r>
                          <a:rPr lang="es-CO" i="1">
                            <a:latin typeface="Cambria Math"/>
                          </a:rPr>
                          <m:t>𝑓</m:t>
                        </m:r>
                        <m:r>
                          <a:rPr lang="es-CO" i="1">
                            <a:latin typeface="Cambria Math"/>
                          </a:rPr>
                          <m:t>, </m:t>
                        </m:r>
                        <m:r>
                          <a:rPr lang="es-CO" i="1">
                            <a:latin typeface="Cambria Math"/>
                          </a:rPr>
                          <m:t>𝑥</m:t>
                        </m:r>
                      </m:sub>
                    </m:sSub>
                    <m:r>
                      <a:rPr lang="es-CO" b="0" i="1" smtClean="0">
                        <a:latin typeface="Cambria Math"/>
                      </a:rPr>
                      <m:t>:</m:t>
                    </m:r>
                  </m:oMath>
                </a14:m>
                <a:r>
                  <a:rPr lang="es-CO" i="1" dirty="0" smtClean="0">
                    <a:latin typeface="Cambria Math"/>
                  </a:rPr>
                  <a:t> </a:t>
                </a:r>
                <a:r>
                  <a:rPr lang="es-CO" dirty="0"/>
                  <a:t>Rentabilidad </a:t>
                </a:r>
                <a:r>
                  <a:rPr lang="es-CO" dirty="0" smtClean="0"/>
                  <a:t>anual de una inversión en el bono de 10 años del gobierno</a:t>
                </a:r>
              </a:p>
              <a:p>
                <a:r>
                  <a:rPr lang="es-CO" dirty="0"/>
                  <a:t> </a:t>
                </a:r>
                <a:r>
                  <a:rPr lang="es-CO" dirty="0" smtClean="0"/>
                  <a:t>        de Estados Unidos entre el 31 de diciembre del año x-1 y el 31 de</a:t>
                </a:r>
              </a:p>
              <a:p>
                <a:r>
                  <a:rPr lang="es-CO" dirty="0"/>
                  <a:t> </a:t>
                </a:r>
                <a:r>
                  <a:rPr lang="es-CO" dirty="0" smtClean="0"/>
                  <a:t>        diciembre del año x.</a:t>
                </a:r>
                <a:endParaRPr lang="es-CO" dirty="0"/>
              </a:p>
            </p:txBody>
          </p:sp>
        </mc:Choice>
        <mc:Fallback xmlns="">
          <p:sp>
            <p:nvSpPr>
              <p:cNvPr id="3" name="2 CuadroTexto"/>
              <p:cNvSpPr txBox="1">
                <a:spLocks noRot="1" noChangeAspect="1" noMove="1" noResize="1" noEditPoints="1" noAdjustHandles="1" noChangeArrowheads="1" noChangeShapeType="1" noTextEdit="1"/>
              </p:cNvSpPr>
              <p:nvPr/>
            </p:nvSpPr>
            <p:spPr>
              <a:xfrm>
                <a:off x="755576" y="692696"/>
                <a:ext cx="7704856" cy="5470537"/>
              </a:xfrm>
              <a:prstGeom prst="rect">
                <a:avLst/>
              </a:prstGeom>
              <a:blipFill rotWithShape="1">
                <a:blip r:embed="rId2"/>
                <a:stretch>
                  <a:fillRect l="-712" t="-557" b="-892"/>
                </a:stretch>
              </a:blipFill>
            </p:spPr>
            <p:txBody>
              <a:bodyPr/>
              <a:lstStyle/>
              <a:p>
                <a:r>
                  <a:rPr lang="es-CO">
                    <a:noFill/>
                  </a:rPr>
                  <a:t> </a:t>
                </a:r>
              </a:p>
            </p:txBody>
          </p:sp>
        </mc:Fallback>
      </mc:AlternateContent>
    </p:spTree>
    <p:extLst>
      <p:ext uri="{BB962C8B-B14F-4D97-AF65-F5344CB8AC3E}">
        <p14:creationId xmlns:p14="http://schemas.microsoft.com/office/powerpoint/2010/main" val="4027898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83568" y="548680"/>
                <a:ext cx="7920880" cy="5078313"/>
              </a:xfrm>
              <a:prstGeom prst="rect">
                <a:avLst/>
              </a:prstGeom>
              <a:noFill/>
            </p:spPr>
            <p:txBody>
              <a:bodyPr wrap="square" rtlCol="0">
                <a:spAutoFit/>
              </a:bodyPr>
              <a:lstStyle/>
              <a:p>
                <a:endParaRPr lang="es-CO" dirty="0"/>
              </a:p>
              <a:p>
                <a:r>
                  <a:rPr lang="es-CO" dirty="0" smtClean="0">
                    <a:solidFill>
                      <a:srgbClr val="FF0000"/>
                    </a:solidFill>
                  </a:rPr>
                  <a:t>2.4. </a:t>
                </a:r>
                <a14:m>
                  <m:oMath xmlns:m="http://schemas.openxmlformats.org/officeDocument/2006/math">
                    <m:r>
                      <a:rPr lang="es-CO" i="1" smtClean="0">
                        <a:solidFill>
                          <a:srgbClr val="FF0000"/>
                        </a:solidFill>
                        <a:latin typeface="Cambria Math"/>
                        <a:ea typeface="Cambria Math"/>
                      </a:rPr>
                      <m:t>𝛽</m:t>
                    </m:r>
                  </m:oMath>
                </a14:m>
                <a:r>
                  <a:rPr lang="es-CO" dirty="0" smtClean="0">
                    <a:solidFill>
                      <a:srgbClr val="FF0000"/>
                    </a:solidFill>
                  </a:rPr>
                  <a:t> (Beta) de la actividad.</a:t>
                </a:r>
              </a:p>
              <a:p>
                <a:r>
                  <a:rPr lang="es-CO" dirty="0"/>
                  <a:t>El Beta es una medida </a:t>
                </a:r>
                <a:r>
                  <a:rPr lang="es-CO" dirty="0" smtClean="0"/>
                  <a:t>de riesgo que asocia la volatilidad de la rentabilidad de una acción con la volatilidad de la rentabilidad del mercado.</a:t>
                </a:r>
              </a:p>
              <a:p>
                <a:r>
                  <a:rPr lang="es-CO" dirty="0" smtClean="0"/>
                  <a:t>Matemáticamente  se puede definir también como la pendiente de la línea de regresión que asocia la rentabilidad del mercado con la rentabilidad de una acción.</a:t>
                </a:r>
              </a:p>
              <a:p>
                <a:r>
                  <a:rPr lang="es-CO" dirty="0" smtClean="0"/>
                  <a:t>Dado que el beta se calcula a partir de la observación histórica  de la rentabilidad de las acciones, significa que ella recoge el riesgo total incurrido por los accionistas puesto que la rentabilidad de las acciones se calcula después de considerar el efecto del endeudamiento de las empresas. Entonces una parte del beta recoge el riesgo operativo y otra parte recoge el riesgo financiero.</a:t>
                </a:r>
              </a:p>
              <a:p>
                <a:endParaRPr lang="es-CO" dirty="0"/>
              </a:p>
              <a:p>
                <a:pPr/>
                <a14:m>
                  <m:oMathPara xmlns:m="http://schemas.openxmlformats.org/officeDocument/2006/math">
                    <m:oMathParaPr>
                      <m:jc m:val="centerGroup"/>
                    </m:oMathParaPr>
                    <m:oMath xmlns:m="http://schemas.openxmlformats.org/officeDocument/2006/math">
                      <m:r>
                        <a:rPr lang="es-CO" i="1" smtClean="0">
                          <a:latin typeface="Cambria Math"/>
                          <a:ea typeface="Cambria Math"/>
                        </a:rPr>
                        <m:t>𝛽</m:t>
                      </m:r>
                      <m:r>
                        <a:rPr lang="es-CO" b="0" i="1" smtClean="0">
                          <a:latin typeface="Cambria Math"/>
                          <a:ea typeface="Cambria Math"/>
                        </a:rPr>
                        <m:t>𝑅𝑖𝑒𝑠𝑔𝑜</m:t>
                      </m:r>
                      <m:r>
                        <a:rPr lang="es-CO" b="0" i="1" smtClean="0">
                          <a:latin typeface="Cambria Math"/>
                          <a:ea typeface="Cambria Math"/>
                        </a:rPr>
                        <m:t> </m:t>
                      </m:r>
                      <m:r>
                        <a:rPr lang="es-CO" b="0" i="1" smtClean="0">
                          <a:latin typeface="Cambria Math"/>
                          <a:ea typeface="Cambria Math"/>
                        </a:rPr>
                        <m:t>𝑡𝑜𝑡𝑎𝑙</m:t>
                      </m:r>
                      <m:r>
                        <a:rPr lang="es-CO" b="0" i="1" smtClean="0">
                          <a:latin typeface="Cambria Math"/>
                          <a:ea typeface="Cambria Math"/>
                        </a:rPr>
                        <m:t>= </m:t>
                      </m:r>
                      <m:r>
                        <a:rPr lang="es-CO" b="0" i="1" smtClean="0">
                          <a:latin typeface="Cambria Math"/>
                          <a:ea typeface="Cambria Math"/>
                        </a:rPr>
                        <m:t>𝛽</m:t>
                      </m:r>
                      <m:r>
                        <a:rPr lang="es-CO" b="0" i="1" smtClean="0">
                          <a:latin typeface="Cambria Math"/>
                          <a:ea typeface="Cambria Math"/>
                        </a:rPr>
                        <m:t>𝑅𝑖𝑒𝑠𝑔𝑜</m:t>
                      </m:r>
                      <m:r>
                        <a:rPr lang="es-CO" b="0" i="1" smtClean="0">
                          <a:latin typeface="Cambria Math"/>
                          <a:ea typeface="Cambria Math"/>
                        </a:rPr>
                        <m:t> </m:t>
                      </m:r>
                      <m:r>
                        <a:rPr lang="es-CO" b="0" i="1" smtClean="0">
                          <a:latin typeface="Cambria Math"/>
                          <a:ea typeface="Cambria Math"/>
                        </a:rPr>
                        <m:t>𝑂𝑝𝑒𝑟𝑎𝑡𝑖𝑣𝑜</m:t>
                      </m:r>
                      <m:r>
                        <a:rPr lang="es-CO" b="0" i="1" smtClean="0">
                          <a:latin typeface="Cambria Math"/>
                          <a:ea typeface="Cambria Math"/>
                        </a:rPr>
                        <m:t>+ </m:t>
                      </m:r>
                      <m:r>
                        <a:rPr lang="es-CO" b="0" i="1" smtClean="0">
                          <a:latin typeface="Cambria Math"/>
                          <a:ea typeface="Cambria Math"/>
                        </a:rPr>
                        <m:t>𝛽</m:t>
                      </m:r>
                      <m:r>
                        <a:rPr lang="es-CO" b="0" i="1" smtClean="0">
                          <a:latin typeface="Cambria Math"/>
                          <a:ea typeface="Cambria Math"/>
                        </a:rPr>
                        <m:t>𝑅𝑖𝑒𝑠𝑔𝑜</m:t>
                      </m:r>
                      <m:r>
                        <a:rPr lang="es-CO" b="0" i="1" smtClean="0">
                          <a:latin typeface="Cambria Math"/>
                          <a:ea typeface="Cambria Math"/>
                        </a:rPr>
                        <m:t> </m:t>
                      </m:r>
                      <m:r>
                        <a:rPr lang="es-CO" b="0" i="1" smtClean="0">
                          <a:latin typeface="Cambria Math"/>
                          <a:ea typeface="Cambria Math"/>
                        </a:rPr>
                        <m:t>𝐹𝑖𝑛𝑎𝑛𝑐𝑖𝑒𝑟𝑜</m:t>
                      </m:r>
                    </m:oMath>
                  </m:oMathPara>
                </a14:m>
                <a:endParaRPr lang="es-CO" dirty="0" smtClean="0"/>
              </a:p>
              <a:p>
                <a:endParaRPr lang="es-CO" dirty="0"/>
              </a:p>
              <a:p>
                <a:r>
                  <a:rPr lang="es-CO" dirty="0"/>
                  <a:t>Debido a que el </a:t>
                </a:r>
                <a14:m>
                  <m:oMath xmlns:m="http://schemas.openxmlformats.org/officeDocument/2006/math">
                    <m:r>
                      <a:rPr lang="es-CO" i="1">
                        <a:latin typeface="Cambria Math"/>
                        <a:ea typeface="Cambria Math"/>
                      </a:rPr>
                      <m:t>𝛽</m:t>
                    </m:r>
                    <m:r>
                      <a:rPr lang="es-CO" i="1">
                        <a:latin typeface="Cambria Math"/>
                        <a:ea typeface="Cambria Math"/>
                      </a:rPr>
                      <m:t>𝑅𝑖𝑒𝑠𝑔𝑜</m:t>
                    </m:r>
                    <m:r>
                      <a:rPr lang="es-CO" i="1">
                        <a:latin typeface="Cambria Math"/>
                        <a:ea typeface="Cambria Math"/>
                      </a:rPr>
                      <m:t> </m:t>
                    </m:r>
                    <m:r>
                      <a:rPr lang="es-CO" i="1">
                        <a:latin typeface="Cambria Math"/>
                        <a:ea typeface="Cambria Math"/>
                      </a:rPr>
                      <m:t>𝑇𝑜𝑡𝑎𝑙</m:t>
                    </m:r>
                  </m:oMath>
                </a14:m>
                <a:r>
                  <a:rPr lang="es-CO" dirty="0"/>
                  <a:t> recoge el riesgo asociado con el hecho de que la empresa está endeudada, es decir que recoge el hecho de su apalancamiento financiero también se le denomina </a:t>
                </a:r>
                <a14:m>
                  <m:oMath xmlns:m="http://schemas.openxmlformats.org/officeDocument/2006/math">
                    <m:r>
                      <a:rPr lang="es-CO" i="1">
                        <a:latin typeface="Cambria Math"/>
                        <a:ea typeface="Cambria Math"/>
                      </a:rPr>
                      <m:t>𝛽</m:t>
                    </m:r>
                    <m:r>
                      <a:rPr lang="es-CO" i="1">
                        <a:latin typeface="Cambria Math"/>
                        <a:ea typeface="Cambria Math"/>
                      </a:rPr>
                      <m:t>𝐴𝑝𝑎𝑙𝑎𝑛𝑐𝑎𝑑𝑜</m:t>
                    </m:r>
                  </m:oMath>
                </a14:m>
                <a:r>
                  <a:rPr lang="es-CO" dirty="0"/>
                  <a:t> o </a:t>
                </a:r>
                <a14:m>
                  <m:oMath xmlns:m="http://schemas.openxmlformats.org/officeDocument/2006/math">
                    <m:r>
                      <a:rPr lang="es-CO" i="1">
                        <a:latin typeface="Cambria Math"/>
                        <a:ea typeface="Cambria Math"/>
                      </a:rPr>
                      <m:t>𝛽</m:t>
                    </m:r>
                    <m:r>
                      <a:rPr lang="es-CO" i="1">
                        <a:latin typeface="Cambria Math"/>
                        <a:ea typeface="Cambria Math"/>
                      </a:rPr>
                      <m:t>𝑑𝑒𝑙</m:t>
                    </m:r>
                    <m:r>
                      <a:rPr lang="es-CO" i="1">
                        <a:latin typeface="Cambria Math"/>
                        <a:ea typeface="Cambria Math"/>
                      </a:rPr>
                      <m:t> </m:t>
                    </m:r>
                    <m:r>
                      <a:rPr lang="es-CO" i="1">
                        <a:latin typeface="Cambria Math"/>
                        <a:ea typeface="Cambria Math"/>
                      </a:rPr>
                      <m:t>𝑃𝑎𝑡𝑟𝑖𝑚𝑜𝑛𝑖𝑜</m:t>
                    </m:r>
                  </m:oMath>
                </a14:m>
                <a:r>
                  <a:rPr lang="es-CO" dirty="0"/>
                  <a:t>.</a:t>
                </a:r>
              </a:p>
              <a:p>
                <a:endParaRPr lang="es-CO" dirty="0" smtClean="0"/>
              </a:p>
            </p:txBody>
          </p:sp>
        </mc:Choice>
        <mc:Fallback xmlns="">
          <p:sp>
            <p:nvSpPr>
              <p:cNvPr id="2" name="1 CuadroTexto"/>
              <p:cNvSpPr txBox="1">
                <a:spLocks noRot="1" noChangeAspect="1" noMove="1" noResize="1" noEditPoints="1" noAdjustHandles="1" noChangeArrowheads="1" noChangeShapeType="1" noTextEdit="1"/>
              </p:cNvSpPr>
              <p:nvPr/>
            </p:nvSpPr>
            <p:spPr>
              <a:xfrm>
                <a:off x="683568" y="548680"/>
                <a:ext cx="7920880" cy="5078313"/>
              </a:xfrm>
              <a:prstGeom prst="rect">
                <a:avLst/>
              </a:prstGeom>
              <a:blipFill rotWithShape="1">
                <a:blip r:embed="rId2"/>
                <a:stretch>
                  <a:fillRect l="-616" r="-616"/>
                </a:stretch>
              </a:blipFill>
            </p:spPr>
            <p:txBody>
              <a:bodyPr/>
              <a:lstStyle/>
              <a:p>
                <a:r>
                  <a:rPr lang="es-CO">
                    <a:noFill/>
                  </a:rPr>
                  <a:t> </a:t>
                </a:r>
              </a:p>
            </p:txBody>
          </p:sp>
        </mc:Fallback>
      </mc:AlternateContent>
    </p:spTree>
    <p:extLst>
      <p:ext uri="{BB962C8B-B14F-4D97-AF65-F5344CB8AC3E}">
        <p14:creationId xmlns:p14="http://schemas.microsoft.com/office/powerpoint/2010/main" val="483212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83568" y="500418"/>
                <a:ext cx="7920880" cy="5320559"/>
              </a:xfrm>
              <a:prstGeom prst="rect">
                <a:avLst/>
              </a:prstGeom>
              <a:noFill/>
            </p:spPr>
            <p:txBody>
              <a:bodyPr wrap="square" rtlCol="0">
                <a:spAutoFit/>
              </a:bodyPr>
              <a:lstStyle/>
              <a:p>
                <a:endParaRPr lang="es-CO" dirty="0" smtClean="0"/>
              </a:p>
              <a:p>
                <a:r>
                  <a:rPr lang="es-CO" dirty="0" smtClean="0"/>
                  <a:t>Por otro lado el riesgo operativo refleja el riesgo de la empresa en ausencia de deuda, ya que el efecto de la deuda lo recoge el </a:t>
                </a:r>
                <a14:m>
                  <m:oMath xmlns:m="http://schemas.openxmlformats.org/officeDocument/2006/math">
                    <m:r>
                      <a:rPr lang="es-CO" i="1" smtClean="0">
                        <a:latin typeface="Cambria Math"/>
                        <a:ea typeface="Cambria Math"/>
                      </a:rPr>
                      <m:t>𝛽</m:t>
                    </m:r>
                    <m:r>
                      <a:rPr lang="es-CO" b="0" i="1" smtClean="0">
                        <a:latin typeface="Cambria Math"/>
                        <a:ea typeface="Cambria Math"/>
                      </a:rPr>
                      <m:t>𝑅𝑖𝑒𝑠𝑔𝑜</m:t>
                    </m:r>
                    <m:r>
                      <a:rPr lang="es-CO" b="0" i="1" smtClean="0">
                        <a:latin typeface="Cambria Math"/>
                        <a:ea typeface="Cambria Math"/>
                      </a:rPr>
                      <m:t> </m:t>
                    </m:r>
                    <m:r>
                      <a:rPr lang="es-CO" b="0" i="1" smtClean="0">
                        <a:latin typeface="Cambria Math"/>
                        <a:ea typeface="Cambria Math"/>
                      </a:rPr>
                      <m:t>𝐹𝑖𝑛𝑎𝑛𝑐𝑖𝑒𝑟𝑜</m:t>
                    </m:r>
                  </m:oMath>
                </a14:m>
                <a:endParaRPr lang="es-CO" dirty="0" smtClean="0"/>
              </a:p>
              <a:p>
                <a:endParaRPr lang="es-CO" dirty="0" smtClean="0"/>
              </a:p>
              <a:p>
                <a:r>
                  <a:rPr lang="es-CO" dirty="0" smtClean="0"/>
                  <a:t>El riesgo de una empresa en ausencia de deuda corresponde a aquel que se asume por el hecho de desarrollar una determinada actividad, con unas determinadas estrategias, un determinado modelo de negocio, un determinado tamaño, enfrentando unas determinadas características del sector, etc. Por ello el </a:t>
                </a:r>
                <a14:m>
                  <m:oMath xmlns:m="http://schemas.openxmlformats.org/officeDocument/2006/math">
                    <m:r>
                      <a:rPr lang="es-CO" i="1" smtClean="0">
                        <a:latin typeface="Cambria Math"/>
                        <a:ea typeface="Cambria Math"/>
                      </a:rPr>
                      <m:t>𝛽</m:t>
                    </m:r>
                    <m:r>
                      <a:rPr lang="es-CO" b="0" i="1" smtClean="0">
                        <a:latin typeface="Cambria Math"/>
                        <a:ea typeface="Cambria Math"/>
                      </a:rPr>
                      <m:t>𝑅𝑖𝑒𝑠𝑔𝑜</m:t>
                    </m:r>
                    <m:r>
                      <a:rPr lang="es-CO" b="0" i="1" smtClean="0">
                        <a:latin typeface="Cambria Math"/>
                        <a:ea typeface="Cambria Math"/>
                      </a:rPr>
                      <m:t> </m:t>
                    </m:r>
                    <m:r>
                      <a:rPr lang="es-CO" b="0" i="1" smtClean="0">
                        <a:latin typeface="Cambria Math"/>
                        <a:ea typeface="Cambria Math"/>
                      </a:rPr>
                      <m:t>𝑜𝑝𝑒𝑟𝑎𝑎𝑡𝑖𝑣𝑜</m:t>
                    </m:r>
                  </m:oMath>
                </a14:m>
                <a:r>
                  <a:rPr lang="es-CO" dirty="0" smtClean="0"/>
                  <a:t> también se denomina </a:t>
                </a:r>
                <a14:m>
                  <m:oMath xmlns:m="http://schemas.openxmlformats.org/officeDocument/2006/math">
                    <m:r>
                      <a:rPr lang="es-CO" i="1" smtClean="0">
                        <a:latin typeface="Cambria Math"/>
                        <a:ea typeface="Cambria Math"/>
                      </a:rPr>
                      <m:t>𝛽</m:t>
                    </m:r>
                    <m:r>
                      <a:rPr lang="es-CO" b="0" i="1" smtClean="0">
                        <a:latin typeface="Cambria Math"/>
                        <a:ea typeface="Cambria Math"/>
                      </a:rPr>
                      <m:t>𝐷𝑒𝑠𝑎𝑝𝑎𝑙𝑎𝑛𝑐𝑎𝑑𝑎</m:t>
                    </m:r>
                    <m:r>
                      <a:rPr lang="es-CO" b="0" i="1" smtClean="0">
                        <a:latin typeface="Cambria Math"/>
                        <a:ea typeface="Cambria Math"/>
                      </a:rPr>
                      <m:t> </m:t>
                    </m:r>
                  </m:oMath>
                </a14:m>
                <a:r>
                  <a:rPr lang="es-CO" dirty="0" smtClean="0"/>
                  <a:t> o </a:t>
                </a:r>
                <a14:m>
                  <m:oMath xmlns:m="http://schemas.openxmlformats.org/officeDocument/2006/math">
                    <m:r>
                      <a:rPr lang="es-CO" i="1" smtClean="0">
                        <a:latin typeface="Cambria Math"/>
                        <a:ea typeface="Cambria Math"/>
                      </a:rPr>
                      <m:t>𝛽</m:t>
                    </m:r>
                    <m:r>
                      <a:rPr lang="es-CO" b="0" i="1" smtClean="0">
                        <a:latin typeface="Cambria Math"/>
                        <a:ea typeface="Cambria Math"/>
                      </a:rPr>
                      <m:t>𝑂𝑝𝑒𝑟𝑎𝑡𝑖𝑣𝑎</m:t>
                    </m:r>
                    <m:r>
                      <a:rPr lang="es-CO" b="0" i="1" smtClean="0">
                        <a:latin typeface="Cambria Math"/>
                        <a:ea typeface="Cambria Math"/>
                      </a:rPr>
                      <m:t>.</m:t>
                    </m:r>
                  </m:oMath>
                </a14:m>
                <a:endParaRPr lang="es-CO" dirty="0" smtClean="0"/>
              </a:p>
              <a:p>
                <a:endParaRPr lang="es-CO" dirty="0"/>
              </a:p>
              <a:p>
                <a:pPr/>
                <a14:m>
                  <m:oMathPara xmlns:m="http://schemas.openxmlformats.org/officeDocument/2006/math">
                    <m:oMathParaPr>
                      <m:jc m:val="centerGroup"/>
                    </m:oMathParaPr>
                    <m:oMath xmlns:m="http://schemas.openxmlformats.org/officeDocument/2006/math">
                      <m:r>
                        <a:rPr lang="es-CO" i="1" smtClean="0">
                          <a:latin typeface="Cambria Math"/>
                          <a:ea typeface="Cambria Math"/>
                        </a:rPr>
                        <m:t>𝛽</m:t>
                      </m:r>
                      <m:r>
                        <a:rPr lang="es-CO" b="0" i="1" smtClean="0">
                          <a:latin typeface="Cambria Math"/>
                          <a:ea typeface="Cambria Math"/>
                        </a:rPr>
                        <m:t>𝐴𝑝𝑎𝑙𝑎𝑛𝑐𝑎𝑑𝑎</m:t>
                      </m:r>
                      <m:r>
                        <a:rPr lang="es-CO" b="0" i="1" smtClean="0">
                          <a:latin typeface="Cambria Math"/>
                          <a:ea typeface="Cambria Math"/>
                        </a:rPr>
                        <m:t>=</m:t>
                      </m:r>
                      <m:r>
                        <a:rPr lang="es-CO" b="0" i="1" smtClean="0">
                          <a:latin typeface="Cambria Math"/>
                          <a:ea typeface="Cambria Math"/>
                        </a:rPr>
                        <m:t>𝛽</m:t>
                      </m:r>
                      <m:r>
                        <a:rPr lang="es-CO" b="0" i="1" smtClean="0">
                          <a:latin typeface="Cambria Math"/>
                          <a:ea typeface="Cambria Math"/>
                        </a:rPr>
                        <m:t>𝐷𝑒𝑠𝑎𝑝𝑎𝑙𝑎𝑛𝑐𝑎𝑑𝑎</m:t>
                      </m:r>
                      <m:r>
                        <a:rPr lang="es-CO" b="0" i="1" smtClean="0">
                          <a:latin typeface="Cambria Math"/>
                          <a:ea typeface="Cambria Math"/>
                        </a:rPr>
                        <m:t>+ </m:t>
                      </m:r>
                      <m:r>
                        <a:rPr lang="es-CO" b="0" i="1" smtClean="0">
                          <a:latin typeface="Cambria Math"/>
                          <a:ea typeface="Cambria Math"/>
                        </a:rPr>
                        <m:t>𝛽</m:t>
                      </m:r>
                      <m:r>
                        <a:rPr lang="es-CO" b="0" i="1" smtClean="0">
                          <a:latin typeface="Cambria Math"/>
                          <a:ea typeface="Cambria Math"/>
                        </a:rPr>
                        <m:t>𝑅𝑖𝑒𝑠𝑔𝑜</m:t>
                      </m:r>
                      <m:r>
                        <a:rPr lang="es-CO" b="0" i="1" smtClean="0">
                          <a:latin typeface="Cambria Math"/>
                          <a:ea typeface="Cambria Math"/>
                        </a:rPr>
                        <m:t> </m:t>
                      </m:r>
                      <m:r>
                        <a:rPr lang="es-CO" b="0" i="1" smtClean="0">
                          <a:latin typeface="Cambria Math"/>
                          <a:ea typeface="Cambria Math"/>
                        </a:rPr>
                        <m:t>𝐹𝑖𝑛𝑎𝑛𝑐𝑖𝑒𝑟𝑜</m:t>
                      </m:r>
                    </m:oMath>
                  </m:oMathPara>
                </a14:m>
                <a:endParaRPr lang="es-CO" dirty="0" smtClean="0"/>
              </a:p>
              <a:p>
                <a:endParaRPr lang="es-CO" dirty="0"/>
              </a:p>
              <a:p>
                <a:r>
                  <a:rPr lang="es-CO" dirty="0" smtClean="0"/>
                  <a:t>Existe la “Fórmula de Hamada” en honor a su autor el profesor Robert S Hamada que relaciona </a:t>
                </a:r>
                <a14:m>
                  <m:oMath xmlns:m="http://schemas.openxmlformats.org/officeDocument/2006/math">
                    <m:r>
                      <a:rPr lang="es-CO" i="1" smtClean="0">
                        <a:latin typeface="Cambria Math"/>
                        <a:ea typeface="Cambria Math"/>
                      </a:rPr>
                      <m:t>𝛽</m:t>
                    </m:r>
                    <m:r>
                      <a:rPr lang="es-CO" b="0" i="1" smtClean="0">
                        <a:latin typeface="Cambria Math"/>
                        <a:ea typeface="Cambria Math"/>
                      </a:rPr>
                      <m:t>𝐷𝑒𝑠𝑎𝑝𝑎𝑙𝑎𝑛𝑐𝑎𝑑𝑎</m:t>
                    </m:r>
                  </m:oMath>
                </a14:m>
                <a:r>
                  <a:rPr lang="es-CO" dirty="0" smtClean="0"/>
                  <a:t> en función de la </a:t>
                </a:r>
                <a14:m>
                  <m:oMath xmlns:m="http://schemas.openxmlformats.org/officeDocument/2006/math">
                    <m:r>
                      <a:rPr lang="es-CO" i="1" smtClean="0">
                        <a:latin typeface="Cambria Math"/>
                        <a:ea typeface="Cambria Math"/>
                      </a:rPr>
                      <m:t>𝛽</m:t>
                    </m:r>
                    <m:r>
                      <a:rPr lang="es-CO" b="0" i="1" smtClean="0">
                        <a:latin typeface="Cambria Math"/>
                        <a:ea typeface="Cambria Math"/>
                      </a:rPr>
                      <m:t>𝐴𝑝𝑎𝑙𝑎𝑛𝑐𝑎𝑑𝑎</m:t>
                    </m:r>
                    <m:r>
                      <a:rPr lang="es-CO" b="0" i="1" smtClean="0">
                        <a:latin typeface="Cambria Math"/>
                        <a:ea typeface="Cambria Math"/>
                      </a:rPr>
                      <m:t>.</m:t>
                    </m:r>
                  </m:oMath>
                </a14:m>
                <a:endParaRPr lang="es-CO" dirty="0" smtClean="0"/>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i="1" smtClean="0">
                              <a:latin typeface="Cambria Math"/>
                              <a:ea typeface="Cambria Math"/>
                            </a:rPr>
                            <m:t>𝛽</m:t>
                          </m:r>
                        </m:e>
                        <m:sub>
                          <m:r>
                            <a:rPr lang="es-CO" b="0" i="1" smtClean="0">
                              <a:latin typeface="Cambria Math"/>
                            </a:rPr>
                            <m:t>𝑢</m:t>
                          </m:r>
                        </m:sub>
                      </m:sSub>
                      <m:r>
                        <a:rPr lang="es-CO" b="0" i="1" smtClean="0">
                          <a:latin typeface="Cambria Math"/>
                        </a:rPr>
                        <m:t>=</m:t>
                      </m:r>
                      <m:f>
                        <m:fPr>
                          <m:ctrlPr>
                            <a:rPr lang="es-CO" b="0" i="1" smtClean="0">
                              <a:latin typeface="Cambria Math"/>
                            </a:rPr>
                          </m:ctrlPr>
                        </m:fPr>
                        <m:num>
                          <m:sSub>
                            <m:sSubPr>
                              <m:ctrlPr>
                                <a:rPr lang="es-CO" b="0" i="1" smtClean="0">
                                  <a:latin typeface="Cambria Math"/>
                                </a:rPr>
                              </m:ctrlPr>
                            </m:sSubPr>
                            <m:e>
                              <m:r>
                                <a:rPr lang="es-CO" b="0" i="1" smtClean="0">
                                  <a:latin typeface="Cambria Math"/>
                                  <a:ea typeface="Cambria Math"/>
                                </a:rPr>
                                <m:t>𝛽</m:t>
                              </m:r>
                            </m:e>
                            <m:sub>
                              <m:r>
                                <a:rPr lang="es-CO" b="0" i="1" smtClean="0">
                                  <a:latin typeface="Cambria Math"/>
                                </a:rPr>
                                <m:t>𝐿</m:t>
                              </m:r>
                            </m:sub>
                          </m:sSub>
                        </m:num>
                        <m:den>
                          <m:r>
                            <a:rPr lang="es-CO" b="0" i="1" smtClean="0">
                              <a:latin typeface="Cambria Math"/>
                            </a:rPr>
                            <m:t>1+</m:t>
                          </m:r>
                          <m:d>
                            <m:dPr>
                              <m:ctrlPr>
                                <a:rPr lang="es-CO" b="0" i="1" smtClean="0">
                                  <a:latin typeface="Cambria Math"/>
                                </a:rPr>
                              </m:ctrlPr>
                            </m:dPr>
                            <m:e>
                              <m:r>
                                <a:rPr lang="es-CO" b="0" i="1" smtClean="0">
                                  <a:latin typeface="Cambria Math"/>
                                </a:rPr>
                                <m:t>1−</m:t>
                              </m:r>
                              <m:sSub>
                                <m:sSubPr>
                                  <m:ctrlPr>
                                    <a:rPr lang="es-CO" b="0" i="1" smtClean="0">
                                      <a:latin typeface="Cambria Math"/>
                                    </a:rPr>
                                  </m:ctrlPr>
                                </m:sSubPr>
                                <m:e>
                                  <m:r>
                                    <a:rPr lang="es-CO" b="0" i="1" smtClean="0">
                                      <a:latin typeface="Cambria Math"/>
                                    </a:rPr>
                                    <m:t>𝑇</m:t>
                                  </m:r>
                                </m:e>
                                <m:sub>
                                  <m:r>
                                    <a:rPr lang="es-CO" b="0" i="1" smtClean="0">
                                      <a:latin typeface="Cambria Math"/>
                                    </a:rPr>
                                    <m:t>𝑥</m:t>
                                  </m:r>
                                </m:sub>
                              </m:sSub>
                            </m:e>
                          </m:d>
                          <m:r>
                            <a:rPr lang="es-CO" b="0" i="1" smtClean="0">
                              <a:latin typeface="Cambria Math"/>
                            </a:rPr>
                            <m:t>∗</m:t>
                          </m:r>
                          <m:f>
                            <m:fPr>
                              <m:ctrlPr>
                                <a:rPr lang="es-CO" b="0" i="1" smtClean="0">
                                  <a:latin typeface="Cambria Math"/>
                                </a:rPr>
                              </m:ctrlPr>
                            </m:fPr>
                            <m:num>
                              <m:sSub>
                                <m:sSubPr>
                                  <m:ctrlPr>
                                    <a:rPr lang="es-CO" b="0" i="1" smtClean="0">
                                      <a:latin typeface="Cambria Math"/>
                                    </a:rPr>
                                  </m:ctrlPr>
                                </m:sSubPr>
                                <m:e>
                                  <m:r>
                                    <a:rPr lang="es-CO" b="0" i="1" smtClean="0">
                                      <a:latin typeface="Cambria Math"/>
                                    </a:rPr>
                                    <m:t>𝑊</m:t>
                                  </m:r>
                                </m:e>
                                <m:sub>
                                  <m:r>
                                    <a:rPr lang="es-CO" b="0" i="1" smtClean="0">
                                      <a:latin typeface="Cambria Math"/>
                                    </a:rPr>
                                    <m:t>𝑑</m:t>
                                  </m:r>
                                </m:sub>
                              </m:sSub>
                            </m:num>
                            <m:den>
                              <m:sSub>
                                <m:sSubPr>
                                  <m:ctrlPr>
                                    <a:rPr lang="es-CO" b="0" i="1" smtClean="0">
                                      <a:latin typeface="Cambria Math"/>
                                    </a:rPr>
                                  </m:ctrlPr>
                                </m:sSubPr>
                                <m:e>
                                  <m:r>
                                    <a:rPr lang="es-CO" b="0" i="1" smtClean="0">
                                      <a:latin typeface="Cambria Math"/>
                                    </a:rPr>
                                    <m:t>𝑊</m:t>
                                  </m:r>
                                </m:e>
                                <m:sub>
                                  <m:r>
                                    <a:rPr lang="es-CO" b="0" i="1" smtClean="0">
                                      <a:latin typeface="Cambria Math"/>
                                    </a:rPr>
                                    <m:t>𝑒</m:t>
                                  </m:r>
                                </m:sub>
                              </m:sSub>
                            </m:den>
                          </m:f>
                        </m:den>
                      </m:f>
                    </m:oMath>
                  </m:oMathPara>
                </a14:m>
                <a:endParaRPr lang="es-CO" dirty="0" smtClean="0"/>
              </a:p>
              <a:p>
                <a:endParaRPr lang="es-CO" dirty="0"/>
              </a:p>
            </p:txBody>
          </p:sp>
        </mc:Choice>
        <mc:Fallback xmlns="">
          <p:sp>
            <p:nvSpPr>
              <p:cNvPr id="2" name="1 CuadroTexto"/>
              <p:cNvSpPr txBox="1">
                <a:spLocks noRot="1" noChangeAspect="1" noMove="1" noResize="1" noEditPoints="1" noAdjustHandles="1" noChangeArrowheads="1" noChangeShapeType="1" noTextEdit="1"/>
              </p:cNvSpPr>
              <p:nvPr/>
            </p:nvSpPr>
            <p:spPr>
              <a:xfrm>
                <a:off x="683568" y="500418"/>
                <a:ext cx="7920880" cy="5320559"/>
              </a:xfrm>
              <a:prstGeom prst="rect">
                <a:avLst/>
              </a:prstGeom>
              <a:blipFill rotWithShape="1">
                <a:blip r:embed="rId2"/>
                <a:stretch>
                  <a:fillRect l="-616" r="-847"/>
                </a:stretch>
              </a:blipFill>
            </p:spPr>
            <p:txBody>
              <a:bodyPr/>
              <a:lstStyle/>
              <a:p>
                <a:r>
                  <a:rPr lang="es-CO">
                    <a:noFill/>
                  </a:rPr>
                  <a:t> </a:t>
                </a:r>
              </a:p>
            </p:txBody>
          </p:sp>
        </mc:Fallback>
      </mc:AlternateContent>
    </p:spTree>
    <p:extLst>
      <p:ext uri="{BB962C8B-B14F-4D97-AF65-F5344CB8AC3E}">
        <p14:creationId xmlns:p14="http://schemas.microsoft.com/office/powerpoint/2010/main" val="1218494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755576" y="692696"/>
                <a:ext cx="7848872" cy="5691686"/>
              </a:xfrm>
              <a:prstGeom prst="rect">
                <a:avLst/>
              </a:prstGeom>
              <a:noFill/>
            </p:spPr>
            <p:txBody>
              <a:bodyPr wrap="square" rtlCol="0">
                <a:spAutoFit/>
              </a:bodyPr>
              <a:lstStyle/>
              <a:p>
                <a14:m>
                  <m:oMath xmlns:m="http://schemas.openxmlformats.org/officeDocument/2006/math">
                    <m:sSub>
                      <m:sSubPr>
                        <m:ctrlPr>
                          <a:rPr lang="es-CO" i="1" smtClean="0">
                            <a:latin typeface="Cambria Math"/>
                          </a:rPr>
                        </m:ctrlPr>
                      </m:sSubPr>
                      <m:e>
                        <m:r>
                          <a:rPr lang="es-CO" i="1" smtClean="0">
                            <a:latin typeface="Cambria Math"/>
                            <a:ea typeface="Cambria Math"/>
                          </a:rPr>
                          <m:t>𝛽</m:t>
                        </m:r>
                      </m:e>
                      <m:sub>
                        <m:r>
                          <a:rPr lang="es-CO" b="0" i="1" smtClean="0">
                            <a:latin typeface="Cambria Math"/>
                          </a:rPr>
                          <m:t>𝐿</m:t>
                        </m:r>
                      </m:sub>
                    </m:sSub>
                  </m:oMath>
                </a14:m>
                <a:r>
                  <a:rPr lang="es-CO" dirty="0" smtClean="0"/>
                  <a:t>: Beta apalancada (</a:t>
                </a:r>
                <a:r>
                  <a:rPr lang="es-CO" dirty="0" err="1" smtClean="0"/>
                  <a:t>Levered</a:t>
                </a:r>
                <a:r>
                  <a:rPr lang="es-CO" dirty="0" smtClean="0"/>
                  <a:t> Beta)</a:t>
                </a:r>
              </a:p>
              <a:p>
                <a14:m>
                  <m:oMath xmlns:m="http://schemas.openxmlformats.org/officeDocument/2006/math">
                    <m:sSub>
                      <m:sSubPr>
                        <m:ctrlPr>
                          <a:rPr lang="es-CO" i="1" smtClean="0">
                            <a:latin typeface="Cambria Math"/>
                          </a:rPr>
                        </m:ctrlPr>
                      </m:sSubPr>
                      <m:e>
                        <m:r>
                          <a:rPr lang="es-CO" i="1" smtClean="0">
                            <a:latin typeface="Cambria Math"/>
                            <a:ea typeface="Cambria Math"/>
                          </a:rPr>
                          <m:t>𝛽</m:t>
                        </m:r>
                      </m:e>
                      <m:sub>
                        <m:r>
                          <a:rPr lang="es-CO" b="0" i="1" smtClean="0">
                            <a:latin typeface="Cambria Math"/>
                          </a:rPr>
                          <m:t>𝑢</m:t>
                        </m:r>
                      </m:sub>
                    </m:sSub>
                  </m:oMath>
                </a14:m>
                <a:r>
                  <a:rPr lang="es-CO" dirty="0" smtClean="0"/>
                  <a:t>: Beta </a:t>
                </a:r>
                <a:r>
                  <a:rPr lang="es-CO" dirty="0" err="1" smtClean="0"/>
                  <a:t>desaplancada</a:t>
                </a:r>
                <a:r>
                  <a:rPr lang="es-CO" dirty="0" smtClean="0"/>
                  <a:t> u operativa (</a:t>
                </a:r>
                <a:r>
                  <a:rPr lang="es-CO" dirty="0" err="1" smtClean="0"/>
                  <a:t>Unlevered</a:t>
                </a:r>
                <a:r>
                  <a:rPr lang="es-CO" dirty="0" smtClean="0"/>
                  <a:t> Beta)</a:t>
                </a:r>
              </a:p>
              <a:p>
                <a14:m>
                  <m:oMath xmlns:m="http://schemas.openxmlformats.org/officeDocument/2006/math">
                    <m:sSub>
                      <m:sSubPr>
                        <m:ctrlPr>
                          <a:rPr lang="es-CO" i="1" smtClean="0">
                            <a:latin typeface="Cambria Math"/>
                          </a:rPr>
                        </m:ctrlPr>
                      </m:sSubPr>
                      <m:e>
                        <m:r>
                          <a:rPr lang="es-CO" b="0" i="1" smtClean="0">
                            <a:latin typeface="Cambria Math"/>
                          </a:rPr>
                          <m:t>𝑇</m:t>
                        </m:r>
                      </m:e>
                      <m:sub>
                        <m:r>
                          <a:rPr lang="es-CO" b="0" i="1" smtClean="0">
                            <a:latin typeface="Cambria Math"/>
                          </a:rPr>
                          <m:t>𝑥</m:t>
                        </m:r>
                      </m:sub>
                    </m:sSub>
                  </m:oMath>
                </a14:m>
                <a:r>
                  <a:rPr lang="es-CO" dirty="0" smtClean="0"/>
                  <a:t>: Tasa de impuestos.</a:t>
                </a:r>
              </a:p>
              <a:p>
                <a14:m>
                  <m:oMath xmlns:m="http://schemas.openxmlformats.org/officeDocument/2006/math">
                    <m:sSub>
                      <m:sSubPr>
                        <m:ctrlPr>
                          <a:rPr lang="es-CO" i="1" smtClean="0">
                            <a:latin typeface="Cambria Math"/>
                          </a:rPr>
                        </m:ctrlPr>
                      </m:sSubPr>
                      <m:e>
                        <m:r>
                          <a:rPr lang="es-CO" b="0" i="1" smtClean="0">
                            <a:latin typeface="Cambria Math"/>
                          </a:rPr>
                          <m:t>𝑊</m:t>
                        </m:r>
                      </m:e>
                      <m:sub>
                        <m:r>
                          <a:rPr lang="es-CO" b="0" i="1" smtClean="0">
                            <a:latin typeface="Cambria Math"/>
                          </a:rPr>
                          <m:t>𝑑</m:t>
                        </m:r>
                      </m:sub>
                    </m:sSub>
                  </m:oMath>
                </a14:m>
                <a:r>
                  <a:rPr lang="es-CO" dirty="0" smtClean="0"/>
                  <a:t>: Porcentaje de deuda</a:t>
                </a:r>
              </a:p>
              <a:p>
                <a14:m>
                  <m:oMath xmlns:m="http://schemas.openxmlformats.org/officeDocument/2006/math">
                    <m:sSub>
                      <m:sSubPr>
                        <m:ctrlPr>
                          <a:rPr lang="es-CO" i="1" smtClean="0">
                            <a:latin typeface="Cambria Math"/>
                          </a:rPr>
                        </m:ctrlPr>
                      </m:sSubPr>
                      <m:e>
                        <m:r>
                          <a:rPr lang="es-CO" b="0" i="1" smtClean="0">
                            <a:latin typeface="Cambria Math"/>
                          </a:rPr>
                          <m:t>𝑊</m:t>
                        </m:r>
                      </m:e>
                      <m:sub>
                        <m:r>
                          <a:rPr lang="es-CO" b="0" i="1" smtClean="0">
                            <a:latin typeface="Cambria Math"/>
                          </a:rPr>
                          <m:t>𝑒</m:t>
                        </m:r>
                      </m:sub>
                    </m:sSub>
                  </m:oMath>
                </a14:m>
                <a:r>
                  <a:rPr lang="es-CO" dirty="0" smtClean="0"/>
                  <a:t>: Porcentaje de capital propio (</a:t>
                </a:r>
                <a:r>
                  <a:rPr lang="es-CO" dirty="0" err="1" smtClean="0"/>
                  <a:t>Equity</a:t>
                </a:r>
                <a:r>
                  <a:rPr lang="es-CO" dirty="0" smtClean="0"/>
                  <a:t>)</a:t>
                </a:r>
              </a:p>
              <a:p>
                <a:endParaRPr lang="es-CO" dirty="0"/>
              </a:p>
              <a:p>
                <a:r>
                  <a:rPr lang="es-CO" dirty="0" smtClean="0"/>
                  <a:t>Las betas de las acciones son betas apalancadas por ser betas totales.</a:t>
                </a:r>
              </a:p>
              <a:p>
                <a:r>
                  <a:rPr lang="es-CO" dirty="0" smtClean="0"/>
                  <a:t>Si se toman las betas de las acciones de un grupo representativo de empresas de un sector determinado (Distribución de energía) y se </a:t>
                </a:r>
                <a:r>
                  <a:rPr lang="es-CO" dirty="0" err="1" smtClean="0"/>
                  <a:t>desapalancan</a:t>
                </a:r>
                <a:r>
                  <a:rPr lang="es-CO" dirty="0" smtClean="0"/>
                  <a:t> utilizando la fórmula de Hamada se obtendrían sus correspondientes betas operativas. Si se promedian estas betas se obtiene lo que se denomina el beta del sector que se calcula como el promedio de las betas </a:t>
                </a:r>
                <a:r>
                  <a:rPr lang="es-CO" dirty="0" err="1" smtClean="0"/>
                  <a:t>desapalancadas</a:t>
                </a:r>
                <a:r>
                  <a:rPr lang="es-CO" dirty="0" smtClean="0"/>
                  <a:t> de las empresas que en dicho sector  participan.</a:t>
                </a:r>
              </a:p>
              <a:p>
                <a:endParaRPr lang="es-CO" dirty="0"/>
              </a:p>
              <a:p>
                <a:r>
                  <a:rPr lang="es-CO" dirty="0" smtClean="0"/>
                  <a:t>Teniendo el Beta </a:t>
                </a:r>
                <a:r>
                  <a:rPr lang="es-CO" dirty="0" err="1" smtClean="0"/>
                  <a:t>desapalancado</a:t>
                </a:r>
                <a:r>
                  <a:rPr lang="es-CO" dirty="0" smtClean="0"/>
                  <a:t> del sector es posible calcular el beta apalancado utilizando la misma fórmula pero considerando la estructura de capital que tenga en conjunto el grupo de empresas.</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i="1" smtClean="0">
                              <a:latin typeface="Cambria Math"/>
                              <a:ea typeface="Cambria Math"/>
                            </a:rPr>
                            <m:t>𝛽</m:t>
                          </m:r>
                        </m:e>
                        <m:sub>
                          <m:r>
                            <a:rPr lang="es-CO" b="0" i="1" smtClean="0">
                              <a:latin typeface="Cambria Math"/>
                            </a:rPr>
                            <m:t>𝐿</m:t>
                          </m:r>
                        </m:sub>
                      </m:sSub>
                      <m:r>
                        <a:rPr lang="es-CO" b="0" i="1" smtClean="0">
                          <a:latin typeface="Cambria Math"/>
                        </a:rPr>
                        <m:t>=</m:t>
                      </m:r>
                      <m:sSub>
                        <m:sSubPr>
                          <m:ctrlPr>
                            <a:rPr lang="es-CO" b="0" i="1" smtClean="0">
                              <a:latin typeface="Cambria Math"/>
                            </a:rPr>
                          </m:ctrlPr>
                        </m:sSubPr>
                        <m:e>
                          <m:r>
                            <a:rPr lang="es-CO" b="0" i="1" smtClean="0">
                              <a:latin typeface="Cambria Math"/>
                              <a:ea typeface="Cambria Math"/>
                            </a:rPr>
                            <m:t>𝛽</m:t>
                          </m:r>
                        </m:e>
                        <m:sub>
                          <m:r>
                            <a:rPr lang="es-CO" b="0" i="1" smtClean="0">
                              <a:latin typeface="Cambria Math"/>
                            </a:rPr>
                            <m:t>𝑢</m:t>
                          </m:r>
                        </m:sub>
                      </m:sSub>
                      <m:r>
                        <a:rPr lang="es-CO" b="0" i="1" smtClean="0">
                          <a:latin typeface="Cambria Math"/>
                        </a:rPr>
                        <m:t>∗(1+</m:t>
                      </m:r>
                      <m:d>
                        <m:dPr>
                          <m:ctrlPr>
                            <a:rPr lang="es-CO" b="0" i="1" smtClean="0">
                              <a:latin typeface="Cambria Math"/>
                            </a:rPr>
                          </m:ctrlPr>
                        </m:dPr>
                        <m:e>
                          <m:r>
                            <a:rPr lang="es-CO" b="0" i="1" smtClean="0">
                              <a:latin typeface="Cambria Math"/>
                            </a:rPr>
                            <m:t>1−</m:t>
                          </m:r>
                          <m:sSub>
                            <m:sSubPr>
                              <m:ctrlPr>
                                <a:rPr lang="es-CO" b="0" i="1" smtClean="0">
                                  <a:latin typeface="Cambria Math"/>
                                </a:rPr>
                              </m:ctrlPr>
                            </m:sSubPr>
                            <m:e>
                              <m:r>
                                <a:rPr lang="es-CO" b="0" i="1" smtClean="0">
                                  <a:latin typeface="Cambria Math"/>
                                </a:rPr>
                                <m:t>𝑇</m:t>
                              </m:r>
                            </m:e>
                            <m:sub>
                              <m:r>
                                <a:rPr lang="es-CO" b="0" i="1" smtClean="0">
                                  <a:latin typeface="Cambria Math"/>
                                </a:rPr>
                                <m:t>𝑥</m:t>
                              </m:r>
                            </m:sub>
                          </m:sSub>
                        </m:e>
                      </m:d>
                      <m:r>
                        <a:rPr lang="es-CO" b="0" i="1" smtClean="0">
                          <a:latin typeface="Cambria Math"/>
                        </a:rPr>
                        <m:t>∗</m:t>
                      </m:r>
                      <m:f>
                        <m:fPr>
                          <m:ctrlPr>
                            <a:rPr lang="es-CO" b="0" i="1" smtClean="0">
                              <a:latin typeface="Cambria Math"/>
                            </a:rPr>
                          </m:ctrlPr>
                        </m:fPr>
                        <m:num>
                          <m:sSub>
                            <m:sSubPr>
                              <m:ctrlPr>
                                <a:rPr lang="es-CO" b="0" i="1" smtClean="0">
                                  <a:latin typeface="Cambria Math"/>
                                </a:rPr>
                              </m:ctrlPr>
                            </m:sSubPr>
                            <m:e>
                              <m:r>
                                <a:rPr lang="es-CO" b="0" i="1" smtClean="0">
                                  <a:latin typeface="Cambria Math"/>
                                </a:rPr>
                                <m:t>𝑊</m:t>
                              </m:r>
                            </m:e>
                            <m:sub>
                              <m:r>
                                <a:rPr lang="es-CO" b="0" i="1" smtClean="0">
                                  <a:latin typeface="Cambria Math"/>
                                </a:rPr>
                                <m:t>𝑑</m:t>
                              </m:r>
                              <m:d>
                                <m:dPr>
                                  <m:ctrlPr>
                                    <a:rPr lang="es-CO" b="0" i="1" smtClean="0">
                                      <a:latin typeface="Cambria Math"/>
                                    </a:rPr>
                                  </m:ctrlPr>
                                </m:dPr>
                                <m:e>
                                  <m:r>
                                    <a:rPr lang="es-CO" b="0" i="1" smtClean="0">
                                      <a:latin typeface="Cambria Math"/>
                                    </a:rPr>
                                    <m:t>𝑔𝑟𝑢𝑝𝑜</m:t>
                                  </m:r>
                                </m:e>
                              </m:d>
                            </m:sub>
                          </m:sSub>
                        </m:num>
                        <m:den>
                          <m:sSub>
                            <m:sSubPr>
                              <m:ctrlPr>
                                <a:rPr lang="es-CO" b="0" i="1" smtClean="0">
                                  <a:latin typeface="Cambria Math"/>
                                </a:rPr>
                              </m:ctrlPr>
                            </m:sSubPr>
                            <m:e>
                              <m:r>
                                <a:rPr lang="es-CO" b="0" i="1" smtClean="0">
                                  <a:latin typeface="Cambria Math"/>
                                </a:rPr>
                                <m:t>𝑊</m:t>
                              </m:r>
                            </m:e>
                            <m:sub>
                              <m:r>
                                <a:rPr lang="es-CO" b="0" i="1" smtClean="0">
                                  <a:latin typeface="Cambria Math"/>
                                </a:rPr>
                                <m:t>𝑒</m:t>
                              </m:r>
                              <m:d>
                                <m:dPr>
                                  <m:ctrlPr>
                                    <a:rPr lang="es-CO" b="0" i="1" smtClean="0">
                                      <a:latin typeface="Cambria Math"/>
                                    </a:rPr>
                                  </m:ctrlPr>
                                </m:dPr>
                                <m:e>
                                  <m:r>
                                    <a:rPr lang="es-CO" b="0" i="1" smtClean="0">
                                      <a:latin typeface="Cambria Math"/>
                                    </a:rPr>
                                    <m:t>𝑔𝑟𝑢𝑝𝑜</m:t>
                                  </m:r>
                                </m:e>
                              </m:d>
                            </m:sub>
                          </m:sSub>
                        </m:den>
                      </m:f>
                      <m:r>
                        <a:rPr lang="es-CO" b="0" i="1" smtClean="0">
                          <a:latin typeface="Cambria Math"/>
                        </a:rPr>
                        <m:t>)</m:t>
                      </m:r>
                    </m:oMath>
                  </m:oMathPara>
                </a14:m>
                <a:endParaRPr lang="es-CO" dirty="0"/>
              </a:p>
            </p:txBody>
          </p:sp>
        </mc:Choice>
        <mc:Fallback xmlns="">
          <p:sp>
            <p:nvSpPr>
              <p:cNvPr id="2" name="1 CuadroTexto"/>
              <p:cNvSpPr txBox="1">
                <a:spLocks noRot="1" noChangeAspect="1" noMove="1" noResize="1" noEditPoints="1" noAdjustHandles="1" noChangeArrowheads="1" noChangeShapeType="1" noTextEdit="1"/>
              </p:cNvSpPr>
              <p:nvPr/>
            </p:nvSpPr>
            <p:spPr>
              <a:xfrm>
                <a:off x="755576" y="692696"/>
                <a:ext cx="7848872" cy="5691686"/>
              </a:xfrm>
              <a:prstGeom prst="rect">
                <a:avLst/>
              </a:prstGeom>
              <a:blipFill rotWithShape="1">
                <a:blip r:embed="rId2"/>
                <a:stretch>
                  <a:fillRect l="-699" t="-536"/>
                </a:stretch>
              </a:blipFill>
            </p:spPr>
            <p:txBody>
              <a:bodyPr/>
              <a:lstStyle/>
              <a:p>
                <a:r>
                  <a:rPr lang="es-CO">
                    <a:noFill/>
                  </a:rPr>
                  <a:t> </a:t>
                </a:r>
              </a:p>
            </p:txBody>
          </p:sp>
        </mc:Fallback>
      </mc:AlternateContent>
    </p:spTree>
    <p:extLst>
      <p:ext uri="{BB962C8B-B14F-4D97-AF65-F5344CB8AC3E}">
        <p14:creationId xmlns:p14="http://schemas.microsoft.com/office/powerpoint/2010/main" val="1207217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755576" y="548680"/>
                <a:ext cx="7848872" cy="5920660"/>
              </a:xfrm>
              <a:prstGeom prst="rect">
                <a:avLst/>
              </a:prstGeom>
              <a:noFill/>
            </p:spPr>
            <p:txBody>
              <a:bodyPr wrap="square" rtlCol="0">
                <a:spAutoFit/>
              </a:bodyPr>
              <a:lstStyle/>
              <a:p>
                <a:r>
                  <a:rPr lang="es-CO" dirty="0" smtClean="0"/>
                  <a:t>Teniendo en cuenta que el grupo de empresas escogido para la estimación del beta corresponde a empresas que se desenvuelven en un mercado como el de Los Estado Unidos (Grupo de empresas del sector de energía incluidas en el índice de Standard &amp; </a:t>
                </a:r>
                <a:r>
                  <a:rPr lang="es-CO" dirty="0" err="1" smtClean="0"/>
                  <a:t>Poor´s</a:t>
                </a:r>
                <a:r>
                  <a:rPr lang="es-CO" dirty="0" smtClean="0"/>
                  <a:t> 500) donde la regulación está orientada hacia el modelo de tasa de retorno y las empresas colombianas cuya regulación está orientada a un modelo de precio máximo o ingreso máximo donde pueden ser afectadas por riesgos como la variación de la demanda, eficiencia en la gestión corporativa, composición capital, </a:t>
                </a:r>
                <a:r>
                  <a:rPr lang="es-CO" dirty="0" err="1" smtClean="0"/>
                  <a:t>etc</a:t>
                </a:r>
                <a:r>
                  <a:rPr lang="es-CO" dirty="0" smtClean="0"/>
                  <a:t>, se considera necesario realizar un ajuste al beta para tener en cuenta la diferencia del esquema de remuneración del mercado de referencia (Estados Unidos de América) y el esquema de regulación aplicado en Colombia.</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i="1" smtClean="0">
                              <a:latin typeface="Cambria Math"/>
                              <a:ea typeface="Cambria Math"/>
                            </a:rPr>
                            <m:t>𝛽</m:t>
                          </m:r>
                        </m:e>
                        <m:sub>
                          <m:r>
                            <a:rPr lang="es-CO" b="0" i="1" smtClean="0">
                              <a:latin typeface="Cambria Math"/>
                            </a:rPr>
                            <m:t>𝐿</m:t>
                          </m:r>
                        </m:sub>
                      </m:sSub>
                      <m:r>
                        <a:rPr lang="es-CO" b="0" i="1" smtClean="0">
                          <a:latin typeface="Cambria Math"/>
                        </a:rPr>
                        <m:t>=</m:t>
                      </m:r>
                      <m:sSub>
                        <m:sSubPr>
                          <m:ctrlPr>
                            <a:rPr lang="es-CO" b="0" i="1" smtClean="0">
                              <a:latin typeface="Cambria Math"/>
                            </a:rPr>
                          </m:ctrlPr>
                        </m:sSubPr>
                        <m:e>
                          <m:r>
                            <a:rPr lang="es-CO" b="0" i="1" smtClean="0">
                              <a:latin typeface="Cambria Math"/>
                            </a:rPr>
                            <m:t>(</m:t>
                          </m:r>
                          <m:r>
                            <a:rPr lang="es-CO" b="0" i="1" smtClean="0">
                              <a:latin typeface="Cambria Math"/>
                              <a:ea typeface="Cambria Math"/>
                            </a:rPr>
                            <m:t>𝛽</m:t>
                          </m:r>
                        </m:e>
                        <m:sub>
                          <m:r>
                            <a:rPr lang="es-CO" b="0" i="1" smtClean="0">
                              <a:latin typeface="Cambria Math"/>
                            </a:rPr>
                            <m:t>𝑢</m:t>
                          </m:r>
                        </m:sub>
                      </m:sSub>
                      <m:r>
                        <a:rPr lang="es-CO" b="0" i="1" smtClean="0">
                          <a:latin typeface="Cambria Math"/>
                        </a:rPr>
                        <m:t>+</m:t>
                      </m:r>
                      <m:r>
                        <a:rPr lang="es-CO" b="0" i="1" smtClean="0">
                          <a:latin typeface="Cambria Math"/>
                          <a:ea typeface="Cambria Math"/>
                        </a:rPr>
                        <m:t>∆</m:t>
                      </m:r>
                      <m:r>
                        <a:rPr lang="es-CO" b="0" i="1" smtClean="0">
                          <a:latin typeface="Cambria Math"/>
                          <a:ea typeface="Cambria Math"/>
                        </a:rPr>
                        <m:t>𝛽</m:t>
                      </m:r>
                      <m:r>
                        <a:rPr lang="es-CO" b="0" i="1" smtClean="0">
                          <a:latin typeface="Cambria Math"/>
                          <a:ea typeface="Cambria Math"/>
                        </a:rPr>
                        <m:t>)∗(1+</m:t>
                      </m:r>
                      <m:d>
                        <m:dPr>
                          <m:ctrlPr>
                            <a:rPr lang="es-CO" b="0" i="1" smtClean="0">
                              <a:latin typeface="Cambria Math"/>
                              <a:ea typeface="Cambria Math"/>
                            </a:rPr>
                          </m:ctrlPr>
                        </m:dPr>
                        <m:e>
                          <m:r>
                            <a:rPr lang="es-CO" b="0" i="1" smtClean="0">
                              <a:latin typeface="Cambria Math"/>
                              <a:ea typeface="Cambria Math"/>
                            </a:rPr>
                            <m:t>1−</m:t>
                          </m:r>
                          <m:sSub>
                            <m:sSubPr>
                              <m:ctrlPr>
                                <a:rPr lang="es-CO" b="0" i="1" smtClean="0">
                                  <a:latin typeface="Cambria Math"/>
                                  <a:ea typeface="Cambria Math"/>
                                </a:rPr>
                              </m:ctrlPr>
                            </m:sSubPr>
                            <m:e>
                              <m:r>
                                <a:rPr lang="es-CO" b="0" i="1" smtClean="0">
                                  <a:latin typeface="Cambria Math"/>
                                  <a:ea typeface="Cambria Math"/>
                                </a:rPr>
                                <m:t>𝑇</m:t>
                              </m:r>
                            </m:e>
                            <m:sub>
                              <m:r>
                                <a:rPr lang="es-CO" b="0" i="1" smtClean="0">
                                  <a:latin typeface="Cambria Math"/>
                                  <a:ea typeface="Cambria Math"/>
                                </a:rPr>
                                <m:t>𝑥</m:t>
                              </m:r>
                            </m:sub>
                          </m:sSub>
                        </m:e>
                      </m:d>
                      <m:r>
                        <a:rPr lang="es-CO" b="0" i="1" smtClean="0">
                          <a:latin typeface="Cambria Math"/>
                          <a:ea typeface="Cambria Math"/>
                        </a:rPr>
                        <m:t>∗</m:t>
                      </m:r>
                      <m:f>
                        <m:fPr>
                          <m:ctrlPr>
                            <a:rPr lang="es-CO" b="0" i="1" smtClean="0">
                              <a:latin typeface="Cambria Math"/>
                              <a:ea typeface="Cambria Math"/>
                            </a:rPr>
                          </m:ctrlPr>
                        </m:fPr>
                        <m:num>
                          <m:sSub>
                            <m:sSubPr>
                              <m:ctrlPr>
                                <a:rPr lang="es-CO" b="0" i="1" smtClean="0">
                                  <a:latin typeface="Cambria Math"/>
                                  <a:ea typeface="Cambria Math"/>
                                </a:rPr>
                              </m:ctrlPr>
                            </m:sSubPr>
                            <m:e>
                              <m:r>
                                <a:rPr lang="es-CO" b="0" i="1" smtClean="0">
                                  <a:latin typeface="Cambria Math"/>
                                  <a:ea typeface="Cambria Math"/>
                                </a:rPr>
                                <m:t>𝑊</m:t>
                              </m:r>
                            </m:e>
                            <m:sub>
                              <m:r>
                                <a:rPr lang="es-CO" b="0" i="1" smtClean="0">
                                  <a:latin typeface="Cambria Math"/>
                                  <a:ea typeface="Cambria Math"/>
                                </a:rPr>
                                <m:t>𝑑</m:t>
                              </m:r>
                            </m:sub>
                          </m:sSub>
                        </m:num>
                        <m:den>
                          <m:sSub>
                            <m:sSubPr>
                              <m:ctrlPr>
                                <a:rPr lang="es-CO" b="0" i="1" smtClean="0">
                                  <a:latin typeface="Cambria Math"/>
                                  <a:ea typeface="Cambria Math"/>
                                </a:rPr>
                              </m:ctrlPr>
                            </m:sSubPr>
                            <m:e>
                              <m:r>
                                <a:rPr lang="es-CO" b="0" i="1" smtClean="0">
                                  <a:latin typeface="Cambria Math"/>
                                  <a:ea typeface="Cambria Math"/>
                                </a:rPr>
                                <m:t>𝑊</m:t>
                              </m:r>
                            </m:e>
                            <m:sub>
                              <m:r>
                                <a:rPr lang="es-CO" b="0" i="1" smtClean="0">
                                  <a:latin typeface="Cambria Math"/>
                                  <a:ea typeface="Cambria Math"/>
                                </a:rPr>
                                <m:t>𝑒</m:t>
                              </m:r>
                            </m:sub>
                          </m:sSub>
                        </m:den>
                      </m:f>
                    </m:oMath>
                  </m:oMathPara>
                </a14:m>
                <a:endParaRPr lang="es-CO" dirty="0" smtClean="0"/>
              </a:p>
              <a:p>
                <a:endParaRPr lang="es-CO" dirty="0"/>
              </a:p>
              <a:p>
                <a14:m>
                  <m:oMath xmlns:m="http://schemas.openxmlformats.org/officeDocument/2006/math">
                    <m:r>
                      <a:rPr lang="es-CO" i="1">
                        <a:latin typeface="Cambria Math"/>
                        <a:ea typeface="Cambria Math"/>
                      </a:rPr>
                      <m:t>∆</m:t>
                    </m:r>
                    <m:r>
                      <a:rPr lang="es-CO" i="1">
                        <a:latin typeface="Cambria Math"/>
                        <a:ea typeface="Cambria Math"/>
                      </a:rPr>
                      <m:t>𝛽</m:t>
                    </m:r>
                  </m:oMath>
                </a14:m>
                <a:r>
                  <a:rPr lang="es-CO" dirty="0" smtClean="0"/>
                  <a:t>: Delta de ajuste al Beta.</a:t>
                </a:r>
              </a:p>
              <a:p>
                <a:endParaRPr lang="es-CO" dirty="0"/>
              </a:p>
              <a:p>
                <a:r>
                  <a:rPr lang="es-CO" dirty="0" smtClean="0">
                    <a:solidFill>
                      <a:srgbClr val="FF0000"/>
                    </a:solidFill>
                  </a:rPr>
                  <a:t>2.5. Prima por Riesgo País.</a:t>
                </a:r>
              </a:p>
              <a:p>
                <a:r>
                  <a:rPr lang="es-CO" dirty="0"/>
                  <a:t>En la </a:t>
                </a:r>
                <a:r>
                  <a:rPr lang="es-CO" dirty="0" smtClean="0"/>
                  <a:t>medida en que no se pueden utilizar datos del mercado de capitales colombiano y se debe recurrir a la utilización de datos del mercado de los Estados Unidos, se hace necesario hacer ajustes por riesgo país.</a:t>
                </a:r>
                <a:endParaRPr lang="es-CO" dirty="0"/>
              </a:p>
            </p:txBody>
          </p:sp>
        </mc:Choice>
        <mc:Fallback xmlns="">
          <p:sp>
            <p:nvSpPr>
              <p:cNvPr id="2" name="1 CuadroTexto"/>
              <p:cNvSpPr txBox="1">
                <a:spLocks noRot="1" noChangeAspect="1" noMove="1" noResize="1" noEditPoints="1" noAdjustHandles="1" noChangeArrowheads="1" noChangeShapeType="1" noTextEdit="1"/>
              </p:cNvSpPr>
              <p:nvPr/>
            </p:nvSpPr>
            <p:spPr>
              <a:xfrm>
                <a:off x="755576" y="548680"/>
                <a:ext cx="7848872" cy="5920660"/>
              </a:xfrm>
              <a:prstGeom prst="rect">
                <a:avLst/>
              </a:prstGeom>
              <a:blipFill rotWithShape="1">
                <a:blip r:embed="rId2"/>
                <a:stretch>
                  <a:fillRect l="-699" t="-515" r="-932" b="-721"/>
                </a:stretch>
              </a:blipFill>
            </p:spPr>
            <p:txBody>
              <a:bodyPr/>
              <a:lstStyle/>
              <a:p>
                <a:r>
                  <a:rPr lang="es-CO">
                    <a:noFill/>
                  </a:rPr>
                  <a:t> </a:t>
                </a:r>
              </a:p>
            </p:txBody>
          </p:sp>
        </mc:Fallback>
      </mc:AlternateContent>
    </p:spTree>
    <p:extLst>
      <p:ext uri="{BB962C8B-B14F-4D97-AF65-F5344CB8AC3E}">
        <p14:creationId xmlns:p14="http://schemas.microsoft.com/office/powerpoint/2010/main" val="1489835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848901"/>
            <a:ext cx="7920880" cy="4524315"/>
          </a:xfrm>
          <a:prstGeom prst="rect">
            <a:avLst/>
          </a:prstGeom>
          <a:noFill/>
        </p:spPr>
        <p:txBody>
          <a:bodyPr wrap="square" rtlCol="0">
            <a:spAutoFit/>
          </a:bodyPr>
          <a:lstStyle/>
          <a:p>
            <a:r>
              <a:rPr lang="es-CO" dirty="0" smtClean="0"/>
              <a:t>Lo anterior derivado del hecho de que se está considerando una inversión en Colombia y no en los Estados Unidos, lo cual hace que el inversionista tenga que enfrentar un riesgo mayor (Tasa de cambio, inestabilidad política, inestabilidad regulatoria, </a:t>
            </a:r>
            <a:r>
              <a:rPr lang="es-CO" dirty="0" err="1" smtClean="0"/>
              <a:t>etc</a:t>
            </a:r>
            <a:r>
              <a:rPr lang="es-CO" dirty="0" smtClean="0"/>
              <a:t>).</a:t>
            </a:r>
          </a:p>
          <a:p>
            <a:endParaRPr lang="es-CO" dirty="0" smtClean="0"/>
          </a:p>
          <a:p>
            <a:r>
              <a:rPr lang="es-CO" dirty="0" smtClean="0"/>
              <a:t>En la metodología propuesta se hace la estimación de la prima de riesgo país, a través de la cotización de mercado del “</a:t>
            </a:r>
            <a:r>
              <a:rPr lang="es-CO" dirty="0" err="1" smtClean="0"/>
              <a:t>Credit</a:t>
            </a:r>
            <a:r>
              <a:rPr lang="es-CO" dirty="0" smtClean="0"/>
              <a:t> Defaults Swaps” o CDS de 10 años de Colombia.</a:t>
            </a:r>
          </a:p>
          <a:p>
            <a:r>
              <a:rPr lang="es-CO" dirty="0" smtClean="0"/>
              <a:t>El precio que da el mercado a este tipo de instrumentos financieros corresponde a la valoración del riesgo del crédito de Colombia y esta valoración se acepta como una valoración del riesgo </a:t>
            </a:r>
            <a:r>
              <a:rPr lang="es-CO" dirty="0" err="1" smtClean="0"/>
              <a:t>pais</a:t>
            </a:r>
            <a:r>
              <a:rPr lang="es-CO" dirty="0" smtClean="0"/>
              <a:t>.</a:t>
            </a:r>
          </a:p>
          <a:p>
            <a:endParaRPr lang="es-CO" dirty="0"/>
          </a:p>
          <a:p>
            <a:r>
              <a:rPr lang="es-CO" dirty="0" smtClean="0"/>
              <a:t>Un CDS es un contrato en el que un agente económico paga periódicamente un Spread a una contraparte a cambio de un desembolso contingente que le efectuará si ocurre algún contratiempo con la deuda emitida por una entidad de referencia, durante el período establecido.</a:t>
            </a:r>
            <a:endParaRPr lang="es-CO" dirty="0"/>
          </a:p>
        </p:txBody>
      </p:sp>
    </p:spTree>
    <p:extLst>
      <p:ext uri="{BB962C8B-B14F-4D97-AF65-F5344CB8AC3E}">
        <p14:creationId xmlns:p14="http://schemas.microsoft.com/office/powerpoint/2010/main" val="3232262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620688"/>
            <a:ext cx="7920880" cy="5632311"/>
          </a:xfrm>
          <a:prstGeom prst="rect">
            <a:avLst/>
          </a:prstGeom>
          <a:noFill/>
        </p:spPr>
        <p:txBody>
          <a:bodyPr wrap="square" rtlCol="0">
            <a:spAutoFit/>
          </a:bodyPr>
          <a:lstStyle/>
          <a:p>
            <a:r>
              <a:rPr lang="es-CO" dirty="0" smtClean="0">
                <a:solidFill>
                  <a:srgbClr val="FF0000"/>
                </a:solidFill>
              </a:rPr>
              <a:t>3. COSTO DE LA DEUDA.</a:t>
            </a:r>
          </a:p>
          <a:p>
            <a:endParaRPr lang="es-CO" dirty="0"/>
          </a:p>
          <a:p>
            <a:pPr algn="just"/>
            <a:r>
              <a:rPr lang="es-CO" dirty="0" smtClean="0"/>
              <a:t>Corresponde al promedio ponderado de las tasa de colocación de créditos comerciales a más de 1.825 días. No incluye las entidades financieras especiales con excepción del Fondo Nacional del Ahorro. La información para realizar el cálculo es publicada por el Banco de la República con base en la información recogida según formato de la Superintendencia Financiera de Colombia.</a:t>
            </a:r>
          </a:p>
          <a:p>
            <a:pPr algn="just"/>
            <a:endParaRPr lang="es-CO" dirty="0"/>
          </a:p>
          <a:p>
            <a:pPr algn="just"/>
            <a:r>
              <a:rPr lang="es-CO" dirty="0" smtClean="0">
                <a:solidFill>
                  <a:srgbClr val="FF0000"/>
                </a:solidFill>
              </a:rPr>
              <a:t>4. CÁLCULO DE LA TASA DE DESCUENTO.</a:t>
            </a:r>
          </a:p>
          <a:p>
            <a:pPr algn="just"/>
            <a:endParaRPr lang="es-CO" dirty="0"/>
          </a:p>
          <a:p>
            <a:pPr algn="just"/>
            <a:r>
              <a:rPr lang="es-CO" dirty="0" smtClean="0"/>
              <a:t>La CREG publicó el  30 Junio del 2015 la resolución CREG 095 que define la metodología para el cálculo de la tasa de descuento que se aplicará en las actividades de transporte de gas natural, distribución de gas combustible, transporte de GLP por ductos, transmisión y distribución de energía eléctrica el sistema interconectado nacional, y generación y distribución de energía eléctrica en zonas no interconectadas.</a:t>
            </a:r>
          </a:p>
          <a:p>
            <a:pPr algn="just"/>
            <a:r>
              <a:rPr lang="es-CO" dirty="0" smtClean="0"/>
              <a:t>La metodología establece la formulación aplicable y las fuentes de información a utilizar y en su Artículo 5, establece que los valores de las tasas de descuento para cada actividad serán definidas por la CREG en resoluciones posteriores.</a:t>
            </a:r>
            <a:endParaRPr lang="es-CO" dirty="0"/>
          </a:p>
          <a:p>
            <a:pPr algn="just"/>
            <a:endParaRPr lang="es-CO" dirty="0"/>
          </a:p>
        </p:txBody>
      </p:sp>
    </p:spTree>
    <p:extLst>
      <p:ext uri="{BB962C8B-B14F-4D97-AF65-F5344CB8AC3E}">
        <p14:creationId xmlns:p14="http://schemas.microsoft.com/office/powerpoint/2010/main" val="710790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71600" y="1340768"/>
            <a:ext cx="7488832" cy="4493538"/>
          </a:xfrm>
          <a:prstGeom prst="rect">
            <a:avLst/>
          </a:prstGeom>
          <a:noFill/>
        </p:spPr>
        <p:txBody>
          <a:bodyPr wrap="square" rtlCol="0">
            <a:spAutoFit/>
          </a:bodyPr>
          <a:lstStyle/>
          <a:p>
            <a:pPr algn="ctr"/>
            <a:endParaRPr lang="es-CO" sz="3200" dirty="0" smtClean="0"/>
          </a:p>
          <a:p>
            <a:pPr algn="ctr"/>
            <a:endParaRPr lang="es-CO" sz="3200" dirty="0"/>
          </a:p>
          <a:p>
            <a:pPr algn="ctr"/>
            <a:endParaRPr lang="es-CO" sz="3200" dirty="0" smtClean="0"/>
          </a:p>
          <a:p>
            <a:pPr algn="ctr"/>
            <a:r>
              <a:rPr lang="es-CO" sz="3200" dirty="0" smtClean="0"/>
              <a:t>METODOLOGÍA PARA CALCULAR LAS TASAS DE DESCUENTO</a:t>
            </a:r>
          </a:p>
          <a:p>
            <a:endParaRPr lang="es-CO" dirty="0"/>
          </a:p>
          <a:p>
            <a:endParaRPr lang="es-CO" dirty="0" smtClean="0"/>
          </a:p>
          <a:p>
            <a:endParaRPr lang="es-CO" dirty="0"/>
          </a:p>
          <a:p>
            <a:endParaRPr lang="es-CO" dirty="0" smtClean="0"/>
          </a:p>
          <a:p>
            <a:endParaRPr lang="es-CO" dirty="0"/>
          </a:p>
          <a:p>
            <a:r>
              <a:rPr lang="es-CO" dirty="0" smtClean="0"/>
              <a:t>Documento CREG 046 </a:t>
            </a:r>
          </a:p>
          <a:p>
            <a:r>
              <a:rPr lang="es-CO" dirty="0" smtClean="0"/>
              <a:t>12 de Junio de 2014</a:t>
            </a:r>
            <a:endParaRPr lang="es-CO" dirty="0"/>
          </a:p>
        </p:txBody>
      </p:sp>
    </p:spTree>
    <p:extLst>
      <p:ext uri="{BB962C8B-B14F-4D97-AF65-F5344CB8AC3E}">
        <p14:creationId xmlns:p14="http://schemas.microsoft.com/office/powerpoint/2010/main" val="869148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83568" y="836712"/>
                <a:ext cx="7920880" cy="5471178"/>
              </a:xfrm>
              <a:prstGeom prst="rect">
                <a:avLst/>
              </a:prstGeom>
              <a:noFill/>
            </p:spPr>
            <p:txBody>
              <a:bodyPr wrap="square" rtlCol="0">
                <a:spAutoFit/>
              </a:bodyPr>
              <a:lstStyle/>
              <a:p>
                <a:pPr marL="342900" indent="-342900">
                  <a:buAutoNum type="arabicPeriod"/>
                </a:pPr>
                <a:r>
                  <a:rPr lang="es-CO" dirty="0" smtClean="0">
                    <a:solidFill>
                      <a:srgbClr val="FF0000"/>
                    </a:solidFill>
                  </a:rPr>
                  <a:t>TASA DE DESCUENTO APROPIADA</a:t>
                </a:r>
              </a:p>
              <a:p>
                <a:endParaRPr lang="es-CO" dirty="0"/>
              </a:p>
              <a:p>
                <a:r>
                  <a:rPr lang="es-CO" dirty="0" smtClean="0"/>
                  <a:t>El valor financiero de un activo corresponde a los flujos de caja futuros que el activo está en capacidad de generar.</a:t>
                </a:r>
              </a:p>
              <a:p>
                <a:r>
                  <a:rPr lang="es-CO" dirty="0" smtClean="0"/>
                  <a:t>Para sumar correctamente los flujos de caja, estos deben expresarse en forma equivalente en el mismo momento </a:t>
                </a:r>
                <a:r>
                  <a:rPr lang="es-CO" dirty="0"/>
                  <a:t>d</a:t>
                </a:r>
                <a:r>
                  <a:rPr lang="es-CO" dirty="0" smtClean="0"/>
                  <a:t>el tiempo.</a:t>
                </a:r>
              </a:p>
              <a:p>
                <a:r>
                  <a:rPr lang="es-CO" dirty="0" smtClean="0"/>
                  <a:t>El dinero tiene un costo en el tiempo o costo de oportunidad.</a:t>
                </a:r>
              </a:p>
              <a:p>
                <a:endParaRPr lang="es-CO" dirty="0"/>
              </a:p>
              <a:p>
                <a:pPr algn="ctr"/>
                <a:r>
                  <a:rPr lang="es-CO" sz="2800" dirty="0" smtClean="0"/>
                  <a:t>VA = </a:t>
                </a:r>
                <a14:m>
                  <m:oMath xmlns:m="http://schemas.openxmlformats.org/officeDocument/2006/math">
                    <m:nary>
                      <m:naryPr>
                        <m:chr m:val="∑"/>
                        <m:ctrlPr>
                          <a:rPr lang="es-CO" sz="2800" i="1" smtClean="0">
                            <a:latin typeface="Cambria Math"/>
                          </a:rPr>
                        </m:ctrlPr>
                      </m:naryPr>
                      <m:sub>
                        <m:r>
                          <m:rPr>
                            <m:brk m:alnAt="23"/>
                          </m:rPr>
                          <a:rPr lang="es-CO" sz="2800" b="0" i="1" smtClean="0">
                            <a:latin typeface="Cambria Math"/>
                          </a:rPr>
                          <m:t>𝑖</m:t>
                        </m:r>
                        <m:r>
                          <a:rPr lang="es-CO" sz="2800" b="0" i="1" smtClean="0">
                            <a:latin typeface="Cambria Math"/>
                          </a:rPr>
                          <m:t>=0</m:t>
                        </m:r>
                      </m:sub>
                      <m:sup>
                        <m:r>
                          <a:rPr lang="es-CO" sz="2800" b="0" i="1" smtClean="0">
                            <a:latin typeface="Cambria Math"/>
                          </a:rPr>
                          <m:t>𝑛</m:t>
                        </m:r>
                      </m:sup>
                      <m:e>
                        <m:f>
                          <m:fPr>
                            <m:ctrlPr>
                              <a:rPr lang="es-CO" sz="2800" i="1" smtClean="0">
                                <a:latin typeface="Cambria Math"/>
                              </a:rPr>
                            </m:ctrlPr>
                          </m:fPr>
                          <m:num>
                            <m:sSub>
                              <m:sSubPr>
                                <m:ctrlPr>
                                  <a:rPr lang="es-CO" sz="2800" i="1" smtClean="0">
                                    <a:latin typeface="Cambria Math"/>
                                  </a:rPr>
                                </m:ctrlPr>
                              </m:sSubPr>
                              <m:e>
                                <m:r>
                                  <a:rPr lang="es-CO" sz="2800" b="0" i="1" smtClean="0">
                                    <a:latin typeface="Cambria Math"/>
                                  </a:rPr>
                                  <m:t>𝐹𝐶</m:t>
                                </m:r>
                              </m:e>
                              <m:sub>
                                <m:r>
                                  <a:rPr lang="es-CO" sz="2800" b="0" i="1" smtClean="0">
                                    <a:latin typeface="Cambria Math"/>
                                  </a:rPr>
                                  <m:t>𝑖</m:t>
                                </m:r>
                              </m:sub>
                            </m:sSub>
                          </m:num>
                          <m:den>
                            <m:sSup>
                              <m:sSupPr>
                                <m:ctrlPr>
                                  <a:rPr lang="es-CO" sz="2800" i="1" smtClean="0">
                                    <a:latin typeface="Cambria Math"/>
                                  </a:rPr>
                                </m:ctrlPr>
                              </m:sSupPr>
                              <m:e>
                                <m:r>
                                  <a:rPr lang="es-CO" sz="2800" b="0" i="1" smtClean="0">
                                    <a:latin typeface="Cambria Math"/>
                                  </a:rPr>
                                  <m:t>(1+</m:t>
                                </m:r>
                                <m:r>
                                  <a:rPr lang="es-CO" sz="2800" b="0" i="1" smtClean="0">
                                    <a:latin typeface="Cambria Math"/>
                                  </a:rPr>
                                  <m:t>𝑇𝐷</m:t>
                                </m:r>
                                <m:r>
                                  <a:rPr lang="es-CO" sz="2800" b="0" i="1" smtClean="0">
                                    <a:latin typeface="Cambria Math"/>
                                  </a:rPr>
                                  <m:t>)</m:t>
                                </m:r>
                              </m:e>
                              <m:sup>
                                <m:r>
                                  <a:rPr lang="es-CO" sz="2800" b="0" i="1" smtClean="0">
                                    <a:latin typeface="Cambria Math"/>
                                  </a:rPr>
                                  <m:t>𝑖</m:t>
                                </m:r>
                              </m:sup>
                            </m:sSup>
                          </m:den>
                        </m:f>
                      </m:e>
                    </m:nary>
                  </m:oMath>
                </a14:m>
                <a:endParaRPr lang="es-CO" sz="2800" dirty="0" smtClean="0"/>
              </a:p>
              <a:p>
                <a:pPr algn="ctr"/>
                <a:endParaRPr lang="es-CO" dirty="0"/>
              </a:p>
              <a:p>
                <a:r>
                  <a:rPr lang="es-CO" dirty="0" smtClean="0"/>
                  <a:t>VA: Valor del activo</a:t>
                </a:r>
              </a:p>
              <a:p>
                <a:r>
                  <a:rPr lang="es-CO" dirty="0" smtClean="0"/>
                  <a:t>FC: Flujos de caja</a:t>
                </a:r>
              </a:p>
              <a:p>
                <a:r>
                  <a:rPr lang="es-CO" dirty="0" smtClean="0"/>
                  <a:t>TD: Tasa de oportunidad o de descuento</a:t>
                </a:r>
              </a:p>
              <a:p>
                <a:r>
                  <a:rPr lang="es-CO" dirty="0" smtClean="0"/>
                  <a:t>i: Período en que se produce cada flujo de caja</a:t>
                </a:r>
              </a:p>
              <a:p>
                <a:r>
                  <a:rPr lang="es-CO" dirty="0"/>
                  <a:t>n</a:t>
                </a:r>
                <a:r>
                  <a:rPr lang="es-CO" dirty="0" smtClean="0"/>
                  <a:t>: Número de períodos considerados en la valoración del activo.</a:t>
                </a:r>
              </a:p>
              <a:p>
                <a:endParaRPr lang="es-CO" dirty="0"/>
              </a:p>
              <a:p>
                <a:r>
                  <a:rPr lang="es-CO" dirty="0" smtClean="0"/>
                  <a:t>Si el activo se mira como una empresa entonces se requiere una estructura de financiación que permita cubrir las inversiones y el capital de trabajo.</a:t>
                </a:r>
                <a:endParaRPr lang="es-CO" dirty="0"/>
              </a:p>
            </p:txBody>
          </p:sp>
        </mc:Choice>
        <mc:Fallback xmlns="">
          <p:sp>
            <p:nvSpPr>
              <p:cNvPr id="2" name="1 CuadroTexto"/>
              <p:cNvSpPr txBox="1">
                <a:spLocks noRot="1" noChangeAspect="1" noMove="1" noResize="1" noEditPoints="1" noAdjustHandles="1" noChangeArrowheads="1" noChangeShapeType="1" noTextEdit="1"/>
              </p:cNvSpPr>
              <p:nvPr/>
            </p:nvSpPr>
            <p:spPr>
              <a:xfrm>
                <a:off x="683568" y="836712"/>
                <a:ext cx="7920880" cy="5471178"/>
              </a:xfrm>
              <a:prstGeom prst="rect">
                <a:avLst/>
              </a:prstGeom>
              <a:blipFill rotWithShape="1">
                <a:blip r:embed="rId2"/>
                <a:stretch>
                  <a:fillRect l="-616" t="-557" b="-780"/>
                </a:stretch>
              </a:blipFill>
            </p:spPr>
            <p:txBody>
              <a:bodyPr/>
              <a:lstStyle/>
              <a:p>
                <a:r>
                  <a:rPr lang="es-CO">
                    <a:noFill/>
                  </a:rPr>
                  <a:t> </a:t>
                </a:r>
              </a:p>
            </p:txBody>
          </p:sp>
        </mc:Fallback>
      </mc:AlternateContent>
    </p:spTree>
    <p:extLst>
      <p:ext uri="{BB962C8B-B14F-4D97-AF65-F5344CB8AC3E}">
        <p14:creationId xmlns:p14="http://schemas.microsoft.com/office/powerpoint/2010/main" val="3727719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755576" y="620688"/>
                <a:ext cx="7776864" cy="5902065"/>
              </a:xfrm>
              <a:prstGeom prst="rect">
                <a:avLst/>
              </a:prstGeom>
              <a:noFill/>
            </p:spPr>
            <p:txBody>
              <a:bodyPr wrap="square" rtlCol="0">
                <a:spAutoFit/>
              </a:bodyPr>
              <a:lstStyle/>
              <a:p>
                <a:r>
                  <a:rPr lang="es-CO" dirty="0" smtClean="0"/>
                  <a:t>Tiene sentido acometer una empresa si ésta puede producir flujos de caja suficientes, que permitan remunerar como mínimo a quienes participan como inversionistas (Accionistas o Acreedores Financieros) Se requiere por tanto que:</a:t>
                </a:r>
              </a:p>
              <a:p>
                <a:endParaRPr lang="es-CO" dirty="0"/>
              </a:p>
              <a:p>
                <a:pPr algn="ctr"/>
                <a:r>
                  <a:rPr lang="es-CO" sz="2800" dirty="0" smtClean="0"/>
                  <a:t>0</a:t>
                </a:r>
                <a14:m>
                  <m:oMath xmlns:m="http://schemas.openxmlformats.org/officeDocument/2006/math">
                    <m:r>
                      <a:rPr lang="es-CO" sz="2800" i="1" smtClean="0">
                        <a:latin typeface="Cambria Math"/>
                        <a:ea typeface="Cambria Math"/>
                      </a:rPr>
                      <m:t>≤</m:t>
                    </m:r>
                    <m:nary>
                      <m:naryPr>
                        <m:chr m:val="∑"/>
                        <m:ctrlPr>
                          <a:rPr lang="es-CO" sz="2800" i="1" smtClean="0">
                            <a:latin typeface="Cambria Math"/>
                            <a:ea typeface="Cambria Math"/>
                          </a:rPr>
                        </m:ctrlPr>
                      </m:naryPr>
                      <m:sub>
                        <m:r>
                          <m:rPr>
                            <m:brk m:alnAt="23"/>
                          </m:rPr>
                          <a:rPr lang="es-CO" sz="2800" b="0" i="1" smtClean="0">
                            <a:latin typeface="Cambria Math"/>
                            <a:ea typeface="Cambria Math"/>
                          </a:rPr>
                          <m:t>𝑖</m:t>
                        </m:r>
                        <m:r>
                          <a:rPr lang="es-CO" sz="2800" b="0" i="1" smtClean="0">
                            <a:latin typeface="Cambria Math"/>
                            <a:ea typeface="Cambria Math"/>
                          </a:rPr>
                          <m:t>=0</m:t>
                        </m:r>
                      </m:sub>
                      <m:sup>
                        <m:r>
                          <a:rPr lang="es-CO" sz="2800" b="0" i="1" smtClean="0">
                            <a:latin typeface="Cambria Math"/>
                            <a:ea typeface="Cambria Math"/>
                          </a:rPr>
                          <m:t>𝑛</m:t>
                        </m:r>
                      </m:sup>
                      <m:e>
                        <m:f>
                          <m:fPr>
                            <m:ctrlPr>
                              <a:rPr lang="es-CO" sz="2800" i="1" smtClean="0">
                                <a:latin typeface="Cambria Math"/>
                                <a:ea typeface="Cambria Math"/>
                              </a:rPr>
                            </m:ctrlPr>
                          </m:fPr>
                          <m:num>
                            <m:sSub>
                              <m:sSubPr>
                                <m:ctrlPr>
                                  <a:rPr lang="es-CO" sz="2800" i="1" smtClean="0">
                                    <a:latin typeface="Cambria Math"/>
                                    <a:ea typeface="Cambria Math"/>
                                  </a:rPr>
                                </m:ctrlPr>
                              </m:sSubPr>
                              <m:e>
                                <m:r>
                                  <a:rPr lang="es-CO" sz="2800" b="0" i="1" smtClean="0">
                                    <a:latin typeface="Cambria Math"/>
                                    <a:ea typeface="Cambria Math"/>
                                  </a:rPr>
                                  <m:t>𝐹𝐶</m:t>
                                </m:r>
                              </m:e>
                              <m:sub>
                                <m:r>
                                  <a:rPr lang="es-CO" sz="2800" b="0" i="1" smtClean="0">
                                    <a:latin typeface="Cambria Math"/>
                                    <a:ea typeface="Cambria Math"/>
                                  </a:rPr>
                                  <m:t>𝑖</m:t>
                                </m:r>
                              </m:sub>
                            </m:sSub>
                          </m:num>
                          <m:den>
                            <m:sSup>
                              <m:sSupPr>
                                <m:ctrlPr>
                                  <a:rPr lang="es-CO" sz="2800" i="1" smtClean="0">
                                    <a:latin typeface="Cambria Math"/>
                                    <a:ea typeface="Cambria Math"/>
                                  </a:rPr>
                                </m:ctrlPr>
                              </m:sSupPr>
                              <m:e>
                                <m:r>
                                  <a:rPr lang="es-CO" sz="2800" b="0" i="1" smtClean="0">
                                    <a:latin typeface="Cambria Math"/>
                                    <a:ea typeface="Cambria Math"/>
                                  </a:rPr>
                                  <m:t>(1+</m:t>
                                </m:r>
                                <m:r>
                                  <a:rPr lang="es-CO" sz="2800" b="0" i="1" smtClean="0">
                                    <a:latin typeface="Cambria Math"/>
                                    <a:ea typeface="Cambria Math"/>
                                  </a:rPr>
                                  <m:t>𝑊𝐴𝐶𝐶</m:t>
                                </m:r>
                                <m:r>
                                  <a:rPr lang="es-CO" sz="2800" b="0" i="1" smtClean="0">
                                    <a:latin typeface="Cambria Math"/>
                                    <a:ea typeface="Cambria Math"/>
                                  </a:rPr>
                                  <m:t>)</m:t>
                                </m:r>
                              </m:e>
                              <m:sup>
                                <m:r>
                                  <a:rPr lang="es-CO" sz="2800" b="0" i="1" smtClean="0">
                                    <a:latin typeface="Cambria Math"/>
                                    <a:ea typeface="Cambria Math"/>
                                  </a:rPr>
                                  <m:t>𝑖</m:t>
                                </m:r>
                              </m:sup>
                            </m:sSup>
                          </m:den>
                        </m:f>
                      </m:e>
                    </m:nary>
                  </m:oMath>
                </a14:m>
                <a:endParaRPr lang="es-CO" sz="2800" dirty="0" smtClean="0"/>
              </a:p>
              <a:p>
                <a:endParaRPr lang="es-CO" sz="2800" dirty="0" smtClean="0"/>
              </a:p>
              <a:p>
                <a:r>
                  <a:rPr lang="es-CO" dirty="0" smtClean="0"/>
                  <a:t>WACC: Costo promedio ponderado de capital (</a:t>
                </a:r>
                <a:r>
                  <a:rPr lang="es-CO" dirty="0" err="1" smtClean="0"/>
                  <a:t>Weighted</a:t>
                </a:r>
                <a:r>
                  <a:rPr lang="es-CO" dirty="0" smtClean="0"/>
                  <a:t> </a:t>
                </a:r>
                <a:r>
                  <a:rPr lang="es-CO" dirty="0" err="1" smtClean="0"/>
                  <a:t>average</a:t>
                </a:r>
                <a:r>
                  <a:rPr lang="es-CO" dirty="0" smtClean="0"/>
                  <a:t> capital </a:t>
                </a:r>
                <a:r>
                  <a:rPr lang="es-CO" dirty="0" err="1" smtClean="0"/>
                  <a:t>cost</a:t>
                </a:r>
                <a:r>
                  <a:rPr lang="es-CO" dirty="0" smtClean="0"/>
                  <a:t>)</a:t>
                </a:r>
              </a:p>
              <a:p>
                <a:r>
                  <a:rPr lang="es-CO" dirty="0" smtClean="0"/>
                  <a:t>Es el costo del dinero aportado por los inversionistas que son:</a:t>
                </a:r>
              </a:p>
              <a:p>
                <a:r>
                  <a:rPr lang="es-CO" dirty="0" smtClean="0"/>
                  <a:t>- Accionistas. Su aporte contablemente corresponde al Patrimonio.</a:t>
                </a:r>
              </a:p>
              <a:p>
                <a:r>
                  <a:rPr lang="es-CO" dirty="0" smtClean="0"/>
                  <a:t>- Acreedores financieros. Su aporte son los dineros que la empresa toma prestados y que contablemente corresponden al pasivo.</a:t>
                </a:r>
              </a:p>
              <a:p>
                <a:endParaRPr lang="es-CO" dirty="0"/>
              </a:p>
              <a:p>
                <a:r>
                  <a:rPr lang="es-CO" dirty="0" smtClean="0"/>
                  <a:t>ACTIVO = PASIVO + PATRIMONIO</a:t>
                </a:r>
              </a:p>
              <a:p>
                <a:r>
                  <a:rPr lang="es-CO" dirty="0" smtClean="0"/>
                  <a:t>Dicho en otros términos todo lo que la empresa tiene (ACTIVO) lo debe, bien sea a los dueños (PATRIMONIO) o a quien le toma prestado dinero (PASIVO).</a:t>
                </a:r>
              </a:p>
              <a:p>
                <a:r>
                  <a:rPr lang="es-CO" dirty="0" smtClean="0"/>
                  <a:t>El costo promedio ponderado de estos recursos invertidos en la empresa es el WACC y la empresa es viable si mediante su actividad puede producir flujos de caja que puedan remunerar dichas fuentes de financiación.</a:t>
                </a:r>
                <a:endParaRPr lang="es-CO" dirty="0"/>
              </a:p>
              <a:p>
                <a:endParaRPr lang="es-CO" dirty="0"/>
              </a:p>
            </p:txBody>
          </p:sp>
        </mc:Choice>
        <mc:Fallback xmlns="">
          <p:sp>
            <p:nvSpPr>
              <p:cNvPr id="2" name="1 CuadroTexto"/>
              <p:cNvSpPr txBox="1">
                <a:spLocks noRot="1" noChangeAspect="1" noMove="1" noResize="1" noEditPoints="1" noAdjustHandles="1" noChangeArrowheads="1" noChangeShapeType="1" noTextEdit="1"/>
              </p:cNvSpPr>
              <p:nvPr/>
            </p:nvSpPr>
            <p:spPr>
              <a:xfrm>
                <a:off x="755576" y="620688"/>
                <a:ext cx="7776864" cy="5902065"/>
              </a:xfrm>
              <a:prstGeom prst="rect">
                <a:avLst/>
              </a:prstGeom>
              <a:blipFill rotWithShape="1">
                <a:blip r:embed="rId2"/>
                <a:stretch>
                  <a:fillRect l="-705" t="-517"/>
                </a:stretch>
              </a:blipFill>
            </p:spPr>
            <p:txBody>
              <a:bodyPr/>
              <a:lstStyle/>
              <a:p>
                <a:r>
                  <a:rPr lang="es-CO">
                    <a:noFill/>
                  </a:rPr>
                  <a:t> </a:t>
                </a:r>
              </a:p>
            </p:txBody>
          </p:sp>
        </mc:Fallback>
      </mc:AlternateContent>
    </p:spTree>
    <p:extLst>
      <p:ext uri="{BB962C8B-B14F-4D97-AF65-F5344CB8AC3E}">
        <p14:creationId xmlns:p14="http://schemas.microsoft.com/office/powerpoint/2010/main" val="2510983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83568" y="620688"/>
                <a:ext cx="7920880" cy="5786199"/>
              </a:xfrm>
              <a:prstGeom prst="rect">
                <a:avLst/>
              </a:prstGeom>
              <a:noFill/>
            </p:spPr>
            <p:txBody>
              <a:bodyPr wrap="square" rtlCol="0">
                <a:spAutoFit/>
              </a:bodyPr>
              <a:lstStyle/>
              <a:p>
                <a:r>
                  <a:rPr lang="es-CO" dirty="0" smtClean="0"/>
                  <a:t>La tasa apropiada para remunerar los recursos invertidos en las empresas de servicios públicos  se fundamenta en lo establecido en el numerar 87.4 del artículo 87 de la ley 142 de 1994 en donde se establece que las fórmulas tarifarias que determine la CREG deben “</a:t>
                </a:r>
                <a:r>
                  <a:rPr lang="es-CO" b="1" dirty="0" smtClean="0"/>
                  <a:t>remunerar el patrimonio de los accionistas en la misma forma en que lo habría remunerado una empresa eficiente en un sector de riesgo comparable.”</a:t>
                </a:r>
              </a:p>
              <a:p>
                <a:endParaRPr lang="es-CO" dirty="0" smtClean="0"/>
              </a:p>
              <a:p>
                <a:r>
                  <a:rPr lang="es-CO" dirty="0" smtClean="0"/>
                  <a:t>Entonces el WACC debe reconocer el riesgo en que incurren las dos fuentes de financiación teniendo en cuenta que el servicio de la deuda (Pago de los créditos tomados por la empresa) tiene prioridad frente a los accionistas que tienen derechos residuales.</a:t>
                </a:r>
              </a:p>
              <a:p>
                <a:endParaRPr lang="es-CO" dirty="0" smtClean="0"/>
              </a:p>
              <a:p>
                <a:r>
                  <a:rPr lang="es-CO" dirty="0" smtClean="0"/>
                  <a:t>El capital propio de los accionistas corre más riesgo cuando se invierte en la empresa pues asume el riesgo de la actividad de la empresa y por consiguiente su costo debe ser superior al costo de la empresa.</a:t>
                </a:r>
              </a:p>
              <a:p>
                <a:endParaRPr lang="es-CO" dirty="0"/>
              </a:p>
              <a:p>
                <a:pPr algn="ctr"/>
                <a:r>
                  <a:rPr lang="es-CO" sz="2800" dirty="0" smtClean="0"/>
                  <a:t>WACC = </a:t>
                </a:r>
                <a14:m>
                  <m:oMath xmlns:m="http://schemas.openxmlformats.org/officeDocument/2006/math">
                    <m:sSub>
                      <m:sSubPr>
                        <m:ctrlPr>
                          <a:rPr lang="es-CO" sz="2800" i="1" smtClean="0">
                            <a:latin typeface="Cambria Math"/>
                          </a:rPr>
                        </m:ctrlPr>
                      </m:sSubPr>
                      <m:e>
                        <m:r>
                          <a:rPr lang="es-CO" sz="2800" b="0" i="1" smtClean="0">
                            <a:latin typeface="Cambria Math"/>
                          </a:rPr>
                          <m:t>𝑊</m:t>
                        </m:r>
                      </m:e>
                      <m:sub>
                        <m:r>
                          <a:rPr lang="es-CO" sz="2800" b="0" i="1" smtClean="0">
                            <a:latin typeface="Cambria Math"/>
                          </a:rPr>
                          <m:t>𝑑</m:t>
                        </m:r>
                      </m:sub>
                    </m:sSub>
                  </m:oMath>
                </a14:m>
                <a:r>
                  <a:rPr lang="es-CO" sz="2800" dirty="0" smtClean="0"/>
                  <a:t>*</a:t>
                </a:r>
                <a14:m>
                  <m:oMath xmlns:m="http://schemas.openxmlformats.org/officeDocument/2006/math">
                    <m:sSub>
                      <m:sSubPr>
                        <m:ctrlPr>
                          <a:rPr lang="es-CO" sz="2800" i="1" dirty="0" smtClean="0">
                            <a:latin typeface="Cambria Math"/>
                          </a:rPr>
                        </m:ctrlPr>
                      </m:sSubPr>
                      <m:e>
                        <m:r>
                          <a:rPr lang="es-CO" sz="2800" b="0" i="1" dirty="0" smtClean="0">
                            <a:latin typeface="Cambria Math"/>
                          </a:rPr>
                          <m:t>𝐾</m:t>
                        </m:r>
                      </m:e>
                      <m:sub>
                        <m:r>
                          <a:rPr lang="es-CO" sz="2800" b="0" i="1" dirty="0" smtClean="0">
                            <a:latin typeface="Cambria Math"/>
                          </a:rPr>
                          <m:t>𝑑</m:t>
                        </m:r>
                      </m:sub>
                    </m:sSub>
                    <m:r>
                      <a:rPr lang="es-CO" sz="2800" b="0" i="1" dirty="0" smtClean="0">
                        <a:latin typeface="Cambria Math"/>
                      </a:rPr>
                      <m:t>+</m:t>
                    </m:r>
                    <m:sSub>
                      <m:sSubPr>
                        <m:ctrlPr>
                          <a:rPr lang="es-CO" sz="2800" b="0" i="1" dirty="0" smtClean="0">
                            <a:latin typeface="Cambria Math"/>
                          </a:rPr>
                        </m:ctrlPr>
                      </m:sSubPr>
                      <m:e>
                        <m:r>
                          <a:rPr lang="es-CO" sz="2800" b="0" i="1" dirty="0" smtClean="0">
                            <a:latin typeface="Cambria Math"/>
                          </a:rPr>
                          <m:t>𝑊</m:t>
                        </m:r>
                      </m:e>
                      <m:sub>
                        <m:r>
                          <a:rPr lang="es-CO" sz="2800" b="0" i="1" dirty="0" smtClean="0">
                            <a:latin typeface="Cambria Math"/>
                          </a:rPr>
                          <m:t>𝑒</m:t>
                        </m:r>
                      </m:sub>
                    </m:sSub>
                  </m:oMath>
                </a14:m>
                <a:r>
                  <a:rPr lang="es-CO" sz="2800" dirty="0" smtClean="0"/>
                  <a:t>*</a:t>
                </a:r>
                <a14:m>
                  <m:oMath xmlns:m="http://schemas.openxmlformats.org/officeDocument/2006/math">
                    <m:sSub>
                      <m:sSubPr>
                        <m:ctrlPr>
                          <a:rPr lang="es-CO" sz="2800" i="1" dirty="0" smtClean="0">
                            <a:latin typeface="Cambria Math"/>
                          </a:rPr>
                        </m:ctrlPr>
                      </m:sSubPr>
                      <m:e>
                        <m:r>
                          <a:rPr lang="es-CO" sz="2800" b="0" i="1" dirty="0" smtClean="0">
                            <a:latin typeface="Cambria Math"/>
                          </a:rPr>
                          <m:t>𝐾</m:t>
                        </m:r>
                      </m:e>
                      <m:sub>
                        <m:r>
                          <a:rPr lang="es-CO" sz="2800" b="0" i="1" dirty="0" smtClean="0">
                            <a:latin typeface="Cambria Math"/>
                          </a:rPr>
                          <m:t>𝑒</m:t>
                        </m:r>
                      </m:sub>
                    </m:sSub>
                  </m:oMath>
                </a14:m>
                <a:endParaRPr lang="es-CO" sz="2800" dirty="0" smtClean="0"/>
              </a:p>
              <a:p>
                <a:endParaRPr lang="es-CO" dirty="0"/>
              </a:p>
              <a:p>
                <a14:m>
                  <m:oMath xmlns:m="http://schemas.openxmlformats.org/officeDocument/2006/math">
                    <m:sSub>
                      <m:sSubPr>
                        <m:ctrlPr>
                          <a:rPr lang="es-CO" i="1" smtClean="0">
                            <a:latin typeface="Cambria Math"/>
                          </a:rPr>
                        </m:ctrlPr>
                      </m:sSubPr>
                      <m:e>
                        <m:r>
                          <a:rPr lang="es-CO" b="0" i="1" smtClean="0">
                            <a:latin typeface="Cambria Math"/>
                          </a:rPr>
                          <m:t>𝑊</m:t>
                        </m:r>
                      </m:e>
                      <m:sub>
                        <m:r>
                          <a:rPr lang="es-CO" b="0" i="1" smtClean="0">
                            <a:latin typeface="Cambria Math"/>
                          </a:rPr>
                          <m:t>𝑑</m:t>
                        </m:r>
                      </m:sub>
                    </m:sSub>
                  </m:oMath>
                </a14:m>
                <a:r>
                  <a:rPr lang="es-CO" dirty="0" smtClean="0"/>
                  <a:t>: Porcentaje de deuda financiera.</a:t>
                </a:r>
              </a:p>
              <a:p>
                <a14:m>
                  <m:oMath xmlns:m="http://schemas.openxmlformats.org/officeDocument/2006/math">
                    <m:sSub>
                      <m:sSubPr>
                        <m:ctrlPr>
                          <a:rPr lang="es-CO" i="1" smtClean="0">
                            <a:latin typeface="Cambria Math"/>
                          </a:rPr>
                        </m:ctrlPr>
                      </m:sSubPr>
                      <m:e>
                        <m:r>
                          <a:rPr lang="es-CO" b="0" i="1" smtClean="0">
                            <a:latin typeface="Cambria Math"/>
                          </a:rPr>
                          <m:t>𝐾</m:t>
                        </m:r>
                      </m:e>
                      <m:sub>
                        <m:r>
                          <a:rPr lang="es-CO" b="0" i="1" smtClean="0">
                            <a:latin typeface="Cambria Math"/>
                          </a:rPr>
                          <m:t>𝑑</m:t>
                        </m:r>
                      </m:sub>
                    </m:sSub>
                  </m:oMath>
                </a14:m>
                <a:r>
                  <a:rPr lang="es-CO" dirty="0" smtClean="0"/>
                  <a:t>: Costo de la deuda </a:t>
                </a:r>
                <a:r>
                  <a:rPr lang="es-CO" dirty="0" err="1" smtClean="0"/>
                  <a:t>fianciera</a:t>
                </a:r>
                <a:r>
                  <a:rPr lang="es-CO" dirty="0" smtClean="0"/>
                  <a:t>.</a:t>
                </a:r>
                <a:endParaRPr lang="es-CO" dirty="0"/>
              </a:p>
            </p:txBody>
          </p:sp>
        </mc:Choice>
        <mc:Fallback xmlns="">
          <p:sp>
            <p:nvSpPr>
              <p:cNvPr id="2" name="1 CuadroTexto"/>
              <p:cNvSpPr txBox="1">
                <a:spLocks noRot="1" noChangeAspect="1" noMove="1" noResize="1" noEditPoints="1" noAdjustHandles="1" noChangeArrowheads="1" noChangeShapeType="1" noTextEdit="1"/>
              </p:cNvSpPr>
              <p:nvPr/>
            </p:nvSpPr>
            <p:spPr>
              <a:xfrm>
                <a:off x="683568" y="620688"/>
                <a:ext cx="7920880" cy="5786199"/>
              </a:xfrm>
              <a:prstGeom prst="rect">
                <a:avLst/>
              </a:prstGeom>
              <a:blipFill rotWithShape="1">
                <a:blip r:embed="rId2"/>
                <a:stretch>
                  <a:fillRect l="-616" t="-527" r="-1232" b="-738"/>
                </a:stretch>
              </a:blipFill>
            </p:spPr>
            <p:txBody>
              <a:bodyPr/>
              <a:lstStyle/>
              <a:p>
                <a:r>
                  <a:rPr lang="es-CO">
                    <a:noFill/>
                  </a:rPr>
                  <a:t> </a:t>
                </a:r>
              </a:p>
            </p:txBody>
          </p:sp>
        </mc:Fallback>
      </mc:AlternateContent>
    </p:spTree>
    <p:extLst>
      <p:ext uri="{BB962C8B-B14F-4D97-AF65-F5344CB8AC3E}">
        <p14:creationId xmlns:p14="http://schemas.microsoft.com/office/powerpoint/2010/main" val="1916081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406234"/>
                <a:ext cx="7776864" cy="6200031"/>
              </a:xfrm>
              <a:prstGeom prst="rect">
                <a:avLst/>
              </a:prstGeom>
              <a:noFill/>
            </p:spPr>
            <p:txBody>
              <a:bodyPr wrap="square" rtlCol="0">
                <a:spAutoFit/>
              </a:bodyPr>
              <a:lstStyle/>
              <a:p>
                <a14:m>
                  <m:oMath xmlns:m="http://schemas.openxmlformats.org/officeDocument/2006/math">
                    <m:sSub>
                      <m:sSubPr>
                        <m:ctrlPr>
                          <a:rPr lang="es-CO" i="1" smtClean="0">
                            <a:latin typeface="Cambria Math"/>
                          </a:rPr>
                        </m:ctrlPr>
                      </m:sSubPr>
                      <m:e>
                        <m:r>
                          <a:rPr lang="es-CO" b="0" i="1" smtClean="0">
                            <a:latin typeface="Cambria Math"/>
                          </a:rPr>
                          <m:t>𝑊</m:t>
                        </m:r>
                      </m:e>
                      <m:sub>
                        <m:r>
                          <a:rPr lang="es-CO" b="0" i="1" smtClean="0">
                            <a:latin typeface="Cambria Math"/>
                          </a:rPr>
                          <m:t>𝑒</m:t>
                        </m:r>
                      </m:sub>
                    </m:sSub>
                  </m:oMath>
                </a14:m>
                <a:r>
                  <a:rPr lang="es-CO" dirty="0" smtClean="0"/>
                  <a:t>: Porcentaje de capital propio o (</a:t>
                </a:r>
                <a:r>
                  <a:rPr lang="es-CO" dirty="0" err="1" smtClean="0"/>
                  <a:t>Equity</a:t>
                </a:r>
                <a:r>
                  <a:rPr lang="es-CO" dirty="0" smtClean="0"/>
                  <a:t>)</a:t>
                </a:r>
              </a:p>
              <a:p>
                <a14:m>
                  <m:oMath xmlns:m="http://schemas.openxmlformats.org/officeDocument/2006/math">
                    <m:sSub>
                      <m:sSubPr>
                        <m:ctrlPr>
                          <a:rPr lang="es-CO" i="1" smtClean="0">
                            <a:latin typeface="Cambria Math"/>
                          </a:rPr>
                        </m:ctrlPr>
                      </m:sSubPr>
                      <m:e>
                        <m:r>
                          <a:rPr lang="es-CO" b="0" i="1" smtClean="0">
                            <a:latin typeface="Cambria Math"/>
                          </a:rPr>
                          <m:t>𝐾</m:t>
                        </m:r>
                      </m:e>
                      <m:sub>
                        <m:r>
                          <a:rPr lang="es-CO" b="0" i="1" smtClean="0">
                            <a:latin typeface="Cambria Math"/>
                          </a:rPr>
                          <m:t>𝑒</m:t>
                        </m:r>
                      </m:sub>
                    </m:sSub>
                  </m:oMath>
                </a14:m>
                <a:r>
                  <a:rPr lang="es-CO" dirty="0" smtClean="0"/>
                  <a:t>: Costo del capital propio o (</a:t>
                </a:r>
                <a:r>
                  <a:rPr lang="es-CO" dirty="0" err="1" smtClean="0"/>
                  <a:t>Equity</a:t>
                </a:r>
                <a:r>
                  <a:rPr lang="es-CO" dirty="0" smtClean="0"/>
                  <a:t>)</a:t>
                </a:r>
              </a:p>
              <a:p>
                <a:endParaRPr lang="es-CO" dirty="0"/>
              </a:p>
              <a:p>
                <a:r>
                  <a:rPr lang="es-CO" dirty="0" smtClean="0"/>
                  <a:t>La anterior ecuación se cumple en un mundo ideal, es decir sin impuestos.</a:t>
                </a:r>
              </a:p>
              <a:p>
                <a:r>
                  <a:rPr lang="es-CO" dirty="0" smtClean="0"/>
                  <a:t>Pero al tener en cuenta el efecto de los impuestos sobre el costo de capital la anterior ecuación debe ajustarse.</a:t>
                </a:r>
              </a:p>
              <a:p>
                <a:endParaRPr lang="es-CO" dirty="0"/>
              </a:p>
              <a:p>
                <a:r>
                  <a:rPr lang="es-CO" dirty="0" smtClean="0"/>
                  <a:t>Puesto que los intereses pagados por los préstamos son deducibles como gasto es decir reducen la utilidad y por tanto el impuesto a pagar, el WACC después de impuestos debe considerar un costo de la deuda disminuida por la tasa de impuesto de renta </a:t>
                </a:r>
                <a14:m>
                  <m:oMath xmlns:m="http://schemas.openxmlformats.org/officeDocument/2006/math">
                    <m:sSub>
                      <m:sSubPr>
                        <m:ctrlPr>
                          <a:rPr lang="es-CO" i="1" smtClean="0">
                            <a:latin typeface="Cambria Math"/>
                          </a:rPr>
                        </m:ctrlPr>
                      </m:sSubPr>
                      <m:e>
                        <m:r>
                          <a:rPr lang="es-CO" b="0" i="1" smtClean="0">
                            <a:latin typeface="Cambria Math"/>
                          </a:rPr>
                          <m:t>𝑇</m:t>
                        </m:r>
                      </m:e>
                      <m:sub>
                        <m:r>
                          <a:rPr lang="es-CO" b="0" i="1" smtClean="0">
                            <a:latin typeface="Cambria Math"/>
                          </a:rPr>
                          <m:t>𝑥</m:t>
                        </m:r>
                      </m:sub>
                    </m:sSub>
                  </m:oMath>
                </a14:m>
                <a:r>
                  <a:rPr lang="es-CO" dirty="0" smtClean="0"/>
                  <a:t>. Es decir: El WACC después de impuestos es:</a:t>
                </a:r>
              </a:p>
              <a:p>
                <a:endParaRPr lang="es-CO" dirty="0" smtClean="0"/>
              </a:p>
              <a:p>
                <a:pPr algn="ctr"/>
                <a14:m>
                  <m:oMath xmlns:m="http://schemas.openxmlformats.org/officeDocument/2006/math">
                    <m:sSub>
                      <m:sSubPr>
                        <m:ctrlPr>
                          <a:rPr lang="es-CO" i="1" smtClean="0">
                            <a:latin typeface="Cambria Math"/>
                          </a:rPr>
                        </m:ctrlPr>
                      </m:sSubPr>
                      <m:e>
                        <m:r>
                          <a:rPr lang="es-CO" b="0" i="1" smtClean="0">
                            <a:latin typeface="Cambria Math"/>
                          </a:rPr>
                          <m:t>𝑊𝐴𝐶𝐶</m:t>
                        </m:r>
                      </m:e>
                      <m:sub>
                        <m:r>
                          <a:rPr lang="es-CO" b="0" i="1" smtClean="0">
                            <a:latin typeface="Cambria Math"/>
                          </a:rPr>
                          <m:t>𝑑</m:t>
                        </m:r>
                      </m:sub>
                    </m:sSub>
                  </m:oMath>
                </a14:m>
                <a:r>
                  <a:rPr lang="es-CO" dirty="0" smtClean="0"/>
                  <a:t>=</a:t>
                </a:r>
                <a14:m>
                  <m:oMath xmlns:m="http://schemas.openxmlformats.org/officeDocument/2006/math">
                    <m:sSub>
                      <m:sSubPr>
                        <m:ctrlPr>
                          <a:rPr lang="es-CO" i="1" dirty="0" smtClean="0">
                            <a:latin typeface="Cambria Math"/>
                          </a:rPr>
                        </m:ctrlPr>
                      </m:sSubPr>
                      <m:e>
                        <m:r>
                          <a:rPr lang="es-CO" b="0" i="1" dirty="0" smtClean="0">
                            <a:latin typeface="Cambria Math"/>
                          </a:rPr>
                          <m:t>𝑊</m:t>
                        </m:r>
                      </m:e>
                      <m:sub>
                        <m:r>
                          <a:rPr lang="es-CO" b="0" i="1" dirty="0" smtClean="0">
                            <a:latin typeface="Cambria Math"/>
                          </a:rPr>
                          <m:t>𝑑</m:t>
                        </m:r>
                      </m:sub>
                    </m:sSub>
                    <m:r>
                      <a:rPr lang="es-CO" b="0" i="1" dirty="0" smtClean="0">
                        <a:latin typeface="Cambria Math"/>
                      </a:rPr>
                      <m:t>∗</m:t>
                    </m:r>
                    <m:sSub>
                      <m:sSubPr>
                        <m:ctrlPr>
                          <a:rPr lang="es-CO" b="0" i="1" dirty="0" smtClean="0">
                            <a:latin typeface="Cambria Math"/>
                          </a:rPr>
                        </m:ctrlPr>
                      </m:sSubPr>
                      <m:e>
                        <m:r>
                          <a:rPr lang="es-CO" b="0" i="1" dirty="0" smtClean="0">
                            <a:latin typeface="Cambria Math"/>
                          </a:rPr>
                          <m:t>𝐾</m:t>
                        </m:r>
                      </m:e>
                      <m:sub>
                        <m:r>
                          <a:rPr lang="es-CO" b="0" i="1" dirty="0" smtClean="0">
                            <a:latin typeface="Cambria Math"/>
                          </a:rPr>
                          <m:t>𝑑</m:t>
                        </m:r>
                      </m:sub>
                    </m:sSub>
                    <m:r>
                      <a:rPr lang="es-CO" b="0" i="1" dirty="0" smtClean="0">
                        <a:latin typeface="Cambria Math"/>
                      </a:rPr>
                      <m:t>∗</m:t>
                    </m:r>
                    <m:d>
                      <m:dPr>
                        <m:ctrlPr>
                          <a:rPr lang="es-CO" b="0" i="1" dirty="0" smtClean="0">
                            <a:latin typeface="Cambria Math"/>
                          </a:rPr>
                        </m:ctrlPr>
                      </m:dPr>
                      <m:e>
                        <m:r>
                          <a:rPr lang="es-CO" b="0" i="1" dirty="0" smtClean="0">
                            <a:latin typeface="Cambria Math"/>
                          </a:rPr>
                          <m:t>1−</m:t>
                        </m:r>
                        <m:sSub>
                          <m:sSubPr>
                            <m:ctrlPr>
                              <a:rPr lang="es-CO" b="0" i="1" dirty="0" smtClean="0">
                                <a:latin typeface="Cambria Math"/>
                              </a:rPr>
                            </m:ctrlPr>
                          </m:sSubPr>
                          <m:e>
                            <m:r>
                              <a:rPr lang="es-CO" b="0" i="1" dirty="0" smtClean="0">
                                <a:latin typeface="Cambria Math"/>
                              </a:rPr>
                              <m:t>𝑇</m:t>
                            </m:r>
                          </m:e>
                          <m:sub>
                            <m:r>
                              <a:rPr lang="es-CO" b="0" i="1" dirty="0" smtClean="0">
                                <a:latin typeface="Cambria Math"/>
                              </a:rPr>
                              <m:t>𝑥</m:t>
                            </m:r>
                          </m:sub>
                        </m:sSub>
                      </m:e>
                    </m:d>
                    <m:r>
                      <a:rPr lang="es-CO" b="0" i="1" dirty="0" smtClean="0">
                        <a:latin typeface="Cambria Math"/>
                      </a:rPr>
                      <m:t>+</m:t>
                    </m:r>
                    <m:sSub>
                      <m:sSubPr>
                        <m:ctrlPr>
                          <a:rPr lang="es-CO" b="0" i="1" dirty="0" smtClean="0">
                            <a:latin typeface="Cambria Math"/>
                          </a:rPr>
                        </m:ctrlPr>
                      </m:sSubPr>
                      <m:e>
                        <m:r>
                          <a:rPr lang="es-CO" b="0" i="1" dirty="0" smtClean="0">
                            <a:latin typeface="Cambria Math"/>
                          </a:rPr>
                          <m:t>𝑊</m:t>
                        </m:r>
                      </m:e>
                      <m:sub>
                        <m:r>
                          <a:rPr lang="es-CO" b="0" i="1" dirty="0" smtClean="0">
                            <a:latin typeface="Cambria Math"/>
                          </a:rPr>
                          <m:t>𝑒</m:t>
                        </m:r>
                      </m:sub>
                    </m:sSub>
                    <m:r>
                      <a:rPr lang="es-CO" b="0" i="1" dirty="0" smtClean="0">
                        <a:latin typeface="Cambria Math"/>
                      </a:rPr>
                      <m:t>∗</m:t>
                    </m:r>
                    <m:sSub>
                      <m:sSubPr>
                        <m:ctrlPr>
                          <a:rPr lang="es-CO" b="0" i="1" dirty="0" smtClean="0">
                            <a:latin typeface="Cambria Math"/>
                          </a:rPr>
                        </m:ctrlPr>
                      </m:sSubPr>
                      <m:e>
                        <m:r>
                          <a:rPr lang="es-CO" b="0" i="1" dirty="0" smtClean="0">
                            <a:latin typeface="Cambria Math"/>
                          </a:rPr>
                          <m:t>𝐾</m:t>
                        </m:r>
                      </m:e>
                      <m:sub>
                        <m:r>
                          <a:rPr lang="es-CO" b="0" i="1" dirty="0" smtClean="0">
                            <a:latin typeface="Cambria Math"/>
                          </a:rPr>
                          <m:t>𝑒</m:t>
                        </m:r>
                      </m:sub>
                    </m:sSub>
                  </m:oMath>
                </a14:m>
                <a:endParaRPr lang="es-CO" dirty="0" smtClean="0"/>
              </a:p>
              <a:p>
                <a:endParaRPr lang="es-CO" dirty="0"/>
              </a:p>
              <a:p>
                <a:r>
                  <a:rPr lang="es-CO" dirty="0" smtClean="0"/>
                  <a:t>Para la determinación de las tarifas reguladas por conveniencia y simplicidad se reconocen ingresos para el pago de impuestos a través de la tasa de retorno. Por tanto se utiliza para el cálculo de tarifas, el costo promedio de capital antes de impuestos, estimando una tasa contributiva uniforme de las empresas. Entonces el WACC antes de impuestos es:</a:t>
                </a:r>
              </a:p>
              <a:p>
                <a:endParaRPr lang="es-CO" dirty="0"/>
              </a:p>
              <a:p>
                <a:pPr/>
                <a14:m>
                  <m:oMathPara xmlns:m="http://schemas.openxmlformats.org/officeDocument/2006/math">
                    <m:oMathParaPr>
                      <m:jc m:val="center"/>
                    </m:oMathParaPr>
                    <m:oMath xmlns:m="http://schemas.openxmlformats.org/officeDocument/2006/math">
                      <m:sSub>
                        <m:sSubPr>
                          <m:ctrlPr>
                            <a:rPr lang="es-CO" i="1" smtClean="0">
                              <a:latin typeface="Cambria Math"/>
                            </a:rPr>
                          </m:ctrlPr>
                        </m:sSubPr>
                        <m:e>
                          <m:r>
                            <a:rPr lang="es-CO" b="0" i="1" smtClean="0">
                              <a:latin typeface="Cambria Math"/>
                            </a:rPr>
                            <m:t>𝑊𝐴𝐶𝐶</m:t>
                          </m:r>
                        </m:e>
                        <m:sub>
                          <m:r>
                            <a:rPr lang="es-CO" b="0" i="1" smtClean="0">
                              <a:latin typeface="Cambria Math"/>
                            </a:rPr>
                            <m:t>𝑎</m:t>
                          </m:r>
                        </m:sub>
                      </m:sSub>
                      <m:r>
                        <a:rPr lang="es-CO" b="0" i="1" smtClean="0">
                          <a:latin typeface="Cambria Math"/>
                        </a:rPr>
                        <m:t>=</m:t>
                      </m:r>
                      <m:sSub>
                        <m:sSubPr>
                          <m:ctrlPr>
                            <a:rPr lang="es-CO" b="0" i="1" smtClean="0">
                              <a:latin typeface="Cambria Math"/>
                            </a:rPr>
                          </m:ctrlPr>
                        </m:sSubPr>
                        <m:e>
                          <m:r>
                            <a:rPr lang="es-CO" b="0" i="1" smtClean="0">
                              <a:latin typeface="Cambria Math"/>
                            </a:rPr>
                            <m:t>𝑊</m:t>
                          </m:r>
                        </m:e>
                        <m:sub>
                          <m:r>
                            <a:rPr lang="es-CO" b="0" i="1" smtClean="0">
                              <a:latin typeface="Cambria Math"/>
                            </a:rPr>
                            <m:t>𝑑</m:t>
                          </m:r>
                        </m:sub>
                      </m:sSub>
                      <m:r>
                        <a:rPr lang="es-CO" b="0" i="1" smtClean="0">
                          <a:latin typeface="Cambria Math"/>
                        </a:rPr>
                        <m:t>∗</m:t>
                      </m:r>
                      <m:sSub>
                        <m:sSubPr>
                          <m:ctrlPr>
                            <a:rPr lang="es-CO" b="0" i="1" smtClean="0">
                              <a:latin typeface="Cambria Math"/>
                            </a:rPr>
                          </m:ctrlPr>
                        </m:sSubPr>
                        <m:e>
                          <m:r>
                            <a:rPr lang="es-CO" b="0" i="1" smtClean="0">
                              <a:latin typeface="Cambria Math"/>
                            </a:rPr>
                            <m:t>𝐾</m:t>
                          </m:r>
                        </m:e>
                        <m:sub>
                          <m:r>
                            <a:rPr lang="es-CO" b="0" i="1" smtClean="0">
                              <a:latin typeface="Cambria Math"/>
                            </a:rPr>
                            <m:t>𝑑</m:t>
                          </m:r>
                        </m:sub>
                      </m:sSub>
                      <m:r>
                        <a:rPr lang="es-CO" b="0" i="1" smtClean="0">
                          <a:latin typeface="Cambria Math"/>
                        </a:rPr>
                        <m:t>+</m:t>
                      </m:r>
                      <m:f>
                        <m:fPr>
                          <m:ctrlPr>
                            <a:rPr lang="es-CO" b="0" i="1" smtClean="0">
                              <a:latin typeface="Cambria Math"/>
                            </a:rPr>
                          </m:ctrlPr>
                        </m:fPr>
                        <m:num>
                          <m:sSub>
                            <m:sSubPr>
                              <m:ctrlPr>
                                <a:rPr lang="es-CO" b="0" i="1" smtClean="0">
                                  <a:latin typeface="Cambria Math"/>
                                </a:rPr>
                              </m:ctrlPr>
                            </m:sSubPr>
                            <m:e>
                              <m:r>
                                <a:rPr lang="es-CO" b="0" i="1" smtClean="0">
                                  <a:latin typeface="Cambria Math"/>
                                </a:rPr>
                                <m:t>𝑊</m:t>
                              </m:r>
                            </m:e>
                            <m:sub>
                              <m:r>
                                <a:rPr lang="es-CO" b="0" i="1" smtClean="0">
                                  <a:latin typeface="Cambria Math"/>
                                </a:rPr>
                                <m:t>𝑒</m:t>
                              </m:r>
                            </m:sub>
                          </m:sSub>
                          <m:r>
                            <a:rPr lang="es-CO" b="0" i="1" smtClean="0">
                              <a:latin typeface="Cambria Math"/>
                            </a:rPr>
                            <m:t>∗</m:t>
                          </m:r>
                          <m:sSub>
                            <m:sSubPr>
                              <m:ctrlPr>
                                <a:rPr lang="es-CO" b="0" i="1" smtClean="0">
                                  <a:latin typeface="Cambria Math"/>
                                </a:rPr>
                              </m:ctrlPr>
                            </m:sSubPr>
                            <m:e>
                              <m:r>
                                <a:rPr lang="es-CO" b="0" i="1" smtClean="0">
                                  <a:latin typeface="Cambria Math"/>
                                </a:rPr>
                                <m:t>𝐾</m:t>
                              </m:r>
                            </m:e>
                            <m:sub>
                              <m:r>
                                <a:rPr lang="es-CO" b="0" i="1" smtClean="0">
                                  <a:latin typeface="Cambria Math"/>
                                </a:rPr>
                                <m:t>𝑒</m:t>
                              </m:r>
                            </m:sub>
                          </m:sSub>
                        </m:num>
                        <m:den>
                          <m:r>
                            <a:rPr lang="es-CO" b="0" i="1" smtClean="0">
                              <a:latin typeface="Cambria Math"/>
                            </a:rPr>
                            <m:t>(1−</m:t>
                          </m:r>
                          <m:sSub>
                            <m:sSubPr>
                              <m:ctrlPr>
                                <a:rPr lang="es-CO" b="0" i="1" smtClean="0">
                                  <a:latin typeface="Cambria Math"/>
                                </a:rPr>
                              </m:ctrlPr>
                            </m:sSubPr>
                            <m:e>
                              <m:r>
                                <a:rPr lang="es-CO" b="0" i="1" smtClean="0">
                                  <a:latin typeface="Cambria Math"/>
                                </a:rPr>
                                <m:t>𝑇</m:t>
                              </m:r>
                            </m:e>
                            <m:sub>
                              <m:r>
                                <a:rPr lang="es-CO" b="0" i="1" smtClean="0">
                                  <a:latin typeface="Cambria Math"/>
                                </a:rPr>
                                <m:t>𝑥</m:t>
                              </m:r>
                            </m:sub>
                          </m:sSub>
                          <m:r>
                            <a:rPr lang="es-CO" b="0" i="1" smtClean="0">
                              <a:latin typeface="Cambria Math"/>
                            </a:rPr>
                            <m:t>)</m:t>
                          </m:r>
                        </m:den>
                      </m:f>
                    </m:oMath>
                  </m:oMathPara>
                </a14:m>
                <a:endParaRPr lang="es-CO" dirty="0" smtClean="0"/>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406234"/>
                <a:ext cx="7776864" cy="6200031"/>
              </a:xfrm>
              <a:prstGeom prst="rect">
                <a:avLst/>
              </a:prstGeom>
              <a:blipFill rotWithShape="1">
                <a:blip r:embed="rId2"/>
                <a:stretch>
                  <a:fillRect l="-627" t="-492"/>
                </a:stretch>
              </a:blipFill>
            </p:spPr>
            <p:txBody>
              <a:bodyPr/>
              <a:lstStyle/>
              <a:p>
                <a:r>
                  <a:rPr lang="es-CO">
                    <a:noFill/>
                  </a:rPr>
                  <a:t> </a:t>
                </a:r>
              </a:p>
            </p:txBody>
          </p:sp>
        </mc:Fallback>
      </mc:AlternateContent>
    </p:spTree>
    <p:extLst>
      <p:ext uri="{BB962C8B-B14F-4D97-AF65-F5344CB8AC3E}">
        <p14:creationId xmlns:p14="http://schemas.microsoft.com/office/powerpoint/2010/main" val="1128105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899592" y="692696"/>
                <a:ext cx="7704856" cy="4262898"/>
              </a:xfrm>
              <a:prstGeom prst="rect">
                <a:avLst/>
              </a:prstGeom>
              <a:noFill/>
            </p:spPr>
            <p:txBody>
              <a:bodyPr wrap="square" rtlCol="0">
                <a:spAutoFit/>
              </a:bodyPr>
              <a:lstStyle/>
              <a:p>
                <a:r>
                  <a:rPr lang="es-CO" dirty="0" smtClean="0"/>
                  <a:t>Teniendo en cuenta que la metodología de cálculo tarifario hacen referencia a precios constantes, es decir no tienen en cuenta el efecto de la inflación, entonces la tasa de descuento debe calcularse en términos reales y no en términos nominales.</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𝑊𝐴𝐶𝐶</m:t>
                          </m:r>
                        </m:e>
                        <m:sub>
                          <m:r>
                            <a:rPr lang="es-CO" b="0" i="1" smtClean="0">
                              <a:latin typeface="Cambria Math"/>
                            </a:rPr>
                            <m:t>𝑎</m:t>
                          </m:r>
                          <m:r>
                            <a:rPr lang="es-CO" b="0" i="1" smtClean="0">
                              <a:latin typeface="Cambria Math"/>
                            </a:rPr>
                            <m:t>,</m:t>
                          </m:r>
                          <m:r>
                            <a:rPr lang="es-CO" b="0" i="1" smtClean="0">
                              <a:latin typeface="Cambria Math"/>
                            </a:rPr>
                            <m:t>𝑟</m:t>
                          </m:r>
                        </m:sub>
                      </m:sSub>
                      <m:r>
                        <a:rPr lang="es-CO" b="0" i="1" smtClean="0">
                          <a:latin typeface="Cambria Math"/>
                        </a:rPr>
                        <m:t>=</m:t>
                      </m:r>
                      <m:f>
                        <m:fPr>
                          <m:ctrlPr>
                            <a:rPr lang="es-CO" b="0" i="1" smtClean="0">
                              <a:latin typeface="Cambria Math"/>
                            </a:rPr>
                          </m:ctrlPr>
                        </m:fPr>
                        <m:num>
                          <m:sSub>
                            <m:sSubPr>
                              <m:ctrlPr>
                                <a:rPr lang="es-CO" b="0" i="1" smtClean="0">
                                  <a:latin typeface="Cambria Math"/>
                                </a:rPr>
                              </m:ctrlPr>
                            </m:sSubPr>
                            <m:e>
                              <m:r>
                                <a:rPr lang="es-CO" b="0" i="1" smtClean="0">
                                  <a:latin typeface="Cambria Math"/>
                                </a:rPr>
                                <m:t>𝑊𝐴𝐶𝐶</m:t>
                              </m:r>
                            </m:e>
                            <m:sub>
                              <m:r>
                                <a:rPr lang="es-CO" b="0" i="1" smtClean="0">
                                  <a:latin typeface="Cambria Math"/>
                                </a:rPr>
                                <m:t>𝑎</m:t>
                              </m:r>
                            </m:sub>
                          </m:sSub>
                          <m:r>
                            <a:rPr lang="es-CO" b="0" i="1" smtClean="0">
                              <a:latin typeface="Cambria Math"/>
                            </a:rPr>
                            <m:t>−</m:t>
                          </m:r>
                          <m:r>
                            <a:rPr lang="es-CO" b="0" i="1" smtClean="0">
                              <a:latin typeface="Cambria Math"/>
                              <a:ea typeface="Cambria Math"/>
                            </a:rPr>
                            <m:t>𝜋</m:t>
                          </m:r>
                        </m:num>
                        <m:den>
                          <m:r>
                            <a:rPr lang="es-CO" b="0" i="1" smtClean="0">
                              <a:latin typeface="Cambria Math"/>
                            </a:rPr>
                            <m:t>(1+</m:t>
                          </m:r>
                          <m:r>
                            <a:rPr lang="es-CO" b="0" i="1" smtClean="0">
                              <a:latin typeface="Cambria Math"/>
                              <a:ea typeface="Cambria Math"/>
                            </a:rPr>
                            <m:t>𝜋</m:t>
                          </m:r>
                          <m:r>
                            <a:rPr lang="es-CO" b="0" i="1" smtClean="0">
                              <a:latin typeface="Cambria Math"/>
                              <a:ea typeface="Cambria Math"/>
                            </a:rPr>
                            <m:t>)</m:t>
                          </m:r>
                        </m:den>
                      </m:f>
                    </m:oMath>
                  </m:oMathPara>
                </a14:m>
                <a:endParaRPr lang="es-CO" dirty="0" smtClean="0"/>
              </a:p>
              <a:p>
                <a:endParaRPr lang="es-CO" dirty="0"/>
              </a:p>
              <a:p>
                <a:pPr/>
                <a14:m>
                  <m:oMathPara xmlns:m="http://schemas.openxmlformats.org/officeDocument/2006/math">
                    <m:oMathParaPr>
                      <m:jc m:val="left"/>
                    </m:oMathParaPr>
                    <m:oMath xmlns:m="http://schemas.openxmlformats.org/officeDocument/2006/math">
                      <m:r>
                        <a:rPr lang="es-CO" i="1" smtClean="0">
                          <a:latin typeface="Cambria Math"/>
                          <a:ea typeface="Cambria Math"/>
                        </a:rPr>
                        <m:t>𝜋</m:t>
                      </m:r>
                      <m:r>
                        <a:rPr lang="es-CO" b="0" i="1" smtClean="0">
                          <a:latin typeface="Cambria Math"/>
                          <a:ea typeface="Cambria Math"/>
                        </a:rPr>
                        <m:t>:</m:t>
                      </m:r>
                      <m:r>
                        <a:rPr lang="es-CO" b="0" i="1" smtClean="0">
                          <a:latin typeface="Cambria Math"/>
                          <a:ea typeface="Cambria Math"/>
                        </a:rPr>
                        <m:t>𝑇𝑎𝑠𝑎</m:t>
                      </m:r>
                      <m:r>
                        <a:rPr lang="es-CO" b="0" i="1" smtClean="0">
                          <a:latin typeface="Cambria Math"/>
                          <a:ea typeface="Cambria Math"/>
                        </a:rPr>
                        <m:t> </m:t>
                      </m:r>
                      <m:r>
                        <a:rPr lang="es-CO" b="0" i="1" smtClean="0">
                          <a:latin typeface="Cambria Math"/>
                          <a:ea typeface="Cambria Math"/>
                        </a:rPr>
                        <m:t>𝑑𝑒</m:t>
                      </m:r>
                      <m:r>
                        <a:rPr lang="es-CO" b="0" i="1" smtClean="0">
                          <a:latin typeface="Cambria Math"/>
                          <a:ea typeface="Cambria Math"/>
                        </a:rPr>
                        <m:t> </m:t>
                      </m:r>
                      <m:r>
                        <a:rPr lang="es-CO" b="0" i="1" smtClean="0">
                          <a:latin typeface="Cambria Math"/>
                          <a:ea typeface="Cambria Math"/>
                        </a:rPr>
                        <m:t>𝐼𝑛𝑓𝑙𝑎𝑐𝑖</m:t>
                      </m:r>
                      <m:r>
                        <a:rPr lang="es-CO" b="0" i="1" smtClean="0">
                          <a:latin typeface="Cambria Math"/>
                          <a:ea typeface="Cambria Math"/>
                        </a:rPr>
                        <m:t>ó</m:t>
                      </m:r>
                      <m:r>
                        <a:rPr lang="es-CO" b="0" i="1" smtClean="0">
                          <a:latin typeface="Cambria Math"/>
                          <a:ea typeface="Cambria Math"/>
                        </a:rPr>
                        <m:t>𝑛</m:t>
                      </m:r>
                    </m:oMath>
                  </m:oMathPara>
                </a14:m>
                <a:endParaRPr lang="es-CO" dirty="0" smtClean="0"/>
              </a:p>
              <a:p>
                <a:endParaRPr lang="es-CO" dirty="0"/>
              </a:p>
              <a:p>
                <a:r>
                  <a:rPr lang="es-CO" dirty="0" smtClean="0"/>
                  <a:t>La estructura de capital de las empresas que han sido reguladas  por la CREG desde el 2002 considera una composición de 40% de deuda y por tanto 60% de capital propio de los accionistas. Es decir </a:t>
                </a:r>
                <a14:m>
                  <m:oMath xmlns:m="http://schemas.openxmlformats.org/officeDocument/2006/math">
                    <m:sSub>
                      <m:sSubPr>
                        <m:ctrlPr>
                          <a:rPr lang="es-CO" i="1" smtClean="0">
                            <a:latin typeface="Cambria Math"/>
                          </a:rPr>
                        </m:ctrlPr>
                      </m:sSubPr>
                      <m:e>
                        <m:r>
                          <a:rPr lang="es-CO" b="0" i="1" smtClean="0">
                            <a:latin typeface="Cambria Math"/>
                          </a:rPr>
                          <m:t>𝑊</m:t>
                        </m:r>
                      </m:e>
                      <m:sub>
                        <m:r>
                          <a:rPr lang="es-CO" b="0" i="1" smtClean="0">
                            <a:latin typeface="Cambria Math"/>
                          </a:rPr>
                          <m:t>𝑑</m:t>
                        </m:r>
                      </m:sub>
                    </m:sSub>
                    <m:r>
                      <a:rPr lang="es-CO" b="0" i="1" smtClean="0">
                        <a:latin typeface="Cambria Math"/>
                      </a:rPr>
                      <m:t>=40%</m:t>
                    </m:r>
                  </m:oMath>
                </a14:m>
                <a:r>
                  <a:rPr lang="es-CO" dirty="0" smtClean="0"/>
                  <a:t>  y  </a:t>
                </a:r>
                <a14:m>
                  <m:oMath xmlns:m="http://schemas.openxmlformats.org/officeDocument/2006/math">
                    <m:sSub>
                      <m:sSubPr>
                        <m:ctrlPr>
                          <a:rPr lang="es-CO" i="1" smtClean="0">
                            <a:latin typeface="Cambria Math"/>
                          </a:rPr>
                        </m:ctrlPr>
                      </m:sSubPr>
                      <m:e>
                        <m:r>
                          <a:rPr lang="es-CO" b="0" i="1" smtClean="0">
                            <a:latin typeface="Cambria Math"/>
                          </a:rPr>
                          <m:t>𝑊</m:t>
                        </m:r>
                      </m:e>
                      <m:sub>
                        <m:r>
                          <a:rPr lang="es-CO" b="0" i="1" smtClean="0">
                            <a:latin typeface="Cambria Math"/>
                          </a:rPr>
                          <m:t>𝑒</m:t>
                        </m:r>
                      </m:sub>
                    </m:sSub>
                    <m:r>
                      <a:rPr lang="es-CO" b="0" i="1" smtClean="0">
                        <a:latin typeface="Cambria Math"/>
                      </a:rPr>
                      <m:t>=60%.</m:t>
                    </m:r>
                  </m:oMath>
                </a14:m>
                <a:endParaRPr lang="es-CO" dirty="0" smtClean="0"/>
              </a:p>
              <a:p>
                <a:r>
                  <a:rPr lang="es-CO" dirty="0" smtClean="0"/>
                  <a:t>En cuanto a la tasa de impuesto de renta vigente en Colombia es del 33%, es decir </a:t>
                </a:r>
                <a14:m>
                  <m:oMath xmlns:m="http://schemas.openxmlformats.org/officeDocument/2006/math">
                    <m:sSub>
                      <m:sSubPr>
                        <m:ctrlPr>
                          <a:rPr lang="es-CO" i="1" smtClean="0">
                            <a:latin typeface="Cambria Math"/>
                          </a:rPr>
                        </m:ctrlPr>
                      </m:sSubPr>
                      <m:e>
                        <m:r>
                          <a:rPr lang="es-CO" b="0" i="1" smtClean="0">
                            <a:latin typeface="Cambria Math"/>
                          </a:rPr>
                          <m:t>𝑇</m:t>
                        </m:r>
                      </m:e>
                      <m:sub>
                        <m:r>
                          <a:rPr lang="es-CO" b="0" i="1" smtClean="0">
                            <a:latin typeface="Cambria Math"/>
                          </a:rPr>
                          <m:t>𝑥</m:t>
                        </m:r>
                      </m:sub>
                    </m:sSub>
                    <m:r>
                      <a:rPr lang="es-CO" b="0" i="1" smtClean="0">
                        <a:latin typeface="Cambria Math"/>
                      </a:rPr>
                      <m:t>=33%</m:t>
                    </m:r>
                  </m:oMath>
                </a14:m>
                <a:r>
                  <a:rPr lang="es-CO" dirty="0" smtClean="0"/>
                  <a:t>.</a:t>
                </a:r>
                <a:endParaRPr lang="es-CO" dirty="0"/>
              </a:p>
            </p:txBody>
          </p:sp>
        </mc:Choice>
        <mc:Fallback xmlns="">
          <p:sp>
            <p:nvSpPr>
              <p:cNvPr id="2" name="1 CuadroTexto"/>
              <p:cNvSpPr txBox="1">
                <a:spLocks noRot="1" noChangeAspect="1" noMove="1" noResize="1" noEditPoints="1" noAdjustHandles="1" noChangeArrowheads="1" noChangeShapeType="1" noTextEdit="1"/>
              </p:cNvSpPr>
              <p:nvPr/>
            </p:nvSpPr>
            <p:spPr>
              <a:xfrm>
                <a:off x="899592" y="692696"/>
                <a:ext cx="7704856" cy="4262898"/>
              </a:xfrm>
              <a:prstGeom prst="rect">
                <a:avLst/>
              </a:prstGeom>
              <a:blipFill rotWithShape="1">
                <a:blip r:embed="rId2"/>
                <a:stretch>
                  <a:fillRect l="-713" t="-715" b="-1431"/>
                </a:stretch>
              </a:blipFill>
            </p:spPr>
            <p:txBody>
              <a:bodyPr/>
              <a:lstStyle/>
              <a:p>
                <a:r>
                  <a:rPr lang="es-CO">
                    <a:noFill/>
                  </a:rPr>
                  <a:t> </a:t>
                </a:r>
              </a:p>
            </p:txBody>
          </p:sp>
        </mc:Fallback>
      </mc:AlternateContent>
    </p:spTree>
    <p:extLst>
      <p:ext uri="{BB962C8B-B14F-4D97-AF65-F5344CB8AC3E}">
        <p14:creationId xmlns:p14="http://schemas.microsoft.com/office/powerpoint/2010/main" val="364583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755576" y="404664"/>
                <a:ext cx="7848872" cy="5976060"/>
              </a:xfrm>
              <a:prstGeom prst="rect">
                <a:avLst/>
              </a:prstGeom>
              <a:noFill/>
            </p:spPr>
            <p:txBody>
              <a:bodyPr wrap="square" rtlCol="0">
                <a:spAutoFit/>
              </a:bodyPr>
              <a:lstStyle/>
              <a:p>
                <a:r>
                  <a:rPr lang="es-CO" dirty="0" smtClean="0">
                    <a:solidFill>
                      <a:srgbClr val="FF0000"/>
                    </a:solidFill>
                  </a:rPr>
                  <a:t>2. COSTO DEL CAPITAL PROPIO</a:t>
                </a:r>
              </a:p>
              <a:p>
                <a:endParaRPr lang="es-CO" dirty="0">
                  <a:solidFill>
                    <a:srgbClr val="FF0000"/>
                  </a:solidFill>
                </a:endParaRPr>
              </a:p>
              <a:p>
                <a:r>
                  <a:rPr lang="es-CO" dirty="0" smtClean="0">
                    <a:solidFill>
                      <a:srgbClr val="FF0000"/>
                    </a:solidFill>
                  </a:rPr>
                  <a:t>2.1 CAPM (Capital </a:t>
                </a:r>
                <a:r>
                  <a:rPr lang="es-CO" dirty="0" err="1" smtClean="0">
                    <a:solidFill>
                      <a:srgbClr val="FF0000"/>
                    </a:solidFill>
                  </a:rPr>
                  <a:t>Assets</a:t>
                </a:r>
                <a:r>
                  <a:rPr lang="es-CO" dirty="0" smtClean="0">
                    <a:solidFill>
                      <a:srgbClr val="FF0000"/>
                    </a:solidFill>
                  </a:rPr>
                  <a:t> </a:t>
                </a:r>
                <a:r>
                  <a:rPr lang="es-CO" dirty="0" err="1" smtClean="0">
                    <a:solidFill>
                      <a:srgbClr val="FF0000"/>
                    </a:solidFill>
                  </a:rPr>
                  <a:t>Pricing</a:t>
                </a:r>
                <a:r>
                  <a:rPr lang="es-CO" dirty="0" smtClean="0">
                    <a:solidFill>
                      <a:srgbClr val="FF0000"/>
                    </a:solidFill>
                  </a:rPr>
                  <a:t> </a:t>
                </a:r>
                <a:r>
                  <a:rPr lang="es-CO" dirty="0" err="1" smtClean="0">
                    <a:solidFill>
                      <a:srgbClr val="FF0000"/>
                    </a:solidFill>
                  </a:rPr>
                  <a:t>Model</a:t>
                </a:r>
                <a:r>
                  <a:rPr lang="es-CO" dirty="0" smtClean="0">
                    <a:solidFill>
                      <a:srgbClr val="FF0000"/>
                    </a:solidFill>
                  </a:rPr>
                  <a:t>) o Modelo de Valoración de Activos de Capital.</a:t>
                </a:r>
              </a:p>
              <a:p>
                <a:r>
                  <a:rPr lang="es-CO" dirty="0" smtClean="0"/>
                  <a:t>Es el modelo más utilizado. Bajo este modelo el costo del capital de los accionistas o </a:t>
                </a:r>
                <a:r>
                  <a:rPr lang="es-CO" dirty="0" err="1" smtClean="0"/>
                  <a:t>Equity</a:t>
                </a:r>
                <a:r>
                  <a:rPr lang="es-CO" dirty="0" smtClean="0"/>
                  <a:t> está definido por la siguiente expresión.</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𝐾</m:t>
                          </m:r>
                        </m:e>
                        <m:sub>
                          <m:r>
                            <a:rPr lang="es-CO" b="0" i="1" smtClean="0">
                              <a:latin typeface="Cambria Math"/>
                            </a:rPr>
                            <m:t>𝑒</m:t>
                          </m:r>
                        </m:sub>
                      </m:sSub>
                      <m:r>
                        <a:rPr lang="es-CO" b="0" i="1" smtClean="0">
                          <a:latin typeface="Cambria Math"/>
                        </a:rPr>
                        <m:t>=</m:t>
                      </m:r>
                      <m:sSub>
                        <m:sSubPr>
                          <m:ctrlPr>
                            <a:rPr lang="es-CO" b="0" i="1" smtClean="0">
                              <a:latin typeface="Cambria Math"/>
                            </a:rPr>
                          </m:ctrlPr>
                        </m:sSubPr>
                        <m:e>
                          <m:r>
                            <a:rPr lang="es-CO" b="0" i="1" smtClean="0">
                              <a:latin typeface="Cambria Math"/>
                            </a:rPr>
                            <m:t>𝑅</m:t>
                          </m:r>
                        </m:e>
                        <m:sub>
                          <m:r>
                            <a:rPr lang="es-CO" b="0" i="1" smtClean="0">
                              <a:latin typeface="Cambria Math"/>
                            </a:rPr>
                            <m:t>𝑓</m:t>
                          </m:r>
                        </m:sub>
                      </m:sSub>
                      <m:r>
                        <a:rPr lang="es-CO" b="0" i="1" smtClean="0">
                          <a:latin typeface="Cambria Math"/>
                        </a:rPr>
                        <m:t>+</m:t>
                      </m:r>
                      <m:sSub>
                        <m:sSubPr>
                          <m:ctrlPr>
                            <a:rPr lang="es-CO" b="0" i="1" smtClean="0">
                              <a:latin typeface="Cambria Math"/>
                            </a:rPr>
                          </m:ctrlPr>
                        </m:sSubPr>
                        <m:e>
                          <m:r>
                            <a:rPr lang="es-CO" b="0" i="1" smtClean="0">
                              <a:latin typeface="Cambria Math"/>
                            </a:rPr>
                            <m:t>𝑅</m:t>
                          </m:r>
                        </m:e>
                        <m:sub>
                          <m:r>
                            <a:rPr lang="es-CO" b="0" i="1" smtClean="0">
                              <a:latin typeface="Cambria Math"/>
                            </a:rPr>
                            <m:t>𝑚𝑘𝑑𝑜</m:t>
                          </m:r>
                        </m:sub>
                      </m:sSub>
                      <m:r>
                        <a:rPr lang="es-CO" b="0" i="1" smtClean="0">
                          <a:latin typeface="Cambria Math"/>
                        </a:rPr>
                        <m:t>∗</m:t>
                      </m:r>
                      <m:sSub>
                        <m:sSubPr>
                          <m:ctrlPr>
                            <a:rPr lang="es-CO" b="0" i="1" smtClean="0">
                              <a:latin typeface="Cambria Math"/>
                            </a:rPr>
                          </m:ctrlPr>
                        </m:sSubPr>
                        <m:e>
                          <m:r>
                            <a:rPr lang="es-CO" b="0" i="1" smtClean="0">
                              <a:latin typeface="Cambria Math"/>
                              <a:ea typeface="Cambria Math"/>
                            </a:rPr>
                            <m:t>𝛽</m:t>
                          </m:r>
                        </m:e>
                        <m:sub>
                          <m:r>
                            <a:rPr lang="es-CO" b="0" i="1" smtClean="0">
                              <a:latin typeface="Cambria Math"/>
                            </a:rPr>
                            <m:t>𝐿</m:t>
                          </m:r>
                        </m:sub>
                      </m:sSub>
                    </m:oMath>
                  </m:oMathPara>
                </a14:m>
                <a:endParaRPr lang="es-CO" dirty="0" smtClean="0"/>
              </a:p>
              <a:p>
                <a:endParaRPr lang="es-CO" dirty="0"/>
              </a:p>
              <a:p>
                <a14:m>
                  <m:oMath xmlns:m="http://schemas.openxmlformats.org/officeDocument/2006/math">
                    <m:sSub>
                      <m:sSubPr>
                        <m:ctrlPr>
                          <a:rPr lang="es-CO" i="1" smtClean="0">
                            <a:latin typeface="Cambria Math"/>
                          </a:rPr>
                        </m:ctrlPr>
                      </m:sSubPr>
                      <m:e>
                        <m:r>
                          <a:rPr lang="es-CO" b="0" i="1" smtClean="0">
                            <a:latin typeface="Cambria Math"/>
                          </a:rPr>
                          <m:t>𝑅</m:t>
                        </m:r>
                      </m:e>
                      <m:sub>
                        <m:r>
                          <a:rPr lang="es-CO" b="0" i="1" smtClean="0">
                            <a:latin typeface="Cambria Math"/>
                          </a:rPr>
                          <m:t>𝑓</m:t>
                        </m:r>
                        <m:r>
                          <a:rPr lang="es-CO" b="0" i="1" smtClean="0">
                            <a:latin typeface="Cambria Math"/>
                          </a:rPr>
                          <m:t>: </m:t>
                        </m:r>
                      </m:sub>
                    </m:sSub>
                  </m:oMath>
                </a14:m>
                <a:r>
                  <a:rPr lang="es-CO" dirty="0" smtClean="0"/>
                  <a:t>:Tasa libre de riesgo</a:t>
                </a:r>
              </a:p>
              <a:p>
                <a14:m>
                  <m:oMath xmlns:m="http://schemas.openxmlformats.org/officeDocument/2006/math">
                    <m:sSub>
                      <m:sSubPr>
                        <m:ctrlPr>
                          <a:rPr lang="es-CO" i="1">
                            <a:latin typeface="Cambria Math"/>
                          </a:rPr>
                        </m:ctrlPr>
                      </m:sSubPr>
                      <m:e>
                        <m:r>
                          <a:rPr lang="es-CO" i="1">
                            <a:latin typeface="Cambria Math"/>
                          </a:rPr>
                          <m:t>𝑅</m:t>
                        </m:r>
                      </m:e>
                      <m:sub>
                        <m:r>
                          <a:rPr lang="es-CO" i="1">
                            <a:latin typeface="Cambria Math"/>
                          </a:rPr>
                          <m:t>𝑚𝑘𝑑𝑜</m:t>
                        </m:r>
                      </m:sub>
                    </m:sSub>
                  </m:oMath>
                </a14:m>
                <a:r>
                  <a:rPr lang="es-CO" dirty="0" smtClean="0"/>
                  <a:t>: Prima de mercado.</a:t>
                </a:r>
              </a:p>
              <a:p>
                <a14:m>
                  <m:oMath xmlns:m="http://schemas.openxmlformats.org/officeDocument/2006/math">
                    <m:sSub>
                      <m:sSubPr>
                        <m:ctrlPr>
                          <a:rPr lang="es-CO" i="1">
                            <a:latin typeface="Cambria Math"/>
                          </a:rPr>
                        </m:ctrlPr>
                      </m:sSubPr>
                      <m:e>
                        <m:r>
                          <a:rPr lang="es-CO" i="1">
                            <a:latin typeface="Cambria Math"/>
                            <a:ea typeface="Cambria Math"/>
                          </a:rPr>
                          <m:t>𝛽</m:t>
                        </m:r>
                      </m:e>
                      <m:sub>
                        <m:r>
                          <a:rPr lang="es-CO" i="1">
                            <a:latin typeface="Cambria Math"/>
                          </a:rPr>
                          <m:t>𝐿</m:t>
                        </m:r>
                      </m:sub>
                    </m:sSub>
                  </m:oMath>
                </a14:m>
                <a:r>
                  <a:rPr lang="es-CO" dirty="0" smtClean="0"/>
                  <a:t>: Medida del riesgo específico de la empresa (Beta apalancado).</a:t>
                </a:r>
              </a:p>
              <a:p>
                <a:endParaRPr lang="es-CO" dirty="0"/>
              </a:p>
              <a:p>
                <a:r>
                  <a:rPr lang="es-CO" dirty="0" smtClean="0"/>
                  <a:t>Teniendo en cuenta que en un mundo globalizado como el actual las inversiones corresponden a inversionistas nacionales e internacionales, se considera un costo del capital de los accionista utilizando el método CAPM Global,  introduciendo un ajuste por riesgo país así:</a:t>
                </a:r>
              </a:p>
              <a:p>
                <a:endParaRPr lang="es-CO" dirty="0"/>
              </a:p>
              <a:p>
                <a:pPr/>
                <a14:m>
                  <m:oMathPara xmlns:m="http://schemas.openxmlformats.org/officeDocument/2006/math">
                    <m:oMathParaPr>
                      <m:jc m:val="centerGroup"/>
                    </m:oMathParaPr>
                    <m:oMath xmlns:m="http://schemas.openxmlformats.org/officeDocument/2006/math">
                      <m:sSub>
                        <m:sSubPr>
                          <m:ctrlPr>
                            <a:rPr lang="es-CO" i="1">
                              <a:latin typeface="Cambria Math"/>
                            </a:rPr>
                          </m:ctrlPr>
                        </m:sSubPr>
                        <m:e>
                          <m:r>
                            <a:rPr lang="es-CO" i="1">
                              <a:latin typeface="Cambria Math"/>
                            </a:rPr>
                            <m:t>𝐾</m:t>
                          </m:r>
                        </m:e>
                        <m:sub>
                          <m:r>
                            <a:rPr lang="es-CO" i="1">
                              <a:latin typeface="Cambria Math"/>
                            </a:rPr>
                            <m:t>𝑒</m:t>
                          </m:r>
                        </m:sub>
                      </m:sSub>
                      <m:r>
                        <a:rPr lang="es-CO" i="1">
                          <a:latin typeface="Cambria Math"/>
                        </a:rPr>
                        <m:t>=</m:t>
                      </m:r>
                      <m:sSub>
                        <m:sSubPr>
                          <m:ctrlPr>
                            <a:rPr lang="es-CO" i="1">
                              <a:latin typeface="Cambria Math"/>
                            </a:rPr>
                          </m:ctrlPr>
                        </m:sSubPr>
                        <m:e>
                          <m:r>
                            <a:rPr lang="es-CO" i="1">
                              <a:latin typeface="Cambria Math"/>
                            </a:rPr>
                            <m:t>𝑅</m:t>
                          </m:r>
                        </m:e>
                        <m:sub>
                          <m:r>
                            <a:rPr lang="es-CO" i="1">
                              <a:latin typeface="Cambria Math"/>
                            </a:rPr>
                            <m:t>𝑓</m:t>
                          </m:r>
                        </m:sub>
                      </m:sSub>
                      <m:r>
                        <a:rPr lang="es-CO" i="1">
                          <a:latin typeface="Cambria Math"/>
                        </a:rPr>
                        <m:t>+</m:t>
                      </m:r>
                      <m:sSub>
                        <m:sSubPr>
                          <m:ctrlPr>
                            <a:rPr lang="es-CO" i="1">
                              <a:latin typeface="Cambria Math"/>
                            </a:rPr>
                          </m:ctrlPr>
                        </m:sSubPr>
                        <m:e>
                          <m:r>
                            <a:rPr lang="es-CO" i="1">
                              <a:latin typeface="Cambria Math"/>
                            </a:rPr>
                            <m:t>𝑅</m:t>
                          </m:r>
                        </m:e>
                        <m:sub>
                          <m:r>
                            <a:rPr lang="es-CO" i="1">
                              <a:latin typeface="Cambria Math"/>
                            </a:rPr>
                            <m:t>𝑚𝑘𝑑𝑜</m:t>
                          </m:r>
                        </m:sub>
                      </m:sSub>
                      <m:r>
                        <a:rPr lang="es-CO" i="1">
                          <a:latin typeface="Cambria Math"/>
                        </a:rPr>
                        <m:t>∗</m:t>
                      </m:r>
                      <m:sSub>
                        <m:sSubPr>
                          <m:ctrlPr>
                            <a:rPr lang="es-CO" i="1">
                              <a:latin typeface="Cambria Math"/>
                            </a:rPr>
                          </m:ctrlPr>
                        </m:sSubPr>
                        <m:e>
                          <m:r>
                            <a:rPr lang="es-CO" i="1">
                              <a:latin typeface="Cambria Math"/>
                              <a:ea typeface="Cambria Math"/>
                            </a:rPr>
                            <m:t>𝛽</m:t>
                          </m:r>
                        </m:e>
                        <m:sub>
                          <m:r>
                            <a:rPr lang="es-CO" i="1">
                              <a:latin typeface="Cambria Math"/>
                            </a:rPr>
                            <m:t>𝐿</m:t>
                          </m:r>
                        </m:sub>
                      </m:sSub>
                      <m:r>
                        <a:rPr lang="es-CO" b="0" i="0" smtClean="0">
                          <a:latin typeface="Cambria Math"/>
                        </a:rPr>
                        <m:t>+</m:t>
                      </m:r>
                      <m:sSub>
                        <m:sSubPr>
                          <m:ctrlPr>
                            <a:rPr lang="es-CO" b="0" i="1" smtClean="0">
                              <a:latin typeface="Cambria Math"/>
                            </a:rPr>
                          </m:ctrlPr>
                        </m:sSubPr>
                        <m:e>
                          <m:r>
                            <a:rPr lang="es-CO" b="0" i="1" smtClean="0">
                              <a:latin typeface="Cambria Math"/>
                            </a:rPr>
                            <m:t>𝑅</m:t>
                          </m:r>
                        </m:e>
                        <m:sub>
                          <m:r>
                            <a:rPr lang="es-CO" b="0" i="1" smtClean="0">
                              <a:latin typeface="Cambria Math"/>
                            </a:rPr>
                            <m:t>𝑝</m:t>
                          </m:r>
                        </m:sub>
                      </m:sSub>
                    </m:oMath>
                  </m:oMathPara>
                </a14:m>
                <a:endParaRPr lang="es-CO" dirty="0" smtClean="0"/>
              </a:p>
              <a:p>
                <a:endParaRPr lang="es-CO" dirty="0"/>
              </a:p>
              <a:p>
                <a:r>
                  <a:rPr lang="es-CO" dirty="0" smtClean="0"/>
                  <a:t>Donde </a:t>
                </a:r>
                <a14:m>
                  <m:oMath xmlns:m="http://schemas.openxmlformats.org/officeDocument/2006/math">
                    <m:sSub>
                      <m:sSubPr>
                        <m:ctrlPr>
                          <a:rPr lang="es-CO" i="1">
                            <a:latin typeface="Cambria Math"/>
                          </a:rPr>
                        </m:ctrlPr>
                      </m:sSubPr>
                      <m:e>
                        <m:r>
                          <a:rPr lang="es-CO" i="1">
                            <a:latin typeface="Cambria Math"/>
                          </a:rPr>
                          <m:t>𝑅</m:t>
                        </m:r>
                      </m:e>
                      <m:sub>
                        <m:r>
                          <a:rPr lang="es-CO" i="1">
                            <a:latin typeface="Cambria Math"/>
                          </a:rPr>
                          <m:t>𝑝</m:t>
                        </m:r>
                      </m:sub>
                    </m:sSub>
                  </m:oMath>
                </a14:m>
                <a:r>
                  <a:rPr lang="es-CO" dirty="0" smtClean="0"/>
                  <a:t>: Prima por riesgo país.</a:t>
                </a:r>
                <a:endParaRPr lang="es-CO" dirty="0"/>
              </a:p>
            </p:txBody>
          </p:sp>
        </mc:Choice>
        <mc:Fallback xmlns="">
          <p:sp>
            <p:nvSpPr>
              <p:cNvPr id="2" name="1 CuadroTexto"/>
              <p:cNvSpPr txBox="1">
                <a:spLocks noRot="1" noChangeAspect="1" noMove="1" noResize="1" noEditPoints="1" noAdjustHandles="1" noChangeArrowheads="1" noChangeShapeType="1" noTextEdit="1"/>
              </p:cNvSpPr>
              <p:nvPr/>
            </p:nvSpPr>
            <p:spPr>
              <a:xfrm>
                <a:off x="755576" y="404664"/>
                <a:ext cx="7848872" cy="5976060"/>
              </a:xfrm>
              <a:prstGeom prst="rect">
                <a:avLst/>
              </a:prstGeom>
              <a:blipFill rotWithShape="1">
                <a:blip r:embed="rId2"/>
                <a:stretch>
                  <a:fillRect l="-699" t="-510" r="-699" b="-612"/>
                </a:stretch>
              </a:blipFill>
            </p:spPr>
            <p:txBody>
              <a:bodyPr/>
              <a:lstStyle/>
              <a:p>
                <a:r>
                  <a:rPr lang="es-CO">
                    <a:noFill/>
                  </a:rPr>
                  <a:t> </a:t>
                </a:r>
              </a:p>
            </p:txBody>
          </p:sp>
        </mc:Fallback>
      </mc:AlternateContent>
    </p:spTree>
    <p:extLst>
      <p:ext uri="{BB962C8B-B14F-4D97-AF65-F5344CB8AC3E}">
        <p14:creationId xmlns:p14="http://schemas.microsoft.com/office/powerpoint/2010/main" val="2841149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620688"/>
            <a:ext cx="7776864" cy="5909310"/>
          </a:xfrm>
          <a:prstGeom prst="rect">
            <a:avLst/>
          </a:prstGeom>
          <a:noFill/>
        </p:spPr>
        <p:txBody>
          <a:bodyPr wrap="square" rtlCol="0">
            <a:spAutoFit/>
          </a:bodyPr>
          <a:lstStyle/>
          <a:p>
            <a:r>
              <a:rPr lang="es-CO" dirty="0" smtClean="0">
                <a:solidFill>
                  <a:srgbClr val="FF0000"/>
                </a:solidFill>
              </a:rPr>
              <a:t>2.2. Tasa libre de riesgo.</a:t>
            </a:r>
          </a:p>
          <a:p>
            <a:r>
              <a:rPr lang="es-CO" dirty="0" smtClean="0"/>
              <a:t>Corresponde al retorno de un activo que en teoría paga intereses y capital con absoluta certeza.</a:t>
            </a:r>
          </a:p>
          <a:p>
            <a:r>
              <a:rPr lang="es-CO" dirty="0" smtClean="0"/>
              <a:t>En la práctica a pesar de que cuenta con riesgo de crédito se considera como activo libre de riesgo a los bonos emitidos por un gobierno nacional ya que los gobiernos pueden aumentar impuestos o incluso emitir dinero para pagar.</a:t>
            </a:r>
          </a:p>
          <a:p>
            <a:r>
              <a:rPr lang="es-CO" dirty="0" smtClean="0"/>
              <a:t>La metodología propuesta toma como referente del activo libre de riesgo, el bono con plazo de 10 años al vencimiento emitido por el gobierno de los Estados Unidos. Lo anterior se fundamenta en la calidad crediticia del país, la liquidez del activo y la disponibilidad de la información de precios.</a:t>
            </a:r>
          </a:p>
          <a:p>
            <a:endParaRPr lang="es-CO" dirty="0"/>
          </a:p>
          <a:p>
            <a:r>
              <a:rPr lang="es-CO" dirty="0">
                <a:solidFill>
                  <a:srgbClr val="FF0000"/>
                </a:solidFill>
              </a:rPr>
              <a:t>2.3. Prima de mercado.</a:t>
            </a:r>
          </a:p>
          <a:p>
            <a:r>
              <a:rPr lang="es-CO" dirty="0"/>
              <a:t>Como su nombre lo indica la prima de mercado corresponde al exceso de retorno que un activo produce sobre lo producido por el activo libre de riesgo.</a:t>
            </a:r>
          </a:p>
          <a:p>
            <a:r>
              <a:rPr lang="es-CO" dirty="0"/>
              <a:t>La estimación de la tasa libre de riesgo y la prima de mercado es bastante sensible al período que se utilice, dadas las crisis globales que se presentan que afectan sobretodo la prima de mercado. La tendencia para corregir estas coyunturas es utilizar períodos amplios de tiempo y mercados desarrollados como el de Estados Unidos, por ejemplo con períodos que comprenden datos desde 1928 hasta la fecha.</a:t>
            </a:r>
          </a:p>
          <a:p>
            <a:endParaRPr lang="es-CO" dirty="0">
              <a:solidFill>
                <a:srgbClr val="FF0000"/>
              </a:solidFill>
            </a:endParaRPr>
          </a:p>
        </p:txBody>
      </p:sp>
    </p:spTree>
    <p:extLst>
      <p:ext uri="{BB962C8B-B14F-4D97-AF65-F5344CB8AC3E}">
        <p14:creationId xmlns:p14="http://schemas.microsoft.com/office/powerpoint/2010/main" val="4022223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2712</Words>
  <Application>Microsoft Office PowerPoint</Application>
  <PresentationFormat>Presentación en pantalla (4:3)</PresentationFormat>
  <Paragraphs>169</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Goma</dc:creator>
  <cp:lastModifiedBy>usuario</cp:lastModifiedBy>
  <cp:revision>57</cp:revision>
  <dcterms:created xsi:type="dcterms:W3CDTF">2014-11-14T00:28:35Z</dcterms:created>
  <dcterms:modified xsi:type="dcterms:W3CDTF">2015-11-19T21:04:38Z</dcterms:modified>
</cp:coreProperties>
</file>