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4FAC-6007-4658-A7DC-BA283E5B26B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90956-4182-454A-AD9D-D3BF9290F1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04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BFEAC53-C3B6-4FF6-A742-ECB65682C578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75" y="7985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6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850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87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3CB5-4E57-4131-814A-FE131A9D5C2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898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0079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6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047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8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047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7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6016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1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171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5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0877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9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6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23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787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82" y="0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4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0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85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176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92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3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EBC3-A04E-4FD2-99D6-44B40464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80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A58D-3876-4AA1-B3A5-8AC7E35D5638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3CB5-4E57-4131-814A-FE131A9D5C2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2" descr="https://www.uis.edu.co/webUIS/imagenes/logoInstitucional/logoInstitucional_67Acreditacion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74" y="-6016"/>
            <a:ext cx="2808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6F38-6075-4EE9-9791-555692CB138F}" type="datetimeFigureOut">
              <a:rPr lang="es-CO" smtClean="0"/>
              <a:t>13/10/2015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3CB5-40BA-41EA-A7CD-1D1188A6CD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8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CO" sz="3600" b="1" dirty="0" smtClean="0">
                <a:solidFill>
                  <a:srgbClr val="00B050"/>
                </a:solidFill>
              </a:rPr>
              <a:t>MERCADO DE CORTO PLAZO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802835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0629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CO" sz="4000" b="1" dirty="0" smtClean="0">
                <a:solidFill>
                  <a:srgbClr val="00B050"/>
                </a:solidFill>
              </a:rPr>
              <a:t>DESPACHO </a:t>
            </a:r>
            <a:br>
              <a:rPr lang="es-ES" altLang="es-CO" sz="4000" b="1" dirty="0" smtClean="0">
                <a:solidFill>
                  <a:srgbClr val="00B050"/>
                </a:solidFill>
              </a:rPr>
            </a:br>
            <a:r>
              <a:rPr lang="es-ES" altLang="es-CO" sz="4000" b="1" dirty="0" smtClean="0">
                <a:solidFill>
                  <a:srgbClr val="00B050"/>
                </a:solidFill>
              </a:rPr>
              <a:t>DIARIO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CO" sz="2400" smtClean="0"/>
              <a:t>El despacho diario de generación del SIN opera mediante un proceso de subasta con las siguientes características (Res. CREG-024 y 025 de 1995):</a:t>
            </a:r>
          </a:p>
          <a:p>
            <a:pPr lvl="1" eaLnBrk="1" hangingPunct="1"/>
            <a:r>
              <a:rPr lang="es-ES" altLang="es-CO" sz="2000" smtClean="0"/>
              <a:t>Los generadores realizan diariamente oferta un precio para todas las horas del día y declaran disponibilidad a nivel horario.</a:t>
            </a:r>
          </a:p>
          <a:p>
            <a:pPr lvl="1" eaLnBrk="1" hangingPunct="1"/>
            <a:r>
              <a:rPr lang="es-ES" altLang="es-CO" sz="2000" smtClean="0"/>
              <a:t>Con la información reportada y la demanda horaria esperada se hace el programa de despacho mediante un proceso de optimización de 24 horas para encontrar el despacho más económico sujeto a las restricciones del sistema</a:t>
            </a:r>
          </a:p>
          <a:p>
            <a:pPr lvl="1" eaLnBrk="1" hangingPunct="1"/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3266393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CO" altLang="es-CO" sz="4000" b="1" dirty="0" smtClean="0">
                <a:solidFill>
                  <a:srgbClr val="00B050"/>
                </a:solidFill>
              </a:rPr>
              <a:t>DESPACHO DIARIO (2)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s-CO" altLang="es-CO" smtClean="0"/>
              <a:t>El precio horario de bolsa se determina como el mayor precio de oferta de las plantas y/o unidades.</a:t>
            </a:r>
          </a:p>
          <a:p>
            <a:pPr eaLnBrk="1" hangingPunct="1"/>
            <a:endParaRPr lang="es-CO" altLang="es-CO" smtClean="0"/>
          </a:p>
          <a:p>
            <a:pPr eaLnBrk="1" hangingPunct="1"/>
            <a:r>
              <a:rPr lang="es-CO" altLang="es-CO" smtClean="0"/>
              <a:t>Este proceso se lleva a cabo mediante el despacho ideal, considerando oferta por orden de méritos de menor a mayor, sin considerar restricciones del sistema hasta la demanda horaria.</a:t>
            </a:r>
          </a:p>
          <a:p>
            <a:pPr eaLnBrk="1" hangingPunct="1"/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9138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CO" altLang="es-CO" sz="4000" b="1" dirty="0" smtClean="0">
                <a:solidFill>
                  <a:srgbClr val="00B050"/>
                </a:solidFill>
              </a:rPr>
              <a:t>DESPACHO DIARIO (3)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CO" altLang="es-CO" smtClean="0"/>
              <a:t>La diferencia entre el despacho programado y el ideal se concilia mediante reconciliaciones en el cual se evalúan las desviaciones para definir compensaciones.</a:t>
            </a:r>
          </a:p>
          <a:p>
            <a:pPr eaLnBrk="1" hangingPunct="1"/>
            <a:endParaRPr lang="es-CO" altLang="es-CO" smtClean="0"/>
          </a:p>
          <a:p>
            <a:pPr eaLnBrk="1" hangingPunct="1"/>
            <a:r>
              <a:rPr lang="es-CO" altLang="es-CO" smtClean="0"/>
              <a:t>Las ofertas se determinan libremente teniendo en cuenta costos y percepción de riesgos de los agentes.</a:t>
            </a:r>
          </a:p>
        </p:txBody>
      </p:sp>
    </p:spTree>
    <p:extLst>
      <p:ext uri="{BB962C8B-B14F-4D97-AF65-F5344CB8AC3E}">
        <p14:creationId xmlns:p14="http://schemas.microsoft.com/office/powerpoint/2010/main" val="41997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es-CO" altLang="es-CO" sz="3200" b="1" dirty="0" smtClean="0">
                <a:solidFill>
                  <a:srgbClr val="00B050"/>
                </a:solidFill>
              </a:rPr>
              <a:t>CARACTERÍSTICAS DEL MERCADO </a:t>
            </a:r>
            <a:br>
              <a:rPr lang="es-CO" altLang="es-CO" sz="3200" b="1" dirty="0" smtClean="0">
                <a:solidFill>
                  <a:srgbClr val="00B050"/>
                </a:solidFill>
              </a:rPr>
            </a:br>
            <a:r>
              <a:rPr lang="es-CO" altLang="es-CO" sz="3200" b="1" dirty="0" smtClean="0">
                <a:solidFill>
                  <a:srgbClr val="00B050"/>
                </a:solidFill>
              </a:rPr>
              <a:t>COLOMBIANO DE CORTO PLAZO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7862"/>
          </a:xfrm>
        </p:spPr>
        <p:txBody>
          <a:bodyPr/>
          <a:lstStyle/>
          <a:p>
            <a:r>
              <a:rPr lang="es-CO" altLang="es-CO" sz="2000" smtClean="0"/>
              <a:t>Organizado</a:t>
            </a:r>
          </a:p>
          <a:p>
            <a:r>
              <a:rPr lang="es-CO" altLang="es-CO" sz="2000" smtClean="0"/>
              <a:t>Formación horaria de precio</a:t>
            </a:r>
          </a:p>
          <a:p>
            <a:r>
              <a:rPr lang="es-CO" altLang="es-CO" sz="2000" smtClean="0"/>
              <a:t>Subasta a una sola ronda con ofertas desde el día anterior “Day Ahead”.</a:t>
            </a:r>
          </a:p>
          <a:p>
            <a:r>
              <a:rPr lang="es-CO" altLang="es-CO" sz="2000" smtClean="0"/>
              <a:t>Mercado de vendedores</a:t>
            </a:r>
          </a:p>
          <a:p>
            <a:r>
              <a:rPr lang="es-CO" altLang="es-CO" sz="2000" smtClean="0"/>
              <a:t>Uninodal</a:t>
            </a:r>
          </a:p>
          <a:p>
            <a:r>
              <a:rPr lang="es-CO" altLang="es-CO" sz="2000" smtClean="0"/>
              <a:t>Acoplado</a:t>
            </a:r>
          </a:p>
          <a:p>
            <a:r>
              <a:rPr lang="es-CO" altLang="es-CO" sz="2000" smtClean="0"/>
              <a:t>Precio único de cierre</a:t>
            </a:r>
          </a:p>
          <a:p>
            <a:r>
              <a:rPr lang="es-CO" altLang="es-CO" sz="2000" smtClean="0"/>
              <a:t>No tiene Cámara Central de Riesgo de contraparte.</a:t>
            </a:r>
          </a:p>
          <a:p>
            <a:r>
              <a:rPr lang="es-CO" altLang="es-CO" sz="2000" smtClean="0"/>
              <a:t>Participan comercializadores y generadores de más de 20 MW</a:t>
            </a:r>
            <a:endParaRPr lang="es-CO" altLang="es-CO" smtClean="0"/>
          </a:p>
          <a:p>
            <a:endParaRPr lang="es-CO" altLang="es-CO" smtClean="0"/>
          </a:p>
          <a:p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9646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3" y="546495"/>
            <a:ext cx="7783512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6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5121"/>
            <a:ext cx="6635080" cy="1354162"/>
          </a:xfrm>
        </p:spPr>
        <p:txBody>
          <a:bodyPr>
            <a:normAutofit/>
          </a:bodyPr>
          <a:lstStyle/>
          <a:p>
            <a:r>
              <a:rPr lang="es-CO" altLang="es-CO" sz="3200" b="1" dirty="0" smtClean="0">
                <a:solidFill>
                  <a:srgbClr val="00B050"/>
                </a:solidFill>
              </a:rPr>
              <a:t>AGENTES DEL MERCADO COLOMBIANO EN EL 2013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00250"/>
            <a:ext cx="79232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9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5125"/>
            <a:ext cx="7488237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9097" y="188640"/>
            <a:ext cx="6219087" cy="1070992"/>
          </a:xfrm>
        </p:spPr>
        <p:txBody>
          <a:bodyPr>
            <a:normAutofit/>
          </a:bodyPr>
          <a:lstStyle/>
          <a:p>
            <a:r>
              <a:rPr lang="es-CO" altLang="es-CO" sz="2800" b="1" dirty="0" smtClean="0">
                <a:solidFill>
                  <a:srgbClr val="00B050"/>
                </a:solidFill>
              </a:rPr>
              <a:t>GENERACIÓN POR TIPO DE ENERGÍA </a:t>
            </a:r>
            <a:br>
              <a:rPr lang="es-CO" altLang="es-CO" sz="2800" b="1" dirty="0" smtClean="0">
                <a:solidFill>
                  <a:srgbClr val="00B050"/>
                </a:solidFill>
              </a:rPr>
            </a:br>
            <a:r>
              <a:rPr lang="es-CO" altLang="es-CO" sz="2800" b="1" dirty="0" smtClean="0">
                <a:solidFill>
                  <a:srgbClr val="00B050"/>
                </a:solidFill>
              </a:rPr>
              <a:t>PRIMARIA, MERCADO ESPAÑOL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643063"/>
            <a:ext cx="85979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71366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5400972" cy="1196975"/>
          </a:xfrm>
        </p:spPr>
        <p:txBody>
          <a:bodyPr>
            <a:noAutofit/>
          </a:bodyPr>
          <a:lstStyle/>
          <a:p>
            <a:pPr eaLnBrk="1" hangingPunct="1"/>
            <a:r>
              <a:rPr lang="es-CO" altLang="es-CO" sz="3600" b="1" dirty="0" smtClean="0">
                <a:solidFill>
                  <a:srgbClr val="00B050"/>
                </a:solidFill>
              </a:rPr>
              <a:t>PRECIOS DE</a:t>
            </a:r>
            <a:br>
              <a:rPr lang="es-CO" altLang="es-CO" sz="3600" b="1" dirty="0" smtClean="0">
                <a:solidFill>
                  <a:srgbClr val="00B050"/>
                </a:solidFill>
              </a:rPr>
            </a:br>
            <a:r>
              <a:rPr lang="es-CO" altLang="es-CO" sz="3600" b="1" dirty="0" smtClean="0">
                <a:solidFill>
                  <a:srgbClr val="00B050"/>
                </a:solidFill>
              </a:rPr>
              <a:t> COMBUSTIBLES</a:t>
            </a:r>
          </a:p>
        </p:txBody>
      </p:sp>
    </p:spTree>
    <p:extLst>
      <p:ext uri="{BB962C8B-B14F-4D97-AF65-F5344CB8AC3E}">
        <p14:creationId xmlns:p14="http://schemas.microsoft.com/office/powerpoint/2010/main" val="24603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es-CO" altLang="es-CO" sz="2800" b="1" dirty="0" smtClean="0">
                <a:solidFill>
                  <a:srgbClr val="00B050"/>
                </a:solidFill>
              </a:rPr>
              <a:t>FUNCIÓN OBJETIVO </a:t>
            </a:r>
            <a:br>
              <a:rPr lang="es-CO" altLang="es-CO" sz="2800" b="1" dirty="0" smtClean="0">
                <a:solidFill>
                  <a:srgbClr val="00B050"/>
                </a:solidFill>
              </a:rPr>
            </a:br>
            <a:r>
              <a:rPr lang="es-CO" altLang="es-CO" sz="2800" b="1" dirty="0" smtClean="0">
                <a:solidFill>
                  <a:srgbClr val="00B050"/>
                </a:solidFill>
              </a:rPr>
              <a:t>DE LA EMPRESA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00213"/>
            <a:ext cx="89042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77755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Título"/>
          <p:cNvSpPr>
            <a:spLocks noGrp="1"/>
          </p:cNvSpPr>
          <p:nvPr>
            <p:ph type="title"/>
          </p:nvPr>
        </p:nvSpPr>
        <p:spPr>
          <a:xfrm>
            <a:off x="31157" y="0"/>
            <a:ext cx="6131024" cy="1143000"/>
          </a:xfrm>
        </p:spPr>
        <p:txBody>
          <a:bodyPr>
            <a:normAutofit/>
          </a:bodyPr>
          <a:lstStyle/>
          <a:p>
            <a:r>
              <a:rPr lang="es-CO" altLang="es-CO" sz="2800" b="1" dirty="0" smtClean="0">
                <a:solidFill>
                  <a:srgbClr val="00B050"/>
                </a:solidFill>
              </a:rPr>
              <a:t>EQUILIBRIO ENTRE OFERTA Y </a:t>
            </a:r>
            <a:br>
              <a:rPr lang="es-CO" altLang="es-CO" sz="2800" b="1" dirty="0" smtClean="0">
                <a:solidFill>
                  <a:srgbClr val="00B050"/>
                </a:solidFill>
              </a:rPr>
            </a:br>
            <a:r>
              <a:rPr lang="es-CO" altLang="es-CO" sz="2800" b="1" dirty="0" smtClean="0">
                <a:solidFill>
                  <a:srgbClr val="00B050"/>
                </a:solidFill>
              </a:rPr>
              <a:t>DEMANDA DE ELECTRICIDAD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11" y="1724875"/>
            <a:ext cx="7392988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7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-26818" y="0"/>
            <a:ext cx="5554960" cy="1143000"/>
          </a:xfrm>
        </p:spPr>
        <p:txBody>
          <a:bodyPr>
            <a:normAutofit/>
          </a:bodyPr>
          <a:lstStyle/>
          <a:p>
            <a:r>
              <a:rPr lang="es-CO" altLang="es-CO" sz="2800" b="1" dirty="0" smtClean="0">
                <a:solidFill>
                  <a:srgbClr val="00B050"/>
                </a:solidFill>
              </a:rPr>
              <a:t>PRECIO DE EQUILIBRIO </a:t>
            </a:r>
            <a:br>
              <a:rPr lang="es-CO" altLang="es-CO" sz="2800" b="1" dirty="0" smtClean="0">
                <a:solidFill>
                  <a:srgbClr val="00B050"/>
                </a:solidFill>
              </a:rPr>
            </a:br>
            <a:r>
              <a:rPr lang="es-CO" altLang="es-CO" sz="2800" b="1" dirty="0" smtClean="0">
                <a:solidFill>
                  <a:srgbClr val="00B050"/>
                </a:solidFill>
              </a:rPr>
              <a:t>DEL MERCADO</a:t>
            </a:r>
          </a:p>
        </p:txBody>
      </p:sp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714375" y="1714500"/>
            <a:ext cx="564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/>
              <a:t>La utilidad de una firma en el mercado esta dada por: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571750"/>
            <a:ext cx="4759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613275"/>
            <a:ext cx="84851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5 CuadroTexto"/>
          <p:cNvSpPr txBox="1">
            <a:spLocks noChangeArrowheads="1"/>
          </p:cNvSpPr>
          <p:nvPr/>
        </p:nvSpPr>
        <p:spPr bwMode="auto">
          <a:xfrm>
            <a:off x="714375" y="3714750"/>
            <a:ext cx="726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O" altLang="es-CO"/>
              <a:t>La maximización de la utilidad de esa firma en el mercado esta dada </a:t>
            </a:r>
          </a:p>
          <a:p>
            <a:pPr eaLnBrk="1" hangingPunct="1"/>
            <a:r>
              <a:rPr lang="es-CO" altLang="es-CO"/>
              <a:t>por la siguiente expresión </a:t>
            </a:r>
          </a:p>
        </p:txBody>
      </p:sp>
    </p:spTree>
    <p:extLst>
      <p:ext uri="{BB962C8B-B14F-4D97-AF65-F5344CB8AC3E}">
        <p14:creationId xmlns:p14="http://schemas.microsoft.com/office/powerpoint/2010/main" val="235066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Autofit/>
          </a:bodyPr>
          <a:lstStyle/>
          <a:p>
            <a:r>
              <a:rPr lang="es-CO" altLang="es-CO" sz="3600" b="1" dirty="0" smtClean="0">
                <a:solidFill>
                  <a:srgbClr val="00B050"/>
                </a:solidFill>
              </a:rPr>
              <a:t>PRECIO MARGINAL </a:t>
            </a:r>
            <a:br>
              <a:rPr lang="es-CO" altLang="es-CO" sz="3600" b="1" dirty="0" smtClean="0">
                <a:solidFill>
                  <a:srgbClr val="00B050"/>
                </a:solidFill>
              </a:rPr>
            </a:br>
            <a:r>
              <a:rPr lang="es-CO" altLang="es-CO" sz="3600" b="1" dirty="0" smtClean="0">
                <a:solidFill>
                  <a:srgbClr val="00B050"/>
                </a:solidFill>
              </a:rPr>
              <a:t>DEL SISTEMA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143125"/>
            <a:ext cx="83296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07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/>
          </a:bodyPr>
          <a:lstStyle/>
          <a:p>
            <a:r>
              <a:rPr lang="es-CO" altLang="es-CO" sz="3200" b="1" dirty="0" smtClean="0">
                <a:solidFill>
                  <a:srgbClr val="00B050"/>
                </a:solidFill>
              </a:rPr>
              <a:t>MÁXIMIZACIÓN DE LA UTILIDAD </a:t>
            </a:r>
            <a:br>
              <a:rPr lang="es-CO" altLang="es-CO" sz="3200" b="1" dirty="0" smtClean="0">
                <a:solidFill>
                  <a:srgbClr val="00B050"/>
                </a:solidFill>
              </a:rPr>
            </a:br>
            <a:r>
              <a:rPr lang="es-CO" altLang="es-CO" sz="3200" b="1" dirty="0" smtClean="0">
                <a:solidFill>
                  <a:srgbClr val="00B050"/>
                </a:solidFill>
              </a:rPr>
              <a:t>DEL CONSUMIDOR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66024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500063" y="3357563"/>
            <a:ext cx="842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O" altLang="es-CO"/>
              <a:t>Es decir, en un mercado competitivo la máxima utilidad para consumidores y</a:t>
            </a:r>
          </a:p>
          <a:p>
            <a:pPr eaLnBrk="1" hangingPunct="1"/>
            <a:r>
              <a:rPr lang="es-CO" altLang="es-CO"/>
              <a:t> productores se logra cuando el precio del bien corresponde al costo marginal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72000"/>
            <a:ext cx="57292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467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323</Words>
  <Application>Microsoft Office PowerPoint</Application>
  <PresentationFormat>Presentación en pantalla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Diseño personalizado</vt:lpstr>
      <vt:lpstr>MERCADO DE CORTO PLAZO</vt:lpstr>
      <vt:lpstr>Presentación de PowerPoint</vt:lpstr>
      <vt:lpstr>GENERACIÓN POR TIPO DE ENERGÍA  PRIMARIA, MERCADO ESPAÑOL</vt:lpstr>
      <vt:lpstr>PRECIOS DE  COMBUSTIBLES</vt:lpstr>
      <vt:lpstr>FUNCIÓN OBJETIVO  DE LA EMPRESA</vt:lpstr>
      <vt:lpstr>EQUILIBRIO ENTRE OFERTA Y  DEMANDA DE ELECTRICIDAD</vt:lpstr>
      <vt:lpstr>PRECIO DE EQUILIBRIO  DEL MERCADO</vt:lpstr>
      <vt:lpstr>PRECIO MARGINAL  DEL SISTEMA</vt:lpstr>
      <vt:lpstr>MÁXIMIZACIÓN DE LA UTILIDAD  DEL CONSUMIDOR</vt:lpstr>
      <vt:lpstr>DESPACHO  DIARIO</vt:lpstr>
      <vt:lpstr>DESPACHO DIARIO (2)</vt:lpstr>
      <vt:lpstr>DESPACHO DIARIO (3)</vt:lpstr>
      <vt:lpstr>CARACTERÍSTICAS DEL MERCADO  COLOMBIANO DE CORTO PLAZO</vt:lpstr>
      <vt:lpstr>Presentación de PowerPoint</vt:lpstr>
      <vt:lpstr>AGENTES DEL MERCADO COLOMBIANO EN EL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</dc:creator>
  <cp:lastModifiedBy>usuario</cp:lastModifiedBy>
  <cp:revision>2</cp:revision>
  <dcterms:created xsi:type="dcterms:W3CDTF">2015-05-07T00:22:54Z</dcterms:created>
  <dcterms:modified xsi:type="dcterms:W3CDTF">2015-10-13T14:56:50Z</dcterms:modified>
</cp:coreProperties>
</file>