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5"/>
  </p:notesMasterIdLst>
  <p:sldIdLst>
    <p:sldId id="295" r:id="rId2"/>
    <p:sldId id="301" r:id="rId3"/>
    <p:sldId id="263" r:id="rId4"/>
    <p:sldId id="279" r:id="rId5"/>
    <p:sldId id="280" r:id="rId6"/>
    <p:sldId id="271" r:id="rId7"/>
    <p:sldId id="288" r:id="rId8"/>
    <p:sldId id="289" r:id="rId9"/>
    <p:sldId id="290" r:id="rId10"/>
    <p:sldId id="300" r:id="rId11"/>
    <p:sldId id="291" r:id="rId12"/>
    <p:sldId id="299" r:id="rId13"/>
    <p:sldId id="272" r:id="rId14"/>
    <p:sldId id="273" r:id="rId15"/>
    <p:sldId id="274" r:id="rId16"/>
    <p:sldId id="275" r:id="rId17"/>
    <p:sldId id="262" r:id="rId18"/>
    <p:sldId id="264" r:id="rId19"/>
    <p:sldId id="265" r:id="rId20"/>
    <p:sldId id="266" r:id="rId21"/>
    <p:sldId id="268" r:id="rId22"/>
    <p:sldId id="276" r:id="rId23"/>
    <p:sldId id="277" r:id="rId24"/>
    <p:sldId id="282" r:id="rId25"/>
    <p:sldId id="283" r:id="rId26"/>
    <p:sldId id="284" r:id="rId27"/>
    <p:sldId id="285" r:id="rId28"/>
    <p:sldId id="286" r:id="rId29"/>
    <p:sldId id="287" r:id="rId30"/>
    <p:sldId id="292" r:id="rId31"/>
    <p:sldId id="293" r:id="rId32"/>
    <p:sldId id="294" r:id="rId33"/>
    <p:sldId id="298"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486" autoAdjust="0"/>
  </p:normalViewPr>
  <p:slideViewPr>
    <p:cSldViewPr snapToGrid="0">
      <p:cViewPr varScale="1">
        <p:scale>
          <a:sx n="104" d="100"/>
          <a:sy n="104" d="100"/>
        </p:scale>
        <p:origin x="80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6B2012-70F2-490B-9469-18BE6EECEA05}" type="datetimeFigureOut">
              <a:rPr lang="es-CO" smtClean="0"/>
              <a:t>06/07/2015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654753-AD28-4BBD-82A1-84616C4E302D}" type="slidenum">
              <a:rPr lang="es-CO" smtClean="0"/>
              <a:t>‹Nº›</a:t>
            </a:fld>
            <a:endParaRPr lang="es-CO"/>
          </a:p>
        </p:txBody>
      </p:sp>
    </p:spTree>
    <p:extLst>
      <p:ext uri="{BB962C8B-B14F-4D97-AF65-F5344CB8AC3E}">
        <p14:creationId xmlns:p14="http://schemas.microsoft.com/office/powerpoint/2010/main" val="10665717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A7654753-AD28-4BBD-82A1-84616C4E302D}" type="slidenum">
              <a:rPr lang="es-CO" smtClean="0"/>
              <a:t>1</a:t>
            </a:fld>
            <a:endParaRPr lang="es-CO"/>
          </a:p>
        </p:txBody>
      </p:sp>
    </p:spTree>
    <p:extLst>
      <p:ext uri="{BB962C8B-B14F-4D97-AF65-F5344CB8AC3E}">
        <p14:creationId xmlns:p14="http://schemas.microsoft.com/office/powerpoint/2010/main" val="4123520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Optimización geométrica</a:t>
            </a:r>
          </a:p>
          <a:p>
            <a:r>
              <a:rPr lang="es-CO" dirty="0" smtClean="0"/>
              <a:t>Optimización de parámetros </a:t>
            </a:r>
          </a:p>
          <a:p>
            <a:endParaRPr lang="es-CO" dirty="0"/>
          </a:p>
        </p:txBody>
      </p:sp>
      <p:sp>
        <p:nvSpPr>
          <p:cNvPr id="4" name="Marcador de número de diapositiva 3"/>
          <p:cNvSpPr>
            <a:spLocks noGrp="1"/>
          </p:cNvSpPr>
          <p:nvPr>
            <p:ph type="sldNum" sz="quarter" idx="10"/>
          </p:nvPr>
        </p:nvSpPr>
        <p:spPr/>
        <p:txBody>
          <a:bodyPr/>
          <a:lstStyle/>
          <a:p>
            <a:fld id="{A7654753-AD28-4BBD-82A1-84616C4E302D}" type="slidenum">
              <a:rPr lang="es-CO" smtClean="0"/>
              <a:t>4</a:t>
            </a:fld>
            <a:endParaRPr lang="es-CO"/>
          </a:p>
        </p:txBody>
      </p:sp>
    </p:spTree>
    <p:extLst>
      <p:ext uri="{BB962C8B-B14F-4D97-AF65-F5344CB8AC3E}">
        <p14:creationId xmlns:p14="http://schemas.microsoft.com/office/powerpoint/2010/main" val="2472906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sz="1200" kern="1200" dirty="0" smtClean="0">
                <a:solidFill>
                  <a:schemeClr val="tx1"/>
                </a:solidFill>
                <a:effectLst/>
                <a:latin typeface="+mn-lt"/>
                <a:ea typeface="+mn-ea"/>
                <a:cs typeface="+mn-cs"/>
              </a:rPr>
              <a:t>Leer las preguntas: responder.. las posibilidades son realizar optimización geométrica y optimización de parámetros.</a:t>
            </a:r>
          </a:p>
          <a:p>
            <a:r>
              <a:rPr lang="es-CO" sz="1200" kern="1200" dirty="0" smtClean="0">
                <a:solidFill>
                  <a:schemeClr val="tx1"/>
                </a:solidFill>
                <a:effectLst/>
                <a:latin typeface="+mn-lt"/>
                <a:ea typeface="+mn-ea"/>
                <a:cs typeface="+mn-cs"/>
              </a:rPr>
              <a:t> </a:t>
            </a:r>
          </a:p>
          <a:p>
            <a:r>
              <a:rPr lang="es-CO" sz="1200" kern="1200" dirty="0" smtClean="0">
                <a:solidFill>
                  <a:schemeClr val="tx1"/>
                </a:solidFill>
                <a:effectLst/>
                <a:latin typeface="+mn-lt"/>
                <a:ea typeface="+mn-ea"/>
                <a:cs typeface="+mn-cs"/>
              </a:rPr>
              <a:t>Son muchas las investigación que se desarrollan con el fin de optimizar, en todas las áreas de la ingeniería, así como también en soluciones médicas… etc… en ingeniería civil tenemos un caso especial.. hablar del </a:t>
            </a:r>
            <a:r>
              <a:rPr lang="es-CO" sz="1200" kern="1200" dirty="0" err="1" smtClean="0">
                <a:solidFill>
                  <a:schemeClr val="tx1"/>
                </a:solidFill>
                <a:effectLst/>
                <a:latin typeface="+mn-lt"/>
                <a:ea typeface="+mn-ea"/>
                <a:cs typeface="+mn-cs"/>
              </a:rPr>
              <a:t>proy</a:t>
            </a:r>
            <a:r>
              <a:rPr lang="es-CO" sz="1200" kern="1200" dirty="0" smtClean="0">
                <a:solidFill>
                  <a:schemeClr val="tx1"/>
                </a:solidFill>
                <a:effectLst/>
                <a:latin typeface="+mn-lt"/>
                <a:ea typeface="+mn-ea"/>
                <a:cs typeface="+mn-cs"/>
              </a:rPr>
              <a:t> de </a:t>
            </a:r>
            <a:r>
              <a:rPr lang="es-CO" sz="1200" kern="1200" dirty="0" err="1" smtClean="0">
                <a:solidFill>
                  <a:schemeClr val="tx1"/>
                </a:solidFill>
                <a:effectLst/>
                <a:latin typeface="+mn-lt"/>
                <a:ea typeface="+mn-ea"/>
                <a:cs typeface="+mn-cs"/>
              </a:rPr>
              <a:t>begis</a:t>
            </a:r>
            <a:endParaRPr lang="es-CO" sz="1200" kern="1200" dirty="0" smtClean="0">
              <a:solidFill>
                <a:schemeClr val="tx1"/>
              </a:solidFill>
              <a:effectLst/>
              <a:latin typeface="+mn-lt"/>
              <a:ea typeface="+mn-ea"/>
              <a:cs typeface="+mn-cs"/>
            </a:endParaRPr>
          </a:p>
          <a:p>
            <a:r>
              <a:rPr lang="es-CO" sz="1200" kern="1200" dirty="0" smtClean="0">
                <a:solidFill>
                  <a:schemeClr val="tx1"/>
                </a:solidFill>
                <a:effectLst/>
                <a:latin typeface="+mn-lt"/>
                <a:ea typeface="+mn-ea"/>
                <a:cs typeface="+mn-cs"/>
              </a:rPr>
              <a:t> </a:t>
            </a:r>
          </a:p>
          <a:p>
            <a:r>
              <a:rPr lang="es-CO" sz="1200" kern="1200" dirty="0" smtClean="0">
                <a:solidFill>
                  <a:schemeClr val="tx1"/>
                </a:solidFill>
                <a:effectLst/>
                <a:latin typeface="+mn-lt"/>
                <a:ea typeface="+mn-ea"/>
                <a:cs typeface="+mn-cs"/>
              </a:rPr>
              <a:t>Dada esta necesidad se han desarrollado números métodos de resolución, que se pueden clasificar principalmente en tres, por nombrar algunos.. </a:t>
            </a:r>
            <a:r>
              <a:rPr lang="es-CO" sz="1200" kern="1200" smtClean="0">
                <a:solidFill>
                  <a:schemeClr val="tx1"/>
                </a:solidFill>
                <a:effectLst/>
                <a:latin typeface="+mn-lt"/>
                <a:ea typeface="+mn-ea"/>
                <a:cs typeface="+mn-cs"/>
              </a:rPr>
              <a:t>tenemos…</a:t>
            </a:r>
          </a:p>
          <a:p>
            <a:endParaRPr lang="es-CO"/>
          </a:p>
        </p:txBody>
      </p:sp>
      <p:sp>
        <p:nvSpPr>
          <p:cNvPr id="4" name="Marcador de número de diapositiva 3"/>
          <p:cNvSpPr>
            <a:spLocks noGrp="1"/>
          </p:cNvSpPr>
          <p:nvPr>
            <p:ph type="sldNum" sz="quarter" idx="10"/>
          </p:nvPr>
        </p:nvSpPr>
        <p:spPr/>
        <p:txBody>
          <a:bodyPr/>
          <a:lstStyle/>
          <a:p>
            <a:fld id="{A7654753-AD28-4BBD-82A1-84616C4E302D}" type="slidenum">
              <a:rPr lang="es-CO" smtClean="0"/>
              <a:t>5</a:t>
            </a:fld>
            <a:endParaRPr lang="es-CO"/>
          </a:p>
        </p:txBody>
      </p:sp>
    </p:spTree>
    <p:extLst>
      <p:ext uri="{BB962C8B-B14F-4D97-AF65-F5344CB8AC3E}">
        <p14:creationId xmlns:p14="http://schemas.microsoft.com/office/powerpoint/2010/main" val="167567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http://www.redalyc.org/pdf/695/69520207.pdf</a:t>
            </a:r>
          </a:p>
          <a:p>
            <a:endParaRPr lang="es-CO"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s-CO" dirty="0" smtClean="0"/>
              <a:t>Los métodos de resolución de problemas de optimización se pueden clasificar en tres tipos diferentes:</a:t>
            </a:r>
          </a:p>
          <a:p>
            <a:endParaRPr lang="es-CO" dirty="0"/>
          </a:p>
        </p:txBody>
      </p:sp>
      <p:sp>
        <p:nvSpPr>
          <p:cNvPr id="4" name="Marcador de número de diapositiva 3"/>
          <p:cNvSpPr>
            <a:spLocks noGrp="1"/>
          </p:cNvSpPr>
          <p:nvPr>
            <p:ph type="sldNum" sz="quarter" idx="10"/>
          </p:nvPr>
        </p:nvSpPr>
        <p:spPr/>
        <p:txBody>
          <a:bodyPr/>
          <a:lstStyle/>
          <a:p>
            <a:fld id="{A7654753-AD28-4BBD-82A1-84616C4E302D}" type="slidenum">
              <a:rPr lang="es-CO" smtClean="0"/>
              <a:t>6</a:t>
            </a:fld>
            <a:endParaRPr lang="es-CO"/>
          </a:p>
        </p:txBody>
      </p:sp>
    </p:spTree>
    <p:extLst>
      <p:ext uri="{BB962C8B-B14F-4D97-AF65-F5344CB8AC3E}">
        <p14:creationId xmlns:p14="http://schemas.microsoft.com/office/powerpoint/2010/main" val="246202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http://es.scribd.com/doc/229805229/Aplicaciones-de-Minimos-y-Maximos-en-La-Ingenieria-Civil-2#scribd</a:t>
            </a:r>
            <a:endParaRPr lang="es-CO" dirty="0"/>
          </a:p>
        </p:txBody>
      </p:sp>
      <p:sp>
        <p:nvSpPr>
          <p:cNvPr id="4" name="Marcador de número de diapositiva 3"/>
          <p:cNvSpPr>
            <a:spLocks noGrp="1"/>
          </p:cNvSpPr>
          <p:nvPr>
            <p:ph type="sldNum" sz="quarter" idx="10"/>
          </p:nvPr>
        </p:nvSpPr>
        <p:spPr/>
        <p:txBody>
          <a:bodyPr/>
          <a:lstStyle/>
          <a:p>
            <a:fld id="{A7654753-AD28-4BBD-82A1-84616C4E302D}" type="slidenum">
              <a:rPr lang="es-CO" smtClean="0"/>
              <a:t>21</a:t>
            </a:fld>
            <a:endParaRPr lang="es-CO"/>
          </a:p>
        </p:txBody>
      </p:sp>
    </p:spTree>
    <p:extLst>
      <p:ext uri="{BB962C8B-B14F-4D97-AF65-F5344CB8AC3E}">
        <p14:creationId xmlns:p14="http://schemas.microsoft.com/office/powerpoint/2010/main" val="2929007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err="1" smtClean="0"/>
              <a:t>Lamda</a:t>
            </a:r>
            <a:r>
              <a:rPr lang="es-CO" dirty="0" smtClean="0"/>
              <a:t> y </a:t>
            </a:r>
            <a:r>
              <a:rPr lang="es-CO" dirty="0" err="1" smtClean="0"/>
              <a:t>miu</a:t>
            </a:r>
            <a:r>
              <a:rPr lang="es-CO" dirty="0" smtClean="0"/>
              <a:t> son nuevas variables, llamadas multiplicadores de </a:t>
            </a:r>
            <a:r>
              <a:rPr lang="es-CO" dirty="0" err="1" smtClean="0"/>
              <a:t>lagrange</a:t>
            </a:r>
            <a:endParaRPr lang="es-CO" dirty="0"/>
          </a:p>
        </p:txBody>
      </p:sp>
      <p:sp>
        <p:nvSpPr>
          <p:cNvPr id="4" name="Marcador de número de diapositiva 3"/>
          <p:cNvSpPr>
            <a:spLocks noGrp="1"/>
          </p:cNvSpPr>
          <p:nvPr>
            <p:ph type="sldNum" sz="quarter" idx="10"/>
          </p:nvPr>
        </p:nvSpPr>
        <p:spPr/>
        <p:txBody>
          <a:bodyPr/>
          <a:lstStyle/>
          <a:p>
            <a:fld id="{A7654753-AD28-4BBD-82A1-84616C4E302D}" type="slidenum">
              <a:rPr lang="es-CO" smtClean="0"/>
              <a:t>23</a:t>
            </a:fld>
            <a:endParaRPr lang="es-CO"/>
          </a:p>
        </p:txBody>
      </p:sp>
    </p:spTree>
    <p:extLst>
      <p:ext uri="{BB962C8B-B14F-4D97-AF65-F5344CB8AC3E}">
        <p14:creationId xmlns:p14="http://schemas.microsoft.com/office/powerpoint/2010/main" val="4078808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smtClean="0"/>
              <a:t>http://www.editorial-club-universitario.es/pdf/4450.pdf</a:t>
            </a:r>
            <a:endParaRPr lang="es-CO" dirty="0"/>
          </a:p>
        </p:txBody>
      </p:sp>
      <p:sp>
        <p:nvSpPr>
          <p:cNvPr id="4" name="Marcador de número de diapositiva 3"/>
          <p:cNvSpPr>
            <a:spLocks noGrp="1"/>
          </p:cNvSpPr>
          <p:nvPr>
            <p:ph type="sldNum" sz="quarter" idx="10"/>
          </p:nvPr>
        </p:nvSpPr>
        <p:spPr/>
        <p:txBody>
          <a:bodyPr/>
          <a:lstStyle/>
          <a:p>
            <a:fld id="{A7654753-AD28-4BBD-82A1-84616C4E302D}" type="slidenum">
              <a:rPr lang="es-CO" smtClean="0"/>
              <a:t>26</a:t>
            </a:fld>
            <a:endParaRPr lang="es-CO"/>
          </a:p>
        </p:txBody>
      </p:sp>
    </p:spTree>
    <p:extLst>
      <p:ext uri="{BB962C8B-B14F-4D97-AF65-F5344CB8AC3E}">
        <p14:creationId xmlns:p14="http://schemas.microsoft.com/office/powerpoint/2010/main" val="29469015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4" name="Group 13"/>
          <p:cNvGrpSpPr/>
          <p:nvPr/>
        </p:nvGrpSpPr>
        <p:grpSpPr>
          <a:xfrm>
            <a:off x="-1588" y="0"/>
            <a:ext cx="12193588" cy="6861555"/>
            <a:chOff x="-1588" y="0"/>
            <a:chExt cx="12193588" cy="6861555"/>
          </a:xfrm>
        </p:grpSpPr>
        <p:sp>
          <p:nvSpPr>
            <p:cNvPr id="9" name="Rectangle 8"/>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a:prstGeom prst="rect">
            <a:avLst/>
          </a:prstGeom>
        </p:spPr>
        <p:txBody>
          <a:bodyPr anchor="b"/>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tx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rot="5400000">
            <a:off x="10158984" y="1792224"/>
            <a:ext cx="990599" cy="304799"/>
          </a:xfrm>
        </p:spPr>
        <p:txBody>
          <a:bodyPr/>
          <a:lstStyle>
            <a:lvl1pPr algn="l">
              <a:defRPr b="0">
                <a:solidFill>
                  <a:schemeClr val="bg1"/>
                </a:solidFill>
              </a:defRPr>
            </a:lvl1pPr>
          </a:lstStyle>
          <a:p>
            <a:fld id="{E9462EF3-3C4F-43EE-ACEE-D4B806740EA3}" type="datetimeFigureOut">
              <a:rPr lang="en-US" dirty="0"/>
              <a:pPr/>
              <a:t>7/6/2015</a:t>
            </a:fld>
            <a:endParaRPr lang="en-US" dirty="0"/>
          </a:p>
        </p:txBody>
      </p:sp>
      <p:sp>
        <p:nvSpPr>
          <p:cNvPr id="5" name="Footer Placeholder 4"/>
          <p:cNvSpPr>
            <a:spLocks noGrp="1"/>
          </p:cNvSpPr>
          <p:nvPr>
            <p:ph type="ftr" sz="quarter" idx="11"/>
          </p:nvPr>
        </p:nvSpPr>
        <p:spPr>
          <a:xfrm rot="5400000">
            <a:off x="8951976" y="3227832"/>
            <a:ext cx="3867912" cy="310896"/>
          </a:xfrm>
        </p:spPr>
        <p:txBody>
          <a:bodyPr/>
          <a:lstStyle>
            <a:lvl1pPr>
              <a:defRPr sz="1000" b="0">
                <a:solidFill>
                  <a:schemeClr val="bg1"/>
                </a:solidFill>
              </a:defRPr>
            </a:lvl1pPr>
          </a:lstStyle>
          <a:p>
            <a:r>
              <a:rPr lang="en-US" dirty="0"/>
              <a:t>
              </a:t>
            </a:r>
          </a:p>
        </p:txBody>
      </p:sp>
      <p:sp>
        <p:nvSpPr>
          <p:cNvPr id="8" name="Rectangle 7"/>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magen panorámica con descripció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7" y="4969927"/>
            <a:ext cx="8825657" cy="566738"/>
          </a:xfrm>
          <a:prstGeom prst="rect">
            <a:avLst/>
          </a:prstGeo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7" y="5536665"/>
            <a:ext cx="8825656" cy="493712"/>
          </a:xfrm>
        </p:spPr>
        <p:txBody>
          <a:bodyPr>
            <a:normAutofit/>
          </a:bodyPr>
          <a:lstStyle>
            <a:lvl1pPr marL="0" indent="0">
              <a:buNone/>
              <a:defRPr sz="12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6343B39-165A-4B68-AA5C-581F5336313C}" type="datetimeFigureOut">
              <a:rPr lang="en-US" dirty="0"/>
              <a:t>7/6/2015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0" name="Rectangle 9"/>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0704"/>
            <a:ext cx="8833104" cy="1371600"/>
          </a:xfrm>
          <a:prstGeom prst="rect">
            <a:avLst/>
          </a:prstGeom>
        </p:spPr>
        <p:txBody>
          <a:bodyPr anchor="ctr" anchorCtr="0"/>
          <a:lstStyle>
            <a:lvl1pPr>
              <a:defRPr sz="4000"/>
            </a:lvl1pPr>
          </a:lstStyle>
          <a:p>
            <a:r>
              <a:rPr lang="es-ES" smtClean="0"/>
              <a:t>Haga clic para modificar el estilo de título del patrón</a:t>
            </a:r>
            <a:endParaRPr lang="en-US" dirty="0"/>
          </a:p>
        </p:txBody>
      </p:sp>
      <p:sp>
        <p:nvSpPr>
          <p:cNvPr id="8" name="Text Placeholder 3"/>
          <p:cNvSpPr>
            <a:spLocks noGrp="1"/>
          </p:cNvSpPr>
          <p:nvPr>
            <p:ph type="body" sz="half" idx="2"/>
          </p:nvPr>
        </p:nvSpPr>
        <p:spPr>
          <a:xfrm>
            <a:off x="1152144" y="3547872"/>
            <a:ext cx="8825659" cy="2478024"/>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942C8C57-33F9-4259-AC4F-0E3F5BEC9B94}" type="datetimeFigureOut">
              <a:rPr lang="en-US" dirty="0"/>
              <a:t>7/6/2015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7" name="Group 6"/>
          <p:cNvGrpSpPr/>
          <p:nvPr/>
        </p:nvGrpSpPr>
        <p:grpSpPr>
          <a:xfrm>
            <a:off x="-1588" y="0"/>
            <a:ext cx="12193588" cy="6861555"/>
            <a:chOff x="-1588" y="0"/>
            <a:chExt cx="12193588" cy="6861555"/>
          </a:xfrm>
        </p:grpSpPr>
        <p:sp>
          <p:nvSpPr>
            <p:cNvPr id="16" name="Rectangle 15"/>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2" name="TextBox 11"/>
          <p:cNvSpPr txBox="1"/>
          <p:nvPr/>
        </p:nvSpPr>
        <p:spPr bwMode="gray">
          <a:xfrm>
            <a:off x="898295" y="596767"/>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15" name="TextBox 14"/>
          <p:cNvSpPr txBox="1"/>
          <p:nvPr/>
        </p:nvSpPr>
        <p:spPr bwMode="gray">
          <a:xfrm>
            <a:off x="9715063" y="2629300"/>
            <a:ext cx="801912" cy="156966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cs typeface="Arial"/>
              </a:defRPr>
            </a:lvl1pPr>
          </a:lstStyle>
          <a:p>
            <a:pPr lvl="0"/>
            <a:r>
              <a:rPr lang="en-US" sz="9600" dirty="0">
                <a:solidFill>
                  <a:schemeClr val="tx2">
                    <a:lumMod val="40000"/>
                    <a:lumOff val="60000"/>
                  </a:schemeClr>
                </a:solidFill>
              </a:rPr>
              <a:t>”</a:t>
            </a:r>
          </a:p>
        </p:txBody>
      </p:sp>
      <p:sp>
        <p:nvSpPr>
          <p:cNvPr id="2" name="Title 1"/>
          <p:cNvSpPr>
            <a:spLocks noGrp="1"/>
          </p:cNvSpPr>
          <p:nvPr>
            <p:ph type="title"/>
          </p:nvPr>
        </p:nvSpPr>
        <p:spPr>
          <a:xfrm>
            <a:off x="1574801" y="980517"/>
            <a:ext cx="8460983" cy="2698249"/>
          </a:xfrm>
          <a:prstGeom prst="rect">
            <a:avLst/>
          </a:prstGeom>
        </p:spPr>
        <p:txBody>
          <a:bodyPr anchor="ctr" anchorCtr="0"/>
          <a:lstStyle>
            <a:lvl1pPr>
              <a:defRPr sz="4000"/>
            </a:lvl1pPr>
          </a:lstStyle>
          <a:p>
            <a:r>
              <a:rPr lang="es-ES" smtClean="0"/>
              <a:t>Haga clic para modificar el estilo de título del patrón</a:t>
            </a:r>
            <a:endParaRPr lang="en-US" dirty="0"/>
          </a:p>
        </p:txBody>
      </p:sp>
      <p:sp>
        <p:nvSpPr>
          <p:cNvPr id="11" name="Text Placeholder 3"/>
          <p:cNvSpPr>
            <a:spLocks noGrp="1"/>
          </p:cNvSpPr>
          <p:nvPr>
            <p:ph type="body" sz="half" idx="14"/>
          </p:nvPr>
        </p:nvSpPr>
        <p:spPr bwMode="gray">
          <a:xfrm>
            <a:off x="1945945" y="3679987"/>
            <a:ext cx="7725772" cy="342174"/>
          </a:xfrm>
        </p:spPr>
        <p:txBody>
          <a:bodyPr vert="horz" lIns="91440" tIns="45720" rIns="91440" bIns="45720" rtlCol="0" anchor="t">
            <a:normAutofit/>
          </a:bodyPr>
          <a:lstStyle>
            <a:lvl1pPr>
              <a:buNone/>
              <a:defRPr lang="en-US" sz="1400" cap="small" dirty="0">
                <a:solidFill>
                  <a:schemeClr val="tx2">
                    <a:lumMod val="40000"/>
                    <a:lumOff val="60000"/>
                  </a:schemeClr>
                </a:solidFill>
                <a:latin typeface="+mn-lt"/>
              </a:defRPr>
            </a:lvl1pPr>
          </a:lstStyle>
          <a:p>
            <a:pPr marL="0" lvl="0" indent="0">
              <a:buNone/>
            </a:pPr>
            <a:r>
              <a:rPr lang="es-ES" smtClean="0"/>
              <a:t>Haga clic para modificar el estilo de texto del patrón</a:t>
            </a:r>
          </a:p>
        </p:txBody>
      </p:sp>
      <p:sp>
        <p:nvSpPr>
          <p:cNvPr id="10" name="Text Placeholder 3"/>
          <p:cNvSpPr>
            <a:spLocks noGrp="1"/>
          </p:cNvSpPr>
          <p:nvPr>
            <p:ph type="body" sz="half" idx="2"/>
          </p:nvPr>
        </p:nvSpPr>
        <p:spPr>
          <a:xfrm>
            <a:off x="1154954" y="5029198"/>
            <a:ext cx="8825659" cy="997858"/>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748772B-8FA2-401F-A0A1-A59855EDBC3E}" type="datetimeFigureOut">
              <a:rPr lang="en-US" dirty="0"/>
              <a:t>7/6/2015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3" name="Rectangle 2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16" name="Group 15"/>
          <p:cNvGrpSpPr/>
          <p:nvPr/>
        </p:nvGrpSpPr>
        <p:grpSpPr>
          <a:xfrm>
            <a:off x="-1588" y="0"/>
            <a:ext cx="12193588" cy="6861555"/>
            <a:chOff x="-1588" y="0"/>
            <a:chExt cx="12193588" cy="6861555"/>
          </a:xfrm>
        </p:grpSpPr>
        <p:sp>
          <p:nvSpPr>
            <p:cNvPr id="11" name="Rectangle 10"/>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3525"/>
            <a:ext cx="8865623" cy="1819656"/>
          </a:xfrm>
          <a:prstGeom prst="rect">
            <a:avLst/>
          </a:prstGeo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5029200"/>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D3DD5BDE-5A90-4611-82E9-0FC5746D30C5}" type="datetimeFigureOut">
              <a:rPr lang="en-US" dirty="0"/>
              <a:t>7/6/2015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0"/>
            <a:ext cx="312916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6" name="Text Placeholder 3"/>
          <p:cNvSpPr>
            <a:spLocks noGrp="1"/>
          </p:cNvSpPr>
          <p:nvPr>
            <p:ph type="body" sz="half" idx="15"/>
          </p:nvPr>
        </p:nvSpPr>
        <p:spPr>
          <a:xfrm>
            <a:off x="1154954" y="3179764"/>
            <a:ext cx="3129168"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12721" y="2603500"/>
            <a:ext cx="3145380"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9" name="Text Placeholder 3"/>
          <p:cNvSpPr>
            <a:spLocks noGrp="1"/>
          </p:cNvSpPr>
          <p:nvPr>
            <p:ph type="body" sz="half" idx="16"/>
          </p:nvPr>
        </p:nvSpPr>
        <p:spPr>
          <a:xfrm>
            <a:off x="4512721" y="3179764"/>
            <a:ext cx="3145380"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886700" y="2595032"/>
            <a:ext cx="3161029" cy="58473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Text Placeholder 3"/>
          <p:cNvSpPr>
            <a:spLocks noGrp="1"/>
          </p:cNvSpPr>
          <p:nvPr>
            <p:ph type="body" sz="half" idx="17"/>
          </p:nvPr>
        </p:nvSpPr>
        <p:spPr>
          <a:xfrm>
            <a:off x="7886700" y="3179764"/>
            <a:ext cx="3161029" cy="2847290"/>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384991" y="2603500"/>
            <a:ext cx="32564"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5824" y="2603500"/>
            <a:ext cx="0" cy="3423554"/>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1ADDA17D-0BEA-4E76-A7FC-F7C188BC48D1}" type="datetimeFigureOut">
              <a:rPr lang="en-US" dirty="0"/>
              <a:t>7/6/2015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nchor="ctr" anchorCtr="0"/>
          <a:lstStyle>
            <a:lvl1pPr>
              <a:defRPr sz="36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4532845"/>
            <a:ext cx="3050438" cy="576260"/>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9" name="Picture Placeholder 2"/>
          <p:cNvSpPr>
            <a:spLocks noGrp="1" noChangeAspect="1"/>
          </p:cNvSpPr>
          <p:nvPr>
            <p:ph type="pic" idx="15"/>
          </p:nvPr>
        </p:nvSpPr>
        <p:spPr>
          <a:xfrm>
            <a:off x="1334552" y="2610916"/>
            <a:ext cx="2691242" cy="158409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2" name="Text Placeholder 3"/>
          <p:cNvSpPr>
            <a:spLocks noGrp="1"/>
          </p:cNvSpPr>
          <p:nvPr>
            <p:ph type="body" sz="half" idx="18"/>
          </p:nvPr>
        </p:nvSpPr>
        <p:spPr>
          <a:xfrm>
            <a:off x="1154954" y="5109107"/>
            <a:ext cx="3050438"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Text Placeholder 4"/>
          <p:cNvSpPr>
            <a:spLocks noGrp="1"/>
          </p:cNvSpPr>
          <p:nvPr>
            <p:ph type="body" sz="quarter" idx="3"/>
          </p:nvPr>
        </p:nvSpPr>
        <p:spPr>
          <a:xfrm>
            <a:off x="4568865"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0" name="Picture Placeholder 2"/>
          <p:cNvSpPr>
            <a:spLocks noGrp="1" noChangeAspect="1"/>
          </p:cNvSpPr>
          <p:nvPr>
            <p:ph type="pic" idx="21"/>
          </p:nvPr>
        </p:nvSpPr>
        <p:spPr>
          <a:xfrm>
            <a:off x="474846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3" name="Text Placeholder 3"/>
          <p:cNvSpPr>
            <a:spLocks noGrp="1"/>
          </p:cNvSpPr>
          <p:nvPr>
            <p:ph type="body" sz="half" idx="19"/>
          </p:nvPr>
        </p:nvSpPr>
        <p:spPr>
          <a:xfrm>
            <a:off x="4568865" y="5109108"/>
            <a:ext cx="3050438" cy="91257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4" name="Text Placeholder 4"/>
          <p:cNvSpPr>
            <a:spLocks noGrp="1"/>
          </p:cNvSpPr>
          <p:nvPr>
            <p:ph type="body" sz="quarter" idx="13"/>
          </p:nvPr>
        </p:nvSpPr>
        <p:spPr>
          <a:xfrm>
            <a:off x="7983433" y="4532842"/>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20"/>
          </p:nvPr>
        </p:nvSpPr>
        <p:spPr>
          <a:xfrm>
            <a:off x="7983433" y="5109107"/>
            <a:ext cx="3050438" cy="91794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cxnSp>
        <p:nvCxnSpPr>
          <p:cNvPr id="17" name="Straight Connector 16"/>
          <p:cNvCxnSpPr/>
          <p:nvPr/>
        </p:nvCxnSpPr>
        <p:spPr>
          <a:xfrm>
            <a:off x="4384245" y="2603500"/>
            <a:ext cx="1"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7352" y="2603500"/>
            <a:ext cx="0" cy="3461811"/>
          </a:xfrm>
          <a:prstGeom prst="line">
            <a:avLst/>
          </a:prstGeom>
          <a:ln w="12700" cmpd="sng">
            <a:solidFill>
              <a:schemeClr val="tx1">
                <a:lumMod val="75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6909AC7D-18CA-4236-82B9-D75EB1D66EAE}" type="datetimeFigureOut">
              <a:rPr lang="en-US" dirty="0"/>
              <a:t>7/6/2015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a:prstGeom prst="rect">
            <a:avLst/>
          </a:prstGeom>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2595033"/>
            <a:ext cx="8825659" cy="3424768"/>
          </a:xfrm>
        </p:spPr>
        <p:txBody>
          <a:bodyPr vert="eaVert" anchor="t" anchorCtr="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5568300E-C023-45CD-A0BE-EDB7A8C6EA8B}" type="datetimeFigureOut">
              <a:rPr lang="en-US" dirty="0"/>
              <a:t>7/6/2015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8" name="Group 7"/>
          <p:cNvGrpSpPr/>
          <p:nvPr/>
        </p:nvGrpSpPr>
        <p:grpSpPr>
          <a:xfrm>
            <a:off x="-1588" y="0"/>
            <a:ext cx="12193588" cy="6861555"/>
            <a:chOff x="-1588" y="0"/>
            <a:chExt cx="12193588" cy="6861555"/>
          </a:xfrm>
        </p:grpSpPr>
        <p:sp>
          <p:nvSpPr>
            <p:cNvPr id="15" name="Rectangle 14"/>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6"/>
            <a:ext cx="1441567" cy="4748591"/>
          </a:xfrm>
          <a:prstGeom prst="rect">
            <a:avLst/>
          </a:prstGeom>
        </p:spPr>
        <p:txBody>
          <a:bodyPr vert="eaVert" anchor="b" anchorCtr="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54954" y="1278465"/>
            <a:ext cx="6256025" cy="4748591"/>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B620EAD-E369-4933-8469-ED7764B56A1B}" type="datetimeFigureOut">
              <a:rPr lang="en-US" dirty="0"/>
              <a:t>7/6/2015</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20" name="Rectangle 1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9"/>
            <a:ext cx="8825659" cy="706964"/>
          </a:xfrm>
          <a:prstGeom prst="rect">
            <a:avLst/>
          </a:prstGeom>
        </p:spPr>
        <p:txBody>
          <a:bodyPr anchor="ct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076C0EF2-9919-473B-8215-8616BAF10692}" type="datetimeFigureOut">
              <a:rPr lang="en-US" dirty="0"/>
              <a:t>7/6/2015</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7" name="Group 16"/>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Rectangle 8"/>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9192"/>
            <a:ext cx="4343400" cy="2286000"/>
          </a:xfrm>
          <a:prstGeom prst="rect">
            <a:avLst/>
          </a:prstGeom>
        </p:spPr>
        <p:txBody>
          <a:bodyPr anchor="ctr" anchorCtr="0"/>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94576" y="2679192"/>
            <a:ext cx="3758184" cy="2286000"/>
          </a:xfrm>
        </p:spPr>
        <p:txBody>
          <a:bodyPr anchor="ctr" anchorCtr="0"/>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A09472EB-AC54-4713-BFC2-BEB621108C63}" type="datetimeFigureOut">
              <a:rPr lang="en-US" dirty="0"/>
              <a:t>7/6/2015</a:t>
            </a:fld>
            <a:endParaRPr lang="en-US" dirty="0"/>
          </a:p>
        </p:txBody>
      </p:sp>
      <p:sp>
        <p:nvSpPr>
          <p:cNvPr id="5" name="Footer Placeholder 4"/>
          <p:cNvSpPr>
            <a:spLocks noGrp="1"/>
          </p:cNvSpPr>
          <p:nvPr>
            <p:ph type="ftr" sz="quarter" idx="11"/>
          </p:nvPr>
        </p:nvSpPr>
        <p:spPr/>
        <p:txBody>
          <a:bodyPr/>
          <a:lstStyle>
            <a:lvl1pPr>
              <a:defRPr sz="1000" b="1"/>
            </a:lvl1pPr>
          </a:lstStyle>
          <a:p>
            <a:r>
              <a:rPr lang="en-US" dirty="0"/>
              <a:t>
              </a:t>
            </a:r>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154953" y="969264"/>
            <a:ext cx="8825659" cy="704088"/>
          </a:xfrm>
          <a:prstGeom prst="rect">
            <a:avLst/>
          </a:prstGeo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154954" y="2603500"/>
            <a:ext cx="4828032" cy="341630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08776" y="2603500"/>
            <a:ext cx="4828032" cy="34163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99455A0C-791E-4545-B787-F98AD45CD761}" type="datetimeFigureOut">
              <a:rPr lang="en-US" dirty="0"/>
              <a:t>7/6/2015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969264"/>
            <a:ext cx="8825659" cy="704088"/>
          </a:xfrm>
          <a:prstGeom prst="rect">
            <a:avLst/>
          </a:prstGeom>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4954" y="3198448"/>
            <a:ext cx="4828032" cy="2843784"/>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08776" y="2606040"/>
            <a:ext cx="482803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08711" y="3187921"/>
            <a:ext cx="4825160" cy="2854311"/>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42536B77-F4F4-4427-AC4F-9A623798AD82}" type="datetimeFigureOut">
              <a:rPr lang="en-US" dirty="0"/>
              <a:t>7/6/2015</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1152144" y="969264"/>
            <a:ext cx="8825659" cy="704088"/>
          </a:xfrm>
          <a:prstGeom prst="rect">
            <a:avLst/>
          </a:prstGeom>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D8BE790C-34EB-4565-8437-CACF4CDB7822}" type="datetimeFigureOut">
              <a:rPr lang="en-US" dirty="0"/>
              <a:t>7/6/2015</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4A4C11-22B8-4A4E-8126-B3AF6B948A8E}" type="datetimeFigureOut">
              <a:rPr lang="en-US" dirty="0"/>
              <a:t>7/6/2015</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6" name="Rectangle 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3" y="1298448"/>
            <a:ext cx="2793159" cy="1597152"/>
          </a:xfrm>
          <a:prstGeom prst="rect">
            <a:avLst/>
          </a:prstGeom>
        </p:spPr>
        <p:txBody>
          <a:bodyPr anchor="b"/>
          <a:lstStyle>
            <a:lvl1pPr algn="l">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79008" y="1447800"/>
            <a:ext cx="5195997" cy="4572000"/>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bwMode="gray">
          <a:xfrm>
            <a:off x="1154953" y="3129280"/>
            <a:ext cx="2793159" cy="2895599"/>
          </a:xfrm>
        </p:spPr>
        <p:txBody>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16ED06B6-C816-4861-964D-15A98395707D}" type="datetimeFigureOut">
              <a:rPr lang="en-US" dirty="0"/>
              <a:t>7/6/2015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18" name="Group 17"/>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2">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a:prstGeom prst="rect">
            <a:avLst/>
          </a:prstGeom>
        </p:spPr>
        <p:txBody>
          <a:bodyPr anchor="b">
            <a:normAutofit/>
          </a:bodyPr>
          <a:lstStyle>
            <a:lvl1pPr algn="l">
              <a:defRPr sz="36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tx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00B1A8AB-EA7C-4B1B-9D73-E2551851FABE}" type="datetimeFigureOut">
              <a:rPr lang="en-US" dirty="0"/>
              <a:t>7/6/2015</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p:cNvGrpSpPr/>
          <p:nvPr/>
        </p:nvGrpSpPr>
        <p:grpSpPr>
          <a:xfrm>
            <a:off x="-1588" y="0"/>
            <a:ext cx="12193588" cy="6861555"/>
            <a:chOff x="-1588" y="0"/>
            <a:chExt cx="12193588" cy="6861555"/>
          </a:xfrm>
        </p:grpSpPr>
        <p:sp>
          <p:nvSpPr>
            <p:cNvPr id="12" name="Rectangle 11"/>
            <p:cNvSpPr/>
            <p:nvPr/>
          </p:nvSpPr>
          <p:spPr>
            <a:xfrm>
              <a:off x="0" y="0"/>
              <a:ext cx="12192000" cy="6858000"/>
            </a:xfrm>
            <a:prstGeom prst="rect">
              <a:avLst/>
            </a:prstGeom>
            <a:blipFill>
              <a:blip r:embed="rId19">
                <a:duotone>
                  <a:schemeClr val="dk2">
                    <a:shade val="69000"/>
                    <a:hueMod val="108000"/>
                    <a:satMod val="164000"/>
                    <a:lumMod val="74000"/>
                  </a:schemeClr>
                  <a:schemeClr val="dk2">
                    <a:tint val="96000"/>
                    <a:hueMod val="88000"/>
                    <a:satMod val="140000"/>
                    <a:lumMod val="13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Oval 20"/>
            <p:cNvSpPr/>
            <p:nvPr/>
          </p:nvSpPr>
          <p:spPr>
            <a:xfrm>
              <a:off x="8761412" y="18288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761412" y="5870955"/>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88"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7"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0"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652760" y="6391656"/>
            <a:ext cx="990599" cy="304799"/>
          </a:xfrm>
          <a:prstGeom prst="rect">
            <a:avLst/>
          </a:prstGeom>
        </p:spPr>
        <p:txBody>
          <a:bodyPr vert="horz" lIns="91440" tIns="45720" rIns="91440" bIns="45720" rtlCol="0" anchor="ctr" anchorCtr="0"/>
          <a:lstStyle>
            <a:lvl1pPr algn="r">
              <a:defRPr sz="1000" b="1" i="0">
                <a:solidFill>
                  <a:schemeClr val="accent1"/>
                </a:solidFill>
              </a:defRPr>
            </a:lvl1pPr>
          </a:lstStyle>
          <a:p>
            <a:fld id="{90786BE5-D2A3-4BF0-8B30-D7403E61B3DC}" type="datetimeFigureOut">
              <a:rPr lang="en-US" dirty="0"/>
              <a:t>7/6/2015</a:t>
            </a:fld>
            <a:endParaRPr lang="en-US" dirty="0"/>
          </a:p>
        </p:txBody>
      </p:sp>
      <p:sp>
        <p:nvSpPr>
          <p:cNvPr id="5" name="Footer Placeholder 4"/>
          <p:cNvSpPr>
            <a:spLocks noGrp="1"/>
          </p:cNvSpPr>
          <p:nvPr>
            <p:ph type="ftr" sz="quarter" idx="3"/>
          </p:nvPr>
        </p:nvSpPr>
        <p:spPr>
          <a:xfrm>
            <a:off x="557784" y="6391656"/>
            <a:ext cx="3867912" cy="310896"/>
          </a:xfrm>
          <a:prstGeom prst="rect">
            <a:avLst/>
          </a:prstGeom>
        </p:spPr>
        <p:txBody>
          <a:bodyPr vert="horz" lIns="91440" tIns="45720" rIns="91440" bIns="45720" rtlCol="0" anchor="ctr" anchorCtr="0"/>
          <a:lstStyle>
            <a:lvl1pPr algn="l">
              <a:defRPr sz="1000" b="1" i="0">
                <a:solidFill>
                  <a:schemeClr val="accent1"/>
                </a:solidFill>
              </a:defRPr>
            </a:lvl1pPr>
          </a:lstStyle>
          <a:p>
            <a:r>
              <a:rPr lang="en-US" dirty="0"/>
              <a:t>
              </a:t>
            </a:r>
          </a:p>
        </p:txBody>
      </p:sp>
      <p:sp>
        <p:nvSpPr>
          <p:cNvPr id="29" name="Rectangle 2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dirty="0"/>
              <a:pPr/>
              <a:t>‹Nº›</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4.gif"/></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hyperlink" Target="http://www.biblioises.com.ar/Contenido/500/510/Guia%201%20Funciones.pdf" TargetMode="External"/><Relationship Id="rId2" Type="http://schemas.openxmlformats.org/officeDocument/2006/relationships/hyperlink" Target="http://www.dma.fi.upm.es/docencia/primerciclo/calculo/Grupo1B/multivar.pdf" TargetMode="Externa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d3qi0qp55mx5f5.cloudfront.net/ime/i/feature_images/2000x684_Micelle_Earth_JPG.jpg"/>
          <p:cNvPicPr>
            <a:picLocks noChangeAspect="1" noChangeArrowheads="1"/>
          </p:cNvPicPr>
          <p:nvPr/>
        </p:nvPicPr>
        <p:blipFill rotWithShape="1">
          <a:blip r:embed="rId3">
            <a:extLst>
              <a:ext uri="{28A0092B-C50C-407E-A947-70E740481C1C}">
                <a14:useLocalDpi xmlns:a14="http://schemas.microsoft.com/office/drawing/2010/main" val="0"/>
              </a:ext>
            </a:extLst>
          </a:blip>
          <a:srcRect l="13781" r="25419"/>
          <a:stretch/>
        </p:blipFill>
        <p:spPr bwMode="auto">
          <a:xfrm>
            <a:off x="0" y="1174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ctrTitle" idx="4294967295"/>
          </p:nvPr>
        </p:nvSpPr>
        <p:spPr>
          <a:xfrm>
            <a:off x="-1128693" y="1983416"/>
            <a:ext cx="10133013" cy="3320256"/>
          </a:xfrm>
        </p:spPr>
        <p:txBody>
          <a:bodyPr/>
          <a:lstStyle/>
          <a:p>
            <a:pPr algn="ctr"/>
            <a:r>
              <a:rPr lang="es-ES" sz="2800" b="1" dirty="0" smtClean="0">
                <a:solidFill>
                  <a:schemeClr val="bg1"/>
                </a:solidFill>
              </a:rPr>
              <a:t>MÁXIMOS Y MÍNIMOS</a:t>
            </a:r>
            <a:br>
              <a:rPr lang="es-ES" sz="2800" b="1" dirty="0" smtClean="0">
                <a:solidFill>
                  <a:schemeClr val="bg1"/>
                </a:solidFill>
              </a:rPr>
            </a:br>
            <a:r>
              <a:rPr lang="es-ES" sz="2800" b="1" dirty="0" smtClean="0">
                <a:solidFill>
                  <a:schemeClr val="bg1"/>
                </a:solidFill>
              </a:rPr>
              <a:t>MULTIPLICADORES DE LAGRANGE</a:t>
            </a:r>
            <a:br>
              <a:rPr lang="es-ES" sz="2800" b="1" dirty="0" smtClean="0">
                <a:solidFill>
                  <a:schemeClr val="bg1"/>
                </a:solidFill>
              </a:rPr>
            </a:br>
            <a:r>
              <a:rPr lang="es-ES" sz="2800" b="1" dirty="0" smtClean="0">
                <a:solidFill>
                  <a:schemeClr val="bg1"/>
                </a:solidFill>
              </a:rPr>
              <a:t>REGLA DE LEIBNIZ</a:t>
            </a:r>
            <a:endParaRPr lang="es-ES" sz="2800" b="1" dirty="0">
              <a:solidFill>
                <a:schemeClr val="bg1"/>
              </a:solidFill>
            </a:endParaRPr>
          </a:p>
        </p:txBody>
      </p:sp>
      <p:sp>
        <p:nvSpPr>
          <p:cNvPr id="3" name="Subtítulo 2"/>
          <p:cNvSpPr>
            <a:spLocks noGrp="1"/>
          </p:cNvSpPr>
          <p:nvPr>
            <p:ph type="subTitle" idx="4294967295"/>
          </p:nvPr>
        </p:nvSpPr>
        <p:spPr>
          <a:xfrm>
            <a:off x="2313653" y="5124450"/>
            <a:ext cx="3668047" cy="1295400"/>
          </a:xfrm>
        </p:spPr>
        <p:txBody>
          <a:bodyPr/>
          <a:lstStyle/>
          <a:p>
            <a:pPr marL="0" indent="0" algn="ctr">
              <a:buNone/>
            </a:pPr>
            <a:r>
              <a:rPr lang="es-ES" b="1" dirty="0" smtClean="0">
                <a:solidFill>
                  <a:schemeClr val="bg1"/>
                </a:solidFill>
              </a:rPr>
              <a:t>Grupo #4: capítulos 13.7 y 13.8</a:t>
            </a:r>
          </a:p>
          <a:p>
            <a:pPr marL="0" indent="0" algn="ctr">
              <a:buNone/>
            </a:pPr>
            <a:r>
              <a:rPr lang="es-ES" b="1" dirty="0" smtClean="0">
                <a:solidFill>
                  <a:schemeClr val="bg1"/>
                </a:solidFill>
              </a:rPr>
              <a:t>Andrea García</a:t>
            </a:r>
          </a:p>
          <a:p>
            <a:pPr marL="0" indent="0" algn="ctr">
              <a:buNone/>
            </a:pPr>
            <a:r>
              <a:rPr lang="es-ES" b="1" dirty="0" smtClean="0">
                <a:solidFill>
                  <a:schemeClr val="bg1"/>
                </a:solidFill>
              </a:rPr>
              <a:t>Carlos Andrés torres</a:t>
            </a:r>
            <a:endParaRPr lang="es-ES" b="1" dirty="0">
              <a:solidFill>
                <a:schemeClr val="bg1"/>
              </a:solidFill>
            </a:endParaRPr>
          </a:p>
        </p:txBody>
      </p:sp>
      <p:sp>
        <p:nvSpPr>
          <p:cNvPr id="4" name="Título 1"/>
          <p:cNvSpPr txBox="1">
            <a:spLocks/>
          </p:cNvSpPr>
          <p:nvPr/>
        </p:nvSpPr>
        <p:spPr bwMode="gray">
          <a:xfrm>
            <a:off x="5233322" y="6343650"/>
            <a:ext cx="8825658" cy="588797"/>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s-ES" sz="3200" b="1" dirty="0" smtClean="0"/>
              <a:t>Matemáticas avanzadas</a:t>
            </a:r>
            <a:endParaRPr lang="es-ES" sz="3200" b="1" dirty="0"/>
          </a:p>
        </p:txBody>
      </p:sp>
    </p:spTree>
    <p:extLst>
      <p:ext uri="{BB962C8B-B14F-4D97-AF65-F5344CB8AC3E}">
        <p14:creationId xmlns:p14="http://schemas.microsoft.com/office/powerpoint/2010/main" val="10985205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Ejemplo definiciones 6 y 7</a:t>
            </a:r>
            <a:endParaRPr lang="es-ES" dirty="0"/>
          </a:p>
        </p:txBody>
      </p:sp>
      <p:pic>
        <p:nvPicPr>
          <p:cNvPr id="4" name="Marcador de contenido 3"/>
          <p:cNvPicPr>
            <a:picLocks noGrp="1" noChangeAspect="1"/>
          </p:cNvPicPr>
          <p:nvPr>
            <p:ph idx="1"/>
          </p:nvPr>
        </p:nvPicPr>
        <p:blipFill>
          <a:blip r:embed="rId2"/>
          <a:stretch>
            <a:fillRect/>
          </a:stretch>
        </p:blipFill>
        <p:spPr>
          <a:xfrm>
            <a:off x="2037209" y="2604959"/>
            <a:ext cx="8246044" cy="3562106"/>
          </a:xfrm>
          <a:prstGeom prst="rect">
            <a:avLst/>
          </a:prstGeom>
        </p:spPr>
      </p:pic>
    </p:spTree>
    <p:extLst>
      <p:ext uri="{BB962C8B-B14F-4D97-AF65-F5344CB8AC3E}">
        <p14:creationId xmlns:p14="http://schemas.microsoft.com/office/powerpoint/2010/main" val="3169941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Ejercicio (1)</a:t>
            </a:r>
            <a:endParaRPr lang="es-ES" dirty="0"/>
          </a:p>
        </p:txBody>
      </p:sp>
      <p:pic>
        <p:nvPicPr>
          <p:cNvPr id="4" name="Imagen 3"/>
          <p:cNvPicPr>
            <a:picLocks noChangeAspect="1"/>
          </p:cNvPicPr>
          <p:nvPr/>
        </p:nvPicPr>
        <p:blipFill>
          <a:blip r:embed="rId2"/>
          <a:stretch>
            <a:fillRect/>
          </a:stretch>
        </p:blipFill>
        <p:spPr>
          <a:xfrm>
            <a:off x="1844167" y="2707578"/>
            <a:ext cx="7896878" cy="1984343"/>
          </a:xfrm>
          <a:prstGeom prst="rect">
            <a:avLst/>
          </a:prstGeom>
        </p:spPr>
      </p:pic>
      <p:pic>
        <p:nvPicPr>
          <p:cNvPr id="6" name="Imagen 5"/>
          <p:cNvPicPr>
            <a:picLocks noChangeAspect="1"/>
          </p:cNvPicPr>
          <p:nvPr/>
        </p:nvPicPr>
        <p:blipFill>
          <a:blip r:embed="rId3"/>
          <a:stretch>
            <a:fillRect/>
          </a:stretch>
        </p:blipFill>
        <p:spPr>
          <a:xfrm>
            <a:off x="2565441" y="5198595"/>
            <a:ext cx="7029443" cy="1040542"/>
          </a:xfrm>
          <a:prstGeom prst="rect">
            <a:avLst/>
          </a:prstGeom>
        </p:spPr>
      </p:pic>
    </p:spTree>
    <p:extLst>
      <p:ext uri="{BB962C8B-B14F-4D97-AF65-F5344CB8AC3E}">
        <p14:creationId xmlns:p14="http://schemas.microsoft.com/office/powerpoint/2010/main" val="23718402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Ejercicio (1.2)</a:t>
            </a:r>
            <a:endParaRPr lang="es-ES" dirty="0"/>
          </a:p>
        </p:txBody>
      </p:sp>
      <p:pic>
        <p:nvPicPr>
          <p:cNvPr id="5" name="Imagen 4"/>
          <p:cNvPicPr>
            <a:picLocks noChangeAspect="1"/>
          </p:cNvPicPr>
          <p:nvPr/>
        </p:nvPicPr>
        <p:blipFill>
          <a:blip r:embed="rId2"/>
          <a:stretch>
            <a:fillRect/>
          </a:stretch>
        </p:blipFill>
        <p:spPr>
          <a:xfrm>
            <a:off x="8145252" y="3029439"/>
            <a:ext cx="3106739" cy="3002866"/>
          </a:xfrm>
          <a:prstGeom prst="rect">
            <a:avLst/>
          </a:prstGeom>
        </p:spPr>
      </p:pic>
      <p:pic>
        <p:nvPicPr>
          <p:cNvPr id="9" name="Imagen 8"/>
          <p:cNvPicPr>
            <a:picLocks noChangeAspect="1"/>
          </p:cNvPicPr>
          <p:nvPr/>
        </p:nvPicPr>
        <p:blipFill>
          <a:blip r:embed="rId3"/>
          <a:stretch>
            <a:fillRect/>
          </a:stretch>
        </p:blipFill>
        <p:spPr>
          <a:xfrm>
            <a:off x="875822" y="5070518"/>
            <a:ext cx="7144061" cy="1416570"/>
          </a:xfrm>
          <a:prstGeom prst="rect">
            <a:avLst/>
          </a:prstGeom>
        </p:spPr>
      </p:pic>
      <p:pic>
        <p:nvPicPr>
          <p:cNvPr id="10" name="Imagen 9"/>
          <p:cNvPicPr>
            <a:picLocks noChangeAspect="1"/>
          </p:cNvPicPr>
          <p:nvPr/>
        </p:nvPicPr>
        <p:blipFill>
          <a:blip r:embed="rId4"/>
          <a:stretch>
            <a:fillRect/>
          </a:stretch>
        </p:blipFill>
        <p:spPr>
          <a:xfrm>
            <a:off x="875822" y="2424754"/>
            <a:ext cx="7269430" cy="2645764"/>
          </a:xfrm>
          <a:prstGeom prst="rect">
            <a:avLst/>
          </a:prstGeom>
        </p:spPr>
      </p:pic>
    </p:spTree>
    <p:extLst>
      <p:ext uri="{BB962C8B-B14F-4D97-AF65-F5344CB8AC3E}">
        <p14:creationId xmlns:p14="http://schemas.microsoft.com/office/powerpoint/2010/main" val="13852308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5825" y="973668"/>
            <a:ext cx="9529763" cy="1064993"/>
          </a:xfrm>
        </p:spPr>
        <p:txBody>
          <a:bodyPr/>
          <a:lstStyle/>
          <a:p>
            <a:pPr algn="ctr"/>
            <a:r>
              <a:rPr lang="es-ES" dirty="0" smtClean="0"/>
              <a:t>Ejercicio de aplicación (1): una sola variable</a:t>
            </a:r>
            <a:endParaRPr lang="es-ES" dirty="0"/>
          </a:p>
        </p:txBody>
      </p:sp>
      <p:sp>
        <p:nvSpPr>
          <p:cNvPr id="3" name="Marcador de contenido 2"/>
          <p:cNvSpPr>
            <a:spLocks noGrp="1"/>
          </p:cNvSpPr>
          <p:nvPr>
            <p:ph idx="1"/>
          </p:nvPr>
        </p:nvSpPr>
        <p:spPr>
          <a:xfrm>
            <a:off x="1154955" y="2390931"/>
            <a:ext cx="4226514" cy="3416300"/>
          </a:xfrm>
        </p:spPr>
        <p:txBody>
          <a:bodyPr/>
          <a:lstStyle/>
          <a:p>
            <a:r>
              <a:rPr lang="es-ES" dirty="0" smtClean="0"/>
              <a:t>Una compañía de teléfonos desea tender un cable de A hasta D. Si el costo por metro de cable es el 25% mas caro bajo el agua que por tierra. ¿Cómo debe tenderse el cable para que el costo sea mínimo? </a:t>
            </a:r>
            <a:endParaRPr lang="es-ES" dirty="0"/>
          </a:p>
        </p:txBody>
      </p:sp>
      <p:pic>
        <p:nvPicPr>
          <p:cNvPr id="5" name="Imagen 4"/>
          <p:cNvPicPr>
            <a:picLocks noChangeAspect="1"/>
          </p:cNvPicPr>
          <p:nvPr/>
        </p:nvPicPr>
        <p:blipFill>
          <a:blip r:embed="rId2"/>
          <a:stretch>
            <a:fillRect/>
          </a:stretch>
        </p:blipFill>
        <p:spPr>
          <a:xfrm>
            <a:off x="5543940" y="2390931"/>
            <a:ext cx="6200775" cy="4114800"/>
          </a:xfrm>
          <a:prstGeom prst="rect">
            <a:avLst/>
          </a:prstGeom>
        </p:spPr>
      </p:pic>
    </p:spTree>
    <p:extLst>
      <p:ext uri="{BB962C8B-B14F-4D97-AF65-F5344CB8AC3E}">
        <p14:creationId xmlns:p14="http://schemas.microsoft.com/office/powerpoint/2010/main" val="134999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Solución del ejercicio (1)</a:t>
            </a:r>
            <a:endParaRPr lang="es-ES" dirty="0"/>
          </a:p>
        </p:txBody>
      </p:sp>
      <p:pic>
        <p:nvPicPr>
          <p:cNvPr id="5" name="Imagen 4"/>
          <p:cNvPicPr>
            <a:picLocks noChangeAspect="1"/>
          </p:cNvPicPr>
          <p:nvPr/>
        </p:nvPicPr>
        <p:blipFill>
          <a:blip r:embed="rId2"/>
          <a:stretch>
            <a:fillRect/>
          </a:stretch>
        </p:blipFill>
        <p:spPr>
          <a:xfrm>
            <a:off x="7500936" y="3336925"/>
            <a:ext cx="4181475" cy="2552700"/>
          </a:xfrm>
          <a:prstGeom prst="rect">
            <a:avLst/>
          </a:prstGeom>
        </p:spPr>
      </p:pic>
      <p:pic>
        <p:nvPicPr>
          <p:cNvPr id="7" name="Imagen 6"/>
          <p:cNvPicPr>
            <a:picLocks noChangeAspect="1"/>
          </p:cNvPicPr>
          <p:nvPr/>
        </p:nvPicPr>
        <p:blipFill>
          <a:blip r:embed="rId3"/>
          <a:stretch>
            <a:fillRect/>
          </a:stretch>
        </p:blipFill>
        <p:spPr>
          <a:xfrm>
            <a:off x="919161" y="2803525"/>
            <a:ext cx="6581775" cy="3086100"/>
          </a:xfrm>
          <a:prstGeom prst="rect">
            <a:avLst/>
          </a:prstGeom>
        </p:spPr>
      </p:pic>
    </p:spTree>
    <p:extLst>
      <p:ext uri="{BB962C8B-B14F-4D97-AF65-F5344CB8AC3E}">
        <p14:creationId xmlns:p14="http://schemas.microsoft.com/office/powerpoint/2010/main" val="4133710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Solución del ejercicio </a:t>
            </a:r>
            <a:r>
              <a:rPr lang="es-ES" dirty="0" smtClean="0"/>
              <a:t>(1)</a:t>
            </a:r>
            <a:endParaRPr lang="es-ES" dirty="0"/>
          </a:p>
        </p:txBody>
      </p:sp>
      <p:pic>
        <p:nvPicPr>
          <p:cNvPr id="4" name="Imagen 3"/>
          <p:cNvPicPr>
            <a:picLocks noChangeAspect="1"/>
          </p:cNvPicPr>
          <p:nvPr/>
        </p:nvPicPr>
        <p:blipFill>
          <a:blip r:embed="rId2"/>
          <a:stretch>
            <a:fillRect/>
          </a:stretch>
        </p:blipFill>
        <p:spPr>
          <a:xfrm>
            <a:off x="476249" y="2349511"/>
            <a:ext cx="5738813" cy="4508489"/>
          </a:xfrm>
          <a:prstGeom prst="rect">
            <a:avLst/>
          </a:prstGeom>
        </p:spPr>
      </p:pic>
      <p:pic>
        <p:nvPicPr>
          <p:cNvPr id="5" name="Imagen 4"/>
          <p:cNvPicPr>
            <a:picLocks noChangeAspect="1"/>
          </p:cNvPicPr>
          <p:nvPr/>
        </p:nvPicPr>
        <p:blipFill>
          <a:blip r:embed="rId3"/>
          <a:stretch>
            <a:fillRect/>
          </a:stretch>
        </p:blipFill>
        <p:spPr>
          <a:xfrm>
            <a:off x="6215062" y="3720739"/>
            <a:ext cx="5757864" cy="2932474"/>
          </a:xfrm>
          <a:prstGeom prst="rect">
            <a:avLst/>
          </a:prstGeom>
        </p:spPr>
      </p:pic>
    </p:spTree>
    <p:extLst>
      <p:ext uri="{BB962C8B-B14F-4D97-AF65-F5344CB8AC3E}">
        <p14:creationId xmlns:p14="http://schemas.microsoft.com/office/powerpoint/2010/main" val="36915690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Solución del ejercicio </a:t>
            </a:r>
            <a:r>
              <a:rPr lang="es-ES" dirty="0" smtClean="0"/>
              <a:t>(1)</a:t>
            </a:r>
            <a:endParaRPr lang="es-ES" dirty="0"/>
          </a:p>
        </p:txBody>
      </p:sp>
      <p:pic>
        <p:nvPicPr>
          <p:cNvPr id="4" name="Imagen 3"/>
          <p:cNvPicPr>
            <a:picLocks noChangeAspect="1"/>
          </p:cNvPicPr>
          <p:nvPr/>
        </p:nvPicPr>
        <p:blipFill>
          <a:blip r:embed="rId2"/>
          <a:stretch>
            <a:fillRect/>
          </a:stretch>
        </p:blipFill>
        <p:spPr>
          <a:xfrm>
            <a:off x="2329282" y="2328861"/>
            <a:ext cx="6477001" cy="2342745"/>
          </a:xfrm>
          <a:prstGeom prst="rect">
            <a:avLst/>
          </a:prstGeom>
        </p:spPr>
      </p:pic>
      <p:pic>
        <p:nvPicPr>
          <p:cNvPr id="5" name="Imagen 4"/>
          <p:cNvPicPr>
            <a:picLocks noChangeAspect="1"/>
          </p:cNvPicPr>
          <p:nvPr/>
        </p:nvPicPr>
        <p:blipFill>
          <a:blip r:embed="rId3"/>
          <a:stretch>
            <a:fillRect/>
          </a:stretch>
        </p:blipFill>
        <p:spPr>
          <a:xfrm>
            <a:off x="8415338" y="4700181"/>
            <a:ext cx="3448050" cy="2085975"/>
          </a:xfrm>
          <a:prstGeom prst="rect">
            <a:avLst/>
          </a:prstGeom>
        </p:spPr>
      </p:pic>
      <p:pic>
        <p:nvPicPr>
          <p:cNvPr id="6" name="Imagen 5"/>
          <p:cNvPicPr>
            <a:picLocks noChangeAspect="1"/>
          </p:cNvPicPr>
          <p:nvPr/>
        </p:nvPicPr>
        <p:blipFill>
          <a:blip r:embed="rId4"/>
          <a:stretch>
            <a:fillRect/>
          </a:stretch>
        </p:blipFill>
        <p:spPr>
          <a:xfrm>
            <a:off x="581025" y="4671606"/>
            <a:ext cx="3495675" cy="2114550"/>
          </a:xfrm>
          <a:prstGeom prst="rect">
            <a:avLst/>
          </a:prstGeom>
        </p:spPr>
      </p:pic>
      <p:pic>
        <p:nvPicPr>
          <p:cNvPr id="7" name="Imagen 6"/>
          <p:cNvPicPr>
            <a:picLocks noChangeAspect="1"/>
          </p:cNvPicPr>
          <p:nvPr/>
        </p:nvPicPr>
        <p:blipFill>
          <a:blip r:embed="rId5"/>
          <a:stretch>
            <a:fillRect/>
          </a:stretch>
        </p:blipFill>
        <p:spPr>
          <a:xfrm>
            <a:off x="4581525" y="4671606"/>
            <a:ext cx="3457575" cy="2076450"/>
          </a:xfrm>
          <a:prstGeom prst="rect">
            <a:avLst/>
          </a:prstGeom>
        </p:spPr>
      </p:pic>
    </p:spTree>
    <p:extLst>
      <p:ext uri="{BB962C8B-B14F-4D97-AF65-F5344CB8AC3E}">
        <p14:creationId xmlns:p14="http://schemas.microsoft.com/office/powerpoint/2010/main" val="13084566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Variables </a:t>
            </a:r>
            <a:r>
              <a:rPr lang="es-ES" dirty="0" smtClean="0"/>
              <a:t>múltiples</a:t>
            </a:r>
            <a:endParaRPr lang="es-ES" dirty="0"/>
          </a:p>
        </p:txBody>
      </p:sp>
      <p:sp>
        <p:nvSpPr>
          <p:cNvPr id="3" name="Marcador de contenido 2"/>
          <p:cNvSpPr>
            <a:spLocks noGrp="1"/>
          </p:cNvSpPr>
          <p:nvPr>
            <p:ph idx="1"/>
          </p:nvPr>
        </p:nvSpPr>
        <p:spPr>
          <a:xfrm>
            <a:off x="1154954" y="2451957"/>
            <a:ext cx="4248025" cy="1295083"/>
          </a:xfrm>
        </p:spPr>
        <p:txBody>
          <a:bodyPr>
            <a:normAutofit/>
          </a:bodyPr>
          <a:lstStyle/>
          <a:p>
            <a:pPr marL="0" indent="0" algn="just">
              <a:buNone/>
            </a:pPr>
            <a:r>
              <a:rPr lang="es-ES" dirty="0" smtClean="0"/>
              <a:t>Se extienden las ideas de máximos y mínimos vistos en el caso de una variable, de esta forma se tiene:</a:t>
            </a:r>
          </a:p>
          <a:p>
            <a:endParaRPr lang="es-ES" dirty="0"/>
          </a:p>
          <a:p>
            <a:endParaRPr lang="es-ES" dirty="0"/>
          </a:p>
        </p:txBody>
      </p:sp>
      <p:sp>
        <p:nvSpPr>
          <p:cNvPr id="5" name="Marcador de contenido 2"/>
          <p:cNvSpPr txBox="1">
            <a:spLocks/>
          </p:cNvSpPr>
          <p:nvPr/>
        </p:nvSpPr>
        <p:spPr>
          <a:xfrm>
            <a:off x="1497792" y="4071967"/>
            <a:ext cx="3562350" cy="1922648"/>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s-CO" b="1" dirty="0" smtClean="0"/>
              <a:t>Teorema 1</a:t>
            </a:r>
          </a:p>
          <a:p>
            <a:pPr marL="0" indent="0">
              <a:buNone/>
            </a:pPr>
            <a:r>
              <a:rPr lang="es-CO" dirty="0" smtClean="0"/>
              <a:t>Condiciones necesarias de extremo relativo:</a:t>
            </a:r>
            <a:endParaRPr lang="es-CO" dirty="0"/>
          </a:p>
          <a:p>
            <a:endParaRPr lang="es-CO" dirty="0" smtClean="0"/>
          </a:p>
          <a:p>
            <a:endParaRPr lang="es-CO" dirty="0"/>
          </a:p>
          <a:p>
            <a:pPr marL="0" indent="0">
              <a:buNone/>
            </a:pPr>
            <a:endParaRPr lang="es-CO" dirty="0" smtClean="0"/>
          </a:p>
          <a:p>
            <a:endParaRPr lang="es-CO" dirty="0"/>
          </a:p>
          <a:p>
            <a:pPr marL="0" indent="0">
              <a:buNone/>
            </a:pPr>
            <a:endParaRPr lang="es-ES" dirty="0"/>
          </a:p>
        </p:txBody>
      </p:sp>
      <p:pic>
        <p:nvPicPr>
          <p:cNvPr id="6" name="Imagen 5"/>
          <p:cNvPicPr/>
          <p:nvPr/>
        </p:nvPicPr>
        <p:blipFill>
          <a:blip r:embed="rId2"/>
          <a:stretch>
            <a:fillRect/>
          </a:stretch>
        </p:blipFill>
        <p:spPr>
          <a:xfrm>
            <a:off x="1563800" y="5189378"/>
            <a:ext cx="3434414" cy="636398"/>
          </a:xfrm>
          <a:prstGeom prst="rect">
            <a:avLst/>
          </a:prstGeom>
        </p:spPr>
      </p:pic>
      <p:sp>
        <p:nvSpPr>
          <p:cNvPr id="7" name="Rectángulo 6"/>
          <p:cNvSpPr/>
          <p:nvPr/>
        </p:nvSpPr>
        <p:spPr>
          <a:xfrm>
            <a:off x="6006904" y="2451957"/>
            <a:ext cx="5449871" cy="2031325"/>
          </a:xfrm>
          <a:prstGeom prst="rect">
            <a:avLst/>
          </a:prstGeom>
        </p:spPr>
        <p:txBody>
          <a:bodyPr wrap="square">
            <a:spAutoFit/>
          </a:bodyPr>
          <a:lstStyle/>
          <a:p>
            <a:pPr algn="just"/>
            <a:r>
              <a:rPr lang="es-CO" dirty="0">
                <a:solidFill>
                  <a:schemeClr val="tx1">
                    <a:lumMod val="75000"/>
                    <a:lumOff val="25000"/>
                  </a:schemeClr>
                </a:solidFill>
              </a:rPr>
              <a:t>Lo anterior es necesario pero no suficiente para hallar un máximo y </a:t>
            </a:r>
            <a:r>
              <a:rPr lang="es-CO" dirty="0" smtClean="0">
                <a:solidFill>
                  <a:schemeClr val="tx1">
                    <a:lumMod val="75000"/>
                    <a:lumOff val="25000"/>
                  </a:schemeClr>
                </a:solidFill>
              </a:rPr>
              <a:t>mínimo, se tienen 3 limitantes.</a:t>
            </a:r>
          </a:p>
          <a:p>
            <a:pPr algn="just"/>
            <a:endParaRPr lang="es-CO" dirty="0">
              <a:solidFill>
                <a:schemeClr val="tx1">
                  <a:lumMod val="75000"/>
                  <a:lumOff val="25000"/>
                </a:schemeClr>
              </a:solidFill>
            </a:endParaRPr>
          </a:p>
          <a:p>
            <a:pPr algn="just"/>
            <a:r>
              <a:rPr lang="es-CO" b="1" dirty="0" smtClean="0">
                <a:solidFill>
                  <a:schemeClr val="tx1">
                    <a:lumMod val="75000"/>
                    <a:lumOff val="25000"/>
                  </a:schemeClr>
                </a:solidFill>
              </a:rPr>
              <a:t>1</a:t>
            </a:r>
            <a:r>
              <a:rPr lang="es-CO" b="1" dirty="0">
                <a:solidFill>
                  <a:schemeClr val="tx1">
                    <a:lumMod val="75000"/>
                    <a:lumOff val="25000"/>
                  </a:schemeClr>
                </a:solidFill>
              </a:rPr>
              <a:t>. </a:t>
            </a:r>
            <a:r>
              <a:rPr lang="es-CO" dirty="0">
                <a:solidFill>
                  <a:schemeClr val="tx1">
                    <a:lumMod val="75000"/>
                    <a:lumOff val="25000"/>
                  </a:schemeClr>
                </a:solidFill>
              </a:rPr>
              <a:t>El</a:t>
            </a:r>
            <a:r>
              <a:rPr lang="es-CO" b="1" dirty="0">
                <a:solidFill>
                  <a:schemeClr val="tx1">
                    <a:lumMod val="75000"/>
                    <a:lumOff val="25000"/>
                  </a:schemeClr>
                </a:solidFill>
              </a:rPr>
              <a:t> </a:t>
            </a:r>
            <a:r>
              <a:rPr lang="es-CO" dirty="0">
                <a:solidFill>
                  <a:schemeClr val="tx1">
                    <a:lumMod val="75000"/>
                    <a:lumOff val="25000"/>
                  </a:schemeClr>
                </a:solidFill>
              </a:rPr>
              <a:t>punto indicado cumple que las derivadas parciales son iguales a cero pero f(t,0)&gt;0 y f(0,t)&lt;0, lo anterior se conoce como “</a:t>
            </a:r>
            <a:r>
              <a:rPr lang="es-CO" dirty="0" err="1">
                <a:solidFill>
                  <a:schemeClr val="tx1">
                    <a:lumMod val="75000"/>
                    <a:lumOff val="25000"/>
                  </a:schemeClr>
                </a:solidFill>
              </a:rPr>
              <a:t>saddle</a:t>
            </a:r>
            <a:r>
              <a:rPr lang="es-CO" dirty="0" smtClean="0">
                <a:solidFill>
                  <a:schemeClr val="tx1">
                    <a:lumMod val="75000"/>
                    <a:lumOff val="25000"/>
                  </a:schemeClr>
                </a:solidFill>
              </a:rPr>
              <a:t>”.</a:t>
            </a:r>
            <a:endParaRPr lang="es-CO" dirty="0">
              <a:solidFill>
                <a:schemeClr val="tx1">
                  <a:lumMod val="75000"/>
                  <a:lumOff val="25000"/>
                </a:schemeClr>
              </a:solidFill>
            </a:endParaRPr>
          </a:p>
        </p:txBody>
      </p:sp>
      <p:pic>
        <p:nvPicPr>
          <p:cNvPr id="8" name="Picture 2" descr="http://wwwf.imperial.ac.uk/metric/metric_public/glossary/images/figure_sadd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0455" y="4846900"/>
            <a:ext cx="2438722" cy="1957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24769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Variables múltiples</a:t>
            </a:r>
            <a:endParaRPr lang="es-CO" dirty="0"/>
          </a:p>
        </p:txBody>
      </p:sp>
      <p:sp>
        <p:nvSpPr>
          <p:cNvPr id="5" name="Marcador de contenido 2"/>
          <p:cNvSpPr txBox="1">
            <a:spLocks/>
          </p:cNvSpPr>
          <p:nvPr/>
        </p:nvSpPr>
        <p:spPr>
          <a:xfrm>
            <a:off x="874860" y="2393405"/>
            <a:ext cx="4509940" cy="435573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s-CO" b="1" dirty="0" smtClean="0"/>
              <a:t>2. </a:t>
            </a:r>
            <a:r>
              <a:rPr lang="es-CO" dirty="0" smtClean="0"/>
              <a:t>Las condiciones no tienen sentido para aquellos puntos en los que f, no tenga derivadas parciales.</a:t>
            </a:r>
          </a:p>
          <a:p>
            <a:pPr marL="0" indent="0">
              <a:buNone/>
            </a:pPr>
            <a:endParaRPr lang="es-CO" sz="1800" dirty="0"/>
          </a:p>
          <a:p>
            <a:pPr marL="0" indent="0">
              <a:buNone/>
            </a:pPr>
            <a:endParaRPr lang="es-CO" dirty="0" smtClean="0"/>
          </a:p>
          <a:p>
            <a:pPr marL="0" indent="0">
              <a:buNone/>
            </a:pPr>
            <a:endParaRPr lang="es-CO" sz="1800" dirty="0"/>
          </a:p>
          <a:p>
            <a:pPr marL="0" indent="0">
              <a:buNone/>
            </a:pPr>
            <a:endParaRPr lang="es-CO" dirty="0" smtClean="0"/>
          </a:p>
          <a:p>
            <a:pPr marL="0" indent="0">
              <a:buNone/>
            </a:pPr>
            <a:endParaRPr lang="es-CO" sz="1800" dirty="0"/>
          </a:p>
          <a:p>
            <a:pPr marL="0" indent="0">
              <a:buNone/>
            </a:pPr>
            <a:endParaRPr lang="es-CO" dirty="0" smtClean="0"/>
          </a:p>
          <a:p>
            <a:pPr marL="0" indent="0">
              <a:buNone/>
            </a:pPr>
            <a:endParaRPr lang="es-CO" sz="1800" dirty="0"/>
          </a:p>
          <a:p>
            <a:pPr marL="0" indent="0">
              <a:buNone/>
            </a:pPr>
            <a:r>
              <a:rPr lang="es-CO" sz="1800" dirty="0" smtClean="0"/>
              <a:t>En </a:t>
            </a:r>
            <a:r>
              <a:rPr lang="es-CO" sz="1800" dirty="0"/>
              <a:t>(0,0) hay un mínimo, pero no tiene derivadas parciales</a:t>
            </a:r>
          </a:p>
          <a:p>
            <a:pPr lvl="2"/>
            <a:endParaRPr lang="es-CO" dirty="0"/>
          </a:p>
        </p:txBody>
      </p:sp>
      <p:pic>
        <p:nvPicPr>
          <p:cNvPr id="7" name="Imagen 6"/>
          <p:cNvPicPr>
            <a:picLocks noChangeAspect="1"/>
          </p:cNvPicPr>
          <p:nvPr/>
        </p:nvPicPr>
        <p:blipFill>
          <a:blip r:embed="rId2"/>
          <a:stretch>
            <a:fillRect/>
          </a:stretch>
        </p:blipFill>
        <p:spPr>
          <a:xfrm>
            <a:off x="1102485" y="3593533"/>
            <a:ext cx="2824868" cy="2104076"/>
          </a:xfrm>
          <a:prstGeom prst="rect">
            <a:avLst/>
          </a:prstGeom>
        </p:spPr>
      </p:pic>
      <p:sp>
        <p:nvSpPr>
          <p:cNvPr id="8" name="Rectángulo 7"/>
          <p:cNvSpPr/>
          <p:nvPr/>
        </p:nvSpPr>
        <p:spPr>
          <a:xfrm>
            <a:off x="5384800" y="2375251"/>
            <a:ext cx="5558972" cy="4314001"/>
          </a:xfrm>
          <a:prstGeom prst="rect">
            <a:avLst/>
          </a:prstGeom>
        </p:spPr>
        <p:txBody>
          <a:bodyPr wrap="square">
            <a:spAutoFit/>
          </a:bodyPr>
          <a:lstStyle/>
          <a:p>
            <a:pPr lvl="2">
              <a:spcBef>
                <a:spcPts val="1000"/>
              </a:spcBef>
              <a:buClr>
                <a:schemeClr val="accent1"/>
              </a:buClr>
              <a:buSzPct val="80000"/>
            </a:pPr>
            <a:r>
              <a:rPr lang="es-CO" b="1" dirty="0" smtClean="0">
                <a:solidFill>
                  <a:schemeClr val="tx1">
                    <a:lumMod val="75000"/>
                    <a:lumOff val="25000"/>
                  </a:schemeClr>
                </a:solidFill>
              </a:rPr>
              <a:t>3. </a:t>
            </a:r>
            <a:r>
              <a:rPr lang="es-CO" dirty="0" smtClean="0">
                <a:solidFill>
                  <a:schemeClr val="tx1">
                    <a:lumMod val="75000"/>
                    <a:lumOff val="25000"/>
                  </a:schemeClr>
                </a:solidFill>
              </a:rPr>
              <a:t>Las </a:t>
            </a:r>
            <a:r>
              <a:rPr lang="es-CO" dirty="0">
                <a:solidFill>
                  <a:schemeClr val="tx1">
                    <a:lumMod val="75000"/>
                    <a:lumOff val="25000"/>
                  </a:schemeClr>
                </a:solidFill>
              </a:rPr>
              <a:t>condiciones no se verifican en los puntos frontera del conjunto D.</a:t>
            </a:r>
          </a:p>
          <a:p>
            <a:pPr lvl="2">
              <a:spcBef>
                <a:spcPts val="1000"/>
              </a:spcBef>
              <a:buClr>
                <a:schemeClr val="accent1"/>
              </a:buClr>
              <a:buSzPct val="80000"/>
            </a:pPr>
            <a:r>
              <a:rPr lang="es-CO" dirty="0" smtClean="0">
                <a:solidFill>
                  <a:schemeClr val="tx1">
                    <a:lumMod val="75000"/>
                    <a:lumOff val="25000"/>
                  </a:schemeClr>
                </a:solidFill>
              </a:rPr>
              <a:t>Si </a:t>
            </a:r>
            <a:r>
              <a:rPr lang="es-CO" dirty="0">
                <a:solidFill>
                  <a:schemeClr val="tx1">
                    <a:lumMod val="75000"/>
                    <a:lumOff val="25000"/>
                  </a:schemeClr>
                </a:solidFill>
              </a:rPr>
              <a:t>D={(</a:t>
            </a:r>
            <a:r>
              <a:rPr lang="es-CO" dirty="0" err="1">
                <a:solidFill>
                  <a:schemeClr val="tx1">
                    <a:lumMod val="75000"/>
                    <a:lumOff val="25000"/>
                  </a:schemeClr>
                </a:solidFill>
              </a:rPr>
              <a:t>x,y</a:t>
            </a:r>
            <a:r>
              <a:rPr lang="es-CO" dirty="0">
                <a:solidFill>
                  <a:schemeClr val="tx1">
                    <a:lumMod val="75000"/>
                    <a:lumOff val="25000"/>
                  </a:schemeClr>
                </a:solidFill>
              </a:rPr>
              <a:t>) E </a:t>
            </a:r>
            <a:r>
              <a:rPr lang="es-CO" dirty="0" smtClean="0">
                <a:solidFill>
                  <a:schemeClr val="tx1">
                    <a:lumMod val="75000"/>
                    <a:lumOff val="25000"/>
                  </a:schemeClr>
                </a:solidFill>
              </a:rPr>
              <a:t>R^2} </a:t>
            </a:r>
          </a:p>
          <a:p>
            <a:pPr lvl="2">
              <a:spcBef>
                <a:spcPts val="1000"/>
              </a:spcBef>
              <a:buClr>
                <a:schemeClr val="accent1"/>
              </a:buClr>
              <a:buSzPct val="80000"/>
            </a:pPr>
            <a:endParaRPr lang="es-CO" dirty="0">
              <a:solidFill>
                <a:schemeClr val="tx1">
                  <a:lumMod val="75000"/>
                  <a:lumOff val="25000"/>
                </a:schemeClr>
              </a:solidFill>
            </a:endParaRPr>
          </a:p>
          <a:p>
            <a:pPr lvl="2">
              <a:spcBef>
                <a:spcPts val="1000"/>
              </a:spcBef>
              <a:buClr>
                <a:schemeClr val="accent1"/>
              </a:buClr>
              <a:buSzPct val="80000"/>
            </a:pPr>
            <a:endParaRPr lang="es-CO" dirty="0" smtClean="0">
              <a:solidFill>
                <a:schemeClr val="tx1">
                  <a:lumMod val="75000"/>
                  <a:lumOff val="25000"/>
                </a:schemeClr>
              </a:solidFill>
            </a:endParaRPr>
          </a:p>
          <a:p>
            <a:pPr lvl="2">
              <a:spcBef>
                <a:spcPts val="1000"/>
              </a:spcBef>
              <a:buClr>
                <a:schemeClr val="accent1"/>
              </a:buClr>
              <a:buSzPct val="80000"/>
            </a:pPr>
            <a:endParaRPr lang="es-CO" dirty="0">
              <a:solidFill>
                <a:schemeClr val="tx1">
                  <a:lumMod val="75000"/>
                  <a:lumOff val="25000"/>
                </a:schemeClr>
              </a:solidFill>
            </a:endParaRPr>
          </a:p>
          <a:p>
            <a:pPr lvl="2">
              <a:spcBef>
                <a:spcPts val="1000"/>
              </a:spcBef>
              <a:buClr>
                <a:schemeClr val="accent1"/>
              </a:buClr>
              <a:buSzPct val="80000"/>
            </a:pPr>
            <a:endParaRPr lang="es-CO" dirty="0" smtClean="0">
              <a:solidFill>
                <a:schemeClr val="tx1">
                  <a:lumMod val="75000"/>
                  <a:lumOff val="25000"/>
                </a:schemeClr>
              </a:solidFill>
            </a:endParaRPr>
          </a:p>
          <a:p>
            <a:pPr lvl="2">
              <a:spcBef>
                <a:spcPts val="1000"/>
              </a:spcBef>
              <a:buClr>
                <a:schemeClr val="accent1"/>
              </a:buClr>
              <a:buSzPct val="80000"/>
            </a:pPr>
            <a:endParaRPr lang="es-CO" dirty="0">
              <a:solidFill>
                <a:schemeClr val="tx1">
                  <a:lumMod val="75000"/>
                  <a:lumOff val="25000"/>
                </a:schemeClr>
              </a:solidFill>
            </a:endParaRPr>
          </a:p>
          <a:p>
            <a:pPr lvl="2" algn="just">
              <a:spcBef>
                <a:spcPts val="1000"/>
              </a:spcBef>
              <a:buClr>
                <a:schemeClr val="accent1"/>
              </a:buClr>
              <a:buSzPct val="80000"/>
            </a:pPr>
            <a:r>
              <a:rPr lang="es-CO" dirty="0">
                <a:solidFill>
                  <a:schemeClr val="tx1">
                    <a:lumMod val="75000"/>
                    <a:lumOff val="25000"/>
                  </a:schemeClr>
                </a:solidFill>
              </a:rPr>
              <a:t>É</a:t>
            </a:r>
            <a:r>
              <a:rPr lang="es-CO" dirty="0" smtClean="0">
                <a:solidFill>
                  <a:schemeClr val="tx1">
                    <a:lumMod val="75000"/>
                    <a:lumOff val="25000"/>
                  </a:schemeClr>
                </a:solidFill>
              </a:rPr>
              <a:t>sta </a:t>
            </a:r>
            <a:r>
              <a:rPr lang="es-CO" dirty="0">
                <a:solidFill>
                  <a:schemeClr val="tx1">
                    <a:lumMod val="75000"/>
                    <a:lumOff val="25000"/>
                  </a:schemeClr>
                </a:solidFill>
              </a:rPr>
              <a:t>función alcanza el máximo absoluto en los puntos de frontera, pero allí sus derivadas parciales no se anulan </a:t>
            </a:r>
            <a:r>
              <a:rPr lang="es-CO" dirty="0" smtClean="0">
                <a:solidFill>
                  <a:schemeClr val="tx1">
                    <a:lumMod val="75000"/>
                    <a:lumOff val="25000"/>
                  </a:schemeClr>
                </a:solidFill>
              </a:rPr>
              <a:t>simultáneamente.</a:t>
            </a:r>
            <a:endParaRPr lang="es-CO" dirty="0">
              <a:solidFill>
                <a:schemeClr val="tx1">
                  <a:lumMod val="75000"/>
                  <a:lumOff val="25000"/>
                </a:schemeClr>
              </a:solidFill>
            </a:endParaRPr>
          </a:p>
        </p:txBody>
      </p:sp>
      <p:pic>
        <p:nvPicPr>
          <p:cNvPr id="10" name="Picture 2" descr="http://gaussianos.com/images/parab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126596">
            <a:off x="6420213" y="3515721"/>
            <a:ext cx="3392227" cy="1433015"/>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4"/>
          <a:stretch>
            <a:fillRect/>
          </a:stretch>
        </p:blipFill>
        <p:spPr>
          <a:xfrm>
            <a:off x="3311979" y="5239658"/>
            <a:ext cx="1982794" cy="471518"/>
          </a:xfrm>
          <a:prstGeom prst="rect">
            <a:avLst/>
          </a:prstGeom>
        </p:spPr>
      </p:pic>
      <p:pic>
        <p:nvPicPr>
          <p:cNvPr id="11" name="Imagen 10"/>
          <p:cNvPicPr>
            <a:picLocks noChangeAspect="1"/>
          </p:cNvPicPr>
          <p:nvPr/>
        </p:nvPicPr>
        <p:blipFill>
          <a:blip r:embed="rId5"/>
          <a:stretch>
            <a:fillRect/>
          </a:stretch>
        </p:blipFill>
        <p:spPr>
          <a:xfrm>
            <a:off x="9757269" y="4445546"/>
            <a:ext cx="1323975" cy="400050"/>
          </a:xfrm>
          <a:prstGeom prst="rect">
            <a:avLst/>
          </a:prstGeom>
        </p:spPr>
      </p:pic>
    </p:spTree>
    <p:extLst>
      <p:ext uri="{BB962C8B-B14F-4D97-AF65-F5344CB8AC3E}">
        <p14:creationId xmlns:p14="http://schemas.microsoft.com/office/powerpoint/2010/main" val="485358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Variables múltiples</a:t>
            </a:r>
            <a:endParaRPr lang="es-CO" dirty="0"/>
          </a:p>
        </p:txBody>
      </p:sp>
      <p:sp>
        <p:nvSpPr>
          <p:cNvPr id="3" name="Marcador de contenido 2"/>
          <p:cNvSpPr>
            <a:spLocks noGrp="1"/>
          </p:cNvSpPr>
          <p:nvPr>
            <p:ph idx="1"/>
          </p:nvPr>
        </p:nvSpPr>
        <p:spPr>
          <a:xfrm>
            <a:off x="1154954" y="3672114"/>
            <a:ext cx="9484017" cy="2975428"/>
          </a:xfrm>
        </p:spPr>
        <p:style>
          <a:lnRef idx="1">
            <a:schemeClr val="accent3"/>
          </a:lnRef>
          <a:fillRef idx="2">
            <a:schemeClr val="accent3"/>
          </a:fillRef>
          <a:effectRef idx="1">
            <a:schemeClr val="accent3"/>
          </a:effectRef>
          <a:fontRef idx="minor">
            <a:schemeClr val="dk1"/>
          </a:fontRef>
        </p:style>
        <p:txBody>
          <a:bodyPr/>
          <a:lstStyle/>
          <a:p>
            <a:pPr marL="0" indent="0">
              <a:buNone/>
            </a:pPr>
            <a:r>
              <a:rPr lang="es-CO" b="1" dirty="0" smtClean="0"/>
              <a:t>Teorema 2 </a:t>
            </a:r>
          </a:p>
          <a:p>
            <a:pPr marL="0" indent="0" algn="just">
              <a:buNone/>
            </a:pPr>
            <a:r>
              <a:rPr lang="es-CO" dirty="0"/>
              <a:t>Sea f(</a:t>
            </a:r>
            <a:r>
              <a:rPr lang="es-CO" dirty="0" err="1"/>
              <a:t>x,y</a:t>
            </a:r>
            <a:r>
              <a:rPr lang="es-CO" dirty="0"/>
              <a:t>) una función real con derivadas parciales primeras y segundas en un conjunto abierto, y sea (</a:t>
            </a:r>
            <a:r>
              <a:rPr lang="es-CO" dirty="0" err="1"/>
              <a:t>a,b</a:t>
            </a:r>
            <a:r>
              <a:rPr lang="es-CO" dirty="0"/>
              <a:t>) E D, un punto crítico de </a:t>
            </a:r>
            <a:r>
              <a:rPr lang="es-CO" dirty="0" smtClean="0"/>
              <a:t>f(</a:t>
            </a:r>
            <a:r>
              <a:rPr lang="es-CO" dirty="0" err="1" smtClean="0"/>
              <a:t>x,y</a:t>
            </a:r>
            <a:r>
              <a:rPr lang="es-CO" dirty="0" smtClean="0"/>
              <a:t>):</a:t>
            </a:r>
          </a:p>
          <a:p>
            <a:pPr marL="0" indent="0">
              <a:buNone/>
            </a:pPr>
            <a:endParaRPr lang="es-CO" dirty="0"/>
          </a:p>
        </p:txBody>
      </p:sp>
      <p:pic>
        <p:nvPicPr>
          <p:cNvPr id="6" name="Imagen 5"/>
          <p:cNvPicPr>
            <a:picLocks noChangeAspect="1"/>
          </p:cNvPicPr>
          <p:nvPr/>
        </p:nvPicPr>
        <p:blipFill rotWithShape="1">
          <a:blip r:embed="rId2"/>
          <a:srcRect l="6965" t="48437" r="53076" b="17176"/>
          <a:stretch/>
        </p:blipFill>
        <p:spPr>
          <a:xfrm>
            <a:off x="1318985" y="4972051"/>
            <a:ext cx="3033486" cy="858157"/>
          </a:xfrm>
          <a:prstGeom prst="rect">
            <a:avLst/>
          </a:prstGeom>
        </p:spPr>
      </p:pic>
      <p:pic>
        <p:nvPicPr>
          <p:cNvPr id="7" name="Marcador de contenido 6"/>
          <p:cNvPicPr>
            <a:picLocks noChangeAspect="1"/>
          </p:cNvPicPr>
          <p:nvPr/>
        </p:nvPicPr>
        <p:blipFill rotWithShape="1">
          <a:blip r:embed="rId3"/>
          <a:srcRect r="6073"/>
          <a:stretch/>
        </p:blipFill>
        <p:spPr>
          <a:xfrm>
            <a:off x="4516502" y="4719260"/>
            <a:ext cx="5904755" cy="1771650"/>
          </a:xfrm>
          <a:prstGeom prst="rect">
            <a:avLst/>
          </a:prstGeom>
        </p:spPr>
      </p:pic>
      <p:sp>
        <p:nvSpPr>
          <p:cNvPr id="4" name="Rectángulo 3"/>
          <p:cNvSpPr/>
          <p:nvPr/>
        </p:nvSpPr>
        <p:spPr>
          <a:xfrm>
            <a:off x="891882" y="2393115"/>
            <a:ext cx="9629160" cy="923330"/>
          </a:xfrm>
          <a:prstGeom prst="rect">
            <a:avLst/>
          </a:prstGeom>
        </p:spPr>
        <p:txBody>
          <a:bodyPr wrap="square">
            <a:spAutoFit/>
          </a:bodyPr>
          <a:lstStyle/>
          <a:p>
            <a:pPr algn="just"/>
            <a:r>
              <a:rPr lang="es-CO" dirty="0">
                <a:solidFill>
                  <a:schemeClr val="dk1"/>
                </a:solidFill>
              </a:rPr>
              <a:t>Obtenemos como puntos críticos los puntos que cumplen con el teorema 1 o para los cuales no existe alguna de las derivadas parciales; a ellos le hacemos la revisión de la segunda derivada.</a:t>
            </a:r>
          </a:p>
        </p:txBody>
      </p:sp>
    </p:spTree>
    <p:extLst>
      <p:ext uri="{BB962C8B-B14F-4D97-AF65-F5344CB8AC3E}">
        <p14:creationId xmlns:p14="http://schemas.microsoft.com/office/powerpoint/2010/main" val="1479947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3324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MÉTODO ALTERNATIVO</a:t>
            </a:r>
            <a:endParaRPr lang="es-CO" dirty="0"/>
          </a:p>
        </p:txBody>
      </p:sp>
      <p:sp>
        <p:nvSpPr>
          <p:cNvPr id="3" name="Marcador de contenido 2"/>
          <p:cNvSpPr>
            <a:spLocks noGrp="1"/>
          </p:cNvSpPr>
          <p:nvPr>
            <p:ph idx="1"/>
          </p:nvPr>
        </p:nvSpPr>
        <p:spPr>
          <a:xfrm>
            <a:off x="1154954" y="2434770"/>
            <a:ext cx="5115217" cy="4131129"/>
          </a:xfrm>
        </p:spPr>
        <p:txBody>
          <a:bodyPr>
            <a:normAutofit/>
          </a:bodyPr>
          <a:lstStyle/>
          <a:p>
            <a:pPr marL="0" indent="0">
              <a:buNone/>
            </a:pPr>
            <a:r>
              <a:rPr lang="es-CO" b="1" dirty="0" smtClean="0"/>
              <a:t>1. </a:t>
            </a:r>
            <a:r>
              <a:rPr lang="es-CO" dirty="0" smtClean="0"/>
              <a:t>Formar la matriz de derivadas parciales evaluadas en el punto crítico.</a:t>
            </a:r>
          </a:p>
          <a:p>
            <a:endParaRPr lang="es-CO" dirty="0" smtClean="0"/>
          </a:p>
          <a:p>
            <a:endParaRPr lang="es-CO" dirty="0"/>
          </a:p>
          <a:p>
            <a:endParaRPr lang="es-CO" dirty="0" smtClean="0"/>
          </a:p>
          <a:p>
            <a:endParaRPr lang="es-CO" dirty="0" smtClean="0"/>
          </a:p>
          <a:p>
            <a:pPr marL="457200" lvl="1" indent="0">
              <a:buNone/>
            </a:pPr>
            <a:endParaRPr lang="es-CO" dirty="0"/>
          </a:p>
          <a:p>
            <a:pPr marL="457200" lvl="1" indent="0">
              <a:buNone/>
            </a:pPr>
            <a:endParaRPr lang="es-CO" dirty="0" smtClean="0"/>
          </a:p>
          <a:p>
            <a:pPr marL="457200" lvl="1" indent="0">
              <a:buNone/>
            </a:pPr>
            <a:endParaRPr lang="es-CO" dirty="0"/>
          </a:p>
          <a:p>
            <a:endParaRPr lang="es-CO" dirty="0" smtClean="0"/>
          </a:p>
          <a:p>
            <a:endParaRPr lang="es-CO" dirty="0" smtClean="0"/>
          </a:p>
          <a:p>
            <a:endParaRPr lang="es-CO" dirty="0" smtClean="0"/>
          </a:p>
          <a:p>
            <a:endParaRPr lang="es-CO" dirty="0"/>
          </a:p>
        </p:txBody>
      </p:sp>
      <p:pic>
        <p:nvPicPr>
          <p:cNvPr id="4" name="Imagen 3"/>
          <p:cNvPicPr>
            <a:picLocks noChangeAspect="1"/>
          </p:cNvPicPr>
          <p:nvPr/>
        </p:nvPicPr>
        <p:blipFill>
          <a:blip r:embed="rId2"/>
          <a:stretch>
            <a:fillRect/>
          </a:stretch>
        </p:blipFill>
        <p:spPr>
          <a:xfrm>
            <a:off x="1270906" y="4068988"/>
            <a:ext cx="4076700" cy="1200150"/>
          </a:xfrm>
          <a:prstGeom prst="rect">
            <a:avLst/>
          </a:prstGeom>
        </p:spPr>
      </p:pic>
      <mc:AlternateContent xmlns:mc="http://schemas.openxmlformats.org/markup-compatibility/2006" xmlns:a14="http://schemas.microsoft.com/office/drawing/2010/main">
        <mc:Choice Requires="a14">
          <p:sp>
            <p:nvSpPr>
              <p:cNvPr id="6" name="Marcador de contenido 2"/>
              <p:cNvSpPr txBox="1">
                <a:spLocks/>
              </p:cNvSpPr>
              <p:nvPr/>
            </p:nvSpPr>
            <p:spPr>
              <a:xfrm>
                <a:off x="6554269" y="2487385"/>
                <a:ext cx="5115217" cy="413112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buNone/>
                </a:pPr>
                <a:r>
                  <a:rPr lang="es-CO" b="1" dirty="0"/>
                  <a:t>2</a:t>
                </a:r>
                <a:r>
                  <a:rPr lang="es-CO" b="1" dirty="0" smtClean="0"/>
                  <a:t>. </a:t>
                </a:r>
                <a:r>
                  <a:rPr lang="es-CO" dirty="0" smtClean="0"/>
                  <a:t>Hallar los valores propios de la matriz</a:t>
                </a:r>
              </a:p>
              <a:p>
                <a:endParaRPr lang="es-CO" dirty="0"/>
              </a:p>
              <a:p>
                <a:pPr marL="0" lvl="1" indent="0">
                  <a:buNone/>
                </a:pPr>
                <a:r>
                  <a:rPr lang="es-CO" dirty="0" smtClean="0"/>
                  <a:t>                                  </a:t>
                </a:r>
                <a:r>
                  <a:rPr lang="es-CO" dirty="0" err="1" smtClean="0"/>
                  <a:t>Det</a:t>
                </a:r>
                <a:r>
                  <a:rPr lang="es-CO" dirty="0" smtClean="0"/>
                  <a:t>(A- </a:t>
                </a:r>
                <a:r>
                  <a:rPr lang="el-GR" dirty="0"/>
                  <a:t>λ</a:t>
                </a:r>
                <a:r>
                  <a:rPr lang="es-CO" dirty="0"/>
                  <a:t> I) = 0</a:t>
                </a:r>
              </a:p>
              <a:p>
                <a:endParaRPr lang="es-CO" b="1" dirty="0" smtClean="0"/>
              </a:p>
              <a:p>
                <a:pPr marL="0" indent="0">
                  <a:buNone/>
                </a:pPr>
                <a:r>
                  <a:rPr lang="es-CO" b="1" dirty="0"/>
                  <a:t>3</a:t>
                </a:r>
                <a:r>
                  <a:rPr lang="es-CO" b="1" dirty="0" smtClean="0"/>
                  <a:t>. </a:t>
                </a:r>
                <a:r>
                  <a:rPr lang="es-CO" dirty="0" smtClean="0"/>
                  <a:t>Evaluar bajo las siguientes condiciones, si:</a:t>
                </a:r>
              </a:p>
              <a:p>
                <a:pPr marL="457200" lvl="1" indent="0">
                  <a:buFont typeface="Wingdings 3" charset="2"/>
                  <a:buNone/>
                </a:pPr>
                <a:r>
                  <a:rPr lang="es-CO" dirty="0" smtClean="0"/>
                  <a:t>			</a:t>
                </a:r>
                <a:endParaRPr lang="es-CO" sz="1800" dirty="0" smtClean="0"/>
              </a:p>
              <a:p>
                <a:pPr marL="457200" lvl="1" indent="0">
                  <a:buFont typeface="Wingdings 3" charset="2"/>
                  <a:buNone/>
                </a:pPr>
                <a:r>
                  <a:rPr lang="es-CO" sz="1800" dirty="0" smtClean="0"/>
                  <a:t> </a:t>
                </a:r>
                <a14:m>
                  <m:oMath xmlns:m="http://schemas.openxmlformats.org/officeDocument/2006/math">
                    <m:sSub>
                      <m:sSubPr>
                        <m:ctrlPr>
                          <a:rPr lang="el-GR" sz="1800" i="1" dirty="0" smtClean="0">
                            <a:latin typeface="Cambria Math" panose="02040503050406030204" pitchFamily="18" charset="0"/>
                          </a:rPr>
                        </m:ctrlPr>
                      </m:sSubPr>
                      <m:e>
                        <m:r>
                          <a:rPr lang="el-GR" sz="1800" i="1" dirty="0" smtClean="0">
                            <a:latin typeface="Cambria Math" panose="02040503050406030204" pitchFamily="18" charset="0"/>
                            <a:ea typeface="Cambria Math" panose="02040503050406030204" pitchFamily="18" charset="0"/>
                          </a:rPr>
                          <m:t>𝜆</m:t>
                        </m:r>
                      </m:e>
                      <m:sub>
                        <m:r>
                          <a:rPr lang="es-CO" sz="1800" b="0" i="1" dirty="0" smtClean="0">
                            <a:latin typeface="Cambria Math" panose="02040503050406030204" pitchFamily="18" charset="0"/>
                          </a:rPr>
                          <m:t>𝑖</m:t>
                        </m:r>
                      </m:sub>
                    </m:sSub>
                  </m:oMath>
                </a14:m>
                <a:r>
                  <a:rPr lang="es-CO" sz="1800" dirty="0" smtClean="0"/>
                  <a:t>&gt;0                       mínimo</a:t>
                </a:r>
              </a:p>
              <a:p>
                <a:pPr marL="457200" lvl="1" indent="0">
                  <a:buNone/>
                </a:pPr>
                <a:r>
                  <a:rPr lang="es-CO" sz="1800" dirty="0"/>
                  <a:t>  </a:t>
                </a:r>
                <a14:m>
                  <m:oMath xmlns:m="http://schemas.openxmlformats.org/officeDocument/2006/math">
                    <m:sSub>
                      <m:sSubPr>
                        <m:ctrlPr>
                          <a:rPr lang="el-GR" sz="1800" i="1" dirty="0">
                            <a:latin typeface="Cambria Math" panose="02040503050406030204" pitchFamily="18" charset="0"/>
                          </a:rPr>
                        </m:ctrlPr>
                      </m:sSubPr>
                      <m:e>
                        <m:r>
                          <a:rPr lang="el-GR" sz="1800" i="1" dirty="0">
                            <a:latin typeface="Cambria Math" panose="02040503050406030204" pitchFamily="18" charset="0"/>
                            <a:ea typeface="Cambria Math" panose="02040503050406030204" pitchFamily="18" charset="0"/>
                          </a:rPr>
                          <m:t>𝜆</m:t>
                        </m:r>
                      </m:e>
                      <m:sub>
                        <m:r>
                          <a:rPr lang="es-CO" sz="1800" i="1" dirty="0">
                            <a:latin typeface="Cambria Math" panose="02040503050406030204" pitchFamily="18" charset="0"/>
                          </a:rPr>
                          <m:t>𝑖</m:t>
                        </m:r>
                      </m:sub>
                    </m:sSub>
                  </m:oMath>
                </a14:m>
                <a:r>
                  <a:rPr lang="es-CO" sz="1800" dirty="0" smtClean="0"/>
                  <a:t>&lt;0                      máximo</a:t>
                </a:r>
              </a:p>
              <a:p>
                <a:pPr marL="457200" lvl="1" indent="0">
                  <a:buNone/>
                </a:pPr>
                <a:r>
                  <a:rPr lang="es-CO" sz="1800" dirty="0"/>
                  <a:t> </a:t>
                </a:r>
                <a14:m>
                  <m:oMath xmlns:m="http://schemas.openxmlformats.org/officeDocument/2006/math">
                    <m:sSub>
                      <m:sSubPr>
                        <m:ctrlPr>
                          <a:rPr lang="el-GR" sz="1800" i="1" dirty="0">
                            <a:latin typeface="Cambria Math" panose="02040503050406030204" pitchFamily="18" charset="0"/>
                          </a:rPr>
                        </m:ctrlPr>
                      </m:sSubPr>
                      <m:e>
                        <m:r>
                          <a:rPr lang="el-GR" sz="1800" i="1" dirty="0">
                            <a:latin typeface="Cambria Math" panose="02040503050406030204" pitchFamily="18" charset="0"/>
                            <a:ea typeface="Cambria Math" panose="02040503050406030204" pitchFamily="18" charset="0"/>
                          </a:rPr>
                          <m:t>𝜆</m:t>
                        </m:r>
                      </m:e>
                      <m:sub>
                        <m:r>
                          <a:rPr lang="es-CO" sz="1800" i="1" dirty="0">
                            <a:latin typeface="Cambria Math" panose="02040503050406030204" pitchFamily="18" charset="0"/>
                          </a:rPr>
                          <m:t>𝑖</m:t>
                        </m:r>
                      </m:sub>
                    </m:sSub>
                    <m:r>
                      <a:rPr lang="es-CO" sz="1800" b="0" i="0" dirty="0" smtClean="0">
                        <a:latin typeface="Cambria Math" panose="02040503050406030204" pitchFamily="18" charset="0"/>
                      </a:rPr>
                      <m:t>=&lt;0 ó&gt;0    </m:t>
                    </m:r>
                  </m:oMath>
                </a14:m>
                <a:r>
                  <a:rPr lang="es-CO" sz="1800" dirty="0" smtClean="0"/>
                  <a:t> </a:t>
                </a:r>
                <a:r>
                  <a:rPr lang="es-CO" sz="1800" dirty="0"/>
                  <a:t> </a:t>
                </a:r>
                <a:r>
                  <a:rPr lang="es-CO" sz="1800" dirty="0" smtClean="0"/>
                  <a:t>    silla</a:t>
                </a:r>
              </a:p>
              <a:p>
                <a:pPr marL="457200" lvl="1" indent="0">
                  <a:buFont typeface="Wingdings 3" charset="2"/>
                  <a:buNone/>
                </a:pPr>
                <a:endParaRPr lang="es-CO" dirty="0" smtClean="0"/>
              </a:p>
              <a:p>
                <a:pPr marL="457200" lvl="1" indent="0">
                  <a:buFont typeface="Wingdings 3" charset="2"/>
                  <a:buNone/>
                </a:pPr>
                <a:endParaRPr lang="es-CO" dirty="0" smtClean="0"/>
              </a:p>
              <a:p>
                <a:pPr marL="457200" lvl="1" indent="0">
                  <a:buFont typeface="Wingdings 3" charset="2"/>
                  <a:buNone/>
                </a:pPr>
                <a:endParaRPr lang="es-CO" dirty="0" smtClean="0"/>
              </a:p>
              <a:p>
                <a:endParaRPr lang="es-CO" dirty="0" smtClean="0"/>
              </a:p>
              <a:p>
                <a:endParaRPr lang="es-CO" dirty="0" smtClean="0"/>
              </a:p>
              <a:p>
                <a:endParaRPr lang="es-CO" dirty="0" smtClean="0"/>
              </a:p>
              <a:p>
                <a:endParaRPr lang="es-CO" dirty="0"/>
              </a:p>
            </p:txBody>
          </p:sp>
        </mc:Choice>
        <mc:Fallback xmlns="">
          <p:sp>
            <p:nvSpPr>
              <p:cNvPr id="6" name="Marcador de contenido 2"/>
              <p:cNvSpPr txBox="1">
                <a:spLocks noRot="1" noChangeAspect="1" noMove="1" noResize="1" noEditPoints="1" noAdjustHandles="1" noChangeArrowheads="1" noChangeShapeType="1" noTextEdit="1"/>
              </p:cNvSpPr>
              <p:nvPr/>
            </p:nvSpPr>
            <p:spPr>
              <a:xfrm>
                <a:off x="6554269" y="2487385"/>
                <a:ext cx="5115217" cy="4131129"/>
              </a:xfrm>
              <a:prstGeom prst="rect">
                <a:avLst/>
              </a:prstGeom>
              <a:blipFill rotWithShape="0">
                <a:blip r:embed="rId3"/>
                <a:stretch>
                  <a:fillRect l="-954" t="-737" r="-477"/>
                </a:stretch>
              </a:blipFill>
            </p:spPr>
            <p:txBody>
              <a:bodyPr/>
              <a:lstStyle/>
              <a:p>
                <a:r>
                  <a:rPr lang="es-ES">
                    <a:noFill/>
                  </a:rPr>
                  <a:t> </a:t>
                </a:r>
              </a:p>
            </p:txBody>
          </p:sp>
        </mc:Fallback>
      </mc:AlternateContent>
    </p:spTree>
    <p:extLst>
      <p:ext uri="{BB962C8B-B14F-4D97-AF65-F5344CB8AC3E}">
        <p14:creationId xmlns:p14="http://schemas.microsoft.com/office/powerpoint/2010/main" val="644717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Ejercicio de aplicación (2)</a:t>
            </a:r>
            <a:endParaRPr lang="es-CO" dirty="0"/>
          </a:p>
        </p:txBody>
      </p:sp>
      <p:pic>
        <p:nvPicPr>
          <p:cNvPr id="4" name="Marcador de contenido 3"/>
          <p:cNvPicPr>
            <a:picLocks noGrp="1" noChangeAspect="1"/>
          </p:cNvPicPr>
          <p:nvPr>
            <p:ph idx="1"/>
          </p:nvPr>
        </p:nvPicPr>
        <p:blipFill rotWithShape="1">
          <a:blip r:embed="rId3"/>
          <a:srcRect l="32382" t="32563" r="9848" b="42722"/>
          <a:stretch/>
        </p:blipFill>
        <p:spPr>
          <a:xfrm>
            <a:off x="4746951" y="4292106"/>
            <a:ext cx="6526931" cy="866957"/>
          </a:xfrm>
          <a:prstGeom prst="rect">
            <a:avLst/>
          </a:prstGeom>
        </p:spPr>
      </p:pic>
      <p:pic>
        <p:nvPicPr>
          <p:cNvPr id="3" name="Imagen 2"/>
          <p:cNvPicPr>
            <a:picLocks noChangeAspect="1"/>
          </p:cNvPicPr>
          <p:nvPr/>
        </p:nvPicPr>
        <p:blipFill>
          <a:blip r:embed="rId4"/>
          <a:stretch>
            <a:fillRect/>
          </a:stretch>
        </p:blipFill>
        <p:spPr>
          <a:xfrm>
            <a:off x="1154954" y="3853639"/>
            <a:ext cx="2725265" cy="2071202"/>
          </a:xfrm>
          <a:prstGeom prst="rect">
            <a:avLst/>
          </a:prstGeom>
        </p:spPr>
      </p:pic>
      <p:sp>
        <p:nvSpPr>
          <p:cNvPr id="6" name="CuadroTexto 5"/>
          <p:cNvSpPr txBox="1"/>
          <p:nvPr/>
        </p:nvSpPr>
        <p:spPr>
          <a:xfrm>
            <a:off x="880945" y="2784684"/>
            <a:ext cx="10392937" cy="861774"/>
          </a:xfrm>
          <a:prstGeom prst="rect">
            <a:avLst/>
          </a:prstGeom>
          <a:noFill/>
        </p:spPr>
        <p:txBody>
          <a:bodyPr wrap="square" rtlCol="0">
            <a:spAutoFit/>
          </a:bodyPr>
          <a:lstStyle/>
          <a:p>
            <a:r>
              <a:rPr lang="es-CO" sz="1600" dirty="0" smtClean="0"/>
              <a:t>Sean tres cargas, cada una de fuerza Q </a:t>
            </a:r>
            <a:r>
              <a:rPr lang="es-CO" sz="1600" dirty="0" err="1" smtClean="0"/>
              <a:t>coulombs</a:t>
            </a:r>
            <a:r>
              <a:rPr lang="es-CO" sz="1600" dirty="0" smtClean="0"/>
              <a:t>, son ubicadas en el plano </a:t>
            </a:r>
            <a:r>
              <a:rPr lang="es-CO" sz="1600" dirty="0" err="1" smtClean="0"/>
              <a:t>x,y</a:t>
            </a:r>
            <a:r>
              <a:rPr lang="es-CO" sz="1600" dirty="0" smtClean="0"/>
              <a:t> en los puntos (0,1), (1,0) y (0,0). Determine su estabilidad superponiendo los potenciales inducidos por las cargas individuales dadas</a:t>
            </a:r>
            <a:r>
              <a:rPr lang="es-CO" dirty="0" smtClean="0"/>
              <a:t>.</a:t>
            </a:r>
            <a:endParaRPr lang="es-CO" dirty="0"/>
          </a:p>
        </p:txBody>
      </p:sp>
    </p:spTree>
    <p:extLst>
      <p:ext uri="{BB962C8B-B14F-4D97-AF65-F5344CB8AC3E}">
        <p14:creationId xmlns:p14="http://schemas.microsoft.com/office/powerpoint/2010/main" val="15489068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a:t>Ejercicio de aplicación (2)</a:t>
            </a:r>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6050512" y="2603499"/>
                <a:ext cx="5342014" cy="3416300"/>
              </a:xfrm>
            </p:spPr>
            <p:txBody>
              <a:bodyPr>
                <a:normAutofit fontScale="85000" lnSpcReduction="20000"/>
              </a:bodyPr>
              <a:lstStyle/>
              <a:p>
                <a:pPr>
                  <a:buAutoNum type="arabicPeriod"/>
                </a:pPr>
                <a:r>
                  <a:rPr lang="es-CO" b="1" dirty="0"/>
                  <a:t>Buscar los puntos críticos</a:t>
                </a:r>
              </a:p>
              <a:p>
                <a:endParaRPr lang="es-CO" dirty="0"/>
              </a:p>
              <a:p>
                <a:pPr marL="0" indent="0">
                  <a:buNone/>
                </a:pPr>
                <a:r>
                  <a:rPr lang="es-CO" dirty="0"/>
                  <a:t>X= 0.0475      Y= 0.5130</a:t>
                </a:r>
              </a:p>
              <a:p>
                <a:endParaRPr lang="es-CO" dirty="0"/>
              </a:p>
              <a:p>
                <a:pPr marL="0" indent="0">
                  <a:buNone/>
                </a:pPr>
                <a:r>
                  <a:rPr lang="es-CO" b="1" dirty="0"/>
                  <a:t>2.  </a:t>
                </a:r>
                <a:r>
                  <a:rPr lang="es-CO" b="1" dirty="0" smtClean="0"/>
                  <a:t>Matriz </a:t>
                </a:r>
                <a:r>
                  <a:rPr lang="es-CO" b="1" dirty="0"/>
                  <a:t>A</a:t>
                </a:r>
              </a:p>
              <a:p>
                <a:endParaRPr lang="es-CO" dirty="0"/>
              </a:p>
              <a:p>
                <a:endParaRPr lang="es-CO" dirty="0"/>
              </a:p>
              <a:p>
                <a:endParaRPr lang="es-CO" dirty="0"/>
              </a:p>
              <a:p>
                <a:pPr marL="0" indent="0">
                  <a:buNone/>
                </a:pPr>
                <a:r>
                  <a:rPr lang="es-CO" b="1" dirty="0"/>
                  <a:t>3. Valores propios</a:t>
                </a:r>
              </a:p>
              <a:p>
                <a:endParaRPr lang="es-CO" dirty="0"/>
              </a:p>
              <a:p>
                <a:pPr marL="0" lvl="1" indent="0">
                  <a:buNone/>
                </a:pPr>
                <a:r>
                  <a:rPr lang="es-CO" dirty="0"/>
                  <a:t> </a:t>
                </a:r>
                <a14:m>
                  <m:oMath xmlns:m="http://schemas.openxmlformats.org/officeDocument/2006/math">
                    <m:sSub>
                      <m:sSubPr>
                        <m:ctrlPr>
                          <a:rPr lang="el-GR" i="1" dirty="0">
                            <a:latin typeface="Cambria Math" panose="02040503050406030204" pitchFamily="18" charset="0"/>
                          </a:rPr>
                        </m:ctrlPr>
                      </m:sSubPr>
                      <m:e>
                        <m:r>
                          <a:rPr lang="el-GR" i="1" dirty="0">
                            <a:latin typeface="Cambria Math" panose="02040503050406030204" pitchFamily="18" charset="0"/>
                            <a:ea typeface="Cambria Math" panose="02040503050406030204" pitchFamily="18" charset="0"/>
                          </a:rPr>
                          <m:t>𝜆</m:t>
                        </m:r>
                      </m:e>
                      <m:sub>
                        <m:r>
                          <a:rPr lang="es-CO" i="1" dirty="0">
                            <a:latin typeface="Cambria Math" panose="02040503050406030204" pitchFamily="18" charset="0"/>
                            <a:ea typeface="Cambria Math" panose="02040503050406030204" pitchFamily="18" charset="0"/>
                          </a:rPr>
                          <m:t>1</m:t>
                        </m:r>
                      </m:sub>
                    </m:sSub>
                    <m:r>
                      <a:rPr lang="es-CO" dirty="0">
                        <a:latin typeface="Cambria Math" panose="02040503050406030204" pitchFamily="18" charset="0"/>
                      </a:rPr>
                      <m:t>=−14.42    </m:t>
                    </m:r>
                    <m:sSub>
                      <m:sSubPr>
                        <m:ctrlPr>
                          <a:rPr lang="el-GR" i="1" dirty="0">
                            <a:latin typeface="Cambria Math" panose="02040503050406030204" pitchFamily="18" charset="0"/>
                          </a:rPr>
                        </m:ctrlPr>
                      </m:sSubPr>
                      <m:e>
                        <m:r>
                          <a:rPr lang="el-GR" i="1" dirty="0">
                            <a:latin typeface="Cambria Math" panose="02040503050406030204" pitchFamily="18" charset="0"/>
                            <a:ea typeface="Cambria Math" panose="02040503050406030204" pitchFamily="18" charset="0"/>
                          </a:rPr>
                          <m:t>𝜆</m:t>
                        </m:r>
                      </m:e>
                      <m:sub>
                        <m:r>
                          <a:rPr lang="es-CO" i="1" dirty="0">
                            <a:latin typeface="Cambria Math" panose="02040503050406030204" pitchFamily="18" charset="0"/>
                            <a:ea typeface="Cambria Math" panose="02040503050406030204" pitchFamily="18" charset="0"/>
                          </a:rPr>
                          <m:t>2</m:t>
                        </m:r>
                      </m:sub>
                    </m:sSub>
                    <m:r>
                      <a:rPr lang="es-CO" dirty="0">
                        <a:latin typeface="Cambria Math" panose="02040503050406030204" pitchFamily="18" charset="0"/>
                      </a:rPr>
                      <m:t>=31.6           </m:t>
                    </m:r>
                  </m:oMath>
                </a14:m>
                <a:r>
                  <a:rPr lang="es-CO" dirty="0" smtClean="0"/>
                  <a:t>punto silla</a:t>
                </a:r>
                <a:endParaRPr lang="es-CO" dirty="0"/>
              </a:p>
              <a:p>
                <a:endParaRPr lang="es-CO"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6050512" y="2603499"/>
                <a:ext cx="5342014" cy="3416300"/>
              </a:xfrm>
              <a:blipFill rotWithShape="0">
                <a:blip r:embed="rId2"/>
                <a:stretch>
                  <a:fillRect l="-457" t="-1607" b="-357"/>
                </a:stretch>
              </a:blipFill>
            </p:spPr>
            <p:txBody>
              <a:bodyPr/>
              <a:lstStyle/>
              <a:p>
                <a:r>
                  <a:rPr lang="es-CO">
                    <a:noFill/>
                  </a:rPr>
                  <a:t> </a:t>
                </a:r>
              </a:p>
            </p:txBody>
          </p:sp>
        </mc:Fallback>
      </mc:AlternateContent>
      <p:pic>
        <p:nvPicPr>
          <p:cNvPr id="4" name="Imagen 3"/>
          <p:cNvPicPr>
            <a:picLocks noChangeAspect="1"/>
          </p:cNvPicPr>
          <p:nvPr/>
        </p:nvPicPr>
        <p:blipFill>
          <a:blip r:embed="rId3"/>
          <a:stretch>
            <a:fillRect/>
          </a:stretch>
        </p:blipFill>
        <p:spPr>
          <a:xfrm>
            <a:off x="852908" y="2392362"/>
            <a:ext cx="4714875" cy="3838575"/>
          </a:xfrm>
          <a:prstGeom prst="rect">
            <a:avLst/>
          </a:prstGeom>
        </p:spPr>
      </p:pic>
      <p:pic>
        <p:nvPicPr>
          <p:cNvPr id="5" name="Imagen 4"/>
          <p:cNvPicPr>
            <a:picLocks noChangeAspect="1"/>
          </p:cNvPicPr>
          <p:nvPr/>
        </p:nvPicPr>
        <p:blipFill rotWithShape="1">
          <a:blip r:embed="rId4"/>
          <a:srcRect l="14167" t="30310" r="15944" b="52661"/>
          <a:stretch/>
        </p:blipFill>
        <p:spPr>
          <a:xfrm>
            <a:off x="6050512" y="4311650"/>
            <a:ext cx="3930102" cy="532896"/>
          </a:xfrm>
          <a:prstGeom prst="rect">
            <a:avLst/>
          </a:prstGeom>
        </p:spPr>
      </p:pic>
    </p:spTree>
    <p:extLst>
      <p:ext uri="{BB962C8B-B14F-4D97-AF65-F5344CB8AC3E}">
        <p14:creationId xmlns:p14="http://schemas.microsoft.com/office/powerpoint/2010/main" val="30237980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solidFill>
                  <a:schemeClr val="bg1"/>
                </a:solidFill>
              </a:rPr>
              <a:t>Multiplicadores de Lagrange</a:t>
            </a:r>
            <a:endParaRPr lang="es-CO" dirty="0">
              <a:solidFill>
                <a:schemeClr val="bg1"/>
              </a:solidFill>
            </a:endParaRPr>
          </a:p>
        </p:txBody>
      </p:sp>
      <p:sp>
        <p:nvSpPr>
          <p:cNvPr id="3" name="Marcador de contenido 2"/>
          <p:cNvSpPr>
            <a:spLocks noGrp="1"/>
          </p:cNvSpPr>
          <p:nvPr>
            <p:ph idx="1"/>
          </p:nvPr>
        </p:nvSpPr>
        <p:spPr/>
        <p:txBody>
          <a:bodyPr/>
          <a:lstStyle/>
          <a:p>
            <a:pPr marL="0" indent="0">
              <a:buNone/>
            </a:pPr>
            <a:r>
              <a:rPr lang="es-CO" dirty="0" smtClean="0"/>
              <a:t>¿Qué sucede con las funciones cuyas variables están relacionadas mediante una o más ecuaciones?</a:t>
            </a:r>
          </a:p>
          <a:p>
            <a:pPr marL="0" indent="0">
              <a:buNone/>
            </a:pPr>
            <a:endParaRPr lang="es-CO" dirty="0"/>
          </a:p>
          <a:p>
            <a:pPr marL="0" indent="0">
              <a:buNone/>
            </a:pPr>
            <a:r>
              <a:rPr lang="es-CO" dirty="0" smtClean="0"/>
              <a:t>		Función a optimizar: f(</a:t>
            </a:r>
            <a:r>
              <a:rPr lang="es-CO" dirty="0" err="1" smtClean="0"/>
              <a:t>x,y,z</a:t>
            </a:r>
            <a:r>
              <a:rPr lang="es-CO" dirty="0" smtClean="0"/>
              <a:t>)</a:t>
            </a:r>
          </a:p>
          <a:p>
            <a:pPr marL="0" indent="0">
              <a:buNone/>
            </a:pPr>
            <a:r>
              <a:rPr lang="es-CO" dirty="0" smtClean="0"/>
              <a:t>		Restricciones   g1(</a:t>
            </a:r>
            <a:r>
              <a:rPr lang="es-CO" dirty="0" err="1" smtClean="0"/>
              <a:t>x,y,z</a:t>
            </a:r>
            <a:r>
              <a:rPr lang="es-CO" dirty="0" smtClean="0"/>
              <a:t>)=0</a:t>
            </a:r>
          </a:p>
          <a:p>
            <a:pPr marL="0" indent="0">
              <a:buNone/>
            </a:pPr>
            <a:r>
              <a:rPr lang="es-CO" dirty="0" smtClean="0"/>
              <a:t>		Restricciones g2(</a:t>
            </a:r>
            <a:r>
              <a:rPr lang="es-CO" dirty="0" err="1" smtClean="0"/>
              <a:t>x,y,z</a:t>
            </a:r>
            <a:r>
              <a:rPr lang="es-CO" dirty="0" smtClean="0"/>
              <a:t>)=0</a:t>
            </a:r>
          </a:p>
          <a:p>
            <a:pPr marL="0" indent="0">
              <a:buNone/>
            </a:pPr>
            <a:endParaRPr lang="es-CO" dirty="0"/>
          </a:p>
          <a:p>
            <a:pPr>
              <a:buAutoNum type="arabicPeriod"/>
            </a:pPr>
            <a:r>
              <a:rPr lang="es-CO" dirty="0" smtClean="0"/>
              <a:t>Crear una función auxiliar</a:t>
            </a:r>
          </a:p>
          <a:p>
            <a:pPr>
              <a:buAutoNum type="arabicPeriod"/>
            </a:pPr>
            <a:endParaRPr lang="es-CO" dirty="0"/>
          </a:p>
        </p:txBody>
      </p:sp>
      <p:pic>
        <p:nvPicPr>
          <p:cNvPr id="4" name="Imagen 3"/>
          <p:cNvPicPr>
            <a:picLocks noChangeAspect="1"/>
          </p:cNvPicPr>
          <p:nvPr/>
        </p:nvPicPr>
        <p:blipFill>
          <a:blip r:embed="rId3"/>
          <a:stretch>
            <a:fillRect/>
          </a:stretch>
        </p:blipFill>
        <p:spPr>
          <a:xfrm>
            <a:off x="2025967" y="5686425"/>
            <a:ext cx="8277225" cy="666750"/>
          </a:xfrm>
          <a:prstGeom prst="rect">
            <a:avLst/>
          </a:prstGeom>
        </p:spPr>
      </p:pic>
      <p:pic>
        <p:nvPicPr>
          <p:cNvPr id="6146" name="Picture 2" descr="http://staff.www.ltu.se/~larserik/applmath/chap7en/lagrang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3660" y="3073041"/>
            <a:ext cx="4106648" cy="253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8032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solidFill>
                  <a:schemeClr val="bg1"/>
                </a:solidFill>
              </a:rPr>
              <a:t>Multiplicadores de Lagrange</a:t>
            </a:r>
            <a:endParaRPr lang="es-CO" dirty="0"/>
          </a:p>
        </p:txBody>
      </p:sp>
      <p:sp>
        <p:nvSpPr>
          <p:cNvPr id="3" name="Marcador de contenido 2"/>
          <p:cNvSpPr>
            <a:spLocks noGrp="1"/>
          </p:cNvSpPr>
          <p:nvPr>
            <p:ph idx="1"/>
          </p:nvPr>
        </p:nvSpPr>
        <p:spPr/>
        <p:txBody>
          <a:bodyPr/>
          <a:lstStyle/>
          <a:p>
            <a:r>
              <a:rPr lang="es-CO" dirty="0" smtClean="0"/>
              <a:t>2. Obtener los puntos críticos de la función auxiliar F</a:t>
            </a:r>
            <a:endParaRPr lang="es-CO" dirty="0"/>
          </a:p>
        </p:txBody>
      </p:sp>
      <p:pic>
        <p:nvPicPr>
          <p:cNvPr id="8194" name="Picture 2" descr="http://math.etsu.edu/multicalc/prealpha/Chap2/Chap2-9/10-8-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7116" y="3564040"/>
            <a:ext cx="4752975" cy="2114550"/>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3"/>
          <a:stretch>
            <a:fillRect/>
          </a:stretch>
        </p:blipFill>
        <p:spPr>
          <a:xfrm>
            <a:off x="1912620" y="3335977"/>
            <a:ext cx="3556830" cy="2996243"/>
          </a:xfrm>
          <a:prstGeom prst="rect">
            <a:avLst/>
          </a:prstGeom>
        </p:spPr>
      </p:pic>
    </p:spTree>
    <p:extLst>
      <p:ext uri="{BB962C8B-B14F-4D97-AF65-F5344CB8AC3E}">
        <p14:creationId xmlns:p14="http://schemas.microsoft.com/office/powerpoint/2010/main" val="41775970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a:solidFill>
                  <a:schemeClr val="bg1"/>
                </a:solidFill>
              </a:rPr>
              <a:t>Multiplicadores de </a:t>
            </a:r>
            <a:r>
              <a:rPr lang="es-ES" dirty="0" err="1">
                <a:solidFill>
                  <a:schemeClr val="bg1"/>
                </a:solidFill>
              </a:rPr>
              <a:t>Lagrange</a:t>
            </a:r>
            <a:endParaRPr lang="es-CO" dirty="0"/>
          </a:p>
        </p:txBody>
      </p:sp>
      <p:sp>
        <p:nvSpPr>
          <p:cNvPr id="3" name="Marcador de contenido 2"/>
          <p:cNvSpPr>
            <a:spLocks noGrp="1"/>
          </p:cNvSpPr>
          <p:nvPr>
            <p:ph idx="1"/>
          </p:nvPr>
        </p:nvSpPr>
        <p:spPr/>
        <p:txBody>
          <a:bodyPr/>
          <a:lstStyle/>
          <a:p>
            <a:r>
              <a:rPr lang="es-CO" dirty="0" smtClean="0"/>
              <a:t>3. Formar una lista con los puntos (</a:t>
            </a:r>
            <a:r>
              <a:rPr lang="es-CO" dirty="0" err="1" smtClean="0"/>
              <a:t>x,y,z</a:t>
            </a:r>
            <a:r>
              <a:rPr lang="es-CO" dirty="0" smtClean="0"/>
              <a:t>) tales que (</a:t>
            </a:r>
            <a:r>
              <a:rPr lang="es-CO" dirty="0" err="1" smtClean="0"/>
              <a:t>x,y,z</a:t>
            </a:r>
            <a:r>
              <a:rPr lang="es-CO" dirty="0" smtClean="0"/>
              <a:t>,</a:t>
            </a:r>
            <a:r>
              <a:rPr lang="el-GR" dirty="0" smtClean="0"/>
              <a:t>λ</a:t>
            </a:r>
            <a:r>
              <a:rPr lang="es-CO" dirty="0" smtClean="0"/>
              <a:t>,</a:t>
            </a:r>
            <a:r>
              <a:rPr lang="el-GR" dirty="0" smtClean="0"/>
              <a:t>μ</a:t>
            </a:r>
            <a:r>
              <a:rPr lang="es-CO" dirty="0" smtClean="0"/>
              <a:t>), sea un punto obtenido en el paso anterior y los vectores </a:t>
            </a:r>
            <a:r>
              <a:rPr lang="el-GR" dirty="0" smtClean="0"/>
              <a:t>Δ</a:t>
            </a:r>
            <a:r>
              <a:rPr lang="es-CO" dirty="0" smtClean="0"/>
              <a:t>g1(</a:t>
            </a:r>
            <a:r>
              <a:rPr lang="es-CO" dirty="0" err="1" smtClean="0"/>
              <a:t>x,y,z</a:t>
            </a:r>
            <a:r>
              <a:rPr lang="es-CO" dirty="0" smtClean="0"/>
              <a:t>) y </a:t>
            </a:r>
            <a:r>
              <a:rPr lang="el-GR" dirty="0"/>
              <a:t>Δ</a:t>
            </a:r>
            <a:r>
              <a:rPr lang="es-CO" dirty="0" smtClean="0"/>
              <a:t>g2(</a:t>
            </a:r>
            <a:r>
              <a:rPr lang="es-CO" dirty="0" err="1" smtClean="0"/>
              <a:t>x,y,z</a:t>
            </a:r>
            <a:r>
              <a:rPr lang="es-CO" dirty="0" smtClean="0"/>
              <a:t>) linealmente </a:t>
            </a:r>
            <a:r>
              <a:rPr lang="es-CO" dirty="0" err="1" smtClean="0"/>
              <a:t>independienes</a:t>
            </a:r>
            <a:r>
              <a:rPr lang="es-CO" dirty="0" smtClean="0"/>
              <a:t>.</a:t>
            </a:r>
          </a:p>
          <a:p>
            <a:endParaRPr lang="es-CO" dirty="0"/>
          </a:p>
          <a:p>
            <a:r>
              <a:rPr lang="es-CO" dirty="0" smtClean="0"/>
              <a:t>4. Continuar el análisis del problema en la forma usual a partir de la lista de puntos obtenida en el paso anterior.</a:t>
            </a:r>
            <a:endParaRPr lang="es-CO" dirty="0"/>
          </a:p>
        </p:txBody>
      </p:sp>
      <p:pic>
        <p:nvPicPr>
          <p:cNvPr id="7174" name="Picture 6" descr="http://www.newrecruitment.eu/wp-content/uploads/2013/09/rabota-oae-engineers.jpg"/>
          <p:cNvPicPr>
            <a:picLocks noChangeAspect="1" noChangeArrowheads="1"/>
          </p:cNvPicPr>
          <p:nvPr/>
        </p:nvPicPr>
        <p:blipFill rotWithShape="1">
          <a:blip r:embed="rId2">
            <a:extLst>
              <a:ext uri="{28A0092B-C50C-407E-A947-70E740481C1C}">
                <a14:useLocalDpi xmlns:a14="http://schemas.microsoft.com/office/drawing/2010/main" val="0"/>
              </a:ext>
            </a:extLst>
          </a:blip>
          <a:srcRect l="17943" t="-413" r="-296" b="80981"/>
          <a:stretch/>
        </p:blipFill>
        <p:spPr bwMode="auto">
          <a:xfrm>
            <a:off x="0" y="5181600"/>
            <a:ext cx="12268200"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21296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973668"/>
            <a:ext cx="8825659" cy="1184915"/>
          </a:xfrm>
        </p:spPr>
        <p:txBody>
          <a:bodyPr/>
          <a:lstStyle/>
          <a:p>
            <a:pPr algn="ctr"/>
            <a:r>
              <a:rPr lang="es-CO" dirty="0" smtClean="0"/>
              <a:t>Ejercicio de aplicación (3): Variables múltiples.</a:t>
            </a:r>
            <a:endParaRPr lang="es-CO" dirty="0"/>
          </a:p>
        </p:txBody>
      </p:sp>
      <p:pic>
        <p:nvPicPr>
          <p:cNvPr id="4" name="Marcador de contenido 3"/>
          <p:cNvPicPr>
            <a:picLocks noGrp="1" noChangeAspect="1"/>
          </p:cNvPicPr>
          <p:nvPr>
            <p:ph idx="1"/>
          </p:nvPr>
        </p:nvPicPr>
        <p:blipFill>
          <a:blip r:embed="rId3"/>
          <a:stretch>
            <a:fillRect/>
          </a:stretch>
        </p:blipFill>
        <p:spPr>
          <a:xfrm>
            <a:off x="1663908" y="2638269"/>
            <a:ext cx="7974767" cy="3216431"/>
          </a:xfrm>
          <a:prstGeom prst="rect">
            <a:avLst/>
          </a:prstGeom>
        </p:spPr>
      </p:pic>
      <p:pic>
        <p:nvPicPr>
          <p:cNvPr id="9218" name="Picture 2" descr="http://static.betazeta.com/www.veoverde.com/wp-content/uploads/2012/09/consumo-660x35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3334" y="4311650"/>
            <a:ext cx="4177177" cy="2215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17827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3" y="808777"/>
            <a:ext cx="8825659" cy="1124954"/>
          </a:xfrm>
        </p:spPr>
        <p:txBody>
          <a:bodyPr/>
          <a:lstStyle/>
          <a:p>
            <a:r>
              <a:rPr lang="es-CO" dirty="0"/>
              <a:t>Ejercicio de aplicación (2): Variables múltiples.</a:t>
            </a:r>
          </a:p>
        </p:txBody>
      </p:sp>
      <p:pic>
        <p:nvPicPr>
          <p:cNvPr id="4" name="Marcador de contenido 3"/>
          <p:cNvPicPr>
            <a:picLocks noGrp="1" noChangeAspect="1"/>
          </p:cNvPicPr>
          <p:nvPr>
            <p:ph idx="1"/>
          </p:nvPr>
        </p:nvPicPr>
        <p:blipFill>
          <a:blip r:embed="rId2"/>
          <a:stretch>
            <a:fillRect/>
          </a:stretch>
        </p:blipFill>
        <p:spPr>
          <a:xfrm>
            <a:off x="2003275" y="2466340"/>
            <a:ext cx="7129016" cy="3908860"/>
          </a:xfrm>
          <a:prstGeom prst="rect">
            <a:avLst/>
          </a:prstGeom>
        </p:spPr>
      </p:pic>
      <p:pic>
        <p:nvPicPr>
          <p:cNvPr id="5" name="Picture 2" descr="http://3.bp.blogspot.com/-_PfmNJUauwA/TeVBgP4H5cI/AAAAAAAAABE/_WlQqQGQOlQ/s320/COMSUMO+3+001.jpg"/>
          <p:cNvPicPr>
            <a:picLocks noChangeAspect="1" noChangeArrowheads="1"/>
          </p:cNvPicPr>
          <p:nvPr/>
        </p:nvPicPr>
        <p:blipFill rotWithShape="1">
          <a:blip r:embed="rId3">
            <a:extLst>
              <a:ext uri="{28A0092B-C50C-407E-A947-70E740481C1C}">
                <a14:useLocalDpi xmlns:a14="http://schemas.microsoft.com/office/drawing/2010/main" val="0"/>
              </a:ext>
            </a:extLst>
          </a:blip>
          <a:srcRect l="52703"/>
          <a:stretch/>
        </p:blipFill>
        <p:spPr bwMode="auto">
          <a:xfrm>
            <a:off x="9026524" y="3867150"/>
            <a:ext cx="3165476" cy="2990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00505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Ejercicio de aplicación (2): Variables múltiples.</a:t>
            </a:r>
          </a:p>
        </p:txBody>
      </p:sp>
      <p:pic>
        <p:nvPicPr>
          <p:cNvPr id="4" name="Marcador de contenido 3"/>
          <p:cNvPicPr>
            <a:picLocks noGrp="1" noChangeAspect="1"/>
          </p:cNvPicPr>
          <p:nvPr>
            <p:ph idx="1"/>
          </p:nvPr>
        </p:nvPicPr>
        <p:blipFill>
          <a:blip r:embed="rId2"/>
          <a:stretch>
            <a:fillRect/>
          </a:stretch>
        </p:blipFill>
        <p:spPr>
          <a:xfrm>
            <a:off x="1995908" y="2834322"/>
            <a:ext cx="7143750" cy="2314575"/>
          </a:xfrm>
          <a:prstGeom prst="rect">
            <a:avLst/>
          </a:prstGeom>
        </p:spPr>
      </p:pic>
    </p:spTree>
    <p:extLst>
      <p:ext uri="{BB962C8B-B14F-4D97-AF65-F5344CB8AC3E}">
        <p14:creationId xmlns:p14="http://schemas.microsoft.com/office/powerpoint/2010/main" val="27147957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a:t>Ejercicio de aplicación (2): Variables múltiples.</a:t>
            </a:r>
          </a:p>
        </p:txBody>
      </p:sp>
      <p:pic>
        <p:nvPicPr>
          <p:cNvPr id="4" name="Imagen 3"/>
          <p:cNvPicPr>
            <a:picLocks noChangeAspect="1"/>
          </p:cNvPicPr>
          <p:nvPr/>
        </p:nvPicPr>
        <p:blipFill>
          <a:blip r:embed="rId2"/>
          <a:stretch>
            <a:fillRect/>
          </a:stretch>
        </p:blipFill>
        <p:spPr>
          <a:xfrm>
            <a:off x="1999577" y="2369252"/>
            <a:ext cx="7496175" cy="3914775"/>
          </a:xfrm>
          <a:prstGeom prst="rect">
            <a:avLst/>
          </a:prstGeom>
        </p:spPr>
      </p:pic>
    </p:spTree>
    <p:extLst>
      <p:ext uri="{BB962C8B-B14F-4D97-AF65-F5344CB8AC3E}">
        <p14:creationId xmlns:p14="http://schemas.microsoft.com/office/powerpoint/2010/main" val="39859289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Contenido de la exposición</a:t>
            </a:r>
            <a:endParaRPr lang="es-ES" dirty="0"/>
          </a:p>
        </p:txBody>
      </p:sp>
      <p:sp>
        <p:nvSpPr>
          <p:cNvPr id="3" name="Marcador de contenido 2"/>
          <p:cNvSpPr>
            <a:spLocks noGrp="1"/>
          </p:cNvSpPr>
          <p:nvPr>
            <p:ph idx="1"/>
          </p:nvPr>
        </p:nvSpPr>
        <p:spPr>
          <a:xfrm>
            <a:off x="1504577" y="2374901"/>
            <a:ext cx="8825659" cy="4100850"/>
          </a:xfrm>
        </p:spPr>
        <p:txBody>
          <a:bodyPr>
            <a:noAutofit/>
          </a:bodyPr>
          <a:lstStyle/>
          <a:p>
            <a:r>
              <a:rPr lang="es-ES" sz="2400" dirty="0" smtClean="0">
                <a:solidFill>
                  <a:schemeClr val="tx1"/>
                </a:solidFill>
              </a:rPr>
              <a:t>Introducción</a:t>
            </a:r>
          </a:p>
          <a:p>
            <a:r>
              <a:rPr lang="es-ES" sz="2400" dirty="0" smtClean="0">
                <a:solidFill>
                  <a:schemeClr val="tx1"/>
                </a:solidFill>
              </a:rPr>
              <a:t>Máximos y mínimos</a:t>
            </a:r>
          </a:p>
          <a:p>
            <a:pPr>
              <a:buFont typeface="Arial" panose="020B0604020202020204" pitchFamily="34" charset="0"/>
              <a:buChar char="•"/>
            </a:pPr>
            <a:r>
              <a:rPr lang="es-ES" sz="2400" dirty="0" smtClean="0">
                <a:solidFill>
                  <a:schemeClr val="tx1"/>
                </a:solidFill>
              </a:rPr>
              <a:t>Introducción</a:t>
            </a:r>
          </a:p>
          <a:p>
            <a:pPr>
              <a:buFont typeface="Arial" panose="020B0604020202020204" pitchFamily="34" charset="0"/>
              <a:buChar char="•"/>
            </a:pPr>
            <a:r>
              <a:rPr lang="es-ES" sz="2400" dirty="0" smtClean="0">
                <a:solidFill>
                  <a:schemeClr val="tx1"/>
                </a:solidFill>
              </a:rPr>
              <a:t>Una sola variable </a:t>
            </a:r>
          </a:p>
          <a:p>
            <a:pPr>
              <a:buFont typeface="Arial" panose="020B0604020202020204" pitchFamily="34" charset="0"/>
              <a:buChar char="•"/>
            </a:pPr>
            <a:r>
              <a:rPr lang="es-ES" sz="2400" dirty="0" smtClean="0">
                <a:solidFill>
                  <a:schemeClr val="tx1"/>
                </a:solidFill>
              </a:rPr>
              <a:t>Variables múltiples </a:t>
            </a:r>
          </a:p>
          <a:p>
            <a:pPr>
              <a:buFont typeface="Arial" panose="020B0604020202020204" pitchFamily="34" charset="0"/>
              <a:buChar char="•"/>
            </a:pPr>
            <a:r>
              <a:rPr lang="es-ES" sz="2400" dirty="0" smtClean="0">
                <a:solidFill>
                  <a:schemeClr val="tx1"/>
                </a:solidFill>
              </a:rPr>
              <a:t>Multiplicadores de </a:t>
            </a:r>
            <a:r>
              <a:rPr lang="es-ES" sz="2400" dirty="0" err="1" smtClean="0">
                <a:solidFill>
                  <a:schemeClr val="tx1"/>
                </a:solidFill>
              </a:rPr>
              <a:t>Lagrange</a:t>
            </a:r>
            <a:endParaRPr lang="es-ES" sz="2400" dirty="0" smtClean="0">
              <a:solidFill>
                <a:schemeClr val="tx1"/>
              </a:solidFill>
            </a:endParaRPr>
          </a:p>
          <a:p>
            <a:r>
              <a:rPr lang="es-ES" sz="2400" dirty="0" smtClean="0">
                <a:solidFill>
                  <a:schemeClr val="tx1"/>
                </a:solidFill>
              </a:rPr>
              <a:t>Regla </a:t>
            </a:r>
            <a:r>
              <a:rPr lang="es-ES" sz="2400" dirty="0">
                <a:solidFill>
                  <a:schemeClr val="tx1"/>
                </a:solidFill>
              </a:rPr>
              <a:t>de </a:t>
            </a:r>
            <a:r>
              <a:rPr lang="es-ES" sz="2400" dirty="0" smtClean="0">
                <a:solidFill>
                  <a:schemeClr val="tx1"/>
                </a:solidFill>
              </a:rPr>
              <a:t>Leibniz </a:t>
            </a:r>
          </a:p>
          <a:p>
            <a:r>
              <a:rPr lang="es-ES" sz="2400" dirty="0" smtClean="0">
                <a:solidFill>
                  <a:schemeClr val="tx1"/>
                </a:solidFill>
              </a:rPr>
              <a:t>Referencias bibliográficas</a:t>
            </a:r>
          </a:p>
        </p:txBody>
      </p:sp>
      <p:pic>
        <p:nvPicPr>
          <p:cNvPr id="4098" name="Picture 2" descr="http://www.redesymarketing.com/wp-content/uploads/2013/03/copywrit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6115" y="2505529"/>
            <a:ext cx="3146198" cy="3146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5737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842891"/>
            <a:ext cx="8825659" cy="1226606"/>
          </a:xfrm>
        </p:spPr>
        <p:txBody>
          <a:bodyPr/>
          <a:lstStyle/>
          <a:p>
            <a:pPr algn="ctr"/>
            <a:r>
              <a:rPr lang="es-CO" dirty="0" smtClean="0"/>
              <a:t>Regla de Leibniz</a:t>
            </a:r>
            <a:endParaRPr lang="es-CO" dirty="0"/>
          </a:p>
        </p:txBody>
      </p:sp>
      <p:pic>
        <p:nvPicPr>
          <p:cNvPr id="6" name="Imagen 5"/>
          <p:cNvPicPr>
            <a:picLocks noChangeAspect="1"/>
          </p:cNvPicPr>
          <p:nvPr/>
        </p:nvPicPr>
        <p:blipFill>
          <a:blip r:embed="rId2"/>
          <a:stretch>
            <a:fillRect/>
          </a:stretch>
        </p:blipFill>
        <p:spPr>
          <a:xfrm>
            <a:off x="1050022" y="2442018"/>
            <a:ext cx="5095944" cy="1852025"/>
          </a:xfrm>
          <a:prstGeom prst="rect">
            <a:avLst/>
          </a:prstGeom>
        </p:spPr>
      </p:pic>
      <p:pic>
        <p:nvPicPr>
          <p:cNvPr id="7" name="Imagen 6"/>
          <p:cNvPicPr>
            <a:picLocks noChangeAspect="1"/>
          </p:cNvPicPr>
          <p:nvPr/>
        </p:nvPicPr>
        <p:blipFill>
          <a:blip r:embed="rId3"/>
          <a:stretch>
            <a:fillRect/>
          </a:stretch>
        </p:blipFill>
        <p:spPr>
          <a:xfrm>
            <a:off x="1050022" y="4531326"/>
            <a:ext cx="5384977" cy="1929435"/>
          </a:xfrm>
          <a:prstGeom prst="rect">
            <a:avLst/>
          </a:prstGeom>
        </p:spPr>
      </p:pic>
      <p:pic>
        <p:nvPicPr>
          <p:cNvPr id="8" name="Imagen 7"/>
          <p:cNvPicPr>
            <a:picLocks noChangeAspect="1"/>
          </p:cNvPicPr>
          <p:nvPr/>
        </p:nvPicPr>
        <p:blipFill>
          <a:blip r:embed="rId4"/>
          <a:stretch>
            <a:fillRect/>
          </a:stretch>
        </p:blipFill>
        <p:spPr>
          <a:xfrm>
            <a:off x="6781801" y="2442018"/>
            <a:ext cx="4595733" cy="4387697"/>
          </a:xfrm>
          <a:prstGeom prst="rect">
            <a:avLst/>
          </a:prstGeom>
        </p:spPr>
      </p:pic>
    </p:spTree>
    <p:extLst>
      <p:ext uri="{BB962C8B-B14F-4D97-AF65-F5344CB8AC3E}">
        <p14:creationId xmlns:p14="http://schemas.microsoft.com/office/powerpoint/2010/main" val="36056806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a:t>Regla de Leibniz</a:t>
            </a:r>
            <a:endParaRPr lang="es-ES" dirty="0"/>
          </a:p>
        </p:txBody>
      </p:sp>
      <p:pic>
        <p:nvPicPr>
          <p:cNvPr id="4" name="Imagen 3"/>
          <p:cNvPicPr>
            <a:picLocks noChangeAspect="1"/>
          </p:cNvPicPr>
          <p:nvPr/>
        </p:nvPicPr>
        <p:blipFill>
          <a:blip r:embed="rId2"/>
          <a:stretch>
            <a:fillRect/>
          </a:stretch>
        </p:blipFill>
        <p:spPr>
          <a:xfrm>
            <a:off x="814808" y="2362183"/>
            <a:ext cx="5125925" cy="523892"/>
          </a:xfrm>
          <a:prstGeom prst="rect">
            <a:avLst/>
          </a:prstGeom>
        </p:spPr>
      </p:pic>
      <p:pic>
        <p:nvPicPr>
          <p:cNvPr id="7" name="Imagen 6"/>
          <p:cNvPicPr>
            <a:picLocks noChangeAspect="1"/>
          </p:cNvPicPr>
          <p:nvPr/>
        </p:nvPicPr>
        <p:blipFill>
          <a:blip r:embed="rId3"/>
          <a:stretch>
            <a:fillRect/>
          </a:stretch>
        </p:blipFill>
        <p:spPr>
          <a:xfrm>
            <a:off x="814808" y="3059125"/>
            <a:ext cx="5125925" cy="3514062"/>
          </a:xfrm>
          <a:prstGeom prst="rect">
            <a:avLst/>
          </a:prstGeom>
        </p:spPr>
      </p:pic>
      <p:pic>
        <p:nvPicPr>
          <p:cNvPr id="8" name="Imagen 7"/>
          <p:cNvPicPr>
            <a:picLocks noChangeAspect="1"/>
          </p:cNvPicPr>
          <p:nvPr/>
        </p:nvPicPr>
        <p:blipFill>
          <a:blip r:embed="rId4"/>
          <a:stretch>
            <a:fillRect/>
          </a:stretch>
        </p:blipFill>
        <p:spPr>
          <a:xfrm>
            <a:off x="6623934" y="2362183"/>
            <a:ext cx="5050801" cy="3183535"/>
          </a:xfrm>
          <a:prstGeom prst="rect">
            <a:avLst/>
          </a:prstGeom>
        </p:spPr>
      </p:pic>
    </p:spTree>
    <p:extLst>
      <p:ext uri="{BB962C8B-B14F-4D97-AF65-F5344CB8AC3E}">
        <p14:creationId xmlns:p14="http://schemas.microsoft.com/office/powerpoint/2010/main" val="2449050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dirty="0" smtClean="0"/>
              <a:t>Referencias bibliográficas</a:t>
            </a:r>
            <a:endParaRPr lang="es-CO" dirty="0"/>
          </a:p>
        </p:txBody>
      </p:sp>
      <p:sp>
        <p:nvSpPr>
          <p:cNvPr id="3" name="Marcador de contenido 2"/>
          <p:cNvSpPr>
            <a:spLocks noGrp="1"/>
          </p:cNvSpPr>
          <p:nvPr>
            <p:ph idx="1"/>
          </p:nvPr>
        </p:nvSpPr>
        <p:spPr>
          <a:xfrm>
            <a:off x="1154954" y="2353456"/>
            <a:ext cx="8825659" cy="3252866"/>
          </a:xfrm>
        </p:spPr>
        <p:txBody>
          <a:bodyPr/>
          <a:lstStyle/>
          <a:p>
            <a:r>
              <a:rPr lang="es-CO" dirty="0">
                <a:hlinkClick r:id="rId2"/>
              </a:rPr>
              <a:t>http://</a:t>
            </a:r>
            <a:r>
              <a:rPr lang="es-CO" dirty="0" smtClean="0">
                <a:hlinkClick r:id="rId2"/>
              </a:rPr>
              <a:t>www.dma.fi.upm.es/docencia/primerciclo/calculo/Grupo1B/multivar.pdf</a:t>
            </a:r>
            <a:endParaRPr lang="es-CO" dirty="0" smtClean="0"/>
          </a:p>
          <a:p>
            <a:r>
              <a:rPr lang="es-CO" dirty="0" smtClean="0"/>
              <a:t>Stewart, James. Calculo de una variable. Sexta Edición.</a:t>
            </a:r>
          </a:p>
          <a:p>
            <a:r>
              <a:rPr lang="es-CO" dirty="0">
                <a:hlinkClick r:id="rId3"/>
              </a:rPr>
              <a:t>http://</a:t>
            </a:r>
            <a:r>
              <a:rPr lang="es-CO" dirty="0" smtClean="0">
                <a:hlinkClick r:id="rId3"/>
              </a:rPr>
              <a:t>www.biblioises.com.ar/Contenido/500/510/Guia%201%20Funciones.pdf</a:t>
            </a:r>
            <a:endParaRPr lang="es-CO" dirty="0" smtClean="0"/>
          </a:p>
          <a:p>
            <a:r>
              <a:rPr lang="es-CO" dirty="0" smtClean="0"/>
              <a:t>Thomas, George. Calculo una variable. Decima Edición. Pag.393. </a:t>
            </a:r>
          </a:p>
          <a:p>
            <a:pPr marL="0" indent="0">
              <a:buNone/>
            </a:pPr>
            <a:endParaRPr lang="es-CO" dirty="0" smtClean="0"/>
          </a:p>
          <a:p>
            <a:endParaRPr lang="es-CO" dirty="0"/>
          </a:p>
        </p:txBody>
      </p:sp>
      <p:pic>
        <p:nvPicPr>
          <p:cNvPr id="9218" name="Picture 2" descr="http://cdn1.tnwcdn.com/wp-content/blogs.dir/1/files/2013/11/glasses-books.jpg"/>
          <p:cNvPicPr>
            <a:picLocks noChangeAspect="1" noChangeArrowheads="1"/>
          </p:cNvPicPr>
          <p:nvPr/>
        </p:nvPicPr>
        <p:blipFill rotWithShape="1">
          <a:blip r:embed="rId4">
            <a:extLst>
              <a:ext uri="{28A0092B-C50C-407E-A947-70E740481C1C}">
                <a14:useLocalDpi xmlns:a14="http://schemas.microsoft.com/office/drawing/2010/main" val="0"/>
              </a:ext>
            </a:extLst>
          </a:blip>
          <a:srcRect b="73233"/>
          <a:stretch/>
        </p:blipFill>
        <p:spPr bwMode="auto">
          <a:xfrm>
            <a:off x="0" y="5606322"/>
            <a:ext cx="12192000" cy="1266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3141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previews.123rf.com/images/mybaitshop/mybaitshop1202/mybaitshop120200066/12701366-Thank-You-Word-Cloud-Concept-with-great-terms-in-different-languages-such-as-merci-mahalo-danke-grac-Stock-Photo.jpg"/>
          <p:cNvPicPr>
            <a:picLocks noChangeAspect="1" noChangeArrowheads="1"/>
          </p:cNvPicPr>
          <p:nvPr/>
        </p:nvPicPr>
        <p:blipFill rotWithShape="1">
          <a:blip r:embed="rId2">
            <a:extLst>
              <a:ext uri="{28A0092B-C50C-407E-A947-70E740481C1C}">
                <a14:useLocalDpi xmlns:a14="http://schemas.microsoft.com/office/drawing/2010/main" val="0"/>
              </a:ext>
            </a:extLst>
          </a:blip>
          <a:srcRect t="16795" b="6739"/>
          <a:stretch/>
        </p:blipFill>
        <p:spPr bwMode="auto">
          <a:xfrm>
            <a:off x="1442526" y="1"/>
            <a:ext cx="986544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53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Preguntas frecuentes</a:t>
            </a:r>
            <a:endParaRPr lang="es-CO" dirty="0"/>
          </a:p>
        </p:txBody>
      </p:sp>
      <p:sp>
        <p:nvSpPr>
          <p:cNvPr id="3" name="Marcador de contenido 2"/>
          <p:cNvSpPr>
            <a:spLocks noGrp="1"/>
          </p:cNvSpPr>
          <p:nvPr>
            <p:ph idx="1"/>
          </p:nvPr>
        </p:nvSpPr>
        <p:spPr>
          <a:xfrm>
            <a:off x="1154954" y="2603499"/>
            <a:ext cx="7464391" cy="3724415"/>
          </a:xfrm>
        </p:spPr>
        <p:txBody>
          <a:bodyPr/>
          <a:lstStyle/>
          <a:p>
            <a:pPr marL="0" indent="0">
              <a:buNone/>
            </a:pPr>
            <a:r>
              <a:rPr lang="es-CO" sz="2800" dirty="0"/>
              <a:t>¿Cómo puedo </a:t>
            </a:r>
            <a:r>
              <a:rPr lang="es-CO" sz="2800" dirty="0" smtClean="0"/>
              <a:t>disminuir </a:t>
            </a:r>
            <a:r>
              <a:rPr lang="es-CO" sz="2800" dirty="0"/>
              <a:t>el peso de este componente </a:t>
            </a:r>
            <a:r>
              <a:rPr lang="es-CO" sz="2800" dirty="0" smtClean="0"/>
              <a:t>garantizando la resistencia a la fuerza que soporta </a:t>
            </a:r>
            <a:r>
              <a:rPr lang="es-CO" sz="2800" dirty="0"/>
              <a:t>al mismo tiempo</a:t>
            </a:r>
            <a:r>
              <a:rPr lang="es-CO" sz="2800" dirty="0" smtClean="0"/>
              <a:t>?</a:t>
            </a:r>
          </a:p>
          <a:p>
            <a:pPr marL="0" indent="0">
              <a:buNone/>
            </a:pPr>
            <a:endParaRPr lang="es-CO" sz="2800" dirty="0"/>
          </a:p>
          <a:p>
            <a:pPr marL="0" indent="0">
              <a:buNone/>
            </a:pPr>
            <a:r>
              <a:rPr lang="es-CO" sz="2800" dirty="0" smtClean="0"/>
              <a:t>¿</a:t>
            </a:r>
            <a:r>
              <a:rPr lang="es-CO" sz="2800" dirty="0"/>
              <a:t>Cuál es la mejor combinación de </a:t>
            </a:r>
            <a:r>
              <a:rPr lang="es-CO" sz="2800" dirty="0" smtClean="0"/>
              <a:t>los </a:t>
            </a:r>
            <a:r>
              <a:rPr lang="es-CO" sz="2800" dirty="0"/>
              <a:t>parámetros para mejorar la </a:t>
            </a:r>
            <a:r>
              <a:rPr lang="es-CO" sz="2800" dirty="0" smtClean="0"/>
              <a:t>ejecución de una actividad especifica?</a:t>
            </a:r>
            <a:r>
              <a:rPr lang="es-CO" sz="2800" dirty="0"/>
              <a:t> </a:t>
            </a:r>
          </a:p>
          <a:p>
            <a:endParaRPr lang="es-CO" dirty="0"/>
          </a:p>
        </p:txBody>
      </p:sp>
      <p:pic>
        <p:nvPicPr>
          <p:cNvPr id="4" name="Imagen 3"/>
          <p:cNvPicPr>
            <a:picLocks noChangeAspect="1"/>
          </p:cNvPicPr>
          <p:nvPr/>
        </p:nvPicPr>
        <p:blipFill rotWithShape="1">
          <a:blip r:embed="rId3"/>
          <a:srcRect b="53771"/>
          <a:stretch/>
        </p:blipFill>
        <p:spPr>
          <a:xfrm>
            <a:off x="9017391" y="2603500"/>
            <a:ext cx="2877429" cy="1721757"/>
          </a:xfrm>
          <a:prstGeom prst="rect">
            <a:avLst/>
          </a:prstGeom>
        </p:spPr>
      </p:pic>
      <p:pic>
        <p:nvPicPr>
          <p:cNvPr id="5122" name="Picture 2" descr="http://www.comsol.com/blogs/wp-content/uploads/2013/10/MEMS-Mirr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51775" y="4325257"/>
            <a:ext cx="4257675" cy="2400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5075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O" dirty="0" smtClean="0"/>
              <a:t>Investigación recientes</a:t>
            </a:r>
            <a:endParaRPr lang="es-CO" dirty="0"/>
          </a:p>
        </p:txBody>
      </p:sp>
      <p:pic>
        <p:nvPicPr>
          <p:cNvPr id="5" name="Imagen 4"/>
          <p:cNvPicPr>
            <a:picLocks noChangeAspect="1"/>
          </p:cNvPicPr>
          <p:nvPr/>
        </p:nvPicPr>
        <p:blipFill>
          <a:blip r:embed="rId3"/>
          <a:stretch>
            <a:fillRect/>
          </a:stretch>
        </p:blipFill>
        <p:spPr>
          <a:xfrm>
            <a:off x="2996419" y="5046004"/>
            <a:ext cx="3294775" cy="2076450"/>
          </a:xfrm>
          <a:prstGeom prst="rect">
            <a:avLst/>
          </a:prstGeom>
        </p:spPr>
      </p:pic>
      <p:pic>
        <p:nvPicPr>
          <p:cNvPr id="6" name="Imagen 5"/>
          <p:cNvPicPr>
            <a:picLocks noChangeAspect="1"/>
          </p:cNvPicPr>
          <p:nvPr/>
        </p:nvPicPr>
        <p:blipFill>
          <a:blip r:embed="rId4"/>
          <a:stretch>
            <a:fillRect/>
          </a:stretch>
        </p:blipFill>
        <p:spPr>
          <a:xfrm>
            <a:off x="449970" y="3360827"/>
            <a:ext cx="5709260" cy="462913"/>
          </a:xfrm>
          <a:prstGeom prst="rect">
            <a:avLst/>
          </a:prstGeom>
        </p:spPr>
      </p:pic>
      <p:pic>
        <p:nvPicPr>
          <p:cNvPr id="7" name="Imagen 6"/>
          <p:cNvPicPr>
            <a:picLocks noChangeAspect="1"/>
          </p:cNvPicPr>
          <p:nvPr/>
        </p:nvPicPr>
        <p:blipFill>
          <a:blip r:embed="rId5"/>
          <a:stretch>
            <a:fillRect/>
          </a:stretch>
        </p:blipFill>
        <p:spPr>
          <a:xfrm>
            <a:off x="7037825" y="3527867"/>
            <a:ext cx="4181475" cy="866775"/>
          </a:xfrm>
          <a:prstGeom prst="rect">
            <a:avLst/>
          </a:prstGeom>
          <a:ln>
            <a:noFill/>
          </a:ln>
          <a:effectLst>
            <a:softEdge rad="112500"/>
          </a:effectLst>
        </p:spPr>
      </p:pic>
      <p:pic>
        <p:nvPicPr>
          <p:cNvPr id="8" name="Imagen 7"/>
          <p:cNvPicPr>
            <a:picLocks noChangeAspect="1"/>
          </p:cNvPicPr>
          <p:nvPr/>
        </p:nvPicPr>
        <p:blipFill>
          <a:blip r:embed="rId6"/>
          <a:stretch>
            <a:fillRect/>
          </a:stretch>
        </p:blipFill>
        <p:spPr>
          <a:xfrm>
            <a:off x="584328" y="4159592"/>
            <a:ext cx="4543425" cy="13430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p:cNvPicPr>
            <a:picLocks noChangeAspect="1"/>
          </p:cNvPicPr>
          <p:nvPr/>
        </p:nvPicPr>
        <p:blipFill>
          <a:blip r:embed="rId7"/>
          <a:stretch>
            <a:fillRect/>
          </a:stretch>
        </p:blipFill>
        <p:spPr>
          <a:xfrm>
            <a:off x="573499" y="2385474"/>
            <a:ext cx="5915025" cy="7334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0" name="Imagen 9"/>
          <p:cNvPicPr>
            <a:picLocks noChangeAspect="1"/>
          </p:cNvPicPr>
          <p:nvPr/>
        </p:nvPicPr>
        <p:blipFill>
          <a:blip r:embed="rId8"/>
          <a:stretch>
            <a:fillRect/>
          </a:stretch>
        </p:blipFill>
        <p:spPr>
          <a:xfrm>
            <a:off x="6431572" y="5502617"/>
            <a:ext cx="5467350" cy="1038225"/>
          </a:xfrm>
          <a:prstGeom prst="rect">
            <a:avLst/>
          </a:prstGeom>
          <a:ln w="228600" cap="sq" cmpd="thickThin">
            <a:solidFill>
              <a:srgbClr val="000000"/>
            </a:solidFill>
            <a:prstDash val="solid"/>
            <a:miter lim="800000"/>
          </a:ln>
          <a:effectLst>
            <a:innerShdw blurRad="76200">
              <a:srgbClr val="000000"/>
            </a:innerShdw>
          </a:effectLst>
        </p:spPr>
      </p:pic>
      <p:pic>
        <p:nvPicPr>
          <p:cNvPr id="11" name="Imagen 10"/>
          <p:cNvPicPr>
            <a:picLocks noChangeAspect="1"/>
          </p:cNvPicPr>
          <p:nvPr/>
        </p:nvPicPr>
        <p:blipFill>
          <a:blip r:embed="rId9"/>
          <a:stretch>
            <a:fillRect/>
          </a:stretch>
        </p:blipFill>
        <p:spPr>
          <a:xfrm>
            <a:off x="7037825" y="2492058"/>
            <a:ext cx="3962400" cy="571500"/>
          </a:xfrm>
          <a:prstGeom prst="rect">
            <a:avLst/>
          </a:prstGeom>
        </p:spPr>
      </p:pic>
    </p:spTree>
    <p:extLst>
      <p:ext uri="{BB962C8B-B14F-4D97-AF65-F5344CB8AC3E}">
        <p14:creationId xmlns:p14="http://schemas.microsoft.com/office/powerpoint/2010/main" val="29879099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54954" y="973669"/>
            <a:ext cx="8825659" cy="1023052"/>
          </a:xfrm>
        </p:spPr>
        <p:txBody>
          <a:bodyPr/>
          <a:lstStyle/>
          <a:p>
            <a:pPr algn="ctr"/>
            <a:r>
              <a:rPr lang="es-ES" dirty="0"/>
              <a:t>Metodologías adicionales y optimización</a:t>
            </a:r>
            <a:endParaRPr lang="es-CO" dirty="0"/>
          </a:p>
        </p:txBody>
      </p:sp>
      <p:sp>
        <p:nvSpPr>
          <p:cNvPr id="3" name="Marcador de contenido 2"/>
          <p:cNvSpPr>
            <a:spLocks noGrp="1"/>
          </p:cNvSpPr>
          <p:nvPr>
            <p:ph idx="1"/>
          </p:nvPr>
        </p:nvSpPr>
        <p:spPr>
          <a:xfrm>
            <a:off x="5764468" y="2294011"/>
            <a:ext cx="6427532" cy="3376874"/>
          </a:xfrm>
        </p:spPr>
        <p:txBody>
          <a:bodyPr>
            <a:normAutofit/>
          </a:bodyPr>
          <a:lstStyle/>
          <a:p>
            <a:pPr marL="0" indent="0">
              <a:buNone/>
            </a:pPr>
            <a:endParaRPr lang="es-CO" dirty="0"/>
          </a:p>
          <a:p>
            <a:r>
              <a:rPr lang="es-CO" dirty="0"/>
              <a:t>Método Simplex (para problemas convexos lineales) </a:t>
            </a:r>
            <a:endParaRPr lang="es-CO" dirty="0" smtClean="0"/>
          </a:p>
          <a:p>
            <a:r>
              <a:rPr lang="es-CO" dirty="0" smtClean="0"/>
              <a:t>Métodos </a:t>
            </a:r>
            <a:r>
              <a:rPr lang="es-CO" dirty="0"/>
              <a:t>de punto </a:t>
            </a:r>
            <a:r>
              <a:rPr lang="es-CO" dirty="0" smtClean="0"/>
              <a:t>interior</a:t>
            </a:r>
          </a:p>
          <a:p>
            <a:r>
              <a:rPr lang="es-CO" dirty="0" smtClean="0"/>
              <a:t>Resolución </a:t>
            </a:r>
            <a:r>
              <a:rPr lang="es-CO" dirty="0"/>
              <a:t>por </a:t>
            </a:r>
            <a:r>
              <a:rPr lang="es-CO" dirty="0" smtClean="0"/>
              <a:t>elipsoides</a:t>
            </a:r>
          </a:p>
          <a:p>
            <a:r>
              <a:rPr lang="es-CO" dirty="0" smtClean="0"/>
              <a:t>Resolución </a:t>
            </a:r>
            <a:r>
              <a:rPr lang="es-CO" dirty="0"/>
              <a:t>por </a:t>
            </a:r>
            <a:r>
              <a:rPr lang="es-CO" dirty="0" err="1"/>
              <a:t>subgradientes</a:t>
            </a:r>
            <a:r>
              <a:rPr lang="es-CO" dirty="0"/>
              <a:t> </a:t>
            </a:r>
            <a:endParaRPr lang="es-CO" dirty="0" smtClean="0"/>
          </a:p>
          <a:p>
            <a:r>
              <a:rPr lang="es-CO" dirty="0" smtClean="0"/>
              <a:t>Resolución </a:t>
            </a:r>
            <a:r>
              <a:rPr lang="es-CO" dirty="0"/>
              <a:t>por proyección de </a:t>
            </a:r>
            <a:r>
              <a:rPr lang="es-CO" dirty="0" err="1" smtClean="0"/>
              <a:t>subgradientes</a:t>
            </a:r>
            <a:r>
              <a:rPr lang="es-CO" dirty="0" smtClean="0"/>
              <a:t>.</a:t>
            </a:r>
            <a:r>
              <a:rPr lang="es-ES" dirty="0"/>
              <a:t> </a:t>
            </a:r>
            <a:endParaRPr lang="es-ES" dirty="0" smtClean="0"/>
          </a:p>
          <a:p>
            <a:r>
              <a:rPr lang="es-CO" dirty="0"/>
              <a:t>El método de máximos y mínimos de Fermat.</a:t>
            </a:r>
          </a:p>
          <a:p>
            <a:r>
              <a:rPr lang="es-ES" dirty="0" smtClean="0"/>
              <a:t>Optimización </a:t>
            </a:r>
            <a:r>
              <a:rPr lang="es-ES" dirty="0"/>
              <a:t>por enjambre de partículas.</a:t>
            </a:r>
          </a:p>
          <a:p>
            <a:endParaRPr lang="es-CO" dirty="0"/>
          </a:p>
        </p:txBody>
      </p:sp>
      <p:sp>
        <p:nvSpPr>
          <p:cNvPr id="5" name="Rectángulo 4"/>
          <p:cNvSpPr/>
          <p:nvPr/>
        </p:nvSpPr>
        <p:spPr>
          <a:xfrm>
            <a:off x="249528" y="5473937"/>
            <a:ext cx="6096000" cy="1200329"/>
          </a:xfrm>
          <a:prstGeom prst="rect">
            <a:avLst/>
          </a:prstGeom>
        </p:spPr>
        <p:txBody>
          <a:bodyPr>
            <a:spAutoFit/>
          </a:bodyPr>
          <a:lstStyle/>
          <a:p>
            <a:pPr marL="285750" indent="-285750">
              <a:buFont typeface="Arial" panose="020B0604020202020204" pitchFamily="34" charset="0"/>
              <a:buChar char="•"/>
            </a:pPr>
            <a:r>
              <a:rPr lang="es-CO" dirty="0" smtClean="0"/>
              <a:t> Resolución </a:t>
            </a:r>
            <a:r>
              <a:rPr lang="es-CO" dirty="0"/>
              <a:t>mediante cálculo</a:t>
            </a:r>
          </a:p>
          <a:p>
            <a:pPr marL="285750" indent="-285750">
              <a:buFont typeface="Arial" panose="020B0604020202020204" pitchFamily="34" charset="0"/>
              <a:buChar char="•"/>
            </a:pPr>
            <a:r>
              <a:rPr lang="es-CO" dirty="0"/>
              <a:t> Resolución mediante técnicas de búsquedas</a:t>
            </a:r>
          </a:p>
          <a:p>
            <a:pPr marL="285750" indent="-285750">
              <a:buFont typeface="Arial" panose="020B0604020202020204" pitchFamily="34" charset="0"/>
              <a:buChar char="•"/>
            </a:pPr>
            <a:r>
              <a:rPr lang="es-CO" dirty="0"/>
              <a:t> Resolución mediante técnicas de convergencia de soluciones.</a:t>
            </a:r>
          </a:p>
        </p:txBody>
      </p:sp>
      <p:pic>
        <p:nvPicPr>
          <p:cNvPr id="6146" name="Picture 2" descr="http://1.bp.blogspot.com/-iLDDSwMJwpE/TrgzkryksSI/AAAAAAAAAC0/blASlYjKQt8/s1600/Bugatti_Veyron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8534" y="2634927"/>
            <a:ext cx="4237718" cy="2200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890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smtClean="0"/>
              <a:t>Máximos y mínimos: definición</a:t>
            </a:r>
            <a:endParaRPr lang="es-ES" dirty="0"/>
          </a:p>
        </p:txBody>
      </p:sp>
      <p:sp>
        <p:nvSpPr>
          <p:cNvPr id="3" name="Marcador de contenido 2"/>
          <p:cNvSpPr>
            <a:spLocks noGrp="1"/>
          </p:cNvSpPr>
          <p:nvPr>
            <p:ph idx="1"/>
          </p:nvPr>
        </p:nvSpPr>
        <p:spPr>
          <a:xfrm>
            <a:off x="645413" y="2348753"/>
            <a:ext cx="9844740" cy="914400"/>
          </a:xfrm>
        </p:spPr>
        <p:txBody>
          <a:bodyPr>
            <a:normAutofit/>
          </a:bodyPr>
          <a:lstStyle/>
          <a:p>
            <a:r>
              <a:rPr lang="es-ES" dirty="0" smtClean="0"/>
              <a:t>Son los valores mas grandes y mas pequeños que toma una función en un punto situado ya sea dentro de una región particular o en el dominio de la función</a:t>
            </a:r>
            <a:r>
              <a:rPr lang="es-ES" dirty="0"/>
              <a:t>.</a:t>
            </a:r>
            <a:endParaRPr lang="es-ES" dirty="0" smtClean="0"/>
          </a:p>
        </p:txBody>
      </p:sp>
      <p:pic>
        <p:nvPicPr>
          <p:cNvPr id="6" name="Imagen 5"/>
          <p:cNvPicPr>
            <a:picLocks noChangeAspect="1"/>
          </p:cNvPicPr>
          <p:nvPr/>
        </p:nvPicPr>
        <p:blipFill>
          <a:blip r:embed="rId2"/>
          <a:stretch>
            <a:fillRect/>
          </a:stretch>
        </p:blipFill>
        <p:spPr>
          <a:xfrm>
            <a:off x="996972" y="3283573"/>
            <a:ext cx="7115175" cy="1409700"/>
          </a:xfrm>
          <a:prstGeom prst="rect">
            <a:avLst/>
          </a:prstGeom>
        </p:spPr>
      </p:pic>
      <p:pic>
        <p:nvPicPr>
          <p:cNvPr id="7" name="Imagen 6"/>
          <p:cNvPicPr>
            <a:picLocks noChangeAspect="1"/>
          </p:cNvPicPr>
          <p:nvPr/>
        </p:nvPicPr>
        <p:blipFill>
          <a:blip r:embed="rId3"/>
          <a:stretch>
            <a:fillRect/>
          </a:stretch>
        </p:blipFill>
        <p:spPr>
          <a:xfrm>
            <a:off x="8404225" y="3512982"/>
            <a:ext cx="3152775" cy="2581275"/>
          </a:xfrm>
          <a:prstGeom prst="rect">
            <a:avLst/>
          </a:prstGeom>
        </p:spPr>
      </p:pic>
      <p:pic>
        <p:nvPicPr>
          <p:cNvPr id="8" name="Imagen 7"/>
          <p:cNvPicPr>
            <a:picLocks noChangeAspect="1"/>
          </p:cNvPicPr>
          <p:nvPr/>
        </p:nvPicPr>
        <p:blipFill>
          <a:blip r:embed="rId4"/>
          <a:stretch>
            <a:fillRect/>
          </a:stretch>
        </p:blipFill>
        <p:spPr>
          <a:xfrm>
            <a:off x="996972" y="5027457"/>
            <a:ext cx="7115175" cy="1066800"/>
          </a:xfrm>
          <a:prstGeom prst="rect">
            <a:avLst/>
          </a:prstGeom>
        </p:spPr>
      </p:pic>
    </p:spTree>
    <p:extLst>
      <p:ext uri="{BB962C8B-B14F-4D97-AF65-F5344CB8AC3E}">
        <p14:creationId xmlns:p14="http://schemas.microsoft.com/office/powerpoint/2010/main" val="37052105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Máximos y mínimos: definición</a:t>
            </a:r>
          </a:p>
        </p:txBody>
      </p:sp>
      <p:pic>
        <p:nvPicPr>
          <p:cNvPr id="6" name="Imagen 5"/>
          <p:cNvPicPr>
            <a:picLocks noChangeAspect="1"/>
          </p:cNvPicPr>
          <p:nvPr/>
        </p:nvPicPr>
        <p:blipFill>
          <a:blip r:embed="rId2"/>
          <a:stretch>
            <a:fillRect/>
          </a:stretch>
        </p:blipFill>
        <p:spPr>
          <a:xfrm>
            <a:off x="1154954" y="2533650"/>
            <a:ext cx="7477125" cy="904875"/>
          </a:xfrm>
          <a:prstGeom prst="rect">
            <a:avLst/>
          </a:prstGeom>
        </p:spPr>
      </p:pic>
      <p:pic>
        <p:nvPicPr>
          <p:cNvPr id="7" name="Imagen 6"/>
          <p:cNvPicPr>
            <a:picLocks noChangeAspect="1"/>
          </p:cNvPicPr>
          <p:nvPr/>
        </p:nvPicPr>
        <p:blipFill>
          <a:blip r:embed="rId3"/>
          <a:stretch>
            <a:fillRect/>
          </a:stretch>
        </p:blipFill>
        <p:spPr>
          <a:xfrm>
            <a:off x="6562031" y="3438525"/>
            <a:ext cx="5457825" cy="3048000"/>
          </a:xfrm>
          <a:prstGeom prst="rect">
            <a:avLst/>
          </a:prstGeom>
        </p:spPr>
      </p:pic>
      <p:pic>
        <p:nvPicPr>
          <p:cNvPr id="3" name="Imagen 2"/>
          <p:cNvPicPr>
            <a:picLocks noChangeAspect="1"/>
          </p:cNvPicPr>
          <p:nvPr/>
        </p:nvPicPr>
        <p:blipFill>
          <a:blip r:embed="rId4"/>
          <a:stretch>
            <a:fillRect/>
          </a:stretch>
        </p:blipFill>
        <p:spPr>
          <a:xfrm>
            <a:off x="189806" y="4205287"/>
            <a:ext cx="6372225" cy="1514475"/>
          </a:xfrm>
          <a:prstGeom prst="rect">
            <a:avLst/>
          </a:prstGeom>
        </p:spPr>
      </p:pic>
    </p:spTree>
    <p:extLst>
      <p:ext uri="{BB962C8B-B14F-4D97-AF65-F5344CB8AC3E}">
        <p14:creationId xmlns:p14="http://schemas.microsoft.com/office/powerpoint/2010/main" val="1176798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ES" dirty="0"/>
              <a:t>Máximos y mínimos: definición</a:t>
            </a:r>
          </a:p>
        </p:txBody>
      </p:sp>
      <p:pic>
        <p:nvPicPr>
          <p:cNvPr id="5" name="Imagen 4"/>
          <p:cNvPicPr>
            <a:picLocks noChangeAspect="1"/>
          </p:cNvPicPr>
          <p:nvPr/>
        </p:nvPicPr>
        <p:blipFill>
          <a:blip r:embed="rId2"/>
          <a:stretch>
            <a:fillRect/>
          </a:stretch>
        </p:blipFill>
        <p:spPr>
          <a:xfrm>
            <a:off x="602504" y="2514179"/>
            <a:ext cx="7572375" cy="581025"/>
          </a:xfrm>
          <a:prstGeom prst="rect">
            <a:avLst/>
          </a:prstGeom>
        </p:spPr>
      </p:pic>
      <p:pic>
        <p:nvPicPr>
          <p:cNvPr id="6" name="Imagen 5"/>
          <p:cNvPicPr>
            <a:picLocks noChangeAspect="1"/>
          </p:cNvPicPr>
          <p:nvPr/>
        </p:nvPicPr>
        <p:blipFill>
          <a:blip r:embed="rId3"/>
          <a:stretch>
            <a:fillRect/>
          </a:stretch>
        </p:blipFill>
        <p:spPr>
          <a:xfrm>
            <a:off x="602504" y="3267595"/>
            <a:ext cx="8096250" cy="1419225"/>
          </a:xfrm>
          <a:prstGeom prst="rect">
            <a:avLst/>
          </a:prstGeom>
        </p:spPr>
      </p:pic>
      <p:pic>
        <p:nvPicPr>
          <p:cNvPr id="7" name="Imagen 6"/>
          <p:cNvPicPr>
            <a:picLocks noChangeAspect="1"/>
          </p:cNvPicPr>
          <p:nvPr/>
        </p:nvPicPr>
        <p:blipFill>
          <a:blip r:embed="rId4"/>
          <a:stretch>
            <a:fillRect/>
          </a:stretch>
        </p:blipFill>
        <p:spPr>
          <a:xfrm>
            <a:off x="9478625" y="3336125"/>
            <a:ext cx="2171700" cy="2105025"/>
          </a:xfrm>
          <a:prstGeom prst="rect">
            <a:avLst/>
          </a:prstGeom>
        </p:spPr>
      </p:pic>
      <p:pic>
        <p:nvPicPr>
          <p:cNvPr id="8" name="Imagen 7"/>
          <p:cNvPicPr>
            <a:picLocks noChangeAspect="1"/>
          </p:cNvPicPr>
          <p:nvPr/>
        </p:nvPicPr>
        <p:blipFill>
          <a:blip r:embed="rId5"/>
          <a:stretch>
            <a:fillRect/>
          </a:stretch>
        </p:blipFill>
        <p:spPr>
          <a:xfrm>
            <a:off x="643891" y="4937384"/>
            <a:ext cx="7467600" cy="647700"/>
          </a:xfrm>
          <a:prstGeom prst="rect">
            <a:avLst/>
          </a:prstGeom>
        </p:spPr>
      </p:pic>
      <p:pic>
        <p:nvPicPr>
          <p:cNvPr id="9" name="Imagen 8"/>
          <p:cNvPicPr>
            <a:picLocks noChangeAspect="1"/>
          </p:cNvPicPr>
          <p:nvPr/>
        </p:nvPicPr>
        <p:blipFill>
          <a:blip r:embed="rId6"/>
          <a:stretch>
            <a:fillRect/>
          </a:stretch>
        </p:blipFill>
        <p:spPr>
          <a:xfrm>
            <a:off x="602504" y="5835648"/>
            <a:ext cx="7019925" cy="666750"/>
          </a:xfrm>
          <a:prstGeom prst="rect">
            <a:avLst/>
          </a:prstGeom>
        </p:spPr>
      </p:pic>
    </p:spTree>
    <p:extLst>
      <p:ext uri="{BB962C8B-B14F-4D97-AF65-F5344CB8AC3E}">
        <p14:creationId xmlns:p14="http://schemas.microsoft.com/office/powerpoint/2010/main" val="376463212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Ion Boardroom">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FFC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EC7F02AD-9687-440F-A9DF-FAA6F22270D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2201</TotalTime>
  <Words>865</Words>
  <Application>Microsoft Office PowerPoint</Application>
  <PresentationFormat>Panorámica</PresentationFormat>
  <Paragraphs>159</Paragraphs>
  <Slides>33</Slides>
  <Notes>7</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33</vt:i4>
      </vt:variant>
    </vt:vector>
  </HeadingPairs>
  <TitlesOfParts>
    <vt:vector size="39" baseType="lpstr">
      <vt:lpstr>Arial</vt:lpstr>
      <vt:lpstr>Calibri</vt:lpstr>
      <vt:lpstr>Cambria Math</vt:lpstr>
      <vt:lpstr>Century Gothic</vt:lpstr>
      <vt:lpstr>Wingdings 3</vt:lpstr>
      <vt:lpstr>Sala de reuniones Ion</vt:lpstr>
      <vt:lpstr>MÁXIMOS Y MÍNIMOS MULTIPLICADORES DE LAGRANGE REGLA DE LEIBNIZ</vt:lpstr>
      <vt:lpstr>Presentación de PowerPoint</vt:lpstr>
      <vt:lpstr>Contenido de la exposición</vt:lpstr>
      <vt:lpstr>Preguntas frecuentes</vt:lpstr>
      <vt:lpstr>Investigación recientes</vt:lpstr>
      <vt:lpstr>Metodologías adicionales y optimización</vt:lpstr>
      <vt:lpstr>Máximos y mínimos: definición</vt:lpstr>
      <vt:lpstr>Máximos y mínimos: definición</vt:lpstr>
      <vt:lpstr>Máximos y mínimos: definición</vt:lpstr>
      <vt:lpstr>Ejemplo definiciones 6 y 7</vt:lpstr>
      <vt:lpstr>Ejercicio (1)</vt:lpstr>
      <vt:lpstr>Ejercicio (1.2)</vt:lpstr>
      <vt:lpstr>Ejercicio de aplicación (1): una sola variable</vt:lpstr>
      <vt:lpstr>Solución del ejercicio (1)</vt:lpstr>
      <vt:lpstr>Solución del ejercicio (1)</vt:lpstr>
      <vt:lpstr>Solución del ejercicio (1)</vt:lpstr>
      <vt:lpstr>Variables múltiples</vt:lpstr>
      <vt:lpstr>Variables múltiples</vt:lpstr>
      <vt:lpstr>Variables múltiples</vt:lpstr>
      <vt:lpstr>MÉTODO ALTERNATIVO</vt:lpstr>
      <vt:lpstr>Ejercicio de aplicación (2)</vt:lpstr>
      <vt:lpstr>Ejercicio de aplicación (2)</vt:lpstr>
      <vt:lpstr>Multiplicadores de Lagrange</vt:lpstr>
      <vt:lpstr>Multiplicadores de Lagrange</vt:lpstr>
      <vt:lpstr>Multiplicadores de Lagrange</vt:lpstr>
      <vt:lpstr>Ejercicio de aplicación (3): Variables múltiples.</vt:lpstr>
      <vt:lpstr>Ejercicio de aplicación (2): Variables múltiples.</vt:lpstr>
      <vt:lpstr>Ejercicio de aplicación (2): Variables múltiples.</vt:lpstr>
      <vt:lpstr>Ejercicio de aplicación (2): Variables múltiples.</vt:lpstr>
      <vt:lpstr>Regla de Leibniz</vt:lpstr>
      <vt:lpstr>Regla de Leibniz</vt:lpstr>
      <vt:lpstr>Referencias bibliográficas</vt:lpstr>
      <vt:lpstr>Presentación de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Máximos y mínimos</dc:title>
  <dc:creator>AsusUSR</dc:creator>
  <cp:lastModifiedBy>UIS</cp:lastModifiedBy>
  <cp:revision>145</cp:revision>
  <dcterms:created xsi:type="dcterms:W3CDTF">2015-06-12T16:22:33Z</dcterms:created>
  <dcterms:modified xsi:type="dcterms:W3CDTF">2015-07-06T22:24:26Z</dcterms:modified>
</cp:coreProperties>
</file>