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2" r:id="rId2"/>
    <p:sldId id="294" r:id="rId3"/>
    <p:sldId id="295" r:id="rId4"/>
    <p:sldId id="296" r:id="rId5"/>
    <p:sldId id="297" r:id="rId6"/>
    <p:sldId id="312" r:id="rId7"/>
    <p:sldId id="298" r:id="rId8"/>
    <p:sldId id="299" r:id="rId9"/>
    <p:sldId id="300" r:id="rId10"/>
    <p:sldId id="301" r:id="rId11"/>
    <p:sldId id="302" r:id="rId12"/>
    <p:sldId id="303" r:id="rId13"/>
    <p:sldId id="306" r:id="rId14"/>
    <p:sldId id="307" r:id="rId15"/>
    <p:sldId id="308" r:id="rId16"/>
    <p:sldId id="309" r:id="rId17"/>
    <p:sldId id="310" r:id="rId18"/>
    <p:sldId id="311" r:id="rId19"/>
    <p:sldId id="304" r:id="rId20"/>
    <p:sldId id="305" r:id="rId21"/>
    <p:sldId id="291" r:id="rId22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6D10E-9856-496C-ACBD-38C4ED219705}" type="datetimeFigureOut">
              <a:rPr lang="es-CO" smtClean="0"/>
              <a:pPr/>
              <a:t>16/08/2012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40C49-39D4-4B8F-9EBF-311E107985A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763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F1152-C251-42C7-900D-33D55196B7A3}" type="slidenum">
              <a:rPr lang="es-ES"/>
              <a:pPr/>
              <a:t>6</a:t>
            </a:fld>
            <a:endParaRPr lang="es-E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8613D-4B7A-4BCF-AB8D-D168FA911DAD}" type="slidenum">
              <a:rPr lang="es-ES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43335-27C1-4433-83C4-CD3905487E9F}" type="slidenum">
              <a:rPr lang="es-ES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6AC08A-EC7D-4B03-B9C1-94544D3AD0A1}" type="slidenum">
              <a:rPr lang="es-ES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15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16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17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18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19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20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0AFA9-459E-46CC-ACE9-7AEAC48DEA3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2CF0B-F28E-47CD-A2CE-9616F0B4179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78BF3-FA6E-437E-B86A-B734D6843AF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062038" y="1766888"/>
            <a:ext cx="7769225" cy="4113212"/>
          </a:xfrm>
        </p:spPr>
        <p:txBody>
          <a:bodyPr/>
          <a:lstStyle/>
          <a:p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2E1123-6DFA-41EB-ABCB-3A34002178A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097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7769225" cy="19796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62038" y="3898900"/>
            <a:ext cx="7769225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2797E17-6707-4DB6-BD11-A85C010BF5B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13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4296D0-7936-4C08-B7C0-5DC9F01B162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12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13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14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15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16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17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E0299-47E4-4649-9DF8-E6552BE4232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7B394-8B2F-405E-AFDF-AB65AC2034E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483B-6F2A-4886-B1ED-FAFE06D022C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92B87DD-0B21-43D8-AF5F-CD3C4C1B2F8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812E0-DCCF-43E4-BDC2-6DADDFD754C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10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316E12-630F-4B45-89D4-D657C59746D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6A87C2F-C6F1-4CC8-B5AF-9F01932DF43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1000" t="90000" r="8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484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1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42408C-38C4-4093-B3B8-C4DBAFC234D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34" r:id="rId4"/>
    <p:sldLayoutId id="2147483735" r:id="rId5"/>
    <p:sldLayoutId id="2147483742" r:id="rId6"/>
    <p:sldLayoutId id="2147483736" r:id="rId7"/>
    <p:sldLayoutId id="2147483743" r:id="rId8"/>
    <p:sldLayoutId id="2147483744" r:id="rId9"/>
    <p:sldLayoutId id="2147483737" r:id="rId10"/>
    <p:sldLayoutId id="2147483738" r:id="rId11"/>
    <p:sldLayoutId id="2147483745" r:id="rId12"/>
    <p:sldLayoutId id="214748374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Reacci%C3%B3n_qu%C3%ADmica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0.bin"/><Relationship Id="rId4" Type="http://schemas.openxmlformats.org/officeDocument/2006/relationships/hyperlink" Target="http://es.wikipedia.org/w/index.php?title=Endot%C3%A9rmica&amp;action=edi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24198" y="3789040"/>
            <a:ext cx="4897291" cy="19018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energía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5290"/>
            <a:ext cx="22098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4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s-ES_tradnl" sz="2800" dirty="0"/>
              <a:t>      El calor se transmite de 3 formas distintas:</a:t>
            </a:r>
          </a:p>
          <a:p>
            <a:pPr lvl="1" algn="just">
              <a:lnSpc>
                <a:spcPct val="90000"/>
              </a:lnSpc>
            </a:pPr>
            <a:r>
              <a:rPr lang="es-ES_tradnl" dirty="0"/>
              <a:t>Conducción: transporte de calor sin transporte de materia pero en presencia de esta. Se debe al intercambio de </a:t>
            </a:r>
            <a:r>
              <a:rPr lang="es-ES_tradnl" dirty="0" err="1"/>
              <a:t>Ec</a:t>
            </a:r>
            <a:r>
              <a:rPr lang="es-ES_tradnl" dirty="0"/>
              <a:t> entre moléculas vecinas.</a:t>
            </a:r>
          </a:p>
          <a:p>
            <a:pPr lvl="2" algn="just">
              <a:lnSpc>
                <a:spcPct val="90000"/>
              </a:lnSpc>
            </a:pPr>
            <a:r>
              <a:rPr lang="es-ES_tradnl" dirty="0"/>
              <a:t>Los materiales se clasifican en conductores y </a:t>
            </a:r>
            <a:r>
              <a:rPr lang="es-ES_tradnl" dirty="0" smtClean="0"/>
              <a:t>aislantes</a:t>
            </a:r>
          </a:p>
          <a:p>
            <a:pPr marL="914400" lvl="2" indent="0" algn="just">
              <a:lnSpc>
                <a:spcPct val="90000"/>
              </a:lnSpc>
              <a:buNone/>
            </a:pPr>
            <a:endParaRPr lang="es-ES_tradnl" dirty="0"/>
          </a:p>
          <a:p>
            <a:pPr lvl="1" algn="just">
              <a:lnSpc>
                <a:spcPct val="90000"/>
              </a:lnSpc>
            </a:pPr>
            <a:r>
              <a:rPr lang="es-ES_tradnl" dirty="0"/>
              <a:t>Convección: transporte de calor con transporte de materia. Es típico de los fluidos. Se debe a la menor densidad de las zonas calientes de un fluido, formándose las corrientes de convección.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17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764704"/>
            <a:ext cx="8229600" cy="4525963"/>
          </a:xfrm>
        </p:spPr>
        <p:txBody>
          <a:bodyPr/>
          <a:lstStyle/>
          <a:p>
            <a:pPr lvl="1"/>
            <a:r>
              <a:rPr lang="es-ES_tradnl" dirty="0"/>
              <a:t>Radiación: </a:t>
            </a:r>
            <a:r>
              <a:rPr lang="es-ES_tradnl" sz="2600" dirty="0"/>
              <a:t>transporte de calor en presencia o no de materia (vacío). La transmisión de calor se produce por ondas electromagnéticas. Ejemplo: calor que nos llega del Sol. </a:t>
            </a:r>
            <a:endParaRPr lang="es-ES" sz="2600" dirty="0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707020"/>
              </p:ext>
            </p:extLst>
          </p:nvPr>
        </p:nvGraphicFramePr>
        <p:xfrm>
          <a:off x="1907704" y="2636912"/>
          <a:ext cx="5543550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Imagen de mapa de bits" r:id="rId3" imgW="5544324" imgH="3219899" progId="Paint.Picture">
                  <p:embed/>
                </p:oleObj>
              </mc:Choice>
              <mc:Fallback>
                <p:oleObj name="Imagen de mapa de bits" r:id="rId3" imgW="5544324" imgH="321989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636912"/>
                        <a:ext cx="5543550" cy="321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6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620688"/>
            <a:ext cx="7467600" cy="4873752"/>
          </a:xfrm>
        </p:spPr>
        <p:txBody>
          <a:bodyPr/>
          <a:lstStyle/>
          <a:p>
            <a:pPr lvl="1"/>
            <a:r>
              <a:rPr lang="es-ES_tradnl" dirty="0">
                <a:solidFill>
                  <a:srgbClr val="0000FF"/>
                </a:solidFill>
              </a:rPr>
              <a:t>Energía química</a:t>
            </a:r>
            <a:r>
              <a:rPr lang="es-ES_tradnl" dirty="0"/>
              <a:t>: es la que poseen las sustancias y se pone de manifiesto cuando reaccionan para transformase en otras sustancias diferentes.</a:t>
            </a:r>
          </a:p>
          <a:p>
            <a:pPr lvl="2"/>
            <a:r>
              <a:rPr lang="es-ES_tradnl" dirty="0"/>
              <a:t>Endotérmicas.</a:t>
            </a:r>
          </a:p>
          <a:p>
            <a:pPr lvl="2"/>
            <a:r>
              <a:rPr lang="es-ES_tradnl" dirty="0"/>
              <a:t>Exotérmicas. (combustibles)</a:t>
            </a:r>
            <a:endParaRPr lang="es-ES" dirty="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743888"/>
              </p:ext>
            </p:extLst>
          </p:nvPr>
        </p:nvGraphicFramePr>
        <p:xfrm>
          <a:off x="1547664" y="3140968"/>
          <a:ext cx="5791200" cy="225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Imagen de mapa de bits" r:id="rId3" imgW="4334040" imgH="1685880" progId="Paint.Picture">
                  <p:embed/>
                </p:oleObj>
              </mc:Choice>
              <mc:Fallback>
                <p:oleObj name="Imagen de mapa de bits" r:id="rId3" imgW="4334040" imgH="16858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140968"/>
                        <a:ext cx="5791200" cy="225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07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333837" cy="724942"/>
          </a:xfrm>
        </p:spPr>
        <p:txBody>
          <a:bodyPr/>
          <a:lstStyle/>
          <a:p>
            <a:r>
              <a:rPr lang="es-ES_tradnl" dirty="0">
                <a:solidFill>
                  <a:srgbClr val="00B050"/>
                </a:solidFill>
              </a:rPr>
              <a:t>4.- TRANSFORMACIONES ENERGETICAS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3048000"/>
            <a:ext cx="3808412" cy="2832100"/>
          </a:xfrm>
        </p:spPr>
        <p:txBody>
          <a:bodyPr/>
          <a:lstStyle/>
          <a:p>
            <a:pPr>
              <a:buFontTx/>
              <a:buNone/>
            </a:pPr>
            <a:r>
              <a:rPr lang="es-ES_tradnl"/>
              <a:t>                                                         </a:t>
            </a:r>
            <a:endParaRPr lang="es-E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49507" y="2492896"/>
            <a:ext cx="3354941" cy="3213100"/>
          </a:xfrm>
        </p:spPr>
        <p:txBody>
          <a:bodyPr/>
          <a:lstStyle/>
          <a:p>
            <a:pPr algn="r">
              <a:lnSpc>
                <a:spcPct val="90000"/>
              </a:lnSpc>
            </a:pPr>
            <a:endParaRPr lang="es-ES_tradnl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400" dirty="0"/>
              <a:t> </a:t>
            </a:r>
            <a:r>
              <a:rPr lang="es-ES_tradnl" sz="2400" dirty="0" smtClean="0"/>
              <a:t>Se </a:t>
            </a:r>
            <a:r>
              <a:rPr lang="es-ES_tradnl" sz="2400" dirty="0"/>
              <a:t>da en dinamos y     </a:t>
            </a:r>
            <a:r>
              <a:rPr lang="es-ES_tradnl" sz="2400" dirty="0" smtClean="0"/>
              <a:t>alternadores</a:t>
            </a:r>
            <a:r>
              <a:rPr lang="es-ES_tradnl" sz="2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400" dirty="0"/>
              <a:t>   </a:t>
            </a:r>
            <a:r>
              <a:rPr lang="es-ES_tradnl" sz="2400" dirty="0" smtClean="0"/>
              <a:t>El </a:t>
            </a:r>
            <a:r>
              <a:rPr lang="es-ES_tradnl" sz="2400" dirty="0"/>
              <a:t>rozamiento de las </a:t>
            </a:r>
            <a:r>
              <a:rPr lang="es-ES_tradnl" sz="2400" dirty="0" smtClean="0"/>
              <a:t>partes </a:t>
            </a:r>
            <a:r>
              <a:rPr lang="es-ES_tradnl" sz="2400" dirty="0"/>
              <a:t>móviles de </a:t>
            </a:r>
            <a:r>
              <a:rPr lang="es-ES_tradnl" sz="2400" dirty="0" smtClean="0"/>
              <a:t>las </a:t>
            </a:r>
            <a:r>
              <a:rPr lang="es-ES_tradnl" sz="2400" dirty="0"/>
              <a:t>maquinas </a:t>
            </a:r>
            <a:r>
              <a:rPr lang="es-ES_tradnl" sz="2400" dirty="0" smtClean="0"/>
              <a:t>transforma </a:t>
            </a:r>
            <a:r>
              <a:rPr lang="es-ES_tradnl" sz="2400" dirty="0"/>
              <a:t>la E </a:t>
            </a:r>
            <a:r>
              <a:rPr lang="es-ES_tradnl" sz="2400" dirty="0" smtClean="0"/>
              <a:t>mecánica </a:t>
            </a:r>
            <a:r>
              <a:rPr lang="es-ES_tradnl" sz="2400" dirty="0"/>
              <a:t>en calor.</a:t>
            </a:r>
            <a:endParaRPr lang="es-ES" sz="2400" dirty="0"/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170446"/>
              </p:ext>
            </p:extLst>
          </p:nvPr>
        </p:nvGraphicFramePr>
        <p:xfrm>
          <a:off x="251520" y="2492896"/>
          <a:ext cx="5181600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Imagen de mapa de bits" r:id="rId3" imgW="2924583" imgH="1638529" progId="Paint.Picture">
                  <p:embed/>
                </p:oleObj>
              </mc:Choice>
              <mc:Fallback>
                <p:oleObj name="Imagen de mapa de bits" r:id="rId3" imgW="2924583" imgH="16385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492896"/>
                        <a:ext cx="5181600" cy="290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51520" y="1745673"/>
            <a:ext cx="853951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2600" dirty="0"/>
              <a:t>Algunos procesos con transformaciones de energía son:</a:t>
            </a:r>
          </a:p>
        </p:txBody>
      </p:sp>
    </p:spTree>
    <p:extLst>
      <p:ext uri="{BB962C8B-B14F-4D97-AF65-F5344CB8AC3E}">
        <p14:creationId xmlns:p14="http://schemas.microsoft.com/office/powerpoint/2010/main" val="25604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65687" y="1144960"/>
            <a:ext cx="3960440" cy="4572000"/>
          </a:xfrm>
        </p:spPr>
        <p:txBody>
          <a:bodyPr/>
          <a:lstStyle/>
          <a:p>
            <a:pPr algn="just">
              <a:buFontTx/>
              <a:buNone/>
            </a:pPr>
            <a:endParaRPr lang="es-ES_tradnl" sz="900" dirty="0"/>
          </a:p>
          <a:p>
            <a:pPr algn="just">
              <a:buFontTx/>
              <a:buNone/>
            </a:pPr>
            <a:r>
              <a:rPr lang="es-ES_tradnl" sz="2400" dirty="0"/>
              <a:t>Se da en motores.</a:t>
            </a:r>
          </a:p>
          <a:p>
            <a:pPr algn="just">
              <a:buFontTx/>
              <a:buNone/>
            </a:pPr>
            <a:endParaRPr lang="es-ES_tradnl" sz="3200" dirty="0"/>
          </a:p>
          <a:p>
            <a:pPr algn="just">
              <a:buFontTx/>
              <a:buNone/>
            </a:pPr>
            <a:r>
              <a:rPr lang="es-ES_tradnl" sz="2400" dirty="0"/>
              <a:t>Acumuladores, </a:t>
            </a:r>
            <a:r>
              <a:rPr lang="es-ES_tradnl" sz="2400" dirty="0" smtClean="0"/>
              <a:t>batería de </a:t>
            </a:r>
            <a:r>
              <a:rPr lang="es-ES_tradnl" sz="2400" dirty="0"/>
              <a:t>coches (electrolisis)</a:t>
            </a:r>
          </a:p>
          <a:p>
            <a:pPr algn="just">
              <a:buFontTx/>
              <a:buNone/>
            </a:pPr>
            <a:endParaRPr lang="es-ES_tradnl" sz="1600" dirty="0"/>
          </a:p>
          <a:p>
            <a:pPr algn="just">
              <a:buFontTx/>
              <a:buNone/>
            </a:pPr>
            <a:r>
              <a:rPr lang="es-ES_tradnl" sz="2400" dirty="0"/>
              <a:t>Efecto </a:t>
            </a:r>
            <a:r>
              <a:rPr lang="es-ES_tradnl" sz="2400" dirty="0" smtClean="0"/>
              <a:t>Joule. Resistencias </a:t>
            </a:r>
            <a:r>
              <a:rPr lang="es-ES_tradnl" sz="2400" dirty="0"/>
              <a:t>eléctricas.</a:t>
            </a:r>
          </a:p>
          <a:p>
            <a:pPr algn="just">
              <a:buFontTx/>
              <a:buNone/>
            </a:pPr>
            <a:endParaRPr lang="es-ES_tradnl" sz="1600" dirty="0"/>
          </a:p>
          <a:p>
            <a:pPr algn="just">
              <a:buFontTx/>
              <a:buNone/>
            </a:pPr>
            <a:r>
              <a:rPr lang="es-ES_tradnl" sz="2400" dirty="0"/>
              <a:t>Bombillas y fluorescentes</a:t>
            </a:r>
            <a:endParaRPr lang="es-ES" sz="2400" dirty="0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142177"/>
              </p:ext>
            </p:extLst>
          </p:nvPr>
        </p:nvGraphicFramePr>
        <p:xfrm>
          <a:off x="683568" y="1052736"/>
          <a:ext cx="386715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Imagen de mapa de bits" r:id="rId3" imgW="2838846" imgH="3076190" progId="Paint.Picture">
                  <p:embed/>
                </p:oleObj>
              </mc:Choice>
              <mc:Fallback>
                <p:oleObj name="Imagen de mapa de bits" r:id="rId3" imgW="2838846" imgH="30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052736"/>
                        <a:ext cx="386715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373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11960" y="1340768"/>
            <a:ext cx="4104456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s-ES_tradnl" dirty="0"/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400" dirty="0"/>
              <a:t>	Pilas y acumuladores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400" dirty="0"/>
              <a:t>	Combustiones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400" dirty="0"/>
              <a:t>    </a:t>
            </a:r>
            <a:r>
              <a:rPr lang="es-ES_tradnl" sz="2400" dirty="0" smtClean="0"/>
              <a:t>Energía </a:t>
            </a:r>
            <a:r>
              <a:rPr lang="es-ES_tradnl" sz="2400" dirty="0"/>
              <a:t>de los alimentos se transforma en el metabolismo.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sz="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400" dirty="0"/>
              <a:t>	Combustión también  produce luz.</a:t>
            </a:r>
            <a:endParaRPr lang="es-ES" sz="2400" dirty="0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722807"/>
              </p:ext>
            </p:extLst>
          </p:nvPr>
        </p:nvGraphicFramePr>
        <p:xfrm>
          <a:off x="323528" y="1340768"/>
          <a:ext cx="37973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Imagen de mapa de bits" r:id="rId3" imgW="2847619" imgH="3200000" progId="Paint.Picture">
                  <p:embed/>
                </p:oleObj>
              </mc:Choice>
              <mc:Fallback>
                <p:oleObj name="Imagen de mapa de bits" r:id="rId3" imgW="2847619" imgH="32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340768"/>
                        <a:ext cx="37973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97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1196752"/>
            <a:ext cx="4248472" cy="4572000"/>
          </a:xfrm>
        </p:spPr>
        <p:txBody>
          <a:bodyPr/>
          <a:lstStyle/>
          <a:p>
            <a:pPr marL="149225" indent="-60325" algn="just">
              <a:lnSpc>
                <a:spcPct val="90000"/>
              </a:lnSpc>
              <a:buFontTx/>
              <a:buNone/>
            </a:pPr>
            <a:r>
              <a:rPr lang="es-ES_tradnl" sz="2400" dirty="0"/>
              <a:t> </a:t>
            </a:r>
            <a:r>
              <a:rPr lang="es-ES_tradnl" sz="2000" dirty="0"/>
              <a:t>Convertidores termoiónicos </a:t>
            </a:r>
            <a:r>
              <a:rPr lang="es-ES_tradnl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(I</a:t>
            </a:r>
            <a:r>
              <a:rPr lang="es-ES" sz="12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onización</a:t>
            </a:r>
            <a:r>
              <a:rPr lang="es-ES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producida por el calor. A altas temperaturas los electrones vibran cada vez más fuerte, pueden escapar del cuerpo; este quedara por tanto positivo.</a:t>
            </a:r>
            <a:r>
              <a:rPr lang="es-ES_tradnl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es-ES_tradnl" sz="2000" dirty="0"/>
              <a:t>y termoeléctricos.</a:t>
            </a:r>
            <a:r>
              <a:rPr lang="es-ES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_tradnl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s-ES" sz="1200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Si se unen por ambos extremos dos alambres de distinto material (este circuito se denomina termopar), y una de las uniones se mantiene a una temperatura superior a la otra, surge una diferencia de tensión que hace fluir una corriente eléctrica entre las uniones caliente y fría.</a:t>
            </a:r>
            <a:r>
              <a:rPr lang="es-ES_tradnl" sz="1200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)</a:t>
            </a:r>
            <a:endParaRPr lang="es-ES" sz="1200" dirty="0">
              <a:solidFill>
                <a:srgbClr val="000000"/>
              </a:solidFill>
              <a:latin typeface="Tahoma" pitchFamily="34" charset="0"/>
              <a:cs typeface="Times New Roman" pitchFamily="18" charset="0"/>
            </a:endParaRPr>
          </a:p>
          <a:p>
            <a:pPr marL="149225" indent="-60325" algn="just">
              <a:lnSpc>
                <a:spcPct val="90000"/>
              </a:lnSpc>
              <a:buFontTx/>
              <a:buNone/>
            </a:pPr>
            <a:endParaRPr lang="es-ES" sz="12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149225" indent="-60325" algn="just">
              <a:lnSpc>
                <a:spcPct val="90000"/>
              </a:lnSpc>
              <a:buFontTx/>
              <a:buNone/>
            </a:pPr>
            <a:endParaRPr lang="es-ES_tradnl" sz="1200" dirty="0"/>
          </a:p>
          <a:p>
            <a:pPr marL="149225" indent="-60325" algn="just">
              <a:lnSpc>
                <a:spcPct val="90000"/>
              </a:lnSpc>
              <a:buFontTx/>
              <a:buNone/>
            </a:pPr>
            <a:r>
              <a:rPr lang="es-ES_tradnl" sz="2000" dirty="0"/>
              <a:t>Turbina de central térmica.</a:t>
            </a:r>
          </a:p>
          <a:p>
            <a:pPr marL="149225" indent="-60325" algn="just">
              <a:lnSpc>
                <a:spcPct val="90000"/>
              </a:lnSpc>
              <a:buFontTx/>
              <a:buNone/>
            </a:pPr>
            <a:endParaRPr lang="es-ES_tradnl" sz="2000" dirty="0"/>
          </a:p>
          <a:p>
            <a:pPr marL="149225" indent="-60325" algn="just">
              <a:lnSpc>
                <a:spcPct val="90000"/>
              </a:lnSpc>
              <a:buFontTx/>
              <a:buNone/>
            </a:pPr>
            <a:r>
              <a:rPr lang="es-ES_tradnl" sz="2000" dirty="0" smtClean="0"/>
              <a:t>Termólisis</a:t>
            </a:r>
            <a:r>
              <a:rPr lang="es-ES_tradnl" sz="2000" dirty="0"/>
              <a:t>. </a:t>
            </a:r>
            <a:r>
              <a:rPr lang="es-ES_tradnl" sz="1200" dirty="0"/>
              <a:t>(</a:t>
            </a:r>
            <a:r>
              <a:rPr lang="es-ES" sz="1200" dirty="0">
                <a:cs typeface="Times New Roman" pitchFamily="18" charset="0"/>
              </a:rPr>
              <a:t>La termólisis es una </a:t>
            </a:r>
            <a:r>
              <a:rPr lang="es-ES" sz="1200" dirty="0">
                <a:cs typeface="Times New Roman" pitchFamily="18" charset="0"/>
                <a:hlinkClick r:id="rId3" tooltip="Reacción química"/>
              </a:rPr>
              <a:t>reacción química</a:t>
            </a:r>
            <a:r>
              <a:rPr lang="es-ES" sz="1200" dirty="0">
                <a:cs typeface="Times New Roman" pitchFamily="18" charset="0"/>
              </a:rPr>
              <a:t> en la que un compuesto se separa en al menos otros dos cuando se somete a un aumento de temperatura. Se trata de una reacción </a:t>
            </a:r>
            <a:r>
              <a:rPr lang="es-ES" sz="1200" dirty="0">
                <a:cs typeface="Times New Roman" pitchFamily="18" charset="0"/>
                <a:hlinkClick r:id="rId4" tooltip="Endotérmica"/>
              </a:rPr>
              <a:t>endotérmica</a:t>
            </a:r>
            <a:r>
              <a:rPr lang="es-ES" sz="1200" dirty="0">
                <a:cs typeface="Times New Roman" pitchFamily="18" charset="0"/>
              </a:rPr>
              <a:t> porque requiere un aporte de calor para romper los enlaces químicos</a:t>
            </a:r>
            <a:r>
              <a:rPr lang="es-ES_tradnl" sz="1200" dirty="0">
                <a:cs typeface="Times New Roman" pitchFamily="18" charset="0"/>
              </a:rPr>
              <a:t>)</a:t>
            </a:r>
            <a:endParaRPr lang="es-ES" sz="1200" dirty="0">
              <a:cs typeface="Times New Roman" pitchFamily="18" charset="0"/>
            </a:endParaRPr>
          </a:p>
          <a:p>
            <a:pPr marL="149225" indent="-60325" algn="just">
              <a:lnSpc>
                <a:spcPct val="90000"/>
              </a:lnSpc>
              <a:buFontTx/>
              <a:buNone/>
            </a:pPr>
            <a:endParaRPr lang="es-ES" sz="1200" dirty="0"/>
          </a:p>
          <a:p>
            <a:pPr marL="149225" indent="-60325" algn="just">
              <a:lnSpc>
                <a:spcPct val="90000"/>
              </a:lnSpc>
              <a:buFontTx/>
              <a:buNone/>
            </a:pPr>
            <a:endParaRPr lang="es-ES_tradnl" sz="2000" dirty="0"/>
          </a:p>
          <a:p>
            <a:pPr marL="149225" indent="-60325" algn="just">
              <a:lnSpc>
                <a:spcPct val="90000"/>
              </a:lnSpc>
            </a:pPr>
            <a:endParaRPr lang="es-ES" sz="2000" dirty="0"/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403882"/>
              </p:ext>
            </p:extLst>
          </p:nvPr>
        </p:nvGraphicFramePr>
        <p:xfrm>
          <a:off x="467544" y="908720"/>
          <a:ext cx="37338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Imagen de mapa de bits" r:id="rId5" imgW="3010320" imgH="2933333" progId="Paint.Picture">
                  <p:embed/>
                </p:oleObj>
              </mc:Choice>
              <mc:Fallback>
                <p:oleObj name="Imagen de mapa de bits" r:id="rId5" imgW="3010320" imgH="2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908720"/>
                        <a:ext cx="37338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21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30824" y="1124744"/>
            <a:ext cx="3657600" cy="4572000"/>
          </a:xfrm>
        </p:spPr>
        <p:txBody>
          <a:bodyPr/>
          <a:lstStyle/>
          <a:p>
            <a:pPr>
              <a:buFontTx/>
              <a:buNone/>
            </a:pPr>
            <a:endParaRPr lang="es-ES_tradnl" sz="3600" dirty="0"/>
          </a:p>
          <a:p>
            <a:pPr>
              <a:buFontTx/>
              <a:buNone/>
            </a:pPr>
            <a:r>
              <a:rPr lang="es-ES_tradnl" dirty="0" smtClean="0"/>
              <a:t>Captadores fototérmicos</a:t>
            </a:r>
            <a:r>
              <a:rPr lang="es-ES_tradnl" dirty="0"/>
              <a:t>.</a:t>
            </a:r>
          </a:p>
          <a:p>
            <a:pPr>
              <a:buFontTx/>
              <a:buNone/>
            </a:pPr>
            <a:endParaRPr lang="es-ES_tradnl" sz="4000" dirty="0"/>
          </a:p>
          <a:p>
            <a:pPr>
              <a:buFontTx/>
              <a:buNone/>
            </a:pPr>
            <a:r>
              <a:rPr lang="es-ES_tradnl" dirty="0"/>
              <a:t>Células fotovoltaicas.</a:t>
            </a:r>
          </a:p>
          <a:p>
            <a:pPr>
              <a:buFontTx/>
              <a:buNone/>
            </a:pPr>
            <a:endParaRPr lang="es-ES_tradnl" dirty="0"/>
          </a:p>
          <a:p>
            <a:pPr>
              <a:buFontTx/>
              <a:buNone/>
            </a:pPr>
            <a:r>
              <a:rPr lang="es-ES_tradnl" dirty="0"/>
              <a:t>La fotosíntesis que se da en las plantas.</a:t>
            </a:r>
            <a:endParaRPr lang="es-ES" dirty="0"/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42324"/>
              </p:ext>
            </p:extLst>
          </p:nvPr>
        </p:nvGraphicFramePr>
        <p:xfrm>
          <a:off x="1043608" y="980728"/>
          <a:ext cx="37338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Imagen de mapa de bits" r:id="rId3" imgW="2980952" imgH="2629267" progId="Paint.Picture">
                  <p:embed/>
                </p:oleObj>
              </mc:Choice>
              <mc:Fallback>
                <p:oleObj name="Imagen de mapa de bits" r:id="rId3" imgW="2980952" imgH="26292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980728"/>
                        <a:ext cx="37338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32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86808" y="1600200"/>
            <a:ext cx="3657600" cy="4572000"/>
          </a:xfrm>
        </p:spPr>
        <p:txBody>
          <a:bodyPr/>
          <a:lstStyle/>
          <a:p>
            <a:pPr algn="just">
              <a:buFontTx/>
              <a:buNone/>
            </a:pPr>
            <a:r>
              <a:rPr lang="es-ES_tradnl" dirty="0"/>
              <a:t>	</a:t>
            </a:r>
          </a:p>
          <a:p>
            <a:pPr algn="just">
              <a:buFontTx/>
              <a:buNone/>
            </a:pPr>
            <a:r>
              <a:rPr lang="es-ES_tradnl" dirty="0"/>
              <a:t>	La energía almacenada en los núcleos atómicos se transforma, mediante la fisión o la fusión, en calor.</a:t>
            </a:r>
            <a:endParaRPr lang="es-ES" dirty="0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1143000" y="2819400"/>
          <a:ext cx="36576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Imagen de mapa de bits" r:id="rId3" imgW="2857899" imgH="980952" progId="Paint.Picture">
                  <p:embed/>
                </p:oleObj>
              </mc:Choice>
              <mc:Fallback>
                <p:oleObj name="Imagen de mapa de bits" r:id="rId3" imgW="2857899" imgH="9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19400"/>
                        <a:ext cx="36576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05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7772400" cy="638944"/>
          </a:xfrm>
        </p:spPr>
        <p:txBody>
          <a:bodyPr/>
          <a:lstStyle/>
          <a:p>
            <a:r>
              <a:rPr lang="es-ES_tradnl" b="1" dirty="0">
                <a:solidFill>
                  <a:srgbClr val="00B050"/>
                </a:solidFill>
              </a:rPr>
              <a:t>5.- FUENTES DE ENERGÍA</a:t>
            </a:r>
            <a:endParaRPr lang="es-ES" b="1" dirty="0">
              <a:solidFill>
                <a:srgbClr val="00B050"/>
              </a:solidFill>
            </a:endParaRPr>
          </a:p>
        </p:txBody>
      </p:sp>
      <p:graphicFrame>
        <p:nvGraphicFramePr>
          <p:cNvPr id="39999" name="Group 6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62325742"/>
              </p:ext>
            </p:extLst>
          </p:nvPr>
        </p:nvGraphicFramePr>
        <p:xfrm>
          <a:off x="539552" y="1052736"/>
          <a:ext cx="7769225" cy="5004816"/>
        </p:xfrm>
        <a:graphic>
          <a:graphicData uri="http://schemas.openxmlformats.org/drawingml/2006/table">
            <a:tbl>
              <a:tblPr/>
              <a:tblGrid>
                <a:gridCol w="3884612"/>
                <a:gridCol w="3884613"/>
              </a:tblGrid>
              <a:tr h="411163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Fuentes renovables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Son las que, en principio, no se agotan.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Generalmente producen menos impacto ambiental.</a:t>
                      </a:r>
                      <a:endParaRPr kumimoji="0" lang="es-E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Energía hidráulica</a:t>
                      </a:r>
                      <a:endParaRPr kumimoji="0" lang="es-E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Energía solar</a:t>
                      </a:r>
                      <a:endParaRPr kumimoji="0" lang="es-E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Energía eólica</a:t>
                      </a:r>
                      <a:endParaRPr kumimoji="0" lang="es-E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Biomasa</a:t>
                      </a:r>
                      <a:endParaRPr kumimoji="0" lang="es-E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Residuos sólidos urbanos</a:t>
                      </a:r>
                      <a:endParaRPr kumimoji="0" lang="es-E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Energía mareomotriz</a:t>
                      </a:r>
                      <a:endParaRPr kumimoji="0" lang="es-E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Energía de las olas</a:t>
                      </a:r>
                      <a:endParaRPr kumimoji="0" lang="es-E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Energía geotérmica</a:t>
                      </a:r>
                      <a:endParaRPr kumimoji="0" lang="es-E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Fuentes no renovables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Son reservas limitadas de energía que se agotan según se van utilizando.</a:t>
                      </a:r>
                      <a:endParaRPr kumimoji="0" lang="es-E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Energía de combustibles fósiles (</a:t>
                      </a:r>
                      <a:r>
                        <a:rPr kumimoji="0" lang="es-ES_trad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carbón, petróleo y gas natural)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Energía nuclear</a:t>
                      </a:r>
                      <a:endParaRPr kumimoji="0" lang="es-E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3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92696"/>
            <a:ext cx="4176464" cy="566936"/>
          </a:xfrm>
        </p:spPr>
        <p:txBody>
          <a:bodyPr/>
          <a:lstStyle/>
          <a:p>
            <a:pPr algn="ctr"/>
            <a:r>
              <a:rPr lang="es-ES_tradnl" b="1" dirty="0">
                <a:solidFill>
                  <a:srgbClr val="00B050"/>
                </a:solidFill>
              </a:rPr>
              <a:t>ÍNDICE</a:t>
            </a:r>
            <a:r>
              <a:rPr lang="es-ES_tradnl" dirty="0">
                <a:solidFill>
                  <a:srgbClr val="00B050"/>
                </a:solidFill>
              </a:rPr>
              <a:t> 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7467600" cy="4873752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s-ES_tradnl" sz="2800" b="1" dirty="0" smtClean="0"/>
              <a:t>¿qué es la energía?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s-ES_tradnl" sz="2800" b="1" dirty="0" smtClean="0"/>
              <a:t>Unidades de Energía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s-ES_tradnl" sz="2800" b="1" dirty="0"/>
              <a:t>P</a:t>
            </a:r>
            <a:r>
              <a:rPr lang="es-ES_tradnl" sz="2800" b="1" dirty="0" smtClean="0"/>
              <a:t>rincipio de conservación de la energía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s-ES_tradnl" sz="2800" b="1" dirty="0"/>
              <a:t>T</a:t>
            </a:r>
            <a:r>
              <a:rPr lang="es-ES_tradnl" sz="2800" b="1" dirty="0" smtClean="0"/>
              <a:t>ransformaciones energéticas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s-ES_tradnl" sz="2800" b="1" dirty="0"/>
              <a:t>F</a:t>
            </a:r>
            <a:r>
              <a:rPr lang="es-ES_tradnl" sz="2800" b="1" dirty="0" smtClean="0"/>
              <a:t>uentes de energía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s-ES_tradnl" sz="2800" b="1" dirty="0"/>
              <a:t>I</a:t>
            </a:r>
            <a:r>
              <a:rPr lang="es-ES_tradnl" sz="2800" b="1" dirty="0" smtClean="0"/>
              <a:t>mportancia de la energía eléctrica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s-ES_tradnl" sz="2800" b="1" dirty="0"/>
              <a:t>E</a:t>
            </a:r>
            <a:r>
              <a:rPr lang="es-ES_tradnl" sz="2800" b="1" dirty="0" smtClean="0"/>
              <a:t>nergías renovables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715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404664"/>
            <a:ext cx="9144000" cy="710952"/>
          </a:xfrm>
        </p:spPr>
        <p:txBody>
          <a:bodyPr>
            <a:normAutofit/>
          </a:bodyPr>
          <a:lstStyle/>
          <a:p>
            <a:pPr algn="ctr"/>
            <a:r>
              <a:rPr lang="es-ES_tradnl" sz="2800" dirty="0">
                <a:solidFill>
                  <a:srgbClr val="00B050"/>
                </a:solidFill>
              </a:rPr>
              <a:t>6.- IMPORTANCIA DE LA ENERGIA ELECTRICA.</a:t>
            </a:r>
            <a:endParaRPr lang="es-ES" sz="2800" dirty="0">
              <a:solidFill>
                <a:srgbClr val="00B050"/>
              </a:solidFill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2008" y="1305372"/>
            <a:ext cx="8748464" cy="1979612"/>
          </a:xfrm>
        </p:spPr>
        <p:txBody>
          <a:bodyPr/>
          <a:lstStyle/>
          <a:p>
            <a:r>
              <a:rPr lang="es-ES_tradnl" sz="2800" dirty="0"/>
              <a:t>Consumo a gran escala (II Revolución Industrial)</a:t>
            </a:r>
          </a:p>
          <a:p>
            <a:r>
              <a:rPr lang="es-ES_tradnl" sz="2800" dirty="0"/>
              <a:t>Consumo de energía </a:t>
            </a:r>
            <a:r>
              <a:rPr lang="es-ES_tradnl" sz="2800" dirty="0">
                <a:sym typeface="Symbol" pitchFamily="18" charset="2"/>
              </a:rPr>
              <a:t> consumo energía eléctrica.</a:t>
            </a:r>
          </a:p>
          <a:p>
            <a:r>
              <a:rPr lang="es-ES_tradnl" sz="2800" dirty="0">
                <a:sym typeface="Symbol" pitchFamily="18" charset="2"/>
              </a:rPr>
              <a:t>Se obtiene a partir de fuentes primarias en las centrales.</a:t>
            </a:r>
            <a:endParaRPr lang="es-ES" sz="2800" dirty="0"/>
          </a:p>
        </p:txBody>
      </p:sp>
      <p:graphicFrame>
        <p:nvGraphicFramePr>
          <p:cNvPr id="40965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5423661"/>
              </p:ext>
            </p:extLst>
          </p:nvPr>
        </p:nvGraphicFramePr>
        <p:xfrm>
          <a:off x="899592" y="3212976"/>
          <a:ext cx="7894638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o" r:id="rId3" imgW="8326080" imgH="3030120" progId="Word.Document.8">
                  <p:embed/>
                </p:oleObj>
              </mc:Choice>
              <mc:Fallback>
                <p:oleObj name="Documento" r:id="rId3" imgW="8326080" imgH="30301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212976"/>
                        <a:ext cx="7894638" cy="287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07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1520" y="692696"/>
            <a:ext cx="7772400" cy="63894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r>
              <a:rPr lang="es-ES_tradnl" b="1" dirty="0" smtClean="0">
                <a:solidFill>
                  <a:srgbClr val="00B050"/>
                </a:solidFill>
              </a:rPr>
              <a:t>5.- ENERGIAS RENOVABLES</a:t>
            </a:r>
          </a:p>
          <a:p>
            <a:endParaRPr lang="es-ES_tradnl" b="1" dirty="0" smtClean="0">
              <a:solidFill>
                <a:schemeClr val="tx1"/>
              </a:solidFill>
            </a:endParaRPr>
          </a:p>
          <a:p>
            <a:endParaRPr lang="es-ES_tradnl" b="1" dirty="0">
              <a:solidFill>
                <a:schemeClr val="tx1"/>
              </a:solidFill>
            </a:endParaRPr>
          </a:p>
          <a:p>
            <a:r>
              <a:rPr lang="es-ES_tradnl" b="1" dirty="0" smtClean="0">
                <a:solidFill>
                  <a:schemeClr val="tx1"/>
                </a:solidFill>
              </a:rPr>
              <a:t>    (videos)</a:t>
            </a:r>
          </a:p>
          <a:p>
            <a:endParaRPr lang="es-ES_tradnl" b="1" dirty="0">
              <a:solidFill>
                <a:srgbClr val="00B050"/>
              </a:solidFill>
            </a:endParaRPr>
          </a:p>
          <a:p>
            <a:endParaRPr lang="es-E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B050"/>
                </a:solidFill>
              </a:rPr>
              <a:t>1.- ¿QUÉ ES LA ENERGÍA?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264" cy="487375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2800" dirty="0">
                <a:cs typeface="Times New Roman" pitchFamily="18" charset="0"/>
              </a:rPr>
              <a:t>La </a:t>
            </a:r>
            <a:r>
              <a:rPr lang="es-ES" sz="2800" dirty="0">
                <a:solidFill>
                  <a:srgbClr val="0000FF"/>
                </a:solidFill>
                <a:cs typeface="Times New Roman" pitchFamily="18" charset="0"/>
              </a:rPr>
              <a:t>ENERGÍA</a:t>
            </a:r>
            <a:r>
              <a:rPr lang="es-ES" sz="2800" dirty="0">
                <a:cs typeface="Times New Roman" pitchFamily="18" charset="0"/>
              </a:rPr>
              <a:t> es la capacidad para realizar un trabajo.</a:t>
            </a:r>
          </a:p>
          <a:p>
            <a:pPr algn="just">
              <a:lnSpc>
                <a:spcPct val="90000"/>
              </a:lnSpc>
            </a:pPr>
            <a:r>
              <a:rPr lang="es-ES" sz="2800" dirty="0">
                <a:cs typeface="Times New Roman" pitchFamily="18" charset="0"/>
              </a:rPr>
              <a:t>Ejemplos:</a:t>
            </a:r>
          </a:p>
          <a:p>
            <a:pPr lvl="1" algn="just">
              <a:lnSpc>
                <a:spcPct val="90000"/>
              </a:lnSpc>
            </a:pPr>
            <a:r>
              <a:rPr lang="es-ES" sz="2400" dirty="0">
                <a:cs typeface="Times New Roman" pitchFamily="18" charset="0"/>
              </a:rPr>
              <a:t>Masa de agua embalsada      </a:t>
            </a:r>
            <a:endParaRPr lang="es-ES_tradnl" sz="24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 typeface="Wingdings" pitchFamily="2" charset="2"/>
              <a:buNone/>
            </a:pPr>
            <a:endParaRPr lang="es-ES_tradnl" sz="24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endParaRPr lang="es-ES_tradnl" sz="24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buFont typeface="Wingdings" pitchFamily="2" charset="2"/>
              <a:buNone/>
            </a:pPr>
            <a:endParaRPr lang="es-ES_tradnl" sz="24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s-ES" sz="2400" dirty="0">
                <a:cs typeface="Times New Roman" pitchFamily="18" charset="0"/>
              </a:rPr>
              <a:t>Muelle estirado o comprimido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ES" sz="2800" dirty="0">
                <a:cs typeface="Times New Roman" pitchFamily="18" charset="0"/>
              </a:rPr>
              <a:t> 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ES" sz="2800" dirty="0">
                <a:cs typeface="Times New Roman" pitchFamily="18" charset="0"/>
              </a:rPr>
              <a:t> </a:t>
            </a:r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062108"/>
              </p:ext>
            </p:extLst>
          </p:nvPr>
        </p:nvGraphicFramePr>
        <p:xfrm>
          <a:off x="2699792" y="3356992"/>
          <a:ext cx="11811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n de mapa de bits" r:id="rId3" imgW="1181265" imgH="1057423" progId="PBrush">
                  <p:embed/>
                </p:oleObj>
              </mc:Choice>
              <mc:Fallback>
                <p:oleObj name="Imagen de mapa de bits" r:id="rId3" imgW="1181265" imgH="105742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356992"/>
                        <a:ext cx="118110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209659"/>
              </p:ext>
            </p:extLst>
          </p:nvPr>
        </p:nvGraphicFramePr>
        <p:xfrm>
          <a:off x="2267744" y="5085184"/>
          <a:ext cx="25908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n de mapa de bits" r:id="rId5" imgW="1152381" imgH="333333" progId="PBrush">
                  <p:embed/>
                </p:oleObj>
              </mc:Choice>
              <mc:Fallback>
                <p:oleObj name="Imagen de mapa de bits" r:id="rId5" imgW="1152381" imgH="3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085184"/>
                        <a:ext cx="25908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9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algn="just"/>
            <a:r>
              <a:rPr lang="es-ES" dirty="0">
                <a:solidFill>
                  <a:srgbClr val="0000FF"/>
                </a:solidFill>
                <a:cs typeface="Times New Roman" pitchFamily="18" charset="0"/>
              </a:rPr>
              <a:t>Trabajo</a:t>
            </a:r>
            <a:r>
              <a:rPr lang="es-ES" dirty="0">
                <a:cs typeface="Times New Roman" pitchFamily="18" charset="0"/>
              </a:rPr>
              <a:t> es el producto de la fuerza F aplicada a un cuerpo por la distancia s que recorre su </a:t>
            </a:r>
            <a:r>
              <a:rPr lang="es-ES_tradnl" dirty="0">
                <a:cs typeface="Times New Roman" pitchFamily="18" charset="0"/>
              </a:rPr>
              <a:t>p</a:t>
            </a:r>
            <a:r>
              <a:rPr lang="es-ES" dirty="0">
                <a:cs typeface="Times New Roman" pitchFamily="18" charset="0"/>
              </a:rPr>
              <a:t>unto de aplicación y por el coseno del ángulo que forman las direcciones de ambos</a:t>
            </a:r>
            <a:r>
              <a:rPr lang="es-ES_tradnl" dirty="0">
                <a:cs typeface="Times New Roman" pitchFamily="18" charset="0"/>
              </a:rPr>
              <a:t>.</a:t>
            </a:r>
            <a:endParaRPr lang="es-ES" dirty="0">
              <a:cs typeface="Times New Roman" pitchFamily="18" charset="0"/>
            </a:endParaRP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667000" y="4419600"/>
          <a:ext cx="27432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Imagen de mapa de bits" r:id="rId3" imgW="1019048" imgH="181096" progId="Paint.Picture">
                  <p:embed/>
                </p:oleObj>
              </mc:Choice>
              <mc:Fallback>
                <p:oleObj name="Imagen de mapa de bits" r:id="rId3" imgW="1019048" imgH="18109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419600"/>
                        <a:ext cx="27432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120097"/>
              </p:ext>
            </p:extLst>
          </p:nvPr>
        </p:nvGraphicFramePr>
        <p:xfrm>
          <a:off x="2627784" y="3212976"/>
          <a:ext cx="27051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Imagen de mapa de bits" r:id="rId5" imgW="2704762" imgH="1162212" progId="Paint.Picture">
                  <p:embed/>
                </p:oleObj>
              </mc:Choice>
              <mc:Fallback>
                <p:oleObj name="Imagen de mapa de bits" r:id="rId5" imgW="2704762" imgH="116221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212976"/>
                        <a:ext cx="27051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496944" cy="796950"/>
          </a:xfrm>
        </p:spPr>
        <p:txBody>
          <a:bodyPr>
            <a:noAutofit/>
          </a:bodyPr>
          <a:lstStyle/>
          <a:p>
            <a:r>
              <a:rPr lang="es-ES_tradnl" b="1" dirty="0">
                <a:solidFill>
                  <a:srgbClr val="00B050"/>
                </a:solidFill>
              </a:rPr>
              <a:t>2.- UNIDADES DE ENERGÍA Y TRABAJO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s-ES" sz="2400" dirty="0" smtClean="0">
                <a:solidFill>
                  <a:srgbClr val="006600"/>
                </a:solidFill>
              </a:rPr>
              <a:t>Cantidad absoluta:</a:t>
            </a:r>
            <a:r>
              <a:rPr lang="es-ES" sz="2400" dirty="0" smtClean="0"/>
              <a:t> </a:t>
            </a:r>
            <a:r>
              <a:rPr lang="es-ES" sz="2400" dirty="0" smtClean="0">
                <a:solidFill>
                  <a:schemeClr val="hlink"/>
                </a:solidFill>
              </a:rPr>
              <a:t>Energía</a:t>
            </a:r>
            <a:r>
              <a:rPr lang="es-ES" sz="2400" dirty="0" smtClean="0"/>
              <a:t>, J, cal, kcal, kJ</a:t>
            </a:r>
          </a:p>
          <a:p>
            <a:pPr algn="just">
              <a:lnSpc>
                <a:spcPct val="90000"/>
              </a:lnSpc>
            </a:pPr>
            <a:r>
              <a:rPr lang="es-ES_tradnl" sz="2400" dirty="0" smtClean="0">
                <a:solidFill>
                  <a:srgbClr val="0000FF"/>
                </a:solidFill>
              </a:rPr>
              <a:t>Julio </a:t>
            </a:r>
            <a:r>
              <a:rPr lang="es-ES_tradnl" sz="2400" dirty="0">
                <a:solidFill>
                  <a:srgbClr val="0000FF"/>
                </a:solidFill>
              </a:rPr>
              <a:t>(J)</a:t>
            </a:r>
            <a:r>
              <a:rPr lang="es-ES_tradnl" sz="2400" dirty="0"/>
              <a:t>: es el trabajo que realiza una fuerza de 1 N al desplazar su punto de aplicación 1m en su misma dirección. Es la unidad en el S.I.</a:t>
            </a:r>
          </a:p>
          <a:p>
            <a:pPr algn="just">
              <a:lnSpc>
                <a:spcPct val="90000"/>
              </a:lnSpc>
            </a:pPr>
            <a:r>
              <a:rPr lang="es-ES_tradnl" sz="2400" dirty="0" smtClean="0">
                <a:solidFill>
                  <a:srgbClr val="0000FF"/>
                </a:solidFill>
              </a:rPr>
              <a:t>Caloría </a:t>
            </a:r>
            <a:r>
              <a:rPr lang="es-ES_tradnl" sz="2400" dirty="0">
                <a:solidFill>
                  <a:srgbClr val="0000FF"/>
                </a:solidFill>
              </a:rPr>
              <a:t>(cal)</a:t>
            </a:r>
            <a:r>
              <a:rPr lang="es-ES_tradnl" sz="2400" dirty="0"/>
              <a:t>: es la cantidad de calor necesaria para elevar, a la presión normal, la temperatura de 1 gr de agua desde 14,5 </a:t>
            </a:r>
            <a:r>
              <a:rPr lang="es-ES_tradnl" sz="2400" dirty="0" err="1"/>
              <a:t>ºC</a:t>
            </a:r>
            <a:r>
              <a:rPr lang="es-ES_tradnl" sz="2400" dirty="0"/>
              <a:t> a 15,5 </a:t>
            </a:r>
            <a:r>
              <a:rPr lang="es-ES_tradnl" sz="2400" dirty="0" err="1"/>
              <a:t>ºC</a:t>
            </a:r>
            <a:r>
              <a:rPr lang="es-ES_tradnl" sz="2400" dirty="0"/>
              <a:t>. 1 cal = 4,18 J</a:t>
            </a:r>
            <a:r>
              <a:rPr lang="es-ES_tradnl" sz="2400" dirty="0" smtClean="0"/>
              <a:t>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s-ES_tradnl" sz="2400" dirty="0"/>
          </a:p>
          <a:p>
            <a:pPr algn="just">
              <a:lnSpc>
                <a:spcPct val="90000"/>
              </a:lnSpc>
            </a:pPr>
            <a:r>
              <a:rPr lang="es-ES" sz="2400" dirty="0" smtClean="0">
                <a:solidFill>
                  <a:srgbClr val="006600"/>
                </a:solidFill>
              </a:rPr>
              <a:t>Caudal: </a:t>
            </a:r>
            <a:r>
              <a:rPr lang="es-ES" sz="2400" dirty="0" smtClean="0">
                <a:solidFill>
                  <a:schemeClr val="hlink"/>
                </a:solidFill>
              </a:rPr>
              <a:t>Energía/tiempo</a:t>
            </a:r>
            <a:r>
              <a:rPr lang="es-ES" sz="2400" dirty="0" smtClean="0"/>
              <a:t>,   J/s (Watt)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s-ES_tradnl" sz="2400" dirty="0" smtClean="0">
                <a:solidFill>
                  <a:srgbClr val="0000FF"/>
                </a:solidFill>
              </a:rPr>
              <a:t>	Kilovatio-hora </a:t>
            </a:r>
            <a:r>
              <a:rPr lang="es-ES_tradnl" sz="2400" dirty="0">
                <a:solidFill>
                  <a:srgbClr val="0000FF"/>
                </a:solidFill>
              </a:rPr>
              <a:t>(</a:t>
            </a:r>
            <a:r>
              <a:rPr lang="es-ES_tradnl" sz="2400" dirty="0" err="1">
                <a:solidFill>
                  <a:srgbClr val="0000FF"/>
                </a:solidFill>
              </a:rPr>
              <a:t>Kwh</a:t>
            </a:r>
            <a:r>
              <a:rPr lang="es-ES_tradnl" sz="2400" dirty="0">
                <a:solidFill>
                  <a:srgbClr val="0000FF"/>
                </a:solidFill>
              </a:rPr>
              <a:t>)</a:t>
            </a:r>
            <a:r>
              <a:rPr lang="es-ES_tradnl" sz="2400" dirty="0"/>
              <a:t>: es el trabajo realizado por un ser o </a:t>
            </a:r>
            <a:r>
              <a:rPr lang="es-ES_tradnl" sz="2400" dirty="0" smtClean="0"/>
              <a:t>una </a:t>
            </a:r>
            <a:r>
              <a:rPr lang="es-ES_tradnl" sz="2400" dirty="0"/>
              <a:t>máquina de 1 </a:t>
            </a:r>
            <a:r>
              <a:rPr lang="es-ES_tradnl" sz="2400" dirty="0" err="1"/>
              <a:t>Kw</a:t>
            </a:r>
            <a:r>
              <a:rPr lang="es-ES_tradnl" sz="2400" dirty="0"/>
              <a:t> de potencia en una hora </a:t>
            </a:r>
            <a:r>
              <a:rPr lang="es-ES_tradnl" sz="2400" dirty="0" smtClean="0"/>
              <a:t>de funcionamiento</a:t>
            </a:r>
            <a:r>
              <a:rPr lang="es-ES_tradnl" sz="2400" dirty="0"/>
              <a:t>. 1 </a:t>
            </a:r>
            <a:r>
              <a:rPr lang="es-ES_tradnl" sz="2400" dirty="0" err="1"/>
              <a:t>Kwh</a:t>
            </a:r>
            <a:r>
              <a:rPr lang="es-ES_tradnl" sz="2400" dirty="0"/>
              <a:t> = 3.600.000 J</a:t>
            </a:r>
            <a:r>
              <a:rPr lang="es-E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40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179512" y="1122997"/>
            <a:ext cx="864096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sz="2800" b="1" cap="small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s-ES" sz="2800" b="1" cap="small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LEY DE CONSERVACION </a:t>
            </a:r>
            <a:r>
              <a:rPr lang="es-ES" sz="2800" b="1" cap="small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DE LA ENERGÍA</a:t>
            </a:r>
          </a:p>
          <a:p>
            <a:pPr algn="just"/>
            <a:r>
              <a:rPr lang="es-ES" sz="3000" b="1" cap="small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Primer Principio de la Termodinámica:</a:t>
            </a:r>
          </a:p>
          <a:p>
            <a:pPr algn="just"/>
            <a:endParaRPr lang="es-ES" sz="3000" b="1" cap="small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s-ES" sz="2800" b="1" dirty="0" smtClean="0">
                <a:solidFill>
                  <a:srgbClr val="CC0000"/>
                </a:solidFill>
              </a:rPr>
              <a:t> </a:t>
            </a:r>
            <a:r>
              <a:rPr lang="es-ES" sz="2800" b="1" dirty="0">
                <a:solidFill>
                  <a:srgbClr val="CC0000"/>
                </a:solidFill>
              </a:rPr>
              <a:t>El primer principio según por el cual la energía ni se crea ni se </a:t>
            </a:r>
            <a:r>
              <a:rPr lang="es-ES" sz="2800" b="1" dirty="0" smtClean="0">
                <a:solidFill>
                  <a:srgbClr val="CC0000"/>
                </a:solidFill>
              </a:rPr>
              <a:t>destruye, se transforma.</a:t>
            </a:r>
            <a:endParaRPr lang="es-ES" sz="2800" b="1" dirty="0">
              <a:solidFill>
                <a:srgbClr val="CC0000"/>
              </a:solidFill>
            </a:endParaRPr>
          </a:p>
          <a:p>
            <a:pPr algn="just"/>
            <a:r>
              <a:rPr lang="es-ES" sz="2800" b="1" dirty="0">
                <a:solidFill>
                  <a:srgbClr val="990033"/>
                </a:solidFill>
              </a:rPr>
              <a:t>              </a:t>
            </a:r>
            <a:endParaRPr lang="es-ES" sz="2800" b="1" dirty="0">
              <a:solidFill>
                <a:schemeClr val="hlink"/>
              </a:solidFill>
            </a:endParaRPr>
          </a:p>
          <a:p>
            <a:pPr algn="just"/>
            <a:r>
              <a:rPr lang="es-ES" sz="2800" b="1" i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495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395536" y="836713"/>
            <a:ext cx="8208962" cy="23042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000" rIns="162000"/>
          <a:lstStyle/>
          <a:p>
            <a:pPr algn="just" eaLnBrk="0" hangingPunct="0"/>
            <a:endParaRPr kumimoji="0" lang="es-ES" sz="500" b="1" dirty="0"/>
          </a:p>
          <a:p>
            <a:pPr algn="just" eaLnBrk="0" hangingPunct="0"/>
            <a:r>
              <a:rPr kumimoji="0" lang="es-ES" sz="3200" b="1" u="sng" dirty="0">
                <a:solidFill>
                  <a:srgbClr val="CC0000"/>
                </a:solidFill>
                <a:latin typeface="Arial" charset="0"/>
              </a:rPr>
              <a:t>ENERGÍA</a:t>
            </a:r>
            <a:endParaRPr kumimoji="0" lang="es-ES" sz="3200" u="sng" dirty="0">
              <a:solidFill>
                <a:srgbClr val="CC0000"/>
              </a:solidFill>
              <a:latin typeface="Arial" charset="0"/>
            </a:endParaRPr>
          </a:p>
          <a:p>
            <a:pPr algn="just" eaLnBrk="0" hangingPunct="0"/>
            <a:endParaRPr kumimoji="0" lang="es-ES" sz="2000" dirty="0">
              <a:solidFill>
                <a:srgbClr val="CC0000"/>
              </a:solidFill>
              <a:latin typeface="Arial" charset="0"/>
            </a:endParaRPr>
          </a:p>
          <a:p>
            <a:pPr algn="just" eaLnBrk="0" hangingPunct="0">
              <a:spcBef>
                <a:spcPct val="50000"/>
              </a:spcBef>
              <a:spcAft>
                <a:spcPct val="50000"/>
              </a:spcAft>
            </a:pPr>
            <a:r>
              <a:rPr kumimoji="0" lang="es-ES" sz="1900" b="1" dirty="0" smtClean="0">
                <a:latin typeface="Arial" charset="0"/>
              </a:rPr>
              <a:t>Puede adoptar distintas formas convertibles directa o indirectamente unas en otras: Radiación electromagnética, Energía Potencial, Energía Eléctrica, Energía Química (de enlace), Energía Cinética, Calor</a:t>
            </a:r>
            <a:r>
              <a:rPr kumimoji="0" lang="es-ES" sz="1900" dirty="0" smtClean="0">
                <a:latin typeface="Arial" charset="0"/>
              </a:rPr>
              <a:t>.</a:t>
            </a:r>
            <a:r>
              <a:rPr kumimoji="0" lang="es-ES" sz="2000" dirty="0" smtClean="0">
                <a:latin typeface="Arial" charset="0"/>
              </a:rPr>
              <a:t>	</a:t>
            </a:r>
            <a:endParaRPr kumimoji="0" lang="es-ES" sz="2000" i="1" dirty="0"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12" y="3626391"/>
            <a:ext cx="2477084" cy="189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72" y="3855994"/>
            <a:ext cx="2115159" cy="174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533" y="332656"/>
            <a:ext cx="1616968" cy="145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6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971600" y="831850"/>
            <a:ext cx="66246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200" b="1" dirty="0">
                <a:solidFill>
                  <a:srgbClr val="00B050"/>
                </a:solidFill>
                <a:latin typeface="Arial" charset="0"/>
              </a:rPr>
              <a:t>ENERGÍA ASOCIADA A UN SISTEMA MATERIAL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323528" y="1412190"/>
            <a:ext cx="8136904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endParaRPr kumimoji="0" lang="es-ES" sz="2400" dirty="0"/>
          </a:p>
          <a:p>
            <a:pPr lvl="1"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kumimoji="0" lang="es-ES" sz="2400" dirty="0"/>
              <a:t> </a:t>
            </a:r>
            <a:r>
              <a:rPr kumimoji="0" lang="es-ES" sz="2400" b="1" dirty="0"/>
              <a:t>Energía cinética (</a:t>
            </a:r>
            <a:r>
              <a:rPr kumimoji="0" lang="es-ES" sz="2400" b="1" dirty="0" err="1"/>
              <a:t>Ec</a:t>
            </a:r>
            <a:r>
              <a:rPr kumimoji="0" lang="es-ES" sz="2400" b="1" dirty="0"/>
              <a:t>):</a:t>
            </a:r>
            <a:r>
              <a:rPr kumimoji="0" lang="es-ES" sz="2400" dirty="0"/>
              <a:t> asociada al movimiento de los cuerpos respecto a un sistema de referencia.</a:t>
            </a:r>
          </a:p>
          <a:p>
            <a:pPr lvl="1" algn="just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kumimoji="0" lang="es-ES" sz="2400" dirty="0" smtClean="0"/>
              <a:t>  </a:t>
            </a:r>
            <a:r>
              <a:rPr kumimoji="0" lang="es-ES" sz="2400" b="1" dirty="0"/>
              <a:t>Energía potencial (</a:t>
            </a:r>
            <a:r>
              <a:rPr kumimoji="0" lang="es-ES" sz="2400" b="1" dirty="0" err="1"/>
              <a:t>Ep</a:t>
            </a:r>
            <a:r>
              <a:rPr kumimoji="0" lang="es-ES" sz="2400" b="1" dirty="0">
                <a:sym typeface="Symbol" pitchFamily="18" charset="2"/>
              </a:rPr>
              <a:t>)</a:t>
            </a:r>
            <a:r>
              <a:rPr kumimoji="0" lang="es-ES" sz="2400" b="1" dirty="0"/>
              <a:t>:</a:t>
            </a:r>
            <a:r>
              <a:rPr kumimoji="0" lang="es-ES" sz="2400" dirty="0"/>
              <a:t> asociada a su posición con respecto a un sistema de referencia.</a:t>
            </a:r>
          </a:p>
          <a:p>
            <a:pPr lvl="1" algn="just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kumimoji="0" lang="es-ES" sz="2400" b="1" dirty="0" smtClean="0"/>
              <a:t>Energía </a:t>
            </a:r>
            <a:r>
              <a:rPr kumimoji="0" lang="es-ES" sz="2400" b="1" dirty="0"/>
              <a:t>interna ( U ):</a:t>
            </a:r>
            <a:r>
              <a:rPr kumimoji="0" lang="es-ES" sz="2400" dirty="0"/>
              <a:t> Asociada a la composición química de la materia, a su estado energético (temperatura, volumen y presión) y a su estado de agregación (estado físico). </a:t>
            </a:r>
          </a:p>
        </p:txBody>
      </p:sp>
    </p:spTree>
    <p:extLst>
      <p:ext uri="{BB962C8B-B14F-4D97-AF65-F5344CB8AC3E}">
        <p14:creationId xmlns:p14="http://schemas.microsoft.com/office/powerpoint/2010/main" val="15963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467544" y="1336575"/>
            <a:ext cx="8037513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000" rIns="162000"/>
          <a:lstStyle/>
          <a:p>
            <a:pPr algn="just" eaLnBrk="0" hangingPunct="0">
              <a:buFont typeface="Wingdings" pitchFamily="2" charset="2"/>
              <a:buChar char="ü"/>
            </a:pPr>
            <a:endParaRPr kumimoji="0" lang="es-ES" sz="2000" i="1" dirty="0"/>
          </a:p>
          <a:p>
            <a:pPr algn="just" eaLnBrk="0" hangingPunct="0"/>
            <a:r>
              <a:rPr kumimoji="0" lang="es-ES" sz="2000" dirty="0"/>
              <a:t>      </a:t>
            </a:r>
            <a:endParaRPr kumimoji="0" lang="es-ES" sz="2000" u="sng" dirty="0"/>
          </a:p>
          <a:p>
            <a:pPr algn="just" eaLnBrk="0" hangingPunct="0"/>
            <a:r>
              <a:rPr kumimoji="0" lang="es-ES" sz="2000" b="1" dirty="0" smtClean="0">
                <a:latin typeface="Arial" charset="0"/>
              </a:rPr>
              <a:t>Son </a:t>
            </a:r>
            <a:r>
              <a:rPr kumimoji="0" lang="es-ES" sz="2000" b="1" dirty="0">
                <a:latin typeface="Arial" charset="0"/>
              </a:rPr>
              <a:t>formas de energía en tránsito, entre el sistema y sus alrededores</a:t>
            </a:r>
            <a:r>
              <a:rPr kumimoji="0" lang="es-ES" sz="2000" dirty="0">
                <a:latin typeface="Arial" charset="0"/>
              </a:rPr>
              <a:t>.</a:t>
            </a:r>
          </a:p>
          <a:p>
            <a:pPr algn="just" eaLnBrk="0" hangingPunct="0"/>
            <a:endParaRPr kumimoji="0" lang="es-ES" sz="2000" dirty="0">
              <a:latin typeface="Arial" charset="0"/>
            </a:endParaRPr>
          </a:p>
          <a:p>
            <a:pPr algn="just" eaLnBrk="0" hangingPunct="0"/>
            <a:r>
              <a:rPr kumimoji="0" lang="es-ES" sz="2000" dirty="0"/>
              <a:t> </a:t>
            </a:r>
            <a:r>
              <a:rPr kumimoji="0" lang="es-ES" sz="2000" i="1" dirty="0">
                <a:solidFill>
                  <a:srgbClr val="006600"/>
                </a:solidFill>
              </a:rPr>
              <a:t>*  </a:t>
            </a:r>
            <a:r>
              <a:rPr kumimoji="0" lang="es-ES" sz="2000" b="1" i="1" u="sng" dirty="0">
                <a:solidFill>
                  <a:srgbClr val="006600"/>
                </a:solidFill>
              </a:rPr>
              <a:t>Trabajo (W)</a:t>
            </a:r>
            <a:r>
              <a:rPr kumimoji="0" lang="es-ES" sz="2000" b="1" i="1" dirty="0">
                <a:solidFill>
                  <a:srgbClr val="006600"/>
                </a:solidFill>
              </a:rPr>
              <a:t>, </a:t>
            </a:r>
            <a:r>
              <a:rPr kumimoji="0" lang="es-ES" sz="2000" b="1" i="1" dirty="0">
                <a:solidFill>
                  <a:srgbClr val="0000CC"/>
                </a:solidFill>
              </a:rPr>
              <a:t>energía en tránsito debido a la acción de una fuerza mecánica.</a:t>
            </a:r>
          </a:p>
          <a:p>
            <a:pPr algn="just" eaLnBrk="0" hangingPunct="0"/>
            <a:endParaRPr kumimoji="0" lang="es-ES" sz="2000" b="1" i="1" dirty="0">
              <a:solidFill>
                <a:srgbClr val="0000CC"/>
              </a:solidFill>
            </a:endParaRPr>
          </a:p>
          <a:p>
            <a:pPr algn="just"/>
            <a:r>
              <a:rPr kumimoji="0" lang="es-ES" sz="2000" i="1" dirty="0"/>
              <a:t>*  </a:t>
            </a:r>
            <a:r>
              <a:rPr kumimoji="0" lang="es-ES" sz="2000" b="1" i="1" u="sng" dirty="0">
                <a:solidFill>
                  <a:srgbClr val="006600"/>
                </a:solidFill>
              </a:rPr>
              <a:t>Calor ( Q ):</a:t>
            </a:r>
            <a:r>
              <a:rPr kumimoji="0" lang="es-ES" sz="2000" dirty="0"/>
              <a:t> </a:t>
            </a:r>
            <a:r>
              <a:rPr kumimoji="0" lang="es-ES" sz="2000" b="1" i="1" dirty="0">
                <a:solidFill>
                  <a:srgbClr val="0000CC"/>
                </a:solidFill>
              </a:rPr>
              <a:t>tránsito resultado de la diferencia de temperaturas entre el sistema y sus alrededores</a:t>
            </a:r>
            <a:r>
              <a:rPr kumimoji="0" lang="es-ES" sz="2000" b="1" i="1" dirty="0" smtClean="0">
                <a:solidFill>
                  <a:srgbClr val="0000CC"/>
                </a:solidFill>
              </a:rPr>
              <a:t>. </a:t>
            </a:r>
            <a:endParaRPr kumimoji="0" lang="es-ES" sz="2000" b="1" i="1" dirty="0">
              <a:solidFill>
                <a:srgbClr val="0000CC"/>
              </a:solidFill>
            </a:endParaRPr>
          </a:p>
          <a:p>
            <a:pPr algn="just" eaLnBrk="0" hangingPunct="0"/>
            <a:endParaRPr kumimoji="0" lang="es-ES" sz="2000" b="1" i="1" dirty="0" smtClean="0">
              <a:solidFill>
                <a:srgbClr val="0000CC"/>
              </a:solidFill>
            </a:endParaRPr>
          </a:p>
          <a:p>
            <a:pPr algn="just" eaLnBrk="0" hangingPunct="0"/>
            <a:r>
              <a:rPr lang="es-ES" sz="2000" b="1" i="1" dirty="0" smtClean="0"/>
              <a:t>“</a:t>
            </a:r>
            <a:r>
              <a:rPr lang="es-ES" sz="2000" b="1" i="1" dirty="0" smtClean="0">
                <a:solidFill>
                  <a:srgbClr val="00B050"/>
                </a:solidFill>
              </a:rPr>
              <a:t>Basado </a:t>
            </a:r>
            <a:r>
              <a:rPr lang="es-ES" sz="2000" b="1" i="1" dirty="0">
                <a:solidFill>
                  <a:srgbClr val="00B050"/>
                </a:solidFill>
              </a:rPr>
              <a:t>en las observaciones de Thompson y Sir </a:t>
            </a:r>
            <a:r>
              <a:rPr lang="es-ES" sz="2000" b="1" i="1" dirty="0" err="1">
                <a:solidFill>
                  <a:srgbClr val="00B050"/>
                </a:solidFill>
              </a:rPr>
              <a:t>Humphry</a:t>
            </a:r>
            <a:r>
              <a:rPr lang="es-ES" sz="2000" b="1" i="1" dirty="0">
                <a:solidFill>
                  <a:srgbClr val="00B050"/>
                </a:solidFill>
              </a:rPr>
              <a:t> Davy: El trabajo puede ser transformado en calor por </a:t>
            </a:r>
            <a:r>
              <a:rPr lang="es-ES" sz="2000" b="1" i="1" dirty="0" smtClean="0">
                <a:solidFill>
                  <a:srgbClr val="00B050"/>
                </a:solidFill>
              </a:rPr>
              <a:t>fricción”. </a:t>
            </a:r>
            <a:endParaRPr lang="es-ES" sz="2000" b="1" i="1" dirty="0">
              <a:solidFill>
                <a:srgbClr val="00B050"/>
              </a:solidFill>
            </a:endParaRPr>
          </a:p>
          <a:p>
            <a:pPr algn="just" eaLnBrk="0" hangingPunct="0"/>
            <a:endParaRPr kumimoji="0" lang="es-ES" sz="2000" b="1" i="1" dirty="0">
              <a:solidFill>
                <a:srgbClr val="0000CC"/>
              </a:solidFill>
            </a:endParaRPr>
          </a:p>
          <a:p>
            <a:pPr lvl="1"/>
            <a:r>
              <a:rPr kumimoji="0" lang="es-ES" sz="2000" dirty="0" smtClean="0"/>
              <a:t> </a:t>
            </a:r>
            <a:endParaRPr kumimoji="0" lang="es-ES" sz="2000" dirty="0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2699792" y="764704"/>
            <a:ext cx="34163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s-ES" sz="3600" b="1" dirty="0">
                <a:solidFill>
                  <a:srgbClr val="006600"/>
                </a:solidFill>
                <a:latin typeface="Arial" charset="0"/>
              </a:rPr>
              <a:t>Calor y trabajo</a:t>
            </a:r>
          </a:p>
        </p:txBody>
      </p:sp>
    </p:spTree>
    <p:extLst>
      <p:ext uri="{BB962C8B-B14F-4D97-AF65-F5344CB8AC3E}">
        <p14:creationId xmlns:p14="http://schemas.microsoft.com/office/powerpoint/2010/main" val="24009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458</TotalTime>
  <Words>896</Words>
  <Application>Microsoft Office PowerPoint</Application>
  <PresentationFormat>Presentación en pantalla (4:3)</PresentationFormat>
  <Paragraphs>129</Paragraphs>
  <Slides>21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Mirador</vt:lpstr>
      <vt:lpstr>Imagen de mapa de bits</vt:lpstr>
      <vt:lpstr>Documento</vt:lpstr>
      <vt:lpstr>Presentación de PowerPoint</vt:lpstr>
      <vt:lpstr>ÍNDICE </vt:lpstr>
      <vt:lpstr>1.- ¿QUÉ ES LA ENERGÍA?</vt:lpstr>
      <vt:lpstr>Presentación de PowerPoint</vt:lpstr>
      <vt:lpstr>2.- UNIDADES DE ENERGÍA Y TRABAJO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4.- TRANSFORMACIONES ENERGETICAS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5.- FUENTES DE ENERGÍA</vt:lpstr>
      <vt:lpstr>6.- IMPORTANCIA DE LA ENERGIA ELECTRICA.</vt:lpstr>
      <vt:lpstr>Presentación de PowerPoint</vt:lpstr>
    </vt:vector>
  </TitlesOfParts>
  <Company>Windows 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PATRICIA</cp:lastModifiedBy>
  <cp:revision>47</cp:revision>
  <dcterms:created xsi:type="dcterms:W3CDTF">2007-06-25T01:56:56Z</dcterms:created>
  <dcterms:modified xsi:type="dcterms:W3CDTF">2012-08-16T20:41:35Z</dcterms:modified>
</cp:coreProperties>
</file>