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21" r:id="rId3"/>
    <p:sldId id="322"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19"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231A6-5B7E-407E-9729-2C099E5959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EF4EFB0-56B8-440F-A3B6-A6AB28801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F62FA20-5C4F-48A2-AB75-6DA8E37319CB}"/>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E0FCE921-74EC-4FA3-866E-D8F9333BE2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A519647-19FB-4101-A4D0-F0FFE96393EF}"/>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208955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2F9A1-B068-42F9-9B29-359B762333F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989264-71D4-4210-B357-2F171AB076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ADA7C9-C00A-47CF-A895-BA7EFE974A57}"/>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C441A392-289B-4663-B1E7-8BF37479AF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CC24D1-69C9-4AF9-A190-C416F6C1EA8C}"/>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229038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E515BE-4209-47E0-807A-F029B7E69BB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90A4455-434E-4EA7-BA20-8456547BE1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9E5EAF-0A14-4A01-840E-39E9573D6486}"/>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8CE94D70-28B0-4602-A614-7D1323E9DD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4B9565-FED4-44BB-BEA7-7BF087B67557}"/>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380174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05045-416F-4952-B0C2-C2AE8C1F745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E6BAF3-0535-414D-94AC-D9BA328865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231052-93A7-4164-99EF-4FB4AD0705EC}"/>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7A392D0E-9671-41B6-89DA-4BC7D9C389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03EEE69-4C89-4DA9-BA65-BDB74F919F64}"/>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3725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C055E-8B76-4823-97C6-008EE19AA3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A9A54C6-E247-489A-9A8E-FF919F6A8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D79D49-522C-4094-A839-D046CD5344F8}"/>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E2EE4439-BC04-4D92-A634-B0F45D1BF0F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2FAC92E-8564-444F-829F-0AD6DBD8B031}"/>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167940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F4DF0-233D-456E-9429-FD32A09A248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69F487F-F45C-4D7B-8410-84A11BE26F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3E4ED9A-77AA-4942-8983-3BCECDEAF5E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655001F-2FD0-4532-BF47-130BC6570331}"/>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6" name="Marcador de pie de página 5">
            <a:extLst>
              <a:ext uri="{FF2B5EF4-FFF2-40B4-BE49-F238E27FC236}">
                <a16:creationId xmlns:a16="http://schemas.microsoft.com/office/drawing/2014/main" id="{06383DA1-40D6-4DF3-AA88-D27D4D940A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072490A-EB1B-4389-B514-4875298C4071}"/>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273678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9679C-A709-4DD1-8171-F1F277D06C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76143DA-D511-41DA-B01E-A04D84E34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7ACD13-9DFD-46D1-977E-6342561CAD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7A1664-3FD7-449C-A69B-8FDA93B1D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1936578-858D-4FF4-A4E3-0CDE6130E06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A69C0C5-8FC8-4BD3-85FB-12D99DE48893}"/>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8" name="Marcador de pie de página 7">
            <a:extLst>
              <a:ext uri="{FF2B5EF4-FFF2-40B4-BE49-F238E27FC236}">
                <a16:creationId xmlns:a16="http://schemas.microsoft.com/office/drawing/2014/main" id="{32474247-D2AE-4B47-8F4D-A276509EF4E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B2F2033-D387-4C3F-AF12-7D952D833E1A}"/>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4544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4E685-9887-4039-A373-2CAE911D19C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6F3F1CD-45AC-468B-A00B-A5A0B2704BE6}"/>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4" name="Marcador de pie de página 3">
            <a:extLst>
              <a:ext uri="{FF2B5EF4-FFF2-40B4-BE49-F238E27FC236}">
                <a16:creationId xmlns:a16="http://schemas.microsoft.com/office/drawing/2014/main" id="{F1E20733-7C82-4F41-8008-CEF22003824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A51086B-33D6-412C-B775-70E3A7E828A9}"/>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423035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9609ED-5EC9-4DD3-8712-F692B1C8A139}"/>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3" name="Marcador de pie de página 2">
            <a:extLst>
              <a:ext uri="{FF2B5EF4-FFF2-40B4-BE49-F238E27FC236}">
                <a16:creationId xmlns:a16="http://schemas.microsoft.com/office/drawing/2014/main" id="{2A8F9CFD-D31E-4F02-BD01-DF5806235E8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1BEB0BB-3B06-43DE-ABEF-463CC4B377DE}"/>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382166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A5889C-22A1-4E0F-95B5-B70A2D1649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080B74-851A-4665-9853-A101EDC8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FD06983-7B4F-4C16-89E9-768E96552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B16680-6206-4D35-97C7-566E479576C5}"/>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6" name="Marcador de pie de página 5">
            <a:extLst>
              <a:ext uri="{FF2B5EF4-FFF2-40B4-BE49-F238E27FC236}">
                <a16:creationId xmlns:a16="http://schemas.microsoft.com/office/drawing/2014/main" id="{315D407A-A458-415C-801D-028BF3563F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F4CEE89-3E08-4EE7-878A-F1DFA8C194C7}"/>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397429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34B6C-82BA-46EC-8C70-FE24DD04A8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636B34B-FCF7-4BEC-9196-6DE6BB6BA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55E925A-2C1E-4D0E-B837-B4E67F637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19A449-F31B-486D-958B-0CCC1E2F76FC}"/>
              </a:ext>
            </a:extLst>
          </p:cNvPr>
          <p:cNvSpPr>
            <a:spLocks noGrp="1"/>
          </p:cNvSpPr>
          <p:nvPr>
            <p:ph type="dt" sz="half" idx="10"/>
          </p:nvPr>
        </p:nvSpPr>
        <p:spPr/>
        <p:txBody>
          <a:bodyPr/>
          <a:lstStyle/>
          <a:p>
            <a:fld id="{E5F13761-ACC4-41BD-9214-9049DC7DF2E5}" type="datetimeFigureOut">
              <a:rPr lang="es-CO" smtClean="0"/>
              <a:t>13/02/2022</a:t>
            </a:fld>
            <a:endParaRPr lang="es-CO"/>
          </a:p>
        </p:txBody>
      </p:sp>
      <p:sp>
        <p:nvSpPr>
          <p:cNvPr id="6" name="Marcador de pie de página 5">
            <a:extLst>
              <a:ext uri="{FF2B5EF4-FFF2-40B4-BE49-F238E27FC236}">
                <a16:creationId xmlns:a16="http://schemas.microsoft.com/office/drawing/2014/main" id="{4396B8BA-AC4D-4637-B162-D1BEBABC7C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14A13F5-8AFE-4A32-9694-CD9D08C859B3}"/>
              </a:ext>
            </a:extLst>
          </p:cNvPr>
          <p:cNvSpPr>
            <a:spLocks noGrp="1"/>
          </p:cNvSpPr>
          <p:nvPr>
            <p:ph type="sldNum" sz="quarter" idx="12"/>
          </p:nvPr>
        </p:nvSpPr>
        <p:spPr/>
        <p:txBody>
          <a:bodyPr/>
          <a:lstStyle/>
          <a:p>
            <a:fld id="{D7230ABC-C7B5-467F-ADD9-3CDC608951B1}" type="slidenum">
              <a:rPr lang="es-CO" smtClean="0"/>
              <a:t>‹Nº›</a:t>
            </a:fld>
            <a:endParaRPr lang="es-CO"/>
          </a:p>
        </p:txBody>
      </p:sp>
    </p:spTree>
    <p:extLst>
      <p:ext uri="{BB962C8B-B14F-4D97-AF65-F5344CB8AC3E}">
        <p14:creationId xmlns:p14="http://schemas.microsoft.com/office/powerpoint/2010/main" val="23943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D03046-1FF2-4195-98CE-E29E28766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ABB574F-BFDC-464C-85F2-0F20165AB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8494054-63B6-4E33-AAD8-90F14EF0F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13761-ACC4-41BD-9214-9049DC7DF2E5}" type="datetimeFigureOut">
              <a:rPr lang="es-CO" smtClean="0"/>
              <a:t>13/02/2022</a:t>
            </a:fld>
            <a:endParaRPr lang="es-CO"/>
          </a:p>
        </p:txBody>
      </p:sp>
      <p:sp>
        <p:nvSpPr>
          <p:cNvPr id="5" name="Marcador de pie de página 4">
            <a:extLst>
              <a:ext uri="{FF2B5EF4-FFF2-40B4-BE49-F238E27FC236}">
                <a16:creationId xmlns:a16="http://schemas.microsoft.com/office/drawing/2014/main" id="{349BD0C2-8C87-4071-921A-FBBF105BC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6BCF02E-965A-4A3E-883F-419A01170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30ABC-C7B5-467F-ADD9-3CDC608951B1}" type="slidenum">
              <a:rPr lang="es-CO" smtClean="0"/>
              <a:t>‹Nº›</a:t>
            </a:fld>
            <a:endParaRPr lang="es-CO"/>
          </a:p>
        </p:txBody>
      </p:sp>
    </p:spTree>
    <p:extLst>
      <p:ext uri="{BB962C8B-B14F-4D97-AF65-F5344CB8AC3E}">
        <p14:creationId xmlns:p14="http://schemas.microsoft.com/office/powerpoint/2010/main" val="193551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bibliotecavirtual.uis.edu.co:4259/es/lc/uis/titulos/5114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bibliotecavirtual.uis.edu.co:4259/es/ereader/uis/125938?page=1" TargetMode="External"/><Relationship Id="rId4" Type="http://schemas.openxmlformats.org/officeDocument/2006/relationships/hyperlink" Target="https://bibliotecavirtual.uis.edu.co:4259/es/lc/uis/titulos/4297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6v1AMbbiN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6275" y="-39738"/>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630688" y="4337523"/>
            <a:ext cx="10918056" cy="1327380"/>
          </a:xfrm>
        </p:spPr>
        <p:txBody>
          <a:bodyPr>
            <a:normAutofit/>
          </a:bodyPr>
          <a:lstStyle/>
          <a:p>
            <a:r>
              <a:rPr lang="es-MX" dirty="0"/>
              <a:t>Taller Práctico TRIAGE</a:t>
            </a: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pic>
        <p:nvPicPr>
          <p:cNvPr id="1030" name="Picture 6" descr="Todo sobre primeros auxilios">
            <a:extLst>
              <a:ext uri="{FF2B5EF4-FFF2-40B4-BE49-F238E27FC236}">
                <a16:creationId xmlns:a16="http://schemas.microsoft.com/office/drawing/2014/main" id="{B97F5B3A-23AE-4E38-8002-FCA3286F3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015" y="234368"/>
            <a:ext cx="681037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una anciana de 69 años realiza valoración primaria y la paciente no responde, no tiene respiración,  no tiene pulso, y parece llevar varios minutos así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468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una anciana de 69 años realiza valoración primaria y la paciente no responde, no tiene respiración,  no tiene pulso, y parece llevar varios minutos así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44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una anciana de 69 años realiza valoración primaria la paciente camina por sus propios medios, con algo de dificultad por un corte en su pierna derecha, sin alteración de la conciencia ¿Qué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657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adulto de 35 años su profesor de biología con el cual perdió una materia el semestre pasado realiza valoración primaria y el paciente responde, tiene respiración, tiene pulso pero es débil, se observa bastante pálido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454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adulto de 35 años su profesor de matemática con el cual perdió una materia el semestre pasado realiza valoración primaria y el paciente responde, tiene respiración, tiene pulso pero tiene quemado todo el tórax y ambos miembros superiores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607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tiene quemados ambos miembros superiores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5147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manifiesta dolor en pierna derecha con imposibilidad para la marcha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203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manifiesta dolor en abdomen se observa la presencia de un objeto incrustado en el mismo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355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tiene respiración pero muy rápida, tiene pulso pero el mismo es rápido, se observan heridas abiertas en diferente lugares del cuerpo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748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tiene respiración pero muy rápida, tiene pulso con herida penetrante en tórax,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458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28252" r="5520"/>
          <a:stretch/>
        </p:blipFill>
        <p:spPr>
          <a:xfrm>
            <a:off x="4117521" y="10"/>
            <a:ext cx="8074479"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804672" y="365125"/>
            <a:ext cx="5266155" cy="1325563"/>
          </a:xfrm>
        </p:spPr>
        <p:txBody>
          <a:bodyPr vert="horz" lIns="91440" tIns="45720" rIns="91440" bIns="45720" rtlCol="0" anchor="ctr">
            <a:normAutofit/>
          </a:bodyPr>
          <a:lstStyle/>
          <a:p>
            <a:pPr algn="l"/>
            <a:r>
              <a:rPr lang="en-US" sz="4400" b="1"/>
              <a:t>Agenda</a:t>
            </a:r>
            <a:endParaRPr lang="en-US" sz="4400" b="1"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804672" y="2022601"/>
            <a:ext cx="4836473" cy="4154361"/>
          </a:xfrm>
        </p:spPr>
        <p:txBody>
          <a:bodyPr vert="horz" lIns="91440" tIns="45720" rIns="91440" bIns="45720" rtlCol="0">
            <a:normAutofit fontScale="85000" lnSpcReduction="20000"/>
          </a:bodyPr>
          <a:lstStyle/>
          <a:p>
            <a:pPr marL="914400" indent="-228600" algn="l">
              <a:lnSpc>
                <a:spcPct val="150000"/>
              </a:lnSpc>
              <a:buFont typeface="Arial" panose="020B0604020202020204" pitchFamily="34" charset="0"/>
              <a:buChar char="•"/>
            </a:pPr>
            <a:r>
              <a:rPr lang="en-US" sz="3600" dirty="0"/>
              <a:t>Reflexión.</a:t>
            </a:r>
          </a:p>
          <a:p>
            <a:pPr marL="914400" indent="-228600" algn="l">
              <a:lnSpc>
                <a:spcPct val="150000"/>
              </a:lnSpc>
              <a:buFont typeface="Arial" panose="020B0604020202020204" pitchFamily="34" charset="0"/>
              <a:buChar char="•"/>
            </a:pPr>
            <a:r>
              <a:rPr lang="en-US" sz="3600" dirty="0"/>
              <a:t>Clasificación de casos de triage.</a:t>
            </a:r>
          </a:p>
          <a:p>
            <a:pPr marL="914400" indent="-228600" algn="l">
              <a:lnSpc>
                <a:spcPct val="150000"/>
              </a:lnSpc>
              <a:buFont typeface="Arial" panose="020B0604020202020204" pitchFamily="34" charset="0"/>
              <a:buChar char="•"/>
            </a:pPr>
            <a:r>
              <a:rPr lang="en-US" sz="3600" dirty="0"/>
              <a:t>Evaluación de casos con método SHORT y STAR.</a:t>
            </a:r>
          </a:p>
          <a:p>
            <a:pPr marL="914400" indent="-228600" algn="l">
              <a:lnSpc>
                <a:spcPct val="150000"/>
              </a:lnSpc>
              <a:buFont typeface="Arial" panose="020B0604020202020204" pitchFamily="34" charset="0"/>
              <a:buChar char="•"/>
            </a:pPr>
            <a:endParaRPr lang="en-US" sz="3600" dirty="0"/>
          </a:p>
          <a:p>
            <a:pPr marL="914400"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93659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su respiración es muy superficial y se observa obstrucción de la vía aérea, tiene pulso con herida penetrante en tórax,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09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97508" y="777666"/>
            <a:ext cx="8416031" cy="3977197"/>
          </a:xfrm>
        </p:spPr>
        <p:txBody>
          <a:bodyPr>
            <a:normAutofit/>
          </a:bodyPr>
          <a:lstStyle/>
          <a:p>
            <a:pPr>
              <a:lnSpc>
                <a:spcPct val="200000"/>
              </a:lnSpc>
            </a:pPr>
            <a:r>
              <a:rPr lang="es-ES" sz="2200" b="1" dirty="0"/>
              <a:t>Franjas cromáticas de las tarjetas MET TAG ·· </a:t>
            </a:r>
            <a:br>
              <a:rPr lang="es-ES" sz="2200" b="1" dirty="0"/>
            </a:br>
            <a:r>
              <a:rPr lang="es-ES" sz="2200" b="1" dirty="0"/>
              <a:t>Si en una situación de emergencia una víctima ha sufrido un paro cardiorrespiratorio presenciado, ¿qué bandas eliminaremos en la tarjeta de triage del sistema MET TAG? ¿Y en el caso de un paciente con traumatismo craneoencefálico?</a:t>
            </a: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2494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dirty="0"/>
              <a:t>Reynel Rivero Flórez</a:t>
            </a:r>
          </a:p>
        </p:txBody>
      </p:sp>
      <p:pic>
        <p:nvPicPr>
          <p:cNvPr id="2050" name="Picture 2" descr="Tarjeta de Triage | EmYSa">
            <a:extLst>
              <a:ext uri="{FF2B5EF4-FFF2-40B4-BE49-F238E27FC236}">
                <a16:creationId xmlns:a16="http://schemas.microsoft.com/office/drawing/2014/main" id="{7A126098-228E-4487-A674-E29BAE504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138" y="638175"/>
            <a:ext cx="7643540" cy="51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97508" y="777666"/>
            <a:ext cx="8416031" cy="3977197"/>
          </a:xfrm>
        </p:spPr>
        <p:txBody>
          <a:bodyPr>
            <a:normAutofit/>
          </a:bodyPr>
          <a:lstStyle/>
          <a:p>
            <a:pPr>
              <a:lnSpc>
                <a:spcPct val="200000"/>
              </a:lnSpc>
            </a:pPr>
            <a:r>
              <a:rPr lang="es-ES" sz="2200" b="1" dirty="0"/>
              <a:t>Aplicando el método START </a:t>
            </a:r>
            <a:br>
              <a:rPr lang="es-ES" sz="2200" b="1" dirty="0"/>
            </a:br>
            <a:r>
              <a:rPr lang="es-ES" sz="2200" b="1" dirty="0"/>
              <a:t> Se quiere clasificar a una víctima utilizando el método START. El paciente no camina, e inicialmente no muestra signos respiratorios, pero sí lo hace después de haberle aplicado maniobras de apertura de la vía aérea. ¿Qué color le asignamos? ¿Sería necesario valorar otros parámetros?</a:t>
            </a: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35902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pic>
        <p:nvPicPr>
          <p:cNvPr id="7" name="Imagen 6" descr="Escala de tiempo&#10;&#10;Descripción generada automáticamente">
            <a:extLst>
              <a:ext uri="{FF2B5EF4-FFF2-40B4-BE49-F238E27FC236}">
                <a16:creationId xmlns:a16="http://schemas.microsoft.com/office/drawing/2014/main" id="{1302A014-A7FD-4689-B2BB-97B9D872D15F}"/>
              </a:ext>
            </a:extLst>
          </p:cNvPr>
          <p:cNvPicPr>
            <a:picLocks noChangeAspect="1"/>
          </p:cNvPicPr>
          <p:nvPr/>
        </p:nvPicPr>
        <p:blipFill>
          <a:blip r:embed="rId3"/>
          <a:stretch>
            <a:fillRect/>
          </a:stretch>
        </p:blipFill>
        <p:spPr>
          <a:xfrm>
            <a:off x="2687216" y="328612"/>
            <a:ext cx="6885992" cy="5801600"/>
          </a:xfrm>
          <a:prstGeom prst="rect">
            <a:avLst/>
          </a:prstGeom>
        </p:spPr>
      </p:pic>
    </p:spTree>
    <p:extLst>
      <p:ext uri="{BB962C8B-B14F-4D97-AF65-F5344CB8AC3E}">
        <p14:creationId xmlns:p14="http://schemas.microsoft.com/office/powerpoint/2010/main" val="39076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97508" y="777666"/>
            <a:ext cx="8416031" cy="3977197"/>
          </a:xfrm>
        </p:spPr>
        <p:txBody>
          <a:bodyPr>
            <a:normAutofit fontScale="90000"/>
          </a:bodyPr>
          <a:lstStyle/>
          <a:p>
            <a:pPr>
              <a:lnSpc>
                <a:spcPct val="200000"/>
              </a:lnSpc>
            </a:pPr>
            <a:r>
              <a:rPr lang="es-ES" sz="2200" b="1" dirty="0"/>
              <a:t>Aplicando el método SHORT </a:t>
            </a:r>
            <a:br>
              <a:rPr lang="es-ES" sz="2200" b="1" dirty="0"/>
            </a:br>
            <a:r>
              <a:rPr lang="es-ES" sz="2200" b="1" dirty="0"/>
              <a:t> Se quiere clasificar a una víctima utilizando el método SHORT. El paciente no camina, e inicialmente no muestra signos respiratorios, pero sí lo hace después de haberle aplicado maniobras de apertura de la vía aérea, posteriormente habla con dificultad pero obedece ordenes, respira y tiene pulso ¿Qué color le asignamos? ¿Sería necesario valorar otros parámetros?</a:t>
            </a: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276185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pic>
        <p:nvPicPr>
          <p:cNvPr id="7" name="Imagen 6" descr="Escala de tiempo&#10;&#10;Descripción generada automáticamente">
            <a:extLst>
              <a:ext uri="{FF2B5EF4-FFF2-40B4-BE49-F238E27FC236}">
                <a16:creationId xmlns:a16="http://schemas.microsoft.com/office/drawing/2014/main" id="{ED66E924-93FA-4A8D-9C07-550E7450A05D}"/>
              </a:ext>
            </a:extLst>
          </p:cNvPr>
          <p:cNvPicPr>
            <a:picLocks noChangeAspect="1"/>
          </p:cNvPicPr>
          <p:nvPr/>
        </p:nvPicPr>
        <p:blipFill>
          <a:blip r:embed="rId3"/>
          <a:stretch>
            <a:fillRect/>
          </a:stretch>
        </p:blipFill>
        <p:spPr>
          <a:xfrm>
            <a:off x="3682028" y="241721"/>
            <a:ext cx="5312681" cy="6058403"/>
          </a:xfrm>
          <a:prstGeom prst="rect">
            <a:avLst/>
          </a:prstGeom>
        </p:spPr>
      </p:pic>
    </p:spTree>
    <p:extLst>
      <p:ext uri="{BB962C8B-B14F-4D97-AF65-F5344CB8AC3E}">
        <p14:creationId xmlns:p14="http://schemas.microsoft.com/office/powerpoint/2010/main" val="37713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6" name="CuadroTexto 5">
            <a:extLst>
              <a:ext uri="{FF2B5EF4-FFF2-40B4-BE49-F238E27FC236}">
                <a16:creationId xmlns:a16="http://schemas.microsoft.com/office/drawing/2014/main" id="{DE1B6FE6-2F7A-4E5E-A741-55AD825C510B}"/>
              </a:ext>
            </a:extLst>
          </p:cNvPr>
          <p:cNvSpPr txBox="1"/>
          <p:nvPr/>
        </p:nvSpPr>
        <p:spPr>
          <a:xfrm>
            <a:off x="1149292" y="1973451"/>
            <a:ext cx="7862581" cy="3139321"/>
          </a:xfrm>
          <a:prstGeom prst="rect">
            <a:avLst/>
          </a:prstGeom>
          <a:noFill/>
        </p:spPr>
        <p:txBody>
          <a:bodyPr wrap="square">
            <a:spAutoFit/>
          </a:bodyPr>
          <a:lstStyle/>
          <a:p>
            <a:r>
              <a:rPr lang="es-ES" sz="1800" dirty="0">
                <a:solidFill>
                  <a:srgbClr val="000000"/>
                </a:solidFill>
                <a:effectLst/>
                <a:latin typeface="Calibri" panose="020F0502020204030204" pitchFamily="34" charset="0"/>
                <a:ea typeface="Calibri" panose="020F0502020204030204" pitchFamily="34" charset="0"/>
              </a:rPr>
              <a:t>Barranco Martos A. y Vargas Fernández D. Primeros auxilios: MF0272_2 módulo transversal [En Línea]. Madrid: Editorial CEP, S.L. 2017 [consultado 04 Feb 2021]. Disponible en: </a:t>
            </a:r>
            <a:r>
              <a:rPr lang="es-ES" sz="1800" dirty="0">
                <a:solidFill>
                  <a:srgbClr val="000000"/>
                </a:solidFill>
                <a:effectLst/>
                <a:latin typeface="Calibri" panose="020F0502020204030204" pitchFamily="34" charset="0"/>
                <a:ea typeface="Calibri" panose="020F0502020204030204" pitchFamily="34" charset="0"/>
                <a:hlinkClick r:id="rId3"/>
              </a:rPr>
              <a:t>https://bibliotecavirtual.uis.edu.co:4259/es/lc/uis/titulos/51144</a:t>
            </a:r>
            <a:endParaRPr lang="es-ES" sz="1800" dirty="0">
              <a:solidFill>
                <a:srgbClr val="000000"/>
              </a:solidFill>
              <a:effectLst/>
              <a:latin typeface="Calibri" panose="020F0502020204030204" pitchFamily="34" charset="0"/>
              <a:ea typeface="Calibri" panose="020F0502020204030204" pitchFamily="34" charset="0"/>
            </a:endParaRPr>
          </a:p>
          <a:p>
            <a:endParaRPr lang="es-ES" dirty="0">
              <a:solidFill>
                <a:srgbClr val="000000"/>
              </a:solidFill>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Fernández-Villacañas Martín M.D. Primeros auxilios [En Línea]. Madrid: Macmillan Iberia, S.A.</a:t>
            </a:r>
            <a:r>
              <a:rPr lang="es-ES" sz="1800" spc="-23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2013 [consultado 04 Feb 2021]. Disponible en:</a:t>
            </a:r>
            <a:r>
              <a:rPr lang="es-ES" sz="1800" spc="5"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hlinkClick r:id="rId4"/>
              </a:rPr>
              <a:t>https://bibliotecavirtual.uis.edu.co:4259/es/lc/uis/titulos/42972</a:t>
            </a:r>
            <a:endParaRPr lang="es-ES" sz="1800" dirty="0">
              <a:effectLst/>
              <a:latin typeface="Calibri" panose="020F0502020204030204" pitchFamily="34" charset="0"/>
              <a:ea typeface="Calibri" panose="020F0502020204030204" pitchFamily="34" charset="0"/>
            </a:endParaRPr>
          </a:p>
          <a:p>
            <a:endParaRPr lang="es-ES" dirty="0">
              <a:latin typeface="Calibri" panose="020F0502020204030204" pitchFamily="34" charset="0"/>
              <a:ea typeface="Calibri" panose="020F0502020204030204" pitchFamily="34" charset="0"/>
            </a:endParaRPr>
          </a:p>
          <a:p>
            <a:r>
              <a:rPr lang="es-CO" dirty="0"/>
              <a:t>Martín Villaoslada, O. y Arenal Laza, C. (2020). Primeros auxilios. MF0272. Editorial Tutor Formación. </a:t>
            </a:r>
            <a:r>
              <a:rPr lang="es-CO" dirty="0">
                <a:hlinkClick r:id="rId5"/>
              </a:rPr>
              <a:t>https://bibliotecavirtual.uis.edu.co:4259/es/ereader/uis/125938?page=1</a:t>
            </a:r>
            <a:endParaRPr lang="es-CO" dirty="0"/>
          </a:p>
        </p:txBody>
      </p:sp>
      <p:sp>
        <p:nvSpPr>
          <p:cNvPr id="5" name="CuadroTexto 4">
            <a:extLst>
              <a:ext uri="{FF2B5EF4-FFF2-40B4-BE49-F238E27FC236}">
                <a16:creationId xmlns:a16="http://schemas.microsoft.com/office/drawing/2014/main" id="{34C5783F-4BBE-4F5B-A735-4EE86E8C0C85}"/>
              </a:ext>
            </a:extLst>
          </p:cNvPr>
          <p:cNvSpPr txBox="1"/>
          <p:nvPr/>
        </p:nvSpPr>
        <p:spPr>
          <a:xfrm>
            <a:off x="3566738" y="1469703"/>
            <a:ext cx="3027688" cy="369332"/>
          </a:xfrm>
          <a:prstGeom prst="rect">
            <a:avLst/>
          </a:prstGeom>
          <a:noFill/>
        </p:spPr>
        <p:txBody>
          <a:bodyPr wrap="none" rtlCol="0">
            <a:spAutoFit/>
          </a:bodyPr>
          <a:lstStyle/>
          <a:p>
            <a:pPr algn="ctr"/>
            <a:r>
              <a:rPr lang="es-ES" b="1" dirty="0"/>
              <a:t>REFERENTES BIBLIOGRÁFICOS</a:t>
            </a:r>
            <a:endParaRPr lang="es-CO" b="1" dirty="0"/>
          </a:p>
        </p:txBody>
      </p:sp>
    </p:spTree>
    <p:extLst>
      <p:ext uri="{BB962C8B-B14F-4D97-AF65-F5344CB8AC3E}">
        <p14:creationId xmlns:p14="http://schemas.microsoft.com/office/powerpoint/2010/main" val="6586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1B124F8-252C-4E73-BE9D-645D14716B6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48" b="-1"/>
          <a:stretch/>
        </p:blipFill>
        <p:spPr bwMode="auto">
          <a:xfrm>
            <a:off x="806234" y="643467"/>
            <a:ext cx="105795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0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5B640-BE14-43F7-9EEC-B8BD66818333}"/>
              </a:ext>
            </a:extLst>
          </p:cNvPr>
          <p:cNvSpPr>
            <a:spLocks noGrp="1"/>
          </p:cNvSpPr>
          <p:nvPr>
            <p:ph type="ctrTitle"/>
          </p:nvPr>
        </p:nvSpPr>
        <p:spPr/>
        <p:txBody>
          <a:bodyPr/>
          <a:lstStyle/>
          <a:p>
            <a:endParaRPr lang="es-CO" dirty="0"/>
          </a:p>
        </p:txBody>
      </p:sp>
      <p:sp>
        <p:nvSpPr>
          <p:cNvPr id="3" name="Subtítulo 2">
            <a:extLst>
              <a:ext uri="{FF2B5EF4-FFF2-40B4-BE49-F238E27FC236}">
                <a16:creationId xmlns:a16="http://schemas.microsoft.com/office/drawing/2014/main" id="{E875F556-F47C-4661-BC7E-6B682710F09C}"/>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9E708110-84EC-4A40-872B-1AB2D59AA84A}"/>
              </a:ext>
            </a:extLst>
          </p:cNvPr>
          <p:cNvPicPr>
            <a:picLocks noChangeAspect="1"/>
          </p:cNvPicPr>
          <p:nvPr/>
        </p:nvPicPr>
        <p:blipFill>
          <a:blip r:embed="rId2"/>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B803196B-B5CE-487E-9B0D-04EC4A3B6CE4}"/>
              </a:ext>
            </a:extLst>
          </p:cNvPr>
          <p:cNvSpPr txBox="1"/>
          <p:nvPr/>
        </p:nvSpPr>
        <p:spPr>
          <a:xfrm>
            <a:off x="5142798" y="4632326"/>
            <a:ext cx="5012719" cy="646331"/>
          </a:xfrm>
          <a:prstGeom prst="rect">
            <a:avLst/>
          </a:prstGeom>
          <a:noFill/>
        </p:spPr>
        <p:txBody>
          <a:bodyPr wrap="none" rtlCol="0">
            <a:spAutoFit/>
          </a:bodyPr>
          <a:lstStyle/>
          <a:p>
            <a:r>
              <a:rPr lang="es-CO" dirty="0">
                <a:hlinkClick r:id="rId3"/>
              </a:rPr>
              <a:t>https://www.youtube.com/watch?v=K6v1AMbbiN0</a:t>
            </a:r>
            <a:endParaRPr lang="es-CO" dirty="0"/>
          </a:p>
          <a:p>
            <a:endParaRPr lang="es-CO" dirty="0"/>
          </a:p>
        </p:txBody>
      </p:sp>
    </p:spTree>
    <p:extLst>
      <p:ext uri="{BB962C8B-B14F-4D97-AF65-F5344CB8AC3E}">
        <p14:creationId xmlns:p14="http://schemas.microsoft.com/office/powerpoint/2010/main" val="279009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6275" y="-39738"/>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86431" y="949911"/>
            <a:ext cx="9543494" cy="5695315"/>
          </a:xfrm>
        </p:spPr>
        <p:txBody>
          <a:bodyPr>
            <a:normAutofit fontScale="90000"/>
          </a:bodyPr>
          <a:lstStyle/>
          <a:p>
            <a:pPr>
              <a:lnSpc>
                <a:spcPct val="200000"/>
              </a:lnSpc>
            </a:pPr>
            <a:r>
              <a:rPr lang="es-ES" sz="2200" b="1" dirty="0"/>
              <a:t>¿Tú qué harías?  </a:t>
            </a:r>
            <a:br>
              <a:rPr lang="es-ES" sz="2200" b="1" dirty="0"/>
            </a:br>
            <a:r>
              <a:rPr lang="es-ES" sz="2200" b="1" dirty="0"/>
              <a:t>Primer caso (Las mujeres y los niños primero) </a:t>
            </a:r>
            <a:br>
              <a:rPr lang="es-ES" sz="2200" b="1" dirty="0"/>
            </a:br>
            <a:r>
              <a:rPr lang="es-ES" sz="2200" b="1" dirty="0"/>
              <a:t>María piensa que en el supuesto de que tuviese que ayudar a personas que hayan sufrido un accidente con múltiples víctimas atendería primero a los niños, a las mujeres embarazadas y a los jóvenes, dejando a las personas de más edad para el final. Su razonamiento es que tienen más posibilidades de sobrevivir y “tienen toda la vida por delante”. ¿Es este razonamiento congruente con el concepto de triage?</a:t>
            </a:r>
            <a:br>
              <a:rPr lang="es-ES"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49489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074198" y="816744"/>
            <a:ext cx="8416031" cy="3977197"/>
          </a:xfrm>
        </p:spPr>
        <p:txBody>
          <a:bodyPr>
            <a:normAutofit/>
          </a:bodyPr>
          <a:lstStyle/>
          <a:p>
            <a:pPr>
              <a:lnSpc>
                <a:spcPct val="200000"/>
              </a:lnSpc>
            </a:pPr>
            <a:r>
              <a:rPr lang="es-ES" sz="2200" b="1" dirty="0"/>
              <a:t>¿Tú qué harías?  </a:t>
            </a:r>
            <a:br>
              <a:rPr lang="es-ES" sz="2200" b="1" dirty="0"/>
            </a:br>
            <a:r>
              <a:rPr lang="es-ES" sz="2200" b="1" dirty="0"/>
              <a:t>Segundo caso (Evacuación indiscriminada) Manuel es el primero en llegar al lugar de una catástrofe con muchos afectados, monta en su vehículo a todos los que puede y los lleva al hospital más cercano. ¿Ha actuado correctamente?</a:t>
            </a: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12157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80730" y="1440396"/>
            <a:ext cx="8416031" cy="3977197"/>
          </a:xfrm>
        </p:spPr>
        <p:txBody>
          <a:bodyPr>
            <a:normAutofit fontScale="90000"/>
          </a:bodyPr>
          <a:lstStyle/>
          <a:p>
            <a:pPr>
              <a:lnSpc>
                <a:spcPct val="200000"/>
              </a:lnSpc>
            </a:pPr>
            <a:r>
              <a:rPr lang="es-ES" sz="2200" b="1" dirty="0"/>
              <a:t>¿Tú qué harías?  </a:t>
            </a:r>
            <a:br>
              <a:rPr lang="es-ES" sz="2200" b="1" dirty="0"/>
            </a:br>
            <a:r>
              <a:rPr lang="es-ES" sz="2200" b="1" dirty="0"/>
              <a:t>Tercer caso (Dudas en la clasificación) Al realizar el triage, Carmen duda si clasificar a una víctima como grave o muy grave. ¿Qué decisión debería adoptar?</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Tree>
    <p:extLst>
      <p:ext uri="{BB962C8B-B14F-4D97-AF65-F5344CB8AC3E}">
        <p14:creationId xmlns:p14="http://schemas.microsoft.com/office/powerpoint/2010/main" val="1598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1308684"/>
            <a:ext cx="8416031" cy="4442254"/>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una joven de 19 años realiza valoración primaria y la paciente no responde, tiene respiración difícil y no tiene pulso, posteriormente deja de respirar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867163" y="4655571"/>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770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joven de 29 años realiza valoración primaria y la paciente responde, tiene respiración, tiene pulso, pero presenta herida abierta de abdomen con evisceración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8090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4528AA-E706-4B68-B71F-9169D65021E9}"/>
              </a:ext>
            </a:extLst>
          </p:cNvPr>
          <p:cNvPicPr>
            <a:picLocks noChangeAspect="1"/>
          </p:cNvPicPr>
          <p:nvPr/>
        </p:nvPicPr>
        <p:blipFill rotWithShape="1">
          <a:blip r:embed="rId2"/>
          <a:srcRect l="9091" t="9091"/>
          <a:stretch/>
        </p:blipFill>
        <p:spPr>
          <a:xfrm>
            <a:off x="0" y="0"/>
            <a:ext cx="12191981" cy="6857990"/>
          </a:xfrm>
          <a:prstGeom prst="rect">
            <a:avLst/>
          </a:prstGeom>
        </p:spPr>
      </p:pic>
      <p:sp>
        <p:nvSpPr>
          <p:cNvPr id="2" name="Título 1">
            <a:extLst>
              <a:ext uri="{FF2B5EF4-FFF2-40B4-BE49-F238E27FC236}">
                <a16:creationId xmlns:a16="http://schemas.microsoft.com/office/drawing/2014/main" id="{83E83B84-B849-40F6-9860-84760DF1C56C}"/>
              </a:ext>
            </a:extLst>
          </p:cNvPr>
          <p:cNvSpPr>
            <a:spLocks noGrp="1"/>
          </p:cNvSpPr>
          <p:nvPr>
            <p:ph type="ctrTitle"/>
          </p:nvPr>
        </p:nvSpPr>
        <p:spPr>
          <a:xfrm>
            <a:off x="1122007" y="931178"/>
            <a:ext cx="8416031" cy="5087029"/>
          </a:xfrm>
        </p:spPr>
        <p:txBody>
          <a:bodyPr>
            <a:normAutofit fontScale="90000"/>
          </a:bodyPr>
          <a:lstStyle/>
          <a:p>
            <a:pPr>
              <a:lnSpc>
                <a:spcPct val="200000"/>
              </a:lnSpc>
            </a:pPr>
            <a:r>
              <a:rPr lang="es-ES" sz="2200" b="1" dirty="0"/>
              <a:t>Se presenta un explosión en el campus central de la Universidad Industrial de Santander y usted se acerca a ayudar y a brindar los primeros auxilios y como son muchos lo primero que debes haces es clasificarlos y encuentra a un adulto de 45 años realiza valoración primaria y el paciente responde, tiene respiración, tiene pulso, pero presenta herida abierta de cabeza, manifiesta haber perdido de la conciencia ¿que tipo de prioridad le das? </a:t>
            </a:r>
            <a:br>
              <a:rPr lang="es-ES" sz="2200" b="1" dirty="0"/>
            </a:br>
            <a:endParaRPr lang="es-CO" dirty="0"/>
          </a:p>
        </p:txBody>
      </p:sp>
      <p:sp>
        <p:nvSpPr>
          <p:cNvPr id="3" name="Subtítulo 2">
            <a:extLst>
              <a:ext uri="{FF2B5EF4-FFF2-40B4-BE49-F238E27FC236}">
                <a16:creationId xmlns:a16="http://schemas.microsoft.com/office/drawing/2014/main" id="{30A8CC66-1E00-4BA8-9A9C-98A610F07DB1}"/>
              </a:ext>
            </a:extLst>
          </p:cNvPr>
          <p:cNvSpPr>
            <a:spLocks noGrp="1"/>
          </p:cNvSpPr>
          <p:nvPr>
            <p:ph type="subTitle" idx="1"/>
          </p:nvPr>
        </p:nvSpPr>
        <p:spPr>
          <a:xfrm>
            <a:off x="630688" y="5750937"/>
            <a:ext cx="10918056" cy="468888"/>
          </a:xfrm>
        </p:spPr>
        <p:txBody>
          <a:bodyPr>
            <a:normAutofit/>
          </a:bodyPr>
          <a:lstStyle/>
          <a:p>
            <a:r>
              <a:rPr lang="es-CO"/>
              <a:t>Reynel Rivero Flórez</a:t>
            </a:r>
          </a:p>
        </p:txBody>
      </p:sp>
      <p:sp>
        <p:nvSpPr>
          <p:cNvPr id="5" name="Diagrama de flujo: conector 4">
            <a:extLst>
              <a:ext uri="{FF2B5EF4-FFF2-40B4-BE49-F238E27FC236}">
                <a16:creationId xmlns:a16="http://schemas.microsoft.com/office/drawing/2014/main" id="{EBB5B927-5C0A-4AA5-A43E-4FB07BD0EAF8}"/>
              </a:ext>
            </a:extLst>
          </p:cNvPr>
          <p:cNvSpPr/>
          <p:nvPr/>
        </p:nvSpPr>
        <p:spPr>
          <a:xfrm>
            <a:off x="1217665" y="4677724"/>
            <a:ext cx="669858" cy="66606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FF0000"/>
              </a:solidFill>
            </a:endParaRPr>
          </a:p>
        </p:txBody>
      </p:sp>
      <p:sp>
        <p:nvSpPr>
          <p:cNvPr id="6" name="Diagrama de flujo: conector 5">
            <a:extLst>
              <a:ext uri="{FF2B5EF4-FFF2-40B4-BE49-F238E27FC236}">
                <a16:creationId xmlns:a16="http://schemas.microsoft.com/office/drawing/2014/main" id="{5D8A7B54-A39A-4C8B-891F-8156B9ACD593}"/>
              </a:ext>
            </a:extLst>
          </p:cNvPr>
          <p:cNvSpPr/>
          <p:nvPr/>
        </p:nvSpPr>
        <p:spPr>
          <a:xfrm>
            <a:off x="3481431" y="4677725"/>
            <a:ext cx="669858" cy="666062"/>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0000"/>
              </a:solidFill>
            </a:endParaRPr>
          </a:p>
        </p:txBody>
      </p:sp>
      <p:sp>
        <p:nvSpPr>
          <p:cNvPr id="7" name="Diagrama de flujo: conector 6">
            <a:extLst>
              <a:ext uri="{FF2B5EF4-FFF2-40B4-BE49-F238E27FC236}">
                <a16:creationId xmlns:a16="http://schemas.microsoft.com/office/drawing/2014/main" id="{440537FE-4F48-478A-808D-2EB1F742586F}"/>
              </a:ext>
            </a:extLst>
          </p:cNvPr>
          <p:cNvSpPr/>
          <p:nvPr/>
        </p:nvSpPr>
        <p:spPr>
          <a:xfrm>
            <a:off x="6191075" y="4677724"/>
            <a:ext cx="679349" cy="604323"/>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iagrama de flujo: conector 7">
            <a:extLst>
              <a:ext uri="{FF2B5EF4-FFF2-40B4-BE49-F238E27FC236}">
                <a16:creationId xmlns:a16="http://schemas.microsoft.com/office/drawing/2014/main" id="{2F85F92E-9955-468B-A823-33A4AC7AE0BE}"/>
              </a:ext>
            </a:extLst>
          </p:cNvPr>
          <p:cNvSpPr/>
          <p:nvPr/>
        </p:nvSpPr>
        <p:spPr>
          <a:xfrm>
            <a:off x="8771505" y="4677723"/>
            <a:ext cx="766533" cy="60432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363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1753</Words>
  <Application>Microsoft Office PowerPoint</Application>
  <PresentationFormat>Panorámica</PresentationFormat>
  <Paragraphs>57</Paragraphs>
  <Slides>28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Calibri Light</vt:lpstr>
      <vt:lpstr>Tema de Office</vt:lpstr>
      <vt:lpstr>Taller Práctico TRIAGE</vt:lpstr>
      <vt:lpstr>Agenda</vt:lpstr>
      <vt:lpstr>Presentación de PowerPoint</vt:lpstr>
      <vt:lpstr>¿Tú qué harías?   Primer caso (Las mujeres y los niños primero)  María piensa que en el supuesto de que tuviese que ayudar a personas que hayan sufrido un accidente con múltiples víctimas atendería primero a los niños, a las mujeres embarazadas y a los jóvenes, dejando a las personas de más edad para el final. Su razonamiento es que tienen más posibilidades de sobrevivir y “tienen toda la vida por delante”. ¿Es este razonamiento congruente con el concepto de triage? </vt:lpstr>
      <vt:lpstr>¿Tú qué harías?   Segundo caso (Evacuación indiscriminada) Manuel es el primero en llegar al lugar de una catástrofe con muchos afectados, monta en su vehículo a todos los que puede y los lleva al hospital más cercano. ¿Ha actuado correctamente?</vt:lpstr>
      <vt:lpstr>¿Tú qué harías?   Tercer caso (Dudas en la clasificación) Al realizar el triage, Carmen duda si clasificar a una víctima como grave o muy grave. ¿Qué decisión debería adoptar? </vt:lpstr>
      <vt:lpstr>Se presenta un explosión en el campus central de la Universidad Industrial de Santander y usted se acerca a ayudar y a brindar los primeros auxilios y como son muchos lo primero que debes haces es clasificarlos y encuentra a una joven de 19 años realiza valoración primaria y la paciente no responde, tiene respiración difícil y no tiene pulso, posteriormente deja de respirar ¿que tipo de prioridad le das?   </vt:lpstr>
      <vt:lpstr>Se presenta un explosión en el campus central de la Universidad Industrial de Santander y usted se acerca a ayudar y a brindar los primeros auxilios y como son muchos lo primero que debes haces es clasificarlos y encuentra a un joven de 29 años realiza valoración primaria y la paciente responde, tiene respiración, tiene pulso, pero presenta herida abierta de abdomen con evisceración ¿que tipo de prioridad le das?  </vt:lpstr>
      <vt:lpstr>Se presenta un explosión en el campus central de la Universidad Industrial de Santander y usted se acerca a ayudar y a brindar los primeros auxilios y como son muchos lo primero que debes haces es clasificarlos y encuentra a un adulto de 45 años realiza valoración primaria y el paciente responde, tiene respiración, tiene pulso, pero presenta herida abierta de cabeza, manifiesta haber perdido de la conciencia ¿que tipo de prioridad le das?  </vt:lpstr>
      <vt:lpstr>Se presenta un explosión en el campus central de la Universidad Industrial de Santander y usted se acerca a ayudar y a brindar los primeros auxilios y como son muchos lo primero que debes haces es clasificarlos y encuentra a una anciana de 69 años realiza valoración primaria y la paciente no responde, no tiene respiración,  no tiene pulso, y parece llevar varios minutos así ¿que tipo de prioridad le das?  </vt:lpstr>
      <vt:lpstr>Se presenta un explosión en el campus central de la Universidad Industrial de Santander y usted se acerca a ayudar y a brindar los primeros auxilios y como son muchos lo primero que debes haces es clasificarlos y encuentra a una anciana de 69 años realiza valoración primaria y la paciente no responde, no tiene respiración,  no tiene pulso, y parece llevar varios minutos así ¿que tipo de prioridad le das?  </vt:lpstr>
      <vt:lpstr>Se presenta un explosión en el campus central de la Universidad Industrial de Santander y usted se acerca a ayudar y a brindar los primeros auxilios y como son muchos lo primero que debes haces es clasificarlos y encuentra a una anciana de 69 años realiza valoración primaria la paciente camina por sus propios medios, con algo de dificultad por un corte en su pierna derecha, sin alteración de la conciencia ¿Qué tipo de prioridad le das?  </vt:lpstr>
      <vt:lpstr>Se presenta un explosión en el campus central de la Universidad Industrial de Santander y usted se acerca a ayudar y a brindar los primeros auxilios y como son muchos lo primero que debes haces es clasificarlos y encuentra a un adulto de 35 años su profesor de biología con el cual perdió una materia el semestre pasado realiza valoración primaria y el paciente responde, tiene respiración, tiene pulso pero es débil, se observa bastante pálido ¿Que tipo de prioridad le das?  </vt:lpstr>
      <vt:lpstr>Se presenta un explosión en el campus central de la Universidad Industrial de Santander y usted se acerca a ayudar y a brindar los primeros auxilios y como son muchos lo primero que debes haces es clasificarlos y encuentra a un adulto de 35 años su profesor de matemática con el cual perdió una materia el semestre pasado realiza valoración primaria y el paciente responde, tiene respiración, tiene pulso pero tiene quemado todo el tórax y ambos miembros superiores ¿Que tipo de prioridad le das?  </vt:lpstr>
      <vt:lpstr>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tiene quemados ambos miembros superiores ¿Que tipo de prioridad le das?  </vt:lpstr>
      <vt:lpstr>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manifiesta dolor en pierna derecha con imposibilidad para la marcha ¿Que tipo de prioridad le das?  </vt:lpstr>
      <vt:lpstr>Se presenta un explosión en el campus central de la Universidad Industrial de Santander y usted se acerca a ayudar y a brindar los primeros auxilios y como son muchos lo primero que debes haces es clasificarlos y encuentra a un adolescente  de 15 años realiza valoración primaria y el paciente responde, tiene respiración, tiene pulso pero manifiesta dolor en abdomen se observa la presencia de un objeto incrustado en el mismo ¿Que tipo de prioridad le das?  </vt:lpstr>
      <vt:lpstr>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tiene respiración pero muy rápida, tiene pulso pero el mismo es rápido, se observan heridas abiertas en diferente lugares del cuerpo ¿Que tipo de prioridad le das?  </vt:lpstr>
      <vt:lpstr>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tiene respiración pero muy rápida, tiene pulso con herida penetrante en tórax, ¿Que tipo de prioridad le das?  </vt:lpstr>
      <vt:lpstr>Se presenta un explosión en el campus central de la Universidad Industrial de Santander y usted se acerca a ayudar y a brindar los primeros auxilios y como son muchos lo primero que debes haces es clasificarlos y encuentra a un joven de 21 años realiza valoración primaria y el paciente responde, su respiración es muy superficial y se observa obstrucción de la vía aérea, tiene pulso con herida penetrante en tórax, ¿Que tipo de prioridad le das?  </vt:lpstr>
      <vt:lpstr>Franjas cromáticas de las tarjetas MET TAG ··  Si en una situación de emergencia una víctima ha sufrido un paro cardiorrespiratorio presenciado, ¿qué bandas eliminaremos en la tarjeta de triage del sistema MET TAG? ¿Y en el caso de un paciente con traumatismo craneoencefálico?</vt:lpstr>
      <vt:lpstr>Presentación de PowerPoint</vt:lpstr>
      <vt:lpstr>Aplicando el método START   Se quiere clasificar a una víctima utilizando el método START. El paciente no camina, e inicialmente no muestra signos respiratorios, pero sí lo hace después de haberle aplicado maniobras de apertura de la vía aérea. ¿Qué color le asignamos? ¿Sería necesario valorar otros parámetros?</vt:lpstr>
      <vt:lpstr>Presentación de PowerPoint</vt:lpstr>
      <vt:lpstr>Aplicando el método SHORT   Se quiere clasificar a una víctima utilizando el método SHORT. El paciente no camina, e inicialmente no muestra signos respiratorios, pero sí lo hace después de haberle aplicado maniobras de apertura de la vía aérea, posteriormente habla con dificultad pero obedece ordenes, respira y tiene pulso ¿Qué color le asignamos? ¿Sería necesario valorar otros parámetros?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Práctico TRIAGE</dc:title>
  <dc:creator>REYNEL RIVERO</dc:creator>
  <cp:lastModifiedBy>REYNEL RIVERO</cp:lastModifiedBy>
  <cp:revision>5</cp:revision>
  <dcterms:created xsi:type="dcterms:W3CDTF">2022-02-14T00:41:20Z</dcterms:created>
  <dcterms:modified xsi:type="dcterms:W3CDTF">2022-02-14T02:55:03Z</dcterms:modified>
</cp:coreProperties>
</file>