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6" r:id="rId3"/>
    <p:sldId id="263" r:id="rId4"/>
    <p:sldId id="264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8" r:id="rId32"/>
    <p:sldId id="295" r:id="rId33"/>
    <p:sldId id="296" r:id="rId34"/>
    <p:sldId id="297" r:id="rId35"/>
    <p:sldId id="283" r:id="rId36"/>
    <p:sldId id="284" r:id="rId3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49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4684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392747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0347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12904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21412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6443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723866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8261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32426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0237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4935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7577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../Videos/Bienvenida%20Telecomunicaciones.avi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hyperlink" Target="https://www.youtube.com/watch?v=i985eNEB2QM&amp;index=3&amp;list=PLI8tQnAr9b-Hjg0lu6msCA_VyxN51Xwy5" TargetMode="External"/><Relationship Id="rId7" Type="http://schemas.openxmlformats.org/officeDocument/2006/relationships/image" Target="../media/image21.png"/><Relationship Id="rId2" Type="http://schemas.openxmlformats.org/officeDocument/2006/relationships/hyperlink" Target="https://www.youtube.com/watch?v=ixwxOQf50kc&amp;list=PLI8tQnAr9b-Hjg0lu6msCA_VyxN51Xwy5&amp;index=2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../Otros%20documentos/espectro_col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../Videos/Historia%20de%20las%20Telecomunicaciones.wmv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390843"/>
            <a:ext cx="9144000" cy="2387600"/>
          </a:xfrm>
        </p:spPr>
        <p:txBody>
          <a:bodyPr/>
          <a:lstStyle/>
          <a:p>
            <a:r>
              <a:rPr lang="es-CO" dirty="0" smtClean="0"/>
              <a:t>Introducción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2778443"/>
            <a:ext cx="9144000" cy="2479357"/>
          </a:xfrm>
        </p:spPr>
        <p:txBody>
          <a:bodyPr>
            <a:normAutofit fontScale="92500" lnSpcReduction="10000"/>
          </a:bodyPr>
          <a:lstStyle/>
          <a:p>
            <a:r>
              <a:rPr lang="es-CO" dirty="0" smtClean="0"/>
              <a:t>Universidad Industrial de Santander</a:t>
            </a:r>
          </a:p>
          <a:p>
            <a:r>
              <a:rPr lang="es-CO" dirty="0" smtClean="0"/>
              <a:t>Escuela de ingenierías Eléctrica, Electrónica y Telecomunicaciones</a:t>
            </a:r>
          </a:p>
          <a:p>
            <a:r>
              <a:rPr lang="es-CO" dirty="0" smtClean="0"/>
              <a:t>Especialización en Telecomunicaciones</a:t>
            </a:r>
          </a:p>
          <a:p>
            <a:endParaRPr lang="es-CO" dirty="0"/>
          </a:p>
          <a:p>
            <a:r>
              <a:rPr lang="es-CO" dirty="0" smtClean="0"/>
              <a:t>Daniel Alexander Velazco Capacho. MIE</a:t>
            </a:r>
          </a:p>
          <a:p>
            <a:r>
              <a:rPr lang="es-CO" dirty="0" smtClean="0"/>
              <a:t>davcing@gmail.com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020" y="5349875"/>
            <a:ext cx="379095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13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Historia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CO" dirty="0" smtClean="0"/>
              <a:t>1961 Se inician las transmisiones de FM estéreo en Estados Unidos.</a:t>
            </a:r>
          </a:p>
          <a:p>
            <a:pPr algn="just"/>
            <a:r>
              <a:rPr lang="es-CO" dirty="0" smtClean="0"/>
              <a:t>1962 El primer satélite activo, el </a:t>
            </a:r>
            <a:r>
              <a:rPr lang="es-CO" dirty="0" err="1" smtClean="0"/>
              <a:t>Telstar</a:t>
            </a:r>
            <a:r>
              <a:rPr lang="es-CO" dirty="0" smtClean="0"/>
              <a:t> 1, envía señales de televisión entre Estados Unidos y Europa.</a:t>
            </a:r>
          </a:p>
          <a:p>
            <a:pPr algn="just"/>
            <a:r>
              <a:rPr lang="es-CO" dirty="0" smtClean="0"/>
              <a:t>1963 Bell </a:t>
            </a:r>
            <a:r>
              <a:rPr lang="es-CO" dirty="0" err="1" smtClean="0"/>
              <a:t>System</a:t>
            </a:r>
            <a:r>
              <a:rPr lang="es-CO" dirty="0" smtClean="0"/>
              <a:t> introduce el teléfono de tonos. Se forma el IEEE</a:t>
            </a:r>
          </a:p>
          <a:p>
            <a:pPr algn="just"/>
            <a:r>
              <a:rPr lang="es-CO" dirty="0" smtClean="0"/>
              <a:t>1963-1966 Se desarrollan los códigos de corrección de errores.</a:t>
            </a:r>
          </a:p>
          <a:p>
            <a:pPr algn="just"/>
            <a:r>
              <a:rPr lang="es-CO" dirty="0" smtClean="0"/>
              <a:t>1964 Se pone en servicio el sistema conmutador de telefonía electrónica.</a:t>
            </a:r>
          </a:p>
          <a:p>
            <a:pPr algn="just"/>
            <a:r>
              <a:rPr lang="es-CO" dirty="0" smtClean="0"/>
              <a:t>1968 Se desarrollan los sistemas de televisión por cable.</a:t>
            </a:r>
          </a:p>
          <a:p>
            <a:pPr algn="just"/>
            <a:r>
              <a:rPr lang="es-CO" dirty="0" smtClean="0"/>
              <a:t>1971 Intel </a:t>
            </a:r>
            <a:r>
              <a:rPr lang="es-CO" dirty="0" err="1" smtClean="0"/>
              <a:t>Corporation</a:t>
            </a:r>
            <a:r>
              <a:rPr lang="es-CO" dirty="0" smtClean="0"/>
              <a:t> desarrolla el primer microprocesador de un solo microcircuito, el 4004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62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Historia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06595"/>
          </a:xfrm>
        </p:spPr>
        <p:txBody>
          <a:bodyPr>
            <a:normAutofit lnSpcReduction="10000"/>
          </a:bodyPr>
          <a:lstStyle/>
          <a:p>
            <a:pPr algn="just"/>
            <a:r>
              <a:rPr lang="es-CO" dirty="0" smtClean="0"/>
              <a:t>1972 Motorola presenta el teléfono celular ante la FCC (Federal </a:t>
            </a:r>
            <a:r>
              <a:rPr lang="es-CO" dirty="0" err="1" smtClean="0"/>
              <a:t>Communications</a:t>
            </a:r>
            <a:r>
              <a:rPr lang="es-CO" dirty="0" smtClean="0"/>
              <a:t> </a:t>
            </a:r>
            <a:r>
              <a:rPr lang="es-CO" dirty="0" err="1" smtClean="0"/>
              <a:t>Commission</a:t>
            </a:r>
            <a:r>
              <a:rPr lang="es-CO" dirty="0" smtClean="0"/>
              <a:t>)</a:t>
            </a:r>
          </a:p>
          <a:p>
            <a:pPr algn="just"/>
            <a:r>
              <a:rPr lang="es-CO" dirty="0" smtClean="0"/>
              <a:t>1980 Bell </a:t>
            </a:r>
            <a:r>
              <a:rPr lang="es-CO" dirty="0" err="1" smtClean="0"/>
              <a:t>System</a:t>
            </a:r>
            <a:r>
              <a:rPr lang="es-CO" dirty="0" smtClean="0"/>
              <a:t> desarrolla el sistema de comunicación de fibra óptica.</a:t>
            </a:r>
          </a:p>
          <a:p>
            <a:pPr algn="just"/>
            <a:r>
              <a:rPr lang="es-CO" dirty="0" smtClean="0"/>
              <a:t>1981 IMB introduce la computadora personal.</a:t>
            </a:r>
          </a:p>
          <a:p>
            <a:pPr algn="just"/>
            <a:r>
              <a:rPr lang="es-CO" dirty="0" smtClean="0"/>
              <a:t>1989 Motorola introduce el teléfono celular de “bolsillo”</a:t>
            </a:r>
          </a:p>
          <a:p>
            <a:pPr algn="just"/>
            <a:r>
              <a:rPr lang="es-CO" dirty="0" smtClean="0"/>
              <a:t>1990 a la fecha. La Era del procesamiento digital de señales con microprocesadores. Osciloscopios digitales, receptores de sintonía digital, estaciones de trabajo </a:t>
            </a:r>
            <a:r>
              <a:rPr lang="es-CO" dirty="0" err="1" smtClean="0"/>
              <a:t>megaflop</a:t>
            </a:r>
            <a:r>
              <a:rPr lang="es-CO" dirty="0" smtClean="0"/>
              <a:t>, sistemas de espectro disperso, redes digitales de servicios integrados (ISDN), sistemas satelitales digitales y televisión de alta definición (HDTV)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98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Historia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6"/>
          </a:xfrm>
        </p:spPr>
        <p:txBody>
          <a:bodyPr>
            <a:normAutofit/>
          </a:bodyPr>
          <a:lstStyle/>
          <a:p>
            <a:pPr algn="just"/>
            <a:r>
              <a:rPr lang="es-CO" dirty="0" smtClean="0"/>
              <a:t>Samuel Morse en 1837 desarrolló el primer sistema de comunicaciones para transferir información en forma de puntos, rayas y espacios. </a:t>
            </a:r>
            <a:r>
              <a:rPr lang="es-CO" b="1" dirty="0" smtClean="0"/>
              <a:t>Lo llamó el telégrafo.</a:t>
            </a:r>
          </a:p>
          <a:p>
            <a:pPr marL="0" indent="0" algn="just">
              <a:buNone/>
            </a:pP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0308" y="3429000"/>
            <a:ext cx="4073363" cy="2709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8464" y="3429000"/>
            <a:ext cx="2281352" cy="2733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62465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Historia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6"/>
          </a:xfrm>
        </p:spPr>
        <p:txBody>
          <a:bodyPr>
            <a:normAutofit lnSpcReduction="10000"/>
          </a:bodyPr>
          <a:lstStyle/>
          <a:p>
            <a:pPr algn="just"/>
            <a:r>
              <a:rPr lang="es-CO" b="1" dirty="0"/>
              <a:t>Alexander Graham Bell y Thomas A. Watson</a:t>
            </a:r>
            <a:r>
              <a:rPr lang="es-CO" dirty="0"/>
              <a:t>, en </a:t>
            </a:r>
            <a:r>
              <a:rPr lang="es-CO" b="1" dirty="0"/>
              <a:t>1876</a:t>
            </a:r>
            <a:r>
              <a:rPr lang="es-CO" dirty="0"/>
              <a:t> fueron los primeros en transferir en forma exitosa la conversación humana a través de un sistema sencillo de comunicaciones con hilo metálico</a:t>
            </a:r>
            <a:r>
              <a:rPr lang="es-CO" dirty="0" smtClean="0"/>
              <a:t>. </a:t>
            </a:r>
          </a:p>
          <a:p>
            <a:pPr marL="0" indent="0" algn="ctr">
              <a:buNone/>
            </a:pPr>
            <a:r>
              <a:rPr lang="es-CO" b="1" dirty="0" smtClean="0"/>
              <a:t>Lo llamaron teléfono.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3164" y="3862394"/>
            <a:ext cx="3904540" cy="2781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2387" y="3862394"/>
            <a:ext cx="1814336" cy="2844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1461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Historia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6"/>
          </a:xfrm>
        </p:spPr>
        <p:txBody>
          <a:bodyPr>
            <a:normAutofit/>
          </a:bodyPr>
          <a:lstStyle/>
          <a:p>
            <a:pPr algn="just"/>
            <a:r>
              <a:rPr lang="es-CO" b="1" dirty="0" err="1"/>
              <a:t>Guglielmo</a:t>
            </a:r>
            <a:r>
              <a:rPr lang="es-CO" b="1" dirty="0"/>
              <a:t> Marconi </a:t>
            </a:r>
            <a:r>
              <a:rPr lang="es-CO" dirty="0"/>
              <a:t>transmitió por primera vez señales de radio, sin hilo, a través de la atmósfera terrestre en </a:t>
            </a:r>
            <a:r>
              <a:rPr lang="es-CO" b="1" dirty="0"/>
              <a:t>1894</a:t>
            </a:r>
            <a:r>
              <a:rPr lang="es-CO" dirty="0"/>
              <a:t>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1933" y="3563938"/>
            <a:ext cx="3937647" cy="2966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72151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Historia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6"/>
          </a:xfrm>
        </p:spPr>
        <p:txBody>
          <a:bodyPr>
            <a:normAutofit/>
          </a:bodyPr>
          <a:lstStyle/>
          <a:p>
            <a:pPr algn="just"/>
            <a:r>
              <a:rPr lang="es-CO" b="1" dirty="0"/>
              <a:t>Lee De </a:t>
            </a:r>
            <a:r>
              <a:rPr lang="es-CO" b="1" dirty="0" err="1"/>
              <a:t>Forest</a:t>
            </a:r>
            <a:r>
              <a:rPr lang="es-CO" b="1" dirty="0"/>
              <a:t> </a:t>
            </a:r>
            <a:r>
              <a:rPr lang="es-CO" dirty="0"/>
              <a:t>inventó en </a:t>
            </a:r>
            <a:r>
              <a:rPr lang="es-CO" b="1" dirty="0"/>
              <a:t>1908</a:t>
            </a:r>
            <a:r>
              <a:rPr lang="es-CO" dirty="0"/>
              <a:t> el </a:t>
            </a:r>
            <a:r>
              <a:rPr lang="es-CO" b="1" dirty="0"/>
              <a:t>tríodo</a:t>
            </a:r>
            <a:r>
              <a:rPr lang="es-CO" dirty="0"/>
              <a:t>, o válvula al </a:t>
            </a:r>
            <a:r>
              <a:rPr lang="es-CO" dirty="0" smtClean="0"/>
              <a:t>vacío, </a:t>
            </a:r>
            <a:r>
              <a:rPr lang="es-CO" dirty="0"/>
              <a:t>que permitió contar con el primer método práctico para amplificar las señales eléctricas.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968" y="2992755"/>
            <a:ext cx="3692901" cy="3448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6352" y="3858104"/>
            <a:ext cx="3378158" cy="1804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77475" y="3529977"/>
            <a:ext cx="112395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2675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Historia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6"/>
          </a:xfrm>
        </p:spPr>
        <p:txBody>
          <a:bodyPr>
            <a:normAutofit/>
          </a:bodyPr>
          <a:lstStyle/>
          <a:p>
            <a:pPr algn="just"/>
            <a:r>
              <a:rPr lang="es-CO" b="1" dirty="0"/>
              <a:t>La radio comercial </a:t>
            </a:r>
            <a:r>
              <a:rPr lang="es-CO" dirty="0"/>
              <a:t>comenzó en </a:t>
            </a:r>
            <a:r>
              <a:rPr lang="es-CO" b="1" dirty="0">
                <a:solidFill>
                  <a:srgbClr val="FF0000"/>
                </a:solidFill>
              </a:rPr>
              <a:t>1920</a:t>
            </a:r>
            <a:r>
              <a:rPr lang="es-CO" dirty="0"/>
              <a:t> con señales de amplitud modulada, y en </a:t>
            </a:r>
            <a:r>
              <a:rPr lang="es-CO" b="1" dirty="0">
                <a:solidFill>
                  <a:srgbClr val="FF0000"/>
                </a:solidFill>
              </a:rPr>
              <a:t>1933</a:t>
            </a:r>
            <a:r>
              <a:rPr lang="es-CO" dirty="0"/>
              <a:t> </a:t>
            </a:r>
            <a:r>
              <a:rPr lang="es-CO" b="1" dirty="0"/>
              <a:t>Edwin Howard Armstrong </a:t>
            </a:r>
            <a:r>
              <a:rPr lang="es-CO" dirty="0"/>
              <a:t>inventó la modulación de frecuencia. La </a:t>
            </a:r>
            <a:r>
              <a:rPr lang="es-CO" b="1" dirty="0"/>
              <a:t>FM</a:t>
            </a:r>
            <a:r>
              <a:rPr lang="es-CO" dirty="0"/>
              <a:t> comercial comenzó en </a:t>
            </a:r>
            <a:r>
              <a:rPr lang="es-CO" b="1" dirty="0">
                <a:solidFill>
                  <a:srgbClr val="FF0000"/>
                </a:solidFill>
              </a:rPr>
              <a:t>1936</a:t>
            </a:r>
            <a:r>
              <a:rPr lang="es-CO" dirty="0"/>
              <a:t>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1067" y="3096099"/>
            <a:ext cx="4549865" cy="3557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8762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Sistemas electrónicos de comunicaciones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29055"/>
          </a:xfrm>
        </p:spPr>
        <p:txBody>
          <a:bodyPr/>
          <a:lstStyle/>
          <a:p>
            <a:r>
              <a:rPr lang="es-CO" dirty="0"/>
              <a:t>Un </a:t>
            </a:r>
            <a:r>
              <a:rPr lang="es-CO" b="1" dirty="0"/>
              <a:t>receptor</a:t>
            </a:r>
            <a:r>
              <a:rPr lang="es-CO" dirty="0"/>
              <a:t> es un conjunto de dispositivos y circuitos electrónicos que acepta del </a:t>
            </a:r>
            <a:r>
              <a:rPr lang="es-CO" b="1" dirty="0"/>
              <a:t>medio de transmisión</a:t>
            </a:r>
            <a:r>
              <a:rPr lang="es-CO" dirty="0"/>
              <a:t> las señales transmitidas y las reconvierte a su forma original.</a:t>
            </a:r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grpSp>
        <p:nvGrpSpPr>
          <p:cNvPr id="5" name="5 Grupo"/>
          <p:cNvGrpSpPr/>
          <p:nvPr/>
        </p:nvGrpSpPr>
        <p:grpSpPr>
          <a:xfrm>
            <a:off x="892478" y="3881277"/>
            <a:ext cx="10407044" cy="2039283"/>
            <a:chOff x="428596" y="1785926"/>
            <a:chExt cx="8143932" cy="1641310"/>
          </a:xfrm>
        </p:grpSpPr>
        <p:sp>
          <p:nvSpPr>
            <p:cNvPr id="6" name="6 CuadroTexto"/>
            <p:cNvSpPr txBox="1"/>
            <p:nvPr/>
          </p:nvSpPr>
          <p:spPr>
            <a:xfrm>
              <a:off x="571472" y="1928802"/>
              <a:ext cx="1643074" cy="5697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dirty="0" smtClean="0"/>
                <a:t>Fuente de información</a:t>
              </a:r>
              <a:endParaRPr lang="es-CO" sz="2000" dirty="0"/>
            </a:p>
          </p:txBody>
        </p:sp>
        <p:sp>
          <p:nvSpPr>
            <p:cNvPr id="7" name="7 CuadroTexto"/>
            <p:cNvSpPr txBox="1"/>
            <p:nvPr/>
          </p:nvSpPr>
          <p:spPr>
            <a:xfrm>
              <a:off x="2500298" y="1928802"/>
              <a:ext cx="1643074" cy="5697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dirty="0" smtClean="0"/>
                <a:t>Transmisor</a:t>
              </a:r>
            </a:p>
            <a:p>
              <a:pPr algn="ctr"/>
              <a:endParaRPr lang="es-CO" sz="2000" dirty="0"/>
            </a:p>
          </p:txBody>
        </p:sp>
        <p:sp>
          <p:nvSpPr>
            <p:cNvPr id="8" name="8 CuadroTexto"/>
            <p:cNvSpPr txBox="1"/>
            <p:nvPr/>
          </p:nvSpPr>
          <p:spPr>
            <a:xfrm>
              <a:off x="4857752" y="1928802"/>
              <a:ext cx="1643074" cy="5697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dirty="0" smtClean="0"/>
                <a:t>Receptor</a:t>
              </a:r>
            </a:p>
            <a:p>
              <a:pPr algn="ctr"/>
              <a:endParaRPr lang="es-CO" sz="2000" dirty="0"/>
            </a:p>
          </p:txBody>
        </p:sp>
        <p:sp>
          <p:nvSpPr>
            <p:cNvPr id="9" name="9 CuadroTexto"/>
            <p:cNvSpPr txBox="1"/>
            <p:nvPr/>
          </p:nvSpPr>
          <p:spPr>
            <a:xfrm>
              <a:off x="6786578" y="1935296"/>
              <a:ext cx="1643074" cy="5697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dirty="0" smtClean="0"/>
                <a:t>Destino de información</a:t>
              </a:r>
              <a:endParaRPr lang="es-CO" sz="2000" dirty="0"/>
            </a:p>
          </p:txBody>
        </p:sp>
        <p:sp>
          <p:nvSpPr>
            <p:cNvPr id="10" name="10 Rectángulo"/>
            <p:cNvSpPr/>
            <p:nvPr/>
          </p:nvSpPr>
          <p:spPr>
            <a:xfrm>
              <a:off x="428596" y="1785926"/>
              <a:ext cx="3857652" cy="9286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sz="2000"/>
            </a:p>
          </p:txBody>
        </p:sp>
        <p:sp>
          <p:nvSpPr>
            <p:cNvPr id="11" name="11 Rectángulo"/>
            <p:cNvSpPr/>
            <p:nvPr/>
          </p:nvSpPr>
          <p:spPr>
            <a:xfrm>
              <a:off x="4714876" y="1785926"/>
              <a:ext cx="3857652" cy="9286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sz="2000"/>
            </a:p>
          </p:txBody>
        </p:sp>
        <p:cxnSp>
          <p:nvCxnSpPr>
            <p:cNvPr id="12" name="12 Conector recto de flecha"/>
            <p:cNvCxnSpPr>
              <a:stCxn id="10" idx="3"/>
              <a:endCxn id="11" idx="1"/>
            </p:cNvCxnSpPr>
            <p:nvPr/>
          </p:nvCxnSpPr>
          <p:spPr>
            <a:xfrm>
              <a:off x="4286248" y="2250273"/>
              <a:ext cx="428628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3 Conector recto de flecha"/>
            <p:cNvCxnSpPr>
              <a:stCxn id="8" idx="3"/>
              <a:endCxn id="9" idx="1"/>
            </p:cNvCxnSpPr>
            <p:nvPr/>
          </p:nvCxnSpPr>
          <p:spPr>
            <a:xfrm>
              <a:off x="6500826" y="2213673"/>
              <a:ext cx="285752" cy="64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14 Conector recto de flecha"/>
            <p:cNvCxnSpPr>
              <a:stCxn id="6" idx="3"/>
              <a:endCxn id="7" idx="1"/>
            </p:cNvCxnSpPr>
            <p:nvPr/>
          </p:nvCxnSpPr>
          <p:spPr>
            <a:xfrm>
              <a:off x="2214546" y="2213673"/>
              <a:ext cx="28575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15 CuadroTexto"/>
            <p:cNvSpPr txBox="1"/>
            <p:nvPr/>
          </p:nvSpPr>
          <p:spPr>
            <a:xfrm>
              <a:off x="3643306" y="2857496"/>
              <a:ext cx="1643074" cy="5697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dirty="0" smtClean="0"/>
                <a:t>Medio de transmisión</a:t>
              </a:r>
              <a:endParaRPr lang="es-CO" sz="2000" dirty="0"/>
            </a:p>
          </p:txBody>
        </p:sp>
        <p:cxnSp>
          <p:nvCxnSpPr>
            <p:cNvPr id="16" name="16 Conector recto de flecha"/>
            <p:cNvCxnSpPr>
              <a:stCxn id="15" idx="0"/>
            </p:cNvCxnSpPr>
            <p:nvPr/>
          </p:nvCxnSpPr>
          <p:spPr>
            <a:xfrm flipV="1">
              <a:off x="4464844" y="2232837"/>
              <a:ext cx="834" cy="62465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3390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y demodulación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66578"/>
          </a:xfrm>
        </p:spPr>
        <p:txBody>
          <a:bodyPr>
            <a:normAutofit/>
          </a:bodyPr>
          <a:lstStyle/>
          <a:p>
            <a:pPr algn="just"/>
            <a:r>
              <a:rPr lang="es-CO" dirty="0"/>
              <a:t>No es práctico propagar señales de información a través de cables metálicos o de fibra óptica o de la atmosfera terrestre, con frecuencia es necesario </a:t>
            </a:r>
            <a:r>
              <a:rPr lang="es-CO" b="1" dirty="0"/>
              <a:t>modular</a:t>
            </a:r>
            <a:r>
              <a:rPr lang="es-CO" dirty="0"/>
              <a:t> la información de la fuente, con una señal analógica de mayor frecuencia llamada </a:t>
            </a:r>
            <a:r>
              <a:rPr lang="es-CO" b="1" dirty="0"/>
              <a:t>portadora</a:t>
            </a:r>
            <a:r>
              <a:rPr lang="es-CO" dirty="0"/>
              <a:t>.</a:t>
            </a:r>
          </a:p>
          <a:p>
            <a:pPr algn="just"/>
            <a:r>
              <a:rPr lang="es-CO" b="1" dirty="0" smtClean="0"/>
              <a:t>Modulación</a:t>
            </a:r>
            <a:r>
              <a:rPr lang="es-CO" dirty="0" smtClean="0"/>
              <a:t> </a:t>
            </a:r>
            <a:r>
              <a:rPr lang="es-CO" dirty="0"/>
              <a:t>no es más que el proceso de </a:t>
            </a:r>
            <a:r>
              <a:rPr lang="es-CO" b="1" dirty="0"/>
              <a:t>cambiar</a:t>
            </a:r>
            <a:r>
              <a:rPr lang="es-CO" dirty="0"/>
              <a:t> una o más propiedades de la portadora, en proporción con la señal de información.</a:t>
            </a:r>
          </a:p>
          <a:p>
            <a:pPr algn="just"/>
            <a:r>
              <a:rPr lang="es-CO" dirty="0" smtClean="0"/>
              <a:t>La </a:t>
            </a:r>
            <a:r>
              <a:rPr lang="es-CO" dirty="0"/>
              <a:t>señal portadora transporta la información a través del sistema. La señal de la información modula a la portadora, </a:t>
            </a:r>
            <a:r>
              <a:rPr lang="es-CO" b="1" dirty="0"/>
              <a:t>cambiando</a:t>
            </a:r>
            <a:r>
              <a:rPr lang="es-CO" dirty="0"/>
              <a:t> su </a:t>
            </a:r>
            <a:r>
              <a:rPr lang="es-CO" b="1" dirty="0"/>
              <a:t>amplitud, frecuencia o fase</a:t>
            </a:r>
            <a:r>
              <a:rPr lang="es-CO" b="1" dirty="0" smtClean="0"/>
              <a:t>.</a:t>
            </a:r>
          </a:p>
          <a:p>
            <a:pPr algn="just"/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775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y demodulación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12335"/>
          </a:xfrm>
        </p:spPr>
        <p:txBody>
          <a:bodyPr>
            <a:normAutofit lnSpcReduction="10000"/>
          </a:bodyPr>
          <a:lstStyle/>
          <a:p>
            <a:pPr algn="just"/>
            <a:r>
              <a:rPr lang="es-CO" dirty="0"/>
              <a:t>Los dos </a:t>
            </a:r>
            <a:r>
              <a:rPr lang="es-CO" b="1" dirty="0"/>
              <a:t>tipos</a:t>
            </a:r>
            <a:r>
              <a:rPr lang="es-CO" dirty="0"/>
              <a:t> </a:t>
            </a:r>
            <a:r>
              <a:rPr lang="es-CO" b="1" dirty="0"/>
              <a:t>básicos</a:t>
            </a:r>
            <a:r>
              <a:rPr lang="es-CO" dirty="0"/>
              <a:t> de comunicaciones electrónicas son </a:t>
            </a:r>
            <a:r>
              <a:rPr lang="es-CO" b="1" dirty="0"/>
              <a:t>analógico</a:t>
            </a:r>
            <a:r>
              <a:rPr lang="es-CO" dirty="0"/>
              <a:t> y </a:t>
            </a:r>
            <a:r>
              <a:rPr lang="es-CO" b="1" dirty="0"/>
              <a:t>digital</a:t>
            </a:r>
            <a:r>
              <a:rPr lang="es-CO" dirty="0"/>
              <a:t>. </a:t>
            </a:r>
          </a:p>
          <a:p>
            <a:pPr algn="just"/>
            <a:r>
              <a:rPr lang="es-CO" dirty="0" smtClean="0"/>
              <a:t>Un </a:t>
            </a:r>
            <a:r>
              <a:rPr lang="es-CO" dirty="0"/>
              <a:t>sistema </a:t>
            </a:r>
            <a:r>
              <a:rPr lang="es-CO" b="1" dirty="0"/>
              <a:t>analógico</a:t>
            </a:r>
            <a:r>
              <a:rPr lang="es-CO" dirty="0"/>
              <a:t> es aquel en el cual la energía se transmite y se recibe en forma </a:t>
            </a:r>
            <a:r>
              <a:rPr lang="es-CO" b="1" dirty="0"/>
              <a:t>analógica</a:t>
            </a:r>
            <a:r>
              <a:rPr lang="es-CO" dirty="0"/>
              <a:t>. Además, tanto la </a:t>
            </a:r>
            <a:r>
              <a:rPr lang="es-CO" b="1" dirty="0"/>
              <a:t>información</a:t>
            </a:r>
            <a:r>
              <a:rPr lang="es-CO" dirty="0"/>
              <a:t> como la </a:t>
            </a:r>
            <a:r>
              <a:rPr lang="es-CO" b="1" dirty="0"/>
              <a:t>portadora</a:t>
            </a:r>
            <a:r>
              <a:rPr lang="es-CO" dirty="0"/>
              <a:t> son señales </a:t>
            </a:r>
            <a:r>
              <a:rPr lang="es-CO" b="1" dirty="0"/>
              <a:t>analógicas</a:t>
            </a:r>
            <a:r>
              <a:rPr lang="es-CO" dirty="0" smtClean="0"/>
              <a:t>.</a:t>
            </a:r>
          </a:p>
          <a:p>
            <a:pPr algn="just"/>
            <a:r>
              <a:rPr lang="es-CO" dirty="0"/>
              <a:t>Comunicaciones </a:t>
            </a:r>
            <a:r>
              <a:rPr lang="es-CO" b="1" dirty="0"/>
              <a:t>digitales</a:t>
            </a:r>
            <a:r>
              <a:rPr lang="es-CO" dirty="0"/>
              <a:t> abarca </a:t>
            </a:r>
            <a:r>
              <a:rPr lang="es-CO" b="1" dirty="0"/>
              <a:t>transmisión digital y radio </a:t>
            </a:r>
            <a:r>
              <a:rPr lang="es-CO" b="1" dirty="0" smtClean="0"/>
              <a:t>digital</a:t>
            </a:r>
            <a:r>
              <a:rPr lang="es-CO" dirty="0" smtClean="0"/>
              <a:t>. La </a:t>
            </a:r>
            <a:r>
              <a:rPr lang="es-CO" dirty="0"/>
              <a:t>primera es un sistema digital </a:t>
            </a:r>
            <a:r>
              <a:rPr lang="es-CO" b="1" dirty="0"/>
              <a:t>verdadero</a:t>
            </a:r>
            <a:r>
              <a:rPr lang="es-CO" dirty="0"/>
              <a:t> donde </a:t>
            </a:r>
            <a:r>
              <a:rPr lang="es-CO" b="1" dirty="0"/>
              <a:t>no</a:t>
            </a:r>
            <a:r>
              <a:rPr lang="es-CO" dirty="0"/>
              <a:t> hay portadora analógica y la fuente de la información </a:t>
            </a:r>
            <a:r>
              <a:rPr lang="es-CO" b="1" dirty="0"/>
              <a:t>puede</a:t>
            </a:r>
            <a:r>
              <a:rPr lang="es-CO" dirty="0"/>
              <a:t> tener forma digital o analógica</a:t>
            </a:r>
            <a:r>
              <a:rPr lang="es-CO" dirty="0" smtClean="0"/>
              <a:t>.</a:t>
            </a:r>
            <a:endParaRPr lang="es-CO" dirty="0"/>
          </a:p>
          <a:p>
            <a:pPr algn="just"/>
            <a:r>
              <a:rPr lang="es-CO" dirty="0"/>
              <a:t>La radio digital es la transmisión de portadoras </a:t>
            </a:r>
            <a:r>
              <a:rPr lang="es-CO" b="1" dirty="0"/>
              <a:t>analógicas</a:t>
            </a:r>
            <a:r>
              <a:rPr lang="es-CO" dirty="0"/>
              <a:t> moduladas digitalmente. La señal moduladora y la señal demoduladora son </a:t>
            </a:r>
            <a:r>
              <a:rPr lang="es-CO" b="1" dirty="0"/>
              <a:t>pulsos digitales</a:t>
            </a:r>
            <a:r>
              <a:rPr lang="es-CO" dirty="0"/>
              <a:t>. </a:t>
            </a:r>
          </a:p>
          <a:p>
            <a:pPr algn="just"/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686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390843"/>
            <a:ext cx="9144000" cy="2387600"/>
          </a:xfrm>
        </p:spPr>
        <p:txBody>
          <a:bodyPr/>
          <a:lstStyle/>
          <a:p>
            <a:r>
              <a:rPr lang="es-CO" dirty="0" smtClean="0"/>
              <a:t>Introducción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258503"/>
            <a:ext cx="9144000" cy="490537"/>
          </a:xfrm>
        </p:spPr>
        <p:txBody>
          <a:bodyPr>
            <a:normAutofit/>
          </a:bodyPr>
          <a:lstStyle/>
          <a:p>
            <a:r>
              <a:rPr lang="es-CO" dirty="0" smtClean="0">
                <a:hlinkClick r:id="rId2" action="ppaction://hlinkfile"/>
              </a:rPr>
              <a:t>Ver video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020" y="5349875"/>
            <a:ext cx="379095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030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y demodulación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grpSp>
        <p:nvGrpSpPr>
          <p:cNvPr id="27" name="Grupo 26"/>
          <p:cNvGrpSpPr/>
          <p:nvPr/>
        </p:nvGrpSpPr>
        <p:grpSpPr>
          <a:xfrm>
            <a:off x="2051781" y="1994435"/>
            <a:ext cx="7504511" cy="3830961"/>
            <a:chOff x="1402080" y="2644140"/>
            <a:chExt cx="7504511" cy="383096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Rectángulo 4"/>
                <p:cNvSpPr/>
                <p:nvPr/>
              </p:nvSpPr>
              <p:spPr>
                <a:xfrm>
                  <a:off x="3063241" y="3587234"/>
                  <a:ext cx="5843350" cy="70788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CO" sz="4000" b="1" i="1">
                            <a:latin typeface="Cambria Math" panose="02040503050406030204" pitchFamily="18" charset="0"/>
                          </a:rPr>
                          <m:t>𝒗</m:t>
                        </m:r>
                        <m:d>
                          <m:dPr>
                            <m:ctrlPr>
                              <a:rPr lang="es-CO" sz="40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s-CO" sz="4000" b="1" i="1">
                                <a:latin typeface="Cambria Math" panose="02040503050406030204" pitchFamily="18" charset="0"/>
                              </a:rPr>
                              <m:t>𝒕</m:t>
                            </m:r>
                          </m:e>
                        </m:d>
                        <m:r>
                          <a:rPr lang="es-CO" sz="4000" b="0" i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s-CO" sz="4000" b="1" i="1">
                            <a:latin typeface="Cambria Math" panose="02040503050406030204" pitchFamily="18" charset="0"/>
                          </a:rPr>
                          <m:t>𝑽</m:t>
                        </m:r>
                        <m:func>
                          <m:funcPr>
                            <m:ctrlPr>
                              <a:rPr lang="es-CO" sz="4000" b="1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s-CO" sz="4000" b="1" i="0">
                                <a:latin typeface="Cambria Math" panose="02040503050406030204" pitchFamily="18" charset="0"/>
                              </a:rPr>
                              <m:t>𝐬𝐢𝐧</m:t>
                            </m:r>
                          </m:fName>
                          <m:e>
                            <m:d>
                              <m:dPr>
                                <m:ctrlPr>
                                  <a:rPr lang="es-CO" sz="4000" b="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s-CO" sz="4000" b="0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s-CO" sz="4000" b="1" i="1">
                                    <a:latin typeface="Cambria Math" panose="02040503050406030204" pitchFamily="18" charset="0"/>
                                  </a:rPr>
                                  <m:t>𝝅</m:t>
                                </m:r>
                                <m:r>
                                  <a:rPr lang="es-CO" sz="4000" b="1" i="1">
                                    <a:latin typeface="Cambria Math" panose="02040503050406030204" pitchFamily="18" charset="0"/>
                                  </a:rPr>
                                  <m:t>𝒇𝒕</m:t>
                                </m:r>
                                <m:r>
                                  <a:rPr lang="es-CO" sz="4000" b="0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s-CO" sz="4000" b="1" i="1"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</m:e>
                            </m:d>
                          </m:e>
                        </m:func>
                      </m:oMath>
                    </m:oMathPara>
                  </a14:m>
                  <a:endParaRPr lang="es-CO" sz="4000" dirty="0"/>
                </a:p>
              </p:txBody>
            </p:sp>
          </mc:Choice>
          <mc:Fallback xmlns="">
            <p:sp>
              <p:nvSpPr>
                <p:cNvPr id="5" name="Rectángulo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63241" y="3587234"/>
                  <a:ext cx="5843350" cy="707886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CuadroTexto 5"/>
            <p:cNvSpPr txBox="1"/>
            <p:nvPr/>
          </p:nvSpPr>
          <p:spPr>
            <a:xfrm>
              <a:off x="4663440" y="2651760"/>
              <a:ext cx="9601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3200" dirty="0" smtClean="0"/>
                <a:t>AM</a:t>
              </a:r>
              <a:endParaRPr lang="es-CO" sz="3200" dirty="0"/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6621780" y="2644140"/>
              <a:ext cx="9601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3200" dirty="0" smtClean="0"/>
                <a:t>FM</a:t>
              </a:r>
              <a:endParaRPr lang="es-CO" sz="3200" dirty="0"/>
            </a:p>
          </p:txBody>
        </p:sp>
        <p:sp>
          <p:nvSpPr>
            <p:cNvPr id="8" name="CuadroTexto 7"/>
            <p:cNvSpPr txBox="1"/>
            <p:nvPr/>
          </p:nvSpPr>
          <p:spPr>
            <a:xfrm>
              <a:off x="7787640" y="2644140"/>
              <a:ext cx="9601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3200" dirty="0"/>
                <a:t>P</a:t>
              </a:r>
              <a:r>
                <a:rPr lang="es-CO" sz="3200" dirty="0" smtClean="0"/>
                <a:t>M</a:t>
              </a:r>
              <a:endParaRPr lang="es-CO" sz="3200" dirty="0"/>
            </a:p>
          </p:txBody>
        </p:sp>
        <p:sp>
          <p:nvSpPr>
            <p:cNvPr id="9" name="CuadroTexto 8"/>
            <p:cNvSpPr txBox="1"/>
            <p:nvPr/>
          </p:nvSpPr>
          <p:spPr>
            <a:xfrm>
              <a:off x="4655820" y="4907280"/>
              <a:ext cx="9601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3200" dirty="0" smtClean="0"/>
                <a:t>ASK</a:t>
              </a:r>
              <a:endParaRPr lang="es-CO" sz="3200" dirty="0"/>
            </a:p>
          </p:txBody>
        </p:sp>
        <p:sp>
          <p:nvSpPr>
            <p:cNvPr id="10" name="CuadroTexto 9"/>
            <p:cNvSpPr txBox="1"/>
            <p:nvPr/>
          </p:nvSpPr>
          <p:spPr>
            <a:xfrm>
              <a:off x="6614160" y="4899660"/>
              <a:ext cx="9601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3200" dirty="0" smtClean="0"/>
                <a:t>FSK</a:t>
              </a:r>
              <a:endParaRPr lang="es-CO" sz="3200" dirty="0"/>
            </a:p>
          </p:txBody>
        </p:sp>
        <p:sp>
          <p:nvSpPr>
            <p:cNvPr id="11" name="CuadroTexto 10"/>
            <p:cNvSpPr txBox="1"/>
            <p:nvPr/>
          </p:nvSpPr>
          <p:spPr>
            <a:xfrm>
              <a:off x="7780020" y="4899660"/>
              <a:ext cx="9601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3200" dirty="0" smtClean="0"/>
                <a:t>PSK</a:t>
              </a:r>
              <a:endParaRPr lang="es-CO" sz="3200" dirty="0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1409700" y="2644140"/>
              <a:ext cx="22555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3200" dirty="0" smtClean="0"/>
                <a:t>Analógica</a:t>
              </a:r>
              <a:endParaRPr lang="es-CO" sz="3200" dirty="0"/>
            </a:p>
          </p:txBody>
        </p:sp>
        <p:sp>
          <p:nvSpPr>
            <p:cNvPr id="13" name="CuadroTexto 12"/>
            <p:cNvSpPr txBox="1"/>
            <p:nvPr/>
          </p:nvSpPr>
          <p:spPr>
            <a:xfrm>
              <a:off x="1402080" y="4899660"/>
              <a:ext cx="22555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3200" dirty="0" smtClean="0"/>
                <a:t>Digital</a:t>
              </a:r>
              <a:endParaRPr lang="es-CO" sz="3200" dirty="0"/>
            </a:p>
          </p:txBody>
        </p:sp>
        <p:cxnSp>
          <p:nvCxnSpPr>
            <p:cNvPr id="15" name="Conector recto de flecha 14"/>
            <p:cNvCxnSpPr>
              <a:stCxn id="6" idx="2"/>
            </p:cNvCxnSpPr>
            <p:nvPr/>
          </p:nvCxnSpPr>
          <p:spPr>
            <a:xfrm>
              <a:off x="5143500" y="3236535"/>
              <a:ext cx="0" cy="35069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de flecha 15"/>
            <p:cNvCxnSpPr/>
            <p:nvPr/>
          </p:nvCxnSpPr>
          <p:spPr>
            <a:xfrm>
              <a:off x="7121099" y="3239743"/>
              <a:ext cx="0" cy="35069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de flecha 16"/>
            <p:cNvCxnSpPr/>
            <p:nvPr/>
          </p:nvCxnSpPr>
          <p:spPr>
            <a:xfrm>
              <a:off x="8236021" y="3235729"/>
              <a:ext cx="0" cy="35069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de flecha 18"/>
            <p:cNvCxnSpPr>
              <a:stCxn id="9" idx="0"/>
            </p:cNvCxnSpPr>
            <p:nvPr/>
          </p:nvCxnSpPr>
          <p:spPr>
            <a:xfrm flipV="1">
              <a:off x="5135880" y="4475747"/>
              <a:ext cx="7620" cy="43153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de flecha 19"/>
            <p:cNvCxnSpPr/>
            <p:nvPr/>
          </p:nvCxnSpPr>
          <p:spPr>
            <a:xfrm flipV="1">
              <a:off x="7044891" y="4471733"/>
              <a:ext cx="7620" cy="43153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de flecha 20"/>
            <p:cNvCxnSpPr/>
            <p:nvPr/>
          </p:nvCxnSpPr>
          <p:spPr>
            <a:xfrm flipV="1">
              <a:off x="8207945" y="4479750"/>
              <a:ext cx="7620" cy="43153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CuadroTexto 21"/>
            <p:cNvSpPr txBox="1"/>
            <p:nvPr/>
          </p:nvSpPr>
          <p:spPr>
            <a:xfrm>
              <a:off x="6208295" y="5890326"/>
              <a:ext cx="11213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3200" dirty="0" smtClean="0"/>
                <a:t>QAM</a:t>
              </a:r>
              <a:endParaRPr lang="es-CO" sz="3200" dirty="0"/>
            </a:p>
          </p:txBody>
        </p:sp>
        <p:cxnSp>
          <p:nvCxnSpPr>
            <p:cNvPr id="24" name="Conector recto de flecha 23"/>
            <p:cNvCxnSpPr>
              <a:stCxn id="9" idx="2"/>
              <a:endCxn id="22" idx="1"/>
            </p:cNvCxnSpPr>
            <p:nvPr/>
          </p:nvCxnSpPr>
          <p:spPr>
            <a:xfrm>
              <a:off x="5135880" y="5492055"/>
              <a:ext cx="1072415" cy="69065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de flecha 25"/>
            <p:cNvCxnSpPr>
              <a:stCxn id="11" idx="2"/>
              <a:endCxn id="22" idx="3"/>
            </p:cNvCxnSpPr>
            <p:nvPr/>
          </p:nvCxnSpPr>
          <p:spPr>
            <a:xfrm flipH="1">
              <a:off x="7329638" y="5484435"/>
              <a:ext cx="930442" cy="6982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33494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y demodulación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65701"/>
          </a:xfrm>
        </p:spPr>
        <p:txBody>
          <a:bodyPr>
            <a:normAutofit/>
          </a:bodyPr>
          <a:lstStyle/>
          <a:p>
            <a:pPr algn="just"/>
            <a:r>
              <a:rPr lang="es-CO" dirty="0"/>
              <a:t>Si la señal de información es analógica y la </a:t>
            </a:r>
            <a:r>
              <a:rPr lang="es-CO" b="1" dirty="0"/>
              <a:t>amplitud</a:t>
            </a:r>
            <a:r>
              <a:rPr lang="es-CO" dirty="0"/>
              <a:t> de la portadora es proporcional a ella se produce la modulación de amplitud </a:t>
            </a:r>
            <a:r>
              <a:rPr lang="es-CO" b="1" dirty="0"/>
              <a:t>AM</a:t>
            </a:r>
            <a:r>
              <a:rPr lang="es-CO" dirty="0" smtClean="0"/>
              <a:t>.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162305"/>
            <a:ext cx="9239378" cy="315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10737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y demodulación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609058"/>
            <a:ext cx="10515600" cy="1928228"/>
          </a:xfrm>
        </p:spPr>
        <p:txBody>
          <a:bodyPr>
            <a:normAutofit/>
          </a:bodyPr>
          <a:lstStyle/>
          <a:p>
            <a:pPr algn="just"/>
            <a:r>
              <a:rPr lang="es-CO" dirty="0"/>
              <a:t>Si se </a:t>
            </a:r>
            <a:r>
              <a:rPr lang="es-CO" b="1" dirty="0"/>
              <a:t>varía</a:t>
            </a:r>
            <a:r>
              <a:rPr lang="es-CO" dirty="0"/>
              <a:t> la </a:t>
            </a:r>
            <a:r>
              <a:rPr lang="es-CO" b="1" dirty="0"/>
              <a:t>frecuencia</a:t>
            </a:r>
            <a:r>
              <a:rPr lang="es-CO" dirty="0"/>
              <a:t> en forma proporcional a la señal de información se produce la modulación de frecuencia </a:t>
            </a:r>
            <a:r>
              <a:rPr lang="es-CO" b="1" dirty="0"/>
              <a:t>FM</a:t>
            </a:r>
            <a:r>
              <a:rPr lang="es-CO" dirty="0" smtClean="0"/>
              <a:t>.</a:t>
            </a:r>
          </a:p>
          <a:p>
            <a:pPr algn="just"/>
            <a:r>
              <a:rPr lang="es-CO" dirty="0"/>
              <a:t>Si se varia la </a:t>
            </a:r>
            <a:r>
              <a:rPr lang="es-CO" b="1" dirty="0"/>
              <a:t>fase</a:t>
            </a:r>
            <a:r>
              <a:rPr lang="es-CO" dirty="0"/>
              <a:t> en proporción con la señal de información se produce la modulación de fase </a:t>
            </a:r>
            <a:r>
              <a:rPr lang="es-CO" b="1" dirty="0"/>
              <a:t>PM</a:t>
            </a:r>
            <a:r>
              <a:rPr lang="es-CO" dirty="0" smtClean="0"/>
              <a:t>.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1178" y="3546068"/>
            <a:ext cx="5949644" cy="2929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36490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y demodulación 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1357298"/>
            <a:ext cx="1076024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500" dirty="0"/>
              <a:t>Si la señal de información es </a:t>
            </a:r>
            <a:r>
              <a:rPr lang="es-CO" sz="2500" b="1" dirty="0"/>
              <a:t>digital</a:t>
            </a:r>
            <a:r>
              <a:rPr lang="es-CO" sz="2500" dirty="0"/>
              <a:t> y la </a:t>
            </a:r>
            <a:r>
              <a:rPr lang="es-CO" sz="2500" b="1" dirty="0"/>
              <a:t>amplitud</a:t>
            </a:r>
            <a:r>
              <a:rPr lang="es-CO" sz="2500" dirty="0"/>
              <a:t> de la portadora se varia proporcionalmente a la señal e la información, se produce la modulación por conmutación de amplitud </a:t>
            </a:r>
            <a:r>
              <a:rPr lang="es-CO" sz="2500" b="1" dirty="0"/>
              <a:t>ASK</a:t>
            </a:r>
            <a:r>
              <a:rPr lang="es-CO" sz="2500" dirty="0"/>
              <a:t>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4095736" y="2926139"/>
            <a:ext cx="5429288" cy="3722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31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y demodulación 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1357299"/>
            <a:ext cx="1051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/>
              <a:t>Si la </a:t>
            </a:r>
            <a:r>
              <a:rPr lang="es-CO" sz="2800" b="1" dirty="0"/>
              <a:t>frecuencia</a:t>
            </a:r>
            <a:r>
              <a:rPr lang="es-CO" sz="2800" dirty="0"/>
              <a:t> varia en forma proporcional a la señal de la información se produce la modulación por conmutación de frecuencia </a:t>
            </a:r>
            <a:r>
              <a:rPr lang="es-CO" sz="2800" b="1" dirty="0"/>
              <a:t>FSK.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3261280" y="2743192"/>
            <a:ext cx="5715040" cy="39981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997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838200" y="1357299"/>
            <a:ext cx="1051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/>
              <a:t>Si la </a:t>
            </a:r>
            <a:r>
              <a:rPr lang="es-CO" sz="2800" b="1" dirty="0"/>
              <a:t>fase</a:t>
            </a:r>
            <a:r>
              <a:rPr lang="es-CO" sz="2800" dirty="0"/>
              <a:t> varía de manera proporcional a la señal de información se produce la modulación por conmutación de fase </a:t>
            </a:r>
            <a:r>
              <a:rPr lang="es-CO" sz="2800" b="1" dirty="0"/>
              <a:t>PSK.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3024166" y="2623030"/>
            <a:ext cx="5786478" cy="39968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s-CO" b="1" dirty="0" smtClean="0"/>
              <a:t>Modulación y demodulación </a:t>
            </a:r>
            <a:endParaRPr lang="es-CO" b="1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507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y demodulación 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1357299"/>
            <a:ext cx="10515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/>
              <a:t>Si se varían al mismo tiempo la </a:t>
            </a:r>
            <a:r>
              <a:rPr lang="es-CO" sz="2800" b="1" dirty="0"/>
              <a:t>amplitud</a:t>
            </a:r>
            <a:r>
              <a:rPr lang="es-CO" sz="2800" dirty="0"/>
              <a:t> y la </a:t>
            </a:r>
            <a:r>
              <a:rPr lang="es-CO" sz="2800" b="1" dirty="0"/>
              <a:t>fase</a:t>
            </a:r>
            <a:r>
              <a:rPr lang="es-CO" sz="2800" dirty="0"/>
              <a:t> en proporción con la </a:t>
            </a:r>
            <a:r>
              <a:rPr lang="es-CO" sz="2800" dirty="0" smtClean="0"/>
              <a:t>señal </a:t>
            </a:r>
            <a:r>
              <a:rPr lang="es-CO" sz="2800" dirty="0"/>
              <a:t>de la información resulta la modulación de amplitud en cuadratura </a:t>
            </a:r>
            <a:r>
              <a:rPr lang="es-CO" sz="2800" b="1" dirty="0"/>
              <a:t>QAM</a:t>
            </a:r>
            <a:r>
              <a:rPr lang="es-CO" sz="2800" dirty="0"/>
              <a:t>.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2452663" y="3286125"/>
            <a:ext cx="7067589" cy="2019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565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y demodulación 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1670118"/>
            <a:ext cx="105156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 smtClean="0"/>
              <a:t>La </a:t>
            </a:r>
            <a:r>
              <a:rPr lang="es-CO" sz="2800" dirty="0"/>
              <a:t>modulación se hace en un transmisor mediante un circuito llamado </a:t>
            </a:r>
            <a:r>
              <a:rPr lang="es-CO" sz="2800" b="1" dirty="0"/>
              <a:t>modulador</a:t>
            </a:r>
            <a:r>
              <a:rPr lang="es-CO" sz="2800" dirty="0"/>
              <a:t>. </a:t>
            </a:r>
            <a:endParaRPr lang="es-CO" sz="2800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O" sz="28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 smtClean="0"/>
              <a:t>Una </a:t>
            </a:r>
            <a:r>
              <a:rPr lang="es-CO" sz="2800" dirty="0"/>
              <a:t>portadora sobre la que ha actuado una señal de información se llama onda o </a:t>
            </a:r>
            <a:r>
              <a:rPr lang="es-CO" sz="2800" b="1" dirty="0"/>
              <a:t>señal </a:t>
            </a:r>
            <a:r>
              <a:rPr lang="es-CO" sz="2800" b="1" dirty="0" smtClean="0"/>
              <a:t>modulada</a:t>
            </a:r>
            <a:r>
              <a:rPr lang="es-CO" sz="2800" dirty="0" smtClean="0"/>
              <a:t>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O" sz="28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 smtClean="0"/>
              <a:t>La </a:t>
            </a:r>
            <a:r>
              <a:rPr lang="es-CO" sz="2800" b="1" dirty="0"/>
              <a:t>demodulación</a:t>
            </a:r>
            <a:r>
              <a:rPr lang="es-CO" sz="2800" dirty="0"/>
              <a:t> es el proceso inverso a la modulación y reconvierte </a:t>
            </a:r>
            <a:r>
              <a:rPr lang="es-CO" sz="2800" dirty="0" smtClean="0"/>
              <a:t>a la </a:t>
            </a:r>
            <a:r>
              <a:rPr lang="es-CO" sz="2800" dirty="0"/>
              <a:t>portadora modulada en la información </a:t>
            </a:r>
            <a:r>
              <a:rPr lang="es-CO" sz="2800" dirty="0" smtClean="0"/>
              <a:t>original.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O" sz="28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 smtClean="0"/>
              <a:t>La </a:t>
            </a:r>
            <a:r>
              <a:rPr lang="es-CO" sz="2800" dirty="0"/>
              <a:t>demodulación se hace en un receptor con un circuito llamado </a:t>
            </a:r>
            <a:r>
              <a:rPr lang="es-CO" sz="2800" b="1" dirty="0"/>
              <a:t>demodulador</a:t>
            </a:r>
            <a:r>
              <a:rPr lang="es-CO" sz="2800" dirty="0"/>
              <a:t>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02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Espectro Electromagnético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1670118"/>
            <a:ext cx="105156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 smtClean="0"/>
              <a:t>La frecuencia no es mas que la cantidad de veces que sucede un movimiento periódico durante determinado periodo. Cada inversión completa de la onda se llama ciclo.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 smtClean="0"/>
              <a:t>La unidad básica de la frecuencia es el Hertz. Un Hertz es igual aun ciclo por segundo.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000" dirty="0">
                <a:hlinkClick r:id="rId2"/>
              </a:rPr>
              <a:t>https://</a:t>
            </a:r>
            <a:r>
              <a:rPr lang="es-CO" sz="2000" dirty="0" smtClean="0">
                <a:hlinkClick r:id="rId2"/>
              </a:rPr>
              <a:t>www.youtube.com/watch?v=ixwxOQf50kc&amp;list=PLI8tQnAr9b-Hjg0lu6msCA_VyxN51Xwy5&amp;index=2</a:t>
            </a:r>
            <a:endParaRPr lang="es-CO" sz="2000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000" dirty="0">
                <a:hlinkClick r:id="rId3"/>
              </a:rPr>
              <a:t>https://</a:t>
            </a:r>
            <a:r>
              <a:rPr lang="es-CO" sz="2000" dirty="0" smtClean="0">
                <a:hlinkClick r:id="rId3"/>
              </a:rPr>
              <a:t>www.youtube.com/watch?v=i985eNEB2QM&amp;index=3&amp;list=PLI8tQnAr9b-Hjg0lu6msCA_VyxN51Xwy5</a:t>
            </a:r>
            <a:endParaRPr lang="es-CO" sz="2000" dirty="0" smtClean="0"/>
          </a:p>
          <a:p>
            <a:pPr algn="just"/>
            <a:endParaRPr lang="es-CO" sz="28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33267" y="5341450"/>
            <a:ext cx="2037301" cy="621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53715" y="5404863"/>
            <a:ext cx="1808047" cy="558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91650" y="5406610"/>
            <a:ext cx="1832811" cy="55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91016" y="5404863"/>
            <a:ext cx="2012997" cy="59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1319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Espectro Electromagnético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1670118"/>
            <a:ext cx="10515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/>
              <a:t>La </a:t>
            </a:r>
            <a:r>
              <a:rPr lang="es-CO" sz="2800" b="1" dirty="0"/>
              <a:t>FCC</a:t>
            </a:r>
            <a:r>
              <a:rPr lang="es-CO" sz="2800" dirty="0"/>
              <a:t> (Comisión Federal  de Comunicaciones) es el ente regulador en </a:t>
            </a:r>
            <a:r>
              <a:rPr lang="es-CO" sz="2800" b="1" dirty="0"/>
              <a:t>USA</a:t>
            </a:r>
            <a:r>
              <a:rPr lang="es-CO" sz="2800" dirty="0"/>
              <a:t> para la asignación de frecuencias para radio propagación en espacio libre, sin embargo, cada nación altera el </a:t>
            </a:r>
            <a:r>
              <a:rPr lang="es-CO" sz="2800" b="1" dirty="0"/>
              <a:t>espectro</a:t>
            </a:r>
            <a:r>
              <a:rPr lang="es-CO" sz="2800" dirty="0"/>
              <a:t> de acuerdo a las necesidades de comunicación</a:t>
            </a:r>
            <a:r>
              <a:rPr lang="es-CO" sz="2800" dirty="0" smtClean="0"/>
              <a:t>.</a:t>
            </a:r>
          </a:p>
          <a:p>
            <a:pPr algn="just"/>
            <a:endParaRPr lang="es-CO" sz="2800" dirty="0"/>
          </a:p>
          <a:p>
            <a:pPr algn="just"/>
            <a:r>
              <a:rPr lang="es-CO" sz="2800" dirty="0" smtClean="0">
                <a:hlinkClick r:id="rId2" action="ppaction://hlinkfile"/>
              </a:rPr>
              <a:t>Espectro electromagnético de Colombia</a:t>
            </a:r>
            <a:endParaRPr lang="es-CO" sz="2800" dirty="0" smtClean="0"/>
          </a:p>
          <a:p>
            <a:pPr algn="just"/>
            <a:endParaRPr lang="es-CO" sz="2800" dirty="0"/>
          </a:p>
          <a:p>
            <a:pPr algn="just"/>
            <a:r>
              <a:rPr lang="es-CO" sz="2800" dirty="0" smtClean="0"/>
              <a:t>La relación entre frecuencia, velocidad y longitud de onda se expresa como:</a:t>
            </a:r>
            <a:endParaRPr lang="es-CO" sz="28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ángulo 2"/>
              <p:cNvSpPr/>
              <p:nvPr/>
            </p:nvSpPr>
            <p:spPr>
              <a:xfrm>
                <a:off x="4844715" y="5360059"/>
                <a:ext cx="2502569" cy="1012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O" sz="4400" b="1" i="1">
                          <a:latin typeface="Cambria Math" panose="02040503050406030204" pitchFamily="18" charset="0"/>
                        </a:rPr>
                        <m:t>𝝀</m:t>
                      </m:r>
                      <m:r>
                        <a:rPr lang="es-CO" sz="4400" b="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skw"/>
                          <m:ctrlPr>
                            <a:rPr lang="es-CO" sz="44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CO" sz="4400" b="1" i="1">
                              <a:latin typeface="Cambria Math" panose="02040503050406030204" pitchFamily="18" charset="0"/>
                            </a:rPr>
                            <m:t>𝒄</m:t>
                          </m:r>
                        </m:num>
                        <m:den>
                          <m:r>
                            <a:rPr lang="es-CO" sz="4400" b="1" i="1">
                              <a:latin typeface="Cambria Math" panose="02040503050406030204" pitchFamily="18" charset="0"/>
                            </a:rPr>
                            <m:t>𝒇</m:t>
                          </m:r>
                        </m:den>
                      </m:f>
                    </m:oMath>
                  </m:oMathPara>
                </a14:m>
                <a:endParaRPr lang="es-CO" sz="4400" dirty="0"/>
              </a:p>
            </p:txBody>
          </p:sp>
        </mc:Choice>
        <mc:Fallback xmlns="">
          <p:sp>
            <p:nvSpPr>
              <p:cNvPr id="3" name="Rectángulo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4715" y="5360059"/>
                <a:ext cx="2502569" cy="101252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7881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Términos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O" dirty="0" smtClean="0"/>
              <a:t>Comunicación: poner algo en común, compartir algo.</a:t>
            </a:r>
          </a:p>
          <a:p>
            <a:pPr algn="just"/>
            <a:r>
              <a:rPr lang="es-CO" dirty="0" smtClean="0"/>
              <a:t>Información: formar, crear idea, conjunto de datos organizados que forman un mensaje.</a:t>
            </a:r>
          </a:p>
          <a:p>
            <a:pPr algn="just"/>
            <a:r>
              <a:rPr lang="es-CO" dirty="0" smtClean="0"/>
              <a:t>Claude Shannon: “Comunicación son todos aquellos procedimientos por los cuales una mente afecta a otra”.  La información es la probabilidad de que un acontecimiento se produzca. Mientras mas improbable es, más valor tiene”.</a:t>
            </a:r>
          </a:p>
          <a:p>
            <a:pPr algn="just"/>
            <a:endParaRPr lang="es-CO" dirty="0" smtClean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543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Espectro Electromagnético</a:t>
            </a:r>
            <a:endParaRPr lang="es-CO" b="1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2662709" y="1484005"/>
            <a:ext cx="6842234" cy="49910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68451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photos-h.ak.fbcdn.net/hphotos-ak-xfa1/t1.0-9/261760_197042547012707_1213339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677" y="1611068"/>
            <a:ext cx="6858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Espectro Electromagnético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41397325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Capacidad de información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1670118"/>
            <a:ext cx="10515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 smtClean="0"/>
              <a:t>Es una medida de cuánta información se puede transferir a través de un sistema de comunicaciones en determinado tiempo. La cantidad de información que se puede propagar es una función del ancho de banda y del tiempo de transmisión.</a:t>
            </a:r>
          </a:p>
          <a:p>
            <a:pPr algn="just"/>
            <a:endParaRPr lang="es-CO" sz="2800" dirty="0"/>
          </a:p>
          <a:p>
            <a:pPr algn="just"/>
            <a:r>
              <a:rPr lang="es-CO" sz="2800" dirty="0" smtClean="0"/>
              <a:t>Ley de </a:t>
            </a:r>
            <a:r>
              <a:rPr lang="es-CO" sz="2800" dirty="0" err="1" smtClean="0"/>
              <a:t>Hartley</a:t>
            </a:r>
            <a:r>
              <a:rPr lang="es-CO" sz="2800" dirty="0" smtClean="0"/>
              <a:t>: Mientras más amplio sea el ancho de banda y mayor sea el tiempo de transmisión, se podrá enviar más información a través del sistema:</a:t>
            </a:r>
          </a:p>
          <a:p>
            <a:pPr algn="just"/>
            <a:endParaRPr lang="es-CO" sz="2800" dirty="0"/>
          </a:p>
          <a:p>
            <a:pPr algn="just"/>
            <a:endParaRPr lang="es-CO" sz="28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ángulo 5"/>
              <p:cNvSpPr/>
              <p:nvPr/>
            </p:nvSpPr>
            <p:spPr>
              <a:xfrm>
                <a:off x="5203533" y="5527765"/>
                <a:ext cx="234872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O" sz="4000" b="1" i="1">
                          <a:latin typeface="Cambria Math" panose="02040503050406030204" pitchFamily="18" charset="0"/>
                        </a:rPr>
                        <m:t>𝑰</m:t>
                      </m:r>
                      <m:r>
                        <a:rPr lang="es-CO" sz="4000" b="0" i="0">
                          <a:latin typeface="Cambria Math" panose="02040503050406030204" pitchFamily="18" charset="0"/>
                        </a:rPr>
                        <m:t>∝</m:t>
                      </m:r>
                      <m:r>
                        <a:rPr lang="es-CO" sz="4000" b="1" i="1"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s-CO" sz="4000" b="0" i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s-CO" sz="4000" b="1" i="1">
                          <a:latin typeface="Cambria Math" panose="02040503050406030204" pitchFamily="18" charset="0"/>
                        </a:rPr>
                        <m:t>𝒕</m:t>
                      </m:r>
                    </m:oMath>
                  </m:oMathPara>
                </a14:m>
                <a:endParaRPr lang="es-CO" sz="4000" dirty="0"/>
              </a:p>
            </p:txBody>
          </p:sp>
        </mc:Choice>
        <mc:Fallback xmlns="">
          <p:sp>
            <p:nvSpPr>
              <p:cNvPr id="6" name="Rectángulo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3533" y="5527765"/>
                <a:ext cx="2348720" cy="70788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5860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Capacidad de información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422559" y="1320805"/>
            <a:ext cx="105156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 smtClean="0"/>
              <a:t>Limite de Shannon de capacidad de información:</a:t>
            </a:r>
          </a:p>
          <a:p>
            <a:pPr algn="just"/>
            <a:endParaRPr lang="es-CO" sz="2800" dirty="0"/>
          </a:p>
          <a:p>
            <a:pPr algn="just"/>
            <a:endParaRPr lang="es-CO" sz="2800" dirty="0" smtClean="0"/>
          </a:p>
          <a:p>
            <a:pPr algn="just"/>
            <a:endParaRPr lang="es-CO" sz="2800" dirty="0"/>
          </a:p>
          <a:p>
            <a:pPr algn="just"/>
            <a:endParaRPr lang="es-CO" sz="2800" dirty="0" smtClean="0"/>
          </a:p>
          <a:p>
            <a:pPr algn="just"/>
            <a:endParaRPr lang="es-CO" sz="2800" dirty="0"/>
          </a:p>
          <a:p>
            <a:pPr algn="just"/>
            <a:r>
              <a:rPr lang="es-CO" sz="2800" dirty="0"/>
              <a:t>En la fórmula de Shannon, C es la velocidad máxima en bps, B es el ancho de banda en Hz y S/N es la relación señal a ruido (</a:t>
            </a:r>
            <a:r>
              <a:rPr lang="es-CO" sz="2800" dirty="0" err="1"/>
              <a:t>signal</a:t>
            </a:r>
            <a:r>
              <a:rPr lang="es-CO" sz="2800" dirty="0"/>
              <a:t>/</a:t>
            </a:r>
            <a:r>
              <a:rPr lang="es-CO" sz="2800" dirty="0" err="1"/>
              <a:t>noise</a:t>
            </a:r>
            <a:r>
              <a:rPr lang="es-CO" sz="2800" dirty="0"/>
              <a:t>). Para cualquier sistema de transmisión con un determinado ancho de banda y con una relación dada de señal a ruido, limita la velocidad máxima en bps que se puede obtener, sea cual sea la técnica de </a:t>
            </a:r>
            <a:r>
              <a:rPr lang="es-CO" sz="2800" dirty="0" smtClean="0"/>
              <a:t>transmisión empleada.</a:t>
            </a:r>
            <a:endParaRPr lang="es-CO" sz="28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ángulo 2"/>
              <p:cNvSpPr/>
              <p:nvPr/>
            </p:nvSpPr>
            <p:spPr>
              <a:xfrm>
                <a:off x="621631" y="2172778"/>
                <a:ext cx="4850174" cy="13371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O" sz="3600" b="1" i="1" smtClean="0">
                          <a:latin typeface="Cambria Math" panose="02040503050406030204" pitchFamily="18" charset="0"/>
                        </a:rPr>
                        <m:t>𝑰</m:t>
                      </m:r>
                      <m:r>
                        <a:rPr lang="es-CO" sz="3600" b="0" i="0">
                          <a:latin typeface="Cambria Math" panose="02040503050406030204" pitchFamily="18" charset="0"/>
                        </a:rPr>
                        <m:t>=3,32</m:t>
                      </m:r>
                      <m:r>
                        <a:rPr lang="es-CO" sz="3600" b="1" i="1">
                          <a:latin typeface="Cambria Math" panose="02040503050406030204" pitchFamily="18" charset="0"/>
                        </a:rPr>
                        <m:t>𝑩</m:t>
                      </m:r>
                      <m:func>
                        <m:funcPr>
                          <m:ctrlPr>
                            <a:rPr lang="es-CO" sz="36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s-CO" sz="3600" b="1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a:rPr lang="es-CO" sz="3600" b="1" i="0">
                                  <a:latin typeface="Cambria Math" panose="02040503050406030204" pitchFamily="18" charset="0"/>
                                </a:rPr>
                                <m:t>𝐥</m:t>
                              </m:r>
                              <m:r>
                                <a:rPr lang="es-CO" sz="3600" b="1" i="1" smtClean="0">
                                  <a:latin typeface="Cambria Math" panose="02040503050406030204" pitchFamily="18" charset="0"/>
                                </a:rPr>
                                <m:t>𝒐𝒈</m:t>
                              </m:r>
                            </m:e>
                            <m:lim>
                              <m:r>
                                <a:rPr lang="es-CO" sz="3600" b="0" i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lim>
                          </m:limLow>
                        </m:fName>
                        <m:e>
                          <m:d>
                            <m:dPr>
                              <m:ctrlPr>
                                <a:rPr lang="es-CO" sz="36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CO" sz="3600" b="0" i="0">
                                  <a:latin typeface="Cambria Math" panose="02040503050406030204" pitchFamily="18" charset="0"/>
                                </a:rPr>
                                <m:t>1+</m:t>
                              </m:r>
                              <m:f>
                                <m:fPr>
                                  <m:ctrlPr>
                                    <a:rPr lang="es-CO" sz="3600" b="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s-CO" sz="3600" b="1" i="1">
                                      <a:latin typeface="Cambria Math" panose="02040503050406030204" pitchFamily="18" charset="0"/>
                                    </a:rPr>
                                    <m:t>𝑺</m:t>
                                  </m:r>
                                </m:num>
                                <m:den>
                                  <m:r>
                                    <a:rPr lang="es-CO" sz="3600" b="1" i="1">
                                      <a:latin typeface="Cambria Math" panose="02040503050406030204" pitchFamily="18" charset="0"/>
                                    </a:rPr>
                                    <m:t>𝑵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s-CO" sz="3600" dirty="0"/>
              </a:p>
            </p:txBody>
          </p:sp>
        </mc:Choice>
        <mc:Fallback xmlns="">
          <p:sp>
            <p:nvSpPr>
              <p:cNvPr id="3" name="Rectángulo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631" y="2172778"/>
                <a:ext cx="4850174" cy="133716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ángulo 6"/>
              <p:cNvSpPr/>
              <p:nvPr/>
            </p:nvSpPr>
            <p:spPr>
              <a:xfrm>
                <a:off x="6209499" y="2172778"/>
                <a:ext cx="3990964" cy="13371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O" sz="3600" b="1" i="1" smtClean="0">
                          <a:latin typeface="Cambria Math" panose="02040503050406030204" pitchFamily="18" charset="0"/>
                        </a:rPr>
                        <m:t>𝑰</m:t>
                      </m:r>
                      <m:r>
                        <a:rPr lang="es-CO" sz="3600" b="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CO" sz="3600" b="1" i="1">
                          <a:latin typeface="Cambria Math" panose="02040503050406030204" pitchFamily="18" charset="0"/>
                        </a:rPr>
                        <m:t>𝑩</m:t>
                      </m:r>
                      <m:func>
                        <m:funcPr>
                          <m:ctrlPr>
                            <a:rPr lang="es-CO" sz="36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s-CO" sz="3600" b="1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a:rPr lang="es-CO" sz="3600" b="1" i="0">
                                  <a:latin typeface="Cambria Math" panose="02040503050406030204" pitchFamily="18" charset="0"/>
                                </a:rPr>
                                <m:t>𝐥</m:t>
                              </m:r>
                              <m:r>
                                <a:rPr lang="es-CO" sz="3600" b="1" i="1" smtClean="0">
                                  <a:latin typeface="Cambria Math" panose="02040503050406030204" pitchFamily="18" charset="0"/>
                                </a:rPr>
                                <m:t>𝒐𝒈</m:t>
                              </m:r>
                            </m:e>
                            <m:lim>
                              <m:r>
                                <a:rPr lang="es-CO" sz="3600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lim>
                          </m:limLow>
                        </m:fName>
                        <m:e>
                          <m:d>
                            <m:dPr>
                              <m:ctrlPr>
                                <a:rPr lang="es-CO" sz="36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CO" sz="3600" b="0" i="0">
                                  <a:latin typeface="Cambria Math" panose="02040503050406030204" pitchFamily="18" charset="0"/>
                                </a:rPr>
                                <m:t>1+</m:t>
                              </m:r>
                              <m:f>
                                <m:fPr>
                                  <m:ctrlPr>
                                    <a:rPr lang="es-CO" sz="3600" b="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s-CO" sz="3600" b="1" i="1">
                                      <a:latin typeface="Cambria Math" panose="02040503050406030204" pitchFamily="18" charset="0"/>
                                    </a:rPr>
                                    <m:t>𝑺</m:t>
                                  </m:r>
                                </m:num>
                                <m:den>
                                  <m:r>
                                    <a:rPr lang="es-CO" sz="3600" b="1" i="1">
                                      <a:latin typeface="Cambria Math" panose="02040503050406030204" pitchFamily="18" charset="0"/>
                                    </a:rPr>
                                    <m:t>𝑵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s-CO" sz="3600" dirty="0"/>
              </a:p>
            </p:txBody>
          </p:sp>
        </mc:Choice>
        <mc:Fallback xmlns="">
          <p:sp>
            <p:nvSpPr>
              <p:cNvPr id="7" name="Rectángulo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9499" y="2172778"/>
                <a:ext cx="3990964" cy="133716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1343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Modos de transmisión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422559" y="1248616"/>
            <a:ext cx="105156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 smtClean="0"/>
              <a:t>Los sistemas electrónicos de comunicaciones se pueden diseñar para transmitir en diferentes modos, estos son: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 smtClean="0"/>
              <a:t>Simplex: Las transmisiones solo se hacen en una sola dirección. Una estación puede ser un transmisor o un receptor, pero nunca ambos a la vez.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 err="1" smtClean="0"/>
              <a:t>Semidúplex</a:t>
            </a:r>
            <a:r>
              <a:rPr lang="es-CO" sz="2800" dirty="0" smtClean="0"/>
              <a:t>: Las transmisiones se pueden hacer en ambas direcciones, pero no al mismo tiempo, se alternan en ambos sentidos.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 smtClean="0"/>
              <a:t>Dúplex total (full dúplex): Puede haber transmisiones en ambos direcciones al mismo tiempo.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 smtClean="0"/>
              <a:t>Dúplex total/general (</a:t>
            </a:r>
            <a:r>
              <a:rPr lang="es-CO" sz="2800" dirty="0" err="1" smtClean="0"/>
              <a:t>ful</a:t>
            </a:r>
            <a:r>
              <a:rPr lang="es-CO" sz="2800" dirty="0" smtClean="0"/>
              <a:t> full dúplex): Es posible transmitir y recibir en forma simultanea pero no necesariamente entre las mismas dos estaciones.</a:t>
            </a:r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2795651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4375" y="2002305"/>
            <a:ext cx="3028950" cy="364807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805" y="2107081"/>
            <a:ext cx="6076950" cy="343852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943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577" y="2109787"/>
            <a:ext cx="6568596" cy="387953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4650" y="6164179"/>
            <a:ext cx="2157350" cy="693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522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Términos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O" dirty="0" smtClean="0"/>
              <a:t>El objetivo fundamental de un sistema electrónico de comunicaciones es transferir información de un lugar a otro.</a:t>
            </a:r>
          </a:p>
          <a:p>
            <a:pPr algn="just"/>
            <a:r>
              <a:rPr lang="es-CO" dirty="0" smtClean="0"/>
              <a:t>Las comunicaciones electrónicas son la transmisión, recepción y procesamiento de información entre dos o más lugares, mediante circuitos electrónicos.</a:t>
            </a:r>
          </a:p>
          <a:p>
            <a:pPr algn="just"/>
            <a:r>
              <a:rPr lang="es-CO" dirty="0" smtClean="0"/>
              <a:t>La fuente puede estar de forma análoga (continua) o en formato digital (discreta).</a:t>
            </a:r>
          </a:p>
          <a:p>
            <a:pPr algn="just"/>
            <a:r>
              <a:rPr lang="es-CO" dirty="0" smtClean="0"/>
              <a:t>Toda la información se debe convertir a energía electromagnética antes de ser propagada a través de un sistema electrónico de comunicaciones.</a:t>
            </a:r>
          </a:p>
          <a:p>
            <a:pPr algn="just"/>
            <a:endParaRPr lang="es-CO" dirty="0" smtClean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570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390843"/>
            <a:ext cx="9144000" cy="2387600"/>
          </a:xfrm>
        </p:spPr>
        <p:txBody>
          <a:bodyPr/>
          <a:lstStyle/>
          <a:p>
            <a:r>
              <a:rPr lang="es-CO" dirty="0" smtClean="0"/>
              <a:t>Historia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258503"/>
            <a:ext cx="9144000" cy="490537"/>
          </a:xfrm>
        </p:spPr>
        <p:txBody>
          <a:bodyPr>
            <a:normAutofit/>
          </a:bodyPr>
          <a:lstStyle/>
          <a:p>
            <a:r>
              <a:rPr lang="es-CO" dirty="0" smtClean="0">
                <a:hlinkClick r:id="rId2" action="ppaction://hlinkfile"/>
              </a:rPr>
              <a:t>Ver video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020" y="5349875"/>
            <a:ext cx="379095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099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Historia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O" dirty="0" smtClean="0"/>
              <a:t>3000 </a:t>
            </a:r>
            <a:r>
              <a:rPr lang="es-CO" dirty="0" err="1" smtClean="0"/>
              <a:t>a.c.</a:t>
            </a:r>
            <a:r>
              <a:rPr lang="es-CO" dirty="0" smtClean="0"/>
              <a:t> Los egipcios desarrollan un lenguaje pictórico (jeroglífico).</a:t>
            </a:r>
          </a:p>
          <a:p>
            <a:pPr algn="just"/>
            <a:r>
              <a:rPr lang="es-CO" dirty="0" smtClean="0"/>
              <a:t>1440 Johannes Gutenberg inventa los tipos metálicos móviles.</a:t>
            </a:r>
          </a:p>
          <a:p>
            <a:pPr algn="just"/>
            <a:r>
              <a:rPr lang="es-CO" dirty="0" smtClean="0"/>
              <a:t>1752 </a:t>
            </a:r>
            <a:r>
              <a:rPr lang="es-CO" dirty="0" err="1" smtClean="0"/>
              <a:t>Benjamin</a:t>
            </a:r>
            <a:r>
              <a:rPr lang="es-CO" dirty="0" smtClean="0"/>
              <a:t> Franklin demuestra que los relámpagos son electricidad.</a:t>
            </a:r>
          </a:p>
          <a:p>
            <a:pPr algn="just"/>
            <a:r>
              <a:rPr lang="es-CO" dirty="0" smtClean="0"/>
              <a:t>1844 Samuel Morse prueba la línea telegráfica de Baltimore a Washington DC</a:t>
            </a:r>
          </a:p>
          <a:p>
            <a:pPr algn="just"/>
            <a:r>
              <a:rPr lang="es-CO" dirty="0" smtClean="0"/>
              <a:t>1864 James Maxwell predice la radiación electromagnética</a:t>
            </a:r>
          </a:p>
          <a:p>
            <a:pPr algn="just"/>
            <a:r>
              <a:rPr lang="es-CO" dirty="0" smtClean="0"/>
              <a:t>1876 Alexander Graham Bell desarrolla y patenta el teléfono.</a:t>
            </a:r>
          </a:p>
          <a:p>
            <a:pPr algn="just"/>
            <a:r>
              <a:rPr lang="es-CO" dirty="0" smtClean="0"/>
              <a:t>1887 Heinrich Hertz verifica la teoría de Maxwell.</a:t>
            </a:r>
          </a:p>
          <a:p>
            <a:pPr algn="just"/>
            <a:endParaRPr lang="es-CO" dirty="0" smtClean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872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Historia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O" dirty="0" smtClean="0"/>
              <a:t>1920 J.R. Carson aplica el muestreo a las comunicaciones</a:t>
            </a:r>
          </a:p>
          <a:p>
            <a:pPr algn="just"/>
            <a:r>
              <a:rPr lang="es-CO" dirty="0" smtClean="0"/>
              <a:t>1923 Vladimir </a:t>
            </a:r>
            <a:r>
              <a:rPr lang="es-CO" dirty="0" err="1" smtClean="0"/>
              <a:t>Zworkykin</a:t>
            </a:r>
            <a:r>
              <a:rPr lang="es-CO" dirty="0" smtClean="0"/>
              <a:t> idea el tubo receptor iconoscopio.</a:t>
            </a:r>
          </a:p>
          <a:p>
            <a:pPr algn="just"/>
            <a:r>
              <a:rPr lang="es-CO" dirty="0" smtClean="0"/>
              <a:t>1926 J.L. </a:t>
            </a:r>
            <a:r>
              <a:rPr lang="es-CO" dirty="0" err="1" smtClean="0"/>
              <a:t>Baird</a:t>
            </a:r>
            <a:r>
              <a:rPr lang="es-CO" dirty="0" smtClean="0"/>
              <a:t> y C.F. Jenkins presenta la televisión (Estados Unidos).</a:t>
            </a:r>
          </a:p>
          <a:p>
            <a:pPr algn="just"/>
            <a:r>
              <a:rPr lang="es-CO" dirty="0" smtClean="0"/>
              <a:t>1928 </a:t>
            </a:r>
            <a:r>
              <a:rPr lang="es-CO" dirty="0" err="1" smtClean="0"/>
              <a:t>Philo</a:t>
            </a:r>
            <a:r>
              <a:rPr lang="es-CO" dirty="0" smtClean="0"/>
              <a:t> </a:t>
            </a:r>
            <a:r>
              <a:rPr lang="es-CO" dirty="0" err="1" smtClean="0"/>
              <a:t>Famsworth</a:t>
            </a:r>
            <a:r>
              <a:rPr lang="es-CO" dirty="0" smtClean="0"/>
              <a:t> da a conocer el primer sistema de televisión totalmente electrónico.</a:t>
            </a:r>
          </a:p>
          <a:p>
            <a:pPr algn="just"/>
            <a:r>
              <a:rPr lang="es-CO" dirty="0" smtClean="0"/>
              <a:t>1936 La corporación de radiodifusión británica (BBC) comienza las primeras transmisiones de televisión.</a:t>
            </a:r>
          </a:p>
          <a:p>
            <a:pPr algn="just"/>
            <a:r>
              <a:rPr lang="es-CO" dirty="0" smtClean="0"/>
              <a:t>1937 Alex </a:t>
            </a:r>
            <a:r>
              <a:rPr lang="es-CO" dirty="0" err="1" smtClean="0"/>
              <a:t>Reeves</a:t>
            </a:r>
            <a:r>
              <a:rPr lang="es-CO" dirty="0" smtClean="0"/>
              <a:t> concibe la modulación por codificación de pulso PCM.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69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Historia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O" dirty="0" smtClean="0"/>
              <a:t>1941 John </a:t>
            </a:r>
            <a:r>
              <a:rPr lang="es-CO" dirty="0" err="1" smtClean="0"/>
              <a:t>Atanosoff</a:t>
            </a:r>
            <a:r>
              <a:rPr lang="es-CO" dirty="0" smtClean="0"/>
              <a:t> inventa la computadora en el Iowa </a:t>
            </a:r>
            <a:r>
              <a:rPr lang="es-CO" dirty="0" err="1" smtClean="0"/>
              <a:t>State</a:t>
            </a:r>
            <a:r>
              <a:rPr lang="es-CO" dirty="0" smtClean="0"/>
              <a:t> </a:t>
            </a:r>
            <a:r>
              <a:rPr lang="es-CO" dirty="0" err="1" smtClean="0"/>
              <a:t>College</a:t>
            </a:r>
            <a:endParaRPr lang="es-CO" dirty="0" smtClean="0"/>
          </a:p>
          <a:p>
            <a:pPr algn="just"/>
            <a:r>
              <a:rPr lang="es-CO" dirty="0" smtClean="0"/>
              <a:t>1945 Se desarrolla la computadora digital electrónica ENIAC en la Universidad de Pennsylvania</a:t>
            </a:r>
          </a:p>
          <a:p>
            <a:pPr algn="just"/>
            <a:r>
              <a:rPr lang="es-CO" dirty="0" smtClean="0"/>
              <a:t>1947 Walter </a:t>
            </a:r>
            <a:r>
              <a:rPr lang="es-CO" dirty="0" err="1" smtClean="0"/>
              <a:t>Brattain</a:t>
            </a:r>
            <a:r>
              <a:rPr lang="es-CO" dirty="0" smtClean="0"/>
              <a:t>, John </a:t>
            </a:r>
            <a:r>
              <a:rPr lang="es-CO" dirty="0" err="1" smtClean="0"/>
              <a:t>Bardeen</a:t>
            </a:r>
            <a:r>
              <a:rPr lang="es-CO" dirty="0" smtClean="0"/>
              <a:t> y William </a:t>
            </a:r>
            <a:r>
              <a:rPr lang="es-CO" dirty="0" err="1" smtClean="0"/>
              <a:t>Shockley</a:t>
            </a:r>
            <a:r>
              <a:rPr lang="es-CO" dirty="0" smtClean="0"/>
              <a:t> idean el transistor en los laboratorios Bell.</a:t>
            </a:r>
          </a:p>
          <a:p>
            <a:pPr algn="just"/>
            <a:r>
              <a:rPr lang="es-CO" dirty="0" smtClean="0"/>
              <a:t>1947 Steve Rice desarrolla la representación estadística del ruido en los laboratorios Bell</a:t>
            </a:r>
          </a:p>
          <a:p>
            <a:pPr algn="just"/>
            <a:r>
              <a:rPr lang="es-CO" dirty="0" smtClean="0"/>
              <a:t>1948 Claude Shannon publica su obra sobre la teoría de la información.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079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Historia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CO" dirty="0"/>
              <a:t>1950 Se aplica la </a:t>
            </a:r>
            <a:r>
              <a:rPr lang="es-CO" dirty="0" err="1" smtClean="0"/>
              <a:t>multicanalización</a:t>
            </a:r>
            <a:r>
              <a:rPr lang="es-CO" dirty="0" smtClean="0"/>
              <a:t> </a:t>
            </a:r>
            <a:r>
              <a:rPr lang="es-CO" dirty="0"/>
              <a:t>por división de tiempos a la telefonía</a:t>
            </a:r>
            <a:r>
              <a:rPr lang="es-CO" dirty="0" smtClean="0"/>
              <a:t>.</a:t>
            </a:r>
          </a:p>
          <a:p>
            <a:pPr algn="just"/>
            <a:r>
              <a:rPr lang="es-CO" dirty="0" smtClean="0"/>
              <a:t>1950 Se desarrollan enlaces de telefonía y </a:t>
            </a:r>
            <a:r>
              <a:rPr lang="es-CO" dirty="0" err="1" smtClean="0"/>
              <a:t>comunciación</a:t>
            </a:r>
            <a:r>
              <a:rPr lang="es-CO" dirty="0" smtClean="0"/>
              <a:t> vía microondas.</a:t>
            </a:r>
          </a:p>
          <a:p>
            <a:pPr algn="just"/>
            <a:r>
              <a:rPr lang="es-CO" dirty="0" smtClean="0"/>
              <a:t>1953 Se introduce la televisión a colores en Estados Unidos</a:t>
            </a:r>
          </a:p>
          <a:p>
            <a:pPr algn="just"/>
            <a:r>
              <a:rPr lang="es-CO" dirty="0" smtClean="0"/>
              <a:t>1953 Se tiende el primer cable telefónico transatlántico (36 canales de voz)</a:t>
            </a:r>
          </a:p>
          <a:p>
            <a:pPr algn="just"/>
            <a:r>
              <a:rPr lang="es-CO" dirty="0" smtClean="0"/>
              <a:t>1957 La URSS lanza al espacio el primer satélite terrestre, el </a:t>
            </a:r>
            <a:r>
              <a:rPr lang="es-CO" dirty="0" err="1" smtClean="0"/>
              <a:t>Sputnik</a:t>
            </a:r>
            <a:r>
              <a:rPr lang="es-CO" dirty="0" smtClean="0"/>
              <a:t> I.</a:t>
            </a:r>
          </a:p>
          <a:p>
            <a:pPr algn="just"/>
            <a:r>
              <a:rPr lang="es-CO" dirty="0" smtClean="0"/>
              <a:t>1958 Texas Instruments construye el primer circuito integrado de germanio.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127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2200</TotalTime>
  <Words>1662</Words>
  <Application>Microsoft Office PowerPoint</Application>
  <PresentationFormat>Panorámica</PresentationFormat>
  <Paragraphs>156</Paragraphs>
  <Slides>36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36</vt:i4>
      </vt:variant>
    </vt:vector>
  </HeadingPairs>
  <TitlesOfParts>
    <vt:vector size="41" baseType="lpstr">
      <vt:lpstr>Arial</vt:lpstr>
      <vt:lpstr>Calibri</vt:lpstr>
      <vt:lpstr>Calibri Light</vt:lpstr>
      <vt:lpstr>Cambria Math</vt:lpstr>
      <vt:lpstr>Tema de Office</vt:lpstr>
      <vt:lpstr>Introducción</vt:lpstr>
      <vt:lpstr>Introducción</vt:lpstr>
      <vt:lpstr>Términos</vt:lpstr>
      <vt:lpstr>Términos</vt:lpstr>
      <vt:lpstr>Historia</vt:lpstr>
      <vt:lpstr>Historia</vt:lpstr>
      <vt:lpstr>Historia</vt:lpstr>
      <vt:lpstr>Historia</vt:lpstr>
      <vt:lpstr>Historia</vt:lpstr>
      <vt:lpstr>Historia</vt:lpstr>
      <vt:lpstr>Historia</vt:lpstr>
      <vt:lpstr>Historia</vt:lpstr>
      <vt:lpstr>Historia</vt:lpstr>
      <vt:lpstr>Historia</vt:lpstr>
      <vt:lpstr>Historia</vt:lpstr>
      <vt:lpstr>Historia</vt:lpstr>
      <vt:lpstr>Sistemas electrónicos de comunicaciones</vt:lpstr>
      <vt:lpstr>Modulación y demodulación</vt:lpstr>
      <vt:lpstr>Modulación y demodulación</vt:lpstr>
      <vt:lpstr>Modulación y demodulación</vt:lpstr>
      <vt:lpstr>Modulación y demodulación</vt:lpstr>
      <vt:lpstr>Modulación y demodulación</vt:lpstr>
      <vt:lpstr>Modulación y demodulación </vt:lpstr>
      <vt:lpstr>Modulación y demodulación </vt:lpstr>
      <vt:lpstr>Modulación y demodulación </vt:lpstr>
      <vt:lpstr>Modulación y demodulación </vt:lpstr>
      <vt:lpstr>Modulación y demodulación </vt:lpstr>
      <vt:lpstr>Espectro Electromagnético</vt:lpstr>
      <vt:lpstr>Espectro Electromagnético</vt:lpstr>
      <vt:lpstr>Espectro Electromagnético</vt:lpstr>
      <vt:lpstr>Espectro Electromagnético</vt:lpstr>
      <vt:lpstr>Capacidad de información</vt:lpstr>
      <vt:lpstr>Capacidad de información</vt:lpstr>
      <vt:lpstr>Modos de transmisión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Comunicaciones Digitales</dc:title>
  <dc:creator>Daniel V</dc:creator>
  <cp:lastModifiedBy>Daniel V</cp:lastModifiedBy>
  <cp:revision>39</cp:revision>
  <dcterms:created xsi:type="dcterms:W3CDTF">2013-06-25T02:16:44Z</dcterms:created>
  <dcterms:modified xsi:type="dcterms:W3CDTF">2014-08-15T21:00:02Z</dcterms:modified>
</cp:coreProperties>
</file>