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85"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283" r:id="rId22"/>
    <p:sldId id="284" r:id="rId2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9" autoAdjust="0"/>
    <p:restoredTop sz="94660"/>
  </p:normalViewPr>
  <p:slideViewPr>
    <p:cSldViewPr snapToGrid="0">
      <p:cViewPr>
        <p:scale>
          <a:sx n="60" d="100"/>
          <a:sy n="60" d="100"/>
        </p:scale>
        <p:origin x="-690" y="-115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1E5A6DC0-49B7-4CE4-AB4A-B81E8B695F93}" type="datetimeFigureOut">
              <a:rPr lang="es-CO" smtClean="0"/>
              <a:t>04/10/2016</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AFEC8BD-4D1A-4540-BA40-14BBF05FF2FA}" type="slidenum">
              <a:rPr lang="es-CO" smtClean="0"/>
              <a:t>‹Nº›</a:t>
            </a:fld>
            <a:endParaRPr lang="es-CO"/>
          </a:p>
        </p:txBody>
      </p:sp>
    </p:spTree>
    <p:extLst>
      <p:ext uri="{BB962C8B-B14F-4D97-AF65-F5344CB8AC3E}">
        <p14:creationId xmlns:p14="http://schemas.microsoft.com/office/powerpoint/2010/main" val="148468454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1E5A6DC0-49B7-4CE4-AB4A-B81E8B695F93}" type="datetimeFigureOut">
              <a:rPr lang="es-CO" smtClean="0"/>
              <a:t>04/10/2016</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AFEC8BD-4D1A-4540-BA40-14BBF05FF2FA}" type="slidenum">
              <a:rPr lang="es-CO" smtClean="0"/>
              <a:t>‹Nº›</a:t>
            </a:fld>
            <a:endParaRPr lang="es-CO"/>
          </a:p>
        </p:txBody>
      </p:sp>
    </p:spTree>
    <p:extLst>
      <p:ext uri="{BB962C8B-B14F-4D97-AF65-F5344CB8AC3E}">
        <p14:creationId xmlns:p14="http://schemas.microsoft.com/office/powerpoint/2010/main" val="303927479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1E5A6DC0-49B7-4CE4-AB4A-B81E8B695F93}" type="datetimeFigureOut">
              <a:rPr lang="es-CO" smtClean="0"/>
              <a:t>04/10/2016</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AFEC8BD-4D1A-4540-BA40-14BBF05FF2FA}" type="slidenum">
              <a:rPr lang="es-CO" smtClean="0"/>
              <a:t>‹Nº›</a:t>
            </a:fld>
            <a:endParaRPr lang="es-CO"/>
          </a:p>
        </p:txBody>
      </p:sp>
    </p:spTree>
    <p:extLst>
      <p:ext uri="{BB962C8B-B14F-4D97-AF65-F5344CB8AC3E}">
        <p14:creationId xmlns:p14="http://schemas.microsoft.com/office/powerpoint/2010/main" val="400034784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1E5A6DC0-49B7-4CE4-AB4A-B81E8B695F93}" type="datetimeFigureOut">
              <a:rPr lang="es-CO" smtClean="0"/>
              <a:t>04/10/2016</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AFEC8BD-4D1A-4540-BA40-14BBF05FF2FA}" type="slidenum">
              <a:rPr lang="es-CO" smtClean="0"/>
              <a:t>‹Nº›</a:t>
            </a:fld>
            <a:endParaRPr lang="es-CO"/>
          </a:p>
        </p:txBody>
      </p:sp>
    </p:spTree>
    <p:extLst>
      <p:ext uri="{BB962C8B-B14F-4D97-AF65-F5344CB8AC3E}">
        <p14:creationId xmlns:p14="http://schemas.microsoft.com/office/powerpoint/2010/main" val="234129049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E5A6DC0-49B7-4CE4-AB4A-B81E8B695F93}" type="datetimeFigureOut">
              <a:rPr lang="es-CO" smtClean="0"/>
              <a:t>04/10/2016</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AFEC8BD-4D1A-4540-BA40-14BBF05FF2FA}" type="slidenum">
              <a:rPr lang="es-CO" smtClean="0"/>
              <a:t>‹Nº›</a:t>
            </a:fld>
            <a:endParaRPr lang="es-CO"/>
          </a:p>
        </p:txBody>
      </p:sp>
    </p:spTree>
    <p:extLst>
      <p:ext uri="{BB962C8B-B14F-4D97-AF65-F5344CB8AC3E}">
        <p14:creationId xmlns:p14="http://schemas.microsoft.com/office/powerpoint/2010/main" val="414214124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1E5A6DC0-49B7-4CE4-AB4A-B81E8B695F93}" type="datetimeFigureOut">
              <a:rPr lang="es-CO" smtClean="0"/>
              <a:t>04/10/2016</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AFEC8BD-4D1A-4540-BA40-14BBF05FF2FA}" type="slidenum">
              <a:rPr lang="es-CO" smtClean="0"/>
              <a:t>‹Nº›</a:t>
            </a:fld>
            <a:endParaRPr lang="es-CO"/>
          </a:p>
        </p:txBody>
      </p:sp>
    </p:spTree>
    <p:extLst>
      <p:ext uri="{BB962C8B-B14F-4D97-AF65-F5344CB8AC3E}">
        <p14:creationId xmlns:p14="http://schemas.microsoft.com/office/powerpoint/2010/main" val="65644351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1E5A6DC0-49B7-4CE4-AB4A-B81E8B695F93}" type="datetimeFigureOut">
              <a:rPr lang="es-CO" smtClean="0"/>
              <a:t>04/10/2016</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AFEC8BD-4D1A-4540-BA40-14BBF05FF2FA}" type="slidenum">
              <a:rPr lang="es-CO" smtClean="0"/>
              <a:t>‹Nº›</a:t>
            </a:fld>
            <a:endParaRPr lang="es-CO"/>
          </a:p>
        </p:txBody>
      </p:sp>
    </p:spTree>
    <p:extLst>
      <p:ext uri="{BB962C8B-B14F-4D97-AF65-F5344CB8AC3E}">
        <p14:creationId xmlns:p14="http://schemas.microsoft.com/office/powerpoint/2010/main" val="67238666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1E5A6DC0-49B7-4CE4-AB4A-B81E8B695F93}" type="datetimeFigureOut">
              <a:rPr lang="es-CO" smtClean="0"/>
              <a:t>04/10/2016</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AFEC8BD-4D1A-4540-BA40-14BBF05FF2FA}" type="slidenum">
              <a:rPr lang="es-CO" smtClean="0"/>
              <a:t>‹Nº›</a:t>
            </a:fld>
            <a:endParaRPr lang="es-CO"/>
          </a:p>
        </p:txBody>
      </p:sp>
    </p:spTree>
    <p:extLst>
      <p:ext uri="{BB962C8B-B14F-4D97-AF65-F5344CB8AC3E}">
        <p14:creationId xmlns:p14="http://schemas.microsoft.com/office/powerpoint/2010/main" val="294826179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E5A6DC0-49B7-4CE4-AB4A-B81E8B695F93}" type="datetimeFigureOut">
              <a:rPr lang="es-CO" smtClean="0"/>
              <a:t>04/10/2016</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AFEC8BD-4D1A-4540-BA40-14BBF05FF2FA}" type="slidenum">
              <a:rPr lang="es-CO" smtClean="0"/>
              <a:t>‹Nº›</a:t>
            </a:fld>
            <a:endParaRPr lang="es-CO"/>
          </a:p>
        </p:txBody>
      </p:sp>
    </p:spTree>
    <p:extLst>
      <p:ext uri="{BB962C8B-B14F-4D97-AF65-F5344CB8AC3E}">
        <p14:creationId xmlns:p14="http://schemas.microsoft.com/office/powerpoint/2010/main" val="205324261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E5A6DC0-49B7-4CE4-AB4A-B81E8B695F93}" type="datetimeFigureOut">
              <a:rPr lang="es-CO" smtClean="0"/>
              <a:t>04/10/2016</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AFEC8BD-4D1A-4540-BA40-14BBF05FF2FA}" type="slidenum">
              <a:rPr lang="es-CO" smtClean="0"/>
              <a:t>‹Nº›</a:t>
            </a:fld>
            <a:endParaRPr lang="es-CO"/>
          </a:p>
        </p:txBody>
      </p:sp>
    </p:spTree>
    <p:extLst>
      <p:ext uri="{BB962C8B-B14F-4D97-AF65-F5344CB8AC3E}">
        <p14:creationId xmlns:p14="http://schemas.microsoft.com/office/powerpoint/2010/main" val="231023735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E5A6DC0-49B7-4CE4-AB4A-B81E8B695F93}" type="datetimeFigureOut">
              <a:rPr lang="es-CO" smtClean="0"/>
              <a:t>04/10/2016</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AFEC8BD-4D1A-4540-BA40-14BBF05FF2FA}" type="slidenum">
              <a:rPr lang="es-CO" smtClean="0"/>
              <a:t>‹Nº›</a:t>
            </a:fld>
            <a:endParaRPr lang="es-CO"/>
          </a:p>
        </p:txBody>
      </p:sp>
    </p:spTree>
    <p:extLst>
      <p:ext uri="{BB962C8B-B14F-4D97-AF65-F5344CB8AC3E}">
        <p14:creationId xmlns:p14="http://schemas.microsoft.com/office/powerpoint/2010/main" val="35049350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0000"/>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5A6DC0-49B7-4CE4-AB4A-B81E8B695F93}" type="datetimeFigureOut">
              <a:rPr lang="es-CO" smtClean="0"/>
              <a:t>04/10/2016</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EC8BD-4D1A-4540-BA40-14BBF05FF2FA}" type="slidenum">
              <a:rPr lang="es-CO" smtClean="0"/>
              <a:t>‹Nº›</a:t>
            </a:fld>
            <a:endParaRPr lang="es-CO"/>
          </a:p>
        </p:txBody>
      </p:sp>
    </p:spTree>
    <p:extLst>
      <p:ext uri="{BB962C8B-B14F-4D97-AF65-F5344CB8AC3E}">
        <p14:creationId xmlns:p14="http://schemas.microsoft.com/office/powerpoint/2010/main" val="1667577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5="http://schemas.microsoft.com/office/powerpoint/2012/main" Requires="p15">
      <p:transition xmlns:p14="http://schemas.microsoft.com/office/powerpoint/2010/main" spd="slow" p14:dur="1500">
        <p15:prstTrans prst="wind"/>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390843"/>
            <a:ext cx="9144000" cy="2387600"/>
          </a:xfrm>
        </p:spPr>
        <p:txBody>
          <a:bodyPr/>
          <a:lstStyle/>
          <a:p>
            <a:r>
              <a:rPr lang="es-CO" dirty="0" err="1" smtClean="0"/>
              <a:t>Multiplexación</a:t>
            </a:r>
            <a:r>
              <a:rPr lang="es-CO" dirty="0" smtClean="0"/>
              <a:t> y encriptación</a:t>
            </a:r>
            <a:endParaRPr lang="es-CO" dirty="0"/>
          </a:p>
        </p:txBody>
      </p:sp>
      <p:sp>
        <p:nvSpPr>
          <p:cNvPr id="3" name="Subtítulo 2"/>
          <p:cNvSpPr>
            <a:spLocks noGrp="1"/>
          </p:cNvSpPr>
          <p:nvPr>
            <p:ph type="subTitle" idx="1"/>
          </p:nvPr>
        </p:nvSpPr>
        <p:spPr>
          <a:xfrm>
            <a:off x="1524000" y="2778443"/>
            <a:ext cx="9144000" cy="2479357"/>
          </a:xfrm>
        </p:spPr>
        <p:txBody>
          <a:bodyPr>
            <a:normAutofit fontScale="92500" lnSpcReduction="10000"/>
          </a:bodyPr>
          <a:lstStyle/>
          <a:p>
            <a:r>
              <a:rPr lang="es-CO" dirty="0" smtClean="0"/>
              <a:t>Universidad Industrial de Santander</a:t>
            </a:r>
          </a:p>
          <a:p>
            <a:r>
              <a:rPr lang="es-CO" dirty="0" smtClean="0"/>
              <a:t>Escuela de ingenierías Eléctrica, Electrónica y Telecomunicaciones</a:t>
            </a:r>
          </a:p>
          <a:p>
            <a:r>
              <a:rPr lang="es-CO" dirty="0" smtClean="0"/>
              <a:t>Especialización en Telecomunicaciones</a:t>
            </a:r>
          </a:p>
          <a:p>
            <a:endParaRPr lang="es-CO" dirty="0"/>
          </a:p>
          <a:p>
            <a:r>
              <a:rPr lang="es-CO" dirty="0" smtClean="0"/>
              <a:t>Daniel Alexander Velazco Capacho. MIE</a:t>
            </a:r>
          </a:p>
          <a:p>
            <a:r>
              <a:rPr lang="es-CO" dirty="0" smtClean="0"/>
              <a:t>davcing@gmail.com</a:t>
            </a:r>
            <a:endParaRPr lang="es-CO" dirty="0"/>
          </a:p>
        </p:txBody>
      </p:sp>
    </p:spTree>
    <p:extLst>
      <p:ext uri="{BB962C8B-B14F-4D97-AF65-F5344CB8AC3E}">
        <p14:creationId xmlns:p14="http://schemas.microsoft.com/office/powerpoint/2010/main" val="670134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Multiplexación por división de tiempo</a:t>
            </a:r>
            <a:endParaRPr lang="es-CO" b="1" dirty="0"/>
          </a:p>
        </p:txBody>
      </p:sp>
      <p:sp>
        <p:nvSpPr>
          <p:cNvPr id="3" name="Marcador de contenido 2"/>
          <p:cNvSpPr>
            <a:spLocks noGrp="1"/>
          </p:cNvSpPr>
          <p:nvPr>
            <p:ph idx="1"/>
          </p:nvPr>
        </p:nvSpPr>
        <p:spPr>
          <a:xfrm>
            <a:off x="838200" y="1479631"/>
            <a:ext cx="10515600" cy="1535418"/>
          </a:xfrm>
        </p:spPr>
        <p:txBody>
          <a:bodyPr>
            <a:noAutofit/>
          </a:bodyPr>
          <a:lstStyle/>
          <a:p>
            <a:pPr algn="just"/>
            <a:r>
              <a:rPr lang="es-CO" dirty="0" smtClean="0"/>
              <a:t>En la figura, la tasa de datos para cada conexión de entrada es de 1Kbps. Si la unidad de multiplexación es 1 bit, calcule la duración de: a. cada ranura de tiempo en la entrada. b. cada ranura de tiempo en la salida. c. cada trama</a:t>
            </a:r>
          </a:p>
        </p:txBody>
      </p:sp>
      <p:pic>
        <p:nvPicPr>
          <p:cNvPr id="6" name="Picture 10"/>
          <p:cNvPicPr>
            <a:picLocks noChangeAspect="1" noChangeArrowheads="1"/>
          </p:cNvPicPr>
          <p:nvPr/>
        </p:nvPicPr>
        <p:blipFill>
          <a:blip r:embed="rId2"/>
          <a:stretch>
            <a:fillRect/>
          </a:stretch>
        </p:blipFill>
        <p:spPr bwMode="auto">
          <a:xfrm>
            <a:off x="838200" y="3385752"/>
            <a:ext cx="6948796" cy="2706452"/>
          </a:xfrm>
          <a:prstGeom prst="rect">
            <a:avLst/>
          </a:prstGeom>
          <a:noFill/>
          <a:ln w="9525">
            <a:solidFill>
              <a:srgbClr val="000000"/>
            </a:solidFill>
            <a:miter lim="800000"/>
            <a:headEnd/>
            <a:tailEnd/>
          </a:ln>
        </p:spPr>
      </p:pic>
      <p:grpSp>
        <p:nvGrpSpPr>
          <p:cNvPr id="11" name="Grupo 10"/>
          <p:cNvGrpSpPr/>
          <p:nvPr/>
        </p:nvGrpSpPr>
        <p:grpSpPr>
          <a:xfrm>
            <a:off x="8895334" y="3385752"/>
            <a:ext cx="2176320" cy="1770057"/>
            <a:chOff x="8895334" y="3767710"/>
            <a:chExt cx="1811714" cy="1388099"/>
          </a:xfrm>
        </p:grpSpPr>
        <p:sp>
          <p:nvSpPr>
            <p:cNvPr id="7" name="14 Rectángulo"/>
            <p:cNvSpPr/>
            <p:nvPr/>
          </p:nvSpPr>
          <p:spPr>
            <a:xfrm>
              <a:off x="8895334" y="3767710"/>
              <a:ext cx="1811714" cy="461665"/>
            </a:xfrm>
            <a:prstGeom prst="rect">
              <a:avLst/>
            </a:prstGeom>
          </p:spPr>
          <p:txBody>
            <a:bodyPr wrap="none">
              <a:spAutoFit/>
            </a:bodyPr>
            <a:lstStyle/>
            <a:p>
              <a:r>
                <a:rPr lang="es-BO" sz="2400" i="1" dirty="0" smtClean="0">
                  <a:effectLst>
                    <a:outerShdw blurRad="38100" dist="38100" dir="2700000" algn="tl">
                      <a:srgbClr val="000000">
                        <a:alpha val="43137"/>
                      </a:srgbClr>
                    </a:outerShdw>
                  </a:effectLst>
                  <a:latin typeface="Lucida Sans" pitchFamily="34" charset="0"/>
                </a:rPr>
                <a:t>Respuestas</a:t>
              </a:r>
              <a:endParaRPr lang="es-ES" sz="2400" i="1" dirty="0">
                <a:effectLst>
                  <a:outerShdw blurRad="38100" dist="38100" dir="2700000" algn="tl">
                    <a:srgbClr val="000000">
                      <a:alpha val="43137"/>
                    </a:srgbClr>
                  </a:outerShdw>
                </a:effectLst>
              </a:endParaRPr>
            </a:p>
          </p:txBody>
        </p:sp>
        <p:sp>
          <p:nvSpPr>
            <p:cNvPr id="8" name="15 Rectángulo"/>
            <p:cNvSpPr/>
            <p:nvPr/>
          </p:nvSpPr>
          <p:spPr>
            <a:xfrm>
              <a:off x="8966772" y="4124900"/>
              <a:ext cx="939681" cy="338554"/>
            </a:xfrm>
            <a:prstGeom prst="rect">
              <a:avLst/>
            </a:prstGeom>
          </p:spPr>
          <p:txBody>
            <a:bodyPr wrap="none">
              <a:spAutoFit/>
            </a:bodyPr>
            <a:lstStyle/>
            <a:p>
              <a:r>
                <a:rPr lang="es-BO" sz="1600" dirty="0" smtClean="0">
                  <a:latin typeface="Lucida Sans" pitchFamily="34" charset="0"/>
                </a:rPr>
                <a:t>(a) 1 ms</a:t>
              </a:r>
              <a:endParaRPr lang="es-ES" sz="1600" dirty="0"/>
            </a:p>
          </p:txBody>
        </p:sp>
        <p:sp>
          <p:nvSpPr>
            <p:cNvPr id="9" name="16 Rectángulo"/>
            <p:cNvSpPr/>
            <p:nvPr/>
          </p:nvSpPr>
          <p:spPr>
            <a:xfrm>
              <a:off x="8966772" y="4460065"/>
              <a:ext cx="1111202" cy="338554"/>
            </a:xfrm>
            <a:prstGeom prst="rect">
              <a:avLst/>
            </a:prstGeom>
          </p:spPr>
          <p:txBody>
            <a:bodyPr wrap="none">
              <a:spAutoFit/>
            </a:bodyPr>
            <a:lstStyle/>
            <a:p>
              <a:r>
                <a:rPr lang="es-BO" sz="1600" dirty="0" smtClean="0">
                  <a:latin typeface="Lucida Sans" pitchFamily="34" charset="0"/>
                </a:rPr>
                <a:t>(b) 1/3 ms</a:t>
              </a:r>
              <a:endParaRPr lang="es-ES" sz="1600" dirty="0"/>
            </a:p>
          </p:txBody>
        </p:sp>
        <p:sp>
          <p:nvSpPr>
            <p:cNvPr id="10" name="17 Rectángulo"/>
            <p:cNvSpPr/>
            <p:nvPr/>
          </p:nvSpPr>
          <p:spPr>
            <a:xfrm>
              <a:off x="8966772" y="4817255"/>
              <a:ext cx="928459" cy="338554"/>
            </a:xfrm>
            <a:prstGeom prst="rect">
              <a:avLst/>
            </a:prstGeom>
          </p:spPr>
          <p:txBody>
            <a:bodyPr wrap="none">
              <a:spAutoFit/>
            </a:bodyPr>
            <a:lstStyle/>
            <a:p>
              <a:r>
                <a:rPr lang="es-BO" sz="1600" dirty="0" smtClean="0">
                  <a:latin typeface="Lucida Sans" pitchFamily="34" charset="0"/>
                </a:rPr>
                <a:t>(c) 1 ms</a:t>
              </a:r>
              <a:endParaRPr lang="es-ES" sz="1600" dirty="0"/>
            </a:p>
          </p:txBody>
        </p:sp>
      </p:grpSp>
    </p:spTree>
    <p:extLst>
      <p:ext uri="{BB962C8B-B14F-4D97-AF65-F5344CB8AC3E}">
        <p14:creationId xmlns:p14="http://schemas.microsoft.com/office/powerpoint/2010/main" val="1935114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70" decel="100000"/>
                                        <p:tgtEl>
                                          <p:spTgt spid="6"/>
                                        </p:tgtEl>
                                      </p:cBhvr>
                                    </p:animEffect>
                                    <p:animScale>
                                      <p:cBhvr>
                                        <p:cTn id="8" dur="770" decel="100000"/>
                                        <p:tgtEl>
                                          <p:spTgt spid="6"/>
                                        </p:tgtEl>
                                      </p:cBhvr>
                                      <p:from x="10000" y="10000"/>
                                      <p:to x="200000" y="450000"/>
                                    </p:animScale>
                                    <p:animScale>
                                      <p:cBhvr>
                                        <p:cTn id="9" dur="1230" accel="100000" fill="hold">
                                          <p:stCondLst>
                                            <p:cond delay="770"/>
                                          </p:stCondLst>
                                        </p:cTn>
                                        <p:tgtEl>
                                          <p:spTgt spid="6"/>
                                        </p:tgtEl>
                                      </p:cBhvr>
                                      <p:from x="200000" y="450000"/>
                                      <p:to x="100000" y="100000"/>
                                    </p:animScale>
                                    <p:set>
                                      <p:cBhvr>
                                        <p:cTn id="10" dur="770" fill="hold"/>
                                        <p:tgtEl>
                                          <p:spTgt spid="6"/>
                                        </p:tgtEl>
                                        <p:attrNameLst>
                                          <p:attrName>ppt_x</p:attrName>
                                        </p:attrNameLst>
                                      </p:cBhvr>
                                      <p:to>
                                        <p:strVal val="(0.5)"/>
                                      </p:to>
                                    </p:set>
                                    <p:anim from="(0.5)" to="(#ppt_x)" calcmode="lin" valueType="num">
                                      <p:cBhvr>
                                        <p:cTn id="11" dur="1230" accel="100000" fill="hold">
                                          <p:stCondLst>
                                            <p:cond delay="770"/>
                                          </p:stCondLst>
                                        </p:cTn>
                                        <p:tgtEl>
                                          <p:spTgt spid="6"/>
                                        </p:tgtEl>
                                        <p:attrNameLst>
                                          <p:attrName>ppt_x</p:attrName>
                                        </p:attrNameLst>
                                      </p:cBhvr>
                                    </p:anim>
                                    <p:set>
                                      <p:cBhvr>
                                        <p:cTn id="12" dur="770" fill="hold"/>
                                        <p:tgtEl>
                                          <p:spTgt spid="6"/>
                                        </p:tgtEl>
                                        <p:attrNameLst>
                                          <p:attrName>ppt_y</p:attrName>
                                        </p:attrNameLst>
                                      </p:cBhvr>
                                      <p:to>
                                        <p:strVal val="(#ppt_y+0.4)"/>
                                      </p:to>
                                    </p:set>
                                    <p:anim from="(#ppt_y+0.4)" to="(#ppt_y)" calcmode="lin" valueType="num">
                                      <p:cBhvr>
                                        <p:cTn id="13" dur="1230" accel="100000" fill="hold">
                                          <p:stCondLst>
                                            <p:cond delay="770"/>
                                          </p:stCondLst>
                                        </p:cTn>
                                        <p:tgtEl>
                                          <p:spTgt spid="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Multiplexación por división de tiempo</a:t>
            </a:r>
            <a:endParaRPr lang="es-CO" b="1" dirty="0"/>
          </a:p>
        </p:txBody>
      </p:sp>
      <p:sp>
        <p:nvSpPr>
          <p:cNvPr id="3" name="Marcador de contenido 2"/>
          <p:cNvSpPr>
            <a:spLocks noGrp="1"/>
          </p:cNvSpPr>
          <p:nvPr>
            <p:ph idx="1"/>
          </p:nvPr>
        </p:nvSpPr>
        <p:spPr>
          <a:xfrm>
            <a:off x="838200" y="1479632"/>
            <a:ext cx="10515600" cy="522164"/>
          </a:xfrm>
        </p:spPr>
        <p:txBody>
          <a:bodyPr>
            <a:normAutofit/>
          </a:bodyPr>
          <a:lstStyle/>
          <a:p>
            <a:pPr algn="just"/>
            <a:r>
              <a:rPr lang="es-CO" dirty="0" smtClean="0"/>
              <a:t>Jerarquía digital PDH</a:t>
            </a:r>
          </a:p>
        </p:txBody>
      </p:sp>
      <p:pic>
        <p:nvPicPr>
          <p:cNvPr id="5" name="Imagen 4"/>
          <p:cNvPicPr>
            <a:picLocks noChangeAspect="1"/>
          </p:cNvPicPr>
          <p:nvPr/>
        </p:nvPicPr>
        <p:blipFill>
          <a:blip r:embed="rId2"/>
          <a:stretch>
            <a:fillRect/>
          </a:stretch>
        </p:blipFill>
        <p:spPr>
          <a:xfrm>
            <a:off x="2186631" y="2001796"/>
            <a:ext cx="5894688" cy="4715750"/>
          </a:xfrm>
          <a:prstGeom prst="rect">
            <a:avLst/>
          </a:prstGeom>
        </p:spPr>
      </p:pic>
    </p:spTree>
    <p:extLst>
      <p:ext uri="{BB962C8B-B14F-4D97-AF65-F5344CB8AC3E}">
        <p14:creationId xmlns:p14="http://schemas.microsoft.com/office/powerpoint/2010/main" val="177680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Multiplexación por división de tiempo</a:t>
            </a:r>
            <a:endParaRPr lang="es-CO" b="1" dirty="0"/>
          </a:p>
        </p:txBody>
      </p:sp>
      <p:sp>
        <p:nvSpPr>
          <p:cNvPr id="3" name="Marcador de contenido 2"/>
          <p:cNvSpPr>
            <a:spLocks noGrp="1"/>
          </p:cNvSpPr>
          <p:nvPr>
            <p:ph idx="1"/>
          </p:nvPr>
        </p:nvSpPr>
        <p:spPr>
          <a:xfrm>
            <a:off x="838200" y="1479631"/>
            <a:ext cx="10515600" cy="1535418"/>
          </a:xfrm>
        </p:spPr>
        <p:txBody>
          <a:bodyPr>
            <a:noAutofit/>
          </a:bodyPr>
          <a:lstStyle/>
          <a:p>
            <a:pPr algn="just"/>
            <a:r>
              <a:rPr lang="es-CO" dirty="0" smtClean="0"/>
              <a:t>En la figura, un multiplexor combina 4 canales de 100Kbps utilizando una ranura de tiempo de 2 bits. Muestre el flujo de salida, calcule la duración de la trama, calcule la tasa de bit del enlace y calcule la duración de bit.</a:t>
            </a:r>
          </a:p>
        </p:txBody>
      </p:sp>
      <p:pic>
        <p:nvPicPr>
          <p:cNvPr id="12" name="Picture 2"/>
          <p:cNvPicPr>
            <a:picLocks noChangeAspect="1" noChangeArrowheads="1"/>
          </p:cNvPicPr>
          <p:nvPr/>
        </p:nvPicPr>
        <p:blipFill>
          <a:blip r:embed="rId2"/>
          <a:srcRect/>
          <a:stretch>
            <a:fillRect/>
          </a:stretch>
        </p:blipFill>
        <p:spPr bwMode="auto">
          <a:xfrm>
            <a:off x="240477" y="3874544"/>
            <a:ext cx="7820412" cy="2313237"/>
          </a:xfrm>
          <a:prstGeom prst="rect">
            <a:avLst/>
          </a:prstGeom>
          <a:noFill/>
          <a:ln w="9525">
            <a:solidFill>
              <a:srgbClr val="000000"/>
            </a:solidFill>
            <a:miter lim="800000"/>
            <a:headEnd/>
            <a:tailEnd/>
          </a:ln>
        </p:spPr>
      </p:pic>
      <p:grpSp>
        <p:nvGrpSpPr>
          <p:cNvPr id="5" name="Grupo 4"/>
          <p:cNvGrpSpPr/>
          <p:nvPr/>
        </p:nvGrpSpPr>
        <p:grpSpPr>
          <a:xfrm>
            <a:off x="8551047" y="3370871"/>
            <a:ext cx="2519606" cy="1942534"/>
            <a:chOff x="7687075" y="3791001"/>
            <a:chExt cx="1664495" cy="1543118"/>
          </a:xfrm>
        </p:grpSpPr>
        <p:sp>
          <p:nvSpPr>
            <p:cNvPr id="13" name="20 Rectángulo"/>
            <p:cNvSpPr/>
            <p:nvPr/>
          </p:nvSpPr>
          <p:spPr>
            <a:xfrm>
              <a:off x="7758513" y="3791001"/>
              <a:ext cx="1539204" cy="400110"/>
            </a:xfrm>
            <a:prstGeom prst="rect">
              <a:avLst/>
            </a:prstGeom>
          </p:spPr>
          <p:txBody>
            <a:bodyPr wrap="none">
              <a:spAutoFit/>
            </a:bodyPr>
            <a:lstStyle/>
            <a:p>
              <a:r>
                <a:rPr lang="es-BO" sz="2000" i="1" dirty="0" smtClean="0">
                  <a:effectLst>
                    <a:outerShdw blurRad="38100" dist="38100" dir="2700000" algn="tl">
                      <a:srgbClr val="000000">
                        <a:alpha val="43137"/>
                      </a:srgbClr>
                    </a:outerShdw>
                  </a:effectLst>
                  <a:latin typeface="Lucida Sans" pitchFamily="34" charset="0"/>
                </a:rPr>
                <a:t>Respuestas</a:t>
              </a:r>
              <a:endParaRPr lang="es-ES" sz="2000" i="1" dirty="0">
                <a:effectLst>
                  <a:outerShdw blurRad="38100" dist="38100" dir="2700000" algn="tl">
                    <a:srgbClr val="000000">
                      <a:alpha val="43137"/>
                    </a:srgbClr>
                  </a:outerShdw>
                </a:effectLst>
              </a:endParaRPr>
            </a:p>
          </p:txBody>
        </p:sp>
        <p:sp>
          <p:nvSpPr>
            <p:cNvPr id="14" name="21 Rectángulo"/>
            <p:cNvSpPr/>
            <p:nvPr/>
          </p:nvSpPr>
          <p:spPr>
            <a:xfrm>
              <a:off x="7687075" y="4076753"/>
              <a:ext cx="1664495" cy="400110"/>
            </a:xfrm>
            <a:prstGeom prst="rect">
              <a:avLst/>
            </a:prstGeom>
          </p:spPr>
          <p:txBody>
            <a:bodyPr wrap="none">
              <a:spAutoFit/>
            </a:bodyPr>
            <a:lstStyle/>
            <a:p>
              <a:r>
                <a:rPr lang="es-BO" sz="2000" dirty="0" smtClean="0">
                  <a:latin typeface="Lucida Sans" pitchFamily="34" charset="0"/>
                </a:rPr>
                <a:t>(a) Ver figura</a:t>
              </a:r>
              <a:endParaRPr lang="es-ES" sz="2000" dirty="0"/>
            </a:p>
          </p:txBody>
        </p:sp>
        <p:sp>
          <p:nvSpPr>
            <p:cNvPr id="15" name="23 Rectángulo"/>
            <p:cNvSpPr/>
            <p:nvPr/>
          </p:nvSpPr>
          <p:spPr>
            <a:xfrm>
              <a:off x="7687075" y="4362505"/>
              <a:ext cx="1199367" cy="400110"/>
            </a:xfrm>
            <a:prstGeom prst="rect">
              <a:avLst/>
            </a:prstGeom>
          </p:spPr>
          <p:txBody>
            <a:bodyPr wrap="none">
              <a:spAutoFit/>
            </a:bodyPr>
            <a:lstStyle/>
            <a:p>
              <a:r>
                <a:rPr lang="es-BO" sz="2000" dirty="0" smtClean="0">
                  <a:latin typeface="Lucida Sans" pitchFamily="34" charset="0"/>
                </a:rPr>
                <a:t>(b) 20 </a:t>
              </a:r>
              <a:r>
                <a:rPr lang="es-BO" sz="2000" dirty="0" smtClean="0">
                  <a:latin typeface="Lucida Sans" pitchFamily="34" charset="0"/>
                  <a:sym typeface="Symbol"/>
                </a:rPr>
                <a:t>s</a:t>
              </a:r>
              <a:endParaRPr lang="es-ES" sz="2000" dirty="0"/>
            </a:p>
          </p:txBody>
        </p:sp>
        <p:sp>
          <p:nvSpPr>
            <p:cNvPr id="16" name="24 Rectángulo"/>
            <p:cNvSpPr/>
            <p:nvPr/>
          </p:nvSpPr>
          <p:spPr>
            <a:xfrm>
              <a:off x="7687075" y="4648257"/>
              <a:ext cx="1593706" cy="400110"/>
            </a:xfrm>
            <a:prstGeom prst="rect">
              <a:avLst/>
            </a:prstGeom>
          </p:spPr>
          <p:txBody>
            <a:bodyPr wrap="none">
              <a:spAutoFit/>
            </a:bodyPr>
            <a:lstStyle/>
            <a:p>
              <a:r>
                <a:rPr lang="es-BO" sz="2000" dirty="0" smtClean="0">
                  <a:latin typeface="Lucida Sans" pitchFamily="34" charset="0"/>
                </a:rPr>
                <a:t>(c) 400 kbps</a:t>
              </a:r>
              <a:endParaRPr lang="es-ES" sz="2000" dirty="0"/>
            </a:p>
          </p:txBody>
        </p:sp>
        <p:sp>
          <p:nvSpPr>
            <p:cNvPr id="17" name="25 Rectángulo"/>
            <p:cNvSpPr/>
            <p:nvPr/>
          </p:nvSpPr>
          <p:spPr>
            <a:xfrm>
              <a:off x="7687075" y="4934009"/>
              <a:ext cx="1269899" cy="400110"/>
            </a:xfrm>
            <a:prstGeom prst="rect">
              <a:avLst/>
            </a:prstGeom>
          </p:spPr>
          <p:txBody>
            <a:bodyPr wrap="none">
              <a:spAutoFit/>
            </a:bodyPr>
            <a:lstStyle/>
            <a:p>
              <a:r>
                <a:rPr lang="es-BO" sz="2000" dirty="0" smtClean="0">
                  <a:latin typeface="Lucida Sans" pitchFamily="34" charset="0"/>
                </a:rPr>
                <a:t>(d) 2,5 </a:t>
              </a:r>
              <a:r>
                <a:rPr lang="es-BO" sz="2000" dirty="0" smtClean="0">
                  <a:latin typeface="Lucida Sans" pitchFamily="34" charset="0"/>
                  <a:sym typeface="Symbol"/>
                </a:rPr>
                <a:t>s</a:t>
              </a:r>
              <a:endParaRPr lang="es-ES" sz="2000" dirty="0"/>
            </a:p>
          </p:txBody>
        </p:sp>
      </p:grpSp>
    </p:spTree>
    <p:extLst>
      <p:ext uri="{BB962C8B-B14F-4D97-AF65-F5344CB8AC3E}">
        <p14:creationId xmlns:p14="http://schemas.microsoft.com/office/powerpoint/2010/main" val="2588849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Encriptación</a:t>
            </a:r>
            <a:endParaRPr lang="es-CO" b="1" dirty="0"/>
          </a:p>
        </p:txBody>
      </p:sp>
      <p:sp>
        <p:nvSpPr>
          <p:cNvPr id="3" name="Marcador de contenido 2"/>
          <p:cNvSpPr>
            <a:spLocks noGrp="1"/>
          </p:cNvSpPr>
          <p:nvPr>
            <p:ph idx="1"/>
          </p:nvPr>
        </p:nvSpPr>
        <p:spPr>
          <a:xfrm>
            <a:off x="838200" y="1825624"/>
            <a:ext cx="10515600" cy="4575175"/>
          </a:xfrm>
        </p:spPr>
        <p:txBody>
          <a:bodyPr>
            <a:normAutofit/>
          </a:bodyPr>
          <a:lstStyle/>
          <a:p>
            <a:pPr algn="just"/>
            <a:r>
              <a:rPr lang="es-CO" dirty="0"/>
              <a:t>Es el proceso de codificación de la información, de tal manera de hacer difícil para el ladrón de información que lo robado tenga sentido para él. No debe ser ni muy compleja ni muy sencilla.</a:t>
            </a:r>
          </a:p>
          <a:p>
            <a:pPr algn="just"/>
            <a:endParaRPr lang="es-CO" dirty="0"/>
          </a:p>
          <a:p>
            <a:pPr algn="just"/>
            <a:r>
              <a:rPr lang="es-CO" dirty="0"/>
              <a:t>Los métodos mas utilizados son:</a:t>
            </a:r>
          </a:p>
          <a:p>
            <a:pPr marL="514350" indent="-514350" algn="just">
              <a:buAutoNum type="arabicPeriod"/>
            </a:pPr>
            <a:r>
              <a:rPr lang="es-CO" dirty="0"/>
              <a:t>Sustitución</a:t>
            </a:r>
          </a:p>
          <a:p>
            <a:pPr marL="514350" indent="-514350" algn="just">
              <a:buAutoNum type="arabicPeriod"/>
            </a:pPr>
            <a:r>
              <a:rPr lang="es-CO" dirty="0"/>
              <a:t>Cifrado por transposición</a:t>
            </a:r>
          </a:p>
          <a:p>
            <a:pPr marL="514350" indent="-514350" algn="just">
              <a:buAutoNum type="arabicPeriod"/>
            </a:pPr>
            <a:r>
              <a:rPr lang="es-CO" dirty="0"/>
              <a:t>Sistemas de llave privada</a:t>
            </a:r>
          </a:p>
          <a:p>
            <a:pPr marL="514350" indent="-514350" algn="just">
              <a:buAutoNum type="arabicPeriod"/>
            </a:pPr>
            <a:r>
              <a:rPr lang="es-CO" dirty="0"/>
              <a:t>Sistemas de llave pública</a:t>
            </a:r>
          </a:p>
          <a:p>
            <a:pPr algn="just"/>
            <a:endParaRPr lang="es-CO" dirty="0" smtClean="0"/>
          </a:p>
        </p:txBody>
      </p:sp>
    </p:spTree>
    <p:extLst>
      <p:ext uri="{BB962C8B-B14F-4D97-AF65-F5344CB8AC3E}">
        <p14:creationId xmlns:p14="http://schemas.microsoft.com/office/powerpoint/2010/main" val="420305783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t>Encriptación:</a:t>
            </a:r>
            <a:endParaRPr lang="es-CO" b="1" dirty="0"/>
          </a:p>
        </p:txBody>
      </p:sp>
      <p:sp>
        <p:nvSpPr>
          <p:cNvPr id="4" name="3 CuadroTexto"/>
          <p:cNvSpPr txBox="1"/>
          <p:nvPr/>
        </p:nvSpPr>
        <p:spPr>
          <a:xfrm>
            <a:off x="838200" y="1653588"/>
            <a:ext cx="10515600" cy="1569660"/>
          </a:xfrm>
          <a:prstGeom prst="rect">
            <a:avLst/>
          </a:prstGeom>
          <a:noFill/>
        </p:spPr>
        <p:txBody>
          <a:bodyPr wrap="square" rtlCol="0">
            <a:spAutoFit/>
          </a:bodyPr>
          <a:lstStyle/>
          <a:p>
            <a:pPr algn="just"/>
            <a:r>
              <a:rPr lang="es-CO" sz="3200" dirty="0" smtClean="0"/>
              <a:t>Sustitución: Un </a:t>
            </a:r>
            <a:r>
              <a:rPr lang="es-CO" sz="3200" dirty="0"/>
              <a:t>cifrado por sustitución reemplaza los caracteres originales uno a uno por otro set de caracteres. Los dos sets carácter a carácter como en el siguiente ejemplo:</a:t>
            </a:r>
          </a:p>
        </p:txBody>
      </p:sp>
      <p:pic>
        <p:nvPicPr>
          <p:cNvPr id="1026" name="Picture 2"/>
          <p:cNvPicPr>
            <a:picLocks noChangeAspect="1" noChangeArrowheads="1"/>
          </p:cNvPicPr>
          <p:nvPr/>
        </p:nvPicPr>
        <p:blipFill>
          <a:blip r:embed="rId2" cstate="print"/>
          <a:srcRect/>
          <a:stretch>
            <a:fillRect/>
          </a:stretch>
        </p:blipFill>
        <p:spPr bwMode="auto">
          <a:xfrm>
            <a:off x="1698270" y="3711502"/>
            <a:ext cx="8862226" cy="1877739"/>
          </a:xfrm>
          <a:prstGeom prst="rect">
            <a:avLst/>
          </a:prstGeom>
          <a:noFill/>
          <a:ln w="9525">
            <a:noFill/>
            <a:miter lim="800000"/>
            <a:headEnd/>
            <a:tailEnd/>
          </a:ln>
        </p:spPr>
      </p:pic>
    </p:spTree>
    <p:extLst>
      <p:ext uri="{BB962C8B-B14F-4D97-AF65-F5344CB8AC3E}">
        <p14:creationId xmlns:p14="http://schemas.microsoft.com/office/powerpoint/2010/main" val="187456450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t>Encriptación</a:t>
            </a:r>
            <a:endParaRPr lang="es-CO" b="1" dirty="0"/>
          </a:p>
        </p:txBody>
      </p:sp>
      <p:sp>
        <p:nvSpPr>
          <p:cNvPr id="4" name="3 CuadroTexto"/>
          <p:cNvSpPr txBox="1"/>
          <p:nvPr/>
        </p:nvSpPr>
        <p:spPr>
          <a:xfrm>
            <a:off x="838200" y="1437021"/>
            <a:ext cx="10515600" cy="2554545"/>
          </a:xfrm>
          <a:prstGeom prst="rect">
            <a:avLst/>
          </a:prstGeom>
          <a:noFill/>
        </p:spPr>
        <p:txBody>
          <a:bodyPr wrap="square" rtlCol="0">
            <a:spAutoFit/>
          </a:bodyPr>
          <a:lstStyle/>
          <a:p>
            <a:pPr algn="just"/>
            <a:r>
              <a:rPr lang="es-CO" sz="3200" dirty="0" smtClean="0"/>
              <a:t>Cifrado por transposición: Un </a:t>
            </a:r>
            <a:r>
              <a:rPr lang="es-CO" sz="3200" dirty="0"/>
              <a:t>poco mejor que el de sustitución de caracteres, usa los caracteres actuales escritos de otra forma. En el siguiente ejemplo se utiliza un método simple de transposición donde el mensaje se escribe de derecha a izquierda:</a:t>
            </a:r>
          </a:p>
        </p:txBody>
      </p:sp>
      <p:pic>
        <p:nvPicPr>
          <p:cNvPr id="2050" name="Picture 2"/>
          <p:cNvPicPr>
            <a:picLocks noChangeAspect="1" noChangeArrowheads="1"/>
          </p:cNvPicPr>
          <p:nvPr/>
        </p:nvPicPr>
        <p:blipFill>
          <a:blip r:embed="rId2" cstate="print"/>
          <a:srcRect/>
          <a:stretch>
            <a:fillRect/>
          </a:stretch>
        </p:blipFill>
        <p:spPr bwMode="auto">
          <a:xfrm>
            <a:off x="1759870" y="4233466"/>
            <a:ext cx="8908130" cy="1715814"/>
          </a:xfrm>
          <a:prstGeom prst="rect">
            <a:avLst/>
          </a:prstGeom>
          <a:noFill/>
          <a:ln w="9525">
            <a:noFill/>
            <a:miter lim="800000"/>
            <a:headEnd/>
            <a:tailEnd/>
          </a:ln>
        </p:spPr>
      </p:pic>
    </p:spTree>
    <p:extLst>
      <p:ext uri="{BB962C8B-B14F-4D97-AF65-F5344CB8AC3E}">
        <p14:creationId xmlns:p14="http://schemas.microsoft.com/office/powerpoint/2010/main" val="284370538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t>Encriptación</a:t>
            </a:r>
            <a:endParaRPr lang="es-CO" b="1" dirty="0"/>
          </a:p>
        </p:txBody>
      </p:sp>
      <p:sp>
        <p:nvSpPr>
          <p:cNvPr id="4" name="3 CuadroTexto"/>
          <p:cNvSpPr txBox="1"/>
          <p:nvPr/>
        </p:nvSpPr>
        <p:spPr>
          <a:xfrm>
            <a:off x="838200" y="1690688"/>
            <a:ext cx="10515600" cy="1569660"/>
          </a:xfrm>
          <a:prstGeom prst="rect">
            <a:avLst/>
          </a:prstGeom>
          <a:noFill/>
        </p:spPr>
        <p:txBody>
          <a:bodyPr wrap="square" rtlCol="0">
            <a:spAutoFit/>
          </a:bodyPr>
          <a:lstStyle/>
          <a:p>
            <a:pPr algn="just"/>
            <a:r>
              <a:rPr lang="es-CO" sz="3200" dirty="0" smtClean="0"/>
              <a:t>Cifrado por transposición: Es </a:t>
            </a:r>
            <a:r>
              <a:rPr lang="es-CO" sz="3200" dirty="0"/>
              <a:t>posible reescribir el mensaje de otras formas, por lo tanto la transposición no es tan obvia como se muestra a continuación</a:t>
            </a:r>
          </a:p>
        </p:txBody>
      </p:sp>
      <p:pic>
        <p:nvPicPr>
          <p:cNvPr id="3074" name="Picture 2"/>
          <p:cNvPicPr>
            <a:picLocks noChangeAspect="1" noChangeArrowheads="1"/>
          </p:cNvPicPr>
          <p:nvPr/>
        </p:nvPicPr>
        <p:blipFill>
          <a:blip r:embed="rId2" cstate="print"/>
          <a:srcRect/>
          <a:stretch>
            <a:fillRect/>
          </a:stretch>
        </p:blipFill>
        <p:spPr bwMode="auto">
          <a:xfrm>
            <a:off x="1697282" y="3886071"/>
            <a:ext cx="8797436" cy="2189584"/>
          </a:xfrm>
          <a:prstGeom prst="rect">
            <a:avLst/>
          </a:prstGeom>
          <a:noFill/>
          <a:ln w="9525">
            <a:noFill/>
            <a:miter lim="800000"/>
            <a:headEnd/>
            <a:tailEnd/>
          </a:ln>
        </p:spPr>
      </p:pic>
    </p:spTree>
    <p:extLst>
      <p:ext uri="{BB962C8B-B14F-4D97-AF65-F5344CB8AC3E}">
        <p14:creationId xmlns:p14="http://schemas.microsoft.com/office/powerpoint/2010/main" val="162616327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t>Encriptación</a:t>
            </a:r>
            <a:endParaRPr lang="es-CO" b="1" dirty="0"/>
          </a:p>
        </p:txBody>
      </p:sp>
      <p:sp>
        <p:nvSpPr>
          <p:cNvPr id="4" name="3 CuadroTexto"/>
          <p:cNvSpPr txBox="1"/>
          <p:nvPr/>
        </p:nvSpPr>
        <p:spPr>
          <a:xfrm>
            <a:off x="838200" y="1773902"/>
            <a:ext cx="10515600" cy="4031873"/>
          </a:xfrm>
          <a:prstGeom prst="rect">
            <a:avLst/>
          </a:prstGeom>
          <a:noFill/>
        </p:spPr>
        <p:txBody>
          <a:bodyPr wrap="square" rtlCol="0">
            <a:spAutoFit/>
          </a:bodyPr>
          <a:lstStyle/>
          <a:p>
            <a:pPr algn="just"/>
            <a:r>
              <a:rPr lang="es-CO" sz="3200" dirty="0" smtClean="0"/>
              <a:t>Cifrado por transposición: El </a:t>
            </a:r>
            <a:r>
              <a:rPr lang="es-CO" sz="3200" dirty="0"/>
              <a:t>mensaje es transpuesto en un patrón repetitivo, arriba y abajo, izquierda a derecha. Separado en dos posiciones pares e impares, la fila superior se escribe primero que la inferior y el mensaje final fue separado en bloques de cinco caracteres para la transmisión.</a:t>
            </a:r>
          </a:p>
          <a:p>
            <a:pPr algn="just"/>
            <a:endParaRPr lang="es-CO" sz="3200" dirty="0"/>
          </a:p>
          <a:p>
            <a:pPr algn="just"/>
            <a:r>
              <a:rPr lang="es-CO" sz="3200" dirty="0"/>
              <a:t>La longitud de las palabras y los puntos de ruptura desaparecen, el texto original está ahí, solo que rearreglado.</a:t>
            </a:r>
          </a:p>
        </p:txBody>
      </p:sp>
    </p:spTree>
    <p:extLst>
      <p:ext uri="{BB962C8B-B14F-4D97-AF65-F5344CB8AC3E}">
        <p14:creationId xmlns:p14="http://schemas.microsoft.com/office/powerpoint/2010/main" val="279618704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t>Encriptación</a:t>
            </a:r>
            <a:endParaRPr lang="es-CO" b="1" dirty="0"/>
          </a:p>
        </p:txBody>
      </p:sp>
      <p:sp>
        <p:nvSpPr>
          <p:cNvPr id="4" name="3 CuadroTexto"/>
          <p:cNvSpPr txBox="1"/>
          <p:nvPr/>
        </p:nvSpPr>
        <p:spPr>
          <a:xfrm>
            <a:off x="838200" y="1388895"/>
            <a:ext cx="10515600" cy="1815882"/>
          </a:xfrm>
          <a:prstGeom prst="rect">
            <a:avLst/>
          </a:prstGeom>
          <a:noFill/>
        </p:spPr>
        <p:txBody>
          <a:bodyPr wrap="square" rtlCol="0">
            <a:spAutoFit/>
          </a:bodyPr>
          <a:lstStyle/>
          <a:p>
            <a:pPr algn="just"/>
            <a:r>
              <a:rPr lang="es-CO" sz="2800" dirty="0" smtClean="0"/>
              <a:t>Sistema de llave privada: Los </a:t>
            </a:r>
            <a:r>
              <a:rPr lang="es-CO" sz="2800" dirty="0"/>
              <a:t>últimos métodos de cifrado de texto dan forma al texto original a partir de cómputos matemáticos. La operación más común consiste en añadir al texto original otra cadena de caracteres, la cual sirve como llave.</a:t>
            </a:r>
          </a:p>
        </p:txBody>
      </p:sp>
      <p:pic>
        <p:nvPicPr>
          <p:cNvPr id="4098" name="Picture 2"/>
          <p:cNvPicPr>
            <a:picLocks noChangeAspect="1" noChangeArrowheads="1"/>
          </p:cNvPicPr>
          <p:nvPr/>
        </p:nvPicPr>
        <p:blipFill>
          <a:blip r:embed="rId2" cstate="print"/>
          <a:srcRect/>
          <a:stretch>
            <a:fillRect/>
          </a:stretch>
        </p:blipFill>
        <p:spPr bwMode="auto">
          <a:xfrm>
            <a:off x="3071664" y="3212976"/>
            <a:ext cx="6120680" cy="3508194"/>
          </a:xfrm>
          <a:prstGeom prst="rect">
            <a:avLst/>
          </a:prstGeom>
          <a:noFill/>
          <a:ln w="9525">
            <a:noFill/>
            <a:miter lim="800000"/>
            <a:headEnd/>
            <a:tailEnd/>
          </a:ln>
        </p:spPr>
      </p:pic>
    </p:spTree>
    <p:extLst>
      <p:ext uri="{BB962C8B-B14F-4D97-AF65-F5344CB8AC3E}">
        <p14:creationId xmlns:p14="http://schemas.microsoft.com/office/powerpoint/2010/main" val="290912089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t>Encriptación</a:t>
            </a:r>
            <a:endParaRPr lang="es-CO" b="1" dirty="0"/>
          </a:p>
        </p:txBody>
      </p:sp>
      <p:sp>
        <p:nvSpPr>
          <p:cNvPr id="4" name="3 CuadroTexto"/>
          <p:cNvSpPr txBox="1"/>
          <p:nvPr/>
        </p:nvSpPr>
        <p:spPr>
          <a:xfrm>
            <a:off x="838200" y="1557336"/>
            <a:ext cx="10515600" cy="1384995"/>
          </a:xfrm>
          <a:prstGeom prst="rect">
            <a:avLst/>
          </a:prstGeom>
          <a:noFill/>
        </p:spPr>
        <p:txBody>
          <a:bodyPr wrap="square" rtlCol="0">
            <a:spAutoFit/>
          </a:bodyPr>
          <a:lstStyle/>
          <a:p>
            <a:pPr algn="just"/>
            <a:r>
              <a:rPr lang="es-CO" sz="2800" dirty="0" smtClean="0"/>
              <a:t>Sistema de llave privada: Un </a:t>
            </a:r>
            <a:r>
              <a:rPr lang="es-CO" sz="2800" dirty="0"/>
              <a:t>ejemplo de cómo funciona. Cada carácter puede ser representado por su valor en ASCII, tanto la clave, el texto original y el texto cifrado.</a:t>
            </a:r>
          </a:p>
        </p:txBody>
      </p:sp>
      <p:pic>
        <p:nvPicPr>
          <p:cNvPr id="5122" name="Picture 2"/>
          <p:cNvPicPr>
            <a:picLocks noChangeAspect="1" noChangeArrowheads="1"/>
          </p:cNvPicPr>
          <p:nvPr/>
        </p:nvPicPr>
        <p:blipFill>
          <a:blip r:embed="rId2" cstate="print"/>
          <a:srcRect/>
          <a:stretch>
            <a:fillRect/>
          </a:stretch>
        </p:blipFill>
        <p:spPr bwMode="auto">
          <a:xfrm>
            <a:off x="1809578" y="3167483"/>
            <a:ext cx="8572844" cy="1934117"/>
          </a:xfrm>
          <a:prstGeom prst="rect">
            <a:avLst/>
          </a:prstGeom>
          <a:noFill/>
          <a:ln w="9525">
            <a:noFill/>
            <a:miter lim="800000"/>
            <a:headEnd/>
            <a:tailEnd/>
          </a:ln>
        </p:spPr>
      </p:pic>
      <p:sp>
        <p:nvSpPr>
          <p:cNvPr id="6" name="5 CuadroTexto"/>
          <p:cNvSpPr txBox="1"/>
          <p:nvPr/>
        </p:nvSpPr>
        <p:spPr>
          <a:xfrm>
            <a:off x="838200" y="5501661"/>
            <a:ext cx="10515600" cy="954107"/>
          </a:xfrm>
          <a:prstGeom prst="rect">
            <a:avLst/>
          </a:prstGeom>
          <a:noFill/>
        </p:spPr>
        <p:txBody>
          <a:bodyPr wrap="square" rtlCol="0">
            <a:spAutoFit/>
          </a:bodyPr>
          <a:lstStyle/>
          <a:p>
            <a:pPr algn="just"/>
            <a:r>
              <a:rPr lang="es-CO" sz="2800" dirty="0"/>
              <a:t>Ahora se construye el texto cifrado por codificación del código ASCII del mensaje original con la clave:</a:t>
            </a:r>
          </a:p>
        </p:txBody>
      </p:sp>
    </p:spTree>
    <p:extLst>
      <p:ext uri="{BB962C8B-B14F-4D97-AF65-F5344CB8AC3E}">
        <p14:creationId xmlns:p14="http://schemas.microsoft.com/office/powerpoint/2010/main" val="345961561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Multiplexación</a:t>
            </a:r>
            <a:endParaRPr lang="es-CO" b="1" dirty="0"/>
          </a:p>
        </p:txBody>
      </p:sp>
      <p:sp>
        <p:nvSpPr>
          <p:cNvPr id="3" name="Marcador de contenido 2"/>
          <p:cNvSpPr>
            <a:spLocks noGrp="1"/>
          </p:cNvSpPr>
          <p:nvPr>
            <p:ph idx="1"/>
          </p:nvPr>
        </p:nvSpPr>
        <p:spPr>
          <a:xfrm>
            <a:off x="838200" y="1479631"/>
            <a:ext cx="10515600" cy="2598095"/>
          </a:xfrm>
        </p:spPr>
        <p:txBody>
          <a:bodyPr>
            <a:normAutofit/>
          </a:bodyPr>
          <a:lstStyle/>
          <a:p>
            <a:pPr algn="just"/>
            <a:r>
              <a:rPr lang="es-CO" dirty="0" smtClean="0"/>
              <a:t>Para optimizar la utilización del medio de transmisión, se ha desarrollado la multiplexación, que es un conjunto de técnicas que permite la transmisión simultanea de múltiples señales a través de un único enlace.</a:t>
            </a:r>
          </a:p>
          <a:p>
            <a:pPr algn="just"/>
            <a:r>
              <a:rPr lang="es-CO" dirty="0" smtClean="0"/>
              <a:t>El enlace es el camino físico, el canal es una porción de camino que lleva una transmisión entre dos dispositivos.</a:t>
            </a:r>
          </a:p>
        </p:txBody>
      </p:sp>
      <p:grpSp>
        <p:nvGrpSpPr>
          <p:cNvPr id="21" name="Grupo 20"/>
          <p:cNvGrpSpPr/>
          <p:nvPr/>
        </p:nvGrpSpPr>
        <p:grpSpPr>
          <a:xfrm>
            <a:off x="1498570" y="4226010"/>
            <a:ext cx="8194681" cy="2016301"/>
            <a:chOff x="1597426" y="4077726"/>
            <a:chExt cx="8194681" cy="2016301"/>
          </a:xfrm>
        </p:grpSpPr>
        <p:sp>
          <p:nvSpPr>
            <p:cNvPr id="6" name="CuadroTexto 5"/>
            <p:cNvSpPr txBox="1"/>
            <p:nvPr/>
          </p:nvSpPr>
          <p:spPr>
            <a:xfrm>
              <a:off x="4077732" y="4077726"/>
              <a:ext cx="3336324" cy="523220"/>
            </a:xfrm>
            <a:prstGeom prst="rect">
              <a:avLst/>
            </a:prstGeom>
            <a:solidFill>
              <a:schemeClr val="bg1">
                <a:lumMod val="85000"/>
              </a:schemeClr>
            </a:solidFill>
            <a:ln>
              <a:solidFill>
                <a:schemeClr val="tx1"/>
              </a:solidFill>
            </a:ln>
          </p:spPr>
          <p:txBody>
            <a:bodyPr wrap="square" rtlCol="0">
              <a:spAutoFit/>
            </a:bodyPr>
            <a:lstStyle/>
            <a:p>
              <a:pPr algn="ctr"/>
              <a:r>
                <a:rPr lang="es-CO" sz="2800" dirty="0" smtClean="0"/>
                <a:t>Multiplexación</a:t>
              </a:r>
              <a:endParaRPr lang="es-CO" sz="2800" dirty="0"/>
            </a:p>
          </p:txBody>
        </p:sp>
        <p:sp>
          <p:nvSpPr>
            <p:cNvPr id="8" name="CuadroTexto 7"/>
            <p:cNvSpPr txBox="1"/>
            <p:nvPr/>
          </p:nvSpPr>
          <p:spPr>
            <a:xfrm>
              <a:off x="1597426" y="5564789"/>
              <a:ext cx="2125362" cy="529238"/>
            </a:xfrm>
            <a:prstGeom prst="rect">
              <a:avLst/>
            </a:prstGeom>
            <a:solidFill>
              <a:schemeClr val="bg1">
                <a:lumMod val="85000"/>
              </a:schemeClr>
            </a:solidFill>
            <a:ln>
              <a:solidFill>
                <a:schemeClr val="tx1"/>
              </a:solidFill>
            </a:ln>
          </p:spPr>
          <p:txBody>
            <a:bodyPr wrap="square" rtlCol="0">
              <a:spAutoFit/>
            </a:bodyPr>
            <a:lstStyle/>
            <a:p>
              <a:pPr algn="ctr"/>
              <a:r>
                <a:rPr lang="es-CO" sz="2800" dirty="0" smtClean="0"/>
                <a:t>FDM</a:t>
              </a:r>
              <a:endParaRPr lang="es-CO" sz="2800" dirty="0"/>
            </a:p>
          </p:txBody>
        </p:sp>
        <p:sp>
          <p:nvSpPr>
            <p:cNvPr id="10" name="CuadroTexto 9"/>
            <p:cNvSpPr txBox="1"/>
            <p:nvPr/>
          </p:nvSpPr>
          <p:spPr>
            <a:xfrm>
              <a:off x="7666745" y="5564789"/>
              <a:ext cx="2125362" cy="529238"/>
            </a:xfrm>
            <a:prstGeom prst="rect">
              <a:avLst/>
            </a:prstGeom>
            <a:solidFill>
              <a:schemeClr val="bg1">
                <a:lumMod val="85000"/>
              </a:schemeClr>
            </a:solidFill>
            <a:ln>
              <a:solidFill>
                <a:schemeClr val="tx1"/>
              </a:solidFill>
            </a:ln>
          </p:spPr>
          <p:txBody>
            <a:bodyPr wrap="square" rtlCol="0">
              <a:spAutoFit/>
            </a:bodyPr>
            <a:lstStyle/>
            <a:p>
              <a:pPr algn="ctr"/>
              <a:r>
                <a:rPr lang="es-CO" sz="2800" dirty="0" smtClean="0"/>
                <a:t>TDM</a:t>
              </a:r>
              <a:endParaRPr lang="es-CO" sz="2800" dirty="0"/>
            </a:p>
          </p:txBody>
        </p:sp>
        <p:cxnSp>
          <p:nvCxnSpPr>
            <p:cNvPr id="14" name="Conector angular 13"/>
            <p:cNvCxnSpPr>
              <a:stCxn id="6" idx="2"/>
              <a:endCxn id="10" idx="0"/>
            </p:cNvCxnSpPr>
            <p:nvPr/>
          </p:nvCxnSpPr>
          <p:spPr>
            <a:xfrm rot="16200000" flipH="1">
              <a:off x="6755739" y="3591101"/>
              <a:ext cx="963843" cy="2983532"/>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ector angular 14"/>
            <p:cNvCxnSpPr>
              <a:stCxn id="6" idx="2"/>
              <a:endCxn id="8" idx="0"/>
            </p:cNvCxnSpPr>
            <p:nvPr/>
          </p:nvCxnSpPr>
          <p:spPr>
            <a:xfrm rot="5400000">
              <a:off x="3721080" y="3539974"/>
              <a:ext cx="963843" cy="3085787"/>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19343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t>Encriptación</a:t>
            </a:r>
            <a:endParaRPr lang="es-CO" b="1" dirty="0"/>
          </a:p>
        </p:txBody>
      </p:sp>
      <p:pic>
        <p:nvPicPr>
          <p:cNvPr id="6146" name="Picture 2"/>
          <p:cNvPicPr>
            <a:picLocks noChangeAspect="1" noChangeArrowheads="1"/>
          </p:cNvPicPr>
          <p:nvPr/>
        </p:nvPicPr>
        <p:blipFill>
          <a:blip r:embed="rId2" cstate="print"/>
          <a:srcRect/>
          <a:stretch>
            <a:fillRect/>
          </a:stretch>
        </p:blipFill>
        <p:spPr bwMode="auto">
          <a:xfrm>
            <a:off x="1799219" y="2412584"/>
            <a:ext cx="8972794" cy="3466761"/>
          </a:xfrm>
          <a:prstGeom prst="rect">
            <a:avLst/>
          </a:prstGeom>
          <a:noFill/>
          <a:ln w="9525">
            <a:noFill/>
            <a:miter lim="800000"/>
            <a:headEnd/>
            <a:tailEnd/>
          </a:ln>
        </p:spPr>
      </p:pic>
      <p:sp>
        <p:nvSpPr>
          <p:cNvPr id="5" name="3 CuadroTexto"/>
          <p:cNvSpPr txBox="1"/>
          <p:nvPr/>
        </p:nvSpPr>
        <p:spPr>
          <a:xfrm>
            <a:off x="838200" y="1557336"/>
            <a:ext cx="10515600" cy="523220"/>
          </a:xfrm>
          <a:prstGeom prst="rect">
            <a:avLst/>
          </a:prstGeom>
          <a:noFill/>
        </p:spPr>
        <p:txBody>
          <a:bodyPr wrap="square" rtlCol="0">
            <a:spAutoFit/>
          </a:bodyPr>
          <a:lstStyle/>
          <a:p>
            <a:pPr algn="just"/>
            <a:r>
              <a:rPr lang="es-CO" sz="2800" dirty="0" smtClean="0"/>
              <a:t>Sistema de llave privada</a:t>
            </a:r>
            <a:endParaRPr lang="es-CO" sz="2800" dirty="0"/>
          </a:p>
        </p:txBody>
      </p:sp>
    </p:spTree>
    <p:extLst>
      <p:ext uri="{BB962C8B-B14F-4D97-AF65-F5344CB8AC3E}">
        <p14:creationId xmlns:p14="http://schemas.microsoft.com/office/powerpoint/2010/main" val="163969116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8084375" y="2002305"/>
            <a:ext cx="3028950" cy="3648075"/>
          </a:xfrm>
          <a:prstGeom prst="rect">
            <a:avLst/>
          </a:prstGeom>
        </p:spPr>
      </p:pic>
      <p:pic>
        <p:nvPicPr>
          <p:cNvPr id="6" name="Imagen 5"/>
          <p:cNvPicPr>
            <a:picLocks noChangeAspect="1"/>
          </p:cNvPicPr>
          <p:nvPr/>
        </p:nvPicPr>
        <p:blipFill>
          <a:blip r:embed="rId3"/>
          <a:stretch>
            <a:fillRect/>
          </a:stretch>
        </p:blipFill>
        <p:spPr>
          <a:xfrm>
            <a:off x="725805" y="2107081"/>
            <a:ext cx="6076950" cy="3438525"/>
          </a:xfrm>
          <a:prstGeom prst="rect">
            <a:avLst/>
          </a:prstGeom>
        </p:spPr>
      </p:pic>
    </p:spTree>
    <p:extLst>
      <p:ext uri="{BB962C8B-B14F-4D97-AF65-F5344CB8AC3E}">
        <p14:creationId xmlns:p14="http://schemas.microsoft.com/office/powerpoint/2010/main" val="85294388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812577" y="2109787"/>
            <a:ext cx="6568596" cy="3879533"/>
          </a:xfrm>
          <a:prstGeom prst="rect">
            <a:avLst/>
          </a:prstGeom>
        </p:spPr>
      </p:pic>
    </p:spTree>
    <p:extLst>
      <p:ext uri="{BB962C8B-B14F-4D97-AF65-F5344CB8AC3E}">
        <p14:creationId xmlns:p14="http://schemas.microsoft.com/office/powerpoint/2010/main" val="396352258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Multiplexación por división de frecuencia</a:t>
            </a:r>
            <a:endParaRPr lang="es-CO" b="1" dirty="0"/>
          </a:p>
        </p:txBody>
      </p:sp>
      <p:sp>
        <p:nvSpPr>
          <p:cNvPr id="3" name="Marcador de contenido 2"/>
          <p:cNvSpPr>
            <a:spLocks noGrp="1"/>
          </p:cNvSpPr>
          <p:nvPr>
            <p:ph idx="1"/>
          </p:nvPr>
        </p:nvSpPr>
        <p:spPr>
          <a:xfrm>
            <a:off x="838200" y="1479631"/>
            <a:ext cx="10515600" cy="4871742"/>
          </a:xfrm>
        </p:spPr>
        <p:txBody>
          <a:bodyPr>
            <a:normAutofit/>
          </a:bodyPr>
          <a:lstStyle/>
          <a:p>
            <a:pPr algn="just"/>
            <a:r>
              <a:rPr lang="es-CO" dirty="0" smtClean="0"/>
              <a:t>FDM es una técnica analógica que se puede aplicar cuando el ancho de banda de un enlace es mayor que el ancho de banda combinados de las señales a transmitir.</a:t>
            </a:r>
          </a:p>
          <a:p>
            <a:pPr marL="0" indent="0" algn="just">
              <a:buNone/>
            </a:pPr>
            <a:endParaRPr lang="es-CO" dirty="0" smtClean="0"/>
          </a:p>
          <a:p>
            <a:pPr algn="just"/>
            <a:r>
              <a:rPr lang="es-CO" dirty="0" smtClean="0"/>
              <a:t>Cada fuente genera una señal con un rango de frecuencias similar, dentro del MUX estas señales similares se modulan sobre distintas portadoras.</a:t>
            </a:r>
          </a:p>
          <a:p>
            <a:pPr marL="0" indent="0" algn="just">
              <a:buNone/>
            </a:pPr>
            <a:endParaRPr lang="es-CO" dirty="0" smtClean="0"/>
          </a:p>
          <a:p>
            <a:pPr algn="just"/>
            <a:r>
              <a:rPr lang="es-CO" dirty="0" smtClean="0"/>
              <a:t>Las señales moduladas resultantes se combinan en una única señal compuesta que se envía sobre un enlace que tiene ancho de banda suficiente para acomodarlas.</a:t>
            </a:r>
          </a:p>
        </p:txBody>
      </p:sp>
    </p:spTree>
    <p:extLst>
      <p:ext uri="{BB962C8B-B14F-4D97-AF65-F5344CB8AC3E}">
        <p14:creationId xmlns:p14="http://schemas.microsoft.com/office/powerpoint/2010/main" val="1079211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Multiplexación por división de frecuencia</a:t>
            </a:r>
            <a:endParaRPr lang="es-CO" b="1" dirty="0"/>
          </a:p>
        </p:txBody>
      </p:sp>
      <p:sp>
        <p:nvSpPr>
          <p:cNvPr id="3" name="Marcador de contenido 2"/>
          <p:cNvSpPr>
            <a:spLocks noGrp="1"/>
          </p:cNvSpPr>
          <p:nvPr>
            <p:ph idx="1"/>
          </p:nvPr>
        </p:nvSpPr>
        <p:spPr>
          <a:xfrm>
            <a:off x="838200" y="1479631"/>
            <a:ext cx="10515600" cy="1757839"/>
          </a:xfrm>
        </p:spPr>
        <p:txBody>
          <a:bodyPr>
            <a:normAutofit/>
          </a:bodyPr>
          <a:lstStyle/>
          <a:p>
            <a:pPr algn="just"/>
            <a:r>
              <a:rPr lang="es-CO" dirty="0" smtClean="0"/>
              <a:t>Asuma que el canal de voz ocupa un ancho de banda de 4KHz. Se necesita combinar tres canales de voz en un enlace que tiene un ancho de banda de 12KHz entre 20 y 32KHz. Muestre la configuración usando el dominio de la frecuencia, sin bandas de guarda.</a:t>
            </a:r>
          </a:p>
        </p:txBody>
      </p:sp>
      <p:pic>
        <p:nvPicPr>
          <p:cNvPr id="5" name="Imagen 4"/>
          <p:cNvPicPr>
            <a:picLocks noChangeAspect="1"/>
          </p:cNvPicPr>
          <p:nvPr/>
        </p:nvPicPr>
        <p:blipFill>
          <a:blip r:embed="rId2"/>
          <a:stretch>
            <a:fillRect/>
          </a:stretch>
        </p:blipFill>
        <p:spPr>
          <a:xfrm>
            <a:off x="1508478" y="3490864"/>
            <a:ext cx="9175043" cy="2347944"/>
          </a:xfrm>
          <a:prstGeom prst="rect">
            <a:avLst/>
          </a:prstGeom>
        </p:spPr>
      </p:pic>
    </p:spTree>
    <p:extLst>
      <p:ext uri="{BB962C8B-B14F-4D97-AF65-F5344CB8AC3E}">
        <p14:creationId xmlns:p14="http://schemas.microsoft.com/office/powerpoint/2010/main" val="207641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Multiplexación por división de frecuencia</a:t>
            </a:r>
            <a:endParaRPr lang="es-CO" b="1" dirty="0"/>
          </a:p>
        </p:txBody>
      </p:sp>
      <p:sp>
        <p:nvSpPr>
          <p:cNvPr id="3" name="Marcador de contenido 2"/>
          <p:cNvSpPr>
            <a:spLocks noGrp="1"/>
          </p:cNvSpPr>
          <p:nvPr>
            <p:ph idx="1"/>
          </p:nvPr>
        </p:nvSpPr>
        <p:spPr>
          <a:xfrm>
            <a:off x="838200" y="1479631"/>
            <a:ext cx="10515600" cy="1757839"/>
          </a:xfrm>
        </p:spPr>
        <p:txBody>
          <a:bodyPr>
            <a:normAutofit/>
          </a:bodyPr>
          <a:lstStyle/>
          <a:p>
            <a:pPr algn="just"/>
            <a:r>
              <a:rPr lang="es-CO" dirty="0" smtClean="0"/>
              <a:t>Se </a:t>
            </a:r>
            <a:r>
              <a:rPr lang="es-CO" dirty="0" err="1" smtClean="0"/>
              <a:t>multiplexan</a:t>
            </a:r>
            <a:r>
              <a:rPr lang="es-CO" dirty="0" smtClean="0"/>
              <a:t> cinco canales de radio, cada uno con un ancho de banda de 100KHz. ¿Cuál es el ancho de banda del enlace si se necesita una banda de guarda de 10KHz entre canales para evitar interferencias?</a:t>
            </a:r>
          </a:p>
        </p:txBody>
      </p:sp>
      <p:pic>
        <p:nvPicPr>
          <p:cNvPr id="6" name="Imagen 5"/>
          <p:cNvPicPr>
            <a:picLocks noChangeAspect="1"/>
          </p:cNvPicPr>
          <p:nvPr/>
        </p:nvPicPr>
        <p:blipFill>
          <a:blip r:embed="rId2"/>
          <a:stretch>
            <a:fillRect/>
          </a:stretch>
        </p:blipFill>
        <p:spPr>
          <a:xfrm>
            <a:off x="2535387" y="3237470"/>
            <a:ext cx="7121225" cy="3139974"/>
          </a:xfrm>
          <a:prstGeom prst="rect">
            <a:avLst/>
          </a:prstGeom>
        </p:spPr>
      </p:pic>
    </p:spTree>
    <p:extLst>
      <p:ext uri="{BB962C8B-B14F-4D97-AF65-F5344CB8AC3E}">
        <p14:creationId xmlns:p14="http://schemas.microsoft.com/office/powerpoint/2010/main" val="1178226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Multiplexación por división de frecuencia</a:t>
            </a:r>
            <a:endParaRPr lang="es-CO" b="1" dirty="0"/>
          </a:p>
        </p:txBody>
      </p:sp>
      <p:sp>
        <p:nvSpPr>
          <p:cNvPr id="3" name="Marcador de contenido 2"/>
          <p:cNvSpPr>
            <a:spLocks noGrp="1"/>
          </p:cNvSpPr>
          <p:nvPr>
            <p:ph idx="1"/>
          </p:nvPr>
        </p:nvSpPr>
        <p:spPr>
          <a:xfrm>
            <a:off x="838200" y="1479631"/>
            <a:ext cx="10515600" cy="1263569"/>
          </a:xfrm>
        </p:spPr>
        <p:txBody>
          <a:bodyPr>
            <a:normAutofit/>
          </a:bodyPr>
          <a:lstStyle/>
          <a:p>
            <a:pPr algn="just"/>
            <a:r>
              <a:rPr lang="es-CO" dirty="0" smtClean="0"/>
              <a:t>Para 4 canales de datos (digitales), cada uno transmitiendo a 1Mbps, se utiliza un canal de satélite de 1MHz. Diseñe una configuración apropiada utilizando FDM.</a:t>
            </a:r>
          </a:p>
        </p:txBody>
      </p:sp>
      <p:pic>
        <p:nvPicPr>
          <p:cNvPr id="5" name="Imagen 4"/>
          <p:cNvPicPr>
            <a:picLocks noChangeAspect="1"/>
          </p:cNvPicPr>
          <p:nvPr/>
        </p:nvPicPr>
        <p:blipFill>
          <a:blip r:embed="rId2"/>
          <a:stretch>
            <a:fillRect/>
          </a:stretch>
        </p:blipFill>
        <p:spPr>
          <a:xfrm>
            <a:off x="2450964" y="2951609"/>
            <a:ext cx="7290072" cy="3537995"/>
          </a:xfrm>
          <a:prstGeom prst="rect">
            <a:avLst/>
          </a:prstGeom>
        </p:spPr>
      </p:pic>
    </p:spTree>
    <p:extLst>
      <p:ext uri="{BB962C8B-B14F-4D97-AF65-F5344CB8AC3E}">
        <p14:creationId xmlns:p14="http://schemas.microsoft.com/office/powerpoint/2010/main" val="402118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Multiplexación por división de frecuencia</a:t>
            </a:r>
            <a:endParaRPr lang="es-CO" b="1" dirty="0"/>
          </a:p>
        </p:txBody>
      </p:sp>
      <p:sp>
        <p:nvSpPr>
          <p:cNvPr id="3" name="Marcador de contenido 2"/>
          <p:cNvSpPr>
            <a:spLocks noGrp="1"/>
          </p:cNvSpPr>
          <p:nvPr>
            <p:ph idx="1"/>
          </p:nvPr>
        </p:nvSpPr>
        <p:spPr>
          <a:xfrm>
            <a:off x="838200" y="1479632"/>
            <a:ext cx="10515600" cy="522164"/>
          </a:xfrm>
        </p:spPr>
        <p:txBody>
          <a:bodyPr>
            <a:normAutofit/>
          </a:bodyPr>
          <a:lstStyle/>
          <a:p>
            <a:pPr algn="just"/>
            <a:r>
              <a:rPr lang="es-CO" dirty="0" smtClean="0"/>
              <a:t>Jerarquía de multiplexación analógica </a:t>
            </a:r>
          </a:p>
        </p:txBody>
      </p:sp>
      <p:pic>
        <p:nvPicPr>
          <p:cNvPr id="6" name="Imagen 5"/>
          <p:cNvPicPr>
            <a:picLocks noChangeAspect="1"/>
          </p:cNvPicPr>
          <p:nvPr/>
        </p:nvPicPr>
        <p:blipFill>
          <a:blip r:embed="rId2"/>
          <a:stretch>
            <a:fillRect/>
          </a:stretch>
        </p:blipFill>
        <p:spPr>
          <a:xfrm>
            <a:off x="1705075" y="2001796"/>
            <a:ext cx="8105775" cy="4524375"/>
          </a:xfrm>
          <a:prstGeom prst="rect">
            <a:avLst/>
          </a:prstGeom>
        </p:spPr>
      </p:pic>
    </p:spTree>
    <p:extLst>
      <p:ext uri="{BB962C8B-B14F-4D97-AF65-F5344CB8AC3E}">
        <p14:creationId xmlns:p14="http://schemas.microsoft.com/office/powerpoint/2010/main" val="1440580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Multiplexación por división de tiempo</a:t>
            </a:r>
            <a:endParaRPr lang="es-CO" b="1" dirty="0"/>
          </a:p>
        </p:txBody>
      </p:sp>
      <p:sp>
        <p:nvSpPr>
          <p:cNvPr id="3" name="Marcador de contenido 2"/>
          <p:cNvSpPr>
            <a:spLocks noGrp="1"/>
          </p:cNvSpPr>
          <p:nvPr>
            <p:ph idx="1"/>
          </p:nvPr>
        </p:nvSpPr>
        <p:spPr>
          <a:xfrm>
            <a:off x="838200" y="1479630"/>
            <a:ext cx="10515600" cy="5143591"/>
          </a:xfrm>
        </p:spPr>
        <p:txBody>
          <a:bodyPr>
            <a:noAutofit/>
          </a:bodyPr>
          <a:lstStyle/>
          <a:p>
            <a:pPr algn="just"/>
            <a:r>
              <a:rPr lang="es-CO" dirty="0" smtClean="0"/>
              <a:t>Las técnicas de multiplexación por división de tiempo TDM pretende conseguir un mayor rendimiento en los sistemas de transmisión, ya que permiten enviar por una misma línea de transmisión varias comunicaciones simultaneas.</a:t>
            </a:r>
          </a:p>
          <a:p>
            <a:pPr algn="just"/>
            <a:r>
              <a:rPr lang="es-CO" dirty="0" smtClean="0"/>
              <a:t>En TDM el flujo de datos de cada conexión de entrada se divide en unidades, donde cada unidad ocupa una ranura de tiempo de entrada. La unidad puede ser un bit, un byte o un bloque de datos.</a:t>
            </a:r>
          </a:p>
          <a:p>
            <a:pPr algn="just"/>
            <a:r>
              <a:rPr lang="es-CO" dirty="0" smtClean="0"/>
              <a:t>Cada unidad de entrada se convierte en una unidad de salida y ocupa una ranura de tiempo en la salida denominada canal.</a:t>
            </a:r>
          </a:p>
          <a:p>
            <a:pPr algn="just"/>
            <a:r>
              <a:rPr lang="es-CO" dirty="0"/>
              <a:t>La duración de una ranura de tiempo de salida es n veces más corta que la de la entrada. Es decir, la unidad de la conexión de salida viaja más rápido.</a:t>
            </a:r>
          </a:p>
          <a:p>
            <a:pPr algn="just"/>
            <a:endParaRPr lang="es-CO" dirty="0" smtClean="0"/>
          </a:p>
          <a:p>
            <a:pPr algn="just"/>
            <a:endParaRPr lang="es-CO" dirty="0" smtClean="0"/>
          </a:p>
        </p:txBody>
      </p:sp>
    </p:spTree>
    <p:extLst>
      <p:ext uri="{BB962C8B-B14F-4D97-AF65-F5344CB8AC3E}">
        <p14:creationId xmlns:p14="http://schemas.microsoft.com/office/powerpoint/2010/main" val="2245410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Multiplexación por división de tiempo</a:t>
            </a:r>
            <a:endParaRPr lang="es-CO" b="1" dirty="0"/>
          </a:p>
        </p:txBody>
      </p:sp>
      <p:sp>
        <p:nvSpPr>
          <p:cNvPr id="3" name="Marcador de contenido 2"/>
          <p:cNvSpPr>
            <a:spLocks noGrp="1"/>
          </p:cNvSpPr>
          <p:nvPr>
            <p:ph idx="1"/>
          </p:nvPr>
        </p:nvSpPr>
        <p:spPr>
          <a:xfrm>
            <a:off x="838200" y="1479631"/>
            <a:ext cx="10515600" cy="4612572"/>
          </a:xfrm>
        </p:spPr>
        <p:txBody>
          <a:bodyPr>
            <a:noAutofit/>
          </a:bodyPr>
          <a:lstStyle/>
          <a:p>
            <a:pPr algn="just"/>
            <a:r>
              <a:rPr lang="es-CO" dirty="0" smtClean="0"/>
              <a:t>Las ranuras de tiempo se agrupan en tramas. Una trama consta de un ciclo completo de ranuras de tiempo, con una ranura (canal) dedicada a cada dispositivo emisor.</a:t>
            </a:r>
          </a:p>
          <a:p>
            <a:pPr algn="just"/>
            <a:endParaRPr lang="es-CO" dirty="0" smtClean="0"/>
          </a:p>
        </p:txBody>
      </p:sp>
      <p:pic>
        <p:nvPicPr>
          <p:cNvPr id="5" name="Picture 10"/>
          <p:cNvPicPr>
            <a:picLocks noChangeAspect="1" noChangeArrowheads="1"/>
          </p:cNvPicPr>
          <p:nvPr/>
        </p:nvPicPr>
        <p:blipFill>
          <a:blip r:embed="rId2"/>
          <a:stretch>
            <a:fillRect/>
          </a:stretch>
        </p:blipFill>
        <p:spPr bwMode="auto">
          <a:xfrm>
            <a:off x="1049835" y="2805193"/>
            <a:ext cx="8439371" cy="3287009"/>
          </a:xfrm>
          <a:prstGeom prst="rect">
            <a:avLst/>
          </a:prstGeom>
          <a:noFill/>
          <a:ln w="9525">
            <a:solidFill>
              <a:srgbClr val="000000"/>
            </a:solidFill>
            <a:miter lim="800000"/>
            <a:headEnd/>
            <a:tailEnd/>
          </a:ln>
        </p:spPr>
      </p:pic>
    </p:spTree>
    <p:extLst>
      <p:ext uri="{BB962C8B-B14F-4D97-AF65-F5344CB8AC3E}">
        <p14:creationId xmlns:p14="http://schemas.microsoft.com/office/powerpoint/2010/main" val="998643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3453</TotalTime>
  <Words>997</Words>
  <Application>Microsoft Office PowerPoint</Application>
  <PresentationFormat>Personalizado</PresentationFormat>
  <Paragraphs>74</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Multiplexación y encriptación</vt:lpstr>
      <vt:lpstr>Multiplexación</vt:lpstr>
      <vt:lpstr>Multiplexación por división de frecuencia</vt:lpstr>
      <vt:lpstr>Multiplexación por división de frecuencia</vt:lpstr>
      <vt:lpstr>Multiplexación por división de frecuencia</vt:lpstr>
      <vt:lpstr>Multiplexación por división de frecuencia</vt:lpstr>
      <vt:lpstr>Multiplexación por división de frecuencia</vt:lpstr>
      <vt:lpstr>Multiplexación por división de tiempo</vt:lpstr>
      <vt:lpstr>Multiplexación por división de tiempo</vt:lpstr>
      <vt:lpstr>Multiplexación por división de tiempo</vt:lpstr>
      <vt:lpstr>Multiplexación por división de tiempo</vt:lpstr>
      <vt:lpstr>Multiplexación por división de tiempo</vt:lpstr>
      <vt:lpstr>Encriptación</vt:lpstr>
      <vt:lpstr>Encriptación:</vt:lpstr>
      <vt:lpstr>Encriptación</vt:lpstr>
      <vt:lpstr>Encriptación</vt:lpstr>
      <vt:lpstr>Encriptación</vt:lpstr>
      <vt:lpstr>Encriptación</vt:lpstr>
      <vt:lpstr>Encriptación</vt:lpstr>
      <vt:lpstr>Encriptación</vt:lpstr>
      <vt:lpstr>Presentación de PowerPoint</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Comunicaciones Digitales</dc:title>
  <dc:creator>Daniel V</dc:creator>
  <cp:lastModifiedBy>Electronica</cp:lastModifiedBy>
  <cp:revision>83</cp:revision>
  <dcterms:created xsi:type="dcterms:W3CDTF">2013-06-25T02:16:44Z</dcterms:created>
  <dcterms:modified xsi:type="dcterms:W3CDTF">2016-10-04T19:42:25Z</dcterms:modified>
</cp:coreProperties>
</file>