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85" r:id="rId4"/>
    <p:sldId id="286" r:id="rId5"/>
    <p:sldId id="289" r:id="rId6"/>
    <p:sldId id="290" r:id="rId7"/>
    <p:sldId id="291" r:id="rId8"/>
    <p:sldId id="293" r:id="rId9"/>
    <p:sldId id="294" r:id="rId10"/>
    <p:sldId id="295" r:id="rId11"/>
    <p:sldId id="299" r:id="rId12"/>
    <p:sldId id="300" r:id="rId13"/>
    <p:sldId id="301" r:id="rId14"/>
    <p:sldId id="302" r:id="rId15"/>
    <p:sldId id="305" r:id="rId16"/>
    <p:sldId id="307" r:id="rId17"/>
    <p:sldId id="309" r:id="rId18"/>
    <p:sldId id="311" r:id="rId19"/>
    <p:sldId id="312" r:id="rId20"/>
    <p:sldId id="313" r:id="rId21"/>
    <p:sldId id="314" r:id="rId22"/>
    <p:sldId id="315" r:id="rId23"/>
    <p:sldId id="316" r:id="rId24"/>
    <p:sldId id="320" r:id="rId25"/>
    <p:sldId id="321" r:id="rId26"/>
    <p:sldId id="322" r:id="rId27"/>
    <p:sldId id="323" r:id="rId28"/>
    <p:sldId id="324" r:id="rId29"/>
    <p:sldId id="325" r:id="rId30"/>
    <p:sldId id="327" r:id="rId31"/>
    <p:sldId id="328" r:id="rId32"/>
    <p:sldId id="329" r:id="rId33"/>
    <p:sldId id="330" r:id="rId34"/>
    <p:sldId id="331" r:id="rId35"/>
    <p:sldId id="332" r:id="rId36"/>
    <p:sldId id="335" r:id="rId37"/>
    <p:sldId id="336" r:id="rId38"/>
    <p:sldId id="339" r:id="rId39"/>
    <p:sldId id="342" r:id="rId40"/>
    <p:sldId id="283" r:id="rId41"/>
    <p:sldId id="284" r:id="rId42"/>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59" autoAdjust="0"/>
    <p:restoredTop sz="94660"/>
  </p:normalViewPr>
  <p:slideViewPr>
    <p:cSldViewPr snapToGrid="0">
      <p:cViewPr varScale="1">
        <p:scale>
          <a:sx n="64" d="100"/>
          <a:sy n="64" d="100"/>
        </p:scale>
        <p:origin x="90" y="3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1E5A6DC0-49B7-4CE4-AB4A-B81E8B695F93}" type="datetimeFigureOut">
              <a:rPr lang="es-CO" smtClean="0"/>
              <a:t>15/08/2014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14846845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1E5A6DC0-49B7-4CE4-AB4A-B81E8B695F93}" type="datetimeFigureOut">
              <a:rPr lang="es-CO" smtClean="0"/>
              <a:t>15/08/2014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3039274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1E5A6DC0-49B7-4CE4-AB4A-B81E8B695F93}" type="datetimeFigureOut">
              <a:rPr lang="es-CO" smtClean="0"/>
              <a:t>15/08/2014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40003478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1E5A6DC0-49B7-4CE4-AB4A-B81E8B695F93}" type="datetimeFigureOut">
              <a:rPr lang="es-CO" smtClean="0"/>
              <a:t>15/08/2014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23412904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1E5A6DC0-49B7-4CE4-AB4A-B81E8B695F93}" type="datetimeFigureOut">
              <a:rPr lang="es-CO" smtClean="0"/>
              <a:t>15/08/2014</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4142141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1E5A6DC0-49B7-4CE4-AB4A-B81E8B695F93}" type="datetimeFigureOut">
              <a:rPr lang="es-CO" smtClean="0"/>
              <a:t>15/08/2014</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656443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1E5A6DC0-49B7-4CE4-AB4A-B81E8B695F93}" type="datetimeFigureOut">
              <a:rPr lang="es-CO" smtClean="0"/>
              <a:t>15/08/2014</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672386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1E5A6DC0-49B7-4CE4-AB4A-B81E8B695F93}" type="datetimeFigureOut">
              <a:rPr lang="es-CO" smtClean="0"/>
              <a:t>15/08/2014</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29482617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1E5A6DC0-49B7-4CE4-AB4A-B81E8B695F93}" type="datetimeFigureOut">
              <a:rPr lang="es-CO" smtClean="0"/>
              <a:t>15/08/2014</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2053242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1E5A6DC0-49B7-4CE4-AB4A-B81E8B695F93}" type="datetimeFigureOut">
              <a:rPr lang="es-CO" smtClean="0"/>
              <a:t>15/08/2014</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2310237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1E5A6DC0-49B7-4CE4-AB4A-B81E8B695F93}" type="datetimeFigureOut">
              <a:rPr lang="es-CO" smtClean="0"/>
              <a:t>15/08/2014</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5AFEC8BD-4D1A-4540-BA40-14BBF05FF2FA}" type="slidenum">
              <a:rPr lang="es-CO" smtClean="0"/>
              <a:t>‹Nº›</a:t>
            </a:fld>
            <a:endParaRPr lang="es-CO"/>
          </a:p>
        </p:txBody>
      </p:sp>
    </p:spTree>
    <p:extLst>
      <p:ext uri="{BB962C8B-B14F-4D97-AF65-F5344CB8AC3E}">
        <p14:creationId xmlns:p14="http://schemas.microsoft.com/office/powerpoint/2010/main" val="3504935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5A6DC0-49B7-4CE4-AB4A-B81E8B695F93}" type="datetimeFigureOut">
              <a:rPr lang="es-CO" smtClean="0"/>
              <a:t>15/08/2014</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FEC8BD-4D1A-4540-BA40-14BBF05FF2FA}" type="slidenum">
              <a:rPr lang="es-CO" smtClean="0"/>
              <a:t>‹Nº›</a:t>
            </a:fld>
            <a:endParaRPr lang="es-CO"/>
          </a:p>
        </p:txBody>
      </p:sp>
    </p:spTree>
    <p:extLst>
      <p:ext uri="{BB962C8B-B14F-4D97-AF65-F5344CB8AC3E}">
        <p14:creationId xmlns:p14="http://schemas.microsoft.com/office/powerpoint/2010/main" val="16675773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390843"/>
            <a:ext cx="9144000" cy="2387600"/>
          </a:xfrm>
        </p:spPr>
        <p:txBody>
          <a:bodyPr/>
          <a:lstStyle/>
          <a:p>
            <a:r>
              <a:rPr lang="es-CO" dirty="0" smtClean="0"/>
              <a:t>Codificación, encriptación y control de errores</a:t>
            </a:r>
            <a:endParaRPr lang="es-CO" dirty="0"/>
          </a:p>
        </p:txBody>
      </p:sp>
      <p:sp>
        <p:nvSpPr>
          <p:cNvPr id="3" name="Subtítulo 2"/>
          <p:cNvSpPr>
            <a:spLocks noGrp="1"/>
          </p:cNvSpPr>
          <p:nvPr>
            <p:ph type="subTitle" idx="1"/>
          </p:nvPr>
        </p:nvSpPr>
        <p:spPr>
          <a:xfrm>
            <a:off x="1524000" y="2778443"/>
            <a:ext cx="9144000" cy="2479357"/>
          </a:xfrm>
        </p:spPr>
        <p:txBody>
          <a:bodyPr>
            <a:normAutofit fontScale="92500" lnSpcReduction="10000"/>
          </a:bodyPr>
          <a:lstStyle/>
          <a:p>
            <a:r>
              <a:rPr lang="es-CO" dirty="0" smtClean="0"/>
              <a:t>Universidad Industrial de Santander</a:t>
            </a:r>
          </a:p>
          <a:p>
            <a:r>
              <a:rPr lang="es-CO" dirty="0" smtClean="0"/>
              <a:t>Escuela de ingenierías Eléctrica, Electrónica y Telecomunicaciones</a:t>
            </a:r>
          </a:p>
          <a:p>
            <a:r>
              <a:rPr lang="es-CO" dirty="0" smtClean="0"/>
              <a:t>Especialización en Telecomunicaciones</a:t>
            </a:r>
          </a:p>
          <a:p>
            <a:endParaRPr lang="es-CO" dirty="0"/>
          </a:p>
          <a:p>
            <a:r>
              <a:rPr lang="es-CO" dirty="0" smtClean="0"/>
              <a:t>Daniel Alexander Velazco Capacho. MIE</a:t>
            </a:r>
          </a:p>
          <a:p>
            <a:r>
              <a:rPr lang="es-CO" dirty="0" smtClean="0"/>
              <a:t>davcing@gmail.com</a:t>
            </a:r>
            <a:endParaRPr lang="es-CO" dirty="0"/>
          </a:p>
        </p:txBody>
      </p:sp>
      <p:pic>
        <p:nvPicPr>
          <p:cNvPr id="4" name="Imagen 3"/>
          <p:cNvPicPr>
            <a:picLocks noChangeAspect="1"/>
          </p:cNvPicPr>
          <p:nvPr/>
        </p:nvPicPr>
        <p:blipFill>
          <a:blip r:embed="rId2"/>
          <a:stretch>
            <a:fillRect/>
          </a:stretch>
        </p:blipFill>
        <p:spPr>
          <a:xfrm>
            <a:off x="4008020" y="5349875"/>
            <a:ext cx="3790950" cy="1219200"/>
          </a:xfrm>
          <a:prstGeom prst="rect">
            <a:avLst/>
          </a:prstGeom>
        </p:spPr>
      </p:pic>
    </p:spTree>
    <p:extLst>
      <p:ext uri="{BB962C8B-B14F-4D97-AF65-F5344CB8AC3E}">
        <p14:creationId xmlns:p14="http://schemas.microsoft.com/office/powerpoint/2010/main" val="670134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Encriptación</a:t>
            </a:r>
            <a:endParaRPr lang="es-CO" b="1" dirty="0"/>
          </a:p>
        </p:txBody>
      </p:sp>
      <p:pic>
        <p:nvPicPr>
          <p:cNvPr id="6146" name="Picture 2"/>
          <p:cNvPicPr>
            <a:picLocks noChangeAspect="1" noChangeArrowheads="1"/>
          </p:cNvPicPr>
          <p:nvPr/>
        </p:nvPicPr>
        <p:blipFill>
          <a:blip r:embed="rId2" cstate="print"/>
          <a:srcRect/>
          <a:stretch>
            <a:fillRect/>
          </a:stretch>
        </p:blipFill>
        <p:spPr bwMode="auto">
          <a:xfrm>
            <a:off x="1799219" y="2412584"/>
            <a:ext cx="8972794" cy="3466761"/>
          </a:xfrm>
          <a:prstGeom prst="rect">
            <a:avLst/>
          </a:prstGeom>
          <a:noFill/>
          <a:ln w="9525">
            <a:noFill/>
            <a:miter lim="800000"/>
            <a:headEnd/>
            <a:tailEnd/>
          </a:ln>
        </p:spPr>
      </p:pic>
      <p:sp>
        <p:nvSpPr>
          <p:cNvPr id="5" name="3 CuadroTexto"/>
          <p:cNvSpPr txBox="1"/>
          <p:nvPr/>
        </p:nvSpPr>
        <p:spPr>
          <a:xfrm>
            <a:off x="838200" y="1557336"/>
            <a:ext cx="10515600" cy="523220"/>
          </a:xfrm>
          <a:prstGeom prst="rect">
            <a:avLst/>
          </a:prstGeom>
          <a:noFill/>
        </p:spPr>
        <p:txBody>
          <a:bodyPr wrap="square" rtlCol="0">
            <a:spAutoFit/>
          </a:bodyPr>
          <a:lstStyle/>
          <a:p>
            <a:pPr algn="just"/>
            <a:r>
              <a:rPr lang="es-CO" sz="2800" dirty="0" smtClean="0"/>
              <a:t>Sistema de llave privada</a:t>
            </a:r>
            <a:endParaRPr lang="es-CO" sz="2800" dirty="0"/>
          </a:p>
        </p:txBody>
      </p:sp>
      <p:pic>
        <p:nvPicPr>
          <p:cNvPr id="7" name="Imagen 6"/>
          <p:cNvPicPr>
            <a:picLocks noChangeAspect="1"/>
          </p:cNvPicPr>
          <p:nvPr/>
        </p:nvPicPr>
        <p:blipFill>
          <a:blip r:embed="rId3"/>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3072275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Códigos de comunicación de datos</a:t>
            </a:r>
            <a:endParaRPr lang="es-CO" b="1" dirty="0"/>
          </a:p>
        </p:txBody>
      </p:sp>
      <p:sp>
        <p:nvSpPr>
          <p:cNvPr id="4" name="3 CuadroTexto"/>
          <p:cNvSpPr txBox="1"/>
          <p:nvPr/>
        </p:nvSpPr>
        <p:spPr>
          <a:xfrm>
            <a:off x="838200" y="1678012"/>
            <a:ext cx="10515600" cy="4647426"/>
          </a:xfrm>
          <a:prstGeom prst="rect">
            <a:avLst/>
          </a:prstGeom>
          <a:noFill/>
        </p:spPr>
        <p:txBody>
          <a:bodyPr wrap="square" rtlCol="0">
            <a:spAutoFit/>
          </a:bodyPr>
          <a:lstStyle/>
          <a:p>
            <a:pPr algn="just"/>
            <a:r>
              <a:rPr lang="es-CO" sz="3200" dirty="0"/>
              <a:t>Son secuencias predeterminadas de bits, para codificar caracteres y símbolos. En esencia son tres las clases de caracteres que se utilizan en las claves de comunicaciones de datos:</a:t>
            </a:r>
          </a:p>
          <a:p>
            <a:pPr marL="457200" indent="-457200" algn="just">
              <a:buFont typeface="Wingdings" pitchFamily="2" charset="2"/>
              <a:buChar char="ü"/>
            </a:pPr>
            <a:r>
              <a:rPr lang="es-CO" sz="2800" b="1" dirty="0"/>
              <a:t>Caracteres de control de eslabón de datos</a:t>
            </a:r>
            <a:r>
              <a:rPr lang="es-CO" sz="2800" dirty="0"/>
              <a:t>: utilizados para facilitar el flujo ordenado de datos desde una fuente hasta un destino.</a:t>
            </a:r>
          </a:p>
          <a:p>
            <a:pPr marL="457200" indent="-457200" algn="just">
              <a:buFont typeface="Wingdings" pitchFamily="2" charset="2"/>
              <a:buChar char="ü"/>
            </a:pPr>
            <a:r>
              <a:rPr lang="es-CO" sz="2800" b="1" dirty="0"/>
              <a:t>Caracteres de control gráfico: </a:t>
            </a:r>
            <a:r>
              <a:rPr lang="es-CO" sz="2800" dirty="0"/>
              <a:t>implica la sintaxis o presentación de datos en la terminal de recepción.</a:t>
            </a:r>
          </a:p>
          <a:p>
            <a:pPr marL="457200" indent="-457200" algn="just">
              <a:buFont typeface="Wingdings" pitchFamily="2" charset="2"/>
              <a:buChar char="ü"/>
            </a:pPr>
            <a:r>
              <a:rPr lang="es-CO" sz="2800" b="1" dirty="0"/>
              <a:t>Caracteres alfanuméricos: </a:t>
            </a:r>
            <a:r>
              <a:rPr lang="es-CO" sz="2800" dirty="0"/>
              <a:t>representan los diversos símbolos empleados en las letras, números y signos de puntuación.</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4186921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Códigos de comunicación de datos</a:t>
            </a:r>
            <a:endParaRPr lang="es-CO" b="1" dirty="0"/>
          </a:p>
        </p:txBody>
      </p:sp>
      <p:pic>
        <p:nvPicPr>
          <p:cNvPr id="4" name="Imagen 3"/>
          <p:cNvPicPr>
            <a:picLocks noChangeAspect="1"/>
          </p:cNvPicPr>
          <p:nvPr/>
        </p:nvPicPr>
        <p:blipFill>
          <a:blip r:embed="rId2"/>
          <a:stretch>
            <a:fillRect/>
          </a:stretch>
        </p:blipFill>
        <p:spPr>
          <a:xfrm>
            <a:off x="838200" y="1690688"/>
            <a:ext cx="5884696" cy="4906147"/>
          </a:xfrm>
          <a:prstGeom prst="rect">
            <a:avLst/>
          </a:prstGeom>
        </p:spPr>
      </p:pic>
      <p:pic>
        <p:nvPicPr>
          <p:cNvPr id="8" name="Imagen 7"/>
          <p:cNvPicPr>
            <a:picLocks noChangeAspect="1"/>
          </p:cNvPicPr>
          <p:nvPr/>
        </p:nvPicPr>
        <p:blipFill>
          <a:blip r:embed="rId3"/>
          <a:stretch>
            <a:fillRect/>
          </a:stretch>
        </p:blipFill>
        <p:spPr>
          <a:xfrm>
            <a:off x="9810850" y="6092203"/>
            <a:ext cx="2381150" cy="765797"/>
          </a:xfrm>
          <a:prstGeom prst="rect">
            <a:avLst/>
          </a:prstGeom>
        </p:spPr>
      </p:pic>
      <p:pic>
        <p:nvPicPr>
          <p:cNvPr id="7" name="Imagen 6"/>
          <p:cNvPicPr>
            <a:picLocks noChangeAspect="1"/>
          </p:cNvPicPr>
          <p:nvPr/>
        </p:nvPicPr>
        <p:blipFill>
          <a:blip r:embed="rId4"/>
          <a:stretch>
            <a:fillRect/>
          </a:stretch>
        </p:blipFill>
        <p:spPr>
          <a:xfrm>
            <a:off x="7023816" y="2481653"/>
            <a:ext cx="4773232" cy="3324215"/>
          </a:xfrm>
          <a:prstGeom prst="rect">
            <a:avLst/>
          </a:prstGeom>
        </p:spPr>
      </p:pic>
      <p:sp>
        <p:nvSpPr>
          <p:cNvPr id="9" name="CuadroTexto 8"/>
          <p:cNvSpPr txBox="1"/>
          <p:nvPr/>
        </p:nvSpPr>
        <p:spPr>
          <a:xfrm>
            <a:off x="7507705" y="3080084"/>
            <a:ext cx="3493720" cy="1754326"/>
          </a:xfrm>
          <a:prstGeom prst="rect">
            <a:avLst/>
          </a:prstGeom>
          <a:noFill/>
        </p:spPr>
        <p:txBody>
          <a:bodyPr wrap="square" rtlCol="0">
            <a:spAutoFit/>
          </a:bodyPr>
          <a:lstStyle/>
          <a:p>
            <a:pPr algn="ctr"/>
            <a:r>
              <a:rPr lang="es-CO" sz="3600" dirty="0" smtClean="0"/>
              <a:t>UIS</a:t>
            </a:r>
          </a:p>
          <a:p>
            <a:pPr algn="ctr"/>
            <a:r>
              <a:rPr lang="es-CO" sz="3600" dirty="0" smtClean="0"/>
              <a:t>2013</a:t>
            </a:r>
          </a:p>
          <a:p>
            <a:pPr algn="ctr"/>
            <a:r>
              <a:rPr lang="es-CO" sz="3600" dirty="0" smtClean="0"/>
              <a:t>E3T</a:t>
            </a:r>
            <a:endParaRPr lang="es-CO" sz="3600" dirty="0"/>
          </a:p>
        </p:txBody>
      </p:sp>
    </p:spTree>
    <p:extLst>
      <p:ext uri="{BB962C8B-B14F-4D97-AF65-F5344CB8AC3E}">
        <p14:creationId xmlns:p14="http://schemas.microsoft.com/office/powerpoint/2010/main" val="18992179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Códigos de comunicación de datos</a:t>
            </a:r>
            <a:endParaRPr lang="es-CO" b="1" dirty="0"/>
          </a:p>
        </p:txBody>
      </p:sp>
      <p:sp>
        <p:nvSpPr>
          <p:cNvPr id="4" name="3 CuadroTexto"/>
          <p:cNvSpPr txBox="1"/>
          <p:nvPr/>
        </p:nvSpPr>
        <p:spPr>
          <a:xfrm>
            <a:off x="838200" y="1990839"/>
            <a:ext cx="10515600" cy="4031873"/>
          </a:xfrm>
          <a:prstGeom prst="rect">
            <a:avLst/>
          </a:prstGeom>
          <a:noFill/>
        </p:spPr>
        <p:txBody>
          <a:bodyPr wrap="square" rtlCol="0">
            <a:spAutoFit/>
          </a:bodyPr>
          <a:lstStyle/>
          <a:p>
            <a:pPr algn="just"/>
            <a:r>
              <a:rPr lang="es-CO" sz="3200" dirty="0"/>
              <a:t>Los tres conjuntos más comunes de caracteres que se usan en la actualidad para codificar caracteres son:</a:t>
            </a:r>
          </a:p>
          <a:p>
            <a:pPr algn="just"/>
            <a:endParaRPr lang="es-CO" sz="3200" dirty="0"/>
          </a:p>
          <a:p>
            <a:pPr marL="457200" indent="-457200" algn="just">
              <a:buFont typeface="Wingdings" pitchFamily="2" charset="2"/>
              <a:buChar char="ü"/>
            </a:pPr>
            <a:r>
              <a:rPr lang="es-CO" sz="3200" dirty="0"/>
              <a:t>El código de </a:t>
            </a:r>
            <a:r>
              <a:rPr lang="es-CO" sz="3200" dirty="0" err="1"/>
              <a:t>Baudot</a:t>
            </a:r>
            <a:endParaRPr lang="es-CO" sz="3200" dirty="0"/>
          </a:p>
          <a:p>
            <a:pPr marL="457200" indent="-457200" algn="just">
              <a:buFont typeface="Wingdings" pitchFamily="2" charset="2"/>
              <a:buChar char="ü"/>
            </a:pPr>
            <a:r>
              <a:rPr lang="es-CO" sz="3200" dirty="0"/>
              <a:t>El ASCII (</a:t>
            </a:r>
            <a:r>
              <a:rPr lang="es-CO" sz="3200" i="1" dirty="0"/>
              <a:t>American Standard </a:t>
            </a:r>
            <a:r>
              <a:rPr lang="es-CO" sz="3200" i="1" dirty="0" err="1"/>
              <a:t>Code</a:t>
            </a:r>
            <a:r>
              <a:rPr lang="es-CO" sz="3200" i="1" dirty="0"/>
              <a:t> </a:t>
            </a:r>
            <a:r>
              <a:rPr lang="es-CO" sz="3200" i="1" dirty="0" err="1"/>
              <a:t>for</a:t>
            </a:r>
            <a:r>
              <a:rPr lang="es-CO" sz="3200" i="1" dirty="0"/>
              <a:t> </a:t>
            </a:r>
            <a:r>
              <a:rPr lang="es-CO" sz="3200" i="1" dirty="0" err="1"/>
              <a:t>Information</a:t>
            </a:r>
            <a:r>
              <a:rPr lang="es-CO" sz="3200" i="1" dirty="0"/>
              <a:t> </a:t>
            </a:r>
            <a:r>
              <a:rPr lang="es-CO" sz="3200" i="1" dirty="0" err="1"/>
              <a:t>Interchange</a:t>
            </a:r>
            <a:r>
              <a:rPr lang="es-CO" sz="3200" dirty="0"/>
              <a:t>)</a:t>
            </a:r>
          </a:p>
          <a:p>
            <a:pPr marL="457200" indent="-457200" algn="just">
              <a:buFont typeface="Wingdings" pitchFamily="2" charset="2"/>
              <a:buChar char="ü"/>
            </a:pPr>
            <a:r>
              <a:rPr lang="es-CO" sz="3200" dirty="0"/>
              <a:t>El EBCDIC (</a:t>
            </a:r>
            <a:r>
              <a:rPr lang="es-CO" sz="3200" i="1" dirty="0"/>
              <a:t>Extended </a:t>
            </a:r>
            <a:r>
              <a:rPr lang="es-CO" sz="3200" i="1" dirty="0" err="1"/>
              <a:t>binary</a:t>
            </a:r>
            <a:r>
              <a:rPr lang="es-CO" sz="3200" i="1" dirty="0"/>
              <a:t> </a:t>
            </a:r>
            <a:r>
              <a:rPr lang="es-CO" sz="3200" i="1" dirty="0" err="1"/>
              <a:t>Coded</a:t>
            </a:r>
            <a:r>
              <a:rPr lang="es-CO" sz="3200" i="1" dirty="0"/>
              <a:t> Decimal </a:t>
            </a:r>
            <a:r>
              <a:rPr lang="es-CO" sz="3200" i="1" dirty="0" err="1"/>
              <a:t>Interchange</a:t>
            </a:r>
            <a:r>
              <a:rPr lang="es-CO" sz="3200" i="1" dirty="0"/>
              <a:t> </a:t>
            </a:r>
            <a:r>
              <a:rPr lang="es-CO" sz="3200" i="1" dirty="0" err="1"/>
              <a:t>Code</a:t>
            </a:r>
            <a:r>
              <a:rPr lang="es-CO" sz="3200" dirty="0"/>
              <a:t>)</a:t>
            </a:r>
            <a:endParaRPr lang="es-CO" sz="2800" dirty="0"/>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2821162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Código de </a:t>
            </a:r>
            <a:r>
              <a:rPr lang="es-CO" b="1" dirty="0" err="1" smtClean="0"/>
              <a:t>Baudot</a:t>
            </a:r>
            <a:endParaRPr lang="es-CO" b="1" dirty="0"/>
          </a:p>
        </p:txBody>
      </p:sp>
      <p:sp>
        <p:nvSpPr>
          <p:cNvPr id="4" name="3 CuadroTexto"/>
          <p:cNvSpPr txBox="1"/>
          <p:nvPr/>
        </p:nvSpPr>
        <p:spPr>
          <a:xfrm>
            <a:off x="838200" y="1750201"/>
            <a:ext cx="10515600" cy="4031873"/>
          </a:xfrm>
          <a:prstGeom prst="rect">
            <a:avLst/>
          </a:prstGeom>
          <a:noFill/>
        </p:spPr>
        <p:txBody>
          <a:bodyPr wrap="square" rtlCol="0">
            <a:spAutoFit/>
          </a:bodyPr>
          <a:lstStyle/>
          <a:p>
            <a:pPr algn="just"/>
            <a:r>
              <a:rPr lang="es-CO" sz="3200" dirty="0"/>
              <a:t>Es código de caracteres de cinco bits, que se usa principalmente en equipos de teletipo de baja velocidad. </a:t>
            </a:r>
          </a:p>
          <a:p>
            <a:pPr algn="just"/>
            <a:endParaRPr lang="es-CO" sz="3200" dirty="0"/>
          </a:p>
          <a:p>
            <a:pPr algn="just"/>
            <a:r>
              <a:rPr lang="es-CO" sz="3200" dirty="0"/>
              <a:t>Con un código de cinco bits hay 2^5, 32, combinaciones posibles. Insuficientes para representar las 26 letras, 10 dígitos y los diversos signos de puntuación y caracteres de control. Por ello, este código utiliza caracteres de paso a figuras y de paso a letras para aumentar su capacidad a 58 caracteres.</a:t>
            </a:r>
            <a:endParaRPr lang="es-CO" sz="2800" dirty="0"/>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8727651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Código ASCII</a:t>
            </a:r>
            <a:endParaRPr lang="es-CO" b="1" dirty="0"/>
          </a:p>
        </p:txBody>
      </p:sp>
      <p:sp>
        <p:nvSpPr>
          <p:cNvPr id="4" name="3 CuadroTexto"/>
          <p:cNvSpPr txBox="1"/>
          <p:nvPr/>
        </p:nvSpPr>
        <p:spPr>
          <a:xfrm>
            <a:off x="838200" y="1918646"/>
            <a:ext cx="10515600" cy="4093428"/>
          </a:xfrm>
          <a:prstGeom prst="rect">
            <a:avLst/>
          </a:prstGeom>
          <a:noFill/>
        </p:spPr>
        <p:txBody>
          <a:bodyPr wrap="square" rtlCol="0">
            <a:spAutoFit/>
          </a:bodyPr>
          <a:lstStyle/>
          <a:p>
            <a:pPr algn="just"/>
            <a:r>
              <a:rPr lang="es-CO" sz="3200" i="1" dirty="0"/>
              <a:t>American Standard </a:t>
            </a:r>
            <a:r>
              <a:rPr lang="es-CO" sz="3200" i="1" dirty="0" err="1"/>
              <a:t>Code</a:t>
            </a:r>
            <a:r>
              <a:rPr lang="es-CO" sz="3200" i="1" dirty="0"/>
              <a:t> </a:t>
            </a:r>
            <a:r>
              <a:rPr lang="es-CO" sz="3200" i="1" dirty="0" err="1"/>
              <a:t>for</a:t>
            </a:r>
            <a:r>
              <a:rPr lang="es-CO" sz="3200" i="1" dirty="0"/>
              <a:t> </a:t>
            </a:r>
            <a:r>
              <a:rPr lang="es-CO" sz="3200" i="1" dirty="0" err="1"/>
              <a:t>Information</a:t>
            </a:r>
            <a:r>
              <a:rPr lang="es-CO" sz="3200" i="1" dirty="0"/>
              <a:t> </a:t>
            </a:r>
            <a:r>
              <a:rPr lang="es-CO" sz="3200" i="1" dirty="0" err="1"/>
              <a:t>Interchange</a:t>
            </a:r>
            <a:r>
              <a:rPr lang="es-CO" sz="3200" i="1" dirty="0"/>
              <a:t>. </a:t>
            </a:r>
          </a:p>
          <a:p>
            <a:pPr algn="just"/>
            <a:endParaRPr lang="es-CO" sz="3200" dirty="0"/>
          </a:p>
          <a:p>
            <a:pPr algn="just"/>
            <a:r>
              <a:rPr lang="es-CO" sz="2800" dirty="0"/>
              <a:t>Es un conjunto de caracteres de siete bits y tiene 2^7, o 128 combinaciones. El bit menos significativo se llama b0 y el más significativo se llama b6. El b7 no es parte del código, se conserva, generalmente, como bit de paridad.</a:t>
            </a:r>
          </a:p>
          <a:p>
            <a:pPr algn="just"/>
            <a:endParaRPr lang="es-CO" sz="2800" dirty="0"/>
          </a:p>
          <a:p>
            <a:pPr algn="just"/>
            <a:r>
              <a:rPr lang="es-CO" sz="2800" dirty="0"/>
              <a:t>En la transmisión en serie, el bit que se transmite primero es el menos significativo (LSB: </a:t>
            </a:r>
            <a:r>
              <a:rPr lang="es-CO" sz="2800" i="1" dirty="0" err="1"/>
              <a:t>least</a:t>
            </a:r>
            <a:r>
              <a:rPr lang="es-CO" sz="2800" i="1" dirty="0"/>
              <a:t> </a:t>
            </a:r>
            <a:r>
              <a:rPr lang="es-CO" sz="2800" i="1" dirty="0" err="1"/>
              <a:t>significant</a:t>
            </a:r>
            <a:r>
              <a:rPr lang="es-CO" sz="2800" i="1" dirty="0"/>
              <a:t> bit</a:t>
            </a:r>
            <a:r>
              <a:rPr lang="es-CO" sz="2800" dirty="0"/>
              <a:t>).</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1592980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81200" y="44624"/>
            <a:ext cx="8229600" cy="1143000"/>
          </a:xfrm>
        </p:spPr>
        <p:txBody>
          <a:bodyPr>
            <a:normAutofit/>
          </a:bodyPr>
          <a:lstStyle/>
          <a:p>
            <a:r>
              <a:rPr lang="es-CO" b="1" dirty="0" smtClean="0"/>
              <a:t>Código de ASCII</a:t>
            </a:r>
            <a:endParaRPr lang="es-CO" b="1" dirty="0"/>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pic>
        <p:nvPicPr>
          <p:cNvPr id="3" name="Imagen 2"/>
          <p:cNvPicPr>
            <a:picLocks noChangeAspect="1"/>
          </p:cNvPicPr>
          <p:nvPr/>
        </p:nvPicPr>
        <p:blipFill>
          <a:blip r:embed="rId3"/>
          <a:stretch>
            <a:fillRect/>
          </a:stretch>
        </p:blipFill>
        <p:spPr>
          <a:xfrm>
            <a:off x="3136232" y="1396165"/>
            <a:ext cx="5228724" cy="5306378"/>
          </a:xfrm>
          <a:prstGeom prst="rect">
            <a:avLst/>
          </a:prstGeom>
        </p:spPr>
      </p:pic>
    </p:spTree>
    <p:extLst>
      <p:ext uri="{BB962C8B-B14F-4D97-AF65-F5344CB8AC3E}">
        <p14:creationId xmlns:p14="http://schemas.microsoft.com/office/powerpoint/2010/main" val="1707014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Código de EBCDIC</a:t>
            </a:r>
            <a:endParaRPr lang="es-CO" b="1" dirty="0"/>
          </a:p>
        </p:txBody>
      </p:sp>
      <p:sp>
        <p:nvSpPr>
          <p:cNvPr id="4" name="3 CuadroTexto"/>
          <p:cNvSpPr txBox="1"/>
          <p:nvPr/>
        </p:nvSpPr>
        <p:spPr>
          <a:xfrm>
            <a:off x="838200" y="1629886"/>
            <a:ext cx="10515600" cy="4031873"/>
          </a:xfrm>
          <a:prstGeom prst="rect">
            <a:avLst/>
          </a:prstGeom>
          <a:noFill/>
        </p:spPr>
        <p:txBody>
          <a:bodyPr wrap="square" rtlCol="0">
            <a:spAutoFit/>
          </a:bodyPr>
          <a:lstStyle/>
          <a:p>
            <a:pPr algn="just"/>
            <a:r>
              <a:rPr lang="es-CO" sz="3200" dirty="0"/>
              <a:t>El código EBCDIC es uno de ocho caracteres desarrollado por IBM. Con ocho bits son posibles 2^8, o 256 combinaciones y esto hace que sea el más poderoso de caracteres.</a:t>
            </a:r>
          </a:p>
          <a:p>
            <a:pPr algn="just"/>
            <a:endParaRPr lang="es-CO" sz="3200" dirty="0"/>
          </a:p>
          <a:p>
            <a:pPr algn="just"/>
            <a:r>
              <a:rPr lang="es-CO" sz="3200" dirty="0"/>
              <a:t>En este código, el bit menos significativo es el b7 y el más significativo es el b0; por consiguiente, se transmite primero el bit de mayor orden, b7, y al último se transmite el bit de menor orden, b0. No facilita el uso de bit de paridad.</a:t>
            </a:r>
            <a:endParaRPr lang="es-CO" sz="2800" dirty="0"/>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9138792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Control de errores</a:t>
            </a:r>
            <a:endParaRPr lang="es-CO" b="1" dirty="0"/>
          </a:p>
        </p:txBody>
      </p:sp>
      <p:sp>
        <p:nvSpPr>
          <p:cNvPr id="4" name="3 CuadroTexto"/>
          <p:cNvSpPr txBox="1"/>
          <p:nvPr/>
        </p:nvSpPr>
        <p:spPr>
          <a:xfrm>
            <a:off x="838200" y="1613971"/>
            <a:ext cx="10515600" cy="4401205"/>
          </a:xfrm>
          <a:prstGeom prst="rect">
            <a:avLst/>
          </a:prstGeom>
          <a:noFill/>
        </p:spPr>
        <p:txBody>
          <a:bodyPr wrap="square" rtlCol="0">
            <a:spAutoFit/>
          </a:bodyPr>
          <a:lstStyle/>
          <a:p>
            <a:pPr algn="just"/>
            <a:r>
              <a:rPr lang="es-CO" sz="2800" dirty="0"/>
              <a:t>Un circuito puede ser tan corto (algunos metros) o tan largo (miles de millas).</a:t>
            </a:r>
          </a:p>
          <a:p>
            <a:pPr algn="just"/>
            <a:endParaRPr lang="es-CO" sz="2800" dirty="0"/>
          </a:p>
          <a:p>
            <a:pPr algn="just"/>
            <a:r>
              <a:rPr lang="es-CO" sz="2800" dirty="0"/>
              <a:t>El medio de trasmisión puede ser un a alambre, un microondas, un satélite o fibra óptica.</a:t>
            </a:r>
          </a:p>
          <a:p>
            <a:pPr algn="just"/>
            <a:endParaRPr lang="es-CO" sz="2800" dirty="0"/>
          </a:p>
          <a:p>
            <a:pPr algn="just"/>
            <a:r>
              <a:rPr lang="es-CO" sz="2800" dirty="0"/>
              <a:t>Por lo anterior, es inevitable que haya errores, es necesario desarrollar e implementar procedimientos de control de errores. </a:t>
            </a:r>
          </a:p>
          <a:p>
            <a:pPr algn="just"/>
            <a:endParaRPr lang="es-CO" sz="2800" dirty="0"/>
          </a:p>
          <a:p>
            <a:pPr algn="just"/>
            <a:r>
              <a:rPr lang="es-CO" sz="2800" dirty="0"/>
              <a:t>Se divide en </a:t>
            </a:r>
            <a:r>
              <a:rPr lang="es-CO" sz="2800" b="1" dirty="0"/>
              <a:t>Detección de errores </a:t>
            </a:r>
            <a:r>
              <a:rPr lang="es-CO" sz="2800" dirty="0"/>
              <a:t>y </a:t>
            </a:r>
            <a:r>
              <a:rPr lang="es-CO" sz="2800" b="1" dirty="0"/>
              <a:t>Corrección de errores</a:t>
            </a:r>
            <a:r>
              <a:rPr lang="es-CO" sz="2800" dirty="0"/>
              <a:t>.</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3211822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Detección de errores</a:t>
            </a:r>
            <a:endParaRPr lang="es-CO" b="1" dirty="0"/>
          </a:p>
        </p:txBody>
      </p:sp>
      <p:sp>
        <p:nvSpPr>
          <p:cNvPr id="4" name="3 CuadroTexto"/>
          <p:cNvSpPr txBox="1"/>
          <p:nvPr/>
        </p:nvSpPr>
        <p:spPr>
          <a:xfrm>
            <a:off x="838200" y="1357299"/>
            <a:ext cx="10515600" cy="5262979"/>
          </a:xfrm>
          <a:prstGeom prst="rect">
            <a:avLst/>
          </a:prstGeom>
          <a:noFill/>
        </p:spPr>
        <p:txBody>
          <a:bodyPr wrap="square" rtlCol="0">
            <a:spAutoFit/>
          </a:bodyPr>
          <a:lstStyle/>
          <a:p>
            <a:pPr algn="just"/>
            <a:r>
              <a:rPr lang="es-CO" sz="2800" dirty="0"/>
              <a:t>Es el proceso de vigilar los datos recibidos y determinar cuándo ha habido un error de transmisión.</a:t>
            </a:r>
          </a:p>
          <a:p>
            <a:pPr algn="just"/>
            <a:endParaRPr lang="es-CO" sz="2800" dirty="0"/>
          </a:p>
          <a:p>
            <a:pPr algn="just"/>
            <a:r>
              <a:rPr lang="es-CO" sz="2800" dirty="0"/>
              <a:t>No identifican cuál o cuáles bits están equivocados, solo indica que hubo un error.</a:t>
            </a:r>
          </a:p>
          <a:p>
            <a:pPr algn="just"/>
            <a:endParaRPr lang="es-CO" sz="2800" dirty="0"/>
          </a:p>
          <a:p>
            <a:pPr algn="just"/>
            <a:r>
              <a:rPr lang="es-CO" sz="2800" dirty="0"/>
              <a:t>El objetivo es evitar que haya errores sin identificar.</a:t>
            </a:r>
          </a:p>
          <a:p>
            <a:pPr algn="just"/>
            <a:endParaRPr lang="es-CO" sz="2800" dirty="0"/>
          </a:p>
          <a:p>
            <a:pPr algn="just"/>
            <a:r>
              <a:rPr lang="es-CO" sz="2800" dirty="0"/>
              <a:t>Las técnicas comunes son: redundancia, </a:t>
            </a:r>
            <a:r>
              <a:rPr lang="es-CO" sz="2800" dirty="0" err="1"/>
              <a:t>ecoplex</a:t>
            </a:r>
            <a:r>
              <a:rPr lang="es-CO" sz="2800" dirty="0"/>
              <a:t>, codificación de cuenta exacta, paridad, suma de comprobación, comprobación de redundancia vertical y horizontal y comprobación de redundancia cíclica.</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101999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Temas:</a:t>
            </a:r>
            <a:endParaRPr lang="es-CO" b="1" dirty="0"/>
          </a:p>
        </p:txBody>
      </p:sp>
      <p:sp>
        <p:nvSpPr>
          <p:cNvPr id="3" name="Marcador de contenido 2"/>
          <p:cNvSpPr>
            <a:spLocks noGrp="1"/>
          </p:cNvSpPr>
          <p:nvPr>
            <p:ph idx="1"/>
          </p:nvPr>
        </p:nvSpPr>
        <p:spPr>
          <a:xfrm>
            <a:off x="838200" y="1825624"/>
            <a:ext cx="10515600" cy="4575175"/>
          </a:xfrm>
        </p:spPr>
        <p:txBody>
          <a:bodyPr>
            <a:normAutofit fontScale="92500" lnSpcReduction="10000"/>
          </a:bodyPr>
          <a:lstStyle/>
          <a:p>
            <a:r>
              <a:rPr lang="es-CO" dirty="0"/>
              <a:t>Encriptación</a:t>
            </a:r>
          </a:p>
          <a:p>
            <a:r>
              <a:rPr lang="es-CO" dirty="0"/>
              <a:t>Códigos de comunicación de datos</a:t>
            </a:r>
          </a:p>
          <a:p>
            <a:pPr>
              <a:buNone/>
            </a:pPr>
            <a:r>
              <a:rPr lang="es-CO" dirty="0"/>
              <a:t>	Código Morse</a:t>
            </a:r>
          </a:p>
          <a:p>
            <a:pPr>
              <a:buNone/>
            </a:pPr>
            <a:r>
              <a:rPr lang="es-CO" dirty="0"/>
              <a:t>	Código </a:t>
            </a:r>
            <a:r>
              <a:rPr lang="es-CO" dirty="0" err="1"/>
              <a:t>Baudot</a:t>
            </a:r>
            <a:endParaRPr lang="es-CO" dirty="0"/>
          </a:p>
          <a:p>
            <a:pPr>
              <a:buNone/>
            </a:pPr>
            <a:r>
              <a:rPr lang="es-CO" dirty="0"/>
              <a:t>	Código ASCII</a:t>
            </a:r>
          </a:p>
          <a:p>
            <a:pPr>
              <a:buNone/>
            </a:pPr>
            <a:r>
              <a:rPr lang="es-CO" dirty="0"/>
              <a:t>	Código EBCDIC</a:t>
            </a:r>
          </a:p>
          <a:p>
            <a:r>
              <a:rPr lang="es-CO" dirty="0"/>
              <a:t>Control de errores</a:t>
            </a:r>
          </a:p>
          <a:p>
            <a:pPr>
              <a:buNone/>
            </a:pPr>
            <a:r>
              <a:rPr lang="es-CO" dirty="0"/>
              <a:t>	Detección de errores</a:t>
            </a:r>
          </a:p>
          <a:p>
            <a:pPr>
              <a:buNone/>
            </a:pPr>
            <a:r>
              <a:rPr lang="es-CO" dirty="0"/>
              <a:t>	Corrección de errores</a:t>
            </a:r>
          </a:p>
          <a:p>
            <a:r>
              <a:rPr lang="es-CO" dirty="0"/>
              <a:t>Sincronización</a:t>
            </a:r>
          </a:p>
          <a:p>
            <a:pPr algn="just"/>
            <a:endParaRPr lang="es-CO" dirty="0" smtClean="0"/>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3717543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Detección de errores</a:t>
            </a:r>
            <a:endParaRPr lang="es-CO" b="1" dirty="0"/>
          </a:p>
        </p:txBody>
      </p:sp>
      <p:sp>
        <p:nvSpPr>
          <p:cNvPr id="4" name="3 CuadroTexto"/>
          <p:cNvSpPr txBox="1"/>
          <p:nvPr/>
        </p:nvSpPr>
        <p:spPr>
          <a:xfrm>
            <a:off x="838200" y="2127320"/>
            <a:ext cx="10515600" cy="3046988"/>
          </a:xfrm>
          <a:prstGeom prst="rect">
            <a:avLst/>
          </a:prstGeom>
          <a:noFill/>
        </p:spPr>
        <p:txBody>
          <a:bodyPr wrap="square" rtlCol="0">
            <a:spAutoFit/>
          </a:bodyPr>
          <a:lstStyle/>
          <a:p>
            <a:pPr algn="just"/>
            <a:r>
              <a:rPr lang="es-CO" sz="3200" dirty="0" smtClean="0"/>
              <a:t>Redundancia: Implica </a:t>
            </a:r>
            <a:r>
              <a:rPr lang="es-CO" sz="3200" dirty="0"/>
              <a:t>la transmisión de un carácter dos veces. Si no se recibe el carácter dos veces seguidas, se ha presentado un error de </a:t>
            </a:r>
            <a:r>
              <a:rPr lang="es-CO" sz="3200" dirty="0" smtClean="0"/>
              <a:t>transmisión. Se </a:t>
            </a:r>
            <a:r>
              <a:rPr lang="es-CO" sz="3200" dirty="0"/>
              <a:t>puede utilizar el mismo concepto para los mensajes. Si no se recibe la misma sucesión de caracteres dos veces seguidas, exactamente en e mismo orden, ha sucedido un error de transmisión.</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24206482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838200" y="1782468"/>
            <a:ext cx="10515600" cy="4832092"/>
          </a:xfrm>
          <a:prstGeom prst="rect">
            <a:avLst/>
          </a:prstGeom>
          <a:noFill/>
        </p:spPr>
        <p:txBody>
          <a:bodyPr wrap="square" rtlCol="0">
            <a:spAutoFit/>
          </a:bodyPr>
          <a:lstStyle/>
          <a:p>
            <a:pPr algn="just"/>
            <a:r>
              <a:rPr lang="es-CO" sz="2800" dirty="0" err="1" smtClean="0"/>
              <a:t>Ecoplex</a:t>
            </a:r>
            <a:r>
              <a:rPr lang="es-CO" sz="2800" dirty="0" smtClean="0"/>
              <a:t>: Se </a:t>
            </a:r>
            <a:r>
              <a:rPr lang="es-CO" sz="2800" dirty="0"/>
              <a:t>utiliza casi exclusivamente en sistemas de comunicación de datos en donde se realiza transmisión manual por operadores humanos.</a:t>
            </a:r>
          </a:p>
          <a:p>
            <a:pPr algn="just"/>
            <a:endParaRPr lang="es-CO" sz="2800" dirty="0"/>
          </a:p>
          <a:p>
            <a:pPr algn="just"/>
            <a:r>
              <a:rPr lang="es-CO" sz="2800" dirty="0"/>
              <a:t>El transmisor realiza el envió del carácter, de forma inmediata el receptor reenvía el carácter recibido al transmisor, si es otro carácter entonces el trasmisor retrocede y reenvía el carácter nuevamente.</a:t>
            </a:r>
          </a:p>
          <a:p>
            <a:pPr algn="just"/>
            <a:endParaRPr lang="es-CO" sz="2800" dirty="0"/>
          </a:p>
          <a:p>
            <a:pPr algn="just"/>
            <a:r>
              <a:rPr lang="es-CO" sz="2800" dirty="0"/>
              <a:t>La desventaja se presenta cuando en la retransmisión de carácter recibido ocurre un error al enviarlo a la fuente de origen. Otra es que requiere de operadores para su funcionamiento.</a:t>
            </a:r>
          </a:p>
        </p:txBody>
      </p:sp>
      <p:sp>
        <p:nvSpPr>
          <p:cNvPr id="5" name="1 Título"/>
          <p:cNvSpPr txBox="1">
            <a:spLocks/>
          </p:cNvSpPr>
          <p:nvPr/>
        </p:nvSpPr>
        <p:spPr>
          <a:xfrm>
            <a:off x="838200" y="34640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b="1" dirty="0" smtClean="0"/>
              <a:t>Detección de errores</a:t>
            </a:r>
            <a:endParaRPr lang="es-CO" b="1" dirty="0"/>
          </a:p>
        </p:txBody>
      </p:sp>
      <p:pic>
        <p:nvPicPr>
          <p:cNvPr id="6" name="Imagen 5"/>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36253480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Detección de errores</a:t>
            </a:r>
            <a:endParaRPr lang="es-CO" b="1" dirty="0"/>
          </a:p>
        </p:txBody>
      </p:sp>
      <p:sp>
        <p:nvSpPr>
          <p:cNvPr id="5" name="4 CuadroTexto"/>
          <p:cNvSpPr txBox="1"/>
          <p:nvPr/>
        </p:nvSpPr>
        <p:spPr>
          <a:xfrm>
            <a:off x="838200" y="2502657"/>
            <a:ext cx="10515600" cy="2092881"/>
          </a:xfrm>
          <a:prstGeom prst="rect">
            <a:avLst/>
          </a:prstGeom>
          <a:noFill/>
        </p:spPr>
        <p:txBody>
          <a:bodyPr wrap="square" rtlCol="0">
            <a:spAutoFit/>
          </a:bodyPr>
          <a:lstStyle/>
          <a:p>
            <a:pPr algn="just"/>
            <a:r>
              <a:rPr lang="es-CO" sz="2600" dirty="0" smtClean="0"/>
              <a:t>Codificación de cuenta exacta: La </a:t>
            </a:r>
            <a:r>
              <a:rPr lang="es-CO" sz="2600" dirty="0"/>
              <a:t>cantidad de unos en cada carácter es igual. Un ejemplo de esquema de codificación de cuenta exacta es el código ARQ que se ve en la siguiente tabla. En este código, cada carácter tiene tres unos y, en consecuencia, si sólo se cuenta la cantidad de unos recibida en cada carácter se puede determinar si ha ocurrido un error.</a:t>
            </a:r>
          </a:p>
        </p:txBody>
      </p:sp>
      <p:pic>
        <p:nvPicPr>
          <p:cNvPr id="6" name="Imagen 5"/>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2647787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Detección de errores</a:t>
            </a:r>
            <a:endParaRPr lang="es-CO" b="1" dirty="0"/>
          </a:p>
        </p:txBody>
      </p:sp>
      <p:sp>
        <p:nvSpPr>
          <p:cNvPr id="4" name="3 CuadroTexto"/>
          <p:cNvSpPr txBox="1"/>
          <p:nvPr/>
        </p:nvSpPr>
        <p:spPr>
          <a:xfrm>
            <a:off x="838200" y="1690688"/>
            <a:ext cx="10515600" cy="4031873"/>
          </a:xfrm>
          <a:prstGeom prst="rect">
            <a:avLst/>
          </a:prstGeom>
          <a:noFill/>
        </p:spPr>
        <p:txBody>
          <a:bodyPr wrap="square" rtlCol="0">
            <a:spAutoFit/>
          </a:bodyPr>
          <a:lstStyle/>
          <a:p>
            <a:pPr algn="just"/>
            <a:r>
              <a:rPr lang="es-CO" sz="3200" dirty="0" smtClean="0"/>
              <a:t>Paridad: Es </a:t>
            </a:r>
            <a:r>
              <a:rPr lang="es-CO" sz="3200" dirty="0"/>
              <a:t>uno de los esquemas más sencillos de detección de errores y se usa junto con comprobación de redundancia, tanto vertical como horizontal. </a:t>
            </a:r>
          </a:p>
          <a:p>
            <a:pPr algn="just"/>
            <a:endParaRPr lang="es-CO" sz="3200" dirty="0"/>
          </a:p>
          <a:p>
            <a:pPr algn="just"/>
            <a:r>
              <a:rPr lang="es-CO" sz="3200" dirty="0"/>
              <a:t>Se añade un solo bit (bit de paridad) a cada carácter, para obligar a que la cantidad total de unos en el carácter, incluyendo el bit de paridad, sea un número impar (paridad impar) o bien un número par (paridad par).</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755459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Detección de errores</a:t>
            </a:r>
            <a:endParaRPr lang="es-CO" b="1" dirty="0"/>
          </a:p>
        </p:txBody>
      </p:sp>
      <p:sp>
        <p:nvSpPr>
          <p:cNvPr id="4" name="3 CuadroTexto"/>
          <p:cNvSpPr txBox="1"/>
          <p:nvPr/>
        </p:nvSpPr>
        <p:spPr>
          <a:xfrm>
            <a:off x="838200" y="1363666"/>
            <a:ext cx="10515600" cy="5016758"/>
          </a:xfrm>
          <a:prstGeom prst="rect">
            <a:avLst/>
          </a:prstGeom>
          <a:noFill/>
        </p:spPr>
        <p:txBody>
          <a:bodyPr wrap="square" rtlCol="0">
            <a:spAutoFit/>
          </a:bodyPr>
          <a:lstStyle/>
          <a:p>
            <a:pPr algn="just"/>
            <a:r>
              <a:rPr lang="es-CO" sz="3200" dirty="0" smtClean="0"/>
              <a:t>Suma de comprobación: Una </a:t>
            </a:r>
            <a:r>
              <a:rPr lang="es-CO" sz="3200" dirty="0"/>
              <a:t>suma de comprobación no es más que el byte menos significativo de la suma aritmética de los datos binarios que se transmiten.</a:t>
            </a:r>
          </a:p>
          <a:p>
            <a:pPr algn="just"/>
            <a:endParaRPr lang="es-CO" sz="3200" dirty="0"/>
          </a:p>
          <a:p>
            <a:pPr algn="just"/>
            <a:r>
              <a:rPr lang="es-CO" sz="3200" dirty="0"/>
              <a:t>Mientras se transmiten los datos, cada carácter se suma con la suma acumulada de los que se transmitieron antes.</a:t>
            </a:r>
          </a:p>
          <a:p>
            <a:pPr algn="just"/>
            <a:endParaRPr lang="es-CO" sz="3200" dirty="0"/>
          </a:p>
          <a:p>
            <a:pPr algn="just"/>
            <a:r>
              <a:rPr lang="es-CO" sz="3200" dirty="0"/>
              <a:t>Cuando se llega al final del mensaje, el sumador ha acumulado la suma de todos los caracteres que hay en el mensaje que se acaba de enviar.</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902673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Detección de errores</a:t>
            </a:r>
            <a:endParaRPr lang="es-CO" b="1" dirty="0"/>
          </a:p>
        </p:txBody>
      </p:sp>
      <p:sp>
        <p:nvSpPr>
          <p:cNvPr id="4" name="3 CuadroTexto"/>
          <p:cNvSpPr txBox="1"/>
          <p:nvPr/>
        </p:nvSpPr>
        <p:spPr>
          <a:xfrm>
            <a:off x="838200" y="2021395"/>
            <a:ext cx="10515600" cy="4031873"/>
          </a:xfrm>
          <a:prstGeom prst="rect">
            <a:avLst/>
          </a:prstGeom>
          <a:noFill/>
        </p:spPr>
        <p:txBody>
          <a:bodyPr wrap="square" rtlCol="0">
            <a:spAutoFit/>
          </a:bodyPr>
          <a:lstStyle/>
          <a:p>
            <a:pPr algn="just"/>
            <a:r>
              <a:rPr lang="es-CO" sz="3200" dirty="0" smtClean="0"/>
              <a:t>Suma de comprobación: El </a:t>
            </a:r>
            <a:r>
              <a:rPr lang="es-CO" sz="3200" dirty="0"/>
              <a:t>byte menos significativo de esta suma se agrega al final del mensaje y se trasmite.</a:t>
            </a:r>
          </a:p>
          <a:p>
            <a:pPr algn="just"/>
            <a:endParaRPr lang="es-CO" sz="3200" dirty="0"/>
          </a:p>
          <a:p>
            <a:pPr algn="just"/>
            <a:r>
              <a:rPr lang="es-CO" sz="3200" dirty="0"/>
              <a:t>El terminal receptor realiza la operación de suma y determina su propio resultado. </a:t>
            </a:r>
          </a:p>
          <a:p>
            <a:pPr algn="just"/>
            <a:endParaRPr lang="es-CO" sz="3200" dirty="0"/>
          </a:p>
          <a:p>
            <a:pPr algn="just"/>
            <a:r>
              <a:rPr lang="es-CO" sz="3200" dirty="0"/>
              <a:t>Se comparan los dos resultados obtenidos, si son iguales es muy probable que no haya habido error de transmisión.</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413949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Detección de errores</a:t>
            </a:r>
            <a:endParaRPr lang="es-CO" b="1" dirty="0"/>
          </a:p>
        </p:txBody>
      </p:sp>
      <p:sp>
        <p:nvSpPr>
          <p:cNvPr id="4" name="3 CuadroTexto"/>
          <p:cNvSpPr txBox="1"/>
          <p:nvPr/>
        </p:nvSpPr>
        <p:spPr>
          <a:xfrm>
            <a:off x="838200" y="1897732"/>
            <a:ext cx="10515600" cy="4524315"/>
          </a:xfrm>
          <a:prstGeom prst="rect">
            <a:avLst/>
          </a:prstGeom>
          <a:noFill/>
        </p:spPr>
        <p:txBody>
          <a:bodyPr wrap="square" rtlCol="0">
            <a:spAutoFit/>
          </a:bodyPr>
          <a:lstStyle/>
          <a:p>
            <a:pPr algn="just"/>
            <a:r>
              <a:rPr lang="es-CO" sz="3200" dirty="0"/>
              <a:t>La VRC (</a:t>
            </a:r>
            <a:r>
              <a:rPr lang="es-CO" sz="3200" i="1" dirty="0"/>
              <a:t>vertical </a:t>
            </a:r>
            <a:r>
              <a:rPr lang="es-CO" sz="3200" i="1" dirty="0" err="1"/>
              <a:t>redundancy</a:t>
            </a:r>
            <a:r>
              <a:rPr lang="es-CO" sz="3200" i="1" dirty="0"/>
              <a:t> </a:t>
            </a:r>
            <a:r>
              <a:rPr lang="es-CO" sz="3200" i="1" dirty="0" err="1"/>
              <a:t>checking</a:t>
            </a:r>
            <a:r>
              <a:rPr lang="es-CO" sz="3200" dirty="0"/>
              <a:t>) es un esquema de detección de errores que usa la paridad para determinar si ha sucedido un error de transmisión, dentro del carácter.</a:t>
            </a:r>
          </a:p>
          <a:p>
            <a:pPr algn="just"/>
            <a:endParaRPr lang="es-CO" sz="3200" dirty="0"/>
          </a:p>
          <a:p>
            <a:pPr algn="just"/>
            <a:r>
              <a:rPr lang="es-CO" sz="3200" dirty="0"/>
              <a:t>En la VRC cada carácter tiene agregado un bit de paridad, antes de la transmisión. Se puede utilizar paridad par o impar.</a:t>
            </a:r>
          </a:p>
          <a:p>
            <a:pPr algn="just"/>
            <a:endParaRPr lang="es-CO" sz="3200" dirty="0"/>
          </a:p>
          <a:p>
            <a:pPr algn="just"/>
            <a:r>
              <a:rPr lang="es-CO" sz="3200" dirty="0"/>
              <a:t>El ejemplo del carácter C en «paridad» es un ejemplo de como se usa la VRC.</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4128176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Detección de errores</a:t>
            </a:r>
            <a:endParaRPr lang="es-CO" b="1" dirty="0"/>
          </a:p>
        </p:txBody>
      </p:sp>
      <p:sp>
        <p:nvSpPr>
          <p:cNvPr id="4" name="3 CuadroTexto"/>
          <p:cNvSpPr txBox="1"/>
          <p:nvPr/>
        </p:nvSpPr>
        <p:spPr>
          <a:xfrm>
            <a:off x="838200" y="1464596"/>
            <a:ext cx="10515600" cy="4524315"/>
          </a:xfrm>
          <a:prstGeom prst="rect">
            <a:avLst/>
          </a:prstGeom>
          <a:noFill/>
        </p:spPr>
        <p:txBody>
          <a:bodyPr wrap="square" rtlCol="0">
            <a:spAutoFit/>
          </a:bodyPr>
          <a:lstStyle/>
          <a:p>
            <a:pPr algn="just"/>
            <a:r>
              <a:rPr lang="es-CO" sz="3200" dirty="0"/>
              <a:t>La HRC o LRC (</a:t>
            </a:r>
            <a:r>
              <a:rPr lang="es-CO" sz="3200" i="1" dirty="0"/>
              <a:t>Horizontal/longitudinal </a:t>
            </a:r>
            <a:r>
              <a:rPr lang="es-CO" sz="3200" i="1" dirty="0" err="1"/>
              <a:t>redundancy</a:t>
            </a:r>
            <a:r>
              <a:rPr lang="es-CO" sz="3200" i="1" dirty="0"/>
              <a:t> </a:t>
            </a:r>
            <a:r>
              <a:rPr lang="es-CO" sz="3200" i="1" dirty="0" err="1"/>
              <a:t>checking</a:t>
            </a:r>
            <a:r>
              <a:rPr lang="es-CO" sz="3200" dirty="0"/>
              <a:t>) es un esquema de detección de errores que usa la paridad para determinar si se ha presentado un error de transmisión en un mensaje.</a:t>
            </a:r>
          </a:p>
          <a:p>
            <a:pPr algn="just"/>
            <a:endParaRPr lang="es-CO" sz="3200" dirty="0"/>
          </a:p>
          <a:p>
            <a:pPr algn="just"/>
            <a:r>
              <a:rPr lang="es-CO" sz="3200" dirty="0"/>
              <a:t>Cada posición de bit tiene un bit de paridad. En otras palabras, se compara XOR el b0 de cada carácter del mensaje con b0 de los demás caracteres del mensaje. De forma similar, se comparan los otros bits.</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29555799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Detección de errores</a:t>
            </a:r>
            <a:endParaRPr lang="es-CO" b="1" dirty="0"/>
          </a:p>
        </p:txBody>
      </p:sp>
      <p:sp>
        <p:nvSpPr>
          <p:cNvPr id="4" name="3 CuadroTexto"/>
          <p:cNvSpPr txBox="1"/>
          <p:nvPr/>
        </p:nvSpPr>
        <p:spPr>
          <a:xfrm>
            <a:off x="838199" y="2042113"/>
            <a:ext cx="10647947" cy="4031873"/>
          </a:xfrm>
          <a:prstGeom prst="rect">
            <a:avLst/>
          </a:prstGeom>
          <a:noFill/>
        </p:spPr>
        <p:txBody>
          <a:bodyPr wrap="square" rtlCol="0">
            <a:spAutoFit/>
          </a:bodyPr>
          <a:lstStyle/>
          <a:p>
            <a:pPr algn="just"/>
            <a:r>
              <a:rPr lang="es-CO" sz="3200" dirty="0"/>
              <a:t>La secuencia de bits </a:t>
            </a:r>
            <a:r>
              <a:rPr lang="es-CO" sz="3200" dirty="0" smtClean="0"/>
              <a:t>HRC </a:t>
            </a:r>
            <a:r>
              <a:rPr lang="es-CO" sz="3200" dirty="0"/>
              <a:t>se calcula en el transmisor antes de mandar lo datos; a continuación se transmite como si fuera el último carácter del mensaje. En el receptor, se vuelve a calcular la LRC a partir de los datos y el valor recalculado se compara con la LRC trasmitida con el mensaje.</a:t>
            </a:r>
          </a:p>
          <a:p>
            <a:pPr algn="just"/>
            <a:endParaRPr lang="es-CO" sz="3200" dirty="0"/>
          </a:p>
          <a:p>
            <a:pPr algn="just"/>
            <a:r>
              <a:rPr lang="es-CO" sz="3200" dirty="0"/>
              <a:t>Si son iguales, se supone no se han presentado errores de transmisión.</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18649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Detección de errores</a:t>
            </a:r>
            <a:endParaRPr lang="es-CO" b="1" dirty="0"/>
          </a:p>
        </p:txBody>
      </p:sp>
      <p:graphicFrame>
        <p:nvGraphicFramePr>
          <p:cNvPr id="5" name="4 Tabla"/>
          <p:cNvGraphicFramePr>
            <a:graphicFrameLocks noGrp="1"/>
          </p:cNvGraphicFramePr>
          <p:nvPr>
            <p:extLst>
              <p:ext uri="{D42A27DB-BD31-4B8C-83A1-F6EECF244321}">
                <p14:modId xmlns:p14="http://schemas.microsoft.com/office/powerpoint/2010/main" val="2427933668"/>
              </p:ext>
            </p:extLst>
          </p:nvPr>
        </p:nvGraphicFramePr>
        <p:xfrm>
          <a:off x="3048000" y="1941801"/>
          <a:ext cx="6096000" cy="4263381"/>
        </p:xfrm>
        <a:graphic>
          <a:graphicData uri="http://schemas.openxmlformats.org/drawingml/2006/table">
            <a:tbl>
              <a:tblPr firstRow="1" bandRow="1">
                <a:tableStyleId>{5C22544A-7EE6-4342-B048-85BDC9FD1C3A}</a:tableStyleId>
              </a:tblPr>
              <a:tblGrid>
                <a:gridCol w="762000"/>
                <a:gridCol w="762000"/>
                <a:gridCol w="762000"/>
                <a:gridCol w="762000"/>
                <a:gridCol w="762000"/>
                <a:gridCol w="762000"/>
                <a:gridCol w="762000"/>
                <a:gridCol w="762000"/>
              </a:tblGrid>
              <a:tr h="473709">
                <a:tc>
                  <a:txBody>
                    <a:bodyPr/>
                    <a:lstStyle/>
                    <a:p>
                      <a:pPr algn="ctr"/>
                      <a:endParaRPr lang="es-MX" dirty="0"/>
                    </a:p>
                  </a:txBody>
                  <a:tcPr>
                    <a:solidFill>
                      <a:schemeClr val="accent6">
                        <a:lumMod val="20000"/>
                        <a:lumOff val="80000"/>
                      </a:schemeClr>
                    </a:solidFill>
                  </a:tcPr>
                </a:tc>
                <a:tc>
                  <a:txBody>
                    <a:bodyPr/>
                    <a:lstStyle/>
                    <a:p>
                      <a:pPr algn="ctr"/>
                      <a:r>
                        <a:rPr lang="es-MX" dirty="0" smtClean="0"/>
                        <a:t>T</a:t>
                      </a:r>
                      <a:endParaRPr lang="es-MX" dirty="0"/>
                    </a:p>
                  </a:txBody>
                  <a:tcPr>
                    <a:solidFill>
                      <a:schemeClr val="accent6">
                        <a:lumMod val="20000"/>
                        <a:lumOff val="80000"/>
                      </a:schemeClr>
                    </a:solidFill>
                  </a:tcPr>
                </a:tc>
                <a:tc>
                  <a:txBody>
                    <a:bodyPr/>
                    <a:lstStyle/>
                    <a:p>
                      <a:pPr algn="ctr"/>
                      <a:r>
                        <a:rPr lang="es-MX" dirty="0" smtClean="0"/>
                        <a:t>E</a:t>
                      </a:r>
                      <a:endParaRPr lang="es-MX" dirty="0"/>
                    </a:p>
                  </a:txBody>
                  <a:tcPr>
                    <a:solidFill>
                      <a:schemeClr val="accent6">
                        <a:lumMod val="20000"/>
                        <a:lumOff val="80000"/>
                      </a:schemeClr>
                    </a:solidFill>
                  </a:tcPr>
                </a:tc>
                <a:tc>
                  <a:txBody>
                    <a:bodyPr/>
                    <a:lstStyle/>
                    <a:p>
                      <a:pPr algn="ctr"/>
                      <a:r>
                        <a:rPr lang="es-MX" dirty="0" smtClean="0"/>
                        <a:t>O</a:t>
                      </a:r>
                      <a:endParaRPr lang="es-MX" dirty="0"/>
                    </a:p>
                  </a:txBody>
                  <a:tcPr>
                    <a:solidFill>
                      <a:schemeClr val="accent6">
                        <a:lumMod val="20000"/>
                        <a:lumOff val="80000"/>
                      </a:schemeClr>
                    </a:solidFill>
                  </a:tcPr>
                </a:tc>
                <a:tc>
                  <a:txBody>
                    <a:bodyPr/>
                    <a:lstStyle/>
                    <a:p>
                      <a:pPr algn="ctr"/>
                      <a:r>
                        <a:rPr lang="es-MX" dirty="0" smtClean="0"/>
                        <a:t>R</a:t>
                      </a:r>
                      <a:endParaRPr lang="es-MX" dirty="0"/>
                    </a:p>
                  </a:txBody>
                  <a:tcPr>
                    <a:solidFill>
                      <a:schemeClr val="accent6">
                        <a:lumMod val="20000"/>
                        <a:lumOff val="80000"/>
                      </a:schemeClr>
                    </a:solidFill>
                  </a:tcPr>
                </a:tc>
                <a:tc>
                  <a:txBody>
                    <a:bodyPr/>
                    <a:lstStyle/>
                    <a:p>
                      <a:pPr algn="ctr"/>
                      <a:r>
                        <a:rPr lang="es-MX" dirty="0" smtClean="0"/>
                        <a:t>I</a:t>
                      </a:r>
                      <a:endParaRPr lang="es-MX" dirty="0"/>
                    </a:p>
                  </a:txBody>
                  <a:tcPr>
                    <a:solidFill>
                      <a:schemeClr val="accent6">
                        <a:lumMod val="20000"/>
                        <a:lumOff val="80000"/>
                      </a:schemeClr>
                    </a:solidFill>
                  </a:tcPr>
                </a:tc>
                <a:tc>
                  <a:txBody>
                    <a:bodyPr/>
                    <a:lstStyle/>
                    <a:p>
                      <a:pPr algn="ctr"/>
                      <a:r>
                        <a:rPr lang="es-MX" dirty="0" smtClean="0"/>
                        <a:t>A</a:t>
                      </a:r>
                      <a:endParaRPr lang="es-MX" dirty="0"/>
                    </a:p>
                  </a:txBody>
                  <a:tcPr>
                    <a:solidFill>
                      <a:schemeClr val="accent6">
                        <a:lumMod val="20000"/>
                        <a:lumOff val="80000"/>
                      </a:schemeClr>
                    </a:solidFill>
                  </a:tcPr>
                </a:tc>
                <a:tc>
                  <a:txBody>
                    <a:bodyPr/>
                    <a:lstStyle/>
                    <a:p>
                      <a:pPr algn="ctr"/>
                      <a:r>
                        <a:rPr lang="es-MX" dirty="0" smtClean="0"/>
                        <a:t>HRC</a:t>
                      </a:r>
                      <a:endParaRPr lang="es-MX" dirty="0"/>
                    </a:p>
                  </a:txBody>
                  <a:tcPr>
                    <a:solidFill>
                      <a:schemeClr val="accent6">
                        <a:lumMod val="20000"/>
                        <a:lumOff val="80000"/>
                      </a:schemeClr>
                    </a:solidFill>
                  </a:tcPr>
                </a:tc>
              </a:tr>
              <a:tr h="473709">
                <a:tc>
                  <a:txBody>
                    <a:bodyPr/>
                    <a:lstStyle/>
                    <a:p>
                      <a:pPr algn="ctr"/>
                      <a:r>
                        <a:rPr lang="es-MX" dirty="0" smtClean="0"/>
                        <a:t>b0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1(1)</a:t>
                      </a:r>
                      <a:endParaRPr lang="es-MX" dirty="0"/>
                    </a:p>
                  </a:txBody>
                  <a:tcPr>
                    <a:solidFill>
                      <a:schemeClr val="accent6">
                        <a:lumMod val="20000"/>
                        <a:lumOff val="80000"/>
                      </a:schemeClr>
                    </a:solidFill>
                  </a:tcPr>
                </a:tc>
                <a:tc>
                  <a:txBody>
                    <a:bodyPr/>
                    <a:lstStyle/>
                    <a:p>
                      <a:pPr algn="ctr"/>
                      <a:r>
                        <a:rPr lang="es-MX" dirty="0" smtClean="0"/>
                        <a:t>1(0)</a:t>
                      </a:r>
                      <a:endParaRPr lang="es-MX" dirty="0"/>
                    </a:p>
                  </a:txBody>
                  <a:tcPr>
                    <a:solidFill>
                      <a:schemeClr val="accent6">
                        <a:lumMod val="20000"/>
                        <a:lumOff val="80000"/>
                      </a:schemeClr>
                    </a:solidFill>
                  </a:tcPr>
                </a:tc>
                <a:tc>
                  <a:txBody>
                    <a:bodyPr/>
                    <a:lstStyle/>
                    <a:p>
                      <a:pPr algn="ctr"/>
                      <a:r>
                        <a:rPr lang="es-MX" dirty="0" smtClean="0"/>
                        <a:t>0(0)</a:t>
                      </a:r>
                      <a:endParaRPr lang="es-MX" dirty="0"/>
                    </a:p>
                  </a:txBody>
                  <a:tcPr>
                    <a:solidFill>
                      <a:schemeClr val="accent6">
                        <a:lumMod val="20000"/>
                        <a:lumOff val="80000"/>
                      </a:schemeClr>
                    </a:solidFill>
                  </a:tcPr>
                </a:tc>
                <a:tc>
                  <a:txBody>
                    <a:bodyPr/>
                    <a:lstStyle/>
                    <a:p>
                      <a:pPr algn="ctr"/>
                      <a:r>
                        <a:rPr lang="es-MX" dirty="0" smtClean="0"/>
                        <a:t>1(1)</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r>
              <a:tr h="473709">
                <a:tc>
                  <a:txBody>
                    <a:bodyPr/>
                    <a:lstStyle/>
                    <a:p>
                      <a:pPr algn="ctr"/>
                      <a:r>
                        <a:rPr lang="es-MX" dirty="0" smtClean="0"/>
                        <a:t>b1</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r>
              <a:tr h="473709">
                <a:tc>
                  <a:txBody>
                    <a:bodyPr/>
                    <a:lstStyle/>
                    <a:p>
                      <a:pPr algn="ctr"/>
                      <a:r>
                        <a:rPr lang="es-MX" dirty="0" smtClean="0"/>
                        <a:t>b2</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r>
              <a:tr h="473709">
                <a:tc>
                  <a:txBody>
                    <a:bodyPr/>
                    <a:lstStyle/>
                    <a:p>
                      <a:pPr algn="ctr"/>
                      <a:r>
                        <a:rPr lang="es-MX" dirty="0" smtClean="0"/>
                        <a:t>b3</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r>
              <a:tr h="473709">
                <a:tc>
                  <a:txBody>
                    <a:bodyPr/>
                    <a:lstStyle/>
                    <a:p>
                      <a:pPr algn="ctr"/>
                      <a:r>
                        <a:rPr lang="es-MX" dirty="0" smtClean="0"/>
                        <a:t>b4</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r>
              <a:tr h="473709">
                <a:tc>
                  <a:txBody>
                    <a:bodyPr/>
                    <a:lstStyle/>
                    <a:p>
                      <a:pPr algn="ctr"/>
                      <a:r>
                        <a:rPr lang="es-MX" dirty="0" smtClean="0"/>
                        <a:t>b5</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r>
              <a:tr h="473709">
                <a:tc>
                  <a:txBody>
                    <a:bodyPr/>
                    <a:lstStyle/>
                    <a:p>
                      <a:pPr algn="ctr"/>
                      <a:r>
                        <a:rPr lang="es-MX" dirty="0" smtClean="0"/>
                        <a:t>b6</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c>
                  <a:txBody>
                    <a:bodyPr/>
                    <a:lstStyle/>
                    <a:p>
                      <a:pPr algn="ctr"/>
                      <a:r>
                        <a:rPr lang="es-MX" dirty="0" smtClean="0"/>
                        <a:t>0</a:t>
                      </a:r>
                      <a:endParaRPr lang="es-MX" dirty="0"/>
                    </a:p>
                  </a:txBody>
                  <a:tcPr>
                    <a:solidFill>
                      <a:schemeClr val="accent6">
                        <a:lumMod val="20000"/>
                        <a:lumOff val="80000"/>
                      </a:schemeClr>
                    </a:solidFill>
                  </a:tcPr>
                </a:tc>
              </a:tr>
              <a:tr h="473709">
                <a:tc>
                  <a:txBody>
                    <a:bodyPr/>
                    <a:lstStyle/>
                    <a:p>
                      <a:pPr algn="ctr"/>
                      <a:r>
                        <a:rPr lang="es-MX" dirty="0" smtClean="0"/>
                        <a:t>VRC</a:t>
                      </a:r>
                      <a:endParaRPr lang="es-MX" dirty="0"/>
                    </a:p>
                  </a:txBody>
                  <a:tcPr>
                    <a:solidFill>
                      <a:schemeClr val="accent6">
                        <a:lumMod val="20000"/>
                        <a:lumOff val="80000"/>
                      </a:schemeClr>
                    </a:solidFill>
                  </a:tcPr>
                </a:tc>
                <a:tc>
                  <a:txBody>
                    <a:bodyPr/>
                    <a:lstStyle/>
                    <a:p>
                      <a:pPr algn="ctr"/>
                      <a:r>
                        <a:rPr lang="es-MX" dirty="0" smtClean="0">
                          <a:solidFill>
                            <a:srgbClr val="FF0000"/>
                          </a:solidFill>
                        </a:rPr>
                        <a:t>1</a:t>
                      </a:r>
                      <a:endParaRPr lang="es-MX" dirty="0">
                        <a:solidFill>
                          <a:srgbClr val="FF0000"/>
                        </a:solidFill>
                      </a:endParaRPr>
                    </a:p>
                  </a:txBody>
                  <a:tcPr>
                    <a:solidFill>
                      <a:schemeClr val="accent6">
                        <a:lumMod val="20000"/>
                        <a:lumOff val="80000"/>
                      </a:schemeClr>
                    </a:solidFill>
                  </a:tcPr>
                </a:tc>
                <a:tc>
                  <a:txBody>
                    <a:bodyPr/>
                    <a:lstStyle/>
                    <a:p>
                      <a:pPr algn="ctr"/>
                      <a:r>
                        <a:rPr lang="es-MX" dirty="0" smtClean="0">
                          <a:solidFill>
                            <a:srgbClr val="FF0000"/>
                          </a:solidFill>
                        </a:rPr>
                        <a:t>1</a:t>
                      </a:r>
                      <a:endParaRPr lang="es-MX" dirty="0">
                        <a:solidFill>
                          <a:srgbClr val="FF0000"/>
                        </a:solidFill>
                      </a:endParaRPr>
                    </a:p>
                  </a:txBody>
                  <a:tcPr>
                    <a:solidFill>
                      <a:schemeClr val="accent6">
                        <a:lumMod val="20000"/>
                        <a:lumOff val="80000"/>
                      </a:schemeClr>
                    </a:solidFill>
                  </a:tcPr>
                </a:tc>
                <a:tc>
                  <a:txBody>
                    <a:bodyPr/>
                    <a:lstStyle/>
                    <a:p>
                      <a:pPr algn="ctr"/>
                      <a:r>
                        <a:rPr lang="es-MX" dirty="0" smtClean="0">
                          <a:solidFill>
                            <a:srgbClr val="FF0000"/>
                          </a:solidFill>
                        </a:rPr>
                        <a:t>1</a:t>
                      </a:r>
                      <a:endParaRPr lang="es-MX" dirty="0">
                        <a:solidFill>
                          <a:srgbClr val="FF0000"/>
                        </a:solidFill>
                      </a:endParaRPr>
                    </a:p>
                  </a:txBody>
                  <a:tcPr>
                    <a:solidFill>
                      <a:schemeClr val="accent6">
                        <a:lumMod val="20000"/>
                        <a:lumOff val="80000"/>
                      </a:schemeClr>
                    </a:solidFill>
                  </a:tcPr>
                </a:tc>
                <a:tc>
                  <a:txBody>
                    <a:bodyPr/>
                    <a:lstStyle/>
                    <a:p>
                      <a:pPr algn="ctr"/>
                      <a:r>
                        <a:rPr lang="es-MX" dirty="0" smtClean="0">
                          <a:solidFill>
                            <a:srgbClr val="FF0000"/>
                          </a:solidFill>
                        </a:rPr>
                        <a:t>1</a:t>
                      </a:r>
                      <a:endParaRPr lang="es-MX" dirty="0">
                        <a:solidFill>
                          <a:srgbClr val="FF0000"/>
                        </a:solidFill>
                      </a:endParaRPr>
                    </a:p>
                  </a:txBody>
                  <a:tcPr>
                    <a:solidFill>
                      <a:schemeClr val="accent6">
                        <a:lumMod val="20000"/>
                        <a:lumOff val="80000"/>
                      </a:schemeClr>
                    </a:solidFill>
                  </a:tcPr>
                </a:tc>
                <a:tc>
                  <a:txBody>
                    <a:bodyPr/>
                    <a:lstStyle/>
                    <a:p>
                      <a:pPr algn="ctr"/>
                      <a:r>
                        <a:rPr lang="es-MX" dirty="0" smtClean="0">
                          <a:solidFill>
                            <a:srgbClr val="FF0000"/>
                          </a:solidFill>
                        </a:rPr>
                        <a:t>1</a:t>
                      </a:r>
                      <a:endParaRPr lang="es-MX" dirty="0">
                        <a:solidFill>
                          <a:srgbClr val="FF0000"/>
                        </a:solidFill>
                      </a:endParaRPr>
                    </a:p>
                  </a:txBody>
                  <a:tcPr>
                    <a:solidFill>
                      <a:schemeClr val="accent6">
                        <a:lumMod val="20000"/>
                        <a:lumOff val="80000"/>
                      </a:schemeClr>
                    </a:solidFill>
                  </a:tcPr>
                </a:tc>
                <a:tc>
                  <a:txBody>
                    <a:bodyPr/>
                    <a:lstStyle/>
                    <a:p>
                      <a:pPr algn="ctr"/>
                      <a:r>
                        <a:rPr lang="es-MX" dirty="0" smtClean="0">
                          <a:solidFill>
                            <a:srgbClr val="FF0000"/>
                          </a:solidFill>
                        </a:rPr>
                        <a:t>0</a:t>
                      </a:r>
                      <a:endParaRPr lang="es-MX" dirty="0">
                        <a:solidFill>
                          <a:srgbClr val="FF0000"/>
                        </a:solidFill>
                      </a:endParaRPr>
                    </a:p>
                  </a:txBody>
                  <a:tcPr>
                    <a:solidFill>
                      <a:schemeClr val="accent6">
                        <a:lumMod val="20000"/>
                        <a:lumOff val="80000"/>
                      </a:schemeClr>
                    </a:solidFill>
                  </a:tcPr>
                </a:tc>
                <a:tc>
                  <a:txBody>
                    <a:bodyPr/>
                    <a:lstStyle/>
                    <a:p>
                      <a:pPr algn="ctr"/>
                      <a:r>
                        <a:rPr lang="es-MX" dirty="0" smtClean="0"/>
                        <a:t>1</a:t>
                      </a:r>
                      <a:endParaRPr lang="es-MX" dirty="0"/>
                    </a:p>
                  </a:txBody>
                  <a:tcPr>
                    <a:solidFill>
                      <a:schemeClr val="accent6">
                        <a:lumMod val="20000"/>
                        <a:lumOff val="80000"/>
                      </a:schemeClr>
                    </a:solidFill>
                  </a:tcPr>
                </a:tc>
              </a:tr>
            </a:tbl>
          </a:graphicData>
        </a:graphic>
      </p:graphicFrame>
      <p:pic>
        <p:nvPicPr>
          <p:cNvPr id="4" name="Imagen 3"/>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794895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t>Encriptación</a:t>
            </a:r>
            <a:endParaRPr lang="es-CO" b="1" dirty="0"/>
          </a:p>
        </p:txBody>
      </p:sp>
      <p:sp>
        <p:nvSpPr>
          <p:cNvPr id="3" name="Marcador de contenido 2"/>
          <p:cNvSpPr>
            <a:spLocks noGrp="1"/>
          </p:cNvSpPr>
          <p:nvPr>
            <p:ph idx="1"/>
          </p:nvPr>
        </p:nvSpPr>
        <p:spPr>
          <a:xfrm>
            <a:off x="838200" y="1825624"/>
            <a:ext cx="10515600" cy="4575175"/>
          </a:xfrm>
        </p:spPr>
        <p:txBody>
          <a:bodyPr>
            <a:normAutofit/>
          </a:bodyPr>
          <a:lstStyle/>
          <a:p>
            <a:pPr algn="just"/>
            <a:r>
              <a:rPr lang="es-CO" dirty="0"/>
              <a:t>Es el proceso de codificación de la información, de tal manera de hacer difícil para el ladrón de información que lo robado tenga sentido para él. No debe ser ni muy compleja ni muy sencilla.</a:t>
            </a:r>
          </a:p>
          <a:p>
            <a:pPr algn="just"/>
            <a:endParaRPr lang="es-CO" dirty="0"/>
          </a:p>
          <a:p>
            <a:pPr algn="just"/>
            <a:r>
              <a:rPr lang="es-CO" dirty="0"/>
              <a:t>Los métodos mas utilizados son:</a:t>
            </a:r>
          </a:p>
          <a:p>
            <a:pPr marL="514350" indent="-514350" algn="just">
              <a:buAutoNum type="arabicPeriod"/>
            </a:pPr>
            <a:r>
              <a:rPr lang="es-CO" dirty="0"/>
              <a:t>Sustitución</a:t>
            </a:r>
          </a:p>
          <a:p>
            <a:pPr marL="514350" indent="-514350" algn="just">
              <a:buAutoNum type="arabicPeriod"/>
            </a:pPr>
            <a:r>
              <a:rPr lang="es-CO" dirty="0"/>
              <a:t>Cifrado por transposición</a:t>
            </a:r>
          </a:p>
          <a:p>
            <a:pPr marL="514350" indent="-514350" algn="just">
              <a:buAutoNum type="arabicPeriod"/>
            </a:pPr>
            <a:r>
              <a:rPr lang="es-CO" dirty="0"/>
              <a:t>Sistemas de llave privada</a:t>
            </a:r>
          </a:p>
          <a:p>
            <a:pPr marL="514350" indent="-514350" algn="just">
              <a:buAutoNum type="arabicPeriod"/>
            </a:pPr>
            <a:r>
              <a:rPr lang="es-CO" dirty="0"/>
              <a:t>Sistemas de llave pública</a:t>
            </a:r>
          </a:p>
          <a:p>
            <a:pPr algn="just"/>
            <a:endParaRPr lang="es-CO" dirty="0" smtClean="0"/>
          </a:p>
        </p:txBody>
      </p:sp>
      <p:pic>
        <p:nvPicPr>
          <p:cNvPr id="4" name="Imagen 3"/>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37822568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Corrección de errores</a:t>
            </a:r>
            <a:endParaRPr lang="es-CO" b="1" dirty="0"/>
          </a:p>
        </p:txBody>
      </p:sp>
      <p:sp>
        <p:nvSpPr>
          <p:cNvPr id="4" name="3 CuadroTexto"/>
          <p:cNvSpPr txBox="1"/>
          <p:nvPr/>
        </p:nvSpPr>
        <p:spPr>
          <a:xfrm>
            <a:off x="838200" y="1694180"/>
            <a:ext cx="10515600" cy="3785652"/>
          </a:xfrm>
          <a:prstGeom prst="rect">
            <a:avLst/>
          </a:prstGeom>
          <a:noFill/>
        </p:spPr>
        <p:txBody>
          <a:bodyPr wrap="square" rtlCol="0">
            <a:spAutoFit/>
          </a:bodyPr>
          <a:lstStyle/>
          <a:p>
            <a:pPr algn="just"/>
            <a:r>
              <a:rPr lang="es-CO" sz="4000" dirty="0"/>
              <a:t>En esencia, hay tres métodos para corregir errores:</a:t>
            </a:r>
          </a:p>
          <a:p>
            <a:pPr algn="just"/>
            <a:endParaRPr lang="es-CO" sz="4000" dirty="0"/>
          </a:p>
          <a:p>
            <a:pPr marL="457200" indent="-457200" algn="just">
              <a:buFont typeface="Wingdings" pitchFamily="2" charset="2"/>
              <a:buChar char="ü"/>
            </a:pPr>
            <a:r>
              <a:rPr lang="es-CO" sz="4000" dirty="0"/>
              <a:t>Sustitución de símbolo</a:t>
            </a:r>
          </a:p>
          <a:p>
            <a:pPr marL="457200" indent="-457200" algn="just">
              <a:buFont typeface="Wingdings" pitchFamily="2" charset="2"/>
              <a:buChar char="ü"/>
            </a:pPr>
            <a:r>
              <a:rPr lang="es-CO" sz="4000" dirty="0"/>
              <a:t>Retransmisión </a:t>
            </a:r>
          </a:p>
          <a:p>
            <a:pPr marL="457200" indent="-457200" algn="just">
              <a:buFont typeface="Wingdings" pitchFamily="2" charset="2"/>
              <a:buChar char="ü"/>
            </a:pPr>
            <a:r>
              <a:rPr lang="es-CO" sz="4000" dirty="0"/>
              <a:t>Corrección de error de avance</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7169165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Corrección de errores</a:t>
            </a:r>
            <a:endParaRPr lang="es-CO" b="1" dirty="0"/>
          </a:p>
        </p:txBody>
      </p:sp>
      <p:sp>
        <p:nvSpPr>
          <p:cNvPr id="4" name="3 CuadroTexto"/>
          <p:cNvSpPr txBox="1"/>
          <p:nvPr/>
        </p:nvSpPr>
        <p:spPr>
          <a:xfrm>
            <a:off x="838200" y="1854479"/>
            <a:ext cx="10872537" cy="4031873"/>
          </a:xfrm>
          <a:prstGeom prst="rect">
            <a:avLst/>
          </a:prstGeom>
          <a:noFill/>
        </p:spPr>
        <p:txBody>
          <a:bodyPr wrap="square" rtlCol="0">
            <a:spAutoFit/>
          </a:bodyPr>
          <a:lstStyle/>
          <a:p>
            <a:pPr algn="just"/>
            <a:r>
              <a:rPr lang="es-CO" sz="3200" dirty="0" smtClean="0"/>
              <a:t>Sustitución de símbolo: Se </a:t>
            </a:r>
            <a:r>
              <a:rPr lang="es-CO" sz="3200" dirty="0"/>
              <a:t>diseñó para usarse en ambiente humanos, cuando hay un operador en la terminal de recepción, que analice los datos recibidos y tome decisiones sobre su integridad.</a:t>
            </a:r>
          </a:p>
          <a:p>
            <a:pPr algn="just"/>
            <a:endParaRPr lang="es-CO" sz="3200" dirty="0"/>
          </a:p>
          <a:p>
            <a:pPr algn="just"/>
            <a:r>
              <a:rPr lang="es-CO" sz="3200" dirty="0"/>
              <a:t>Si se recibe un carácter equivocado, el operador puede reemplazarlo por el valido; sin embargo, su el operador no puede interpretar el carácter entonces se solicita retransmisión</a:t>
            </a:r>
            <a:r>
              <a:rPr lang="es-CO" sz="3200" dirty="0" smtClean="0"/>
              <a:t>.</a:t>
            </a:r>
            <a:endParaRPr lang="es-CO" sz="3200" dirty="0"/>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457655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Corrección de errores</a:t>
            </a:r>
            <a:endParaRPr lang="es-CO" b="1" dirty="0"/>
          </a:p>
        </p:txBody>
      </p:sp>
      <p:sp>
        <p:nvSpPr>
          <p:cNvPr id="4" name="3 CuadroTexto"/>
          <p:cNvSpPr txBox="1"/>
          <p:nvPr/>
        </p:nvSpPr>
        <p:spPr>
          <a:xfrm>
            <a:off x="838200" y="1806352"/>
            <a:ext cx="10515600" cy="4031873"/>
          </a:xfrm>
          <a:prstGeom prst="rect">
            <a:avLst/>
          </a:prstGeom>
          <a:noFill/>
        </p:spPr>
        <p:txBody>
          <a:bodyPr wrap="square" rtlCol="0">
            <a:spAutoFit/>
          </a:bodyPr>
          <a:lstStyle/>
          <a:p>
            <a:pPr algn="just"/>
            <a:r>
              <a:rPr lang="es-CO" sz="3200" dirty="0" smtClean="0"/>
              <a:t>Retransmisión: Es </a:t>
            </a:r>
            <a:r>
              <a:rPr lang="es-CO" sz="3200" dirty="0"/>
              <a:t>volver a enviar un mensaje cuando se recibe con errores, y la terminal de recepción pide en forma automática la retransmisión de todo el mensaje. </a:t>
            </a:r>
          </a:p>
          <a:p>
            <a:pPr algn="just"/>
            <a:endParaRPr lang="es-CO" sz="3200" dirty="0"/>
          </a:p>
          <a:p>
            <a:pPr algn="just"/>
            <a:r>
              <a:rPr lang="es-CO" sz="3200" dirty="0"/>
              <a:t>La retransmisión se llama ARQ (</a:t>
            </a:r>
            <a:r>
              <a:rPr lang="es-CO" sz="3200" i="1" dirty="0" err="1"/>
              <a:t>automatic</a:t>
            </a:r>
            <a:r>
              <a:rPr lang="es-CO" sz="3200" i="1" dirty="0"/>
              <a:t> </a:t>
            </a:r>
            <a:r>
              <a:rPr lang="es-CO" sz="3200" i="1" dirty="0" err="1"/>
              <a:t>request</a:t>
            </a:r>
            <a:r>
              <a:rPr lang="es-CO" sz="3200" i="1" dirty="0"/>
              <a:t> </a:t>
            </a:r>
            <a:r>
              <a:rPr lang="es-CO" sz="3200" i="1" dirty="0" err="1"/>
              <a:t>for</a:t>
            </a:r>
            <a:r>
              <a:rPr lang="es-CO" sz="3200" i="1" dirty="0"/>
              <a:t> </a:t>
            </a:r>
            <a:r>
              <a:rPr lang="es-CO" sz="3200" i="1" dirty="0" err="1"/>
              <a:t>retransmission</a:t>
            </a:r>
            <a:r>
              <a:rPr lang="es-CO" sz="3200" dirty="0"/>
              <a:t>), petición automática de retransmisión. Es probablemente el más seguro pero no el más eficiente de los métodos de corrección de errores.</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970192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Corrección de errores</a:t>
            </a:r>
            <a:endParaRPr lang="es-CO" b="1" dirty="0"/>
          </a:p>
        </p:txBody>
      </p:sp>
      <p:sp>
        <p:nvSpPr>
          <p:cNvPr id="4" name="3 CuadroTexto"/>
          <p:cNvSpPr txBox="1"/>
          <p:nvPr/>
        </p:nvSpPr>
        <p:spPr>
          <a:xfrm>
            <a:off x="838200" y="1774266"/>
            <a:ext cx="10515600" cy="4031873"/>
          </a:xfrm>
          <a:prstGeom prst="rect">
            <a:avLst/>
          </a:prstGeom>
          <a:noFill/>
        </p:spPr>
        <p:txBody>
          <a:bodyPr wrap="square" rtlCol="0">
            <a:spAutoFit/>
          </a:bodyPr>
          <a:lstStyle/>
          <a:p>
            <a:pPr algn="just"/>
            <a:r>
              <a:rPr lang="es-CO" sz="3200" dirty="0" smtClean="0"/>
              <a:t>Corrección de error en sentido directo: Conocida </a:t>
            </a:r>
            <a:r>
              <a:rPr lang="es-CO" sz="3200" dirty="0"/>
              <a:t>como FEC (</a:t>
            </a:r>
            <a:r>
              <a:rPr lang="es-CO" sz="3200" i="1" dirty="0"/>
              <a:t>forward error </a:t>
            </a:r>
            <a:r>
              <a:rPr lang="es-CO" sz="3200" i="1" dirty="0" err="1"/>
              <a:t>correction</a:t>
            </a:r>
            <a:r>
              <a:rPr lang="es-CO" sz="3200" dirty="0"/>
              <a:t>) y es el único esquema de corrección de errores que realmente detecta y corrige los errores de transmisión en la recepción, sin pedir retransmisión.</a:t>
            </a:r>
          </a:p>
          <a:p>
            <a:pPr algn="just"/>
            <a:endParaRPr lang="es-CO" sz="3200" dirty="0"/>
          </a:p>
          <a:p>
            <a:pPr algn="just"/>
            <a:r>
              <a:rPr lang="es-CO" sz="3200" dirty="0"/>
              <a:t>En este sistema, se agregan bits al mensaje antes de transmitirlo. Un código muy difundido para corregir errores es el código Hamming.</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25169985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Corrección de errores</a:t>
            </a:r>
            <a:endParaRPr lang="es-CO" b="1" dirty="0"/>
          </a:p>
        </p:txBody>
      </p:sp>
      <p:sp>
        <p:nvSpPr>
          <p:cNvPr id="4" name="3 CuadroTexto"/>
          <p:cNvSpPr txBox="1"/>
          <p:nvPr/>
        </p:nvSpPr>
        <p:spPr>
          <a:xfrm>
            <a:off x="838200" y="1689196"/>
            <a:ext cx="10515600" cy="2554545"/>
          </a:xfrm>
          <a:prstGeom prst="rect">
            <a:avLst/>
          </a:prstGeom>
          <a:noFill/>
        </p:spPr>
        <p:txBody>
          <a:bodyPr wrap="square" rtlCol="0">
            <a:spAutoFit/>
          </a:bodyPr>
          <a:lstStyle/>
          <a:p>
            <a:pPr algn="just"/>
            <a:r>
              <a:rPr lang="es-CO" sz="3200" dirty="0"/>
              <a:t>La cantidad de bits en el código Hamming depende de la cantidad de bits en el carácter de datos.</a:t>
            </a:r>
          </a:p>
          <a:p>
            <a:pPr algn="just"/>
            <a:endParaRPr lang="es-CO" sz="3200" dirty="0"/>
          </a:p>
          <a:p>
            <a:pPr algn="just"/>
            <a:r>
              <a:rPr lang="es-CO" sz="3200" dirty="0"/>
              <a:t>La cantidad de bits que se deben agregar a un carácter se calcula así:</a:t>
            </a:r>
          </a:p>
        </p:txBody>
      </p:sp>
      <mc:AlternateContent xmlns:mc="http://schemas.openxmlformats.org/markup-compatibility/2006" xmlns:a14="http://schemas.microsoft.com/office/drawing/2010/main">
        <mc:Choice Requires="a14">
          <p:sp>
            <p:nvSpPr>
              <p:cNvPr id="3" name="Rectángulo 2"/>
              <p:cNvSpPr/>
              <p:nvPr/>
            </p:nvSpPr>
            <p:spPr>
              <a:xfrm>
                <a:off x="4180635" y="4468330"/>
                <a:ext cx="3830729" cy="70788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s-CO" sz="4000" i="1">
                              <a:latin typeface="Cambria Math" panose="02040503050406030204" pitchFamily="18" charset="0"/>
                            </a:rPr>
                          </m:ctrlPr>
                        </m:sSupPr>
                        <m:e>
                          <m:r>
                            <a:rPr lang="es-CO" sz="4000">
                              <a:latin typeface="Cambria Math" panose="02040503050406030204" pitchFamily="18" charset="0"/>
                            </a:rPr>
                            <m:t>2</m:t>
                          </m:r>
                        </m:e>
                        <m:sup>
                          <m:r>
                            <a:rPr lang="es-CO" sz="4000" b="1" i="1">
                              <a:latin typeface="Cambria Math" panose="02040503050406030204" pitchFamily="18" charset="0"/>
                            </a:rPr>
                            <m:t>𝒏</m:t>
                          </m:r>
                        </m:sup>
                      </m:sSup>
                      <m:r>
                        <a:rPr lang="es-CO" sz="4000" b="0" i="0">
                          <a:latin typeface="Cambria Math" panose="02040503050406030204" pitchFamily="18" charset="0"/>
                        </a:rPr>
                        <m:t>≥</m:t>
                      </m:r>
                      <m:r>
                        <a:rPr lang="es-CO" sz="4000" b="1" i="1">
                          <a:latin typeface="Cambria Math" panose="02040503050406030204" pitchFamily="18" charset="0"/>
                        </a:rPr>
                        <m:t>𝒎</m:t>
                      </m:r>
                      <m:r>
                        <a:rPr lang="es-CO" sz="4000" b="0" i="0">
                          <a:latin typeface="Cambria Math" panose="02040503050406030204" pitchFamily="18" charset="0"/>
                        </a:rPr>
                        <m:t>+</m:t>
                      </m:r>
                      <m:r>
                        <a:rPr lang="es-CO" sz="4000" b="1" i="1">
                          <a:latin typeface="Cambria Math" panose="02040503050406030204" pitchFamily="18" charset="0"/>
                        </a:rPr>
                        <m:t>𝒏</m:t>
                      </m:r>
                      <m:r>
                        <a:rPr lang="es-CO" sz="4000" b="0" i="0">
                          <a:latin typeface="Cambria Math" panose="02040503050406030204" pitchFamily="18" charset="0"/>
                        </a:rPr>
                        <m:t>+1</m:t>
                      </m:r>
                    </m:oMath>
                  </m:oMathPara>
                </a14:m>
                <a:endParaRPr lang="es-CO" sz="4000" dirty="0"/>
              </a:p>
            </p:txBody>
          </p:sp>
        </mc:Choice>
        <mc:Fallback xmlns="">
          <p:sp>
            <p:nvSpPr>
              <p:cNvPr id="3" name="Rectángulo 2"/>
              <p:cNvSpPr>
                <a:spLocks noRot="1" noChangeAspect="1" noMove="1" noResize="1" noEditPoints="1" noAdjustHandles="1" noChangeArrowheads="1" noChangeShapeType="1" noTextEdit="1"/>
              </p:cNvSpPr>
              <p:nvPr/>
            </p:nvSpPr>
            <p:spPr>
              <a:xfrm>
                <a:off x="4180635" y="4468330"/>
                <a:ext cx="3830729" cy="707886"/>
              </a:xfrm>
              <a:prstGeom prst="rect">
                <a:avLst/>
              </a:prstGeom>
              <a:blipFill rotWithShape="0">
                <a:blip r:embed="rId2"/>
                <a:stretch>
                  <a:fillRect/>
                </a:stretch>
              </a:blipFill>
            </p:spPr>
            <p:txBody>
              <a:bodyPr/>
              <a:lstStyle/>
              <a:p>
                <a:r>
                  <a:rPr lang="es-CO">
                    <a:noFill/>
                  </a:rPr>
                  <a:t> </a:t>
                </a:r>
              </a:p>
            </p:txBody>
          </p:sp>
        </mc:Fallback>
      </mc:AlternateContent>
      <p:pic>
        <p:nvPicPr>
          <p:cNvPr id="7" name="Imagen 6"/>
          <p:cNvPicPr>
            <a:picLocks noChangeAspect="1"/>
          </p:cNvPicPr>
          <p:nvPr/>
        </p:nvPicPr>
        <p:blipFill>
          <a:blip r:embed="rId3"/>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38057635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Corrección de errores</a:t>
            </a:r>
            <a:endParaRPr lang="es-CO" b="1" dirty="0"/>
          </a:p>
        </p:txBody>
      </p:sp>
      <p:sp>
        <p:nvSpPr>
          <p:cNvPr id="4" name="3 CuadroTexto"/>
          <p:cNvSpPr txBox="1"/>
          <p:nvPr/>
        </p:nvSpPr>
        <p:spPr>
          <a:xfrm>
            <a:off x="838200" y="1628801"/>
            <a:ext cx="10515600" cy="3970318"/>
          </a:xfrm>
          <a:prstGeom prst="rect">
            <a:avLst/>
          </a:prstGeom>
          <a:noFill/>
        </p:spPr>
        <p:txBody>
          <a:bodyPr wrap="square" rtlCol="0">
            <a:spAutoFit/>
          </a:bodyPr>
          <a:lstStyle/>
          <a:p>
            <a:pPr algn="just"/>
            <a:r>
              <a:rPr lang="es-CO" sz="3600" dirty="0"/>
              <a:t>Para la cadena de 12 bits de datos 101100010010. Calcular la cantidad de bits de Hamming necesarios, incrustar en forma arbitraria esos bits en la cadena de datos, determinar la condición de cada bit de Hamming, suponer un error arbitrario de transmisión de un solo bit y demostrar que el código Hamming detecta el error.</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22044781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Sincronización de caracteres</a:t>
            </a:r>
            <a:endParaRPr lang="es-CO" b="1" dirty="0"/>
          </a:p>
        </p:txBody>
      </p:sp>
      <p:sp>
        <p:nvSpPr>
          <p:cNvPr id="4" name="3 CuadroTexto"/>
          <p:cNvSpPr txBox="1"/>
          <p:nvPr/>
        </p:nvSpPr>
        <p:spPr>
          <a:xfrm>
            <a:off x="838200" y="1581760"/>
            <a:ext cx="10515600" cy="4247317"/>
          </a:xfrm>
          <a:prstGeom prst="rect">
            <a:avLst/>
          </a:prstGeom>
          <a:noFill/>
        </p:spPr>
        <p:txBody>
          <a:bodyPr wrap="square" rtlCol="0">
            <a:spAutoFit/>
          </a:bodyPr>
          <a:lstStyle/>
          <a:p>
            <a:pPr algn="just"/>
            <a:r>
              <a:rPr lang="es-CO" sz="3000" dirty="0"/>
              <a:t>La sincronización asegura que el transmisor y el receptor coincidan en un intervalo preciso de tiempo para que se presente un bit.</a:t>
            </a:r>
          </a:p>
          <a:p>
            <a:pPr algn="just"/>
            <a:endParaRPr lang="es-CO" sz="3000" dirty="0"/>
          </a:p>
          <a:p>
            <a:pPr algn="just"/>
            <a:r>
              <a:rPr lang="es-CO" sz="3000" dirty="0"/>
              <a:t>Cuando se recibe una cadena de continua de datos, es necesario identificar cuáles bits pertenecen a cuáles caracteres, cuál bit es el menos significativo, el bit de paridad y el de parada.</a:t>
            </a:r>
          </a:p>
          <a:p>
            <a:pPr algn="just"/>
            <a:endParaRPr lang="es-CO" sz="3000" dirty="0"/>
          </a:p>
          <a:p>
            <a:pPr algn="just"/>
            <a:r>
              <a:rPr lang="es-CO" sz="3000" dirty="0"/>
              <a:t>Existen dos formatos para lograr la sincronización de caracteres: asíncronos y síncronos.</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2593875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Formato de datos asíncronos</a:t>
            </a:r>
            <a:endParaRPr lang="es-CO" b="1" dirty="0"/>
          </a:p>
        </p:txBody>
      </p:sp>
      <p:sp>
        <p:nvSpPr>
          <p:cNvPr id="4" name="3 CuadroTexto"/>
          <p:cNvSpPr txBox="1"/>
          <p:nvPr/>
        </p:nvSpPr>
        <p:spPr>
          <a:xfrm>
            <a:off x="838200" y="1549677"/>
            <a:ext cx="10515600" cy="4585871"/>
          </a:xfrm>
          <a:prstGeom prst="rect">
            <a:avLst/>
          </a:prstGeom>
          <a:noFill/>
        </p:spPr>
        <p:txBody>
          <a:bodyPr wrap="square" rtlCol="0">
            <a:spAutoFit/>
          </a:bodyPr>
          <a:lstStyle/>
          <a:p>
            <a:pPr algn="just"/>
            <a:r>
              <a:rPr lang="es-CO" sz="3000" dirty="0"/>
              <a:t>Cada carácter se enmarca entre un bit de inicio o arranque y uno de parada.</a:t>
            </a:r>
          </a:p>
          <a:p>
            <a:pPr algn="just"/>
            <a:endParaRPr lang="es-CO" sz="3000" dirty="0"/>
          </a:p>
          <a:p>
            <a:pPr algn="just"/>
            <a:endParaRPr lang="es-CO" sz="3000" dirty="0"/>
          </a:p>
          <a:p>
            <a:pPr algn="just"/>
            <a:endParaRPr lang="es-CO" sz="3000" dirty="0"/>
          </a:p>
          <a:p>
            <a:pPr algn="just"/>
            <a:endParaRPr lang="es-CO" sz="3000" dirty="0"/>
          </a:p>
          <a:p>
            <a:pPr algn="just"/>
            <a:r>
              <a:rPr lang="es-CO" sz="2800" dirty="0"/>
              <a:t>El primer bit que se transmite es de arranque, siempre un 0 lógico. Los bits de código se transmiten después comenzando desde el menos significativo. El bit de paridad, si se usa, se transmite después del más significativo. El último bit es el de parada, que siempre es un 1 lógico.</a:t>
            </a:r>
          </a:p>
        </p:txBody>
      </p:sp>
      <p:graphicFrame>
        <p:nvGraphicFramePr>
          <p:cNvPr id="3" name="Tabla 2"/>
          <p:cNvGraphicFramePr>
            <a:graphicFrameLocks noGrp="1"/>
          </p:cNvGraphicFramePr>
          <p:nvPr>
            <p:extLst>
              <p:ext uri="{D42A27DB-BD31-4B8C-83A1-F6EECF244321}">
                <p14:modId xmlns:p14="http://schemas.microsoft.com/office/powerpoint/2010/main" val="1851177086"/>
              </p:ext>
            </p:extLst>
          </p:nvPr>
        </p:nvGraphicFramePr>
        <p:xfrm>
          <a:off x="2032000" y="2943933"/>
          <a:ext cx="7389090" cy="741680"/>
        </p:xfrm>
        <a:graphic>
          <a:graphicData uri="http://schemas.openxmlformats.org/drawingml/2006/table">
            <a:tbl>
              <a:tblPr firstRow="1" bandRow="1">
                <a:tableStyleId>{5C22544A-7EE6-4342-B048-85BDC9FD1C3A}</a:tableStyleId>
              </a:tblPr>
              <a:tblGrid>
                <a:gridCol w="738909"/>
                <a:gridCol w="738909"/>
                <a:gridCol w="738909"/>
                <a:gridCol w="738909"/>
                <a:gridCol w="738909"/>
                <a:gridCol w="738909"/>
                <a:gridCol w="738909"/>
                <a:gridCol w="738909"/>
                <a:gridCol w="738909"/>
                <a:gridCol w="738909"/>
              </a:tblGrid>
              <a:tr h="370840">
                <a:tc>
                  <a:txBody>
                    <a:bodyPr/>
                    <a:lstStyle/>
                    <a:p>
                      <a:pPr algn="ctr"/>
                      <a:r>
                        <a:rPr lang="es-CO" dirty="0" smtClean="0">
                          <a:solidFill>
                            <a:schemeClr val="tx1"/>
                          </a:solidFill>
                        </a:rPr>
                        <a:t>bs</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bs</a:t>
                      </a:r>
                      <a:endParaRPr lang="es-CO" dirty="0">
                        <a:solidFill>
                          <a:schemeClr val="tx1"/>
                        </a:solidFill>
                      </a:endParaRPr>
                    </a:p>
                  </a:txBody>
                  <a:tcPr>
                    <a:solidFill>
                      <a:schemeClr val="accent6">
                        <a:lumMod val="20000"/>
                        <a:lumOff val="80000"/>
                      </a:schemeClr>
                    </a:solidFill>
                  </a:tcPr>
                </a:tc>
                <a:tc>
                  <a:txBody>
                    <a:bodyPr/>
                    <a:lstStyle/>
                    <a:p>
                      <a:pPr algn="ctr"/>
                      <a:r>
                        <a:rPr lang="es-CO" dirty="0" err="1" smtClean="0">
                          <a:solidFill>
                            <a:schemeClr val="tx1"/>
                          </a:solidFill>
                        </a:rPr>
                        <a:t>bp</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b6</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b5</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b4</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b3</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b2</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b0</a:t>
                      </a:r>
                      <a:endParaRPr lang="es-CO" dirty="0">
                        <a:solidFill>
                          <a:schemeClr val="tx1"/>
                        </a:solidFill>
                      </a:endParaRPr>
                    </a:p>
                  </a:txBody>
                  <a:tcPr>
                    <a:solidFill>
                      <a:schemeClr val="accent6">
                        <a:lumMod val="20000"/>
                        <a:lumOff val="80000"/>
                      </a:schemeClr>
                    </a:solidFill>
                  </a:tcPr>
                </a:tc>
                <a:tc>
                  <a:txBody>
                    <a:bodyPr/>
                    <a:lstStyle/>
                    <a:p>
                      <a:pPr algn="ctr"/>
                      <a:r>
                        <a:rPr lang="es-CO" dirty="0" err="1" smtClean="0">
                          <a:solidFill>
                            <a:schemeClr val="tx1"/>
                          </a:solidFill>
                        </a:rPr>
                        <a:t>bi</a:t>
                      </a:r>
                      <a:endParaRPr lang="es-CO" dirty="0">
                        <a:solidFill>
                          <a:schemeClr val="tx1"/>
                        </a:solidFill>
                      </a:endParaRPr>
                    </a:p>
                  </a:txBody>
                  <a:tcPr>
                    <a:solidFill>
                      <a:schemeClr val="accent6">
                        <a:lumMod val="20000"/>
                        <a:lumOff val="80000"/>
                      </a:schemeClr>
                    </a:solidFill>
                  </a:tcPr>
                </a:tc>
              </a:tr>
              <a:tr h="370840">
                <a:tc>
                  <a:txBody>
                    <a:bodyPr/>
                    <a:lstStyle/>
                    <a:p>
                      <a:pPr algn="ctr"/>
                      <a:r>
                        <a:rPr lang="es-CO" dirty="0" smtClean="0">
                          <a:solidFill>
                            <a:schemeClr val="tx1"/>
                          </a:solidFill>
                        </a:rPr>
                        <a:t>1</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1</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1/0</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x</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x</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x</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x</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x</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x</a:t>
                      </a:r>
                      <a:endParaRPr lang="es-CO" dirty="0">
                        <a:solidFill>
                          <a:schemeClr val="tx1"/>
                        </a:solidFill>
                      </a:endParaRPr>
                    </a:p>
                  </a:txBody>
                  <a:tcPr>
                    <a:solidFill>
                      <a:schemeClr val="accent6">
                        <a:lumMod val="20000"/>
                        <a:lumOff val="80000"/>
                      </a:schemeClr>
                    </a:solidFill>
                  </a:tcPr>
                </a:tc>
                <a:tc>
                  <a:txBody>
                    <a:bodyPr/>
                    <a:lstStyle/>
                    <a:p>
                      <a:pPr algn="ctr"/>
                      <a:r>
                        <a:rPr lang="es-CO" dirty="0" smtClean="0">
                          <a:solidFill>
                            <a:schemeClr val="tx1"/>
                          </a:solidFill>
                        </a:rPr>
                        <a:t>0</a:t>
                      </a:r>
                      <a:endParaRPr lang="es-CO" dirty="0">
                        <a:solidFill>
                          <a:schemeClr val="tx1"/>
                        </a:solidFill>
                      </a:endParaRPr>
                    </a:p>
                  </a:txBody>
                  <a:tcPr>
                    <a:solidFill>
                      <a:schemeClr val="accent6">
                        <a:lumMod val="20000"/>
                        <a:lumOff val="80000"/>
                      </a:schemeClr>
                    </a:solidFill>
                  </a:tcPr>
                </a:tc>
              </a:tr>
            </a:tbl>
          </a:graphicData>
        </a:graphic>
      </p:graphicFrame>
      <p:pic>
        <p:nvPicPr>
          <p:cNvPr id="6" name="Imagen 5"/>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6397735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Formato de datos síncronos</a:t>
            </a:r>
            <a:endParaRPr lang="es-CO" b="1" dirty="0"/>
          </a:p>
        </p:txBody>
      </p:sp>
      <p:sp>
        <p:nvSpPr>
          <p:cNvPr id="4" name="3 CuadroTexto"/>
          <p:cNvSpPr txBox="1"/>
          <p:nvPr/>
        </p:nvSpPr>
        <p:spPr>
          <a:xfrm>
            <a:off x="838200" y="1581761"/>
            <a:ext cx="10515600" cy="4247317"/>
          </a:xfrm>
          <a:prstGeom prst="rect">
            <a:avLst/>
          </a:prstGeom>
          <a:noFill/>
        </p:spPr>
        <p:txBody>
          <a:bodyPr wrap="square" rtlCol="0">
            <a:spAutoFit/>
          </a:bodyPr>
          <a:lstStyle/>
          <a:p>
            <a:pPr algn="just"/>
            <a:r>
              <a:rPr lang="es-CO" sz="3000" dirty="0"/>
              <a:t>En lugar de encuadrar cada carácter en forma independiente con bits de arranque y de parada, se transmite un solo carácter de sincronización llamado carácter SYN, al principio de cada mensaje.</a:t>
            </a:r>
          </a:p>
          <a:p>
            <a:pPr algn="just"/>
            <a:endParaRPr lang="es-CO" sz="3000" dirty="0"/>
          </a:p>
          <a:p>
            <a:pPr algn="just"/>
            <a:r>
              <a:rPr lang="es-CO" sz="3000" dirty="0"/>
              <a:t>En el ASCII, el carácter SYN es 16H; el receptor desecha los datos que llegan hasta que recibe el este carácter, a continuación se sincroniza con los ocho bits siguientes y los interpreta como un carácter. El carácter que indica el final varia con la clase de protocolo empleado y con el tipo de transmisión de que se trate.</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971709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t>Sincronización</a:t>
            </a:r>
            <a:endParaRPr lang="es-CO" b="1" dirty="0"/>
          </a:p>
        </p:txBody>
      </p:sp>
      <p:sp>
        <p:nvSpPr>
          <p:cNvPr id="4" name="3 CuadroTexto"/>
          <p:cNvSpPr txBox="1"/>
          <p:nvPr/>
        </p:nvSpPr>
        <p:spPr>
          <a:xfrm>
            <a:off x="838200" y="1710096"/>
            <a:ext cx="10515600" cy="4401205"/>
          </a:xfrm>
          <a:prstGeom prst="rect">
            <a:avLst/>
          </a:prstGeom>
          <a:noFill/>
        </p:spPr>
        <p:txBody>
          <a:bodyPr wrap="square" rtlCol="0">
            <a:spAutoFit/>
          </a:bodyPr>
          <a:lstStyle/>
          <a:p>
            <a:pPr algn="just"/>
            <a:r>
              <a:rPr lang="es-CO" sz="2800" dirty="0"/>
              <a:t>En los datos asíncronos, cada carácter tiene dos o tres bits añadidos, uno de arranque y uno o dos de parada. Esos bits son indirectos adicionales y, en consecuencia, reducen la eficiencia de la transmisión, es decir, la relación de bits de información a bits totales transmitidos.</a:t>
            </a:r>
          </a:p>
          <a:p>
            <a:pPr algn="just"/>
            <a:endParaRPr lang="es-CO" sz="2800" dirty="0"/>
          </a:p>
          <a:p>
            <a:pPr algn="just"/>
            <a:r>
              <a:rPr lang="es-CO" sz="2800" dirty="0"/>
              <a:t>Los datos síncronos tienen dos caracteres SYN, que equivalen a 16 bits de indirectos, agregados a cada mensaje.</a:t>
            </a:r>
          </a:p>
          <a:p>
            <a:pPr algn="just"/>
            <a:endParaRPr lang="es-CO" sz="2800" dirty="0"/>
          </a:p>
          <a:p>
            <a:pPr algn="just"/>
            <a:r>
              <a:rPr lang="es-CO" sz="2800" dirty="0"/>
              <a:t>Los datos asíncronos son más eficientes para mensajes cortos y los datos síncronos para mensajes largos.</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0237521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Encriptación:</a:t>
            </a:r>
            <a:endParaRPr lang="es-CO" b="1" dirty="0"/>
          </a:p>
        </p:txBody>
      </p:sp>
      <p:sp>
        <p:nvSpPr>
          <p:cNvPr id="4" name="3 CuadroTexto"/>
          <p:cNvSpPr txBox="1"/>
          <p:nvPr/>
        </p:nvSpPr>
        <p:spPr>
          <a:xfrm>
            <a:off x="838200" y="1653588"/>
            <a:ext cx="10515600" cy="1569660"/>
          </a:xfrm>
          <a:prstGeom prst="rect">
            <a:avLst/>
          </a:prstGeom>
          <a:noFill/>
        </p:spPr>
        <p:txBody>
          <a:bodyPr wrap="square" rtlCol="0">
            <a:spAutoFit/>
          </a:bodyPr>
          <a:lstStyle/>
          <a:p>
            <a:pPr algn="just"/>
            <a:r>
              <a:rPr lang="es-CO" sz="3200" dirty="0" smtClean="0"/>
              <a:t>Sustitución: Un </a:t>
            </a:r>
            <a:r>
              <a:rPr lang="es-CO" sz="3200" dirty="0"/>
              <a:t>cifrado por sustitución reemplaza los caracteres originales uno a uno por otro set de caracteres. Los dos sets carácter a carácter como en el siguiente ejemplo:</a:t>
            </a:r>
          </a:p>
        </p:txBody>
      </p:sp>
      <p:pic>
        <p:nvPicPr>
          <p:cNvPr id="1026" name="Picture 2"/>
          <p:cNvPicPr>
            <a:picLocks noChangeAspect="1" noChangeArrowheads="1"/>
          </p:cNvPicPr>
          <p:nvPr/>
        </p:nvPicPr>
        <p:blipFill>
          <a:blip r:embed="rId2" cstate="print"/>
          <a:srcRect/>
          <a:stretch>
            <a:fillRect/>
          </a:stretch>
        </p:blipFill>
        <p:spPr bwMode="auto">
          <a:xfrm>
            <a:off x="1698270" y="3711502"/>
            <a:ext cx="8862226" cy="1877739"/>
          </a:xfrm>
          <a:prstGeom prst="rect">
            <a:avLst/>
          </a:prstGeom>
          <a:noFill/>
          <a:ln w="9525">
            <a:noFill/>
            <a:miter lim="800000"/>
            <a:headEnd/>
            <a:tailEnd/>
          </a:ln>
        </p:spPr>
      </p:pic>
      <p:pic>
        <p:nvPicPr>
          <p:cNvPr id="5" name="Imagen 4"/>
          <p:cNvPicPr>
            <a:picLocks noChangeAspect="1"/>
          </p:cNvPicPr>
          <p:nvPr/>
        </p:nvPicPr>
        <p:blipFill>
          <a:blip r:embed="rId3"/>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19329092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084375" y="2002305"/>
            <a:ext cx="3028950" cy="3648075"/>
          </a:xfrm>
          <a:prstGeom prst="rect">
            <a:avLst/>
          </a:prstGeom>
        </p:spPr>
      </p:pic>
      <p:pic>
        <p:nvPicPr>
          <p:cNvPr id="6" name="Imagen 5"/>
          <p:cNvPicPr>
            <a:picLocks noChangeAspect="1"/>
          </p:cNvPicPr>
          <p:nvPr/>
        </p:nvPicPr>
        <p:blipFill>
          <a:blip r:embed="rId3"/>
          <a:stretch>
            <a:fillRect/>
          </a:stretch>
        </p:blipFill>
        <p:spPr>
          <a:xfrm>
            <a:off x="725805" y="2107081"/>
            <a:ext cx="6076950" cy="3438525"/>
          </a:xfrm>
          <a:prstGeom prst="rect">
            <a:avLst/>
          </a:prstGeom>
        </p:spPr>
      </p:pic>
      <p:pic>
        <p:nvPicPr>
          <p:cNvPr id="5" name="Imagen 4"/>
          <p:cNvPicPr>
            <a:picLocks noChangeAspect="1"/>
          </p:cNvPicPr>
          <p:nvPr/>
        </p:nvPicPr>
        <p:blipFill>
          <a:blip r:embed="rId4"/>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85294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2812577" y="2109787"/>
            <a:ext cx="6568596" cy="3879533"/>
          </a:xfrm>
          <a:prstGeom prst="rect">
            <a:avLst/>
          </a:prstGeom>
        </p:spPr>
      </p:pic>
      <p:pic>
        <p:nvPicPr>
          <p:cNvPr id="5" name="Imagen 4"/>
          <p:cNvPicPr>
            <a:picLocks noChangeAspect="1"/>
          </p:cNvPicPr>
          <p:nvPr/>
        </p:nvPicPr>
        <p:blipFill>
          <a:blip r:embed="rId3"/>
          <a:stretch>
            <a:fillRect/>
          </a:stretch>
        </p:blipFill>
        <p:spPr>
          <a:xfrm>
            <a:off x="10034650" y="6164179"/>
            <a:ext cx="2157350" cy="693821"/>
          </a:xfrm>
          <a:prstGeom prst="rect">
            <a:avLst/>
          </a:prstGeom>
        </p:spPr>
      </p:pic>
    </p:spTree>
    <p:extLst>
      <p:ext uri="{BB962C8B-B14F-4D97-AF65-F5344CB8AC3E}">
        <p14:creationId xmlns:p14="http://schemas.microsoft.com/office/powerpoint/2010/main" val="39635225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Encriptación</a:t>
            </a:r>
            <a:endParaRPr lang="es-CO" b="1" dirty="0"/>
          </a:p>
        </p:txBody>
      </p:sp>
      <p:sp>
        <p:nvSpPr>
          <p:cNvPr id="4" name="3 CuadroTexto"/>
          <p:cNvSpPr txBox="1"/>
          <p:nvPr/>
        </p:nvSpPr>
        <p:spPr>
          <a:xfrm>
            <a:off x="838200" y="1437021"/>
            <a:ext cx="10515600" cy="2554545"/>
          </a:xfrm>
          <a:prstGeom prst="rect">
            <a:avLst/>
          </a:prstGeom>
          <a:noFill/>
        </p:spPr>
        <p:txBody>
          <a:bodyPr wrap="square" rtlCol="0">
            <a:spAutoFit/>
          </a:bodyPr>
          <a:lstStyle/>
          <a:p>
            <a:pPr algn="just"/>
            <a:r>
              <a:rPr lang="es-CO" sz="3200" dirty="0" smtClean="0"/>
              <a:t>Cifrado por transposición: Un </a:t>
            </a:r>
            <a:r>
              <a:rPr lang="es-CO" sz="3200" dirty="0"/>
              <a:t>poco mejor que el de sustitución de caracteres, usa los caracteres actuales escritos de otra forma. En el siguiente ejemplo se utiliza un método simple de transposición donde el mensaje se escribe de derecha a izquierda:</a:t>
            </a:r>
          </a:p>
        </p:txBody>
      </p:sp>
      <p:pic>
        <p:nvPicPr>
          <p:cNvPr id="2050" name="Picture 2"/>
          <p:cNvPicPr>
            <a:picLocks noChangeAspect="1" noChangeArrowheads="1"/>
          </p:cNvPicPr>
          <p:nvPr/>
        </p:nvPicPr>
        <p:blipFill>
          <a:blip r:embed="rId2" cstate="print"/>
          <a:srcRect/>
          <a:stretch>
            <a:fillRect/>
          </a:stretch>
        </p:blipFill>
        <p:spPr bwMode="auto">
          <a:xfrm>
            <a:off x="1759870" y="4233466"/>
            <a:ext cx="8908130" cy="1715814"/>
          </a:xfrm>
          <a:prstGeom prst="rect">
            <a:avLst/>
          </a:prstGeom>
          <a:noFill/>
          <a:ln w="9525">
            <a:noFill/>
            <a:miter lim="800000"/>
            <a:headEnd/>
            <a:tailEnd/>
          </a:ln>
        </p:spPr>
      </p:pic>
      <p:pic>
        <p:nvPicPr>
          <p:cNvPr id="5" name="Imagen 4"/>
          <p:cNvPicPr>
            <a:picLocks noChangeAspect="1"/>
          </p:cNvPicPr>
          <p:nvPr/>
        </p:nvPicPr>
        <p:blipFill>
          <a:blip r:embed="rId3"/>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2947225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Encriptación</a:t>
            </a:r>
            <a:endParaRPr lang="es-CO" b="1" dirty="0"/>
          </a:p>
        </p:txBody>
      </p:sp>
      <p:sp>
        <p:nvSpPr>
          <p:cNvPr id="4" name="3 CuadroTexto"/>
          <p:cNvSpPr txBox="1"/>
          <p:nvPr/>
        </p:nvSpPr>
        <p:spPr>
          <a:xfrm>
            <a:off x="838200" y="1690688"/>
            <a:ext cx="10515600" cy="1569660"/>
          </a:xfrm>
          <a:prstGeom prst="rect">
            <a:avLst/>
          </a:prstGeom>
          <a:noFill/>
        </p:spPr>
        <p:txBody>
          <a:bodyPr wrap="square" rtlCol="0">
            <a:spAutoFit/>
          </a:bodyPr>
          <a:lstStyle/>
          <a:p>
            <a:pPr algn="just"/>
            <a:r>
              <a:rPr lang="es-CO" sz="3200" dirty="0" smtClean="0"/>
              <a:t>Cifrado por transposición: Es </a:t>
            </a:r>
            <a:r>
              <a:rPr lang="es-CO" sz="3200" dirty="0"/>
              <a:t>posible reescribir el mensaje de otras formas, por lo tanto la transposición no es tan obvia como se muestra a continuación</a:t>
            </a:r>
          </a:p>
        </p:txBody>
      </p:sp>
      <p:pic>
        <p:nvPicPr>
          <p:cNvPr id="3074" name="Picture 2"/>
          <p:cNvPicPr>
            <a:picLocks noChangeAspect="1" noChangeArrowheads="1"/>
          </p:cNvPicPr>
          <p:nvPr/>
        </p:nvPicPr>
        <p:blipFill>
          <a:blip r:embed="rId2" cstate="print"/>
          <a:srcRect/>
          <a:stretch>
            <a:fillRect/>
          </a:stretch>
        </p:blipFill>
        <p:spPr bwMode="auto">
          <a:xfrm>
            <a:off x="1697282" y="3886071"/>
            <a:ext cx="8797436" cy="2189584"/>
          </a:xfrm>
          <a:prstGeom prst="rect">
            <a:avLst/>
          </a:prstGeom>
          <a:noFill/>
          <a:ln w="9525">
            <a:noFill/>
            <a:miter lim="800000"/>
            <a:headEnd/>
            <a:tailEnd/>
          </a:ln>
        </p:spPr>
      </p:pic>
      <p:pic>
        <p:nvPicPr>
          <p:cNvPr id="5" name="Imagen 4"/>
          <p:cNvPicPr>
            <a:picLocks noChangeAspect="1"/>
          </p:cNvPicPr>
          <p:nvPr/>
        </p:nvPicPr>
        <p:blipFill>
          <a:blip r:embed="rId3"/>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39599801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Encriptación</a:t>
            </a:r>
            <a:endParaRPr lang="es-CO" b="1" dirty="0"/>
          </a:p>
        </p:txBody>
      </p:sp>
      <p:sp>
        <p:nvSpPr>
          <p:cNvPr id="4" name="3 CuadroTexto"/>
          <p:cNvSpPr txBox="1"/>
          <p:nvPr/>
        </p:nvSpPr>
        <p:spPr>
          <a:xfrm>
            <a:off x="838200" y="1773902"/>
            <a:ext cx="10515600" cy="4031873"/>
          </a:xfrm>
          <a:prstGeom prst="rect">
            <a:avLst/>
          </a:prstGeom>
          <a:noFill/>
        </p:spPr>
        <p:txBody>
          <a:bodyPr wrap="square" rtlCol="0">
            <a:spAutoFit/>
          </a:bodyPr>
          <a:lstStyle/>
          <a:p>
            <a:pPr algn="just"/>
            <a:r>
              <a:rPr lang="es-CO" sz="3200" dirty="0" smtClean="0"/>
              <a:t>Cifrado por transposición: El </a:t>
            </a:r>
            <a:r>
              <a:rPr lang="es-CO" sz="3200" dirty="0"/>
              <a:t>mensaje es transpuesto en un patrón repetitivo, arriba y abajo, izquierda a derecha. Separado en dos posiciones pares e impares, la fila superior se escribe primero que la inferior y el mensaje final fue separado en bloques de cinco caracteres para la transmisión.</a:t>
            </a:r>
          </a:p>
          <a:p>
            <a:pPr algn="just"/>
            <a:endParaRPr lang="es-CO" sz="3200" dirty="0"/>
          </a:p>
          <a:p>
            <a:pPr algn="just"/>
            <a:r>
              <a:rPr lang="es-CO" sz="3200" dirty="0"/>
              <a:t>La longitud de las palabras y los puntos de ruptura desaparecen, el texto original está ahí, solo que rearreglado.</a:t>
            </a:r>
          </a:p>
        </p:txBody>
      </p:sp>
      <p:pic>
        <p:nvPicPr>
          <p:cNvPr id="5" name="Imagen 4"/>
          <p:cNvPicPr>
            <a:picLocks noChangeAspect="1"/>
          </p:cNvPicPr>
          <p:nvPr/>
        </p:nvPicPr>
        <p:blipFill>
          <a:blip r:embed="rId2"/>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467390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Encriptación</a:t>
            </a:r>
            <a:endParaRPr lang="es-CO" b="1" dirty="0"/>
          </a:p>
        </p:txBody>
      </p:sp>
      <p:sp>
        <p:nvSpPr>
          <p:cNvPr id="4" name="3 CuadroTexto"/>
          <p:cNvSpPr txBox="1"/>
          <p:nvPr/>
        </p:nvSpPr>
        <p:spPr>
          <a:xfrm>
            <a:off x="838200" y="1388895"/>
            <a:ext cx="10515600" cy="1815882"/>
          </a:xfrm>
          <a:prstGeom prst="rect">
            <a:avLst/>
          </a:prstGeom>
          <a:noFill/>
        </p:spPr>
        <p:txBody>
          <a:bodyPr wrap="square" rtlCol="0">
            <a:spAutoFit/>
          </a:bodyPr>
          <a:lstStyle/>
          <a:p>
            <a:pPr algn="just"/>
            <a:r>
              <a:rPr lang="es-CO" sz="2800" dirty="0" smtClean="0"/>
              <a:t>Sistema de llave privada: Los </a:t>
            </a:r>
            <a:r>
              <a:rPr lang="es-CO" sz="2800" dirty="0"/>
              <a:t>últimos métodos de cifrado de texto dan forma al texto original a partir de cómputos matemáticos. La operación más común consiste en añadir al texto original otra cadena de caracteres, la cual sirve como llave.</a:t>
            </a:r>
          </a:p>
        </p:txBody>
      </p:sp>
      <p:pic>
        <p:nvPicPr>
          <p:cNvPr id="4098" name="Picture 2"/>
          <p:cNvPicPr>
            <a:picLocks noChangeAspect="1" noChangeArrowheads="1"/>
          </p:cNvPicPr>
          <p:nvPr/>
        </p:nvPicPr>
        <p:blipFill>
          <a:blip r:embed="rId2" cstate="print"/>
          <a:srcRect/>
          <a:stretch>
            <a:fillRect/>
          </a:stretch>
        </p:blipFill>
        <p:spPr bwMode="auto">
          <a:xfrm>
            <a:off x="3071664" y="3212976"/>
            <a:ext cx="6120680" cy="3508194"/>
          </a:xfrm>
          <a:prstGeom prst="rect">
            <a:avLst/>
          </a:prstGeom>
          <a:noFill/>
          <a:ln w="9525">
            <a:noFill/>
            <a:miter lim="800000"/>
            <a:headEnd/>
            <a:tailEnd/>
          </a:ln>
        </p:spPr>
      </p:pic>
      <p:pic>
        <p:nvPicPr>
          <p:cNvPr id="5" name="Imagen 4"/>
          <p:cNvPicPr>
            <a:picLocks noChangeAspect="1"/>
          </p:cNvPicPr>
          <p:nvPr/>
        </p:nvPicPr>
        <p:blipFill>
          <a:blip r:embed="rId3"/>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38581487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t>Encriptación</a:t>
            </a:r>
            <a:endParaRPr lang="es-CO" b="1" dirty="0"/>
          </a:p>
        </p:txBody>
      </p:sp>
      <p:sp>
        <p:nvSpPr>
          <p:cNvPr id="4" name="3 CuadroTexto"/>
          <p:cNvSpPr txBox="1"/>
          <p:nvPr/>
        </p:nvSpPr>
        <p:spPr>
          <a:xfrm>
            <a:off x="838200" y="1557336"/>
            <a:ext cx="10515600" cy="1384995"/>
          </a:xfrm>
          <a:prstGeom prst="rect">
            <a:avLst/>
          </a:prstGeom>
          <a:noFill/>
        </p:spPr>
        <p:txBody>
          <a:bodyPr wrap="square" rtlCol="0">
            <a:spAutoFit/>
          </a:bodyPr>
          <a:lstStyle/>
          <a:p>
            <a:pPr algn="just"/>
            <a:r>
              <a:rPr lang="es-CO" sz="2800" dirty="0" smtClean="0"/>
              <a:t>Sistema de llave privada: Un </a:t>
            </a:r>
            <a:r>
              <a:rPr lang="es-CO" sz="2800" dirty="0"/>
              <a:t>ejemplo de cómo funciona. Cada carácter puede ser representado por su valor en ASCII, tanto la clave, el texto original y el texto cifrado.</a:t>
            </a:r>
          </a:p>
        </p:txBody>
      </p:sp>
      <p:pic>
        <p:nvPicPr>
          <p:cNvPr id="5122" name="Picture 2"/>
          <p:cNvPicPr>
            <a:picLocks noChangeAspect="1" noChangeArrowheads="1"/>
          </p:cNvPicPr>
          <p:nvPr/>
        </p:nvPicPr>
        <p:blipFill>
          <a:blip r:embed="rId2" cstate="print"/>
          <a:srcRect/>
          <a:stretch>
            <a:fillRect/>
          </a:stretch>
        </p:blipFill>
        <p:spPr bwMode="auto">
          <a:xfrm>
            <a:off x="1809578" y="3167483"/>
            <a:ext cx="8572844" cy="1934117"/>
          </a:xfrm>
          <a:prstGeom prst="rect">
            <a:avLst/>
          </a:prstGeom>
          <a:noFill/>
          <a:ln w="9525">
            <a:noFill/>
            <a:miter lim="800000"/>
            <a:headEnd/>
            <a:tailEnd/>
          </a:ln>
        </p:spPr>
      </p:pic>
      <p:sp>
        <p:nvSpPr>
          <p:cNvPr id="6" name="5 CuadroTexto"/>
          <p:cNvSpPr txBox="1"/>
          <p:nvPr/>
        </p:nvSpPr>
        <p:spPr>
          <a:xfrm>
            <a:off x="838200" y="5501661"/>
            <a:ext cx="10515600" cy="954107"/>
          </a:xfrm>
          <a:prstGeom prst="rect">
            <a:avLst/>
          </a:prstGeom>
          <a:noFill/>
        </p:spPr>
        <p:txBody>
          <a:bodyPr wrap="square" rtlCol="0">
            <a:spAutoFit/>
          </a:bodyPr>
          <a:lstStyle/>
          <a:p>
            <a:pPr algn="just"/>
            <a:r>
              <a:rPr lang="es-CO" sz="2800" dirty="0"/>
              <a:t>Ahora se construye el texto cifrado por codificación del código ASCII del mensaje original con la clave:</a:t>
            </a:r>
          </a:p>
        </p:txBody>
      </p:sp>
      <p:pic>
        <p:nvPicPr>
          <p:cNvPr id="7" name="Imagen 6"/>
          <p:cNvPicPr>
            <a:picLocks noChangeAspect="1"/>
          </p:cNvPicPr>
          <p:nvPr/>
        </p:nvPicPr>
        <p:blipFill>
          <a:blip r:embed="rId3"/>
          <a:stretch>
            <a:fillRect/>
          </a:stretch>
        </p:blipFill>
        <p:spPr>
          <a:xfrm>
            <a:off x="9810850" y="6092203"/>
            <a:ext cx="2381150" cy="765797"/>
          </a:xfrm>
          <a:prstGeom prst="rect">
            <a:avLst/>
          </a:prstGeom>
        </p:spPr>
      </p:pic>
    </p:spTree>
    <p:extLst>
      <p:ext uri="{BB962C8B-B14F-4D97-AF65-F5344CB8AC3E}">
        <p14:creationId xmlns:p14="http://schemas.microsoft.com/office/powerpoint/2010/main" val="38159513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3591</TotalTime>
  <Words>2399</Words>
  <Application>Microsoft Office PowerPoint</Application>
  <PresentationFormat>Panorámica</PresentationFormat>
  <Paragraphs>269</Paragraphs>
  <Slides>41</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41</vt:i4>
      </vt:variant>
    </vt:vector>
  </HeadingPairs>
  <TitlesOfParts>
    <vt:vector size="47" baseType="lpstr">
      <vt:lpstr>Arial</vt:lpstr>
      <vt:lpstr>Calibri</vt:lpstr>
      <vt:lpstr>Calibri Light</vt:lpstr>
      <vt:lpstr>Cambria Math</vt:lpstr>
      <vt:lpstr>Wingdings</vt:lpstr>
      <vt:lpstr>Tema de Office</vt:lpstr>
      <vt:lpstr>Codificación, encriptación y control de errores</vt:lpstr>
      <vt:lpstr>Temas:</vt:lpstr>
      <vt:lpstr>Encriptación</vt:lpstr>
      <vt:lpstr>Encriptación:</vt:lpstr>
      <vt:lpstr>Encriptación</vt:lpstr>
      <vt:lpstr>Encriptación</vt:lpstr>
      <vt:lpstr>Encriptación</vt:lpstr>
      <vt:lpstr>Encriptación</vt:lpstr>
      <vt:lpstr>Encriptación</vt:lpstr>
      <vt:lpstr>Encriptación</vt:lpstr>
      <vt:lpstr>Códigos de comunicación de datos</vt:lpstr>
      <vt:lpstr>Códigos de comunicación de datos</vt:lpstr>
      <vt:lpstr>Códigos de comunicación de datos</vt:lpstr>
      <vt:lpstr>Código de Baudot</vt:lpstr>
      <vt:lpstr>Código ASCII</vt:lpstr>
      <vt:lpstr>Código de ASCII</vt:lpstr>
      <vt:lpstr>Código de EBCDIC</vt:lpstr>
      <vt:lpstr>Control de errores</vt:lpstr>
      <vt:lpstr>Detección de errores</vt:lpstr>
      <vt:lpstr>Detección de errores</vt:lpstr>
      <vt:lpstr>Presentación de PowerPoint</vt:lpstr>
      <vt:lpstr>Detección de errores</vt:lpstr>
      <vt:lpstr>Detección de errores</vt:lpstr>
      <vt:lpstr>Detección de errores</vt:lpstr>
      <vt:lpstr>Detección de errores</vt:lpstr>
      <vt:lpstr>Detección de errores</vt:lpstr>
      <vt:lpstr>Detección de errores</vt:lpstr>
      <vt:lpstr>Detección de errores</vt:lpstr>
      <vt:lpstr>Detección de errores</vt:lpstr>
      <vt:lpstr>Corrección de errores</vt:lpstr>
      <vt:lpstr>Corrección de errores</vt:lpstr>
      <vt:lpstr>Corrección de errores</vt:lpstr>
      <vt:lpstr>Corrección de errores</vt:lpstr>
      <vt:lpstr>Corrección de errores</vt:lpstr>
      <vt:lpstr>Corrección de errores</vt:lpstr>
      <vt:lpstr>Sincronización de caracteres</vt:lpstr>
      <vt:lpstr>Formato de datos asíncronos</vt:lpstr>
      <vt:lpstr>Formato de datos síncronos</vt:lpstr>
      <vt:lpstr>Sincronización</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Comunicaciones Digitales</dc:title>
  <dc:creator>Daniel V</dc:creator>
  <cp:lastModifiedBy>Daniel V</cp:lastModifiedBy>
  <cp:revision>89</cp:revision>
  <dcterms:created xsi:type="dcterms:W3CDTF">2013-06-25T02:16:44Z</dcterms:created>
  <dcterms:modified xsi:type="dcterms:W3CDTF">2014-08-16T01:17:23Z</dcterms:modified>
</cp:coreProperties>
</file>