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7" r:id="rId3"/>
    <p:sldId id="257" r:id="rId4"/>
    <p:sldId id="258" r:id="rId5"/>
    <p:sldId id="265" r:id="rId6"/>
    <p:sldId id="259" r:id="rId7"/>
    <p:sldId id="260" r:id="rId8"/>
    <p:sldId id="262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0" r:id="rId17"/>
    <p:sldId id="278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6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8/29/2015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8/29/2015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8/29/2015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8/29/2015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es.wikipedia.org/wiki/Viento" TargetMode="External"/><Relationship Id="rId2" Type="http://schemas.openxmlformats.org/officeDocument/2006/relationships/hyperlink" Target="https://es.wikipedia.org/wiki/Energ%C3%ADa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jpg"/><Relationship Id="rId4" Type="http://schemas.openxmlformats.org/officeDocument/2006/relationships/hyperlink" Target="https://es.wikipedia.org/wiki/Energ%C3%ADa_cin%C3%A9tica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hyperlink" Target="https://es.wikipedia.org/wiki/Energ%C3%ADa_mec%C3%A1nica" TargetMode="Externa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.co/search?q=generadores+electricos+y+caracteristicas&amp;oq=GENER&amp;aqs=chrome.1.69i57j69i59l3j0l2.2970j0j9&amp;sourceid=chrome&amp;es_sm" TargetMode="External"/><Relationship Id="rId2" Type="http://schemas.openxmlformats.org/officeDocument/2006/relationships/hyperlink" Target="https://www.google.com.co/webhp?sourceid=chrome-instant&amp;ion=1&amp;espv=2&amp;ie=UTF-8#q=energia+nuclear+ventajas+y+desventajas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nografias.com/trabajos12/moviunid/moviunid.shtml" TargetMode="External"/><Relationship Id="rId2" Type="http://schemas.openxmlformats.org/officeDocument/2006/relationships/hyperlink" Target="http://www.monografias.com/trabajos6/auti/auti.s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hyperlink" Target="http://www.artinaid.com/wp-content/uploads/2013/02/Partes-de-un-Generador-Estator-y-Rotor.gif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1700012" y="2215167"/>
            <a:ext cx="766293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8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GENERADORES </a:t>
            </a:r>
            <a:r>
              <a:rPr lang="es-CO" sz="8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ELÉCTRICOS</a:t>
            </a:r>
            <a:endParaRPr lang="es-CO" sz="8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71656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/>
              <a:t>ENERGIA ÉOLICA</a:t>
            </a:r>
            <a:endParaRPr lang="es-CO" dirty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77334" y="1569792"/>
            <a:ext cx="10013720" cy="1907504"/>
          </a:xfrm>
        </p:spPr>
        <p:txBody>
          <a:bodyPr/>
          <a:lstStyle/>
          <a:p>
            <a:r>
              <a:rPr lang="es-CO" sz="2400" dirty="0"/>
              <a:t> E</a:t>
            </a:r>
            <a:r>
              <a:rPr lang="es-CO" sz="2400" dirty="0" smtClean="0"/>
              <a:t>s </a:t>
            </a:r>
            <a:r>
              <a:rPr lang="es-CO" sz="2400" dirty="0"/>
              <a:t>la </a:t>
            </a:r>
            <a:r>
              <a:rPr lang="es-CO" sz="2400" dirty="0">
                <a:hlinkClick r:id="rId2" tooltip="Energía"/>
              </a:rPr>
              <a:t>energía</a:t>
            </a:r>
            <a:r>
              <a:rPr lang="es-CO" sz="2400" dirty="0"/>
              <a:t> obtenida a partir del </a:t>
            </a:r>
            <a:r>
              <a:rPr lang="es-CO" sz="2400" dirty="0">
                <a:hlinkClick r:id="rId3" tooltip="Viento"/>
              </a:rPr>
              <a:t>viento</a:t>
            </a:r>
            <a:r>
              <a:rPr lang="es-CO" sz="2400" dirty="0"/>
              <a:t>, es decir, la </a:t>
            </a:r>
            <a:r>
              <a:rPr lang="es-CO" sz="2400" dirty="0">
                <a:hlinkClick r:id="rId4" tooltip="Energía cinética"/>
              </a:rPr>
              <a:t>energía cinética</a:t>
            </a:r>
            <a:r>
              <a:rPr lang="es-CO" sz="2400" dirty="0"/>
              <a:t> generada por efecto de las corrientes de aire, y que es convertida en otras formas útiles de energía para las actividades humanas</a:t>
            </a:r>
          </a:p>
          <a:p>
            <a:endParaRPr lang="es-CO" dirty="0"/>
          </a:p>
        </p:txBody>
      </p:sp>
      <p:pic>
        <p:nvPicPr>
          <p:cNvPr id="7" name="Marcador de contenido 6"/>
          <p:cNvPicPr>
            <a:picLocks noGrp="1" noChangeAspect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927" y="3889420"/>
            <a:ext cx="4654427" cy="2497351"/>
          </a:xfrm>
        </p:spPr>
      </p:pic>
    </p:spTree>
    <p:extLst>
      <p:ext uri="{BB962C8B-B14F-4D97-AF65-F5344CB8AC3E}">
        <p14:creationId xmlns:p14="http://schemas.microsoft.com/office/powerpoint/2010/main" val="3566255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/>
              <a:t>Energía </a:t>
            </a:r>
            <a:r>
              <a:rPr lang="es-ES" dirty="0"/>
              <a:t>G</a:t>
            </a:r>
            <a:r>
              <a:rPr lang="es-ES" dirty="0" smtClean="0"/>
              <a:t>eotérmica 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77334" y="1399204"/>
            <a:ext cx="9239398" cy="152276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" sz="3200" dirty="0" smtClean="0"/>
              <a:t>Es </a:t>
            </a:r>
            <a:r>
              <a:rPr lang="es-ES" sz="3200" dirty="0"/>
              <a:t>la energía que puede obtenerse mediante el aprovechamiento del calor del interior de la Tierra.</a:t>
            </a:r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558" y="2921973"/>
            <a:ext cx="6733433" cy="3659131"/>
          </a:xfrm>
        </p:spPr>
      </p:pic>
    </p:spTree>
    <p:extLst>
      <p:ext uri="{BB962C8B-B14F-4D97-AF65-F5344CB8AC3E}">
        <p14:creationId xmlns:p14="http://schemas.microsoft.com/office/powerpoint/2010/main" val="2438635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/>
              <a:t>ENERGIA HIDRÁULICA 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77334" y="1326264"/>
            <a:ext cx="11068198" cy="1867697"/>
          </a:xfrm>
        </p:spPr>
        <p:txBody>
          <a:bodyPr/>
          <a:lstStyle/>
          <a:p>
            <a:r>
              <a:rPr lang="es-ES" dirty="0"/>
              <a:t>S</a:t>
            </a:r>
            <a:r>
              <a:rPr lang="es-ES" dirty="0" smtClean="0"/>
              <a:t>e </a:t>
            </a:r>
            <a:r>
              <a:rPr lang="es-ES" dirty="0"/>
              <a:t>obtiene del aprovechamiento de las energías cinética y potencial de la corriente del agua, saltos de agua o mareas. Es un tipo de energía verde cuando su impacto ambiental es mínimo y usa la fuerza hídrica sin represarla; en caso contrario, es considerada solo una forma de energía renovable.</a:t>
            </a:r>
          </a:p>
          <a:p>
            <a:endParaRPr lang="es-CO" dirty="0"/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4169" y="2647065"/>
            <a:ext cx="7092799" cy="3859504"/>
          </a:xfrm>
        </p:spPr>
      </p:pic>
    </p:spTree>
    <p:extLst>
      <p:ext uri="{BB962C8B-B14F-4D97-AF65-F5344CB8AC3E}">
        <p14:creationId xmlns:p14="http://schemas.microsoft.com/office/powerpoint/2010/main" val="4008677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/>
              <a:t>ENERGIA NUCLEAR</a:t>
            </a:r>
            <a:endParaRPr lang="es-CO" dirty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06062" y="1302683"/>
            <a:ext cx="10328855" cy="1942794"/>
          </a:xfrm>
        </p:spPr>
        <p:txBody>
          <a:bodyPr>
            <a:normAutofit/>
          </a:bodyPr>
          <a:lstStyle/>
          <a:p>
            <a:r>
              <a:rPr lang="es-ES" sz="2400" dirty="0" smtClean="0"/>
              <a:t>Es </a:t>
            </a:r>
            <a:r>
              <a:rPr lang="es-ES" sz="2400" dirty="0"/>
              <a:t>el tipo de energía que se libera a partir de las reacciones nucleares. Esta energía es aprovechada para obtener energía eléctrica, mecánica y térmica</a:t>
            </a:r>
          </a:p>
        </p:txBody>
      </p:sp>
      <p:pic>
        <p:nvPicPr>
          <p:cNvPr id="7" name="Marcador de contenido 6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471" y="2623483"/>
            <a:ext cx="6391102" cy="3498287"/>
          </a:xfrm>
        </p:spPr>
      </p:pic>
    </p:spTree>
    <p:extLst>
      <p:ext uri="{BB962C8B-B14F-4D97-AF65-F5344CB8AC3E}">
        <p14:creationId xmlns:p14="http://schemas.microsoft.com/office/powerpoint/2010/main" val="3220627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/>
              <a:t>ENERGIA MAREOMOTRIZ</a:t>
            </a:r>
            <a:endParaRPr lang="es-CO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56049" y="2482857"/>
            <a:ext cx="8598256" cy="1058735"/>
          </a:xfrm>
        </p:spPr>
        <p:txBody>
          <a:bodyPr/>
          <a:lstStyle/>
          <a:p>
            <a:r>
              <a:rPr lang="es-CO" dirty="0" smtClean="0"/>
              <a:t>Es </a:t>
            </a:r>
            <a:r>
              <a:rPr lang="es-CO" dirty="0"/>
              <a:t>la que se obtiene aprovechando </a:t>
            </a:r>
            <a:r>
              <a:rPr lang="es-CO" dirty="0" smtClean="0"/>
              <a:t>las mareas: </a:t>
            </a:r>
            <a:r>
              <a:rPr lang="es-CO" dirty="0"/>
              <a:t>mediante su empalme a un </a:t>
            </a:r>
            <a:r>
              <a:rPr lang="es-CO" dirty="0" smtClean="0"/>
              <a:t>alternador se </a:t>
            </a:r>
            <a:r>
              <a:rPr lang="es-CO" dirty="0"/>
              <a:t>puede utilizar el sistema para la </a:t>
            </a:r>
            <a:r>
              <a:rPr lang="es-CO" dirty="0" smtClean="0"/>
              <a:t>generación de electricidad, </a:t>
            </a:r>
            <a:r>
              <a:rPr lang="es-CO" dirty="0"/>
              <a:t>transformando así la energía mareomotriz en </a:t>
            </a:r>
            <a:r>
              <a:rPr lang="es-CO" dirty="0" smtClean="0"/>
              <a:t>energía eléctrica, </a:t>
            </a:r>
            <a:r>
              <a:rPr lang="es-CO" dirty="0"/>
              <a:t>una forma energética más segura y aprovechable.</a:t>
            </a:r>
          </a:p>
          <a:p>
            <a:endParaRPr lang="es-CO" dirty="0"/>
          </a:p>
        </p:txBody>
      </p:sp>
      <p:pic>
        <p:nvPicPr>
          <p:cNvPr id="7" name="Marcador de contenido 6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1470" y="3049003"/>
            <a:ext cx="4956913" cy="3808997"/>
          </a:xfrm>
        </p:spPr>
      </p:pic>
    </p:spTree>
    <p:extLst>
      <p:ext uri="{BB962C8B-B14F-4D97-AF65-F5344CB8AC3E}">
        <p14:creationId xmlns:p14="http://schemas.microsoft.com/office/powerpoint/2010/main" val="901191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/>
              <a:t>ENERGIA UNDIMOTRIZ</a:t>
            </a:r>
            <a:endParaRPr lang="es-CO" dirty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77334" y="1924445"/>
            <a:ext cx="8710178" cy="1152175"/>
          </a:xfrm>
        </p:spPr>
        <p:txBody>
          <a:bodyPr/>
          <a:lstStyle/>
          <a:p>
            <a:pPr marL="0" indent="0">
              <a:buNone/>
            </a:pPr>
            <a:r>
              <a:rPr lang="es-ES" dirty="0" smtClean="0">
                <a:latin typeface="Arial" panose="020B0604020202020204" pitchFamily="34" charset="0"/>
                <a:cs typeface="Arial" panose="020B0604020202020204" pitchFamily="34" charset="0"/>
              </a:rPr>
              <a:t>Es 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la </a:t>
            </a:r>
            <a:r>
              <a:rPr lang="es-E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energia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 que permite la obtención de </a:t>
            </a:r>
            <a:r>
              <a:rPr lang="es-ES" dirty="0" smtClean="0">
                <a:latin typeface="Arial" panose="020B0604020202020204" pitchFamily="34" charset="0"/>
                <a:cs typeface="Arial" panose="020B0604020202020204" pitchFamily="34" charset="0"/>
              </a:rPr>
              <a:t>electricidad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 a partir </a:t>
            </a:r>
            <a:r>
              <a:rPr lang="es-ES" dirty="0" smtClean="0">
                <a:latin typeface="Arial" panose="020B0604020202020204" pitchFamily="34" charset="0"/>
                <a:cs typeface="Arial" panose="020B0604020202020204" pitchFamily="34" charset="0"/>
              </a:rPr>
              <a:t>de energ</a:t>
            </a:r>
            <a:r>
              <a:rPr lang="es-ES" dirty="0" smtClean="0">
                <a:latin typeface="Arial" panose="020B0604020202020204" pitchFamily="34" charset="0"/>
                <a:cs typeface="Arial" panose="020B0604020202020204" pitchFamily="34" charset="0"/>
                <a:hlinkClick r:id="rId2" tooltip="Energía mecánica"/>
              </a:rPr>
              <a:t>í</a:t>
            </a:r>
            <a:r>
              <a:rPr lang="es-ES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s-E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mecanica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 generada por el movimiento de </a:t>
            </a:r>
            <a:r>
              <a:rPr lang="es-ES" dirty="0" smtClean="0">
                <a:latin typeface="Arial" panose="020B0604020202020204" pitchFamily="34" charset="0"/>
                <a:cs typeface="Arial" panose="020B0604020202020204" pitchFamily="34" charset="0"/>
              </a:rPr>
              <a:t>las olas.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Marcador de contenido 6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328" y="3076620"/>
            <a:ext cx="6596993" cy="3541602"/>
          </a:xfrm>
        </p:spPr>
      </p:pic>
    </p:spTree>
    <p:extLst>
      <p:ext uri="{BB962C8B-B14F-4D97-AF65-F5344CB8AC3E}">
        <p14:creationId xmlns:p14="http://schemas.microsoft.com/office/powerpoint/2010/main" val="3687318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CO" sz="8000" dirty="0" smtClean="0">
                <a:solidFill>
                  <a:schemeClr val="accent2">
                    <a:lumMod val="75000"/>
                  </a:schemeClr>
                </a:solidFill>
              </a:rPr>
              <a:t>REFERNCIAS</a:t>
            </a:r>
            <a:endParaRPr lang="es-CO" sz="8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77334" y="2284830"/>
            <a:ext cx="9329551" cy="4573170"/>
          </a:xfrm>
        </p:spPr>
        <p:txBody>
          <a:bodyPr/>
          <a:lstStyle/>
          <a:p>
            <a:r>
              <a:rPr lang="es-CO" sz="2400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2"/>
              </a:rPr>
              <a:t>https://</a:t>
            </a:r>
            <a:r>
              <a:rPr lang="es-CO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hlinkClick r:id="rId2"/>
              </a:rPr>
              <a:t>www.google.com.co/webhp?sourceid=chrome-instant&amp;ion=1&amp;espv=2&amp;ie=UTF-8#q=energia+nuclear+ventajas+y+desventajas</a:t>
            </a:r>
            <a:endParaRPr lang="es-CO" sz="2400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r>
              <a:rPr lang="es-CO" sz="2400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3"/>
              </a:rPr>
              <a:t>https://</a:t>
            </a:r>
            <a:r>
              <a:rPr lang="es-CO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hlinkClick r:id="rId3"/>
              </a:rPr>
              <a:t>www.google.com.co/search?q=generadores+electricos+y+caracteristicas&amp;oq=GENER&amp;aqs=chrome.1.69i57j69i59l3j0l2.2970j0j9&amp;sourceid=chrome&amp;es_sm</a:t>
            </a:r>
            <a:endParaRPr lang="es-CO" sz="2400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r>
              <a:rPr lang="es-CO" sz="2400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3"/>
              </a:rPr>
              <a:t>https://</a:t>
            </a:r>
            <a:r>
              <a:rPr lang="es-CO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hlinkClick r:id="rId3"/>
              </a:rPr>
              <a:t>www.google.com.co/search?q=generadores+electricos+y+caracteristicas&amp;oq=GENER&amp;aqs=chrome.1.69i57j69i59l3j0l2.2970j0j9&amp;sourceid=chrome&amp;es_sm</a:t>
            </a:r>
            <a:endParaRPr lang="es-CO" sz="2400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34942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7334" y="94444"/>
            <a:ext cx="8596668" cy="2880575"/>
          </a:xfrm>
        </p:spPr>
        <p:txBody>
          <a:bodyPr>
            <a:normAutofit/>
          </a:bodyPr>
          <a:lstStyle/>
          <a:p>
            <a:r>
              <a:rPr lang="es-ES" sz="8800" dirty="0" smtClean="0">
                <a:latin typeface="Algerian" panose="04020705040A02060702" pitchFamily="82" charset="0"/>
              </a:rPr>
              <a:t>GRACIAS POR SU ATENCION</a:t>
            </a:r>
            <a:endParaRPr lang="es-CO" sz="8800" dirty="0">
              <a:latin typeface="Algerian" panose="04020705040A02060702" pitchFamily="82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094" y="2724955"/>
            <a:ext cx="4037526" cy="4037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191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 smtClean="0"/>
              <a:t>INTEGRANTES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77333" y="1828800"/>
            <a:ext cx="10037889" cy="4893971"/>
          </a:xfrm>
        </p:spPr>
        <p:txBody>
          <a:bodyPr>
            <a:normAutofit/>
          </a:bodyPr>
          <a:lstStyle/>
          <a:p>
            <a:r>
              <a:rPr lang="es-ES" sz="5400" dirty="0" smtClean="0">
                <a:latin typeface="Algerian" panose="04020705040A02060702" pitchFamily="82" charset="0"/>
              </a:rPr>
              <a:t>CARDENAS BASTO CRISTIAN </a:t>
            </a:r>
          </a:p>
          <a:p>
            <a:r>
              <a:rPr lang="es-ES" sz="5400" dirty="0" smtClean="0">
                <a:latin typeface="Algerian" panose="04020705040A02060702" pitchFamily="82" charset="0"/>
              </a:rPr>
              <a:t>CASTELLANOS CHANAGA SAMUEL DAVID</a:t>
            </a:r>
          </a:p>
          <a:p>
            <a:r>
              <a:rPr lang="es-ES" sz="5400" dirty="0" smtClean="0">
                <a:latin typeface="Algerian" panose="04020705040A02060702" pitchFamily="82" charset="0"/>
              </a:rPr>
              <a:t>LEON MURILLO LAURA</a:t>
            </a:r>
            <a:endParaRPr lang="es-CO" sz="5400" dirty="0"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2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-520402" y="769154"/>
            <a:ext cx="8596668" cy="1320800"/>
          </a:xfrm>
        </p:spPr>
        <p:txBody>
          <a:bodyPr/>
          <a:lstStyle/>
          <a:p>
            <a:pPr algn="ctr"/>
            <a:r>
              <a:rPr lang="es-CO" dirty="0" smtClean="0"/>
              <a:t>QUE ES UN GENERADOR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66473" y="1776838"/>
            <a:ext cx="11732762" cy="3825023"/>
          </a:xfrm>
        </p:spPr>
        <p:txBody>
          <a:bodyPr>
            <a:noAutofit/>
          </a:bodyPr>
          <a:lstStyle/>
          <a:p>
            <a:r>
              <a:rPr lang="es-CO" sz="3600" dirty="0" smtClean="0"/>
              <a:t>Los </a:t>
            </a:r>
            <a:r>
              <a:rPr lang="es-CO" sz="3600" dirty="0"/>
              <a:t>generadores eléctricos son </a:t>
            </a:r>
            <a:r>
              <a:rPr lang="es-CO" sz="3600" dirty="0">
                <a:hlinkClick r:id="rId2"/>
              </a:rPr>
              <a:t>máquinas</a:t>
            </a:r>
            <a:r>
              <a:rPr lang="es-CO" sz="3600" dirty="0"/>
              <a:t> destinadas a transformar la energía </a:t>
            </a:r>
            <a:r>
              <a:rPr lang="es-CO" sz="3600" dirty="0">
                <a:hlinkClick r:id="rId3"/>
              </a:rPr>
              <a:t>mecánica</a:t>
            </a:r>
            <a:r>
              <a:rPr lang="es-CO" sz="3600" dirty="0"/>
              <a:t> en eléctrica.</a:t>
            </a:r>
            <a:br>
              <a:rPr lang="es-CO" sz="3600" dirty="0"/>
            </a:br>
            <a:r>
              <a:rPr lang="es-CO" sz="3600" dirty="0"/>
              <a:t/>
            </a:r>
            <a:br>
              <a:rPr lang="es-CO" sz="3600" dirty="0"/>
            </a:br>
            <a:endParaRPr lang="es-CO" sz="36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9219" y="3657600"/>
            <a:ext cx="6346730" cy="2951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17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 smtClean="0"/>
              <a:t>TIPOS DE GENERADORES 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28033" y="1416676"/>
            <a:ext cx="9491730" cy="5331854"/>
          </a:xfrm>
        </p:spPr>
        <p:txBody>
          <a:bodyPr>
            <a:noAutofit/>
          </a:bodyPr>
          <a:lstStyle/>
          <a:p>
            <a:r>
              <a:rPr lang="es-CO" sz="3600" b="1" dirty="0" smtClean="0"/>
              <a:t>PRIMARIOS</a:t>
            </a:r>
            <a:r>
              <a:rPr lang="es-CO" sz="3600" dirty="0" smtClean="0"/>
              <a:t>: </a:t>
            </a:r>
            <a:r>
              <a:rPr lang="es-CO" sz="3600" dirty="0"/>
              <a:t> Son generadores primarios los que convierten en energía eléctrica la energía de otra naturaleza que reciben o de la que disponen </a:t>
            </a:r>
            <a:r>
              <a:rPr lang="es-CO" sz="3600" dirty="0" smtClean="0"/>
              <a:t>inicialmente.</a:t>
            </a:r>
            <a:endParaRPr lang="es-CO" sz="3600" b="1" dirty="0" smtClean="0"/>
          </a:p>
          <a:p>
            <a:r>
              <a:rPr lang="es-CO" sz="3600" b="1" dirty="0" smtClean="0"/>
              <a:t>SECUNDARIOS</a:t>
            </a:r>
            <a:r>
              <a:rPr lang="es-CO" sz="3600" dirty="0" smtClean="0"/>
              <a:t>: son generadores secundarios los que entregan </a:t>
            </a:r>
            <a:r>
              <a:rPr lang="es-CO" sz="3600" dirty="0"/>
              <a:t>una parte de la energía eléctrica que han recibido previamente</a:t>
            </a:r>
          </a:p>
        </p:txBody>
      </p:sp>
      <p:sp>
        <p:nvSpPr>
          <p:cNvPr id="4" name="Conector 3"/>
          <p:cNvSpPr/>
          <p:nvPr/>
        </p:nvSpPr>
        <p:spPr>
          <a:xfrm>
            <a:off x="1159099" y="609600"/>
            <a:ext cx="656822" cy="57525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Conector 4"/>
          <p:cNvSpPr/>
          <p:nvPr/>
        </p:nvSpPr>
        <p:spPr>
          <a:xfrm>
            <a:off x="377541" y="246845"/>
            <a:ext cx="471272" cy="47651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onector 5"/>
          <p:cNvSpPr/>
          <p:nvPr/>
        </p:nvSpPr>
        <p:spPr>
          <a:xfrm>
            <a:off x="421782" y="1074313"/>
            <a:ext cx="310286" cy="32197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onector 6"/>
          <p:cNvSpPr/>
          <p:nvPr/>
        </p:nvSpPr>
        <p:spPr>
          <a:xfrm>
            <a:off x="848397" y="786147"/>
            <a:ext cx="139640" cy="222161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Conector 7"/>
          <p:cNvSpPr/>
          <p:nvPr/>
        </p:nvSpPr>
        <p:spPr>
          <a:xfrm>
            <a:off x="8976575" y="3464417"/>
            <a:ext cx="1635617" cy="151970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Conector 8"/>
          <p:cNvSpPr/>
          <p:nvPr/>
        </p:nvSpPr>
        <p:spPr>
          <a:xfrm>
            <a:off x="8191570" y="3759915"/>
            <a:ext cx="502276" cy="579549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Conector 9"/>
          <p:cNvSpPr/>
          <p:nvPr/>
        </p:nvSpPr>
        <p:spPr>
          <a:xfrm>
            <a:off x="8913393" y="3136006"/>
            <a:ext cx="360609" cy="425003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Medio marco 10"/>
          <p:cNvSpPr/>
          <p:nvPr/>
        </p:nvSpPr>
        <p:spPr>
          <a:xfrm rot="14596183">
            <a:off x="532087" y="5016012"/>
            <a:ext cx="1438380" cy="1654935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12" name="Medio marco 11"/>
          <p:cNvSpPr/>
          <p:nvPr/>
        </p:nvSpPr>
        <p:spPr>
          <a:xfrm rot="5048870">
            <a:off x="8194203" y="137681"/>
            <a:ext cx="1438380" cy="1654935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37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558343" y="762561"/>
            <a:ext cx="7469748" cy="193899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sz="20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elvetica Neue"/>
              </a:rPr>
              <a:t>Los componentes de un generador desde el punto de vista mecánico son:</a:t>
            </a:r>
            <a:endParaRPr kumimoji="0" lang="es-CO" sz="20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sz="20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Helvetica Neu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sz="20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elvetica Neue"/>
              </a:rPr>
              <a:t>(1)   Estator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sz="20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elvetica Neue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sz="20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elvetica Neue"/>
              </a:rPr>
              <a:t>(2)  Rotor</a:t>
            </a:r>
            <a:endParaRPr kumimoji="0" lang="es-CO" sz="23800" b="0" i="0" u="none" strike="noStrike" cap="none" normalizeH="0" baseline="0" dirty="0" smtClean="0">
              <a:ln>
                <a:noFill/>
              </a:ln>
              <a:solidFill>
                <a:srgbClr val="0C49D6"/>
              </a:solidFill>
              <a:effectLst/>
              <a:latin typeface="Helvetica Neue"/>
            </a:endParaRPr>
          </a:p>
        </p:txBody>
      </p:sp>
      <p:pic>
        <p:nvPicPr>
          <p:cNvPr id="1026" name="Picture 2" descr="Partes de un Generador - Estator y Rotor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587" y="2807594"/>
            <a:ext cx="7166804" cy="333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2176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5914" y="609600"/>
            <a:ext cx="8308087" cy="2275268"/>
          </a:xfrm>
        </p:spPr>
        <p:txBody>
          <a:bodyPr>
            <a:normAutofit fontScale="90000"/>
          </a:bodyPr>
          <a:lstStyle/>
          <a:p>
            <a:pPr algn="ctr"/>
            <a:r>
              <a:rPr lang="es-CO" sz="4900" b="1" dirty="0" smtClean="0"/>
              <a:t>GENERADORES ELÉCTRICOS Y LA OBTENCIÓN DE ENERGÍA</a:t>
            </a:r>
            <a:r>
              <a:rPr lang="es-CO" b="1" dirty="0"/>
              <a:t/>
            </a:r>
            <a:br>
              <a:rPr lang="es-CO" b="1" dirty="0"/>
            </a:b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166730" y="2415891"/>
            <a:ext cx="7165901" cy="3508391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s-CO" sz="3600" dirty="0" smtClean="0"/>
              <a:t>El </a:t>
            </a:r>
            <a:r>
              <a:rPr lang="es-CO" sz="3600" dirty="0"/>
              <a:t>proceso de generación de energía eléctrica es el de transformación a partir de generadores. Y para que haya una transformación, debe haber una fuente que se tome como base para realizar el cambio.</a:t>
            </a:r>
          </a:p>
          <a:p>
            <a:endParaRPr lang="es-CO" sz="3600" dirty="0"/>
          </a:p>
        </p:txBody>
      </p:sp>
      <p:sp>
        <p:nvSpPr>
          <p:cNvPr id="5" name="Conector 4"/>
          <p:cNvSpPr/>
          <p:nvPr/>
        </p:nvSpPr>
        <p:spPr>
          <a:xfrm>
            <a:off x="154544" y="51518"/>
            <a:ext cx="914400" cy="94015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onector 5"/>
          <p:cNvSpPr/>
          <p:nvPr/>
        </p:nvSpPr>
        <p:spPr>
          <a:xfrm>
            <a:off x="152403" y="3037263"/>
            <a:ext cx="914400" cy="94015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onector 6"/>
          <p:cNvSpPr/>
          <p:nvPr/>
        </p:nvSpPr>
        <p:spPr>
          <a:xfrm>
            <a:off x="139517" y="1504676"/>
            <a:ext cx="914400" cy="94015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Conector 7"/>
          <p:cNvSpPr/>
          <p:nvPr/>
        </p:nvSpPr>
        <p:spPr>
          <a:xfrm>
            <a:off x="150255" y="4490430"/>
            <a:ext cx="914400" cy="94015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Conector 8"/>
          <p:cNvSpPr/>
          <p:nvPr/>
        </p:nvSpPr>
        <p:spPr>
          <a:xfrm>
            <a:off x="160987" y="5827687"/>
            <a:ext cx="914400" cy="94015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050" name="Picture 2" descr="https://encrypted-tbn1.gstatic.com/images?q=tbn:ANd9GcQ9gxgTknZuD3P4MbQT23S18gdweLe0intsK8Csy5p9OPncfxzOp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1013" y="4667250"/>
            <a:ext cx="2085975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697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 smtClean="0"/>
              <a:t>USOS DE LOS GENERADORES ELECTRICOS 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85969" y="1426493"/>
            <a:ext cx="8596668" cy="3647783"/>
          </a:xfrm>
        </p:spPr>
        <p:txBody>
          <a:bodyPr>
            <a:noAutofit/>
          </a:bodyPr>
          <a:lstStyle/>
          <a:p>
            <a:r>
              <a:rPr lang="es-CO" sz="3200" dirty="0"/>
              <a:t>Pueden ser para uso </a:t>
            </a:r>
            <a:r>
              <a:rPr lang="es-CO" sz="3200" dirty="0" smtClean="0"/>
              <a:t>doméstico</a:t>
            </a:r>
            <a:r>
              <a:rPr lang="es-CO" sz="3200" dirty="0"/>
              <a:t>(permitiendo utilizar todos los equipos domésticos, en caso por ejemplo que se interrumpa el servicio eléctrico causado por un fenómeno natural) </a:t>
            </a:r>
            <a:endParaRPr lang="es-CO" sz="3200" dirty="0" smtClean="0"/>
          </a:p>
          <a:p>
            <a:r>
              <a:rPr lang="es-CO" sz="3200" dirty="0"/>
              <a:t> uso empresarial o industrial (extracción de aire, moto-bombas etc., por mencionar algunos</a:t>
            </a:r>
            <a:r>
              <a:rPr lang="es-CO" sz="3200" dirty="0" smtClean="0"/>
              <a:t>)</a:t>
            </a:r>
          </a:p>
          <a:p>
            <a:r>
              <a:rPr lang="es-CO" sz="3200" dirty="0"/>
              <a:t>Pueden ser utilizados también como apoyo para los paneles solares.</a:t>
            </a:r>
          </a:p>
        </p:txBody>
      </p:sp>
      <p:sp>
        <p:nvSpPr>
          <p:cNvPr id="5" name="Multiplicar 4"/>
          <p:cNvSpPr/>
          <p:nvPr/>
        </p:nvSpPr>
        <p:spPr>
          <a:xfrm>
            <a:off x="8899301" y="270456"/>
            <a:ext cx="1635617" cy="1481071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Multiplicar 5"/>
          <p:cNvSpPr/>
          <p:nvPr/>
        </p:nvSpPr>
        <p:spPr>
          <a:xfrm>
            <a:off x="8137302" y="1762255"/>
            <a:ext cx="1635617" cy="1481071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Multiplicar 6"/>
          <p:cNvSpPr/>
          <p:nvPr/>
        </p:nvSpPr>
        <p:spPr>
          <a:xfrm>
            <a:off x="9204101" y="3215420"/>
            <a:ext cx="1635617" cy="1481071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Multiplicar 7"/>
          <p:cNvSpPr/>
          <p:nvPr/>
        </p:nvSpPr>
        <p:spPr>
          <a:xfrm>
            <a:off x="8145887" y="4398128"/>
            <a:ext cx="1635617" cy="1481071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Multiplicar 8"/>
          <p:cNvSpPr/>
          <p:nvPr/>
        </p:nvSpPr>
        <p:spPr>
          <a:xfrm>
            <a:off x="9302838" y="5645231"/>
            <a:ext cx="1635617" cy="1481071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Multiplicar 9"/>
          <p:cNvSpPr/>
          <p:nvPr/>
        </p:nvSpPr>
        <p:spPr>
          <a:xfrm rot="19692441">
            <a:off x="-21205" y="137733"/>
            <a:ext cx="817809" cy="943733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Multiplicar 10"/>
          <p:cNvSpPr/>
          <p:nvPr/>
        </p:nvSpPr>
        <p:spPr>
          <a:xfrm rot="19692441">
            <a:off x="-74869" y="1191652"/>
            <a:ext cx="817809" cy="943733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Multiplicar 11"/>
          <p:cNvSpPr/>
          <p:nvPr/>
        </p:nvSpPr>
        <p:spPr>
          <a:xfrm rot="19692441">
            <a:off x="244958" y="2091026"/>
            <a:ext cx="817809" cy="943733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Multiplicar 12"/>
          <p:cNvSpPr/>
          <p:nvPr/>
        </p:nvSpPr>
        <p:spPr>
          <a:xfrm rot="19692441">
            <a:off x="-130676" y="2900253"/>
            <a:ext cx="817809" cy="943733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" name="Multiplicar 13"/>
          <p:cNvSpPr/>
          <p:nvPr/>
        </p:nvSpPr>
        <p:spPr>
          <a:xfrm rot="19692441">
            <a:off x="98998" y="4057204"/>
            <a:ext cx="817809" cy="943733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Multiplicar 14"/>
          <p:cNvSpPr/>
          <p:nvPr/>
        </p:nvSpPr>
        <p:spPr>
          <a:xfrm rot="19692441">
            <a:off x="109731" y="5342943"/>
            <a:ext cx="817809" cy="943733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122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87182" y="63678"/>
            <a:ext cx="8596668" cy="1320800"/>
          </a:xfrm>
        </p:spPr>
        <p:txBody>
          <a:bodyPr/>
          <a:lstStyle/>
          <a:p>
            <a:pPr algn="ctr"/>
            <a:r>
              <a:rPr lang="es-CO" dirty="0" smtClean="0"/>
              <a:t>TIPOS DE ENERGIA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640946" y="425718"/>
            <a:ext cx="5855593" cy="7186411"/>
          </a:xfrm>
        </p:spPr>
        <p:txBody>
          <a:bodyPr>
            <a:noAutofit/>
          </a:bodyPr>
          <a:lstStyle/>
          <a:p>
            <a:r>
              <a:rPr lang="es-CO" sz="5400" dirty="0" smtClean="0"/>
              <a:t> solar</a:t>
            </a:r>
          </a:p>
          <a:p>
            <a:r>
              <a:rPr lang="es-CO" sz="5400" dirty="0" smtClean="0"/>
              <a:t>Eólica</a:t>
            </a:r>
          </a:p>
          <a:p>
            <a:r>
              <a:rPr lang="es-CO" sz="5400" dirty="0" smtClean="0"/>
              <a:t>Geotermica </a:t>
            </a:r>
          </a:p>
          <a:p>
            <a:r>
              <a:rPr lang="es-CO" sz="5400" dirty="0" smtClean="0"/>
              <a:t>Hidráulica</a:t>
            </a:r>
          </a:p>
          <a:p>
            <a:r>
              <a:rPr lang="es-CO" sz="5400" dirty="0" smtClean="0"/>
              <a:t>Nuclear</a:t>
            </a:r>
          </a:p>
          <a:p>
            <a:r>
              <a:rPr lang="es-CO" sz="5400" dirty="0" smtClean="0"/>
              <a:t>Mareomotriz</a:t>
            </a:r>
          </a:p>
          <a:p>
            <a:r>
              <a:rPr lang="es-CO" sz="5400" dirty="0" err="1" smtClean="0"/>
              <a:t>Undimotriz</a:t>
            </a:r>
            <a:r>
              <a:rPr lang="es-CO" sz="5400" dirty="0" smtClean="0"/>
              <a:t> </a:t>
            </a:r>
            <a:endParaRPr lang="es-CO" sz="5400" dirty="0" smtClean="0"/>
          </a:p>
          <a:p>
            <a:endParaRPr lang="es-CO" sz="6000" dirty="0" smtClean="0"/>
          </a:p>
          <a:p>
            <a:pPr marL="0" indent="0">
              <a:buNone/>
            </a:pPr>
            <a:endParaRPr lang="es-CO" sz="6000" dirty="0" smtClean="0"/>
          </a:p>
        </p:txBody>
      </p:sp>
      <p:pic>
        <p:nvPicPr>
          <p:cNvPr id="3074" name="Picture 2" descr="http://previews.123rf.com/images/chudtsankov/chudtsankov1308/chudtsankov130800140/21311788-Light-Bulb-Cartoon-Mascot-Character-Giving-A-Thumb-Up-Stock-Vect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05" y="724078"/>
            <a:ext cx="5787899" cy="5929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9678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5745" y="648237"/>
            <a:ext cx="8596668" cy="1320800"/>
          </a:xfrm>
        </p:spPr>
        <p:txBody>
          <a:bodyPr/>
          <a:lstStyle/>
          <a:p>
            <a:pPr algn="ctr"/>
            <a:r>
              <a:rPr lang="es-ES" dirty="0" smtClean="0"/>
              <a:t>ENERGIA SOLAR</a:t>
            </a:r>
            <a:endParaRPr lang="es-CO" dirty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373487" y="1525460"/>
            <a:ext cx="11050074" cy="3304117"/>
          </a:xfrm>
        </p:spPr>
        <p:txBody>
          <a:bodyPr/>
          <a:lstStyle/>
          <a:p>
            <a:pPr marL="0" indent="0">
              <a:buNone/>
            </a:pPr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s-CO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 </a:t>
            </a:r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la que llega a la Tierra en forma de radiación electromagnética (luz, calor y rayos ultravioleta principalmente) procedente del Sol, donde ha sido generada por un proceso de fusión nuclear</a:t>
            </a:r>
          </a:p>
          <a:p>
            <a:pPr marL="0" indent="0">
              <a:buNone/>
            </a:pPr>
            <a:endParaRPr lang="es-CO" dirty="0"/>
          </a:p>
          <a:p>
            <a:endParaRPr lang="es-CO" dirty="0"/>
          </a:p>
        </p:txBody>
      </p:sp>
      <p:pic>
        <p:nvPicPr>
          <p:cNvPr id="9" name="Marcador de contenido 8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163" y="3333114"/>
            <a:ext cx="6117465" cy="3363900"/>
          </a:xfrm>
        </p:spPr>
      </p:pic>
    </p:spTree>
    <p:extLst>
      <p:ext uri="{BB962C8B-B14F-4D97-AF65-F5344CB8AC3E}">
        <p14:creationId xmlns:p14="http://schemas.microsoft.com/office/powerpoint/2010/main" val="166255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theme/theme1.xml><?xml version="1.0" encoding="utf-8"?>
<a:theme xmlns:a="http://schemas.openxmlformats.org/drawingml/2006/main" name="Faceta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2450</TotalTime>
  <Words>229</Words>
  <Application>Microsoft Office PowerPoint</Application>
  <PresentationFormat>Panorámica</PresentationFormat>
  <Paragraphs>48</Paragraphs>
  <Slides>17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4" baseType="lpstr">
      <vt:lpstr>Aharoni</vt:lpstr>
      <vt:lpstr>Algerian</vt:lpstr>
      <vt:lpstr>Arial</vt:lpstr>
      <vt:lpstr>Helvetica Neue</vt:lpstr>
      <vt:lpstr>Trebuchet MS</vt:lpstr>
      <vt:lpstr>Wingdings 3</vt:lpstr>
      <vt:lpstr>Faceta</vt:lpstr>
      <vt:lpstr>Presentación de PowerPoint</vt:lpstr>
      <vt:lpstr>INTEGRANTES</vt:lpstr>
      <vt:lpstr>QUE ES UN GENERADOR</vt:lpstr>
      <vt:lpstr>TIPOS DE GENERADORES </vt:lpstr>
      <vt:lpstr>Presentación de PowerPoint</vt:lpstr>
      <vt:lpstr>GENERADORES ELÉCTRICOS Y LA OBTENCIÓN DE ENERGÍA </vt:lpstr>
      <vt:lpstr>USOS DE LOS GENERADORES ELECTRICOS </vt:lpstr>
      <vt:lpstr>TIPOS DE ENERGIA</vt:lpstr>
      <vt:lpstr>ENERGIA SOLAR</vt:lpstr>
      <vt:lpstr>ENERGIA ÉOLICA</vt:lpstr>
      <vt:lpstr>Energía Geotérmica </vt:lpstr>
      <vt:lpstr>ENERGIA HIDRÁULICA </vt:lpstr>
      <vt:lpstr>ENERGIA NUCLEAR</vt:lpstr>
      <vt:lpstr>ENERGIA MAREOMOTRIZ</vt:lpstr>
      <vt:lpstr>ENERGIA UNDIMOTRIZ</vt:lpstr>
      <vt:lpstr>REFERNCIAS</vt:lpstr>
      <vt:lpstr>GRACIAS POR SU ATENCION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Laura Leon</dc:creator>
  <cp:lastModifiedBy>EQUIPOUNO</cp:lastModifiedBy>
  <cp:revision>42</cp:revision>
  <dcterms:created xsi:type="dcterms:W3CDTF">2015-08-21T02:42:30Z</dcterms:created>
  <dcterms:modified xsi:type="dcterms:W3CDTF">2015-08-29T14:14:19Z</dcterms:modified>
</cp:coreProperties>
</file>