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71" r:id="rId4"/>
    <p:sldId id="260" r:id="rId5"/>
    <p:sldId id="259" r:id="rId6"/>
    <p:sldId id="263" r:id="rId7"/>
    <p:sldId id="264" r:id="rId8"/>
    <p:sldId id="269" r:id="rId9"/>
    <p:sldId id="267" r:id="rId10"/>
    <p:sldId id="270" r:id="rId11"/>
    <p:sldId id="272" r:id="rId12"/>
    <p:sldId id="266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Vicente Rubiano Ballesteros" initials="JVRB" lastIdx="1" clrIdx="0">
    <p:extLst>
      <p:ext uri="{19B8F6BF-5375-455C-9EA6-DF929625EA0E}">
        <p15:presenceInfo xmlns:p15="http://schemas.microsoft.com/office/powerpoint/2012/main" userId="d8694a42e7428ca1" providerId="Windows Live"/>
      </p:ext>
    </p:extLst>
  </p:cmAuthor>
  <p:cmAuthor id="2" name="provisional" initials="p" lastIdx="1" clrIdx="1">
    <p:extLst>
      <p:ext uri="{19B8F6BF-5375-455C-9EA6-DF929625EA0E}">
        <p15:presenceInfo xmlns:p15="http://schemas.microsoft.com/office/powerpoint/2012/main" userId="provisi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759314-70BC-4C42-8C1F-F7259D330C71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23CBD265-318C-4DD7-AE84-6582AC225532}">
      <dgm:prSet phldrT="[Texto]"/>
      <dgm:spPr/>
      <dgm:t>
        <a:bodyPr/>
        <a:lstStyle/>
        <a:p>
          <a:r>
            <a:rPr lang="es-CO" dirty="0" smtClean="0"/>
            <a:t>Negociación</a:t>
          </a:r>
          <a:endParaRPr lang="es-CO" dirty="0"/>
        </a:p>
      </dgm:t>
    </dgm:pt>
    <dgm:pt modelId="{D48DEC8D-9355-4D33-9F74-469F431C0C62}" type="parTrans" cxnId="{BC1BBD44-ABEF-4571-B98C-11AD64052276}">
      <dgm:prSet/>
      <dgm:spPr/>
      <dgm:t>
        <a:bodyPr/>
        <a:lstStyle/>
        <a:p>
          <a:endParaRPr lang="es-CO"/>
        </a:p>
      </dgm:t>
    </dgm:pt>
    <dgm:pt modelId="{3BA9D2B5-7BC4-4673-B36E-0D2FB2C199B0}" type="sibTrans" cxnId="{BC1BBD44-ABEF-4571-B98C-11AD64052276}">
      <dgm:prSet/>
      <dgm:spPr/>
      <dgm:t>
        <a:bodyPr/>
        <a:lstStyle/>
        <a:p>
          <a:endParaRPr lang="es-CO"/>
        </a:p>
      </dgm:t>
    </dgm:pt>
    <dgm:pt modelId="{E11E44A3-171D-4789-905F-F96943678E9C}">
      <dgm:prSet phldrT="[Texto]"/>
      <dgm:spPr/>
      <dgm:t>
        <a:bodyPr/>
        <a:lstStyle/>
        <a:p>
          <a:r>
            <a:rPr lang="es-CO" dirty="0" smtClean="0"/>
            <a:t>Aprobación Legislativa</a:t>
          </a:r>
          <a:endParaRPr lang="es-CO" dirty="0"/>
        </a:p>
      </dgm:t>
    </dgm:pt>
    <dgm:pt modelId="{1A0AE17C-D951-40A4-8F87-503A3B8CC892}" type="parTrans" cxnId="{3981D4EC-FE72-44B3-8112-E43D5A6BCB4D}">
      <dgm:prSet/>
      <dgm:spPr/>
      <dgm:t>
        <a:bodyPr/>
        <a:lstStyle/>
        <a:p>
          <a:endParaRPr lang="es-CO"/>
        </a:p>
      </dgm:t>
    </dgm:pt>
    <dgm:pt modelId="{4C1276EC-C527-4C7F-926A-DB32DD1930CE}" type="sibTrans" cxnId="{3981D4EC-FE72-44B3-8112-E43D5A6BCB4D}">
      <dgm:prSet/>
      <dgm:spPr/>
      <dgm:t>
        <a:bodyPr/>
        <a:lstStyle/>
        <a:p>
          <a:endParaRPr lang="es-CO"/>
        </a:p>
      </dgm:t>
    </dgm:pt>
    <dgm:pt modelId="{79D664E3-C1A7-4932-9292-F9E572068562}">
      <dgm:prSet phldrT="[Texto]"/>
      <dgm:spPr/>
      <dgm:t>
        <a:bodyPr/>
        <a:lstStyle/>
        <a:p>
          <a:r>
            <a:rPr lang="es-CO" dirty="0" smtClean="0"/>
            <a:t>Firma</a:t>
          </a:r>
          <a:endParaRPr lang="es-CO" dirty="0"/>
        </a:p>
      </dgm:t>
    </dgm:pt>
    <dgm:pt modelId="{B037FEC5-2B89-48BC-BEB2-7E80F1BBEEF7}" type="parTrans" cxnId="{070AC160-BF09-4B18-86F2-DDC6DD34516D}">
      <dgm:prSet/>
      <dgm:spPr/>
      <dgm:t>
        <a:bodyPr/>
        <a:lstStyle/>
        <a:p>
          <a:endParaRPr lang="es-CO"/>
        </a:p>
      </dgm:t>
    </dgm:pt>
    <dgm:pt modelId="{9A76A84A-585B-4DA8-92A8-B8C82DFAEDCA}" type="sibTrans" cxnId="{070AC160-BF09-4B18-86F2-DDC6DD34516D}">
      <dgm:prSet/>
      <dgm:spPr/>
      <dgm:t>
        <a:bodyPr/>
        <a:lstStyle/>
        <a:p>
          <a:endParaRPr lang="es-CO"/>
        </a:p>
      </dgm:t>
    </dgm:pt>
    <dgm:pt modelId="{2B3E16A2-1400-46A2-B87E-53431A52F1A8}">
      <dgm:prSet phldrT="[Texto]"/>
      <dgm:spPr/>
      <dgm:t>
        <a:bodyPr/>
        <a:lstStyle/>
        <a:p>
          <a:r>
            <a:rPr lang="es-CO" dirty="0" smtClean="0"/>
            <a:t>Control Constitucional</a:t>
          </a:r>
          <a:endParaRPr lang="es-CO" dirty="0"/>
        </a:p>
      </dgm:t>
    </dgm:pt>
    <dgm:pt modelId="{91E778CB-6772-4EBF-BDF5-0A5CC439010F}" type="parTrans" cxnId="{96441B32-F872-4122-AE7B-741E75201855}">
      <dgm:prSet/>
      <dgm:spPr/>
      <dgm:t>
        <a:bodyPr/>
        <a:lstStyle/>
        <a:p>
          <a:endParaRPr lang="es-CO"/>
        </a:p>
      </dgm:t>
    </dgm:pt>
    <dgm:pt modelId="{197FECC1-38D9-40F4-8C7F-4F3B0486B114}" type="sibTrans" cxnId="{96441B32-F872-4122-AE7B-741E75201855}">
      <dgm:prSet/>
      <dgm:spPr/>
      <dgm:t>
        <a:bodyPr/>
        <a:lstStyle/>
        <a:p>
          <a:endParaRPr lang="es-CO"/>
        </a:p>
      </dgm:t>
    </dgm:pt>
    <dgm:pt modelId="{DAC52B28-E25A-4A3F-80EF-DCB3C7720C10}">
      <dgm:prSet phldrT="[Texto]"/>
      <dgm:spPr/>
      <dgm:t>
        <a:bodyPr/>
        <a:lstStyle/>
        <a:p>
          <a:r>
            <a:rPr lang="es-CO" dirty="0" smtClean="0"/>
            <a:t>Manifestación del consentimiento</a:t>
          </a:r>
          <a:endParaRPr lang="es-CO" dirty="0"/>
        </a:p>
      </dgm:t>
    </dgm:pt>
    <dgm:pt modelId="{77031399-48AF-40B3-AACB-94EF636DF304}" type="parTrans" cxnId="{0EEEC541-306E-444C-866E-7E3C2A157263}">
      <dgm:prSet/>
      <dgm:spPr/>
      <dgm:t>
        <a:bodyPr/>
        <a:lstStyle/>
        <a:p>
          <a:endParaRPr lang="es-CO"/>
        </a:p>
      </dgm:t>
    </dgm:pt>
    <dgm:pt modelId="{1C929ACB-0B59-425B-8937-F9BAF55D090B}" type="sibTrans" cxnId="{0EEEC541-306E-444C-866E-7E3C2A157263}">
      <dgm:prSet/>
      <dgm:spPr/>
      <dgm:t>
        <a:bodyPr/>
        <a:lstStyle/>
        <a:p>
          <a:endParaRPr lang="es-CO"/>
        </a:p>
      </dgm:t>
    </dgm:pt>
    <dgm:pt modelId="{1B7C23A1-A637-4B9C-9134-137D2EB23AE4}">
      <dgm:prSet phldrT="[Texto]"/>
      <dgm:spPr/>
      <dgm:t>
        <a:bodyPr/>
        <a:lstStyle/>
        <a:p>
          <a:r>
            <a:rPr lang="es-CO" dirty="0" smtClean="0"/>
            <a:t>Sanción Presidencial</a:t>
          </a:r>
          <a:endParaRPr lang="es-CO" dirty="0"/>
        </a:p>
      </dgm:t>
    </dgm:pt>
    <dgm:pt modelId="{4453A6B5-FA2B-426B-BEC1-24ABF82CDBD0}" type="parTrans" cxnId="{CA161E85-0F81-4FDD-AA0E-F2739474B3FC}">
      <dgm:prSet/>
      <dgm:spPr/>
      <dgm:t>
        <a:bodyPr/>
        <a:lstStyle/>
        <a:p>
          <a:endParaRPr lang="es-CO"/>
        </a:p>
      </dgm:t>
    </dgm:pt>
    <dgm:pt modelId="{191F155D-B732-49F7-A734-AA30E703C50A}" type="sibTrans" cxnId="{CA161E85-0F81-4FDD-AA0E-F2739474B3FC}">
      <dgm:prSet/>
      <dgm:spPr/>
      <dgm:t>
        <a:bodyPr/>
        <a:lstStyle/>
        <a:p>
          <a:endParaRPr lang="es-CO"/>
        </a:p>
      </dgm:t>
    </dgm:pt>
    <dgm:pt modelId="{EAB1274B-9ABB-4DEF-8365-B5E8328ECE7F}" type="pres">
      <dgm:prSet presAssocID="{85759314-70BC-4C42-8C1F-F7259D330C71}" presName="Name0" presStyleCnt="0">
        <dgm:presLayoutVars>
          <dgm:dir/>
          <dgm:animLvl val="lvl"/>
          <dgm:resizeHandles val="exact"/>
        </dgm:presLayoutVars>
      </dgm:prSet>
      <dgm:spPr/>
    </dgm:pt>
    <dgm:pt modelId="{4EAD760D-7BEB-44A1-BE98-532D57E47502}" type="pres">
      <dgm:prSet presAssocID="{23CBD265-318C-4DD7-AE84-6582AC225532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D93CC5A-653D-471D-9126-1F8FFD9529E4}" type="pres">
      <dgm:prSet presAssocID="{3BA9D2B5-7BC4-4673-B36E-0D2FB2C199B0}" presName="parTxOnlySpace" presStyleCnt="0"/>
      <dgm:spPr/>
    </dgm:pt>
    <dgm:pt modelId="{B250C65A-19C4-4816-B108-804182774070}" type="pres">
      <dgm:prSet presAssocID="{79D664E3-C1A7-4932-9292-F9E572068562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4FB3DD-A9D4-468F-BE73-914C792BD425}" type="pres">
      <dgm:prSet presAssocID="{9A76A84A-585B-4DA8-92A8-B8C82DFAEDCA}" presName="parTxOnlySpace" presStyleCnt="0"/>
      <dgm:spPr/>
    </dgm:pt>
    <dgm:pt modelId="{C4C530D1-060C-445F-B4D1-6B5B88631246}" type="pres">
      <dgm:prSet presAssocID="{E11E44A3-171D-4789-905F-F96943678E9C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CBBCD88-D70E-40DE-94B9-5DF231485581}" type="pres">
      <dgm:prSet presAssocID="{4C1276EC-C527-4C7F-926A-DB32DD1930CE}" presName="parTxOnlySpace" presStyleCnt="0"/>
      <dgm:spPr/>
    </dgm:pt>
    <dgm:pt modelId="{1DD251ED-CF4F-437E-8989-FA0BE399A0CE}" type="pres">
      <dgm:prSet presAssocID="{1B7C23A1-A637-4B9C-9134-137D2EB23AE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0A3DE9-D7B8-4EEE-B702-73C227BD8215}" type="pres">
      <dgm:prSet presAssocID="{191F155D-B732-49F7-A734-AA30E703C50A}" presName="parTxOnlySpace" presStyleCnt="0"/>
      <dgm:spPr/>
    </dgm:pt>
    <dgm:pt modelId="{D0CB3D25-3789-4C6C-A844-6D90E4AFD2CD}" type="pres">
      <dgm:prSet presAssocID="{2B3E16A2-1400-46A2-B87E-53431A52F1A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46BBC65-59E4-4ABC-950D-712B414D45D6}" type="pres">
      <dgm:prSet presAssocID="{197FECC1-38D9-40F4-8C7F-4F3B0486B114}" presName="parTxOnlySpace" presStyleCnt="0"/>
      <dgm:spPr/>
    </dgm:pt>
    <dgm:pt modelId="{04687DD1-AB77-4850-89BF-B349CA531F6D}" type="pres">
      <dgm:prSet presAssocID="{DAC52B28-E25A-4A3F-80EF-DCB3C7720C1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981D4EC-FE72-44B3-8112-E43D5A6BCB4D}" srcId="{85759314-70BC-4C42-8C1F-F7259D330C71}" destId="{E11E44A3-171D-4789-905F-F96943678E9C}" srcOrd="2" destOrd="0" parTransId="{1A0AE17C-D951-40A4-8F87-503A3B8CC892}" sibTransId="{4C1276EC-C527-4C7F-926A-DB32DD1930CE}"/>
    <dgm:cxn modelId="{BFF26CDE-08D8-4B70-B23D-33DBCE32AC53}" type="presOf" srcId="{23CBD265-318C-4DD7-AE84-6582AC225532}" destId="{4EAD760D-7BEB-44A1-BE98-532D57E47502}" srcOrd="0" destOrd="0" presId="urn:microsoft.com/office/officeart/2005/8/layout/chevron1"/>
    <dgm:cxn modelId="{CA161E85-0F81-4FDD-AA0E-F2739474B3FC}" srcId="{85759314-70BC-4C42-8C1F-F7259D330C71}" destId="{1B7C23A1-A637-4B9C-9134-137D2EB23AE4}" srcOrd="3" destOrd="0" parTransId="{4453A6B5-FA2B-426B-BEC1-24ABF82CDBD0}" sibTransId="{191F155D-B732-49F7-A734-AA30E703C50A}"/>
    <dgm:cxn modelId="{881E9BD4-EE3B-481C-8818-BCF17257CE89}" type="presOf" srcId="{2B3E16A2-1400-46A2-B87E-53431A52F1A8}" destId="{D0CB3D25-3789-4C6C-A844-6D90E4AFD2CD}" srcOrd="0" destOrd="0" presId="urn:microsoft.com/office/officeart/2005/8/layout/chevron1"/>
    <dgm:cxn modelId="{96441B32-F872-4122-AE7B-741E75201855}" srcId="{85759314-70BC-4C42-8C1F-F7259D330C71}" destId="{2B3E16A2-1400-46A2-B87E-53431A52F1A8}" srcOrd="4" destOrd="0" parTransId="{91E778CB-6772-4EBF-BDF5-0A5CC439010F}" sibTransId="{197FECC1-38D9-40F4-8C7F-4F3B0486B114}"/>
    <dgm:cxn modelId="{BC1BBD44-ABEF-4571-B98C-11AD64052276}" srcId="{85759314-70BC-4C42-8C1F-F7259D330C71}" destId="{23CBD265-318C-4DD7-AE84-6582AC225532}" srcOrd="0" destOrd="0" parTransId="{D48DEC8D-9355-4D33-9F74-469F431C0C62}" sibTransId="{3BA9D2B5-7BC4-4673-B36E-0D2FB2C199B0}"/>
    <dgm:cxn modelId="{0EA30A64-252F-48D0-8819-0B32D595551A}" type="presOf" srcId="{DAC52B28-E25A-4A3F-80EF-DCB3C7720C10}" destId="{04687DD1-AB77-4850-89BF-B349CA531F6D}" srcOrd="0" destOrd="0" presId="urn:microsoft.com/office/officeart/2005/8/layout/chevron1"/>
    <dgm:cxn modelId="{E36BBB15-E5FD-42BD-A04E-F50A2C43ACBC}" type="presOf" srcId="{79D664E3-C1A7-4932-9292-F9E572068562}" destId="{B250C65A-19C4-4816-B108-804182774070}" srcOrd="0" destOrd="0" presId="urn:microsoft.com/office/officeart/2005/8/layout/chevron1"/>
    <dgm:cxn modelId="{CDEABAC8-77AD-4321-A0AF-84F10D6D8489}" type="presOf" srcId="{1B7C23A1-A637-4B9C-9134-137D2EB23AE4}" destId="{1DD251ED-CF4F-437E-8989-FA0BE399A0CE}" srcOrd="0" destOrd="0" presId="urn:microsoft.com/office/officeart/2005/8/layout/chevron1"/>
    <dgm:cxn modelId="{BAC41484-D377-4B8C-9E76-9B8F89894BE3}" type="presOf" srcId="{85759314-70BC-4C42-8C1F-F7259D330C71}" destId="{EAB1274B-9ABB-4DEF-8365-B5E8328ECE7F}" srcOrd="0" destOrd="0" presId="urn:microsoft.com/office/officeart/2005/8/layout/chevron1"/>
    <dgm:cxn modelId="{0EEEC541-306E-444C-866E-7E3C2A157263}" srcId="{85759314-70BC-4C42-8C1F-F7259D330C71}" destId="{DAC52B28-E25A-4A3F-80EF-DCB3C7720C10}" srcOrd="5" destOrd="0" parTransId="{77031399-48AF-40B3-AACB-94EF636DF304}" sibTransId="{1C929ACB-0B59-425B-8937-F9BAF55D090B}"/>
    <dgm:cxn modelId="{070AC160-BF09-4B18-86F2-DDC6DD34516D}" srcId="{85759314-70BC-4C42-8C1F-F7259D330C71}" destId="{79D664E3-C1A7-4932-9292-F9E572068562}" srcOrd="1" destOrd="0" parTransId="{B037FEC5-2B89-48BC-BEB2-7E80F1BBEEF7}" sibTransId="{9A76A84A-585B-4DA8-92A8-B8C82DFAEDCA}"/>
    <dgm:cxn modelId="{96CCA063-2401-492E-8C95-6FA7DE8BEF9A}" type="presOf" srcId="{E11E44A3-171D-4789-905F-F96943678E9C}" destId="{C4C530D1-060C-445F-B4D1-6B5B88631246}" srcOrd="0" destOrd="0" presId="urn:microsoft.com/office/officeart/2005/8/layout/chevron1"/>
    <dgm:cxn modelId="{4E7F629D-7368-4B9C-846E-9F53E00A3346}" type="presParOf" srcId="{EAB1274B-9ABB-4DEF-8365-B5E8328ECE7F}" destId="{4EAD760D-7BEB-44A1-BE98-532D57E47502}" srcOrd="0" destOrd="0" presId="urn:microsoft.com/office/officeart/2005/8/layout/chevron1"/>
    <dgm:cxn modelId="{912346EB-4FC2-483A-A387-544132647D89}" type="presParOf" srcId="{EAB1274B-9ABB-4DEF-8365-B5E8328ECE7F}" destId="{AD93CC5A-653D-471D-9126-1F8FFD9529E4}" srcOrd="1" destOrd="0" presId="urn:microsoft.com/office/officeart/2005/8/layout/chevron1"/>
    <dgm:cxn modelId="{9AACC4F6-50A9-4663-8798-F1704BAEA2D6}" type="presParOf" srcId="{EAB1274B-9ABB-4DEF-8365-B5E8328ECE7F}" destId="{B250C65A-19C4-4816-B108-804182774070}" srcOrd="2" destOrd="0" presId="urn:microsoft.com/office/officeart/2005/8/layout/chevron1"/>
    <dgm:cxn modelId="{7B5BFBDF-BE32-48DB-A272-C8E72C229455}" type="presParOf" srcId="{EAB1274B-9ABB-4DEF-8365-B5E8328ECE7F}" destId="{D34FB3DD-A9D4-468F-BE73-914C792BD425}" srcOrd="3" destOrd="0" presId="urn:microsoft.com/office/officeart/2005/8/layout/chevron1"/>
    <dgm:cxn modelId="{63893F1D-515D-4FF1-86EC-E251236EED95}" type="presParOf" srcId="{EAB1274B-9ABB-4DEF-8365-B5E8328ECE7F}" destId="{C4C530D1-060C-445F-B4D1-6B5B88631246}" srcOrd="4" destOrd="0" presId="urn:microsoft.com/office/officeart/2005/8/layout/chevron1"/>
    <dgm:cxn modelId="{C8903028-051A-41E8-8469-3E4EB0D01A45}" type="presParOf" srcId="{EAB1274B-9ABB-4DEF-8365-B5E8328ECE7F}" destId="{CCBBCD88-D70E-40DE-94B9-5DF231485581}" srcOrd="5" destOrd="0" presId="urn:microsoft.com/office/officeart/2005/8/layout/chevron1"/>
    <dgm:cxn modelId="{8D1F7D1D-D4BA-4246-B6A5-2A70B0755956}" type="presParOf" srcId="{EAB1274B-9ABB-4DEF-8365-B5E8328ECE7F}" destId="{1DD251ED-CF4F-437E-8989-FA0BE399A0CE}" srcOrd="6" destOrd="0" presId="urn:microsoft.com/office/officeart/2005/8/layout/chevron1"/>
    <dgm:cxn modelId="{52A72B31-CE3F-4693-94D0-431BE3B7899E}" type="presParOf" srcId="{EAB1274B-9ABB-4DEF-8365-B5E8328ECE7F}" destId="{D30A3DE9-D7B8-4EEE-B702-73C227BD8215}" srcOrd="7" destOrd="0" presId="urn:microsoft.com/office/officeart/2005/8/layout/chevron1"/>
    <dgm:cxn modelId="{0C92A7EB-CC36-43F6-9728-F786669D38DB}" type="presParOf" srcId="{EAB1274B-9ABB-4DEF-8365-B5E8328ECE7F}" destId="{D0CB3D25-3789-4C6C-A844-6D90E4AFD2CD}" srcOrd="8" destOrd="0" presId="urn:microsoft.com/office/officeart/2005/8/layout/chevron1"/>
    <dgm:cxn modelId="{FE31D420-F81A-4AF4-A680-B375839526F5}" type="presParOf" srcId="{EAB1274B-9ABB-4DEF-8365-B5E8328ECE7F}" destId="{D46BBC65-59E4-4ABC-950D-712B414D45D6}" srcOrd="9" destOrd="0" presId="urn:microsoft.com/office/officeart/2005/8/layout/chevron1"/>
    <dgm:cxn modelId="{7CA0FADB-DD6B-4905-8C81-A47B6EE91003}" type="presParOf" srcId="{EAB1274B-9ABB-4DEF-8365-B5E8328ECE7F}" destId="{04687DD1-AB77-4850-89BF-B349CA531F6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95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19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630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595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9293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951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255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27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0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5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01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980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5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7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460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54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203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60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reaties.un.org/Pages/CTCs.aspx" TargetMode="External"/><Relationship Id="rId2" Type="http://schemas.openxmlformats.org/officeDocument/2006/relationships/hyperlink" Target="https://treaties.un.org/doc/source/publications/THB/Spanish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reaties.un.org/Pages/CTCTreaties.aspx?id=23&amp;subid=A&amp;lang=e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4800" dirty="0" smtClean="0"/>
              <a:t>Los tratados como fuente del derecho internacional</a:t>
            </a:r>
            <a:endParaRPr lang="es-CO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851005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s-CO" b="1" dirty="0" smtClean="0">
                <a:effectLst/>
              </a:rPr>
              <a:t>José Vicente Rubiano Ballesteros</a:t>
            </a:r>
          </a:p>
          <a:p>
            <a:r>
              <a:rPr lang="es-CO" b="1" dirty="0" smtClean="0">
                <a:effectLst/>
              </a:rPr>
              <a:t>Escuela de Derecho y Ciencia Política</a:t>
            </a:r>
          </a:p>
          <a:p>
            <a:r>
              <a:rPr lang="es-CO" b="1" dirty="0" smtClean="0">
                <a:effectLst/>
              </a:rPr>
              <a:t>Universidad Industrial de Santander</a:t>
            </a:r>
            <a:endParaRPr lang="es-CO" b="1" dirty="0">
              <a:effectLst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3220099"/>
            <a:ext cx="242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Práctica Docente</a:t>
            </a:r>
          </a:p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Derecho Internacional Público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779871" y="3127766"/>
            <a:ext cx="241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</a:rPr>
              <a:t>UNIDAD 1</a:t>
            </a:r>
          </a:p>
        </p:txBody>
      </p:sp>
    </p:spTree>
    <p:extLst>
      <p:ext uri="{BB962C8B-B14F-4D97-AF65-F5344CB8AC3E}">
        <p14:creationId xmlns:p14="http://schemas.microsoft.com/office/powerpoint/2010/main" val="27296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805053"/>
              </p:ext>
            </p:extLst>
          </p:nvPr>
        </p:nvGraphicFramePr>
        <p:xfrm>
          <a:off x="900113" y="1056553"/>
          <a:ext cx="10372725" cy="471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088"/>
                <a:gridCol w="2695312"/>
                <a:gridCol w="3123798"/>
                <a:gridCol w="3055527"/>
              </a:tblGrid>
              <a:tr h="2160740">
                <a:tc>
                  <a:txBody>
                    <a:bodyPr/>
                    <a:lstStyle/>
                    <a:p>
                      <a:pPr algn="ctr"/>
                      <a:r>
                        <a:rPr lang="es-CO" sz="1600" b="1" i="0" dirty="0" smtClean="0">
                          <a:solidFill>
                            <a:schemeClr val="tx1"/>
                          </a:solidFill>
                          <a:effectLst/>
                        </a:rPr>
                        <a:t>Nulidad</a:t>
                      </a:r>
                      <a:endParaRPr lang="es-CO" sz="16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Procede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únicamente por la causas señaladas en la respectiva Convención de Viena. </a:t>
                      </a:r>
                      <a:r>
                        <a:rPr lang="es-CO" sz="1600" b="1" i="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[Artículos 46-53, CV-69 y CV-86]</a:t>
                      </a:r>
                      <a:endParaRPr lang="es-CO" sz="1600" b="1" i="0" u="sng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Las disposiciones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carecen de fuerza jurídica.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Efectos </a:t>
                      </a:r>
                      <a:r>
                        <a:rPr lang="es-CO" sz="1600" b="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ex </a:t>
                      </a:r>
                      <a:r>
                        <a:rPr lang="es-CO" sz="1600" b="0" i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tunc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Restablecimiento de la situación anterior a la celebración del tratado.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Los actos ejecutados de buena fe no resultan ilícitos.</a:t>
                      </a:r>
                      <a:endParaRPr lang="es-CO" sz="16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Estas partes no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podrán ser alegadas por ninguna parte que, luego de haber tenido conocimiento de los hechos: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lang="es-CO" sz="16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Haya convenido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expresamente en que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el tratado es válido, permanece en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vigor o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continúa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en aplicación, según el caso; o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haya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comportado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tal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manera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que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debe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considerarse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que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dado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su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aquiescencia a la validez del tratado o a  su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continuación en vigor o en aplicación,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según</a:t>
                      </a: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el caso.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5721">
                <a:tc>
                  <a:txBody>
                    <a:bodyPr/>
                    <a:lstStyle/>
                    <a:p>
                      <a:pPr algn="ctr"/>
                      <a:r>
                        <a:rPr lang="es-CO" sz="1600" b="1" i="0" dirty="0" smtClean="0">
                          <a:solidFill>
                            <a:schemeClr val="tx1"/>
                          </a:solidFill>
                          <a:effectLst/>
                        </a:rPr>
                        <a:t>Terminación</a:t>
                      </a:r>
                      <a:endParaRPr lang="es-CO" sz="16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Procede por las causas señaladas en la respectiva Convención de Viena y en el tratado mismo. </a:t>
                      </a:r>
                      <a:r>
                        <a:rPr lang="es-CO" sz="1600" b="1" i="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[Artículos, 54, 57, 59-64, CV-69 y CV-86]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dirty="0" smtClean="0">
                          <a:solidFill>
                            <a:schemeClr val="tx1"/>
                          </a:solidFill>
                        </a:rPr>
                        <a:t>Exime a las partes del cumplimiento del tratado.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dirty="0" smtClean="0">
                          <a:solidFill>
                            <a:schemeClr val="tx1"/>
                          </a:solidFill>
                        </a:rPr>
                        <a:t>No afecta las relaciones jurídicas</a:t>
                      </a:r>
                      <a:r>
                        <a:rPr lang="es-CO" sz="1600" b="0" baseline="0" dirty="0" smtClean="0">
                          <a:solidFill>
                            <a:schemeClr val="tx1"/>
                          </a:solidFill>
                        </a:rPr>
                        <a:t> previamente establecidas por el tratado.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baseline="0" dirty="0" smtClean="0">
                          <a:solidFill>
                            <a:schemeClr val="tx1"/>
                          </a:solidFill>
                        </a:rPr>
                        <a:t>Efectos </a:t>
                      </a:r>
                      <a:r>
                        <a:rPr lang="es-CO" sz="1600" b="0" i="1" baseline="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es-CO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600" b="0" i="1" baseline="0" dirty="0" smtClean="0">
                          <a:solidFill>
                            <a:schemeClr val="tx1"/>
                          </a:solidFill>
                        </a:rPr>
                        <a:t>nunc</a:t>
                      </a:r>
                      <a:r>
                        <a:rPr lang="es-CO" sz="1600" b="0" baseline="0" dirty="0" smtClean="0">
                          <a:solidFill>
                            <a:schemeClr val="tx1"/>
                          </a:solidFill>
                        </a:rPr>
                        <a:t>: permanente (terminación o retiro) o temporal (suspensión)</a:t>
                      </a:r>
                      <a:endParaRPr lang="es-CO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CO" sz="1400" b="0" i="0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721">
                <a:tc>
                  <a:txBody>
                    <a:bodyPr/>
                    <a:lstStyle/>
                    <a:p>
                      <a:pPr algn="ctr"/>
                      <a:r>
                        <a:rPr lang="es-CO" sz="1600" b="1" i="0" dirty="0" smtClean="0">
                          <a:solidFill>
                            <a:schemeClr val="tx1"/>
                          </a:solidFill>
                          <a:effectLst/>
                        </a:rPr>
                        <a:t>Suspensión</a:t>
                      </a:r>
                      <a:endParaRPr lang="es-CO" sz="16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CO" sz="1400" b="0" i="0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CO" sz="1400" b="0" i="0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89298">
                <a:tc>
                  <a:txBody>
                    <a:bodyPr/>
                    <a:lstStyle/>
                    <a:p>
                      <a:pPr algn="ctr"/>
                      <a:r>
                        <a:rPr lang="es-CO" sz="1600" b="1" i="0" dirty="0" smtClean="0">
                          <a:solidFill>
                            <a:schemeClr val="tx1"/>
                          </a:solidFill>
                          <a:effectLst/>
                        </a:rPr>
                        <a:t>Retiro</a:t>
                      </a:r>
                      <a:endParaRPr lang="es-CO" sz="16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CO" sz="1400" b="0" i="0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CO" sz="1400" b="0" i="0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3045">
                <a:tc>
                  <a:txBody>
                    <a:bodyPr/>
                    <a:lstStyle/>
                    <a:p>
                      <a:pPr algn="ctr"/>
                      <a:r>
                        <a:rPr lang="es-CO" sz="1600" b="1" i="0" dirty="0" smtClean="0">
                          <a:solidFill>
                            <a:schemeClr val="tx1"/>
                          </a:solidFill>
                          <a:effectLst/>
                        </a:rPr>
                        <a:t>Denuncia</a:t>
                      </a:r>
                      <a:endParaRPr lang="es-CO" sz="16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Tiene los mismos efectos que el retiro, pero no requiere ser motivada.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s-CO" sz="1200" b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es-CO" sz="1200" b="0" i="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80321" y="610984"/>
            <a:ext cx="1082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/>
              <a:t>Tabla </a:t>
            </a:r>
            <a:r>
              <a:rPr lang="es-CO" b="1" i="1" dirty="0"/>
              <a:t>6</a:t>
            </a:r>
            <a:r>
              <a:rPr lang="es-CO" b="1" i="1" dirty="0" smtClean="0"/>
              <a:t>. Medios de impugnar la validez y terminación en vigor del tratado</a:t>
            </a:r>
            <a:endParaRPr lang="es-CO" b="1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843337" y="5847314"/>
            <a:ext cx="7662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Fuente:</a:t>
            </a:r>
            <a:r>
              <a:rPr lang="es-CO" sz="1600" dirty="0" smtClean="0"/>
              <a:t> Elaboración propia, con base en FERNÁNDEZ TOMÁS </a:t>
            </a:r>
            <a:r>
              <a:rPr lang="es-CO" sz="1600" i="1" dirty="0" smtClean="0"/>
              <a:t>et al.</a:t>
            </a:r>
            <a:r>
              <a:rPr lang="es-CO" sz="1600" dirty="0" smtClean="0"/>
              <a:t> 2011; CV-69 y CV-86.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82641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60595" y="905827"/>
            <a:ext cx="1040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Conclusión de tratados en el derecho colombiano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8661821"/>
              </p:ext>
            </p:extLst>
          </p:nvPr>
        </p:nvGraphicFramePr>
        <p:xfrm>
          <a:off x="728661" y="1671636"/>
          <a:ext cx="10872787" cy="150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048117"/>
              </p:ext>
            </p:extLst>
          </p:nvPr>
        </p:nvGraphicFramePr>
        <p:xfrm>
          <a:off x="960594" y="3176525"/>
          <a:ext cx="1040892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640"/>
                <a:gridCol w="3469640"/>
                <a:gridCol w="3469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Presidente</a:t>
                      </a:r>
                      <a:r>
                        <a:rPr lang="es-CO" baseline="0" dirty="0" smtClean="0"/>
                        <a:t> de la República</a:t>
                      </a:r>
                    </a:p>
                    <a:p>
                      <a:pPr algn="ctr"/>
                      <a:r>
                        <a:rPr lang="es-CO" baseline="0" dirty="0" smtClean="0"/>
                        <a:t>[Art. 189, numeral 2, CN]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Congreso de la República</a:t>
                      </a:r>
                    </a:p>
                    <a:p>
                      <a:pPr algn="ctr"/>
                      <a:r>
                        <a:rPr lang="es-CO" dirty="0" smtClean="0"/>
                        <a:t>[Art. 150, numeral 16, CN]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Corte</a:t>
                      </a:r>
                      <a:r>
                        <a:rPr lang="es-CO" baseline="0" dirty="0" smtClean="0"/>
                        <a:t> Constitucional</a:t>
                      </a:r>
                    </a:p>
                    <a:p>
                      <a:pPr algn="ctr"/>
                      <a:r>
                        <a:rPr lang="es-CO" baseline="0" dirty="0" smtClean="0"/>
                        <a:t>[Art. 241, numeral 10, CN]</a:t>
                      </a:r>
                      <a:endParaRPr lang="es-CO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dirty="0" smtClean="0"/>
                        <a:t>Dirección</a:t>
                      </a:r>
                      <a:r>
                        <a:rPr lang="es-CO" baseline="0" dirty="0" smtClean="0"/>
                        <a:t> de las relaciones internacionales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baseline="0" dirty="0" smtClean="0"/>
                        <a:t>Nombrar agentes diplomáticos y consulares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baseline="0" dirty="0" smtClean="0"/>
                        <a:t>Negociación y firma de tratados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dirty="0" smtClean="0"/>
                        <a:t>Aprobar los tratados internacionales celebrados por</a:t>
                      </a:r>
                      <a:r>
                        <a:rPr lang="es-CO" baseline="0" dirty="0" smtClean="0"/>
                        <a:t> el Gobierno.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Decidir definitivamente sobre la exequibilidad de los tratados internacionales y de las leyes que los aprueben.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Estado no puede manifestar</a:t>
                      </a:r>
                      <a:r>
                        <a:rPr lang="es-CO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 consentimiento respecto de d</a:t>
                      </a:r>
                      <a:r>
                        <a:rPr lang="es-CO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isposiciones</a:t>
                      </a:r>
                      <a:r>
                        <a:rPr lang="es-CO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tratado declaradas inexequibles.</a:t>
                      </a:r>
                      <a:endParaRPr lang="es-CO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040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REFERENCIAS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7250" y="2528887"/>
            <a:ext cx="10472738" cy="3686176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s-CO" sz="1800" b="1" dirty="0" smtClean="0">
                <a:solidFill>
                  <a:schemeClr val="tx1"/>
                </a:solidFill>
                <a:effectLst/>
              </a:rPr>
              <a:t>ONU.</a:t>
            </a:r>
            <a:r>
              <a:rPr lang="es-CO" sz="1800" dirty="0" smtClean="0">
                <a:solidFill>
                  <a:schemeClr val="tx1"/>
                </a:solidFill>
                <a:effectLst/>
              </a:rPr>
              <a:t> OFICINA </a:t>
            </a:r>
            <a:r>
              <a:rPr lang="es-CO" sz="1800" dirty="0">
                <a:solidFill>
                  <a:schemeClr val="tx1"/>
                </a:solidFill>
                <a:effectLst/>
              </a:rPr>
              <a:t>DE ASUNTOS JURÍDICOS. SECCIÓN DE TRATADOS. “</a:t>
            </a:r>
            <a:r>
              <a:rPr lang="es-CO" sz="1800" dirty="0" smtClean="0">
                <a:solidFill>
                  <a:schemeClr val="tx1"/>
                </a:solidFill>
                <a:effectLst/>
              </a:rPr>
              <a:t>Manual de Tratados”, 2001, [en línea: </a:t>
            </a:r>
            <a:r>
              <a:rPr lang="es-CO" sz="1800" u="sng" dirty="0" smtClean="0">
                <a:solidFill>
                  <a:schemeClr val="tx1"/>
                </a:solidFill>
                <a:effectLst/>
                <a:hlinkClick r:id="rId2"/>
              </a:rPr>
              <a:t>https</a:t>
            </a:r>
            <a:r>
              <a:rPr lang="es-CO" sz="1800" u="sng" dirty="0">
                <a:solidFill>
                  <a:schemeClr val="tx1"/>
                </a:solidFill>
                <a:effectLst/>
                <a:hlinkClick r:id="rId2"/>
              </a:rPr>
              <a:t>://treaties.un.org/doc/source/publications/THB/Spanish.pdf</a:t>
            </a:r>
            <a:r>
              <a:rPr lang="es-CO" sz="1800" dirty="0" smtClean="0">
                <a:solidFill>
                  <a:schemeClr val="tx1"/>
                </a:solidFill>
                <a:effectLst/>
              </a:rPr>
              <a:t>]</a:t>
            </a:r>
          </a:p>
          <a:p>
            <a:pPr algn="just">
              <a:lnSpc>
                <a:spcPct val="200000"/>
              </a:lnSpc>
            </a:pPr>
            <a:r>
              <a:rPr lang="es-CO" sz="1800" b="1" dirty="0">
                <a:solidFill>
                  <a:schemeClr val="tx1"/>
                </a:solidFill>
                <a:effectLst/>
              </a:rPr>
              <a:t>ONU. </a:t>
            </a:r>
            <a:r>
              <a:rPr lang="es-CO" sz="1800" dirty="0" err="1">
                <a:solidFill>
                  <a:schemeClr val="tx1"/>
                </a:solidFill>
                <a:effectLst/>
              </a:rPr>
              <a:t>United</a:t>
            </a:r>
            <a:r>
              <a:rPr lang="es-CO" sz="1800" dirty="0">
                <a:solidFill>
                  <a:schemeClr val="tx1"/>
                </a:solidFill>
                <a:effectLst/>
              </a:rPr>
              <a:t> </a:t>
            </a:r>
            <a:r>
              <a:rPr lang="es-CO" sz="1800" dirty="0" err="1">
                <a:solidFill>
                  <a:schemeClr val="tx1"/>
                </a:solidFill>
                <a:effectLst/>
              </a:rPr>
              <a:t>Nations</a:t>
            </a:r>
            <a:r>
              <a:rPr lang="es-CO" sz="1800" dirty="0">
                <a:solidFill>
                  <a:schemeClr val="tx1"/>
                </a:solidFill>
                <a:effectLst/>
              </a:rPr>
              <a:t> </a:t>
            </a:r>
            <a:r>
              <a:rPr lang="es-CO" sz="1800" dirty="0" err="1">
                <a:solidFill>
                  <a:schemeClr val="tx1"/>
                </a:solidFill>
                <a:effectLst/>
              </a:rPr>
              <a:t>Treaty</a:t>
            </a:r>
            <a:r>
              <a:rPr lang="es-CO" sz="1800" dirty="0">
                <a:solidFill>
                  <a:schemeClr val="tx1"/>
                </a:solidFill>
                <a:effectLst/>
              </a:rPr>
              <a:t> </a:t>
            </a:r>
            <a:r>
              <a:rPr lang="es-CO" sz="1800" dirty="0" err="1">
                <a:solidFill>
                  <a:schemeClr val="tx1"/>
                </a:solidFill>
                <a:effectLst/>
              </a:rPr>
              <a:t>Collection</a:t>
            </a:r>
            <a:r>
              <a:rPr lang="es-CO" sz="1800" dirty="0">
                <a:solidFill>
                  <a:schemeClr val="tx1"/>
                </a:solidFill>
                <a:effectLst/>
              </a:rPr>
              <a:t>. </a:t>
            </a:r>
            <a:r>
              <a:rPr lang="es-CO" sz="1800" dirty="0" err="1">
                <a:solidFill>
                  <a:schemeClr val="tx1"/>
                </a:solidFill>
                <a:effectLst/>
              </a:rPr>
              <a:t>Certified</a:t>
            </a:r>
            <a:r>
              <a:rPr lang="es-CO" sz="1800" dirty="0">
                <a:solidFill>
                  <a:schemeClr val="tx1"/>
                </a:solidFill>
                <a:effectLst/>
              </a:rPr>
              <a:t> True Copies of Multilateral </a:t>
            </a:r>
            <a:r>
              <a:rPr lang="es-CO" sz="1800" dirty="0" err="1">
                <a:solidFill>
                  <a:schemeClr val="tx1"/>
                </a:solidFill>
                <a:effectLst/>
              </a:rPr>
              <a:t>Treaties</a:t>
            </a:r>
            <a:r>
              <a:rPr lang="es-CO" sz="1800" dirty="0">
                <a:solidFill>
                  <a:schemeClr val="tx1"/>
                </a:solidFill>
                <a:effectLst/>
              </a:rPr>
              <a:t> </a:t>
            </a:r>
            <a:r>
              <a:rPr lang="es-CO" sz="1800" dirty="0" err="1">
                <a:solidFill>
                  <a:schemeClr val="tx1"/>
                </a:solidFill>
                <a:effectLst/>
              </a:rPr>
              <a:t>Deposited</a:t>
            </a:r>
            <a:r>
              <a:rPr lang="es-CO" sz="1800" dirty="0">
                <a:solidFill>
                  <a:schemeClr val="tx1"/>
                </a:solidFill>
                <a:effectLst/>
              </a:rPr>
              <a:t> </a:t>
            </a:r>
            <a:r>
              <a:rPr lang="es-CO" sz="1800" dirty="0" err="1">
                <a:solidFill>
                  <a:schemeClr val="tx1"/>
                </a:solidFill>
                <a:effectLst/>
              </a:rPr>
              <a:t>with</a:t>
            </a:r>
            <a:r>
              <a:rPr lang="es-CO" sz="1800" dirty="0">
                <a:solidFill>
                  <a:schemeClr val="tx1"/>
                </a:solidFill>
                <a:effectLst/>
              </a:rPr>
              <a:t> </a:t>
            </a:r>
            <a:r>
              <a:rPr lang="es-CO" sz="1800" dirty="0" err="1">
                <a:solidFill>
                  <a:schemeClr val="tx1"/>
                </a:solidFill>
                <a:effectLst/>
              </a:rPr>
              <a:t>the</a:t>
            </a:r>
            <a:r>
              <a:rPr lang="es-CO" sz="1800" dirty="0">
                <a:solidFill>
                  <a:schemeClr val="tx1"/>
                </a:solidFill>
                <a:effectLst/>
              </a:rPr>
              <a:t> </a:t>
            </a:r>
            <a:r>
              <a:rPr lang="es-CO" sz="1800" dirty="0" err="1">
                <a:solidFill>
                  <a:schemeClr val="tx1"/>
                </a:solidFill>
                <a:effectLst/>
              </a:rPr>
              <a:t>Secretary</a:t>
            </a:r>
            <a:r>
              <a:rPr lang="es-CO" sz="1800" dirty="0">
                <a:solidFill>
                  <a:schemeClr val="tx1"/>
                </a:solidFill>
                <a:effectLst/>
              </a:rPr>
              <a:t>-General. </a:t>
            </a:r>
            <a:r>
              <a:rPr lang="es-CO" sz="1800" dirty="0" err="1">
                <a:solidFill>
                  <a:schemeClr val="tx1"/>
                </a:solidFill>
                <a:effectLst/>
              </a:rPr>
              <a:t>Chapter</a:t>
            </a:r>
            <a:r>
              <a:rPr lang="es-CO" sz="1800" dirty="0">
                <a:solidFill>
                  <a:schemeClr val="tx1"/>
                </a:solidFill>
                <a:effectLst/>
              </a:rPr>
              <a:t> XXIII: </a:t>
            </a:r>
            <a:r>
              <a:rPr lang="es-CO" sz="1800" dirty="0" err="1">
                <a:solidFill>
                  <a:schemeClr val="tx1"/>
                </a:solidFill>
                <a:effectLst/>
              </a:rPr>
              <a:t>Law</a:t>
            </a:r>
            <a:r>
              <a:rPr lang="es-CO" sz="1800" dirty="0">
                <a:solidFill>
                  <a:schemeClr val="tx1"/>
                </a:solidFill>
                <a:effectLst/>
              </a:rPr>
              <a:t> of </a:t>
            </a:r>
            <a:r>
              <a:rPr lang="es-CO" sz="1800" dirty="0" err="1">
                <a:solidFill>
                  <a:schemeClr val="tx1"/>
                </a:solidFill>
                <a:effectLst/>
              </a:rPr>
              <a:t>Treaties</a:t>
            </a:r>
            <a:r>
              <a:rPr lang="es-CO" sz="1800" dirty="0">
                <a:solidFill>
                  <a:schemeClr val="tx1"/>
                </a:solidFill>
                <a:effectLst/>
              </a:rPr>
              <a:t>, [en línea: </a:t>
            </a:r>
            <a:r>
              <a:rPr lang="es-CO" sz="1800" u="sng" dirty="0">
                <a:solidFill>
                  <a:schemeClr val="tx1"/>
                </a:solidFill>
                <a:effectLst/>
                <a:hlinkClick r:id="rId3"/>
              </a:rPr>
              <a:t>https://treaties.un.org/Pages/CTCs.aspx</a:t>
            </a:r>
            <a:r>
              <a:rPr lang="es-CO" sz="1800" dirty="0">
                <a:solidFill>
                  <a:schemeClr val="tx1"/>
                </a:solidFill>
                <a:effectLst/>
              </a:rPr>
              <a:t>].</a:t>
            </a:r>
          </a:p>
          <a:p>
            <a:pPr algn="just">
              <a:lnSpc>
                <a:spcPct val="200000"/>
              </a:lnSpc>
            </a:pPr>
            <a:r>
              <a:rPr lang="es-CO" sz="1800" b="1" dirty="0" smtClean="0">
                <a:solidFill>
                  <a:schemeClr val="tx1"/>
                </a:solidFill>
                <a:effectLst/>
              </a:rPr>
              <a:t>RODRÍGUEZ CARRIÓN, </a:t>
            </a:r>
            <a:r>
              <a:rPr lang="es-CO" sz="1800" dirty="0">
                <a:solidFill>
                  <a:schemeClr val="tx1"/>
                </a:solidFill>
                <a:effectLst/>
              </a:rPr>
              <a:t>Alejandro J</a:t>
            </a:r>
            <a:r>
              <a:rPr lang="es-CO" sz="1800" dirty="0" smtClean="0">
                <a:solidFill>
                  <a:schemeClr val="tx1"/>
                </a:solidFill>
                <a:effectLst/>
              </a:rPr>
              <a:t>. “</a:t>
            </a:r>
            <a:r>
              <a:rPr lang="es-CO" sz="1800" dirty="0">
                <a:solidFill>
                  <a:schemeClr val="tx1"/>
                </a:solidFill>
                <a:effectLst/>
              </a:rPr>
              <a:t>Lecciones de Derecho Internacional Público”. Madrid: </a:t>
            </a:r>
            <a:r>
              <a:rPr lang="es-CO" sz="1800" dirty="0" err="1">
                <a:solidFill>
                  <a:schemeClr val="tx1"/>
                </a:solidFill>
                <a:effectLst/>
              </a:rPr>
              <a:t>Tecnos</a:t>
            </a:r>
            <a:r>
              <a:rPr lang="es-CO" sz="1800" dirty="0">
                <a:solidFill>
                  <a:schemeClr val="tx1"/>
                </a:solidFill>
                <a:effectLst/>
              </a:rPr>
              <a:t>, 2009, 6° ed., 2ª </a:t>
            </a:r>
            <a:r>
              <a:rPr lang="es-CO" sz="1800" dirty="0" err="1" smtClean="0">
                <a:solidFill>
                  <a:schemeClr val="tx1"/>
                </a:solidFill>
                <a:effectLst/>
              </a:rPr>
              <a:t>reimpr</a:t>
            </a:r>
            <a:r>
              <a:rPr lang="es-CO" sz="1800" dirty="0" smtClean="0">
                <a:solidFill>
                  <a:schemeClr val="tx1"/>
                </a:solidFill>
                <a:effectLst/>
              </a:rPr>
              <a:t>.</a:t>
            </a:r>
            <a:endParaRPr lang="es-CO" sz="18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24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8192" y="679523"/>
            <a:ext cx="10641807" cy="17064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800" b="1" dirty="0" smtClean="0"/>
              <a:t>Tratado: </a:t>
            </a:r>
            <a:r>
              <a:rPr lang="es-CO" sz="2800" dirty="0" smtClean="0"/>
              <a:t>A</a:t>
            </a:r>
            <a:r>
              <a:rPr lang="es-CO" sz="2800" dirty="0" smtClean="0">
                <a:effectLst/>
              </a:rPr>
              <a:t>cuerdo celebrado entre sujetos de derecho internacional (Estados y organizaciones internacionales) con el fin de producir efectos jurídicos, es decir crear, modificar o extinguir derechos y obligaciones.</a:t>
            </a:r>
            <a:endParaRPr lang="es-CO" sz="2800" dirty="0">
              <a:effectLst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043488" y="2571750"/>
            <a:ext cx="638651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 smtClean="0">
                <a:solidFill>
                  <a:schemeClr val="tx1"/>
                </a:solidFill>
              </a:rPr>
              <a:t>Características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s-CO" b="1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s-CO" dirty="0" smtClean="0">
                <a:solidFill>
                  <a:schemeClr val="tx1"/>
                </a:solidFill>
              </a:rPr>
              <a:t>Acuerdo internacional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s-CO" dirty="0" smtClean="0">
                <a:solidFill>
                  <a:schemeClr val="tx1"/>
                </a:solidFill>
              </a:rPr>
              <a:t>E-E / OI-OI /E-OI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s-CO" dirty="0" smtClean="0">
                <a:solidFill>
                  <a:schemeClr val="tx1"/>
                </a:solidFill>
              </a:rPr>
              <a:t>Regido por el DI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s-CO" dirty="0" smtClean="0">
                <a:solidFill>
                  <a:schemeClr val="tx1"/>
                </a:solidFill>
              </a:rPr>
              <a:t>Instrumento único / 2+ Instrumentos conexos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s-CO" dirty="0" smtClean="0">
                <a:solidFill>
                  <a:schemeClr val="tx1"/>
                </a:solidFill>
              </a:rPr>
              <a:t>Cualquier denominación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17" y="2545554"/>
            <a:ext cx="3683796" cy="368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8129" y="637319"/>
            <a:ext cx="10417126" cy="1796392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CO" sz="3200" b="1" dirty="0" smtClean="0">
                <a:effectLst/>
              </a:rPr>
              <a:t>Textos jurídicos que regulan los tratados</a:t>
            </a:r>
          </a:p>
          <a:p>
            <a:pPr marL="0" indent="0" algn="just">
              <a:buNone/>
            </a:pPr>
            <a:endParaRPr lang="es-CO" sz="2800" dirty="0"/>
          </a:p>
        </p:txBody>
      </p:sp>
      <p:sp>
        <p:nvSpPr>
          <p:cNvPr id="4" name="Rectángulo 3"/>
          <p:cNvSpPr/>
          <p:nvPr/>
        </p:nvSpPr>
        <p:spPr>
          <a:xfrm>
            <a:off x="858129" y="2802514"/>
            <a:ext cx="54998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/>
              <a:t>Convención de Viena sobre el Derecho de los Tratados de 1969. (Vigente</a:t>
            </a:r>
            <a:r>
              <a:rPr lang="es-CO" sz="24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/>
              <a:t>Convención de Viena sobre el Derecho de los Tratados entre Estados y Organizaciones Internacionales o entre Organizaciones Internacionales de 1986. (Entrada en vigor pendiente)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38" y="2605161"/>
            <a:ext cx="2582316" cy="34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6031" y="662940"/>
            <a:ext cx="10572751" cy="551919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/>
            <a:r>
              <a:rPr lang="es-CO" dirty="0" smtClean="0">
                <a:solidFill>
                  <a:schemeClr val="tx1"/>
                </a:solidFill>
                <a:effectLst/>
              </a:rPr>
              <a:t>Convención </a:t>
            </a:r>
            <a:r>
              <a:rPr lang="es-CO" dirty="0">
                <a:solidFill>
                  <a:schemeClr val="tx1"/>
                </a:solidFill>
                <a:effectLst/>
              </a:rPr>
              <a:t>de Viena sobre el Derecho de los Tratados (23 de mayo de </a:t>
            </a:r>
            <a:r>
              <a:rPr lang="es-CO" dirty="0" smtClean="0">
                <a:solidFill>
                  <a:schemeClr val="tx1"/>
                </a:solidFill>
                <a:effectLst/>
              </a:rPr>
              <a:t>1969) </a:t>
            </a:r>
            <a:r>
              <a:rPr lang="es-CO" b="1" dirty="0" smtClean="0">
                <a:solidFill>
                  <a:schemeClr val="tx1"/>
                </a:solidFill>
                <a:effectLst/>
              </a:rPr>
              <a:t>[CV-69]</a:t>
            </a:r>
          </a:p>
          <a:p>
            <a:pPr lvl="1" algn="just"/>
            <a:r>
              <a:rPr lang="es-CO" b="1" dirty="0" smtClean="0">
                <a:solidFill>
                  <a:schemeClr val="tx1"/>
                </a:solidFill>
                <a:effectLst/>
              </a:rPr>
              <a:t>Entrada en vigor: </a:t>
            </a:r>
            <a:r>
              <a:rPr lang="es-CO" dirty="0" smtClean="0">
                <a:solidFill>
                  <a:schemeClr val="tx1"/>
                </a:solidFill>
                <a:effectLst/>
              </a:rPr>
              <a:t>27 de enero de 1980</a:t>
            </a:r>
          </a:p>
          <a:p>
            <a:pPr lvl="1" algn="just"/>
            <a:r>
              <a:rPr lang="es-CO" b="1" dirty="0" smtClean="0">
                <a:solidFill>
                  <a:schemeClr val="tx1"/>
                </a:solidFill>
              </a:rPr>
              <a:t>Firmas: </a:t>
            </a:r>
            <a:r>
              <a:rPr lang="es-CO" dirty="0" smtClean="0">
                <a:solidFill>
                  <a:schemeClr val="tx1"/>
                </a:solidFill>
              </a:rPr>
              <a:t>45</a:t>
            </a:r>
            <a:endParaRPr lang="es-CO" b="1" dirty="0">
              <a:solidFill>
                <a:schemeClr val="tx1"/>
              </a:solidFill>
            </a:endParaRPr>
          </a:p>
          <a:p>
            <a:pPr lvl="1" algn="just"/>
            <a:r>
              <a:rPr lang="es-CO" b="1" dirty="0" smtClean="0">
                <a:solidFill>
                  <a:schemeClr val="tx1"/>
                </a:solidFill>
              </a:rPr>
              <a:t>Partes: </a:t>
            </a:r>
            <a:r>
              <a:rPr lang="es-CO" dirty="0" smtClean="0">
                <a:solidFill>
                  <a:schemeClr val="tx1"/>
                </a:solidFill>
              </a:rPr>
              <a:t>114 (Ratificaciones, Adhesiones</a:t>
            </a:r>
            <a:r>
              <a:rPr lang="es-CO" dirty="0">
                <a:solidFill>
                  <a:schemeClr val="tx1"/>
                </a:solidFill>
              </a:rPr>
              <a:t> </a:t>
            </a:r>
            <a:r>
              <a:rPr lang="es-CO" dirty="0" smtClean="0">
                <a:solidFill>
                  <a:schemeClr val="tx1"/>
                </a:solidFill>
              </a:rPr>
              <a:t>o Sucesiones) [2015]</a:t>
            </a:r>
            <a:endParaRPr lang="es-CO" b="1" dirty="0" smtClean="0">
              <a:solidFill>
                <a:schemeClr val="tx1"/>
              </a:solidFill>
              <a:effectLst/>
            </a:endParaRPr>
          </a:p>
          <a:p>
            <a:pPr algn="just"/>
            <a:r>
              <a:rPr lang="es-CO" dirty="0" smtClean="0">
                <a:solidFill>
                  <a:schemeClr val="tx1"/>
                </a:solidFill>
                <a:effectLst/>
              </a:rPr>
              <a:t>Convención </a:t>
            </a:r>
            <a:r>
              <a:rPr lang="es-CO" dirty="0">
                <a:solidFill>
                  <a:schemeClr val="tx1"/>
                </a:solidFill>
                <a:effectLst/>
              </a:rPr>
              <a:t>de Viena sobre el Derecho de los Tratados entre Estados y Organizaciones Internacionales o entre Organizaciones Internacionales (21 de marzo de 1986</a:t>
            </a:r>
            <a:r>
              <a:rPr lang="es-CO" dirty="0" smtClean="0">
                <a:solidFill>
                  <a:schemeClr val="tx1"/>
                </a:solidFill>
                <a:effectLst/>
              </a:rPr>
              <a:t>) </a:t>
            </a:r>
            <a:r>
              <a:rPr lang="es-CO" b="1" dirty="0" smtClean="0">
                <a:solidFill>
                  <a:schemeClr val="tx1"/>
                </a:solidFill>
                <a:effectLst/>
              </a:rPr>
              <a:t>[CV-86]</a:t>
            </a:r>
          </a:p>
          <a:p>
            <a:pPr lvl="1" algn="just"/>
            <a:r>
              <a:rPr lang="es-CO" b="1" dirty="0">
                <a:solidFill>
                  <a:schemeClr val="tx1"/>
                </a:solidFill>
              </a:rPr>
              <a:t>Entrada en vigor: </a:t>
            </a:r>
            <a:r>
              <a:rPr lang="es-CO" dirty="0" smtClean="0">
                <a:solidFill>
                  <a:schemeClr val="tx1"/>
                </a:solidFill>
              </a:rPr>
              <a:t>Pendiente (Número insuficiente de Estados Contratantes: 31/35 [2015])</a:t>
            </a:r>
            <a:endParaRPr lang="es-CO" dirty="0">
              <a:solidFill>
                <a:schemeClr val="tx1"/>
              </a:solidFill>
            </a:endParaRPr>
          </a:p>
          <a:p>
            <a:pPr lvl="1" algn="just"/>
            <a:r>
              <a:rPr lang="es-CO" b="1" dirty="0">
                <a:solidFill>
                  <a:schemeClr val="tx1"/>
                </a:solidFill>
              </a:rPr>
              <a:t>Firmas: </a:t>
            </a:r>
            <a:r>
              <a:rPr lang="es-CO" dirty="0" smtClean="0">
                <a:solidFill>
                  <a:schemeClr val="tx1"/>
                </a:solidFill>
              </a:rPr>
              <a:t>39</a:t>
            </a:r>
            <a:endParaRPr lang="es-CO" dirty="0">
              <a:solidFill>
                <a:schemeClr val="tx1"/>
              </a:solidFill>
            </a:endParaRPr>
          </a:p>
          <a:p>
            <a:pPr lvl="1" algn="just"/>
            <a:r>
              <a:rPr lang="es-CO" b="1" dirty="0">
                <a:solidFill>
                  <a:schemeClr val="tx1"/>
                </a:solidFill>
              </a:rPr>
              <a:t>Partes: </a:t>
            </a:r>
            <a:r>
              <a:rPr lang="es-CO" dirty="0" smtClean="0">
                <a:solidFill>
                  <a:schemeClr val="tx1"/>
                </a:solidFill>
              </a:rPr>
              <a:t>43 </a:t>
            </a:r>
            <a:r>
              <a:rPr lang="es-CO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[31 E + 12 OI] </a:t>
            </a:r>
            <a:r>
              <a:rPr lang="es-CO" dirty="0" smtClean="0">
                <a:solidFill>
                  <a:schemeClr val="tx1"/>
                </a:solidFill>
              </a:rPr>
              <a:t>(Ratificaciones</a:t>
            </a:r>
            <a:r>
              <a:rPr lang="es-CO" dirty="0">
                <a:solidFill>
                  <a:schemeClr val="tx1"/>
                </a:solidFill>
              </a:rPr>
              <a:t>, </a:t>
            </a:r>
            <a:r>
              <a:rPr lang="es-CO" dirty="0" smtClean="0">
                <a:solidFill>
                  <a:schemeClr val="tx1"/>
                </a:solidFill>
              </a:rPr>
              <a:t>Confirmaciones formales, Adhesiones </a:t>
            </a:r>
            <a:r>
              <a:rPr lang="es-CO" dirty="0">
                <a:solidFill>
                  <a:schemeClr val="tx1"/>
                </a:solidFill>
              </a:rPr>
              <a:t>o Sucesiones) [2015</a:t>
            </a:r>
            <a:r>
              <a:rPr lang="es-CO" dirty="0" smtClean="0">
                <a:solidFill>
                  <a:schemeClr val="tx1"/>
                </a:solidFill>
              </a:rPr>
              <a:t>] </a:t>
            </a:r>
            <a:endParaRPr lang="es-CO" dirty="0">
              <a:solidFill>
                <a:schemeClr val="tx1"/>
              </a:solidFill>
            </a:endParaRPr>
          </a:p>
          <a:p>
            <a:pPr algn="just"/>
            <a:r>
              <a:rPr lang="es-CO" b="1" dirty="0" smtClean="0">
                <a:solidFill>
                  <a:schemeClr val="tx1"/>
                </a:solidFill>
              </a:rPr>
              <a:t>NOTA:</a:t>
            </a:r>
            <a:r>
              <a:rPr lang="es-CO" dirty="0" smtClean="0">
                <a:solidFill>
                  <a:schemeClr val="tx1"/>
                </a:solidFill>
              </a:rPr>
              <a:t> El estado de las ratificaciones se puede consultar en </a:t>
            </a:r>
            <a:r>
              <a:rPr lang="es-CO" b="1" i="1" dirty="0" err="1" smtClean="0">
                <a:solidFill>
                  <a:schemeClr val="tx1"/>
                </a:solidFill>
                <a:hlinkClick r:id="rId2"/>
              </a:rPr>
              <a:t>United</a:t>
            </a:r>
            <a:r>
              <a:rPr lang="es-CO" b="1" i="1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es-CO" b="1" i="1" dirty="0" err="1" smtClean="0">
                <a:solidFill>
                  <a:schemeClr val="tx1"/>
                </a:solidFill>
                <a:hlinkClick r:id="rId2"/>
              </a:rPr>
              <a:t>Nations</a:t>
            </a:r>
            <a:r>
              <a:rPr lang="es-CO" b="1" i="1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es-CO" b="1" i="1" dirty="0" err="1" smtClean="0">
                <a:solidFill>
                  <a:schemeClr val="tx1"/>
                </a:solidFill>
                <a:hlinkClick r:id="rId2"/>
              </a:rPr>
              <a:t>Treaty</a:t>
            </a:r>
            <a:r>
              <a:rPr lang="es-CO" b="1" i="1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es-CO" b="1" i="1" dirty="0" err="1" smtClean="0">
                <a:solidFill>
                  <a:schemeClr val="tx1"/>
                </a:solidFill>
                <a:hlinkClick r:id="rId2"/>
              </a:rPr>
              <a:t>Collection</a:t>
            </a:r>
            <a:r>
              <a:rPr lang="es-CO" b="1" dirty="0" smtClean="0">
                <a:solidFill>
                  <a:schemeClr val="tx1"/>
                </a:solidFill>
              </a:rPr>
              <a:t>.</a:t>
            </a:r>
            <a:endParaRPr lang="es-CO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786032" y="4628271"/>
            <a:ext cx="10572750" cy="3036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748756"/>
              </p:ext>
            </p:extLst>
          </p:nvPr>
        </p:nvGraphicFramePr>
        <p:xfrm>
          <a:off x="934278" y="1199719"/>
          <a:ext cx="10296939" cy="4634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461"/>
                <a:gridCol w="8249478"/>
              </a:tblGrid>
              <a:tr h="458665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Elaboración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800" b="0" dirty="0" smtClean="0">
                          <a:solidFill>
                            <a:schemeClr val="tx1"/>
                          </a:solidFill>
                        </a:rPr>
                        <a:t>Los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800" b="0" i="1" dirty="0" smtClean="0">
                          <a:solidFill>
                            <a:schemeClr val="tx1"/>
                          </a:solidFill>
                        </a:rPr>
                        <a:t>negociadores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debaten entre sí para redactar el texto del tratado.</a:t>
                      </a:r>
                      <a:endParaRPr lang="es-CO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6271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Adopción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800" b="0" dirty="0" smtClean="0">
                          <a:solidFill>
                            <a:schemeClr val="tx1"/>
                          </a:solidFill>
                        </a:rPr>
                        <a:t>Los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800" b="0" i="1" dirty="0" smtClean="0">
                          <a:solidFill>
                            <a:schemeClr val="tx1"/>
                          </a:solidFill>
                        </a:rPr>
                        <a:t>negociadores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expresan formalmente su conformidad con el texto del tratado, mediante consentimiento unánime o mayoritario. </a:t>
                      </a:r>
                      <a:r>
                        <a:rPr lang="es-CO" sz="1800" b="1" u="sng" baseline="0" dirty="0" smtClean="0">
                          <a:solidFill>
                            <a:schemeClr val="tx1"/>
                          </a:solidFill>
                        </a:rPr>
                        <a:t>[Art. 9, CV-69 y CV-86]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5988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Autenticación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800" b="0" dirty="0" smtClean="0">
                          <a:solidFill>
                            <a:schemeClr val="tx1"/>
                          </a:solidFill>
                        </a:rPr>
                        <a:t>Los </a:t>
                      </a:r>
                      <a:r>
                        <a:rPr lang="es-CO" sz="1800" b="0" i="1" dirty="0" smtClean="0">
                          <a:solidFill>
                            <a:schemeClr val="tx1"/>
                          </a:solidFill>
                        </a:rPr>
                        <a:t>negociadores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reconocen el carácter auténtico y definitivo del texto adoptado. Luego de la autenticación, las disposiciones sólo podrían variar mediante enmienda. </a:t>
                      </a:r>
                      <a:r>
                        <a:rPr lang="es-CO" sz="1800" b="1" u="sng" baseline="0" dirty="0" smtClean="0">
                          <a:solidFill>
                            <a:schemeClr val="tx1"/>
                          </a:solidFill>
                        </a:rPr>
                        <a:t>[Art. 10, CV-69 y CV-86]</a:t>
                      </a:r>
                      <a:endParaRPr lang="es-CO" sz="1800" b="0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5623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Consentimiento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800" b="0" dirty="0" smtClean="0">
                          <a:solidFill>
                            <a:schemeClr val="tx1"/>
                          </a:solidFill>
                        </a:rPr>
                        <a:t>Los </a:t>
                      </a:r>
                      <a:r>
                        <a:rPr lang="es-CO" sz="1800" b="0" i="1" dirty="0" smtClean="0">
                          <a:solidFill>
                            <a:schemeClr val="tx1"/>
                          </a:solidFill>
                        </a:rPr>
                        <a:t>contratantes</a:t>
                      </a:r>
                      <a:r>
                        <a:rPr lang="es-CO" sz="1800" b="0" dirty="0" smtClean="0">
                          <a:solidFill>
                            <a:schemeClr val="tx1"/>
                          </a:solidFill>
                        </a:rPr>
                        <a:t> manifiestan su consentimiento en obligarse por el tratado, mediante la </a:t>
                      </a:r>
                      <a:r>
                        <a:rPr lang="es-CO" sz="1800" b="0" i="1" dirty="0" smtClean="0">
                          <a:solidFill>
                            <a:schemeClr val="tx1"/>
                          </a:solidFill>
                        </a:rPr>
                        <a:t>firma definitiva</a:t>
                      </a:r>
                      <a:r>
                        <a:rPr lang="es-CO" sz="1800" b="0" dirty="0" smtClean="0">
                          <a:solidFill>
                            <a:schemeClr val="tx1"/>
                          </a:solidFill>
                        </a:rPr>
                        <a:t>, el </a:t>
                      </a:r>
                      <a:r>
                        <a:rPr lang="es-CO" sz="1800" b="0" i="1" dirty="0" smtClean="0">
                          <a:solidFill>
                            <a:schemeClr val="tx1"/>
                          </a:solidFill>
                        </a:rPr>
                        <a:t>canje</a:t>
                      </a:r>
                      <a:r>
                        <a:rPr lang="es-CO" sz="1800" b="0" i="1" baseline="0" dirty="0" smtClean="0">
                          <a:solidFill>
                            <a:schemeClr val="tx1"/>
                          </a:solidFill>
                        </a:rPr>
                        <a:t> de instrumentos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, la </a:t>
                      </a:r>
                      <a:r>
                        <a:rPr lang="es-CO" sz="1800" b="0" i="1" baseline="0" dirty="0" smtClean="0">
                          <a:solidFill>
                            <a:schemeClr val="tx1"/>
                          </a:solidFill>
                        </a:rPr>
                        <a:t>ratificación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o </a:t>
                      </a:r>
                      <a:r>
                        <a:rPr lang="es-CO" sz="1800" b="0" i="1" baseline="0" dirty="0" smtClean="0">
                          <a:solidFill>
                            <a:schemeClr val="tx1"/>
                          </a:solidFill>
                        </a:rPr>
                        <a:t>acto de confirmación formal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, la </a:t>
                      </a:r>
                      <a:r>
                        <a:rPr lang="es-CO" sz="1800" b="0" i="1" baseline="0" dirty="0" smtClean="0">
                          <a:solidFill>
                            <a:schemeClr val="tx1"/>
                          </a:solidFill>
                        </a:rPr>
                        <a:t>aceptación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, la </a:t>
                      </a:r>
                      <a:r>
                        <a:rPr lang="es-CO" sz="1800" b="0" i="1" baseline="0" dirty="0" smtClean="0">
                          <a:solidFill>
                            <a:schemeClr val="tx1"/>
                          </a:solidFill>
                        </a:rPr>
                        <a:t>aprobación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o la </a:t>
                      </a:r>
                      <a:r>
                        <a:rPr lang="es-CO" sz="1800" b="0" i="1" baseline="0" dirty="0" smtClean="0">
                          <a:solidFill>
                            <a:schemeClr val="tx1"/>
                          </a:solidFill>
                        </a:rPr>
                        <a:t>adhesión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CO" sz="1800" b="1" u="sng" baseline="0" dirty="0" smtClean="0">
                          <a:solidFill>
                            <a:schemeClr val="tx1"/>
                          </a:solidFill>
                        </a:rPr>
                        <a:t>[Arts. 11-18, CV-69 y CV-86]</a:t>
                      </a:r>
                      <a:endParaRPr lang="es-CO" sz="1800" b="1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6271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Entrada en vigor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800" b="0" dirty="0" smtClean="0">
                          <a:solidFill>
                            <a:schemeClr val="tx1"/>
                          </a:solidFill>
                        </a:rPr>
                        <a:t>El tratado se convierte en jurídicamente vinculante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para los </a:t>
                      </a:r>
                      <a:r>
                        <a:rPr lang="es-CO" sz="1800" b="0" i="1" baseline="0" dirty="0" smtClean="0">
                          <a:solidFill>
                            <a:schemeClr val="tx1"/>
                          </a:solidFill>
                        </a:rPr>
                        <a:t>contratantes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, quienes desde entonces se denominan </a:t>
                      </a:r>
                      <a:r>
                        <a:rPr lang="es-CO" sz="1800" b="0" i="1" baseline="0" dirty="0" smtClean="0">
                          <a:solidFill>
                            <a:schemeClr val="tx1"/>
                          </a:solidFill>
                        </a:rPr>
                        <a:t>partes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CO" sz="1800" b="1" u="sng" baseline="0" dirty="0" smtClean="0">
                          <a:solidFill>
                            <a:schemeClr val="tx1"/>
                          </a:solidFill>
                        </a:rPr>
                        <a:t>[Art. 2 párrafo 1 apartado g) y Art. 24, CV-69 y CV-86]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6271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Depósito, registro</a:t>
                      </a: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 y publicación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El depositario se encargará de garantizar la ejecución de todos los actos relativos al tratado, incluyendo su registro y publicación en la Secretaría General de las Naciones Unidas cuando éste haya entrado en vigor.  </a:t>
                      </a:r>
                      <a:r>
                        <a:rPr lang="es-CO" sz="1800" b="1" u="sng" baseline="0" dirty="0" smtClean="0">
                          <a:solidFill>
                            <a:schemeClr val="tx1"/>
                          </a:solidFill>
                        </a:rPr>
                        <a:t>[Arts. 76-77, CV-69; Arts. 77-78, CV-86]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700838" y="5919045"/>
            <a:ext cx="4805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Fuente:</a:t>
            </a:r>
            <a:r>
              <a:rPr lang="es-CO" sz="1600" dirty="0" smtClean="0"/>
              <a:t> Elaboración propia, con base en CV-69 y CV-86.</a:t>
            </a:r>
            <a:endParaRPr lang="es-CO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80320" y="744608"/>
            <a:ext cx="1082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/>
              <a:t>Tabla 1. Etapas de celebración de los tratados.</a:t>
            </a:r>
            <a:endParaRPr lang="es-CO" b="1" i="1" dirty="0"/>
          </a:p>
        </p:txBody>
      </p:sp>
      <p:grpSp>
        <p:nvGrpSpPr>
          <p:cNvPr id="3" name="Grupo 2"/>
          <p:cNvGrpSpPr/>
          <p:nvPr/>
        </p:nvGrpSpPr>
        <p:grpSpPr>
          <a:xfrm>
            <a:off x="1826625" y="1603991"/>
            <a:ext cx="274258" cy="3469671"/>
            <a:chOff x="1926017" y="1623870"/>
            <a:chExt cx="274258" cy="3469671"/>
          </a:xfrm>
        </p:grpSpPr>
        <p:sp>
          <p:nvSpPr>
            <p:cNvPr id="2" name="Flecha abajo 1"/>
            <p:cNvSpPr/>
            <p:nvPr/>
          </p:nvSpPr>
          <p:spPr>
            <a:xfrm>
              <a:off x="1928813" y="1623870"/>
              <a:ext cx="271462" cy="3143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Flecha abajo 5"/>
            <p:cNvSpPr/>
            <p:nvPr/>
          </p:nvSpPr>
          <p:spPr>
            <a:xfrm>
              <a:off x="1928813" y="2309811"/>
              <a:ext cx="271462" cy="3143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Flecha abajo 9"/>
            <p:cNvSpPr/>
            <p:nvPr/>
          </p:nvSpPr>
          <p:spPr>
            <a:xfrm>
              <a:off x="1928813" y="3183730"/>
              <a:ext cx="271462" cy="3143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Flecha abajo 10"/>
            <p:cNvSpPr/>
            <p:nvPr/>
          </p:nvSpPr>
          <p:spPr>
            <a:xfrm>
              <a:off x="1926017" y="4057649"/>
              <a:ext cx="271462" cy="3268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Flecha abajo 11"/>
            <p:cNvSpPr/>
            <p:nvPr/>
          </p:nvSpPr>
          <p:spPr>
            <a:xfrm>
              <a:off x="1928813" y="4779216"/>
              <a:ext cx="271462" cy="3143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7108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753443"/>
              </p:ext>
            </p:extLst>
          </p:nvPr>
        </p:nvGraphicFramePr>
        <p:xfrm>
          <a:off x="680321" y="1221823"/>
          <a:ext cx="10825878" cy="4373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782"/>
                <a:gridCol w="8390096"/>
              </a:tblGrid>
              <a:tr h="1246964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Firma definitiva </a:t>
                      </a:r>
                      <a:r>
                        <a:rPr lang="es-CO" sz="1800" b="0" u="sng" dirty="0" smtClean="0">
                          <a:solidFill>
                            <a:schemeClr val="tx1"/>
                          </a:solidFill>
                        </a:rPr>
                        <a:t>[Art. 12, CV-69</a:t>
                      </a:r>
                      <a:r>
                        <a:rPr lang="es-CO" sz="1800" b="0" u="sng" baseline="0" dirty="0" smtClean="0">
                          <a:solidFill>
                            <a:schemeClr val="tx1"/>
                          </a:solidFill>
                        </a:rPr>
                        <a:t> y CV-86]</a:t>
                      </a:r>
                      <a:endParaRPr lang="es-CO" sz="1800" b="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Firma no está sujeta a ratificación o acto de confirmación formal, aceptación o aprobación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Implica manifestación del consentimiento del </a:t>
                      </a: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u </a:t>
                      </a: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OI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en obligarse por el </a:t>
                      </a: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Debe constar la intención de darle dicho efecto</a:t>
                      </a:r>
                      <a:endParaRPr lang="es-CO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057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Canje</a:t>
                      </a: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 de instrumentos</a:t>
                      </a:r>
                      <a:r>
                        <a:rPr lang="es-CO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800" b="0" u="sng" baseline="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s-CO" sz="1800" b="0" u="sng" dirty="0" smtClean="0">
                          <a:solidFill>
                            <a:schemeClr val="tx1"/>
                          </a:solidFill>
                        </a:rPr>
                        <a:t>Art. 13, CV-69</a:t>
                      </a:r>
                      <a:r>
                        <a:rPr lang="es-CO" sz="1800" b="0" u="sng" baseline="0" dirty="0" smtClean="0">
                          <a:solidFill>
                            <a:schemeClr val="tx1"/>
                          </a:solidFill>
                        </a:rPr>
                        <a:t> y CV-86]</a:t>
                      </a:r>
                      <a:endParaRPr lang="es-CO" sz="1800" b="0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Intercambio de instrumentos que contienen el </a:t>
                      </a: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y la manifestación de su voluntad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T bilateral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900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Ratificación</a:t>
                      </a: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 o a</a:t>
                      </a:r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cto de confirmación formal,</a:t>
                      </a: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aceptación</a:t>
                      </a: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 o </a:t>
                      </a:r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aprobación. </a:t>
                      </a:r>
                      <a:r>
                        <a:rPr lang="es-CO" sz="1800" b="0" u="sng" dirty="0" smtClean="0">
                          <a:solidFill>
                            <a:schemeClr val="tx1"/>
                          </a:solidFill>
                        </a:rPr>
                        <a:t>[Art. 14, CV-69</a:t>
                      </a:r>
                      <a:r>
                        <a:rPr lang="es-CO" sz="1800" b="0" u="sng" baseline="0" dirty="0" smtClean="0">
                          <a:solidFill>
                            <a:schemeClr val="tx1"/>
                          </a:solidFill>
                        </a:rPr>
                        <a:t> y CV-86]</a:t>
                      </a:r>
                      <a:endParaRPr lang="es-CO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CO" sz="1800" b="0" dirty="0" smtClean="0">
                          <a:solidFill>
                            <a:schemeClr val="tx1"/>
                          </a:solidFill>
                        </a:rPr>
                        <a:t>Actos realizados en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el plano internacional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u </a:t>
                      </a: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OI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manifiesta su consentimiento en obligarse por un tratado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Ejecución del instrumento por parte del jefe de Estado, jefe de Gobierno o ministro de relaciones exteriores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Depósito (tratados multilaterales) o canje (tratados bilaterales)</a:t>
                      </a:r>
                      <a:endParaRPr lang="es-CO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559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Adhesión</a:t>
                      </a: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800" b="0" u="sng" baseline="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s-CO" sz="1800" b="0" u="sng" dirty="0" smtClean="0">
                          <a:solidFill>
                            <a:schemeClr val="tx1"/>
                          </a:solidFill>
                        </a:rPr>
                        <a:t>Art. 15, CV-69</a:t>
                      </a:r>
                      <a:r>
                        <a:rPr lang="es-CO" sz="1800" b="0" u="sng" baseline="0" dirty="0" smtClean="0">
                          <a:solidFill>
                            <a:schemeClr val="tx1"/>
                          </a:solidFill>
                        </a:rPr>
                        <a:t> y CV-86]</a:t>
                      </a:r>
                      <a:endParaRPr lang="es-CO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u </a:t>
                      </a: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OI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no signatarios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Manifestación del consentimiento en obligarse por el T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Mismos efectos que la ratificación o el acto de confirmación formal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80321" y="781050"/>
            <a:ext cx="1082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/>
              <a:t>Tabla 2. Formas de manifestación del consentimiento en obligarse por los tratados.</a:t>
            </a:r>
            <a:endParaRPr lang="es-CO" b="1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743575" y="5880231"/>
            <a:ext cx="5762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Fuente:</a:t>
            </a:r>
            <a:r>
              <a:rPr lang="es-CO" sz="1600" dirty="0" smtClean="0"/>
              <a:t> Elaboración propia, con base en ONU 2001; CV-69 y CV-86. 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5268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871778"/>
              </p:ext>
            </p:extLst>
          </p:nvPr>
        </p:nvGraphicFramePr>
        <p:xfrm>
          <a:off x="871538" y="1071562"/>
          <a:ext cx="10444167" cy="4674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896"/>
                <a:gridCol w="1593454"/>
                <a:gridCol w="6500817"/>
              </a:tblGrid>
              <a:tr h="525263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solidFill>
                            <a:schemeClr val="tx1"/>
                          </a:solidFill>
                        </a:rPr>
                        <a:t>Reserva </a:t>
                      </a:r>
                      <a:r>
                        <a:rPr lang="es-CO" sz="1600" b="0" u="sng" dirty="0" smtClean="0">
                          <a:solidFill>
                            <a:schemeClr val="tx1"/>
                          </a:solidFill>
                        </a:rPr>
                        <a:t>[Art. 2</a:t>
                      </a:r>
                      <a:r>
                        <a:rPr lang="es-CO" sz="1600" b="0" u="sng" baseline="0" dirty="0" smtClean="0">
                          <a:solidFill>
                            <a:schemeClr val="tx1"/>
                          </a:solidFill>
                        </a:rPr>
                        <a:t> párrafo 1 apartado d) y Arts. 19-23, CV-69 y CV-86]</a:t>
                      </a:r>
                      <a:endParaRPr lang="es-CO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6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s-CO" sz="1600" b="0" dirty="0" smtClean="0">
                          <a:solidFill>
                            <a:schemeClr val="tx1"/>
                          </a:solidFill>
                          <a:effectLst/>
                        </a:rPr>
                        <a:t>eclaración unilateral de </a:t>
                      </a:r>
                      <a:r>
                        <a:rPr lang="es-CO" sz="1600" b="0" dirty="0" smtClean="0">
                          <a:solidFill>
                            <a:schemeClr val="tx1"/>
                          </a:solidFill>
                        </a:rPr>
                        <a:t>E u OI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600" b="0" dirty="0" smtClean="0">
                          <a:solidFill>
                            <a:schemeClr val="tx1"/>
                          </a:solidFill>
                          <a:effectLst/>
                        </a:rPr>
                        <a:t>Al manifestar su consentimiento en obligarse por el </a:t>
                      </a:r>
                      <a:r>
                        <a:rPr lang="es-CO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600" b="0" dirty="0" smtClean="0">
                          <a:solidFill>
                            <a:schemeClr val="tx1"/>
                          </a:solidFill>
                        </a:rPr>
                        <a:t>Modificar o ex</a:t>
                      </a:r>
                      <a:r>
                        <a:rPr lang="es-CO" sz="1600" b="0" baseline="0" dirty="0" smtClean="0">
                          <a:solidFill>
                            <a:schemeClr val="tx1"/>
                          </a:solidFill>
                        </a:rPr>
                        <a:t>cluir efectos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600" b="0" baseline="0" dirty="0" smtClean="0">
                          <a:solidFill>
                            <a:schemeClr val="tx1"/>
                          </a:solidFill>
                        </a:rPr>
                        <a:t>No prohibida / No incompatible con objeto-fin del T.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600" b="0" baseline="0" dirty="0" smtClean="0">
                          <a:solidFill>
                            <a:schemeClr val="tx1"/>
                          </a:solidFill>
                        </a:rPr>
                        <a:t>Requiere aceptación (tácita o expresa) u objeción </a:t>
                      </a:r>
                      <a:r>
                        <a:rPr lang="es-CO" sz="1600" b="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s-CO" sz="1600" b="0" baseline="0" dirty="0" smtClean="0">
                          <a:solidFill>
                            <a:schemeClr val="tx1"/>
                          </a:solidFill>
                        </a:rPr>
                        <a:t>notificada por escrito</a:t>
                      </a:r>
                      <a:endParaRPr lang="es-CO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98524">
                <a:tc gridSpan="3"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solidFill>
                            <a:schemeClr val="tx1"/>
                          </a:solidFill>
                        </a:rPr>
                        <a:t>Efectos</a:t>
                      </a:r>
                      <a:endParaRPr lang="es-CO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s-CO" sz="1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634918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 err="1" smtClean="0"/>
                        <a:t>Reservante</a:t>
                      </a:r>
                      <a:r>
                        <a:rPr lang="es-CO" sz="1600" b="1" dirty="0" smtClean="0"/>
                        <a:t> + Aceptante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u="sng" dirty="0" smtClean="0"/>
                        <a:t>[Art</a:t>
                      </a:r>
                      <a:r>
                        <a:rPr lang="es-CO" sz="1600" b="0" u="sng" baseline="0" dirty="0" smtClean="0"/>
                        <a:t>. 21 párrafo 1, CV-69 y CV-86]</a:t>
                      </a:r>
                      <a:endParaRPr lang="es-CO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CO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CO" sz="1600" dirty="0" smtClean="0"/>
                        <a:t>Modifica o excluye ciertas disposiciones del tratado en sus relaciones mutuas </a:t>
                      </a:r>
                      <a:endParaRPr lang="es-CO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867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 err="1" smtClean="0"/>
                        <a:t>Reservante</a:t>
                      </a:r>
                      <a:r>
                        <a:rPr lang="es-CO" sz="1600" b="1" dirty="0" smtClean="0"/>
                        <a:t> + Objetante (no considera en vigor el T)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u="sng" dirty="0" smtClean="0"/>
                        <a:t>[Art</a:t>
                      </a:r>
                      <a:r>
                        <a:rPr lang="es-CO" sz="1600" b="0" u="sng" baseline="0" dirty="0" smtClean="0"/>
                        <a:t>. 21 párrafo 3, CV-69 y CV-86]</a:t>
                      </a:r>
                      <a:endParaRPr lang="es-CO" sz="1600" b="0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s-CO" sz="1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CO" sz="1600" dirty="0" smtClean="0"/>
                        <a:t>No existe ningún tipo de relación con ocasión del mismo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91553"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s-CO" sz="1600" b="1" dirty="0" err="1" smtClean="0"/>
                        <a:t>eservante</a:t>
                      </a:r>
                      <a:r>
                        <a:rPr lang="es-CO" sz="1600" b="1" dirty="0" smtClean="0"/>
                        <a:t> + Objetante (considera en vigor el T)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u="sng" dirty="0" smtClean="0"/>
                        <a:t>[Art</a:t>
                      </a:r>
                      <a:r>
                        <a:rPr lang="es-CO" sz="1600" b="0" u="sng" baseline="0" dirty="0" smtClean="0"/>
                        <a:t>. 21 párrafo 1, CV-69 y CV-86]</a:t>
                      </a:r>
                      <a:endParaRPr lang="es-CO" sz="1600" b="0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CO" sz="1600" dirty="0" smtClean="0"/>
                        <a:t>No aplicables: Disposiciones originales / Disposiciones modificadas o excluidas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CO" sz="1600" dirty="0" smtClean="0">
                          <a:sym typeface="Wingdings" panose="05000000000000000000" pitchFamily="2" charset="2"/>
                        </a:rPr>
                        <a:t>V</a:t>
                      </a:r>
                      <a:r>
                        <a:rPr lang="es-CO" sz="1600" dirty="0" smtClean="0"/>
                        <a:t>acío jurídico en la relación planteada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867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Demás contratantes</a:t>
                      </a:r>
                    </a:p>
                    <a:p>
                      <a:pPr algn="ctr"/>
                      <a:r>
                        <a:rPr lang="es-CO" sz="1600" b="0" u="sng" dirty="0" smtClean="0"/>
                        <a:t>[Art.</a:t>
                      </a:r>
                      <a:r>
                        <a:rPr lang="es-CO" sz="1600" b="0" u="sng" baseline="0" dirty="0" smtClean="0"/>
                        <a:t> 21, párrafo 2, CV-69y CV-86)</a:t>
                      </a:r>
                      <a:endParaRPr lang="es-CO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CO" sz="1600" dirty="0" smtClean="0"/>
                        <a:t>T no afectado por la reserva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51758" y="702230"/>
            <a:ext cx="1082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/>
              <a:t>Tabla 3. Las reservas y sus efectos</a:t>
            </a:r>
            <a:endParaRPr lang="es-CO" b="1" i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3795714" y="5808739"/>
            <a:ext cx="7519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Fuente:</a:t>
            </a:r>
            <a:r>
              <a:rPr lang="es-CO" sz="1600" dirty="0" smtClean="0"/>
              <a:t> Elaboración propia, con base en RODRÍGUEZ CARRIÓN 2009; CV-69 y CV-86.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2424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05291"/>
              </p:ext>
            </p:extLst>
          </p:nvPr>
        </p:nvGraphicFramePr>
        <p:xfrm>
          <a:off x="878322" y="1212359"/>
          <a:ext cx="1042987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590"/>
                <a:gridCol w="7966286"/>
              </a:tblGrid>
              <a:tr h="826261">
                <a:tc>
                  <a:txBody>
                    <a:bodyPr/>
                    <a:lstStyle/>
                    <a:p>
                      <a:pPr algn="ctr"/>
                      <a:r>
                        <a:rPr lang="es-CO" sz="1800" b="1" i="0" dirty="0" smtClean="0">
                          <a:solidFill>
                            <a:schemeClr val="tx1"/>
                          </a:solidFill>
                          <a:effectLst/>
                        </a:rPr>
                        <a:t>Regla general</a:t>
                      </a:r>
                    </a:p>
                    <a:p>
                      <a:pPr algn="ctr"/>
                      <a:r>
                        <a:rPr lang="es-CO" sz="1800" b="0" i="0" u="sng" dirty="0" smtClean="0">
                          <a:solidFill>
                            <a:schemeClr val="tx1"/>
                          </a:solidFill>
                          <a:effectLst/>
                        </a:rPr>
                        <a:t>[Art. 31</a:t>
                      </a:r>
                      <a:r>
                        <a:rPr lang="es-CO" sz="1800" b="0" i="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 párrafo 1, CV-69 y CV-86]</a:t>
                      </a:r>
                      <a:endParaRPr lang="es-CO" sz="1800" b="0" i="0" u="sng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Buena fe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Literalidad contextual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Apreciación del objeto y fin</a:t>
                      </a:r>
                      <a:endParaRPr lang="es-CO" sz="18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09467">
                <a:tc>
                  <a:txBody>
                    <a:bodyPr/>
                    <a:lstStyle/>
                    <a:p>
                      <a:pPr algn="ctr"/>
                      <a:r>
                        <a:rPr lang="es-CO" sz="1800" b="1" i="0" dirty="0" smtClean="0">
                          <a:solidFill>
                            <a:schemeClr val="tx1"/>
                          </a:solidFill>
                          <a:effectLst/>
                        </a:rPr>
                        <a:t>Contexto</a:t>
                      </a:r>
                    </a:p>
                    <a:p>
                      <a:pPr algn="ctr"/>
                      <a:r>
                        <a:rPr lang="es-CO" sz="1800" b="0" i="0" u="sng" dirty="0" smtClean="0">
                          <a:solidFill>
                            <a:schemeClr val="tx1"/>
                          </a:solidFill>
                          <a:effectLst/>
                        </a:rPr>
                        <a:t>[Art. 31</a:t>
                      </a:r>
                      <a:r>
                        <a:rPr lang="es-CO" sz="1800" b="0" i="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 párrafo 2, CV-69 y CV-86]</a:t>
                      </a:r>
                      <a:endParaRPr lang="es-CO" sz="1800" b="1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Texto auténtico, incluido el preámbulo y los anexos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Otros</a:t>
                      </a:r>
                      <a:r>
                        <a:rPr lang="es-CO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es-CO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cuerdos</a:t>
                      </a:r>
                      <a:r>
                        <a:rPr lang="es-CO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742950" lvl="1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s-CO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t</a:t>
                      </a:r>
                      <a:r>
                        <a:rPr lang="es-CO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odas o</a:t>
                      </a:r>
                      <a:r>
                        <a:rPr lang="es-CO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algunas </a:t>
                      </a:r>
                      <a:r>
                        <a:rPr lang="es-CO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partes</a:t>
                      </a:r>
                    </a:p>
                    <a:p>
                      <a:pPr marL="742950" lvl="1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s-CO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</a:t>
                      </a:r>
                      <a:r>
                        <a:rPr lang="es-CO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motivo de la celebración del</a:t>
                      </a:r>
                      <a:r>
                        <a:rPr lang="es-CO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T.</a:t>
                      </a:r>
                    </a:p>
                    <a:p>
                      <a:pPr marL="742950" lvl="1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s-CO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Referentes al T</a:t>
                      </a:r>
                      <a:endParaRPr lang="es-CO" sz="14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71562">
                <a:tc>
                  <a:txBody>
                    <a:bodyPr/>
                    <a:lstStyle/>
                    <a:p>
                      <a:pPr algn="ctr"/>
                      <a:r>
                        <a:rPr lang="es-CO" sz="1800" b="1" i="0" dirty="0" smtClean="0">
                          <a:solidFill>
                            <a:schemeClr val="tx1"/>
                          </a:solidFill>
                          <a:effectLst/>
                        </a:rPr>
                        <a:t>Aspectos adicionales al contexto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sng" dirty="0" smtClean="0">
                          <a:solidFill>
                            <a:schemeClr val="tx1"/>
                          </a:solidFill>
                          <a:effectLst/>
                        </a:rPr>
                        <a:t>[Art. 31</a:t>
                      </a:r>
                      <a:r>
                        <a:rPr lang="es-CO" sz="1800" b="0" i="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 párrafo 3, CV-69 y CV-86]</a:t>
                      </a:r>
                      <a:endParaRPr lang="es-CO" sz="1800" b="1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Acuerdo o práctica ulterior</a:t>
                      </a:r>
                    </a:p>
                    <a:p>
                      <a:pPr marL="742950" lvl="1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Entre las partes</a:t>
                      </a:r>
                    </a:p>
                    <a:p>
                      <a:pPr marL="742950" lvl="1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Sobre la interpretación o aplicación del</a:t>
                      </a:r>
                      <a:r>
                        <a:rPr lang="es-CO" sz="18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T</a:t>
                      </a:r>
                      <a:endParaRPr lang="es-CO" sz="18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Norma pertinente de DI aplicable en las relaciones entre las partes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5050">
                <a:tc>
                  <a:txBody>
                    <a:bodyPr/>
                    <a:lstStyle/>
                    <a:p>
                      <a:pPr algn="ctr"/>
                      <a:r>
                        <a:rPr lang="es-CO" sz="1800" b="1" i="0" dirty="0" smtClean="0">
                          <a:solidFill>
                            <a:schemeClr val="tx1"/>
                          </a:solidFill>
                          <a:effectLst/>
                        </a:rPr>
                        <a:t>Medios de interpretación complementarios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sng" dirty="0" smtClean="0">
                          <a:solidFill>
                            <a:schemeClr val="tx1"/>
                          </a:solidFill>
                          <a:effectLst/>
                        </a:rPr>
                        <a:t>[Art. 3</a:t>
                      </a:r>
                      <a:r>
                        <a:rPr lang="es-CO" sz="1800" b="0" i="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2, CV-69 y CV-86]</a:t>
                      </a:r>
                      <a:endParaRPr lang="es-CO" sz="1800" b="1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Trabajos</a:t>
                      </a:r>
                      <a:r>
                        <a:rPr lang="es-CO" sz="18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preparatorios del tratado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Circunstancias de la celebración del tratado</a:t>
                      </a:r>
                      <a:endParaRPr lang="es-CO" sz="18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80321" y="728728"/>
            <a:ext cx="1082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/>
              <a:t>Tabla </a:t>
            </a:r>
            <a:r>
              <a:rPr lang="es-CO" b="1" i="1" dirty="0"/>
              <a:t>4</a:t>
            </a:r>
            <a:r>
              <a:rPr lang="es-CO" b="1" i="1" dirty="0" smtClean="0"/>
              <a:t>. Interpretación de los tratados</a:t>
            </a:r>
            <a:endParaRPr lang="es-CO" b="1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600825" y="5767299"/>
            <a:ext cx="470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Fuente:</a:t>
            </a:r>
            <a:r>
              <a:rPr lang="es-CO" sz="1600" dirty="0" smtClean="0"/>
              <a:t> Elaboración propia, con base en CV-69 y CV-86.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59890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636531"/>
              </p:ext>
            </p:extLst>
          </p:nvPr>
        </p:nvGraphicFramePr>
        <p:xfrm>
          <a:off x="849747" y="1313102"/>
          <a:ext cx="10487025" cy="442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87"/>
                <a:gridCol w="8872538"/>
              </a:tblGrid>
              <a:tr h="2209123">
                <a:tc>
                  <a:txBody>
                    <a:bodyPr/>
                    <a:lstStyle/>
                    <a:p>
                      <a:pPr algn="ctr"/>
                      <a:r>
                        <a:rPr lang="es-CO" sz="1800" b="1" i="0" dirty="0" smtClean="0">
                          <a:solidFill>
                            <a:schemeClr val="tx1"/>
                          </a:solidFill>
                          <a:effectLst/>
                        </a:rPr>
                        <a:t>Enmienda</a:t>
                      </a:r>
                    </a:p>
                    <a:p>
                      <a:pPr algn="ctr"/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[Art. 40, CV-69 y CV-86]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Efectos entre todas las partes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Participan todas las partes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Partes en el tratado original no están obligadas a ser partes en el tratado enmendado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Luego</a:t>
                      </a:r>
                      <a:r>
                        <a:rPr lang="es-CO" sz="18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e</a:t>
                      </a: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ntrar en vigor:</a:t>
                      </a:r>
                    </a:p>
                    <a:p>
                      <a:pPr marL="742950" lvl="1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Partes en el tratado original -respecto de aquellas partes que no hayan aceptado el tratado enmendado</a:t>
                      </a:r>
                    </a:p>
                    <a:p>
                      <a:pPr marL="742950" lvl="1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Partes</a:t>
                      </a:r>
                      <a:r>
                        <a:rPr lang="es-CO" sz="18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e</a:t>
                      </a: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n el tratado enmendado -respecto de las partes que lo hayan aceptado- salvo que señalen expresamente la intención contraria.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3124">
                <a:tc>
                  <a:txBody>
                    <a:bodyPr/>
                    <a:lstStyle/>
                    <a:p>
                      <a:pPr algn="ctr"/>
                      <a:r>
                        <a:rPr lang="es-CO" sz="1800" b="1" i="0" dirty="0" smtClean="0">
                          <a:solidFill>
                            <a:schemeClr val="tx1"/>
                          </a:solidFill>
                          <a:effectLst/>
                        </a:rPr>
                        <a:t>Modificación</a:t>
                      </a:r>
                    </a:p>
                    <a:p>
                      <a:pPr algn="ctr"/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[Art. 41, CV-69 y CV-86]</a:t>
                      </a:r>
                      <a:endParaRPr lang="es-CO" sz="18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Participación</a:t>
                      </a:r>
                      <a:r>
                        <a:rPr lang="es-CO" sz="18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y efectos entre </a:t>
                      </a:r>
                      <a:r>
                        <a:rPr lang="es-CO" sz="1800" b="0" i="1" dirty="0" smtClean="0">
                          <a:solidFill>
                            <a:schemeClr val="tx1"/>
                          </a:solidFill>
                          <a:effectLst/>
                        </a:rPr>
                        <a:t>algunas de las partes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Procedencia</a:t>
                      </a:r>
                      <a:r>
                        <a:rPr lang="es-CO" sz="18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CO" sz="18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Cuando el tratado lo permite; o</a:t>
                      </a:r>
                    </a:p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CO" sz="18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Cuando el tratado no lo p</a:t>
                      </a: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rohíbe, sólo si</a:t>
                      </a:r>
                      <a:r>
                        <a:rPr lang="es-CO" sz="18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12001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CO" sz="18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No </a:t>
                      </a: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afecta derechos u obligaciones de otras</a:t>
                      </a:r>
                      <a:r>
                        <a:rPr lang="es-CO" sz="18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partes</a:t>
                      </a:r>
                    </a:p>
                    <a:p>
                      <a:pPr marL="12001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No incompatible con objeto y fin del tratado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Notificación a demás partes,</a:t>
                      </a:r>
                      <a:r>
                        <a:rPr lang="es-CO" sz="18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salvo disposición en contrario.</a:t>
                      </a:r>
                      <a:endParaRPr lang="es-CO" sz="1800" b="0" i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80321" y="771612"/>
            <a:ext cx="1082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/>
              <a:t>Tabla 5. Enmienda y modificación de los tratados</a:t>
            </a:r>
            <a:endParaRPr lang="es-CO" b="1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496052" y="5813022"/>
            <a:ext cx="484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Fuente:</a:t>
            </a:r>
            <a:r>
              <a:rPr lang="es-CO" sz="1600" dirty="0" smtClean="0"/>
              <a:t> Elaboración propia, con base en CV-69 y CV-86.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5574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1405</TotalTime>
  <Words>1656</Words>
  <Application>Microsoft Office PowerPoint</Application>
  <PresentationFormat>Panorámica</PresentationFormat>
  <Paragraphs>169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Orgánico</vt:lpstr>
      <vt:lpstr>Los tratados como fuente del derecho internacional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tratados como fuente del Derecho Internacional</dc:title>
  <dc:creator>José Vicente Rubiano Ballesteros</dc:creator>
  <cp:lastModifiedBy>José Vicente Rubiano Ballesteros</cp:lastModifiedBy>
  <cp:revision>139</cp:revision>
  <dcterms:created xsi:type="dcterms:W3CDTF">2015-09-16T13:15:06Z</dcterms:created>
  <dcterms:modified xsi:type="dcterms:W3CDTF">2015-10-11T04:09:48Z</dcterms:modified>
</cp:coreProperties>
</file>