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0"/>
  </p:notesMasterIdLst>
  <p:sldIdLst>
    <p:sldId id="256" r:id="rId2"/>
    <p:sldId id="263" r:id="rId3"/>
    <p:sldId id="291" r:id="rId4"/>
    <p:sldId id="286" r:id="rId5"/>
    <p:sldId id="287" r:id="rId6"/>
    <p:sldId id="290" r:id="rId7"/>
    <p:sldId id="289" r:id="rId8"/>
    <p:sldId id="26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4F5D535F-9365-43A0-AC22-18B03541E57A}">
          <p14:sldIdLst>
            <p14:sldId id="256"/>
            <p14:sldId id="263"/>
            <p14:sldId id="291"/>
            <p14:sldId id="286"/>
            <p14:sldId id="287"/>
            <p14:sldId id="290"/>
            <p14:sldId id="289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3338"/>
    <a:srgbClr val="E7E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8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558EBE-D457-4A5D-A2F1-A391D767C6C9}" type="doc">
      <dgm:prSet loTypeId="urn:microsoft.com/office/officeart/2005/8/layout/vList5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s-CO"/>
        </a:p>
      </dgm:t>
    </dgm:pt>
    <dgm:pt modelId="{9E2C5FDD-9160-4B6B-8FAC-FC2022E0035B}">
      <dgm:prSet phldrT="[Texto]" custT="1"/>
      <dgm:spPr/>
      <dgm:t>
        <a:bodyPr/>
        <a:lstStyle/>
        <a:p>
          <a:r>
            <a:rPr lang="es-ES" sz="3600" dirty="0"/>
            <a:t>Módulo 1</a:t>
          </a:r>
          <a:endParaRPr lang="es-CO" sz="3600" dirty="0"/>
        </a:p>
      </dgm:t>
    </dgm:pt>
    <dgm:pt modelId="{D8162A8A-237F-4944-8B13-BAB522C4146A}" type="parTrans" cxnId="{5BCEAAC0-74D4-4271-8B8C-2BC766FB0F3C}">
      <dgm:prSet/>
      <dgm:spPr/>
      <dgm:t>
        <a:bodyPr/>
        <a:lstStyle/>
        <a:p>
          <a:endParaRPr lang="es-CO"/>
        </a:p>
      </dgm:t>
    </dgm:pt>
    <dgm:pt modelId="{7DDBBEE5-1B35-44C1-BC3B-F97A63913F03}" type="sibTrans" cxnId="{5BCEAAC0-74D4-4271-8B8C-2BC766FB0F3C}">
      <dgm:prSet/>
      <dgm:spPr/>
      <dgm:t>
        <a:bodyPr/>
        <a:lstStyle/>
        <a:p>
          <a:endParaRPr lang="es-CO"/>
        </a:p>
      </dgm:t>
    </dgm:pt>
    <dgm:pt modelId="{D92D275A-6BFF-4D25-83FB-B93D9300BE17}">
      <dgm:prSet phldrT="[Texto]" custT="1"/>
      <dgm:spPr/>
      <dgm:t>
        <a:bodyPr/>
        <a:lstStyle/>
        <a:p>
          <a:r>
            <a:rPr lang="es-ES_tradnl" sz="2000" dirty="0"/>
            <a:t>Introducción a la automatización de Sistemas de Distribución</a:t>
          </a:r>
          <a:endParaRPr lang="es-CO" sz="2000" dirty="0"/>
        </a:p>
      </dgm:t>
    </dgm:pt>
    <dgm:pt modelId="{0F1F18B4-B498-4C69-B949-3618CA14AFB7}" type="parTrans" cxnId="{83933DCD-BA7C-4BF1-80C9-B09143EA8367}">
      <dgm:prSet/>
      <dgm:spPr/>
      <dgm:t>
        <a:bodyPr/>
        <a:lstStyle/>
        <a:p>
          <a:endParaRPr lang="es-CO"/>
        </a:p>
      </dgm:t>
    </dgm:pt>
    <dgm:pt modelId="{2E0BDFEA-F2A0-414D-BB9A-0F10EEA37975}" type="sibTrans" cxnId="{83933DCD-BA7C-4BF1-80C9-B09143EA8367}">
      <dgm:prSet/>
      <dgm:spPr/>
      <dgm:t>
        <a:bodyPr/>
        <a:lstStyle/>
        <a:p>
          <a:endParaRPr lang="es-CO"/>
        </a:p>
      </dgm:t>
    </dgm:pt>
    <dgm:pt modelId="{F66E35BE-3F64-4470-B688-F923B1A79BE2}">
      <dgm:prSet phldrT="[Texto]" custT="1"/>
      <dgm:spPr/>
      <dgm:t>
        <a:bodyPr/>
        <a:lstStyle/>
        <a:p>
          <a:r>
            <a:rPr lang="es-ES_tradnl" sz="2000" dirty="0"/>
            <a:t>Funciones básicas de sistemas </a:t>
          </a:r>
          <a:r>
            <a:rPr lang="es-ES_tradnl" sz="2000" dirty="0" err="1"/>
            <a:t>SCADA</a:t>
          </a:r>
          <a:endParaRPr lang="es-CO" sz="2000" dirty="0"/>
        </a:p>
      </dgm:t>
    </dgm:pt>
    <dgm:pt modelId="{7CED08ED-C81E-4C7F-8A8F-D6167EC70988}" type="parTrans" cxnId="{693567C4-A934-4E52-A4F2-9AA1DDF30DB4}">
      <dgm:prSet/>
      <dgm:spPr/>
      <dgm:t>
        <a:bodyPr/>
        <a:lstStyle/>
        <a:p>
          <a:endParaRPr lang="es-CO"/>
        </a:p>
      </dgm:t>
    </dgm:pt>
    <dgm:pt modelId="{E1D47954-64DF-4B9C-A0F2-094FA92C0510}" type="sibTrans" cxnId="{693567C4-A934-4E52-A4F2-9AA1DDF30DB4}">
      <dgm:prSet/>
      <dgm:spPr/>
      <dgm:t>
        <a:bodyPr/>
        <a:lstStyle/>
        <a:p>
          <a:endParaRPr lang="es-CO"/>
        </a:p>
      </dgm:t>
    </dgm:pt>
    <dgm:pt modelId="{A5112466-E9AF-428F-8BD5-BA7CEA8F8855}">
      <dgm:prSet phldrT="[Texto]" custT="1"/>
      <dgm:spPr/>
      <dgm:t>
        <a:bodyPr/>
        <a:lstStyle/>
        <a:p>
          <a:r>
            <a:rPr lang="es-ES" sz="3600" dirty="0"/>
            <a:t>Módulo 2</a:t>
          </a:r>
          <a:endParaRPr lang="es-CO" sz="3600" dirty="0"/>
        </a:p>
      </dgm:t>
    </dgm:pt>
    <dgm:pt modelId="{A1D1FA69-6D57-4B23-8E35-EB9B5658A16D}" type="parTrans" cxnId="{5931B9CF-17A5-47D6-AB7B-0752311315FC}">
      <dgm:prSet/>
      <dgm:spPr/>
      <dgm:t>
        <a:bodyPr/>
        <a:lstStyle/>
        <a:p>
          <a:endParaRPr lang="es-CO"/>
        </a:p>
      </dgm:t>
    </dgm:pt>
    <dgm:pt modelId="{93834D34-C394-429F-88AE-9B3F2B9414CF}" type="sibTrans" cxnId="{5931B9CF-17A5-47D6-AB7B-0752311315FC}">
      <dgm:prSet/>
      <dgm:spPr/>
      <dgm:t>
        <a:bodyPr/>
        <a:lstStyle/>
        <a:p>
          <a:endParaRPr lang="es-CO"/>
        </a:p>
      </dgm:t>
    </dgm:pt>
    <dgm:pt modelId="{3BE1F2B9-D4BD-4752-A385-45BBF372C3AB}">
      <dgm:prSet phldrT="[Texto]" custT="1"/>
      <dgm:spPr/>
      <dgm:t>
        <a:bodyPr/>
        <a:lstStyle/>
        <a:p>
          <a:r>
            <a:rPr lang="es-CO" sz="2000" dirty="0"/>
            <a:t>Smart </a:t>
          </a:r>
          <a:r>
            <a:rPr lang="es-CO" sz="2000" dirty="0" err="1"/>
            <a:t>Grids</a:t>
          </a:r>
          <a:endParaRPr lang="es-CO" sz="2000" dirty="0"/>
        </a:p>
      </dgm:t>
    </dgm:pt>
    <dgm:pt modelId="{C812E566-0F62-409C-AA1F-44CFF14B6C54}" type="parTrans" cxnId="{1FA1D143-3DBF-409C-A1B3-4A8103F948D7}">
      <dgm:prSet/>
      <dgm:spPr/>
      <dgm:t>
        <a:bodyPr/>
        <a:lstStyle/>
        <a:p>
          <a:endParaRPr lang="es-CO"/>
        </a:p>
      </dgm:t>
    </dgm:pt>
    <dgm:pt modelId="{535C9EE4-B431-4380-8E9C-F68D3B57EBA1}" type="sibTrans" cxnId="{1FA1D143-3DBF-409C-A1B3-4A8103F948D7}">
      <dgm:prSet/>
      <dgm:spPr/>
      <dgm:t>
        <a:bodyPr/>
        <a:lstStyle/>
        <a:p>
          <a:endParaRPr lang="es-CO"/>
        </a:p>
      </dgm:t>
    </dgm:pt>
    <dgm:pt modelId="{932BA57C-66E2-497C-8D0B-5B1259C39BAD}">
      <dgm:prSet phldrT="[Texto]" custT="1"/>
      <dgm:spPr/>
      <dgm:t>
        <a:bodyPr/>
        <a:lstStyle/>
        <a:p>
          <a:r>
            <a:rPr lang="es-CO" sz="2000" dirty="0"/>
            <a:t>Infraestructura avanzada de Medición -  </a:t>
          </a:r>
          <a:r>
            <a:rPr lang="es-CO" sz="2000" dirty="0" err="1"/>
            <a:t>AMI</a:t>
          </a:r>
          <a:endParaRPr lang="es-CO" sz="2000" dirty="0"/>
        </a:p>
      </dgm:t>
    </dgm:pt>
    <dgm:pt modelId="{D87B9D43-B189-41B3-8AA9-5F262E99722C}" type="parTrans" cxnId="{E630DABA-4CD4-4BAB-BB39-A937E1996CC5}">
      <dgm:prSet/>
      <dgm:spPr/>
      <dgm:t>
        <a:bodyPr/>
        <a:lstStyle/>
        <a:p>
          <a:endParaRPr lang="es-CO"/>
        </a:p>
      </dgm:t>
    </dgm:pt>
    <dgm:pt modelId="{3EC38041-8686-4F35-B7D1-51567400A7BF}" type="sibTrans" cxnId="{E630DABA-4CD4-4BAB-BB39-A937E1996CC5}">
      <dgm:prSet/>
      <dgm:spPr/>
      <dgm:t>
        <a:bodyPr/>
        <a:lstStyle/>
        <a:p>
          <a:endParaRPr lang="es-CO"/>
        </a:p>
      </dgm:t>
    </dgm:pt>
    <dgm:pt modelId="{DA4FC00F-DEDF-4653-B2CC-8FCEDA08A1C2}">
      <dgm:prSet phldrT="[Texto]" custT="1"/>
      <dgm:spPr/>
      <dgm:t>
        <a:bodyPr/>
        <a:lstStyle/>
        <a:p>
          <a:r>
            <a:rPr lang="es-CO" sz="2000" dirty="0"/>
            <a:t>Integración de sistemas de comunicación –Protocolos</a:t>
          </a:r>
        </a:p>
      </dgm:t>
    </dgm:pt>
    <dgm:pt modelId="{1578A232-9BCC-4294-A0EC-3E127A4A9416}" type="parTrans" cxnId="{1A65D046-57DB-4625-9F8E-7A36E5B652C9}">
      <dgm:prSet/>
      <dgm:spPr/>
      <dgm:t>
        <a:bodyPr/>
        <a:lstStyle/>
        <a:p>
          <a:endParaRPr lang="es-CO"/>
        </a:p>
      </dgm:t>
    </dgm:pt>
    <dgm:pt modelId="{4153B61A-794D-4EEE-938F-9B59DD689C6D}" type="sibTrans" cxnId="{1A65D046-57DB-4625-9F8E-7A36E5B652C9}">
      <dgm:prSet/>
      <dgm:spPr/>
      <dgm:t>
        <a:bodyPr/>
        <a:lstStyle/>
        <a:p>
          <a:endParaRPr lang="es-CO"/>
        </a:p>
      </dgm:t>
    </dgm:pt>
    <dgm:pt modelId="{77FBA82D-01FF-4F1E-9784-434B431421EB}">
      <dgm:prSet phldrT="[Texto]" custT="1"/>
      <dgm:spPr/>
      <dgm:t>
        <a:bodyPr/>
        <a:lstStyle/>
        <a:p>
          <a:r>
            <a:rPr lang="es-CO" sz="2000" dirty="0"/>
            <a:t>Equipos/Dispositivos  </a:t>
          </a:r>
          <a:r>
            <a:rPr lang="es-CO" sz="2000" dirty="0" err="1"/>
            <a:t>IEDS</a:t>
          </a:r>
          <a:endParaRPr lang="es-CO" sz="2000" dirty="0"/>
        </a:p>
      </dgm:t>
    </dgm:pt>
    <dgm:pt modelId="{674BCD87-012A-491A-9AEF-8BCDA2200038}" type="parTrans" cxnId="{60B22831-F956-4FF5-A2E5-1F4980020EEA}">
      <dgm:prSet/>
      <dgm:spPr/>
      <dgm:t>
        <a:bodyPr/>
        <a:lstStyle/>
        <a:p>
          <a:endParaRPr lang="es-CO"/>
        </a:p>
      </dgm:t>
    </dgm:pt>
    <dgm:pt modelId="{4DC88F81-90F7-4DD9-8162-6A60236C31F4}" type="sibTrans" cxnId="{60B22831-F956-4FF5-A2E5-1F4980020EEA}">
      <dgm:prSet/>
      <dgm:spPr/>
      <dgm:t>
        <a:bodyPr/>
        <a:lstStyle/>
        <a:p>
          <a:endParaRPr lang="es-CO"/>
        </a:p>
      </dgm:t>
    </dgm:pt>
    <dgm:pt modelId="{740273C1-52D2-4CEB-B858-9BD8002E345F}">
      <dgm:prSet phldrT="[Texto]" custT="1"/>
      <dgm:spPr/>
      <dgm:t>
        <a:bodyPr/>
        <a:lstStyle/>
        <a:p>
          <a:r>
            <a:rPr lang="es-CO" sz="2000" dirty="0"/>
            <a:t>Arquitecturas / Diseño de la automatización de distribución</a:t>
          </a:r>
        </a:p>
      </dgm:t>
    </dgm:pt>
    <dgm:pt modelId="{5E34FFF2-5EBA-4B87-97CE-D806A8465176}" type="parTrans" cxnId="{E9CACBC2-8A12-41B8-BD37-11BE83D8C257}">
      <dgm:prSet/>
      <dgm:spPr/>
      <dgm:t>
        <a:bodyPr/>
        <a:lstStyle/>
        <a:p>
          <a:endParaRPr lang="es-CO"/>
        </a:p>
      </dgm:t>
    </dgm:pt>
    <dgm:pt modelId="{3EF18A93-6438-48C6-A7B8-2DB4BBE59EBF}" type="sibTrans" cxnId="{E9CACBC2-8A12-41B8-BD37-11BE83D8C257}">
      <dgm:prSet/>
      <dgm:spPr/>
      <dgm:t>
        <a:bodyPr/>
        <a:lstStyle/>
        <a:p>
          <a:endParaRPr lang="es-CO"/>
        </a:p>
      </dgm:t>
    </dgm:pt>
    <dgm:pt modelId="{9156A214-5CB6-47AC-93C6-3FB5AAB192FF}">
      <dgm:prSet phldrT="[Texto]" custT="1"/>
      <dgm:spPr/>
      <dgm:t>
        <a:bodyPr/>
        <a:lstStyle/>
        <a:p>
          <a:r>
            <a:rPr lang="es-CO" sz="2000" dirty="0"/>
            <a:t>Proyectos de automatización de sistemas de distribución </a:t>
          </a:r>
        </a:p>
      </dgm:t>
    </dgm:pt>
    <dgm:pt modelId="{8C51953A-27FD-4825-87C4-AE997F11502B}" type="parTrans" cxnId="{48412EC5-8E01-4EEC-A287-540FC4D7CFC1}">
      <dgm:prSet/>
      <dgm:spPr/>
      <dgm:t>
        <a:bodyPr/>
        <a:lstStyle/>
        <a:p>
          <a:endParaRPr lang="es-CO"/>
        </a:p>
      </dgm:t>
    </dgm:pt>
    <dgm:pt modelId="{3D2A5862-18D8-4E8C-B7AC-B77C245FDE5F}" type="sibTrans" cxnId="{48412EC5-8E01-4EEC-A287-540FC4D7CFC1}">
      <dgm:prSet/>
      <dgm:spPr/>
      <dgm:t>
        <a:bodyPr/>
        <a:lstStyle/>
        <a:p>
          <a:endParaRPr lang="es-CO"/>
        </a:p>
      </dgm:t>
    </dgm:pt>
    <dgm:pt modelId="{34297059-A6A5-4480-967D-A0AFA788BB76}">
      <dgm:prSet phldrT="[Texto]" custT="1"/>
      <dgm:spPr/>
      <dgm:t>
        <a:bodyPr/>
        <a:lstStyle/>
        <a:p>
          <a:r>
            <a:rPr lang="en-US" sz="2000" dirty="0"/>
            <a:t>IEEE  C 37 Standard for </a:t>
          </a:r>
          <a:r>
            <a:rPr lang="en-US" sz="2000" dirty="0" err="1"/>
            <a:t>SCADA</a:t>
          </a:r>
          <a:r>
            <a:rPr lang="en-US" sz="2000" dirty="0"/>
            <a:t> and </a:t>
          </a:r>
          <a:r>
            <a:rPr lang="es-CO" sz="2000" dirty="0" err="1"/>
            <a:t>Automation</a:t>
          </a:r>
          <a:r>
            <a:rPr lang="es-CO" sz="2000" dirty="0"/>
            <a:t> </a:t>
          </a:r>
          <a:r>
            <a:rPr lang="es-CO" sz="2000" dirty="0" err="1"/>
            <a:t>Systems</a:t>
          </a:r>
          <a:endParaRPr lang="es-CO" sz="2000" dirty="0"/>
        </a:p>
      </dgm:t>
    </dgm:pt>
    <dgm:pt modelId="{4D123684-A263-41B8-8706-DFAE97E65259}" type="parTrans" cxnId="{1FB3A162-0AD1-4BDF-945D-831C60CC8DBB}">
      <dgm:prSet/>
      <dgm:spPr/>
      <dgm:t>
        <a:bodyPr/>
        <a:lstStyle/>
        <a:p>
          <a:endParaRPr lang="es-CO"/>
        </a:p>
      </dgm:t>
    </dgm:pt>
    <dgm:pt modelId="{F8E5AC8F-9C4E-4F23-A908-EBC0CE2C8FFC}" type="sibTrans" cxnId="{1FB3A162-0AD1-4BDF-945D-831C60CC8DBB}">
      <dgm:prSet/>
      <dgm:spPr/>
      <dgm:t>
        <a:bodyPr/>
        <a:lstStyle/>
        <a:p>
          <a:endParaRPr lang="es-CO"/>
        </a:p>
      </dgm:t>
    </dgm:pt>
    <dgm:pt modelId="{2DA12FAF-7685-439C-BF16-26EB619F663E}">
      <dgm:prSet phldrT="[Texto]" custT="1"/>
      <dgm:spPr/>
      <dgm:t>
        <a:bodyPr/>
        <a:lstStyle/>
        <a:p>
          <a:r>
            <a:rPr lang="es-CO" sz="2000" dirty="0"/>
            <a:t>Automatización de subestaciones</a:t>
          </a:r>
        </a:p>
      </dgm:t>
    </dgm:pt>
    <dgm:pt modelId="{40065B12-FABE-4921-B2B3-C6C928C782A7}" type="parTrans" cxnId="{4905D46D-2BFC-4AD9-A5E9-712EE9AEC4EB}">
      <dgm:prSet/>
      <dgm:spPr/>
      <dgm:t>
        <a:bodyPr/>
        <a:lstStyle/>
        <a:p>
          <a:endParaRPr lang="es-CO"/>
        </a:p>
      </dgm:t>
    </dgm:pt>
    <dgm:pt modelId="{9CDCE9B1-6BBB-47AD-A0B5-59B862A875E4}" type="sibTrans" cxnId="{4905D46D-2BFC-4AD9-A5E9-712EE9AEC4EB}">
      <dgm:prSet/>
      <dgm:spPr/>
      <dgm:t>
        <a:bodyPr/>
        <a:lstStyle/>
        <a:p>
          <a:endParaRPr lang="es-CO"/>
        </a:p>
      </dgm:t>
    </dgm:pt>
    <dgm:pt modelId="{2E9F3B6F-C098-4F47-8A95-E2B3D19D3E6E}" type="pres">
      <dgm:prSet presAssocID="{18558EBE-D457-4A5D-A2F1-A391D767C6C9}" presName="Name0" presStyleCnt="0">
        <dgm:presLayoutVars>
          <dgm:dir/>
          <dgm:animLvl val="lvl"/>
          <dgm:resizeHandles val="exact"/>
        </dgm:presLayoutVars>
      </dgm:prSet>
      <dgm:spPr/>
    </dgm:pt>
    <dgm:pt modelId="{DE864C01-8D15-4929-B4EB-479866A6186E}" type="pres">
      <dgm:prSet presAssocID="{9E2C5FDD-9160-4B6B-8FAC-FC2022E0035B}" presName="linNode" presStyleCnt="0"/>
      <dgm:spPr/>
    </dgm:pt>
    <dgm:pt modelId="{ECD30E76-4026-4BFE-A86B-D10717782032}" type="pres">
      <dgm:prSet presAssocID="{9E2C5FDD-9160-4B6B-8FAC-FC2022E0035B}" presName="parentText" presStyleLbl="node1" presStyleIdx="0" presStyleCnt="2" custScaleX="98617" custScaleY="105421">
        <dgm:presLayoutVars>
          <dgm:chMax val="1"/>
          <dgm:bulletEnabled val="1"/>
        </dgm:presLayoutVars>
      </dgm:prSet>
      <dgm:spPr/>
    </dgm:pt>
    <dgm:pt modelId="{D9C8F106-BDBC-49DC-BCE2-F94A0F2FEC35}" type="pres">
      <dgm:prSet presAssocID="{9E2C5FDD-9160-4B6B-8FAC-FC2022E0035B}" presName="descendantText" presStyleLbl="alignAccFollowNode1" presStyleIdx="0" presStyleCnt="2" custScaleX="143638" custScaleY="131250">
        <dgm:presLayoutVars>
          <dgm:bulletEnabled val="1"/>
        </dgm:presLayoutVars>
      </dgm:prSet>
      <dgm:spPr/>
    </dgm:pt>
    <dgm:pt modelId="{9AFF5B98-6A02-400C-AF92-7A9A2120D78F}" type="pres">
      <dgm:prSet presAssocID="{7DDBBEE5-1B35-44C1-BC3B-F97A63913F03}" presName="sp" presStyleCnt="0"/>
      <dgm:spPr/>
    </dgm:pt>
    <dgm:pt modelId="{53187FC4-5B54-4828-8145-A898DCC1E407}" type="pres">
      <dgm:prSet presAssocID="{A5112466-E9AF-428F-8BD5-BA7CEA8F8855}" presName="linNode" presStyleCnt="0"/>
      <dgm:spPr/>
    </dgm:pt>
    <dgm:pt modelId="{C8C524CA-B27C-4F96-A81A-24B3FE8FF38D}" type="pres">
      <dgm:prSet presAssocID="{A5112466-E9AF-428F-8BD5-BA7CEA8F8855}" presName="parentText" presStyleLbl="node1" presStyleIdx="1" presStyleCnt="2" custScaleX="81774">
        <dgm:presLayoutVars>
          <dgm:chMax val="1"/>
          <dgm:bulletEnabled val="1"/>
        </dgm:presLayoutVars>
      </dgm:prSet>
      <dgm:spPr/>
    </dgm:pt>
    <dgm:pt modelId="{908AE534-4CC0-4A13-9805-91DDB25861C2}" type="pres">
      <dgm:prSet presAssocID="{A5112466-E9AF-428F-8BD5-BA7CEA8F8855}" presName="descendantText" presStyleLbl="alignAccFollowNode1" presStyleIdx="1" presStyleCnt="2" custScaleX="124733" custScaleY="120799">
        <dgm:presLayoutVars>
          <dgm:bulletEnabled val="1"/>
        </dgm:presLayoutVars>
      </dgm:prSet>
      <dgm:spPr/>
    </dgm:pt>
  </dgm:ptLst>
  <dgm:cxnLst>
    <dgm:cxn modelId="{BF837FB7-1939-44FE-A04D-4B86A43AC674}" type="presOf" srcId="{2DA12FAF-7685-439C-BF16-26EB619F663E}" destId="{D9C8F106-BDBC-49DC-BCE2-F94A0F2FEC35}" srcOrd="0" destOrd="4" presId="urn:microsoft.com/office/officeart/2005/8/layout/vList5"/>
    <dgm:cxn modelId="{583F2001-6C0D-49D8-BAA3-7F139C314AB6}" type="presOf" srcId="{77FBA82D-01FF-4F1E-9784-434B431421EB}" destId="{908AE534-4CC0-4A13-9805-91DDB25861C2}" srcOrd="0" destOrd="2" presId="urn:microsoft.com/office/officeart/2005/8/layout/vList5"/>
    <dgm:cxn modelId="{1FA1D143-3DBF-409C-A1B3-4A8103F948D7}" srcId="{A5112466-E9AF-428F-8BD5-BA7CEA8F8855}" destId="{3BE1F2B9-D4BD-4752-A385-45BBF372C3AB}" srcOrd="0" destOrd="0" parTransId="{C812E566-0F62-409C-AA1F-44CFF14B6C54}" sibTransId="{535C9EE4-B431-4380-8E9C-F68D3B57EBA1}"/>
    <dgm:cxn modelId="{48412EC5-8E01-4EEC-A287-540FC4D7CFC1}" srcId="{A5112466-E9AF-428F-8BD5-BA7CEA8F8855}" destId="{9156A214-5CB6-47AC-93C6-3FB5AAB192FF}" srcOrd="4" destOrd="0" parTransId="{8C51953A-27FD-4825-87C4-AE997F11502B}" sibTransId="{3D2A5862-18D8-4E8C-B7AC-B77C245FDE5F}"/>
    <dgm:cxn modelId="{FADFAF2B-B0B5-4BA1-B147-141B6D1A948E}" type="presOf" srcId="{A5112466-E9AF-428F-8BD5-BA7CEA8F8855}" destId="{C8C524CA-B27C-4F96-A81A-24B3FE8FF38D}" srcOrd="0" destOrd="0" presId="urn:microsoft.com/office/officeart/2005/8/layout/vList5"/>
    <dgm:cxn modelId="{693567C4-A934-4E52-A4F2-9AA1DDF30DB4}" srcId="{9E2C5FDD-9160-4B6B-8FAC-FC2022E0035B}" destId="{F66E35BE-3F64-4470-B688-F923B1A79BE2}" srcOrd="1" destOrd="0" parTransId="{7CED08ED-C81E-4C7F-8A8F-D6167EC70988}" sibTransId="{E1D47954-64DF-4B9C-A0F2-094FA92C0510}"/>
    <dgm:cxn modelId="{D5E10F18-3717-46C4-9E1E-D0030488582F}" type="presOf" srcId="{3BE1F2B9-D4BD-4752-A385-45BBF372C3AB}" destId="{908AE534-4CC0-4A13-9805-91DDB25861C2}" srcOrd="0" destOrd="0" presId="urn:microsoft.com/office/officeart/2005/8/layout/vList5"/>
    <dgm:cxn modelId="{5931B9CF-17A5-47D6-AB7B-0752311315FC}" srcId="{18558EBE-D457-4A5D-A2F1-A391D767C6C9}" destId="{A5112466-E9AF-428F-8BD5-BA7CEA8F8855}" srcOrd="1" destOrd="0" parTransId="{A1D1FA69-6D57-4B23-8E35-EB9B5658A16D}" sibTransId="{93834D34-C394-429F-88AE-9B3F2B9414CF}"/>
    <dgm:cxn modelId="{83933DCD-BA7C-4BF1-80C9-B09143EA8367}" srcId="{9E2C5FDD-9160-4B6B-8FAC-FC2022E0035B}" destId="{D92D275A-6BFF-4D25-83FB-B93D9300BE17}" srcOrd="0" destOrd="0" parTransId="{0F1F18B4-B498-4C69-B949-3618CA14AFB7}" sibTransId="{2E0BDFEA-F2A0-414D-BB9A-0F10EEA37975}"/>
    <dgm:cxn modelId="{7CE2A784-59BD-49E0-B533-B2ECD5EC33B6}" type="presOf" srcId="{9E2C5FDD-9160-4B6B-8FAC-FC2022E0035B}" destId="{ECD30E76-4026-4BFE-A86B-D10717782032}" srcOrd="0" destOrd="0" presId="urn:microsoft.com/office/officeart/2005/8/layout/vList5"/>
    <dgm:cxn modelId="{DAF36A88-3D73-4A01-AD29-7B68EBD30A72}" type="presOf" srcId="{932BA57C-66E2-497C-8D0B-5B1259C39BAD}" destId="{908AE534-4CC0-4A13-9805-91DDB25861C2}" srcOrd="0" destOrd="1" presId="urn:microsoft.com/office/officeart/2005/8/layout/vList5"/>
    <dgm:cxn modelId="{E7D41A7B-F7BF-4804-8CA8-FB869E1D3B60}" type="presOf" srcId="{D92D275A-6BFF-4D25-83FB-B93D9300BE17}" destId="{D9C8F106-BDBC-49DC-BCE2-F94A0F2FEC35}" srcOrd="0" destOrd="0" presId="urn:microsoft.com/office/officeart/2005/8/layout/vList5"/>
    <dgm:cxn modelId="{158B4A4F-BA0D-422C-AE08-1974A1154B51}" type="presOf" srcId="{F66E35BE-3F64-4470-B688-F923B1A79BE2}" destId="{D9C8F106-BDBC-49DC-BCE2-F94A0F2FEC35}" srcOrd="0" destOrd="1" presId="urn:microsoft.com/office/officeart/2005/8/layout/vList5"/>
    <dgm:cxn modelId="{F89FF1D6-5162-4D90-A647-0F2B71600D94}" type="presOf" srcId="{DA4FC00F-DEDF-4653-B2CC-8FCEDA08A1C2}" destId="{D9C8F106-BDBC-49DC-BCE2-F94A0F2FEC35}" srcOrd="0" destOrd="2" presId="urn:microsoft.com/office/officeart/2005/8/layout/vList5"/>
    <dgm:cxn modelId="{779D9176-954B-44C5-AB82-434729427CD0}" type="presOf" srcId="{9156A214-5CB6-47AC-93C6-3FB5AAB192FF}" destId="{908AE534-4CC0-4A13-9805-91DDB25861C2}" srcOrd="0" destOrd="4" presId="urn:microsoft.com/office/officeart/2005/8/layout/vList5"/>
    <dgm:cxn modelId="{E9CACBC2-8A12-41B8-BD37-11BE83D8C257}" srcId="{9E2C5FDD-9160-4B6B-8FAC-FC2022E0035B}" destId="{740273C1-52D2-4CEB-B858-9BD8002E345F}" srcOrd="3" destOrd="0" parTransId="{5E34FFF2-5EBA-4B87-97CE-D806A8465176}" sibTransId="{3EF18A93-6438-48C6-A7B8-2DB4BBE59EBF}"/>
    <dgm:cxn modelId="{1A65D046-57DB-4625-9F8E-7A36E5B652C9}" srcId="{9E2C5FDD-9160-4B6B-8FAC-FC2022E0035B}" destId="{DA4FC00F-DEDF-4653-B2CC-8FCEDA08A1C2}" srcOrd="2" destOrd="0" parTransId="{1578A232-9BCC-4294-A0EC-3E127A4A9416}" sibTransId="{4153B61A-794D-4EEE-938F-9B59DD689C6D}"/>
    <dgm:cxn modelId="{4905D46D-2BFC-4AD9-A5E9-712EE9AEC4EB}" srcId="{9E2C5FDD-9160-4B6B-8FAC-FC2022E0035B}" destId="{2DA12FAF-7685-439C-BF16-26EB619F663E}" srcOrd="4" destOrd="0" parTransId="{40065B12-FABE-4921-B2B3-C6C928C782A7}" sibTransId="{9CDCE9B1-6BBB-47AD-A0B5-59B862A875E4}"/>
    <dgm:cxn modelId="{0AD2D2F4-0429-4DEE-8E74-8AC9211575FE}" type="presOf" srcId="{34297059-A6A5-4480-967D-A0AFA788BB76}" destId="{908AE534-4CC0-4A13-9805-91DDB25861C2}" srcOrd="0" destOrd="3" presId="urn:microsoft.com/office/officeart/2005/8/layout/vList5"/>
    <dgm:cxn modelId="{AF58C430-A819-4EDA-91E2-6585E2D68B9B}" type="presOf" srcId="{740273C1-52D2-4CEB-B858-9BD8002E345F}" destId="{D9C8F106-BDBC-49DC-BCE2-F94A0F2FEC35}" srcOrd="0" destOrd="3" presId="urn:microsoft.com/office/officeart/2005/8/layout/vList5"/>
    <dgm:cxn modelId="{1FB3A162-0AD1-4BDF-945D-831C60CC8DBB}" srcId="{A5112466-E9AF-428F-8BD5-BA7CEA8F8855}" destId="{34297059-A6A5-4480-967D-A0AFA788BB76}" srcOrd="3" destOrd="0" parTransId="{4D123684-A263-41B8-8706-DFAE97E65259}" sibTransId="{F8E5AC8F-9C4E-4F23-A908-EBC0CE2C8FFC}"/>
    <dgm:cxn modelId="{9E71DBFA-3334-41A0-A95A-1E73C04B1CF9}" type="presOf" srcId="{18558EBE-D457-4A5D-A2F1-A391D767C6C9}" destId="{2E9F3B6F-C098-4F47-8A95-E2B3D19D3E6E}" srcOrd="0" destOrd="0" presId="urn:microsoft.com/office/officeart/2005/8/layout/vList5"/>
    <dgm:cxn modelId="{5BCEAAC0-74D4-4271-8B8C-2BC766FB0F3C}" srcId="{18558EBE-D457-4A5D-A2F1-A391D767C6C9}" destId="{9E2C5FDD-9160-4B6B-8FAC-FC2022E0035B}" srcOrd="0" destOrd="0" parTransId="{D8162A8A-237F-4944-8B13-BAB522C4146A}" sibTransId="{7DDBBEE5-1B35-44C1-BC3B-F97A63913F03}"/>
    <dgm:cxn modelId="{E630DABA-4CD4-4BAB-BB39-A937E1996CC5}" srcId="{A5112466-E9AF-428F-8BD5-BA7CEA8F8855}" destId="{932BA57C-66E2-497C-8D0B-5B1259C39BAD}" srcOrd="1" destOrd="0" parTransId="{D87B9D43-B189-41B3-8AA9-5F262E99722C}" sibTransId="{3EC38041-8686-4F35-B7D1-51567400A7BF}"/>
    <dgm:cxn modelId="{60B22831-F956-4FF5-A2E5-1F4980020EEA}" srcId="{A5112466-E9AF-428F-8BD5-BA7CEA8F8855}" destId="{77FBA82D-01FF-4F1E-9784-434B431421EB}" srcOrd="2" destOrd="0" parTransId="{674BCD87-012A-491A-9AEF-8BCDA2200038}" sibTransId="{4DC88F81-90F7-4DD9-8162-6A60236C31F4}"/>
    <dgm:cxn modelId="{6B9401E4-1126-4630-95AD-2AFB5BED402B}" type="presParOf" srcId="{2E9F3B6F-C098-4F47-8A95-E2B3D19D3E6E}" destId="{DE864C01-8D15-4929-B4EB-479866A6186E}" srcOrd="0" destOrd="0" presId="urn:microsoft.com/office/officeart/2005/8/layout/vList5"/>
    <dgm:cxn modelId="{0D5B229F-7DBF-4382-BE21-20E968D4DD7D}" type="presParOf" srcId="{DE864C01-8D15-4929-B4EB-479866A6186E}" destId="{ECD30E76-4026-4BFE-A86B-D10717782032}" srcOrd="0" destOrd="0" presId="urn:microsoft.com/office/officeart/2005/8/layout/vList5"/>
    <dgm:cxn modelId="{9DEDACB8-913F-4555-945B-3BCAEA5272E9}" type="presParOf" srcId="{DE864C01-8D15-4929-B4EB-479866A6186E}" destId="{D9C8F106-BDBC-49DC-BCE2-F94A0F2FEC35}" srcOrd="1" destOrd="0" presId="urn:microsoft.com/office/officeart/2005/8/layout/vList5"/>
    <dgm:cxn modelId="{45B7C001-256A-4D3F-967A-3312929581E5}" type="presParOf" srcId="{2E9F3B6F-C098-4F47-8A95-E2B3D19D3E6E}" destId="{9AFF5B98-6A02-400C-AF92-7A9A2120D78F}" srcOrd="1" destOrd="0" presId="urn:microsoft.com/office/officeart/2005/8/layout/vList5"/>
    <dgm:cxn modelId="{C72FC2C9-A1FC-4ACE-BCE1-18297DF06923}" type="presParOf" srcId="{2E9F3B6F-C098-4F47-8A95-E2B3D19D3E6E}" destId="{53187FC4-5B54-4828-8145-A898DCC1E407}" srcOrd="2" destOrd="0" presId="urn:microsoft.com/office/officeart/2005/8/layout/vList5"/>
    <dgm:cxn modelId="{5285A894-1671-44B2-AEF2-DA15A3A10615}" type="presParOf" srcId="{53187FC4-5B54-4828-8145-A898DCC1E407}" destId="{C8C524CA-B27C-4F96-A81A-24B3FE8FF38D}" srcOrd="0" destOrd="0" presId="urn:microsoft.com/office/officeart/2005/8/layout/vList5"/>
    <dgm:cxn modelId="{215F3E6A-5DA2-4776-AA74-B88E78178E97}" type="presParOf" srcId="{53187FC4-5B54-4828-8145-A898DCC1E407}" destId="{908AE534-4CC0-4A13-9805-91DDB25861C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8F106-BDBC-49DC-BCE2-F94A0F2FEC35}">
      <dsp:nvSpPr>
        <dsp:cNvPr id="0" name=""/>
        <dsp:cNvSpPr/>
      </dsp:nvSpPr>
      <dsp:spPr>
        <a:xfrm rot="5400000">
          <a:off x="4317143" y="-1892379"/>
          <a:ext cx="2466065" cy="6262168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kern="1200" dirty="0"/>
            <a:t>Introducción a la automatización de Sistemas de Distribución</a:t>
          </a:r>
          <a:endParaRPr lang="es-CO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_tradnl" sz="2000" kern="1200" dirty="0"/>
            <a:t>Funciones básicas de sistemas </a:t>
          </a:r>
          <a:r>
            <a:rPr lang="es-ES_tradnl" sz="2000" kern="1200" dirty="0" err="1"/>
            <a:t>SCADA</a:t>
          </a:r>
          <a:endParaRPr lang="es-CO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kern="1200" dirty="0"/>
            <a:t>Integración de sistemas de comunicación –Protocolos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kern="1200" dirty="0"/>
            <a:t>Arquitecturas / Diseño de la automatización de distribución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kern="1200" dirty="0"/>
            <a:t>Automatización de subestaciones</a:t>
          </a:r>
        </a:p>
      </dsp:txBody>
      <dsp:txXfrm rot="-5400000">
        <a:off x="2419092" y="126055"/>
        <a:ext cx="6141785" cy="2225299"/>
      </dsp:txXfrm>
    </dsp:sp>
    <dsp:sp modelId="{ECD30E76-4026-4BFE-A86B-D10717782032}">
      <dsp:nvSpPr>
        <dsp:cNvPr id="0" name=""/>
        <dsp:cNvSpPr/>
      </dsp:nvSpPr>
      <dsp:spPr>
        <a:xfrm>
          <a:off x="683" y="728"/>
          <a:ext cx="2418408" cy="24759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Módulo 1</a:t>
          </a:r>
          <a:endParaRPr lang="es-CO" sz="3600" kern="1200" dirty="0"/>
        </a:p>
      </dsp:txBody>
      <dsp:txXfrm>
        <a:off x="118740" y="118785"/>
        <a:ext cx="2182294" cy="2239838"/>
      </dsp:txXfrm>
    </dsp:sp>
    <dsp:sp modelId="{908AE534-4CC0-4A13-9805-91DDB25861C2}">
      <dsp:nvSpPr>
        <dsp:cNvPr id="0" name=""/>
        <dsp:cNvSpPr/>
      </dsp:nvSpPr>
      <dsp:spPr>
        <a:xfrm rot="5400000">
          <a:off x="4378553" y="595716"/>
          <a:ext cx="2269700" cy="6345426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kern="1200" dirty="0"/>
            <a:t>Smart </a:t>
          </a:r>
          <a:r>
            <a:rPr lang="es-CO" sz="2000" kern="1200" dirty="0" err="1"/>
            <a:t>Grids</a:t>
          </a:r>
          <a:endParaRPr lang="es-CO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kern="1200" dirty="0"/>
            <a:t>Infraestructura avanzada de Medición -  </a:t>
          </a:r>
          <a:r>
            <a:rPr lang="es-CO" sz="2000" kern="1200" dirty="0" err="1"/>
            <a:t>AMI</a:t>
          </a:r>
          <a:endParaRPr lang="es-CO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kern="1200" dirty="0"/>
            <a:t>Equipos/Dispositivos  </a:t>
          </a:r>
          <a:r>
            <a:rPr lang="es-CO" sz="2000" kern="1200" dirty="0" err="1"/>
            <a:t>IEDS</a:t>
          </a:r>
          <a:endParaRPr lang="es-CO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000" kern="1200" dirty="0"/>
            <a:t>IEEE  C 37 Standard for </a:t>
          </a:r>
          <a:r>
            <a:rPr lang="en-US" sz="2000" kern="1200" dirty="0" err="1"/>
            <a:t>SCADA</a:t>
          </a:r>
          <a:r>
            <a:rPr lang="en-US" sz="2000" kern="1200" dirty="0"/>
            <a:t> and </a:t>
          </a:r>
          <a:r>
            <a:rPr lang="es-CO" sz="2000" kern="1200" dirty="0" err="1"/>
            <a:t>Automation</a:t>
          </a:r>
          <a:r>
            <a:rPr lang="es-CO" sz="2000" kern="1200" dirty="0"/>
            <a:t> </a:t>
          </a:r>
          <a:r>
            <a:rPr lang="es-CO" sz="2000" kern="1200" dirty="0" err="1"/>
            <a:t>Systems</a:t>
          </a:r>
          <a:endParaRPr lang="es-CO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2000" kern="1200" dirty="0"/>
            <a:t>Proyectos de automatización de sistemas de distribución </a:t>
          </a:r>
        </a:p>
      </dsp:txBody>
      <dsp:txXfrm rot="-5400000">
        <a:off x="2340690" y="2744377"/>
        <a:ext cx="6234628" cy="2048104"/>
      </dsp:txXfrm>
    </dsp:sp>
    <dsp:sp modelId="{C8C524CA-B27C-4F96-A81A-24B3FE8FF38D}">
      <dsp:nvSpPr>
        <dsp:cNvPr id="0" name=""/>
        <dsp:cNvSpPr/>
      </dsp:nvSpPr>
      <dsp:spPr>
        <a:xfrm>
          <a:off x="683" y="2594113"/>
          <a:ext cx="2340007" cy="234863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600" kern="1200" dirty="0"/>
            <a:t>Módulo 2</a:t>
          </a:r>
          <a:endParaRPr lang="es-CO" sz="3600" kern="1200" dirty="0"/>
        </a:p>
      </dsp:txBody>
      <dsp:txXfrm>
        <a:off x="114913" y="2708343"/>
        <a:ext cx="2111547" cy="2120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57D21A-9579-4857-8F07-8D889A5068EA}" type="datetimeFigureOut">
              <a:rPr lang="es-ES" smtClean="0"/>
              <a:t>19/07/2016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4B2D6-91D1-4DCA-87F1-5CFF3DE13F4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0407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ángulo 14"/>
          <p:cNvSpPr/>
          <p:nvPr/>
        </p:nvSpPr>
        <p:spPr>
          <a:xfrm>
            <a:off x="331304" y="1122363"/>
            <a:ext cx="8405192" cy="2387600"/>
          </a:xfrm>
          <a:prstGeom prst="rect">
            <a:avLst/>
          </a:prstGeom>
          <a:solidFill>
            <a:srgbClr val="E7E8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31304" y="1122363"/>
            <a:ext cx="8405192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304" y="3602038"/>
            <a:ext cx="8405192" cy="1655762"/>
          </a:xfrm>
        </p:spPr>
        <p:txBody>
          <a:bodyPr/>
          <a:lstStyle>
            <a:lvl1pPr marL="0" indent="0" algn="ctr">
              <a:buNone/>
              <a:defRPr sz="24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0CFFC-03EB-42DE-86CD-6C4D8F6C9CB0}" type="datetime1">
              <a:rPr lang="es-ES" smtClean="0"/>
              <a:t>19/07/2016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42151" y="6492873"/>
            <a:ext cx="2057400" cy="365125"/>
          </a:xfrm>
        </p:spPr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Conector recto 8"/>
          <p:cNvCxnSpPr/>
          <p:nvPr/>
        </p:nvCxnSpPr>
        <p:spPr>
          <a:xfrm>
            <a:off x="331304" y="6492874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>
            <a:off x="331304" y="1141550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ángulo 11"/>
          <p:cNvSpPr/>
          <p:nvPr/>
        </p:nvSpPr>
        <p:spPr>
          <a:xfrm>
            <a:off x="331304" y="1122363"/>
            <a:ext cx="8405192" cy="2387600"/>
          </a:xfrm>
          <a:prstGeom prst="rect">
            <a:avLst/>
          </a:prstGeom>
          <a:solidFill>
            <a:srgbClr val="E7E8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17"/>
          <p:cNvCxnSpPr/>
          <p:nvPr/>
        </p:nvCxnSpPr>
        <p:spPr>
          <a:xfrm>
            <a:off x="331304" y="6492874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331304" y="1141550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ángulo 21"/>
          <p:cNvSpPr/>
          <p:nvPr userDrawn="1"/>
        </p:nvSpPr>
        <p:spPr>
          <a:xfrm>
            <a:off x="331304" y="1122363"/>
            <a:ext cx="8405192" cy="2387600"/>
          </a:xfrm>
          <a:prstGeom prst="rect">
            <a:avLst/>
          </a:prstGeom>
          <a:solidFill>
            <a:srgbClr val="E7E8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4" name="Conector recto 23"/>
          <p:cNvCxnSpPr/>
          <p:nvPr userDrawn="1"/>
        </p:nvCxnSpPr>
        <p:spPr>
          <a:xfrm>
            <a:off x="331304" y="6492874"/>
            <a:ext cx="840519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 userDrawn="1"/>
        </p:nvCxnSpPr>
        <p:spPr>
          <a:xfrm>
            <a:off x="331304" y="1141550"/>
            <a:ext cx="840519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9936" y="184262"/>
            <a:ext cx="1716430" cy="89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720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661" y="3986356"/>
            <a:ext cx="3183835" cy="24441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17F7C-7C2B-40C5-A486-E8E539E5DE1D}" type="datetime1">
              <a:rPr lang="es-ES" smtClean="0"/>
              <a:t>19/07/2016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661" y="3986356"/>
            <a:ext cx="3183835" cy="2444156"/>
          </a:xfrm>
          <a:prstGeom prst="rect">
            <a:avLst/>
          </a:prstGeom>
        </p:spPr>
      </p:pic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7334" y="6495082"/>
            <a:ext cx="4295013" cy="365125"/>
          </a:xfrm>
          <a:prstGeom prst="rect">
            <a:avLst/>
          </a:prstGeom>
        </p:spPr>
        <p:txBody>
          <a:bodyPr/>
          <a:lstStyle/>
          <a:p>
            <a:r>
              <a:rPr lang="es-CO"/>
              <a:t>Todos los derechos reservados a Colombia Inteligente</a:t>
            </a:r>
            <a:endParaRPr lang="es-ES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661" y="3986356"/>
            <a:ext cx="3183835" cy="244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970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EB81A-7A22-4973-8FE4-4447A555BFF9}" type="datetime1">
              <a:rPr lang="es-ES" smtClean="0"/>
              <a:t>19/07/2016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7334" y="6495082"/>
            <a:ext cx="4295013" cy="365125"/>
          </a:xfrm>
          <a:prstGeom prst="rect">
            <a:avLst/>
          </a:prstGeom>
        </p:spPr>
        <p:txBody>
          <a:bodyPr/>
          <a:lstStyle/>
          <a:p>
            <a:r>
              <a:rPr lang="es-CO"/>
              <a:t>Todos los derechos reservados a Colombia Inteligente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5814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/>
            </a:lvl3pPr>
          </a:lstStyle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FDCB9-BB48-4867-8D3D-F8976FCEFC2E}" type="datetime1">
              <a:rPr lang="es-ES" smtClean="0"/>
              <a:t>19/07/2016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483126" y="6462711"/>
            <a:ext cx="2057400" cy="365125"/>
          </a:xfrm>
        </p:spPr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 userDrawn="1"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Imagen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83190" y="5979463"/>
            <a:ext cx="1716430" cy="894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962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/>
          <p:cNvSpPr/>
          <p:nvPr/>
        </p:nvSpPr>
        <p:spPr>
          <a:xfrm>
            <a:off x="331304" y="1122363"/>
            <a:ext cx="8405192" cy="2387600"/>
          </a:xfrm>
          <a:prstGeom prst="rect">
            <a:avLst/>
          </a:prstGeom>
          <a:solidFill>
            <a:srgbClr val="E7E8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1304" y="1103041"/>
            <a:ext cx="8405192" cy="2406922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1304" y="3542547"/>
            <a:ext cx="8405192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33FC2-BFE9-4BD0-9256-EEDDAFE375D5}" type="datetime1">
              <a:rPr lang="es-ES" smtClean="0"/>
              <a:t>19/07/2016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10" name="Conector recto 9"/>
          <p:cNvCxnSpPr/>
          <p:nvPr/>
        </p:nvCxnSpPr>
        <p:spPr>
          <a:xfrm>
            <a:off x="331304" y="6492874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/>
          <p:cNvCxnSpPr/>
          <p:nvPr/>
        </p:nvCxnSpPr>
        <p:spPr>
          <a:xfrm>
            <a:off x="331304" y="1122363"/>
            <a:ext cx="8405192" cy="0"/>
          </a:xfrm>
          <a:prstGeom prst="line">
            <a:avLst/>
          </a:prstGeom>
          <a:ln w="38100">
            <a:solidFill>
              <a:srgbClr val="EE33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ángulo 13"/>
          <p:cNvSpPr/>
          <p:nvPr/>
        </p:nvSpPr>
        <p:spPr>
          <a:xfrm>
            <a:off x="331304" y="1122363"/>
            <a:ext cx="8405192" cy="2387600"/>
          </a:xfrm>
          <a:prstGeom prst="rect">
            <a:avLst/>
          </a:prstGeom>
          <a:solidFill>
            <a:srgbClr val="E7E8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7" name="Conector recto 16"/>
          <p:cNvCxnSpPr/>
          <p:nvPr/>
        </p:nvCxnSpPr>
        <p:spPr>
          <a:xfrm>
            <a:off x="331304" y="6492874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331304" y="1122363"/>
            <a:ext cx="8405192" cy="0"/>
          </a:xfrm>
          <a:prstGeom prst="line">
            <a:avLst/>
          </a:prstGeom>
          <a:ln w="38100">
            <a:solidFill>
              <a:srgbClr val="EE33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7334" y="6495082"/>
            <a:ext cx="4295013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20" name="Rectángulo 19"/>
          <p:cNvSpPr/>
          <p:nvPr userDrawn="1"/>
        </p:nvSpPr>
        <p:spPr>
          <a:xfrm>
            <a:off x="331304" y="1122363"/>
            <a:ext cx="8405192" cy="2387600"/>
          </a:xfrm>
          <a:prstGeom prst="rect">
            <a:avLst/>
          </a:prstGeom>
          <a:solidFill>
            <a:srgbClr val="E7E8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3" name="Conector recto 22"/>
          <p:cNvCxnSpPr/>
          <p:nvPr userDrawn="1"/>
        </p:nvCxnSpPr>
        <p:spPr>
          <a:xfrm>
            <a:off x="331304" y="6492874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 userDrawn="1"/>
        </p:nvCxnSpPr>
        <p:spPr>
          <a:xfrm>
            <a:off x="331304" y="1122363"/>
            <a:ext cx="8405192" cy="0"/>
          </a:xfrm>
          <a:prstGeom prst="line">
            <a:avLst/>
          </a:prstGeom>
          <a:ln w="38100">
            <a:solidFill>
              <a:srgbClr val="EE333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3265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7B54-B146-40CC-908C-34480EB68A1E}" type="datetime1">
              <a:rPr lang="es-ES" smtClean="0"/>
              <a:t>19/07/2016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Conector recto 8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7334" y="6495082"/>
            <a:ext cx="4295013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cxnSp>
        <p:nvCxnSpPr>
          <p:cNvPr id="15" name="Conector recto 14"/>
          <p:cNvCxnSpPr/>
          <p:nvPr userDrawn="1"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075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B95A29-A4B5-4CBA-9EB9-E1298C9BC0C9}" type="datetime1">
              <a:rPr lang="es-ES" smtClean="0"/>
              <a:t>19/07/2016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Conector recto 10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Imagen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cxnSp>
        <p:nvCxnSpPr>
          <p:cNvPr id="14" name="Conector recto 13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7334" y="6495082"/>
            <a:ext cx="4295013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pic>
        <p:nvPicPr>
          <p:cNvPr id="16" name="Imagen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cxnSp>
        <p:nvCxnSpPr>
          <p:cNvPr id="17" name="Conector recto 16"/>
          <p:cNvCxnSpPr/>
          <p:nvPr userDrawn="1"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72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F0C96-96C8-4247-A5AA-AE33AFEC12C5}" type="datetime1">
              <a:rPr lang="es-ES" smtClean="0"/>
              <a:t>19/07/2016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7334" y="6495082"/>
            <a:ext cx="4295013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cxnSp>
        <p:nvCxnSpPr>
          <p:cNvPr id="10" name="Conector recto 9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cxnSp>
        <p:nvCxnSpPr>
          <p:cNvPr id="12" name="Conector recto 11"/>
          <p:cNvCxnSpPr/>
          <p:nvPr userDrawn="1"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5729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661" y="3986356"/>
            <a:ext cx="3183835" cy="244415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59C96-3D57-4D79-ADF3-A3F5308C1A05}" type="datetime1">
              <a:rPr lang="es-ES" smtClean="0"/>
              <a:t>19/07/2016</a:t>
            </a:fld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7" name="Conector recto 6"/>
          <p:cNvCxnSpPr/>
          <p:nvPr/>
        </p:nvCxnSpPr>
        <p:spPr>
          <a:xfrm>
            <a:off x="331304" y="6492874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661" y="3986356"/>
            <a:ext cx="3183835" cy="2444156"/>
          </a:xfrm>
          <a:prstGeom prst="rect">
            <a:avLst/>
          </a:prstGeom>
        </p:spPr>
      </p:pic>
      <p:cxnSp>
        <p:nvCxnSpPr>
          <p:cNvPr id="9" name="Conector recto 8"/>
          <p:cNvCxnSpPr/>
          <p:nvPr/>
        </p:nvCxnSpPr>
        <p:spPr>
          <a:xfrm>
            <a:off x="331304" y="6492874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7334" y="6495082"/>
            <a:ext cx="4295013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2661" y="3986356"/>
            <a:ext cx="3183835" cy="2444156"/>
          </a:xfrm>
          <a:prstGeom prst="rect">
            <a:avLst/>
          </a:prstGeom>
        </p:spPr>
      </p:pic>
      <p:cxnSp>
        <p:nvCxnSpPr>
          <p:cNvPr id="12" name="Conector recto 11"/>
          <p:cNvCxnSpPr/>
          <p:nvPr userDrawn="1"/>
        </p:nvCxnSpPr>
        <p:spPr>
          <a:xfrm>
            <a:off x="331304" y="6492874"/>
            <a:ext cx="8405192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0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EA7CD-16CA-418F-8BDD-E320FB6CA1F1}" type="datetime1">
              <a:rPr lang="es-ES" smtClean="0"/>
              <a:t>19/07/2016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Conector recto 8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cxnSp>
        <p:nvCxnSpPr>
          <p:cNvPr id="11" name="Conector recto 10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7334" y="6495082"/>
            <a:ext cx="4295013" cy="365125"/>
          </a:xfrm>
          <a:prstGeom prst="rect">
            <a:avLst/>
          </a:prstGeom>
        </p:spPr>
        <p:txBody>
          <a:bodyPr/>
          <a:lstStyle/>
          <a:p>
            <a:r>
              <a:rPr lang="es-CO"/>
              <a:t>Todos los derechos reservados a Colombia Inteligente</a:t>
            </a:r>
            <a:endParaRPr lang="es-ES"/>
          </a:p>
        </p:txBody>
      </p:sp>
      <p:cxnSp>
        <p:nvCxnSpPr>
          <p:cNvPr id="14" name="Conector recto 13"/>
          <p:cNvCxnSpPr/>
          <p:nvPr userDrawn="1"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58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5FF3E-9EE8-4563-83CF-DA0B3D08A580}" type="datetime1">
              <a:rPr lang="es-ES" smtClean="0"/>
              <a:t>19/07/2016</a:t>
            </a:fld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938277-3992-48A6-9F4F-117FC2DEEB56}" type="slidenum">
              <a:rPr lang="es-ES" smtClean="0"/>
              <a:t>‹Nº›</a:t>
            </a:fld>
            <a:endParaRPr lang="es-ES"/>
          </a:p>
        </p:txBody>
      </p:sp>
      <p:cxnSp>
        <p:nvCxnSpPr>
          <p:cNvPr id="9" name="Conector recto 8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cxnSp>
        <p:nvCxnSpPr>
          <p:cNvPr id="11" name="Conector recto 10"/>
          <p:cNvCxnSpPr/>
          <p:nvPr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agen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  <p:sp>
        <p:nvSpPr>
          <p:cNvPr id="13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97334" y="6495082"/>
            <a:ext cx="4295013" cy="365125"/>
          </a:xfrm>
          <a:prstGeom prst="rect">
            <a:avLst/>
          </a:prstGeom>
        </p:spPr>
        <p:txBody>
          <a:bodyPr/>
          <a:lstStyle/>
          <a:p>
            <a:r>
              <a:rPr lang="es-CO"/>
              <a:t>Todos los derechos reservados a Colombia Inteligente</a:t>
            </a:r>
            <a:endParaRPr lang="es-ES"/>
          </a:p>
        </p:txBody>
      </p:sp>
      <p:cxnSp>
        <p:nvCxnSpPr>
          <p:cNvPr id="14" name="Conector recto 13"/>
          <p:cNvCxnSpPr/>
          <p:nvPr userDrawn="1"/>
        </p:nvCxnSpPr>
        <p:spPr>
          <a:xfrm flipV="1">
            <a:off x="331304" y="6490667"/>
            <a:ext cx="6361044" cy="220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n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283" y="5910332"/>
            <a:ext cx="1924529" cy="85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019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4799" y="265042"/>
            <a:ext cx="8454887" cy="12446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799" y="1669774"/>
            <a:ext cx="8454887" cy="45071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el estilo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9287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C191D-3C3B-499A-A6CB-21F10950918C}" type="datetime1">
              <a:rPr lang="es-ES" smtClean="0"/>
              <a:t>19/07/2016</a:t>
            </a:fld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3542" y="645242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011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EE3338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O" dirty="0"/>
              <a:t>Automatización y control</a:t>
            </a:r>
            <a:br>
              <a:rPr lang="es-CO" dirty="0"/>
            </a:br>
            <a:r>
              <a:rPr lang="es-CO" dirty="0"/>
              <a:t>de sistemas de distribución</a:t>
            </a:r>
            <a:endParaRPr lang="es-ES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Especialización Sistemas de Distribución de Energía Eléctrica</a:t>
            </a:r>
            <a:endParaRPr lang="es-ES" dirty="0"/>
          </a:p>
          <a:p>
            <a:r>
              <a:rPr lang="es-CO" dirty="0"/>
              <a:t>Julio de 2016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5509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9pPr>
          </a:lstStyle>
          <a:p>
            <a:fld id="{4693712B-D370-456A-BBE7-92A28F0380E8}" type="slidenum">
              <a:rPr lang="en-US" altLang="nl-NL" sz="800" b="0">
                <a:solidFill>
                  <a:schemeClr val="tx2"/>
                </a:solidFill>
              </a:rPr>
              <a:pPr/>
              <a:t>2</a:t>
            </a:fld>
            <a:endParaRPr lang="en-US" altLang="nl-NL" sz="1000" b="0">
              <a:solidFill>
                <a:schemeClr val="tx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311150"/>
            <a:ext cx="8218488" cy="91440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algn="ctr"/>
            <a:r>
              <a:rPr lang="en-US" altLang="en-US" dirty="0" err="1"/>
              <a:t>Automatización</a:t>
            </a:r>
            <a:r>
              <a:rPr lang="en-US" altLang="en-US" dirty="0"/>
              <a:t> y Control de </a:t>
            </a:r>
            <a:r>
              <a:rPr lang="en-US" altLang="en-US" dirty="0" err="1"/>
              <a:t>Sistemas</a:t>
            </a:r>
            <a:r>
              <a:rPr lang="en-US" altLang="en-US" dirty="0"/>
              <a:t> de </a:t>
            </a:r>
            <a:r>
              <a:rPr lang="en-US" altLang="en-US" dirty="0" err="1"/>
              <a:t>Distribución</a:t>
            </a:r>
            <a:endParaRPr lang="en-US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95350" y="1609116"/>
            <a:ext cx="7551737" cy="399830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 err="1"/>
              <a:t>Programa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 err="1"/>
              <a:t>Esta</a:t>
            </a:r>
            <a:r>
              <a:rPr lang="en-US" altLang="en-US" dirty="0"/>
              <a:t> </a:t>
            </a:r>
            <a:r>
              <a:rPr lang="en-US" altLang="en-US" dirty="0" err="1"/>
              <a:t>asignatura</a:t>
            </a:r>
            <a:r>
              <a:rPr lang="en-US" altLang="en-US" dirty="0"/>
              <a:t> se </a:t>
            </a:r>
            <a:r>
              <a:rPr lang="en-US" altLang="en-US" dirty="0" err="1"/>
              <a:t>ofrecerá</a:t>
            </a:r>
            <a:r>
              <a:rPr lang="en-US" altLang="en-US" dirty="0"/>
              <a:t> en dos </a:t>
            </a:r>
            <a:r>
              <a:rPr lang="en-US" altLang="en-US" dirty="0" err="1"/>
              <a:t>modulos</a:t>
            </a:r>
            <a:r>
              <a:rPr lang="en-US" altLang="en-US" dirty="0"/>
              <a:t>:</a:t>
            </a:r>
          </a:p>
          <a:p>
            <a:pPr marL="339725" indent="-339725"/>
            <a:r>
              <a:rPr lang="en-US" altLang="en-US" dirty="0">
                <a:solidFill>
                  <a:srgbClr val="FF0000"/>
                </a:solidFill>
              </a:rPr>
              <a:t>Modulo 1: </a:t>
            </a:r>
            <a:r>
              <a:rPr lang="en-US" altLang="en-US" dirty="0"/>
              <a:t>Julio 8 y 9</a:t>
            </a:r>
          </a:p>
          <a:p>
            <a:pPr marL="339725" indent="-339725"/>
            <a:r>
              <a:rPr lang="en-US" altLang="en-US" dirty="0">
                <a:solidFill>
                  <a:srgbClr val="FF0000"/>
                </a:solidFill>
              </a:rPr>
              <a:t>Modulo 2: </a:t>
            </a:r>
            <a:r>
              <a:rPr lang="en-US" altLang="en-US" dirty="0"/>
              <a:t>Julio 22 y 23</a:t>
            </a:r>
          </a:p>
          <a:p>
            <a:pPr marL="339725" indent="-339725"/>
            <a:endParaRPr lang="es-ES" altLang="en-US" dirty="0"/>
          </a:p>
          <a:p>
            <a:pPr marL="0" indent="0">
              <a:buNone/>
            </a:pPr>
            <a:r>
              <a:rPr lang="es-ES" altLang="en-US" dirty="0"/>
              <a:t>Profesora</a:t>
            </a:r>
          </a:p>
          <a:p>
            <a:pPr marL="0" indent="0">
              <a:buNone/>
            </a:pPr>
            <a:r>
              <a:rPr lang="es-ES" altLang="en-US" dirty="0"/>
              <a:t>Sandra Milena Téllez Gutiérrez</a:t>
            </a:r>
          </a:p>
          <a:p>
            <a:pPr marL="0" indent="0">
              <a:buNone/>
            </a:pPr>
            <a:r>
              <a:rPr lang="es-ES" altLang="en-US" dirty="0"/>
              <a:t>smtellezg@unal.edu.co</a:t>
            </a:r>
          </a:p>
        </p:txBody>
      </p:sp>
    </p:spTree>
    <p:extLst>
      <p:ext uri="{BB962C8B-B14F-4D97-AF65-F5344CB8AC3E}">
        <p14:creationId xmlns:p14="http://schemas.microsoft.com/office/powerpoint/2010/main" val="200827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9pPr>
          </a:lstStyle>
          <a:p>
            <a:fld id="{4693712B-D370-456A-BBE7-92A28F0380E8}" type="slidenum">
              <a:rPr lang="en-US" altLang="nl-NL" sz="800" b="0">
                <a:solidFill>
                  <a:schemeClr val="tx2"/>
                </a:solidFill>
              </a:rPr>
              <a:pPr/>
              <a:t>3</a:t>
            </a:fld>
            <a:endParaRPr lang="en-US" altLang="nl-NL" sz="1000" b="0">
              <a:solidFill>
                <a:schemeClr val="tx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311150"/>
            <a:ext cx="8218488" cy="91440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algn="ctr"/>
            <a:r>
              <a:rPr lang="en-US" altLang="en-US" dirty="0" err="1"/>
              <a:t>Automatización</a:t>
            </a:r>
            <a:r>
              <a:rPr lang="en-US" altLang="en-US" dirty="0"/>
              <a:t> y Control de </a:t>
            </a:r>
            <a:r>
              <a:rPr lang="en-US" altLang="en-US" dirty="0" err="1"/>
              <a:t>Sistemas</a:t>
            </a:r>
            <a:r>
              <a:rPr lang="en-US" altLang="en-US" dirty="0"/>
              <a:t> de </a:t>
            </a:r>
            <a:r>
              <a:rPr lang="en-US" altLang="en-US" dirty="0" err="1"/>
              <a:t>Distribución</a:t>
            </a:r>
            <a:endParaRPr lang="en-US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95350" y="1609116"/>
            <a:ext cx="7551737" cy="3998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en-US" dirty="0" err="1">
                <a:solidFill>
                  <a:srgbClr val="FF0000"/>
                </a:solidFill>
              </a:rPr>
              <a:t>Reconocimientos</a:t>
            </a:r>
            <a:r>
              <a:rPr lang="en-US" altLang="en-US" dirty="0">
                <a:solidFill>
                  <a:srgbClr val="FF0000"/>
                </a:solidFill>
              </a:rPr>
              <a:t> y </a:t>
            </a:r>
            <a:r>
              <a:rPr lang="en-US" altLang="en-US" dirty="0" err="1">
                <a:solidFill>
                  <a:srgbClr val="FF0000"/>
                </a:solidFill>
              </a:rPr>
              <a:t>créditos</a:t>
            </a:r>
            <a:r>
              <a:rPr lang="en-US" altLang="en-US" dirty="0">
                <a:solidFill>
                  <a:srgbClr val="FF0000"/>
                </a:solidFill>
              </a:rPr>
              <a:t>:</a:t>
            </a:r>
          </a:p>
          <a:p>
            <a:pPr marL="339725" indent="-339725"/>
            <a:r>
              <a:rPr lang="en-US" altLang="en-US" sz="2400" dirty="0" err="1"/>
              <a:t>Esta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asignatura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contiene</a:t>
            </a:r>
            <a:r>
              <a:rPr lang="en-US" altLang="en-US" sz="2400" dirty="0"/>
              <a:t> material del </a:t>
            </a:r>
            <a:r>
              <a:rPr lang="en-US" altLang="en-US" sz="2400" dirty="0" err="1"/>
              <a:t>Seminario</a:t>
            </a:r>
            <a:r>
              <a:rPr lang="en-US" altLang="en-US" sz="2400" dirty="0"/>
              <a:t> Smart Grids Universidad </a:t>
            </a:r>
            <a:r>
              <a:rPr lang="en-US" altLang="en-US" sz="2400" dirty="0" err="1"/>
              <a:t>Nacional</a:t>
            </a:r>
            <a:r>
              <a:rPr lang="en-US" altLang="en-US" sz="2400" dirty="0"/>
              <a:t> de Colombia – Colombia </a:t>
            </a:r>
            <a:r>
              <a:rPr lang="en-US" altLang="en-US" sz="2400" dirty="0" err="1"/>
              <a:t>Inteligente</a:t>
            </a:r>
            <a:endParaRPr lang="en-US" altLang="en-US" sz="2400" dirty="0"/>
          </a:p>
          <a:p>
            <a:pPr marL="0" indent="0">
              <a:buNone/>
            </a:pPr>
            <a:r>
              <a:rPr lang="es-ES" altLang="en-US" dirty="0">
                <a:solidFill>
                  <a:srgbClr val="FF0000"/>
                </a:solidFill>
              </a:rPr>
              <a:t>Docentes:</a:t>
            </a:r>
          </a:p>
          <a:p>
            <a:r>
              <a:rPr lang="es-ES" altLang="en-US" sz="2400" dirty="0"/>
              <a:t>Estrella Parra, </a:t>
            </a:r>
            <a:r>
              <a:rPr lang="es-ES" altLang="en-US" sz="2400" dirty="0" err="1"/>
              <a:t>Esp</a:t>
            </a:r>
            <a:r>
              <a:rPr lang="es-ES" altLang="en-US" sz="2400" dirty="0"/>
              <a:t> - Universidad Nacional</a:t>
            </a:r>
          </a:p>
          <a:p>
            <a:r>
              <a:rPr lang="es-ES" altLang="en-US" sz="2400" dirty="0"/>
              <a:t>Renato Céspedes, PhD - </a:t>
            </a:r>
            <a:r>
              <a:rPr lang="es-ES" altLang="en-US" sz="2400" dirty="0" err="1"/>
              <a:t>RConsulting</a:t>
            </a:r>
            <a:r>
              <a:rPr lang="es-ES" altLang="en-US" sz="2400" dirty="0"/>
              <a:t> </a:t>
            </a:r>
            <a:r>
              <a:rPr lang="es-ES" altLang="en-US" sz="2400" dirty="0" err="1"/>
              <a:t>Group</a:t>
            </a:r>
            <a:endParaRPr lang="es-ES" altLang="en-US" sz="2400" dirty="0"/>
          </a:p>
          <a:p>
            <a:r>
              <a:rPr lang="es-ES" altLang="en-US" sz="2400" dirty="0"/>
              <a:t>Jorge Quiroz, PhD - General Electric</a:t>
            </a:r>
          </a:p>
        </p:txBody>
      </p:sp>
    </p:spTree>
    <p:extLst>
      <p:ext uri="{BB962C8B-B14F-4D97-AF65-F5344CB8AC3E}">
        <p14:creationId xmlns:p14="http://schemas.microsoft.com/office/powerpoint/2010/main" val="27458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9pPr>
          </a:lstStyle>
          <a:p>
            <a:fld id="{4693712B-D370-456A-BBE7-92A28F0380E8}" type="slidenum">
              <a:rPr lang="en-US" altLang="nl-NL" sz="800" b="0">
                <a:solidFill>
                  <a:schemeClr val="tx2"/>
                </a:solidFill>
              </a:rPr>
              <a:pPr/>
              <a:t>4</a:t>
            </a:fld>
            <a:endParaRPr lang="en-US" altLang="nl-NL" sz="1000" b="0">
              <a:solidFill>
                <a:schemeClr val="tx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311150"/>
            <a:ext cx="8218488" cy="914400"/>
          </a:xfrm>
          <a:noFill/>
        </p:spPr>
        <p:txBody>
          <a:bodyPr lIns="92075" tIns="46038" rIns="92075" bIns="46038">
            <a:normAutofit fontScale="90000"/>
          </a:bodyPr>
          <a:lstStyle/>
          <a:p>
            <a:pPr algn="ctr"/>
            <a:r>
              <a:rPr lang="en-US" altLang="en-US" dirty="0" err="1"/>
              <a:t>Automatización</a:t>
            </a:r>
            <a:r>
              <a:rPr lang="en-US" altLang="en-US" dirty="0"/>
              <a:t> y Control de </a:t>
            </a:r>
            <a:r>
              <a:rPr lang="en-US" altLang="en-US" dirty="0" err="1"/>
              <a:t>Sistemas</a:t>
            </a:r>
            <a:r>
              <a:rPr lang="en-US" altLang="en-US" dirty="0"/>
              <a:t> de </a:t>
            </a:r>
            <a:r>
              <a:rPr lang="en-US" altLang="en-US" dirty="0" err="1"/>
              <a:t>Distribución</a:t>
            </a:r>
            <a:endParaRPr lang="en-US" altLang="en-US" dirty="0"/>
          </a:p>
        </p:txBody>
      </p:sp>
      <p:graphicFrame>
        <p:nvGraphicFramePr>
          <p:cNvPr id="12" name="Diagrama 11"/>
          <p:cNvGraphicFramePr/>
          <p:nvPr>
            <p:extLst/>
          </p:nvPr>
        </p:nvGraphicFramePr>
        <p:xfrm>
          <a:off x="100013" y="1371599"/>
          <a:ext cx="8686800" cy="4943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01791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9pPr>
          </a:lstStyle>
          <a:p>
            <a:fld id="{4693712B-D370-456A-BBE7-92A28F0380E8}" type="slidenum">
              <a:rPr lang="en-US" altLang="nl-NL" sz="800" b="0">
                <a:solidFill>
                  <a:schemeClr val="tx2"/>
                </a:solidFill>
              </a:rPr>
              <a:pPr/>
              <a:t>5</a:t>
            </a:fld>
            <a:endParaRPr lang="en-US" altLang="nl-NL" sz="1000" b="0">
              <a:solidFill>
                <a:schemeClr val="tx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61975" y="311150"/>
            <a:ext cx="8218488" cy="914400"/>
          </a:xfrm>
          <a:noFill/>
        </p:spPr>
        <p:txBody>
          <a:bodyPr lIns="92075" tIns="46038" rIns="92075" bIns="46038">
            <a:normAutofit/>
          </a:bodyPr>
          <a:lstStyle/>
          <a:p>
            <a:pPr algn="ctr"/>
            <a:r>
              <a:rPr lang="en-US" altLang="en-US" dirty="0" err="1"/>
              <a:t>Evaluación</a:t>
            </a:r>
            <a:r>
              <a:rPr lang="en-US" altLang="en-US" dirty="0"/>
              <a:t> del </a:t>
            </a:r>
            <a:r>
              <a:rPr lang="en-US" altLang="en-US" dirty="0" err="1"/>
              <a:t>curso</a:t>
            </a:r>
            <a:endParaRPr lang="en-US" altLang="en-US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89966" y="1609117"/>
            <a:ext cx="8057122" cy="36890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altLang="en-US" dirty="0">
                <a:solidFill>
                  <a:srgbClr val="FF0000"/>
                </a:solidFill>
              </a:rPr>
              <a:t>  Tipo			Valor		    Fecha de Entrega</a:t>
            </a:r>
          </a:p>
          <a:p>
            <a:pPr marL="0" indent="0">
              <a:buNone/>
            </a:pPr>
            <a:r>
              <a:rPr lang="es-ES" altLang="en-US" dirty="0" err="1"/>
              <a:t>Quiz</a:t>
            </a:r>
            <a:r>
              <a:rPr lang="es-ES" altLang="en-US" dirty="0"/>
              <a:t>			10%			22/07/2016</a:t>
            </a:r>
          </a:p>
          <a:p>
            <a:pPr marL="0" indent="0">
              <a:buNone/>
            </a:pPr>
            <a:r>
              <a:rPr lang="es-ES" altLang="en-US" dirty="0"/>
              <a:t>Tarea 1*		45%			23/07/2016</a:t>
            </a:r>
          </a:p>
          <a:p>
            <a:pPr marL="0" indent="0">
              <a:buNone/>
            </a:pPr>
            <a:r>
              <a:rPr lang="es-ES" altLang="en-US" dirty="0"/>
              <a:t>Tarea 2*		45%			05/08/2016</a:t>
            </a:r>
          </a:p>
          <a:p>
            <a:pPr marL="0" indent="0">
              <a:buNone/>
            </a:pPr>
            <a:endParaRPr lang="es-ES" altLang="en-US" dirty="0"/>
          </a:p>
          <a:p>
            <a:pPr marL="0" indent="0">
              <a:buNone/>
            </a:pPr>
            <a:r>
              <a:rPr lang="es-ES" altLang="en-US" dirty="0"/>
              <a:t>Nota final		100%			12/08/2016</a:t>
            </a:r>
          </a:p>
          <a:p>
            <a:pPr marL="0" indent="0">
              <a:buNone/>
            </a:pPr>
            <a:endParaRPr lang="es-ES" altLang="en-US" dirty="0"/>
          </a:p>
          <a:p>
            <a:pPr marL="0" indent="0">
              <a:buNone/>
            </a:pPr>
            <a:r>
              <a:rPr lang="es-ES" altLang="en-US" dirty="0"/>
              <a:t>* Los grupos para la realización de las tareas pueden ser máximo de 3 integrantes.</a:t>
            </a:r>
          </a:p>
          <a:p>
            <a:pPr marL="0" indent="0">
              <a:buNone/>
            </a:pPr>
            <a:endParaRPr lang="es-ES" altLang="en-US" dirty="0"/>
          </a:p>
          <a:p>
            <a:pPr marL="0" indent="0">
              <a:buNone/>
            </a:pPr>
            <a:endParaRPr lang="es-ES" altLang="en-US" dirty="0"/>
          </a:p>
        </p:txBody>
      </p:sp>
    </p:spTree>
    <p:extLst>
      <p:ext uri="{BB962C8B-B14F-4D97-AF65-F5344CB8AC3E}">
        <p14:creationId xmlns:p14="http://schemas.microsoft.com/office/powerpoint/2010/main" val="2117577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9pPr>
          </a:lstStyle>
          <a:p>
            <a:fld id="{4693712B-D370-456A-BBE7-92A28F0380E8}" type="slidenum">
              <a:rPr lang="en-US" altLang="nl-NL" sz="800" b="0">
                <a:solidFill>
                  <a:schemeClr val="tx2"/>
                </a:solidFill>
              </a:rPr>
              <a:pPr/>
              <a:t>6</a:t>
            </a:fld>
            <a:endParaRPr lang="en-US" altLang="nl-NL" sz="1000" b="0">
              <a:solidFill>
                <a:schemeClr val="tx2"/>
              </a:solidFill>
            </a:endParaRPr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535081" y="0"/>
            <a:ext cx="8218488" cy="914400"/>
          </a:xfrm>
          <a:noFill/>
        </p:spPr>
        <p:txBody>
          <a:bodyPr lIns="92075" tIns="46038" rIns="92075" bIns="46038">
            <a:normAutofit/>
          </a:bodyPr>
          <a:lstStyle/>
          <a:p>
            <a:pPr algn="ctr"/>
            <a:r>
              <a:rPr lang="en-US" altLang="en-US" dirty="0" err="1"/>
              <a:t>Tarea</a:t>
            </a:r>
            <a:r>
              <a:rPr lang="en-US" altLang="en-US" dirty="0"/>
              <a:t> 1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70232" y="914400"/>
            <a:ext cx="8740588" cy="533315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8288" indent="-268288" algn="just">
              <a:buFont typeface="+mj-lt"/>
              <a:buAutoNum type="arabicPeriod"/>
            </a:pPr>
            <a:r>
              <a:rPr lang="es-ES" altLang="en-US" dirty="0"/>
              <a:t>Investigar regulación actual de índices de calidad del servicio. Hacer paralelo con índices internacionales, estándar IEEE. (Enfoque Distribución)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es-ES" altLang="en-US" dirty="0"/>
              <a:t> Mencionar elementos de cada una de las 7 capas del estándar OSI de comunicaciones.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es-ES" altLang="en-US" dirty="0"/>
              <a:t> Investigar la regulación colombiana con respecto a la funcionalidad SOE (registro de eventos) en cuanto a: Datos de SOE (qué datos debo recoger con etiqueta de tiempo), Resolución? (es del orden de milisegundos, pero cuántos?), uso de estos datos?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es-ES" altLang="en-US" dirty="0"/>
              <a:t> Investigar las características técnicas del protocolo IEC 60870-5-104 (IEC 104). Explicar Ventajas y desventajas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es-ES" altLang="en-US" dirty="0"/>
              <a:t>Estudiar la funcionalidad del protocolo OPC. Explorar usos y aplicaciones en la industria: Historia, Propósito, Ventajas, Arquitectura General y Componentes,  Objetos e interfaces, Acceso de Datos OPC, Aplicaciones OPC. (Bono: comparación con protocolos tipo 101, 104 o DNP.)</a:t>
            </a:r>
          </a:p>
        </p:txBody>
      </p:sp>
    </p:spTree>
    <p:extLst>
      <p:ext uri="{BB962C8B-B14F-4D97-AF65-F5344CB8AC3E}">
        <p14:creationId xmlns:p14="http://schemas.microsoft.com/office/powerpoint/2010/main" val="3141943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A3B6C"/>
                </a:solidFill>
                <a:latin typeface="Arial" panose="020B0604020202020204" pitchFamily="34" charset="0"/>
              </a:defRPr>
            </a:lvl9pPr>
          </a:lstStyle>
          <a:p>
            <a:fld id="{4693712B-D370-456A-BBE7-92A28F0380E8}" type="slidenum">
              <a:rPr lang="en-US" altLang="nl-NL" sz="800" b="0">
                <a:solidFill>
                  <a:schemeClr val="tx2"/>
                </a:solidFill>
              </a:rPr>
              <a:pPr/>
              <a:t>7</a:t>
            </a:fld>
            <a:endParaRPr lang="en-US" altLang="nl-NL" sz="1000" b="0">
              <a:solidFill>
                <a:schemeClr val="tx2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46" y="99734"/>
            <a:ext cx="8745397" cy="5749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962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dirty="0"/>
              <a:t>Gracias</a:t>
            </a:r>
            <a:br>
              <a:rPr lang="es-CO" dirty="0"/>
            </a:br>
            <a:endParaRPr lang="es-ES" dirty="0"/>
          </a:p>
        </p:txBody>
      </p:sp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12759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Colombia Inteligente V1.1">
  <a:themeElements>
    <a:clrScheme name="Texto Color CI">
      <a:dk1>
        <a:srgbClr val="004768"/>
      </a:dk1>
      <a:lt1>
        <a:sysClr val="window" lastClr="FFFFFF"/>
      </a:lt1>
      <a:dk2>
        <a:srgbClr val="96989B"/>
      </a:dk2>
      <a:lt2>
        <a:srgbClr val="CEDBE6"/>
      </a:lt2>
      <a:accent1>
        <a:srgbClr val="0BB1FF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Colombia Inteligente V1.1" id="{8CD8E7AF-524D-470D-8578-099AA9B66A94}" vid="{0777CC3B-0461-4839-8F05-8EC86C5C544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Colombia Inteligente V1.1</Template>
  <TotalTime>775</TotalTime>
  <Words>337</Words>
  <Application>Microsoft Office PowerPoint</Application>
  <PresentationFormat>Presentación en pantalla (4:3)</PresentationFormat>
  <Paragraphs>54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Colombia Inteligente V1.1</vt:lpstr>
      <vt:lpstr>Automatización y control de sistemas de distribución</vt:lpstr>
      <vt:lpstr>Automatización y Control de Sistemas de Distribución</vt:lpstr>
      <vt:lpstr>Automatización y Control de Sistemas de Distribución</vt:lpstr>
      <vt:lpstr>Automatización y Control de Sistemas de Distribución</vt:lpstr>
      <vt:lpstr>Evaluación del curso</vt:lpstr>
      <vt:lpstr>Tarea 1</vt:lpstr>
      <vt:lpstr>Presentación de PowerPoint</vt:lpstr>
      <vt:lpstr>Gracias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smtg</dc:creator>
  <cp:lastModifiedBy>LAURA RICO COGOLLO</cp:lastModifiedBy>
  <cp:revision>39</cp:revision>
  <dcterms:created xsi:type="dcterms:W3CDTF">2013-09-23T19:37:50Z</dcterms:created>
  <dcterms:modified xsi:type="dcterms:W3CDTF">2016-07-19T16:24:07Z</dcterms:modified>
</cp:coreProperties>
</file>