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5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AC91E-310A-466E-BA7B-002EDEAFDB5D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34BE9F-B81F-4BBC-B6F5-FB740E0272E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6152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29057" indent="-280406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21626" indent="-224325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70276" indent="-224325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18927" indent="-224325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5822C295-F3F0-4A5B-B0F1-012D709CC68C}" type="slidenum">
              <a:rPr lang="en-US" altLang="es-CO" smtClean="0"/>
              <a:pPr/>
              <a:t>1</a:t>
            </a:fld>
            <a:endParaRPr lang="en-US" altLang="es-C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BC3-A04E-4FD2-99D6-44B404641C82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575" y="7985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3464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BC3-A04E-4FD2-99D6-44B404641C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8506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BC3-A04E-4FD2-99D6-44B404641C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18757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3CB5-4E57-4131-814A-FE131A9D5C25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08987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13" y="30079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0767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13" y="18047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1985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13" y="18047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2879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13" y="6016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0214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  <p:pic>
        <p:nvPicPr>
          <p:cNvPr id="10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13" y="0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2171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  <p:pic>
        <p:nvPicPr>
          <p:cNvPr id="6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13" y="0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9358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  <p:pic>
        <p:nvPicPr>
          <p:cNvPr id="5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13" y="0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5352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BC3-A04E-4FD2-99D6-44B404641C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08777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693" y="0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05645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13" y="0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72348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67878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13" y="0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5654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  <p:pic>
        <p:nvPicPr>
          <p:cNvPr id="6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482" y="0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1249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BC3-A04E-4FD2-99D6-44B404641C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3670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BC3-A04E-4FD2-99D6-44B404641C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60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BC3-A04E-4FD2-99D6-44B404641C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2857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BC3-A04E-4FD2-99D6-44B404641C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1764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BC3-A04E-4FD2-99D6-44B404641C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4921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BC3-A04E-4FD2-99D6-44B404641C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8387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BC3-A04E-4FD2-99D6-44B404641C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1806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0A58D-3876-4AA1-B3A5-8AC7E35D5638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C3CB5-4E57-4131-814A-FE131A9D5C2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7" name="Picture 2" descr="https://www.uis.edu.co/webUIS/imagenes/logoInstitucional/logoInstitucional_67Acreditacion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1574" y="-6016"/>
            <a:ext cx="28082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1613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26F38-6075-4EE9-9791-555692CB138F}" type="datetimeFigureOut">
              <a:rPr lang="es-CO" smtClean="0"/>
              <a:t>13/10/2015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23CB5-40BA-41EA-A7CD-1D1188A6CDA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787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ES" altLang="es-CO" sz="3600" b="1" dirty="0" smtClean="0">
                <a:solidFill>
                  <a:srgbClr val="00B050"/>
                </a:solidFill>
              </a:rPr>
              <a:t>COMPORTAMIENTO DE CONSUMIDORES Y PRODUCTORES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s-ES" altLang="es-CO" sz="2400" smtClean="0"/>
          </a:p>
        </p:txBody>
      </p:sp>
    </p:spTree>
    <p:extLst>
      <p:ext uri="{BB962C8B-B14F-4D97-AF65-F5344CB8AC3E}">
        <p14:creationId xmlns:p14="http://schemas.microsoft.com/office/powerpoint/2010/main" val="48596608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31024" cy="1143000"/>
          </a:xfrm>
        </p:spPr>
        <p:txBody>
          <a:bodyPr/>
          <a:lstStyle/>
          <a:p>
            <a:r>
              <a:rPr lang="es-CO" altLang="es-CO" sz="3200" b="1" dirty="0" smtClean="0">
                <a:solidFill>
                  <a:srgbClr val="00B050"/>
                </a:solidFill>
              </a:rPr>
              <a:t>TECNOLOGÍAS DE CONVERSIÓN</a:t>
            </a:r>
            <a:br>
              <a:rPr lang="es-CO" altLang="es-CO" sz="3200" b="1" dirty="0" smtClean="0">
                <a:solidFill>
                  <a:srgbClr val="00B050"/>
                </a:solidFill>
              </a:rPr>
            </a:br>
            <a:r>
              <a:rPr lang="es-CO" altLang="es-CO" sz="3200" b="1" dirty="0" smtClean="0">
                <a:solidFill>
                  <a:srgbClr val="00B050"/>
                </a:solidFill>
              </a:rPr>
              <a:t>GENERACIÓN TÉRMICA</a:t>
            </a:r>
          </a:p>
        </p:txBody>
      </p:sp>
      <p:sp>
        <p:nvSpPr>
          <p:cNvPr id="12291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altLang="es-CO" smtClean="0"/>
          </a:p>
          <a:p>
            <a:endParaRPr lang="es-CO" altLang="es-CO" smtClean="0"/>
          </a:p>
        </p:txBody>
      </p:sp>
      <p:sp>
        <p:nvSpPr>
          <p:cNvPr id="12292" name="4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CO" altLang="es-CO" smtClean="0"/>
          </a:p>
          <a:p>
            <a:r>
              <a:rPr lang="es-CO" altLang="es-CO" smtClean="0"/>
              <a:t>Generadores Diesel</a:t>
            </a:r>
          </a:p>
          <a:p>
            <a:endParaRPr lang="es-CO" altLang="es-CO" smtClean="0"/>
          </a:p>
          <a:p>
            <a:r>
              <a:rPr lang="es-CO" altLang="es-CO" smtClean="0"/>
              <a:t>Turbinas a gas</a:t>
            </a:r>
          </a:p>
          <a:p>
            <a:endParaRPr lang="es-CO" altLang="es-CO" smtClean="0"/>
          </a:p>
          <a:p>
            <a:r>
              <a:rPr lang="es-CO" altLang="es-CO" smtClean="0"/>
              <a:t>Ciclos a vapor</a:t>
            </a:r>
          </a:p>
          <a:p>
            <a:endParaRPr lang="es-CO" altLang="es-CO" smtClean="0"/>
          </a:p>
        </p:txBody>
      </p:sp>
      <p:sp>
        <p:nvSpPr>
          <p:cNvPr id="12293" name="6 Marcador de contenido"/>
          <p:cNvSpPr>
            <a:spLocks noGrp="1"/>
          </p:cNvSpPr>
          <p:nvPr>
            <p:ph sz="quarter" idx="4"/>
          </p:nvPr>
        </p:nvSpPr>
        <p:spPr>
          <a:xfrm>
            <a:off x="4643438" y="2133600"/>
            <a:ext cx="4041775" cy="3951288"/>
          </a:xfrm>
        </p:spPr>
        <p:txBody>
          <a:bodyPr/>
          <a:lstStyle/>
          <a:p>
            <a:r>
              <a:rPr lang="es-CO" altLang="es-CO" smtClean="0"/>
              <a:t>Fuel Oil</a:t>
            </a:r>
          </a:p>
          <a:p>
            <a:r>
              <a:rPr lang="es-CO" altLang="es-CO" smtClean="0"/>
              <a:t>Gas</a:t>
            </a:r>
          </a:p>
          <a:p>
            <a:r>
              <a:rPr lang="es-CO" altLang="es-CO" smtClean="0"/>
              <a:t>Carbón</a:t>
            </a:r>
          </a:p>
          <a:p>
            <a:r>
              <a:rPr lang="es-CO" altLang="es-CO" smtClean="0"/>
              <a:t>Nuclear</a:t>
            </a:r>
          </a:p>
          <a:p>
            <a:r>
              <a:rPr lang="es-CO" altLang="es-CO" smtClean="0"/>
              <a:t>Bagazo</a:t>
            </a:r>
          </a:p>
          <a:p>
            <a:r>
              <a:rPr lang="es-CO" altLang="es-CO" smtClean="0"/>
              <a:t>Residuos sólidos</a:t>
            </a:r>
          </a:p>
        </p:txBody>
      </p:sp>
    </p:spTree>
    <p:extLst>
      <p:ext uri="{BB962C8B-B14F-4D97-AF65-F5344CB8AC3E}">
        <p14:creationId xmlns:p14="http://schemas.microsoft.com/office/powerpoint/2010/main" val="44879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88913"/>
            <a:ext cx="8351837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508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33375"/>
            <a:ext cx="8424863" cy="635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341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698976" cy="1143000"/>
          </a:xfrm>
        </p:spPr>
        <p:txBody>
          <a:bodyPr/>
          <a:lstStyle/>
          <a:p>
            <a:pPr eaLnBrk="1" hangingPunct="1"/>
            <a:r>
              <a:rPr lang="es-ES" altLang="es-CO" b="1" dirty="0" smtClean="0">
                <a:solidFill>
                  <a:srgbClr val="00B050"/>
                </a:solidFill>
              </a:rPr>
              <a:t>CONTENIDO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ES" altLang="es-CO" dirty="0" smtClean="0"/>
          </a:p>
          <a:p>
            <a:pPr eaLnBrk="1" hangingPunct="1"/>
            <a:r>
              <a:rPr lang="es-ES" altLang="es-CO" dirty="0" smtClean="0"/>
              <a:t>OBJETIVOS DE LA ECONOMIA Y DEL EJERCICIO REGULATORIO</a:t>
            </a:r>
          </a:p>
          <a:p>
            <a:pPr eaLnBrk="1" hangingPunct="1"/>
            <a:endParaRPr lang="es-ES" altLang="es-CO" dirty="0" smtClean="0"/>
          </a:p>
          <a:p>
            <a:pPr eaLnBrk="1" hangingPunct="1"/>
            <a:r>
              <a:rPr lang="es-ES" altLang="es-CO" dirty="0" smtClean="0"/>
              <a:t>COSTOS FIJOS Y VARIABLES</a:t>
            </a:r>
          </a:p>
          <a:p>
            <a:pPr eaLnBrk="1" hangingPunct="1"/>
            <a:endParaRPr lang="es-ES" altLang="es-CO" dirty="0" smtClean="0"/>
          </a:p>
          <a:p>
            <a:pPr eaLnBrk="1" hangingPunct="1"/>
            <a:r>
              <a:rPr lang="es-ES" altLang="es-CO" dirty="0" smtClean="0"/>
              <a:t>CURVAS DE OFERTA</a:t>
            </a:r>
          </a:p>
          <a:p>
            <a:pPr eaLnBrk="1" hangingPunct="1"/>
            <a:endParaRPr lang="es-ES" altLang="es-CO" dirty="0" smtClean="0"/>
          </a:p>
          <a:p>
            <a:pPr eaLnBrk="1" hangingPunct="1">
              <a:buFont typeface="Wingdings" pitchFamily="2" charset="2"/>
              <a:buNone/>
            </a:pPr>
            <a:endParaRPr lang="es-ES" altLang="es-CO" dirty="0" smtClean="0"/>
          </a:p>
          <a:p>
            <a:pPr eaLnBrk="1" hangingPunct="1"/>
            <a:endParaRPr lang="es-ES" altLang="es-CO" dirty="0" smtClean="0"/>
          </a:p>
          <a:p>
            <a:pPr eaLnBrk="1" hangingPunct="1"/>
            <a:endParaRPr lang="es-ES" altLang="es-CO" dirty="0" smtClean="0"/>
          </a:p>
          <a:p>
            <a:pPr eaLnBrk="1" hangingPunct="1"/>
            <a:endParaRPr lang="es-ES" altLang="es-CO" dirty="0" smtClean="0"/>
          </a:p>
        </p:txBody>
      </p:sp>
    </p:spTree>
    <p:extLst>
      <p:ext uri="{BB962C8B-B14F-4D97-AF65-F5344CB8AC3E}">
        <p14:creationId xmlns:p14="http://schemas.microsoft.com/office/powerpoint/2010/main" val="14725833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Título"/>
          <p:cNvSpPr>
            <a:spLocks noGrp="1"/>
          </p:cNvSpPr>
          <p:nvPr>
            <p:ph type="title"/>
          </p:nvPr>
        </p:nvSpPr>
        <p:spPr>
          <a:xfrm>
            <a:off x="457200" y="277812"/>
            <a:ext cx="6059016" cy="99094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CO" altLang="es-CO" sz="3600" b="1" dirty="0" smtClean="0">
                <a:solidFill>
                  <a:srgbClr val="00B050"/>
                </a:solidFill>
              </a:rPr>
              <a:t>OBJETIVOS DE LA </a:t>
            </a:r>
            <a:br>
              <a:rPr lang="es-CO" altLang="es-CO" sz="3600" b="1" dirty="0" smtClean="0">
                <a:solidFill>
                  <a:srgbClr val="00B050"/>
                </a:solidFill>
              </a:rPr>
            </a:br>
            <a:r>
              <a:rPr lang="es-CO" altLang="es-CO" sz="3600" b="1" dirty="0" smtClean="0">
                <a:solidFill>
                  <a:srgbClr val="00B050"/>
                </a:solidFill>
              </a:rPr>
              <a:t>ECONOMIA</a:t>
            </a:r>
          </a:p>
        </p:txBody>
      </p:sp>
      <p:sp>
        <p:nvSpPr>
          <p:cNvPr id="512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CO" altLang="es-CO" dirty="0" smtClean="0"/>
              <a:t>Asignación más conveniente de recursos escasos.</a:t>
            </a:r>
          </a:p>
          <a:p>
            <a:pPr eaLnBrk="1" hangingPunct="1"/>
            <a:endParaRPr lang="es-CO" altLang="es-CO" dirty="0" smtClean="0"/>
          </a:p>
          <a:p>
            <a:pPr lvl="1" eaLnBrk="1" hangingPunct="1"/>
            <a:r>
              <a:rPr lang="es-CO" altLang="es-CO" dirty="0" smtClean="0"/>
              <a:t>Qué producir ?</a:t>
            </a:r>
          </a:p>
          <a:p>
            <a:pPr lvl="1" eaLnBrk="1" hangingPunct="1"/>
            <a:endParaRPr lang="es-CO" altLang="es-CO" dirty="0" smtClean="0"/>
          </a:p>
          <a:p>
            <a:pPr lvl="1" eaLnBrk="1" hangingPunct="1"/>
            <a:r>
              <a:rPr lang="es-CO" altLang="es-CO" dirty="0" smtClean="0"/>
              <a:t>Cómo producir?</a:t>
            </a:r>
          </a:p>
          <a:p>
            <a:pPr lvl="1" eaLnBrk="1" hangingPunct="1"/>
            <a:endParaRPr lang="es-CO" altLang="es-CO" dirty="0" smtClean="0"/>
          </a:p>
          <a:p>
            <a:pPr lvl="1" eaLnBrk="1" hangingPunct="1"/>
            <a:r>
              <a:rPr lang="es-CO" altLang="es-CO" dirty="0" smtClean="0"/>
              <a:t>Para quién producir ?</a:t>
            </a:r>
          </a:p>
        </p:txBody>
      </p:sp>
    </p:spTree>
    <p:extLst>
      <p:ext uri="{BB962C8B-B14F-4D97-AF65-F5344CB8AC3E}">
        <p14:creationId xmlns:p14="http://schemas.microsoft.com/office/powerpoint/2010/main" val="218657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9512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CO" altLang="es-CO" sz="3600" b="1" dirty="0" smtClean="0">
                <a:solidFill>
                  <a:srgbClr val="00B050"/>
                </a:solidFill>
              </a:rPr>
              <a:t>MODELOS TEORICOS</a:t>
            </a:r>
            <a:br>
              <a:rPr lang="es-CO" altLang="es-CO" sz="3600" b="1" dirty="0" smtClean="0">
                <a:solidFill>
                  <a:srgbClr val="00B050"/>
                </a:solidFill>
              </a:rPr>
            </a:br>
            <a:r>
              <a:rPr lang="es-CO" altLang="es-CO" sz="3600" b="1" dirty="0" smtClean="0">
                <a:solidFill>
                  <a:srgbClr val="00B050"/>
                </a:solidFill>
              </a:rPr>
              <a:t> DE ORGANIZACIÓN ECONOMICA</a:t>
            </a:r>
          </a:p>
        </p:txBody>
      </p:sp>
      <p:sp>
        <p:nvSpPr>
          <p:cNvPr id="6147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s-CO" altLang="es-CO" dirty="0" smtClean="0"/>
          </a:p>
          <a:p>
            <a:pPr eaLnBrk="1" hangingPunct="1"/>
            <a:endParaRPr lang="es-CO" altLang="es-CO" dirty="0" smtClean="0"/>
          </a:p>
          <a:p>
            <a:pPr eaLnBrk="1" hangingPunct="1"/>
            <a:r>
              <a:rPr lang="es-CO" altLang="es-CO" dirty="0" smtClean="0"/>
              <a:t>Sistema Capitalista o de libre mercado</a:t>
            </a:r>
          </a:p>
          <a:p>
            <a:pPr eaLnBrk="1" hangingPunct="1"/>
            <a:endParaRPr lang="es-CO" altLang="es-CO" dirty="0" smtClean="0"/>
          </a:p>
          <a:p>
            <a:pPr eaLnBrk="1" hangingPunct="1"/>
            <a:endParaRPr lang="es-CO" altLang="es-CO" dirty="0" smtClean="0"/>
          </a:p>
          <a:p>
            <a:pPr eaLnBrk="1" hangingPunct="1"/>
            <a:r>
              <a:rPr lang="es-CO" altLang="es-CO" dirty="0" smtClean="0"/>
              <a:t>Sistema comunista o centralizado</a:t>
            </a:r>
          </a:p>
        </p:txBody>
      </p:sp>
    </p:spTree>
    <p:extLst>
      <p:ext uri="{BB962C8B-B14F-4D97-AF65-F5344CB8AC3E}">
        <p14:creationId xmlns:p14="http://schemas.microsoft.com/office/powerpoint/2010/main" val="158547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/>
          <p:cNvSpPr>
            <a:spLocks noGrp="1"/>
          </p:cNvSpPr>
          <p:nvPr>
            <p:ph type="title"/>
          </p:nvPr>
        </p:nvSpPr>
        <p:spPr>
          <a:xfrm>
            <a:off x="178" y="188640"/>
            <a:ext cx="6995120" cy="1143000"/>
          </a:xfrm>
        </p:spPr>
        <p:txBody>
          <a:bodyPr/>
          <a:lstStyle/>
          <a:p>
            <a:pPr eaLnBrk="1" hangingPunct="1"/>
            <a:r>
              <a:rPr lang="es-CO" altLang="es-CO" sz="3200" b="1" dirty="0" smtClean="0">
                <a:solidFill>
                  <a:srgbClr val="00B050"/>
                </a:solidFill>
              </a:rPr>
              <a:t>COMPORTAMIENTO DE </a:t>
            </a:r>
            <a:br>
              <a:rPr lang="es-CO" altLang="es-CO" sz="3200" b="1" dirty="0" smtClean="0">
                <a:solidFill>
                  <a:srgbClr val="00B050"/>
                </a:solidFill>
              </a:rPr>
            </a:br>
            <a:r>
              <a:rPr lang="es-CO" altLang="es-CO" sz="3200" b="1" dirty="0" smtClean="0">
                <a:solidFill>
                  <a:srgbClr val="00B050"/>
                </a:solidFill>
              </a:rPr>
              <a:t>CONSUMIDORES Y PRODUCTORES</a:t>
            </a:r>
            <a:endParaRPr lang="es-CO" altLang="es-CO" b="1" dirty="0" smtClean="0">
              <a:solidFill>
                <a:srgbClr val="00B050"/>
              </a:solidFill>
            </a:endParaRPr>
          </a:p>
        </p:txBody>
      </p:sp>
      <p:pic>
        <p:nvPicPr>
          <p:cNvPr id="717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552" y="1628800"/>
            <a:ext cx="8229600" cy="4476750"/>
          </a:xfrm>
          <a:noFill/>
        </p:spPr>
      </p:pic>
      <p:sp>
        <p:nvSpPr>
          <p:cNvPr id="7172" name="3 CuadroTexto"/>
          <p:cNvSpPr txBox="1">
            <a:spLocks noChangeArrowheads="1"/>
          </p:cNvSpPr>
          <p:nvPr/>
        </p:nvSpPr>
        <p:spPr bwMode="auto">
          <a:xfrm>
            <a:off x="1258888" y="6237288"/>
            <a:ext cx="5553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s-CO" altLang="es-CO" sz="1400"/>
              <a:t>FUENTE: LA REGULACION DEL SECTOR ELECTRICO, CEDDET</a:t>
            </a:r>
          </a:p>
        </p:txBody>
      </p:sp>
    </p:spTree>
    <p:extLst>
      <p:ext uri="{BB962C8B-B14F-4D97-AF65-F5344CB8AC3E}">
        <p14:creationId xmlns:p14="http://schemas.microsoft.com/office/powerpoint/2010/main" val="307628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765175"/>
            <a:ext cx="7970837" cy="5054600"/>
          </a:xfrm>
          <a:noFill/>
        </p:spPr>
      </p:pic>
      <p:sp>
        <p:nvSpPr>
          <p:cNvPr id="8195" name="2 CuadroTexto"/>
          <p:cNvSpPr txBox="1">
            <a:spLocks noChangeArrowheads="1"/>
          </p:cNvSpPr>
          <p:nvPr/>
        </p:nvSpPr>
        <p:spPr bwMode="auto">
          <a:xfrm>
            <a:off x="1258888" y="6237288"/>
            <a:ext cx="5553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s-CO" altLang="es-CO" sz="1400"/>
              <a:t>FUENTE: LA REGULACION DEL SECTOR ELECTRICO, CEDDET</a:t>
            </a:r>
          </a:p>
        </p:txBody>
      </p:sp>
    </p:spTree>
    <p:extLst>
      <p:ext uri="{BB962C8B-B14F-4D97-AF65-F5344CB8AC3E}">
        <p14:creationId xmlns:p14="http://schemas.microsoft.com/office/powerpoint/2010/main" val="351100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/>
          <p:cNvSpPr>
            <a:spLocks noGrp="1"/>
          </p:cNvSpPr>
          <p:nvPr>
            <p:ph type="title"/>
          </p:nvPr>
        </p:nvSpPr>
        <p:spPr>
          <a:xfrm>
            <a:off x="179512" y="332656"/>
            <a:ext cx="6264696" cy="1143000"/>
          </a:xfrm>
        </p:spPr>
        <p:txBody>
          <a:bodyPr/>
          <a:lstStyle/>
          <a:p>
            <a:r>
              <a:rPr lang="es-CO" altLang="es-CO" sz="4000" b="1" dirty="0" smtClean="0">
                <a:solidFill>
                  <a:srgbClr val="00B050"/>
                </a:solidFill>
              </a:rPr>
              <a:t>EJEMPLO NUMERICO</a:t>
            </a:r>
          </a:p>
        </p:txBody>
      </p:sp>
      <p:sp>
        <p:nvSpPr>
          <p:cNvPr id="9219" name="2 Marcador de contenido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3240385"/>
          </a:xfrm>
        </p:spPr>
        <p:txBody>
          <a:bodyPr/>
          <a:lstStyle/>
          <a:p>
            <a:pPr algn="just"/>
            <a:r>
              <a:rPr lang="es-CO" altLang="es-CO" sz="2400" dirty="0" err="1" smtClean="0"/>
              <a:t>The</a:t>
            </a:r>
            <a:r>
              <a:rPr lang="es-CO" altLang="es-CO" sz="2400" dirty="0" smtClean="0"/>
              <a:t> overnight </a:t>
            </a:r>
            <a:r>
              <a:rPr lang="es-CO" altLang="es-CO" sz="2400" dirty="0" err="1" smtClean="0"/>
              <a:t>cost</a:t>
            </a:r>
            <a:r>
              <a:rPr lang="es-CO" altLang="es-CO" sz="2400" dirty="0" smtClean="0"/>
              <a:t> of a </a:t>
            </a:r>
            <a:r>
              <a:rPr lang="es-CO" altLang="es-CO" sz="2400" dirty="0" err="1" smtClean="0"/>
              <a:t>coal</a:t>
            </a:r>
            <a:r>
              <a:rPr lang="es-CO" altLang="es-CO" sz="2400" dirty="0" smtClean="0"/>
              <a:t> </a:t>
            </a:r>
            <a:r>
              <a:rPr lang="es-CO" altLang="es-CO" sz="2400" dirty="0" err="1" smtClean="0"/>
              <a:t>plant</a:t>
            </a:r>
            <a:r>
              <a:rPr lang="es-CO" altLang="es-CO" sz="2400" dirty="0" smtClean="0"/>
              <a:t> </a:t>
            </a:r>
            <a:r>
              <a:rPr lang="es-CO" altLang="es-CO" sz="2400" dirty="0" err="1" smtClean="0"/>
              <a:t>might</a:t>
            </a:r>
            <a:r>
              <a:rPr lang="es-CO" altLang="es-CO" sz="2400" dirty="0" smtClean="0"/>
              <a:t> be $1050/</a:t>
            </a:r>
            <a:r>
              <a:rPr lang="es-CO" altLang="es-CO" sz="2400" dirty="0" err="1" smtClean="0"/>
              <a:t>kw</a:t>
            </a:r>
            <a:r>
              <a:rPr lang="es-CO" altLang="es-CO" sz="2400" dirty="0" smtClean="0"/>
              <a:t> and a </a:t>
            </a:r>
            <a:r>
              <a:rPr lang="es-CO" altLang="es-CO" sz="2400" dirty="0" err="1" smtClean="0"/>
              <a:t>conventional</a:t>
            </a:r>
            <a:r>
              <a:rPr lang="es-CO" altLang="es-CO" sz="2400" dirty="0" smtClean="0"/>
              <a:t> gas-turbine </a:t>
            </a:r>
            <a:r>
              <a:rPr lang="es-CO" altLang="es-CO" sz="2400" dirty="0" err="1" smtClean="0"/>
              <a:t>generator</a:t>
            </a:r>
            <a:r>
              <a:rPr lang="es-CO" altLang="es-CO" sz="2400" dirty="0" smtClean="0"/>
              <a:t> </a:t>
            </a:r>
            <a:r>
              <a:rPr lang="es-CO" altLang="es-CO" sz="2400" dirty="0" err="1" smtClean="0"/>
              <a:t>would</a:t>
            </a:r>
            <a:r>
              <a:rPr lang="es-CO" altLang="es-CO" sz="2400" dirty="0" smtClean="0"/>
              <a:t> </a:t>
            </a:r>
            <a:r>
              <a:rPr lang="es-CO" altLang="es-CO" sz="2400" dirty="0" err="1" smtClean="0"/>
              <a:t>have</a:t>
            </a:r>
            <a:r>
              <a:rPr lang="es-CO" altLang="es-CO" sz="2400" dirty="0" smtClean="0"/>
              <a:t> </a:t>
            </a:r>
            <a:r>
              <a:rPr lang="es-CO" altLang="es-CO" sz="2400" dirty="0" err="1" smtClean="0"/>
              <a:t>an</a:t>
            </a:r>
            <a:r>
              <a:rPr lang="es-CO" altLang="es-CO" sz="2400" dirty="0" smtClean="0"/>
              <a:t> overnight </a:t>
            </a:r>
            <a:r>
              <a:rPr lang="es-CO" altLang="es-CO" sz="2400" dirty="0" err="1" smtClean="0"/>
              <a:t>cost</a:t>
            </a:r>
            <a:r>
              <a:rPr lang="es-CO" altLang="es-CO" sz="2400" dirty="0" smtClean="0"/>
              <a:t> </a:t>
            </a:r>
            <a:r>
              <a:rPr lang="es-CO" altLang="es-CO" sz="2400" dirty="0" err="1" smtClean="0"/>
              <a:t>closer</a:t>
            </a:r>
            <a:r>
              <a:rPr lang="es-CO" altLang="es-CO" sz="2400" dirty="0" smtClean="0"/>
              <a:t> to $350/</a:t>
            </a:r>
            <a:r>
              <a:rPr lang="es-CO" altLang="es-CO" sz="2400" dirty="0" err="1" smtClean="0"/>
              <a:t>kw</a:t>
            </a:r>
            <a:r>
              <a:rPr lang="es-CO" altLang="es-CO" sz="2400" dirty="0" smtClean="0"/>
              <a:t>. </a:t>
            </a:r>
            <a:r>
              <a:rPr lang="es-CO" altLang="es-CO" sz="2400" dirty="0" err="1" smtClean="0"/>
              <a:t>Assume</a:t>
            </a:r>
            <a:r>
              <a:rPr lang="es-CO" altLang="es-CO" sz="2400" dirty="0" smtClean="0"/>
              <a:t> </a:t>
            </a:r>
            <a:r>
              <a:rPr lang="es-CO" altLang="es-CO" sz="2400" dirty="0" err="1" smtClean="0"/>
              <a:t>coal</a:t>
            </a:r>
            <a:r>
              <a:rPr lang="es-CO" altLang="es-CO" sz="2400" dirty="0" smtClean="0"/>
              <a:t> </a:t>
            </a:r>
            <a:r>
              <a:rPr lang="es-CO" altLang="es-CO" sz="2400" dirty="0" err="1" smtClean="0"/>
              <a:t>cost</a:t>
            </a:r>
            <a:r>
              <a:rPr lang="es-CO" altLang="es-CO" sz="2400" dirty="0" smtClean="0"/>
              <a:t> $ 10/</a:t>
            </a:r>
            <a:r>
              <a:rPr lang="es-CO" altLang="es-CO" sz="2400" dirty="0" err="1" smtClean="0"/>
              <a:t>MWh</a:t>
            </a:r>
            <a:r>
              <a:rPr lang="es-CO" altLang="es-CO" sz="2400" dirty="0" smtClean="0"/>
              <a:t> of </a:t>
            </a:r>
            <a:r>
              <a:rPr lang="es-CO" altLang="es-CO" sz="2400" dirty="0" err="1" smtClean="0"/>
              <a:t>energy</a:t>
            </a:r>
            <a:r>
              <a:rPr lang="es-CO" altLang="es-CO" sz="2400" dirty="0" smtClean="0"/>
              <a:t> </a:t>
            </a:r>
            <a:r>
              <a:rPr lang="es-CO" altLang="es-CO" sz="2400" dirty="0" err="1" smtClean="0"/>
              <a:t>produced</a:t>
            </a:r>
            <a:r>
              <a:rPr lang="es-CO" altLang="es-CO" sz="2400" dirty="0" smtClean="0"/>
              <a:t>, </a:t>
            </a:r>
            <a:r>
              <a:rPr lang="es-CO" altLang="es-CO" sz="2400" dirty="0" err="1" smtClean="0"/>
              <a:t>while</a:t>
            </a:r>
            <a:r>
              <a:rPr lang="es-CO" altLang="es-CO" sz="2400" dirty="0" smtClean="0"/>
              <a:t> </a:t>
            </a:r>
            <a:r>
              <a:rPr lang="es-CO" altLang="es-CO" sz="2400" dirty="0" err="1" smtClean="0"/>
              <a:t>the</a:t>
            </a:r>
            <a:r>
              <a:rPr lang="es-CO" altLang="es-CO" sz="2400" dirty="0" smtClean="0"/>
              <a:t> </a:t>
            </a:r>
            <a:r>
              <a:rPr lang="es-CO" altLang="es-CO" sz="2400" dirty="0" err="1" smtClean="0"/>
              <a:t>cost</a:t>
            </a:r>
            <a:r>
              <a:rPr lang="es-CO" altLang="es-CO" sz="2400" dirty="0" smtClean="0"/>
              <a:t> of fuel </a:t>
            </a:r>
            <a:r>
              <a:rPr lang="es-CO" altLang="es-CO" sz="2400" dirty="0" err="1" smtClean="0"/>
              <a:t>for</a:t>
            </a:r>
            <a:r>
              <a:rPr lang="es-CO" altLang="es-CO" sz="2400" dirty="0" smtClean="0"/>
              <a:t> a GT comes to 35/</a:t>
            </a:r>
            <a:r>
              <a:rPr lang="es-CO" altLang="es-CO" sz="2400" dirty="0" err="1" smtClean="0"/>
              <a:t>Mwh</a:t>
            </a:r>
            <a:r>
              <a:rPr lang="es-CO" altLang="es-CO" sz="2400" dirty="0" smtClean="0"/>
              <a:t>. </a:t>
            </a:r>
            <a:r>
              <a:rPr lang="es-CO" altLang="es-CO" sz="2400" dirty="0" err="1" smtClean="0"/>
              <a:t>Which</a:t>
            </a:r>
            <a:r>
              <a:rPr lang="es-CO" altLang="es-CO" sz="2400" dirty="0" smtClean="0"/>
              <a:t> </a:t>
            </a:r>
            <a:r>
              <a:rPr lang="es-CO" altLang="es-CO" sz="2400" dirty="0" err="1" smtClean="0"/>
              <a:t>Plant</a:t>
            </a:r>
            <a:r>
              <a:rPr lang="es-CO" altLang="es-CO" sz="2400" dirty="0" smtClean="0"/>
              <a:t> </a:t>
            </a:r>
            <a:r>
              <a:rPr lang="es-CO" altLang="es-CO" sz="2400" dirty="0" err="1" smtClean="0"/>
              <a:t>is</a:t>
            </a:r>
            <a:r>
              <a:rPr lang="es-CO" altLang="es-CO" sz="2400" dirty="0" smtClean="0"/>
              <a:t> </a:t>
            </a:r>
            <a:r>
              <a:rPr lang="es-CO" altLang="es-CO" sz="2400" dirty="0" err="1" smtClean="0"/>
              <a:t>cheaper</a:t>
            </a:r>
            <a:r>
              <a:rPr lang="es-CO" altLang="es-CO" sz="2400" dirty="0" smtClean="0"/>
              <a:t>.</a:t>
            </a:r>
          </a:p>
          <a:p>
            <a:pPr algn="just"/>
            <a:endParaRPr lang="es-CO" altLang="es-CO" sz="2400" dirty="0" smtClean="0"/>
          </a:p>
          <a:p>
            <a:pPr algn="just"/>
            <a:r>
              <a:rPr lang="es-CO" altLang="es-CO" sz="1600" dirty="0" smtClean="0"/>
              <a:t>FUENTE: </a:t>
            </a:r>
            <a:r>
              <a:rPr lang="es-CO" altLang="es-CO" sz="1600" dirty="0" err="1" smtClean="0"/>
              <a:t>Power</a:t>
            </a:r>
            <a:r>
              <a:rPr lang="es-CO" altLang="es-CO" sz="1600" dirty="0" smtClean="0"/>
              <a:t> </a:t>
            </a:r>
            <a:r>
              <a:rPr lang="es-CO" altLang="es-CO" sz="1600" dirty="0" err="1" smtClean="0"/>
              <a:t>System</a:t>
            </a:r>
            <a:r>
              <a:rPr lang="es-CO" altLang="es-CO" sz="1600" dirty="0" smtClean="0"/>
              <a:t> </a:t>
            </a:r>
            <a:r>
              <a:rPr lang="es-CO" altLang="es-CO" sz="1600" dirty="0" err="1" smtClean="0"/>
              <a:t>Economics</a:t>
            </a:r>
            <a:r>
              <a:rPr lang="es-CO" altLang="es-CO" sz="1600" dirty="0" smtClean="0"/>
              <a:t>, Steven </a:t>
            </a:r>
            <a:r>
              <a:rPr lang="es-CO" altLang="es-CO" sz="1600" dirty="0" err="1" smtClean="0"/>
              <a:t>Stoft</a:t>
            </a:r>
            <a:endParaRPr lang="es-CO" altLang="es-CO" sz="1600" dirty="0" smtClean="0"/>
          </a:p>
        </p:txBody>
      </p:sp>
    </p:spTree>
    <p:extLst>
      <p:ext uri="{BB962C8B-B14F-4D97-AF65-F5344CB8AC3E}">
        <p14:creationId xmlns:p14="http://schemas.microsoft.com/office/powerpoint/2010/main" val="198178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27063"/>
            <a:ext cx="8280400" cy="568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859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Título"/>
          <p:cNvSpPr>
            <a:spLocks noGrp="1"/>
          </p:cNvSpPr>
          <p:nvPr>
            <p:ph type="title"/>
          </p:nvPr>
        </p:nvSpPr>
        <p:spPr>
          <a:xfrm>
            <a:off x="179512" y="188640"/>
            <a:ext cx="6131024" cy="1143000"/>
          </a:xfrm>
        </p:spPr>
        <p:txBody>
          <a:bodyPr>
            <a:normAutofit fontScale="90000"/>
          </a:bodyPr>
          <a:lstStyle/>
          <a:p>
            <a:r>
              <a:rPr lang="es-CO" altLang="es-CO" b="1" dirty="0" smtClean="0">
                <a:solidFill>
                  <a:srgbClr val="00B050"/>
                </a:solidFill>
              </a:rPr>
              <a:t>Supuestos del </a:t>
            </a:r>
            <a:br>
              <a:rPr lang="es-CO" altLang="es-CO" b="1" dirty="0" smtClean="0">
                <a:solidFill>
                  <a:srgbClr val="00B050"/>
                </a:solidFill>
              </a:rPr>
            </a:br>
            <a:r>
              <a:rPr lang="es-CO" altLang="es-CO" b="1" dirty="0" smtClean="0">
                <a:solidFill>
                  <a:srgbClr val="00B050"/>
                </a:solidFill>
              </a:rPr>
              <a:t>ejercicio</a:t>
            </a:r>
          </a:p>
        </p:txBody>
      </p:sp>
      <p:sp>
        <p:nvSpPr>
          <p:cNvPr id="11267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altLang="es-CO" smtClean="0"/>
              <a:t>Vidas útiles:</a:t>
            </a:r>
          </a:p>
          <a:p>
            <a:pPr lvl="1"/>
            <a:r>
              <a:rPr lang="es-CO" altLang="es-CO" smtClean="0"/>
              <a:t>Planta de carbón:  40 años</a:t>
            </a:r>
          </a:p>
          <a:p>
            <a:pPr lvl="1"/>
            <a:r>
              <a:rPr lang="es-CO" altLang="es-CO" smtClean="0"/>
              <a:t>Turbina a gas:	20 años</a:t>
            </a:r>
          </a:p>
          <a:p>
            <a:pPr lvl="1"/>
            <a:endParaRPr lang="es-CO" altLang="es-CO" smtClean="0"/>
          </a:p>
          <a:p>
            <a:r>
              <a:rPr lang="es-CO" altLang="es-CO" smtClean="0"/>
              <a:t>Tasa de retorno:   10% real</a:t>
            </a:r>
          </a:p>
          <a:p>
            <a:endParaRPr lang="es-CO" altLang="es-CO" smtClean="0"/>
          </a:p>
          <a:p>
            <a:endParaRPr lang="es-CO" altLang="es-CO" smtClean="0"/>
          </a:p>
        </p:txBody>
      </p:sp>
    </p:spTree>
    <p:extLst>
      <p:ext uri="{BB962C8B-B14F-4D97-AF65-F5344CB8AC3E}">
        <p14:creationId xmlns:p14="http://schemas.microsoft.com/office/powerpoint/2010/main" val="154402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170</Words>
  <Application>Microsoft Office PowerPoint</Application>
  <PresentationFormat>Presentación en pantalla (4:3)</PresentationFormat>
  <Paragraphs>53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14" baseType="lpstr">
      <vt:lpstr>Tema de Office</vt:lpstr>
      <vt:lpstr>Diseño personalizado</vt:lpstr>
      <vt:lpstr>COMPORTAMIENTO DE CONSUMIDORES Y PRODUCTORES</vt:lpstr>
      <vt:lpstr>CONTENIDO</vt:lpstr>
      <vt:lpstr>OBJETIVOS DE LA  ECONOMIA</vt:lpstr>
      <vt:lpstr>MODELOS TEORICOS  DE ORGANIZACIÓN ECONOMICA</vt:lpstr>
      <vt:lpstr>COMPORTAMIENTO DE  CONSUMIDORES Y PRODUCTORES</vt:lpstr>
      <vt:lpstr>Presentación de PowerPoint</vt:lpstr>
      <vt:lpstr>EJEMPLO NUMERICO</vt:lpstr>
      <vt:lpstr>Presentación de PowerPoint</vt:lpstr>
      <vt:lpstr>Supuestos del  ejercicio</vt:lpstr>
      <vt:lpstr>TECNOLOGÍAS DE CONVERSIÓN GENERACIÓN TÉRMICA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Mercedes</dc:creator>
  <cp:lastModifiedBy>usuario</cp:lastModifiedBy>
  <cp:revision>3</cp:revision>
  <dcterms:created xsi:type="dcterms:W3CDTF">2015-05-07T00:22:54Z</dcterms:created>
  <dcterms:modified xsi:type="dcterms:W3CDTF">2015-10-13T14:55:00Z</dcterms:modified>
</cp:coreProperties>
</file>