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drawings/drawing5.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71" r:id="rId3"/>
    <p:sldId id="412" r:id="rId4"/>
    <p:sldId id="411" r:id="rId5"/>
    <p:sldId id="389" r:id="rId6"/>
    <p:sldId id="372" r:id="rId7"/>
    <p:sldId id="373" r:id="rId8"/>
    <p:sldId id="374" r:id="rId9"/>
    <p:sldId id="376" r:id="rId10"/>
    <p:sldId id="377" r:id="rId11"/>
    <p:sldId id="408" r:id="rId12"/>
    <p:sldId id="407" r:id="rId13"/>
    <p:sldId id="378" r:id="rId14"/>
    <p:sldId id="379" r:id="rId15"/>
    <p:sldId id="390" r:id="rId16"/>
    <p:sldId id="391" r:id="rId17"/>
    <p:sldId id="392" r:id="rId18"/>
    <p:sldId id="381" r:id="rId19"/>
    <p:sldId id="382" r:id="rId20"/>
    <p:sldId id="394" r:id="rId21"/>
    <p:sldId id="383" r:id="rId22"/>
    <p:sldId id="401" r:id="rId23"/>
    <p:sldId id="402" r:id="rId24"/>
    <p:sldId id="393" r:id="rId25"/>
    <p:sldId id="403" r:id="rId26"/>
    <p:sldId id="384" r:id="rId27"/>
    <p:sldId id="397" r:id="rId28"/>
    <p:sldId id="396" r:id="rId29"/>
    <p:sldId id="395" r:id="rId30"/>
    <p:sldId id="398" r:id="rId31"/>
    <p:sldId id="399" r:id="rId32"/>
    <p:sldId id="404" r:id="rId33"/>
    <p:sldId id="386" r:id="rId34"/>
    <p:sldId id="385" r:id="rId35"/>
    <p:sldId id="409" r:id="rId36"/>
    <p:sldId id="269" r:id="rId37"/>
    <p:sldId id="268" r:id="rId38"/>
    <p:sldId id="270" r:id="rId39"/>
    <p:sldId id="271" r:id="rId40"/>
    <p:sldId id="272" r:id="rId4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83" autoAdjust="0"/>
  </p:normalViewPr>
  <p:slideViewPr>
    <p:cSldViewPr>
      <p:cViewPr>
        <p:scale>
          <a:sx n="60" d="100"/>
          <a:sy n="60" d="100"/>
        </p:scale>
        <p:origin x="-2448" y="-10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s-CO" dirty="0" smtClean="0"/>
              <a:t>COSTO </a:t>
            </a:r>
            <a:r>
              <a:rPr lang="es-CO" dirty="0"/>
              <a:t>FIJO Y </a:t>
            </a:r>
            <a:r>
              <a:rPr lang="es-CO" dirty="0" smtClean="0"/>
              <a:t>TOTAL</a:t>
            </a:r>
            <a:endParaRPr lang="es-CO" dirty="0"/>
          </a:p>
        </c:rich>
      </c:tx>
      <c:overlay val="0"/>
    </c:title>
    <c:autoTitleDeleted val="0"/>
    <c:plotArea>
      <c:layout>
        <c:manualLayout>
          <c:layoutTarget val="inner"/>
          <c:xMode val="edge"/>
          <c:yMode val="edge"/>
          <c:x val="0.11752541264954135"/>
          <c:y val="0.14330217789421248"/>
          <c:w val="0.85353653279004371"/>
          <c:h val="0.61815234033245847"/>
        </c:manualLayout>
      </c:layout>
      <c:lineChart>
        <c:grouping val="standard"/>
        <c:varyColors val="0"/>
        <c:ser>
          <c:idx val="0"/>
          <c:order val="0"/>
          <c:tx>
            <c:v>Costo Fijo</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Hoja1!$B$19:$B$29</c:f>
              <c:numCache>
                <c:formatCode>General</c:formatCode>
                <c:ptCount val="11"/>
                <c:pt idx="0">
                  <c:v>55</c:v>
                </c:pt>
                <c:pt idx="1">
                  <c:v>55</c:v>
                </c:pt>
                <c:pt idx="2">
                  <c:v>55</c:v>
                </c:pt>
                <c:pt idx="3">
                  <c:v>55</c:v>
                </c:pt>
                <c:pt idx="4">
                  <c:v>55</c:v>
                </c:pt>
                <c:pt idx="5">
                  <c:v>55</c:v>
                </c:pt>
                <c:pt idx="6">
                  <c:v>55</c:v>
                </c:pt>
                <c:pt idx="7">
                  <c:v>55</c:v>
                </c:pt>
                <c:pt idx="8">
                  <c:v>55</c:v>
                </c:pt>
                <c:pt idx="9">
                  <c:v>55</c:v>
                </c:pt>
                <c:pt idx="10">
                  <c:v>55</c:v>
                </c:pt>
              </c:numCache>
            </c:numRef>
          </c:val>
          <c:smooth val="0"/>
        </c:ser>
        <c:ser>
          <c:idx val="1"/>
          <c:order val="1"/>
          <c:tx>
            <c:v>Costo Total</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Hoja1!$C$19:$C$29</c:f>
              <c:numCache>
                <c:formatCode>General</c:formatCode>
                <c:ptCount val="11"/>
                <c:pt idx="0">
                  <c:v>55</c:v>
                </c:pt>
                <c:pt idx="1">
                  <c:v>85</c:v>
                </c:pt>
                <c:pt idx="2">
                  <c:v>110</c:v>
                </c:pt>
                <c:pt idx="3">
                  <c:v>130</c:v>
                </c:pt>
                <c:pt idx="4">
                  <c:v>160</c:v>
                </c:pt>
                <c:pt idx="5">
                  <c:v>210</c:v>
                </c:pt>
                <c:pt idx="6">
                  <c:v>280</c:v>
                </c:pt>
                <c:pt idx="7">
                  <c:v>370</c:v>
                </c:pt>
                <c:pt idx="8">
                  <c:v>480</c:v>
                </c:pt>
                <c:pt idx="9">
                  <c:v>610</c:v>
                </c:pt>
                <c:pt idx="10">
                  <c:v>760</c:v>
                </c:pt>
              </c:numCache>
            </c:numRef>
          </c:val>
          <c:smooth val="0"/>
        </c:ser>
        <c:dLbls>
          <c:showLegendKey val="0"/>
          <c:showVal val="0"/>
          <c:showCatName val="0"/>
          <c:showSerName val="0"/>
          <c:showPercent val="0"/>
          <c:showBubbleSize val="0"/>
        </c:dLbls>
        <c:marker val="1"/>
        <c:smooth val="0"/>
        <c:axId val="23152512"/>
        <c:axId val="23158784"/>
      </c:lineChart>
      <c:catAx>
        <c:axId val="23152512"/>
        <c:scaling>
          <c:orientation val="minMax"/>
        </c:scaling>
        <c:delete val="0"/>
        <c:axPos val="b"/>
        <c:title>
          <c:tx>
            <c:rich>
              <a:bodyPr/>
              <a:lstStyle/>
              <a:p>
                <a:pPr>
                  <a:defRPr/>
                </a:pPr>
                <a:r>
                  <a:rPr lang="en-US"/>
                  <a:t>CANTIDAD</a:t>
                </a:r>
              </a:p>
            </c:rich>
          </c:tx>
          <c:overlay val="0"/>
        </c:title>
        <c:numFmt formatCode="General" sourceLinked="1"/>
        <c:majorTickMark val="out"/>
        <c:minorTickMark val="none"/>
        <c:tickLblPos val="nextTo"/>
        <c:crossAx val="23158784"/>
        <c:crosses val="autoZero"/>
        <c:auto val="1"/>
        <c:lblAlgn val="ctr"/>
        <c:lblOffset val="100"/>
        <c:noMultiLvlLbl val="0"/>
      </c:catAx>
      <c:valAx>
        <c:axId val="23158784"/>
        <c:scaling>
          <c:orientation val="minMax"/>
        </c:scaling>
        <c:delete val="0"/>
        <c:axPos val="l"/>
        <c:majorGridlines/>
        <c:title>
          <c:tx>
            <c:rich>
              <a:bodyPr rot="-5400000" vert="horz"/>
              <a:lstStyle/>
              <a:p>
                <a:pPr>
                  <a:defRPr/>
                </a:pPr>
                <a:r>
                  <a:rPr lang="es-CO"/>
                  <a:t>COSTO</a:t>
                </a:r>
              </a:p>
            </c:rich>
          </c:tx>
          <c:overlay val="0"/>
        </c:title>
        <c:numFmt formatCode="General" sourceLinked="1"/>
        <c:majorTickMark val="out"/>
        <c:minorTickMark val="none"/>
        <c:tickLblPos val="nextTo"/>
        <c:crossAx val="23152512"/>
        <c:crosses val="autoZero"/>
        <c:crossBetween val="midCat"/>
      </c:valAx>
    </c:plotArea>
    <c:legend>
      <c:legendPos val="b"/>
      <c:overlay val="0"/>
    </c:legend>
    <c:plotVisOnly val="1"/>
    <c:dispBlanksAs val="zero"/>
    <c:showDLblsOverMax val="0"/>
  </c:chart>
  <c:txPr>
    <a:bodyPr/>
    <a:lstStyle/>
    <a:p>
      <a:pPr>
        <a:defRPr sz="1600"/>
      </a:pPr>
      <a:endParaRPr lang="es-CO"/>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s-CO" dirty="0" smtClean="0"/>
              <a:t>COSTOS</a:t>
            </a:r>
            <a:endParaRPr lang="es-CO" dirty="0"/>
          </a:p>
        </c:rich>
      </c:tx>
      <c:overlay val="0"/>
    </c:title>
    <c:autoTitleDeleted val="0"/>
    <c:plotArea>
      <c:layout>
        <c:manualLayout>
          <c:layoutTarget val="inner"/>
          <c:xMode val="edge"/>
          <c:yMode val="edge"/>
          <c:x val="0.10452922636841362"/>
          <c:y val="0.11409416047789561"/>
          <c:w val="0.86389133729050549"/>
          <c:h val="0.63698371121157482"/>
        </c:manualLayout>
      </c:layout>
      <c:lineChart>
        <c:grouping val="standard"/>
        <c:varyColors val="0"/>
        <c:ser>
          <c:idx val="0"/>
          <c:order val="0"/>
          <c:tx>
            <c:v>Costo Marginal por unidad</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Hoja1!$E$5:$E$15</c:f>
              <c:numCache>
                <c:formatCode>General</c:formatCode>
                <c:ptCount val="11"/>
                <c:pt idx="0">
                  <c:v>33</c:v>
                </c:pt>
                <c:pt idx="1">
                  <c:v>30</c:v>
                </c:pt>
                <c:pt idx="2">
                  <c:v>25</c:v>
                </c:pt>
                <c:pt idx="3">
                  <c:v>20</c:v>
                </c:pt>
                <c:pt idx="4">
                  <c:v>30</c:v>
                </c:pt>
                <c:pt idx="5">
                  <c:v>50</c:v>
                </c:pt>
                <c:pt idx="6">
                  <c:v>70</c:v>
                </c:pt>
                <c:pt idx="7">
                  <c:v>90</c:v>
                </c:pt>
                <c:pt idx="8">
                  <c:v>110</c:v>
                </c:pt>
                <c:pt idx="9">
                  <c:v>130</c:v>
                </c:pt>
                <c:pt idx="10">
                  <c:v>150</c:v>
                </c:pt>
              </c:numCache>
            </c:numRef>
          </c:val>
          <c:smooth val="0"/>
        </c:ser>
        <c:ser>
          <c:idx val="1"/>
          <c:order val="1"/>
          <c:tx>
            <c:v>Costo Medio por unidad</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Hoja1!$F$5:$F$15</c:f>
              <c:numCache>
                <c:formatCode>0.00</c:formatCode>
                <c:ptCount val="11"/>
                <c:pt idx="1">
                  <c:v>85</c:v>
                </c:pt>
                <c:pt idx="2">
                  <c:v>55</c:v>
                </c:pt>
                <c:pt idx="3">
                  <c:v>43.333333333333336</c:v>
                </c:pt>
                <c:pt idx="4">
                  <c:v>40</c:v>
                </c:pt>
                <c:pt idx="5">
                  <c:v>42</c:v>
                </c:pt>
                <c:pt idx="6">
                  <c:v>46.666666666666664</c:v>
                </c:pt>
                <c:pt idx="7">
                  <c:v>52.857142857142854</c:v>
                </c:pt>
                <c:pt idx="8">
                  <c:v>60</c:v>
                </c:pt>
                <c:pt idx="9">
                  <c:v>67.777777777777771</c:v>
                </c:pt>
                <c:pt idx="10">
                  <c:v>76</c:v>
                </c:pt>
              </c:numCache>
            </c:numRef>
          </c:val>
          <c:smooth val="0"/>
        </c:ser>
        <c:ser>
          <c:idx val="2"/>
          <c:order val="2"/>
          <c:tx>
            <c:v>Costo Fijo Medio por unidad</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Hoja1!$G$5:$G$15</c:f>
              <c:numCache>
                <c:formatCode>0.00</c:formatCode>
                <c:ptCount val="11"/>
                <c:pt idx="1">
                  <c:v>55</c:v>
                </c:pt>
                <c:pt idx="2">
                  <c:v>27.5</c:v>
                </c:pt>
                <c:pt idx="3">
                  <c:v>18.333333333333332</c:v>
                </c:pt>
                <c:pt idx="4">
                  <c:v>13.75</c:v>
                </c:pt>
                <c:pt idx="5">
                  <c:v>11</c:v>
                </c:pt>
                <c:pt idx="6">
                  <c:v>9.1666666666666661</c:v>
                </c:pt>
                <c:pt idx="7">
                  <c:v>7.8571428571428568</c:v>
                </c:pt>
                <c:pt idx="8">
                  <c:v>6.875</c:v>
                </c:pt>
                <c:pt idx="9">
                  <c:v>6.1111111111111107</c:v>
                </c:pt>
                <c:pt idx="10">
                  <c:v>5.5</c:v>
                </c:pt>
              </c:numCache>
            </c:numRef>
          </c:val>
          <c:smooth val="0"/>
        </c:ser>
        <c:ser>
          <c:idx val="3"/>
          <c:order val="3"/>
          <c:tx>
            <c:v>Costo Variable Medio por unidad</c:v>
          </c:tx>
          <c:marker>
            <c:symbol val="none"/>
          </c:marker>
          <c:cat>
            <c:numRef>
              <c:f>Hoja1!$A$19:$A$29</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Hoja1!$H$5:$H$15</c:f>
              <c:numCache>
                <c:formatCode>0.00</c:formatCode>
                <c:ptCount val="11"/>
                <c:pt idx="1">
                  <c:v>30</c:v>
                </c:pt>
                <c:pt idx="2">
                  <c:v>27.5</c:v>
                </c:pt>
                <c:pt idx="3">
                  <c:v>25</c:v>
                </c:pt>
                <c:pt idx="4">
                  <c:v>26.25</c:v>
                </c:pt>
                <c:pt idx="5">
                  <c:v>31</c:v>
                </c:pt>
                <c:pt idx="6">
                  <c:v>37.5</c:v>
                </c:pt>
                <c:pt idx="7">
                  <c:v>45</c:v>
                </c:pt>
                <c:pt idx="8">
                  <c:v>53.125</c:v>
                </c:pt>
                <c:pt idx="9">
                  <c:v>61.666666666666664</c:v>
                </c:pt>
                <c:pt idx="10">
                  <c:v>70.5</c:v>
                </c:pt>
              </c:numCache>
            </c:numRef>
          </c:val>
          <c:smooth val="0"/>
        </c:ser>
        <c:dLbls>
          <c:showLegendKey val="0"/>
          <c:showVal val="0"/>
          <c:showCatName val="0"/>
          <c:showSerName val="0"/>
          <c:showPercent val="0"/>
          <c:showBubbleSize val="0"/>
        </c:dLbls>
        <c:marker val="1"/>
        <c:smooth val="0"/>
        <c:axId val="25907200"/>
        <c:axId val="25909120"/>
      </c:lineChart>
      <c:catAx>
        <c:axId val="25907200"/>
        <c:scaling>
          <c:orientation val="minMax"/>
        </c:scaling>
        <c:delete val="0"/>
        <c:axPos val="b"/>
        <c:title>
          <c:tx>
            <c:rich>
              <a:bodyPr/>
              <a:lstStyle/>
              <a:p>
                <a:pPr>
                  <a:defRPr/>
                </a:pPr>
                <a:r>
                  <a:rPr lang="es-CO"/>
                  <a:t>CANTIDAD</a:t>
                </a:r>
              </a:p>
            </c:rich>
          </c:tx>
          <c:overlay val="0"/>
        </c:title>
        <c:numFmt formatCode="General" sourceLinked="1"/>
        <c:majorTickMark val="out"/>
        <c:minorTickMark val="none"/>
        <c:tickLblPos val="nextTo"/>
        <c:crossAx val="25909120"/>
        <c:crosses val="autoZero"/>
        <c:auto val="1"/>
        <c:lblAlgn val="ctr"/>
        <c:lblOffset val="100"/>
        <c:noMultiLvlLbl val="0"/>
      </c:catAx>
      <c:valAx>
        <c:axId val="25909120"/>
        <c:scaling>
          <c:orientation val="minMax"/>
        </c:scaling>
        <c:delete val="0"/>
        <c:axPos val="l"/>
        <c:majorGridlines/>
        <c:title>
          <c:tx>
            <c:rich>
              <a:bodyPr rot="-5400000" vert="horz"/>
              <a:lstStyle/>
              <a:p>
                <a:pPr>
                  <a:defRPr/>
                </a:pPr>
                <a:r>
                  <a:rPr lang="es-CO" dirty="0"/>
                  <a:t>COSTOS </a:t>
                </a:r>
                <a:endParaRPr lang="es-CO" dirty="0" smtClean="0"/>
              </a:p>
            </c:rich>
          </c:tx>
          <c:overlay val="0"/>
        </c:title>
        <c:numFmt formatCode="General" sourceLinked="1"/>
        <c:majorTickMark val="out"/>
        <c:minorTickMark val="none"/>
        <c:tickLblPos val="nextTo"/>
        <c:crossAx val="25907200"/>
        <c:crosses val="autoZero"/>
        <c:crossBetween val="midCat"/>
      </c:valAx>
    </c:plotArea>
    <c:legend>
      <c:legendPos val="b"/>
      <c:overlay val="0"/>
    </c:legend>
    <c:plotVisOnly val="1"/>
    <c:dispBlanksAs val="gap"/>
    <c:showDLblsOverMax val="0"/>
  </c:chart>
  <c:txPr>
    <a:bodyPr/>
    <a:lstStyle/>
    <a:p>
      <a:pPr>
        <a:defRPr sz="1600"/>
      </a:pPr>
      <a:endParaRPr lang="es-CO"/>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sz="2400" dirty="0"/>
              <a:t>OFERTA DE LA EMPRESA EN COMPETENCIA</a:t>
            </a:r>
          </a:p>
        </c:rich>
      </c:tx>
      <c:layout>
        <c:manualLayout>
          <c:xMode val="edge"/>
          <c:yMode val="edge"/>
          <c:x val="0.1551615314914041"/>
          <c:y val="0"/>
        </c:manualLayout>
      </c:layout>
      <c:overlay val="1"/>
    </c:title>
    <c:autoTitleDeleted val="0"/>
    <c:plotArea>
      <c:layout>
        <c:manualLayout>
          <c:layoutTarget val="inner"/>
          <c:xMode val="edge"/>
          <c:yMode val="edge"/>
          <c:x val="0.11886395905042152"/>
          <c:y val="8.7181459004555054E-2"/>
          <c:w val="0.84272708231195514"/>
          <c:h val="0.73175403536153283"/>
        </c:manualLayout>
      </c:layout>
      <c:lineChart>
        <c:grouping val="standard"/>
        <c:varyColors val="0"/>
        <c:ser>
          <c:idx val="0"/>
          <c:order val="0"/>
          <c:tx>
            <c:v>Precio $35</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competencia'!$B$17:$B$27</c:f>
              <c:numCache>
                <c:formatCode>General</c:formatCode>
                <c:ptCount val="11"/>
                <c:pt idx="0">
                  <c:v>35</c:v>
                </c:pt>
                <c:pt idx="1">
                  <c:v>35</c:v>
                </c:pt>
                <c:pt idx="2">
                  <c:v>35</c:v>
                </c:pt>
                <c:pt idx="3">
                  <c:v>35</c:v>
                </c:pt>
                <c:pt idx="4">
                  <c:v>35</c:v>
                </c:pt>
                <c:pt idx="5">
                  <c:v>35</c:v>
                </c:pt>
                <c:pt idx="6">
                  <c:v>35</c:v>
                </c:pt>
                <c:pt idx="7">
                  <c:v>35</c:v>
                </c:pt>
                <c:pt idx="8">
                  <c:v>35</c:v>
                </c:pt>
                <c:pt idx="9">
                  <c:v>35</c:v>
                </c:pt>
                <c:pt idx="10">
                  <c:v>35</c:v>
                </c:pt>
              </c:numCache>
            </c:numRef>
          </c:val>
          <c:smooth val="0"/>
        </c:ser>
        <c:ser>
          <c:idx val="1"/>
          <c:order val="1"/>
          <c:tx>
            <c:v>Precio $40</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competencia'!$C$17:$C$27</c:f>
              <c:numCache>
                <c:formatCode>General</c:formatCode>
                <c:ptCount val="11"/>
                <c:pt idx="0">
                  <c:v>40</c:v>
                </c:pt>
                <c:pt idx="1">
                  <c:v>40</c:v>
                </c:pt>
                <c:pt idx="2">
                  <c:v>40</c:v>
                </c:pt>
                <c:pt idx="3">
                  <c:v>40</c:v>
                </c:pt>
                <c:pt idx="4">
                  <c:v>40</c:v>
                </c:pt>
                <c:pt idx="5">
                  <c:v>40</c:v>
                </c:pt>
                <c:pt idx="6">
                  <c:v>40</c:v>
                </c:pt>
                <c:pt idx="7">
                  <c:v>40</c:v>
                </c:pt>
                <c:pt idx="8">
                  <c:v>40</c:v>
                </c:pt>
                <c:pt idx="9">
                  <c:v>40</c:v>
                </c:pt>
                <c:pt idx="10">
                  <c:v>40</c:v>
                </c:pt>
              </c:numCache>
            </c:numRef>
          </c:val>
          <c:smooth val="0"/>
        </c:ser>
        <c:ser>
          <c:idx val="2"/>
          <c:order val="2"/>
          <c:tx>
            <c:v>Precio $50</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competencia'!$D$17:$D$27</c:f>
              <c:numCache>
                <c:formatCode>General</c:formatCode>
                <c:ptCount val="11"/>
                <c:pt idx="0">
                  <c:v>50</c:v>
                </c:pt>
                <c:pt idx="1">
                  <c:v>50</c:v>
                </c:pt>
                <c:pt idx="2">
                  <c:v>50</c:v>
                </c:pt>
                <c:pt idx="3">
                  <c:v>50</c:v>
                </c:pt>
                <c:pt idx="4">
                  <c:v>50</c:v>
                </c:pt>
                <c:pt idx="5">
                  <c:v>50</c:v>
                </c:pt>
                <c:pt idx="6">
                  <c:v>50</c:v>
                </c:pt>
                <c:pt idx="7">
                  <c:v>50</c:v>
                </c:pt>
                <c:pt idx="8">
                  <c:v>50</c:v>
                </c:pt>
                <c:pt idx="9">
                  <c:v>50</c:v>
                </c:pt>
                <c:pt idx="10">
                  <c:v>50</c:v>
                </c:pt>
              </c:numCache>
            </c:numRef>
          </c:val>
          <c:smooth val="0"/>
        </c:ser>
        <c:ser>
          <c:idx val="3"/>
          <c:order val="3"/>
          <c:tx>
            <c:v>Costo Marginal</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competencia'!$E$17:$E$27</c:f>
              <c:numCache>
                <c:formatCode>0.00</c:formatCode>
                <c:ptCount val="11"/>
                <c:pt idx="1">
                  <c:v>27</c:v>
                </c:pt>
                <c:pt idx="2">
                  <c:v>22</c:v>
                </c:pt>
                <c:pt idx="3">
                  <c:v>21</c:v>
                </c:pt>
                <c:pt idx="4">
                  <c:v>40</c:v>
                </c:pt>
                <c:pt idx="5">
                  <c:v>60</c:v>
                </c:pt>
                <c:pt idx="6">
                  <c:v>80</c:v>
                </c:pt>
                <c:pt idx="7">
                  <c:v>100</c:v>
                </c:pt>
                <c:pt idx="8">
                  <c:v>120</c:v>
                </c:pt>
                <c:pt idx="9">
                  <c:v>140</c:v>
                </c:pt>
                <c:pt idx="10">
                  <c:v>160</c:v>
                </c:pt>
              </c:numCache>
            </c:numRef>
          </c:val>
          <c:smooth val="0"/>
        </c:ser>
        <c:ser>
          <c:idx val="4"/>
          <c:order val="4"/>
          <c:tx>
            <c:v>Costo Medio</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competencia'!$F$17:$F$27</c:f>
              <c:numCache>
                <c:formatCode>0.00</c:formatCode>
                <c:ptCount val="11"/>
                <c:pt idx="1">
                  <c:v>85</c:v>
                </c:pt>
                <c:pt idx="2">
                  <c:v>55</c:v>
                </c:pt>
                <c:pt idx="3">
                  <c:v>43.333333333333336</c:v>
                </c:pt>
                <c:pt idx="4">
                  <c:v>40</c:v>
                </c:pt>
                <c:pt idx="5">
                  <c:v>42</c:v>
                </c:pt>
                <c:pt idx="6">
                  <c:v>46.666666666666664</c:v>
                </c:pt>
                <c:pt idx="7">
                  <c:v>52.857142857142854</c:v>
                </c:pt>
                <c:pt idx="8">
                  <c:v>60</c:v>
                </c:pt>
                <c:pt idx="9">
                  <c:v>67.777777777777771</c:v>
                </c:pt>
                <c:pt idx="10">
                  <c:v>76</c:v>
                </c:pt>
              </c:numCache>
            </c:numRef>
          </c:val>
          <c:smooth val="0"/>
        </c:ser>
        <c:dLbls>
          <c:showLegendKey val="0"/>
          <c:showVal val="0"/>
          <c:showCatName val="0"/>
          <c:showSerName val="0"/>
          <c:showPercent val="0"/>
          <c:showBubbleSize val="0"/>
        </c:dLbls>
        <c:marker val="1"/>
        <c:smooth val="0"/>
        <c:axId val="26462848"/>
        <c:axId val="26546944"/>
      </c:lineChart>
      <c:catAx>
        <c:axId val="26462848"/>
        <c:scaling>
          <c:orientation val="minMax"/>
        </c:scaling>
        <c:delete val="0"/>
        <c:axPos val="b"/>
        <c:title>
          <c:tx>
            <c:rich>
              <a:bodyPr/>
              <a:lstStyle/>
              <a:p>
                <a:pPr>
                  <a:defRPr/>
                </a:pPr>
                <a:r>
                  <a:rPr lang="es-CO" sz="1800" dirty="0" smtClean="0"/>
                  <a:t>Cantidad</a:t>
                </a:r>
                <a:endParaRPr lang="es-CO" sz="1800" dirty="0"/>
              </a:p>
            </c:rich>
          </c:tx>
          <c:overlay val="0"/>
        </c:title>
        <c:numFmt formatCode="General" sourceLinked="0"/>
        <c:majorTickMark val="out"/>
        <c:minorTickMark val="none"/>
        <c:tickLblPos val="nextTo"/>
        <c:crossAx val="26546944"/>
        <c:crosses val="autoZero"/>
        <c:auto val="1"/>
        <c:lblAlgn val="ctr"/>
        <c:lblOffset val="1"/>
        <c:tickLblSkip val="1"/>
        <c:tickMarkSkip val="1"/>
        <c:noMultiLvlLbl val="0"/>
      </c:catAx>
      <c:valAx>
        <c:axId val="26546944"/>
        <c:scaling>
          <c:orientation val="minMax"/>
        </c:scaling>
        <c:delete val="0"/>
        <c:axPos val="l"/>
        <c:majorGridlines/>
        <c:title>
          <c:tx>
            <c:rich>
              <a:bodyPr rot="-5400000" vert="horz"/>
              <a:lstStyle/>
              <a:p>
                <a:pPr>
                  <a:defRPr/>
                </a:pPr>
                <a:r>
                  <a:rPr lang="es-CO" sz="2000" dirty="0" smtClean="0"/>
                  <a:t>Costos</a:t>
                </a:r>
                <a:r>
                  <a:rPr lang="es-CO" sz="2000" baseline="0" dirty="0" smtClean="0"/>
                  <a:t> y Precios</a:t>
                </a:r>
                <a:endParaRPr lang="es-CO" sz="2000" dirty="0"/>
              </a:p>
            </c:rich>
          </c:tx>
          <c:layout>
            <c:manualLayout>
              <c:xMode val="edge"/>
              <c:yMode val="edge"/>
              <c:x val="9.0564605971405823E-3"/>
              <c:y val="0.33818655566048217"/>
            </c:manualLayout>
          </c:layout>
          <c:overlay val="0"/>
        </c:title>
        <c:numFmt formatCode="General" sourceLinked="1"/>
        <c:majorTickMark val="out"/>
        <c:minorTickMark val="none"/>
        <c:tickLblPos val="nextTo"/>
        <c:crossAx val="26462848"/>
        <c:crosses val="autoZero"/>
        <c:crossBetween val="midCat"/>
      </c:valAx>
    </c:plotArea>
    <c:legend>
      <c:legendPos val="b"/>
      <c:overlay val="0"/>
    </c:legend>
    <c:plotVisOnly val="1"/>
    <c:dispBlanksAs val="gap"/>
    <c:showDLblsOverMax val="0"/>
  </c:chart>
  <c:txPr>
    <a:bodyPr/>
    <a:lstStyle/>
    <a:p>
      <a:pPr>
        <a:defRPr sz="1400"/>
      </a:pPr>
      <a:endParaRPr lang="es-CO"/>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sz="2400" dirty="0" smtClean="0"/>
              <a:t>PRECIOS</a:t>
            </a:r>
            <a:r>
              <a:rPr lang="es-CO" sz="2400" baseline="0" dirty="0" smtClean="0"/>
              <a:t> DE NIVELACIÓN Y DE CIERRE</a:t>
            </a:r>
            <a:endParaRPr lang="es-CO" sz="2400" dirty="0"/>
          </a:p>
        </c:rich>
      </c:tx>
      <c:layout>
        <c:manualLayout>
          <c:xMode val="edge"/>
          <c:yMode val="edge"/>
          <c:x val="0.17569878967061911"/>
          <c:y val="2.6945308545964029E-2"/>
        </c:manualLayout>
      </c:layout>
      <c:overlay val="1"/>
    </c:title>
    <c:autoTitleDeleted val="0"/>
    <c:plotArea>
      <c:layout>
        <c:manualLayout>
          <c:layoutTarget val="inner"/>
          <c:xMode val="edge"/>
          <c:yMode val="edge"/>
          <c:x val="7.8207599371375128E-2"/>
          <c:y val="3.7428330748060346E-2"/>
          <c:w val="0.86823955914283524"/>
          <c:h val="0.76270569092885598"/>
        </c:manualLayout>
      </c:layout>
      <c:lineChart>
        <c:grouping val="standard"/>
        <c:varyColors val="0"/>
        <c:ser>
          <c:idx val="0"/>
          <c:order val="0"/>
          <c:tx>
            <c:v>Precio $25,44</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competencia'!$B$29:$B$39</c:f>
              <c:numCache>
                <c:formatCode>General</c:formatCode>
                <c:ptCount val="11"/>
                <c:pt idx="0">
                  <c:v>25.44</c:v>
                </c:pt>
                <c:pt idx="1">
                  <c:v>25.44</c:v>
                </c:pt>
                <c:pt idx="2">
                  <c:v>25.44</c:v>
                </c:pt>
                <c:pt idx="3">
                  <c:v>25.44</c:v>
                </c:pt>
                <c:pt idx="4">
                  <c:v>25.44</c:v>
                </c:pt>
                <c:pt idx="5">
                  <c:v>25.44</c:v>
                </c:pt>
                <c:pt idx="6">
                  <c:v>25.44</c:v>
                </c:pt>
                <c:pt idx="7">
                  <c:v>25.44</c:v>
                </c:pt>
                <c:pt idx="8">
                  <c:v>25.44</c:v>
                </c:pt>
                <c:pt idx="9">
                  <c:v>25.44</c:v>
                </c:pt>
                <c:pt idx="10">
                  <c:v>25.44</c:v>
                </c:pt>
              </c:numCache>
            </c:numRef>
          </c:val>
          <c:smooth val="0"/>
        </c:ser>
        <c:ser>
          <c:idx val="1"/>
          <c:order val="1"/>
          <c:tx>
            <c:v>Precio $40,00</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competencia'!$C$29:$C$39</c:f>
              <c:numCache>
                <c:formatCode>General</c:formatCode>
                <c:ptCount val="11"/>
                <c:pt idx="0">
                  <c:v>40</c:v>
                </c:pt>
                <c:pt idx="1">
                  <c:v>40</c:v>
                </c:pt>
                <c:pt idx="2">
                  <c:v>40</c:v>
                </c:pt>
                <c:pt idx="3">
                  <c:v>40</c:v>
                </c:pt>
                <c:pt idx="4">
                  <c:v>40</c:v>
                </c:pt>
                <c:pt idx="5">
                  <c:v>40</c:v>
                </c:pt>
                <c:pt idx="6">
                  <c:v>40</c:v>
                </c:pt>
                <c:pt idx="7">
                  <c:v>40</c:v>
                </c:pt>
                <c:pt idx="8">
                  <c:v>40</c:v>
                </c:pt>
                <c:pt idx="9">
                  <c:v>40</c:v>
                </c:pt>
                <c:pt idx="10">
                  <c:v>40</c:v>
                </c:pt>
              </c:numCache>
            </c:numRef>
          </c:val>
          <c:smooth val="0"/>
        </c:ser>
        <c:ser>
          <c:idx val="2"/>
          <c:order val="2"/>
          <c:tx>
            <c:v>Costo Marginal</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competencia'!$D$29:$D$39</c:f>
              <c:numCache>
                <c:formatCode>General</c:formatCode>
                <c:ptCount val="11"/>
                <c:pt idx="1">
                  <c:v>27</c:v>
                </c:pt>
                <c:pt idx="2">
                  <c:v>22</c:v>
                </c:pt>
                <c:pt idx="3">
                  <c:v>21</c:v>
                </c:pt>
                <c:pt idx="4">
                  <c:v>40</c:v>
                </c:pt>
                <c:pt idx="5">
                  <c:v>60</c:v>
                </c:pt>
                <c:pt idx="6">
                  <c:v>80</c:v>
                </c:pt>
                <c:pt idx="7">
                  <c:v>100</c:v>
                </c:pt>
                <c:pt idx="8">
                  <c:v>120</c:v>
                </c:pt>
                <c:pt idx="9">
                  <c:v>140</c:v>
                </c:pt>
                <c:pt idx="10">
                  <c:v>160</c:v>
                </c:pt>
              </c:numCache>
            </c:numRef>
          </c:val>
          <c:smooth val="0"/>
        </c:ser>
        <c:ser>
          <c:idx val="3"/>
          <c:order val="3"/>
          <c:tx>
            <c:v>Costo Medio</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competencia'!$E$29:$E$39</c:f>
              <c:numCache>
                <c:formatCode>0.00</c:formatCode>
                <c:ptCount val="11"/>
                <c:pt idx="1">
                  <c:v>85</c:v>
                </c:pt>
                <c:pt idx="2">
                  <c:v>55</c:v>
                </c:pt>
                <c:pt idx="3">
                  <c:v>43.333333333333336</c:v>
                </c:pt>
                <c:pt idx="4">
                  <c:v>40</c:v>
                </c:pt>
                <c:pt idx="5">
                  <c:v>42</c:v>
                </c:pt>
                <c:pt idx="6">
                  <c:v>46.666666666666664</c:v>
                </c:pt>
                <c:pt idx="7">
                  <c:v>52.857142857142854</c:v>
                </c:pt>
                <c:pt idx="8">
                  <c:v>60</c:v>
                </c:pt>
                <c:pt idx="9">
                  <c:v>67.777777777777771</c:v>
                </c:pt>
                <c:pt idx="10">
                  <c:v>76</c:v>
                </c:pt>
              </c:numCache>
            </c:numRef>
          </c:val>
          <c:smooth val="0"/>
        </c:ser>
        <c:ser>
          <c:idx val="4"/>
          <c:order val="4"/>
          <c:tx>
            <c:v>Costo Variable Medio</c:v>
          </c:tx>
          <c:marker>
            <c:symbol val="none"/>
          </c:marker>
          <c:cat>
            <c:numRef>
              <c:f>'Graficos empresa en competencia'!$A$17:$A$27</c:f>
              <c:numCache>
                <c:formatCode>General</c:formatCode>
                <c:ptCount val="11"/>
                <c:pt idx="0">
                  <c:v>0</c:v>
                </c:pt>
                <c:pt idx="1">
                  <c:v>1000</c:v>
                </c:pt>
                <c:pt idx="2">
                  <c:v>2000</c:v>
                </c:pt>
                <c:pt idx="3">
                  <c:v>3000</c:v>
                </c:pt>
                <c:pt idx="4">
                  <c:v>4000</c:v>
                </c:pt>
                <c:pt idx="5">
                  <c:v>5000</c:v>
                </c:pt>
                <c:pt idx="6">
                  <c:v>6000</c:v>
                </c:pt>
                <c:pt idx="7">
                  <c:v>7000</c:v>
                </c:pt>
                <c:pt idx="8">
                  <c:v>8000</c:v>
                </c:pt>
                <c:pt idx="9">
                  <c:v>9000</c:v>
                </c:pt>
                <c:pt idx="10">
                  <c:v>10000</c:v>
                </c:pt>
              </c:numCache>
            </c:numRef>
          </c:cat>
          <c:val>
            <c:numRef>
              <c:f>'Graficos empresa en competencia'!$F$29:$F$39</c:f>
              <c:numCache>
                <c:formatCode>0.00</c:formatCode>
                <c:ptCount val="11"/>
                <c:pt idx="1">
                  <c:v>30</c:v>
                </c:pt>
                <c:pt idx="2">
                  <c:v>27.5</c:v>
                </c:pt>
                <c:pt idx="3">
                  <c:v>25</c:v>
                </c:pt>
                <c:pt idx="4">
                  <c:v>26.25</c:v>
                </c:pt>
                <c:pt idx="5">
                  <c:v>31</c:v>
                </c:pt>
                <c:pt idx="6">
                  <c:v>37.5</c:v>
                </c:pt>
                <c:pt idx="7">
                  <c:v>45</c:v>
                </c:pt>
                <c:pt idx="8">
                  <c:v>53.125</c:v>
                </c:pt>
                <c:pt idx="9">
                  <c:v>61.666666666666664</c:v>
                </c:pt>
                <c:pt idx="10">
                  <c:v>70.5</c:v>
                </c:pt>
              </c:numCache>
            </c:numRef>
          </c:val>
          <c:smooth val="0"/>
        </c:ser>
        <c:dLbls>
          <c:showLegendKey val="0"/>
          <c:showVal val="0"/>
          <c:showCatName val="0"/>
          <c:showSerName val="0"/>
          <c:showPercent val="0"/>
          <c:showBubbleSize val="0"/>
        </c:dLbls>
        <c:marker val="1"/>
        <c:smooth val="0"/>
        <c:axId val="26644864"/>
        <c:axId val="26646400"/>
      </c:lineChart>
      <c:catAx>
        <c:axId val="26644864"/>
        <c:scaling>
          <c:orientation val="minMax"/>
        </c:scaling>
        <c:delete val="0"/>
        <c:axPos val="b"/>
        <c:numFmt formatCode="General" sourceLinked="1"/>
        <c:majorTickMark val="out"/>
        <c:minorTickMark val="none"/>
        <c:tickLblPos val="nextTo"/>
        <c:txPr>
          <a:bodyPr/>
          <a:lstStyle/>
          <a:p>
            <a:pPr>
              <a:defRPr sz="1600"/>
            </a:pPr>
            <a:endParaRPr lang="es-CO"/>
          </a:p>
        </c:txPr>
        <c:crossAx val="26646400"/>
        <c:crosses val="autoZero"/>
        <c:auto val="1"/>
        <c:lblAlgn val="ctr"/>
        <c:lblOffset val="100"/>
        <c:noMultiLvlLbl val="0"/>
      </c:catAx>
      <c:valAx>
        <c:axId val="26646400"/>
        <c:scaling>
          <c:orientation val="minMax"/>
        </c:scaling>
        <c:delete val="0"/>
        <c:axPos val="l"/>
        <c:majorGridlines/>
        <c:numFmt formatCode="General" sourceLinked="1"/>
        <c:majorTickMark val="out"/>
        <c:minorTickMark val="none"/>
        <c:tickLblPos val="nextTo"/>
        <c:txPr>
          <a:bodyPr/>
          <a:lstStyle/>
          <a:p>
            <a:pPr>
              <a:defRPr sz="1600"/>
            </a:pPr>
            <a:endParaRPr lang="es-CO"/>
          </a:p>
        </c:txPr>
        <c:crossAx val="26644864"/>
        <c:crosses val="autoZero"/>
        <c:crossBetween val="midCat"/>
      </c:valAx>
    </c:plotArea>
    <c:legend>
      <c:legendPos val="b"/>
      <c:overlay val="0"/>
      <c:txPr>
        <a:bodyPr/>
        <a:lstStyle/>
        <a:p>
          <a:pPr>
            <a:defRPr sz="1400"/>
          </a:pPr>
          <a:endParaRPr lang="es-CO"/>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PRECIO E INGRESO MARGINAL</a:t>
            </a:r>
          </a:p>
        </c:rich>
      </c:tx>
      <c:layout>
        <c:manualLayout>
          <c:xMode val="edge"/>
          <c:yMode val="edge"/>
          <c:x val="0.33698600174978127"/>
          <c:y val="4.9716728983709012E-2"/>
        </c:manualLayout>
      </c:layout>
      <c:overlay val="1"/>
    </c:title>
    <c:autoTitleDeleted val="0"/>
    <c:plotArea>
      <c:layout/>
      <c:lineChart>
        <c:grouping val="standard"/>
        <c:varyColors val="0"/>
        <c:ser>
          <c:idx val="0"/>
          <c:order val="0"/>
          <c:tx>
            <c:v>Precio</c:v>
          </c:tx>
          <c:marker>
            <c:symbol val="none"/>
          </c:marker>
          <c:cat>
            <c:numRef>
              <c:f>'Ingreso total y marginal'!$E$4:$E$14</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'Ingreso total y marginal'!$F$4:$F$14</c:f>
              <c:numCache>
                <c:formatCode>General</c:formatCode>
                <c:ptCount val="11"/>
                <c:pt idx="0">
                  <c:v>200</c:v>
                </c:pt>
                <c:pt idx="1">
                  <c:v>180</c:v>
                </c:pt>
                <c:pt idx="2">
                  <c:v>160</c:v>
                </c:pt>
                <c:pt idx="3">
                  <c:v>140</c:v>
                </c:pt>
                <c:pt idx="4">
                  <c:v>120</c:v>
                </c:pt>
                <c:pt idx="5">
                  <c:v>100</c:v>
                </c:pt>
                <c:pt idx="6">
                  <c:v>80</c:v>
                </c:pt>
                <c:pt idx="7">
                  <c:v>60</c:v>
                </c:pt>
                <c:pt idx="8">
                  <c:v>40</c:v>
                </c:pt>
                <c:pt idx="9">
                  <c:v>20</c:v>
                </c:pt>
                <c:pt idx="10">
                  <c:v>0</c:v>
                </c:pt>
              </c:numCache>
            </c:numRef>
          </c:val>
          <c:smooth val="0"/>
        </c:ser>
        <c:ser>
          <c:idx val="1"/>
          <c:order val="1"/>
          <c:tx>
            <c:v>Ingreso Marginal</c:v>
          </c:tx>
          <c:marker>
            <c:symbol val="none"/>
          </c:marker>
          <c:cat>
            <c:numRef>
              <c:f>'Ingreso total y marginal'!$E$4:$E$14</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'Ingreso total y marginal'!$G$4:$G$14</c:f>
              <c:numCache>
                <c:formatCode>General</c:formatCode>
                <c:ptCount val="11"/>
                <c:pt idx="0">
                  <c:v>200</c:v>
                </c:pt>
                <c:pt idx="1">
                  <c:v>160</c:v>
                </c:pt>
                <c:pt idx="2">
                  <c:v>120</c:v>
                </c:pt>
                <c:pt idx="3">
                  <c:v>80</c:v>
                </c:pt>
                <c:pt idx="4">
                  <c:v>40</c:v>
                </c:pt>
                <c:pt idx="5">
                  <c:v>0</c:v>
                </c:pt>
                <c:pt idx="6">
                  <c:v>-40</c:v>
                </c:pt>
                <c:pt idx="7">
                  <c:v>-80</c:v>
                </c:pt>
                <c:pt idx="8">
                  <c:v>-120</c:v>
                </c:pt>
                <c:pt idx="9">
                  <c:v>-160</c:v>
                </c:pt>
              </c:numCache>
            </c:numRef>
          </c:val>
          <c:smooth val="0"/>
        </c:ser>
        <c:dLbls>
          <c:showLegendKey val="0"/>
          <c:showVal val="0"/>
          <c:showCatName val="0"/>
          <c:showSerName val="0"/>
          <c:showPercent val="0"/>
          <c:showBubbleSize val="0"/>
        </c:dLbls>
        <c:marker val="1"/>
        <c:smooth val="0"/>
        <c:axId val="31916800"/>
        <c:axId val="31918720"/>
      </c:lineChart>
      <c:catAx>
        <c:axId val="31916800"/>
        <c:scaling>
          <c:orientation val="minMax"/>
        </c:scaling>
        <c:delete val="0"/>
        <c:axPos val="b"/>
        <c:title>
          <c:tx>
            <c:rich>
              <a:bodyPr/>
              <a:lstStyle/>
              <a:p>
                <a:pPr>
                  <a:defRPr/>
                </a:pPr>
                <a:r>
                  <a:rPr lang="es-CO"/>
                  <a:t>Cantidad</a:t>
                </a:r>
              </a:p>
            </c:rich>
          </c:tx>
          <c:layout>
            <c:manualLayout>
              <c:xMode val="edge"/>
              <c:yMode val="edge"/>
              <c:x val="0.81660192475940507"/>
              <c:y val="0.55686596405367939"/>
            </c:manualLayout>
          </c:layout>
          <c:overlay val="0"/>
        </c:title>
        <c:numFmt formatCode="General" sourceLinked="1"/>
        <c:majorTickMark val="out"/>
        <c:minorTickMark val="none"/>
        <c:tickLblPos val="nextTo"/>
        <c:crossAx val="31918720"/>
        <c:crosses val="autoZero"/>
        <c:auto val="1"/>
        <c:lblAlgn val="ctr"/>
        <c:lblOffset val="100"/>
        <c:noMultiLvlLbl val="0"/>
      </c:catAx>
      <c:valAx>
        <c:axId val="31918720"/>
        <c:scaling>
          <c:orientation val="minMax"/>
        </c:scaling>
        <c:delete val="0"/>
        <c:axPos val="l"/>
        <c:majorGridlines/>
        <c:title>
          <c:tx>
            <c:rich>
              <a:bodyPr rot="-5400000" vert="horz"/>
              <a:lstStyle/>
              <a:p>
                <a:pPr>
                  <a:defRPr/>
                </a:pPr>
                <a:r>
                  <a:rPr lang="es-CO" sz="1800" dirty="0"/>
                  <a:t>Precio e Ingreso marginal</a:t>
                </a:r>
              </a:p>
            </c:rich>
          </c:tx>
          <c:overlay val="0"/>
        </c:title>
        <c:numFmt formatCode="General" sourceLinked="1"/>
        <c:majorTickMark val="out"/>
        <c:minorTickMark val="none"/>
        <c:tickLblPos val="nextTo"/>
        <c:crossAx val="31916800"/>
        <c:crosses val="autoZero"/>
        <c:crossBetween val="midCat"/>
      </c:valAx>
    </c:plotArea>
    <c:legend>
      <c:legendPos val="b"/>
      <c:overlay val="0"/>
    </c:legend>
    <c:plotVisOnly val="1"/>
    <c:dispBlanksAs val="gap"/>
    <c:showDLblsOverMax val="0"/>
  </c:chart>
  <c:txPr>
    <a:bodyPr/>
    <a:lstStyle/>
    <a:p>
      <a:pPr>
        <a:defRPr sz="1600"/>
      </a:pPr>
      <a:endParaRPr lang="es-C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MAXIMIZACIÓN DEL BENEFICIIO</a:t>
            </a:r>
          </a:p>
        </c:rich>
      </c:tx>
      <c:layout>
        <c:manualLayout>
          <c:xMode val="edge"/>
          <c:yMode val="edge"/>
          <c:x val="0.28685376226367426"/>
          <c:y val="3.4006372401463522E-2"/>
        </c:manualLayout>
      </c:layout>
      <c:overlay val="1"/>
    </c:title>
    <c:autoTitleDeleted val="0"/>
    <c:plotArea>
      <c:layout>
        <c:manualLayout>
          <c:layoutTarget val="inner"/>
          <c:xMode val="edge"/>
          <c:yMode val="edge"/>
          <c:x val="0.12692817515688878"/>
          <c:y val="2.6425815602018246E-2"/>
          <c:w val="0.85289935014807639"/>
          <c:h val="0.80871995685385711"/>
        </c:manualLayout>
      </c:layout>
      <c:lineChart>
        <c:grouping val="standard"/>
        <c:varyColors val="0"/>
        <c:ser>
          <c:idx val="0"/>
          <c:order val="0"/>
          <c:tx>
            <c:v>Precio</c:v>
          </c:tx>
          <c:marker>
            <c:symbol val="none"/>
          </c:marker>
          <c:cat>
            <c:numRef>
              <c:f>'Maximi beneficio monopolio'!$I$4:$I$12</c:f>
              <c:numCache>
                <c:formatCode>General</c:formatCode>
                <c:ptCount val="9"/>
                <c:pt idx="0">
                  <c:v>0</c:v>
                </c:pt>
                <c:pt idx="1">
                  <c:v>1</c:v>
                </c:pt>
                <c:pt idx="2">
                  <c:v>2</c:v>
                </c:pt>
                <c:pt idx="3">
                  <c:v>3</c:v>
                </c:pt>
                <c:pt idx="4">
                  <c:v>4</c:v>
                </c:pt>
                <c:pt idx="5">
                  <c:v>5</c:v>
                </c:pt>
                <c:pt idx="6">
                  <c:v>6</c:v>
                </c:pt>
                <c:pt idx="7">
                  <c:v>7</c:v>
                </c:pt>
                <c:pt idx="8">
                  <c:v>8</c:v>
                </c:pt>
              </c:numCache>
            </c:numRef>
          </c:cat>
          <c:val>
            <c:numRef>
              <c:f>'Maximi beneficio monopolio'!$J$4:$J$12</c:f>
              <c:numCache>
                <c:formatCode>General</c:formatCode>
                <c:ptCount val="9"/>
                <c:pt idx="0">
                  <c:v>200</c:v>
                </c:pt>
                <c:pt idx="1">
                  <c:v>180</c:v>
                </c:pt>
                <c:pt idx="2">
                  <c:v>160</c:v>
                </c:pt>
                <c:pt idx="3">
                  <c:v>140</c:v>
                </c:pt>
                <c:pt idx="4">
                  <c:v>120</c:v>
                </c:pt>
                <c:pt idx="5">
                  <c:v>100</c:v>
                </c:pt>
                <c:pt idx="6">
                  <c:v>80</c:v>
                </c:pt>
                <c:pt idx="7">
                  <c:v>60</c:v>
                </c:pt>
                <c:pt idx="8">
                  <c:v>40</c:v>
                </c:pt>
              </c:numCache>
            </c:numRef>
          </c:val>
          <c:smooth val="0"/>
        </c:ser>
        <c:ser>
          <c:idx val="1"/>
          <c:order val="1"/>
          <c:tx>
            <c:v>Ingreso Marginal</c:v>
          </c:tx>
          <c:marker>
            <c:symbol val="none"/>
          </c:marker>
          <c:cat>
            <c:numRef>
              <c:f>'Maximi beneficio monopolio'!$I$4:$I$12</c:f>
              <c:numCache>
                <c:formatCode>General</c:formatCode>
                <c:ptCount val="9"/>
                <c:pt idx="0">
                  <c:v>0</c:v>
                </c:pt>
                <c:pt idx="1">
                  <c:v>1</c:v>
                </c:pt>
                <c:pt idx="2">
                  <c:v>2</c:v>
                </c:pt>
                <c:pt idx="3">
                  <c:v>3</c:v>
                </c:pt>
                <c:pt idx="4">
                  <c:v>4</c:v>
                </c:pt>
                <c:pt idx="5">
                  <c:v>5</c:v>
                </c:pt>
                <c:pt idx="6">
                  <c:v>6</c:v>
                </c:pt>
                <c:pt idx="7">
                  <c:v>7</c:v>
                </c:pt>
                <c:pt idx="8">
                  <c:v>8</c:v>
                </c:pt>
              </c:numCache>
            </c:numRef>
          </c:cat>
          <c:val>
            <c:numRef>
              <c:f>'Maximi beneficio monopolio'!$K$4:$K$12</c:f>
              <c:numCache>
                <c:formatCode>General</c:formatCode>
                <c:ptCount val="9"/>
                <c:pt idx="0">
                  <c:v>200</c:v>
                </c:pt>
                <c:pt idx="1">
                  <c:v>160</c:v>
                </c:pt>
                <c:pt idx="2">
                  <c:v>120</c:v>
                </c:pt>
                <c:pt idx="3">
                  <c:v>80</c:v>
                </c:pt>
                <c:pt idx="4">
                  <c:v>40</c:v>
                </c:pt>
                <c:pt idx="5">
                  <c:v>0</c:v>
                </c:pt>
                <c:pt idx="6">
                  <c:v>-40</c:v>
                </c:pt>
                <c:pt idx="7">
                  <c:v>-80</c:v>
                </c:pt>
              </c:numCache>
            </c:numRef>
          </c:val>
          <c:smooth val="0"/>
        </c:ser>
        <c:ser>
          <c:idx val="2"/>
          <c:order val="2"/>
          <c:tx>
            <c:v>Costo Marginal</c:v>
          </c:tx>
          <c:marker>
            <c:symbol val="none"/>
          </c:marker>
          <c:cat>
            <c:numRef>
              <c:f>'Maximi beneficio monopolio'!$I$4:$I$12</c:f>
              <c:numCache>
                <c:formatCode>General</c:formatCode>
                <c:ptCount val="9"/>
                <c:pt idx="0">
                  <c:v>0</c:v>
                </c:pt>
                <c:pt idx="1">
                  <c:v>1</c:v>
                </c:pt>
                <c:pt idx="2">
                  <c:v>2</c:v>
                </c:pt>
                <c:pt idx="3">
                  <c:v>3</c:v>
                </c:pt>
                <c:pt idx="4">
                  <c:v>4</c:v>
                </c:pt>
                <c:pt idx="5">
                  <c:v>5</c:v>
                </c:pt>
                <c:pt idx="6">
                  <c:v>6</c:v>
                </c:pt>
                <c:pt idx="7">
                  <c:v>7</c:v>
                </c:pt>
                <c:pt idx="8">
                  <c:v>8</c:v>
                </c:pt>
              </c:numCache>
            </c:numRef>
          </c:cat>
          <c:val>
            <c:numRef>
              <c:f>'Maximi beneficio monopolio'!$L$4:$L$12</c:f>
              <c:numCache>
                <c:formatCode>General</c:formatCode>
                <c:ptCount val="9"/>
                <c:pt idx="0">
                  <c:v>34</c:v>
                </c:pt>
                <c:pt idx="1">
                  <c:v>27</c:v>
                </c:pt>
                <c:pt idx="2">
                  <c:v>22</c:v>
                </c:pt>
                <c:pt idx="3">
                  <c:v>21</c:v>
                </c:pt>
                <c:pt idx="4">
                  <c:v>40</c:v>
                </c:pt>
                <c:pt idx="5">
                  <c:v>60</c:v>
                </c:pt>
                <c:pt idx="6">
                  <c:v>80</c:v>
                </c:pt>
                <c:pt idx="7">
                  <c:v>100</c:v>
                </c:pt>
              </c:numCache>
            </c:numRef>
          </c:val>
          <c:smooth val="0"/>
        </c:ser>
        <c:ser>
          <c:idx val="3"/>
          <c:order val="3"/>
          <c:tx>
            <c:v>Costo Medio</c:v>
          </c:tx>
          <c:marker>
            <c:symbol val="none"/>
          </c:marker>
          <c:cat>
            <c:numRef>
              <c:f>'Maximi beneficio monopolio'!$I$4:$I$12</c:f>
              <c:numCache>
                <c:formatCode>General</c:formatCode>
                <c:ptCount val="9"/>
                <c:pt idx="0">
                  <c:v>0</c:v>
                </c:pt>
                <c:pt idx="1">
                  <c:v>1</c:v>
                </c:pt>
                <c:pt idx="2">
                  <c:v>2</c:v>
                </c:pt>
                <c:pt idx="3">
                  <c:v>3</c:v>
                </c:pt>
                <c:pt idx="4">
                  <c:v>4</c:v>
                </c:pt>
                <c:pt idx="5">
                  <c:v>5</c:v>
                </c:pt>
                <c:pt idx="6">
                  <c:v>6</c:v>
                </c:pt>
                <c:pt idx="7">
                  <c:v>7</c:v>
                </c:pt>
                <c:pt idx="8">
                  <c:v>8</c:v>
                </c:pt>
              </c:numCache>
            </c:numRef>
          </c:cat>
          <c:val>
            <c:numRef>
              <c:f>'Maximi beneficio monopolio'!$M$4:$M$12</c:f>
              <c:numCache>
                <c:formatCode>General</c:formatCode>
                <c:ptCount val="9"/>
                <c:pt idx="1">
                  <c:v>175</c:v>
                </c:pt>
                <c:pt idx="2">
                  <c:v>100</c:v>
                </c:pt>
                <c:pt idx="3" formatCode="0">
                  <c:v>73.333333333333329</c:v>
                </c:pt>
                <c:pt idx="4" formatCode="0">
                  <c:v>62.5</c:v>
                </c:pt>
                <c:pt idx="5" formatCode="0">
                  <c:v>60</c:v>
                </c:pt>
                <c:pt idx="6" formatCode="0">
                  <c:v>61.666666666666664</c:v>
                </c:pt>
                <c:pt idx="7" formatCode="0">
                  <c:v>65.714285714285708</c:v>
                </c:pt>
                <c:pt idx="8" formatCode="0">
                  <c:v>71.25</c:v>
                </c:pt>
              </c:numCache>
            </c:numRef>
          </c:val>
          <c:smooth val="0"/>
        </c:ser>
        <c:dLbls>
          <c:showLegendKey val="0"/>
          <c:showVal val="0"/>
          <c:showCatName val="0"/>
          <c:showSerName val="0"/>
          <c:showPercent val="0"/>
          <c:showBubbleSize val="0"/>
        </c:dLbls>
        <c:marker val="1"/>
        <c:smooth val="0"/>
        <c:axId val="33483776"/>
        <c:axId val="33490048"/>
      </c:lineChart>
      <c:catAx>
        <c:axId val="33483776"/>
        <c:scaling>
          <c:orientation val="minMax"/>
        </c:scaling>
        <c:delete val="0"/>
        <c:axPos val="b"/>
        <c:title>
          <c:tx>
            <c:rich>
              <a:bodyPr/>
              <a:lstStyle/>
              <a:p>
                <a:pPr>
                  <a:defRPr/>
                </a:pPr>
                <a:r>
                  <a:rPr lang="es-CO"/>
                  <a:t>Cantidad</a:t>
                </a:r>
              </a:p>
            </c:rich>
          </c:tx>
          <c:layout>
            <c:manualLayout>
              <c:xMode val="edge"/>
              <c:yMode val="edge"/>
              <c:x val="0.86325164568332702"/>
              <c:y val="0.67644944910346116"/>
            </c:manualLayout>
          </c:layout>
          <c:overlay val="0"/>
        </c:title>
        <c:numFmt formatCode="General" sourceLinked="1"/>
        <c:majorTickMark val="out"/>
        <c:minorTickMark val="none"/>
        <c:tickLblPos val="nextTo"/>
        <c:crossAx val="33490048"/>
        <c:crosses val="autoZero"/>
        <c:auto val="1"/>
        <c:lblAlgn val="ctr"/>
        <c:lblOffset val="100"/>
        <c:noMultiLvlLbl val="0"/>
      </c:catAx>
      <c:valAx>
        <c:axId val="33490048"/>
        <c:scaling>
          <c:orientation val="minMax"/>
        </c:scaling>
        <c:delete val="0"/>
        <c:axPos val="l"/>
        <c:majorGridlines/>
        <c:title>
          <c:tx>
            <c:rich>
              <a:bodyPr rot="0" vert="wordArtVert"/>
              <a:lstStyle/>
              <a:p>
                <a:pPr>
                  <a:defRPr/>
                </a:pPr>
                <a:r>
                  <a:rPr lang="es-CO"/>
                  <a:t>Pesos</a:t>
                </a:r>
              </a:p>
            </c:rich>
          </c:tx>
          <c:overlay val="0"/>
        </c:title>
        <c:numFmt formatCode="General" sourceLinked="1"/>
        <c:majorTickMark val="out"/>
        <c:minorTickMark val="none"/>
        <c:tickLblPos val="nextTo"/>
        <c:crossAx val="33483776"/>
        <c:crosses val="autoZero"/>
        <c:crossBetween val="midCat"/>
      </c:valAx>
    </c:plotArea>
    <c:legend>
      <c:legendPos val="b"/>
      <c:overlay val="0"/>
    </c:legend>
    <c:plotVisOnly val="1"/>
    <c:dispBlanksAs val="gap"/>
    <c:showDLblsOverMax val="0"/>
  </c:chart>
  <c:txPr>
    <a:bodyPr/>
    <a:lstStyle/>
    <a:p>
      <a:pPr>
        <a:defRPr sz="1800"/>
      </a:pPr>
      <a:endParaRPr lang="es-CO"/>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0.89855</cdr:x>
      <cdr:y>0.13021</cdr:y>
    </cdr:from>
    <cdr:to>
      <cdr:x>0.95389</cdr:x>
      <cdr:y>0.1901</cdr:y>
    </cdr:to>
    <cdr:sp macro="" textlink="">
      <cdr:nvSpPr>
        <cdr:cNvPr id="2" name="1 CuadroTexto"/>
        <cdr:cNvSpPr txBox="1"/>
      </cdr:nvSpPr>
      <cdr:spPr>
        <a:xfrm xmlns:a="http://schemas.openxmlformats.org/drawingml/2006/main">
          <a:off x="6496050" y="476249"/>
          <a:ext cx="40005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600" dirty="0"/>
            <a:t>CT</a:t>
          </a:r>
        </a:p>
        <a:p xmlns:a="http://schemas.openxmlformats.org/drawingml/2006/main">
          <a:endParaRPr lang="es-CO" sz="1600" dirty="0"/>
        </a:p>
      </cdr:txBody>
    </cdr:sp>
  </cdr:relSizeAnchor>
  <cdr:relSizeAnchor xmlns:cdr="http://schemas.openxmlformats.org/drawingml/2006/chartDrawing">
    <cdr:from>
      <cdr:x>0.91576</cdr:x>
      <cdr:y>0.62903</cdr:y>
    </cdr:from>
    <cdr:to>
      <cdr:x>0.9711</cdr:x>
      <cdr:y>0.68892</cdr:y>
    </cdr:to>
    <cdr:sp macro="" textlink="">
      <cdr:nvSpPr>
        <cdr:cNvPr id="3" name="2 CuadroTexto"/>
        <cdr:cNvSpPr txBox="1"/>
      </cdr:nvSpPr>
      <cdr:spPr>
        <a:xfrm xmlns:a="http://schemas.openxmlformats.org/drawingml/2006/main">
          <a:off x="7200800" y="2808312"/>
          <a:ext cx="435150" cy="2673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600" dirty="0" smtClean="0"/>
            <a:t>CF</a:t>
          </a:r>
          <a:endParaRPr lang="es-CO" sz="1600" dirty="0"/>
        </a:p>
        <a:p xmlns:a="http://schemas.openxmlformats.org/drawingml/2006/main">
          <a:endParaRPr lang="es-CO"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0.90885</cdr:x>
      <cdr:y>0.38843</cdr:y>
    </cdr:from>
    <cdr:to>
      <cdr:x>0.99218</cdr:x>
      <cdr:y>0.45153</cdr:y>
    </cdr:to>
    <cdr:sp macro="" textlink="">
      <cdr:nvSpPr>
        <cdr:cNvPr id="3" name="2 CuadroTexto"/>
        <cdr:cNvSpPr txBox="1"/>
      </cdr:nvSpPr>
      <cdr:spPr>
        <a:xfrm xmlns:a="http://schemas.openxmlformats.org/drawingml/2006/main">
          <a:off x="6984776" y="2181665"/>
          <a:ext cx="640411" cy="3544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400" dirty="0" err="1"/>
            <a:t>CMe</a:t>
          </a:r>
          <a:endParaRPr lang="es-CO" sz="1400" dirty="0"/>
        </a:p>
      </cdr:txBody>
    </cdr:sp>
  </cdr:relSizeAnchor>
  <cdr:relSizeAnchor xmlns:cdr="http://schemas.openxmlformats.org/drawingml/2006/chartDrawing">
    <cdr:from>
      <cdr:x>0.91181</cdr:x>
      <cdr:y>0.50219</cdr:y>
    </cdr:from>
    <cdr:to>
      <cdr:x>1</cdr:x>
      <cdr:y>0.57698</cdr:y>
    </cdr:to>
    <cdr:sp macro="" textlink="">
      <cdr:nvSpPr>
        <cdr:cNvPr id="4" name="3 CuadroTexto"/>
        <cdr:cNvSpPr txBox="1"/>
      </cdr:nvSpPr>
      <cdr:spPr>
        <a:xfrm xmlns:a="http://schemas.openxmlformats.org/drawingml/2006/main">
          <a:off x="6661378" y="2604538"/>
          <a:ext cx="644298" cy="3878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400" dirty="0" err="1"/>
            <a:t>CVMe</a:t>
          </a:r>
          <a:endParaRPr lang="es-CO" sz="1400" dirty="0"/>
        </a:p>
      </cdr:txBody>
    </cdr:sp>
  </cdr:relSizeAnchor>
  <cdr:relSizeAnchor xmlns:cdr="http://schemas.openxmlformats.org/drawingml/2006/chartDrawing">
    <cdr:from>
      <cdr:x>0.91031</cdr:x>
      <cdr:y>0.65385</cdr:y>
    </cdr:from>
    <cdr:to>
      <cdr:x>1</cdr:x>
      <cdr:y>0.71657</cdr:y>
    </cdr:to>
    <cdr:sp macro="" textlink="">
      <cdr:nvSpPr>
        <cdr:cNvPr id="5" name="4 CuadroTexto"/>
        <cdr:cNvSpPr txBox="1"/>
      </cdr:nvSpPr>
      <cdr:spPr>
        <a:xfrm xmlns:a="http://schemas.openxmlformats.org/drawingml/2006/main">
          <a:off x="6995993" y="3672408"/>
          <a:ext cx="689293" cy="3522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400" dirty="0" err="1"/>
            <a:t>CFMe</a:t>
          </a:r>
          <a:endParaRPr lang="es-CO" sz="1400" dirty="0"/>
        </a:p>
      </cdr:txBody>
    </cdr:sp>
  </cdr:relSizeAnchor>
  <cdr:relSizeAnchor xmlns:cdr="http://schemas.openxmlformats.org/drawingml/2006/chartDrawing">
    <cdr:from>
      <cdr:x>0.89948</cdr:x>
      <cdr:y>0.12821</cdr:y>
    </cdr:from>
    <cdr:to>
      <cdr:x>0.98281</cdr:x>
      <cdr:y>0.19131</cdr:y>
    </cdr:to>
    <cdr:sp macro="" textlink="">
      <cdr:nvSpPr>
        <cdr:cNvPr id="6" name="1 CuadroTexto"/>
        <cdr:cNvSpPr txBox="1"/>
      </cdr:nvSpPr>
      <cdr:spPr>
        <a:xfrm xmlns:a="http://schemas.openxmlformats.org/drawingml/2006/main">
          <a:off x="6912768" y="720080"/>
          <a:ext cx="640411" cy="3544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400" dirty="0" smtClean="0"/>
            <a:t>CM</a:t>
          </a:r>
          <a:endParaRPr lang="es-CO" sz="1400" dirty="0"/>
        </a:p>
      </cdr:txBody>
    </cdr:sp>
  </cdr:relSizeAnchor>
  <cdr:relSizeAnchor xmlns:cdr="http://schemas.openxmlformats.org/drawingml/2006/chartDrawing">
    <cdr:from>
      <cdr:x>0.47785</cdr:x>
      <cdr:y>0.51385</cdr:y>
    </cdr:from>
    <cdr:to>
      <cdr:x>0.53407</cdr:x>
      <cdr:y>0.57695</cdr:y>
    </cdr:to>
    <cdr:sp macro="" textlink="">
      <cdr:nvSpPr>
        <cdr:cNvPr id="7" name="1 CuadroTexto"/>
        <cdr:cNvSpPr txBox="1"/>
      </cdr:nvSpPr>
      <cdr:spPr>
        <a:xfrm xmlns:a="http://schemas.openxmlformats.org/drawingml/2006/main">
          <a:off x="3672408" y="2886103"/>
          <a:ext cx="432048" cy="35441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800" dirty="0"/>
            <a:t>M</a:t>
          </a:r>
        </a:p>
      </cdr:txBody>
    </cdr:sp>
  </cdr:relSizeAnchor>
  <cdr:relSizeAnchor xmlns:cdr="http://schemas.openxmlformats.org/drawingml/2006/chartDrawing">
    <cdr:from>
      <cdr:x>0.38415</cdr:x>
      <cdr:y>0.59289</cdr:y>
    </cdr:from>
    <cdr:to>
      <cdr:x>0.45911</cdr:x>
      <cdr:y>0.65599</cdr:y>
    </cdr:to>
    <cdr:sp macro="" textlink="">
      <cdr:nvSpPr>
        <cdr:cNvPr id="8" name="1 CuadroTexto"/>
        <cdr:cNvSpPr txBox="1"/>
      </cdr:nvSpPr>
      <cdr:spPr>
        <a:xfrm xmlns:a="http://schemas.openxmlformats.org/drawingml/2006/main">
          <a:off x="2952328" y="3330041"/>
          <a:ext cx="576064" cy="3544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800" dirty="0" smtClean="0"/>
            <a:t>M´</a:t>
          </a:r>
          <a:endParaRPr lang="es-CO" sz="1800" dirty="0"/>
        </a:p>
      </cdr:txBody>
    </cdr:sp>
  </cdr:relSizeAnchor>
</c:userShapes>
</file>

<file path=ppt/drawings/drawing3.xml><?xml version="1.0" encoding="utf-8"?>
<c:userShapes xmlns:c="http://schemas.openxmlformats.org/drawingml/2006/chart">
  <cdr:relSizeAnchor xmlns:cdr="http://schemas.openxmlformats.org/drawingml/2006/chartDrawing">
    <cdr:from>
      <cdr:x>0.44266</cdr:x>
      <cdr:y>0.61601</cdr:y>
    </cdr:from>
    <cdr:to>
      <cdr:x>0.49312</cdr:x>
      <cdr:y>0.67781</cdr:y>
    </cdr:to>
    <cdr:sp macro="" textlink="">
      <cdr:nvSpPr>
        <cdr:cNvPr id="2" name="1 CuadroTexto"/>
        <cdr:cNvSpPr txBox="1"/>
      </cdr:nvSpPr>
      <cdr:spPr>
        <a:xfrm xmlns:a="http://schemas.openxmlformats.org/drawingml/2006/main">
          <a:off x="3474386" y="3681700"/>
          <a:ext cx="396044" cy="369332"/>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spAutoFit/>
        </a:bodyPr>
        <a:lstStyle xmlns:a="http://schemas.openxmlformats.org/drawingml/2006/main"/>
        <a:p xmlns:a="http://schemas.openxmlformats.org/drawingml/2006/main">
          <a:r>
            <a:rPr lang="es-CO" sz="1800" dirty="0"/>
            <a:t>B</a:t>
          </a:r>
          <a:endParaRPr lang="es-CO" sz="1800" dirty="0" smtClean="0"/>
        </a:p>
      </cdr:txBody>
    </cdr:sp>
  </cdr:relSizeAnchor>
  <cdr:relSizeAnchor xmlns:cdr="http://schemas.openxmlformats.org/drawingml/2006/chartDrawing">
    <cdr:from>
      <cdr:x>0.41284</cdr:x>
      <cdr:y>0.6988</cdr:y>
    </cdr:from>
    <cdr:to>
      <cdr:x>0.49083</cdr:x>
      <cdr:y>0.76059</cdr:y>
    </cdr:to>
    <cdr:sp macro="" textlink="">
      <cdr:nvSpPr>
        <cdr:cNvPr id="4" name="3 CuadroTexto"/>
        <cdr:cNvSpPr txBox="1"/>
      </cdr:nvSpPr>
      <cdr:spPr>
        <a:xfrm xmlns:a="http://schemas.openxmlformats.org/drawingml/2006/main">
          <a:off x="3240360" y="4176493"/>
          <a:ext cx="612068" cy="369298"/>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spAutoFit/>
        </a:bodyPr>
        <a:lstStyle xmlns:a="http://schemas.openxmlformats.org/drawingml/2006/main"/>
        <a:p xmlns:a="http://schemas.openxmlformats.org/drawingml/2006/main">
          <a:r>
            <a:rPr lang="es-CO" sz="1800" dirty="0" smtClean="0"/>
            <a:t> C</a:t>
          </a:r>
        </a:p>
      </cdr:txBody>
    </cdr:sp>
  </cdr:relSizeAnchor>
</c:userShapes>
</file>

<file path=ppt/drawings/drawing4.xml><?xml version="1.0" encoding="utf-8"?>
<c:userShapes xmlns:c="http://schemas.openxmlformats.org/drawingml/2006/chart">
  <cdr:relSizeAnchor xmlns:cdr="http://schemas.openxmlformats.org/drawingml/2006/chartDrawing">
    <cdr:from>
      <cdr:x>0.90291</cdr:x>
      <cdr:y>0.06329</cdr:y>
    </cdr:from>
    <cdr:to>
      <cdr:x>0.98058</cdr:x>
      <cdr:y>0.12281</cdr:y>
    </cdr:to>
    <cdr:sp macro="" textlink="">
      <cdr:nvSpPr>
        <cdr:cNvPr id="2" name="1 CuadroTexto"/>
        <cdr:cNvSpPr txBox="1"/>
      </cdr:nvSpPr>
      <cdr:spPr>
        <a:xfrm xmlns:a="http://schemas.openxmlformats.org/drawingml/2006/main">
          <a:off x="6696744" y="360040"/>
          <a:ext cx="576064" cy="3385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spAutoFit/>
        </a:bodyPr>
        <a:lstStyle xmlns:a="http://schemas.openxmlformats.org/drawingml/2006/main"/>
        <a:p xmlns:a="http://schemas.openxmlformats.org/drawingml/2006/main">
          <a:r>
            <a:rPr lang="es-CO" sz="1600" dirty="0" smtClean="0"/>
            <a:t>CM</a:t>
          </a:r>
        </a:p>
      </cdr:txBody>
    </cdr:sp>
  </cdr:relSizeAnchor>
  <cdr:relSizeAnchor xmlns:cdr="http://schemas.openxmlformats.org/drawingml/2006/chartDrawing">
    <cdr:from>
      <cdr:x>0.8932</cdr:x>
      <cdr:y>0.40506</cdr:y>
    </cdr:from>
    <cdr:to>
      <cdr:x>0.97087</cdr:x>
      <cdr:y>0.46458</cdr:y>
    </cdr:to>
    <cdr:sp macro="" textlink="">
      <cdr:nvSpPr>
        <cdr:cNvPr id="3" name="1 CuadroTexto"/>
        <cdr:cNvSpPr txBox="1"/>
      </cdr:nvSpPr>
      <cdr:spPr>
        <a:xfrm xmlns:a="http://schemas.openxmlformats.org/drawingml/2006/main">
          <a:off x="6624736" y="2304256"/>
          <a:ext cx="576064" cy="3385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600" dirty="0" err="1" smtClean="0"/>
            <a:t>CMe</a:t>
          </a:r>
          <a:endParaRPr lang="es-CO" sz="1600" dirty="0" smtClean="0"/>
        </a:p>
      </cdr:txBody>
    </cdr:sp>
  </cdr:relSizeAnchor>
  <cdr:relSizeAnchor xmlns:cdr="http://schemas.openxmlformats.org/drawingml/2006/chartDrawing">
    <cdr:from>
      <cdr:x>0.8835</cdr:x>
      <cdr:y>0.50633</cdr:y>
    </cdr:from>
    <cdr:to>
      <cdr:x>0.99029</cdr:x>
      <cdr:y>0.56584</cdr:y>
    </cdr:to>
    <cdr:sp macro="" textlink="">
      <cdr:nvSpPr>
        <cdr:cNvPr id="4" name="1 CuadroTexto"/>
        <cdr:cNvSpPr txBox="1"/>
      </cdr:nvSpPr>
      <cdr:spPr>
        <a:xfrm xmlns:a="http://schemas.openxmlformats.org/drawingml/2006/main">
          <a:off x="6552728" y="2880320"/>
          <a:ext cx="792088" cy="3385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600" dirty="0" err="1" smtClean="0"/>
            <a:t>CVMe</a:t>
          </a:r>
          <a:endParaRPr lang="es-CO" sz="1600" dirty="0" smtClean="0"/>
        </a:p>
      </cdr:txBody>
    </cdr:sp>
  </cdr:relSizeAnchor>
  <cdr:relSizeAnchor xmlns:cdr="http://schemas.openxmlformats.org/drawingml/2006/chartDrawing">
    <cdr:from>
      <cdr:x>0.39806</cdr:x>
      <cdr:y>0.58228</cdr:y>
    </cdr:from>
    <cdr:to>
      <cdr:x>0.47573</cdr:x>
      <cdr:y>0.64179</cdr:y>
    </cdr:to>
    <cdr:sp macro="" textlink="">
      <cdr:nvSpPr>
        <cdr:cNvPr id="5" name="1 CuadroTexto"/>
        <cdr:cNvSpPr txBox="1"/>
      </cdr:nvSpPr>
      <cdr:spPr>
        <a:xfrm xmlns:a="http://schemas.openxmlformats.org/drawingml/2006/main">
          <a:off x="2952328" y="3312368"/>
          <a:ext cx="576064" cy="3385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600" dirty="0" smtClean="0"/>
            <a:t>M</a:t>
          </a:r>
        </a:p>
      </cdr:txBody>
    </cdr:sp>
  </cdr:relSizeAnchor>
  <cdr:relSizeAnchor xmlns:cdr="http://schemas.openxmlformats.org/drawingml/2006/chartDrawing">
    <cdr:from>
      <cdr:x>0.33981</cdr:x>
      <cdr:y>0.63291</cdr:y>
    </cdr:from>
    <cdr:to>
      <cdr:x>0.41748</cdr:x>
      <cdr:y>0.69243</cdr:y>
    </cdr:to>
    <cdr:sp macro="" textlink="">
      <cdr:nvSpPr>
        <cdr:cNvPr id="6" name="1 CuadroTexto"/>
        <cdr:cNvSpPr txBox="1"/>
      </cdr:nvSpPr>
      <cdr:spPr>
        <a:xfrm xmlns:a="http://schemas.openxmlformats.org/drawingml/2006/main">
          <a:off x="2520280" y="3600400"/>
          <a:ext cx="576064" cy="3385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1600" dirty="0" smtClean="0"/>
            <a:t>M´</a:t>
          </a:r>
        </a:p>
      </cdr:txBody>
    </cdr:sp>
  </cdr:relSizeAnchor>
  <cdr:relSizeAnchor xmlns:cdr="http://schemas.openxmlformats.org/drawingml/2006/chartDrawing">
    <cdr:from>
      <cdr:x>0.41748</cdr:x>
      <cdr:y>0.41935</cdr:y>
    </cdr:from>
    <cdr:to>
      <cdr:x>0.43204</cdr:x>
      <cdr:y>0.59494</cdr:y>
    </cdr:to>
    <cdr:cxnSp macro="">
      <cdr:nvCxnSpPr>
        <cdr:cNvPr id="8" name="7 Conector recto de flecha"/>
        <cdr:cNvCxnSpPr/>
      </cdr:nvCxnSpPr>
      <cdr:spPr>
        <a:xfrm xmlns:a="http://schemas.openxmlformats.org/drawingml/2006/main" flipH="1">
          <a:off x="3096344" y="2385556"/>
          <a:ext cx="108012" cy="99882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0.52005</cdr:x>
      <cdr:y>0.26036</cdr:y>
    </cdr:from>
    <cdr:to>
      <cdr:x>0.57219</cdr:x>
      <cdr:y>0.31987</cdr:y>
    </cdr:to>
    <cdr:sp macro="" textlink="">
      <cdr:nvSpPr>
        <cdr:cNvPr id="2" name="1 CuadroTexto"/>
        <cdr:cNvSpPr txBox="1"/>
      </cdr:nvSpPr>
      <cdr:spPr>
        <a:xfrm xmlns:a="http://schemas.openxmlformats.org/drawingml/2006/main">
          <a:off x="3705225" y="1166814"/>
          <a:ext cx="371475"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2000" dirty="0"/>
            <a:t>H</a:t>
          </a:r>
        </a:p>
      </cdr:txBody>
    </cdr:sp>
  </cdr:relSizeAnchor>
  <cdr:relSizeAnchor xmlns:cdr="http://schemas.openxmlformats.org/drawingml/2006/chartDrawing">
    <cdr:from>
      <cdr:x>0.55963</cdr:x>
      <cdr:y>0.38961</cdr:y>
    </cdr:from>
    <cdr:to>
      <cdr:x>0.59633</cdr:x>
      <cdr:y>0.45767</cdr:y>
    </cdr:to>
    <cdr:sp macro="" textlink="">
      <cdr:nvSpPr>
        <cdr:cNvPr id="3" name="1 CuadroTexto"/>
        <cdr:cNvSpPr txBox="1"/>
      </cdr:nvSpPr>
      <cdr:spPr>
        <a:xfrm xmlns:a="http://schemas.openxmlformats.org/drawingml/2006/main">
          <a:off x="4392488" y="2160240"/>
          <a:ext cx="288031" cy="3773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2000" dirty="0"/>
            <a:t>F</a:t>
          </a:r>
        </a:p>
      </cdr:txBody>
    </cdr:sp>
  </cdr:relSizeAnchor>
  <cdr:relSizeAnchor xmlns:cdr="http://schemas.openxmlformats.org/drawingml/2006/chartDrawing">
    <cdr:from>
      <cdr:x>0.56462</cdr:x>
      <cdr:y>0.48742</cdr:y>
    </cdr:from>
    <cdr:to>
      <cdr:x>0.61676</cdr:x>
      <cdr:y>0.54694</cdr:y>
    </cdr:to>
    <cdr:sp macro="" textlink="">
      <cdr:nvSpPr>
        <cdr:cNvPr id="4" name="1 CuadroTexto"/>
        <cdr:cNvSpPr txBox="1"/>
      </cdr:nvSpPr>
      <cdr:spPr>
        <a:xfrm xmlns:a="http://schemas.openxmlformats.org/drawingml/2006/main">
          <a:off x="4022725" y="2184400"/>
          <a:ext cx="371475" cy="2667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s-CO" sz="2000" dirty="0"/>
            <a:t>E</a:t>
          </a:r>
        </a:p>
      </cdr:txBody>
    </cdr:sp>
  </cdr:relSizeAnchor>
  <cdr:relSizeAnchor xmlns:cdr="http://schemas.openxmlformats.org/drawingml/2006/chartDrawing">
    <cdr:from>
      <cdr:x>0.89908</cdr:x>
      <cdr:y>0.39214</cdr:y>
    </cdr:from>
    <cdr:to>
      <cdr:x>1</cdr:x>
      <cdr:y>0.46192</cdr:y>
    </cdr:to>
    <cdr:sp macro="" textlink="">
      <cdr:nvSpPr>
        <cdr:cNvPr id="5" name="5 CuadroTexto"/>
        <cdr:cNvSpPr txBox="1"/>
      </cdr:nvSpPr>
      <cdr:spPr>
        <a:xfrm xmlns:a="http://schemas.openxmlformats.org/drawingml/2006/main">
          <a:off x="7056785" y="2174266"/>
          <a:ext cx="792087" cy="386903"/>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s-CO" sz="2000" dirty="0" err="1"/>
            <a:t>CMe</a:t>
          </a:r>
          <a:endParaRPr lang="es-CO" sz="2000" dirty="0"/>
        </a:p>
        <a:p xmlns:a="http://schemas.openxmlformats.org/drawingml/2006/main">
          <a:endParaRPr lang="es-CO" sz="1100" dirty="0"/>
        </a:p>
      </cdr:txBody>
    </cdr:sp>
  </cdr:relSizeAnchor>
  <cdr:relSizeAnchor xmlns:cdr="http://schemas.openxmlformats.org/drawingml/2006/chartDrawing">
    <cdr:from>
      <cdr:x>0.86408</cdr:x>
      <cdr:y>0.75948</cdr:y>
    </cdr:from>
    <cdr:to>
      <cdr:x>0.93449</cdr:x>
      <cdr:y>0.82111</cdr:y>
    </cdr:to>
    <cdr:sp macro="" textlink="">
      <cdr:nvSpPr>
        <cdr:cNvPr id="6" name="6 CuadroTexto"/>
        <cdr:cNvSpPr txBox="1"/>
      </cdr:nvSpPr>
      <cdr:spPr>
        <a:xfrm xmlns:a="http://schemas.openxmlformats.org/drawingml/2006/main">
          <a:off x="6156325" y="3403600"/>
          <a:ext cx="501650" cy="276225"/>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s-CO" sz="2000" dirty="0"/>
            <a:t>IM</a:t>
          </a:r>
        </a:p>
      </cdr:txBody>
    </cdr:sp>
  </cdr:relSizeAnchor>
  <cdr:relSizeAnchor xmlns:cdr="http://schemas.openxmlformats.org/drawingml/2006/chartDrawing">
    <cdr:from>
      <cdr:x>0.55046</cdr:x>
      <cdr:y>0.32468</cdr:y>
    </cdr:from>
    <cdr:to>
      <cdr:x>0.55046</cdr:x>
      <cdr:y>0.61039</cdr:y>
    </cdr:to>
    <cdr:cxnSp macro="">
      <cdr:nvCxnSpPr>
        <cdr:cNvPr id="16" name="15 Conector recto"/>
        <cdr:cNvCxnSpPr/>
      </cdr:nvCxnSpPr>
      <cdr:spPr>
        <a:xfrm xmlns:a="http://schemas.openxmlformats.org/drawingml/2006/main" flipV="1">
          <a:off x="4320480" y="1800200"/>
          <a:ext cx="0" cy="1584176"/>
        </a:xfrm>
        <a:prstGeom xmlns:a="http://schemas.openxmlformats.org/drawingml/2006/main" prst="line">
          <a:avLst/>
        </a:prstGeom>
        <a:ln xmlns:a="http://schemas.openxmlformats.org/drawingml/2006/main" w="2857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0.55046</cdr:x>
      <cdr:y>0.50649</cdr:y>
    </cdr:from>
    <cdr:to>
      <cdr:x>0.55963</cdr:x>
      <cdr:y>0.51948</cdr:y>
    </cdr:to>
    <cdr:sp macro="" textlink="">
      <cdr:nvSpPr>
        <cdr:cNvPr id="17" name="16 Elipse"/>
        <cdr:cNvSpPr/>
      </cdr:nvSpPr>
      <cdr:spPr>
        <a:xfrm xmlns:a="http://schemas.openxmlformats.org/drawingml/2006/main">
          <a:off x="4320480" y="2808312"/>
          <a:ext cx="72008" cy="72008"/>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dr:relSizeAnchor xmlns:cdr="http://schemas.openxmlformats.org/drawingml/2006/chartDrawing">
    <cdr:from>
      <cdr:x>0.54463</cdr:x>
      <cdr:y>0.45455</cdr:y>
    </cdr:from>
    <cdr:to>
      <cdr:x>0.55046</cdr:x>
      <cdr:y>0.46279</cdr:y>
    </cdr:to>
    <cdr:sp macro="" textlink="">
      <cdr:nvSpPr>
        <cdr:cNvPr id="18" name="17 Elipse"/>
        <cdr:cNvSpPr/>
      </cdr:nvSpPr>
      <cdr:spPr>
        <a:xfrm xmlns:a="http://schemas.openxmlformats.org/drawingml/2006/main" flipH="1">
          <a:off x="4274761" y="2520280"/>
          <a:ext cx="45719" cy="45719"/>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dr:relSizeAnchor xmlns:cdr="http://schemas.openxmlformats.org/drawingml/2006/chartDrawing">
    <cdr:from>
      <cdr:x>0.89908</cdr:x>
      <cdr:y>0.4013</cdr:y>
    </cdr:from>
    <cdr:to>
      <cdr:x>1</cdr:x>
      <cdr:y>0.47108</cdr:y>
    </cdr:to>
    <cdr:sp macro="" textlink="">
      <cdr:nvSpPr>
        <cdr:cNvPr id="19" name="5 CuadroTexto"/>
        <cdr:cNvSpPr txBox="1"/>
      </cdr:nvSpPr>
      <cdr:spPr>
        <a:xfrm xmlns:a="http://schemas.openxmlformats.org/drawingml/2006/main">
          <a:off x="7107585" y="2225066"/>
          <a:ext cx="792087" cy="386903"/>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s-CO" sz="2000" dirty="0" err="1"/>
            <a:t>CMe</a:t>
          </a:r>
          <a:endParaRPr lang="es-CO" sz="2000" dirty="0"/>
        </a:p>
        <a:p xmlns:a="http://schemas.openxmlformats.org/drawingml/2006/main">
          <a:endParaRPr lang="es-CO" sz="1100" dirty="0"/>
        </a:p>
      </cdr:txBody>
    </cdr:sp>
  </cdr:relSizeAnchor>
  <cdr:relSizeAnchor xmlns:cdr="http://schemas.openxmlformats.org/drawingml/2006/chartDrawing">
    <cdr:from>
      <cdr:x>0.89908</cdr:x>
      <cdr:y>0.41046</cdr:y>
    </cdr:from>
    <cdr:to>
      <cdr:x>1</cdr:x>
      <cdr:y>0.48024</cdr:y>
    </cdr:to>
    <cdr:sp macro="" textlink="">
      <cdr:nvSpPr>
        <cdr:cNvPr id="20" name="5 CuadroTexto"/>
        <cdr:cNvSpPr txBox="1"/>
      </cdr:nvSpPr>
      <cdr:spPr>
        <a:xfrm xmlns:a="http://schemas.openxmlformats.org/drawingml/2006/main">
          <a:off x="7107585" y="2275866"/>
          <a:ext cx="792087" cy="386903"/>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s-CO" sz="2000" dirty="0" err="1"/>
            <a:t>CMe</a:t>
          </a:r>
          <a:endParaRPr lang="es-CO" sz="2000" dirty="0"/>
        </a:p>
        <a:p xmlns:a="http://schemas.openxmlformats.org/drawingml/2006/main">
          <a:endParaRPr lang="es-CO" sz="1100" dirty="0"/>
        </a:p>
      </cdr:txBody>
    </cdr:sp>
  </cdr:relSizeAnchor>
  <cdr:relSizeAnchor xmlns:cdr="http://schemas.openxmlformats.org/drawingml/2006/chartDrawing">
    <cdr:from>
      <cdr:x>0.88073</cdr:x>
      <cdr:y>0.31169</cdr:y>
    </cdr:from>
    <cdr:to>
      <cdr:x>0.9633</cdr:x>
      <cdr:y>0.38385</cdr:y>
    </cdr:to>
    <cdr:sp macro="" textlink="">
      <cdr:nvSpPr>
        <cdr:cNvPr id="21" name="20 CuadroTexto"/>
        <cdr:cNvSpPr txBox="1"/>
      </cdr:nvSpPr>
      <cdr:spPr>
        <a:xfrm xmlns:a="http://schemas.openxmlformats.org/drawingml/2006/main">
          <a:off x="6912768" y="1728192"/>
          <a:ext cx="648072" cy="40011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spAutoFit/>
        </a:bodyPr>
        <a:lstStyle xmlns:a="http://schemas.openxmlformats.org/drawingml/2006/main"/>
        <a:p xmlns:a="http://schemas.openxmlformats.org/drawingml/2006/main">
          <a:r>
            <a:rPr lang="es-CO" sz="2000" dirty="0" smtClean="0"/>
            <a:t>CM</a:t>
          </a:r>
        </a:p>
      </cdr:txBody>
    </cdr:sp>
  </cdr:relSizeAnchor>
  <cdr:relSizeAnchor xmlns:cdr="http://schemas.openxmlformats.org/drawingml/2006/chartDrawing">
    <cdr:from>
      <cdr:x>0.92661</cdr:x>
      <cdr:y>0.50649</cdr:y>
    </cdr:from>
    <cdr:to>
      <cdr:x>0.99083</cdr:x>
      <cdr:y>0.57866</cdr:y>
    </cdr:to>
    <cdr:sp macro="" textlink="">
      <cdr:nvSpPr>
        <cdr:cNvPr id="22" name="21 CuadroTexto"/>
        <cdr:cNvSpPr txBox="1"/>
      </cdr:nvSpPr>
      <cdr:spPr>
        <a:xfrm xmlns:a="http://schemas.openxmlformats.org/drawingml/2006/main">
          <a:off x="7272808" y="2808312"/>
          <a:ext cx="504056" cy="40011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spAutoFit/>
        </a:bodyPr>
        <a:lstStyle xmlns:a="http://schemas.openxmlformats.org/drawingml/2006/main"/>
        <a:p xmlns:a="http://schemas.openxmlformats.org/drawingml/2006/main">
          <a:r>
            <a:rPr lang="es-CO" sz="2000" dirty="0" smtClean="0"/>
            <a:t>P</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59296-5C0D-4D74-8A64-611A5ACBC50B}" type="datetimeFigureOut">
              <a:rPr lang="es-CO" smtClean="0"/>
              <a:t>19/11/2015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B1A94F-5428-4F17-B73A-023259617FED}" type="slidenum">
              <a:rPr lang="es-CO" smtClean="0"/>
              <a:t>‹Nº›</a:t>
            </a:fld>
            <a:endParaRPr lang="es-CO"/>
          </a:p>
        </p:txBody>
      </p:sp>
    </p:spTree>
    <p:extLst>
      <p:ext uri="{BB962C8B-B14F-4D97-AF65-F5344CB8AC3E}">
        <p14:creationId xmlns:p14="http://schemas.microsoft.com/office/powerpoint/2010/main" val="3357987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31B1A94F-5428-4F17-B73A-023259617FED}" type="slidenum">
              <a:rPr lang="es-CO" smtClean="0"/>
              <a:t>35</a:t>
            </a:fld>
            <a:endParaRPr lang="es-CO"/>
          </a:p>
        </p:txBody>
      </p:sp>
    </p:spTree>
    <p:extLst>
      <p:ext uri="{BB962C8B-B14F-4D97-AF65-F5344CB8AC3E}">
        <p14:creationId xmlns:p14="http://schemas.microsoft.com/office/powerpoint/2010/main" val="198423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25806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380959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421640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48484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2760570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181174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166413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62890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116181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200275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50472A-BE49-4D90-804D-B432432F638D}"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F1C775F-7FF8-4B08-9266-6F196BF31AC1}" type="slidenum">
              <a:rPr lang="es-CO" smtClean="0"/>
              <a:t>‹Nº›</a:t>
            </a:fld>
            <a:endParaRPr lang="es-CO"/>
          </a:p>
        </p:txBody>
      </p:sp>
    </p:spTree>
    <p:extLst>
      <p:ext uri="{BB962C8B-B14F-4D97-AF65-F5344CB8AC3E}">
        <p14:creationId xmlns:p14="http://schemas.microsoft.com/office/powerpoint/2010/main" val="3888744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0472A-BE49-4D90-804D-B432432F638D}" type="datetimeFigureOut">
              <a:rPr lang="es-CO" smtClean="0"/>
              <a:t>19/11/2015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C775F-7FF8-4B08-9266-6F196BF31AC1}" type="slidenum">
              <a:rPr lang="es-CO" smtClean="0"/>
              <a:t>‹Nº›</a:t>
            </a:fld>
            <a:endParaRPr lang="es-CO"/>
          </a:p>
        </p:txBody>
      </p:sp>
    </p:spTree>
    <p:extLst>
      <p:ext uri="{BB962C8B-B14F-4D97-AF65-F5344CB8AC3E}">
        <p14:creationId xmlns:p14="http://schemas.microsoft.com/office/powerpoint/2010/main" val="159737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4652" y="1772816"/>
            <a:ext cx="8712968" cy="4985980"/>
          </a:xfrm>
          <a:prstGeom prst="rect">
            <a:avLst/>
          </a:prstGeom>
          <a:noFill/>
        </p:spPr>
        <p:txBody>
          <a:bodyPr wrap="square" rtlCol="0">
            <a:spAutoFit/>
          </a:bodyPr>
          <a:lstStyle/>
          <a:p>
            <a:pPr algn="ctr"/>
            <a:r>
              <a:rPr lang="es-CO" sz="3200" dirty="0" smtClean="0"/>
              <a:t>UNIVERSIDAD INDUSTRIAL DE SANTANDER</a:t>
            </a:r>
          </a:p>
          <a:p>
            <a:pPr algn="ctr"/>
            <a:r>
              <a:rPr lang="es-CO" sz="2400" dirty="0" smtClean="0"/>
              <a:t>ESCUELA DE INGENIERIAS ELECTRICA ELECTRONICA Y TELECOMUNICACIONES</a:t>
            </a:r>
          </a:p>
          <a:p>
            <a:pPr algn="ctr"/>
            <a:endParaRPr lang="es-CO" dirty="0"/>
          </a:p>
          <a:p>
            <a:pPr algn="ctr"/>
            <a:r>
              <a:rPr lang="es-CO" sz="2200" dirty="0" smtClean="0"/>
              <a:t>ESPECIALIZACION EN SISTEMAS DE DISTRIBUCION DE ENERGIA ELECTRICA</a:t>
            </a:r>
          </a:p>
          <a:p>
            <a:pPr algn="ctr"/>
            <a:endParaRPr lang="es-CO" sz="2200" dirty="0"/>
          </a:p>
          <a:p>
            <a:pPr algn="ctr"/>
            <a:r>
              <a:rPr lang="es-CO" sz="2200" dirty="0" smtClean="0"/>
              <a:t>REMUNERACIÓN Y TARIFICACIÓN</a:t>
            </a:r>
            <a:endParaRPr lang="es-CO" sz="2200" dirty="0"/>
          </a:p>
          <a:p>
            <a:pPr algn="ctr"/>
            <a:endParaRPr lang="es-CO" sz="2200" dirty="0" smtClean="0"/>
          </a:p>
          <a:p>
            <a:pPr algn="ctr"/>
            <a:r>
              <a:rPr lang="es-CO" sz="2200" dirty="0" smtClean="0"/>
              <a:t>Profesor: Ing. Hernando González Macías</a:t>
            </a:r>
            <a:endParaRPr lang="es-CO" sz="2200" dirty="0"/>
          </a:p>
          <a:p>
            <a:pPr algn="ctr"/>
            <a:endParaRPr lang="es-CO" sz="2200" dirty="0" smtClean="0"/>
          </a:p>
          <a:p>
            <a:pPr algn="ctr"/>
            <a:r>
              <a:rPr lang="es-CO" sz="2200" dirty="0" smtClean="0"/>
              <a:t>Bucaramanga año 2015</a:t>
            </a:r>
          </a:p>
          <a:p>
            <a:pPr algn="ctr"/>
            <a:endParaRPr lang="es-CO" sz="2200" dirty="0" smtClean="0"/>
          </a:p>
          <a:p>
            <a:pPr algn="ctr"/>
            <a:endParaRPr lang="es-CO" sz="2200" dirty="0" smtClean="0"/>
          </a:p>
          <a:p>
            <a:pPr algn="ctr"/>
            <a:endParaRPr lang="es-CO" sz="2200" dirty="0"/>
          </a:p>
        </p:txBody>
      </p:sp>
    </p:spTree>
    <p:extLst>
      <p:ext uri="{BB962C8B-B14F-4D97-AF65-F5344CB8AC3E}">
        <p14:creationId xmlns:p14="http://schemas.microsoft.com/office/powerpoint/2010/main" val="409718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92696"/>
            <a:ext cx="7776864" cy="3416320"/>
          </a:xfrm>
          <a:prstGeom prst="rect">
            <a:avLst/>
          </a:prstGeom>
          <a:noFill/>
          <a:ln>
            <a:noFill/>
          </a:ln>
        </p:spPr>
        <p:txBody>
          <a:bodyPr wrap="square" rtlCol="0">
            <a:spAutoFit/>
          </a:bodyPr>
          <a:lstStyle/>
          <a:p>
            <a:r>
              <a:rPr lang="es-CO" sz="2000" dirty="0" smtClean="0">
                <a:solidFill>
                  <a:srgbClr val="FF0000"/>
                </a:solidFill>
              </a:rPr>
              <a:t>Estabilidad.</a:t>
            </a:r>
          </a:p>
          <a:p>
            <a:pPr algn="just"/>
            <a:r>
              <a:rPr lang="es-CO" dirty="0" smtClean="0"/>
              <a:t>El Estado también desempeña la función  macroeconómica de fomentar la estabilidad económica, influyendo sobre la economía para promover el crecimiento económico (crecimiento del PIB), controlando la inflación (nivel de precios) y el desempleo; esto lo logra mediante el ejercicio de sus poderes fiscales, es decir su poder para gravar (Impuestos) y su poder para gastar.</a:t>
            </a:r>
          </a:p>
          <a:p>
            <a:pPr algn="just"/>
            <a:r>
              <a:rPr lang="es-CO" dirty="0" smtClean="0"/>
              <a:t>Adicionalmente utiliza sus poderes monetarios que consisten en regular los bancos y el sistema financiero para determinar la oferta monetaria, los tipos de interés y las condiciones crediticias.</a:t>
            </a:r>
          </a:p>
          <a:p>
            <a:pPr algn="just"/>
            <a:r>
              <a:rPr lang="es-CO" dirty="0" smtClean="0"/>
              <a:t>El anterior propósito es cada vez más difícil de lograr en un mundo globalizado.</a:t>
            </a:r>
          </a:p>
          <a:p>
            <a:pPr algn="just"/>
            <a:endParaRPr lang="es-CO" dirty="0"/>
          </a:p>
          <a:p>
            <a:endParaRPr lang="es-CO" dirty="0" smtClean="0"/>
          </a:p>
        </p:txBody>
      </p:sp>
    </p:spTree>
    <p:extLst>
      <p:ext uri="{BB962C8B-B14F-4D97-AF65-F5344CB8AC3E}">
        <p14:creationId xmlns:p14="http://schemas.microsoft.com/office/powerpoint/2010/main" val="1140232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332656"/>
            <a:ext cx="8064896" cy="6186309"/>
          </a:xfrm>
          <a:prstGeom prst="rect">
            <a:avLst/>
          </a:prstGeom>
          <a:noFill/>
          <a:ln>
            <a:noFill/>
          </a:ln>
        </p:spPr>
        <p:txBody>
          <a:bodyPr wrap="square" rtlCol="0">
            <a:spAutoFit/>
          </a:bodyPr>
          <a:lstStyle/>
          <a:p>
            <a:r>
              <a:rPr lang="es-CO" dirty="0" smtClean="0">
                <a:solidFill>
                  <a:srgbClr val="FF0000"/>
                </a:solidFill>
              </a:rPr>
              <a:t>CONSTITUCIÓN POLÍTICA DE COLOMBIA.</a:t>
            </a:r>
          </a:p>
          <a:p>
            <a:r>
              <a:rPr lang="es-CO" dirty="0" smtClean="0">
                <a:solidFill>
                  <a:srgbClr val="FF0000"/>
                </a:solidFill>
              </a:rPr>
              <a:t>TÍTULO XII . DEL RÉGIMEN ECONÓMICO Y DE LA HACIENDA PÚBLICA.</a:t>
            </a:r>
          </a:p>
          <a:p>
            <a:r>
              <a:rPr lang="es-CO" dirty="0" smtClean="0">
                <a:solidFill>
                  <a:srgbClr val="FF0000"/>
                </a:solidFill>
              </a:rPr>
              <a:t>CAPÍTULO I. DE LAS DISPOSICIONES GENERALES.</a:t>
            </a:r>
          </a:p>
          <a:p>
            <a:endParaRPr lang="es-CO" dirty="0" smtClean="0">
              <a:solidFill>
                <a:srgbClr val="FF0000"/>
              </a:solidFill>
            </a:endParaRPr>
          </a:p>
          <a:p>
            <a:pPr algn="just"/>
            <a:r>
              <a:rPr lang="es-CO" dirty="0" smtClean="0">
                <a:solidFill>
                  <a:srgbClr val="FF0000"/>
                </a:solidFill>
              </a:rPr>
              <a:t>Artículo 332. </a:t>
            </a:r>
            <a:r>
              <a:rPr lang="es-CO" dirty="0" smtClean="0"/>
              <a:t>El Estado es propietario del subsuelo y de los recursos naturales no renovables.</a:t>
            </a:r>
          </a:p>
          <a:p>
            <a:pPr algn="just"/>
            <a:endParaRPr lang="es-CO" dirty="0" smtClean="0"/>
          </a:p>
          <a:p>
            <a:pPr algn="just"/>
            <a:r>
              <a:rPr lang="es-CO" dirty="0" smtClean="0">
                <a:solidFill>
                  <a:srgbClr val="FF0000"/>
                </a:solidFill>
              </a:rPr>
              <a:t>Artículo 333</a:t>
            </a:r>
            <a:r>
              <a:rPr lang="es-CO" dirty="0" smtClean="0"/>
              <a:t>. La actividad económica y la iniciativa privada son libres dentro de los límites del bien común.</a:t>
            </a:r>
          </a:p>
          <a:p>
            <a:pPr algn="just"/>
            <a:r>
              <a:rPr lang="es-CO" dirty="0" smtClean="0"/>
              <a:t>La libre competencia económica es un derecho de todos que implica obligaciones.</a:t>
            </a:r>
          </a:p>
          <a:p>
            <a:pPr algn="just"/>
            <a:r>
              <a:rPr lang="es-CO" dirty="0" smtClean="0"/>
              <a:t>El Estado, por mandato de la ley impedirá que se obstruya o se restrinja la libertad económica y evitará o controlará cualquier abuso que personas o empresas hagan de su posición dominante en el mercado nacional.</a:t>
            </a:r>
          </a:p>
          <a:p>
            <a:pPr algn="just"/>
            <a:endParaRPr lang="es-CO" dirty="0" smtClean="0"/>
          </a:p>
          <a:p>
            <a:pPr algn="just"/>
            <a:r>
              <a:rPr lang="es-CO" dirty="0">
                <a:solidFill>
                  <a:srgbClr val="FF0000"/>
                </a:solidFill>
              </a:rPr>
              <a:t>Artículo 334</a:t>
            </a:r>
            <a:r>
              <a:rPr lang="es-CO" dirty="0" smtClean="0"/>
              <a:t>. La </a:t>
            </a:r>
            <a:r>
              <a:rPr lang="es-CO" dirty="0"/>
              <a:t>dirección general de la economía estará a cargo del Estado. Este intervendrá, por mandato de la ley, en la explotación de los recursos naturales, en el uso del suelo, en la producción, distribución, utilización y consumo de los bienes, y en los servicios públicos y privados, para racionalizar la economía con el fin de conseguir en el plano nacional y territorial, en un marco de sostenibilidad fiscal, el mejoramiento de la calidad de vida de los habitantes, la distribución equitativa de las oportunidades y los beneficios del desarrollo y la preservación de un ambiente sano. </a:t>
            </a:r>
          </a:p>
        </p:txBody>
      </p:sp>
    </p:spTree>
    <p:extLst>
      <p:ext uri="{BB962C8B-B14F-4D97-AF65-F5344CB8AC3E}">
        <p14:creationId xmlns:p14="http://schemas.microsoft.com/office/powerpoint/2010/main" val="2725537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92696"/>
            <a:ext cx="8064896" cy="4093428"/>
          </a:xfrm>
          <a:prstGeom prst="rect">
            <a:avLst/>
          </a:prstGeom>
          <a:noFill/>
          <a:ln>
            <a:noFill/>
          </a:ln>
        </p:spPr>
        <p:txBody>
          <a:bodyPr wrap="square" rtlCol="0">
            <a:spAutoFit/>
          </a:bodyPr>
          <a:lstStyle/>
          <a:p>
            <a:pPr algn="ctr"/>
            <a:r>
              <a:rPr lang="es-CO" sz="2200" dirty="0" smtClean="0">
                <a:solidFill>
                  <a:srgbClr val="FF0000"/>
                </a:solidFill>
              </a:rPr>
              <a:t>ALGUNOS CONCEPTOS DE MICROECONOMÍA.</a:t>
            </a:r>
          </a:p>
          <a:p>
            <a:endParaRPr lang="es-CO" sz="2200" dirty="0"/>
          </a:p>
          <a:p>
            <a:pPr algn="just"/>
            <a:r>
              <a:rPr lang="es-CO" dirty="0" smtClean="0"/>
              <a:t>A la Microeconomía le corresponde el estudio de los consumidores, las empresas y los mercados.</a:t>
            </a:r>
          </a:p>
          <a:p>
            <a:pPr algn="just"/>
            <a:endParaRPr lang="es-CO" dirty="0" smtClean="0"/>
          </a:p>
          <a:p>
            <a:pPr algn="just"/>
            <a:r>
              <a:rPr lang="es-CO" dirty="0">
                <a:solidFill>
                  <a:srgbClr val="FF0000"/>
                </a:solidFill>
              </a:rPr>
              <a:t>Función de producción.</a:t>
            </a:r>
          </a:p>
          <a:p>
            <a:pPr algn="just"/>
            <a:r>
              <a:rPr lang="es-CO" dirty="0"/>
              <a:t>Es el nombre que se da a la relación entre la cantidad máxima de producción que puede obtenerse y los factores necesarios para obtenerla. (Se define para un estado dado de los conocimientos técnicos).</a:t>
            </a:r>
          </a:p>
          <a:p>
            <a:pPr algn="just"/>
            <a:endParaRPr lang="es-CO" dirty="0"/>
          </a:p>
          <a:p>
            <a:pPr algn="just"/>
            <a:r>
              <a:rPr lang="es-CO" dirty="0">
                <a:solidFill>
                  <a:srgbClr val="FF0000"/>
                </a:solidFill>
              </a:rPr>
              <a:t>Producto marginal.</a:t>
            </a:r>
          </a:p>
          <a:p>
            <a:pPr algn="just"/>
            <a:r>
              <a:rPr lang="es-CO" dirty="0"/>
              <a:t>El producto marginal de un factor es el producto adicional que se obtiene mediante una unidad adicional de ese factor, manteniéndose constantes los demás.</a:t>
            </a:r>
          </a:p>
          <a:p>
            <a:endParaRPr lang="es-CO" dirty="0" smtClean="0"/>
          </a:p>
        </p:txBody>
      </p:sp>
    </p:spTree>
    <p:extLst>
      <p:ext uri="{BB962C8B-B14F-4D97-AF65-F5344CB8AC3E}">
        <p14:creationId xmlns:p14="http://schemas.microsoft.com/office/powerpoint/2010/main" val="3618167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764704"/>
            <a:ext cx="7848872" cy="5632311"/>
          </a:xfrm>
          <a:prstGeom prst="rect">
            <a:avLst/>
          </a:prstGeom>
          <a:noFill/>
          <a:ln>
            <a:noFill/>
          </a:ln>
        </p:spPr>
        <p:txBody>
          <a:bodyPr wrap="square" rtlCol="0">
            <a:spAutoFit/>
          </a:bodyPr>
          <a:lstStyle/>
          <a:p>
            <a:r>
              <a:rPr lang="es-CO" dirty="0" smtClean="0">
                <a:solidFill>
                  <a:srgbClr val="FF0000"/>
                </a:solidFill>
              </a:rPr>
              <a:t>Rendimientos decrecientes.</a:t>
            </a:r>
          </a:p>
          <a:p>
            <a:r>
              <a:rPr lang="es-CO" dirty="0" smtClean="0"/>
              <a:t>La ley de los rendimientos decrecientes establece que el producto marginal de cada unidad de factor disminuye a medida que aumenta la cantidad de ese factor, manteniéndose todo lo demás constante.</a:t>
            </a:r>
          </a:p>
          <a:p>
            <a:endParaRPr lang="es-CO" dirty="0"/>
          </a:p>
          <a:p>
            <a:r>
              <a:rPr lang="es-CO" dirty="0" smtClean="0">
                <a:solidFill>
                  <a:srgbClr val="FF0000"/>
                </a:solidFill>
              </a:rPr>
              <a:t>Rendimientos de Escala.</a:t>
            </a:r>
          </a:p>
          <a:p>
            <a:r>
              <a:rPr lang="es-CO" dirty="0" smtClean="0"/>
              <a:t>Los rendimientos de escala reflejan la sensibilidad del producto total cuando se aumenta proporcionalmente todos los factores. Se pueden distinguir tres casos importantes:</a:t>
            </a:r>
          </a:p>
          <a:p>
            <a:pPr marL="285750" indent="-285750">
              <a:buFont typeface="Wingdings" panose="05000000000000000000" pitchFamily="2" charset="2"/>
              <a:buChar char="§"/>
            </a:pPr>
            <a:r>
              <a:rPr lang="es-CO" dirty="0" smtClean="0"/>
              <a:t>Existen rendimientos constantes de escala cuando un aumento equilibrado de todos los factores genera un aumento proporcional de la producción.</a:t>
            </a:r>
          </a:p>
          <a:p>
            <a:pPr marL="285750" indent="-285750">
              <a:buFont typeface="Wingdings" panose="05000000000000000000" pitchFamily="2" charset="2"/>
              <a:buChar char="§"/>
            </a:pPr>
            <a:r>
              <a:rPr lang="es-CO" dirty="0" smtClean="0"/>
              <a:t>Existen rendimientos crecientes de escala cuando un aumento equilibrado de todos los factores genera un aumento más que proporcional de la producción.</a:t>
            </a:r>
          </a:p>
          <a:p>
            <a:pPr marL="285750" indent="-285750">
              <a:buFont typeface="Wingdings" panose="05000000000000000000" pitchFamily="2" charset="2"/>
              <a:buChar char="§"/>
            </a:pPr>
            <a:r>
              <a:rPr lang="es-CO" dirty="0" smtClean="0"/>
              <a:t>Existen rendimientos decrecientes de escala cuando un aumento equilibrado de todos los factores genera un incremento menos que proporcional de la producción.</a:t>
            </a:r>
          </a:p>
          <a:p>
            <a:pPr marL="285750" indent="-285750">
              <a:buFont typeface="Wingdings" panose="05000000000000000000" pitchFamily="2" charset="2"/>
              <a:buChar char="§"/>
            </a:pPr>
            <a:endParaRPr lang="es-CO" dirty="0"/>
          </a:p>
          <a:p>
            <a:r>
              <a:rPr lang="es-CO" dirty="0" smtClean="0">
                <a:solidFill>
                  <a:srgbClr val="FF0000"/>
                </a:solidFill>
              </a:rPr>
              <a:t>Costo total. (CT)</a:t>
            </a:r>
          </a:p>
          <a:p>
            <a:r>
              <a:rPr lang="es-CO" dirty="0" smtClean="0"/>
              <a:t>Representa el gasto monetario total mínimo necesario para obtener cada nivel de producción. </a:t>
            </a:r>
          </a:p>
        </p:txBody>
      </p:sp>
    </p:spTree>
    <p:extLst>
      <p:ext uri="{BB962C8B-B14F-4D97-AF65-F5344CB8AC3E}">
        <p14:creationId xmlns:p14="http://schemas.microsoft.com/office/powerpoint/2010/main" val="3378486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20688"/>
            <a:ext cx="7848872" cy="5355312"/>
          </a:xfrm>
          <a:prstGeom prst="rect">
            <a:avLst/>
          </a:prstGeom>
          <a:noFill/>
          <a:ln>
            <a:noFill/>
          </a:ln>
        </p:spPr>
        <p:txBody>
          <a:bodyPr wrap="square" rtlCol="0">
            <a:spAutoFit/>
          </a:bodyPr>
          <a:lstStyle/>
          <a:p>
            <a:r>
              <a:rPr lang="es-CO" dirty="0" smtClean="0">
                <a:solidFill>
                  <a:srgbClr val="FF0000"/>
                </a:solidFill>
              </a:rPr>
              <a:t>Costo Fijo. (CF)</a:t>
            </a:r>
          </a:p>
          <a:p>
            <a:r>
              <a:rPr lang="es-CO" dirty="0" smtClean="0"/>
              <a:t>Representa el gasto monetario total en que se incurre aunque no se produzca nada. No resulta afectado por las variaciones de la cantidad de producción.</a:t>
            </a:r>
          </a:p>
          <a:p>
            <a:endParaRPr lang="es-CO" dirty="0"/>
          </a:p>
          <a:p>
            <a:r>
              <a:rPr lang="es-CO" dirty="0" smtClean="0">
                <a:solidFill>
                  <a:srgbClr val="FF0000"/>
                </a:solidFill>
              </a:rPr>
              <a:t>Costo Variable. (CV)</a:t>
            </a:r>
          </a:p>
          <a:p>
            <a:r>
              <a:rPr lang="es-CO" dirty="0" smtClean="0"/>
              <a:t>Representa los gastos que varían con el nivel de producción y comprende todos los costos que no son fijos.</a:t>
            </a:r>
          </a:p>
          <a:p>
            <a:endParaRPr lang="es-CO" dirty="0"/>
          </a:p>
          <a:p>
            <a:r>
              <a:rPr lang="es-CO" dirty="0" smtClean="0"/>
              <a:t>Por definición CT = CF + CV</a:t>
            </a:r>
          </a:p>
          <a:p>
            <a:endParaRPr lang="es-CO" dirty="0"/>
          </a:p>
          <a:p>
            <a:r>
              <a:rPr lang="es-CO" dirty="0" smtClean="0">
                <a:solidFill>
                  <a:srgbClr val="FF0000"/>
                </a:solidFill>
              </a:rPr>
              <a:t>Costo Marginal (CM)</a:t>
            </a:r>
          </a:p>
          <a:p>
            <a:r>
              <a:rPr lang="es-CO" dirty="0" smtClean="0"/>
              <a:t>Es el costo adicional en que se incurre al producir una unidad adicional.</a:t>
            </a:r>
          </a:p>
          <a:p>
            <a:endParaRPr lang="es-CO" dirty="0"/>
          </a:p>
          <a:p>
            <a:r>
              <a:rPr lang="es-CO" dirty="0" smtClean="0">
                <a:solidFill>
                  <a:srgbClr val="FF0000"/>
                </a:solidFill>
              </a:rPr>
              <a:t>Costo Medio o unitario. (</a:t>
            </a:r>
            <a:r>
              <a:rPr lang="es-CO" dirty="0" err="1" smtClean="0">
                <a:solidFill>
                  <a:srgbClr val="FF0000"/>
                </a:solidFill>
              </a:rPr>
              <a:t>CMe</a:t>
            </a:r>
            <a:r>
              <a:rPr lang="es-CO" dirty="0" smtClean="0">
                <a:solidFill>
                  <a:srgbClr val="FF0000"/>
                </a:solidFill>
              </a:rPr>
              <a:t>)</a:t>
            </a:r>
          </a:p>
          <a:p>
            <a:r>
              <a:rPr lang="es-CO" dirty="0" smtClean="0"/>
              <a:t>Es el costo total  dividido por el número de unidades producidas</a:t>
            </a:r>
          </a:p>
          <a:p>
            <a:endParaRPr lang="es-CO" dirty="0"/>
          </a:p>
          <a:p>
            <a:r>
              <a:rPr lang="es-CO" dirty="0" smtClean="0">
                <a:solidFill>
                  <a:srgbClr val="FF0000"/>
                </a:solidFill>
              </a:rPr>
              <a:t>Costos Fijo y Variable Medios (</a:t>
            </a:r>
            <a:r>
              <a:rPr lang="es-CO" dirty="0" err="1" smtClean="0">
                <a:solidFill>
                  <a:srgbClr val="FF0000"/>
                </a:solidFill>
              </a:rPr>
              <a:t>CFMe</a:t>
            </a:r>
            <a:r>
              <a:rPr lang="es-CO" dirty="0" smtClean="0">
                <a:solidFill>
                  <a:srgbClr val="FF0000"/>
                </a:solidFill>
              </a:rPr>
              <a:t> y </a:t>
            </a:r>
            <a:r>
              <a:rPr lang="es-CO" dirty="0" err="1" smtClean="0">
                <a:solidFill>
                  <a:srgbClr val="FF0000"/>
                </a:solidFill>
              </a:rPr>
              <a:t>CVMe</a:t>
            </a:r>
            <a:r>
              <a:rPr lang="es-CO" dirty="0" smtClean="0">
                <a:solidFill>
                  <a:srgbClr val="FF0000"/>
                </a:solidFill>
              </a:rPr>
              <a:t>).</a:t>
            </a:r>
          </a:p>
          <a:p>
            <a:r>
              <a:rPr lang="es-CO" dirty="0" smtClean="0"/>
              <a:t>Son los costos fijo y variable divididos por el número de unidades producidas respectivamente.</a:t>
            </a:r>
          </a:p>
        </p:txBody>
      </p:sp>
    </p:spTree>
    <p:extLst>
      <p:ext uri="{BB962C8B-B14F-4D97-AF65-F5344CB8AC3E}">
        <p14:creationId xmlns:p14="http://schemas.microsoft.com/office/powerpoint/2010/main" val="3861413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736189603"/>
              </p:ext>
            </p:extLst>
          </p:nvPr>
        </p:nvGraphicFramePr>
        <p:xfrm>
          <a:off x="323530" y="908715"/>
          <a:ext cx="8496940" cy="5007810"/>
        </p:xfrm>
        <a:graphic>
          <a:graphicData uri="http://schemas.openxmlformats.org/drawingml/2006/table">
            <a:tbl>
              <a:tblPr/>
              <a:tblGrid>
                <a:gridCol w="802228"/>
                <a:gridCol w="802228"/>
                <a:gridCol w="1123121"/>
                <a:gridCol w="895823"/>
                <a:gridCol w="1176603"/>
                <a:gridCol w="912535"/>
                <a:gridCol w="1193315"/>
                <a:gridCol w="1591087"/>
              </a:tblGrid>
              <a:tr h="344610">
                <a:tc>
                  <a:txBody>
                    <a:bodyPr/>
                    <a:lstStyle/>
                    <a:p>
                      <a:pPr algn="l" fontAlgn="b"/>
                      <a:r>
                        <a:rPr lang="es-CO" sz="1400" b="0" i="0" u="none" strike="noStrike" dirty="0">
                          <a:solidFill>
                            <a:srgbClr val="000000"/>
                          </a:solidFill>
                          <a:effectLst/>
                          <a:latin typeface="Calibri"/>
                        </a:rPr>
                        <a:t>CANTIDAD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COSTO FIJO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COSTO VARIABLE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COSTO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FF0000"/>
                          </a:solidFill>
                          <a:effectLst/>
                          <a:latin typeface="Calibri"/>
                        </a:rPr>
                        <a:t>COSTO MARGINAL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FF0000"/>
                          </a:solidFill>
                          <a:effectLst/>
                          <a:latin typeface="Calibri"/>
                        </a:rPr>
                        <a:t>COSTO MEDIO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COSTO FIJO MEDIO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COSTO VARIABLE MEDIO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l" fontAlgn="b"/>
                      <a:r>
                        <a:rPr lang="es-CO"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CT = CF+CV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FF0000"/>
                          </a:solidFill>
                          <a:effectLst/>
                          <a:latin typeface="Calibri"/>
                        </a:rPr>
                        <a:t>CM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dirty="0" err="1">
                          <a:solidFill>
                            <a:srgbClr val="FF0000"/>
                          </a:solidFill>
                          <a:effectLst/>
                          <a:latin typeface="Calibri"/>
                        </a:rPr>
                        <a:t>CMe</a:t>
                      </a:r>
                      <a:r>
                        <a:rPr lang="es-CO" sz="1400" b="0" i="0" u="none" strike="noStrike" dirty="0">
                          <a:solidFill>
                            <a:srgbClr val="FF0000"/>
                          </a:solidFill>
                          <a:effectLst/>
                          <a:latin typeface="Calibri"/>
                        </a:rPr>
                        <a:t>=</a:t>
                      </a:r>
                      <a:r>
                        <a:rPr lang="es-CO" sz="1400" b="0" i="0" u="none" strike="noStrike" dirty="0">
                          <a:solidFill>
                            <a:srgbClr val="000000"/>
                          </a:solidFill>
                          <a:effectLst/>
                          <a:latin typeface="Calibri"/>
                        </a:rPr>
                        <a:t>CT/q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CFMe=CF/q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CVMe=CV/q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4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85,00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18,33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26,25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280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46,67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9,17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52,86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480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53,13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67,78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61,67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610">
                <a:tc>
                  <a:txBody>
                    <a:bodyPr/>
                    <a:lstStyle/>
                    <a:p>
                      <a:pPr algn="ctr" fontAlgn="b"/>
                      <a:r>
                        <a:rPr lang="es-CO" sz="1400" b="0" i="0" u="none" strike="noStrike">
                          <a:solidFill>
                            <a:srgbClr val="000000"/>
                          </a:solidFill>
                          <a:effectLst/>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76,00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a:rPr>
                        <a:t>5,50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a:rPr>
                        <a:t>70,50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385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4 Gráfico"/>
          <p:cNvGraphicFramePr>
            <a:graphicFrameLocks/>
          </p:cNvGraphicFramePr>
          <p:nvPr>
            <p:extLst>
              <p:ext uri="{D42A27DB-BD31-4B8C-83A1-F6EECF244321}">
                <p14:modId xmlns:p14="http://schemas.microsoft.com/office/powerpoint/2010/main" val="2889248196"/>
              </p:ext>
            </p:extLst>
          </p:nvPr>
        </p:nvGraphicFramePr>
        <p:xfrm>
          <a:off x="539552" y="1340768"/>
          <a:ext cx="7863210"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7445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5 Gráfico"/>
          <p:cNvGraphicFramePr>
            <a:graphicFrameLocks/>
          </p:cNvGraphicFramePr>
          <p:nvPr>
            <p:extLst>
              <p:ext uri="{D42A27DB-BD31-4B8C-83A1-F6EECF244321}">
                <p14:modId xmlns:p14="http://schemas.microsoft.com/office/powerpoint/2010/main" val="1175435983"/>
              </p:ext>
            </p:extLst>
          </p:nvPr>
        </p:nvGraphicFramePr>
        <p:xfrm>
          <a:off x="683568" y="908720"/>
          <a:ext cx="7685286"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3" name="2 Elipse"/>
          <p:cNvSpPr/>
          <p:nvPr/>
        </p:nvSpPr>
        <p:spPr>
          <a:xfrm>
            <a:off x="4535492" y="4149241"/>
            <a:ext cx="45719"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185144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920880" cy="4801314"/>
          </a:xfrm>
          <a:prstGeom prst="rect">
            <a:avLst/>
          </a:prstGeom>
          <a:noFill/>
          <a:ln>
            <a:noFill/>
          </a:ln>
        </p:spPr>
        <p:txBody>
          <a:bodyPr wrap="square" rtlCol="0">
            <a:spAutoFit/>
          </a:bodyPr>
          <a:lstStyle/>
          <a:p>
            <a:r>
              <a:rPr lang="es-CO" dirty="0" smtClean="0"/>
              <a:t>La curva de CM ascendente siempre corta a la curva de CME en su punto mínimo.</a:t>
            </a:r>
          </a:p>
          <a:p>
            <a:endParaRPr lang="es-CO" dirty="0" smtClean="0"/>
          </a:p>
          <a:p>
            <a:r>
              <a:rPr lang="es-CO" dirty="0" smtClean="0"/>
              <a:t>Si el CM es menor que el </a:t>
            </a:r>
            <a:r>
              <a:rPr lang="es-CO" dirty="0" err="1" smtClean="0"/>
              <a:t>CMe</a:t>
            </a:r>
            <a:r>
              <a:rPr lang="es-CO" dirty="0" smtClean="0"/>
              <a:t> entonces el </a:t>
            </a:r>
            <a:r>
              <a:rPr lang="es-CO" dirty="0" err="1" smtClean="0"/>
              <a:t>CMe</a:t>
            </a:r>
            <a:r>
              <a:rPr lang="es-CO" dirty="0" smtClean="0"/>
              <a:t>  debe ser decreciente. Esto se explica porque si el CM es menor que el </a:t>
            </a:r>
            <a:r>
              <a:rPr lang="es-CO" dirty="0" err="1" smtClean="0"/>
              <a:t>CMe</a:t>
            </a:r>
            <a:r>
              <a:rPr lang="es-CO" dirty="0" smtClean="0"/>
              <a:t>, la última unidad producida cuesta menos que la media de todas las unidades anteriormente producidas. Si la última unidad cuesta menos que las anteriores, el nuevo </a:t>
            </a:r>
            <a:r>
              <a:rPr lang="es-CO" dirty="0" err="1" smtClean="0"/>
              <a:t>CMe</a:t>
            </a:r>
            <a:r>
              <a:rPr lang="es-CO" dirty="0" smtClean="0"/>
              <a:t> ( es decir, el nuevo </a:t>
            </a:r>
            <a:r>
              <a:rPr lang="es-CO" dirty="0" err="1" smtClean="0"/>
              <a:t>CMe</a:t>
            </a:r>
            <a:r>
              <a:rPr lang="es-CO" dirty="0" smtClean="0"/>
              <a:t> incluida la última unidad) debe ser menor que el antiguo, por lo que </a:t>
            </a:r>
            <a:r>
              <a:rPr lang="es-CO" dirty="0" err="1" smtClean="0"/>
              <a:t>CMe</a:t>
            </a:r>
            <a:r>
              <a:rPr lang="es-CO" dirty="0" smtClean="0"/>
              <a:t> debe ser decreciente. Entonces si la curva de CM está por debajo de la curva de </a:t>
            </a:r>
            <a:r>
              <a:rPr lang="es-CO" dirty="0" err="1" smtClean="0"/>
              <a:t>CMe</a:t>
            </a:r>
            <a:r>
              <a:rPr lang="es-CO" dirty="0" smtClean="0"/>
              <a:t>, esta última debe ser descendente.</a:t>
            </a:r>
          </a:p>
          <a:p>
            <a:endParaRPr lang="es-CO" dirty="0" smtClean="0"/>
          </a:p>
          <a:p>
            <a:r>
              <a:rPr lang="es-CO" dirty="0" smtClean="0"/>
              <a:t>Si el CM es mayor que el </a:t>
            </a:r>
            <a:r>
              <a:rPr lang="es-CO" dirty="0" err="1" smtClean="0"/>
              <a:t>CMe</a:t>
            </a:r>
            <a:r>
              <a:rPr lang="es-CO" dirty="0" smtClean="0"/>
              <a:t>, la última unidad cuesta más que la media de las anteriores. Por tanto el nuevo costo medio (</a:t>
            </a:r>
            <a:r>
              <a:rPr lang="es-CO" dirty="0" err="1" smtClean="0"/>
              <a:t>CMe</a:t>
            </a:r>
            <a:r>
              <a:rPr lang="es-CO" dirty="0" smtClean="0"/>
              <a:t> incluida la última unidad) debe ser mayor que el antiguo. En consecuencia, cuando el CM es mayor que el </a:t>
            </a:r>
            <a:r>
              <a:rPr lang="es-CO" dirty="0" err="1" smtClean="0"/>
              <a:t>CMe</a:t>
            </a:r>
            <a:r>
              <a:rPr lang="es-CO" dirty="0" smtClean="0"/>
              <a:t> este último debe ser creciente.</a:t>
            </a:r>
          </a:p>
          <a:p>
            <a:endParaRPr lang="es-CO" dirty="0"/>
          </a:p>
          <a:p>
            <a:r>
              <a:rPr lang="es-CO" dirty="0" smtClean="0"/>
              <a:t>Igualmente con un razonamiento similar se puede concluir que la curva de CM creciente corta a la curva de </a:t>
            </a:r>
            <a:r>
              <a:rPr lang="es-CO" dirty="0" err="1" smtClean="0"/>
              <a:t>CVMe</a:t>
            </a:r>
            <a:r>
              <a:rPr lang="es-CO" dirty="0" smtClean="0"/>
              <a:t> en el punto mínimo.</a:t>
            </a:r>
          </a:p>
        </p:txBody>
      </p:sp>
    </p:spTree>
    <p:extLst>
      <p:ext uri="{BB962C8B-B14F-4D97-AF65-F5344CB8AC3E}">
        <p14:creationId xmlns:p14="http://schemas.microsoft.com/office/powerpoint/2010/main" val="173289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920880" cy="2893100"/>
          </a:xfrm>
          <a:prstGeom prst="rect">
            <a:avLst/>
          </a:prstGeom>
          <a:noFill/>
          <a:ln>
            <a:noFill/>
          </a:ln>
        </p:spPr>
        <p:txBody>
          <a:bodyPr wrap="square" rtlCol="0">
            <a:spAutoFit/>
          </a:bodyPr>
          <a:lstStyle/>
          <a:p>
            <a:pPr algn="ctr"/>
            <a:r>
              <a:rPr lang="es-CO" sz="2800" dirty="0" smtClean="0">
                <a:solidFill>
                  <a:srgbClr val="FF0000"/>
                </a:solidFill>
              </a:rPr>
              <a:t>LA EMPRESA EN COMPETENCIA PERFECTA.</a:t>
            </a:r>
          </a:p>
          <a:p>
            <a:pPr algn="ctr"/>
            <a:endParaRPr lang="es-CO" sz="2800" dirty="0" smtClean="0">
              <a:solidFill>
                <a:srgbClr val="FF0000"/>
              </a:solidFill>
            </a:endParaRPr>
          </a:p>
          <a:p>
            <a:pPr algn="just"/>
            <a:r>
              <a:rPr lang="es-CO" dirty="0" smtClean="0"/>
              <a:t>En competencia perfecta ningún productor puede influir en el precio de mercado, pues hay muchas empresas pequeñas, cada una de las cuales produce un bien idéntico y una cantidad pequeña para influir en el precio del mercado. En estas condiciones, cada productor se enfrenta a una curva de demanda, totalmente horizontal. </a:t>
            </a:r>
            <a:r>
              <a:rPr lang="es-CO" b="1" dirty="0" smtClean="0"/>
              <a:t>En el mundo de la competencia perfecta la empresa es una tomadora de precio.</a:t>
            </a:r>
          </a:p>
          <a:p>
            <a:endParaRPr lang="es-CO" dirty="0"/>
          </a:p>
        </p:txBody>
      </p:sp>
    </p:spTree>
    <p:extLst>
      <p:ext uri="{BB962C8B-B14F-4D97-AF65-F5344CB8AC3E}">
        <p14:creationId xmlns:p14="http://schemas.microsoft.com/office/powerpoint/2010/main" val="4106052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83768" y="2636912"/>
            <a:ext cx="4163704" cy="1107996"/>
          </a:xfrm>
          <a:prstGeom prst="rect">
            <a:avLst/>
          </a:prstGeom>
          <a:noFill/>
          <a:ln>
            <a:noFill/>
          </a:ln>
        </p:spPr>
        <p:txBody>
          <a:bodyPr wrap="none" rtlCol="0">
            <a:spAutoFit/>
          </a:bodyPr>
          <a:lstStyle/>
          <a:p>
            <a:r>
              <a:rPr lang="es-CO" sz="4800" dirty="0" smtClean="0"/>
              <a:t>INTRODUCCIÓN</a:t>
            </a:r>
          </a:p>
          <a:p>
            <a:endParaRPr lang="es-CO" dirty="0" smtClean="0"/>
          </a:p>
        </p:txBody>
      </p:sp>
    </p:spTree>
    <p:extLst>
      <p:ext uri="{BB962C8B-B14F-4D97-AF65-F5344CB8AC3E}">
        <p14:creationId xmlns:p14="http://schemas.microsoft.com/office/powerpoint/2010/main" val="2944497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023775922"/>
              </p:ext>
            </p:extLst>
          </p:nvPr>
        </p:nvGraphicFramePr>
        <p:xfrm>
          <a:off x="107504" y="764704"/>
          <a:ext cx="8928993" cy="4824542"/>
        </p:xfrm>
        <a:graphic>
          <a:graphicData uri="http://schemas.openxmlformats.org/drawingml/2006/table">
            <a:tbl>
              <a:tblPr/>
              <a:tblGrid>
                <a:gridCol w="738755"/>
                <a:gridCol w="823996"/>
                <a:gridCol w="1164960"/>
                <a:gridCol w="966065"/>
                <a:gridCol w="1292821"/>
                <a:gridCol w="1012237"/>
                <a:gridCol w="1278615"/>
                <a:gridCol w="1651544"/>
              </a:tblGrid>
              <a:tr h="342166">
                <a:tc>
                  <a:txBody>
                    <a:bodyPr/>
                    <a:lstStyle/>
                    <a:p>
                      <a:pPr algn="l" fontAlgn="b"/>
                      <a:r>
                        <a:rPr lang="es-CO" sz="1200" b="1" i="0" u="none" strike="noStrike">
                          <a:solidFill>
                            <a:srgbClr val="000000"/>
                          </a:solidFill>
                          <a:effectLst/>
                          <a:latin typeface="Calibri"/>
                        </a:rPr>
                        <a:t>CANTIDAD</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COSTO FIJO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COSTO VARIABLE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COSTO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COSTO MARGINAL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COSTO MEDIO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COSTO FIJO MEDIO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COSTO VARIABLE MEDIO</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l" fontAlgn="b"/>
                      <a:r>
                        <a:rPr lang="es-CO" sz="1200" b="1"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POR UNIDAD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9275">
                <a:tc>
                  <a:txBody>
                    <a:bodyPr/>
                    <a:lstStyle/>
                    <a:p>
                      <a:pPr algn="ctr" fontAlgn="b"/>
                      <a:r>
                        <a:rPr lang="es-CO" sz="1200" b="1" i="0" u="none" strike="noStrike">
                          <a:solidFill>
                            <a:srgbClr val="000000"/>
                          </a:solidFill>
                          <a:effectLst/>
                          <a:latin typeface="Calibri"/>
                        </a:rPr>
                        <a:t>q</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CT = CF+CV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CMe=CT/q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CFMe=CF/q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1" i="0" u="none" strike="noStrike">
                          <a:solidFill>
                            <a:srgbClr val="000000"/>
                          </a:solidFill>
                          <a:effectLst/>
                          <a:latin typeface="Calibri"/>
                        </a:rPr>
                        <a:t>CVMe=CV/q</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1000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85.000,00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85,00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110.000,00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27,50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3000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75.000,00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130.000,00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18,33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25,00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4000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105.000,00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160.000,00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26,25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5000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155.000,00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210.000,00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6000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225.000,00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280.000,00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80,00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46,67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9,17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37,50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7000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315.000,00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370.000,00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52,86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7,86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45,00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8000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425.000,00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480.000,00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53,13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166">
                <a:tc>
                  <a:txBody>
                    <a:bodyPr/>
                    <a:lstStyle/>
                    <a:p>
                      <a:pPr algn="ctr" fontAlgn="b"/>
                      <a:r>
                        <a:rPr lang="es-CO" sz="1200" b="0" i="0" u="none" strike="noStrike">
                          <a:solidFill>
                            <a:srgbClr val="000000"/>
                          </a:solidFill>
                          <a:effectLst/>
                          <a:latin typeface="Calibri"/>
                        </a:rPr>
                        <a:t>9000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610.000,00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67,78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61,67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9275">
                <a:tc>
                  <a:txBody>
                    <a:bodyPr/>
                    <a:lstStyle/>
                    <a:p>
                      <a:pPr algn="ctr" fontAlgn="b"/>
                      <a:r>
                        <a:rPr lang="es-CO" sz="1200" b="0" i="0" u="none" strike="noStrike">
                          <a:solidFill>
                            <a:srgbClr val="000000"/>
                          </a:solidFill>
                          <a:effectLst/>
                          <a:latin typeface="Calibri"/>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705.000,00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760.000,00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160,00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76,00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a:solidFill>
                            <a:srgbClr val="000000"/>
                          </a:solidFill>
                          <a:effectLst/>
                          <a:latin typeface="Calibri"/>
                        </a:rPr>
                        <a:t>5,50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200" b="0" i="0" u="none" strike="noStrike" dirty="0">
                          <a:solidFill>
                            <a:srgbClr val="000000"/>
                          </a:solidFill>
                          <a:effectLst/>
                          <a:latin typeface="Calibri"/>
                        </a:rPr>
                        <a:t>70,50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2363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3 Gráfico"/>
          <p:cNvGraphicFramePr>
            <a:graphicFrameLocks/>
          </p:cNvGraphicFramePr>
          <p:nvPr>
            <p:extLst>
              <p:ext uri="{D42A27DB-BD31-4B8C-83A1-F6EECF244321}">
                <p14:modId xmlns:p14="http://schemas.microsoft.com/office/powerpoint/2010/main" val="1332226780"/>
              </p:ext>
            </p:extLst>
          </p:nvPr>
        </p:nvGraphicFramePr>
        <p:xfrm>
          <a:off x="827584" y="548680"/>
          <a:ext cx="7848872" cy="5976664"/>
        </p:xfrm>
        <a:graphic>
          <a:graphicData uri="http://schemas.openxmlformats.org/drawingml/2006/chart">
            <c:chart xmlns:c="http://schemas.openxmlformats.org/drawingml/2006/chart" xmlns:r="http://schemas.openxmlformats.org/officeDocument/2006/relationships" r:id="rId2"/>
          </a:graphicData>
        </a:graphic>
      </p:graphicFrame>
      <p:sp>
        <p:nvSpPr>
          <p:cNvPr id="2" name="1 CuadroTexto"/>
          <p:cNvSpPr txBox="1"/>
          <p:nvPr/>
        </p:nvSpPr>
        <p:spPr>
          <a:xfrm>
            <a:off x="8244408" y="1124744"/>
            <a:ext cx="576064" cy="369332"/>
          </a:xfrm>
          <a:prstGeom prst="rect">
            <a:avLst/>
          </a:prstGeom>
          <a:noFill/>
          <a:ln>
            <a:noFill/>
          </a:ln>
        </p:spPr>
        <p:txBody>
          <a:bodyPr wrap="square" rtlCol="0">
            <a:spAutoFit/>
          </a:bodyPr>
          <a:lstStyle/>
          <a:p>
            <a:r>
              <a:rPr lang="es-CO" dirty="0" smtClean="0"/>
              <a:t>CM</a:t>
            </a:r>
          </a:p>
        </p:txBody>
      </p:sp>
      <p:sp>
        <p:nvSpPr>
          <p:cNvPr id="3" name="2 CuadroTexto"/>
          <p:cNvSpPr txBox="1"/>
          <p:nvPr/>
        </p:nvSpPr>
        <p:spPr>
          <a:xfrm>
            <a:off x="8244408" y="3140968"/>
            <a:ext cx="720080" cy="369332"/>
          </a:xfrm>
          <a:prstGeom prst="rect">
            <a:avLst/>
          </a:prstGeom>
          <a:noFill/>
          <a:ln>
            <a:noFill/>
          </a:ln>
        </p:spPr>
        <p:txBody>
          <a:bodyPr wrap="square" rtlCol="0">
            <a:spAutoFit/>
          </a:bodyPr>
          <a:lstStyle/>
          <a:p>
            <a:r>
              <a:rPr lang="es-CO" dirty="0" err="1" smtClean="0"/>
              <a:t>CMe</a:t>
            </a:r>
            <a:endParaRPr lang="es-CO" dirty="0" smtClean="0"/>
          </a:p>
        </p:txBody>
      </p:sp>
      <p:sp>
        <p:nvSpPr>
          <p:cNvPr id="4" name="3 CuadroTexto"/>
          <p:cNvSpPr txBox="1"/>
          <p:nvPr/>
        </p:nvSpPr>
        <p:spPr>
          <a:xfrm>
            <a:off x="4499992" y="3861048"/>
            <a:ext cx="360040" cy="369332"/>
          </a:xfrm>
          <a:prstGeom prst="rect">
            <a:avLst/>
          </a:prstGeom>
          <a:noFill/>
          <a:ln>
            <a:noFill/>
          </a:ln>
        </p:spPr>
        <p:txBody>
          <a:bodyPr wrap="square" rtlCol="0">
            <a:spAutoFit/>
          </a:bodyPr>
          <a:lstStyle/>
          <a:p>
            <a:r>
              <a:rPr lang="es-CO" dirty="0" smtClean="0"/>
              <a:t>A</a:t>
            </a:r>
          </a:p>
        </p:txBody>
      </p:sp>
    </p:spTree>
    <p:extLst>
      <p:ext uri="{BB962C8B-B14F-4D97-AF65-F5344CB8AC3E}">
        <p14:creationId xmlns:p14="http://schemas.microsoft.com/office/powerpoint/2010/main" val="2170948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20688"/>
            <a:ext cx="7920880" cy="5355312"/>
          </a:xfrm>
          <a:prstGeom prst="rect">
            <a:avLst/>
          </a:prstGeom>
          <a:noFill/>
          <a:ln>
            <a:noFill/>
          </a:ln>
        </p:spPr>
        <p:txBody>
          <a:bodyPr wrap="square" rtlCol="0">
            <a:spAutoFit/>
          </a:bodyPr>
          <a:lstStyle/>
          <a:p>
            <a:pPr algn="just"/>
            <a:r>
              <a:rPr lang="es-CO" dirty="0" smtClean="0"/>
              <a:t>Un competidor perfecto podría vender la cantidad que desee al precio de mercado vigente.</a:t>
            </a:r>
          </a:p>
          <a:p>
            <a:pPr algn="just"/>
            <a:r>
              <a:rPr lang="es-CO" dirty="0" smtClean="0"/>
              <a:t>Pero una empresa en competencia, </a:t>
            </a:r>
            <a:r>
              <a:rPr lang="es-CO" dirty="0" err="1" smtClean="0"/>
              <a:t>maximizadora</a:t>
            </a:r>
            <a:r>
              <a:rPr lang="es-CO" dirty="0" smtClean="0"/>
              <a:t> del beneficio, elige el nivel de producción en el que el costo marginal es igual al precio.  P = CM</a:t>
            </a:r>
          </a:p>
          <a:p>
            <a:pPr algn="just"/>
            <a:r>
              <a:rPr lang="es-CO" dirty="0" smtClean="0"/>
              <a:t>Esto ocurre porque el beneficio total alcanza su máximo cuando no es posible obtener más beneficios vendiendo unidades adicionales; la última unidad producida y vendida equilibra exactamente el ingreso marginal que es el precio y el costo adicional que es el costo marginal.</a:t>
            </a:r>
          </a:p>
          <a:p>
            <a:pPr algn="just"/>
            <a:r>
              <a:rPr lang="es-CO" dirty="0" smtClean="0"/>
              <a:t>En el punto B el costo marginal es igual al precio ($40) y corresponde a una producción de 4.000 unidades. Si a ese precio produce y vende más de 4.000 unidades esas unidades adicionales tienen un costo marginal superior al precio por tanto se perdería dinero. Por el contrario si produce y vende menos de 4.000 unidades </a:t>
            </a:r>
            <a:r>
              <a:rPr lang="es-CO" dirty="0" err="1" smtClean="0"/>
              <a:t>ahorrraría</a:t>
            </a:r>
            <a:r>
              <a:rPr lang="es-CO" dirty="0" smtClean="0"/>
              <a:t> el costo adicional o marginal de esas unidades (que es inferior a $40) pero perdería $40 de ingresos por tanto dejaría de obtener beneficios.</a:t>
            </a:r>
          </a:p>
          <a:p>
            <a:pPr algn="just"/>
            <a:r>
              <a:rPr lang="es-CO" dirty="0" smtClean="0"/>
              <a:t>En el punto B también ocurre que el costo medio es también de $40. Por tanto en este punto la empresa se encuentra en su punto de nivelación pues los ingresos totales cubren exactamente los costos totales.</a:t>
            </a:r>
          </a:p>
          <a:p>
            <a:pPr algn="just"/>
            <a:r>
              <a:rPr lang="es-CO" dirty="0" smtClean="0"/>
              <a:t>Si el precio es de $50 y la empresa por error produce y vende 4.000 unidades, estaría dejando de recibir (perdiendo) beneficios.</a:t>
            </a:r>
          </a:p>
        </p:txBody>
      </p:sp>
    </p:spTree>
    <p:extLst>
      <p:ext uri="{BB962C8B-B14F-4D97-AF65-F5344CB8AC3E}">
        <p14:creationId xmlns:p14="http://schemas.microsoft.com/office/powerpoint/2010/main" val="4282689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12456" y="692696"/>
            <a:ext cx="8264000" cy="4524315"/>
          </a:xfrm>
          <a:prstGeom prst="rect">
            <a:avLst/>
          </a:prstGeom>
          <a:noFill/>
          <a:ln>
            <a:noFill/>
          </a:ln>
        </p:spPr>
        <p:txBody>
          <a:bodyPr wrap="square" rtlCol="0">
            <a:spAutoFit/>
          </a:bodyPr>
          <a:lstStyle/>
          <a:p>
            <a:r>
              <a:rPr lang="es-CO" dirty="0"/>
              <a:t>Si el precio de mercado es de $</a:t>
            </a:r>
            <a:r>
              <a:rPr lang="es-CO" dirty="0" smtClean="0"/>
              <a:t>35,  </a:t>
            </a:r>
            <a:r>
              <a:rPr lang="es-CO" dirty="0"/>
              <a:t>el punto donde se igualan el precio y el costo marginal es el punto C pero en este punto el precio es menor que el costo medio de producción luego estaría causándose </a:t>
            </a:r>
            <a:r>
              <a:rPr lang="es-CO" dirty="0" smtClean="0"/>
              <a:t>pérdidas.  Si la empresa decide cerrar perdería $55.000  de costos fijos; en el caso del gráfico la pérdida sería de $20.000  entonces para la empresa es mejor, en el corto plazo, continuar produciendo y vendiendo pues pierde menos que si cerrara, es decir, en este caso está minimizando la pérdida.</a:t>
            </a:r>
          </a:p>
          <a:p>
            <a:r>
              <a:rPr lang="es-CO" dirty="0" smtClean="0"/>
              <a:t>Todo lo anterior lleva a la conclusión que para una empresa en competencia la curva de costo  marginal es su curva de oferta.</a:t>
            </a:r>
          </a:p>
          <a:p>
            <a:endParaRPr lang="es-CO" dirty="0"/>
          </a:p>
          <a:p>
            <a:r>
              <a:rPr lang="es-CO" dirty="0" smtClean="0"/>
              <a:t>Si el precio es tan bajo que los ingresos totales no alcanzan a cubrir sus costos variables medios la empresa minimiza sus pérdidas cerrando. Por tanto el precio de mercado críticamente bajo al que los ingresos son exactamente iguales al costo variable ( es decir, al que las pérdidas son exactamente iguales a los costos fijos) se denomina punto de cierre.</a:t>
            </a:r>
          </a:p>
          <a:p>
            <a:endParaRPr lang="es-CO" dirty="0"/>
          </a:p>
          <a:p>
            <a:endParaRPr lang="es-CO" dirty="0"/>
          </a:p>
        </p:txBody>
      </p:sp>
    </p:spTree>
    <p:extLst>
      <p:ext uri="{BB962C8B-B14F-4D97-AF65-F5344CB8AC3E}">
        <p14:creationId xmlns:p14="http://schemas.microsoft.com/office/powerpoint/2010/main" val="2364587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a:graphicFrameLocks/>
          </p:cNvGraphicFramePr>
          <p:nvPr>
            <p:extLst>
              <p:ext uri="{D42A27DB-BD31-4B8C-83A1-F6EECF244321}">
                <p14:modId xmlns:p14="http://schemas.microsoft.com/office/powerpoint/2010/main" val="699651361"/>
              </p:ext>
            </p:extLst>
          </p:nvPr>
        </p:nvGraphicFramePr>
        <p:xfrm>
          <a:off x="971600" y="764704"/>
          <a:ext cx="7416824" cy="5688632"/>
        </p:xfrm>
        <a:graphic>
          <a:graphicData uri="http://schemas.openxmlformats.org/drawingml/2006/chart">
            <c:chart xmlns:c="http://schemas.openxmlformats.org/drawingml/2006/chart" xmlns:r="http://schemas.openxmlformats.org/officeDocument/2006/relationships" r:id="rId2"/>
          </a:graphicData>
        </a:graphic>
      </p:graphicFrame>
      <p:sp>
        <p:nvSpPr>
          <p:cNvPr id="3" name="2 CuadroTexto"/>
          <p:cNvSpPr txBox="1"/>
          <p:nvPr/>
        </p:nvSpPr>
        <p:spPr>
          <a:xfrm>
            <a:off x="3131840" y="2780928"/>
            <a:ext cx="2088232" cy="369332"/>
          </a:xfrm>
          <a:prstGeom prst="rect">
            <a:avLst/>
          </a:prstGeom>
          <a:noFill/>
          <a:ln>
            <a:noFill/>
          </a:ln>
        </p:spPr>
        <p:txBody>
          <a:bodyPr wrap="square" rtlCol="0">
            <a:spAutoFit/>
          </a:bodyPr>
          <a:lstStyle/>
          <a:p>
            <a:r>
              <a:rPr lang="es-CO" dirty="0" smtClean="0"/>
              <a:t>Punto de nivelación</a:t>
            </a:r>
          </a:p>
        </p:txBody>
      </p:sp>
      <p:sp>
        <p:nvSpPr>
          <p:cNvPr id="4" name="3 CuadroTexto"/>
          <p:cNvSpPr txBox="1"/>
          <p:nvPr/>
        </p:nvSpPr>
        <p:spPr>
          <a:xfrm>
            <a:off x="4139952" y="4859868"/>
            <a:ext cx="2088232" cy="369332"/>
          </a:xfrm>
          <a:prstGeom prst="rect">
            <a:avLst/>
          </a:prstGeom>
          <a:noFill/>
          <a:ln>
            <a:noFill/>
          </a:ln>
        </p:spPr>
        <p:txBody>
          <a:bodyPr wrap="square" rtlCol="0">
            <a:spAutoFit/>
          </a:bodyPr>
          <a:lstStyle/>
          <a:p>
            <a:r>
              <a:rPr lang="es-CO" dirty="0" smtClean="0"/>
              <a:t>Punto de cierre</a:t>
            </a:r>
          </a:p>
        </p:txBody>
      </p:sp>
      <p:cxnSp>
        <p:nvCxnSpPr>
          <p:cNvPr id="6" name="5 Conector recto de flecha"/>
          <p:cNvCxnSpPr>
            <a:stCxn id="4" idx="1"/>
          </p:cNvCxnSpPr>
          <p:nvPr/>
        </p:nvCxnSpPr>
        <p:spPr>
          <a:xfrm flipH="1" flipV="1">
            <a:off x="3635896" y="4725144"/>
            <a:ext cx="504056" cy="319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647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476672"/>
            <a:ext cx="7992888" cy="6001643"/>
          </a:xfrm>
          <a:prstGeom prst="rect">
            <a:avLst/>
          </a:prstGeom>
          <a:noFill/>
          <a:ln>
            <a:noFill/>
          </a:ln>
        </p:spPr>
        <p:txBody>
          <a:bodyPr wrap="square" rtlCol="0">
            <a:spAutoFit/>
          </a:bodyPr>
          <a:lstStyle/>
          <a:p>
            <a:r>
              <a:rPr lang="es-CO" sz="2400" b="1" dirty="0" smtClean="0"/>
              <a:t>Resumen:</a:t>
            </a:r>
          </a:p>
          <a:p>
            <a:pPr algn="just"/>
            <a:r>
              <a:rPr lang="es-CO" b="1" dirty="0"/>
              <a:t>En condiciones de competencia perfecta, una empresa </a:t>
            </a:r>
            <a:r>
              <a:rPr lang="es-CO" b="1" dirty="0" err="1"/>
              <a:t>maximizadora</a:t>
            </a:r>
            <a:r>
              <a:rPr lang="es-CO" b="1" dirty="0"/>
              <a:t> del beneficio elige el nivel de producción en el que el costo marginal CM, es igual al Precio.  Esto ocurre porque siempre puede obtener beneficios adicionales en la medida en que el precio (que es el ingreso adicional generado por la última unidad vendida) sea mayor que el costo adicional o marginal de la última unidad.</a:t>
            </a:r>
          </a:p>
          <a:p>
            <a:pPr algn="just"/>
            <a:endParaRPr lang="es-CO" b="1" dirty="0"/>
          </a:p>
          <a:p>
            <a:pPr algn="just"/>
            <a:r>
              <a:rPr lang="es-CO" b="1" dirty="0"/>
              <a:t>El beneficio total alcanza su máximo, es decir, se maximiza cuando no es posible obtener más beneficios vendiendo unidades adicionales; la última unidad producida y vendida por el competidor perfecto equilibra exactamente el ingreso marginal  y el costo marginal. El ingreso adicional o marginal es el precio por unidad y el costo adicional es el costo marginal.</a:t>
            </a:r>
          </a:p>
          <a:p>
            <a:pPr algn="just"/>
            <a:endParaRPr lang="es-CO" b="1" dirty="0"/>
          </a:p>
          <a:p>
            <a:pPr algn="just"/>
            <a:r>
              <a:rPr lang="es-CO" b="1" dirty="0"/>
              <a:t>Maximización del beneficio cuando produce una cantidad donde el P = CM</a:t>
            </a:r>
          </a:p>
          <a:p>
            <a:pPr algn="just"/>
            <a:r>
              <a:rPr lang="es-CO" b="1" dirty="0"/>
              <a:t>Si el precio es igual al costo medio se opera en el punto de nivelación o equilibrio, si el precio es superior al costo medio se maximiza el beneficio y si el precio es inferior al costo medio se minimiza la pérdida.</a:t>
            </a:r>
          </a:p>
          <a:p>
            <a:pPr algn="just"/>
            <a:endParaRPr lang="es-CO" b="1" dirty="0"/>
          </a:p>
          <a:p>
            <a:pPr algn="just"/>
            <a:r>
              <a:rPr lang="es-CO" b="1" dirty="0"/>
              <a:t>Por otra parte, cuando el precio es tan bajo que los ingresos totales son menores que el costo variable la empresa minimiza sus pérdidas, dejando de producir, pues en este caso la pérdida es igual al costo fijo. Este es el  punto de cierre</a:t>
            </a:r>
            <a:r>
              <a:rPr lang="es-CO" b="1" dirty="0" smtClean="0"/>
              <a:t>.</a:t>
            </a:r>
            <a:endParaRPr lang="es-CO" b="1" dirty="0"/>
          </a:p>
        </p:txBody>
      </p:sp>
    </p:spTree>
    <p:extLst>
      <p:ext uri="{BB962C8B-B14F-4D97-AF65-F5344CB8AC3E}">
        <p14:creationId xmlns:p14="http://schemas.microsoft.com/office/powerpoint/2010/main" val="1806841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757148"/>
            <a:ext cx="8064896" cy="4832092"/>
          </a:xfrm>
          <a:prstGeom prst="rect">
            <a:avLst/>
          </a:prstGeom>
          <a:noFill/>
          <a:ln>
            <a:noFill/>
          </a:ln>
        </p:spPr>
        <p:txBody>
          <a:bodyPr wrap="square" rtlCol="0">
            <a:spAutoFit/>
          </a:bodyPr>
          <a:lstStyle/>
          <a:p>
            <a:pPr algn="ctr"/>
            <a:r>
              <a:rPr lang="es-CO" sz="2800" dirty="0" smtClean="0">
                <a:solidFill>
                  <a:srgbClr val="FF0000"/>
                </a:solidFill>
              </a:rPr>
              <a:t>LA EMPRESA EN COMPETENCIA IMPERFECTA</a:t>
            </a:r>
          </a:p>
          <a:p>
            <a:pPr algn="ctr"/>
            <a:endParaRPr lang="es-CO" sz="2800" dirty="0" smtClean="0">
              <a:solidFill>
                <a:srgbClr val="FF0000"/>
              </a:solidFill>
            </a:endParaRPr>
          </a:p>
          <a:p>
            <a:pPr algn="just"/>
            <a:r>
              <a:rPr lang="es-CO" dirty="0" smtClean="0"/>
              <a:t>Existe competencia imperfecta en una industria si los vendedores pueden controlar en alguna medida el precio del bien de esa industria.</a:t>
            </a:r>
          </a:p>
          <a:p>
            <a:pPr algn="just"/>
            <a:r>
              <a:rPr lang="es-CO" dirty="0" smtClean="0"/>
              <a:t>En este caso la curva de demanda es de pendiente negativa, es decir hay una relación inversa entre cantidad y precio.</a:t>
            </a:r>
          </a:p>
          <a:p>
            <a:pPr algn="just"/>
            <a:r>
              <a:rPr lang="es-CO" dirty="0" smtClean="0"/>
              <a:t>El caso extremo es el del Monopolio donde hay un único vendedor que tiene el control absoluto de una industria y no existen otras que produzcan buenos sustitutos del bien.</a:t>
            </a:r>
          </a:p>
          <a:p>
            <a:pPr algn="just"/>
            <a:r>
              <a:rPr lang="es-CO" dirty="0" smtClean="0"/>
              <a:t>En el Oligopolio existen pocos vendedores que puede ser que produzcan un producto idéntico o casi idéntico o que ofrecen productos diferenciados.</a:t>
            </a:r>
          </a:p>
          <a:p>
            <a:pPr algn="just"/>
            <a:endParaRPr lang="es-CO" dirty="0"/>
          </a:p>
          <a:p>
            <a:pPr algn="just"/>
            <a:r>
              <a:rPr lang="es-CO" dirty="0" smtClean="0">
                <a:solidFill>
                  <a:srgbClr val="FF0000"/>
                </a:solidFill>
              </a:rPr>
              <a:t>Ingreso marginal (IM): </a:t>
            </a:r>
          </a:p>
          <a:p>
            <a:pPr algn="just"/>
            <a:r>
              <a:rPr lang="es-CO" dirty="0" smtClean="0"/>
              <a:t>Es el incremento (positivo o negativo) que experimenta el ingreso total cuando se eleva la producción en una unidad.</a:t>
            </a:r>
          </a:p>
          <a:p>
            <a:endParaRPr lang="es-CO" dirty="0"/>
          </a:p>
        </p:txBody>
      </p:sp>
    </p:spTree>
    <p:extLst>
      <p:ext uri="{BB962C8B-B14F-4D97-AF65-F5344CB8AC3E}">
        <p14:creationId xmlns:p14="http://schemas.microsoft.com/office/powerpoint/2010/main" val="2117713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862684222"/>
              </p:ext>
            </p:extLst>
          </p:nvPr>
        </p:nvGraphicFramePr>
        <p:xfrm>
          <a:off x="899592" y="548679"/>
          <a:ext cx="7560840" cy="6021564"/>
        </p:xfrm>
        <a:graphic>
          <a:graphicData uri="http://schemas.openxmlformats.org/drawingml/2006/table">
            <a:tbl>
              <a:tblPr/>
              <a:tblGrid>
                <a:gridCol w="1153593"/>
                <a:gridCol w="2595583"/>
                <a:gridCol w="1691936"/>
                <a:gridCol w="2119728"/>
              </a:tblGrid>
              <a:tr h="451780">
                <a:tc>
                  <a:txBody>
                    <a:bodyPr/>
                    <a:lstStyle/>
                    <a:p>
                      <a:pPr algn="ctr" fontAlgn="b"/>
                      <a:r>
                        <a:rPr lang="es-CO" sz="1600" b="1" i="0" u="none" strike="noStrike" dirty="0">
                          <a:solidFill>
                            <a:srgbClr val="000000"/>
                          </a:solidFill>
                          <a:effectLst/>
                          <a:latin typeface="Calibri"/>
                        </a:rPr>
                        <a:t>CANTIDAD</a:t>
                      </a:r>
                    </a:p>
                  </a:txBody>
                  <a:tcPr marL="9332" marR="9332" marT="93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PRECIO = INGRESO MEDIO</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INGRESO TOTAL</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INGRESO MARGINAL</a:t>
                      </a:r>
                    </a:p>
                  </a:txBody>
                  <a:tcPr marL="9332" marR="9332" marT="93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275">
                <a:tc>
                  <a:txBody>
                    <a:bodyPr/>
                    <a:lstStyle/>
                    <a:p>
                      <a:pPr algn="ctr" fontAlgn="b"/>
                      <a:r>
                        <a:rPr lang="es-CO" sz="1600" b="1" i="0" u="none" strike="noStrike">
                          <a:solidFill>
                            <a:srgbClr val="000000"/>
                          </a:solidFill>
                          <a:effectLst/>
                          <a:latin typeface="Calibri"/>
                        </a:rPr>
                        <a:t>q</a:t>
                      </a:r>
                    </a:p>
                  </a:txBody>
                  <a:tcPr marL="9332" marR="9332" marT="933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P = IMe = IT/q</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IT = Pxq</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IM</a:t>
                      </a:r>
                    </a:p>
                  </a:txBody>
                  <a:tcPr marL="9332" marR="9332" marT="933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1</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2</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160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3</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smtClean="0">
                          <a:solidFill>
                            <a:srgbClr val="000000"/>
                          </a:solidFill>
                          <a:effectLst/>
                          <a:latin typeface="Calibri"/>
                        </a:rPr>
                        <a:t>60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001">
                <a:tc>
                  <a:txBody>
                    <a:bodyPr/>
                    <a:lstStyle/>
                    <a:p>
                      <a:pPr algn="ctr" fontAlgn="b"/>
                      <a:r>
                        <a:rPr lang="es-CO" sz="1600" b="0" i="0" u="none" strike="noStrike">
                          <a:solidFill>
                            <a:srgbClr val="000000"/>
                          </a:solidFill>
                          <a:effectLst/>
                          <a:latin typeface="Calibri"/>
                        </a:rPr>
                        <a:t>4</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275">
                <a:tc>
                  <a:txBody>
                    <a:bodyPr/>
                    <a:lstStyle/>
                    <a:p>
                      <a:pPr algn="ctr" fontAlgn="b"/>
                      <a:r>
                        <a:rPr lang="es-CO" sz="1600" b="0" i="0" u="none" strike="noStrike">
                          <a:solidFill>
                            <a:srgbClr val="000000"/>
                          </a:solidFill>
                          <a:effectLst/>
                          <a:latin typeface="Calibri"/>
                        </a:rPr>
                        <a:t>5</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500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6</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-60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7</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60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8</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9</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6036">
                <a:tc>
                  <a:txBody>
                    <a:bodyPr/>
                    <a:lstStyle/>
                    <a:p>
                      <a:pPr algn="ctr" fontAlgn="b"/>
                      <a:r>
                        <a:rPr lang="es-CO" sz="1600" b="0" i="0" u="none" strike="noStrike">
                          <a:solidFill>
                            <a:srgbClr val="000000"/>
                          </a:solidFill>
                          <a:effectLst/>
                          <a:latin typeface="Calibri"/>
                        </a:rPr>
                        <a:t>10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0</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332" marR="9332" marT="93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79711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4 Gráfico"/>
          <p:cNvGraphicFramePr>
            <a:graphicFrameLocks/>
          </p:cNvGraphicFramePr>
          <p:nvPr>
            <p:extLst>
              <p:ext uri="{D42A27DB-BD31-4B8C-83A1-F6EECF244321}">
                <p14:modId xmlns:p14="http://schemas.microsoft.com/office/powerpoint/2010/main" val="2866118969"/>
              </p:ext>
            </p:extLst>
          </p:nvPr>
        </p:nvGraphicFramePr>
        <p:xfrm>
          <a:off x="899592" y="764704"/>
          <a:ext cx="7272808" cy="511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686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764704"/>
            <a:ext cx="7848872" cy="5632311"/>
          </a:xfrm>
          <a:prstGeom prst="rect">
            <a:avLst/>
          </a:prstGeom>
          <a:noFill/>
          <a:ln>
            <a:noFill/>
          </a:ln>
        </p:spPr>
        <p:txBody>
          <a:bodyPr wrap="square" rtlCol="0">
            <a:spAutoFit/>
          </a:bodyPr>
          <a:lstStyle/>
          <a:p>
            <a:pPr algn="just"/>
            <a:r>
              <a:rPr lang="es-CO" dirty="0" smtClean="0"/>
              <a:t>En la gráfica se puede observar que el Ingreso Marginal IM, es positivo hasta cuando q unidades es igual a 5 y a partir de este punto el IM es negativo; esto se debe a que para vender la sexta unidad hay que reducir el precio de todas las 6 unidades de tal manera que se termina obteniendo un ingreso total menor que el que se obtenía cuando se producían y vendían 5 unidades.</a:t>
            </a:r>
          </a:p>
          <a:p>
            <a:pPr algn="just"/>
            <a:r>
              <a:rPr lang="es-CO" dirty="0" smtClean="0"/>
              <a:t>Sin embargo el ingreso medio o precio sigue siendo positivo.</a:t>
            </a:r>
          </a:p>
          <a:p>
            <a:pPr algn="just"/>
            <a:r>
              <a:rPr lang="es-CO" dirty="0" smtClean="0"/>
              <a:t>El monopolista desea maximizar sus beneficios totales. BT = IT – CT.</a:t>
            </a:r>
          </a:p>
          <a:p>
            <a:pPr algn="just"/>
            <a:r>
              <a:rPr lang="es-CO" dirty="0" smtClean="0"/>
              <a:t>Para lograrlo se debe buscar el precio y la cantidad de equilibrio que le reporten la mayor diferencia entre IT y CT.</a:t>
            </a:r>
          </a:p>
          <a:p>
            <a:pPr algn="just"/>
            <a:r>
              <a:rPr lang="es-CO" dirty="0" smtClean="0"/>
              <a:t>Mientras cada unidad adicional de producto genere más ingreso de lo que cuesta, es decir en la medida en que el IM sea mayor que el costo marginal CM, el beneficio de la empresa está aumentando por lo que esta continuaría aumentando la producción. Si por el contrario el IM correspondiente a un nivel de producción es menor que el CM significa que un aumento de la producción provocaría una reducción de los beneficios, por lo que la empresa </a:t>
            </a:r>
            <a:r>
              <a:rPr lang="es-CO" dirty="0" err="1" smtClean="0"/>
              <a:t>maximizadora</a:t>
            </a:r>
            <a:r>
              <a:rPr lang="es-CO" dirty="0" smtClean="0"/>
              <a:t> de beneficios debería reducir su producción.</a:t>
            </a:r>
          </a:p>
          <a:p>
            <a:pPr algn="just"/>
            <a:r>
              <a:rPr lang="es-CO" dirty="0" smtClean="0"/>
              <a:t>Es evidente que el punto de máximo beneficio es aquel en 	que el ingreso marginal es exactamente igual al costo marginal.</a:t>
            </a:r>
          </a:p>
          <a:p>
            <a:pPr algn="just"/>
            <a:r>
              <a:rPr lang="es-CO" b="1" dirty="0" smtClean="0"/>
              <a:t>El precio y la cantidad de máximo beneficio de un monopolista son aquellos con los que el ingreso marginal es igual al costo marginal. IM = CM.</a:t>
            </a:r>
          </a:p>
        </p:txBody>
      </p:sp>
    </p:spTree>
    <p:extLst>
      <p:ext uri="{BB962C8B-B14F-4D97-AF65-F5344CB8AC3E}">
        <p14:creationId xmlns:p14="http://schemas.microsoft.com/office/powerpoint/2010/main" val="3347147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027656"/>
            <a:ext cx="4248472" cy="4281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827584" y="548680"/>
            <a:ext cx="7272808" cy="2031325"/>
          </a:xfrm>
          <a:prstGeom prst="rect">
            <a:avLst/>
          </a:prstGeom>
          <a:noFill/>
          <a:ln>
            <a:noFill/>
          </a:ln>
        </p:spPr>
        <p:txBody>
          <a:bodyPr wrap="square" rtlCol="0">
            <a:spAutoFit/>
          </a:bodyPr>
          <a:lstStyle/>
          <a:p>
            <a:pPr marL="285750" indent="-285750">
              <a:buFont typeface="Wingdings" panose="05000000000000000000" pitchFamily="2" charset="2"/>
              <a:buChar char="Ø"/>
            </a:pPr>
            <a:r>
              <a:rPr lang="es-CO" dirty="0" smtClean="0"/>
              <a:t>Establecer  una tarifa es un problema esencialmente ECONÓMICO</a:t>
            </a:r>
          </a:p>
          <a:p>
            <a:endParaRPr lang="es-CO" dirty="0" smtClean="0"/>
          </a:p>
          <a:p>
            <a:pPr marL="285750" indent="-285750">
              <a:buFont typeface="Wingdings" panose="05000000000000000000" pitchFamily="2" charset="2"/>
              <a:buChar char="Ø"/>
            </a:pPr>
            <a:r>
              <a:rPr lang="es-CO" dirty="0" smtClean="0"/>
              <a:t>Se trata de encontrar un equilibrio entre  las empresas productoras de los bienes o servicios objeto de tarifas y  los consumidores que los utilizan.</a:t>
            </a:r>
            <a:endParaRPr lang="es-CO" dirty="0"/>
          </a:p>
          <a:p>
            <a:endParaRPr lang="es-CO" dirty="0" smtClean="0"/>
          </a:p>
          <a:p>
            <a:endParaRPr lang="es-CO" dirty="0" smtClean="0"/>
          </a:p>
        </p:txBody>
      </p:sp>
      <p:sp>
        <p:nvSpPr>
          <p:cNvPr id="3" name="2 CuadroTexto"/>
          <p:cNvSpPr txBox="1"/>
          <p:nvPr/>
        </p:nvSpPr>
        <p:spPr>
          <a:xfrm>
            <a:off x="2195736" y="4509120"/>
            <a:ext cx="1800200" cy="646331"/>
          </a:xfrm>
          <a:prstGeom prst="rect">
            <a:avLst/>
          </a:prstGeom>
          <a:noFill/>
          <a:ln>
            <a:noFill/>
          </a:ln>
        </p:spPr>
        <p:txBody>
          <a:bodyPr wrap="square" rtlCol="0">
            <a:spAutoFit/>
          </a:bodyPr>
          <a:lstStyle/>
          <a:p>
            <a:pPr algn="ctr"/>
            <a:r>
              <a:rPr lang="es-CO" dirty="0" smtClean="0"/>
              <a:t>EMPRESA PRODUCTORA</a:t>
            </a:r>
          </a:p>
        </p:txBody>
      </p:sp>
      <p:sp>
        <p:nvSpPr>
          <p:cNvPr id="4" name="3 CuadroTexto"/>
          <p:cNvSpPr txBox="1"/>
          <p:nvPr/>
        </p:nvSpPr>
        <p:spPr>
          <a:xfrm>
            <a:off x="4644008" y="4715852"/>
            <a:ext cx="1800200" cy="369332"/>
          </a:xfrm>
          <a:prstGeom prst="rect">
            <a:avLst/>
          </a:prstGeom>
          <a:noFill/>
          <a:ln>
            <a:noFill/>
          </a:ln>
        </p:spPr>
        <p:txBody>
          <a:bodyPr wrap="square" rtlCol="0">
            <a:spAutoFit/>
          </a:bodyPr>
          <a:lstStyle/>
          <a:p>
            <a:r>
              <a:rPr lang="es-CO" dirty="0" smtClean="0"/>
              <a:t>CONSUMIDORES</a:t>
            </a:r>
          </a:p>
        </p:txBody>
      </p:sp>
    </p:spTree>
    <p:extLst>
      <p:ext uri="{BB962C8B-B14F-4D97-AF65-F5344CB8AC3E}">
        <p14:creationId xmlns:p14="http://schemas.microsoft.com/office/powerpoint/2010/main" val="2851114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106507606"/>
              </p:ext>
            </p:extLst>
          </p:nvPr>
        </p:nvGraphicFramePr>
        <p:xfrm>
          <a:off x="457200" y="764712"/>
          <a:ext cx="8435280" cy="5544606"/>
        </p:xfrm>
        <a:graphic>
          <a:graphicData uri="http://schemas.openxmlformats.org/drawingml/2006/table">
            <a:tbl>
              <a:tblPr/>
              <a:tblGrid>
                <a:gridCol w="946448"/>
                <a:gridCol w="1728192"/>
                <a:gridCol w="1080120"/>
                <a:gridCol w="936104"/>
                <a:gridCol w="1152128"/>
                <a:gridCol w="1296144"/>
                <a:gridCol w="1296144"/>
              </a:tblGrid>
              <a:tr h="358399">
                <a:tc gridSpan="7">
                  <a:txBody>
                    <a:bodyPr/>
                    <a:lstStyle/>
                    <a:p>
                      <a:pPr algn="ctr" fontAlgn="b"/>
                      <a:r>
                        <a:rPr lang="es-CO" sz="1500" b="1" i="0" u="none" strike="noStrike" dirty="0">
                          <a:solidFill>
                            <a:srgbClr val="000000"/>
                          </a:solidFill>
                          <a:effectLst/>
                          <a:latin typeface="Calibri"/>
                        </a:rPr>
                        <a:t>MAXIMIZACIÓN DEL BENEFICIO</a:t>
                      </a:r>
                    </a:p>
                  </a:txBody>
                  <a:tcPr marL="9226" marR="9226" marT="922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502308">
                <a:tc>
                  <a:txBody>
                    <a:bodyPr/>
                    <a:lstStyle/>
                    <a:p>
                      <a:pPr algn="ctr" fontAlgn="b"/>
                      <a:r>
                        <a:rPr lang="es-CO" sz="1600" b="1" i="0" u="none" strike="noStrike" dirty="0">
                          <a:solidFill>
                            <a:srgbClr val="000000"/>
                          </a:solidFill>
                          <a:effectLst/>
                          <a:latin typeface="Calibri"/>
                        </a:rPr>
                        <a:t>CANTIDAD</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PRECIO = INGRESO MEDIO</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INGRESO TOTAL</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COSTO TOTAL</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BENEFICIO TOTAL</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INGRESO MARGINAL</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COSTO MARGINAL</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1" i="0" u="none" strike="noStrike" dirty="0">
                          <a:solidFill>
                            <a:srgbClr val="000000"/>
                          </a:solidFill>
                          <a:effectLst/>
                          <a:latin typeface="Calibri"/>
                        </a:rPr>
                        <a:t>q</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P = </a:t>
                      </a:r>
                      <a:r>
                        <a:rPr lang="es-CO" sz="1600" b="1" i="0" u="none" strike="noStrike" dirty="0" err="1">
                          <a:solidFill>
                            <a:srgbClr val="000000"/>
                          </a:solidFill>
                          <a:effectLst/>
                          <a:latin typeface="Calibri"/>
                        </a:rPr>
                        <a:t>IMe</a:t>
                      </a:r>
                      <a:r>
                        <a:rPr lang="es-CO" sz="1600" b="1" i="0" u="none" strike="noStrike" dirty="0">
                          <a:solidFill>
                            <a:srgbClr val="000000"/>
                          </a:solidFill>
                          <a:effectLst/>
                          <a:latin typeface="Calibri"/>
                        </a:rPr>
                        <a:t> = IT/q</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IT = </a:t>
                      </a:r>
                      <a:r>
                        <a:rPr lang="es-CO" sz="1600" b="1" i="0" u="none" strike="noStrike" dirty="0" err="1">
                          <a:solidFill>
                            <a:srgbClr val="000000"/>
                          </a:solidFill>
                          <a:effectLst/>
                          <a:latin typeface="Calibri"/>
                        </a:rPr>
                        <a:t>Pxq</a:t>
                      </a:r>
                      <a:endParaRPr lang="es-CO" sz="1600" b="1" i="0" u="none" strike="noStrike" dirty="0">
                        <a:solidFill>
                          <a:srgbClr val="000000"/>
                        </a:solidFill>
                        <a:effectLst/>
                        <a:latin typeface="Calibri"/>
                      </a:endParaRP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CT</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BT</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IM</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CM</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0</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200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145</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-145</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30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1</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175</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5</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25</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2</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160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20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3</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140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60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30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1" i="0" u="none" strike="noStrike">
                          <a:solidFill>
                            <a:srgbClr val="000000"/>
                          </a:solidFill>
                          <a:effectLst/>
                          <a:latin typeface="Calibri"/>
                        </a:rPr>
                        <a:t>4</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120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480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250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230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a:solidFill>
                            <a:srgbClr val="000000"/>
                          </a:solidFill>
                          <a:effectLst/>
                          <a:latin typeface="Calibri"/>
                        </a:rPr>
                        <a:t>40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1" i="0" u="none" strike="noStrike" dirty="0">
                          <a:solidFill>
                            <a:srgbClr val="000000"/>
                          </a:solidFill>
                          <a:effectLst/>
                          <a:latin typeface="Calibri"/>
                        </a:rPr>
                        <a:t>40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50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5</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500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70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6</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480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370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110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-60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90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7</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60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460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-40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530">
                <a:tc>
                  <a:txBody>
                    <a:bodyPr/>
                    <a:lstStyle/>
                    <a:p>
                      <a:pPr algn="ctr" fontAlgn="b"/>
                      <a:r>
                        <a:rPr lang="es-CO" sz="1600" b="0" i="0" u="none" strike="noStrike">
                          <a:solidFill>
                            <a:srgbClr val="000000"/>
                          </a:solidFill>
                          <a:effectLst/>
                          <a:latin typeface="Calibri"/>
                        </a:rPr>
                        <a:t> </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-100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110</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889">
                <a:tc>
                  <a:txBody>
                    <a:bodyPr/>
                    <a:lstStyle/>
                    <a:p>
                      <a:pPr algn="ctr" fontAlgn="b"/>
                      <a:r>
                        <a:rPr lang="es-CO" sz="1600" b="0" i="0" u="none" strike="noStrike">
                          <a:solidFill>
                            <a:srgbClr val="000000"/>
                          </a:solidFill>
                          <a:effectLst/>
                          <a:latin typeface="Calibri"/>
                        </a:rPr>
                        <a:t>8</a:t>
                      </a:r>
                    </a:p>
                  </a:txBody>
                  <a:tcPr marL="9226" marR="9226" marT="92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40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320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570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-250</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600" b="0" i="0" u="none" strike="noStrike" dirty="0">
                          <a:solidFill>
                            <a:srgbClr val="000000"/>
                          </a:solidFill>
                          <a:effectLst/>
                          <a:latin typeface="Calibri"/>
                        </a:rPr>
                        <a:t> </a:t>
                      </a:r>
                    </a:p>
                  </a:txBody>
                  <a:tcPr marL="9226" marR="9226" marT="92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33350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1 Gráfico"/>
          <p:cNvGraphicFramePr>
            <a:graphicFrameLocks/>
          </p:cNvGraphicFramePr>
          <p:nvPr>
            <p:extLst>
              <p:ext uri="{D42A27DB-BD31-4B8C-83A1-F6EECF244321}">
                <p14:modId xmlns:p14="http://schemas.microsoft.com/office/powerpoint/2010/main" val="582294917"/>
              </p:ext>
            </p:extLst>
          </p:nvPr>
        </p:nvGraphicFramePr>
        <p:xfrm>
          <a:off x="755576" y="764704"/>
          <a:ext cx="7848872" cy="5544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48206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920880" cy="2585323"/>
          </a:xfrm>
          <a:prstGeom prst="rect">
            <a:avLst/>
          </a:prstGeom>
          <a:noFill/>
          <a:ln>
            <a:noFill/>
          </a:ln>
        </p:spPr>
        <p:txBody>
          <a:bodyPr wrap="square" rtlCol="0">
            <a:spAutoFit/>
          </a:bodyPr>
          <a:lstStyle/>
          <a:p>
            <a:r>
              <a:rPr lang="es-CO" b="1" dirty="0"/>
              <a:t>El monopolista maximiza sus beneficios fijando e nivel de producción en el punto en que el costo marginal es igual al ingreso marginal,  es decir CM=IM.</a:t>
            </a:r>
          </a:p>
          <a:p>
            <a:r>
              <a:rPr lang="es-CO" b="1" dirty="0"/>
              <a:t>La estrategia de intervención por parte del Estado de los monopolios se realiza:</a:t>
            </a:r>
          </a:p>
          <a:p>
            <a:pPr marL="285750" indent="-285750">
              <a:buFont typeface="Wingdings" panose="05000000000000000000" pitchFamily="2" charset="2"/>
              <a:buChar char="Ø"/>
            </a:pPr>
            <a:r>
              <a:rPr lang="es-CO" b="1" dirty="0"/>
              <a:t>Gravando los monopolios con impuestos que reducen sus beneficios y permiten al Estado retornar a la sociedad dicha reducción.</a:t>
            </a:r>
          </a:p>
          <a:p>
            <a:pPr marL="285750" indent="-285750">
              <a:buFont typeface="Wingdings" panose="05000000000000000000" pitchFamily="2" charset="2"/>
              <a:buChar char="Ø"/>
            </a:pPr>
            <a:r>
              <a:rPr lang="es-CO" b="1" dirty="0"/>
              <a:t>Control de precios.</a:t>
            </a:r>
          </a:p>
          <a:p>
            <a:pPr marL="285750" indent="-285750">
              <a:buFont typeface="Wingdings" panose="05000000000000000000" pitchFamily="2" charset="2"/>
              <a:buChar char="Ø"/>
            </a:pPr>
            <a:r>
              <a:rPr lang="es-CO" b="1" dirty="0"/>
              <a:t>Propiedad pública de los monopolios.</a:t>
            </a:r>
          </a:p>
          <a:p>
            <a:pPr marL="285750" indent="-285750">
              <a:buFont typeface="Wingdings" panose="05000000000000000000" pitchFamily="2" charset="2"/>
              <a:buChar char="Ø"/>
            </a:pPr>
            <a:r>
              <a:rPr lang="es-CO" b="1" dirty="0"/>
              <a:t>La Regulación. Es un control público sin propiedad pública</a:t>
            </a:r>
          </a:p>
          <a:p>
            <a:pPr marL="285750" indent="-285750">
              <a:buFont typeface="Wingdings" panose="05000000000000000000" pitchFamily="2" charset="2"/>
              <a:buChar char="Ø"/>
            </a:pPr>
            <a:r>
              <a:rPr lang="es-CO" b="1" dirty="0"/>
              <a:t>La política antimonopolio.</a:t>
            </a:r>
          </a:p>
        </p:txBody>
      </p:sp>
    </p:spTree>
    <p:extLst>
      <p:ext uri="{BB962C8B-B14F-4D97-AF65-F5344CB8AC3E}">
        <p14:creationId xmlns:p14="http://schemas.microsoft.com/office/powerpoint/2010/main" val="6022192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20688"/>
            <a:ext cx="7776864" cy="3693319"/>
          </a:xfrm>
          <a:prstGeom prst="rect">
            <a:avLst/>
          </a:prstGeom>
          <a:noFill/>
          <a:ln>
            <a:noFill/>
          </a:ln>
        </p:spPr>
        <p:txBody>
          <a:bodyPr wrap="square" rtlCol="0">
            <a:spAutoFit/>
          </a:bodyPr>
          <a:lstStyle/>
          <a:p>
            <a:r>
              <a:rPr lang="es-CO" dirty="0" smtClean="0">
                <a:solidFill>
                  <a:srgbClr val="FF0000"/>
                </a:solidFill>
              </a:rPr>
              <a:t>Monopolio Natural.</a:t>
            </a:r>
          </a:p>
          <a:p>
            <a:pPr algn="just"/>
            <a:r>
              <a:rPr lang="es-CO" dirty="0" smtClean="0"/>
              <a:t>La existencia de Economías de Escala o de costos medios y marginales decrecientes es una de las causas de la competencia imperfecta. A medida que crece la cantidad de producto la empresa encuentra formas de producción más eficientes y esto prácticamente en forma indefinida lo que hace imposible la coexistencia de muchos competidores perfectos. En este caso la forma más eficiente de organizar la producción es una única empresa constituyéndose entonces en un Monopolio Natural.</a:t>
            </a:r>
          </a:p>
          <a:p>
            <a:pPr algn="just"/>
            <a:r>
              <a:rPr lang="es-CO" dirty="0" smtClean="0"/>
              <a:t>La existencia hoy de monopolios naturales es escasa y prácticamente se reduce a algunos servicios públicos como el gas, la electricidad y el agua.</a:t>
            </a:r>
          </a:p>
          <a:p>
            <a:pPr algn="just"/>
            <a:r>
              <a:rPr lang="es-CO" b="1" dirty="0" smtClean="0"/>
              <a:t>Tradicionalmente la regulación impone a los monopolios naturales la fijación de los precios basada en el Costo Medio.</a:t>
            </a:r>
          </a:p>
          <a:p>
            <a:pPr algn="just"/>
            <a:endParaRPr lang="es-CO" dirty="0" smtClean="0"/>
          </a:p>
        </p:txBody>
      </p:sp>
    </p:spTree>
    <p:extLst>
      <p:ext uri="{BB962C8B-B14F-4D97-AF65-F5344CB8AC3E}">
        <p14:creationId xmlns:p14="http://schemas.microsoft.com/office/powerpoint/2010/main" val="776326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HERNANDO GONZALEZ\UIS\hernando grafica 5\hernando grafica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7153">
            <a:off x="827584" y="184823"/>
            <a:ext cx="7776863" cy="6432715"/>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827584" y="476672"/>
            <a:ext cx="7776863"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t>REGULACION DEL MONOPOLIO</a:t>
            </a:r>
            <a:endParaRPr lang="es-CO" sz="2400" dirty="0"/>
          </a:p>
        </p:txBody>
      </p:sp>
    </p:spTree>
    <p:extLst>
      <p:ext uri="{BB962C8B-B14F-4D97-AF65-F5344CB8AC3E}">
        <p14:creationId xmlns:p14="http://schemas.microsoft.com/office/powerpoint/2010/main" val="18297458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260648"/>
            <a:ext cx="7776864" cy="6463308"/>
          </a:xfrm>
          <a:prstGeom prst="rect">
            <a:avLst/>
          </a:prstGeom>
          <a:noFill/>
          <a:ln>
            <a:noFill/>
          </a:ln>
        </p:spPr>
        <p:txBody>
          <a:bodyPr wrap="square" rtlCol="0">
            <a:spAutoFit/>
          </a:bodyPr>
          <a:lstStyle/>
          <a:p>
            <a:pPr algn="just"/>
            <a:r>
              <a:rPr lang="es-CO" dirty="0">
                <a:solidFill>
                  <a:srgbClr val="FF0000"/>
                </a:solidFill>
              </a:rPr>
              <a:t>CONSTITUCIÓN POLÍTICA DE COLOMBIA.</a:t>
            </a:r>
          </a:p>
          <a:p>
            <a:pPr algn="just"/>
            <a:r>
              <a:rPr lang="es-CO" dirty="0" smtClean="0">
                <a:solidFill>
                  <a:srgbClr val="FF0000"/>
                </a:solidFill>
              </a:rPr>
              <a:t>Artículo 336. </a:t>
            </a:r>
            <a:r>
              <a:rPr lang="es-CO" dirty="0"/>
              <a:t> </a:t>
            </a:r>
            <a:endParaRPr lang="es-CO" dirty="0" smtClean="0"/>
          </a:p>
          <a:p>
            <a:pPr algn="just"/>
            <a:r>
              <a:rPr lang="es-CO" dirty="0" smtClean="0"/>
              <a:t>Ningún </a:t>
            </a:r>
            <a:r>
              <a:rPr lang="es-CO" dirty="0"/>
              <a:t>monopolio podrá establecerse sino como arbitrio rentístico, con una finalidad de interés público o social y en virtud de la ley</a:t>
            </a:r>
            <a:r>
              <a:rPr lang="es-CO" dirty="0" smtClean="0"/>
              <a:t>.</a:t>
            </a:r>
          </a:p>
          <a:p>
            <a:pPr algn="just"/>
            <a:r>
              <a:rPr lang="es-CO" dirty="0" smtClean="0"/>
              <a:t>Ejemplo: Juegos de azar  provee recursos para la salud.  Monopolio de licores provee recursos para salud y educación.</a:t>
            </a:r>
          </a:p>
          <a:p>
            <a:pPr algn="just"/>
            <a:endParaRPr lang="es-CO" dirty="0"/>
          </a:p>
          <a:p>
            <a:pPr algn="just"/>
            <a:r>
              <a:rPr lang="es-CO" dirty="0" smtClean="0">
                <a:solidFill>
                  <a:srgbClr val="FF0000"/>
                </a:solidFill>
              </a:rPr>
              <a:t>CAPÍTULO V.  DE LA FINALIDAD SOCIAL DEL ESTADO Y DE LOS SERVICIOS PÚBLICOS.</a:t>
            </a:r>
          </a:p>
          <a:p>
            <a:pPr algn="just"/>
            <a:endParaRPr lang="es-CO" dirty="0" smtClean="0">
              <a:solidFill>
                <a:srgbClr val="FF0000"/>
              </a:solidFill>
            </a:endParaRPr>
          </a:p>
          <a:p>
            <a:pPr algn="just"/>
            <a:r>
              <a:rPr lang="es-CO" dirty="0" smtClean="0">
                <a:solidFill>
                  <a:srgbClr val="FF0000"/>
                </a:solidFill>
              </a:rPr>
              <a:t>Artículo 365</a:t>
            </a:r>
            <a:r>
              <a:rPr lang="es-CO" dirty="0" smtClean="0"/>
              <a:t>. Los servicios públicos son inherentes a la finalidad social del Estado. Es deber del Estado asegurar su prestación eficiente a todos los habitantes del territorio nacional. </a:t>
            </a:r>
          </a:p>
          <a:p>
            <a:pPr algn="just"/>
            <a:r>
              <a:rPr lang="es-CO" dirty="0" smtClean="0"/>
              <a:t>Los servicios públicos estarán sometidos al régimen jurídico que fije la ley, podrán ser prestados por el Estado, directa o indirectamente, por comunidades organizadas, o por particulares.</a:t>
            </a:r>
          </a:p>
          <a:p>
            <a:pPr algn="just"/>
            <a:r>
              <a:rPr lang="es-CO" dirty="0" smtClean="0"/>
              <a:t>En todo caso el Estado mantendrá la regulación, el control y la vigilancia de dichos servicios.</a:t>
            </a:r>
          </a:p>
          <a:p>
            <a:pPr algn="just"/>
            <a:endParaRPr lang="es-CO" dirty="0"/>
          </a:p>
          <a:p>
            <a:pPr algn="just"/>
            <a:r>
              <a:rPr lang="es-CO" dirty="0">
                <a:solidFill>
                  <a:srgbClr val="FF0000"/>
                </a:solidFill>
              </a:rPr>
              <a:t>Artículo 367. </a:t>
            </a:r>
            <a:r>
              <a:rPr lang="es-CO" dirty="0"/>
              <a:t> La ley fijará las competencias y responsabilidades relativas a la prestación de los servicios públicos domiciliarios, su cobertura, calidad y financiación, y el régimen tarifario que tendrá en cuenta además de los criterios de costos, los de solidaridad y redistribución de ingresos.</a:t>
            </a:r>
            <a:endParaRPr lang="es-CO" dirty="0" smtClean="0"/>
          </a:p>
        </p:txBody>
      </p:sp>
    </p:spTree>
    <p:extLst>
      <p:ext uri="{BB962C8B-B14F-4D97-AF65-F5344CB8AC3E}">
        <p14:creationId xmlns:p14="http://schemas.microsoft.com/office/powerpoint/2010/main" val="10417627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Cerrar llave"/>
          <p:cNvSpPr/>
          <p:nvPr/>
        </p:nvSpPr>
        <p:spPr>
          <a:xfrm>
            <a:off x="2478704" y="2964298"/>
            <a:ext cx="72008" cy="720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14" name="13 CuadroTexto"/>
          <p:cNvSpPr txBox="1"/>
          <p:nvPr/>
        </p:nvSpPr>
        <p:spPr>
          <a:xfrm>
            <a:off x="1043608" y="548680"/>
            <a:ext cx="7704856" cy="954107"/>
          </a:xfrm>
          <a:prstGeom prst="rect">
            <a:avLst/>
          </a:prstGeom>
          <a:noFill/>
          <a:ln>
            <a:noFill/>
          </a:ln>
        </p:spPr>
        <p:txBody>
          <a:bodyPr wrap="square" rtlCol="0">
            <a:spAutoFit/>
          </a:bodyPr>
          <a:lstStyle/>
          <a:p>
            <a:pPr algn="ctr"/>
            <a:r>
              <a:rPr lang="es-CO" sz="2800" dirty="0" smtClean="0"/>
              <a:t>COMPONENTES DE LA PRESTACIÓN DEL SERVICIO DE ENERGÍA ELÉCTRICA</a:t>
            </a:r>
          </a:p>
        </p:txBody>
      </p:sp>
      <p:grpSp>
        <p:nvGrpSpPr>
          <p:cNvPr id="3" name="2 Grupo"/>
          <p:cNvGrpSpPr/>
          <p:nvPr/>
        </p:nvGrpSpPr>
        <p:grpSpPr>
          <a:xfrm>
            <a:off x="395536" y="1961076"/>
            <a:ext cx="8568952" cy="3046988"/>
            <a:chOff x="455652" y="1021986"/>
            <a:chExt cx="8568952" cy="3046988"/>
          </a:xfrm>
        </p:grpSpPr>
        <p:sp>
          <p:nvSpPr>
            <p:cNvPr id="9" name="8 CuadroTexto"/>
            <p:cNvSpPr txBox="1"/>
            <p:nvPr/>
          </p:nvSpPr>
          <p:spPr>
            <a:xfrm>
              <a:off x="455652" y="1021986"/>
              <a:ext cx="8568952" cy="3046988"/>
            </a:xfrm>
            <a:prstGeom prst="rect">
              <a:avLst/>
            </a:prstGeom>
            <a:noFill/>
            <a:ln>
              <a:solidFill>
                <a:schemeClr val="accent1">
                  <a:shade val="95000"/>
                  <a:satMod val="105000"/>
                  <a:alpha val="87000"/>
                </a:schemeClr>
              </a:solidFill>
            </a:ln>
          </p:spPr>
          <p:txBody>
            <a:bodyPr wrap="square" rtlCol="0" anchor="ctr">
              <a:spAutoFit/>
            </a:bodyPr>
            <a:lstStyle/>
            <a:p>
              <a:r>
                <a:rPr lang="es-CO" sz="2400" dirty="0" smtClean="0"/>
                <a:t>GENERACIÓN                                 PRODUCCIÓN (COMPETENCIA)</a:t>
              </a:r>
            </a:p>
            <a:p>
              <a:endParaRPr lang="es-CO" sz="2400" dirty="0"/>
            </a:p>
            <a:p>
              <a:pPr>
                <a:lnSpc>
                  <a:spcPct val="150000"/>
                </a:lnSpc>
              </a:pPr>
              <a:r>
                <a:rPr lang="es-CO" sz="2400" dirty="0" smtClean="0"/>
                <a:t>TRANSMISIÓN                               </a:t>
              </a:r>
            </a:p>
            <a:p>
              <a:pPr>
                <a:lnSpc>
                  <a:spcPct val="150000"/>
                </a:lnSpc>
              </a:pPr>
              <a:r>
                <a:rPr lang="es-CO" sz="2400" dirty="0" smtClean="0"/>
                <a:t>DISTRIBUCIÓN                                           </a:t>
              </a:r>
            </a:p>
            <a:p>
              <a:endParaRPr lang="es-CO" sz="2400" dirty="0"/>
            </a:p>
            <a:p>
              <a:r>
                <a:rPr lang="es-CO" sz="2400" dirty="0" smtClean="0"/>
                <a:t>COMERCIALIZACIÓN                     INTERMEDIACIÓN (COMPETENCIA)</a:t>
              </a:r>
            </a:p>
            <a:p>
              <a:endParaRPr lang="es-CO" sz="2400" dirty="0" smtClean="0"/>
            </a:p>
          </p:txBody>
        </p:sp>
        <p:sp>
          <p:nvSpPr>
            <p:cNvPr id="10" name="9 Flecha derecha"/>
            <p:cNvSpPr/>
            <p:nvPr/>
          </p:nvSpPr>
          <p:spPr>
            <a:xfrm>
              <a:off x="3275856" y="10721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3347864" y="20608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derecha"/>
            <p:cNvSpPr/>
            <p:nvPr/>
          </p:nvSpPr>
          <p:spPr>
            <a:xfrm>
              <a:off x="3408856" y="320999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CuadroTexto"/>
            <p:cNvSpPr txBox="1"/>
            <p:nvPr/>
          </p:nvSpPr>
          <p:spPr>
            <a:xfrm>
              <a:off x="4326272" y="2051556"/>
              <a:ext cx="4032448" cy="738664"/>
            </a:xfrm>
            <a:prstGeom prst="rect">
              <a:avLst/>
            </a:prstGeom>
            <a:noFill/>
            <a:ln>
              <a:noFill/>
            </a:ln>
          </p:spPr>
          <p:txBody>
            <a:bodyPr wrap="square" rtlCol="0">
              <a:spAutoFit/>
            </a:bodyPr>
            <a:lstStyle/>
            <a:p>
              <a:r>
                <a:rPr lang="es-CO" sz="2400" dirty="0"/>
                <a:t>TRANSPORTE (MONOPOLIO</a:t>
              </a:r>
              <a:r>
                <a:rPr lang="es-CO" dirty="0"/>
                <a:t>)</a:t>
              </a:r>
            </a:p>
            <a:p>
              <a:pPr marL="342900" indent="-342900">
                <a:buAutoNum type="arabicPeriod"/>
              </a:pPr>
              <a:endParaRPr lang="es-CO" dirty="0" smtClean="0"/>
            </a:p>
          </p:txBody>
        </p:sp>
      </p:grpSp>
    </p:spTree>
    <p:extLst>
      <p:ext uri="{BB962C8B-B14F-4D97-AF65-F5344CB8AC3E}">
        <p14:creationId xmlns:p14="http://schemas.microsoft.com/office/powerpoint/2010/main" val="35262739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1 CuadroTexto"/>
              <p:cNvSpPr txBox="1"/>
              <p:nvPr/>
            </p:nvSpPr>
            <p:spPr>
              <a:xfrm>
                <a:off x="1115616" y="620688"/>
                <a:ext cx="7822206" cy="5367495"/>
              </a:xfrm>
              <a:prstGeom prst="rect">
                <a:avLst/>
              </a:prstGeom>
              <a:noFill/>
              <a:ln>
                <a:noFill/>
              </a:ln>
            </p:spPr>
            <p:txBody>
              <a:bodyPr wrap="none" rtlCol="0">
                <a:spAutoFit/>
              </a:bodyPr>
              <a:lstStyle/>
              <a:p>
                <a:r>
                  <a:rPr lang="es-CO" dirty="0" smtClean="0"/>
                  <a:t>FORMULA GENERAL DE PRESTACION DEL SERVICIO DE ENERGIA ELÉCTRICA.</a:t>
                </a:r>
              </a:p>
              <a:p>
                <a:endParaRPr lang="es-CO" dirty="0"/>
              </a:p>
              <a:p>
                <a:r>
                  <a:rPr lang="es-CO" dirty="0" smtClean="0"/>
                  <a:t>Resolución 119 de 2007. Artículo 4.</a:t>
                </a:r>
              </a:p>
              <a:p>
                <a:endParaRPr lang="es-CO" i="1" dirty="0" smtClean="0">
                  <a:latin typeface="Cambria Math"/>
                </a:endParaRPr>
              </a:p>
              <a:p>
                <a:pPr/>
                <a14:m>
                  <m:oMathPara xmlns:m="http://schemas.openxmlformats.org/officeDocument/2006/math">
                    <m:oMathParaPr>
                      <m:jc m:val="left"/>
                    </m:oMathParaPr>
                    <m:oMath xmlns:m="http://schemas.openxmlformats.org/officeDocument/2006/math">
                      <m:sSub>
                        <m:sSubPr>
                          <m:ctrlPr>
                            <a:rPr lang="es-CO" i="1" smtClean="0">
                              <a:latin typeface="Cambria Math"/>
                            </a:rPr>
                          </m:ctrlPr>
                        </m:sSubPr>
                        <m:e>
                          <m:r>
                            <a:rPr lang="es-CO" b="0" i="1" smtClean="0">
                              <a:latin typeface="Cambria Math"/>
                            </a:rPr>
                            <m:t>𝐶𝑈𝑣</m:t>
                          </m:r>
                        </m:e>
                        <m:sub>
                          <m:r>
                            <a:rPr lang="es-CO" b="0" i="1" smtClean="0">
                              <a:latin typeface="Cambria Math"/>
                            </a:rPr>
                            <m:t>𝑛</m:t>
                          </m:r>
                          <m:r>
                            <a:rPr lang="es-CO" b="0" i="1" smtClean="0">
                              <a:latin typeface="Cambria Math"/>
                            </a:rPr>
                            <m:t>,</m:t>
                          </m:r>
                          <m:r>
                            <a:rPr lang="es-CO" b="0" i="1" smtClean="0">
                              <a:latin typeface="Cambria Math"/>
                            </a:rPr>
                            <m:t>𝑚</m:t>
                          </m:r>
                        </m:sub>
                      </m:sSub>
                      <m:r>
                        <a:rPr lang="es-CO" b="0" i="1" smtClean="0">
                          <a:latin typeface="Cambria Math"/>
                        </a:rPr>
                        <m:t>=</m:t>
                      </m:r>
                      <m:sSub>
                        <m:sSubPr>
                          <m:ctrlPr>
                            <a:rPr lang="es-CO" b="0" i="1" smtClean="0">
                              <a:latin typeface="Cambria Math"/>
                            </a:rPr>
                          </m:ctrlPr>
                        </m:sSubPr>
                        <m:e>
                          <m:r>
                            <a:rPr lang="es-CO" b="0" i="1" smtClean="0">
                              <a:latin typeface="Cambria Math"/>
                            </a:rPr>
                            <m:t>𝐺</m:t>
                          </m:r>
                        </m:e>
                        <m:sub>
                          <m:r>
                            <a:rPr lang="es-CO" b="0" i="1" smtClean="0">
                              <a:latin typeface="Cambria Math"/>
                            </a:rPr>
                            <m:t>𝑚</m:t>
                          </m:r>
                        </m:sub>
                      </m:sSub>
                      <m:r>
                        <a:rPr lang="es-CO" b="0" i="1" smtClean="0">
                          <a:latin typeface="Cambria Math"/>
                        </a:rPr>
                        <m:t>+</m:t>
                      </m:r>
                      <m:sSub>
                        <m:sSubPr>
                          <m:ctrlPr>
                            <a:rPr lang="es-CO" b="0" i="1" smtClean="0">
                              <a:latin typeface="Cambria Math"/>
                            </a:rPr>
                          </m:ctrlPr>
                        </m:sSubPr>
                        <m:e>
                          <m:r>
                            <a:rPr lang="es-CO" b="0" i="1" smtClean="0">
                              <a:latin typeface="Cambria Math"/>
                            </a:rPr>
                            <m:t>𝑇</m:t>
                          </m:r>
                        </m:e>
                        <m:sub>
                          <m:r>
                            <a:rPr lang="es-CO" b="0" i="1" smtClean="0">
                              <a:latin typeface="Cambria Math"/>
                            </a:rPr>
                            <m:t>𝑚</m:t>
                          </m:r>
                        </m:sub>
                      </m:sSub>
                      <m:r>
                        <a:rPr lang="es-CO" b="0" i="1" smtClean="0">
                          <a:latin typeface="Cambria Math"/>
                        </a:rPr>
                        <m:t>+</m:t>
                      </m:r>
                      <m:sSub>
                        <m:sSubPr>
                          <m:ctrlPr>
                            <a:rPr lang="es-CO" b="1" i="1" smtClean="0">
                              <a:latin typeface="Cambria Math"/>
                            </a:rPr>
                          </m:ctrlPr>
                        </m:sSubPr>
                        <m:e>
                          <m:r>
                            <a:rPr lang="es-CO" b="1" i="1" smtClean="0">
                              <a:latin typeface="Cambria Math"/>
                            </a:rPr>
                            <m:t>𝑫</m:t>
                          </m:r>
                        </m:e>
                        <m:sub>
                          <m:r>
                            <a:rPr lang="es-CO" b="1" i="1" smtClean="0">
                              <a:latin typeface="Cambria Math"/>
                            </a:rPr>
                            <m:t>𝒏</m:t>
                          </m:r>
                          <m:r>
                            <a:rPr lang="es-CO" b="1" i="1" smtClean="0">
                              <a:latin typeface="Cambria Math"/>
                            </a:rPr>
                            <m:t>,</m:t>
                          </m:r>
                          <m:r>
                            <a:rPr lang="es-CO" b="1" i="1" smtClean="0">
                              <a:latin typeface="Cambria Math"/>
                            </a:rPr>
                            <m:t>𝒎</m:t>
                          </m:r>
                        </m:sub>
                      </m:sSub>
                      <m:r>
                        <a:rPr lang="es-CO" b="0" i="1" smtClean="0">
                          <a:latin typeface="Cambria Math"/>
                        </a:rPr>
                        <m:t>+</m:t>
                      </m:r>
                      <m:sSub>
                        <m:sSubPr>
                          <m:ctrlPr>
                            <a:rPr lang="es-CO" b="0" i="1" smtClean="0">
                              <a:latin typeface="Cambria Math"/>
                            </a:rPr>
                          </m:ctrlPr>
                        </m:sSubPr>
                        <m:e>
                          <m:r>
                            <a:rPr lang="es-CO" b="0" i="1" smtClean="0">
                              <a:latin typeface="Cambria Math"/>
                            </a:rPr>
                            <m:t>𝐶𝑣</m:t>
                          </m:r>
                        </m:e>
                        <m:sub>
                          <m:r>
                            <a:rPr lang="es-CO" b="0" i="1" smtClean="0">
                              <a:latin typeface="Cambria Math"/>
                            </a:rPr>
                            <m:t>𝑚</m:t>
                          </m:r>
                        </m:sub>
                      </m:sSub>
                      <m:r>
                        <a:rPr lang="es-CO" b="0" i="1" smtClean="0">
                          <a:latin typeface="Cambria Math"/>
                        </a:rPr>
                        <m:t>+</m:t>
                      </m:r>
                      <m:sSub>
                        <m:sSubPr>
                          <m:ctrlPr>
                            <a:rPr lang="es-CO" b="1" i="1" smtClean="0">
                              <a:latin typeface="Cambria Math"/>
                            </a:rPr>
                          </m:ctrlPr>
                        </m:sSubPr>
                        <m:e>
                          <m:r>
                            <a:rPr lang="es-CO" b="1" i="1" smtClean="0">
                              <a:latin typeface="Cambria Math"/>
                            </a:rPr>
                            <m:t>𝑷𝑹</m:t>
                          </m:r>
                        </m:e>
                        <m:sub>
                          <m:r>
                            <a:rPr lang="es-CO" b="1" i="1" smtClean="0">
                              <a:latin typeface="Cambria Math"/>
                            </a:rPr>
                            <m:t>𝒏</m:t>
                          </m:r>
                          <m:r>
                            <a:rPr lang="es-CO" b="1" i="1" smtClean="0">
                              <a:latin typeface="Cambria Math"/>
                            </a:rPr>
                            <m:t>,</m:t>
                          </m:r>
                          <m:r>
                            <a:rPr lang="es-CO" b="1" i="1" smtClean="0">
                              <a:latin typeface="Cambria Math"/>
                            </a:rPr>
                            <m:t>𝒎</m:t>
                          </m:r>
                        </m:sub>
                      </m:sSub>
                      <m:r>
                        <a:rPr lang="es-CO" b="0" i="1" smtClean="0">
                          <a:latin typeface="Cambria Math"/>
                        </a:rPr>
                        <m:t>+</m:t>
                      </m:r>
                      <m:sSub>
                        <m:sSubPr>
                          <m:ctrlPr>
                            <a:rPr lang="es-CO" b="0" i="1" smtClean="0">
                              <a:latin typeface="Cambria Math"/>
                            </a:rPr>
                          </m:ctrlPr>
                        </m:sSubPr>
                        <m:e>
                          <m:r>
                            <a:rPr lang="es-CO" b="0" i="1" smtClean="0">
                              <a:latin typeface="Cambria Math"/>
                            </a:rPr>
                            <m:t>𝑅</m:t>
                          </m:r>
                        </m:e>
                        <m:sub>
                          <m:r>
                            <a:rPr lang="es-CO" b="0" i="1" smtClean="0">
                              <a:latin typeface="Cambria Math"/>
                            </a:rPr>
                            <m:t>𝑚</m:t>
                          </m:r>
                        </m:sub>
                      </m:sSub>
                    </m:oMath>
                  </m:oMathPara>
                </a14:m>
                <a:endParaRPr lang="es-CO" b="0" dirty="0" smtClean="0"/>
              </a:p>
              <a:p>
                <a:endParaRPr lang="es-CO" dirty="0" smtClean="0"/>
              </a:p>
              <a:p>
                <a:pPr/>
                <a14:m>
                  <m:oMathPara xmlns:m="http://schemas.openxmlformats.org/officeDocument/2006/math">
                    <m:oMathParaPr>
                      <m:jc m:val="left"/>
                    </m:oMathParaPr>
                    <m:oMath xmlns:m="http://schemas.openxmlformats.org/officeDocument/2006/math">
                      <m:sSub>
                        <m:sSubPr>
                          <m:ctrlPr>
                            <a:rPr lang="es-CO" i="1" smtClean="0">
                              <a:latin typeface="Cambria Math"/>
                            </a:rPr>
                          </m:ctrlPr>
                        </m:sSubPr>
                        <m:e>
                          <m:r>
                            <a:rPr lang="es-CO" b="0" i="1" smtClean="0">
                              <a:latin typeface="Cambria Math"/>
                            </a:rPr>
                            <m:t>𝐶𝑈𝑓</m:t>
                          </m:r>
                        </m:e>
                        <m:sub>
                          <m:r>
                            <a:rPr lang="es-CO" b="0" i="1" smtClean="0">
                              <a:latin typeface="Cambria Math"/>
                            </a:rPr>
                            <m:t>𝑚</m:t>
                          </m:r>
                        </m:sub>
                      </m:sSub>
                      <m:r>
                        <a:rPr lang="es-CO" b="0" i="1" smtClean="0">
                          <a:latin typeface="Cambria Math"/>
                        </a:rPr>
                        <m:t>=</m:t>
                      </m:r>
                      <m:sSub>
                        <m:sSubPr>
                          <m:ctrlPr>
                            <a:rPr lang="es-CO" b="0" i="1" smtClean="0">
                              <a:latin typeface="Cambria Math"/>
                            </a:rPr>
                          </m:ctrlPr>
                        </m:sSubPr>
                        <m:e>
                          <m:r>
                            <a:rPr lang="es-CO" b="0" i="1" smtClean="0">
                              <a:latin typeface="Cambria Math"/>
                            </a:rPr>
                            <m:t>𝐶𝑓</m:t>
                          </m:r>
                        </m:e>
                        <m:sub>
                          <m:r>
                            <a:rPr lang="es-CO" b="0" i="1" smtClean="0">
                              <a:latin typeface="Cambria Math"/>
                            </a:rPr>
                            <m:t>𝑚</m:t>
                          </m:r>
                        </m:sub>
                      </m:sSub>
                    </m:oMath>
                  </m:oMathPara>
                </a14:m>
                <a:endParaRPr lang="es-CO" dirty="0"/>
              </a:p>
              <a:p>
                <a:endParaRPr lang="es-CO" dirty="0" smtClean="0"/>
              </a:p>
              <a:p>
                <a:r>
                  <a:rPr lang="es-CO" dirty="0" smtClean="0"/>
                  <a:t>n        : Nivel de tensión de conexión del usuario.</a:t>
                </a:r>
              </a:p>
              <a:p>
                <a:r>
                  <a:rPr lang="es-CO" dirty="0" smtClean="0"/>
                  <a:t>m       : Mes para el cual se calcula el  costo de prestación del servicio.</a:t>
                </a:r>
              </a:p>
              <a:p>
                <a14:m>
                  <m:oMath xmlns:m="http://schemas.openxmlformats.org/officeDocument/2006/math">
                    <m:r>
                      <a:rPr lang="es-CO" b="0" i="1" smtClean="0">
                        <a:latin typeface="Cambria Math"/>
                      </a:rPr>
                      <m:t>𝐶𝑈𝑣</m:t>
                    </m:r>
                  </m:oMath>
                </a14:m>
                <a:r>
                  <a:rPr lang="es-CO" dirty="0" smtClean="0"/>
                  <a:t>   : Componente variable del costo  ($/</a:t>
                </a:r>
                <a:r>
                  <a:rPr lang="es-CO" dirty="0" err="1" smtClean="0"/>
                  <a:t>kWh</a:t>
                </a:r>
                <a:r>
                  <a:rPr lang="es-CO" dirty="0" smtClean="0"/>
                  <a:t>).</a:t>
                </a:r>
              </a:p>
              <a:p>
                <a:r>
                  <a:rPr lang="es-CO" dirty="0" smtClean="0"/>
                  <a:t>G        : Costo de compra de energía ($/</a:t>
                </a:r>
                <a:r>
                  <a:rPr lang="es-CO" dirty="0" err="1" smtClean="0"/>
                  <a:t>kWh</a:t>
                </a:r>
                <a:r>
                  <a:rPr lang="es-CO" dirty="0" smtClean="0"/>
                  <a:t>).</a:t>
                </a:r>
              </a:p>
              <a:p>
                <a:r>
                  <a:rPr lang="es-CO" dirty="0" smtClean="0"/>
                  <a:t>T        :  Costo por uso del Sistema de Transmisión Nacional, STN, ($/</a:t>
                </a:r>
                <a:r>
                  <a:rPr lang="es-CO" dirty="0" err="1" smtClean="0"/>
                  <a:t>kWh</a:t>
                </a:r>
                <a:r>
                  <a:rPr lang="es-CO" dirty="0" smtClean="0"/>
                  <a:t>).</a:t>
                </a:r>
              </a:p>
              <a:p>
                <a:r>
                  <a:rPr lang="es-CO" dirty="0" smtClean="0"/>
                  <a:t>D        : Costo por uso del Sistema de Distribución ($/</a:t>
                </a:r>
                <a:r>
                  <a:rPr lang="es-CO" dirty="0" err="1" smtClean="0"/>
                  <a:t>kWh</a:t>
                </a:r>
                <a:r>
                  <a:rPr lang="es-CO" dirty="0" smtClean="0"/>
                  <a:t>)</a:t>
                </a:r>
              </a:p>
              <a:p>
                <a14:m>
                  <m:oMath xmlns:m="http://schemas.openxmlformats.org/officeDocument/2006/math">
                    <m:r>
                      <a:rPr lang="es-CO" b="0" i="1" smtClean="0">
                        <a:latin typeface="Cambria Math"/>
                      </a:rPr>
                      <m:t>𝐶𝑣</m:t>
                    </m:r>
                  </m:oMath>
                </a14:m>
                <a:r>
                  <a:rPr lang="es-CO" dirty="0" smtClean="0"/>
                  <a:t>      : Margen de comercialización. ($/</a:t>
                </a:r>
                <a:r>
                  <a:rPr lang="es-CO" dirty="0" err="1" smtClean="0"/>
                  <a:t>kWh</a:t>
                </a:r>
                <a:r>
                  <a:rPr lang="es-CO" dirty="0" smtClean="0"/>
                  <a:t>)</a:t>
                </a:r>
              </a:p>
              <a:p>
                <a:r>
                  <a:rPr lang="es-CO" dirty="0" smtClean="0"/>
                  <a:t>R         : Costo de restricciones y de servicios asociados con generación  ($/</a:t>
                </a:r>
                <a:r>
                  <a:rPr lang="es-CO" dirty="0" err="1" smtClean="0"/>
                  <a:t>kWh</a:t>
                </a:r>
                <a:r>
                  <a:rPr lang="es-CO" dirty="0" smtClean="0"/>
                  <a:t>).</a:t>
                </a:r>
              </a:p>
              <a:p>
                <a:r>
                  <a:rPr lang="es-CO" dirty="0" smtClean="0"/>
                  <a:t>PR       : Costo de compra, transporte y reducción de pérdidas de energía ($/</a:t>
                </a:r>
                <a:r>
                  <a:rPr lang="es-CO" dirty="0" err="1" smtClean="0"/>
                  <a:t>kWh</a:t>
                </a:r>
                <a:r>
                  <a:rPr lang="es-CO" dirty="0" smtClean="0"/>
                  <a:t>).</a:t>
                </a:r>
              </a:p>
              <a:p>
                <a14:m>
                  <m:oMath xmlns:m="http://schemas.openxmlformats.org/officeDocument/2006/math">
                    <m:r>
                      <a:rPr lang="es-CO" b="0" i="1" smtClean="0">
                        <a:latin typeface="Cambria Math"/>
                      </a:rPr>
                      <m:t>𝐶𝑈𝑓</m:t>
                    </m:r>
                  </m:oMath>
                </a14:m>
                <a:r>
                  <a:rPr lang="es-CO" dirty="0" smtClean="0"/>
                  <a:t>    : Componente fija del costo unitario de prestación del servicio ($/Factura).</a:t>
                </a:r>
              </a:p>
              <a:p>
                <a14:m>
                  <m:oMath xmlns:m="http://schemas.openxmlformats.org/officeDocument/2006/math">
                    <m:r>
                      <a:rPr lang="es-CO" b="0" i="1" smtClean="0">
                        <a:latin typeface="Cambria Math"/>
                      </a:rPr>
                      <m:t>𝐶𝑓</m:t>
                    </m:r>
                  </m:oMath>
                </a14:m>
                <a:r>
                  <a:rPr lang="es-CO" dirty="0" smtClean="0"/>
                  <a:t>       : Costo base de comercialización ($/Factura).</a:t>
                </a:r>
              </a:p>
            </p:txBody>
          </p:sp>
        </mc:Choice>
        <mc:Fallback xmlns="">
          <p:sp>
            <p:nvSpPr>
              <p:cNvPr id="2" name="1 CuadroTexto"/>
              <p:cNvSpPr txBox="1">
                <a:spLocks noRot="1" noChangeAspect="1" noMove="1" noResize="1" noEditPoints="1" noAdjustHandles="1" noChangeArrowheads="1" noChangeShapeType="1" noTextEdit="1"/>
              </p:cNvSpPr>
              <p:nvPr/>
            </p:nvSpPr>
            <p:spPr>
              <a:xfrm>
                <a:off x="1115616" y="620688"/>
                <a:ext cx="7822206" cy="5367495"/>
              </a:xfrm>
              <a:prstGeom prst="rect">
                <a:avLst/>
              </a:prstGeom>
              <a:blipFill rotWithShape="1">
                <a:blip r:embed="rId2"/>
                <a:stretch>
                  <a:fillRect l="-624" t="-568" b="-909"/>
                </a:stretch>
              </a:blipFill>
              <a:ln>
                <a:noFill/>
              </a:ln>
            </p:spPr>
            <p:txBody>
              <a:bodyPr/>
              <a:lstStyle/>
              <a:p>
                <a:r>
                  <a:rPr lang="es-CO">
                    <a:noFill/>
                  </a:rPr>
                  <a:t> </a:t>
                </a:r>
              </a:p>
            </p:txBody>
          </p:sp>
        </mc:Fallback>
      </mc:AlternateContent>
    </p:spTree>
    <p:extLst>
      <p:ext uri="{BB962C8B-B14F-4D97-AF65-F5344CB8AC3E}">
        <p14:creationId xmlns:p14="http://schemas.microsoft.com/office/powerpoint/2010/main" val="12198608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619672" y="1916832"/>
            <a:ext cx="280831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INVERSIONISTA (EMPRESA)</a:t>
            </a:r>
          </a:p>
          <a:p>
            <a:pPr algn="ctr"/>
            <a:r>
              <a:rPr lang="es-CO" dirty="0" smtClean="0"/>
              <a:t>OFERENTE</a:t>
            </a:r>
            <a:endParaRPr lang="es-CO" dirty="0"/>
          </a:p>
        </p:txBody>
      </p:sp>
      <p:sp>
        <p:nvSpPr>
          <p:cNvPr id="4" name="3 Rectángulo"/>
          <p:cNvSpPr/>
          <p:nvPr/>
        </p:nvSpPr>
        <p:spPr>
          <a:xfrm>
            <a:off x="5076056" y="1916832"/>
            <a:ext cx="295889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USUARIO (CLIENTE)</a:t>
            </a:r>
          </a:p>
          <a:p>
            <a:pPr algn="ctr"/>
            <a:r>
              <a:rPr lang="es-CO" dirty="0" smtClean="0"/>
              <a:t>DEMANDANTE</a:t>
            </a:r>
          </a:p>
        </p:txBody>
      </p:sp>
      <p:sp>
        <p:nvSpPr>
          <p:cNvPr id="10" name="9 CuadroTexto"/>
          <p:cNvSpPr txBox="1"/>
          <p:nvPr/>
        </p:nvSpPr>
        <p:spPr>
          <a:xfrm>
            <a:off x="1619672" y="3212976"/>
            <a:ext cx="2808312" cy="369332"/>
          </a:xfrm>
          <a:prstGeom prst="rect">
            <a:avLst/>
          </a:prstGeom>
          <a:noFill/>
          <a:ln>
            <a:solidFill>
              <a:schemeClr val="accent1">
                <a:shade val="95000"/>
                <a:satMod val="105000"/>
                <a:alpha val="87000"/>
              </a:schemeClr>
            </a:solidFill>
          </a:ln>
        </p:spPr>
        <p:txBody>
          <a:bodyPr wrap="square" rtlCol="0">
            <a:spAutoFit/>
          </a:bodyPr>
          <a:lstStyle/>
          <a:p>
            <a:pPr algn="just"/>
            <a:r>
              <a:rPr lang="es-CO" dirty="0" smtClean="0"/>
              <a:t>        REMUNERACIÓN</a:t>
            </a:r>
          </a:p>
        </p:txBody>
      </p:sp>
      <p:sp>
        <p:nvSpPr>
          <p:cNvPr id="13" name="12 CuadroTexto"/>
          <p:cNvSpPr txBox="1"/>
          <p:nvPr/>
        </p:nvSpPr>
        <p:spPr>
          <a:xfrm>
            <a:off x="5076056" y="3212976"/>
            <a:ext cx="2958894" cy="369332"/>
          </a:xfrm>
          <a:prstGeom prst="rect">
            <a:avLst/>
          </a:prstGeom>
          <a:noFill/>
          <a:ln>
            <a:solidFill>
              <a:schemeClr val="accent1">
                <a:shade val="95000"/>
                <a:satMod val="105000"/>
                <a:alpha val="87000"/>
              </a:schemeClr>
            </a:solidFill>
          </a:ln>
        </p:spPr>
        <p:txBody>
          <a:bodyPr wrap="square" rtlCol="0">
            <a:spAutoFit/>
          </a:bodyPr>
          <a:lstStyle/>
          <a:p>
            <a:r>
              <a:rPr lang="es-CO" dirty="0" smtClean="0"/>
              <a:t>             TARIFICACIÓN</a:t>
            </a:r>
          </a:p>
        </p:txBody>
      </p:sp>
      <p:sp>
        <p:nvSpPr>
          <p:cNvPr id="14" name="13 CuadroTexto"/>
          <p:cNvSpPr txBox="1"/>
          <p:nvPr/>
        </p:nvSpPr>
        <p:spPr>
          <a:xfrm>
            <a:off x="1259632" y="836712"/>
            <a:ext cx="7063350" cy="707886"/>
          </a:xfrm>
          <a:prstGeom prst="rect">
            <a:avLst/>
          </a:prstGeom>
          <a:noFill/>
          <a:ln>
            <a:noFill/>
          </a:ln>
        </p:spPr>
        <p:txBody>
          <a:bodyPr wrap="square" rtlCol="0">
            <a:spAutoFit/>
          </a:bodyPr>
          <a:lstStyle/>
          <a:p>
            <a:pPr algn="ctr"/>
            <a:r>
              <a:rPr lang="es-CO" sz="2000" dirty="0"/>
              <a:t>    REMUNERACIÓN Y TARIFICACIÓN DE LOS SISTEMAS DE DISTRIBUCIÓN</a:t>
            </a:r>
          </a:p>
        </p:txBody>
      </p:sp>
      <p:sp>
        <p:nvSpPr>
          <p:cNvPr id="15" name="14 CuadroTexto"/>
          <p:cNvSpPr txBox="1"/>
          <p:nvPr/>
        </p:nvSpPr>
        <p:spPr>
          <a:xfrm>
            <a:off x="3275856" y="3690898"/>
            <a:ext cx="2712281" cy="1754326"/>
          </a:xfrm>
          <a:prstGeom prst="rect">
            <a:avLst/>
          </a:prstGeom>
          <a:noFill/>
          <a:ln>
            <a:solidFill>
              <a:schemeClr val="accent1">
                <a:shade val="95000"/>
                <a:satMod val="105000"/>
                <a:alpha val="87000"/>
              </a:schemeClr>
            </a:solidFill>
          </a:ln>
        </p:spPr>
        <p:txBody>
          <a:bodyPr wrap="none" rtlCol="0">
            <a:spAutoFit/>
          </a:bodyPr>
          <a:lstStyle/>
          <a:p>
            <a:pPr algn="just"/>
            <a:r>
              <a:rPr lang="es-CO" dirty="0" smtClean="0"/>
              <a:t>ACTIVOS DE DISTRIBUCIÓN</a:t>
            </a:r>
          </a:p>
          <a:p>
            <a:pPr algn="just"/>
            <a:r>
              <a:rPr lang="es-CO" dirty="0" smtClean="0"/>
              <a:t>ADMINISTRACIÓN</a:t>
            </a:r>
          </a:p>
          <a:p>
            <a:pPr algn="just"/>
            <a:r>
              <a:rPr lang="es-CO" dirty="0" smtClean="0"/>
              <a:t>OPERACIÓN</a:t>
            </a:r>
          </a:p>
          <a:p>
            <a:pPr algn="just"/>
            <a:r>
              <a:rPr lang="es-CO" dirty="0" smtClean="0"/>
              <a:t>MANTENIMIENTO</a:t>
            </a:r>
          </a:p>
          <a:p>
            <a:pPr algn="just"/>
            <a:r>
              <a:rPr lang="es-CO" dirty="0" smtClean="0"/>
              <a:t>PERDIDAS DE ENERGIA</a:t>
            </a:r>
          </a:p>
          <a:p>
            <a:pPr algn="just"/>
            <a:r>
              <a:rPr lang="es-CO" dirty="0" smtClean="0"/>
              <a:t>CALIDAD</a:t>
            </a:r>
          </a:p>
        </p:txBody>
      </p:sp>
      <p:sp>
        <p:nvSpPr>
          <p:cNvPr id="16" name="15 CuadroTexto"/>
          <p:cNvSpPr txBox="1"/>
          <p:nvPr/>
        </p:nvSpPr>
        <p:spPr>
          <a:xfrm>
            <a:off x="3750344" y="5518973"/>
            <a:ext cx="1763303" cy="646331"/>
          </a:xfrm>
          <a:prstGeom prst="rect">
            <a:avLst/>
          </a:prstGeom>
          <a:noFill/>
          <a:ln>
            <a:solidFill>
              <a:schemeClr val="accent1">
                <a:shade val="95000"/>
                <a:satMod val="105000"/>
                <a:alpha val="87000"/>
              </a:schemeClr>
            </a:solidFill>
          </a:ln>
        </p:spPr>
        <p:txBody>
          <a:bodyPr wrap="none" rtlCol="0">
            <a:spAutoFit/>
          </a:bodyPr>
          <a:lstStyle/>
          <a:p>
            <a:r>
              <a:rPr lang="es-CO" dirty="0" smtClean="0"/>
              <a:t>USO DE ACTIVOS</a:t>
            </a:r>
          </a:p>
          <a:p>
            <a:r>
              <a:rPr lang="es-CO" dirty="0" smtClean="0"/>
              <a:t>       COSTOS</a:t>
            </a:r>
          </a:p>
        </p:txBody>
      </p:sp>
      <p:cxnSp>
        <p:nvCxnSpPr>
          <p:cNvPr id="19" name="18 Conector recto"/>
          <p:cNvCxnSpPr>
            <a:stCxn id="4" idx="3"/>
          </p:cNvCxnSpPr>
          <p:nvPr/>
        </p:nvCxnSpPr>
        <p:spPr>
          <a:xfrm>
            <a:off x="8034950" y="2204864"/>
            <a:ext cx="4254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8460431" y="2204864"/>
            <a:ext cx="1" cy="36372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Conector recto"/>
          <p:cNvCxnSpPr>
            <a:stCxn id="13" idx="3"/>
          </p:cNvCxnSpPr>
          <p:nvPr/>
        </p:nvCxnSpPr>
        <p:spPr>
          <a:xfrm>
            <a:off x="8034950" y="3397642"/>
            <a:ext cx="4254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Conector recto"/>
          <p:cNvCxnSpPr>
            <a:stCxn id="16" idx="3"/>
          </p:cNvCxnSpPr>
          <p:nvPr/>
        </p:nvCxnSpPr>
        <p:spPr>
          <a:xfrm>
            <a:off x="5513647" y="5842139"/>
            <a:ext cx="29467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a:endCxn id="3" idx="1"/>
          </p:cNvCxnSpPr>
          <p:nvPr/>
        </p:nvCxnSpPr>
        <p:spPr>
          <a:xfrm>
            <a:off x="1043608" y="2204864"/>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a:endCxn id="10" idx="1"/>
          </p:cNvCxnSpPr>
          <p:nvPr/>
        </p:nvCxnSpPr>
        <p:spPr>
          <a:xfrm>
            <a:off x="1043608" y="3397642"/>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a:off x="1043608" y="2204864"/>
            <a:ext cx="0" cy="36372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38 Conector recto"/>
          <p:cNvCxnSpPr>
            <a:endCxn id="16" idx="1"/>
          </p:cNvCxnSpPr>
          <p:nvPr/>
        </p:nvCxnSpPr>
        <p:spPr>
          <a:xfrm>
            <a:off x="1043608" y="5842139"/>
            <a:ext cx="27067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9192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692696"/>
            <a:ext cx="7549952" cy="5909310"/>
          </a:xfrm>
          <a:prstGeom prst="rect">
            <a:avLst/>
          </a:prstGeom>
          <a:noFill/>
          <a:ln>
            <a:noFill/>
          </a:ln>
        </p:spPr>
        <p:txBody>
          <a:bodyPr wrap="none" rtlCol="0">
            <a:spAutoFit/>
          </a:bodyPr>
          <a:lstStyle/>
          <a:p>
            <a:r>
              <a:rPr lang="es-CO" dirty="0" smtClean="0"/>
              <a:t>TARIFA:  Es un cargo asociado con el acceso y uso de las redes des Sistema</a:t>
            </a:r>
          </a:p>
          <a:p>
            <a:r>
              <a:rPr lang="es-CO" dirty="0" smtClean="0"/>
              <a:t>Interconectado Nacional </a:t>
            </a:r>
            <a:r>
              <a:rPr lang="es-CO" b="1" u="sng" dirty="0" smtClean="0"/>
              <a:t>(SIN)</a:t>
            </a:r>
          </a:p>
          <a:p>
            <a:endParaRPr lang="es-CO" b="1" u="sng" dirty="0"/>
          </a:p>
          <a:p>
            <a:r>
              <a:rPr lang="es-CO" dirty="0" smtClean="0">
                <a:solidFill>
                  <a:srgbClr val="FF0000"/>
                </a:solidFill>
              </a:rPr>
              <a:t>Las tarifas deben cubrir los siguientes conceptos:</a:t>
            </a:r>
          </a:p>
          <a:p>
            <a:pPr marL="285750" indent="-285750">
              <a:buFont typeface="Wingdings" pitchFamily="2" charset="2"/>
              <a:buChar char="Ø"/>
            </a:pPr>
            <a:endParaRPr lang="es-CO" dirty="0" smtClean="0"/>
          </a:p>
          <a:p>
            <a:pPr marL="285750" indent="-285750">
              <a:buFont typeface="Wingdings" pitchFamily="2" charset="2"/>
              <a:buChar char="Ø"/>
            </a:pPr>
            <a:r>
              <a:rPr lang="es-CO" dirty="0" smtClean="0"/>
              <a:t>Costos de inversión (costo de oportunidad del capital invertido.</a:t>
            </a:r>
          </a:p>
          <a:p>
            <a:pPr marL="285750" indent="-285750">
              <a:buFont typeface="Wingdings" pitchFamily="2" charset="2"/>
              <a:buChar char="Ø"/>
            </a:pPr>
            <a:r>
              <a:rPr lang="es-CO" dirty="0" smtClean="0"/>
              <a:t>Costo de Administración.</a:t>
            </a:r>
          </a:p>
          <a:p>
            <a:pPr marL="285750" indent="-285750">
              <a:buFont typeface="Wingdings" pitchFamily="2" charset="2"/>
              <a:buChar char="Ø"/>
            </a:pPr>
            <a:r>
              <a:rPr lang="es-CO" dirty="0" smtClean="0"/>
              <a:t>Costo de Operación</a:t>
            </a:r>
          </a:p>
          <a:p>
            <a:pPr marL="285750" indent="-285750">
              <a:buFont typeface="Wingdings" pitchFamily="2" charset="2"/>
              <a:buChar char="Ø"/>
            </a:pPr>
            <a:r>
              <a:rPr lang="es-CO" dirty="0" smtClean="0"/>
              <a:t>Costo de Mantenimiento.</a:t>
            </a:r>
          </a:p>
          <a:p>
            <a:endParaRPr lang="es-CO" dirty="0" smtClean="0"/>
          </a:p>
          <a:p>
            <a:r>
              <a:rPr lang="es-CO" dirty="0" smtClean="0">
                <a:solidFill>
                  <a:srgbClr val="FF0000"/>
                </a:solidFill>
              </a:rPr>
              <a:t>Las tarifas deben tener en cuenta:</a:t>
            </a:r>
          </a:p>
          <a:p>
            <a:endParaRPr lang="es-CO" dirty="0"/>
          </a:p>
          <a:p>
            <a:pPr marL="285750" indent="-285750">
              <a:buFont typeface="Wingdings" pitchFamily="2" charset="2"/>
              <a:buChar char="Ø"/>
            </a:pPr>
            <a:r>
              <a:rPr lang="es-CO" dirty="0" smtClean="0"/>
              <a:t>Condiciones adecuadas de calidad, confiabilidad seguridad y desarrollo</a:t>
            </a:r>
          </a:p>
          <a:p>
            <a:r>
              <a:rPr lang="es-CO" dirty="0"/>
              <a:t> </a:t>
            </a:r>
            <a:r>
              <a:rPr lang="es-CO" dirty="0" smtClean="0"/>
              <a:t>     sostenible.</a:t>
            </a:r>
          </a:p>
          <a:p>
            <a:pPr marL="285750" indent="-285750">
              <a:buFont typeface="Wingdings" pitchFamily="2" charset="2"/>
              <a:buChar char="Ø"/>
            </a:pPr>
            <a:r>
              <a:rPr lang="es-CO" dirty="0" smtClean="0"/>
              <a:t>Niveles de pérdidas de energía características de empresas eficientes</a:t>
            </a:r>
          </a:p>
          <a:p>
            <a:r>
              <a:rPr lang="es-CO" dirty="0" smtClean="0"/>
              <a:t>     comparables.</a:t>
            </a:r>
          </a:p>
          <a:p>
            <a:pPr marL="285750" indent="-285750">
              <a:buFont typeface="Wingdings" pitchFamily="2" charset="2"/>
              <a:buChar char="Ø"/>
            </a:pPr>
            <a:r>
              <a:rPr lang="es-CO" dirty="0" smtClean="0"/>
              <a:t>Empresas eficientes de referencia según áreas de distribución comparables.</a:t>
            </a:r>
          </a:p>
          <a:p>
            <a:pPr marL="285750" indent="-285750">
              <a:buFont typeface="Wingdings" pitchFamily="2" charset="2"/>
              <a:buChar char="Ø"/>
            </a:pPr>
            <a:r>
              <a:rPr lang="es-CO" dirty="0" smtClean="0"/>
              <a:t>Las características propias de la región.</a:t>
            </a:r>
          </a:p>
          <a:p>
            <a:pPr marL="285750" indent="-285750">
              <a:buFont typeface="Wingdings" pitchFamily="2" charset="2"/>
              <a:buChar char="Ø"/>
            </a:pPr>
            <a:r>
              <a:rPr lang="es-CO" dirty="0" smtClean="0"/>
              <a:t>Criterios de viabilidad financiera.</a:t>
            </a:r>
          </a:p>
          <a:p>
            <a:pPr marL="285750" indent="-285750">
              <a:buFont typeface="Wingdings" pitchFamily="2" charset="2"/>
              <a:buChar char="Ø"/>
            </a:pPr>
            <a:r>
              <a:rPr lang="es-CO" dirty="0" smtClean="0"/>
              <a:t>Distribuir entre la empresa y los usuarios los aumentos de productividad.</a:t>
            </a:r>
            <a:endParaRPr lang="es-CO" dirty="0"/>
          </a:p>
          <a:p>
            <a:endParaRPr lang="es-CO" dirty="0" smtClean="0"/>
          </a:p>
        </p:txBody>
      </p:sp>
    </p:spTree>
    <p:extLst>
      <p:ext uri="{BB962C8B-B14F-4D97-AF65-F5344CB8AC3E}">
        <p14:creationId xmlns:p14="http://schemas.microsoft.com/office/powerpoint/2010/main" val="1160285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776864" cy="5632311"/>
          </a:xfrm>
          <a:prstGeom prst="rect">
            <a:avLst/>
          </a:prstGeom>
          <a:noFill/>
          <a:ln>
            <a:noFill/>
          </a:ln>
        </p:spPr>
        <p:txBody>
          <a:bodyPr wrap="square" rtlCol="0">
            <a:spAutoFit/>
          </a:bodyPr>
          <a:lstStyle/>
          <a:p>
            <a:pPr algn="just"/>
            <a:r>
              <a:rPr lang="es-CO" dirty="0" smtClean="0"/>
              <a:t>ECONOMÍA:  Es el estudio de la manera en que las sociedades utilizan los recursos escasos para producir  bienes y servicios valiosos y distribuirlos entre los diferentes grupos.  (P.A. </a:t>
            </a:r>
            <a:r>
              <a:rPr lang="es-CO" dirty="0" err="1" smtClean="0"/>
              <a:t>Samuelson</a:t>
            </a:r>
            <a:r>
              <a:rPr lang="es-CO" dirty="0" smtClean="0"/>
              <a:t>)</a:t>
            </a:r>
          </a:p>
          <a:p>
            <a:pPr algn="just"/>
            <a:endParaRPr lang="es-CO" dirty="0"/>
          </a:p>
          <a:p>
            <a:pPr marL="285750" indent="-285750" algn="just">
              <a:buFont typeface="Wingdings" panose="05000000000000000000" pitchFamily="2" charset="2"/>
              <a:buChar char="Ø"/>
            </a:pPr>
            <a:r>
              <a:rPr lang="es-CO" dirty="0" smtClean="0"/>
              <a:t>Recursos escasos: “Solamente el amor de Dios es ilimitado, lo demás es economía” . Recursos escasos como la tierra, el trabajo, el equipo, conocimientos técnicos.</a:t>
            </a:r>
          </a:p>
          <a:p>
            <a:pPr marL="285750" indent="-285750" algn="just">
              <a:buFont typeface="Wingdings" panose="05000000000000000000" pitchFamily="2" charset="2"/>
              <a:buChar char="Ø"/>
            </a:pPr>
            <a:endParaRPr lang="es-CO" dirty="0"/>
          </a:p>
          <a:p>
            <a:pPr marL="285750" indent="-285750" algn="just">
              <a:buFont typeface="Wingdings" panose="05000000000000000000" pitchFamily="2" charset="2"/>
              <a:buChar char="Ø"/>
            </a:pPr>
            <a:r>
              <a:rPr lang="es-CO" dirty="0" smtClean="0"/>
              <a:t>Economía es la ciencia o el estudio de cómo distribuir recursos limitados para satisfacer necesidades de la gente. (Isidro </a:t>
            </a:r>
            <a:r>
              <a:rPr lang="es-CO" dirty="0" err="1" smtClean="0"/>
              <a:t>Cedano</a:t>
            </a:r>
            <a:r>
              <a:rPr lang="es-CO" dirty="0" smtClean="0"/>
              <a:t>)</a:t>
            </a:r>
          </a:p>
          <a:p>
            <a:pPr algn="just"/>
            <a:endParaRPr lang="es-CO" dirty="0"/>
          </a:p>
          <a:p>
            <a:pPr algn="just"/>
            <a:r>
              <a:rPr lang="es-CO" dirty="0" smtClean="0"/>
              <a:t>MACROECONOMÍA: Estudia el funcionamiento de la economía en su conjunto. Estudia temas como el producto interno bruto o PIB, las tasas de inflación, tasas de desempleo, crecimiento económico del país, devaluación, balanza de pagos, ingresos y gastos públicos, déficit fiscal. </a:t>
            </a:r>
          </a:p>
          <a:p>
            <a:pPr algn="just"/>
            <a:endParaRPr lang="es-CO" dirty="0"/>
          </a:p>
          <a:p>
            <a:pPr algn="just"/>
            <a:r>
              <a:rPr lang="es-CO" dirty="0" smtClean="0"/>
              <a:t>MICROECONOMÍA:  Analiza el comportamiento de las industrias, las empresas y las economías domésticas. Incluye temas como la oferta de productos, la demanda de productos, la utilidad, la conducta del consumidor, análisis de los costos, la fijación de precios.</a:t>
            </a:r>
          </a:p>
        </p:txBody>
      </p:sp>
    </p:spTree>
    <p:extLst>
      <p:ext uri="{BB962C8B-B14F-4D97-AF65-F5344CB8AC3E}">
        <p14:creationId xmlns:p14="http://schemas.microsoft.com/office/powerpoint/2010/main" val="34902760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59632" y="836712"/>
            <a:ext cx="7629717" cy="5632311"/>
          </a:xfrm>
          <a:prstGeom prst="rect">
            <a:avLst/>
          </a:prstGeom>
          <a:noFill/>
          <a:ln>
            <a:noFill/>
          </a:ln>
        </p:spPr>
        <p:txBody>
          <a:bodyPr wrap="none" rtlCol="0">
            <a:spAutoFit/>
          </a:bodyPr>
          <a:lstStyle/>
          <a:p>
            <a:r>
              <a:rPr lang="es-CO" dirty="0" smtClean="0">
                <a:solidFill>
                  <a:srgbClr val="FF0000"/>
                </a:solidFill>
              </a:rPr>
              <a:t>Criterios para la asignación de tarifas:</a:t>
            </a:r>
          </a:p>
          <a:p>
            <a:endParaRPr lang="es-CO" dirty="0"/>
          </a:p>
          <a:p>
            <a:pPr marL="285750" indent="-285750">
              <a:buFont typeface="Wingdings" pitchFamily="2" charset="2"/>
              <a:buChar char="Ø"/>
            </a:pPr>
            <a:r>
              <a:rPr lang="es-CO" dirty="0" smtClean="0"/>
              <a:t>Eficiencia Económica.</a:t>
            </a:r>
          </a:p>
          <a:p>
            <a:pPr marL="285750" indent="-285750">
              <a:buFont typeface="Wingdings" pitchFamily="2" charset="2"/>
              <a:buChar char="Ø"/>
            </a:pPr>
            <a:r>
              <a:rPr lang="es-CO" dirty="0" smtClean="0"/>
              <a:t>Suficiencia Financiera.</a:t>
            </a:r>
          </a:p>
          <a:p>
            <a:pPr marL="285750" indent="-285750">
              <a:buFont typeface="Wingdings" pitchFamily="2" charset="2"/>
              <a:buChar char="Ø"/>
            </a:pPr>
            <a:r>
              <a:rPr lang="es-CO" dirty="0" smtClean="0"/>
              <a:t>Neutralidad.</a:t>
            </a:r>
          </a:p>
          <a:p>
            <a:pPr marL="285750" indent="-285750">
              <a:buFont typeface="Wingdings" pitchFamily="2" charset="2"/>
              <a:buChar char="Ø"/>
            </a:pPr>
            <a:r>
              <a:rPr lang="es-CO" dirty="0" smtClean="0"/>
              <a:t>Solidaridad y distribución del ingreso.</a:t>
            </a:r>
          </a:p>
          <a:p>
            <a:pPr marL="285750" indent="-285750">
              <a:buFont typeface="Wingdings" pitchFamily="2" charset="2"/>
              <a:buChar char="Ø"/>
            </a:pPr>
            <a:r>
              <a:rPr lang="es-CO" dirty="0" smtClean="0"/>
              <a:t>Simplicidad y trasparencia.</a:t>
            </a:r>
          </a:p>
          <a:p>
            <a:pPr marL="285750" indent="-285750">
              <a:buFont typeface="Wingdings" pitchFamily="2" charset="2"/>
              <a:buChar char="Ø"/>
            </a:pPr>
            <a:r>
              <a:rPr lang="es-CO" dirty="0" smtClean="0"/>
              <a:t>Remuneración del patrimonio de los inversionistas en la misma forma en </a:t>
            </a:r>
          </a:p>
          <a:p>
            <a:r>
              <a:rPr lang="es-CO" dirty="0"/>
              <a:t> </a:t>
            </a:r>
            <a:r>
              <a:rPr lang="es-CO" dirty="0" smtClean="0"/>
              <a:t>    que lo hubiera hecho una empresa eficiente en un sector de riesgo</a:t>
            </a:r>
          </a:p>
          <a:p>
            <a:r>
              <a:rPr lang="es-CO" dirty="0"/>
              <a:t> </a:t>
            </a:r>
            <a:r>
              <a:rPr lang="es-CO" dirty="0" smtClean="0"/>
              <a:t>    comparable.</a:t>
            </a:r>
          </a:p>
          <a:p>
            <a:pPr marL="285750" indent="-285750">
              <a:buFont typeface="Wingdings" pitchFamily="2" charset="2"/>
              <a:buChar char="Ø"/>
            </a:pPr>
            <a:r>
              <a:rPr lang="es-CO" dirty="0" smtClean="0"/>
              <a:t>Los inversionistas toman sus decisiones bajo su exclusiva responsabilidad</a:t>
            </a:r>
          </a:p>
          <a:p>
            <a:r>
              <a:rPr lang="es-CO" dirty="0"/>
              <a:t> </a:t>
            </a:r>
            <a:r>
              <a:rPr lang="es-CO" dirty="0" smtClean="0"/>
              <a:t>    y asumen en su integridad los riesgos inherentes a la ejecución y explotación</a:t>
            </a:r>
          </a:p>
          <a:p>
            <a:r>
              <a:rPr lang="es-CO" dirty="0"/>
              <a:t> </a:t>
            </a:r>
            <a:r>
              <a:rPr lang="es-CO" dirty="0" smtClean="0"/>
              <a:t>    de los proyectos en que invierten.</a:t>
            </a:r>
          </a:p>
          <a:p>
            <a:endParaRPr lang="es-CO" dirty="0"/>
          </a:p>
          <a:p>
            <a:r>
              <a:rPr lang="es-CO" dirty="0" smtClean="0">
                <a:solidFill>
                  <a:srgbClr val="FF0000"/>
                </a:solidFill>
              </a:rPr>
              <a:t>REGIMEN DE LIBERTAD REGULADA (Artículo 11 Ley 143 de 1994)</a:t>
            </a:r>
          </a:p>
          <a:p>
            <a:endParaRPr lang="es-CO" dirty="0"/>
          </a:p>
          <a:p>
            <a:r>
              <a:rPr lang="es-CO" dirty="0" smtClean="0"/>
              <a:t>Es el régimen de tarifas mediante el cual la Comisión de Regulación de Energía</a:t>
            </a:r>
          </a:p>
          <a:p>
            <a:r>
              <a:rPr lang="es-CO" dirty="0"/>
              <a:t>y</a:t>
            </a:r>
            <a:r>
              <a:rPr lang="es-CO" dirty="0" smtClean="0"/>
              <a:t> Gas (CREG) fija los Criterios y la metodología con arreglo a los cuales las </a:t>
            </a:r>
          </a:p>
          <a:p>
            <a:r>
              <a:rPr lang="es-CO" dirty="0" smtClean="0"/>
              <a:t>empresas de electricidad podrán determinar o modificar los precios máximos</a:t>
            </a:r>
          </a:p>
          <a:p>
            <a:r>
              <a:rPr lang="es-CO" dirty="0" smtClean="0"/>
              <a:t>para los servicios ofrecidos.</a:t>
            </a:r>
          </a:p>
        </p:txBody>
      </p:sp>
    </p:spTree>
    <p:extLst>
      <p:ext uri="{BB962C8B-B14F-4D97-AF65-F5344CB8AC3E}">
        <p14:creationId xmlns:p14="http://schemas.microsoft.com/office/powerpoint/2010/main" val="540745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3429000"/>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FAMILIAS</a:t>
            </a:r>
            <a:endParaRPr lang="es-CO" dirty="0">
              <a:solidFill>
                <a:prstClr val="white"/>
              </a:solidFill>
            </a:endParaRPr>
          </a:p>
        </p:txBody>
      </p:sp>
      <p:sp>
        <p:nvSpPr>
          <p:cNvPr id="3" name="2 Rectángulo"/>
          <p:cNvSpPr/>
          <p:nvPr/>
        </p:nvSpPr>
        <p:spPr>
          <a:xfrm>
            <a:off x="6372200" y="3429000"/>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EMPRESAS</a:t>
            </a:r>
            <a:endParaRPr lang="es-CO" dirty="0">
              <a:solidFill>
                <a:prstClr val="white"/>
              </a:solidFill>
            </a:endParaRPr>
          </a:p>
        </p:txBody>
      </p:sp>
      <p:sp>
        <p:nvSpPr>
          <p:cNvPr id="5" name="4 Elipse"/>
          <p:cNvSpPr/>
          <p:nvPr/>
        </p:nvSpPr>
        <p:spPr>
          <a:xfrm>
            <a:off x="3563888" y="980728"/>
            <a:ext cx="23762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Precios en los </a:t>
            </a:r>
          </a:p>
          <a:p>
            <a:pPr algn="ctr"/>
            <a:r>
              <a:rPr lang="es-CO" dirty="0" smtClean="0">
                <a:solidFill>
                  <a:prstClr val="white"/>
                </a:solidFill>
              </a:rPr>
              <a:t>Mercados de bienes</a:t>
            </a:r>
            <a:endParaRPr lang="es-CO" dirty="0">
              <a:solidFill>
                <a:prstClr val="white"/>
              </a:solidFill>
            </a:endParaRPr>
          </a:p>
        </p:txBody>
      </p:sp>
      <p:sp>
        <p:nvSpPr>
          <p:cNvPr id="6" name="5 Elipse"/>
          <p:cNvSpPr/>
          <p:nvPr/>
        </p:nvSpPr>
        <p:spPr>
          <a:xfrm>
            <a:off x="3563888" y="5157192"/>
            <a:ext cx="23762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Precios en los mercados de factores</a:t>
            </a:r>
            <a:endParaRPr lang="es-CO" dirty="0">
              <a:solidFill>
                <a:prstClr val="white"/>
              </a:solidFill>
            </a:endParaRPr>
          </a:p>
        </p:txBody>
      </p:sp>
      <p:sp>
        <p:nvSpPr>
          <p:cNvPr id="7" name="6 Rectángulo redondeado"/>
          <p:cNvSpPr/>
          <p:nvPr/>
        </p:nvSpPr>
        <p:spPr>
          <a:xfrm>
            <a:off x="6372200" y="2492896"/>
            <a:ext cx="187220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Costos de producción</a:t>
            </a:r>
            <a:endParaRPr lang="es-CO" dirty="0">
              <a:solidFill>
                <a:prstClr val="white"/>
              </a:solidFill>
            </a:endParaRPr>
          </a:p>
        </p:txBody>
      </p:sp>
      <p:sp>
        <p:nvSpPr>
          <p:cNvPr id="8" name="7 Rectángulo redondeado"/>
          <p:cNvSpPr/>
          <p:nvPr/>
        </p:nvSpPr>
        <p:spPr>
          <a:xfrm>
            <a:off x="6372200" y="4437112"/>
            <a:ext cx="194421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Factores</a:t>
            </a:r>
            <a:endParaRPr lang="es-CO" dirty="0">
              <a:solidFill>
                <a:prstClr val="white"/>
              </a:solidFill>
            </a:endParaRPr>
          </a:p>
        </p:txBody>
      </p:sp>
      <p:sp>
        <p:nvSpPr>
          <p:cNvPr id="9" name="8 Rectángulo redondeado"/>
          <p:cNvSpPr/>
          <p:nvPr/>
        </p:nvSpPr>
        <p:spPr>
          <a:xfrm>
            <a:off x="1331640" y="2492896"/>
            <a:ext cx="194421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Decisiones monetarias consumidores</a:t>
            </a:r>
            <a:endParaRPr lang="es-CO" dirty="0">
              <a:solidFill>
                <a:prstClr val="white"/>
              </a:solidFill>
            </a:endParaRPr>
          </a:p>
        </p:txBody>
      </p:sp>
      <p:sp>
        <p:nvSpPr>
          <p:cNvPr id="10" name="9 Rectángulo redondeado"/>
          <p:cNvSpPr/>
          <p:nvPr/>
        </p:nvSpPr>
        <p:spPr>
          <a:xfrm>
            <a:off x="1331640" y="4437112"/>
            <a:ext cx="194421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prstClr val="white"/>
                </a:solidFill>
              </a:rPr>
              <a:t>Propiedad de los factores</a:t>
            </a:r>
            <a:endParaRPr lang="es-CO" dirty="0">
              <a:solidFill>
                <a:prstClr val="white"/>
              </a:solidFill>
            </a:endParaRPr>
          </a:p>
        </p:txBody>
      </p:sp>
      <p:cxnSp>
        <p:nvCxnSpPr>
          <p:cNvPr id="13" name="12 Conector recto de flecha"/>
          <p:cNvCxnSpPr/>
          <p:nvPr/>
        </p:nvCxnSpPr>
        <p:spPr>
          <a:xfrm flipV="1">
            <a:off x="7956376" y="1268760"/>
            <a:ext cx="0"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H="1">
            <a:off x="5724128" y="1268760"/>
            <a:ext cx="22322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7" idx="0"/>
          </p:cNvCxnSpPr>
          <p:nvPr/>
        </p:nvCxnSpPr>
        <p:spPr>
          <a:xfrm flipV="1">
            <a:off x="7308304" y="1664804"/>
            <a:ext cx="0" cy="8280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endCxn id="5" idx="6"/>
          </p:cNvCxnSpPr>
          <p:nvPr/>
        </p:nvCxnSpPr>
        <p:spPr>
          <a:xfrm flipH="1">
            <a:off x="5940152" y="1664804"/>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6624228" y="2078850"/>
            <a:ext cx="0" cy="4140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H="1">
            <a:off x="5724128" y="2078850"/>
            <a:ext cx="9001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25 CuadroTexto"/>
          <p:cNvSpPr txBox="1"/>
          <p:nvPr/>
        </p:nvSpPr>
        <p:spPr>
          <a:xfrm>
            <a:off x="6372200" y="908720"/>
            <a:ext cx="880754" cy="369332"/>
          </a:xfrm>
          <a:prstGeom prst="rect">
            <a:avLst/>
          </a:prstGeom>
          <a:noFill/>
          <a:ln>
            <a:noFill/>
          </a:ln>
        </p:spPr>
        <p:txBody>
          <a:bodyPr wrap="none" rtlCol="0">
            <a:spAutoFit/>
          </a:bodyPr>
          <a:lstStyle/>
          <a:p>
            <a:r>
              <a:rPr lang="es-CO" dirty="0" smtClean="0">
                <a:solidFill>
                  <a:prstClr val="black"/>
                </a:solidFill>
              </a:rPr>
              <a:t>Vestido</a:t>
            </a:r>
          </a:p>
        </p:txBody>
      </p:sp>
      <p:sp>
        <p:nvSpPr>
          <p:cNvPr id="27" name="26 CuadroTexto"/>
          <p:cNvSpPr txBox="1"/>
          <p:nvPr/>
        </p:nvSpPr>
        <p:spPr>
          <a:xfrm>
            <a:off x="6384527" y="1340768"/>
            <a:ext cx="1007520" cy="369332"/>
          </a:xfrm>
          <a:prstGeom prst="rect">
            <a:avLst/>
          </a:prstGeom>
          <a:noFill/>
          <a:ln>
            <a:noFill/>
          </a:ln>
        </p:spPr>
        <p:txBody>
          <a:bodyPr wrap="none" rtlCol="0">
            <a:spAutoFit/>
          </a:bodyPr>
          <a:lstStyle/>
          <a:p>
            <a:r>
              <a:rPr lang="es-CO" dirty="0" smtClean="0">
                <a:solidFill>
                  <a:prstClr val="black"/>
                </a:solidFill>
              </a:rPr>
              <a:t>Servicios</a:t>
            </a:r>
          </a:p>
        </p:txBody>
      </p:sp>
      <p:sp>
        <p:nvSpPr>
          <p:cNvPr id="28" name="27 CuadroTexto"/>
          <p:cNvSpPr txBox="1"/>
          <p:nvPr/>
        </p:nvSpPr>
        <p:spPr>
          <a:xfrm>
            <a:off x="6012160" y="1700808"/>
            <a:ext cx="899605" cy="369332"/>
          </a:xfrm>
          <a:prstGeom prst="rect">
            <a:avLst/>
          </a:prstGeom>
          <a:noFill/>
          <a:ln>
            <a:noFill/>
          </a:ln>
        </p:spPr>
        <p:txBody>
          <a:bodyPr wrap="none" rtlCol="0">
            <a:spAutoFit/>
          </a:bodyPr>
          <a:lstStyle/>
          <a:p>
            <a:r>
              <a:rPr lang="es-CO" dirty="0" smtClean="0">
                <a:solidFill>
                  <a:prstClr val="black"/>
                </a:solidFill>
              </a:rPr>
              <a:t>Comida</a:t>
            </a:r>
          </a:p>
        </p:txBody>
      </p:sp>
      <p:cxnSp>
        <p:nvCxnSpPr>
          <p:cNvPr id="32" name="31 Conector recto de flecha"/>
          <p:cNvCxnSpPr/>
          <p:nvPr/>
        </p:nvCxnSpPr>
        <p:spPr>
          <a:xfrm>
            <a:off x="7344308" y="602128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47 CuadroTexto"/>
          <p:cNvSpPr txBox="1"/>
          <p:nvPr/>
        </p:nvSpPr>
        <p:spPr>
          <a:xfrm>
            <a:off x="5868144" y="5157192"/>
            <a:ext cx="877356" cy="369332"/>
          </a:xfrm>
          <a:prstGeom prst="rect">
            <a:avLst/>
          </a:prstGeom>
          <a:noFill/>
          <a:ln>
            <a:noFill/>
          </a:ln>
        </p:spPr>
        <p:txBody>
          <a:bodyPr wrap="none" rtlCol="0">
            <a:spAutoFit/>
          </a:bodyPr>
          <a:lstStyle/>
          <a:p>
            <a:r>
              <a:rPr lang="es-CO" dirty="0" smtClean="0">
                <a:solidFill>
                  <a:prstClr val="black"/>
                </a:solidFill>
              </a:rPr>
              <a:t>Trabajo</a:t>
            </a:r>
          </a:p>
        </p:txBody>
      </p:sp>
      <p:sp>
        <p:nvSpPr>
          <p:cNvPr id="49" name="48 CuadroTexto"/>
          <p:cNvSpPr txBox="1"/>
          <p:nvPr/>
        </p:nvSpPr>
        <p:spPr>
          <a:xfrm>
            <a:off x="6228184" y="5517232"/>
            <a:ext cx="731354" cy="369332"/>
          </a:xfrm>
          <a:prstGeom prst="rect">
            <a:avLst/>
          </a:prstGeom>
          <a:noFill/>
          <a:ln>
            <a:noFill/>
          </a:ln>
        </p:spPr>
        <p:txBody>
          <a:bodyPr wrap="none" rtlCol="0">
            <a:spAutoFit/>
          </a:bodyPr>
          <a:lstStyle/>
          <a:p>
            <a:r>
              <a:rPr lang="es-CO" dirty="0" smtClean="0">
                <a:solidFill>
                  <a:prstClr val="black"/>
                </a:solidFill>
              </a:rPr>
              <a:t>Tierra</a:t>
            </a:r>
          </a:p>
        </p:txBody>
      </p:sp>
      <p:sp>
        <p:nvSpPr>
          <p:cNvPr id="50" name="49 CuadroTexto"/>
          <p:cNvSpPr txBox="1"/>
          <p:nvPr/>
        </p:nvSpPr>
        <p:spPr>
          <a:xfrm>
            <a:off x="5940152" y="5867980"/>
            <a:ext cx="1794466" cy="369332"/>
          </a:xfrm>
          <a:prstGeom prst="rect">
            <a:avLst/>
          </a:prstGeom>
          <a:noFill/>
          <a:ln>
            <a:noFill/>
          </a:ln>
        </p:spPr>
        <p:txBody>
          <a:bodyPr wrap="none" rtlCol="0">
            <a:spAutoFit/>
          </a:bodyPr>
          <a:lstStyle/>
          <a:p>
            <a:r>
              <a:rPr lang="es-CO" dirty="0" smtClean="0">
                <a:solidFill>
                  <a:prstClr val="black"/>
                </a:solidFill>
              </a:rPr>
              <a:t>Bienes de Capital</a:t>
            </a:r>
          </a:p>
        </p:txBody>
      </p:sp>
      <p:sp>
        <p:nvSpPr>
          <p:cNvPr id="65" name="64 CuadroTexto"/>
          <p:cNvSpPr txBox="1"/>
          <p:nvPr/>
        </p:nvSpPr>
        <p:spPr>
          <a:xfrm>
            <a:off x="2179078" y="908720"/>
            <a:ext cx="880754" cy="369332"/>
          </a:xfrm>
          <a:prstGeom prst="rect">
            <a:avLst/>
          </a:prstGeom>
          <a:noFill/>
          <a:ln>
            <a:noFill/>
          </a:ln>
        </p:spPr>
        <p:txBody>
          <a:bodyPr wrap="none" rtlCol="0">
            <a:spAutoFit/>
          </a:bodyPr>
          <a:lstStyle/>
          <a:p>
            <a:r>
              <a:rPr lang="es-CO" dirty="0" smtClean="0">
                <a:solidFill>
                  <a:prstClr val="black"/>
                </a:solidFill>
              </a:rPr>
              <a:t>Vestido</a:t>
            </a:r>
          </a:p>
        </p:txBody>
      </p:sp>
      <p:sp>
        <p:nvSpPr>
          <p:cNvPr id="66" name="65 CuadroTexto"/>
          <p:cNvSpPr txBox="1"/>
          <p:nvPr/>
        </p:nvSpPr>
        <p:spPr>
          <a:xfrm>
            <a:off x="2339752" y="1340768"/>
            <a:ext cx="1007520" cy="369332"/>
          </a:xfrm>
          <a:prstGeom prst="rect">
            <a:avLst/>
          </a:prstGeom>
          <a:noFill/>
          <a:ln>
            <a:noFill/>
          </a:ln>
        </p:spPr>
        <p:txBody>
          <a:bodyPr wrap="none" rtlCol="0">
            <a:spAutoFit/>
          </a:bodyPr>
          <a:lstStyle/>
          <a:p>
            <a:r>
              <a:rPr lang="es-CO" dirty="0" smtClean="0">
                <a:solidFill>
                  <a:prstClr val="black"/>
                </a:solidFill>
              </a:rPr>
              <a:t>Servicios</a:t>
            </a:r>
          </a:p>
        </p:txBody>
      </p:sp>
      <p:sp>
        <p:nvSpPr>
          <p:cNvPr id="67" name="66 CuadroTexto"/>
          <p:cNvSpPr txBox="1"/>
          <p:nvPr/>
        </p:nvSpPr>
        <p:spPr>
          <a:xfrm>
            <a:off x="2699792" y="1700808"/>
            <a:ext cx="899605" cy="369332"/>
          </a:xfrm>
          <a:prstGeom prst="rect">
            <a:avLst/>
          </a:prstGeom>
          <a:noFill/>
          <a:ln>
            <a:noFill/>
          </a:ln>
        </p:spPr>
        <p:txBody>
          <a:bodyPr wrap="none" rtlCol="0">
            <a:spAutoFit/>
          </a:bodyPr>
          <a:lstStyle/>
          <a:p>
            <a:r>
              <a:rPr lang="es-CO" dirty="0" smtClean="0">
                <a:solidFill>
                  <a:prstClr val="black"/>
                </a:solidFill>
              </a:rPr>
              <a:t>Comida</a:t>
            </a:r>
          </a:p>
        </p:txBody>
      </p:sp>
      <p:cxnSp>
        <p:nvCxnSpPr>
          <p:cNvPr id="69" name="68 Conector recto de flecha"/>
          <p:cNvCxnSpPr>
            <a:stCxn id="10" idx="2"/>
          </p:cNvCxnSpPr>
          <p:nvPr/>
        </p:nvCxnSpPr>
        <p:spPr>
          <a:xfrm>
            <a:off x="2303748" y="5157192"/>
            <a:ext cx="0" cy="7293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a:endCxn id="6" idx="2"/>
          </p:cNvCxnSpPr>
          <p:nvPr/>
        </p:nvCxnSpPr>
        <p:spPr>
          <a:xfrm>
            <a:off x="2303748" y="5841268"/>
            <a:ext cx="12601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74 Conector recto de flecha"/>
          <p:cNvCxnSpPr/>
          <p:nvPr/>
        </p:nvCxnSpPr>
        <p:spPr>
          <a:xfrm>
            <a:off x="2933818" y="5157192"/>
            <a:ext cx="0" cy="3420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78 Conector recto de flecha"/>
          <p:cNvCxnSpPr/>
          <p:nvPr/>
        </p:nvCxnSpPr>
        <p:spPr>
          <a:xfrm>
            <a:off x="1619672" y="5157192"/>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80 Conector recto de flecha"/>
          <p:cNvCxnSpPr/>
          <p:nvPr/>
        </p:nvCxnSpPr>
        <p:spPr>
          <a:xfrm>
            <a:off x="1619672" y="6237312"/>
            <a:ext cx="2160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82 Conector recto de flecha"/>
          <p:cNvCxnSpPr/>
          <p:nvPr/>
        </p:nvCxnSpPr>
        <p:spPr>
          <a:xfrm>
            <a:off x="2933818" y="5499230"/>
            <a:ext cx="84609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85 CuadroTexto"/>
          <p:cNvSpPr txBox="1"/>
          <p:nvPr/>
        </p:nvSpPr>
        <p:spPr>
          <a:xfrm>
            <a:off x="2915816" y="5157192"/>
            <a:ext cx="877356" cy="369332"/>
          </a:xfrm>
          <a:prstGeom prst="rect">
            <a:avLst/>
          </a:prstGeom>
          <a:noFill/>
          <a:ln>
            <a:noFill/>
          </a:ln>
        </p:spPr>
        <p:txBody>
          <a:bodyPr wrap="none" rtlCol="0">
            <a:spAutoFit/>
          </a:bodyPr>
          <a:lstStyle/>
          <a:p>
            <a:r>
              <a:rPr lang="es-CO" dirty="0" smtClean="0">
                <a:solidFill>
                  <a:prstClr val="black"/>
                </a:solidFill>
              </a:rPr>
              <a:t>Trabajo</a:t>
            </a:r>
          </a:p>
        </p:txBody>
      </p:sp>
      <p:sp>
        <p:nvSpPr>
          <p:cNvPr id="87" name="86 CuadroTexto"/>
          <p:cNvSpPr txBox="1"/>
          <p:nvPr/>
        </p:nvSpPr>
        <p:spPr>
          <a:xfrm>
            <a:off x="2555776" y="5517232"/>
            <a:ext cx="731354" cy="369332"/>
          </a:xfrm>
          <a:prstGeom prst="rect">
            <a:avLst/>
          </a:prstGeom>
          <a:noFill/>
          <a:ln>
            <a:noFill/>
          </a:ln>
        </p:spPr>
        <p:txBody>
          <a:bodyPr wrap="none" rtlCol="0">
            <a:spAutoFit/>
          </a:bodyPr>
          <a:lstStyle/>
          <a:p>
            <a:r>
              <a:rPr lang="es-CO" dirty="0" smtClean="0">
                <a:solidFill>
                  <a:prstClr val="black"/>
                </a:solidFill>
              </a:rPr>
              <a:t>Tierra</a:t>
            </a:r>
          </a:p>
        </p:txBody>
      </p:sp>
      <p:sp>
        <p:nvSpPr>
          <p:cNvPr id="88" name="87 CuadroTexto"/>
          <p:cNvSpPr txBox="1"/>
          <p:nvPr/>
        </p:nvSpPr>
        <p:spPr>
          <a:xfrm>
            <a:off x="1763688" y="5877272"/>
            <a:ext cx="1794466" cy="369332"/>
          </a:xfrm>
          <a:prstGeom prst="rect">
            <a:avLst/>
          </a:prstGeom>
          <a:noFill/>
          <a:ln>
            <a:noFill/>
          </a:ln>
        </p:spPr>
        <p:txBody>
          <a:bodyPr wrap="none" rtlCol="0">
            <a:spAutoFit/>
          </a:bodyPr>
          <a:lstStyle/>
          <a:p>
            <a:r>
              <a:rPr lang="es-CO" dirty="0" smtClean="0">
                <a:solidFill>
                  <a:prstClr val="black"/>
                </a:solidFill>
              </a:rPr>
              <a:t>Bienes de Capital</a:t>
            </a:r>
          </a:p>
        </p:txBody>
      </p:sp>
      <p:sp>
        <p:nvSpPr>
          <p:cNvPr id="4" name="3 CuadroTexto"/>
          <p:cNvSpPr txBox="1"/>
          <p:nvPr/>
        </p:nvSpPr>
        <p:spPr>
          <a:xfrm>
            <a:off x="1691680" y="260648"/>
            <a:ext cx="5904656" cy="461665"/>
          </a:xfrm>
          <a:prstGeom prst="rect">
            <a:avLst/>
          </a:prstGeom>
          <a:noFill/>
          <a:ln>
            <a:solidFill>
              <a:schemeClr val="accent1">
                <a:shade val="95000"/>
                <a:satMod val="105000"/>
                <a:alpha val="87000"/>
              </a:schemeClr>
            </a:solidFill>
          </a:ln>
        </p:spPr>
        <p:txBody>
          <a:bodyPr wrap="square" rtlCol="0">
            <a:spAutoFit/>
          </a:bodyPr>
          <a:lstStyle/>
          <a:p>
            <a:pPr algn="ctr"/>
            <a:r>
              <a:rPr lang="es-CO" sz="2400" dirty="0" smtClean="0"/>
              <a:t>ECONOMÍA Y SOCIEDAD</a:t>
            </a:r>
          </a:p>
        </p:txBody>
      </p:sp>
      <p:cxnSp>
        <p:nvCxnSpPr>
          <p:cNvPr id="14" name="13 Conector recto de flecha"/>
          <p:cNvCxnSpPr/>
          <p:nvPr/>
        </p:nvCxnSpPr>
        <p:spPr>
          <a:xfrm flipH="1">
            <a:off x="1619672" y="1325074"/>
            <a:ext cx="2160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1691680" y="1340768"/>
            <a:ext cx="0"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flipH="1" flipV="1">
            <a:off x="2303748" y="1700808"/>
            <a:ext cx="1260140" cy="9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a:endCxn id="9" idx="0"/>
          </p:cNvCxnSpPr>
          <p:nvPr/>
        </p:nvCxnSpPr>
        <p:spPr>
          <a:xfrm>
            <a:off x="2303748" y="1700808"/>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flipH="1" flipV="1">
            <a:off x="2933818" y="2070140"/>
            <a:ext cx="846094" cy="8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a:off x="2933818" y="2070140"/>
            <a:ext cx="0" cy="422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44 Conector recto de flecha"/>
          <p:cNvCxnSpPr/>
          <p:nvPr/>
        </p:nvCxnSpPr>
        <p:spPr>
          <a:xfrm flipV="1">
            <a:off x="6840252" y="5157192"/>
            <a:ext cx="0" cy="3420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a:off x="5868144" y="5499230"/>
            <a:ext cx="9721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a:endCxn id="8" idx="2"/>
          </p:cNvCxnSpPr>
          <p:nvPr/>
        </p:nvCxnSpPr>
        <p:spPr>
          <a:xfrm flipH="1" flipV="1">
            <a:off x="7344308" y="5157192"/>
            <a:ext cx="23869" cy="684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a:stCxn id="6" idx="6"/>
          </p:cNvCxnSpPr>
          <p:nvPr/>
        </p:nvCxnSpPr>
        <p:spPr>
          <a:xfrm>
            <a:off x="5940152" y="5841268"/>
            <a:ext cx="145189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71 Conector recto de flecha"/>
          <p:cNvCxnSpPr/>
          <p:nvPr/>
        </p:nvCxnSpPr>
        <p:spPr>
          <a:xfrm flipV="1">
            <a:off x="7956376" y="5157192"/>
            <a:ext cx="0" cy="1089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p:nvPr/>
        </p:nvCxnSpPr>
        <p:spPr>
          <a:xfrm>
            <a:off x="5724128" y="6237312"/>
            <a:ext cx="2232248" cy="9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950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404664"/>
            <a:ext cx="7920880" cy="6032421"/>
          </a:xfrm>
          <a:prstGeom prst="rect">
            <a:avLst/>
          </a:prstGeom>
          <a:noFill/>
          <a:ln>
            <a:noFill/>
          </a:ln>
        </p:spPr>
        <p:txBody>
          <a:bodyPr wrap="square" rtlCol="0">
            <a:spAutoFit/>
          </a:bodyPr>
          <a:lstStyle/>
          <a:p>
            <a:pPr algn="ctr"/>
            <a:r>
              <a:rPr lang="es-CO" sz="2400" dirty="0" smtClean="0">
                <a:solidFill>
                  <a:srgbClr val="FF0000"/>
                </a:solidFill>
              </a:rPr>
              <a:t>ALGUNOS CONCEPTOS DE ECONOMIA</a:t>
            </a:r>
            <a:r>
              <a:rPr lang="es-CO" dirty="0" smtClean="0">
                <a:solidFill>
                  <a:srgbClr val="FF0000"/>
                </a:solidFill>
              </a:rPr>
              <a:t>. </a:t>
            </a:r>
          </a:p>
          <a:p>
            <a:r>
              <a:rPr lang="es-CO" dirty="0" smtClean="0"/>
              <a:t>(Paul A </a:t>
            </a:r>
            <a:r>
              <a:rPr lang="es-CO" dirty="0" err="1" smtClean="0"/>
              <a:t>Samuelson</a:t>
            </a:r>
            <a:r>
              <a:rPr lang="es-CO" dirty="0" smtClean="0"/>
              <a:t> /William D. </a:t>
            </a:r>
            <a:r>
              <a:rPr lang="es-CO" dirty="0" err="1" smtClean="0"/>
              <a:t>Nordhaus</a:t>
            </a:r>
            <a:r>
              <a:rPr lang="es-CO" dirty="0"/>
              <a:t> </a:t>
            </a:r>
            <a:r>
              <a:rPr lang="es-CO" dirty="0" smtClean="0"/>
              <a:t>. Economía. Capítulo 3. Ed. Mc Graw Hill.)</a:t>
            </a:r>
          </a:p>
          <a:p>
            <a:pPr algn="just"/>
            <a:endParaRPr lang="es-CO" dirty="0" smtClean="0"/>
          </a:p>
          <a:p>
            <a:pPr algn="just"/>
            <a:r>
              <a:rPr lang="es-CO" dirty="0" smtClean="0"/>
              <a:t>Tres problemas básicos de la economía: </a:t>
            </a:r>
            <a:r>
              <a:rPr lang="es-CO" dirty="0" smtClean="0">
                <a:solidFill>
                  <a:srgbClr val="FF0000"/>
                </a:solidFill>
              </a:rPr>
              <a:t>QUÉ</a:t>
            </a:r>
            <a:r>
              <a:rPr lang="es-CO" dirty="0" smtClean="0"/>
              <a:t> se produce, </a:t>
            </a:r>
            <a:r>
              <a:rPr lang="es-CO" dirty="0" smtClean="0">
                <a:solidFill>
                  <a:srgbClr val="FF0000"/>
                </a:solidFill>
              </a:rPr>
              <a:t>CÓMO</a:t>
            </a:r>
            <a:r>
              <a:rPr lang="es-CO" dirty="0" smtClean="0"/>
              <a:t> se produce y </a:t>
            </a:r>
            <a:r>
              <a:rPr lang="es-CO" dirty="0" smtClean="0">
                <a:solidFill>
                  <a:srgbClr val="FF0000"/>
                </a:solidFill>
              </a:rPr>
              <a:t>PARA QUIEN</a:t>
            </a:r>
            <a:r>
              <a:rPr lang="es-CO" dirty="0" smtClean="0"/>
              <a:t> se produce.</a:t>
            </a:r>
          </a:p>
          <a:p>
            <a:pPr algn="just"/>
            <a:r>
              <a:rPr lang="es-CO" dirty="0" smtClean="0"/>
              <a:t>Formas de resolver los problemas básicos:</a:t>
            </a:r>
          </a:p>
          <a:p>
            <a:pPr marL="285750" indent="-285750" algn="just">
              <a:buFont typeface="Wingdings" pitchFamily="2" charset="2"/>
              <a:buChar char="Ø"/>
            </a:pPr>
            <a:r>
              <a:rPr lang="es-CO" dirty="0" smtClean="0">
                <a:solidFill>
                  <a:srgbClr val="FF0000"/>
                </a:solidFill>
              </a:rPr>
              <a:t>El Mecanismo del Mercado</a:t>
            </a:r>
            <a:r>
              <a:rPr lang="es-CO" dirty="0" smtClean="0"/>
              <a:t>: Los consumidores y las empresas (oferentes) resuelven conjuntamente a través del mercado los tres problemas básicos.</a:t>
            </a:r>
          </a:p>
          <a:p>
            <a:pPr marL="285750" indent="-285750" algn="just">
              <a:buFont typeface="Wingdings" pitchFamily="2" charset="2"/>
              <a:buChar char="Ø"/>
            </a:pPr>
            <a:r>
              <a:rPr lang="es-CO" dirty="0" smtClean="0">
                <a:solidFill>
                  <a:srgbClr val="FF0000"/>
                </a:solidFill>
              </a:rPr>
              <a:t>Una Economía Autoritaria</a:t>
            </a:r>
            <a:r>
              <a:rPr lang="es-CO" dirty="0" smtClean="0"/>
              <a:t>: En ella el gobierno decide la asignación de los recursos y obliga a los individuos y a las empresas a seguir los planes económicos del Estado.</a:t>
            </a:r>
          </a:p>
          <a:p>
            <a:pPr marL="285750" indent="-285750" algn="just">
              <a:buFont typeface="Wingdings" pitchFamily="2" charset="2"/>
              <a:buChar char="Ø"/>
            </a:pPr>
            <a:r>
              <a:rPr lang="es-CO" dirty="0" smtClean="0">
                <a:solidFill>
                  <a:srgbClr val="FF0000"/>
                </a:solidFill>
              </a:rPr>
              <a:t>Una Economía Mixta</a:t>
            </a:r>
            <a:r>
              <a:rPr lang="es-CO" dirty="0" smtClean="0"/>
              <a:t>: Tanto las instituciones privadas  a través del mecanismo del mercado, como las públicas a través de las regulaciones e incentivos fiscales ejercen el control económico.</a:t>
            </a:r>
          </a:p>
          <a:p>
            <a:endParaRPr lang="es-CO" dirty="0" smtClean="0"/>
          </a:p>
          <a:p>
            <a:r>
              <a:rPr lang="es-CO" sz="2000" dirty="0" smtClean="0">
                <a:solidFill>
                  <a:srgbClr val="FF0000"/>
                </a:solidFill>
              </a:rPr>
              <a:t>MECANISMO DE MERCADO.</a:t>
            </a:r>
          </a:p>
          <a:p>
            <a:pPr algn="just"/>
            <a:r>
              <a:rPr lang="es-CO" dirty="0" smtClean="0"/>
              <a:t>Un mercado es un mecanismo por medio del cual los compradores y los vendedores de un bien determinan conjuntamente su precio y su cantidad.</a:t>
            </a:r>
          </a:p>
          <a:p>
            <a:pPr algn="just"/>
            <a:r>
              <a:rPr lang="es-CO" dirty="0" smtClean="0"/>
              <a:t>En un mercado todo tiene un precio, cada mercancía y cada servicio, incluso el trabajo humano tiene precio, a saber, el salario.</a:t>
            </a:r>
          </a:p>
          <a:p>
            <a:pPr algn="just"/>
            <a:r>
              <a:rPr lang="es-CO" dirty="0" smtClean="0"/>
              <a:t>El precio determina el equilibrio entre la oferta y la demanda.</a:t>
            </a:r>
          </a:p>
        </p:txBody>
      </p:sp>
    </p:spTree>
    <p:extLst>
      <p:ext uri="{BB962C8B-B14F-4D97-AF65-F5344CB8AC3E}">
        <p14:creationId xmlns:p14="http://schemas.microsoft.com/office/powerpoint/2010/main" val="4049409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548680"/>
            <a:ext cx="7920880" cy="5909310"/>
          </a:xfrm>
          <a:prstGeom prst="rect">
            <a:avLst/>
          </a:prstGeom>
          <a:noFill/>
          <a:ln>
            <a:noFill/>
          </a:ln>
        </p:spPr>
        <p:txBody>
          <a:bodyPr wrap="square" rtlCol="0">
            <a:spAutoFit/>
          </a:bodyPr>
          <a:lstStyle/>
          <a:p>
            <a:pPr algn="just"/>
            <a:r>
              <a:rPr lang="es-CO" dirty="0" smtClean="0">
                <a:solidFill>
                  <a:srgbClr val="FF0000"/>
                </a:solidFill>
              </a:rPr>
              <a:t>QUÉ</a:t>
            </a:r>
            <a:r>
              <a:rPr lang="es-CO" dirty="0" smtClean="0"/>
              <a:t> se produce: está determinado por las decisiones monetarias de los  consumidores cuando deciden comprar una cosa en lugar de otra. Por su parte las empresas  quieren obtener beneficios y por tanto producen los bienes de elevada demanda que les proporcionen elevados beneficios.</a:t>
            </a:r>
          </a:p>
          <a:p>
            <a:pPr algn="just"/>
            <a:endParaRPr lang="es-CO" dirty="0" smtClean="0"/>
          </a:p>
          <a:p>
            <a:pPr algn="just"/>
            <a:r>
              <a:rPr lang="es-CO" dirty="0" smtClean="0">
                <a:solidFill>
                  <a:srgbClr val="FF0000"/>
                </a:solidFill>
              </a:rPr>
              <a:t>CÓMO</a:t>
            </a:r>
            <a:r>
              <a:rPr lang="es-CO" dirty="0" smtClean="0"/>
              <a:t> se produce: está determinado por la competencia entre productores, reduciendo los costos y adoptando métodos de producción más eficientes.</a:t>
            </a:r>
          </a:p>
          <a:p>
            <a:pPr algn="just"/>
            <a:endParaRPr lang="es-CO" dirty="0" smtClean="0"/>
          </a:p>
          <a:p>
            <a:pPr algn="just"/>
            <a:r>
              <a:rPr lang="es-CO" dirty="0" smtClean="0">
                <a:solidFill>
                  <a:srgbClr val="FF0000"/>
                </a:solidFill>
              </a:rPr>
              <a:t>PARA QUIEN </a:t>
            </a:r>
            <a:r>
              <a:rPr lang="es-CO" dirty="0" smtClean="0"/>
              <a:t>se produce: está determinado por la oferta y la demanda en los mercados de factores de producción, donde se determinan los salarios, las rentas de la tierra, los tipos de interés y los beneficios.</a:t>
            </a:r>
          </a:p>
          <a:p>
            <a:pPr algn="just"/>
            <a:endParaRPr lang="es-CO" dirty="0"/>
          </a:p>
          <a:p>
            <a:pPr algn="just"/>
            <a:r>
              <a:rPr lang="es-CO" sz="2000" dirty="0" smtClean="0">
                <a:solidFill>
                  <a:srgbClr val="FF0000"/>
                </a:solidFill>
              </a:rPr>
              <a:t>COMPETENCIA PERFECTA. </a:t>
            </a:r>
            <a:r>
              <a:rPr lang="es-CO" dirty="0" smtClean="0">
                <a:solidFill>
                  <a:srgbClr val="FF0000"/>
                </a:solidFill>
              </a:rPr>
              <a:t>“La mano invisible” Adam Smith 1776.</a:t>
            </a:r>
          </a:p>
          <a:p>
            <a:pPr algn="just"/>
            <a:endParaRPr lang="es-CO" dirty="0"/>
          </a:p>
          <a:p>
            <a:pPr algn="just"/>
            <a:r>
              <a:rPr lang="es-CO" dirty="0" smtClean="0"/>
              <a:t>Es un término económico técnico que se refiere a un mercado en el que ninguna empresa o consumidor es suficientemente grande para influir en el precio del mercado. Si todos los mercados fueran perfectamente competitivos los mercados producirían la canasta eficiente de productos, con las técnicas más eficientes y utilizando la cantidad mínima de factores.</a:t>
            </a:r>
          </a:p>
          <a:p>
            <a:pPr algn="just"/>
            <a:r>
              <a:rPr lang="es-CO" dirty="0" smtClean="0"/>
              <a:t>Cuando una empresa es suficientemente grande para influir en el precio existe un cierto grado de “Competencia Imperfecta”</a:t>
            </a:r>
          </a:p>
        </p:txBody>
      </p:sp>
    </p:spTree>
    <p:extLst>
      <p:ext uri="{BB962C8B-B14F-4D97-AF65-F5344CB8AC3E}">
        <p14:creationId xmlns:p14="http://schemas.microsoft.com/office/powerpoint/2010/main" val="4244443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476672"/>
            <a:ext cx="7920880" cy="6247864"/>
          </a:xfrm>
          <a:prstGeom prst="rect">
            <a:avLst/>
          </a:prstGeom>
          <a:noFill/>
          <a:ln>
            <a:noFill/>
          </a:ln>
        </p:spPr>
        <p:txBody>
          <a:bodyPr wrap="square" rtlCol="0">
            <a:spAutoFit/>
          </a:bodyPr>
          <a:lstStyle/>
          <a:p>
            <a:r>
              <a:rPr lang="es-CO" sz="2200" dirty="0" smtClean="0">
                <a:solidFill>
                  <a:srgbClr val="FF0000"/>
                </a:solidFill>
              </a:rPr>
              <a:t>PAPEL ECONÓMICO DEL ESTADO.</a:t>
            </a:r>
          </a:p>
          <a:p>
            <a:endParaRPr lang="es-CO" dirty="0" smtClean="0"/>
          </a:p>
          <a:p>
            <a:pPr algn="just"/>
            <a:r>
              <a:rPr lang="es-CO" dirty="0" smtClean="0"/>
              <a:t>Puesto que el mercado no se comporta siempre de una forma ideal, sino que en las economía de mercado hay monopolios, desempleo, inflación, una inaceptable distribución de la renta, </a:t>
            </a:r>
            <a:r>
              <a:rPr lang="es-CO" dirty="0" err="1" smtClean="0"/>
              <a:t>etc</a:t>
            </a:r>
            <a:r>
              <a:rPr lang="es-CO" dirty="0" smtClean="0"/>
              <a:t>, que hacen fallar el mecanismo de mercado aparece entonces la “mano visible” del Estado en la Economía Mixta.</a:t>
            </a:r>
          </a:p>
          <a:p>
            <a:pPr algn="just"/>
            <a:r>
              <a:rPr lang="es-CO" dirty="0" smtClean="0"/>
              <a:t>La función económica del Estado consiste esencialmente en fomentar la eficiencia, la equidad y la estabilidad.</a:t>
            </a:r>
          </a:p>
          <a:p>
            <a:pPr algn="just"/>
            <a:endParaRPr lang="es-CO" dirty="0" smtClean="0">
              <a:solidFill>
                <a:srgbClr val="FF0000"/>
              </a:solidFill>
            </a:endParaRPr>
          </a:p>
          <a:p>
            <a:pPr algn="just"/>
            <a:r>
              <a:rPr lang="es-CO" sz="2000" dirty="0" smtClean="0">
                <a:solidFill>
                  <a:srgbClr val="FF0000"/>
                </a:solidFill>
              </a:rPr>
              <a:t>Eficiencia.</a:t>
            </a:r>
            <a:endParaRPr lang="es-CO" sz="2000" dirty="0">
              <a:solidFill>
                <a:srgbClr val="FF0000"/>
              </a:solidFill>
            </a:endParaRPr>
          </a:p>
          <a:p>
            <a:pPr algn="just"/>
            <a:r>
              <a:rPr lang="es-CO" dirty="0" smtClean="0"/>
              <a:t>La competencia imperfecta cuyo extremo es el Monopolio, consiste en que un competidor con sus actos puede influir en el precio y en este caso hay una elevación del precio y una disminución de la producción. Este patrón de precios demasiado elevados y volúmenes de producción demasiado pequeños se constituyen en el umbral de las ineficiencias que acompañan al poder monopolístico.</a:t>
            </a:r>
          </a:p>
          <a:p>
            <a:pPr algn="just"/>
            <a:r>
              <a:rPr lang="es-CO" dirty="0" smtClean="0"/>
              <a:t>La actuación del Estado es entonces imponer leyes antimonopolio y establecer regulaciones económicas que mejoren el funcionamiento del sistema de mercado imperfectamente competitivo.</a:t>
            </a:r>
          </a:p>
          <a:p>
            <a:pPr algn="just"/>
            <a:r>
              <a:rPr lang="es-CO" dirty="0" smtClean="0"/>
              <a:t>Existen además las llamadas “Externalidades” cuando las empresas o los individuos imponen costos o beneficios a otros sin que éstos sean pagados debidamente o paguen los costos apropiados.</a:t>
            </a:r>
          </a:p>
        </p:txBody>
      </p:sp>
    </p:spTree>
    <p:extLst>
      <p:ext uri="{BB962C8B-B14F-4D97-AF65-F5344CB8AC3E}">
        <p14:creationId xmlns:p14="http://schemas.microsoft.com/office/powerpoint/2010/main" val="41151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99075"/>
            <a:ext cx="7848872" cy="5632311"/>
          </a:xfrm>
          <a:prstGeom prst="rect">
            <a:avLst/>
          </a:prstGeom>
          <a:noFill/>
          <a:ln>
            <a:noFill/>
          </a:ln>
        </p:spPr>
        <p:txBody>
          <a:bodyPr wrap="square" rtlCol="0">
            <a:spAutoFit/>
          </a:bodyPr>
          <a:lstStyle/>
          <a:p>
            <a:pPr algn="just"/>
            <a:r>
              <a:rPr lang="es-CO" dirty="0" smtClean="0"/>
              <a:t>Las regulaciones del Estado controlan entonces con diferentes grados de eficiencia, las externalidades como la contaminación del aire y el agua, la minería a cielo abierto, los vertimientos peligrosos, los medicamentos y alimentos inseguros, los materiales radiactivos, etc.</a:t>
            </a:r>
          </a:p>
          <a:p>
            <a:pPr algn="just"/>
            <a:r>
              <a:rPr lang="es-CO" dirty="0" smtClean="0"/>
              <a:t>Bienes Públicos.  Son actividades económicas que reportan grandes o pequeños beneficios a la comunidad y que no es eficiente dejar a la iniciativa privada, como el mantenimiento de la defensa nacional y del orden público interno, construcción de carreteras y el apoyo a la ciencia y a la sanidad pública.</a:t>
            </a:r>
          </a:p>
          <a:p>
            <a:pPr algn="just"/>
            <a:r>
              <a:rPr lang="es-CO" dirty="0" smtClean="0"/>
              <a:t>Impuestos. Mediante ellos el Estado consigue los recursos para financiar los bienes públicos y los programas de redistribución de la renta.</a:t>
            </a:r>
          </a:p>
          <a:p>
            <a:pPr algn="just"/>
            <a:endParaRPr lang="es-CO" dirty="0"/>
          </a:p>
          <a:p>
            <a:pPr algn="just"/>
            <a:r>
              <a:rPr lang="es-CO" sz="2000" dirty="0" smtClean="0">
                <a:solidFill>
                  <a:srgbClr val="FF0000"/>
                </a:solidFill>
              </a:rPr>
              <a:t>Equidad.</a:t>
            </a:r>
          </a:p>
          <a:p>
            <a:pPr algn="just"/>
            <a:r>
              <a:rPr lang="es-CO" dirty="0" smtClean="0"/>
              <a:t>Aunque el sistema de mercado funcionara perfectamente, este no es ideal porque los bienes son adquiridos de acuerdo con los recursos monetarios.</a:t>
            </a:r>
          </a:p>
          <a:p>
            <a:pPr algn="just"/>
            <a:r>
              <a:rPr lang="es-CO" dirty="0" smtClean="0"/>
              <a:t>No existe igualdad de recursos monetarios y entonces el Estado debe buscar compensar esta desigualdad estableciendo impuestos progresivos para que los que más tienen paguen más y haciendo transferencias o pagos a personas de las cuales no recibe ningún servicio, como las ayudas a los ancianos, los discapacitados, el servicio de salud a quienes no pueden aportar, vivienda subsidiada o gratis, seguro de desempleo, servicios públicos subsidiados etc. </a:t>
            </a:r>
          </a:p>
        </p:txBody>
      </p:sp>
    </p:spTree>
    <p:extLst>
      <p:ext uri="{BB962C8B-B14F-4D97-AF65-F5344CB8AC3E}">
        <p14:creationId xmlns:p14="http://schemas.microsoft.com/office/powerpoint/2010/main" val="3613633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accent1">
              <a:shade val="95000"/>
              <a:satMod val="105000"/>
              <a:alpha val="87000"/>
            </a:schemeClr>
          </a:solidFill>
        </a:ln>
      </a:spPr>
      <a:bodyPr wrap="none" rtlCol="0">
        <a:spAutoFit/>
      </a:bodyPr>
      <a:lstStyle>
        <a:defPPr marL="342900" indent="-342900">
          <a:buAutoNum type="arabicPeriod"/>
          <a:defRPr dirty="0" smtClean="0"/>
        </a:defPPr>
      </a:lstStyle>
    </a:tx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9638</TotalTime>
  <Words>4377</Words>
  <Application>Microsoft Office PowerPoint</Application>
  <PresentationFormat>Presentación en pantalla (4:3)</PresentationFormat>
  <Paragraphs>784</Paragraphs>
  <Slides>40</Slides>
  <Notes>1</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Goma</dc:creator>
  <cp:lastModifiedBy>usuario</cp:lastModifiedBy>
  <cp:revision>619</cp:revision>
  <dcterms:created xsi:type="dcterms:W3CDTF">2013-03-18T14:01:14Z</dcterms:created>
  <dcterms:modified xsi:type="dcterms:W3CDTF">2015-11-19T21:02:51Z</dcterms:modified>
</cp:coreProperties>
</file>