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52"/>
  </p:notesMasterIdLst>
  <p:sldIdLst>
    <p:sldId id="256" r:id="rId2"/>
    <p:sldId id="316" r:id="rId3"/>
    <p:sldId id="317" r:id="rId4"/>
    <p:sldId id="262" r:id="rId5"/>
    <p:sldId id="31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7" r:id="rId23"/>
    <p:sldId id="311" r:id="rId24"/>
    <p:sldId id="312" r:id="rId25"/>
    <p:sldId id="313" r:id="rId26"/>
    <p:sldId id="31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61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5D535F-9365-43A0-AC22-18B03541E57A}">
          <p14:sldIdLst>
            <p14:sldId id="256"/>
            <p14:sldId id="316"/>
            <p14:sldId id="317"/>
            <p14:sldId id="262"/>
            <p14:sldId id="31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7"/>
            <p14:sldId id="279"/>
            <p14:sldId id="280"/>
            <p14:sldId id="281"/>
            <p14:sldId id="282"/>
            <p14:sldId id="283"/>
            <p14:sldId id="284"/>
            <p14:sldId id="287"/>
            <p14:sldId id="311"/>
            <p14:sldId id="312"/>
            <p14:sldId id="313"/>
            <p14:sldId id="315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38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D21A-9579-4857-8F07-8D889A5068EA}" type="datetimeFigureOut">
              <a:rPr lang="es-ES" smtClean="0"/>
              <a:t>19/07/2016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B2D6-91D1-4DCA-87F1-5CFF3DE13F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72492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420911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7396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89529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76785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23900"/>
            <a:ext cx="4757738" cy="35687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rIns="97332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08446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4" y="1122363"/>
            <a:ext cx="8405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04" y="3602038"/>
            <a:ext cx="8405192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CFFC-03EB-42DE-86CD-6C4D8F6C9CB0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18182" y="6492875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331304" y="1141550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9319" y="5963726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F7C-7C2B-40C5-A486-E8E539E5DE1D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B81A-7A22-4973-8FE4-4447A555BFF9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1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CB9-BB48-4867-8D3D-F8976FCEFC2E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7695" y="6499569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9319" y="5963726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103041"/>
            <a:ext cx="8405192" cy="240692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4" y="3542547"/>
            <a:ext cx="8405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3FC2-BFE9-4BD0-9256-EEDDAFE375D5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0" name="Rectángulo 19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23" name="Conector recto 22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B54-B146-40CC-908C-34480EB68A1E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7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29-A4B5-4CBA-9EB9-E1298C9BC0C9}" type="datetime1">
              <a:rPr lang="es-ES" smtClean="0"/>
              <a:t>19/07/2016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0C96-96C8-4247-A5AA-AE33AFEC12C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9C96-3D57-4D79-ADF3-A3F5308C1A0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A7CD-16CA-418F-8BDD-E320FB6CA1F1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FF3E-9EE8-4563-83CF-DA0B3D08A580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5042"/>
            <a:ext cx="8454887" cy="124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69774"/>
            <a:ext cx="8454887" cy="45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191D-3C3B-499A-A6CB-21F10950918C}" type="datetime1">
              <a:rPr lang="es-ES" smtClean="0"/>
              <a:t>19/07/2016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539" y="6492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Automatización y control</a:t>
            </a:r>
            <a:br>
              <a:rPr lang="es-CO" dirty="0"/>
            </a:br>
            <a:r>
              <a:rPr lang="es-CO" dirty="0"/>
              <a:t>de sistemas de distribución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 dirty="0"/>
              <a:t>26608 </a:t>
            </a:r>
          </a:p>
          <a:p>
            <a:r>
              <a:rPr lang="es-CO" dirty="0"/>
              <a:t>Septiembre de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50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361510"/>
            <a:ext cx="8454887" cy="1244671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4. Tagging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610" y="1544927"/>
            <a:ext cx="8454887" cy="4507189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Device Tagging</a:t>
            </a:r>
          </a:p>
          <a:p>
            <a:r>
              <a:rPr lang="en-US" altLang="en-US" dirty="0"/>
              <a:t>Tagging User Interface</a:t>
            </a:r>
          </a:p>
          <a:p>
            <a:r>
              <a:rPr lang="en-US" altLang="en-US" dirty="0"/>
              <a:t>Tagging Levels</a:t>
            </a:r>
          </a:p>
          <a:p>
            <a:r>
              <a:rPr lang="en-US" altLang="en-US" dirty="0"/>
              <a:t>Tag Lists</a:t>
            </a:r>
          </a:p>
          <a:p>
            <a:r>
              <a:rPr lang="en-US" altLang="en-US" dirty="0"/>
              <a:t>Tag Placement &amp; Removal Recording</a:t>
            </a:r>
          </a:p>
        </p:txBody>
      </p:sp>
    </p:spTree>
    <p:extLst>
      <p:ext uri="{BB962C8B-B14F-4D97-AF65-F5344CB8AC3E}">
        <p14:creationId xmlns:p14="http://schemas.microsoft.com/office/powerpoint/2010/main" val="40813711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dirty="0"/>
              <a:t>5. Data 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69" y="1227326"/>
            <a:ext cx="8454887" cy="2443722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Scanned Analog Data</a:t>
            </a:r>
          </a:p>
          <a:p>
            <a:pPr lvl="1"/>
            <a:r>
              <a:rPr lang="en-US" altLang="en-US" dirty="0"/>
              <a:t>Data Conversion</a:t>
            </a:r>
          </a:p>
          <a:p>
            <a:pPr lvl="1"/>
            <a:r>
              <a:rPr lang="en-US" altLang="en-US" dirty="0"/>
              <a:t>Limit Checking</a:t>
            </a:r>
          </a:p>
          <a:p>
            <a:pPr lvl="1"/>
            <a:r>
              <a:rPr lang="en-US" altLang="en-US" dirty="0"/>
              <a:t>Rate-Of-Change Limit Checking</a:t>
            </a:r>
          </a:p>
          <a:p>
            <a:pPr lvl="1"/>
            <a:r>
              <a:rPr lang="en-US" altLang="en-US" dirty="0"/>
              <a:t>A/D Accuracy Monitoring</a:t>
            </a:r>
          </a:p>
          <a:p>
            <a:pPr lvl="1"/>
            <a:r>
              <a:rPr lang="en-US" altLang="en-US" dirty="0"/>
              <a:t>Dynamics Limits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9268" y="3671048"/>
            <a:ext cx="8454887" cy="4507189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Scanned Status Data</a:t>
            </a:r>
          </a:p>
          <a:p>
            <a:pPr lvl="1"/>
            <a:r>
              <a:rPr lang="en-US" altLang="en-US"/>
              <a:t>Breaker-With-Reclose Status Handling</a:t>
            </a:r>
          </a:p>
          <a:p>
            <a:pPr lvl="1"/>
            <a:r>
              <a:rPr lang="en-US" altLang="en-US"/>
              <a:t>Slow Moving Device Status Handling</a:t>
            </a:r>
          </a:p>
          <a:p>
            <a:pPr lvl="1"/>
            <a:r>
              <a:rPr lang="en-US" altLang="en-US"/>
              <a:t>Status Indication Processing</a:t>
            </a:r>
          </a:p>
          <a:p>
            <a:pPr lvl="1"/>
            <a:r>
              <a:rPr lang="en-US" altLang="en-US"/>
              <a:t>Sequence-Of-Events Processing</a:t>
            </a:r>
          </a:p>
          <a:p>
            <a:r>
              <a:rPr lang="en-US" altLang="en-US"/>
              <a:t>Scanned Accumulator Data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3025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Status Processing</a:t>
            </a:r>
          </a:p>
        </p:txBody>
      </p:sp>
      <p:pic>
        <p:nvPicPr>
          <p:cNvPr id="14339" name="Picture 4" descr="C:\KEMA\Curso\Libro 2\figura 3.1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212" y="1235448"/>
            <a:ext cx="7239000" cy="4246563"/>
          </a:xfrm>
        </p:spPr>
      </p:pic>
    </p:spTree>
    <p:extLst>
      <p:ext uri="{BB962C8B-B14F-4D97-AF65-F5344CB8AC3E}">
        <p14:creationId xmlns:p14="http://schemas.microsoft.com/office/powerpoint/2010/main" val="312738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dirty="0"/>
              <a:t>5. Data  Processing (Cont’d)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113" y="1509713"/>
            <a:ext cx="8454887" cy="4507189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Calculated Data</a:t>
            </a:r>
          </a:p>
          <a:p>
            <a:pPr lvl="1"/>
            <a:r>
              <a:rPr lang="en-US" altLang="en-US" dirty="0"/>
              <a:t>Calculated Analog Data</a:t>
            </a:r>
          </a:p>
          <a:p>
            <a:pPr lvl="1"/>
            <a:r>
              <a:rPr lang="en-US" altLang="en-US" dirty="0"/>
              <a:t>Calculated Status Data</a:t>
            </a:r>
          </a:p>
          <a:p>
            <a:pPr lvl="1"/>
            <a:r>
              <a:rPr lang="en-US" altLang="en-US" dirty="0"/>
              <a:t>Line &amp; Transformer Loss Calculations</a:t>
            </a:r>
          </a:p>
          <a:p>
            <a:r>
              <a:rPr lang="en-US" altLang="en-US" dirty="0"/>
              <a:t>Non-Telemetered Data</a:t>
            </a:r>
          </a:p>
          <a:p>
            <a:r>
              <a:rPr lang="en-US" altLang="en-US" dirty="0"/>
              <a:t>Data Quality</a:t>
            </a:r>
          </a:p>
          <a:p>
            <a:r>
              <a:rPr lang="en-US" altLang="en-US" dirty="0"/>
              <a:t>Switching Orders</a:t>
            </a:r>
          </a:p>
          <a:p>
            <a:r>
              <a:rPr lang="en-US" altLang="en-US" dirty="0"/>
              <a:t>Real-Time Planned Outage</a:t>
            </a:r>
          </a:p>
        </p:txBody>
      </p:sp>
    </p:spTree>
    <p:extLst>
      <p:ext uri="{BB962C8B-B14F-4D97-AF65-F5344CB8AC3E}">
        <p14:creationId xmlns:p14="http://schemas.microsoft.com/office/powerpoint/2010/main" val="29242407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17" y="161365"/>
            <a:ext cx="8454887" cy="823913"/>
          </a:xfrm>
          <a:noFill/>
        </p:spPr>
        <p:txBody>
          <a:bodyPr/>
          <a:lstStyle/>
          <a:p>
            <a:r>
              <a:rPr lang="en-US" altLang="en-US" dirty="0"/>
              <a:t>Alarm/Event Processing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116" y="761538"/>
            <a:ext cx="8454887" cy="4507189"/>
          </a:xfrm>
          <a:noFill/>
        </p:spPr>
        <p:txBody>
          <a:bodyPr>
            <a:normAutofit/>
          </a:bodyPr>
          <a:lstStyle/>
          <a:p>
            <a:r>
              <a:rPr lang="en-US" altLang="en-US" sz="2200" dirty="0"/>
              <a:t>Knowledge-Based Alarm Suppression</a:t>
            </a:r>
          </a:p>
          <a:p>
            <a:pPr lvl="1"/>
            <a:r>
              <a:rPr lang="en-US" altLang="en-US" sz="2200" dirty="0"/>
              <a:t>Direct Linkages (can use pseudo status points)</a:t>
            </a:r>
          </a:p>
          <a:p>
            <a:pPr lvl="1"/>
            <a:r>
              <a:rPr lang="en-US" altLang="en-US" sz="2200" dirty="0"/>
              <a:t>Indirect Linkages</a:t>
            </a:r>
          </a:p>
          <a:p>
            <a:r>
              <a:rPr lang="en-US" altLang="en-US" sz="2200" dirty="0"/>
              <a:t>Area of Responsibility</a:t>
            </a:r>
          </a:p>
          <a:p>
            <a:pPr lvl="1"/>
            <a:r>
              <a:rPr lang="en-US" altLang="en-US" sz="2200" dirty="0"/>
              <a:t>Use for each alarm window and each printer</a:t>
            </a:r>
          </a:p>
          <a:p>
            <a:pPr lvl="1"/>
            <a:r>
              <a:rPr lang="en-US" altLang="en-US" sz="2200" dirty="0"/>
              <a:t>Use to route alarms to proper windows/dispatchers and/or printers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4116" y="3221697"/>
            <a:ext cx="8454887" cy="45071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Priority</a:t>
            </a:r>
          </a:p>
          <a:p>
            <a:pPr lvl="1"/>
            <a:r>
              <a:rPr lang="en-US" altLang="en-US" sz="2200" dirty="0"/>
              <a:t>Each point has a priority level</a:t>
            </a:r>
          </a:p>
          <a:p>
            <a:pPr lvl="1"/>
            <a:r>
              <a:rPr lang="en-US" altLang="en-US" sz="2200" dirty="0"/>
              <a:t>Every alarm window has an assignable alarm priority level</a:t>
            </a:r>
          </a:p>
          <a:p>
            <a:pPr lvl="1"/>
            <a:r>
              <a:rPr lang="en-US" altLang="en-US" sz="2200" dirty="0"/>
              <a:t>By increasing the alarm priority level of an alarm window, lower priority alarms are suppressed from the alarm window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4116" y="5044986"/>
            <a:ext cx="8454887" cy="45071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Timed Alarm Suppression</a:t>
            </a:r>
          </a:p>
          <a:p>
            <a:pPr lvl="1"/>
            <a:r>
              <a:rPr lang="en-US" altLang="en-US" sz="2200" dirty="0"/>
              <a:t>Each data point may be assigned a transient filter</a:t>
            </a:r>
          </a:p>
          <a:p>
            <a:pPr lvl="1"/>
            <a:r>
              <a:rPr lang="en-US" altLang="en-US" sz="2200" dirty="0"/>
              <a:t>Used to suppress an alarm until it has remained in the alarm state for the length of time specified with the transient filter</a:t>
            </a:r>
          </a:p>
        </p:txBody>
      </p:sp>
    </p:spTree>
    <p:extLst>
      <p:ext uri="{BB962C8B-B14F-4D97-AF65-F5344CB8AC3E}">
        <p14:creationId xmlns:p14="http://schemas.microsoft.com/office/powerpoint/2010/main" val="23343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8" y="0"/>
            <a:ext cx="8454887" cy="1244671"/>
          </a:xfrm>
          <a:noFill/>
        </p:spPr>
        <p:txBody>
          <a:bodyPr/>
          <a:lstStyle/>
          <a:p>
            <a:r>
              <a:rPr lang="en-US" altLang="en-US" dirty="0"/>
              <a:t>Alarm/Event Processing (cont’d)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5" y="997421"/>
            <a:ext cx="8454887" cy="4507189"/>
          </a:xfrm>
          <a:noFill/>
        </p:spPr>
        <p:txBody>
          <a:bodyPr>
            <a:normAutofit/>
          </a:bodyPr>
          <a:lstStyle/>
          <a:p>
            <a:r>
              <a:rPr lang="en-US" altLang="en-US" sz="2200" dirty="0"/>
              <a:t>Momentary Alarm Change Detect</a:t>
            </a:r>
          </a:p>
          <a:p>
            <a:pPr lvl="1"/>
            <a:r>
              <a:rPr lang="en-US" altLang="en-US" sz="2200" dirty="0"/>
              <a:t>Tracks rapid multiple state changes that are recorded by the RTU</a:t>
            </a:r>
          </a:p>
          <a:p>
            <a:pPr lvl="1"/>
            <a:r>
              <a:rPr lang="en-US" altLang="en-US" sz="2200" dirty="0"/>
              <a:t>Operations counter to track device operations for maintenance reporting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792" y="2350811"/>
            <a:ext cx="8454887" cy="45071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Alarm Acknowledge / Delete</a:t>
            </a:r>
          </a:p>
          <a:p>
            <a:pPr lvl="1"/>
            <a:r>
              <a:rPr lang="en-US" altLang="en-US" sz="2200" dirty="0"/>
              <a:t>Separate acknowledge and delete actions</a:t>
            </a:r>
          </a:p>
          <a:p>
            <a:pPr lvl="1"/>
            <a:r>
              <a:rPr lang="en-US" altLang="en-US" sz="2200" dirty="0"/>
              <a:t>Alarm automatically deleted upon acknowledgment if alarm has returned to normal</a:t>
            </a:r>
          </a:p>
          <a:p>
            <a:pPr lvl="1"/>
            <a:r>
              <a:rPr lang="en-US" altLang="en-US" sz="2200" dirty="0"/>
              <a:t>On acknowledgment alarm will be deleted from alarm list</a:t>
            </a:r>
          </a:p>
          <a:p>
            <a:pPr lvl="1"/>
            <a:r>
              <a:rPr lang="en-US" altLang="en-US" sz="2200" dirty="0"/>
              <a:t>Alarm is deleted after a specified time delay following acknowledgment of alarm</a:t>
            </a:r>
          </a:p>
        </p:txBody>
      </p:sp>
    </p:spTree>
    <p:extLst>
      <p:ext uri="{BB962C8B-B14F-4D97-AF65-F5344CB8AC3E}">
        <p14:creationId xmlns:p14="http://schemas.microsoft.com/office/powerpoint/2010/main" val="393636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Alarm/Event Processing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929" y="4238163"/>
            <a:ext cx="8454887" cy="4507189"/>
          </a:xfrm>
          <a:noFill/>
        </p:spPr>
        <p:txBody>
          <a:bodyPr>
            <a:normAutofit/>
          </a:bodyPr>
          <a:lstStyle/>
          <a:p>
            <a:r>
              <a:rPr lang="en-US" altLang="en-US" sz="2200" dirty="0"/>
              <a:t>Historical Events File</a:t>
            </a:r>
          </a:p>
          <a:p>
            <a:pPr lvl="1"/>
            <a:r>
              <a:rPr lang="en-US" altLang="en-US" sz="2200" dirty="0"/>
              <a:t>All events, including alarms, stored in a daily file</a:t>
            </a:r>
          </a:p>
          <a:p>
            <a:pPr lvl="1"/>
            <a:r>
              <a:rPr lang="en-US" altLang="en-US" sz="2200" dirty="0"/>
              <a:t>Can be sorted and used to create reports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798" y="1252915"/>
            <a:ext cx="8454887" cy="45071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Alarm Acknowledge / Delete</a:t>
            </a:r>
          </a:p>
          <a:p>
            <a:pPr lvl="1"/>
            <a:r>
              <a:rPr lang="en-US" altLang="en-US" sz="2200" dirty="0"/>
              <a:t>Separate acknowledge and delete actions</a:t>
            </a:r>
          </a:p>
          <a:p>
            <a:pPr lvl="1"/>
            <a:r>
              <a:rPr lang="en-US" altLang="en-US" sz="2200" dirty="0"/>
              <a:t>Alarm automatically deleted upon acknowledgment if alarm has returned to normal</a:t>
            </a:r>
          </a:p>
          <a:p>
            <a:pPr lvl="1"/>
            <a:r>
              <a:rPr lang="en-US" altLang="en-US" sz="2200" dirty="0"/>
              <a:t>On acknowledgment alarm will be deleted from alarm list</a:t>
            </a:r>
          </a:p>
          <a:p>
            <a:pPr lvl="1"/>
            <a:r>
              <a:rPr lang="en-US" altLang="en-US" sz="2200" dirty="0"/>
              <a:t>Alarm is deleted after a specified time delay following acknowledgment of alarm</a:t>
            </a:r>
          </a:p>
        </p:txBody>
      </p:sp>
    </p:spTree>
    <p:extLst>
      <p:ext uri="{BB962C8B-B14F-4D97-AF65-F5344CB8AC3E}">
        <p14:creationId xmlns:p14="http://schemas.microsoft.com/office/powerpoint/2010/main" val="99640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Alarm Processing</a:t>
            </a:r>
          </a:p>
        </p:txBody>
      </p:sp>
      <p:pic>
        <p:nvPicPr>
          <p:cNvPr id="22531" name="Picture 4" descr="C:\KEMA\Curso\Libro 2\figura 3.2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8001000" cy="5008563"/>
          </a:xfrm>
        </p:spPr>
      </p:pic>
    </p:spTree>
    <p:extLst>
      <p:ext uri="{BB962C8B-B14F-4D97-AF65-F5344CB8AC3E}">
        <p14:creationId xmlns:p14="http://schemas.microsoft.com/office/powerpoint/2010/main" val="220328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Alarm Processing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990600" y="1916113"/>
          <a:ext cx="7239000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3" imgW="5031720" imgH="3108960" progId="Word.Picture.8">
                  <p:embed/>
                </p:oleObj>
              </mc:Choice>
              <mc:Fallback>
                <p:oleObj name="Picture" r:id="rId3" imgW="5031720" imgH="31089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16113"/>
                        <a:ext cx="7239000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06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Alarm Processing</a:t>
            </a:r>
          </a:p>
        </p:txBody>
      </p:sp>
      <p:pic>
        <p:nvPicPr>
          <p:cNvPr id="23555" name="Picture 4" descr="C:\KEMA\Curso\Libro 2\figura 3.3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7239000" cy="3579813"/>
          </a:xfrm>
        </p:spPr>
      </p:pic>
    </p:spTree>
    <p:extLst>
      <p:ext uri="{BB962C8B-B14F-4D97-AF65-F5344CB8AC3E}">
        <p14:creationId xmlns:p14="http://schemas.microsoft.com/office/powerpoint/2010/main" val="378366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Señales de alarma..</a:t>
            </a:r>
            <a:endParaRPr lang="en-US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F0DB2-B285-4826-813B-A94DC8822B5A}" type="slidenum">
              <a:rPr lang="en-US" altLang="nl-NL" smtClean="0"/>
              <a:pPr/>
              <a:t>2</a:t>
            </a:fld>
            <a:endParaRPr lang="en-US" altLang="nl-NL" sz="10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192688" cy="519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96282" y="6180912"/>
            <a:ext cx="6913563" cy="277813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0" dirty="0"/>
              <a:t>(*) Propaganda </a:t>
            </a:r>
            <a:r>
              <a:rPr lang="en-US" sz="1200" b="0" dirty="0" err="1"/>
              <a:t>Cursos</a:t>
            </a:r>
            <a:r>
              <a:rPr lang="en-US" sz="1200" b="0" dirty="0"/>
              <a:t> </a:t>
            </a:r>
            <a:r>
              <a:rPr lang="en-US" sz="1200" b="0" dirty="0" err="1"/>
              <a:t>Capacitaci</a:t>
            </a:r>
            <a:r>
              <a:rPr lang="es-CO" sz="1200" b="0" dirty="0" err="1"/>
              <a:t>ón</a:t>
            </a:r>
            <a:r>
              <a:rPr lang="es-CO" sz="1200" b="0" dirty="0"/>
              <a:t> en transformadores </a:t>
            </a:r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58044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events</a:t>
            </a:r>
          </a:p>
        </p:txBody>
      </p:sp>
      <p:pic>
        <p:nvPicPr>
          <p:cNvPr id="24579" name="Picture 4" descr="C:\KEMA\Curso\Libro 2\figura 3.4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988" y="1828800"/>
            <a:ext cx="5864225" cy="4648200"/>
          </a:xfrm>
        </p:spPr>
      </p:pic>
    </p:spTree>
    <p:extLst>
      <p:ext uri="{BB962C8B-B14F-4D97-AF65-F5344CB8AC3E}">
        <p14:creationId xmlns:p14="http://schemas.microsoft.com/office/powerpoint/2010/main" val="289438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113" y="390898"/>
            <a:ext cx="7618412" cy="47307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/>
              <a:t>6. Historical Information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113" y="1145339"/>
            <a:ext cx="8454887" cy="4507189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altLang="en-US" sz="2200" dirty="0"/>
              <a:t>HIS Data Collection</a:t>
            </a:r>
          </a:p>
          <a:p>
            <a:r>
              <a:rPr lang="en-US" altLang="en-US" sz="2200" dirty="0"/>
              <a:t>HIS Data Calculation</a:t>
            </a:r>
          </a:p>
          <a:p>
            <a:r>
              <a:rPr lang="en-US" altLang="en-US" sz="2200" dirty="0"/>
              <a:t>HIS Data Archiving</a:t>
            </a:r>
          </a:p>
          <a:p>
            <a:r>
              <a:rPr lang="en-US" altLang="en-US" sz="2200" dirty="0"/>
              <a:t>Historical Database Generation &amp; Maintenance</a:t>
            </a:r>
          </a:p>
          <a:p>
            <a:r>
              <a:rPr lang="en-US" altLang="en-US" sz="2200" dirty="0"/>
              <a:t>HIS Data Quality Codes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9113" y="3264462"/>
            <a:ext cx="8454887" cy="4507189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HIS Audit Travel Event Report</a:t>
            </a:r>
          </a:p>
          <a:p>
            <a:r>
              <a:rPr lang="en-US" altLang="en-US" sz="2200" dirty="0"/>
              <a:t>Daylight Saving Time</a:t>
            </a:r>
          </a:p>
          <a:p>
            <a:r>
              <a:rPr lang="en-US" altLang="en-US" sz="2200" dirty="0"/>
              <a:t>HIS Server Requirements</a:t>
            </a:r>
          </a:p>
          <a:p>
            <a:r>
              <a:rPr lang="en-US" altLang="en-US" sz="2200" dirty="0"/>
              <a:t>HIS Client Capabilities</a:t>
            </a:r>
            <a:endParaRPr lang="en-US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/>
              <a:t>SCADA/EMS Function Access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/>
              <a:t>Local User HIS Client Capabilities</a:t>
            </a:r>
          </a:p>
        </p:txBody>
      </p:sp>
    </p:spTree>
    <p:extLst>
      <p:ext uri="{BB962C8B-B14F-4D97-AF65-F5344CB8AC3E}">
        <p14:creationId xmlns:p14="http://schemas.microsoft.com/office/powerpoint/2010/main" val="40013599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7. Post Mortem Review: </a:t>
            </a:r>
            <a:r>
              <a:rPr lang="en-US" altLang="en-US" sz="3600" dirty="0"/>
              <a:t>now also replay function</a:t>
            </a:r>
          </a:p>
        </p:txBody>
      </p:sp>
      <p:pic>
        <p:nvPicPr>
          <p:cNvPr id="28675" name="Picture 1028" descr="C:\KEMA\Curso\Libro 2\figura 3.5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195" y="1383275"/>
            <a:ext cx="6102093" cy="4849872"/>
          </a:xfrm>
        </p:spPr>
      </p:pic>
    </p:spTree>
    <p:extLst>
      <p:ext uri="{BB962C8B-B14F-4D97-AF65-F5344CB8AC3E}">
        <p14:creationId xmlns:p14="http://schemas.microsoft.com/office/powerpoint/2010/main" val="91483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Network 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34099"/>
            <a:ext cx="8454887" cy="4507189"/>
          </a:xfrm>
        </p:spPr>
        <p:txBody>
          <a:bodyPr/>
          <a:lstStyle/>
          <a:p>
            <a:r>
              <a:rPr lang="en-US" dirty="0"/>
              <a:t>Need to present the following conditions:</a:t>
            </a:r>
          </a:p>
          <a:p>
            <a:pPr lvl="1"/>
            <a:r>
              <a:rPr lang="en-US" dirty="0"/>
              <a:t>Color ID for voltage level, distribution circuits, etc.</a:t>
            </a:r>
          </a:p>
          <a:p>
            <a:pPr lvl="1"/>
            <a:r>
              <a:rPr lang="en-US" dirty="0"/>
              <a:t>Energized vs. non-energized system portions</a:t>
            </a:r>
          </a:p>
          <a:p>
            <a:pPr lvl="1"/>
            <a:r>
              <a:rPr lang="en-US" dirty="0"/>
              <a:t>Grounded elements</a:t>
            </a:r>
          </a:p>
          <a:p>
            <a:r>
              <a:rPr lang="en-US" dirty="0"/>
              <a:t>Two forms:</a:t>
            </a:r>
          </a:p>
          <a:p>
            <a:pPr lvl="1"/>
            <a:r>
              <a:rPr lang="en-US" dirty="0"/>
              <a:t>SCADA model the power system elements and their connection: preferred form</a:t>
            </a:r>
          </a:p>
          <a:p>
            <a:pPr lvl="1"/>
            <a:r>
              <a:rPr lang="en-US" dirty="0"/>
              <a:t>Use of topology model from load flow: need topology application  not part of SCADA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33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0"/>
            <a:ext cx="8454887" cy="1244671"/>
          </a:xfrm>
        </p:spPr>
        <p:txBody>
          <a:bodyPr/>
          <a:lstStyle/>
          <a:p>
            <a:r>
              <a:rPr lang="en-US" dirty="0"/>
              <a:t>9. Switching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6" y="953338"/>
            <a:ext cx="8454887" cy="50703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Need of a support to operators to implement sequences of operations in a consistent form</a:t>
            </a:r>
          </a:p>
          <a:p>
            <a:r>
              <a:rPr lang="en-US" dirty="0"/>
              <a:t>Operations could be:</a:t>
            </a:r>
          </a:p>
          <a:p>
            <a:pPr lvl="1"/>
            <a:r>
              <a:rPr lang="en-US" dirty="0"/>
              <a:t>Automatic: SCADA</a:t>
            </a:r>
          </a:p>
          <a:p>
            <a:pPr lvl="1"/>
            <a:r>
              <a:rPr lang="en-US" dirty="0"/>
              <a:t>Manual: with crew interventions</a:t>
            </a:r>
          </a:p>
          <a:p>
            <a:r>
              <a:rPr lang="en-US" dirty="0"/>
              <a:t>Sequence recording: like a Macro of Excel</a:t>
            </a:r>
          </a:p>
          <a:p>
            <a:r>
              <a:rPr lang="en-US" dirty="0"/>
              <a:t>Disconnection: sequence in the original form</a:t>
            </a:r>
          </a:p>
          <a:p>
            <a:r>
              <a:rPr lang="en-US" dirty="0"/>
              <a:t>Reconnection: sequence in reverse order</a:t>
            </a:r>
          </a:p>
          <a:p>
            <a:r>
              <a:rPr lang="en-US" dirty="0"/>
              <a:t>Automatic orders performed with one command</a:t>
            </a:r>
          </a:p>
          <a:p>
            <a:r>
              <a:rPr lang="en-US" dirty="0"/>
              <a:t>Step by step possible implementation</a:t>
            </a:r>
          </a:p>
          <a:p>
            <a:r>
              <a:rPr lang="en-US" dirty="0"/>
              <a:t>Waiting time until manual intervention</a:t>
            </a:r>
          </a:p>
          <a:p>
            <a:r>
              <a:rPr lang="en-US" dirty="0"/>
              <a:t>Simulation mode is possible</a:t>
            </a:r>
          </a:p>
          <a:p>
            <a:r>
              <a:rPr lang="en-US" dirty="0"/>
              <a:t>Storage of multiple sequences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86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Time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96" y="1245567"/>
            <a:ext cx="8454887" cy="4507189"/>
          </a:xfrm>
        </p:spPr>
        <p:txBody>
          <a:bodyPr/>
          <a:lstStyle/>
          <a:p>
            <a:r>
              <a:rPr lang="en-US" dirty="0"/>
              <a:t>Almost all devices have an internal clock: Servers, consoles, PCs, IEDs…</a:t>
            </a:r>
          </a:p>
          <a:p>
            <a:r>
              <a:rPr lang="en-US" dirty="0"/>
              <a:t>Time synchronization is required: 1ms time resolution for Sequence of events recording - SOE</a:t>
            </a:r>
          </a:p>
          <a:p>
            <a:r>
              <a:rPr lang="en-US" dirty="0"/>
              <a:t>Possibilities:</a:t>
            </a:r>
          </a:p>
          <a:p>
            <a:pPr lvl="1"/>
            <a:r>
              <a:rPr lang="en-US" dirty="0"/>
              <a:t>Protocol implemented time synchronization using protocol messages: Local control center master time clock, used before in most control systems. Case of clock failure one server clock used as master</a:t>
            </a:r>
          </a:p>
          <a:p>
            <a:pPr lvl="1"/>
            <a:r>
              <a:rPr lang="en-US" dirty="0"/>
              <a:t>NTP: Network Time Protocol used for Windows platforms</a:t>
            </a:r>
          </a:p>
          <a:p>
            <a:pPr lvl="1"/>
            <a:r>
              <a:rPr lang="en-US" dirty="0"/>
              <a:t>Local GPS used as time reference with a IRIG-B command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223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106984"/>
            <a:ext cx="8454887" cy="1244671"/>
          </a:xfrm>
        </p:spPr>
        <p:txBody>
          <a:bodyPr/>
          <a:lstStyle/>
          <a:p>
            <a:r>
              <a:rPr lang="en-US" dirty="0"/>
              <a:t>11. 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31" y="1075886"/>
            <a:ext cx="8454887" cy="4507189"/>
          </a:xfrm>
        </p:spPr>
        <p:txBody>
          <a:bodyPr/>
          <a:lstStyle/>
          <a:p>
            <a:r>
              <a:rPr lang="en-US" dirty="0"/>
              <a:t>Need to monitor the entire control system including:</a:t>
            </a:r>
          </a:p>
          <a:p>
            <a:pPr lvl="1"/>
            <a:r>
              <a:rPr lang="en-US" dirty="0"/>
              <a:t>Master station devices, field equipment, substation equipment, communication equipment, etc.</a:t>
            </a:r>
          </a:p>
          <a:p>
            <a:pPr lvl="1"/>
            <a:r>
              <a:rPr lang="en-US" dirty="0"/>
              <a:t>Need the report of each devices about operating conditions</a:t>
            </a:r>
          </a:p>
          <a:p>
            <a:pPr lvl="1"/>
            <a:r>
              <a:rPr lang="en-US" dirty="0"/>
              <a:t>Use of a protocol to report data to the configuration management site: SNMP – Simple Network Management Protocol</a:t>
            </a:r>
          </a:p>
          <a:p>
            <a:r>
              <a:rPr lang="en-US" dirty="0"/>
              <a:t>Application: detect device failures, communication failures,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040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User Interface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Types</a:t>
            </a:r>
          </a:p>
          <a:p>
            <a:pPr lvl="1"/>
            <a:r>
              <a:rPr lang="en-US" altLang="en-US"/>
              <a:t>X-Terminal</a:t>
            </a:r>
          </a:p>
          <a:p>
            <a:pPr lvl="1"/>
            <a:r>
              <a:rPr lang="en-US" altLang="en-US"/>
              <a:t>Workstation</a:t>
            </a:r>
          </a:p>
          <a:p>
            <a:pPr lvl="1"/>
            <a:r>
              <a:rPr lang="en-US" altLang="en-US"/>
              <a:t>PC Emulating X-Terminal</a:t>
            </a:r>
          </a:p>
          <a:p>
            <a:r>
              <a:rPr lang="en-US" altLang="en-US"/>
              <a:t>Resolution</a:t>
            </a:r>
          </a:p>
          <a:p>
            <a:pPr lvl="1"/>
            <a:r>
              <a:rPr lang="en-US" altLang="en-US"/>
              <a:t>Character Graphics (Remote Consoles for Limited Bandwidth Applications)</a:t>
            </a:r>
          </a:p>
          <a:p>
            <a:pPr lvl="1"/>
            <a:r>
              <a:rPr lang="en-US" altLang="en-US"/>
              <a:t>Full Graphics (1280 x 1024 pixels)</a:t>
            </a:r>
          </a:p>
        </p:txBody>
      </p:sp>
    </p:spTree>
    <p:extLst>
      <p:ext uri="{BB962C8B-B14F-4D97-AF65-F5344CB8AC3E}">
        <p14:creationId xmlns:p14="http://schemas.microsoft.com/office/powerpoint/2010/main" val="751751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User Interface (cont’d)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Monitors</a:t>
            </a:r>
          </a:p>
          <a:p>
            <a:pPr lvl="1"/>
            <a:r>
              <a:rPr lang="en-US" altLang="en-US"/>
              <a:t>19", 20", 21"</a:t>
            </a:r>
          </a:p>
          <a:p>
            <a:pPr lvl="1"/>
            <a:r>
              <a:rPr lang="en-US" altLang="en-US"/>
              <a:t>Workstations with One, Two, Three or Four Monitors or Heads</a:t>
            </a:r>
          </a:p>
          <a:p>
            <a:r>
              <a:rPr lang="en-US" altLang="en-US"/>
              <a:t>Consoles to Main Processors</a:t>
            </a:r>
          </a:p>
          <a:p>
            <a:pPr lvl="1"/>
            <a:r>
              <a:rPr lang="en-US" altLang="en-US"/>
              <a:t>Single or Dual LAN Connection</a:t>
            </a:r>
          </a:p>
          <a:p>
            <a:pPr lvl="1"/>
            <a:r>
              <a:rPr lang="en-US" altLang="en-US"/>
              <a:t>Typically IEEE 802.3 / Ethernet</a:t>
            </a:r>
          </a:p>
          <a:p>
            <a:pPr lvl="1"/>
            <a:r>
              <a:rPr lang="en-US" altLang="en-US"/>
              <a:t>Possibly 100 MBit/Sec FDDI</a:t>
            </a:r>
          </a:p>
        </p:txBody>
      </p:sp>
    </p:spTree>
    <p:extLst>
      <p:ext uri="{BB962C8B-B14F-4D97-AF65-F5344CB8AC3E}">
        <p14:creationId xmlns:p14="http://schemas.microsoft.com/office/powerpoint/2010/main" val="756868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User Interface (cont’d)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Features</a:t>
            </a:r>
          </a:p>
          <a:p>
            <a:pPr lvl="1"/>
            <a:r>
              <a:rPr lang="en-US" altLang="en-US"/>
              <a:t>Pan</a:t>
            </a:r>
          </a:p>
          <a:p>
            <a:pPr lvl="1"/>
            <a:r>
              <a:rPr lang="en-US" altLang="en-US"/>
              <a:t>Zoom</a:t>
            </a:r>
          </a:p>
          <a:p>
            <a:pPr lvl="1"/>
            <a:r>
              <a:rPr lang="en-US" altLang="en-US"/>
              <a:t>Layers</a:t>
            </a:r>
          </a:p>
          <a:p>
            <a:pPr lvl="1"/>
            <a:r>
              <a:rPr lang="en-US" altLang="en-US"/>
              <a:t>Levels of Declutter</a:t>
            </a:r>
          </a:p>
          <a:p>
            <a:pPr lvl="1"/>
            <a:r>
              <a:rPr lang="en-US" altLang="en-US"/>
              <a:t>Import of Schematics, Maps and CAD-Based Drawings</a:t>
            </a:r>
          </a:p>
          <a:p>
            <a:r>
              <a:rPr lang="en-US" altLang="en-US"/>
              <a:t>Projection Systems/Dynamic Mapboards</a:t>
            </a:r>
          </a:p>
        </p:txBody>
      </p:sp>
    </p:spTree>
    <p:extLst>
      <p:ext uri="{BB962C8B-B14F-4D97-AF65-F5344CB8AC3E}">
        <p14:creationId xmlns:p14="http://schemas.microsoft.com/office/powerpoint/2010/main" val="364077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72D6-D7F0-4541-9906-E39F6FDD374C}" type="slidenum">
              <a:rPr lang="en-US" altLang="nl-NL"/>
              <a:pPr/>
              <a:t>3</a:t>
            </a:fld>
            <a:endParaRPr lang="en-US" altLang="nl-NL" sz="1000"/>
          </a:p>
        </p:txBody>
      </p:sp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5" y="357935"/>
            <a:ext cx="8142287" cy="914400"/>
          </a:xfrm>
        </p:spPr>
        <p:txBody>
          <a:bodyPr>
            <a:noAutofit/>
          </a:bodyPr>
          <a:lstStyle/>
          <a:p>
            <a:r>
              <a:rPr lang="es-MX" sz="3200" dirty="0"/>
              <a:t>News: </a:t>
            </a:r>
            <a:r>
              <a:rPr lang="es-MX" sz="3200" dirty="0" err="1"/>
              <a:t>Welcome</a:t>
            </a:r>
            <a:r>
              <a:rPr lang="es-MX" sz="3200" dirty="0"/>
              <a:t> </a:t>
            </a:r>
            <a:r>
              <a:rPr lang="es-MX" sz="3200" dirty="0" err="1"/>
              <a:t>to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Digital </a:t>
            </a:r>
            <a:r>
              <a:rPr lang="es-MX" sz="3200" dirty="0" err="1"/>
              <a:t>Utility</a:t>
            </a:r>
            <a:r>
              <a:rPr lang="es-MX" sz="3200" dirty="0"/>
              <a:t>.</a:t>
            </a:r>
            <a:br>
              <a:rPr lang="es-MX" sz="3200" dirty="0"/>
            </a:br>
            <a:r>
              <a:rPr lang="es-MX" sz="2800" dirty="0"/>
              <a:t>T&amp;D </a:t>
            </a:r>
            <a:r>
              <a:rPr lang="es-MX" sz="2800" dirty="0" err="1"/>
              <a:t>World</a:t>
            </a:r>
            <a:r>
              <a:rPr lang="es-MX" sz="2800" dirty="0"/>
              <a:t> </a:t>
            </a:r>
            <a:r>
              <a:rPr lang="es-MX" sz="2800" dirty="0" err="1"/>
              <a:t>Jan</a:t>
            </a:r>
            <a:r>
              <a:rPr lang="es-MX" sz="2800" dirty="0"/>
              <a:t>. 2007,www.t&amp;dworld.com</a:t>
            </a:r>
            <a:endParaRPr lang="es-ES" sz="2800" dirty="0"/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1" y="1744103"/>
            <a:ext cx="8466137" cy="2357250"/>
          </a:xfrm>
        </p:spPr>
        <p:txBody>
          <a:bodyPr/>
          <a:lstStyle/>
          <a:p>
            <a:r>
              <a:rPr lang="en-US" sz="3200" dirty="0"/>
              <a:t>Intelligent Distribution: many initiatives</a:t>
            </a:r>
          </a:p>
          <a:p>
            <a:pPr lvl="1"/>
            <a:r>
              <a:rPr lang="en-US" sz="2800" dirty="0"/>
              <a:t>90% of the outages occur at distribution</a:t>
            </a:r>
          </a:p>
          <a:p>
            <a:pPr lvl="1"/>
            <a:r>
              <a:rPr lang="en-US" sz="2800" dirty="0"/>
              <a:t>19% of the power go to ground due to unbalances in typical US feeders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7516656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Keyboard</a:t>
            </a:r>
          </a:p>
        </p:txBody>
      </p:sp>
      <p:pic>
        <p:nvPicPr>
          <p:cNvPr id="3277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250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Mouse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30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Displays</a:t>
            </a:r>
          </a:p>
        </p:txBody>
      </p:sp>
      <p:pic>
        <p:nvPicPr>
          <p:cNvPr id="34819" name="Picture 4" descr="C:\KEMA\Curso\Libro 2\figura 4.1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1828800"/>
            <a:ext cx="5435600" cy="4648200"/>
          </a:xfrm>
        </p:spPr>
      </p:pic>
    </p:spTree>
    <p:extLst>
      <p:ext uri="{BB962C8B-B14F-4D97-AF65-F5344CB8AC3E}">
        <p14:creationId xmlns:p14="http://schemas.microsoft.com/office/powerpoint/2010/main" val="3495502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Security</a:t>
            </a:r>
          </a:p>
        </p:txBody>
      </p:sp>
      <p:pic>
        <p:nvPicPr>
          <p:cNvPr id="35843" name="Picture 10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07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Authorities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458200" cy="4941888"/>
          </a:xfrm>
        </p:spPr>
      </p:pic>
    </p:spTree>
    <p:extLst>
      <p:ext uri="{BB962C8B-B14F-4D97-AF65-F5344CB8AC3E}">
        <p14:creationId xmlns:p14="http://schemas.microsoft.com/office/powerpoint/2010/main" val="1314182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information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648200"/>
          </a:xfrm>
        </p:spPr>
      </p:pic>
    </p:spTree>
    <p:extLst>
      <p:ext uri="{BB962C8B-B14F-4D97-AF65-F5344CB8AC3E}">
        <p14:creationId xmlns:p14="http://schemas.microsoft.com/office/powerpoint/2010/main" val="2365849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One-line displays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45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533400"/>
            <a:ext cx="2590800" cy="1143000"/>
          </a:xfrm>
        </p:spPr>
        <p:txBody>
          <a:bodyPr/>
          <a:lstStyle/>
          <a:p>
            <a:r>
              <a:rPr lang="en-US" altLang="en-US" sz="4000"/>
              <a:t>Drag&amp;Drop</a:t>
            </a:r>
            <a:endParaRPr lang="en-US" altLang="en-US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5105400" cy="3278188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9" y="3278188"/>
            <a:ext cx="4867835" cy="33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48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Panning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640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306" y="0"/>
            <a:ext cx="6096000" cy="1143000"/>
          </a:xfrm>
        </p:spPr>
        <p:txBody>
          <a:bodyPr/>
          <a:lstStyle/>
          <a:p>
            <a:r>
              <a:rPr lang="en-US" altLang="en-US" dirty="0"/>
              <a:t>Zooming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682" y="950259"/>
            <a:ext cx="7239000" cy="5410200"/>
          </a:xfrm>
        </p:spPr>
      </p:pic>
    </p:spTree>
    <p:extLst>
      <p:ext uri="{BB962C8B-B14F-4D97-AF65-F5344CB8AC3E}">
        <p14:creationId xmlns:p14="http://schemas.microsoft.com/office/powerpoint/2010/main" val="255944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57338"/>
            <a:ext cx="7926387" cy="979487"/>
          </a:xfrm>
        </p:spPr>
        <p:txBody>
          <a:bodyPr/>
          <a:lstStyle/>
          <a:p>
            <a:pPr algn="ctr"/>
            <a:r>
              <a:rPr lang="es-CO" altLang="en-US" sz="4400" dirty="0"/>
              <a:t>Modulo 1: SCADA</a:t>
            </a:r>
            <a:endParaRPr lang="es-ES" alt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2502717"/>
            <a:ext cx="7781925" cy="2743200"/>
          </a:xfrm>
        </p:spPr>
        <p:txBody>
          <a:bodyPr>
            <a:normAutofit fontScale="92500" lnSpcReduction="20000"/>
          </a:bodyPr>
          <a:lstStyle/>
          <a:p>
            <a:endParaRPr lang="es-ES" altLang="en-US" sz="3700" dirty="0"/>
          </a:p>
          <a:p>
            <a:pPr algn="ctr"/>
            <a:endParaRPr lang="es-ES" altLang="en-US" sz="3700" dirty="0"/>
          </a:p>
          <a:p>
            <a:r>
              <a:rPr lang="es-ES" altLang="en-US" sz="2200" dirty="0"/>
              <a:t>Sandra M Téllez G </a:t>
            </a:r>
            <a:endParaRPr lang="es-ES" altLang="en-US" sz="1900" i="1" dirty="0"/>
          </a:p>
          <a:p>
            <a:r>
              <a:rPr lang="es-ES" altLang="en-US" sz="1700" i="1" dirty="0"/>
              <a:t>smtellezg@unal.edu.co </a:t>
            </a:r>
          </a:p>
          <a:p>
            <a:endParaRPr lang="es-ES" altLang="en-US" sz="1100" i="1" dirty="0"/>
          </a:p>
          <a:p>
            <a:r>
              <a:rPr lang="es-CO" sz="2800" dirty="0"/>
              <a:t>Automatización y control</a:t>
            </a:r>
            <a:br>
              <a:rPr lang="es-CO" sz="2800" dirty="0"/>
            </a:br>
            <a:r>
              <a:rPr lang="es-CO" sz="2800" dirty="0"/>
              <a:t>de sistemas de distribución</a:t>
            </a:r>
            <a:endParaRPr lang="es-ES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969525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Decluttering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648200"/>
          </a:xfrm>
        </p:spPr>
      </p:pic>
    </p:spTree>
    <p:extLst>
      <p:ext uri="{BB962C8B-B14F-4D97-AF65-F5344CB8AC3E}">
        <p14:creationId xmlns:p14="http://schemas.microsoft.com/office/powerpoint/2010/main" val="7945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Configuration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882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Navigator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934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Alarm Lists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>
                <a:latin typeface="Courier"/>
              </a:rPr>
              <a:t>04.11 03:32:53 Vienna 220 Rome Iso Eth close MU U1</a:t>
            </a:r>
          </a:p>
          <a:p>
            <a:r>
              <a:rPr lang="en-US" altLang="en-US" sz="2400">
                <a:latin typeface="Courier"/>
              </a:rPr>
              <a:t>04.11 03:33:01 Vienna 220 Rome Iso Eth open MU U1</a:t>
            </a:r>
          </a:p>
          <a:p>
            <a:r>
              <a:rPr lang="en-US" altLang="en-US" sz="2400">
                <a:latin typeface="Courier"/>
              </a:rPr>
              <a:t>04.11 03:36:57 Vienna 220 Moscow Iso Eth CtrlInhbt set MU U1</a:t>
            </a:r>
          </a:p>
          <a:p>
            <a:r>
              <a:rPr lang="en-US" altLang="en-US" sz="2400">
                <a:latin typeface="Courier"/>
              </a:rPr>
              <a:t>04.11 04:12:46 Vienna 220 Rome Iso Eth RevOperat reset U1</a:t>
            </a:r>
          </a:p>
          <a:p>
            <a:r>
              <a:rPr lang="en-US" altLang="en-US" sz="2400">
                <a:latin typeface="Courier"/>
              </a:rPr>
              <a:t>04.11 04:12:47 Vienna 220 Rome Iso Eth open U1</a:t>
            </a:r>
          </a:p>
          <a:p>
            <a:r>
              <a:rPr lang="en-US" altLang="en-US" sz="2400">
                <a:latin typeface="Courier"/>
              </a:rPr>
              <a:t>04.11 04:13:55 Vienna 220 PermtWork reset U1</a:t>
            </a:r>
          </a:p>
          <a:p>
            <a:r>
              <a:rPr lang="en-US" altLang="en-US" sz="2400">
                <a:latin typeface="Courier"/>
              </a:rPr>
              <a:t>04.11 04:14:14 Vienna 220 Moscow Iso Eth CtrlInhbt reset U1</a:t>
            </a:r>
          </a:p>
          <a:p>
            <a:r>
              <a:rPr lang="en-US" altLang="en-US" sz="2400">
                <a:latin typeface="Courier"/>
              </a:rPr>
              <a:t>04.11 04:15:49 Vienna 220 Moscow CB CtrlInhbt set U1</a:t>
            </a:r>
          </a:p>
          <a:p>
            <a:r>
              <a:rPr lang="en-US" altLang="en-US" sz="2400">
                <a:latin typeface="Courier"/>
              </a:rPr>
              <a:t>04.11 04:16:11 Vienna 220 Moscow CB RevOperat set U1</a:t>
            </a:r>
          </a:p>
        </p:txBody>
      </p:sp>
    </p:spTree>
    <p:extLst>
      <p:ext uri="{BB962C8B-B14F-4D97-AF65-F5344CB8AC3E}">
        <p14:creationId xmlns:p14="http://schemas.microsoft.com/office/powerpoint/2010/main" val="666565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Colors: Alarms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2982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functions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756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Line Display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15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3A31536E-186E-4B7D-9D73-6DD71B2BBF43}" type="slidenum">
              <a:rPr lang="en-US" altLang="nl-NL" sz="800" b="0">
                <a:solidFill>
                  <a:schemeClr val="tx2"/>
                </a:solidFill>
              </a:rPr>
              <a:pPr/>
              <a:t>46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pic>
        <p:nvPicPr>
          <p:cNvPr id="49156" name="Picture 3" descr="schemati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9" y="983503"/>
            <a:ext cx="73914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7464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Feeder Map Display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017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CEBD4EF2-05DF-45D4-92A2-3F648FA63C59}" type="slidenum">
              <a:rPr lang="en-US" altLang="nl-NL" sz="800" b="0">
                <a:solidFill>
                  <a:schemeClr val="tx2"/>
                </a:solidFill>
              </a:rPr>
              <a:pPr/>
              <a:t>47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pic>
        <p:nvPicPr>
          <p:cNvPr id="50180" name="Picture 3" descr="anc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9" y="1067920"/>
            <a:ext cx="7620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6048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23" y="0"/>
            <a:ext cx="8839201" cy="1244671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World Coordinate Display: Schematic Diagram</a:t>
            </a:r>
          </a:p>
        </p:txBody>
      </p:sp>
      <p:sp>
        <p:nvSpPr>
          <p:cNvPr id="5120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670C6A84-3C91-4BDD-85B3-4D5DF5D5D147}" type="slidenum">
              <a:rPr lang="en-US" altLang="nl-NL" sz="800" b="0">
                <a:solidFill>
                  <a:schemeClr val="tx2"/>
                </a:solidFill>
              </a:rPr>
              <a:pPr/>
              <a:t>48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pic>
        <p:nvPicPr>
          <p:cNvPr id="51204" name="Picture 3" descr="mapbo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58875"/>
            <a:ext cx="64770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4174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3F1A4DA1-8D6B-4A54-BEDE-594342F6F378}" type="slidenum">
              <a:rPr lang="en-US" altLang="nl-NL" sz="800" b="0">
                <a:solidFill>
                  <a:schemeClr val="tx2"/>
                </a:solidFill>
              </a:rPr>
              <a:pPr/>
              <a:t>49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165100"/>
            <a:ext cx="7677150" cy="1177925"/>
          </a:xfrm>
        </p:spPr>
        <p:txBody>
          <a:bodyPr/>
          <a:lstStyle/>
          <a:p>
            <a:r>
              <a:rPr lang="en-US" altLang="en-US"/>
              <a:t>Mapboard/Projection Screens</a:t>
            </a:r>
          </a:p>
        </p:txBody>
      </p:sp>
      <p:pic>
        <p:nvPicPr>
          <p:cNvPr id="52229" name="Picture 4" descr="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03363"/>
            <a:ext cx="6553200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253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</a:t>
            </a:r>
            <a:r>
              <a:rPr lang="en-US" dirty="0" err="1"/>
              <a:t>Ampliado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5" y="1526207"/>
            <a:ext cx="5971540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Gracias</a:t>
            </a:r>
            <a:br>
              <a:rPr lang="es-CO" dirty="0"/>
            </a:b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 dirty="0"/>
              <a:t>Julio de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27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650875"/>
            <a:ext cx="7618412" cy="47307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/>
              <a:t>SCADA </a:t>
            </a:r>
            <a:br>
              <a:rPr lang="en-US" altLang="en-US"/>
            </a:br>
            <a:r>
              <a:rPr lang="en-US" altLang="en-US"/>
              <a:t> Functionality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4256" y="1606484"/>
            <a:ext cx="6359525" cy="4335463"/>
          </a:xfrm>
          <a:noFill/>
        </p:spPr>
        <p:txBody>
          <a:bodyPr lIns="90488" tIns="44450" rIns="90488" bIns="44450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Data Acquisition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Data Exchange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Supervisory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Tagging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Data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Historical Information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Post Mortem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Network Coloring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Switching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Time Synchronization – NTP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Configuration Management - SNMP</a:t>
            </a:r>
          </a:p>
        </p:txBody>
      </p:sp>
    </p:spTree>
    <p:extLst>
      <p:ext uri="{BB962C8B-B14F-4D97-AF65-F5344CB8AC3E}">
        <p14:creationId xmlns:p14="http://schemas.microsoft.com/office/powerpoint/2010/main" val="24272584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dirty="0"/>
              <a:t>1. Data  Acquisition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/>
              <a:t>Remote Terminal Units</a:t>
            </a:r>
          </a:p>
          <a:p>
            <a:r>
              <a:rPr lang="en-US" altLang="en-US"/>
              <a:t>Local RTU Input/Output</a:t>
            </a:r>
          </a:p>
          <a:p>
            <a:r>
              <a:rPr lang="en-US" altLang="en-US"/>
              <a:t>Time and Frequency Standard Subsystem</a:t>
            </a:r>
          </a:p>
          <a:p>
            <a:r>
              <a:rPr lang="en-US" altLang="en-US"/>
              <a:t>Weather Stations</a:t>
            </a:r>
          </a:p>
          <a:p>
            <a:r>
              <a:rPr lang="en-US" altLang="en-US"/>
              <a:t>Intelligent Electronic Devices</a:t>
            </a:r>
          </a:p>
        </p:txBody>
      </p:sp>
    </p:spTree>
    <p:extLst>
      <p:ext uri="{BB962C8B-B14F-4D97-AF65-F5344CB8AC3E}">
        <p14:creationId xmlns:p14="http://schemas.microsoft.com/office/powerpoint/2010/main" val="12580282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dirty="0"/>
              <a:t>2. Data  Exchange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505" y="1509713"/>
            <a:ext cx="8454887" cy="4507189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Data Links with:</a:t>
            </a:r>
          </a:p>
          <a:p>
            <a:pPr lvl="1"/>
            <a:r>
              <a:rPr lang="en-US" altLang="en-US" dirty="0"/>
              <a:t>National Load Dispatch Center</a:t>
            </a:r>
          </a:p>
          <a:p>
            <a:pPr lvl="1"/>
            <a:r>
              <a:rPr lang="en-US" altLang="en-US" dirty="0"/>
              <a:t>Other Regional Load Dispatch Center</a:t>
            </a:r>
          </a:p>
          <a:p>
            <a:pPr lvl="1"/>
            <a:r>
              <a:rPr lang="en-US" altLang="en-US" dirty="0"/>
              <a:t>Distribution Control Center</a:t>
            </a:r>
          </a:p>
          <a:p>
            <a:pPr lvl="1"/>
            <a:r>
              <a:rPr lang="en-US" altLang="en-US" dirty="0"/>
              <a:t>Plant/Substation Automation System</a:t>
            </a:r>
          </a:p>
          <a:p>
            <a:r>
              <a:rPr lang="en-US" altLang="en-US" dirty="0"/>
              <a:t>Control Center PC LAN</a:t>
            </a:r>
          </a:p>
          <a:p>
            <a:r>
              <a:rPr lang="en-US" altLang="en-US" dirty="0"/>
              <a:t>Corporate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2358163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dirty="0"/>
              <a:t>3. Supervisory  Control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509713"/>
            <a:ext cx="8454887" cy="4507189"/>
          </a:xfrm>
          <a:noFill/>
        </p:spPr>
        <p:txBody>
          <a:bodyPr lIns="90488" tIns="44450" rIns="90488" bIns="44450"/>
          <a:lstStyle/>
          <a:p>
            <a:r>
              <a:rPr lang="en-US" altLang="en-US" dirty="0"/>
              <a:t>Control Commands</a:t>
            </a:r>
          </a:p>
          <a:p>
            <a:pPr lvl="1"/>
            <a:r>
              <a:rPr lang="en-US" altLang="en-US" dirty="0"/>
              <a:t>Two-State Device Control</a:t>
            </a:r>
          </a:p>
          <a:p>
            <a:pPr lvl="1"/>
            <a:r>
              <a:rPr lang="en-US" altLang="en-US" dirty="0"/>
              <a:t>Incremental Device Control</a:t>
            </a:r>
          </a:p>
          <a:p>
            <a:pPr lvl="1"/>
            <a:r>
              <a:rPr lang="en-US" altLang="en-US" dirty="0"/>
              <a:t>Automatic Supervisory Control</a:t>
            </a:r>
          </a:p>
          <a:p>
            <a:pPr lvl="1"/>
            <a:r>
              <a:rPr lang="en-US" altLang="en-US" dirty="0"/>
              <a:t>Control Permissive</a:t>
            </a:r>
          </a:p>
          <a:p>
            <a:r>
              <a:rPr lang="en-US" altLang="en-US" dirty="0"/>
              <a:t>Control Completion Check</a:t>
            </a:r>
          </a:p>
        </p:txBody>
      </p:sp>
    </p:spTree>
    <p:extLst>
      <p:ext uri="{BB962C8B-B14F-4D97-AF65-F5344CB8AC3E}">
        <p14:creationId xmlns:p14="http://schemas.microsoft.com/office/powerpoint/2010/main" val="1392321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Colombia Inteligente V1.1">
  <a:themeElements>
    <a:clrScheme name="Texto Color CI">
      <a:dk1>
        <a:srgbClr val="004768"/>
      </a:dk1>
      <a:lt1>
        <a:sysClr val="window" lastClr="FFFFFF"/>
      </a:lt1>
      <a:dk2>
        <a:srgbClr val="96989B"/>
      </a:dk2>
      <a:lt2>
        <a:srgbClr val="CEDBE6"/>
      </a:lt2>
      <a:accent1>
        <a:srgbClr val="0BB1F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olombia Inteligente V1.1" id="{8CD8E7AF-524D-470D-8578-099AA9B66A94}" vid="{0777CC3B-0461-4839-8F05-8EC86C5C544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Colombia Inteligente V1.1</Template>
  <TotalTime>884</TotalTime>
  <Words>1094</Words>
  <Application>Microsoft Office PowerPoint</Application>
  <PresentationFormat>Presentación en pantalla (4:3)</PresentationFormat>
  <Paragraphs>225</Paragraphs>
  <Slides>50</Slides>
  <Notes>6</Notes>
  <HiddenSlides>4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Courier</vt:lpstr>
      <vt:lpstr>Wingdings</vt:lpstr>
      <vt:lpstr>Tema Colombia Inteligente V1.1</vt:lpstr>
      <vt:lpstr>Picture</vt:lpstr>
      <vt:lpstr>Automatización y control de sistemas de distribución</vt:lpstr>
      <vt:lpstr>Señales de alarma..</vt:lpstr>
      <vt:lpstr>News: Welcome to the Digital Utility. T&amp;D World Jan. 2007,www.t&amp;dworld.com</vt:lpstr>
      <vt:lpstr>Modulo 1: SCADA</vt:lpstr>
      <vt:lpstr>SCADA Ampliado</vt:lpstr>
      <vt:lpstr>SCADA   Functionality</vt:lpstr>
      <vt:lpstr>1. Data  Acquisition</vt:lpstr>
      <vt:lpstr>2. Data  Exchange</vt:lpstr>
      <vt:lpstr>3. Supervisory  Control</vt:lpstr>
      <vt:lpstr>4. Tagging</vt:lpstr>
      <vt:lpstr>5. Data  Processing</vt:lpstr>
      <vt:lpstr>Status Processing</vt:lpstr>
      <vt:lpstr>5. Data  Processing (Cont’d)</vt:lpstr>
      <vt:lpstr>Alarm/Event Processing</vt:lpstr>
      <vt:lpstr>Alarm/Event Processing (cont’d)</vt:lpstr>
      <vt:lpstr>Alarm/Event Processing (cont’d)</vt:lpstr>
      <vt:lpstr>Alarm Processing</vt:lpstr>
      <vt:lpstr>Alarm Processing</vt:lpstr>
      <vt:lpstr>Alarm Processing</vt:lpstr>
      <vt:lpstr>Classification of events</vt:lpstr>
      <vt:lpstr>6. Historical Information System</vt:lpstr>
      <vt:lpstr>7. Post Mortem Review: now also replay function</vt:lpstr>
      <vt:lpstr>8. Network Coloring</vt:lpstr>
      <vt:lpstr>9. Switching management</vt:lpstr>
      <vt:lpstr>10. Time synchronization</vt:lpstr>
      <vt:lpstr>11. Configuration Management</vt:lpstr>
      <vt:lpstr>User Interface</vt:lpstr>
      <vt:lpstr>User Interface (cont’d)</vt:lpstr>
      <vt:lpstr>User Interface (cont’d)</vt:lpstr>
      <vt:lpstr>Keyboard</vt:lpstr>
      <vt:lpstr>Mouse</vt:lpstr>
      <vt:lpstr>Displays</vt:lpstr>
      <vt:lpstr>System Security</vt:lpstr>
      <vt:lpstr>Authorities</vt:lpstr>
      <vt:lpstr>Operator information</vt:lpstr>
      <vt:lpstr>Basic One-line displays</vt:lpstr>
      <vt:lpstr>Drag&amp;Drop</vt:lpstr>
      <vt:lpstr>Panning</vt:lpstr>
      <vt:lpstr>Zooming</vt:lpstr>
      <vt:lpstr>Decluttering</vt:lpstr>
      <vt:lpstr>System Configuration</vt:lpstr>
      <vt:lpstr>Navigator</vt:lpstr>
      <vt:lpstr>Alarm Lists</vt:lpstr>
      <vt:lpstr>Use of Colors: Alarms</vt:lpstr>
      <vt:lpstr>Help functions</vt:lpstr>
      <vt:lpstr>One Line Display</vt:lpstr>
      <vt:lpstr>Feeder Map Display</vt:lpstr>
      <vt:lpstr>World Coordinate Display: Schematic Diagram</vt:lpstr>
      <vt:lpstr>Mapboard/Projection Screens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smtg</dc:creator>
  <cp:lastModifiedBy>LAURA RICO COGOLLO</cp:lastModifiedBy>
  <cp:revision>42</cp:revision>
  <dcterms:created xsi:type="dcterms:W3CDTF">2013-09-23T19:37:50Z</dcterms:created>
  <dcterms:modified xsi:type="dcterms:W3CDTF">2016-07-19T16:21:34Z</dcterms:modified>
</cp:coreProperties>
</file>