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75" r:id="rId4"/>
    <p:sldId id="276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58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59" r:id="rId21"/>
    <p:sldId id="260" r:id="rId22"/>
    <p:sldId id="261" r:id="rId23"/>
    <p:sldId id="284" r:id="rId24"/>
    <p:sldId id="262" r:id="rId25"/>
    <p:sldId id="285" r:id="rId26"/>
    <p:sldId id="263" r:id="rId27"/>
    <p:sldId id="286" r:id="rId28"/>
    <p:sldId id="264" r:id="rId29"/>
    <p:sldId id="266" r:id="rId30"/>
    <p:sldId id="287" r:id="rId31"/>
    <p:sldId id="288" r:id="rId32"/>
    <p:sldId id="289" r:id="rId33"/>
    <p:sldId id="267" r:id="rId34"/>
    <p:sldId id="290" r:id="rId3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564" autoAdjust="0"/>
    <p:restoredTop sz="94660"/>
  </p:normalViewPr>
  <p:slideViewPr>
    <p:cSldViewPr snapToGrid="0">
      <p:cViewPr>
        <p:scale>
          <a:sx n="80" d="100"/>
          <a:sy n="80" d="100"/>
        </p:scale>
        <p:origin x="9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9/24/2015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9/24/2015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9/24/2015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9/24/2015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9/24/2015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9/24/2015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9/24/2015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9/24/2015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9/24/2015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9/24/2015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O" dirty="0" smtClean="0"/>
              <a:t>Monitoreo de fenómenos naturales</a:t>
            </a:r>
            <a:endParaRPr lang="es-CO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dirty="0" smtClean="0"/>
              <a:t>Ana María Sánchez castillo  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dirty="0" smtClean="0"/>
              <a:t>Edward vera Sánchez                 </a:t>
            </a:r>
            <a:endParaRPr lang="es-CO" dirty="0"/>
          </a:p>
        </p:txBody>
      </p:sp>
      <p:sp>
        <p:nvSpPr>
          <p:cNvPr id="4" name="CuadroTexto 3"/>
          <p:cNvSpPr txBox="1"/>
          <p:nvPr/>
        </p:nvSpPr>
        <p:spPr>
          <a:xfrm>
            <a:off x="10592790" y="5949538"/>
            <a:ext cx="985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1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8357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i="1" dirty="0"/>
              <a:t>VOLCANICOS:</a:t>
            </a:r>
            <a:r>
              <a:rPr lang="es-CO" dirty="0"/>
              <a:t/>
            </a:r>
            <a:br>
              <a:rPr lang="es-CO" dirty="0"/>
            </a:b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i="1" dirty="0" smtClean="0"/>
              <a:t>Tetra </a:t>
            </a:r>
            <a:r>
              <a:rPr lang="es-CO" i="1" dirty="0"/>
              <a:t>(ceniza, "lapilli")</a:t>
            </a:r>
            <a:endParaRPr lang="es-CO" dirty="0"/>
          </a:p>
          <a:p>
            <a:r>
              <a:rPr lang="es-CO" i="1" dirty="0"/>
              <a:t>Gases</a:t>
            </a:r>
            <a:endParaRPr lang="es-CO" dirty="0"/>
          </a:p>
          <a:p>
            <a:r>
              <a:rPr lang="es-CO" i="1" dirty="0"/>
              <a:t>Flujos de lava</a:t>
            </a:r>
            <a:endParaRPr lang="es-CO" dirty="0"/>
          </a:p>
          <a:p>
            <a:r>
              <a:rPr lang="es-CO" i="1" dirty="0"/>
              <a:t>Flujos de lodo</a:t>
            </a:r>
            <a:endParaRPr lang="es-CO" dirty="0"/>
          </a:p>
          <a:p>
            <a:r>
              <a:rPr lang="es-CO" i="1" dirty="0"/>
              <a:t>Proyectiles y explosiones laterales</a:t>
            </a:r>
            <a:endParaRPr lang="es-CO" dirty="0"/>
          </a:p>
          <a:p>
            <a:r>
              <a:rPr lang="es-CO" i="1" dirty="0"/>
              <a:t>Flujos </a:t>
            </a:r>
            <a:r>
              <a:rPr lang="es-CO" i="1" dirty="0" smtClean="0"/>
              <a:t>piro clásticos</a:t>
            </a:r>
            <a:endParaRPr lang="es-CO" dirty="0"/>
          </a:p>
          <a:p>
            <a:endParaRPr lang="es-CO" dirty="0"/>
          </a:p>
        </p:txBody>
      </p:sp>
      <p:sp>
        <p:nvSpPr>
          <p:cNvPr id="4" name="CuadroTexto 3"/>
          <p:cNvSpPr txBox="1"/>
          <p:nvPr/>
        </p:nvSpPr>
        <p:spPr>
          <a:xfrm>
            <a:off x="10675917" y="6139543"/>
            <a:ext cx="15160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10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858947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>
                <a:latin typeface="Arial" panose="020B0604020202020204" pitchFamily="34" charset="0"/>
                <a:cs typeface="Arial" panose="020B0604020202020204" pitchFamily="34" charset="0"/>
              </a:rPr>
              <a:t>INCENDIOS</a:t>
            </a:r>
            <a:r>
              <a:rPr lang="es-CO" i="1" dirty="0"/>
              <a:t>:</a:t>
            </a:r>
            <a:r>
              <a:rPr lang="es-CO" dirty="0"/>
              <a:t/>
            </a:r>
            <a:br>
              <a:rPr lang="es-CO" dirty="0"/>
            </a:b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i="1" dirty="0" smtClean="0">
                <a:latin typeface="Arial" panose="020B0604020202020204" pitchFamily="34" charset="0"/>
                <a:cs typeface="Arial" panose="020B0604020202020204" pitchFamily="34" charset="0"/>
              </a:rPr>
              <a:t>Encinales</a:t>
            </a:r>
            <a:endParaRPr lang="es-CO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O" i="1" dirty="0">
                <a:latin typeface="Arial" panose="020B0604020202020204" pitchFamily="34" charset="0"/>
                <a:cs typeface="Arial" panose="020B0604020202020204" pitchFamily="34" charset="0"/>
              </a:rPr>
              <a:t>Bosques</a:t>
            </a:r>
            <a:endParaRPr lang="es-CO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O" i="1" dirty="0">
                <a:latin typeface="Arial" panose="020B0604020202020204" pitchFamily="34" charset="0"/>
                <a:cs typeface="Arial" panose="020B0604020202020204" pitchFamily="34" charset="0"/>
              </a:rPr>
              <a:t>Pastos</a:t>
            </a:r>
            <a:endParaRPr lang="es-CO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O" i="1" dirty="0" smtClean="0">
                <a:latin typeface="Arial" panose="020B0604020202020204" pitchFamily="34" charset="0"/>
                <a:cs typeface="Arial" panose="020B0604020202020204" pitchFamily="34" charset="0"/>
              </a:rPr>
              <a:t>Sabanas</a:t>
            </a:r>
            <a:endParaRPr lang="es-CO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O" i="1" dirty="0" smtClean="0">
                <a:latin typeface="Arial" panose="020B0604020202020204" pitchFamily="34" charset="0"/>
                <a:cs typeface="Arial" panose="020B0604020202020204" pitchFamily="34" charset="0"/>
              </a:rPr>
              <a:t>Zonas residenciales</a:t>
            </a:r>
            <a:endParaRPr lang="es-CO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0545288" y="6092042"/>
            <a:ext cx="1294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11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144125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/>
              <a:t>Tipos de desastres naturales</a:t>
            </a: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CO" b="1" dirty="0" smtClean="0"/>
              <a:t>Avalancha</a:t>
            </a:r>
          </a:p>
          <a:p>
            <a:r>
              <a:rPr lang="es-CO" b="1" dirty="0"/>
              <a:t>Incendios </a:t>
            </a:r>
            <a:r>
              <a:rPr lang="es-CO" b="1" dirty="0" smtClean="0"/>
              <a:t>forestales</a:t>
            </a:r>
          </a:p>
          <a:p>
            <a:r>
              <a:rPr lang="es-CO" b="1" dirty="0"/>
              <a:t>Inundación</a:t>
            </a:r>
            <a:endParaRPr lang="es-CO" dirty="0"/>
          </a:p>
          <a:p>
            <a:r>
              <a:rPr lang="es-CO" b="1" dirty="0" smtClean="0"/>
              <a:t>Tsunami</a:t>
            </a:r>
          </a:p>
          <a:p>
            <a:r>
              <a:rPr lang="es-CO" b="1" dirty="0"/>
              <a:t>Erupción </a:t>
            </a:r>
            <a:r>
              <a:rPr lang="es-CO" b="1" dirty="0" smtClean="0"/>
              <a:t>volcánica</a:t>
            </a:r>
          </a:p>
          <a:p>
            <a:r>
              <a:rPr lang="es-CO" b="1" dirty="0" smtClean="0"/>
              <a:t>Tornado</a:t>
            </a:r>
          </a:p>
          <a:p>
            <a:r>
              <a:rPr lang="es-CO" b="1" dirty="0"/>
              <a:t>Sismos o </a:t>
            </a:r>
            <a:r>
              <a:rPr lang="es-CO" b="1" dirty="0" smtClean="0"/>
              <a:t>terremotos</a:t>
            </a:r>
          </a:p>
          <a:p>
            <a:pPr marL="0" indent="0">
              <a:buNone/>
            </a:pPr>
            <a:r>
              <a:rPr lang="es-CO" dirty="0"/>
              <a:t/>
            </a:r>
            <a:br>
              <a:rPr lang="es-CO" dirty="0"/>
            </a:br>
            <a:endParaRPr lang="es-CO" dirty="0" smtClean="0"/>
          </a:p>
          <a:p>
            <a:pPr marL="0" indent="0">
              <a:buNone/>
            </a:pPr>
            <a:r>
              <a:rPr lang="es-CO" dirty="0"/>
              <a:t/>
            </a:r>
            <a:br>
              <a:rPr lang="es-CO" dirty="0"/>
            </a:br>
            <a:r>
              <a:rPr lang="es-CO" dirty="0"/>
              <a:t/>
            </a:r>
            <a:br>
              <a:rPr lang="es-CO" dirty="0"/>
            </a:br>
            <a:endParaRPr lang="es-CO" dirty="0"/>
          </a:p>
        </p:txBody>
      </p:sp>
      <p:sp>
        <p:nvSpPr>
          <p:cNvPr id="4" name="CuadroTexto 3"/>
          <p:cNvSpPr txBox="1"/>
          <p:nvPr/>
        </p:nvSpPr>
        <p:spPr>
          <a:xfrm>
            <a:off x="10474036" y="5735782"/>
            <a:ext cx="1472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12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843387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Avalanchas </a:t>
            </a:r>
            <a:endParaRPr lang="es-CO" dirty="0"/>
          </a:p>
        </p:txBody>
      </p:sp>
      <p:pic>
        <p:nvPicPr>
          <p:cNvPr id="4" name="Marcador de contenido 3" descr="Monografias.com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8501" y="2007258"/>
            <a:ext cx="4724400" cy="216217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uadroTexto 4"/>
          <p:cNvSpPr txBox="1"/>
          <p:nvPr/>
        </p:nvSpPr>
        <p:spPr>
          <a:xfrm>
            <a:off x="646111" y="2488182"/>
            <a:ext cx="45552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dirty="0"/>
              <a:t>Las avalanchas son grandes deslizamientos de nieve o rocas a través de una montaña, cuando existe una gran acumulación de material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10521538" y="6139543"/>
            <a:ext cx="1472540" cy="368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13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406730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/>
              <a:t>Incendios forestales</a:t>
            </a:r>
            <a:r>
              <a:rPr lang="es-CO" dirty="0"/>
              <a:t/>
            </a:r>
            <a:br>
              <a:rPr lang="es-CO" dirty="0"/>
            </a:br>
            <a:endParaRPr lang="es-CO" dirty="0"/>
          </a:p>
        </p:txBody>
      </p:sp>
      <p:pic>
        <p:nvPicPr>
          <p:cNvPr id="4" name="Marcador de contenido 3" descr="Monografias.com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0807" y="2280062"/>
            <a:ext cx="5067300" cy="166687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uadroTexto 4"/>
          <p:cNvSpPr txBox="1"/>
          <p:nvPr/>
        </p:nvSpPr>
        <p:spPr>
          <a:xfrm>
            <a:off x="646111" y="2280062"/>
            <a:ext cx="456715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dirty="0"/>
              <a:t>Un incendio forestal es un incendio en un área forestal descontrolado. Sus causas más comunes son los rayos, las erupciones volcánicas, la mano del </a:t>
            </a:r>
            <a:r>
              <a:rPr lang="es-CO" dirty="0" smtClean="0"/>
              <a:t>hombre, </a:t>
            </a:r>
            <a:r>
              <a:rPr lang="es-CO" dirty="0"/>
              <a:t>y puede ser una amenaza en áreas rurales y en la vida silvestre.</a:t>
            </a:r>
          </a:p>
          <a:p>
            <a:endParaRPr lang="es-CO" dirty="0"/>
          </a:p>
        </p:txBody>
      </p:sp>
      <p:sp>
        <p:nvSpPr>
          <p:cNvPr id="6" name="CuadroTexto 5"/>
          <p:cNvSpPr txBox="1"/>
          <p:nvPr/>
        </p:nvSpPr>
        <p:spPr>
          <a:xfrm>
            <a:off x="10390909" y="6258296"/>
            <a:ext cx="1650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14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65122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/>
              <a:t>Inundación</a:t>
            </a:r>
            <a:r>
              <a:rPr lang="es-CO" dirty="0"/>
              <a:t/>
            </a:r>
            <a:br>
              <a:rPr lang="es-CO" dirty="0"/>
            </a:br>
            <a:endParaRPr lang="es-CO" dirty="0"/>
          </a:p>
        </p:txBody>
      </p:sp>
      <p:pic>
        <p:nvPicPr>
          <p:cNvPr id="4" name="Marcador de contenido 3" descr="Monografias.com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1461" y="2288336"/>
            <a:ext cx="5143500" cy="246697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uadroTexto 4"/>
          <p:cNvSpPr txBox="1"/>
          <p:nvPr/>
        </p:nvSpPr>
        <p:spPr>
          <a:xfrm>
            <a:off x="902525" y="2288336"/>
            <a:ext cx="418011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dirty="0"/>
              <a:t>Una inundación se da cuando el agua desborda y cubre la tierra. Generalmente se da cuando el cauce de un río o arroyo sobrepasa su capacidad y desborda.</a:t>
            </a:r>
          </a:p>
          <a:p>
            <a:endParaRPr lang="es-CO" dirty="0"/>
          </a:p>
        </p:txBody>
      </p:sp>
      <p:sp>
        <p:nvSpPr>
          <p:cNvPr id="6" name="CuadroTexto 5"/>
          <p:cNvSpPr txBox="1"/>
          <p:nvPr/>
        </p:nvSpPr>
        <p:spPr>
          <a:xfrm>
            <a:off x="10497787" y="6115792"/>
            <a:ext cx="1365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15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09169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/>
              <a:t>Tsunami</a:t>
            </a:r>
            <a:r>
              <a:rPr lang="es-CO" dirty="0"/>
              <a:t/>
            </a:r>
            <a:br>
              <a:rPr lang="es-CO" dirty="0"/>
            </a:b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03312" y="2052918"/>
            <a:ext cx="4430589" cy="4195481"/>
          </a:xfrm>
        </p:spPr>
        <p:txBody>
          <a:bodyPr/>
          <a:lstStyle/>
          <a:p>
            <a:pPr algn="just"/>
            <a:r>
              <a:rPr lang="es-CO" dirty="0"/>
              <a:t>Los tsunamis  son olas creadas por el agua, pero de un tamaño realmente enorme. Suceden generalmente en los océanos, y son causadas por terremotos, erupciones volcánicas, explosiones submarinas, desplazamientos. Su efecto es mucho más devastador que el de un </a:t>
            </a:r>
            <a:r>
              <a:rPr lang="es-CO" dirty="0" smtClean="0"/>
              <a:t>maremoto.</a:t>
            </a:r>
            <a:endParaRPr lang="es-CO" dirty="0"/>
          </a:p>
        </p:txBody>
      </p:sp>
      <p:pic>
        <p:nvPicPr>
          <p:cNvPr id="4" name="Imagen 3" descr="Monografias.com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5283" y="2052918"/>
            <a:ext cx="5181600" cy="212407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uadroTexto 4"/>
          <p:cNvSpPr txBox="1"/>
          <p:nvPr/>
        </p:nvSpPr>
        <p:spPr>
          <a:xfrm>
            <a:off x="10652166" y="6248399"/>
            <a:ext cx="1341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16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007358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/>
              <a:t>Erupción volcánica</a:t>
            </a:r>
            <a:r>
              <a:rPr lang="es-CO" dirty="0"/>
              <a:t/>
            </a:r>
            <a:br>
              <a:rPr lang="es-CO" dirty="0"/>
            </a:b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03313" y="2052918"/>
            <a:ext cx="4798724" cy="4195481"/>
          </a:xfrm>
        </p:spPr>
        <p:txBody>
          <a:bodyPr/>
          <a:lstStyle/>
          <a:p>
            <a:pPr algn="just"/>
            <a:r>
              <a:rPr lang="es-CO" dirty="0"/>
              <a:t>La erupción volcánica sólo se da en volcanes activos, y en ese momento libera gases perjudiciales para la salud y lava. Pueden ser pequeñas erupciones, que generalmente no causan daños mayores, o algunas muy importantes, e incluso pueden formar flujos piro clásticos, nubes de ceniza y vapor de agua con alta </a:t>
            </a:r>
            <a:r>
              <a:rPr lang="es-CO" dirty="0" smtClean="0"/>
              <a:t>temperatura</a:t>
            </a:r>
            <a:endParaRPr lang="es-CO" dirty="0"/>
          </a:p>
        </p:txBody>
      </p:sp>
      <p:pic>
        <p:nvPicPr>
          <p:cNvPr id="4" name="Imagen 3" descr="Monografias.com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6086" y="2052918"/>
            <a:ext cx="5038725" cy="18288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uadroTexto 4"/>
          <p:cNvSpPr txBox="1"/>
          <p:nvPr/>
        </p:nvSpPr>
        <p:spPr>
          <a:xfrm>
            <a:off x="10628416" y="6068291"/>
            <a:ext cx="1563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17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25488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/>
              <a:t>Tornado</a:t>
            </a:r>
            <a:r>
              <a:rPr lang="es-CO" dirty="0"/>
              <a:t/>
            </a:r>
            <a:br>
              <a:rPr lang="es-CO" dirty="0"/>
            </a:b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03312" y="2052918"/>
            <a:ext cx="4216833" cy="4195481"/>
          </a:xfrm>
        </p:spPr>
        <p:txBody>
          <a:bodyPr/>
          <a:lstStyle/>
          <a:p>
            <a:pPr algn="just"/>
            <a:r>
              <a:rPr lang="es-CO" dirty="0"/>
              <a:t>Los tornados son columnas de aire que pueden volar a altas velocidades -incluso 300 kilómetros por hora- y con una alta rotación. A su paso arrastran todo lo que ven, y puede haber uno o una tromba de varios tornados.</a:t>
            </a:r>
          </a:p>
          <a:p>
            <a:pPr algn="just"/>
            <a:endParaRPr lang="es-CO" dirty="0"/>
          </a:p>
        </p:txBody>
      </p:sp>
      <p:pic>
        <p:nvPicPr>
          <p:cNvPr id="4" name="Imagen 3" descr="Monografias.com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4458" y="2052918"/>
            <a:ext cx="4848225" cy="249555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uadroTexto 4"/>
          <p:cNvSpPr txBox="1"/>
          <p:nvPr/>
        </p:nvSpPr>
        <p:spPr>
          <a:xfrm>
            <a:off x="10485912" y="6248399"/>
            <a:ext cx="1579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18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31708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/>
              <a:t>Sismos o terremotos:</a:t>
            </a:r>
            <a:r>
              <a:rPr lang="es-CO" dirty="0"/>
              <a:t/>
            </a:r>
            <a:br>
              <a:rPr lang="es-CO" dirty="0"/>
            </a:b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03312" y="2052918"/>
            <a:ext cx="9323223" cy="4195481"/>
          </a:xfrm>
        </p:spPr>
        <p:txBody>
          <a:bodyPr/>
          <a:lstStyle/>
          <a:p>
            <a:pPr algn="just"/>
            <a:r>
              <a:rPr lang="es-CO" dirty="0"/>
              <a:t>Los sismos o terremotos son perturbaciones súbitas en el interior de la tierra que dan origen a vibraciones o movimientos del </a:t>
            </a:r>
            <a:r>
              <a:rPr lang="es-CO" dirty="0" smtClean="0"/>
              <a:t>suelo.</a:t>
            </a:r>
          </a:p>
          <a:p>
            <a:pPr algn="just"/>
            <a:r>
              <a:rPr lang="es-CO" dirty="0"/>
              <a:t>L</a:t>
            </a:r>
            <a:r>
              <a:rPr lang="es-CO" dirty="0" smtClean="0"/>
              <a:t>a </a:t>
            </a:r>
            <a:r>
              <a:rPr lang="es-CO" dirty="0"/>
              <a:t>causa principal y responsable de la mayoría de los sismos o terremotos (grandes y pequeños) es la ruptura y </a:t>
            </a:r>
            <a:r>
              <a:rPr lang="es-CO" dirty="0" err="1" smtClean="0"/>
              <a:t>fracturamiento</a:t>
            </a:r>
            <a:r>
              <a:rPr lang="es-CO" dirty="0" smtClean="0"/>
              <a:t> </a:t>
            </a:r>
            <a:r>
              <a:rPr lang="es-CO" dirty="0"/>
              <a:t>de las rocas en las capas más exteriores de la </a:t>
            </a:r>
            <a:r>
              <a:rPr lang="es-CO" dirty="0" smtClean="0"/>
              <a:t>tierra.</a:t>
            </a:r>
          </a:p>
          <a:p>
            <a:pPr algn="just"/>
            <a:r>
              <a:rPr lang="es-CO" dirty="0" smtClean="0"/>
              <a:t>Como </a:t>
            </a:r>
            <a:r>
              <a:rPr lang="es-CO" dirty="0"/>
              <a:t>resultado de un </a:t>
            </a:r>
            <a:r>
              <a:rPr lang="es-CO" dirty="0" smtClean="0"/>
              <a:t>proceso</a:t>
            </a:r>
            <a:r>
              <a:rPr lang="es-CO" dirty="0"/>
              <a:t> </a:t>
            </a:r>
            <a:r>
              <a:rPr lang="es-CO" dirty="0" smtClean="0"/>
              <a:t>gradual </a:t>
            </a:r>
            <a:r>
              <a:rPr lang="es-CO" dirty="0"/>
              <a:t>de acumulación de energía debido a los fenómenos geológicos que deforman la superficie de la tierra, dando lugar a las grandes cadenas montañosas.</a:t>
            </a:r>
          </a:p>
          <a:p>
            <a:pPr algn="just"/>
            <a:endParaRPr lang="es-CO" dirty="0"/>
          </a:p>
        </p:txBody>
      </p:sp>
      <p:sp>
        <p:nvSpPr>
          <p:cNvPr id="5" name="CuadroTexto 4"/>
          <p:cNvSpPr txBox="1"/>
          <p:nvPr/>
        </p:nvSpPr>
        <p:spPr>
          <a:xfrm>
            <a:off x="10533413" y="6163294"/>
            <a:ext cx="1330036" cy="3800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19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009699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/>
              <a:t>¿Qué es un desastre?</a:t>
            </a: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04293" y="2872315"/>
            <a:ext cx="8946541" cy="4195481"/>
          </a:xfrm>
        </p:spPr>
        <p:txBody>
          <a:bodyPr/>
          <a:lstStyle/>
          <a:p>
            <a:pPr algn="just"/>
            <a:r>
              <a:rPr lang="es-CO" dirty="0"/>
              <a:t>E</a:t>
            </a:r>
            <a:r>
              <a:rPr lang="es-CO" dirty="0" smtClean="0"/>
              <a:t>normes </a:t>
            </a:r>
            <a:r>
              <a:rPr lang="es-CO" dirty="0"/>
              <a:t>pérdidas humanas y </a:t>
            </a:r>
            <a:r>
              <a:rPr lang="es-CO" dirty="0" smtClean="0"/>
              <a:t>materiales</a:t>
            </a:r>
            <a:r>
              <a:rPr lang="es-CO" dirty="0"/>
              <a:t> que ocasionan algunos eventos o fenómenos en las comunidades como terremotos, erupciones volcánicas, inundaciones, deslizamientos de tierra, deforestación, contaminación ambiental y otros</a:t>
            </a:r>
            <a:r>
              <a:rPr lang="es-CO" dirty="0" smtClean="0"/>
              <a:t>.</a:t>
            </a:r>
            <a:endParaRPr lang="es-CO" dirty="0"/>
          </a:p>
        </p:txBody>
      </p:sp>
      <p:sp>
        <p:nvSpPr>
          <p:cNvPr id="4" name="CuadroTexto 3"/>
          <p:cNvSpPr txBox="1"/>
          <p:nvPr/>
        </p:nvSpPr>
        <p:spPr>
          <a:xfrm>
            <a:off x="10889673" y="6210795"/>
            <a:ext cx="1128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2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523331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70505" y="2150889"/>
            <a:ext cx="9404723" cy="1400530"/>
          </a:xfrm>
        </p:spPr>
        <p:txBody>
          <a:bodyPr/>
          <a:lstStyle/>
          <a:p>
            <a:r>
              <a:rPr lang="es-CO" b="1" dirty="0"/>
              <a:t>¿Cómo influye la tecnología en la prevención de desastres</a:t>
            </a:r>
            <a:r>
              <a:rPr lang="es-CO" b="1" dirty="0" smtClean="0"/>
              <a:t>?</a:t>
            </a:r>
            <a:endParaRPr lang="es-CO" dirty="0"/>
          </a:p>
        </p:txBody>
      </p:sp>
      <p:sp>
        <p:nvSpPr>
          <p:cNvPr id="4" name="CuadroTexto 3"/>
          <p:cNvSpPr txBox="1"/>
          <p:nvPr/>
        </p:nvSpPr>
        <p:spPr>
          <a:xfrm>
            <a:off x="10141527" y="5783283"/>
            <a:ext cx="1175657" cy="3800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20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863697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/>
              <a:t>Tecnología </a:t>
            </a:r>
            <a:r>
              <a:rPr lang="es-CO" b="1" dirty="0" smtClean="0"/>
              <a:t>en</a:t>
            </a:r>
            <a:r>
              <a:rPr lang="es-CO" b="1" dirty="0" smtClean="0"/>
              <a:t> </a:t>
            </a:r>
            <a:r>
              <a:rPr lang="es-CO" b="1" dirty="0"/>
              <a:t>avalanchas:</a:t>
            </a: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CO" dirty="0"/>
              <a:t>Sistema </a:t>
            </a:r>
            <a:r>
              <a:rPr lang="es-CO" dirty="0" err="1" smtClean="0"/>
              <a:t>Recco</a:t>
            </a:r>
            <a:r>
              <a:rPr lang="es-CO" dirty="0" smtClean="0"/>
              <a:t>:</a:t>
            </a:r>
          </a:p>
          <a:p>
            <a:r>
              <a:rPr lang="es-CO" dirty="0"/>
              <a:t> Desarrollados en Suecia por Magnus </a:t>
            </a:r>
            <a:r>
              <a:rPr lang="es-CO" dirty="0" err="1" smtClean="0"/>
              <a:t>Granhed</a:t>
            </a:r>
            <a:r>
              <a:rPr lang="es-CO" dirty="0">
                <a:latin typeface="Arial" pitchFamily="34" charset="0"/>
                <a:cs typeface="Arial" pitchFamily="34" charset="0"/>
              </a:rPr>
              <a:t> , el sistema </a:t>
            </a:r>
            <a:r>
              <a:rPr lang="es-CO" dirty="0" err="1">
                <a:latin typeface="Arial" pitchFamily="34" charset="0"/>
                <a:cs typeface="Arial" pitchFamily="34" charset="0"/>
              </a:rPr>
              <a:t>Recco</a:t>
            </a:r>
            <a:r>
              <a:rPr lang="es-CO" dirty="0">
                <a:latin typeface="Arial" pitchFamily="34" charset="0"/>
                <a:cs typeface="Arial" pitchFamily="34" charset="0"/>
              </a:rPr>
              <a:t> consiste en reflectores pasivos que son utilizados por esquiadores, alpinistas y grupos de rescate. </a:t>
            </a:r>
            <a:endParaRPr lang="es-CO" dirty="0" smtClean="0"/>
          </a:p>
          <a:p>
            <a:endParaRPr lang="es-CO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9953" y="3787719"/>
            <a:ext cx="3470749" cy="1937162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0770919" y="5854535"/>
            <a:ext cx="1840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21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958627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/>
              <a:t>Tecnología contra </a:t>
            </a:r>
            <a:r>
              <a:rPr lang="es-CO" b="1" dirty="0" smtClean="0"/>
              <a:t>incendios</a:t>
            </a: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CO" dirty="0"/>
              <a:t>Cámaras contra el </a:t>
            </a:r>
            <a:r>
              <a:rPr lang="es-CO" dirty="0" smtClean="0"/>
              <a:t>fuego: </a:t>
            </a:r>
            <a:r>
              <a:rPr lang="es-CO" dirty="0">
                <a:latin typeface="Arial" pitchFamily="34" charset="0"/>
                <a:cs typeface="Arial" pitchFamily="34" charset="0"/>
              </a:rPr>
              <a:t>En  la prevención contra desastres naturales se destaca el uso de sofisticados sensores que se sitúan en puntos claves de un área y envían continuamente datos sobre diferentes parámetros, de modo que por su evolución se pueda conocer el riesgo de desastre.</a:t>
            </a:r>
          </a:p>
          <a:p>
            <a:endParaRPr lang="es-CO" dirty="0" smtClean="0"/>
          </a:p>
          <a:p>
            <a:pPr marL="0" indent="0">
              <a:buNone/>
            </a:pPr>
            <a:r>
              <a:rPr lang="es-CO" dirty="0"/>
              <a:t/>
            </a:r>
            <a:br>
              <a:rPr lang="es-CO" dirty="0"/>
            </a:br>
            <a:endParaRPr lang="es-CO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969" y="3711781"/>
            <a:ext cx="2286000" cy="200025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0438410" y="5712031"/>
            <a:ext cx="1935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22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572584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/>
              <a:t>Tecnología contra incendios</a:t>
            </a: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/>
              <a:t>Polvo </a:t>
            </a:r>
            <a:r>
              <a:rPr lang="es-CO" dirty="0" smtClean="0"/>
              <a:t>inteligente: </a:t>
            </a:r>
            <a:r>
              <a:rPr lang="es-CO" dirty="0">
                <a:latin typeface="Arial" pitchFamily="34" charset="0"/>
                <a:cs typeface="Arial" pitchFamily="34" charset="0"/>
              </a:rPr>
              <a:t>En otras áreas usan microchips con sensores múltiples y antenas emisoras de rayos infrarrojos, que son capaces de captar datos sobre el terreno de diferentes parámetros. </a:t>
            </a:r>
          </a:p>
          <a:p>
            <a:pPr marL="0" indent="0">
              <a:buNone/>
            </a:pPr>
            <a:r>
              <a:rPr lang="es-CO" dirty="0"/>
              <a:t/>
            </a:r>
            <a:br>
              <a:rPr lang="es-CO" dirty="0"/>
            </a:br>
            <a:endParaRPr lang="es-CO" dirty="0"/>
          </a:p>
        </p:txBody>
      </p:sp>
      <p:pic>
        <p:nvPicPr>
          <p:cNvPr id="4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6982" y="3246322"/>
            <a:ext cx="3368234" cy="3368234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0687792" y="6139543"/>
            <a:ext cx="1104405" cy="3800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23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8343242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/>
              <a:t>Tecnología contra inundaciones</a:t>
            </a: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err="1" smtClean="0"/>
              <a:t>Wicast</a:t>
            </a:r>
            <a:r>
              <a:rPr lang="es-CO" dirty="0" smtClean="0"/>
              <a:t>: </a:t>
            </a:r>
            <a:r>
              <a:rPr lang="es-CO" dirty="0" smtClean="0">
                <a:latin typeface="Arial" pitchFamily="34" charset="0"/>
                <a:cs typeface="Arial" pitchFamily="34" charset="0"/>
              </a:rPr>
              <a:t>Este </a:t>
            </a:r>
            <a:r>
              <a:rPr lang="es-CO" dirty="0">
                <a:latin typeface="Arial" pitchFamily="34" charset="0"/>
                <a:cs typeface="Arial" pitchFamily="34" charset="0"/>
              </a:rPr>
              <a:t>utiliza una interfaz web de información y predicción meteorológica para ubicaciones concretas del territorio. Es decir, es un servicio web que ofrece información en tiempo real de las condiciones meteorológicas actuales y futuras en espacios determinados.</a:t>
            </a:r>
            <a:endParaRPr lang="es-CO" b="1" dirty="0">
              <a:latin typeface="Arial" pitchFamily="34" charset="0"/>
              <a:cs typeface="Arial" pitchFamily="34" charset="0"/>
            </a:endParaRPr>
          </a:p>
          <a:p>
            <a:endParaRPr lang="es-CO" dirty="0" smtClean="0"/>
          </a:p>
        </p:txBody>
      </p:sp>
      <p:sp>
        <p:nvSpPr>
          <p:cNvPr id="4" name="CuadroTexto 3"/>
          <p:cNvSpPr txBox="1"/>
          <p:nvPr/>
        </p:nvSpPr>
        <p:spPr>
          <a:xfrm>
            <a:off x="10462161" y="6008914"/>
            <a:ext cx="1729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2</a:t>
            </a:r>
            <a:r>
              <a:rPr lang="es-CO" dirty="0" smtClean="0"/>
              <a:t>4</a:t>
            </a:r>
            <a:endParaRPr lang="es-CO" dirty="0"/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2366" y="3724392"/>
            <a:ext cx="3888432" cy="2653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85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/>
              <a:t>Tecnología contra inundaciones</a:t>
            </a: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CO" b="1" dirty="0" err="1" smtClean="0">
                <a:latin typeface="Arial Black" pitchFamily="34" charset="0"/>
              </a:rPr>
              <a:t>Hidromet</a:t>
            </a:r>
            <a:r>
              <a:rPr lang="es-CO" b="1" dirty="0" smtClean="0">
                <a:latin typeface="Arial Black" pitchFamily="34" charset="0"/>
              </a:rPr>
              <a:t>: </a:t>
            </a:r>
            <a:r>
              <a:rPr lang="es-CO" dirty="0" smtClean="0">
                <a:latin typeface="Arial" pitchFamily="34" charset="0"/>
                <a:cs typeface="Arial" pitchFamily="34" charset="0"/>
              </a:rPr>
              <a:t>Sirve </a:t>
            </a:r>
            <a:r>
              <a:rPr lang="es-CO" dirty="0">
                <a:latin typeface="Arial" pitchFamily="34" charset="0"/>
                <a:cs typeface="Arial" pitchFamily="34" charset="0"/>
              </a:rPr>
              <a:t>para obtener información hidrológica e hidráulica, lo que hace posible determinar la evolución de un caudal de agua o de un colector de saneamiento. Gracias a los datos analizados se puede concretar, por ejemplo, si es necesario retirar los vehículos de una rambla ante una posible llegada de agua.</a:t>
            </a:r>
          </a:p>
          <a:p>
            <a:endParaRPr lang="es-CO" dirty="0"/>
          </a:p>
        </p:txBody>
      </p:sp>
      <p:pic>
        <p:nvPicPr>
          <p:cNvPr id="4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5954" y="4007332"/>
            <a:ext cx="5961255" cy="2053977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0830296" y="6061309"/>
            <a:ext cx="760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25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7046035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/>
              <a:t>Tecnología para detectar tsunamis</a:t>
            </a: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04293" y="1853248"/>
            <a:ext cx="8946541" cy="4195481"/>
          </a:xfrm>
        </p:spPr>
        <p:txBody>
          <a:bodyPr/>
          <a:lstStyle/>
          <a:p>
            <a:r>
              <a:rPr lang="es-CO" dirty="0">
                <a:latin typeface="Arial" pitchFamily="34" charset="0"/>
                <a:cs typeface="Arial" pitchFamily="34" charset="0"/>
              </a:rPr>
              <a:t>Sistema de alerta temprana de tsunamis: Los sistemas de detección desplegados en todos los océanos permiten hacer una predicción horaria de cuándo llegará el fenómeno a los diferentes países, pero siempre en función del terremoto en superficie.</a:t>
            </a:r>
          </a:p>
          <a:p>
            <a:pPr marL="0" indent="0">
              <a:buNone/>
            </a:pPr>
            <a:endParaRPr lang="es-CO" dirty="0"/>
          </a:p>
        </p:txBody>
      </p:sp>
      <p:sp>
        <p:nvSpPr>
          <p:cNvPr id="4" name="CuadroTexto 3"/>
          <p:cNvSpPr txBox="1"/>
          <p:nvPr/>
        </p:nvSpPr>
        <p:spPr>
          <a:xfrm>
            <a:off x="10759044" y="5854535"/>
            <a:ext cx="12231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26</a:t>
            </a:r>
            <a:endParaRPr lang="es-CO" dirty="0"/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5877" y="3117973"/>
            <a:ext cx="2882987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92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>
                <a:latin typeface="Arial Black" pitchFamily="34" charset="0"/>
              </a:rPr>
              <a:t> </a:t>
            </a:r>
            <a:r>
              <a:rPr lang="es-CO" b="1" dirty="0">
                <a:latin typeface="Arial Black" pitchFamily="34" charset="0"/>
              </a:rPr>
              <a:t>Métodos para detectar los tornados.</a:t>
            </a:r>
            <a:br>
              <a:rPr lang="es-CO" b="1" dirty="0">
                <a:latin typeface="Arial Black" pitchFamily="34" charset="0"/>
              </a:rPr>
            </a:b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>
                <a:latin typeface="Arial" panose="020B0604020202020204" pitchFamily="34" charset="0"/>
                <a:cs typeface="Arial" pitchFamily="34" charset="0"/>
              </a:rPr>
              <a:t>Los tornados son detectados a través de radares de impulsos </a:t>
            </a:r>
            <a:r>
              <a:rPr lang="es-CO" dirty="0" err="1">
                <a:latin typeface="Arial" pitchFamily="34" charset="0"/>
                <a:cs typeface="Arial" pitchFamily="34" charset="0"/>
              </a:rPr>
              <a:t>Doppler</a:t>
            </a:r>
            <a:r>
              <a:rPr lang="es-CO" dirty="0">
                <a:latin typeface="Arial" pitchFamily="34" charset="0"/>
                <a:cs typeface="Arial" pitchFamily="34" charset="0"/>
              </a:rPr>
              <a:t>, así como visualmente por los cazadores de tormentas. Se les ha observado en todos los continentes excepto en la Antártida. </a:t>
            </a:r>
            <a:endParaRPr lang="es-CO" dirty="0" smtClean="0">
              <a:latin typeface="Arial" pitchFamily="34" charset="0"/>
              <a:cs typeface="Arial" pitchFamily="34" charset="0"/>
            </a:endParaRPr>
          </a:p>
          <a:p>
            <a:r>
              <a:rPr lang="es-CO" dirty="0" smtClean="0">
                <a:latin typeface="Arial" pitchFamily="34" charset="0"/>
                <a:cs typeface="Arial" pitchFamily="34" charset="0"/>
              </a:rPr>
              <a:t>Las </a:t>
            </a:r>
            <a: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  <a:t>Tormentas tropicales, huracanes, ciclones y </a:t>
            </a:r>
            <a:r>
              <a:rPr lang="es-CO" dirty="0" smtClean="0">
                <a:latin typeface="Arial" panose="020B0604020202020204" pitchFamily="34" charset="0"/>
                <a:cs typeface="Arial" panose="020B0604020202020204" pitchFamily="34" charset="0"/>
              </a:rPr>
              <a:t>tifones son detectados de igual manera por el </a:t>
            </a:r>
            <a:r>
              <a:rPr lang="es-CO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doppler</a:t>
            </a:r>
            <a:r>
              <a:rPr lang="es-CO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CO" dirty="0">
              <a:latin typeface="Arial" pitchFamily="34" charset="0"/>
              <a:cs typeface="Arial" pitchFamily="34" charset="0"/>
            </a:endParaRPr>
          </a:p>
          <a:p>
            <a:endParaRPr lang="es-CO" dirty="0"/>
          </a:p>
        </p:txBody>
      </p:sp>
      <p:pic>
        <p:nvPicPr>
          <p:cNvPr id="4" name="4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5084" y="3947260"/>
            <a:ext cx="3782996" cy="2733626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0794670" y="5795158"/>
            <a:ext cx="950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27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6025323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/>
              <a:t>Tecnología para motorizar edificios volcánicos: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>
                <a:latin typeface="Arial" pitchFamily="34" charset="0"/>
                <a:cs typeface="Arial" pitchFamily="34" charset="0"/>
              </a:rPr>
              <a:t>A través de complejos sistemas electro-ópticos, EDM (Máquina de la descarga eléctrica), podemos medir distancias entre puntos con una precisión inédita hasta la fecha. </a:t>
            </a:r>
          </a:p>
          <a:p>
            <a:pPr marL="0" indent="0">
              <a:buNone/>
            </a:pPr>
            <a:r>
              <a:rPr lang="es-CO" dirty="0"/>
              <a:t/>
            </a:r>
            <a:br>
              <a:rPr lang="es-CO" dirty="0"/>
            </a:br>
            <a:r>
              <a:rPr lang="es-CO" dirty="0"/>
              <a:t/>
            </a:r>
            <a:br>
              <a:rPr lang="es-CO" dirty="0"/>
            </a:br>
            <a:endParaRPr lang="es-CO" dirty="0"/>
          </a:p>
        </p:txBody>
      </p:sp>
      <p:sp>
        <p:nvSpPr>
          <p:cNvPr id="4" name="CuadroTexto 3"/>
          <p:cNvSpPr txBox="1"/>
          <p:nvPr/>
        </p:nvSpPr>
        <p:spPr>
          <a:xfrm>
            <a:off x="10331532" y="5842660"/>
            <a:ext cx="22088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28</a:t>
            </a:r>
            <a:endParaRPr lang="es-CO" dirty="0"/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312" y="3645024"/>
            <a:ext cx="3790950" cy="2695575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2787" y="3645024"/>
            <a:ext cx="3822326" cy="1959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751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/>
              <a:t>Programas que se usan para detectar sismos y </a:t>
            </a:r>
            <a:r>
              <a:rPr lang="es-CO" b="1" dirty="0" smtClean="0"/>
              <a:t>terremotos</a:t>
            </a: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>
                <a:latin typeface="Arial" pitchFamily="34" charset="0"/>
                <a:cs typeface="Arial" pitchFamily="34" charset="0"/>
              </a:rPr>
              <a:t>El USGS trabaja en una red de ordenadores domésticos interconectados que utilizan sus sensores de movimiento, para bloquear el sistema en caso de movimientos bruscos o caídas y así evitar daños- para detectar vibraciones sísmicas y enviar los datos a un computador central que los procese. </a:t>
            </a:r>
          </a:p>
          <a:p>
            <a:pPr marL="0" indent="0">
              <a:buNone/>
            </a:pPr>
            <a:endParaRPr lang="es-CO" dirty="0"/>
          </a:p>
        </p:txBody>
      </p:sp>
      <p:sp>
        <p:nvSpPr>
          <p:cNvPr id="4" name="CuadroTexto 3"/>
          <p:cNvSpPr txBox="1"/>
          <p:nvPr/>
        </p:nvSpPr>
        <p:spPr>
          <a:xfrm>
            <a:off x="10390909" y="5783283"/>
            <a:ext cx="1365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29</a:t>
            </a:r>
            <a:endParaRPr lang="es-CO" dirty="0"/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1388" y="3844127"/>
            <a:ext cx="2520281" cy="2603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641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EVENTOS FISICOS:</a:t>
            </a:r>
            <a:br>
              <a:rPr lang="es-CO" dirty="0"/>
            </a:b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/>
              <a:t>F</a:t>
            </a:r>
            <a:r>
              <a:rPr lang="es-CO" dirty="0" smtClean="0"/>
              <a:t>enómeno </a:t>
            </a:r>
            <a:r>
              <a:rPr lang="es-CO" dirty="0"/>
              <a:t>natural que, de hecho, no afecta a los seres humanos porque sus efectos no entran en  contacto con ellos, no se considera como peligro natural.</a:t>
            </a:r>
          </a:p>
          <a:p>
            <a:endParaRPr lang="es-CO" dirty="0"/>
          </a:p>
        </p:txBody>
      </p:sp>
      <p:sp>
        <p:nvSpPr>
          <p:cNvPr id="4" name="CuadroTexto 3"/>
          <p:cNvSpPr txBox="1"/>
          <p:nvPr/>
        </p:nvSpPr>
        <p:spPr>
          <a:xfrm>
            <a:off x="10849232" y="5807676"/>
            <a:ext cx="134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3</a:t>
            </a:r>
            <a:endParaRPr lang="es-CO" dirty="0"/>
          </a:p>
        </p:txBody>
      </p:sp>
      <p:pic>
        <p:nvPicPr>
          <p:cNvPr id="2050" name="Picture 2" descr="http://4.bp.blogspot.com/_PaAMl5n--mE/TUzqRFuzBdI/AAAAAAAACe0/hnL6TSqDNLQ/s1600/Picture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1175" y="3186113"/>
            <a:ext cx="4492625" cy="3112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3415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/>
              <a:t>Programas que se usan para detectar sismos y terremotos</a:t>
            </a: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CO" b="1" dirty="0">
                <a:latin typeface="Arial" pitchFamily="34" charset="0"/>
                <a:cs typeface="Arial" pitchFamily="34" charset="0"/>
              </a:rPr>
              <a:t>Seis </a:t>
            </a:r>
            <a:r>
              <a:rPr lang="es-CO" b="1" dirty="0" smtClean="0">
                <a:latin typeface="Arial" pitchFamily="34" charset="0"/>
                <a:cs typeface="Arial" pitchFamily="34" charset="0"/>
              </a:rPr>
              <a:t>Mac</a:t>
            </a:r>
            <a:r>
              <a:rPr lang="es-CO" dirty="0" smtClean="0">
                <a:latin typeface="Arial" pitchFamily="34" charset="0"/>
                <a:cs typeface="Arial" pitchFamily="34" charset="0"/>
              </a:rPr>
              <a:t>: es </a:t>
            </a:r>
            <a:r>
              <a:rPr lang="es-CO" dirty="0">
                <a:latin typeface="Arial" pitchFamily="34" charset="0"/>
                <a:cs typeface="Arial" pitchFamily="34" charset="0"/>
              </a:rPr>
              <a:t>un programa para instalar en ordenadores de modo que detecten las vibraciones y las muestren en pantalla como lo haría un sismógrafo normal. </a:t>
            </a:r>
          </a:p>
          <a:p>
            <a:endParaRPr lang="es-CO" dirty="0"/>
          </a:p>
        </p:txBody>
      </p:sp>
      <p:pic>
        <p:nvPicPr>
          <p:cNvPr id="4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196" y="3224147"/>
            <a:ext cx="3384376" cy="2535016"/>
          </a:xfrm>
          <a:prstGeom prst="rect">
            <a:avLst/>
          </a:prstGeom>
        </p:spPr>
      </p:pic>
      <p:pic>
        <p:nvPicPr>
          <p:cNvPr id="5" name="6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2121" y="3218186"/>
            <a:ext cx="4480540" cy="2540977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10830296" y="6248399"/>
            <a:ext cx="950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30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70047326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/>
              <a:t>Programas que se usan para detectar sismos y terremotos</a:t>
            </a: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b="1" dirty="0">
                <a:latin typeface="Arial" pitchFamily="34" charset="0"/>
                <a:cs typeface="Arial" pitchFamily="34" charset="0"/>
              </a:rPr>
              <a:t>El </a:t>
            </a:r>
            <a:r>
              <a:rPr lang="es-CO" b="1" dirty="0" err="1">
                <a:latin typeface="Arial" pitchFamily="34" charset="0"/>
                <a:cs typeface="Arial" pitchFamily="34" charset="0"/>
              </a:rPr>
              <a:t>Quake</a:t>
            </a:r>
            <a:r>
              <a:rPr lang="es-CO" b="1" dirty="0">
                <a:latin typeface="Arial" pitchFamily="34" charset="0"/>
                <a:cs typeface="Arial" pitchFamily="34" charset="0"/>
              </a:rPr>
              <a:t> </a:t>
            </a:r>
            <a:r>
              <a:rPr lang="es-CO" b="1" dirty="0" err="1">
                <a:latin typeface="Arial" pitchFamily="34" charset="0"/>
                <a:cs typeface="Arial" pitchFamily="34" charset="0"/>
              </a:rPr>
              <a:t>AlarmTM</a:t>
            </a:r>
            <a:r>
              <a:rPr lang="es-CO" b="1" dirty="0">
                <a:latin typeface="Arial" pitchFamily="34" charset="0"/>
                <a:cs typeface="Arial" pitchFamily="34" charset="0"/>
              </a:rPr>
              <a:t> </a:t>
            </a:r>
            <a:r>
              <a:rPr lang="es-CO" b="1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s-CO" dirty="0" smtClean="0">
                <a:latin typeface="Arial" pitchFamily="34" charset="0"/>
                <a:cs typeface="Arial" pitchFamily="34" charset="0"/>
              </a:rPr>
              <a:t>Se </a:t>
            </a:r>
            <a:r>
              <a:rPr lang="es-CO" dirty="0">
                <a:latin typeface="Arial" pitchFamily="34" charset="0"/>
                <a:cs typeface="Arial" pitchFamily="34" charset="0"/>
              </a:rPr>
              <a:t>activa con una alarma sonora que suena antes que se sienta el movimiento sísmico. Este dispositivo se instala en la pared  y se alimenta de una batería de 9 volt.</a:t>
            </a:r>
          </a:p>
          <a:p>
            <a:endParaRPr lang="es-CO" dirty="0"/>
          </a:p>
        </p:txBody>
      </p:sp>
      <p:pic>
        <p:nvPicPr>
          <p:cNvPr id="4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3652" y="3068960"/>
            <a:ext cx="4355169" cy="3179439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0462161" y="6412675"/>
            <a:ext cx="1318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31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98489755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/>
              <a:t>Programas que se usan para detectar sismos y terremotos</a:t>
            </a: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CO" dirty="0"/>
              <a:t> </a:t>
            </a:r>
            <a:r>
              <a:rPr lang="es-CO" b="1" dirty="0" err="1" smtClean="0">
                <a:latin typeface="Arial" pitchFamily="34" charset="0"/>
                <a:cs typeface="Arial" pitchFamily="34" charset="0"/>
              </a:rPr>
              <a:t>Sarmex</a:t>
            </a:r>
            <a:r>
              <a:rPr lang="es-CO" b="1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s-CO" dirty="0" smtClean="0">
                <a:latin typeface="Arial" pitchFamily="34" charset="0"/>
                <a:cs typeface="Arial" pitchFamily="34" charset="0"/>
              </a:rPr>
              <a:t>Es </a:t>
            </a:r>
            <a:r>
              <a:rPr lang="es-CO" dirty="0">
                <a:latin typeface="Arial" pitchFamily="34" charset="0"/>
                <a:cs typeface="Arial" pitchFamily="34" charset="0"/>
              </a:rPr>
              <a:t>una alarma sísmica  que cuenta con una bocina externa con alarmas auditivas y mensajes de voz, además tiene una pantalla con luz donde se puede leer información previa, y posterior al evento de riesgo.</a:t>
            </a:r>
          </a:p>
          <a:p>
            <a:endParaRPr lang="es-CO" dirty="0"/>
          </a:p>
        </p:txBody>
      </p:sp>
      <p:pic>
        <p:nvPicPr>
          <p:cNvPr id="4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9609" y="3283970"/>
            <a:ext cx="6133945" cy="2808312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0592790" y="6248399"/>
            <a:ext cx="105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32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18813453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Bibliografía</a:t>
            </a:r>
            <a:br>
              <a:rPr lang="es-CO" dirty="0" smtClean="0"/>
            </a:b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b="1" dirty="0"/>
              <a:t>http://es.wikipedia.org/wiki/Polvo_inteligente</a:t>
            </a:r>
            <a:endParaRPr lang="es-CO" dirty="0"/>
          </a:p>
          <a:p>
            <a:r>
              <a:rPr lang="es-CO" b="1" dirty="0"/>
              <a:t>http://quo.mx/2012/03/20/pragmatas/tecnologia-para-prevenir-los-sismos</a:t>
            </a:r>
            <a:endParaRPr lang="es-CO" dirty="0"/>
          </a:p>
          <a:p>
            <a:r>
              <a:rPr lang="es-CO" b="1" dirty="0"/>
              <a:t>http://www.paritarios.cl/entrevistas_alerta_de_temblores.html</a:t>
            </a:r>
            <a:endParaRPr lang="es-CO" dirty="0"/>
          </a:p>
          <a:p>
            <a:pPr marL="0" indent="0">
              <a:buNone/>
            </a:pPr>
            <a:endParaRPr lang="es-CO" dirty="0"/>
          </a:p>
        </p:txBody>
      </p:sp>
      <p:sp>
        <p:nvSpPr>
          <p:cNvPr id="4" name="CuadroTexto 3"/>
          <p:cNvSpPr txBox="1"/>
          <p:nvPr/>
        </p:nvSpPr>
        <p:spPr>
          <a:xfrm>
            <a:off x="10592790" y="6248399"/>
            <a:ext cx="1353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33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98290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787277" y="2875284"/>
            <a:ext cx="9404723" cy="1400530"/>
          </a:xfrm>
        </p:spPr>
        <p:txBody>
          <a:bodyPr/>
          <a:lstStyle/>
          <a:p>
            <a:r>
              <a:rPr lang="es-CO" dirty="0" smtClean="0"/>
              <a:t>Gracias </a:t>
            </a:r>
            <a:endParaRPr lang="es-CO" dirty="0"/>
          </a:p>
        </p:txBody>
      </p:sp>
      <p:pic>
        <p:nvPicPr>
          <p:cNvPr id="1026" name="Picture 2" descr="http://www.eloyromero.com/wp-content/uploads/2014/12/muchas-graci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1269" y="1466623"/>
            <a:ext cx="5314950" cy="3486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5472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PELIGRO</a:t>
            </a:r>
            <a:r>
              <a:rPr lang="es-CO" b="1" i="1" dirty="0"/>
              <a:t> </a:t>
            </a:r>
            <a:r>
              <a:rPr lang="es-CO" dirty="0"/>
              <a:t>NATURAL</a:t>
            </a:r>
            <a:r>
              <a:rPr lang="es-CO" i="1" dirty="0"/>
              <a:t>:</a:t>
            </a:r>
            <a:r>
              <a:rPr lang="es-CO" dirty="0"/>
              <a:t/>
            </a:r>
            <a:br>
              <a:rPr lang="es-CO" dirty="0"/>
            </a:b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21421" y="1976718"/>
            <a:ext cx="8946541" cy="4195481"/>
          </a:xfrm>
        </p:spPr>
        <p:txBody>
          <a:bodyPr/>
          <a:lstStyle/>
          <a:p>
            <a:r>
              <a:rPr lang="es-CO" dirty="0" smtClean="0"/>
              <a:t>Es </a:t>
            </a:r>
            <a:r>
              <a:rPr lang="es-CO" dirty="0"/>
              <a:t>un fenómeno natural que ocurre en un área poblada o con infraestructura que puede ser dañada.</a:t>
            </a:r>
          </a:p>
          <a:p>
            <a:endParaRPr lang="es-CO" dirty="0"/>
          </a:p>
        </p:txBody>
      </p:sp>
      <p:sp>
        <p:nvSpPr>
          <p:cNvPr id="4" name="CuadroTexto 3"/>
          <p:cNvSpPr txBox="1"/>
          <p:nvPr/>
        </p:nvSpPr>
        <p:spPr>
          <a:xfrm>
            <a:off x="10799805" y="5955957"/>
            <a:ext cx="13921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4</a:t>
            </a:r>
            <a:endParaRPr lang="es-CO" dirty="0"/>
          </a:p>
        </p:txBody>
      </p:sp>
      <p:pic>
        <p:nvPicPr>
          <p:cNvPr id="3074" name="Picture 2" descr="http://ciberprensa.com/wp-content/uploads/2008/02/desastre-del-mund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5085" y="2897599"/>
            <a:ext cx="5207542" cy="3398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4206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DESASTRE NATURAL:</a:t>
            </a:r>
            <a:br>
              <a:rPr lang="es-CO" dirty="0"/>
            </a:b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/>
              <a:t>	</a:t>
            </a:r>
            <a:r>
              <a:rPr lang="es-CO" i="1" dirty="0"/>
              <a:t>E</a:t>
            </a:r>
            <a:r>
              <a:rPr lang="es-CO" i="1" dirty="0" smtClean="0"/>
              <a:t>s </a:t>
            </a:r>
            <a:r>
              <a:rPr lang="es-CO" i="1" dirty="0"/>
              <a:t>un peligro natural que causa un número </a:t>
            </a:r>
            <a:r>
              <a:rPr lang="es-CO" i="1" dirty="0" smtClean="0"/>
              <a:t>inaceptable</a:t>
            </a:r>
            <a:r>
              <a:rPr lang="es-CO" dirty="0"/>
              <a:t> </a:t>
            </a:r>
            <a:r>
              <a:rPr lang="es-CO" i="1" dirty="0" smtClean="0"/>
              <a:t>de </a:t>
            </a:r>
            <a:r>
              <a:rPr lang="es-CO" i="1" dirty="0"/>
              <a:t>muertes o daños a propiedades</a:t>
            </a:r>
            <a:r>
              <a:rPr lang="es-CO" i="1" dirty="0" smtClean="0"/>
              <a:t>.</a:t>
            </a:r>
            <a:r>
              <a:rPr lang="es-CO" i="1" dirty="0"/>
              <a:t> </a:t>
            </a:r>
            <a:endParaRPr lang="es-CO" dirty="0"/>
          </a:p>
          <a:p>
            <a:endParaRPr lang="es-CO" dirty="0"/>
          </a:p>
        </p:txBody>
      </p:sp>
      <p:sp>
        <p:nvSpPr>
          <p:cNvPr id="4" name="CuadroTexto 3"/>
          <p:cNvSpPr txBox="1"/>
          <p:nvPr/>
        </p:nvSpPr>
        <p:spPr>
          <a:xfrm>
            <a:off x="10925299" y="5830784"/>
            <a:ext cx="1626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5</a:t>
            </a:r>
            <a:endParaRPr lang="es-CO" dirty="0"/>
          </a:p>
        </p:txBody>
      </p:sp>
      <p:pic>
        <p:nvPicPr>
          <p:cNvPr id="4098" name="Picture 2" descr="https://encrypted-tbn0.gstatic.com/images?q=tbn:ANd9GcTeLRl99mB_0-MFfoRcPjz6S4ubKMdDjby_D4DKAEHDVYidlnP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6342" y="3065168"/>
            <a:ext cx="3906981" cy="2765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3693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Fenómenos naturales :</a:t>
            </a:r>
            <a:br>
              <a:rPr lang="es-CO" dirty="0" smtClean="0"/>
            </a:br>
            <a:r>
              <a:rPr lang="es-CO" dirty="0" smtClean="0"/>
              <a:t/>
            </a:r>
            <a:br>
              <a:rPr lang="es-CO" dirty="0" smtClean="0"/>
            </a:br>
            <a:r>
              <a:rPr lang="es-CO" i="1" dirty="0"/>
              <a:t>ATOMOSFERICOS:</a:t>
            </a:r>
            <a:r>
              <a:rPr lang="es-CO" dirty="0"/>
              <a:t/>
            </a:r>
            <a:br>
              <a:rPr lang="es-CO" dirty="0"/>
            </a:b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03312" y="3158836"/>
            <a:ext cx="8946541" cy="3089563"/>
          </a:xfrm>
        </p:spPr>
        <p:txBody>
          <a:bodyPr/>
          <a:lstStyle/>
          <a:p>
            <a:r>
              <a:rPr lang="es-CO" i="1" dirty="0" smtClean="0"/>
              <a:t>Tempestades </a:t>
            </a:r>
            <a:r>
              <a:rPr lang="es-CO" i="1" dirty="0"/>
              <a:t>de granizo</a:t>
            </a:r>
            <a:endParaRPr lang="es-CO" dirty="0"/>
          </a:p>
          <a:p>
            <a:r>
              <a:rPr lang="es-CO" i="1" dirty="0"/>
              <a:t>Huracanes</a:t>
            </a:r>
            <a:endParaRPr lang="es-CO" dirty="0"/>
          </a:p>
          <a:p>
            <a:r>
              <a:rPr lang="es-CO" i="1" dirty="0"/>
              <a:t>Rayos</a:t>
            </a:r>
            <a:endParaRPr lang="es-CO" dirty="0"/>
          </a:p>
          <a:p>
            <a:r>
              <a:rPr lang="es-CO" i="1" dirty="0"/>
              <a:t>Tempestades tropicales</a:t>
            </a:r>
            <a:endParaRPr lang="es-CO" dirty="0"/>
          </a:p>
          <a:p>
            <a:pPr marL="0" indent="0">
              <a:buNone/>
            </a:pPr>
            <a:endParaRPr lang="es-CO" dirty="0"/>
          </a:p>
          <a:p>
            <a:endParaRPr lang="es-CO" dirty="0"/>
          </a:p>
        </p:txBody>
      </p:sp>
      <p:sp>
        <p:nvSpPr>
          <p:cNvPr id="4" name="CuadroTexto 3"/>
          <p:cNvSpPr txBox="1"/>
          <p:nvPr/>
        </p:nvSpPr>
        <p:spPr>
          <a:xfrm>
            <a:off x="10664042" y="5842660"/>
            <a:ext cx="1686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6</a:t>
            </a:r>
          </a:p>
        </p:txBody>
      </p:sp>
      <p:pic>
        <p:nvPicPr>
          <p:cNvPr id="6146" name="Picture 2" descr="http://www.tiempo.com/ram/wp-content/uploads/2014/05/escala_huracan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354" y="2435452"/>
            <a:ext cx="5924550" cy="2457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4457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i="1" dirty="0"/>
              <a:t>SISMCOS:</a:t>
            </a:r>
            <a:r>
              <a:rPr lang="es-CO" dirty="0"/>
              <a:t/>
            </a:r>
            <a:br>
              <a:rPr lang="es-CO" dirty="0"/>
            </a:b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i="1" dirty="0" smtClean="0"/>
              <a:t>Ruptura </a:t>
            </a:r>
            <a:r>
              <a:rPr lang="es-CO" i="1" dirty="0"/>
              <a:t>de fallas</a:t>
            </a:r>
            <a:endParaRPr lang="es-CO" dirty="0"/>
          </a:p>
          <a:p>
            <a:r>
              <a:rPr lang="es-CO" i="1" dirty="0"/>
              <a:t>Sacudimiento del terreno</a:t>
            </a:r>
            <a:endParaRPr lang="es-CO" dirty="0"/>
          </a:p>
          <a:p>
            <a:r>
              <a:rPr lang="es-CO" i="1" dirty="0"/>
              <a:t>Esparcimiento lateral</a:t>
            </a:r>
            <a:endParaRPr lang="es-CO" dirty="0"/>
          </a:p>
          <a:p>
            <a:r>
              <a:rPr lang="es-CO" i="1" dirty="0"/>
              <a:t>Licuefacción</a:t>
            </a:r>
            <a:endParaRPr lang="es-CO" dirty="0"/>
          </a:p>
          <a:p>
            <a:r>
              <a:rPr lang="es-CO" i="1" dirty="0"/>
              <a:t>Tsunamis</a:t>
            </a:r>
            <a:endParaRPr lang="es-CO" dirty="0"/>
          </a:p>
          <a:p>
            <a:r>
              <a:rPr lang="es-CO" i="1" dirty="0" err="1"/>
              <a:t>Seiches</a:t>
            </a:r>
            <a:r>
              <a:rPr lang="es-CO" i="1" dirty="0"/>
              <a:t>	</a:t>
            </a:r>
            <a:endParaRPr lang="es-CO" dirty="0"/>
          </a:p>
        </p:txBody>
      </p:sp>
      <p:sp>
        <p:nvSpPr>
          <p:cNvPr id="4" name="CuadroTexto 3"/>
          <p:cNvSpPr txBox="1"/>
          <p:nvPr/>
        </p:nvSpPr>
        <p:spPr>
          <a:xfrm>
            <a:off x="10049853" y="5878286"/>
            <a:ext cx="2324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7</a:t>
            </a:r>
            <a:endParaRPr lang="es-CO" dirty="0"/>
          </a:p>
        </p:txBody>
      </p:sp>
      <p:pic>
        <p:nvPicPr>
          <p:cNvPr id="5122" name="Picture 2" descr="https://upload.wikimedia.org/wikipedia/commons/thumb/4/47/Ondas_s%C3%ADsmicas_s_p.svg/220px-Ondas_s%C3%ADsmicas_s_p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5685" y="-119947"/>
            <a:ext cx="3181390" cy="3312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4" descr="data:image/jpeg;base64,/9j/4AAQSkZJRgABAQAAAQABAAD/2wCEAAkGBxQTEhUUExQUFRQXGRgXGRgXGBoYHBsYGBwYHBgcFxcYHSggGBwlHx0cJDEhJSkrLi4vGB8zODMtNyotLisBCgoKDg0OGxAQGzQmHyQsNC8sLDQsLywsLywsNywvLCwsLCwsLCwsLCwsNCwsLCwsLCwsLCwsLCwsLCwsLCwsLP/AABEIAMsA+AMBIgACEQEDEQH/xAAbAAACAwEBAQAAAAAAAAAAAAAEBQACAwEGB//EAEkQAAIBAgMDBQsKBAUEAwEAAAECEQMSAAQhBRMxIjJBUVMGFBVUYZGSk9HS0xYjM0JScXOBobNDYnKjNLGyw/AkgsHhY8Lxov/EABkBAQEBAQEBAAAAAAAAAAAAAAEAAgMEBf/EADIRAAIBAQUECgIDAAMAAAAAAAABAhEDEiExUQQTQWEFFBUiMlKRoeHwcYEzQtE0YoL/2gAMAwEAAhEDEQA/APd5/O1xXrqteoqq4CqBTgDd0zAlCeJJ1PTjLv7MeMVfNS+HibQ/xGY/EH7VLGOPHOclJ0ZtJG3f2Y8Yq+al8PE7+zHjFXzUvh4xxMZ3ktRojbv7MeMVfNS+Hid/Zjxir5qXw8Y4mLeS1KiNu/sx4xV81L4eJ39mPGKvmpfDxjiYt5LUqI27+zHjFXzUvh4nf2Y8Yq+al8PGOJi3ktSojDaHdG1AqKmbrAvcVApq5NsXQEpE6SPPgxM/XIBGYqweHJp/5bvHm+6PZlWpXy9WmCRTFYMFqmi3LCWwwHDkmRhdm+52s1TMsiou+psCxeWLGy1Q6qGVCFINxMdGOibazA9t35mPGKvmpfDwPkts1aoYpmaxCu1M8mmOUhhv4fCenHitq9zNWput1QpURT1VVdOQ28DE3NTJEiTCW6nU4ptzuWzFVGVVpmamaqLqsg1SppkF0aBoZthgYgjD/wCgPe1tpV1VmOYrQoJPJpHQCT/DxXJ7VrVKaVEzNYq6q6m2mNGAIkbvTTHmu6bYtSvuSESqEp1VKO5UCo6qEqAgGSpB1466YWUu5WtvqLtru1ywBV0WzdBRUHKpMxBIJ5DANdB68Sba8RNHrM/3U7l7Kucqq1oY8hSApJAZmFIhRI4kjBtHalZiwXM1jaYPIQDUA6E0oYQeIkY8t3Rdz9WvVqOhgGgqKLyFdlcsUqqOKMNPzOMM3sCq7uxp03Rq61Wos8B0FAU4YwRKuJAIjQHApYZk0esy22atRqirma00mseVpiGtDdnroRjWhtOs6hkzVRlPAgUiD9xFPHj07mG329anTu36tN10UdyKbrJ4gmRHSInANTuRqbmjSFOmq03q7xEan85dAp1PnKTLIAiCJE6HDX/sR9B79zHjFXzUvh4nf2Y8Yq+al8PHmNibANOuatVVZlo0KaOWvYMistTlFRxkC6BMcBj0OOcpyWTFI27+zHjFXzUvh4nf2Y8Yq+al8PGOJg3ktRojbv7MeMVfNS+Hid/Zjxir5qXw8Y4mLeT1KiNu/sx4xV81L4eJ39mPGKvmpfDxjiYt5PUqI27+zHjFXzUvh4nf2Y8Zq+al8PGOJi3ktSogijn64enNeoQatJSCKcENUVWBhAeBOJjBOfS/GofupiY9Nk244mGV2rlVbM5gkv8ASDhUqKPoqXQrAYGbJoASWqADUnfVdAP+/DDaA/6jMfiD9ulgXM0S6MvC5WWfvBGOE27zNoApvl23dtYkVZ3cZiob442cvlR5MF94L11fXVvfwgp9yTKVIqjkEFAU0WaVRXAE/Wdg/wD2gYwfucqJVp8gVUD3wAiKGNSmx0I0i27kgTqOnGqLgwPQ18vTSLmqi4wPna5EwTqQ3JEA6mBw6xi1PKIwDK1QggEEVqpBB4EcvCPK9yFi01vUhBTuASLylOtTZonid4DrPNjXFh3Kt82BURQu7m1CDNOnVpyuuk7yfvB68GGpVG9KjSZnVXqlqZCuN7W0JUMPr66EHTEzWTUI5DVQQrEHfVeIBI+vjDYGxu995qnLKGEW0CymicJPG2fzwfnvo6n9Df5HGautCMkyKwNavDtqvv4t3gvXV9dV9/BFMaD7hi0YHJiC94r11fXVffxO8V66vrqvv4KjEjBeZYAveK9dX11X38TvFeur66r7+CoxIxXmQsrNQW+6q4sEuN9WJURdqA/VrGCEySEAg1YIB1q1hofIWkYX53YJqHM8oRXAGtxtIRUm2bW1EzE4xrdzEmobgL5g28FIpgowHOTkRHUdI446KlMwGq5WmSyhqhKxcN9VkSJE8vSRrixyC9dX11X38Kanc3LswFIBnRym75JtUraR0rwb7xONdmbANEkipM0hTJt5RIVFDXEkiLeAMajpEk/ZBtOhTZmQNVuSLhva2lwkcX6sZxR5XzjixxTaa1YQ7Wwur8Tcvnwno9x5AALpAslVS1WtomkSQSdTN09H64Prdz91KpTLA31adUSLo3e60aTyp3cE9TYcNSGPeC9dX11X38d7wXrq+uq+/hJU7lA11zA3VRUJI4qKy1bGHBgALQTwHR0Yh7lBpyli/MOwtgHfPcpkahkHJDceMRiw1Id+D166vrq3v4pUylNYuaoJIUTWq6k8AOXxwk+SIktctxdnus1k5hay6zMgArP8x+7Gi9y2oJZCQUOqaMVqO5aprq5DRP39cAw1Ic94L11fXVffxO8V66vrqvv4D2PsU0XZrgZW3RYLG92L1DPKblAT5D16NowNvgxBe8V66vrqvv4neC9dX11X38FRiRjN5kC94L11fXVffxO8F66vrqvv4KjEjDeZGFDKKtSkQan01DjUqMPpU4hmIOJjdefS/Gofu08THpsX3TDGNfIUmr5gtSpsd4NWRSfo6fSRieCqHY0fVp7MEH6Wv+IP26WPLV6e0L2Ks9s1SB8zGlaluRqJtNI1OmdBqDE8pVvPEwz0Pguh2NH1aezE8F0Oxo+rT2YSU6eePOdhNVQQBSgUt8ZZGM6bqNCJ0HTIxjlhtGEvLBoQEgUSIsqbwsJBNQtZFpC83gLsFHqB6HwVQ7Cj6tPZieC6HYUfVp7MJcymcbLUlIa8vUWraadzU7aoQi7kiWsJHEAxJ1xXucy2cpmmlXkUkWmoWEYWiigIJBkOKt2uojT7mj1IeeCqHYUfVp7MYbQ2XRFKp8zSHIf+Gv2T5MA5ahWWrmJp1N3VsVSGXkm2pc1rVD/LygZJYckAE402dTqrlaq1VC2ioqn6zIEgO4uaGOs6nr0mAY6kH09l0IHzFHgP4aezFvBdDsKPq09mFlSjXFUlEDSy2sx5K092AAIcFSHmRa0hvNQUs4afPqBoc8KQNwp8kTqCC+ukdPRho9RG3gqh2FH1aezE8FUOwo+rT2YV1UzhLwzLrC2inFpanBUnUMFumQdZ8mM85l8y72lWNIVaDC5qfCnXptcCIPMDMQeodODGmYDjwXQ7Cj6tPZieC6HYUfVp7MK6FLOC0lmJimSG3dtx3m8m0TAhOB6Tx1xVKWcKCXqK0MeFIG4U9BOoILwfJ92LHUht4LodhR9WnsxPBdDsKPq09mFD0c0L7TUF1QsTNM6GmsWAnRQ8yPIOgkk3OJmL1KM0AUpAsAZt4N7N0kcidAenpOLHUgrwXQ7Cj6tPZieC6HY0fVp7MBZJczbUvLht2IJFMxV5cmkF4pzYDmeHlxnlu+zUS65U5M8xphnDX6yJW0iOGnGDNR6kMfBdDsKPq09mJ4LodhR9WnswDXXMGoQASu8RlLWABYaRHGBprx1+/A9GlnCihnqK2pbSlMim3TqLTUt4D84xY6kNvBVDsKPq09mJ4LodjR9WnswnNHNi+DUF1S460zCmkoFgJ0AqTI8g6JOC9pZyoMuSt6utSjTJAUFpqU1c0w0iDcwE9R8hwOupBvguh2NH1aezE8F0Owo+rT2YV0Vzl63EhNI0Q6XvIqwRyrLOboCCdeGJlEzY3QZqjNZRLE7q26TvxUtAMgc20RMeXDR6kNPBdDsKPq09mJ4LodhR9WnswvznfV7hLilykHkAhODKgJ11AJY9BMCYxpWTMxStblClUuJCANVhN3eNSBN3NwY6kGeC6HYUfVp7MTwVQ7Cj6tPZjzubz2Yp7tXqslxLEtYGCg0QQAAwqHV+SIPK6YwRm8tmjTdBfLJVAClFta6qUIbpJFgjSOM8cao9SHXguh2FH1aezE8F0Oxo+rT2YUZ/vsJVNPesxY7sE0QVUUltkEQZqTMn9MP6TkzKlYJGsaweIgnQ8R09YGB1XEgOrs+kppstKmrCtQghFBHz1PgQMTBOb+p+NQ/ep4mO1k+6aRYrUNWvbSZhvOIZB/Dp/aYH9MXsq9g/p0vfwyyXOr/i/wD0p4Kx5bSdJPA1dQjsq9g/p0vfxN3V7B/Tpe/hoc9T3gpl13hBISdSBxgfmPPiZfOo7MqOrFSQwBmCNCD5QejBfehXUK93V7B/Tp+/iWVewf06Xv4bZvNpSF1RlRSQssY1Ywo+8nQDGea2hTpoKlSoiIYAZiFEtook9JPRivvQrqFu7q9g/pUvfwPtFKu6qfMvzH+tT+yf58eknA21Poav4b/6TiU8ciuoU00qwPmX4D69L38Wsq9g/p0vfwNmqmYSpVNIVKkoIkVAtMAUgbRBSrpcwtBYGQQ3DBFTN5gZdH1L3tIRHuZAXtAvpAK55MlkVTrqoII26hdR3d1exf06Xv4m7q9i/pUvfwLRzObvRStqmo8lg7SvfDiDaj2jdWlSSgluMCBxKmbO63jVAJoM1lMDnb0VEItMqIpz0i4mY4FfwVEF2Vewf0qXv4m7q9i/p0vfxTY+0a0xmRaXKqqhXkPFRnEmmqlAFEEF+nlGRgattTMFqwpcq1qiwUhVClLWVwDe2rcnXgOT9qxrQbqDN3V7B/Tpe/ibur2D+nS9/A65jNkE6wEkRTMmajKZDohLrTAa0KLiBGhg718zXFC4Xlt40RTIqPTF1vJsIpsdNWUDrtmQ48guo7ZV7B/Spe/iWVewf06Xv4AzPfLtzakmrTv5JUKtPM092KbDR1alezkE8NYm3BmVzeaNOsbSagpSqsloFflyicN4ghYadftGdCpXUabur2D+nS9/HN3V7F/Tpe/gXM57NXKtJajgq/KqUrJNlUoSLAAb1RdSvO5pmcaeEMwWBCVbN4QF3ZVitlLWXWFUMakhihPQdILjyK6jayr2L+nS9/ECVexf06fv4yy2dzJoOzK4YVUANhL7pt2XYIUW4rL/AFTzfrRqAMxm1VUWnUMrXuLIdZGYZDouhuFMRcNG0B4ix5FRDWyr2D+lT9/HClXsH9Ol7+F2XpV8sjU6SMFBcoUpTc+7ommjDglMsaizoAKYErElj31mLMxAYuv0ZsNupMKqsqsxAAkywMghtSAN8SuollXsH9Ol7+Ju6vYP6dL38B5jN5xLgs1NXAJQCFWtTUMLVMsaTO3NM2iF4g6Uc1m7gTqoFPQIQHuqVFe4sqsCtOxjCrrJiDGKv4G6giyr2L+nS9/Esq9i/p0vfwNlMzm3akDcFJU1GakFIbd1GdFnQIHFMB+Vz2AY6EUy2ezm7U1AbpS5ER7pIN6qzUQgUGIJkceXwOHHkF1Bm7q9g/p0vfx3d1ewf0qXv4eDExz3nIbqPO5panIupMo3tCSWQx89T6AxOOYb7X5i/i5f9+liY9dg6xClC2S51f8AF/8ApTwVhTRzpWpXG7qN87xWyPo6fWwP6YI8JHsa39v38eW0s5OTdDaBNpbJqPXSulRVamtQIGVnUl1AFyXgQCJJW1jETEzWlsWor12WqFWqjAIAzKKjFiapV2InUC1YBgzxEG+Ej2Nb+37+OeEj2Nb+37+Kk6UoVBTle5gpl3ol0YtVNZSAyBG0IKimywQwukQPJiu1e5ermKK06mZJamFCNYuptphnqhpuqSHgraAKhEHjhz4SPY1v7fv4nhI9jW/t+/hraaFQNAwPtT6Gr+G/+k4x8JHsa39v38DbT2idzV+ZrfRv2f2T/PjKs5VyILG0qS8k1FDKFkSJE2wI6zcun8w68cO2KHDe0+Ctzhwcwh/7joOvCerlFe6UzMOyVLRuCBUUIAwuJPBRoSRqdMdXJKByaeZQzTYFRQEGmWIIE263GdNZ6Mb3aKjHlHP03JCurEC4wfqnp+7y4BHdDQa62osKQC5It1S/TXXk6/drwwDTyqq1R2TNOXR0a80eaxltQQejTXQcMBnZysOWuaduJZhQOloSI5sQB0Tpi3SIdZ3aNOkVDsCzMiqJEm91QEA9EsP/ABOOeE6ABO9pAXQdRzjMfeTa332nqwvzNAOytu8ysboFV3IDCi99MEEkgAzzY0P3RzL5JUtNmaay2ydzoqCoFQQRIAc6mToNcVzAqMYNtikrogdZfWAQQFsapcddBaJnyjB1PaVIpfetk2kzwYwAPv1HnGPKDZqFbbM1uwsFSaMH5ncEmDMlOoxI4YKy9Jd21PdVwHIJYLl7rli0/ZkQNYnQdWJ2YYnpKeeps5RXUuNbQdeg8P8AuXzjGC7ay54VqZ1C6MOLXQPLNreierC3I5ZKVQutLME6nlCiSCQAxvm6TGuvSfyE2bs+wUmdcw707Y+itFoqAKIIJX5w8ddBr1m6HEf+F6EE71OSQDyhoSSB5yCP+09WKZLbNGpSSqHUK6qwuIkBqe9AMGJs5XHgJwnp7OVbYXNg07RTb5iUVQ4Cr0EWuRLAmI1nXGR2PTtVbc2UVQpWaHKIomgGYzN1h6CBIBjrt2WJ6KntSixUCohLcBPHj7D5jgvHmu81NQVWTMu8KCWXLm6wlkJiIIJ0tjowzy+eZVVTTzDkAAswpXMQNWa1gJPHQAeTBKyfAqDB3jGTk9PmGAztA9NGt1cKfv454SjhRrf25/145uEsqDQOVD0aDF1p/ngAbUPY1v7fv4q21Cf4Nb/+PfxXHoVGNMTCpdonsav9v38bLtM9jW/t+/huS0JoPxMA+Ej2Nb+37+J4SPY1v7fv4t3LQi21uYv4uX/fpYmA9oZ4sqDdVVmrl9Wsj6anxhyf0xMe2wTUcTDNcv8ASV/xf9ungjA+X+kr/i/7dPBGCWZ2jkTEwLTzytVakAxZApYwLRcCV1mTMHgMVyu0FfeQGC02ZWYwFuQw0azp1kRgoNQzEwvzO2qKU96XBS8U5BHPJi3XQGeuI6cU2lt6jQVWqEgMrVNBdFNQC7mDFq3CSJ4jjioVRngbaf0NX8N/9JwTgbaf0NX8N/8AScSJiermqt7AM4YVKIp0wotakRTvJa0npqS0i2wfnl4drAUeSGZ2QOBRqCwM9NWUsXm5biSwBHJmBh8M3TUQ1RAVUMwLAEDTUgnQeXFhm0kC9JYSBcJIiZAnUR04QPOVds5iOYDCVbiqPYCGy4DDlEuoV3boJsIgQcd8J15HJQqCgJ3bi8NWNOUluTyeVrd5sOxtegWsFakTbdF45oNpMzHHTA+YzCAXXqQBxBmRpqI48R58QMW5DbVWpTqsUhkKBJRhyWtuLJeS9kkkAgm0iAcVobWrrasF7nqSTTcSpqVApUl5UAAGIbQjXUYM8I0w5W9blBZtRCgEA3GeTxGhw0p5xDADpJW8C4SV+0B0jy4mJ5WlVq0KVsAFirFmSq4E0gwQKXJmZEzHkk4IXO1mp5kRa602ZLAZDFHgXzq4I4WiNOOHWazAJ5wgKGmRAUiZPk04+TGeV2jRuC72nNpcC4arMFgeEdGIKCuttqutRaYCCXi6opgIO9wTq6/bfXXVQIxtldrZlyosprc6qZRiUBFUsGAqaxaouNoknThhpmHyzm52otYAZLIbVaCpJnQGAR0HTBT5lAVBdQX5oLDlf0/a/LrxFQ8+NtV7CxVNApI3b3KSXupgFwKtQQNQVHExqAT8xtOouapUghKNzmsOnIqMCHugaqAQV+sNcEttegGCb2ncboFw+pF3ToRPDF6ecRtQ6kcNGEcJ4z1a4zeQ0Ep21mJqchVCuU1ViVUVQgdgHl1KEvwWNOI1AlHM5l1CXMOVSJa2oJDZisGANwZRaqaToDrxw9pbUos1i1abMArQGB0ZiqkRxk6ebrGL1c7SXjUQaE6sBoDBOp4A6YLzG7US1Nr5jdvoAQjMAablma6qOSQYAAVdCNZ4iRi9baleakKnJLDlI4ttqKq3NcA5dJYAW8BrGuHHfiEgBlLETAImOgxxjy4y8JUrSTVpgAlZuEXdUzoR1eXBVmlEDz2frALuwvMRzfTcnluikQri2AxaNeH54X1tuViVp2EEiqGZabCCor2shv5MmmuhB5411GH6OAZJHlkxodOnHEr0zdaytbzuUIX+qDpp19WJfgmlqcyjsUTjNqzPGYHGenBlN/8AnlwIubpn+LTOl0Bl5oMEwDwnp8mJltpUWBKuCBdJnkwsSbuEajpxU1ByqMcTA752mEvLqEPBrhBnhBmDOJl86jxawkqHtkXWtEErxA1GNhUrtLmr+Ll/3qeJibR5q/i5f96niY62eRytMy2X+kr/AIv+3TwRgeh9JX/F/wBungjHOWZ0jkKs9sNalZa28qJUVXVSgpgqXFt0lCWIHBWJWTMcMQbBpirVrBqgqVae6JW1SFlmkFFBLS2jNJEffLTEwVY0ElLuZprS3YqVfphXD8i4OI4ci2IEag8TjKr3IUWppTL1bEQ0VWU0osqK9OSk2tYCTzpJggaY9DjmKrKh0YG2n9DV/Df/AEnBGB9p/Q1fw3/0nEiADsYkllcCXSsAUDRUVaa6mQWWEGmh8ugitPueQfWBJKkyogld7IieaTUbToGmBNobZZKr0xVp6U6Bjk3Uw9QLUdpJm1OXqIAgnTjyrtuoiZdzqHeqrNoFsViEqvHBLQGJX7XQJIcQwCzsAlQrVSRFplSdBUWooW5iQBFvKLaHo0xzOdz+8ZiapCteQLRoahpliWnlapoIHOMzpjFdv1LhNOnaXC6MZg5jcTzYng36eXD+hWV1DIwZTqCDIP3HFiWB52p3Nm6Q/NJZOQDHzm95esvytNI010OuCdmbMNFgQxIhrgFYXMxLS3KtgEmBEgaSRh5jhaMF4aHn8lsFt1URzaWclYg2ojfMLHSoCryfKRPTjap3PyCC/OvvFmhLVFqckXckSsazIPXqW7VMUJwXiuivMbBLVHfekk3WyHNkujyLaiwQVEFbfLccaZzY4d0cuWKqiMGu5QRgwJ3boLp11BHDTTVianXjGpVP/P8Axgc2xUBVV2CShTe8krVQAKbVSqqragZyVAIB4kCSAANBXaGxQ7EFyFMyoUTJpNR0Y9FpmI4jjGmH1Iz+euM6tP8A9HFXAUksGJ6+zWbXeAMd3MU4F1KpvEIF3N1gidegjFPANoqRUIdrZa2ObVqVDzSDBNQ8CI68Nd316fqcEAE68OP64yuROlcBLsjYu5AF5s3a0yIILFVVQ7SxBYBYBAGh1mBjLKdzaIEE3WCFLBibRTemoN7sNA54QPIMPxTA44sR/wA8uHmweIozOxC1nzhFqqjSoNyoyMI15JldeOh69cdp7EUJUUHn0jRJgDRjUJbymXOGqjFgnXiq8kFBFme5+9jNVrYtCxoOSqggTaRyQebOpExAF27nrjc1QXklpsEXmrTqzbPNupjSZIJ1nXD0DHcK5lQUvsXkKoeGD1HJKAgmqHD8mdOeY1MQJnWabO2CtKoGDXAQYN8ht2tMkQ9glV+wTrxw5xMaqVAXaXNX8XL/AL1PExNpc1fxcv8AvU8THWzyOVpmBOj77MRVdRvOAFMj6On9pCf1xbd1O3q+jR+Hi/8AFr/if7dPGmPLObUmeqEFdRhu6nb1fRo/DxN3U7er6NH4eAfDSd897xB0Em4S5RntWFIJtEwWB4wDGNMptS+rXpmmybm0ySDcGDEEBZjgdOP3YL0xpEK3dTt6vo0fh4m7qdvV9Gj8PCyr3R091vEBf50UQo15ZPWl0gDXk3Yy2p3U06NKlVgOtRDUBDQpVQpNhZRcxu0WATB4RhraBSA43dTt6vo0fh4H2jTqbmp8/U5j/VpfZP8A8eDgcD7S+hq/0P8A6TgU5VNOEaGFLMm4UxmnvEcmKMzaDw3fGCD92CbKvb1fRo/Dwsr7BFQVizH5wckdCE0RSLR9YxP5NjCt3PM7Xu6klnJAUgC4UgCpJJDDd84a66RhU68TN3kNy73Wd8Vboui2lwBAn6LrjF93V7er6NL4eEdTucktykEmZCav87vfnTPL6uHl8mN81scGnTpiwhA4tdb15YIkCRBWdOoEjTonPmSjjkNd3U7ep6NH4eM6quInMVNdObS4+rwizmwiUdA1PlEku9MM7AgjlsTrbpEDgoGmNl2KSZvCgsrGF1uVXBN0zJuBjUCNOOM3q8RcONBmQ8fT1fRo/DxVN4f41TTXhS4dP8PCv5MC2G3URbatOEndlA9pJ5UmSfIOqcYN3OMz3MyESkgoOUEqI4DHp5pGs878sV7g2aUU1kNKxdCJr1BLADk0tSeH8PFc7mGW352uZ05NOm0cImKempj88ZZ7ZF9UOtmm7glJZbL9FMjkm7hHQeM6Bp3LEqQ7odKlsUwArOtEBlA4EGmTp9rzylxqD5IdolQfx6k+RaWn9vBAp1CPp6no0fh4R1O56b5KGS55pElqgqKapk3lIAA4anTowRnNkGpZywpFNqZcKJ1VhyRwTUzpHCOGG/TiZpyGG4cfx6no0fh47u6nb1PRpfDwnp9zY5EFVAaXAGjJyCVUaBZamp4HS7pM4vl+5oAi4q8OrmV59u8544FpebteGK89Qu8hruanbVPRpfDxbcVO3qejS+HhMe5w2sA1O6AA1nEgub6gJIqPyunTj16GZvY19cVS0wEERBBQsZUjUTdqNJAgyNMVeY3eQdu6nb1PRo/DxynvGAIr1YOolKQ/Q0pwtyewd1RanTKLdTppogi5BDMVOhuEcerpwLT7luS0uhYqiAhIgJWqVSv9BDhY8n5Yb3MLvIfbup29X0aXw8Td1O3qejR+HhI/c4b6ZuSxAwtt1hlrAgOCCqneDQaC2AOpxszKmlTCEgxPBQogkkCB1DSemMUptZMVFaF93U7er6NH4eJu6nb1fRo/DxucTGd5I3ciB5hH5E1nYb6hoRTAPz1P7KA/riY0zf1PxqH71PEx6bGTccTy2ySlgafxa/4n+3TxphbmnqivmLGpAbwaNTZj9HS6RUA/TFd5mPt0fVP8bHltWrzxPVZp3Fga5rY1Go5d0liIm5h9VlkWkQ1rEXDlAEicW8FUpqMVJNVbaks7Bl1EFS0cCRoOk4w3mY+3R9U/xsTeZj7dH1T/ABsZvrU1cehoNjUbClhtLipz3m8RDB7rgdBrOOrseiFsCEJK8gM4TkhVUWXW2gKOTEcdJJnI1a/aUfVP8bHBVr/bo+qf42LecyuchpgXaTfNVf6H/wBJwKa1f7dH1T/GwNn6lfd1JejzG4Um+yf/AJsCkq5k4umRTN7dKNzRYhYNyhLW0d6QFPNGq8on9MaVtvFWKmmJW4uVeQAopklTbyzFQaQNQRPAkYZpro3mVNWII3UtoOB+en/9xs1KpACmgFjmigwAB4wN7wnjhcorMLkjKv3QENNgKnRQGLEtvd2C1qkqNCYAbziARn9sGmtNjTYGpIAJg7zgiCRpdrBMfdgc06pDCcubuPzB1+/53Xo49WNmSros0IWCAKLCDpwG9gYG4jckniDrt1eDKbi1QLB4ilUqLUMdaqoPluHDG+T2qTSaqaTKOQRMi66IgsoMiddI6icRN6DyWy4I1+haRdOv0ukkH74x2ll6iyAcuJMkCg2p6zFXU4e7QXeO09vkwGp2y9gIe7Vay0WPNEC5gR1jjGMK+22ZHZFXk26lxqWZgLREEEKdZ6emDgpqdUggnLkEGZoNrJkg/O9J1xzdVJn/AKeQNPmDoOJH0ugnDfgYuTOU9ti5UsFxcowDE2m9kUghIIJU84rw0mCMczG3CrON3cqsEkFuczqii0IeJYnQsYU6dGLmjVJDE5eRMHcNInjB3umuBKGSiq5FTLtUIa5TTZjDkFrl30kGBxmOiMV6LC7MJG2XLAbkroga5rYaoairySskSnEwYYGOIxXZu22cUQ1KWenRqOUuKrvQYINkQIk3EQOF2N0SqIAOXAEQBQYcOERV6NcVFCpof+mlZj/pzpOpj53ScSlZobkxxTcEAggg6gjUEHgQenHcK0auAAHoADQAUXiB1fPY7vMx9uj6p/jYzWOptJ6DPEws3mY+3R9S/wAbFamYrqJNSgBpqaT9JgfxuvFValR6DXEwkzm0KlJbqlWgq8J3L9RPRV4QCZ8mNxVzBE30df8A4X+NhqtSo8qDTEws3mY+3R9U/wAbFFzFYkqKlCREjdPInhPz2Cq1Kj0G2OjCveV/t0fVP8bE3mY+3R9U/wAbFValdegZnPqfjUP3qeJgF3rXU7npFd9QkLTZT9LT4E1CB5sTHs2fwnj2hd4IzH0+Y/EH7dLHMdzH0+Y/EH7dPHMfPtv5GfQsfAgKttELWp0SjFqgYgi2AqAXEi6YkgcOJGB8rtxKlRqahxAqEMQIYUnCVIgkiGIGo1nScFVtnIzs5vDtT3VysVISSeQRzTJmRroOoYHGxqSlyAeWHB1OgqG6pb9mWgmMXcoTvVOvtNN29USVp3XzyCLRLTvIIgYwze3adNEZ0cXoalsLKqoUsTyo0uGgJP34umxaIpNSCndubmE8eGmnQYEjHM/s9Klwe4gsGKsZEgKIAPNGmoETJ68FIVGk2MGcffgXaZO7edOQ3+Rxs1M8RwOv3Yxz4+bqSSxsb7uBxmD7yobbSQHncg9S5kaC1OmmmhlGZjJgwCDE68eGMF2M9pBfWFC8sm35xnYAqqgC0gCBPRwwZ4Q4rY5AZaeloBdgpgSwPBpk9R8k0XbKyAtKqxkKeZoxv0Mt0FDJGnDrx176OTcWYtseqWch4DTENbyZQhSAkiACBD9J01xF2M681li5iylnhhvbkUmDACcn9IIwQdu07C9rkAT0D+DvtJb7OmvT58cbbYBClHDcoFeSTcDSCgENGu9XXhrxEYFKfBGaRB6exagJPIJZaY5zD6N3bdlokpawWf5BIg4Iq7LdqSpdqBU+s2hYNYAeJCkiD/LOOUdtgD5xSpL1FIFptCu6rcAxOtvR/wDnRt2CQ1NxwtUWliLLySQ0dQgaycNLR5krhjW2PWuW11Cior85pAG6kCVMza+mnO46kYrl9mVSpkzDOiq7OvzagpSYkAksOd5bp0gYZeFUtqsQyikt5kQSsEyF49GB328o/hVeDk83krT3cmS3K545s8CMKc9BpA32dk3pkyQ5ZiWYlptCwsCImeI0GpwO2z6oRqailBd2DEkMQ73sCLCAYJE8oGBp1G5jaKoxUhpG74R/ELAdP8pwPS2yppNU3bi0I1ptuIcArENHT0kYynLMe7kCUNk1wqKzhgFW47xwxIoGkQDbwuhrv0xfLbNrCpSYsgVJkKSJWKgAIshuKEkWiVPJ4YIfbSh7Cj3aAAFDJLIpEhtCCw44xye3CxtKG8wAqxxL1wBJaJC0iTr90zGNd+mRnuVA8jkKj1WLhgN4WM3gFA9aFM84m5eaSsIBpGuo2PXN01FBZgDazRawK1Y5IhjIImTKiWOCs9tm2kHpoWZqb1QDGgULN8sOBYaAnBGT2otR2RVfQuLiNCUaxhI4a8J46xivTpWn1DSNaADbGqTU5ZNxYr85Ag1A6hhujzQLdSwIkRrprn9mVKlkmmYWmDqyhWR1ZjTAmboiCRoOnUYzbbjgSaayu+LAMSIo1BTNpgSTM6x+uOjbjbqo9qi2klZeJ5NQvAYcZAXWOvFWeZd3IomxqpYl3EFriAzQTZUWYAH1mUwS3N4kgYt4KqmZYEkGWDsGMoq26qQqhhdMGYGmpxuduCVC0qjBhTYEWcKpcU+Ljjb+Uj8mGTzAqU1cTDKGE8dR04HKaxZJReQszeQrMlJQ1NWWLoJXUFSLeSZEAjgp10IEjFNr7Kq1DVNNkW+2JJBFqOAZCkc4g8Og6jDzExjeM1ciA5DKuj1CSLWMjW5pJaZa1eTqIXWNdYgA7ExMZlJt1ZtKhnV40/xqH7tPExKvGn+NQ/dp4mPobJ4D5+1+P9Cjbe2XpZvMoEQgVFMkkHWlS6sB/KOr2dPzt7MZd1H+OzP9a/tUsLcfD2rapxtpJan29l2aErGLeg3+UdXs6fnb2Y43dHV7Onp5W9mFOJjh1y05HfqtmNX7oKv2KYHXJxkNvuP4aH7yf8sLbMWs+7F1ufIOrQGXh+pxKU/OcUzW3qppuN2mqsJluo+TAED78Uzb8h46if0xuz2u0ckjEtmhRjBtpTq1GgxYCSZ1KxE6akWj0R1Ysm1yAIo0RAHX0AgRp0AkfmceefLNcWABJIIYwYFsRqJGuoj7WK1MvWgBT9QibjNxVus/ajo6OPRj0O1b/ujnuI8Ys9B4QHHvegTFsx9WLY4cLdPuxd9rzM0KBkEGZMhrbp06bV9EdWENXKMUKyTDow5Rm1ShIu48Q2M+9quss3OHAkAreCYM6G3TQD8+OBW8njfX39i9ngsLrH67RAiMvlxbqNOBJJMacZJP5nrxF2iAIGXoASDABGoEDo6tPuwgbK1dOU3GpPKJOrTTIlhwXSNR1g4sMtUmbm4zzjH0kjThFkiMO+l50XV4eRnohtpgWO5oywhjrqNdDpqNT58UG1tI3FGIYRrwaLhw4GBI8gx57vSppdJgqTyzqQWuI10Go0xvlEqKeVrwBlp1kyyjoHDTT9NcytppOk0/v5GNhBvwsd1drlmDtQoMw4EySImIMeU+c4sNsmLdzRghQRrELzREcB0Y81Uyb3MVAVrnYPpMFIA01OsE/di65epCyW46gsQINo4hyxPEiSRqdOrW9bVb6DcRT8LH77TkknL0CW4kzrqDrp1gH7wMc8JCI73oRoIg/VJZejoJJH3nHnstlKiqBJFq0lC3mJVjvPOIifu0xbcVddTJGkPAGrkjykggA9HkjW30q+Nff2G4hxiz0Ffa1ygPQoFVEANMAR0SNBAHmxpT22ykkUqQLcSCwnrnTHnHy7yeNpI0v10UxyvI0dPnjXTLZeoGBZieM6mItXgvAcoE/nglbyUfGjS2eDfhY5TaIEAZegIJYQDziZJ4cSdZxom2CAwFCiA2rDXU+URrjzlPKVFAAni0cs6EvMnXlCOjyHrnHEytRbVXQBiTLkyC8nieBXrB1nhxxrfSf919/ZncQ8rPRptmOUKNAAm6RPQSwMx1sT97E9OL0NtsnMo0VmBpI0UQOjoGPM1cnU3KIOIp2kBreVCgEnpHHTy8MEZak4dizEjlR1QTyenQgaaAdPHGZW0rrd5fg0rCNaXWej+UdXs6fnb2Ynyjq9nT87ezCjEx5euWnI79Vsxv8o6vZ0/O3sxPlHV7On529mFGJg65aci6pZjzJbbqVK1FCiAGtR1BM6VEPT92Jhbsj/EUPxqP7i4mPvdHWrnZVep8LpKzULVJaBHdR/jsz/Wv7VLCwnDPuo/x2Z/rX9qlhbj4O1/8if5Pu7J/BD8CfLbZLUalRkAKAG2eMqCNeqTzuBiRglNo6C5SWLtTAXpK3GZMQIBxuMjTAgU0jqtHSIP6aYt3slttq2jWI0nWT+p8+NytNnbwjx+8SjC14yBH2yi2EK7B0vEAc2UGtxGssP1xQ7YEpAYFmZWEAnS8Ro3WvHX2Hvl0MSqmBHAcNDH3SBp5BipyVOZ3aTM80cdfafOcEbTZ1nFk4WreZ3KZgVFDAET0GJEdBg6HyY7muY39Lf5HFqdMKIUADXQCOPHFc1zG/pb/ACOOMXF2qu5VOjTUMc6GffYGkNoQug+sQCAD9xHk49RxXwgukBjwGg6TdofLyT5sX70Q6kamCdSNREHQ6HQa8dMWXLIIheEdfRMf5nz46t2OjM0tNTLwglt0mOPD+S//AE4hz6zEEHXQjWRYAI4a3Dp6cW7wp/Z6IiTEW28J+zpOLPlEMyupnWT02+bmr5sKez6MqWuqMU2iulwtlmXX+Ukdfk6Jxw7TUTcCo0iYBMrd0mOH/JxqMjT05PDynXUnXXlak8es46uSQcAR5QzToI4zI00w3tm0f39maW2q+/oi51CGPQoknyRPCZ/TXoxQ59AwUyG00MTrMdOsx0T5cbHLqZkTcLTJJ0101Og16MVXLKOE9XObXjzteVxPHGU7CuKZqlrqjOnnlIkBotDaiNCCVnXSQPy6YxKe0EYgCdY1jQSSBJnrUjTFzk0+z0AcSNF5vA8R0Hjjq5RAIt6ukngSdZOupPnw1sNGFLXVGdLaCMQBxJI6OIAPGY4EcNfMcarmlJK9ImdOFscfOIxVckg4AxIbnMdRETJ1iBE8Ix1MsA7v0uFB+5ZA/wAzjMnY8KmlvONDDwkoksCFAUyYBNwJ4E+T78cp5/lNMWyQsAySGCka6HUjXTj5Jxr4PpxFunDnNwiI48I0jGjZRD9XrPE8SwYnyG4A/ljd/Z+Cf39mLtrqitLOKzWiZg8YEQSCOOuoPCRjJ9p0wJJjU9X1eJiejq4+TG65ZQQY4TGpOpmTBPEydeOuOd6rMwZ4zc08AOMzGg04aYynYVxTp95mqWtMKGbbRQdPk6BrcVjUx0HzYiZ9TwuM2xHSWEgCemJP5Y0OVSSY1YgkgkGQIBBBkadXlx05ZTOnGDMmZXgbpmcVbCmTKlrXNFaGbVzAnhPV+hM/pGMae1abAFZaYgATIILA8dNAeMH9MEpl1BBA4CBqdBpwEwOAxxMsoiBw4akxoRpJ00JEDBesMcGNLXVEbNKADrqt35SB/wCccoZoOSBP5iJgkafmDiPlEMSOaIGpGmmmh14Dj1YvToqOAjo/Wf8APGG7K7gnUaTryDtkf4ih+NR/cXExNkf4ih+NR/cTEx9zor+F/n/D4XS38y/H+hHdP/jcz/Wv7VLC2MfWa/c/lajs9TL0XdoLM1NSSQAASSJOgA/IYp8l8l4pl/VJ7Mc7fot2lo53s3odLHpRWdmoXclqfKYxIx9V+S+S8Uy/qk9mJ8l8l4pl/VJ7MceyH5vY6dsR8nufKoxMfVfkvkvFMv6pPZifJfJeKZf1SezF2Q/N7F2xHye58qxlmhyG/pb/ACx9b+S+S8Uy/qk9mKv3LZIiO9MvH4SezG4dEuMk73sEul01S77nxmuK0OVuMkBACui7sa6/zyNT+mKVKVUsTDSFcfVt1KRA4zAPHy+TH2r5L5PxXL+qT2Y6O5fJeK5f1SezHqWxSXFenycX0jF8H6/B8doirLTPB+NsTPItjWI4z5PLgVadbUi8TEzYW0SNIMRd/wAjH2z5L5LxXL+qT2YnyXyXiuX9UnsxlbFKLbqseXyL6Ri1Sj9T47mKdUkQSBCTFo1uF/H+WcDslaRodAwu5B4h4Mdei/8ArH2ody+S8Vy/qk9mJ8l8l4rl/VJ7MUdhlFUqvT5KXSUXjR+p8ZzK1TTAhgSHBClJ4ELq2kf+sXyqVQ/Km0cBAiIEdMzM/rj7H8l8n4rl/VJ7McbuXyXiuX9UnsxnqMrrjVenyXaUap3X6/B8TqZeobwFeLqhHKHEqArTdwBB84xXvSrOqsRJvFw5er2ka6RI0Mfpj7f8l8l4rl/VJ7MQdy+T8Vy/qk9mOkdknlVej/0y9vg/6v1+D4xuaoameICBXOklvIT0Tqcdy1OsCtxYjk3A2xzDdw/mjH2Y9y+T8Vy/qk9mIO5jJ+K5f1SezGH0fOlKr0N9pRrW6/U+K1Kda4kBpFwBNsWmovNAM8wdONayVd2o5RPKmLQdQ1syY6px9k+S+S8Vy/qk9mJ8l8n4rl/VJ7ML2GWGKw5fJntGOODx5/B8Yo0qogQYuAgW822mJmZ0N2ms+bGaLXC01AfRYJJU62uOuedbHHH2z5L5LxXL+qT2YnyXyXiuX9UnsxdSllVenyXaMdH6/B8ZRKoIBvKzxFk8EiZ6JvxXLGstlyMYQXAFNTaOGog3fl5cfaPkvk/Fcv6pPZjnyXyXiuX9UnswdRlk2vT5HtKOj9fg+VRiRj6t8l8n4rl/VJ7MT5L5LxTL+qT2Y8z6Ifm9jt2wvL7nymMSMfVvkvk/Fcv6pPZjnyXyXiuX9UnswdkPzexdsLye5802R/iKH41H9xMTH06j3O5RGVly1BWUhlIpqCCOBBjQ4mPqbJs24s7rdcT5u2bTv53qUwP/2Q=="/>
          <p:cNvSpPr>
            <a:spLocks noChangeAspect="1" noChangeArrowheads="1"/>
          </p:cNvSpPr>
          <p:nvPr/>
        </p:nvSpPr>
        <p:spPr bwMode="auto">
          <a:xfrm>
            <a:off x="4858203" y="4361085"/>
            <a:ext cx="4060166" cy="4060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" name="AutoShape 6" descr="data:image/jpeg;base64,/9j/4AAQSkZJRgABAQAAAQABAAD/2wCEAAkGBxQTEhUUExQUFRQXGRgXGRgXGBoYHBsYGBwYHBgcFxcYHSggGBwlHx0cJDEhJSkrLi4vGB8zODMtNyotLisBCgoKDg0OGxAQGzQmHyQsNC8sLDQsLywsLywsNywvLCwsLCwsLCwsLCwsNCwsLCwsLCwsLCwsLCwsLCwsLCwsLP/AABEIAMsA+AMBIgACEQEDEQH/xAAbAAACAwEBAQAAAAAAAAAAAAAEBQACAwEGB//EAEkQAAIBAgMDBQsKBAUEAwEAAAECEQMSAAQhBRMxIjJBUVMGFBVUYZGSk9HS0xYjM0JScXOBobNDYnKjNLGyw/AkgsHhY8Lxov/EABkBAQEBAQEBAAAAAAAAAAAAAAEAAgMEBf/EADIRAAIBAQUECgIDAAMAAAAAAAABAhEDEiExUQQTQWEFFBUiMlKRoeHwcYEzQtE0YoL/2gAMAwEAAhEDEQA/APd5/O1xXrqteoqq4CqBTgDd0zAlCeJJ1PTjLv7MeMVfNS+HibQ/xGY/EH7VLGOPHOclJ0ZtJG3f2Y8Yq+al8PE7+zHjFXzUvh4xxMZ3ktRojbv7MeMVfNS+Hid/Zjxir5qXw8Y4mLeS1KiNu/sx4xV81L4eJ39mPGKvmpfDxjiYt5LUqI27+zHjFXzUvh4nf2Y8Yq+al8PGOJi3ktSojDaHdG1AqKmbrAvcVApq5NsXQEpE6SPPgxM/XIBGYqweHJp/5bvHm+6PZlWpXy9WmCRTFYMFqmi3LCWwwHDkmRhdm+52s1TMsiou+psCxeWLGy1Q6qGVCFINxMdGOibazA9t35mPGKvmpfDwPkts1aoYpmaxCu1M8mmOUhhv4fCenHitq9zNWput1QpURT1VVdOQ28DE3NTJEiTCW6nU4ptzuWzFVGVVpmamaqLqsg1SppkF0aBoZthgYgjD/wCgPe1tpV1VmOYrQoJPJpHQCT/DxXJ7VrVKaVEzNYq6q6m2mNGAIkbvTTHmu6bYtSvuSESqEp1VKO5UCo6qEqAgGSpB1466YWUu5WtvqLtru1ywBV0WzdBRUHKpMxBIJ5DANdB68Sba8RNHrM/3U7l7Kucqq1oY8hSApJAZmFIhRI4kjBtHalZiwXM1jaYPIQDUA6E0oYQeIkY8t3Rdz9WvVqOhgGgqKLyFdlcsUqqOKMNPzOMM3sCq7uxp03Rq61Wos8B0FAU4YwRKuJAIjQHApYZk0esy22atRqirma00mseVpiGtDdnroRjWhtOs6hkzVRlPAgUiD9xFPHj07mG329anTu36tN10UdyKbrJ4gmRHSInANTuRqbmjSFOmq03q7xEan85dAp1PnKTLIAiCJE6HDX/sR9B79zHjFXzUvh4nf2Y8Yq+al8PHmNibANOuatVVZlo0KaOWvYMistTlFRxkC6BMcBj0OOcpyWTFI27+zHjFXzUvh4nf2Y8Yq+al8PGOJg3ktRojbv7MeMVfNS+Hid/Zjxir5qXw8Y4mLeT1KiNu/sx4xV81L4eJ39mPGKvmpfDxjiYt5PUqI27+zHjFXzUvh4nf2Y8Zq+al8PGOJi3ktSogijn64enNeoQatJSCKcENUVWBhAeBOJjBOfS/GofupiY9Nk244mGV2rlVbM5gkv8ASDhUqKPoqXQrAYGbJoASWqADUnfVdAP+/DDaA/6jMfiD9ulgXM0S6MvC5WWfvBGOE27zNoApvl23dtYkVZ3cZiob442cvlR5MF94L11fXVvfwgp9yTKVIqjkEFAU0WaVRXAE/Wdg/wD2gYwfucqJVp8gVUD3wAiKGNSmx0I0i27kgTqOnGqLgwPQ18vTSLmqi4wPna5EwTqQ3JEA6mBw6xi1PKIwDK1QggEEVqpBB4EcvCPK9yFi01vUhBTuASLylOtTZonid4DrPNjXFh3Kt82BURQu7m1CDNOnVpyuuk7yfvB68GGpVG9KjSZnVXqlqZCuN7W0JUMPr66EHTEzWTUI5DVQQrEHfVeIBI+vjDYGxu995qnLKGEW0CymicJPG2fzwfnvo6n9Df5HGautCMkyKwNavDtqvv4t3gvXV9dV9/BFMaD7hi0YHJiC94r11fXVffxO8V66vrqvv4KjEjBeZYAveK9dX11X38TvFeur66r7+CoxIxXmQsrNQW+6q4sEuN9WJURdqA/VrGCEySEAg1YIB1q1hofIWkYX53YJqHM8oRXAGtxtIRUm2bW1EzE4xrdzEmobgL5g28FIpgowHOTkRHUdI446KlMwGq5WmSyhqhKxcN9VkSJE8vSRrixyC9dX11X38Kanc3LswFIBnRym75JtUraR0rwb7xONdmbANEkipM0hTJt5RIVFDXEkiLeAMajpEk/ZBtOhTZmQNVuSLhva2lwkcX6sZxR5XzjixxTaa1YQ7Wwur8Tcvnwno9x5AALpAslVS1WtomkSQSdTN09H64Prdz91KpTLA31adUSLo3e60aTyp3cE9TYcNSGPeC9dX11X38d7wXrq+uq+/hJU7lA11zA3VRUJI4qKy1bGHBgALQTwHR0Yh7lBpyli/MOwtgHfPcpkahkHJDceMRiw1Id+D166vrq3v4pUylNYuaoJIUTWq6k8AOXxwk+SIktctxdnus1k5hay6zMgArP8x+7Gi9y2oJZCQUOqaMVqO5aprq5DRP39cAw1Ic94L11fXVffxO8V66vrqvv4D2PsU0XZrgZW3RYLG92L1DPKblAT5D16NowNvgxBe8V66vrqvv4neC9dX11X38FRiRjN5kC94L11fXVffxO8F66vrqvv4KjEjDeZGFDKKtSkQan01DjUqMPpU4hmIOJjdefS/Gofu08THpsX3TDGNfIUmr5gtSpsd4NWRSfo6fSRieCqHY0fVp7MEH6Wv+IP26WPLV6e0L2Ks9s1SB8zGlaluRqJtNI1OmdBqDE8pVvPEwz0Pguh2NH1aezE8F0Oxo+rT2YSU6eePOdhNVQQBSgUt8ZZGM6bqNCJ0HTIxjlhtGEvLBoQEgUSIsqbwsJBNQtZFpC83gLsFHqB6HwVQ7Cj6tPZieC6HYUfVp7MJcymcbLUlIa8vUWraadzU7aoQi7kiWsJHEAxJ1xXucy2cpmmlXkUkWmoWEYWiigIJBkOKt2uojT7mj1IeeCqHYUfVp7MYbQ2XRFKp8zSHIf+Gv2T5MA5ahWWrmJp1N3VsVSGXkm2pc1rVD/LygZJYckAE402dTqrlaq1VC2ioqn6zIEgO4uaGOs6nr0mAY6kH09l0IHzFHgP4aezFvBdDsKPq09mFlSjXFUlEDSy2sx5K092AAIcFSHmRa0hvNQUs4afPqBoc8KQNwp8kTqCC+ukdPRho9RG3gqh2FH1aezE8FUOwo+rT2YV1UzhLwzLrC2inFpanBUnUMFumQdZ8mM85l8y72lWNIVaDC5qfCnXptcCIPMDMQeodODGmYDjwXQ7Cj6tPZieC6HYUfVp7MK6FLOC0lmJimSG3dtx3m8m0TAhOB6Tx1xVKWcKCXqK0MeFIG4U9BOoILwfJ92LHUht4LodhR9WnsxPBdDsKPq09mFD0c0L7TUF1QsTNM6GmsWAnRQ8yPIOgkk3OJmL1KM0AUpAsAZt4N7N0kcidAenpOLHUgrwXQ7Cj6tPZieC6HY0fVp7MBZJczbUvLht2IJFMxV5cmkF4pzYDmeHlxnlu+zUS65U5M8xphnDX6yJW0iOGnGDNR6kMfBdDsKPq09mJ4LodhR9WnswDXXMGoQASu8RlLWABYaRHGBprx1+/A9GlnCihnqK2pbSlMim3TqLTUt4D84xY6kNvBVDsKPq09mJ4LodjR9WnswnNHNi+DUF1S460zCmkoFgJ0AqTI8g6JOC9pZyoMuSt6utSjTJAUFpqU1c0w0iDcwE9R8hwOupBvguh2NH1aezE8F0Owo+rT2YV0Vzl63EhNI0Q6XvIqwRyrLOboCCdeGJlEzY3QZqjNZRLE7q26TvxUtAMgc20RMeXDR6kNPBdDsKPq09mJ4LodhR9WnswvznfV7hLilykHkAhODKgJ11AJY9BMCYxpWTMxStblClUuJCANVhN3eNSBN3NwY6kGeC6HYUfVp7MTwVQ7Cj6tPZjzubz2Yp7tXqslxLEtYGCg0QQAAwqHV+SIPK6YwRm8tmjTdBfLJVAClFta6qUIbpJFgjSOM8cao9SHXguh2FH1aezE8F0Oxo+rT2YUZ/vsJVNPesxY7sE0QVUUltkEQZqTMn9MP6TkzKlYJGsaweIgnQ8R09YGB1XEgOrs+kppstKmrCtQghFBHz1PgQMTBOb+p+NQ/ep4mO1k+6aRYrUNWvbSZhvOIZB/Dp/aYH9MXsq9g/p0vfwyyXOr/i/wD0p4Kx5bSdJPA1dQjsq9g/p0vfxN3V7B/Tpe/hoc9T3gpl13hBISdSBxgfmPPiZfOo7MqOrFSQwBmCNCD5QejBfehXUK93V7B/Tp+/iWVewf06Xv4bZvNpSF1RlRSQssY1Ywo+8nQDGea2hTpoKlSoiIYAZiFEtook9JPRivvQrqFu7q9g/pUvfwPtFKu6qfMvzH+tT+yf58eknA21Poav4b/6TiU8ciuoU00qwPmX4D69L38Wsq9g/p0vfwNmqmYSpVNIVKkoIkVAtMAUgbRBSrpcwtBYGQQ3DBFTN5gZdH1L3tIRHuZAXtAvpAK55MlkVTrqoII26hdR3d1exf06Xv4m7q9i/pUvfwLRzObvRStqmo8lg7SvfDiDaj2jdWlSSgluMCBxKmbO63jVAJoM1lMDnb0VEItMqIpz0i4mY4FfwVEF2Vewf0qXv4m7q9i/p0vfxTY+0a0xmRaXKqqhXkPFRnEmmqlAFEEF+nlGRgattTMFqwpcq1qiwUhVClLWVwDe2rcnXgOT9qxrQbqDN3V7B/Tpe/ibur2D+nS9/A65jNkE6wEkRTMmajKZDohLrTAa0KLiBGhg718zXFC4Xlt40RTIqPTF1vJsIpsdNWUDrtmQ48guo7ZV7B/Spe/iWVewf06Xv4AzPfLtzakmrTv5JUKtPM092KbDR1alezkE8NYm3BmVzeaNOsbSagpSqsloFflyicN4ghYadftGdCpXUabur2D+nS9/HN3V7F/Tpe/gXM57NXKtJajgq/KqUrJNlUoSLAAb1RdSvO5pmcaeEMwWBCVbN4QF3ZVitlLWXWFUMakhihPQdILjyK6jayr2L+nS9/ECVexf06fv4yy2dzJoOzK4YVUANhL7pt2XYIUW4rL/AFTzfrRqAMxm1VUWnUMrXuLIdZGYZDouhuFMRcNG0B4ix5FRDWyr2D+lT9/HClXsH9Ol7+F2XpV8sjU6SMFBcoUpTc+7ommjDglMsaizoAKYErElj31mLMxAYuv0ZsNupMKqsqsxAAkywMghtSAN8SuollXsH9Ol7+Ju6vYP6dL38B5jN5xLgs1NXAJQCFWtTUMLVMsaTO3NM2iF4g6Uc1m7gTqoFPQIQHuqVFe4sqsCtOxjCrrJiDGKv4G6giyr2L+nS9/Esq9i/p0vfwNlMzm3akDcFJU1GakFIbd1GdFnQIHFMB+Vz2AY6EUy2ezm7U1AbpS5ER7pIN6qzUQgUGIJkceXwOHHkF1Bm7q9g/p0vfx3d1ewf0qXv4eDExz3nIbqPO5panIupMo3tCSWQx89T6AxOOYb7X5i/i5f9+liY9dg6xClC2S51f8AF/8ApTwVhTRzpWpXG7qN87xWyPo6fWwP6YI8JHsa39v38eW0s5OTdDaBNpbJqPXSulRVamtQIGVnUl1AFyXgQCJJW1jETEzWlsWor12WqFWqjAIAzKKjFiapV2InUC1YBgzxEG+Ej2Nb+37+OeEj2Nb+37+Kk6UoVBTle5gpl3ol0YtVNZSAyBG0IKimywQwukQPJiu1e5ermKK06mZJamFCNYuptphnqhpuqSHgraAKhEHjhz4SPY1v7fv4nhI9jW/t+/hraaFQNAwPtT6Gr+G/+k4x8JHsa39v38DbT2idzV+ZrfRv2f2T/PjKs5VyILG0qS8k1FDKFkSJE2wI6zcun8w68cO2KHDe0+Ctzhwcwh/7joOvCerlFe6UzMOyVLRuCBUUIAwuJPBRoSRqdMdXJKByaeZQzTYFRQEGmWIIE263GdNZ6Mb3aKjHlHP03JCurEC4wfqnp+7y4BHdDQa62osKQC5It1S/TXXk6/drwwDTyqq1R2TNOXR0a80eaxltQQejTXQcMBnZysOWuaduJZhQOloSI5sQB0Tpi3SIdZ3aNOkVDsCzMiqJEm91QEA9EsP/ABOOeE6ABO9pAXQdRzjMfeTa332nqwvzNAOytu8ysboFV3IDCi99MEEkgAzzY0P3RzL5JUtNmaay2ydzoqCoFQQRIAc6mToNcVzAqMYNtikrogdZfWAQQFsapcddBaJnyjB1PaVIpfetk2kzwYwAPv1HnGPKDZqFbbM1uwsFSaMH5ncEmDMlOoxI4YKy9Jd21PdVwHIJYLl7rli0/ZkQNYnQdWJ2YYnpKeeps5RXUuNbQdeg8P8AuXzjGC7ay54VqZ1C6MOLXQPLNreierC3I5ZKVQutLME6nlCiSCQAxvm6TGuvSfyE2bs+wUmdcw707Y+itFoqAKIIJX5w8ddBr1m6HEf+F6EE71OSQDyhoSSB5yCP+09WKZLbNGpSSqHUK6qwuIkBqe9AMGJs5XHgJwnp7OVbYXNg07RTb5iUVQ4Cr0EWuRLAmI1nXGR2PTtVbc2UVQpWaHKIomgGYzN1h6CBIBjrt2WJ6KntSixUCohLcBPHj7D5jgvHmu81NQVWTMu8KCWXLm6wlkJiIIJ0tjowzy+eZVVTTzDkAAswpXMQNWa1gJPHQAeTBKyfAqDB3jGTk9PmGAztA9NGt1cKfv454SjhRrf25/145uEsqDQOVD0aDF1p/ngAbUPY1v7fv4q21Cf4Nb/+PfxXHoVGNMTCpdonsav9v38bLtM9jW/t+/huS0JoPxMA+Ej2Nb+37+J4SPY1v7fv4t3LQi21uYv4uX/fpYmA9oZ4sqDdVVmrl9Wsj6anxhyf0xMe2wTUcTDNcv8ASV/xf9ungjA+X+kr/i/7dPBGCWZ2jkTEwLTzytVakAxZApYwLRcCV1mTMHgMVyu0FfeQGC02ZWYwFuQw0azp1kRgoNQzEwvzO2qKU96XBS8U5BHPJi3XQGeuI6cU2lt6jQVWqEgMrVNBdFNQC7mDFq3CSJ4jjioVRngbaf0NX8N/9JwTgbaf0NX8N/8AScSJiermqt7AM4YVKIp0wotakRTvJa0npqS0i2wfnl4drAUeSGZ2QOBRqCwM9NWUsXm5biSwBHJmBh8M3TUQ1RAVUMwLAEDTUgnQeXFhm0kC9JYSBcJIiZAnUR04QPOVds5iOYDCVbiqPYCGy4DDlEuoV3boJsIgQcd8J15HJQqCgJ3bi8NWNOUluTyeVrd5sOxtegWsFakTbdF45oNpMzHHTA+YzCAXXqQBxBmRpqI48R58QMW5DbVWpTqsUhkKBJRhyWtuLJeS9kkkAgm0iAcVobWrrasF7nqSTTcSpqVApUl5UAAGIbQjXUYM8I0w5W9blBZtRCgEA3GeTxGhw0p5xDADpJW8C4SV+0B0jy4mJ5WlVq0KVsAFirFmSq4E0gwQKXJmZEzHkk4IXO1mp5kRa602ZLAZDFHgXzq4I4WiNOOHWazAJ5wgKGmRAUiZPk04+TGeV2jRuC72nNpcC4arMFgeEdGIKCuttqutRaYCCXi6opgIO9wTq6/bfXXVQIxtldrZlyosprc6qZRiUBFUsGAqaxaouNoknThhpmHyzm52otYAZLIbVaCpJnQGAR0HTBT5lAVBdQX5oLDlf0/a/LrxFQ8+NtV7CxVNApI3b3KSXupgFwKtQQNQVHExqAT8xtOouapUghKNzmsOnIqMCHugaqAQV+sNcEttegGCb2ncboFw+pF3ToRPDF6ecRtQ6kcNGEcJ4z1a4zeQ0Ep21mJqchVCuU1ViVUVQgdgHl1KEvwWNOI1AlHM5l1CXMOVSJa2oJDZisGANwZRaqaToDrxw9pbUos1i1abMArQGB0ZiqkRxk6ebrGL1c7SXjUQaE6sBoDBOp4A6YLzG7US1Nr5jdvoAQjMAablma6qOSQYAAVdCNZ4iRi9baleakKnJLDlI4ttqKq3NcA5dJYAW8BrGuHHfiEgBlLETAImOgxxjy4y8JUrSTVpgAlZuEXdUzoR1eXBVmlEDz2frALuwvMRzfTcnluikQri2AxaNeH54X1tuViVp2EEiqGZabCCor2shv5MmmuhB5411GH6OAZJHlkxodOnHEr0zdaytbzuUIX+qDpp19WJfgmlqcyjsUTjNqzPGYHGenBlN/8AnlwIubpn+LTOl0Bl5oMEwDwnp8mJltpUWBKuCBdJnkwsSbuEajpxU1ByqMcTA752mEvLqEPBrhBnhBmDOJl86jxawkqHtkXWtEErxA1GNhUrtLmr+Ll/3qeJibR5q/i5f96niY62eRytMy2X+kr/AIv+3TwRgeh9JX/F/wBungjHOWZ0jkKs9sNalZa28qJUVXVSgpgqXFt0lCWIHBWJWTMcMQbBpirVrBqgqVae6JW1SFlmkFFBLS2jNJEffLTEwVY0ElLuZprS3YqVfphXD8i4OI4ci2IEag8TjKr3IUWppTL1bEQ0VWU0osqK9OSk2tYCTzpJggaY9DjmKrKh0YG2n9DV/Df/AEnBGB9p/Q1fw3/0nEiADsYkllcCXSsAUDRUVaa6mQWWEGmh8ugitPueQfWBJKkyogld7IieaTUbToGmBNobZZKr0xVp6U6Bjk3Uw9QLUdpJm1OXqIAgnTjyrtuoiZdzqHeqrNoFsViEqvHBLQGJX7XQJIcQwCzsAlQrVSRFplSdBUWooW5iQBFvKLaHo0xzOdz+8ZiapCteQLRoahpliWnlapoIHOMzpjFdv1LhNOnaXC6MZg5jcTzYng36eXD+hWV1DIwZTqCDIP3HFiWB52p3Nm6Q/NJZOQDHzm95esvytNI010OuCdmbMNFgQxIhrgFYXMxLS3KtgEmBEgaSRh5jhaMF4aHn8lsFt1URzaWclYg2ojfMLHSoCryfKRPTjap3PyCC/OvvFmhLVFqckXckSsazIPXqW7VMUJwXiuivMbBLVHfekk3WyHNkujyLaiwQVEFbfLccaZzY4d0cuWKqiMGu5QRgwJ3boLp11BHDTTVianXjGpVP/P8Axgc2xUBVV2CShTe8krVQAKbVSqqragZyVAIB4kCSAANBXaGxQ7EFyFMyoUTJpNR0Y9FpmI4jjGmH1Iz+euM6tP8A9HFXAUksGJ6+zWbXeAMd3MU4F1KpvEIF3N1gidegjFPANoqRUIdrZa2ObVqVDzSDBNQ8CI68Nd316fqcEAE68OP64yuROlcBLsjYu5AF5s3a0yIILFVVQ7SxBYBYBAGh1mBjLKdzaIEE3WCFLBibRTemoN7sNA54QPIMPxTA44sR/wA8uHmweIozOxC1nzhFqqjSoNyoyMI15JldeOh69cdp7EUJUUHn0jRJgDRjUJbymXOGqjFgnXiq8kFBFme5+9jNVrYtCxoOSqggTaRyQebOpExAF27nrjc1QXklpsEXmrTqzbPNupjSZIJ1nXD0DHcK5lQUvsXkKoeGD1HJKAgmqHD8mdOeY1MQJnWabO2CtKoGDXAQYN8ht2tMkQ9glV+wTrxw5xMaqVAXaXNX8XL/AL1PExNpc1fxcv8AvU8THWzyOVpmBOj77MRVdRvOAFMj6On9pCf1xbd1O3q+jR+Hi/8AFr/if7dPGmPLObUmeqEFdRhu6nb1fRo/DxN3U7er6NH4eAfDSd897xB0Em4S5RntWFIJtEwWB4wDGNMptS+rXpmmybm0ySDcGDEEBZjgdOP3YL0xpEK3dTt6vo0fh4m7qdvV9Gj8PCyr3R091vEBf50UQo15ZPWl0gDXk3Yy2p3U06NKlVgOtRDUBDQpVQpNhZRcxu0WATB4RhraBSA43dTt6vo0fh4H2jTqbmp8/U5j/VpfZP8A8eDgcD7S+hq/0P8A6TgU5VNOEaGFLMm4UxmnvEcmKMzaDw3fGCD92CbKvb1fRo/Dwsr7BFQVizH5wckdCE0RSLR9YxP5NjCt3PM7Xu6klnJAUgC4UgCpJJDDd84a66RhU68TN3kNy73Wd8Vboui2lwBAn6LrjF93V7er6NL4eEdTucktykEmZCav87vfnTPL6uHl8mN81scGnTpiwhA4tdb15YIkCRBWdOoEjTonPmSjjkNd3U7ep6NH4eM6quInMVNdObS4+rwizmwiUdA1PlEku9MM7AgjlsTrbpEDgoGmNl2KSZvCgsrGF1uVXBN0zJuBjUCNOOM3q8RcONBmQ8fT1fRo/DxVN4f41TTXhS4dP8PCv5MC2G3URbatOEndlA9pJ5UmSfIOqcYN3OMz3MyESkgoOUEqI4DHp5pGs878sV7g2aUU1kNKxdCJr1BLADk0tSeH8PFc7mGW352uZ05NOm0cImKempj88ZZ7ZF9UOtmm7glJZbL9FMjkm7hHQeM6Bp3LEqQ7odKlsUwArOtEBlA4EGmTp9rzylxqD5IdolQfx6k+RaWn9vBAp1CPp6no0fh4R1O56b5KGS55pElqgqKapk3lIAA4anTowRnNkGpZywpFNqZcKJ1VhyRwTUzpHCOGG/TiZpyGG4cfx6no0fh47u6nb1PRpfDwnp9zY5EFVAaXAGjJyCVUaBZamp4HS7pM4vl+5oAi4q8OrmV59u8544FpebteGK89Qu8hruanbVPRpfDxbcVO3qejS+HhMe5w2sA1O6AA1nEgub6gJIqPyunTj16GZvY19cVS0wEERBBQsZUjUTdqNJAgyNMVeY3eQdu6nb1PRo/DxynvGAIr1YOolKQ/Q0pwtyewd1RanTKLdTppogi5BDMVOhuEcerpwLT7luS0uhYqiAhIgJWqVSv9BDhY8n5Yb3MLvIfbup29X0aXw8Td1O3qejR+HhI/c4b6ZuSxAwtt1hlrAgOCCqneDQaC2AOpxszKmlTCEgxPBQogkkCB1DSemMUptZMVFaF93U7er6NH4eJu6nb1fRo/DxucTGd5I3ciB5hH5E1nYb6hoRTAPz1P7KA/riY0zf1PxqH71PEx6bGTccTy2ySlgafxa/4n+3TxphbmnqivmLGpAbwaNTZj9HS6RUA/TFd5mPt0fVP8bHltWrzxPVZp3Fga5rY1Go5d0liIm5h9VlkWkQ1rEXDlAEicW8FUpqMVJNVbaks7Bl1EFS0cCRoOk4w3mY+3R9U/xsTeZj7dH1T/ABsZvrU1cehoNjUbClhtLipz3m8RDB7rgdBrOOrseiFsCEJK8gM4TkhVUWXW2gKOTEcdJJnI1a/aUfVP8bHBVr/bo+qf42LecyuchpgXaTfNVf6H/wBJwKa1f7dH1T/GwNn6lfd1JejzG4Um+yf/AJsCkq5k4umRTN7dKNzRYhYNyhLW0d6QFPNGq8on9MaVtvFWKmmJW4uVeQAopklTbyzFQaQNQRPAkYZpro3mVNWII3UtoOB+en/9xs1KpACmgFjmigwAB4wN7wnjhcorMLkjKv3QENNgKnRQGLEtvd2C1qkqNCYAbziARn9sGmtNjTYGpIAJg7zgiCRpdrBMfdgc06pDCcubuPzB1+/53Xo49WNmSros0IWCAKLCDpwG9gYG4jckniDrt1eDKbi1QLB4ilUqLUMdaqoPluHDG+T2qTSaqaTKOQRMi66IgsoMiddI6icRN6DyWy4I1+haRdOv0ukkH74x2ll6iyAcuJMkCg2p6zFXU4e7QXeO09vkwGp2y9gIe7Vay0WPNEC5gR1jjGMK+22ZHZFXk26lxqWZgLREEEKdZ6emDgpqdUggnLkEGZoNrJkg/O9J1xzdVJn/AKeQNPmDoOJH0ugnDfgYuTOU9ti5UsFxcowDE2m9kUghIIJU84rw0mCMczG3CrON3cqsEkFuczqii0IeJYnQsYU6dGLmjVJDE5eRMHcNInjB3umuBKGSiq5FTLtUIa5TTZjDkFrl30kGBxmOiMV6LC7MJG2XLAbkroga5rYaoairySskSnEwYYGOIxXZu22cUQ1KWenRqOUuKrvQYINkQIk3EQOF2N0SqIAOXAEQBQYcOERV6NcVFCpof+mlZj/pzpOpj53ScSlZobkxxTcEAggg6gjUEHgQenHcK0auAAHoADQAUXiB1fPY7vMx9uj6p/jYzWOptJ6DPEws3mY+3R9S/wAbFamYrqJNSgBpqaT9JgfxuvFValR6DXEwkzm0KlJbqlWgq8J3L9RPRV4QCZ8mNxVzBE30df8A4X+NhqtSo8qDTEws3mY+3R9U/wAbFFzFYkqKlCREjdPInhPz2Cq1Kj0G2OjCveV/t0fVP8bE3mY+3R9U/wAbFValdegZnPqfjUP3qeJgF3rXU7npFd9QkLTZT9LT4E1CB5sTHs2fwnj2hd4IzH0+Y/EH7dLHMdzH0+Y/EH7dPHMfPtv5GfQsfAgKttELWp0SjFqgYgi2AqAXEi6YkgcOJGB8rtxKlRqahxAqEMQIYUnCVIgkiGIGo1nScFVtnIzs5vDtT3VysVISSeQRzTJmRroOoYHGxqSlyAeWHB1OgqG6pb9mWgmMXcoTvVOvtNN29USVp3XzyCLRLTvIIgYwze3adNEZ0cXoalsLKqoUsTyo0uGgJP34umxaIpNSCndubmE8eGmnQYEjHM/s9Klwe4gsGKsZEgKIAPNGmoETJ68FIVGk2MGcffgXaZO7edOQ3+Rxs1M8RwOv3Yxz4+bqSSxsb7uBxmD7yobbSQHncg9S5kaC1OmmmhlGZjJgwCDE68eGMF2M9pBfWFC8sm35xnYAqqgC0gCBPRwwZ4Q4rY5AZaeloBdgpgSwPBpk9R8k0XbKyAtKqxkKeZoxv0Mt0FDJGnDrx176OTcWYtseqWch4DTENbyZQhSAkiACBD9J01xF2M681li5iylnhhvbkUmDACcn9IIwQdu07C9rkAT0D+DvtJb7OmvT58cbbYBClHDcoFeSTcDSCgENGu9XXhrxEYFKfBGaRB6exagJPIJZaY5zD6N3bdlokpawWf5BIg4Iq7LdqSpdqBU+s2hYNYAeJCkiD/LOOUdtgD5xSpL1FIFptCu6rcAxOtvR/wDnRt2CQ1NxwtUWliLLySQ0dQgaycNLR5krhjW2PWuW11Cior85pAG6kCVMza+mnO46kYrl9mVSpkzDOiq7OvzagpSYkAksOd5bp0gYZeFUtqsQyikt5kQSsEyF49GB328o/hVeDk83krT3cmS3K545s8CMKc9BpA32dk3pkyQ5ZiWYlptCwsCImeI0GpwO2z6oRqailBd2DEkMQ73sCLCAYJE8oGBp1G5jaKoxUhpG74R/ELAdP8pwPS2yppNU3bi0I1ptuIcArENHT0kYynLMe7kCUNk1wqKzhgFW47xwxIoGkQDbwuhrv0xfLbNrCpSYsgVJkKSJWKgAIshuKEkWiVPJ4YIfbSh7Cj3aAAFDJLIpEhtCCw44xye3CxtKG8wAqxxL1wBJaJC0iTr90zGNd+mRnuVA8jkKj1WLhgN4WM3gFA9aFM84m5eaSsIBpGuo2PXN01FBZgDazRawK1Y5IhjIImTKiWOCs9tm2kHpoWZqb1QDGgULN8sOBYaAnBGT2otR2RVfQuLiNCUaxhI4a8J46xivTpWn1DSNaADbGqTU5ZNxYr85Ag1A6hhujzQLdSwIkRrprn9mVKlkmmYWmDqyhWR1ZjTAmboiCRoOnUYzbbjgSaayu+LAMSIo1BTNpgSTM6x+uOjbjbqo9qi2klZeJ5NQvAYcZAXWOvFWeZd3IomxqpYl3EFriAzQTZUWYAH1mUwS3N4kgYt4KqmZYEkGWDsGMoq26qQqhhdMGYGmpxuduCVC0qjBhTYEWcKpcU+Ljjb+Uj8mGTzAqU1cTDKGE8dR04HKaxZJReQszeQrMlJQ1NWWLoJXUFSLeSZEAjgp10IEjFNr7Kq1DVNNkW+2JJBFqOAZCkc4g8Og6jDzExjeM1ciA5DKuj1CSLWMjW5pJaZa1eTqIXWNdYgA7ExMZlJt1ZtKhnV40/xqH7tPExKvGn+NQ/dp4mPobJ4D5+1+P9Cjbe2XpZvMoEQgVFMkkHWlS6sB/KOr2dPzt7MZd1H+OzP9a/tUsLcfD2rapxtpJan29l2aErGLeg3+UdXs6fnb2Y43dHV7Onp5W9mFOJjh1y05HfqtmNX7oKv2KYHXJxkNvuP4aH7yf8sLbMWs+7F1ufIOrQGXh+pxKU/OcUzW3qppuN2mqsJluo+TAED78Uzb8h46if0xuz2u0ckjEtmhRjBtpTq1GgxYCSZ1KxE6akWj0R1Ysm1yAIo0RAHX0AgRp0AkfmceefLNcWABJIIYwYFsRqJGuoj7WK1MvWgBT9QibjNxVus/ajo6OPRj0O1b/ujnuI8Ys9B4QHHvegTFsx9WLY4cLdPuxd9rzM0KBkEGZMhrbp06bV9EdWENXKMUKyTDow5Rm1ShIu48Q2M+9quss3OHAkAreCYM6G3TQD8+OBW8njfX39i9ngsLrH67RAiMvlxbqNOBJJMacZJP5nrxF2iAIGXoASDABGoEDo6tPuwgbK1dOU3GpPKJOrTTIlhwXSNR1g4sMtUmbm4zzjH0kjThFkiMO+l50XV4eRnohtpgWO5oywhjrqNdDpqNT58UG1tI3FGIYRrwaLhw4GBI8gx57vSppdJgqTyzqQWuI10Go0xvlEqKeVrwBlp1kyyjoHDTT9NcytppOk0/v5GNhBvwsd1drlmDtQoMw4EySImIMeU+c4sNsmLdzRghQRrELzREcB0Y81Uyb3MVAVrnYPpMFIA01OsE/di65epCyW46gsQINo4hyxPEiSRqdOrW9bVb6DcRT8LH77TkknL0CW4kzrqDrp1gH7wMc8JCI73oRoIg/VJZejoJJH3nHnstlKiqBJFq0lC3mJVjvPOIifu0xbcVddTJGkPAGrkjykggA9HkjW30q+Nff2G4hxiz0Ffa1ygPQoFVEANMAR0SNBAHmxpT22ykkUqQLcSCwnrnTHnHy7yeNpI0v10UxyvI0dPnjXTLZeoGBZieM6mItXgvAcoE/nglbyUfGjS2eDfhY5TaIEAZegIJYQDziZJ4cSdZxom2CAwFCiA2rDXU+URrjzlPKVFAAni0cs6EvMnXlCOjyHrnHEytRbVXQBiTLkyC8nieBXrB1nhxxrfSf919/ZncQ8rPRptmOUKNAAm6RPQSwMx1sT97E9OL0NtsnMo0VmBpI0UQOjoGPM1cnU3KIOIp2kBreVCgEnpHHTy8MEZak4dizEjlR1QTyenQgaaAdPHGZW0rrd5fg0rCNaXWej+UdXs6fnb2Ynyjq9nT87ezCjEx5euWnI79Vsxv8o6vZ0/O3sxPlHV7On529mFGJg65aci6pZjzJbbqVK1FCiAGtR1BM6VEPT92Jhbsj/EUPxqP7i4mPvdHWrnZVep8LpKzULVJaBHdR/jsz/Wv7VLCwnDPuo/x2Z/rX9qlhbj4O1/8if5Pu7J/BD8CfLbZLUalRkAKAG2eMqCNeqTzuBiRglNo6C5SWLtTAXpK3GZMQIBxuMjTAgU0jqtHSIP6aYt3slttq2jWI0nWT+p8+NytNnbwjx+8SjC14yBH2yi2EK7B0vEAc2UGtxGssP1xQ7YEpAYFmZWEAnS8Ro3WvHX2Hvl0MSqmBHAcNDH3SBp5BipyVOZ3aTM80cdfafOcEbTZ1nFk4WreZ3KZgVFDAET0GJEdBg6HyY7muY39Lf5HFqdMKIUADXQCOPHFc1zG/pb/ACOOMXF2qu5VOjTUMc6GffYGkNoQug+sQCAD9xHk49RxXwgukBjwGg6TdofLyT5sX70Q6kamCdSNREHQ6HQa8dMWXLIIheEdfRMf5nz46t2OjM0tNTLwglt0mOPD+S//AE4hz6zEEHXQjWRYAI4a3Dp6cW7wp/Z6IiTEW28J+zpOLPlEMyupnWT02+bmr5sKez6MqWuqMU2iulwtlmXX+Ukdfk6Jxw7TUTcCo0iYBMrd0mOH/JxqMjT05PDynXUnXXlak8es46uSQcAR5QzToI4zI00w3tm0f39maW2q+/oi51CGPQoknyRPCZ/TXoxQ59AwUyG00MTrMdOsx0T5cbHLqZkTcLTJJ0101Og16MVXLKOE9XObXjzteVxPHGU7CuKZqlrqjOnnlIkBotDaiNCCVnXSQPy6YxKe0EYgCdY1jQSSBJnrUjTFzk0+z0AcSNF5vA8R0Hjjq5RAIt6ukngSdZOupPnw1sNGFLXVGdLaCMQBxJI6OIAPGY4EcNfMcarmlJK9ImdOFscfOIxVckg4AxIbnMdRETJ1iBE8Ix1MsA7v0uFB+5ZA/wAzjMnY8KmlvONDDwkoksCFAUyYBNwJ4E+T78cp5/lNMWyQsAySGCka6HUjXTj5Jxr4PpxFunDnNwiI48I0jGjZRD9XrPE8SwYnyG4A/ljd/Z+Cf39mLtrqitLOKzWiZg8YEQSCOOuoPCRjJ9p0wJJjU9X1eJiejq4+TG65ZQQY4TGpOpmTBPEydeOuOd6rMwZ4zc08AOMzGg04aYynYVxTp95mqWtMKGbbRQdPk6BrcVjUx0HzYiZ9TwuM2xHSWEgCemJP5Y0OVSSY1YgkgkGQIBBBkadXlx05ZTOnGDMmZXgbpmcVbCmTKlrXNFaGbVzAnhPV+hM/pGMae1abAFZaYgATIILA8dNAeMH9MEpl1BBA4CBqdBpwEwOAxxMsoiBw4akxoRpJ00JEDBesMcGNLXVEbNKADrqt35SB/wCccoZoOSBP5iJgkafmDiPlEMSOaIGpGmmmh14Dj1YvToqOAjo/Wf8APGG7K7gnUaTryDtkf4ih+NR/cXExNkf4ih+NR/cTEx9zor+F/n/D4XS38y/H+hHdP/jcz/Wv7VLC2MfWa/c/lajs9TL0XdoLM1NSSQAASSJOgA/IYp8l8l4pl/VJ7Mc7fot2lo53s3odLHpRWdmoXclqfKYxIx9V+S+S8Uy/qk9mJ8l8l4pl/VJ7MceyH5vY6dsR8nufKoxMfVfkvkvFMv6pPZifJfJeKZf1SezF2Q/N7F2xHye58qxlmhyG/pb/ACx9b+S+S8Uy/qk9mKv3LZIiO9MvH4SezG4dEuMk73sEul01S77nxmuK0OVuMkBACui7sa6/zyNT+mKVKVUsTDSFcfVt1KRA4zAPHy+TH2r5L5PxXL+qT2Y6O5fJeK5f1SezHqWxSXFenycX0jF8H6/B8doirLTPB+NsTPItjWI4z5PLgVadbUi8TEzYW0SNIMRd/wAjH2z5L5LxXL+qT2YnyXyXiuX9UnsxlbFKLbqseXyL6Ri1Sj9T47mKdUkQSBCTFo1uF/H+WcDslaRodAwu5B4h4Mdei/8ArH2ody+S8Vy/qk9mJ8l8l4rl/VJ7MUdhlFUqvT5KXSUXjR+p8ZzK1TTAhgSHBClJ4ELq2kf+sXyqVQ/Km0cBAiIEdMzM/rj7H8l8n4rl/VJ7McbuXyXiuX9UnsxnqMrrjVenyXaUap3X6/B8TqZeobwFeLqhHKHEqArTdwBB84xXvSrOqsRJvFw5er2ka6RI0Mfpj7f8l8l4rl/VJ7MQdy+T8Vy/qk9mOkdknlVej/0y9vg/6v1+D4xuaoameICBXOklvIT0Tqcdy1OsCtxYjk3A2xzDdw/mjH2Y9y+T8Vy/qk9mIO5jJ+K5f1SezGH0fOlKr0N9pRrW6/U+K1Kda4kBpFwBNsWmovNAM8wdONayVd2o5RPKmLQdQ1syY6px9k+S+S8Vy/qk9mJ8l8n4rl/VJ7ML2GWGKw5fJntGOODx5/B8Yo0qogQYuAgW822mJmZ0N2ms+bGaLXC01AfRYJJU62uOuedbHHH2z5L5LxXL+qT2YnyXyXiuX9UnsxdSllVenyXaMdH6/B8ZRKoIBvKzxFk8EiZ6JvxXLGstlyMYQXAFNTaOGog3fl5cfaPkvk/Fcv6pPZjnyXyXiuX9UnswdRlk2vT5HtKOj9fg+VRiRj6t8l8n4rl/VJ7MT5L5LxTL+qT2Y8z6Ifm9jt2wvL7nymMSMfVvkvk/Fcv6pPZjnyXyXiuX9UnswdkPzexdsLye5802R/iKH41H9xMTH06j3O5RGVly1BWUhlIpqCCOBBjQ4mPqbJs24s7rdcT5u2bTv53qUwP/2Q=="/>
          <p:cNvSpPr>
            <a:spLocks noChangeAspect="1" noChangeArrowheads="1"/>
          </p:cNvSpPr>
          <p:nvPr/>
        </p:nvSpPr>
        <p:spPr bwMode="auto">
          <a:xfrm>
            <a:off x="6496997" y="3764758"/>
            <a:ext cx="4380800" cy="3552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" name="AutoShape 8" descr="data:image/jpeg;base64,/9j/4AAQSkZJRgABAQAAAQABAAD/2wCEAAkGBxQTEhUUExQUFRQXGRgXGRgXGBoYHBsYGBwYHBgcFxcYHSggGBwlHx0cJDEhJSkrLi4vGB8zODMtNyotLisBCgoKDg0OGxAQGzQmHyQsNC8sLDQsLywsLywsNywvLCwsLCwsLCwsLCwsNCwsLCwsLCwsLCwsLCwsLCwsLCwsLP/AABEIAMsA+AMBIgACEQEDEQH/xAAbAAACAwEBAQAAAAAAAAAAAAAEBQACAwEGB//EAEkQAAIBAgMDBQsKBAUEAwEAAAECEQMSAAQhBRMxIjJBUVMGFBVUYZGSk9HS0xYjM0JScXOBobNDYnKjNLGyw/AkgsHhY8Lxov/EABkBAQEBAQEBAAAAAAAAAAAAAAEAAgMEBf/EADIRAAIBAQUECgIDAAMAAAAAAAABAhEDEiExUQQTQWEFFBUiMlKRoeHwcYEzQtE0YoL/2gAMAwEAAhEDEQA/APd5/O1xXrqteoqq4CqBTgDd0zAlCeJJ1PTjLv7MeMVfNS+HibQ/xGY/EH7VLGOPHOclJ0ZtJG3f2Y8Yq+al8PE7+zHjFXzUvh4xxMZ3ktRojbv7MeMVfNS+Hid/Zjxir5qXw8Y4mLeS1KiNu/sx4xV81L4eJ39mPGKvmpfDxjiYt5LUqI27+zHjFXzUvh4nf2Y8Yq+al8PGOJi3ktSojDaHdG1AqKmbrAvcVApq5NsXQEpE6SPPgxM/XIBGYqweHJp/5bvHm+6PZlWpXy9WmCRTFYMFqmi3LCWwwHDkmRhdm+52s1TMsiou+psCxeWLGy1Q6qGVCFINxMdGOibazA9t35mPGKvmpfDwPkts1aoYpmaxCu1M8mmOUhhv4fCenHitq9zNWput1QpURT1VVdOQ28DE3NTJEiTCW6nU4ptzuWzFVGVVpmamaqLqsg1SppkF0aBoZthgYgjD/wCgPe1tpV1VmOYrQoJPJpHQCT/DxXJ7VrVKaVEzNYq6q6m2mNGAIkbvTTHmu6bYtSvuSESqEp1VKO5UCo6qEqAgGSpB1466YWUu5WtvqLtru1ywBV0WzdBRUHKpMxBIJ5DANdB68Sba8RNHrM/3U7l7Kucqq1oY8hSApJAZmFIhRI4kjBtHalZiwXM1jaYPIQDUA6E0oYQeIkY8t3Rdz9WvVqOhgGgqKLyFdlcsUqqOKMNPzOMM3sCq7uxp03Rq61Wos8B0FAU4YwRKuJAIjQHApYZk0esy22atRqirma00mseVpiGtDdnroRjWhtOs6hkzVRlPAgUiD9xFPHj07mG329anTu36tN10UdyKbrJ4gmRHSInANTuRqbmjSFOmq03q7xEan85dAp1PnKTLIAiCJE6HDX/sR9B79zHjFXzUvh4nf2Y8Yq+al8PHmNibANOuatVVZlo0KaOWvYMistTlFRxkC6BMcBj0OOcpyWTFI27+zHjFXzUvh4nf2Y8Yq+al8PGOJg3ktRojbv7MeMVfNS+Hid/Zjxir5qXw8Y4mLeT1KiNu/sx4xV81L4eJ39mPGKvmpfDxjiYt5PUqI27+zHjFXzUvh4nf2Y8Zq+al8PGOJi3ktSogijn64enNeoQatJSCKcENUVWBhAeBOJjBOfS/GofupiY9Nk244mGV2rlVbM5gkv8ASDhUqKPoqXQrAYGbJoASWqADUnfVdAP+/DDaA/6jMfiD9ulgXM0S6MvC5WWfvBGOE27zNoApvl23dtYkVZ3cZiob442cvlR5MF94L11fXVvfwgp9yTKVIqjkEFAU0WaVRXAE/Wdg/wD2gYwfucqJVp8gVUD3wAiKGNSmx0I0i27kgTqOnGqLgwPQ18vTSLmqi4wPna5EwTqQ3JEA6mBw6xi1PKIwDK1QggEEVqpBB4EcvCPK9yFi01vUhBTuASLylOtTZonid4DrPNjXFh3Kt82BURQu7m1CDNOnVpyuuk7yfvB68GGpVG9KjSZnVXqlqZCuN7W0JUMPr66EHTEzWTUI5DVQQrEHfVeIBI+vjDYGxu995qnLKGEW0CymicJPG2fzwfnvo6n9Df5HGautCMkyKwNavDtqvv4t3gvXV9dV9/BFMaD7hi0YHJiC94r11fXVffxO8V66vrqvv4KjEjBeZYAveK9dX11X38TvFeur66r7+CoxIxXmQsrNQW+6q4sEuN9WJURdqA/VrGCEySEAg1YIB1q1hofIWkYX53YJqHM8oRXAGtxtIRUm2bW1EzE4xrdzEmobgL5g28FIpgowHOTkRHUdI446KlMwGq5WmSyhqhKxcN9VkSJE8vSRrixyC9dX11X38Kanc3LswFIBnRym75JtUraR0rwb7xONdmbANEkipM0hTJt5RIVFDXEkiLeAMajpEk/ZBtOhTZmQNVuSLhva2lwkcX6sZxR5XzjixxTaa1YQ7Wwur8Tcvnwno9x5AALpAslVS1WtomkSQSdTN09H64Prdz91KpTLA31adUSLo3e60aTyp3cE9TYcNSGPeC9dX11X38d7wXrq+uq+/hJU7lA11zA3VRUJI4qKy1bGHBgALQTwHR0Yh7lBpyli/MOwtgHfPcpkahkHJDceMRiw1Id+D166vrq3v4pUylNYuaoJIUTWq6k8AOXxwk+SIktctxdnus1k5hay6zMgArP8x+7Gi9y2oJZCQUOqaMVqO5aprq5DRP39cAw1Ic94L11fXVffxO8V66vrqvv4D2PsU0XZrgZW3RYLG92L1DPKblAT5D16NowNvgxBe8V66vrqvv4neC9dX11X38FRiRjN5kC94L11fXVffxO8F66vrqvv4KjEjDeZGFDKKtSkQan01DjUqMPpU4hmIOJjdefS/Gofu08THpsX3TDGNfIUmr5gtSpsd4NWRSfo6fSRieCqHY0fVp7MEH6Wv+IP26WPLV6e0L2Ks9s1SB8zGlaluRqJtNI1OmdBqDE8pVvPEwz0Pguh2NH1aezE8F0Oxo+rT2YSU6eePOdhNVQQBSgUt8ZZGM6bqNCJ0HTIxjlhtGEvLBoQEgUSIsqbwsJBNQtZFpC83gLsFHqB6HwVQ7Cj6tPZieC6HYUfVp7MJcymcbLUlIa8vUWraadzU7aoQi7kiWsJHEAxJ1xXucy2cpmmlXkUkWmoWEYWiigIJBkOKt2uojT7mj1IeeCqHYUfVp7MYbQ2XRFKp8zSHIf+Gv2T5MA5ahWWrmJp1N3VsVSGXkm2pc1rVD/LygZJYckAE402dTqrlaq1VC2ioqn6zIEgO4uaGOs6nr0mAY6kH09l0IHzFHgP4aezFvBdDsKPq09mFlSjXFUlEDSy2sx5K092AAIcFSHmRa0hvNQUs4afPqBoc8KQNwp8kTqCC+ukdPRho9RG3gqh2FH1aezE8FUOwo+rT2YV1UzhLwzLrC2inFpanBUnUMFumQdZ8mM85l8y72lWNIVaDC5qfCnXptcCIPMDMQeodODGmYDjwXQ7Cj6tPZieC6HYUfVp7MK6FLOC0lmJimSG3dtx3m8m0TAhOB6Tx1xVKWcKCXqK0MeFIG4U9BOoILwfJ92LHUht4LodhR9WnsxPBdDsKPq09mFD0c0L7TUF1QsTNM6GmsWAnRQ8yPIOgkk3OJmL1KM0AUpAsAZt4N7N0kcidAenpOLHUgrwXQ7Cj6tPZieC6HY0fVp7MBZJczbUvLht2IJFMxV5cmkF4pzYDmeHlxnlu+zUS65U5M8xphnDX6yJW0iOGnGDNR6kMfBdDsKPq09mJ4LodhR9WnswDXXMGoQASu8RlLWABYaRHGBprx1+/A9GlnCihnqK2pbSlMim3TqLTUt4D84xY6kNvBVDsKPq09mJ4LodjR9WnswnNHNi+DUF1S460zCmkoFgJ0AqTI8g6JOC9pZyoMuSt6utSjTJAUFpqU1c0w0iDcwE9R8hwOupBvguh2NH1aezE8F0Owo+rT2YV0Vzl63EhNI0Q6XvIqwRyrLOboCCdeGJlEzY3QZqjNZRLE7q26TvxUtAMgc20RMeXDR6kNPBdDsKPq09mJ4LodhR9WnswvznfV7hLilykHkAhODKgJ11AJY9BMCYxpWTMxStblClUuJCANVhN3eNSBN3NwY6kGeC6HYUfVp7MTwVQ7Cj6tPZjzubz2Yp7tXqslxLEtYGCg0QQAAwqHV+SIPK6YwRm8tmjTdBfLJVAClFta6qUIbpJFgjSOM8cao9SHXguh2FH1aezE8F0Oxo+rT2YUZ/vsJVNPesxY7sE0QVUUltkEQZqTMn9MP6TkzKlYJGsaweIgnQ8R09YGB1XEgOrs+kppstKmrCtQghFBHz1PgQMTBOb+p+NQ/ep4mO1k+6aRYrUNWvbSZhvOIZB/Dp/aYH9MXsq9g/p0vfwyyXOr/i/wD0p4Kx5bSdJPA1dQjsq9g/p0vfxN3V7B/Tpe/hoc9T3gpl13hBISdSBxgfmPPiZfOo7MqOrFSQwBmCNCD5QejBfehXUK93V7B/Tp+/iWVewf06Xv4bZvNpSF1RlRSQssY1Ywo+8nQDGea2hTpoKlSoiIYAZiFEtook9JPRivvQrqFu7q9g/pUvfwPtFKu6qfMvzH+tT+yf58eknA21Poav4b/6TiU8ciuoU00qwPmX4D69L38Wsq9g/p0vfwNmqmYSpVNIVKkoIkVAtMAUgbRBSrpcwtBYGQQ3DBFTN5gZdH1L3tIRHuZAXtAvpAK55MlkVTrqoII26hdR3d1exf06Xv4m7q9i/pUvfwLRzObvRStqmo8lg7SvfDiDaj2jdWlSSgluMCBxKmbO63jVAJoM1lMDnb0VEItMqIpz0i4mY4FfwVEF2Vewf0qXv4m7q9i/p0vfxTY+0a0xmRaXKqqhXkPFRnEmmqlAFEEF+nlGRgattTMFqwpcq1qiwUhVClLWVwDe2rcnXgOT9qxrQbqDN3V7B/Tpe/ibur2D+nS9/A65jNkE6wEkRTMmajKZDohLrTAa0KLiBGhg718zXFC4Xlt40RTIqPTF1vJsIpsdNWUDrtmQ48guo7ZV7B/Spe/iWVewf06Xv4AzPfLtzakmrTv5JUKtPM092KbDR1alezkE8NYm3BmVzeaNOsbSagpSqsloFflyicN4ghYadftGdCpXUabur2D+nS9/HN3V7F/Tpe/gXM57NXKtJajgq/KqUrJNlUoSLAAb1RdSvO5pmcaeEMwWBCVbN4QF3ZVitlLWXWFUMakhihPQdILjyK6jayr2L+nS9/ECVexf06fv4yy2dzJoOzK4YVUANhL7pt2XYIUW4rL/AFTzfrRqAMxm1VUWnUMrXuLIdZGYZDouhuFMRcNG0B4ix5FRDWyr2D+lT9/HClXsH9Ol7+F2XpV8sjU6SMFBcoUpTc+7ommjDglMsaizoAKYErElj31mLMxAYuv0ZsNupMKqsqsxAAkywMghtSAN8SuollXsH9Ol7+Ju6vYP6dL38B5jN5xLgs1NXAJQCFWtTUMLVMsaTO3NM2iF4g6Uc1m7gTqoFPQIQHuqVFe4sqsCtOxjCrrJiDGKv4G6giyr2L+nS9/Esq9i/p0vfwNlMzm3akDcFJU1GakFIbd1GdFnQIHFMB+Vz2AY6EUy2ezm7U1AbpS5ER7pIN6qzUQgUGIJkceXwOHHkF1Bm7q9g/p0vfx3d1ewf0qXv4eDExz3nIbqPO5panIupMo3tCSWQx89T6AxOOYb7X5i/i5f9+liY9dg6xClC2S51f8AF/8ApTwVhTRzpWpXG7qN87xWyPo6fWwP6YI8JHsa39v38eW0s5OTdDaBNpbJqPXSulRVamtQIGVnUl1AFyXgQCJJW1jETEzWlsWor12WqFWqjAIAzKKjFiapV2InUC1YBgzxEG+Ej2Nb+37+OeEj2Nb+37+Kk6UoVBTle5gpl3ol0YtVNZSAyBG0IKimywQwukQPJiu1e5ermKK06mZJamFCNYuptphnqhpuqSHgraAKhEHjhz4SPY1v7fv4nhI9jW/t+/hraaFQNAwPtT6Gr+G/+k4x8JHsa39v38DbT2idzV+ZrfRv2f2T/PjKs5VyILG0qS8k1FDKFkSJE2wI6zcun8w68cO2KHDe0+Ctzhwcwh/7joOvCerlFe6UzMOyVLRuCBUUIAwuJPBRoSRqdMdXJKByaeZQzTYFRQEGmWIIE263GdNZ6Mb3aKjHlHP03JCurEC4wfqnp+7y4BHdDQa62osKQC5It1S/TXXk6/drwwDTyqq1R2TNOXR0a80eaxltQQejTXQcMBnZysOWuaduJZhQOloSI5sQB0Tpi3SIdZ3aNOkVDsCzMiqJEm91QEA9EsP/ABOOeE6ABO9pAXQdRzjMfeTa332nqwvzNAOytu8ysboFV3IDCi99MEEkgAzzY0P3RzL5JUtNmaay2ydzoqCoFQQRIAc6mToNcVzAqMYNtikrogdZfWAQQFsapcddBaJnyjB1PaVIpfetk2kzwYwAPv1HnGPKDZqFbbM1uwsFSaMH5ncEmDMlOoxI4YKy9Jd21PdVwHIJYLl7rli0/ZkQNYnQdWJ2YYnpKeeps5RXUuNbQdeg8P8AuXzjGC7ay54VqZ1C6MOLXQPLNreierC3I5ZKVQutLME6nlCiSCQAxvm6TGuvSfyE2bs+wUmdcw707Y+itFoqAKIIJX5w8ddBr1m6HEf+F6EE71OSQDyhoSSB5yCP+09WKZLbNGpSSqHUK6qwuIkBqe9AMGJs5XHgJwnp7OVbYXNg07RTb5iUVQ4Cr0EWuRLAmI1nXGR2PTtVbc2UVQpWaHKIomgGYzN1h6CBIBjrt2WJ6KntSixUCohLcBPHj7D5jgvHmu81NQVWTMu8KCWXLm6wlkJiIIJ0tjowzy+eZVVTTzDkAAswpXMQNWa1gJPHQAeTBKyfAqDB3jGTk9PmGAztA9NGt1cKfv454SjhRrf25/145uEsqDQOVD0aDF1p/ngAbUPY1v7fv4q21Cf4Nb/+PfxXHoVGNMTCpdonsav9v38bLtM9jW/t+/huS0JoPxMA+Ej2Nb+37+J4SPY1v7fv4t3LQi21uYv4uX/fpYmA9oZ4sqDdVVmrl9Wsj6anxhyf0xMe2wTUcTDNcv8ASV/xf9ungjA+X+kr/i/7dPBGCWZ2jkTEwLTzytVakAxZApYwLRcCV1mTMHgMVyu0FfeQGC02ZWYwFuQw0azp1kRgoNQzEwvzO2qKU96XBS8U5BHPJi3XQGeuI6cU2lt6jQVWqEgMrVNBdFNQC7mDFq3CSJ4jjioVRngbaf0NX8N/9JwTgbaf0NX8N/8AScSJiermqt7AM4YVKIp0wotakRTvJa0npqS0i2wfnl4drAUeSGZ2QOBRqCwM9NWUsXm5biSwBHJmBh8M3TUQ1RAVUMwLAEDTUgnQeXFhm0kC9JYSBcJIiZAnUR04QPOVds5iOYDCVbiqPYCGy4DDlEuoV3boJsIgQcd8J15HJQqCgJ3bi8NWNOUluTyeVrd5sOxtegWsFakTbdF45oNpMzHHTA+YzCAXXqQBxBmRpqI48R58QMW5DbVWpTqsUhkKBJRhyWtuLJeS9kkkAgm0iAcVobWrrasF7nqSTTcSpqVApUl5UAAGIbQjXUYM8I0w5W9blBZtRCgEA3GeTxGhw0p5xDADpJW8C4SV+0B0jy4mJ5WlVq0KVsAFirFmSq4E0gwQKXJmZEzHkk4IXO1mp5kRa602ZLAZDFHgXzq4I4WiNOOHWazAJ5wgKGmRAUiZPk04+TGeV2jRuC72nNpcC4arMFgeEdGIKCuttqutRaYCCXi6opgIO9wTq6/bfXXVQIxtldrZlyosprc6qZRiUBFUsGAqaxaouNoknThhpmHyzm52otYAZLIbVaCpJnQGAR0HTBT5lAVBdQX5oLDlf0/a/LrxFQ8+NtV7CxVNApI3b3KSXupgFwKtQQNQVHExqAT8xtOouapUghKNzmsOnIqMCHugaqAQV+sNcEttegGCb2ncboFw+pF3ToRPDF6ecRtQ6kcNGEcJ4z1a4zeQ0Ep21mJqchVCuU1ViVUVQgdgHl1KEvwWNOI1AlHM5l1CXMOVSJa2oJDZisGANwZRaqaToDrxw9pbUos1i1abMArQGB0ZiqkRxk6ebrGL1c7SXjUQaE6sBoDBOp4A6YLzG7US1Nr5jdvoAQjMAablma6qOSQYAAVdCNZ4iRi9baleakKnJLDlI4ttqKq3NcA5dJYAW8BrGuHHfiEgBlLETAImOgxxjy4y8JUrSTVpgAlZuEXdUzoR1eXBVmlEDz2frALuwvMRzfTcnluikQri2AxaNeH54X1tuViVp2EEiqGZabCCor2shv5MmmuhB5411GH6OAZJHlkxodOnHEr0zdaytbzuUIX+qDpp19WJfgmlqcyjsUTjNqzPGYHGenBlN/8AnlwIubpn+LTOl0Bl5oMEwDwnp8mJltpUWBKuCBdJnkwsSbuEajpxU1ByqMcTA752mEvLqEPBrhBnhBmDOJl86jxawkqHtkXWtEErxA1GNhUrtLmr+Ll/3qeJibR5q/i5f96niY62eRytMy2X+kr/AIv+3TwRgeh9JX/F/wBungjHOWZ0jkKs9sNalZa28qJUVXVSgpgqXFt0lCWIHBWJWTMcMQbBpirVrBqgqVae6JW1SFlmkFFBLS2jNJEffLTEwVY0ElLuZprS3YqVfphXD8i4OI4ci2IEag8TjKr3IUWppTL1bEQ0VWU0osqK9OSk2tYCTzpJggaY9DjmKrKh0YG2n9DV/Df/AEnBGB9p/Q1fw3/0nEiADsYkllcCXSsAUDRUVaa6mQWWEGmh8ugitPueQfWBJKkyogld7IieaTUbToGmBNobZZKr0xVp6U6Bjk3Uw9QLUdpJm1OXqIAgnTjyrtuoiZdzqHeqrNoFsViEqvHBLQGJX7XQJIcQwCzsAlQrVSRFplSdBUWooW5iQBFvKLaHo0xzOdz+8ZiapCteQLRoahpliWnlapoIHOMzpjFdv1LhNOnaXC6MZg5jcTzYng36eXD+hWV1DIwZTqCDIP3HFiWB52p3Nm6Q/NJZOQDHzm95esvytNI010OuCdmbMNFgQxIhrgFYXMxLS3KtgEmBEgaSRh5jhaMF4aHn8lsFt1URzaWclYg2ojfMLHSoCryfKRPTjap3PyCC/OvvFmhLVFqckXckSsazIPXqW7VMUJwXiuivMbBLVHfekk3WyHNkujyLaiwQVEFbfLccaZzY4d0cuWKqiMGu5QRgwJ3boLp11BHDTTVianXjGpVP/P8Axgc2xUBVV2CShTe8krVQAKbVSqqragZyVAIB4kCSAANBXaGxQ7EFyFMyoUTJpNR0Y9FpmI4jjGmH1Iz+euM6tP8A9HFXAUksGJ6+zWbXeAMd3MU4F1KpvEIF3N1gidegjFPANoqRUIdrZa2ObVqVDzSDBNQ8CI68Nd316fqcEAE68OP64yuROlcBLsjYu5AF5s3a0yIILFVVQ7SxBYBYBAGh1mBjLKdzaIEE3WCFLBibRTemoN7sNA54QPIMPxTA44sR/wA8uHmweIozOxC1nzhFqqjSoNyoyMI15JldeOh69cdp7EUJUUHn0jRJgDRjUJbymXOGqjFgnXiq8kFBFme5+9jNVrYtCxoOSqggTaRyQebOpExAF27nrjc1QXklpsEXmrTqzbPNupjSZIJ1nXD0DHcK5lQUvsXkKoeGD1HJKAgmqHD8mdOeY1MQJnWabO2CtKoGDXAQYN8ht2tMkQ9glV+wTrxw5xMaqVAXaXNX8XL/AL1PExNpc1fxcv8AvU8THWzyOVpmBOj77MRVdRvOAFMj6On9pCf1xbd1O3q+jR+Hi/8AFr/if7dPGmPLObUmeqEFdRhu6nb1fRo/DxN3U7er6NH4eAfDSd897xB0Em4S5RntWFIJtEwWB4wDGNMptS+rXpmmybm0ySDcGDEEBZjgdOP3YL0xpEK3dTt6vo0fh4m7qdvV9Gj8PCyr3R091vEBf50UQo15ZPWl0gDXk3Yy2p3U06NKlVgOtRDUBDQpVQpNhZRcxu0WATB4RhraBSA43dTt6vo0fh4H2jTqbmp8/U5j/VpfZP8A8eDgcD7S+hq/0P8A6TgU5VNOEaGFLMm4UxmnvEcmKMzaDw3fGCD92CbKvb1fRo/Dwsr7BFQVizH5wckdCE0RSLR9YxP5NjCt3PM7Xu6klnJAUgC4UgCpJJDDd84a66RhU68TN3kNy73Wd8Vboui2lwBAn6LrjF93V7er6NL4eEdTucktykEmZCav87vfnTPL6uHl8mN81scGnTpiwhA4tdb15YIkCRBWdOoEjTonPmSjjkNd3U7ep6NH4eM6quInMVNdObS4+rwizmwiUdA1PlEku9MM7AgjlsTrbpEDgoGmNl2KSZvCgsrGF1uVXBN0zJuBjUCNOOM3q8RcONBmQ8fT1fRo/DxVN4f41TTXhS4dP8PCv5MC2G3URbatOEndlA9pJ5UmSfIOqcYN3OMz3MyESkgoOUEqI4DHp5pGs878sV7g2aUU1kNKxdCJr1BLADk0tSeH8PFc7mGW352uZ05NOm0cImKempj88ZZ7ZF9UOtmm7glJZbL9FMjkm7hHQeM6Bp3LEqQ7odKlsUwArOtEBlA4EGmTp9rzylxqD5IdolQfx6k+RaWn9vBAp1CPp6no0fh4R1O56b5KGS55pElqgqKapk3lIAA4anTowRnNkGpZywpFNqZcKJ1VhyRwTUzpHCOGG/TiZpyGG4cfx6no0fh47u6nb1PRpfDwnp9zY5EFVAaXAGjJyCVUaBZamp4HS7pM4vl+5oAi4q8OrmV59u8544FpebteGK89Qu8hruanbVPRpfDxbcVO3qejS+HhMe5w2sA1O6AA1nEgub6gJIqPyunTj16GZvY19cVS0wEERBBQsZUjUTdqNJAgyNMVeY3eQdu6nb1PRo/DxynvGAIr1YOolKQ/Q0pwtyewd1RanTKLdTppogi5BDMVOhuEcerpwLT7luS0uhYqiAhIgJWqVSv9BDhY8n5Yb3MLvIfbup29X0aXw8Td1O3qejR+HhI/c4b6ZuSxAwtt1hlrAgOCCqneDQaC2AOpxszKmlTCEgxPBQogkkCB1DSemMUptZMVFaF93U7er6NH4eJu6nb1fRo/DxucTGd5I3ciB5hH5E1nYb6hoRTAPz1P7KA/riY0zf1PxqH71PEx6bGTccTy2ySlgafxa/4n+3TxphbmnqivmLGpAbwaNTZj9HS6RUA/TFd5mPt0fVP8bHltWrzxPVZp3Fga5rY1Go5d0liIm5h9VlkWkQ1rEXDlAEicW8FUpqMVJNVbaks7Bl1EFS0cCRoOk4w3mY+3R9U/xsTeZj7dH1T/ABsZvrU1cehoNjUbClhtLipz3m8RDB7rgdBrOOrseiFsCEJK8gM4TkhVUWXW2gKOTEcdJJnI1a/aUfVP8bHBVr/bo+qf42LecyuchpgXaTfNVf6H/wBJwKa1f7dH1T/GwNn6lfd1JejzG4Um+yf/AJsCkq5k4umRTN7dKNzRYhYNyhLW0d6QFPNGq8on9MaVtvFWKmmJW4uVeQAopklTbyzFQaQNQRPAkYZpro3mVNWII3UtoOB+en/9xs1KpACmgFjmigwAB4wN7wnjhcorMLkjKv3QENNgKnRQGLEtvd2C1qkqNCYAbziARn9sGmtNjTYGpIAJg7zgiCRpdrBMfdgc06pDCcubuPzB1+/53Xo49WNmSros0IWCAKLCDpwG9gYG4jckniDrt1eDKbi1QLB4ilUqLUMdaqoPluHDG+T2qTSaqaTKOQRMi66IgsoMiddI6icRN6DyWy4I1+haRdOv0ukkH74x2ll6iyAcuJMkCg2p6zFXU4e7QXeO09vkwGp2y9gIe7Vay0WPNEC5gR1jjGMK+22ZHZFXk26lxqWZgLREEEKdZ6emDgpqdUggnLkEGZoNrJkg/O9J1xzdVJn/AKeQNPmDoOJH0ugnDfgYuTOU9ti5UsFxcowDE2m9kUghIIJU84rw0mCMczG3CrON3cqsEkFuczqii0IeJYnQsYU6dGLmjVJDE5eRMHcNInjB3umuBKGSiq5FTLtUIa5TTZjDkFrl30kGBxmOiMV6LC7MJG2XLAbkroga5rYaoairySskSnEwYYGOIxXZu22cUQ1KWenRqOUuKrvQYINkQIk3EQOF2N0SqIAOXAEQBQYcOERV6NcVFCpof+mlZj/pzpOpj53ScSlZobkxxTcEAggg6gjUEHgQenHcK0auAAHoADQAUXiB1fPY7vMx9uj6p/jYzWOptJ6DPEws3mY+3R9S/wAbFamYrqJNSgBpqaT9JgfxuvFValR6DXEwkzm0KlJbqlWgq8J3L9RPRV4QCZ8mNxVzBE30df8A4X+NhqtSo8qDTEws3mY+3R9U/wAbFFzFYkqKlCREjdPInhPz2Cq1Kj0G2OjCveV/t0fVP8bE3mY+3R9U/wAbFValdegZnPqfjUP3qeJgF3rXU7npFd9QkLTZT9LT4E1CB5sTHs2fwnj2hd4IzH0+Y/EH7dLHMdzH0+Y/EH7dPHMfPtv5GfQsfAgKttELWp0SjFqgYgi2AqAXEi6YkgcOJGB8rtxKlRqahxAqEMQIYUnCVIgkiGIGo1nScFVtnIzs5vDtT3VysVISSeQRzTJmRroOoYHGxqSlyAeWHB1OgqG6pb9mWgmMXcoTvVOvtNN29USVp3XzyCLRLTvIIgYwze3adNEZ0cXoalsLKqoUsTyo0uGgJP34umxaIpNSCndubmE8eGmnQYEjHM/s9Klwe4gsGKsZEgKIAPNGmoETJ68FIVGk2MGcffgXaZO7edOQ3+Rxs1M8RwOv3Yxz4+bqSSxsb7uBxmD7yobbSQHncg9S5kaC1OmmmhlGZjJgwCDE68eGMF2M9pBfWFC8sm35xnYAqqgC0gCBPRwwZ4Q4rY5AZaeloBdgpgSwPBpk9R8k0XbKyAtKqxkKeZoxv0Mt0FDJGnDrx176OTcWYtseqWch4DTENbyZQhSAkiACBD9J01xF2M681li5iylnhhvbkUmDACcn9IIwQdu07C9rkAT0D+DvtJb7OmvT58cbbYBClHDcoFeSTcDSCgENGu9XXhrxEYFKfBGaRB6exagJPIJZaY5zD6N3bdlokpawWf5BIg4Iq7LdqSpdqBU+s2hYNYAeJCkiD/LOOUdtgD5xSpL1FIFptCu6rcAxOtvR/wDnRt2CQ1NxwtUWliLLySQ0dQgaycNLR5krhjW2PWuW11Cior85pAG6kCVMza+mnO46kYrl9mVSpkzDOiq7OvzagpSYkAksOd5bp0gYZeFUtqsQyikt5kQSsEyF49GB328o/hVeDk83krT3cmS3K545s8CMKc9BpA32dk3pkyQ5ZiWYlptCwsCImeI0GpwO2z6oRqailBd2DEkMQ73sCLCAYJE8oGBp1G5jaKoxUhpG74R/ELAdP8pwPS2yppNU3bi0I1ptuIcArENHT0kYynLMe7kCUNk1wqKzhgFW47xwxIoGkQDbwuhrv0xfLbNrCpSYsgVJkKSJWKgAIshuKEkWiVPJ4YIfbSh7Cj3aAAFDJLIpEhtCCw44xye3CxtKG8wAqxxL1wBJaJC0iTr90zGNd+mRnuVA8jkKj1WLhgN4WM3gFA9aFM84m5eaSsIBpGuo2PXN01FBZgDazRawK1Y5IhjIImTKiWOCs9tm2kHpoWZqb1QDGgULN8sOBYaAnBGT2otR2RVfQuLiNCUaxhI4a8J46xivTpWn1DSNaADbGqTU5ZNxYr85Ag1A6hhujzQLdSwIkRrprn9mVKlkmmYWmDqyhWR1ZjTAmboiCRoOnUYzbbjgSaayu+LAMSIo1BTNpgSTM6x+uOjbjbqo9qi2klZeJ5NQvAYcZAXWOvFWeZd3IomxqpYl3EFriAzQTZUWYAH1mUwS3N4kgYt4KqmZYEkGWDsGMoq26qQqhhdMGYGmpxuduCVC0qjBhTYEWcKpcU+Ljjb+Uj8mGTzAqU1cTDKGE8dR04HKaxZJReQszeQrMlJQ1NWWLoJXUFSLeSZEAjgp10IEjFNr7Kq1DVNNkW+2JJBFqOAZCkc4g8Og6jDzExjeM1ciA5DKuj1CSLWMjW5pJaZa1eTqIXWNdYgA7ExMZlJt1ZtKhnV40/xqH7tPExKvGn+NQ/dp4mPobJ4D5+1+P9Cjbe2XpZvMoEQgVFMkkHWlS6sB/KOr2dPzt7MZd1H+OzP9a/tUsLcfD2rapxtpJan29l2aErGLeg3+UdXs6fnb2Y43dHV7Onp5W9mFOJjh1y05HfqtmNX7oKv2KYHXJxkNvuP4aH7yf8sLbMWs+7F1ufIOrQGXh+pxKU/OcUzW3qppuN2mqsJluo+TAED78Uzb8h46if0xuz2u0ckjEtmhRjBtpTq1GgxYCSZ1KxE6akWj0R1Ysm1yAIo0RAHX0AgRp0AkfmceefLNcWABJIIYwYFsRqJGuoj7WK1MvWgBT9QibjNxVus/ajo6OPRj0O1b/ujnuI8Ys9B4QHHvegTFsx9WLY4cLdPuxd9rzM0KBkEGZMhrbp06bV9EdWENXKMUKyTDow5Rm1ShIu48Q2M+9quss3OHAkAreCYM6G3TQD8+OBW8njfX39i9ngsLrH67RAiMvlxbqNOBJJMacZJP5nrxF2iAIGXoASDABGoEDo6tPuwgbK1dOU3GpPKJOrTTIlhwXSNR1g4sMtUmbm4zzjH0kjThFkiMO+l50XV4eRnohtpgWO5oywhjrqNdDpqNT58UG1tI3FGIYRrwaLhw4GBI8gx57vSppdJgqTyzqQWuI10Go0xvlEqKeVrwBlp1kyyjoHDTT9NcytppOk0/v5GNhBvwsd1drlmDtQoMw4EySImIMeU+c4sNsmLdzRghQRrELzREcB0Y81Uyb3MVAVrnYPpMFIA01OsE/di65epCyW46gsQINo4hyxPEiSRqdOrW9bVb6DcRT8LH77TkknL0CW4kzrqDrp1gH7wMc8JCI73oRoIg/VJZejoJJH3nHnstlKiqBJFq0lC3mJVjvPOIifu0xbcVddTJGkPAGrkjykggA9HkjW30q+Nff2G4hxiz0Ffa1ygPQoFVEANMAR0SNBAHmxpT22ykkUqQLcSCwnrnTHnHy7yeNpI0v10UxyvI0dPnjXTLZeoGBZieM6mItXgvAcoE/nglbyUfGjS2eDfhY5TaIEAZegIJYQDziZJ4cSdZxom2CAwFCiA2rDXU+URrjzlPKVFAAni0cs6EvMnXlCOjyHrnHEytRbVXQBiTLkyC8nieBXrB1nhxxrfSf919/ZncQ8rPRptmOUKNAAm6RPQSwMx1sT97E9OL0NtsnMo0VmBpI0UQOjoGPM1cnU3KIOIp2kBreVCgEnpHHTy8MEZak4dizEjlR1QTyenQgaaAdPHGZW0rrd5fg0rCNaXWej+UdXs6fnb2Ynyjq9nT87ezCjEx5euWnI79Vsxv8o6vZ0/O3sxPlHV7On529mFGJg65aci6pZjzJbbqVK1FCiAGtR1BM6VEPT92Jhbsj/EUPxqP7i4mPvdHWrnZVep8LpKzULVJaBHdR/jsz/Wv7VLCwnDPuo/x2Z/rX9qlhbj4O1/8if5Pu7J/BD8CfLbZLUalRkAKAG2eMqCNeqTzuBiRglNo6C5SWLtTAXpK3GZMQIBxuMjTAgU0jqtHSIP6aYt3slttq2jWI0nWT+p8+NytNnbwjx+8SjC14yBH2yi2EK7B0vEAc2UGtxGssP1xQ7YEpAYFmZWEAnS8Ro3WvHX2Hvl0MSqmBHAcNDH3SBp5BipyVOZ3aTM80cdfafOcEbTZ1nFk4WreZ3KZgVFDAET0GJEdBg6HyY7muY39Lf5HFqdMKIUADXQCOPHFc1zG/pb/ACOOMXF2qu5VOjTUMc6GffYGkNoQug+sQCAD9xHk49RxXwgukBjwGg6TdofLyT5sX70Q6kamCdSNREHQ6HQa8dMWXLIIheEdfRMf5nz46t2OjM0tNTLwglt0mOPD+S//AE4hz6zEEHXQjWRYAI4a3Dp6cW7wp/Z6IiTEW28J+zpOLPlEMyupnWT02+bmr5sKez6MqWuqMU2iulwtlmXX+Ukdfk6Jxw7TUTcCo0iYBMrd0mOH/JxqMjT05PDynXUnXXlak8es46uSQcAR5QzToI4zI00w3tm0f39maW2q+/oi51CGPQoknyRPCZ/TXoxQ59AwUyG00MTrMdOsx0T5cbHLqZkTcLTJJ0101Og16MVXLKOE9XObXjzteVxPHGU7CuKZqlrqjOnnlIkBotDaiNCCVnXSQPy6YxKe0EYgCdY1jQSSBJnrUjTFzk0+z0AcSNF5vA8R0Hjjq5RAIt6ukngSdZOupPnw1sNGFLXVGdLaCMQBxJI6OIAPGY4EcNfMcarmlJK9ImdOFscfOIxVckg4AxIbnMdRETJ1iBE8Ix1MsA7v0uFB+5ZA/wAzjMnY8KmlvONDDwkoksCFAUyYBNwJ4E+T78cp5/lNMWyQsAySGCka6HUjXTj5Jxr4PpxFunDnNwiI48I0jGjZRD9XrPE8SwYnyG4A/ljd/Z+Cf39mLtrqitLOKzWiZg8YEQSCOOuoPCRjJ9p0wJJjU9X1eJiejq4+TG65ZQQY4TGpOpmTBPEydeOuOd6rMwZ4zc08AOMzGg04aYynYVxTp95mqWtMKGbbRQdPk6BrcVjUx0HzYiZ9TwuM2xHSWEgCemJP5Y0OVSSY1YgkgkGQIBBBkadXlx05ZTOnGDMmZXgbpmcVbCmTKlrXNFaGbVzAnhPV+hM/pGMae1abAFZaYgATIILA8dNAeMH9MEpl1BBA4CBqdBpwEwOAxxMsoiBw4akxoRpJ00JEDBesMcGNLXVEbNKADrqt35SB/wCccoZoOSBP5iJgkafmDiPlEMSOaIGpGmmmh14Dj1YvToqOAjo/Wf8APGG7K7gnUaTryDtkf4ih+NR/cXExNkf4ih+NR/cTEx9zor+F/n/D4XS38y/H+hHdP/jcz/Wv7VLC2MfWa/c/lajs9TL0XdoLM1NSSQAASSJOgA/IYp8l8l4pl/VJ7Mc7fot2lo53s3odLHpRWdmoXclqfKYxIx9V+S+S8Uy/qk9mJ8l8l4pl/VJ7MceyH5vY6dsR8nufKoxMfVfkvkvFMv6pPZifJfJeKZf1SezF2Q/N7F2xHye58qxlmhyG/pb/ACx9b+S+S8Uy/qk9mKv3LZIiO9MvH4SezG4dEuMk73sEul01S77nxmuK0OVuMkBACui7sa6/zyNT+mKVKVUsTDSFcfVt1KRA4zAPHy+TH2r5L5PxXL+qT2Y6O5fJeK5f1SezHqWxSXFenycX0jF8H6/B8doirLTPB+NsTPItjWI4z5PLgVadbUi8TEzYW0SNIMRd/wAjH2z5L5LxXL+qT2YnyXyXiuX9UnsxlbFKLbqseXyL6Ri1Sj9T47mKdUkQSBCTFo1uF/H+WcDslaRodAwu5B4h4Mdei/8ArH2ody+S8Vy/qk9mJ8l8l4rl/VJ7MUdhlFUqvT5KXSUXjR+p8ZzK1TTAhgSHBClJ4ELq2kf+sXyqVQ/Km0cBAiIEdMzM/rj7H8l8n4rl/VJ7McbuXyXiuX9UnsxnqMrrjVenyXaUap3X6/B8TqZeobwFeLqhHKHEqArTdwBB84xXvSrOqsRJvFw5er2ka6RI0Mfpj7f8l8l4rl/VJ7MQdy+T8Vy/qk9mOkdknlVej/0y9vg/6v1+D4xuaoameICBXOklvIT0Tqcdy1OsCtxYjk3A2xzDdw/mjH2Y9y+T8Vy/qk9mIO5jJ+K5f1SezGH0fOlKr0N9pRrW6/U+K1Kda4kBpFwBNsWmovNAM8wdONayVd2o5RPKmLQdQ1syY6px9k+S+S8Vy/qk9mJ8l8n4rl/VJ7ML2GWGKw5fJntGOODx5/B8Yo0qogQYuAgW822mJmZ0N2ms+bGaLXC01AfRYJJU62uOuedbHHH2z5L5LxXL+qT2YnyXyXiuX9UnsxdSllVenyXaMdH6/B8ZRKoIBvKzxFk8EiZ6JvxXLGstlyMYQXAFNTaOGog3fl5cfaPkvk/Fcv6pPZjnyXyXiuX9UnswdRlk2vT5HtKOj9fg+VRiRj6t8l8n4rl/VJ7MT5L5LxTL+qT2Y8z6Ifm9jt2wvL7nymMSMfVvkvk/Fcv6pPZjnyXyXiuX9UnswdkPzexdsLye5802R/iKH41H9xMTH06j3O5RGVly1BWUhlIpqCCOBBjQ4mPqbJs24s7rdcT5u2bTv53qUw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7075" y="2052918"/>
            <a:ext cx="4696038" cy="4805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571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i="1" dirty="0"/>
              <a:t>GEOLOGICOS/HIDRLOGICOS:</a:t>
            </a: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i="1" dirty="0" smtClean="0"/>
              <a:t>Avalanchas</a:t>
            </a:r>
            <a:endParaRPr lang="es-CO" i="1" dirty="0"/>
          </a:p>
          <a:p>
            <a:r>
              <a:rPr lang="es-CO" i="1" dirty="0" smtClean="0"/>
              <a:t>Suelos </a:t>
            </a:r>
            <a:r>
              <a:rPr lang="es-CO" i="1" dirty="0"/>
              <a:t>expansivos</a:t>
            </a:r>
            <a:endParaRPr lang="es-CO" dirty="0"/>
          </a:p>
          <a:p>
            <a:r>
              <a:rPr lang="es-CO" i="1" dirty="0"/>
              <a:t>Deslizamientos de tierra</a:t>
            </a:r>
            <a:endParaRPr lang="es-CO" dirty="0"/>
          </a:p>
          <a:p>
            <a:r>
              <a:rPr lang="es-CO" i="1" dirty="0"/>
              <a:t>Caída de rocas</a:t>
            </a:r>
            <a:endParaRPr lang="es-CO" dirty="0"/>
          </a:p>
          <a:p>
            <a:r>
              <a:rPr lang="es-CO" i="1" dirty="0"/>
              <a:t>Deslizamientos</a:t>
            </a:r>
            <a:endParaRPr lang="es-CO" dirty="0"/>
          </a:p>
          <a:p>
            <a:r>
              <a:rPr lang="es-CO" i="1" dirty="0"/>
              <a:t>Hundimiento</a:t>
            </a:r>
            <a:endParaRPr lang="es-CO" dirty="0"/>
          </a:p>
          <a:p>
            <a:endParaRPr lang="es-CO" dirty="0"/>
          </a:p>
        </p:txBody>
      </p:sp>
      <p:sp>
        <p:nvSpPr>
          <p:cNvPr id="4" name="CuadroTexto 3"/>
          <p:cNvSpPr txBox="1"/>
          <p:nvPr/>
        </p:nvSpPr>
        <p:spPr>
          <a:xfrm>
            <a:off x="10569039" y="6008914"/>
            <a:ext cx="1622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8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83567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i="1" dirty="0"/>
              <a:t>HIDROLOGICOS:</a:t>
            </a:r>
            <a:r>
              <a:rPr lang="es-CO" dirty="0"/>
              <a:t/>
            </a:r>
            <a:br>
              <a:rPr lang="es-CO" dirty="0"/>
            </a:b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i="1" dirty="0" smtClean="0"/>
              <a:t>Inundaciones </a:t>
            </a:r>
            <a:r>
              <a:rPr lang="es-CO" i="1" dirty="0"/>
              <a:t>costeras</a:t>
            </a:r>
            <a:endParaRPr lang="es-CO" dirty="0"/>
          </a:p>
          <a:p>
            <a:r>
              <a:rPr lang="es-CO" i="1" dirty="0"/>
              <a:t>Desertificación</a:t>
            </a:r>
            <a:endParaRPr lang="es-CO" dirty="0"/>
          </a:p>
          <a:p>
            <a:r>
              <a:rPr lang="es-CO" i="1" dirty="0"/>
              <a:t>Salinización</a:t>
            </a:r>
            <a:endParaRPr lang="es-CO" dirty="0"/>
          </a:p>
          <a:p>
            <a:r>
              <a:rPr lang="es-CO" i="1" dirty="0"/>
              <a:t>Erosión y sedimentación</a:t>
            </a:r>
            <a:endParaRPr lang="es-CO" dirty="0"/>
          </a:p>
          <a:p>
            <a:r>
              <a:rPr lang="es-CO" i="1" dirty="0"/>
              <a:t>Inundaciones de ríos</a:t>
            </a:r>
            <a:endParaRPr lang="es-CO" dirty="0"/>
          </a:p>
          <a:p>
            <a:r>
              <a:rPr lang="es-CO" i="1" dirty="0"/>
              <a:t>Tempestades marinas y marejadas</a:t>
            </a:r>
            <a:endParaRPr lang="es-CO" dirty="0"/>
          </a:p>
          <a:p>
            <a:endParaRPr lang="es-CO" dirty="0"/>
          </a:p>
        </p:txBody>
      </p:sp>
      <p:sp>
        <p:nvSpPr>
          <p:cNvPr id="4" name="CuadroTexto 3"/>
          <p:cNvSpPr txBox="1"/>
          <p:nvPr/>
        </p:nvSpPr>
        <p:spPr>
          <a:xfrm>
            <a:off x="10604665" y="6068291"/>
            <a:ext cx="12112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9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85354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5568</TotalTime>
  <Words>577</Words>
  <Application>Microsoft Office PowerPoint</Application>
  <PresentationFormat>Panorámica</PresentationFormat>
  <Paragraphs>145</Paragraphs>
  <Slides>34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39" baseType="lpstr">
      <vt:lpstr>Arial</vt:lpstr>
      <vt:lpstr>Arial Black</vt:lpstr>
      <vt:lpstr>Century Gothic</vt:lpstr>
      <vt:lpstr>Wingdings 3</vt:lpstr>
      <vt:lpstr>Ion</vt:lpstr>
      <vt:lpstr>Monitoreo de fenómenos naturales</vt:lpstr>
      <vt:lpstr>¿Qué es un desastre?</vt:lpstr>
      <vt:lpstr>EVENTOS FISICOS: </vt:lpstr>
      <vt:lpstr>PELIGRO NATURAL: </vt:lpstr>
      <vt:lpstr>DESASTRE NATURAL: </vt:lpstr>
      <vt:lpstr>Fenómenos naturales :  ATOMOSFERICOS: </vt:lpstr>
      <vt:lpstr>SISMCOS: </vt:lpstr>
      <vt:lpstr>GEOLOGICOS/HIDRLOGICOS:</vt:lpstr>
      <vt:lpstr>HIDROLOGICOS: </vt:lpstr>
      <vt:lpstr>VOLCANICOS: </vt:lpstr>
      <vt:lpstr>INCENDIOS: </vt:lpstr>
      <vt:lpstr>Tipos de desastres naturales</vt:lpstr>
      <vt:lpstr>Avalanchas </vt:lpstr>
      <vt:lpstr>Incendios forestales </vt:lpstr>
      <vt:lpstr>Inundación </vt:lpstr>
      <vt:lpstr>Tsunami </vt:lpstr>
      <vt:lpstr>Erupción volcánica </vt:lpstr>
      <vt:lpstr>Tornado </vt:lpstr>
      <vt:lpstr>Sismos o terremotos: </vt:lpstr>
      <vt:lpstr>¿Cómo influye la tecnología en la prevención de desastres?</vt:lpstr>
      <vt:lpstr>Tecnología en avalanchas:</vt:lpstr>
      <vt:lpstr>Tecnología contra incendios</vt:lpstr>
      <vt:lpstr>Tecnología contra incendios</vt:lpstr>
      <vt:lpstr>Tecnología contra inundaciones</vt:lpstr>
      <vt:lpstr>Tecnología contra inundaciones</vt:lpstr>
      <vt:lpstr>Tecnología para detectar tsunamis</vt:lpstr>
      <vt:lpstr> Métodos para detectar los tornados. </vt:lpstr>
      <vt:lpstr>Tecnología para motorizar edificios volcánicos:</vt:lpstr>
      <vt:lpstr>Programas que se usan para detectar sismos y terremotos</vt:lpstr>
      <vt:lpstr>Programas que se usan para detectar sismos y terremotos</vt:lpstr>
      <vt:lpstr>Programas que se usan para detectar sismos y terremotos</vt:lpstr>
      <vt:lpstr>Programas que se usan para detectar sismos y terremotos</vt:lpstr>
      <vt:lpstr>Bibliografía </vt:lpstr>
      <vt:lpstr>Gracias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Monitoreo de fenómenos naturales</dc:title>
  <dc:creator>Ana Marian Sanchez</dc:creator>
  <cp:lastModifiedBy>Ana Marian Sanchez</cp:lastModifiedBy>
  <cp:revision>28</cp:revision>
  <dcterms:created xsi:type="dcterms:W3CDTF">2015-09-17T14:55:35Z</dcterms:created>
  <dcterms:modified xsi:type="dcterms:W3CDTF">2015-09-25T15:14:30Z</dcterms:modified>
</cp:coreProperties>
</file>