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7"/>
  </p:notesMasterIdLst>
  <p:handoutMasterIdLst>
    <p:handoutMasterId r:id="rId28"/>
  </p:handoutMasterIdLst>
  <p:sldIdLst>
    <p:sldId id="256" r:id="rId3"/>
    <p:sldId id="257" r:id="rId4"/>
    <p:sldId id="258" r:id="rId5"/>
    <p:sldId id="269" r:id="rId6"/>
    <p:sldId id="260" r:id="rId7"/>
    <p:sldId id="261" r:id="rId8"/>
    <p:sldId id="262" r:id="rId9"/>
    <p:sldId id="264" r:id="rId10"/>
    <p:sldId id="263" r:id="rId11"/>
    <p:sldId id="270" r:id="rId12"/>
    <p:sldId id="271" r:id="rId13"/>
    <p:sldId id="266" r:id="rId14"/>
    <p:sldId id="272" r:id="rId15"/>
    <p:sldId id="268" r:id="rId16"/>
    <p:sldId id="277" r:id="rId17"/>
    <p:sldId id="278" r:id="rId18"/>
    <p:sldId id="273" r:id="rId19"/>
    <p:sldId id="274" r:id="rId20"/>
    <p:sldId id="281" r:id="rId21"/>
    <p:sldId id="276" r:id="rId22"/>
    <p:sldId id="275" r:id="rId23"/>
    <p:sldId id="279" r:id="rId24"/>
    <p:sldId id="280" r:id="rId25"/>
    <p:sldId id="282" r:id="rId26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34134D"/>
    <a:srgbClr val="B3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00" autoAdjust="0"/>
  </p:normalViewPr>
  <p:slideViewPr>
    <p:cSldViewPr>
      <p:cViewPr varScale="1">
        <p:scale>
          <a:sx n="71" d="100"/>
          <a:sy n="71" d="100"/>
        </p:scale>
        <p:origin x="11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fld id="{4E5834B4-923F-4A25-ACA0-4AF0DD065FEF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519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estilos de título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fld id="{8FC9EC6E-E32E-4517-8CD0-321BDE524B79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1527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pPr lvl="0"/>
            <a:r>
              <a:rPr lang="es-ES" noProof="0" smtClean="0"/>
              <a:t>Haga clic para modificar el estilo de título del patrón</a:t>
            </a:r>
            <a:endParaRPr lang="en-US" noProof="0" smtClean="0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 noProof="0" smtClean="0"/>
              <a:t>Haga clic para modificar el estilo de subtítulo del patrón</a:t>
            </a:r>
            <a:endParaRPr lang="en-US" noProof="0" smtClean="0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B906D82-0F09-4EDD-A967-97171F94B56B}" type="slidenum">
              <a:rPr lang="en-US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D869F-5DF8-4C8B-9F67-476EE070F4C1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1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ECBDE-A856-4821-8E92-5667A7569197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0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43409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6EC36-A763-45D0-81D1-BA904E5B76A7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22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906C0-7A7E-40FA-A14E-09A748863F33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54C7E-0B96-43BF-93EC-AAC905E29ACB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1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D37289-1B3C-40A3-9EEB-F45976EB31AC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65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9A2DB-C15B-4655-BEC1-7ABA93A9A1CA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5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D5F80-2B5E-4C89-8A4C-AFCB86F689BB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5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40D6E-B1BB-4234-8F31-F0230B5F5F46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12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30CFE-E9EB-46DC-8F41-FFE7DDDB6DE3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0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estilo de título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estilos de título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7647C32-730C-4D0E-9EE6-967DBD2E3E17}" type="slidenum">
              <a:rPr lang="en-US"/>
              <a:pPr/>
              <a:t>‹Nº›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stuffin.space/" TargetMode="External"/><Relationship Id="rId3" Type="http://schemas.openxmlformats.org/officeDocument/2006/relationships/hyperlink" Target="http://www.gps.gov/systems/gps/" TargetMode="External"/><Relationship Id="rId7" Type="http://schemas.openxmlformats.org/officeDocument/2006/relationships/hyperlink" Target="http://es.123rf.com/footage_34016801_stock-footage.html" TargetMode="External"/><Relationship Id="rId2" Type="http://schemas.openxmlformats.org/officeDocument/2006/relationships/hyperlink" Target="http://mexico.cnn.com/tecnologia/2011/12/27/beidou-la-nueva-apuesta-de-china-para-competir-con-el-gps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congress-era-glonass.ru/venue.html" TargetMode="External"/><Relationship Id="rId5" Type="http://schemas.openxmlformats.org/officeDocument/2006/relationships/hyperlink" Target="http://www.bloomberg.com/news/articles/2014-05-30/roger-easton-gps-developer-for-satellite-navigation-dies-at-93" TargetMode="External"/><Relationship Id="rId10" Type="http://schemas.openxmlformats.org/officeDocument/2006/relationships/hyperlink" Target="http://www.xataka.com/otros/galileo-la-odisea-del-sistema-europeo-cinco-veces-mas-preciso-que-gps-si-funciona" TargetMode="External"/><Relationship Id="rId4" Type="http://schemas.openxmlformats.org/officeDocument/2006/relationships/hyperlink" Target="http://www.leonoticias.com/frontend/leonoticias/Beidou-Nuevo-Sistema-De-Geolocalizacion-Chino-vn111362-vst311" TargetMode="External"/><Relationship Id="rId9" Type="http://schemas.openxmlformats.org/officeDocument/2006/relationships/hyperlink" Target="http://www.fceia.unr.edu.ar/gps/cursos/gyg/cursogyg2014.pd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1763688" y="620688"/>
            <a:ext cx="6336704" cy="1774825"/>
          </a:xfrm>
        </p:spPr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GEOLOCALIZACIÓN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3568" y="5085184"/>
            <a:ext cx="5112568" cy="93610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RAMIREZ GOMEZ DANILO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MORENO CELIS JORGE YAIR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" name="CuadroTexto 1"/>
          <p:cNvSpPr txBox="1"/>
          <p:nvPr/>
        </p:nvSpPr>
        <p:spPr>
          <a:xfrm>
            <a:off x="611560" y="3596823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00"/>
                </a:solidFill>
                <a:latin typeface="+mn-lt"/>
              </a:rPr>
              <a:t>INTRODUCCIÓN </a:t>
            </a:r>
            <a:r>
              <a:rPr lang="en-US" b="0" dirty="0">
                <a:solidFill>
                  <a:srgbClr val="000000"/>
                </a:solidFill>
                <a:latin typeface="+mn-lt"/>
              </a:rPr>
              <a:t>A LA </a:t>
            </a:r>
            <a:r>
              <a:rPr lang="en-US" b="0" dirty="0" smtClean="0">
                <a:solidFill>
                  <a:srgbClr val="000000"/>
                </a:solidFill>
                <a:latin typeface="+mn-lt"/>
              </a:rPr>
              <a:t>INGENIERÍA</a:t>
            </a:r>
            <a:endParaRPr lang="en-US" b="0" dirty="0">
              <a:solidFill>
                <a:srgbClr val="000000"/>
              </a:solidFill>
              <a:latin typeface="+mn-lt"/>
            </a:endParaRPr>
          </a:p>
          <a:p>
            <a:pPr algn="ctr"/>
            <a:endParaRPr lang="es-CO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2"/>
          <p:cNvSpPr/>
          <p:nvPr/>
        </p:nvSpPr>
        <p:spPr>
          <a:xfrm>
            <a:off x="416159" y="1844824"/>
            <a:ext cx="8057520" cy="16127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 algn="just"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Es utilizado por personas del común y correcto, por el gobierno y por diversas compañías  ya </a:t>
            </a:r>
            <a:r>
              <a:rPr lang="es-ES" sz="1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que </a:t>
            </a: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el GPS funciona en cualquier condición climatológica, en cualquier parte del mundo las 24 horas del día. No hay ningún costo de suscripción o cargos iniciales de preparación para usar el GPS.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9" name="Picture 2"/>
          <p:cNvPicPr/>
          <p:nvPr/>
        </p:nvPicPr>
        <p:blipFill>
          <a:blip r:embed="rId2"/>
          <a:stretch/>
        </p:blipFill>
        <p:spPr>
          <a:xfrm>
            <a:off x="433054" y="3481382"/>
            <a:ext cx="3732759" cy="3029040"/>
          </a:xfrm>
          <a:prstGeom prst="rect">
            <a:avLst/>
          </a:prstGeom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CustomShape 3"/>
          <p:cNvSpPr/>
          <p:nvPr/>
        </p:nvSpPr>
        <p:spPr>
          <a:xfrm>
            <a:off x="4352760" y="3737088"/>
            <a:ext cx="4251688" cy="228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Actualmente el sistema GPS tiene 3 niveles: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840" indent="-284760">
              <a:lnSpc>
                <a:spcPct val="100000"/>
              </a:lnSpc>
              <a:buFont typeface="Wingdings" charset="2"/>
              <a:buChar char=""/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Nivel espacial.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840" indent="-284760">
              <a:lnSpc>
                <a:spcPct val="100000"/>
              </a:lnSpc>
              <a:buFont typeface="Wingdings" charset="2"/>
              <a:buChar char=""/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Nivel de control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840" indent="-284760">
              <a:lnSpc>
                <a:spcPct val="100000"/>
              </a:lnSpc>
              <a:buFont typeface="Wingdings" charset="2"/>
              <a:buChar char=""/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Nivel de usuario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165143" y="306522"/>
            <a:ext cx="679064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CO" sz="48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¿QUIÉN LO UTILIZA?, </a:t>
            </a:r>
          </a:p>
          <a:p>
            <a:pPr algn="ctr"/>
            <a:r>
              <a:rPr lang="es-CO" sz="48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¿CÓ</a:t>
            </a:r>
            <a:r>
              <a:rPr lang="es-CO" sz="4800" cap="none" spc="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 FUNCIONA?</a:t>
            </a:r>
            <a:endParaRPr lang="es-CO" sz="48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5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2"/>
          <p:cNvSpPr/>
          <p:nvPr/>
        </p:nvSpPr>
        <p:spPr>
          <a:xfrm>
            <a:off x="251640" y="1268639"/>
            <a:ext cx="8891280" cy="52822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Galileo es el sistema Global de Navegación por </a:t>
            </a:r>
            <a:r>
              <a:rPr lang="es-ES" sz="1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Satélite </a:t>
            </a: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(</a:t>
            </a:r>
            <a:r>
              <a:rPr lang="es-ES" sz="1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GNSS),en</a:t>
            </a:r>
            <a:r>
              <a:rPr lang="es-CO" sz="18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2002 el proyecto estuvo a punto de desaparecer, con presiones de EEUU que buscaban mantener el control de los sistemas de posicionamiento por satélite dentro del ámbito militar</a:t>
            </a:r>
            <a:endParaRPr sz="18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840" indent="-284760">
              <a:lnSpc>
                <a:spcPct val="100000"/>
              </a:lnSpc>
              <a:buFont typeface="Wingdings" charset="2"/>
              <a:buChar char=""/>
            </a:pPr>
            <a:r>
              <a:rPr lang="es-ES" sz="1800" b="0" u="sng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Aplicaciones de este: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840" indent="-284760">
              <a:lnSpc>
                <a:spcPct val="100000"/>
              </a:lnSpc>
              <a:buFont typeface="Wingdings" charset="2"/>
              <a:buChar char=""/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Sistemas de transporte 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        - Terrestre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        - Marítimo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        - </a:t>
            </a:r>
            <a:r>
              <a:rPr lang="es-ES" sz="1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Aeronáutico</a:t>
            </a:r>
          </a:p>
          <a:p>
            <a:pPr>
              <a:lnSpc>
                <a:spcPct val="100000"/>
              </a:lnSpc>
            </a:pPr>
            <a:r>
              <a:rPr lang="es-ES" sz="1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Cuenta con:</a:t>
            </a:r>
          </a:p>
          <a:p>
            <a:pPr>
              <a:lnSpc>
                <a:spcPct val="100000"/>
              </a:lnSpc>
            </a:pPr>
            <a:r>
              <a:rPr lang="es-ES" sz="1800" b="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800" b="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24 satélites y 6 re repuestos.</a:t>
            </a:r>
            <a:endParaRPr lang="es-ES"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666381" y="224239"/>
            <a:ext cx="3262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strike="noStrike" dirty="0" smtClean="0">
                <a:ln w="0"/>
                <a:solidFill>
                  <a:srgbClr val="B37700"/>
                </a:solidFill>
                <a:effectLst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GALILEO</a:t>
            </a:r>
            <a:endParaRPr lang="es-CO" sz="5400" dirty="0">
              <a:ln w="0"/>
              <a:solidFill>
                <a:srgbClr val="B377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36912"/>
            <a:ext cx="5063604" cy="3801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539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573072" y="1594218"/>
            <a:ext cx="78873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  <a:t>Sistema Global de Posicionamiento desarrollado por la antigua Unión Soviética, que actualmente es administrado por la Federación Rusa, nació como contrapartida al GPS </a:t>
            </a:r>
            <a:r>
              <a:rPr lang="es-CO" sz="1800" b="0" dirty="0" smtClean="0">
                <a:solidFill>
                  <a:srgbClr val="000000"/>
                </a:solidFill>
                <a:latin typeface="Arial" panose="020B0604020202020204" pitchFamily="34" charset="0"/>
              </a:rPr>
              <a:t>estadounidense, </a:t>
            </a:r>
            <a: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  <a:t>al Galileo </a:t>
            </a:r>
            <a:r>
              <a:rPr lang="es-CO" sz="1800" b="0" dirty="0" smtClean="0">
                <a:solidFill>
                  <a:srgbClr val="000000"/>
                </a:solidFill>
                <a:latin typeface="Arial" panose="020B0604020202020204" pitchFamily="34" charset="0"/>
              </a:rPr>
              <a:t>europeo y al </a:t>
            </a:r>
            <a: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  <a:t>B</a:t>
            </a:r>
            <a:r>
              <a:rPr lang="es-CO" sz="1800" b="0" dirty="0" smtClean="0">
                <a:solidFill>
                  <a:srgbClr val="000000"/>
                </a:solidFill>
                <a:latin typeface="Arial" panose="020B0604020202020204" pitchFamily="34" charset="0"/>
              </a:rPr>
              <a:t>eidou</a:t>
            </a:r>
            <a:r>
              <a:rPr lang="es-CO" sz="1800" b="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s-CO" sz="1800" b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es-CO" sz="1800" b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s-CO" sz="18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098" name="Picture 2" descr="http://www.satnews.com/images_upload/1554391658/Russia_Glonass-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96952"/>
            <a:ext cx="4799269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2568578" y="548680"/>
            <a:ext cx="3608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GLONASS</a:t>
            </a:r>
            <a:endParaRPr lang="es-CO" sz="5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827584" y="3140968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 smtClean="0">
                <a:solidFill>
                  <a:srgbClr val="000000"/>
                </a:solidFill>
              </a:rPr>
              <a:t>Cuenta con:</a:t>
            </a:r>
          </a:p>
          <a:p>
            <a:r>
              <a:rPr lang="es-CO" sz="1800" b="0" dirty="0" smtClean="0">
                <a:solidFill>
                  <a:srgbClr val="000000"/>
                </a:solidFill>
              </a:rPr>
              <a:t>- 24 satélites orbitando, 3 de repuestos, 2 en mantenimiento, uno en servicio y otro en prueba</a:t>
            </a:r>
            <a:endParaRPr lang="es-CO" sz="18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2"/>
          <p:cNvSpPr/>
          <p:nvPr/>
        </p:nvSpPr>
        <p:spPr>
          <a:xfrm>
            <a:off x="755688" y="1393093"/>
            <a:ext cx="7704744" cy="13878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El sistema de geolocalización chino </a:t>
            </a:r>
            <a:r>
              <a:rPr lang="es-ES" sz="1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Beidou </a:t>
            </a:r>
            <a:r>
              <a:rPr lang="es-E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comenzó a funcionar oficialmente para uso comercial y civil, en base a 16 satélites, este es capaz de determinar ubicaciones con un rango de exactitud de 10 metros, y puede medir velocidad hasta 0,2 metros por segundo.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9" name="Picture 2"/>
          <p:cNvPicPr/>
          <p:nvPr/>
        </p:nvPicPr>
        <p:blipFill>
          <a:blip r:embed="rId2"/>
          <a:stretch/>
        </p:blipFill>
        <p:spPr>
          <a:xfrm>
            <a:off x="4411152" y="3068960"/>
            <a:ext cx="4049280" cy="323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ángulo 1"/>
          <p:cNvSpPr/>
          <p:nvPr/>
        </p:nvSpPr>
        <p:spPr>
          <a:xfrm>
            <a:off x="2934064" y="298005"/>
            <a:ext cx="2877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strike="noStrike" cap="none" spc="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BEIDOU</a:t>
            </a:r>
            <a:endParaRPr lang="es-CO" sz="5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827584" y="3140968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 smtClean="0">
                <a:solidFill>
                  <a:schemeClr val="accent4">
                    <a:lumMod val="10000"/>
                  </a:schemeClr>
                </a:solidFill>
              </a:rPr>
              <a:t>Cuenta con:</a:t>
            </a:r>
          </a:p>
          <a:p>
            <a:endParaRPr lang="es-CO" sz="1800" b="0" dirty="0">
              <a:solidFill>
                <a:schemeClr val="accent4">
                  <a:lumMod val="10000"/>
                </a:schemeClr>
              </a:solidFill>
            </a:endParaRPr>
          </a:p>
          <a:p>
            <a:r>
              <a:rPr lang="es-CO" sz="1800" b="0" dirty="0" smtClean="0">
                <a:solidFill>
                  <a:schemeClr val="accent4">
                    <a:lumMod val="10000"/>
                  </a:schemeClr>
                </a:solidFill>
              </a:rPr>
              <a:t>- 14 satélites desde el 2012, de los cuales 2 en reparación.</a:t>
            </a:r>
            <a:endParaRPr lang="es-CO" sz="1800" dirty="0" smtClean="0">
              <a:solidFill>
                <a:schemeClr val="accent4">
                  <a:lumMod val="10000"/>
                </a:schemeClr>
              </a:solidFill>
            </a:endParaRPr>
          </a:p>
          <a:p>
            <a:endParaRPr lang="es-CO" sz="18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0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7680853" cy="432048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55577" y="4895634"/>
            <a:ext cx="7680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0" dirty="0">
                <a:solidFill>
                  <a:srgbClr val="000000"/>
                </a:solidFill>
              </a:rPr>
              <a:t>Un modelo ejemplifica cómo funcionarán los satélites chinos para brindar el servicio de </a:t>
            </a:r>
            <a:r>
              <a:rPr lang="es-CO" b="0" dirty="0" smtClean="0">
                <a:solidFill>
                  <a:srgbClr val="000000"/>
                </a:solidFill>
              </a:rPr>
              <a:t>geolocalización</a:t>
            </a:r>
            <a:r>
              <a:rPr lang="es-CO" b="0" dirty="0">
                <a:solidFill>
                  <a:srgbClr val="000000"/>
                </a:solidFill>
              </a:rPr>
              <a:t> </a:t>
            </a:r>
            <a:endParaRPr lang="es-CO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6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209338" y="572487"/>
            <a:ext cx="95205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1" strike="noStrike" cap="none" spc="0" dirty="0" smtClean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Gráfica </a:t>
            </a:r>
            <a:r>
              <a:rPr lang="es-ES" sz="3600" b="1" strike="noStrike" cap="none" spc="0" dirty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de las orbitas y la </a:t>
            </a:r>
            <a:r>
              <a:rPr lang="es-ES" sz="3600" b="1" strike="noStrike" cap="none" spc="0" dirty="0" smtClean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posición de</a:t>
            </a:r>
          </a:p>
          <a:p>
            <a:pPr algn="ctr"/>
            <a:r>
              <a:rPr lang="es-ES" sz="3600" b="1" strike="noStrike" cap="none" spc="0" dirty="0" smtClean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600" b="1" strike="noStrike" cap="none" spc="0" dirty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cada uno de </a:t>
            </a:r>
            <a:r>
              <a:rPr lang="es-ES" sz="3600" b="1" strike="noStrike" cap="none" spc="0" dirty="0" smtClean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los Sistemas </a:t>
            </a:r>
            <a:r>
              <a:rPr lang="es-ES" sz="3600" b="1" strike="noStrike" cap="none" spc="0" dirty="0">
                <a:ln w="13462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geolocalización</a:t>
            </a:r>
            <a:endParaRPr lang="es-CO" sz="3600" b="1" cap="none" spc="0" dirty="0">
              <a:ln w="13462">
                <a:solidFill>
                  <a:srgbClr val="B37700"/>
                </a:solidFill>
                <a:prstDash val="solid"/>
              </a:ln>
              <a:solidFill>
                <a:srgbClr val="B37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6265597" cy="5073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218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n 127"/>
          <p:cNvPicPr/>
          <p:nvPr/>
        </p:nvPicPr>
        <p:blipFill>
          <a:blip r:embed="rId2"/>
          <a:stretch/>
        </p:blipFill>
        <p:spPr>
          <a:xfrm>
            <a:off x="4205041" y="3284984"/>
            <a:ext cx="4938959" cy="3207301"/>
          </a:xfrm>
          <a:prstGeom prst="rect">
            <a:avLst/>
          </a:prstGeom>
          <a:ln>
            <a:noFill/>
          </a:ln>
        </p:spPr>
      </p:pic>
      <p:sp>
        <p:nvSpPr>
          <p:cNvPr id="2" name="Rectángulo 1"/>
          <p:cNvSpPr/>
          <p:nvPr/>
        </p:nvSpPr>
        <p:spPr>
          <a:xfrm>
            <a:off x="546162" y="378530"/>
            <a:ext cx="80729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strike="noStrike" cap="none" spc="0" dirty="0" smtClean="0">
                <a:ln w="12700" cmpd="sng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effectLst>
                  <a:reflection blurRad="6350" stA="55000" endA="300" endPos="45500" dir="5400000" sy="-100000" algn="bl" rotWithShape="0"/>
                </a:effectLst>
                <a:uFill>
                  <a:solidFill>
                    <a:srgbClr val="FFFFFF"/>
                  </a:solidFill>
                </a:uFill>
                <a:latin typeface="Arial"/>
              </a:rPr>
              <a:t>SISTEMAS QUE INCORPORAN </a:t>
            </a:r>
          </a:p>
          <a:p>
            <a:pPr algn="ctr"/>
            <a:r>
              <a:rPr lang="es-ES" sz="3200" b="1" strike="noStrike" cap="none" spc="0" dirty="0" smtClean="0">
                <a:ln w="12700" cmpd="sng">
                  <a:solidFill>
                    <a:srgbClr val="B37700"/>
                  </a:solidFill>
                  <a:prstDash val="solid"/>
                </a:ln>
                <a:solidFill>
                  <a:srgbClr val="B37700"/>
                </a:solidFill>
                <a:effectLst>
                  <a:reflection blurRad="6350" stA="55000" endA="300" endPos="45500" dir="5400000" sy="-100000" algn="bl" rotWithShape="0"/>
                </a:effectLst>
                <a:uFill>
                  <a:solidFill>
                    <a:srgbClr val="FFFFFF"/>
                  </a:solidFill>
                </a:uFill>
                <a:latin typeface="Arial"/>
              </a:rPr>
              <a:t>LOS AVIONES PARA SU LOCALIZACIÓN</a:t>
            </a:r>
          </a:p>
          <a:p>
            <a:pPr algn="ctr"/>
            <a:endParaRPr lang="es-ES" sz="3200" b="1" dirty="0">
              <a:ln w="12700" cmpd="sng">
                <a:solidFill>
                  <a:srgbClr val="B37700"/>
                </a:solidFill>
                <a:prstDash val="solid"/>
              </a:ln>
              <a:solidFill>
                <a:srgbClr val="B37700"/>
              </a:solidFill>
              <a:effectLst>
                <a:reflection blurRad="6350" stA="55000" endA="300" endPos="45500" dir="5400000" sy="-100000" algn="bl" rotWithShape="0"/>
              </a:effectLst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67544" y="1844824"/>
            <a:ext cx="57735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</a:rPr>
              <a:t>GPS</a:t>
            </a:r>
          </a:p>
          <a:p>
            <a:endParaRPr lang="es-CO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</a:rPr>
              <a:t>TRANSMISOR DE EMERGENCIA</a:t>
            </a:r>
          </a:p>
          <a:p>
            <a:endParaRPr lang="es-CO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</a:rPr>
              <a:t>TRASNPONDEDOR</a:t>
            </a:r>
          </a:p>
          <a:p>
            <a:endParaRPr lang="es-CO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</a:rPr>
              <a:t>ACARS</a:t>
            </a:r>
          </a:p>
          <a:p>
            <a:endParaRPr lang="es-CO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</a:rPr>
              <a:t>RADAR MILITAR</a:t>
            </a:r>
          </a:p>
          <a:p>
            <a:endParaRPr lang="es-CO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>
                <a:solidFill>
                  <a:srgbClr val="000000"/>
                </a:solidFill>
              </a:rPr>
              <a:t>RADIO</a:t>
            </a:r>
            <a:endParaRPr lang="es-CO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62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1066680" y="274680"/>
            <a:ext cx="7847640" cy="11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5" name="Imagen 114"/>
          <p:cNvPicPr/>
          <p:nvPr/>
        </p:nvPicPr>
        <p:blipFill>
          <a:blip r:embed="rId2"/>
          <a:stretch/>
        </p:blipFill>
        <p:spPr>
          <a:xfrm>
            <a:off x="91960" y="4165679"/>
            <a:ext cx="4262040" cy="2663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ángulo 6"/>
          <p:cNvSpPr/>
          <p:nvPr/>
        </p:nvSpPr>
        <p:spPr>
          <a:xfrm>
            <a:off x="1601130" y="44624"/>
            <a:ext cx="598593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APLICACIONES QUE </a:t>
            </a:r>
          </a:p>
          <a:p>
            <a:pPr algn="ctr"/>
            <a:r>
              <a:rPr lang="es-ES" sz="4400" cap="none" spc="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UTILIZAN LA </a:t>
            </a:r>
          </a:p>
          <a:p>
            <a:pPr algn="ctr"/>
            <a:r>
              <a:rPr lang="es-ES" sz="4400" cap="none" spc="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GEOLOCALIZACION</a:t>
            </a:r>
            <a:endParaRPr lang="es-CO" sz="4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/>
          <p:nvPr/>
        </p:nvPicPr>
        <p:blipFill>
          <a:blip r:embed="rId3"/>
          <a:stretch/>
        </p:blipFill>
        <p:spPr>
          <a:xfrm>
            <a:off x="4354000" y="2060848"/>
            <a:ext cx="4560320" cy="2514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463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/>
          <p:nvPr/>
        </p:nvPicPr>
        <p:blipFill>
          <a:blip r:embed="rId2"/>
          <a:stretch/>
        </p:blipFill>
        <p:spPr>
          <a:xfrm>
            <a:off x="179512" y="332656"/>
            <a:ext cx="8748464" cy="5700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507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 rot="20588227">
            <a:off x="755576" y="2132856"/>
            <a:ext cx="8229240" cy="1144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2pPr>
            <a:lvl3pPr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3pPr>
            <a:lvl4pPr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4pPr>
            <a:lvl5pPr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5pPr>
            <a:lvl6pPr marL="45720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6pPr>
            <a:lvl7pPr marL="91440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7pPr>
            <a:lvl8pPr marL="137160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8pPr>
            <a:lvl9pPr marL="182880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s-CO" sz="6600" kern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</a:p>
          <a:p>
            <a:pPr algn="ctr"/>
            <a:r>
              <a:rPr lang="es-CO" sz="6600" kern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Importantes</a:t>
            </a:r>
          </a:p>
          <a:p>
            <a:pPr algn="ctr"/>
            <a:r>
              <a:rPr lang="es-CO" sz="6600" kern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Acerca</a:t>
            </a:r>
          </a:p>
          <a:p>
            <a:pPr algn="ctr"/>
            <a:r>
              <a:rPr lang="es-CO" sz="6600" kern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6600" kern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s-CO" sz="6600" kern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6600" kern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endParaRPr lang="es-CO" sz="6600" kern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57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Grp="1" noChangeArrowheads="1"/>
          </p:cNvSpPr>
          <p:nvPr>
            <p:ph idx="1"/>
          </p:nvPr>
        </p:nvSpPr>
        <p:spPr>
          <a:xfrm>
            <a:off x="683568" y="1340768"/>
            <a:ext cx="8280920" cy="3744417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es-ES" sz="2000" dirty="0" smtClean="0"/>
              <a:t>La </a:t>
            </a:r>
            <a:r>
              <a:rPr lang="es-ES" sz="2000" dirty="0"/>
              <a:t>infografía detalla la historia de la tecnología basada en la ubicación, desde los más primitivos hasta los más avanzados</a:t>
            </a:r>
            <a:r>
              <a:rPr lang="es-ES" sz="2000" dirty="0" smtClean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es-ES" sz="2000" dirty="0" smtClean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/>
              <a:t>Señales de Humo (Desde hace muchos milenios antes de Cristo</a:t>
            </a:r>
            <a:r>
              <a:rPr lang="es-ES" sz="2000" dirty="0" smtClean="0"/>
              <a:t>)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2000" dirty="0" smtClean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/>
              <a:t>Navegación guiada por los cuerpos </a:t>
            </a:r>
            <a:r>
              <a:rPr lang="es-ES" sz="2000" dirty="0" smtClean="0"/>
              <a:t>celestes (Alrededor </a:t>
            </a:r>
            <a:r>
              <a:rPr lang="es-ES" sz="2000" dirty="0"/>
              <a:t>del 3200 Antes de Cristo</a:t>
            </a:r>
            <a:r>
              <a:rPr lang="es-ES" sz="2000" dirty="0" smtClean="0"/>
              <a:t>)</a:t>
            </a:r>
            <a:endParaRPr lang="es-ES" sz="2000" dirty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2000" dirty="0" smtClean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 smtClean="0"/>
              <a:t>La Brújula (Entre </a:t>
            </a:r>
            <a:r>
              <a:rPr lang="es-ES" sz="2000" dirty="0"/>
              <a:t>el 1100 y el 1200 Después de </a:t>
            </a:r>
            <a:r>
              <a:rPr lang="es-ES" sz="2000" dirty="0" smtClean="0"/>
              <a:t>Cristo)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 smtClean="0"/>
              <a:t>Radio </a:t>
            </a:r>
            <a:r>
              <a:rPr lang="es-ES" sz="2000" dirty="0"/>
              <a:t>Triangulación </a:t>
            </a:r>
            <a:r>
              <a:rPr lang="es-ES" sz="2000" dirty="0" smtClean="0"/>
              <a:t> (</a:t>
            </a:r>
            <a:r>
              <a:rPr lang="es-ES" sz="2000" dirty="0"/>
              <a:t>Principios del Siglo XX</a:t>
            </a:r>
            <a:r>
              <a:rPr lang="es-ES" sz="2000" dirty="0" smtClean="0"/>
              <a:t>)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2000" dirty="0" smtClean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 smtClean="0"/>
              <a:t>Sistema </a:t>
            </a:r>
            <a:r>
              <a:rPr lang="es-ES" sz="2000" dirty="0"/>
              <a:t>de Posicionamiento Global (GPS) Satelital </a:t>
            </a:r>
            <a:r>
              <a:rPr lang="es-ES" sz="2000" dirty="0" smtClean="0"/>
              <a:t>(</a:t>
            </a:r>
            <a:r>
              <a:rPr lang="es-ES" sz="2000" dirty="0"/>
              <a:t>Empezando en 1960</a:t>
            </a:r>
            <a:r>
              <a:rPr lang="es-ES" sz="2000" dirty="0" smtClean="0"/>
              <a:t>)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2000" dirty="0" smtClean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 smtClean="0"/>
              <a:t>Navegación </a:t>
            </a:r>
            <a:r>
              <a:rPr lang="es-ES" sz="2000" dirty="0"/>
              <a:t>GPS </a:t>
            </a:r>
            <a:r>
              <a:rPr lang="es-ES" sz="2000" dirty="0" smtClean="0"/>
              <a:t>Automotor (</a:t>
            </a:r>
            <a:r>
              <a:rPr lang="es-ES" sz="2000" dirty="0"/>
              <a:t>1990s</a:t>
            </a:r>
            <a:r>
              <a:rPr lang="es-ES" sz="2000" dirty="0" smtClean="0"/>
              <a:t>)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2000" dirty="0" smtClean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2000" dirty="0" smtClean="0"/>
              <a:t>Telefonía </a:t>
            </a:r>
            <a:r>
              <a:rPr lang="es-ES" sz="2000" dirty="0"/>
              <a:t>y </a:t>
            </a:r>
            <a:r>
              <a:rPr lang="es-ES" sz="2000" dirty="0" smtClean="0"/>
              <a:t>GPS/GALILEO/GLONASS/BEIDOU (2000s</a:t>
            </a:r>
            <a:r>
              <a:rPr lang="es-ES" sz="1800" dirty="0"/>
              <a:t>)</a:t>
            </a:r>
            <a:br>
              <a:rPr lang="es-ES" sz="1800" dirty="0"/>
            </a:br>
            <a:r>
              <a:rPr lang="es-ES" sz="1800" dirty="0"/>
              <a:t/>
            </a:r>
            <a:br>
              <a:rPr lang="es-ES" sz="1800" dirty="0"/>
            </a:br>
            <a:endParaRPr lang="es-ES" sz="1800" dirty="0" smtClean="0"/>
          </a:p>
        </p:txBody>
      </p:sp>
      <p:sp>
        <p:nvSpPr>
          <p:cNvPr id="6" name="Rectángulo 5"/>
          <p:cNvSpPr/>
          <p:nvPr/>
        </p:nvSpPr>
        <p:spPr>
          <a:xfrm>
            <a:off x="3083647" y="332656"/>
            <a:ext cx="34807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CO" sz="5400" cap="none" spc="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HISTORIA</a:t>
            </a:r>
            <a:endParaRPr lang="es-CO" sz="5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2"/>
          <p:cNvSpPr/>
          <p:nvPr/>
        </p:nvSpPr>
        <p:spPr>
          <a:xfrm>
            <a:off x="251520" y="2088899"/>
            <a:ext cx="8568832" cy="32123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080">
              <a:lnSpc>
                <a:spcPct val="100000"/>
              </a:lnSpc>
            </a:pP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La principales diferencias entre estos 4 sistemas de geolocalización son su precisión, el uso q se les da y por supuesto q cada uno de estos satélites pertenece a una nación diferente</a:t>
            </a:r>
            <a:r>
              <a:rPr lang="es-E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.</a:t>
            </a:r>
          </a:p>
          <a:p>
            <a:pPr marL="1080">
              <a:lnSpc>
                <a:spcPct val="100000"/>
              </a:lnSpc>
            </a:pPr>
            <a:endParaRPr lang="es-ES" sz="20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aramond"/>
              <a:ea typeface="DejaVu Sans"/>
            </a:endParaRPr>
          </a:p>
          <a:p>
            <a:pPr marL="1080">
              <a:lnSpc>
                <a:spcPct val="100000"/>
              </a:lnSpc>
            </a:pPr>
            <a:endParaRPr sz="2000" b="0" dirty="0"/>
          </a:p>
          <a:p>
            <a:pPr marL="343080" indent="-342000">
              <a:lnSpc>
                <a:spcPct val="100000"/>
              </a:lnSpc>
              <a:buFont typeface="Wingdings" charset="2"/>
              <a:buChar char=""/>
            </a:pP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El GPS puede determinar la precisión de la ubicación en plazo </a:t>
            </a:r>
            <a:r>
              <a:rPr lang="es-E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de 2  </a:t>
            </a: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a </a:t>
            </a:r>
            <a:r>
              <a:rPr lang="es-ES" sz="2000" b="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1</a:t>
            </a:r>
            <a:r>
              <a:rPr lang="es-ES" sz="2000" b="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0</a:t>
            </a:r>
            <a:r>
              <a:rPr lang="es-E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metros</a:t>
            </a: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.</a:t>
            </a:r>
            <a:endParaRPr sz="2000" b="0" dirty="0"/>
          </a:p>
          <a:p>
            <a:pPr marL="343080" indent="-342000">
              <a:lnSpc>
                <a:spcPct val="100000"/>
              </a:lnSpc>
              <a:buFont typeface="Wingdings" charset="2"/>
              <a:buChar char=""/>
            </a:pP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GALILEO (GNSS) la precisión de la ubicación es de </a:t>
            </a:r>
            <a:r>
              <a:rPr lang="es-ES" sz="2000" b="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menos de 4</a:t>
            </a:r>
            <a:r>
              <a:rPr lang="es-E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 metros.</a:t>
            </a:r>
            <a:endParaRPr sz="2000" b="0" dirty="0"/>
          </a:p>
          <a:p>
            <a:pPr marL="343080" indent="-342000">
              <a:lnSpc>
                <a:spcPct val="100000"/>
              </a:lnSpc>
              <a:buFont typeface="Wingdings" charset="2"/>
              <a:buChar char=""/>
            </a:pP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GLONASS la precisión de la ubicación de este sistema es entre 4,46 y 8,38 metros.</a:t>
            </a:r>
            <a:endParaRPr sz="2000" b="0" dirty="0"/>
          </a:p>
          <a:p>
            <a:pPr marL="343080" indent="-342000">
              <a:lnSpc>
                <a:spcPct val="100000"/>
              </a:lnSpc>
              <a:buFont typeface="Wingdings" charset="2"/>
              <a:buChar char=""/>
            </a:pPr>
            <a:r>
              <a:rPr lang="es-E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Garamond"/>
                <a:ea typeface="DejaVu Sans"/>
              </a:rPr>
              <a:t>BEIDUO la precisión de este sistema chino es entre 5,66 a 8 metros.</a:t>
            </a:r>
            <a:endParaRPr sz="2000" b="0" dirty="0"/>
          </a:p>
          <a:p>
            <a:pPr>
              <a:lnSpc>
                <a:spcPct val="100000"/>
              </a:lnSpc>
            </a:pPr>
            <a:endParaRPr lang="es-ES" sz="20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aramond"/>
              <a:ea typeface="DejaVu Sans"/>
            </a:endParaRPr>
          </a:p>
          <a:p>
            <a:pPr>
              <a:lnSpc>
                <a:spcPct val="100000"/>
              </a:lnSpc>
            </a:pPr>
            <a:endParaRPr sz="2000" b="0" dirty="0"/>
          </a:p>
          <a:p>
            <a:pPr>
              <a:lnSpc>
                <a:spcPct val="100000"/>
              </a:lnSpc>
            </a:pPr>
            <a:endParaRPr b="0" dirty="0"/>
          </a:p>
        </p:txBody>
      </p:sp>
      <p:sp>
        <p:nvSpPr>
          <p:cNvPr id="2" name="Rectángulo 1"/>
          <p:cNvSpPr/>
          <p:nvPr/>
        </p:nvSpPr>
        <p:spPr>
          <a:xfrm>
            <a:off x="270382" y="548680"/>
            <a:ext cx="84779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strike="noStrike" cap="none" spc="0" dirty="0" smtClean="0">
                <a:ln w="0"/>
                <a:solidFill>
                  <a:srgbClr val="B377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PRINCIPALES DIFERENCIAS ENTRE:</a:t>
            </a:r>
          </a:p>
          <a:p>
            <a:pPr algn="ctr"/>
            <a:r>
              <a:rPr lang="es-ES" sz="3600" strike="noStrike" cap="none" spc="0" dirty="0" smtClean="0">
                <a:ln w="0"/>
                <a:solidFill>
                  <a:srgbClr val="B377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GPS, GLONASS, GALILEO Y BEIDUO</a:t>
            </a:r>
            <a:endParaRPr lang="es-CO" sz="3600" cap="none" spc="0" dirty="0">
              <a:ln w="0"/>
              <a:solidFill>
                <a:srgbClr val="B377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42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2"/>
          <p:cNvSpPr txBox="1"/>
          <p:nvPr/>
        </p:nvSpPr>
        <p:spPr>
          <a:xfrm>
            <a:off x="798249" y="1839105"/>
            <a:ext cx="7734191" cy="1373871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es-ES" sz="1800" b="0" spc="-1" dirty="0">
                <a:solidFill>
                  <a:srgbClr val="000000"/>
                </a:solidFill>
                <a:latin typeface="Arial"/>
              </a:rPr>
              <a:t>Un RTLS, o sistema de localización en tiempo real, es un mecanismo que puede determinar la ubicación de mercancías o personas. La ubicación se puede determinar mediante antenas colocadas de forma estratégica. </a:t>
            </a:r>
            <a:endParaRPr sz="1800" b="0" dirty="0">
              <a:solidFill>
                <a:srgbClr val="000000"/>
              </a:solidFill>
            </a:endParaRPr>
          </a:p>
        </p:txBody>
      </p:sp>
      <p:pic>
        <p:nvPicPr>
          <p:cNvPr id="131" name="Imagen 130"/>
          <p:cNvPicPr/>
          <p:nvPr/>
        </p:nvPicPr>
        <p:blipFill>
          <a:blip r:embed="rId2"/>
          <a:stretch/>
        </p:blipFill>
        <p:spPr>
          <a:xfrm>
            <a:off x="600224" y="3353925"/>
            <a:ext cx="4065120" cy="33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2" name="Imagen 131"/>
          <p:cNvPicPr/>
          <p:nvPr/>
        </p:nvPicPr>
        <p:blipFill>
          <a:blip r:embed="rId3"/>
          <a:stretch/>
        </p:blipFill>
        <p:spPr>
          <a:xfrm>
            <a:off x="4595423" y="3745660"/>
            <a:ext cx="4012172" cy="2528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ángulo 1"/>
          <p:cNvSpPr/>
          <p:nvPr/>
        </p:nvSpPr>
        <p:spPr>
          <a:xfrm>
            <a:off x="2123728" y="332656"/>
            <a:ext cx="48526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3600" b="1" cap="none" spc="0" dirty="0" smtClean="0">
                <a:ln/>
                <a:solidFill>
                  <a:srgbClr val="B37700"/>
                </a:solidFill>
                <a:effectLst/>
                <a:latin typeface="Arial"/>
              </a:rPr>
              <a:t>LOCALIZACIÓN EN </a:t>
            </a:r>
          </a:p>
          <a:p>
            <a:pPr algn="ctr"/>
            <a:r>
              <a:rPr lang="es-ES" sz="3600" b="1" cap="none" spc="0" dirty="0" smtClean="0">
                <a:ln/>
                <a:solidFill>
                  <a:srgbClr val="B37700"/>
                </a:solidFill>
                <a:effectLst/>
                <a:latin typeface="Arial"/>
              </a:rPr>
              <a:t>TIEMPO REAL(RTLS)</a:t>
            </a:r>
            <a:endParaRPr lang="es-CO" sz="3600" b="1" cap="none" spc="0" dirty="0">
              <a:ln/>
              <a:solidFill>
                <a:srgbClr val="B377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07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1791" y="700024"/>
            <a:ext cx="8229240" cy="1144800"/>
          </a:xfrm>
        </p:spPr>
        <p:txBody>
          <a:bodyPr/>
          <a:lstStyle/>
          <a:p>
            <a:pPr algn="ctr"/>
            <a:r>
              <a:rPr lang="es-CO" sz="3200" b="1" dirty="0" smtClean="0">
                <a:solidFill>
                  <a:srgbClr val="B37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Uso de los sistemas geolocalización en drones y en dispositivos de Realidad Virtual</a:t>
            </a:r>
            <a:endParaRPr lang="es-CO" sz="3200" b="1" dirty="0">
              <a:solidFill>
                <a:srgbClr val="B37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/>
          </p:nvPr>
        </p:nvSpPr>
        <p:spPr>
          <a:xfrm>
            <a:off x="382137" y="1925763"/>
            <a:ext cx="8358894" cy="1215205"/>
          </a:xfrm>
        </p:spPr>
        <p:txBody>
          <a:bodyPr/>
          <a:lstStyle/>
          <a:p>
            <a:pPr marL="0" indent="0" algn="just">
              <a:buNone/>
            </a:pP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Un equipo de investigadores del laboratorio de ingeniería </a:t>
            </a:r>
            <a:r>
              <a:rPr lang="es-CO" sz="1800" dirty="0" err="1">
                <a:latin typeface="Arial" panose="020B0604020202020204" pitchFamily="34" charset="0"/>
                <a:cs typeface="Arial" panose="020B0604020202020204" pitchFamily="34" charset="0"/>
              </a:rPr>
              <a:t>Cockrell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, en la </a:t>
            </a:r>
            <a:r>
              <a:rPr lang="es-CO" sz="1800" i="1" dirty="0">
                <a:latin typeface="Arial" panose="020B0604020202020204" pitchFamily="34" charset="0"/>
                <a:cs typeface="Arial" panose="020B0604020202020204" pitchFamily="34" charset="0"/>
              </a:rPr>
              <a:t>Universidad de Texas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, Estados Unidos, han dado con un sistema sencillo y asequible de modificar una antena GPS convencional y reprogramarla para que tenga la misma precisión que las antenas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profesionales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85" y="3792106"/>
            <a:ext cx="4697106" cy="2619540"/>
          </a:xfrm>
          <a:prstGeom prst="rect">
            <a:avLst/>
          </a:prstGeom>
        </p:spPr>
      </p:pic>
      <p:pic>
        <p:nvPicPr>
          <p:cNvPr id="1026" name="Picture 2" descr="http://cupon.es/magazin/wp-content/uploads/2014/09/dji-phantom-fc40-gps-drone-rtf-zCj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92106"/>
            <a:ext cx="3925106" cy="26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99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475656" y="548680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 smtClean="0">
                <a:solidFill>
                  <a:srgbClr val="B377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¿QUIÉN INVENTÓ EL GPS?</a:t>
            </a:r>
            <a:endParaRPr lang="es-CO" sz="4000" dirty="0">
              <a:solidFill>
                <a:srgbClr val="B377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/>
          </p:nvPr>
        </p:nvSpPr>
        <p:spPr>
          <a:xfrm>
            <a:off x="552735" y="2060848"/>
            <a:ext cx="8229240" cy="2736304"/>
          </a:xfrm>
        </p:spPr>
        <p:txBody>
          <a:bodyPr/>
          <a:lstStyle/>
          <a:p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Como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ocurre con muchos de los inventos tecnológicos y digitales modernos, el GPS tiene origen en el universo militar. Roger L. Easton fue el principal diseñador del primer sistema de trasmisión de posición e imágenes por las ondas de los satélites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También participaron en la elaboración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s-C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Ivan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A. </a:t>
            </a:r>
            <a:r>
              <a:rPr lang="es-CO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Getting</a:t>
            </a: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Bradford Parkinson</a:t>
            </a:r>
          </a:p>
          <a:p>
            <a:endParaRPr lang="es-CO" sz="1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60" y="2852936"/>
            <a:ext cx="2879204" cy="348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ángulo 6"/>
          <p:cNvSpPr/>
          <p:nvPr/>
        </p:nvSpPr>
        <p:spPr bwMode="auto">
          <a:xfrm>
            <a:off x="5365204" y="6309320"/>
            <a:ext cx="2807196" cy="3178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Roger L. Easton</a:t>
            </a:r>
            <a:endParaRPr kumimoji="0" lang="es-CO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456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267744" y="725795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dirty="0" smtClean="0">
                <a:solidFill>
                  <a:srgbClr val="B377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REFERENCIAS</a:t>
            </a:r>
            <a:endParaRPr lang="es-CO" sz="4800" dirty="0">
              <a:solidFill>
                <a:srgbClr val="B377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539552" y="1719967"/>
            <a:ext cx="842493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u="sng" dirty="0">
                <a:solidFill>
                  <a:srgbClr val="34134D"/>
                </a:solidFill>
                <a:hlinkClick r:id="rId2"/>
              </a:rPr>
              <a:t>http://mexico.cnn.com/tecnologia/2011/12/27/beidou-la-nueva-apuesta-de-china-para-competir-con-el-gps</a:t>
            </a:r>
            <a:r>
              <a:rPr lang="es-CO" sz="1800" dirty="0">
                <a:solidFill>
                  <a:srgbClr val="34134D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u="sng" dirty="0">
                <a:solidFill>
                  <a:srgbClr val="34134D"/>
                </a:solidFill>
                <a:hlinkClick r:id="rId3"/>
              </a:rPr>
              <a:t>http://www.gps.gov/systems/gps/</a:t>
            </a:r>
            <a:r>
              <a:rPr lang="es-CO" sz="1800" dirty="0">
                <a:solidFill>
                  <a:srgbClr val="34134D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u="sng" dirty="0">
                <a:solidFill>
                  <a:srgbClr val="34134D"/>
                </a:solidFill>
                <a:hlinkClick r:id="rId4"/>
              </a:rPr>
              <a:t>http://www.leonoticias.com/frontend/leonoticias/Beidou-Nuevo-Sistema-De-Geolocalizacion-Chino-vn111362-vst311</a:t>
            </a:r>
            <a:r>
              <a:rPr lang="es-CO" sz="1800" dirty="0">
                <a:solidFill>
                  <a:srgbClr val="34134D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>
                <a:solidFill>
                  <a:srgbClr val="000000"/>
                </a:solidFill>
                <a:hlinkClick r:id="rId5"/>
              </a:rPr>
              <a:t>http://</a:t>
            </a:r>
            <a:r>
              <a:rPr lang="es-CO" sz="1800" dirty="0" smtClean="0">
                <a:solidFill>
                  <a:srgbClr val="000000"/>
                </a:solidFill>
                <a:hlinkClick r:id="rId5"/>
              </a:rPr>
              <a:t>www.bloomberg.com/news/articles/2014-05-30/roger-easton-gps-developer-for-satellite-navigation-dies-at-93</a:t>
            </a:r>
            <a:r>
              <a:rPr lang="es-CO" sz="1800" dirty="0" smtClean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>
                <a:solidFill>
                  <a:srgbClr val="000000"/>
                </a:solidFill>
                <a:hlinkClick r:id="rId6"/>
              </a:rPr>
              <a:t>http://</a:t>
            </a:r>
            <a:r>
              <a:rPr lang="es-CO" sz="1800" dirty="0" smtClean="0">
                <a:solidFill>
                  <a:srgbClr val="000000"/>
                </a:solidFill>
                <a:hlinkClick r:id="rId6"/>
              </a:rPr>
              <a:t>congress-era-glonass.ru/venue.html</a:t>
            </a:r>
            <a:endParaRPr lang="es-CO" sz="1800" dirty="0" smtClean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>
                <a:solidFill>
                  <a:srgbClr val="000000"/>
                </a:solidFill>
                <a:hlinkClick r:id="rId7"/>
              </a:rPr>
              <a:t>http://</a:t>
            </a:r>
            <a:r>
              <a:rPr lang="es-CO" sz="1800" dirty="0" smtClean="0">
                <a:solidFill>
                  <a:srgbClr val="000000"/>
                </a:solidFill>
                <a:hlinkClick r:id="rId7"/>
              </a:rPr>
              <a:t>es.123rf.com/footage_34016801_stock-footage.html</a:t>
            </a:r>
            <a:r>
              <a:rPr lang="es-CO" sz="1800" dirty="0" smtClean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>
                <a:solidFill>
                  <a:srgbClr val="000000"/>
                </a:solidFill>
                <a:hlinkClick r:id="rId8"/>
              </a:rPr>
              <a:t>http://stuffin.space</a:t>
            </a:r>
            <a:r>
              <a:rPr lang="es-CO" sz="1800" dirty="0" smtClean="0">
                <a:solidFill>
                  <a:srgbClr val="000000"/>
                </a:solidFill>
                <a:hlinkClick r:id="rId8"/>
              </a:rPr>
              <a:t>/</a:t>
            </a:r>
            <a:r>
              <a:rPr lang="es-CO" sz="1800" dirty="0" smtClean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 smtClean="0">
                <a:solidFill>
                  <a:srgbClr val="34134D"/>
                </a:solidFill>
                <a:hlinkClick r:id="rId9"/>
              </a:rPr>
              <a:t>www.fceia.unr.edu.ar/gps/cursos/gyg/cursogyg2014.pdf</a:t>
            </a:r>
            <a:endParaRPr lang="es-CO" sz="1800" dirty="0" smtClean="0">
              <a:solidFill>
                <a:srgbClr val="34134D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>
                <a:solidFill>
                  <a:srgbClr val="34134D"/>
                </a:solidFill>
                <a:hlinkClick r:id="rId10"/>
              </a:rPr>
              <a:t>http://</a:t>
            </a:r>
            <a:r>
              <a:rPr lang="es-CO" sz="1800" dirty="0" smtClean="0">
                <a:solidFill>
                  <a:srgbClr val="34134D"/>
                </a:solidFill>
                <a:hlinkClick r:id="rId10"/>
              </a:rPr>
              <a:t>www.xataka.com/otros/galileo-la-odisea-del-sistema-europeo-cinco-veces-mas-preciso-que-gps-si-funciona</a:t>
            </a:r>
            <a:r>
              <a:rPr lang="es-CO" sz="1800" dirty="0" smtClean="0">
                <a:solidFill>
                  <a:srgbClr val="34134D"/>
                </a:solidFill>
              </a:rPr>
              <a:t>  </a:t>
            </a:r>
          </a:p>
          <a:p>
            <a:r>
              <a:rPr lang="es-CO" sz="1800" dirty="0" smtClean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29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Rectangle 13"/>
          <p:cNvSpPr>
            <a:spLocks noGrp="1" noChangeArrowheads="1"/>
          </p:cNvSpPr>
          <p:nvPr>
            <p:ph idx="1"/>
          </p:nvPr>
        </p:nvSpPr>
        <p:spPr>
          <a:xfrm>
            <a:off x="791598" y="2052173"/>
            <a:ext cx="7560840" cy="1080120"/>
          </a:xfrm>
        </p:spPr>
        <p:txBody>
          <a:bodyPr/>
          <a:lstStyle/>
          <a:p>
            <a:pPr marL="0" indent="0" algn="just">
              <a:buNone/>
            </a:pPr>
            <a:r>
              <a:rPr lang="es-E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También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denominada georreferenciación, la geolocalicación implica el posicionamiento que define la localización de un objeto en un sistema de coordenadas determinado.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27584" y="188640"/>
            <a:ext cx="73789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CO" sz="5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¿QUE ES LA </a:t>
            </a:r>
          </a:p>
          <a:p>
            <a:pPr algn="ctr"/>
            <a:r>
              <a:rPr lang="es-CO" sz="5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GEOLOCALIZACIÓN?</a:t>
            </a:r>
            <a:endParaRPr lang="es-CO" sz="5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58" y="3081104"/>
            <a:ext cx="8199120" cy="3444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agen 2"/>
          <p:cNvPicPr/>
          <p:nvPr/>
        </p:nvPicPr>
        <p:blipFill>
          <a:blip r:embed="rId2"/>
          <a:stretch/>
        </p:blipFill>
        <p:spPr>
          <a:xfrm>
            <a:off x="683640" y="260640"/>
            <a:ext cx="7656120" cy="3383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" name="Imagen 4"/>
          <p:cNvPicPr/>
          <p:nvPr/>
        </p:nvPicPr>
        <p:blipFill>
          <a:blip r:embed="rId3"/>
          <a:stretch/>
        </p:blipFill>
        <p:spPr>
          <a:xfrm>
            <a:off x="684720" y="3636988"/>
            <a:ext cx="2422800" cy="3023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" name="Imagen 6"/>
          <p:cNvPicPr/>
          <p:nvPr/>
        </p:nvPicPr>
        <p:blipFill>
          <a:blip r:embed="rId4"/>
          <a:stretch/>
        </p:blipFill>
        <p:spPr>
          <a:xfrm>
            <a:off x="3107520" y="3665880"/>
            <a:ext cx="5922720" cy="280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60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611560" y="188640"/>
            <a:ext cx="7848600" cy="1080120"/>
          </a:xfrm>
        </p:spPr>
        <p:txBody>
          <a:bodyPr/>
          <a:lstStyle/>
          <a:p>
            <a:pPr algn="ctr"/>
            <a:r>
              <a:rPr lang="es-CO" sz="48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TRIANGULACIÓN</a:t>
            </a:r>
            <a:endParaRPr lang="en-US" sz="48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539552" y="1412776"/>
            <a:ext cx="7488832" cy="1512168"/>
          </a:xfrm>
        </p:spPr>
        <p:txBody>
          <a:bodyPr/>
          <a:lstStyle/>
          <a:p>
            <a:pPr marL="0" indent="0" algn="just">
              <a:buNone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La triangulación es usada por </a:t>
            </a:r>
            <a:r>
              <a:rPr lang="es-E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todos los sistemas de geolocalización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para la ubicación de un punto en la tierra conociendo la ubicación de </a:t>
            </a:r>
            <a:r>
              <a:rPr lang="es-E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s-E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s-E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satélites (S1, S2, </a:t>
            </a:r>
            <a:r>
              <a:rPr lang="es-E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S3)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y las respectivas distancias (d1, d2, </a:t>
            </a:r>
            <a:r>
              <a:rPr lang="es-E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d3)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de los satélites al punto buscado (P0).</a:t>
            </a:r>
            <a:endParaRPr lang="es-C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://gutovnik.com/como_func_sist_gps_imagenes/image001_s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01104"/>
            <a:ext cx="3096344" cy="17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gutovnik.com/como_func_sist_gps_imagenes/image002_s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042" y="3022354"/>
            <a:ext cx="3150118" cy="17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gutovnik.com/como_func_sist_gps_imagenes/image003_sp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951691"/>
            <a:ext cx="3245230" cy="186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961822" y="1772816"/>
            <a:ext cx="75210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800" b="0" dirty="0">
                <a:solidFill>
                  <a:srgbClr val="000000"/>
                </a:solidFill>
                <a:latin typeface="Arial" panose="020B0604020202020204" pitchFamily="34" charset="0"/>
                <a:ea typeface="Droid Sans Fallback"/>
                <a:cs typeface="FreeSans"/>
              </a:rPr>
              <a:t>La trilateración es un método matemático para determinar las posiciones relativas de objetos usando la geometría de triángulos de forma análoga a la triangulación</a:t>
            </a:r>
            <a:r>
              <a:rPr lang="es-ES" sz="1800" b="0" dirty="0" smtClean="0">
                <a:solidFill>
                  <a:srgbClr val="000000"/>
                </a:solidFill>
                <a:latin typeface="Arial" panose="020B0604020202020204" pitchFamily="34" charset="0"/>
                <a:ea typeface="Droid Sans Fallback"/>
                <a:cs typeface="FreeSans"/>
              </a:rPr>
              <a:t>. </a:t>
            </a:r>
            <a:endParaRPr lang="es-CO" sz="18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96" y="2996952"/>
            <a:ext cx="7121258" cy="2952328"/>
          </a:xfrm>
          <a:prstGeom prst="snip2DiagRect">
            <a:avLst>
              <a:gd name="adj1" fmla="val 8654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ángulo 4"/>
          <p:cNvSpPr/>
          <p:nvPr/>
        </p:nvSpPr>
        <p:spPr>
          <a:xfrm>
            <a:off x="1835696" y="705470"/>
            <a:ext cx="5788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TRILATERACIÓN</a:t>
            </a:r>
            <a:endParaRPr lang="es-CO" sz="5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8854680" cy="1173162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SISTEMAS DE GEOLOCALIZACIÓN IMPLEMENTADOS ACTUALMENTE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67544" y="2204864"/>
            <a:ext cx="8280920" cy="3600400"/>
          </a:xfrm>
        </p:spPr>
        <p:txBody>
          <a:bodyPr/>
          <a:lstStyle/>
          <a:p>
            <a:pPr marL="0" indent="0" algn="just">
              <a:buNone/>
            </a:pP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Los principales sistemas de geolocalización se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desarrollaron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por las guerras tecnológicas entre Estados Unidos, Europa y Rusia. Debido a ello, cada uno de estos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países ha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desarrollado un sistema de posicionamiento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GPS, sistema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norteamericano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Galielo,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sistema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europeo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Glonass,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sistema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ruso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Beidou, sistema chino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725" y="3501008"/>
            <a:ext cx="5180739" cy="2715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15" y="286603"/>
            <a:ext cx="6939808" cy="6375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56946" y="2060848"/>
            <a:ext cx="7947502" cy="2102838"/>
          </a:xfrm>
        </p:spPr>
        <p:txBody>
          <a:bodyPr/>
          <a:lstStyle/>
          <a:p>
            <a:pPr marL="0" indent="0" algn="just">
              <a:buNone/>
            </a:pP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El GPS o sistema de posicionamiento 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Global,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es un sofisticado sistema de orientación y navegación cuyo funcionamiento está basado en la recepción y procesamiento de las informaciones emitidas por una constelación de 24 satélites conocida como NAVSTAR, ubicados en diferentes órbitas a unos 20.000 km por encima de la superficie terrestre</a:t>
            </a: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www.gpstec.mx/wp-content/uploads/2014/04/seguimiento-satelital-gps-gestion-flot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17" y="3594414"/>
            <a:ext cx="6390220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489598" y="426062"/>
            <a:ext cx="81868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GPS (Global </a:t>
            </a:r>
            <a:r>
              <a:rPr lang="es-ES" sz="5400" dirty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s-ES" sz="540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ositioning</a:t>
            </a:r>
          </a:p>
          <a:p>
            <a:pPr algn="ctr"/>
            <a:r>
              <a:rPr lang="es-ES" sz="5400" dirty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ES" sz="5400" cap="none" spc="0" dirty="0" smtClean="0">
                <a:ln w="0"/>
                <a:solidFill>
                  <a:srgbClr val="B377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ystem)</a:t>
            </a:r>
            <a:endParaRPr lang="es-CO" sz="5400" cap="none" spc="0" dirty="0">
              <a:ln w="0"/>
              <a:solidFill>
                <a:srgbClr val="B377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9BE2B71-6379-4506-A931-40A15AAC88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</TotalTime>
  <Words>853</Words>
  <Application>Microsoft Office PowerPoint</Application>
  <PresentationFormat>Presentación en pantalla (4:3)</PresentationFormat>
  <Paragraphs>130</Paragraphs>
  <Slides>24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2" baseType="lpstr">
      <vt:lpstr>Arial</vt:lpstr>
      <vt:lpstr>DejaVu Sans</vt:lpstr>
      <vt:lpstr>Droid Sans Fallback</vt:lpstr>
      <vt:lpstr>FreeSans</vt:lpstr>
      <vt:lpstr>Garamond</vt:lpstr>
      <vt:lpstr>Times New Roman</vt:lpstr>
      <vt:lpstr>Wingdings</vt:lpstr>
      <vt:lpstr>ms_pptpostmortem_tp01018455</vt:lpstr>
      <vt:lpstr>GEOLOCALIZACIÓN </vt:lpstr>
      <vt:lpstr>Presentación de PowerPoint</vt:lpstr>
      <vt:lpstr>Presentación de PowerPoint</vt:lpstr>
      <vt:lpstr>Presentación de PowerPoint</vt:lpstr>
      <vt:lpstr>TRIANGULACIÓN</vt:lpstr>
      <vt:lpstr>Presentación de PowerPoint</vt:lpstr>
      <vt:lpstr>SISTEMAS DE GEOLOCALIZACIÓN IMPLEMENTADOS ACTUALMENTE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Uso de los sistemas geolocalización en drones y en dispositivos de Realidad Virtual</vt:lpstr>
      <vt:lpstr>Presentación de PowerPoint</vt:lpstr>
      <vt:lpstr>Presentación de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Geolocalización de [Nombre del proyecto]</dc:title>
  <dc:subject/>
  <dc:creator>JORGE YAIR</dc:creator>
  <cp:keywords/>
  <dc:description/>
  <cp:lastModifiedBy>USUARIO</cp:lastModifiedBy>
  <cp:revision>54</cp:revision>
  <dcterms:created xsi:type="dcterms:W3CDTF">2015-08-21T12:53:15Z</dcterms:created>
  <dcterms:modified xsi:type="dcterms:W3CDTF">2015-08-28T04:41:15Z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TC010184553082</vt:lpwstr>
  </property>
</Properties>
</file>