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4" r:id="rId9"/>
    <p:sldId id="267" r:id="rId10"/>
    <p:sldId id="268" r:id="rId11"/>
    <p:sldId id="277" r:id="rId12"/>
    <p:sldId id="270" r:id="rId13"/>
    <p:sldId id="271" r:id="rId14"/>
    <p:sldId id="272" r:id="rId15"/>
    <p:sldId id="273" r:id="rId16"/>
    <p:sldId id="274" r:id="rId17"/>
    <p:sldId id="275" r:id="rId18"/>
    <p:sldId id="265" r:id="rId19"/>
    <p:sldId id="266" r:id="rId20"/>
    <p:sldId id="276" r:id="rId2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4C3F84-5EBF-4C21-9C06-8CB12C2463B7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4488E333-B115-4D07-AB18-A48BD2EFE31A}">
      <dgm:prSet phldrT="[Texto]"/>
      <dgm:spPr/>
      <dgm:t>
        <a:bodyPr/>
        <a:lstStyle/>
        <a:p>
          <a:r>
            <a:rPr lang="es-CO" b="1" dirty="0" smtClean="0"/>
            <a:t>Expandir un f(x) en una serie de Taylor en un punto x=a</a:t>
          </a:r>
          <a:endParaRPr lang="es-CO" b="1" dirty="0"/>
        </a:p>
      </dgm:t>
    </dgm:pt>
    <dgm:pt modelId="{1CB68094-6C05-4D84-9E94-B43FB7AAA647}" type="parTrans" cxnId="{62F47F8D-4B5A-4940-A5C0-864AD8943C96}">
      <dgm:prSet/>
      <dgm:spPr/>
      <dgm:t>
        <a:bodyPr/>
        <a:lstStyle/>
        <a:p>
          <a:endParaRPr lang="es-CO"/>
        </a:p>
      </dgm:t>
    </dgm:pt>
    <dgm:pt modelId="{23F547C1-4CCF-4ADF-84E1-0E554D2822CC}" type="sibTrans" cxnId="{62F47F8D-4B5A-4940-A5C0-864AD8943C96}">
      <dgm:prSet/>
      <dgm:spPr/>
      <dgm:t>
        <a:bodyPr/>
        <a:lstStyle/>
        <a:p>
          <a:endParaRPr lang="es-CO"/>
        </a:p>
      </dgm:t>
    </dgm:pt>
    <dgm:pt modelId="{E8D82069-D1B0-4114-A3B3-9D0AF6B75B88}">
      <dgm:prSet phldrT="[Texto]"/>
      <dgm:spPr/>
      <dgm:t>
        <a:bodyPr/>
        <a:lstStyle/>
        <a:p>
          <a:r>
            <a:rPr lang="es-CO" b="1" dirty="0" smtClean="0"/>
            <a:t>No garantiza que la serie Converja</a:t>
          </a:r>
          <a:endParaRPr lang="es-CO" b="1" dirty="0"/>
        </a:p>
      </dgm:t>
    </dgm:pt>
    <dgm:pt modelId="{B30D41E5-F8D4-4553-A86C-000844FFA549}" type="parTrans" cxnId="{14BAFEA5-9687-4C99-86E7-79ADDF22DE77}">
      <dgm:prSet/>
      <dgm:spPr/>
      <dgm:t>
        <a:bodyPr/>
        <a:lstStyle/>
        <a:p>
          <a:endParaRPr lang="es-CO"/>
        </a:p>
      </dgm:t>
    </dgm:pt>
    <dgm:pt modelId="{FAD6553A-1988-4864-955E-ED50F9A15F3B}" type="sibTrans" cxnId="{14BAFEA5-9687-4C99-86E7-79ADDF22DE77}">
      <dgm:prSet/>
      <dgm:spPr/>
      <dgm:t>
        <a:bodyPr/>
        <a:lstStyle/>
        <a:p>
          <a:endParaRPr lang="es-CO"/>
        </a:p>
      </dgm:t>
    </dgm:pt>
    <mc:AlternateContent xmlns:mc="http://schemas.openxmlformats.org/markup-compatibility/2006" xmlns:a14="http://schemas.microsoft.com/office/drawing/2010/main">
      <mc:Choice Requires="a14">
        <dgm:pt modelId="{D7526F42-9C75-4A4F-A339-B6D48272EBB9}">
          <dgm:prSet phldrT="[Texto]"/>
          <dgm:spPr/>
          <dgm:t>
            <a:bodyPr/>
            <a:lstStyle/>
            <a:p>
              <a:r>
                <a:rPr lang="es-CO" b="1" dirty="0" smtClean="0"/>
                <a:t>Es posible que Rn(x) no converja cuando </a:t>
              </a:r>
              <a14:m>
                <m:oMath xmlns:m="http://schemas.openxmlformats.org/officeDocument/2006/math">
                  <m:r>
                    <a:rPr lang="en-US" b="1" i="1" smtClean="0">
                      <a:latin typeface="Cambria Math" panose="02040503050406030204" pitchFamily="18" charset="0"/>
                    </a:rPr>
                    <m:t>𝒏</m:t>
                  </m:r>
                  <m:r>
                    <a:rPr lang="en-US" b="1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→∞</m:t>
                  </m:r>
                </m:oMath>
              </a14:m>
              <a:endParaRPr lang="es-CO" b="1" dirty="0"/>
            </a:p>
          </dgm:t>
        </dgm:pt>
      </mc:Choice>
      <mc:Fallback xmlns="">
        <dgm:pt modelId="{D7526F42-9C75-4A4F-A339-B6D48272EBB9}">
          <dgm:prSet phldrT="[Texto]"/>
          <dgm:spPr/>
          <dgm:t>
            <a:bodyPr/>
            <a:lstStyle/>
            <a:p>
              <a:r>
                <a:rPr lang="es-CO" b="1" dirty="0" smtClean="0"/>
                <a:t>Es posible que Rn(x) no converja cuando </a:t>
              </a:r>
              <a:r>
                <a:rPr lang="en-US" b="1" i="0" smtClean="0">
                  <a:latin typeface="Cambria Math" panose="02040503050406030204" pitchFamily="18" charset="0"/>
                </a:rPr>
                <a:t>𝒏</a:t>
              </a:r>
              <a:r>
                <a:rPr lang="en-US" b="1" i="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a:t>→∞</a:t>
              </a:r>
              <a:endParaRPr lang="es-CO" b="1" dirty="0"/>
            </a:p>
          </dgm:t>
        </dgm:pt>
      </mc:Fallback>
    </mc:AlternateContent>
    <dgm:pt modelId="{AB8CB8F9-5497-4CF1-A2B0-814E68CA4172}" type="parTrans" cxnId="{7E765034-85EE-4B5C-A6C4-B3CF2F959EA6}">
      <dgm:prSet/>
      <dgm:spPr/>
      <dgm:t>
        <a:bodyPr/>
        <a:lstStyle/>
        <a:p>
          <a:endParaRPr lang="es-CO"/>
        </a:p>
      </dgm:t>
    </dgm:pt>
    <dgm:pt modelId="{02C2F257-CE79-4CCA-AD0F-D3CC2CE7AD1D}" type="sibTrans" cxnId="{7E765034-85EE-4B5C-A6C4-B3CF2F959EA6}">
      <dgm:prSet/>
      <dgm:spPr/>
      <dgm:t>
        <a:bodyPr/>
        <a:lstStyle/>
        <a:p>
          <a:endParaRPr lang="es-CO"/>
        </a:p>
      </dgm:t>
    </dgm:pt>
    <dgm:pt modelId="{E1BEC984-6F44-4A0D-9B4B-C00A98B7D637}">
      <dgm:prSet/>
      <dgm:spPr/>
      <dgm:t>
        <a:bodyPr/>
        <a:lstStyle/>
        <a:p>
          <a:r>
            <a:rPr lang="es-CO" b="1" dirty="0" smtClean="0"/>
            <a:t>Con el fin de representar a f sobre un intervalo x</a:t>
          </a:r>
          <a:endParaRPr lang="es-CO" b="1" dirty="0"/>
        </a:p>
      </dgm:t>
    </dgm:pt>
    <dgm:pt modelId="{FB29CAA2-01AC-4A96-B6C3-7E14374473E8}" type="parTrans" cxnId="{C2C06448-FB0E-4B61-96A1-996078CEAD21}">
      <dgm:prSet/>
      <dgm:spPr/>
      <dgm:t>
        <a:bodyPr/>
        <a:lstStyle/>
        <a:p>
          <a:endParaRPr lang="es-CO"/>
        </a:p>
      </dgm:t>
    </dgm:pt>
    <dgm:pt modelId="{0BF94292-9F3A-4CD3-8B21-380D246D9C73}" type="sibTrans" cxnId="{C2C06448-FB0E-4B61-96A1-996078CEAD21}">
      <dgm:prSet/>
      <dgm:spPr/>
      <dgm:t>
        <a:bodyPr/>
        <a:lstStyle/>
        <a:p>
          <a:endParaRPr lang="es-CO"/>
        </a:p>
      </dgm:t>
    </dgm:pt>
    <dgm:pt modelId="{F8347CAC-6563-455D-B0F0-C16F3B74377F}" type="pres">
      <dgm:prSet presAssocID="{3A4C3F84-5EBF-4C21-9C06-8CB12C2463B7}" presName="Name0" presStyleCnt="0">
        <dgm:presLayoutVars>
          <dgm:dir/>
          <dgm:resizeHandles val="exact"/>
        </dgm:presLayoutVars>
      </dgm:prSet>
      <dgm:spPr/>
    </dgm:pt>
    <dgm:pt modelId="{592DF666-2A09-4889-9372-C63460723250}" type="pres">
      <dgm:prSet presAssocID="{E1BEC984-6F44-4A0D-9B4B-C00A98B7D63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5FFB18A-C09A-4D97-B080-35C925493A70}" type="pres">
      <dgm:prSet presAssocID="{0BF94292-9F3A-4CD3-8B21-380D246D9C73}" presName="sibTrans" presStyleLbl="sibTrans2D1" presStyleIdx="0" presStyleCnt="3"/>
      <dgm:spPr/>
      <dgm:t>
        <a:bodyPr/>
        <a:lstStyle/>
        <a:p>
          <a:endParaRPr lang="es-CO"/>
        </a:p>
      </dgm:t>
    </dgm:pt>
    <dgm:pt modelId="{5407A049-173D-4D7A-8B4F-2C234B5C293B}" type="pres">
      <dgm:prSet presAssocID="{0BF94292-9F3A-4CD3-8B21-380D246D9C73}" presName="connectorText" presStyleLbl="sibTrans2D1" presStyleIdx="0" presStyleCnt="3"/>
      <dgm:spPr/>
      <dgm:t>
        <a:bodyPr/>
        <a:lstStyle/>
        <a:p>
          <a:endParaRPr lang="es-CO"/>
        </a:p>
      </dgm:t>
    </dgm:pt>
    <dgm:pt modelId="{5BB0C8C8-90BF-4BD9-B48E-096E618ED7CE}" type="pres">
      <dgm:prSet presAssocID="{4488E333-B115-4D07-AB18-A48BD2EFE31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E7BAF4A-6BBB-4D7F-9F85-3A6A43C7C60E}" type="pres">
      <dgm:prSet presAssocID="{23F547C1-4CCF-4ADF-84E1-0E554D2822CC}" presName="sibTrans" presStyleLbl="sibTrans2D1" presStyleIdx="1" presStyleCnt="3"/>
      <dgm:spPr/>
      <dgm:t>
        <a:bodyPr/>
        <a:lstStyle/>
        <a:p>
          <a:endParaRPr lang="es-CO"/>
        </a:p>
      </dgm:t>
    </dgm:pt>
    <dgm:pt modelId="{3798C274-3B27-4AA9-A3E0-2B883F640A15}" type="pres">
      <dgm:prSet presAssocID="{23F547C1-4CCF-4ADF-84E1-0E554D2822CC}" presName="connectorText" presStyleLbl="sibTrans2D1" presStyleIdx="1" presStyleCnt="3"/>
      <dgm:spPr/>
      <dgm:t>
        <a:bodyPr/>
        <a:lstStyle/>
        <a:p>
          <a:endParaRPr lang="es-CO"/>
        </a:p>
      </dgm:t>
    </dgm:pt>
    <dgm:pt modelId="{A0C9D83F-3B4C-4BB7-BDB7-E1845990F7FB}" type="pres">
      <dgm:prSet presAssocID="{E8D82069-D1B0-4114-A3B3-9D0AF6B75B8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57F226C-40B8-4148-96EF-8A818C91FBA6}" type="pres">
      <dgm:prSet presAssocID="{FAD6553A-1988-4864-955E-ED50F9A15F3B}" presName="sibTrans" presStyleLbl="sibTrans2D1" presStyleIdx="2" presStyleCnt="3"/>
      <dgm:spPr/>
      <dgm:t>
        <a:bodyPr/>
        <a:lstStyle/>
        <a:p>
          <a:endParaRPr lang="es-CO"/>
        </a:p>
      </dgm:t>
    </dgm:pt>
    <dgm:pt modelId="{4CA5B72E-7D2A-4637-B3C6-DCB6E3D73E91}" type="pres">
      <dgm:prSet presAssocID="{FAD6553A-1988-4864-955E-ED50F9A15F3B}" presName="connectorText" presStyleLbl="sibTrans2D1" presStyleIdx="2" presStyleCnt="3"/>
      <dgm:spPr/>
      <dgm:t>
        <a:bodyPr/>
        <a:lstStyle/>
        <a:p>
          <a:endParaRPr lang="es-CO"/>
        </a:p>
      </dgm:t>
    </dgm:pt>
    <dgm:pt modelId="{827F7262-EFDA-4175-A3F3-13A304580F81}" type="pres">
      <dgm:prSet presAssocID="{D7526F42-9C75-4A4F-A339-B6D48272EBB9}" presName="node" presStyleLbl="node1" presStyleIdx="3" presStyleCnt="4" custScaleX="13638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00F92E3-87D3-49A2-89AC-4C276F105AC8}" type="presOf" srcId="{FAD6553A-1988-4864-955E-ED50F9A15F3B}" destId="{4CA5B72E-7D2A-4637-B3C6-DCB6E3D73E91}" srcOrd="1" destOrd="0" presId="urn:microsoft.com/office/officeart/2005/8/layout/process1"/>
    <dgm:cxn modelId="{62F47F8D-4B5A-4940-A5C0-864AD8943C96}" srcId="{3A4C3F84-5EBF-4C21-9C06-8CB12C2463B7}" destId="{4488E333-B115-4D07-AB18-A48BD2EFE31A}" srcOrd="1" destOrd="0" parTransId="{1CB68094-6C05-4D84-9E94-B43FB7AAA647}" sibTransId="{23F547C1-4CCF-4ADF-84E1-0E554D2822CC}"/>
    <dgm:cxn modelId="{C8899039-ED38-4609-8B35-AE19C8239558}" type="presOf" srcId="{D7526F42-9C75-4A4F-A339-B6D48272EBB9}" destId="{827F7262-EFDA-4175-A3F3-13A304580F81}" srcOrd="0" destOrd="0" presId="urn:microsoft.com/office/officeart/2005/8/layout/process1"/>
    <dgm:cxn modelId="{14BAFEA5-9687-4C99-86E7-79ADDF22DE77}" srcId="{3A4C3F84-5EBF-4C21-9C06-8CB12C2463B7}" destId="{E8D82069-D1B0-4114-A3B3-9D0AF6B75B88}" srcOrd="2" destOrd="0" parTransId="{B30D41E5-F8D4-4553-A86C-000844FFA549}" sibTransId="{FAD6553A-1988-4864-955E-ED50F9A15F3B}"/>
    <dgm:cxn modelId="{EBE206A6-8AC1-484A-8BBA-7CF30209D4A8}" type="presOf" srcId="{23F547C1-4CCF-4ADF-84E1-0E554D2822CC}" destId="{3798C274-3B27-4AA9-A3E0-2B883F640A15}" srcOrd="1" destOrd="0" presId="urn:microsoft.com/office/officeart/2005/8/layout/process1"/>
    <dgm:cxn modelId="{EF3132E0-4632-4EDF-8B10-94C8F97B330C}" type="presOf" srcId="{23F547C1-4CCF-4ADF-84E1-0E554D2822CC}" destId="{4E7BAF4A-6BBB-4D7F-9F85-3A6A43C7C60E}" srcOrd="0" destOrd="0" presId="urn:microsoft.com/office/officeart/2005/8/layout/process1"/>
    <dgm:cxn modelId="{C2C06448-FB0E-4B61-96A1-996078CEAD21}" srcId="{3A4C3F84-5EBF-4C21-9C06-8CB12C2463B7}" destId="{E1BEC984-6F44-4A0D-9B4B-C00A98B7D637}" srcOrd="0" destOrd="0" parTransId="{FB29CAA2-01AC-4A96-B6C3-7E14374473E8}" sibTransId="{0BF94292-9F3A-4CD3-8B21-380D246D9C73}"/>
    <dgm:cxn modelId="{9CF76F55-3CD6-4720-8CE0-84792E038C24}" type="presOf" srcId="{E1BEC984-6F44-4A0D-9B4B-C00A98B7D637}" destId="{592DF666-2A09-4889-9372-C63460723250}" srcOrd="0" destOrd="0" presId="urn:microsoft.com/office/officeart/2005/8/layout/process1"/>
    <dgm:cxn modelId="{0C9FA5F5-F6D6-4E0D-B748-07BD34C8D174}" type="presOf" srcId="{3A4C3F84-5EBF-4C21-9C06-8CB12C2463B7}" destId="{F8347CAC-6563-455D-B0F0-C16F3B74377F}" srcOrd="0" destOrd="0" presId="urn:microsoft.com/office/officeart/2005/8/layout/process1"/>
    <dgm:cxn modelId="{7AC364BE-09E0-4ABF-AE42-2E5E9F9FF5D7}" type="presOf" srcId="{0BF94292-9F3A-4CD3-8B21-380D246D9C73}" destId="{15FFB18A-C09A-4D97-B080-35C925493A70}" srcOrd="0" destOrd="0" presId="urn:microsoft.com/office/officeart/2005/8/layout/process1"/>
    <dgm:cxn modelId="{58DCFE2F-DC26-4899-A5D2-BCBC8FC05BB1}" type="presOf" srcId="{4488E333-B115-4D07-AB18-A48BD2EFE31A}" destId="{5BB0C8C8-90BF-4BD9-B48E-096E618ED7CE}" srcOrd="0" destOrd="0" presId="urn:microsoft.com/office/officeart/2005/8/layout/process1"/>
    <dgm:cxn modelId="{DFB56620-C3E4-4552-8883-6DF7A58FF948}" type="presOf" srcId="{0BF94292-9F3A-4CD3-8B21-380D246D9C73}" destId="{5407A049-173D-4D7A-8B4F-2C234B5C293B}" srcOrd="1" destOrd="0" presId="urn:microsoft.com/office/officeart/2005/8/layout/process1"/>
    <dgm:cxn modelId="{7E765034-85EE-4B5C-A6C4-B3CF2F959EA6}" srcId="{3A4C3F84-5EBF-4C21-9C06-8CB12C2463B7}" destId="{D7526F42-9C75-4A4F-A339-B6D48272EBB9}" srcOrd="3" destOrd="0" parTransId="{AB8CB8F9-5497-4CF1-A2B0-814E68CA4172}" sibTransId="{02C2F257-CE79-4CCA-AD0F-D3CC2CE7AD1D}"/>
    <dgm:cxn modelId="{7925206B-3E5D-43F7-9B45-151B06403E76}" type="presOf" srcId="{FAD6553A-1988-4864-955E-ED50F9A15F3B}" destId="{657F226C-40B8-4148-96EF-8A818C91FBA6}" srcOrd="0" destOrd="0" presId="urn:microsoft.com/office/officeart/2005/8/layout/process1"/>
    <dgm:cxn modelId="{CF365A62-F022-4D5B-927C-806AE4581FC7}" type="presOf" srcId="{E8D82069-D1B0-4114-A3B3-9D0AF6B75B88}" destId="{A0C9D83F-3B4C-4BB7-BDB7-E1845990F7FB}" srcOrd="0" destOrd="0" presId="urn:microsoft.com/office/officeart/2005/8/layout/process1"/>
    <dgm:cxn modelId="{41CBBF58-82C1-45A6-B56A-7A68ADD02B81}" type="presParOf" srcId="{F8347CAC-6563-455D-B0F0-C16F3B74377F}" destId="{592DF666-2A09-4889-9372-C63460723250}" srcOrd="0" destOrd="0" presId="urn:microsoft.com/office/officeart/2005/8/layout/process1"/>
    <dgm:cxn modelId="{EE06757A-0E4A-4032-8E3D-66BEA98714B5}" type="presParOf" srcId="{F8347CAC-6563-455D-B0F0-C16F3B74377F}" destId="{15FFB18A-C09A-4D97-B080-35C925493A70}" srcOrd="1" destOrd="0" presId="urn:microsoft.com/office/officeart/2005/8/layout/process1"/>
    <dgm:cxn modelId="{2B75865C-483A-4A10-A50E-34FFDA9B3166}" type="presParOf" srcId="{15FFB18A-C09A-4D97-B080-35C925493A70}" destId="{5407A049-173D-4D7A-8B4F-2C234B5C293B}" srcOrd="0" destOrd="0" presId="urn:microsoft.com/office/officeart/2005/8/layout/process1"/>
    <dgm:cxn modelId="{4DC2AAA1-B82F-45D3-B564-F77A43E83FEF}" type="presParOf" srcId="{F8347CAC-6563-455D-B0F0-C16F3B74377F}" destId="{5BB0C8C8-90BF-4BD9-B48E-096E618ED7CE}" srcOrd="2" destOrd="0" presId="urn:microsoft.com/office/officeart/2005/8/layout/process1"/>
    <dgm:cxn modelId="{CB878317-35E1-42F3-A461-BE2E23A3EE27}" type="presParOf" srcId="{F8347CAC-6563-455D-B0F0-C16F3B74377F}" destId="{4E7BAF4A-6BBB-4D7F-9F85-3A6A43C7C60E}" srcOrd="3" destOrd="0" presId="urn:microsoft.com/office/officeart/2005/8/layout/process1"/>
    <dgm:cxn modelId="{40CB67EB-7084-4FED-82B8-6689E7F78403}" type="presParOf" srcId="{4E7BAF4A-6BBB-4D7F-9F85-3A6A43C7C60E}" destId="{3798C274-3B27-4AA9-A3E0-2B883F640A15}" srcOrd="0" destOrd="0" presId="urn:microsoft.com/office/officeart/2005/8/layout/process1"/>
    <dgm:cxn modelId="{A4B2B9F8-E15E-4E63-94E4-1063ADAE0BE9}" type="presParOf" srcId="{F8347CAC-6563-455D-B0F0-C16F3B74377F}" destId="{A0C9D83F-3B4C-4BB7-BDB7-E1845990F7FB}" srcOrd="4" destOrd="0" presId="urn:microsoft.com/office/officeart/2005/8/layout/process1"/>
    <dgm:cxn modelId="{D9A6EDAC-346A-47B1-8760-CA3EB7B9EEEB}" type="presParOf" srcId="{F8347CAC-6563-455D-B0F0-C16F3B74377F}" destId="{657F226C-40B8-4148-96EF-8A818C91FBA6}" srcOrd="5" destOrd="0" presId="urn:microsoft.com/office/officeart/2005/8/layout/process1"/>
    <dgm:cxn modelId="{2891194E-3F6D-4D0E-88B2-EDF04EAE8067}" type="presParOf" srcId="{657F226C-40B8-4148-96EF-8A818C91FBA6}" destId="{4CA5B72E-7D2A-4637-B3C6-DCB6E3D73E91}" srcOrd="0" destOrd="0" presId="urn:microsoft.com/office/officeart/2005/8/layout/process1"/>
    <dgm:cxn modelId="{5C87AD3C-1FC5-41AF-9B61-ED60A907AE78}" type="presParOf" srcId="{F8347CAC-6563-455D-B0F0-C16F3B74377F}" destId="{827F7262-EFDA-4175-A3F3-13A304580F8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4C3F84-5EBF-4C21-9C06-8CB12C2463B7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4488E333-B115-4D07-AB18-A48BD2EFE31A}">
      <dgm:prSet phldrT="[Texto]"/>
      <dgm:spPr/>
      <dgm:t>
        <a:bodyPr/>
        <a:lstStyle/>
        <a:p>
          <a:r>
            <a:rPr lang="es-CO" b="1" dirty="0" smtClean="0"/>
            <a:t>Expandir un f(x) en una serie de Taylor en un punto x=a</a:t>
          </a:r>
          <a:endParaRPr lang="es-CO" b="1" dirty="0"/>
        </a:p>
      </dgm:t>
    </dgm:pt>
    <dgm:pt modelId="{1CB68094-6C05-4D84-9E94-B43FB7AAA647}" type="parTrans" cxnId="{62F47F8D-4B5A-4940-A5C0-864AD8943C96}">
      <dgm:prSet/>
      <dgm:spPr/>
      <dgm:t>
        <a:bodyPr/>
        <a:lstStyle/>
        <a:p>
          <a:endParaRPr lang="es-CO"/>
        </a:p>
      </dgm:t>
    </dgm:pt>
    <dgm:pt modelId="{23F547C1-4CCF-4ADF-84E1-0E554D2822CC}" type="sibTrans" cxnId="{62F47F8D-4B5A-4940-A5C0-864AD8943C96}">
      <dgm:prSet/>
      <dgm:spPr/>
      <dgm:t>
        <a:bodyPr/>
        <a:lstStyle/>
        <a:p>
          <a:endParaRPr lang="es-CO"/>
        </a:p>
      </dgm:t>
    </dgm:pt>
    <dgm:pt modelId="{E8D82069-D1B0-4114-A3B3-9D0AF6B75B88}">
      <dgm:prSet phldrT="[Texto]"/>
      <dgm:spPr/>
      <dgm:t>
        <a:bodyPr/>
        <a:lstStyle/>
        <a:p>
          <a:r>
            <a:rPr lang="es-CO" b="1" dirty="0" smtClean="0"/>
            <a:t>No garantiza que la serie Converja</a:t>
          </a:r>
          <a:endParaRPr lang="es-CO" b="1" dirty="0"/>
        </a:p>
      </dgm:t>
    </dgm:pt>
    <dgm:pt modelId="{B30D41E5-F8D4-4553-A86C-000844FFA549}" type="parTrans" cxnId="{14BAFEA5-9687-4C99-86E7-79ADDF22DE77}">
      <dgm:prSet/>
      <dgm:spPr/>
      <dgm:t>
        <a:bodyPr/>
        <a:lstStyle/>
        <a:p>
          <a:endParaRPr lang="es-CO"/>
        </a:p>
      </dgm:t>
    </dgm:pt>
    <dgm:pt modelId="{FAD6553A-1988-4864-955E-ED50F9A15F3B}" type="sibTrans" cxnId="{14BAFEA5-9687-4C99-86E7-79ADDF22DE77}">
      <dgm:prSet/>
      <dgm:spPr/>
      <dgm:t>
        <a:bodyPr/>
        <a:lstStyle/>
        <a:p>
          <a:endParaRPr lang="es-CO"/>
        </a:p>
      </dgm:t>
    </dgm:pt>
    <dgm:pt modelId="{D7526F42-9C75-4A4F-A339-B6D48272EBB9}">
      <dgm:prSet phldrT="[Texto]"/>
      <dgm:spPr>
        <a:blipFill rotWithShape="0">
          <a:blip xmlns:r="http://schemas.openxmlformats.org/officeDocument/2006/relationships" r:embed="rId1"/>
          <a:stretch>
            <a:fillRect r="-714"/>
          </a:stretch>
        </a:blipFill>
      </dgm:spPr>
      <dgm:t>
        <a:bodyPr/>
        <a:lstStyle/>
        <a:p>
          <a:r>
            <a:rPr lang="es-CO">
              <a:noFill/>
            </a:rPr>
            <a:t> </a:t>
          </a:r>
        </a:p>
      </dgm:t>
    </dgm:pt>
    <dgm:pt modelId="{AB8CB8F9-5497-4CF1-A2B0-814E68CA4172}" type="parTrans" cxnId="{7E765034-85EE-4B5C-A6C4-B3CF2F959EA6}">
      <dgm:prSet/>
      <dgm:spPr/>
      <dgm:t>
        <a:bodyPr/>
        <a:lstStyle/>
        <a:p>
          <a:endParaRPr lang="es-CO"/>
        </a:p>
      </dgm:t>
    </dgm:pt>
    <dgm:pt modelId="{02C2F257-CE79-4CCA-AD0F-D3CC2CE7AD1D}" type="sibTrans" cxnId="{7E765034-85EE-4B5C-A6C4-B3CF2F959EA6}">
      <dgm:prSet/>
      <dgm:spPr/>
      <dgm:t>
        <a:bodyPr/>
        <a:lstStyle/>
        <a:p>
          <a:endParaRPr lang="es-CO"/>
        </a:p>
      </dgm:t>
    </dgm:pt>
    <dgm:pt modelId="{E1BEC984-6F44-4A0D-9B4B-C00A98B7D637}">
      <dgm:prSet/>
      <dgm:spPr/>
      <dgm:t>
        <a:bodyPr/>
        <a:lstStyle/>
        <a:p>
          <a:r>
            <a:rPr lang="es-CO" b="1" dirty="0" smtClean="0"/>
            <a:t>Con el fin de representar a f sobre un intervalo x</a:t>
          </a:r>
          <a:endParaRPr lang="es-CO" b="1" dirty="0"/>
        </a:p>
      </dgm:t>
    </dgm:pt>
    <dgm:pt modelId="{FB29CAA2-01AC-4A96-B6C3-7E14374473E8}" type="parTrans" cxnId="{C2C06448-FB0E-4B61-96A1-996078CEAD21}">
      <dgm:prSet/>
      <dgm:spPr/>
      <dgm:t>
        <a:bodyPr/>
        <a:lstStyle/>
        <a:p>
          <a:endParaRPr lang="es-CO"/>
        </a:p>
      </dgm:t>
    </dgm:pt>
    <dgm:pt modelId="{0BF94292-9F3A-4CD3-8B21-380D246D9C73}" type="sibTrans" cxnId="{C2C06448-FB0E-4B61-96A1-996078CEAD21}">
      <dgm:prSet/>
      <dgm:spPr/>
      <dgm:t>
        <a:bodyPr/>
        <a:lstStyle/>
        <a:p>
          <a:endParaRPr lang="es-CO"/>
        </a:p>
      </dgm:t>
    </dgm:pt>
    <dgm:pt modelId="{F8347CAC-6563-455D-B0F0-C16F3B74377F}" type="pres">
      <dgm:prSet presAssocID="{3A4C3F84-5EBF-4C21-9C06-8CB12C2463B7}" presName="Name0" presStyleCnt="0">
        <dgm:presLayoutVars>
          <dgm:dir/>
          <dgm:resizeHandles val="exact"/>
        </dgm:presLayoutVars>
      </dgm:prSet>
      <dgm:spPr/>
    </dgm:pt>
    <dgm:pt modelId="{592DF666-2A09-4889-9372-C63460723250}" type="pres">
      <dgm:prSet presAssocID="{E1BEC984-6F44-4A0D-9B4B-C00A98B7D637}" presName="node" presStyleLbl="node1" presStyleIdx="0" presStyleCnt="4">
        <dgm:presLayoutVars>
          <dgm:bulletEnabled val="1"/>
        </dgm:presLayoutVars>
      </dgm:prSet>
      <dgm:spPr/>
    </dgm:pt>
    <dgm:pt modelId="{15FFB18A-C09A-4D97-B080-35C925493A70}" type="pres">
      <dgm:prSet presAssocID="{0BF94292-9F3A-4CD3-8B21-380D246D9C73}" presName="sibTrans" presStyleLbl="sibTrans2D1" presStyleIdx="0" presStyleCnt="3"/>
      <dgm:spPr/>
    </dgm:pt>
    <dgm:pt modelId="{5407A049-173D-4D7A-8B4F-2C234B5C293B}" type="pres">
      <dgm:prSet presAssocID="{0BF94292-9F3A-4CD3-8B21-380D246D9C73}" presName="connectorText" presStyleLbl="sibTrans2D1" presStyleIdx="0" presStyleCnt="3"/>
      <dgm:spPr/>
    </dgm:pt>
    <dgm:pt modelId="{5BB0C8C8-90BF-4BD9-B48E-096E618ED7CE}" type="pres">
      <dgm:prSet presAssocID="{4488E333-B115-4D07-AB18-A48BD2EFE31A}" presName="node" presStyleLbl="node1" presStyleIdx="1" presStyleCnt="4">
        <dgm:presLayoutVars>
          <dgm:bulletEnabled val="1"/>
        </dgm:presLayoutVars>
      </dgm:prSet>
      <dgm:spPr/>
    </dgm:pt>
    <dgm:pt modelId="{4E7BAF4A-6BBB-4D7F-9F85-3A6A43C7C60E}" type="pres">
      <dgm:prSet presAssocID="{23F547C1-4CCF-4ADF-84E1-0E554D2822CC}" presName="sibTrans" presStyleLbl="sibTrans2D1" presStyleIdx="1" presStyleCnt="3"/>
      <dgm:spPr/>
    </dgm:pt>
    <dgm:pt modelId="{3798C274-3B27-4AA9-A3E0-2B883F640A15}" type="pres">
      <dgm:prSet presAssocID="{23F547C1-4CCF-4ADF-84E1-0E554D2822CC}" presName="connectorText" presStyleLbl="sibTrans2D1" presStyleIdx="1" presStyleCnt="3"/>
      <dgm:spPr/>
    </dgm:pt>
    <dgm:pt modelId="{A0C9D83F-3B4C-4BB7-BDB7-E1845990F7FB}" type="pres">
      <dgm:prSet presAssocID="{E8D82069-D1B0-4114-A3B3-9D0AF6B75B88}" presName="node" presStyleLbl="node1" presStyleIdx="2" presStyleCnt="4">
        <dgm:presLayoutVars>
          <dgm:bulletEnabled val="1"/>
        </dgm:presLayoutVars>
      </dgm:prSet>
      <dgm:spPr/>
    </dgm:pt>
    <dgm:pt modelId="{657F226C-40B8-4148-96EF-8A818C91FBA6}" type="pres">
      <dgm:prSet presAssocID="{FAD6553A-1988-4864-955E-ED50F9A15F3B}" presName="sibTrans" presStyleLbl="sibTrans2D1" presStyleIdx="2" presStyleCnt="3"/>
      <dgm:spPr/>
    </dgm:pt>
    <dgm:pt modelId="{4CA5B72E-7D2A-4637-B3C6-DCB6E3D73E91}" type="pres">
      <dgm:prSet presAssocID="{FAD6553A-1988-4864-955E-ED50F9A15F3B}" presName="connectorText" presStyleLbl="sibTrans2D1" presStyleIdx="2" presStyleCnt="3"/>
      <dgm:spPr/>
    </dgm:pt>
    <dgm:pt modelId="{827F7262-EFDA-4175-A3F3-13A304580F81}" type="pres">
      <dgm:prSet presAssocID="{D7526F42-9C75-4A4F-A339-B6D48272EBB9}" presName="node" presStyleLbl="node1" presStyleIdx="3" presStyleCnt="4" custScaleX="13638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5204A41-DB0A-4A87-936E-6D4774A7226A}" type="presOf" srcId="{0BF94292-9F3A-4CD3-8B21-380D246D9C73}" destId="{15FFB18A-C09A-4D97-B080-35C925493A70}" srcOrd="0" destOrd="0" presId="urn:microsoft.com/office/officeart/2005/8/layout/process1"/>
    <dgm:cxn modelId="{0DBFD19C-C7AF-4449-B783-69C6BD49EA54}" type="presOf" srcId="{FAD6553A-1988-4864-955E-ED50F9A15F3B}" destId="{657F226C-40B8-4148-96EF-8A818C91FBA6}" srcOrd="0" destOrd="0" presId="urn:microsoft.com/office/officeart/2005/8/layout/process1"/>
    <dgm:cxn modelId="{C2C06448-FB0E-4B61-96A1-996078CEAD21}" srcId="{3A4C3F84-5EBF-4C21-9C06-8CB12C2463B7}" destId="{E1BEC984-6F44-4A0D-9B4B-C00A98B7D637}" srcOrd="0" destOrd="0" parTransId="{FB29CAA2-01AC-4A96-B6C3-7E14374473E8}" sibTransId="{0BF94292-9F3A-4CD3-8B21-380D246D9C73}"/>
    <dgm:cxn modelId="{62F47F8D-4B5A-4940-A5C0-864AD8943C96}" srcId="{3A4C3F84-5EBF-4C21-9C06-8CB12C2463B7}" destId="{4488E333-B115-4D07-AB18-A48BD2EFE31A}" srcOrd="1" destOrd="0" parTransId="{1CB68094-6C05-4D84-9E94-B43FB7AAA647}" sibTransId="{23F547C1-4CCF-4ADF-84E1-0E554D2822CC}"/>
    <dgm:cxn modelId="{48234028-2704-4AE1-87CE-FA8D362375D7}" type="presOf" srcId="{E1BEC984-6F44-4A0D-9B4B-C00A98B7D637}" destId="{592DF666-2A09-4889-9372-C63460723250}" srcOrd="0" destOrd="0" presId="urn:microsoft.com/office/officeart/2005/8/layout/process1"/>
    <dgm:cxn modelId="{9E98B5B3-9031-4E71-822B-50CFA617E323}" type="presOf" srcId="{23F547C1-4CCF-4ADF-84E1-0E554D2822CC}" destId="{4E7BAF4A-6BBB-4D7F-9F85-3A6A43C7C60E}" srcOrd="0" destOrd="0" presId="urn:microsoft.com/office/officeart/2005/8/layout/process1"/>
    <dgm:cxn modelId="{AE90B926-B6A8-449C-BAF1-3D21CBA8B7C1}" type="presOf" srcId="{E8D82069-D1B0-4114-A3B3-9D0AF6B75B88}" destId="{A0C9D83F-3B4C-4BB7-BDB7-E1845990F7FB}" srcOrd="0" destOrd="0" presId="urn:microsoft.com/office/officeart/2005/8/layout/process1"/>
    <dgm:cxn modelId="{C264A80E-58AB-4333-891F-E42830960CB7}" type="presOf" srcId="{3A4C3F84-5EBF-4C21-9C06-8CB12C2463B7}" destId="{F8347CAC-6563-455D-B0F0-C16F3B74377F}" srcOrd="0" destOrd="0" presId="urn:microsoft.com/office/officeart/2005/8/layout/process1"/>
    <dgm:cxn modelId="{BC19B0E5-B6AA-47A6-B37A-D7FF35DDF2CC}" type="presOf" srcId="{23F547C1-4CCF-4ADF-84E1-0E554D2822CC}" destId="{3798C274-3B27-4AA9-A3E0-2B883F640A15}" srcOrd="1" destOrd="0" presId="urn:microsoft.com/office/officeart/2005/8/layout/process1"/>
    <dgm:cxn modelId="{1434E808-513C-487E-83DD-D479A838CD50}" type="presOf" srcId="{0BF94292-9F3A-4CD3-8B21-380D246D9C73}" destId="{5407A049-173D-4D7A-8B4F-2C234B5C293B}" srcOrd="1" destOrd="0" presId="urn:microsoft.com/office/officeart/2005/8/layout/process1"/>
    <dgm:cxn modelId="{14BAFEA5-9687-4C99-86E7-79ADDF22DE77}" srcId="{3A4C3F84-5EBF-4C21-9C06-8CB12C2463B7}" destId="{E8D82069-D1B0-4114-A3B3-9D0AF6B75B88}" srcOrd="2" destOrd="0" parTransId="{B30D41E5-F8D4-4553-A86C-000844FFA549}" sibTransId="{FAD6553A-1988-4864-955E-ED50F9A15F3B}"/>
    <dgm:cxn modelId="{A160F367-7D81-4923-8850-7C97C785FE16}" type="presOf" srcId="{D7526F42-9C75-4A4F-A339-B6D48272EBB9}" destId="{827F7262-EFDA-4175-A3F3-13A304580F81}" srcOrd="0" destOrd="0" presId="urn:microsoft.com/office/officeart/2005/8/layout/process1"/>
    <dgm:cxn modelId="{E1079D65-22C3-4987-9F08-A349EA9C350D}" type="presOf" srcId="{FAD6553A-1988-4864-955E-ED50F9A15F3B}" destId="{4CA5B72E-7D2A-4637-B3C6-DCB6E3D73E91}" srcOrd="1" destOrd="0" presId="urn:microsoft.com/office/officeart/2005/8/layout/process1"/>
    <dgm:cxn modelId="{7E765034-85EE-4B5C-A6C4-B3CF2F959EA6}" srcId="{3A4C3F84-5EBF-4C21-9C06-8CB12C2463B7}" destId="{D7526F42-9C75-4A4F-A339-B6D48272EBB9}" srcOrd="3" destOrd="0" parTransId="{AB8CB8F9-5497-4CF1-A2B0-814E68CA4172}" sibTransId="{02C2F257-CE79-4CCA-AD0F-D3CC2CE7AD1D}"/>
    <dgm:cxn modelId="{C9E561F4-253E-4D86-85E6-581211C1AECD}" type="presOf" srcId="{4488E333-B115-4D07-AB18-A48BD2EFE31A}" destId="{5BB0C8C8-90BF-4BD9-B48E-096E618ED7CE}" srcOrd="0" destOrd="0" presId="urn:microsoft.com/office/officeart/2005/8/layout/process1"/>
    <dgm:cxn modelId="{393A7C72-4A6D-446C-9E82-1C341879B115}" type="presParOf" srcId="{F8347CAC-6563-455D-B0F0-C16F3B74377F}" destId="{592DF666-2A09-4889-9372-C63460723250}" srcOrd="0" destOrd="0" presId="urn:microsoft.com/office/officeart/2005/8/layout/process1"/>
    <dgm:cxn modelId="{522628CA-891D-407A-A5C6-8C926826C4BB}" type="presParOf" srcId="{F8347CAC-6563-455D-B0F0-C16F3B74377F}" destId="{15FFB18A-C09A-4D97-B080-35C925493A70}" srcOrd="1" destOrd="0" presId="urn:microsoft.com/office/officeart/2005/8/layout/process1"/>
    <dgm:cxn modelId="{0FCFB982-F20D-4508-B90A-047D0F9497FB}" type="presParOf" srcId="{15FFB18A-C09A-4D97-B080-35C925493A70}" destId="{5407A049-173D-4D7A-8B4F-2C234B5C293B}" srcOrd="0" destOrd="0" presId="urn:microsoft.com/office/officeart/2005/8/layout/process1"/>
    <dgm:cxn modelId="{98591C22-E680-481B-BCD7-867C00F8F5E0}" type="presParOf" srcId="{F8347CAC-6563-455D-B0F0-C16F3B74377F}" destId="{5BB0C8C8-90BF-4BD9-B48E-096E618ED7CE}" srcOrd="2" destOrd="0" presId="urn:microsoft.com/office/officeart/2005/8/layout/process1"/>
    <dgm:cxn modelId="{D4952FA6-4008-4DE1-B54D-B3F0980BA39F}" type="presParOf" srcId="{F8347CAC-6563-455D-B0F0-C16F3B74377F}" destId="{4E7BAF4A-6BBB-4D7F-9F85-3A6A43C7C60E}" srcOrd="3" destOrd="0" presId="urn:microsoft.com/office/officeart/2005/8/layout/process1"/>
    <dgm:cxn modelId="{AE02F4AA-0A0A-418C-95FB-12E367D866ED}" type="presParOf" srcId="{4E7BAF4A-6BBB-4D7F-9F85-3A6A43C7C60E}" destId="{3798C274-3B27-4AA9-A3E0-2B883F640A15}" srcOrd="0" destOrd="0" presId="urn:microsoft.com/office/officeart/2005/8/layout/process1"/>
    <dgm:cxn modelId="{CB22F68E-012B-45E0-B4CF-8183C22398BE}" type="presParOf" srcId="{F8347CAC-6563-455D-B0F0-C16F3B74377F}" destId="{A0C9D83F-3B4C-4BB7-BDB7-E1845990F7FB}" srcOrd="4" destOrd="0" presId="urn:microsoft.com/office/officeart/2005/8/layout/process1"/>
    <dgm:cxn modelId="{27A2132B-6146-4EF5-ADA1-0476B0500A1A}" type="presParOf" srcId="{F8347CAC-6563-455D-B0F0-C16F3B74377F}" destId="{657F226C-40B8-4148-96EF-8A818C91FBA6}" srcOrd="5" destOrd="0" presId="urn:microsoft.com/office/officeart/2005/8/layout/process1"/>
    <dgm:cxn modelId="{9E117105-5A33-4716-B5E3-57D987A068F4}" type="presParOf" srcId="{657F226C-40B8-4148-96EF-8A818C91FBA6}" destId="{4CA5B72E-7D2A-4637-B3C6-DCB6E3D73E91}" srcOrd="0" destOrd="0" presId="urn:microsoft.com/office/officeart/2005/8/layout/process1"/>
    <dgm:cxn modelId="{28791A50-9284-4F77-824E-9758E4026F61}" type="presParOf" srcId="{F8347CAC-6563-455D-B0F0-C16F3B74377F}" destId="{827F7262-EFDA-4175-A3F3-13A304580F81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DF666-2A09-4889-9372-C63460723250}">
      <dsp:nvSpPr>
        <dsp:cNvPr id="0" name=""/>
        <dsp:cNvSpPr/>
      </dsp:nvSpPr>
      <dsp:spPr>
        <a:xfrm>
          <a:off x="1249" y="207164"/>
          <a:ext cx="1869077" cy="122658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Con el fin de representar a f sobre un intervalo x</a:t>
          </a:r>
          <a:endParaRPr lang="es-CO" sz="1800" b="1" kern="1200" dirty="0"/>
        </a:p>
      </dsp:txBody>
      <dsp:txXfrm>
        <a:off x="37174" y="243089"/>
        <a:ext cx="1797227" cy="1154732"/>
      </dsp:txXfrm>
    </dsp:sp>
    <dsp:sp modelId="{15FFB18A-C09A-4D97-B080-35C925493A70}">
      <dsp:nvSpPr>
        <dsp:cNvPr id="0" name=""/>
        <dsp:cNvSpPr/>
      </dsp:nvSpPr>
      <dsp:spPr>
        <a:xfrm>
          <a:off x="2057234" y="588689"/>
          <a:ext cx="396244" cy="463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>
        <a:off x="2057234" y="681395"/>
        <a:ext cx="277371" cy="278119"/>
      </dsp:txXfrm>
    </dsp:sp>
    <dsp:sp modelId="{5BB0C8C8-90BF-4BD9-B48E-096E618ED7CE}">
      <dsp:nvSpPr>
        <dsp:cNvPr id="0" name=""/>
        <dsp:cNvSpPr/>
      </dsp:nvSpPr>
      <dsp:spPr>
        <a:xfrm>
          <a:off x="2617958" y="207164"/>
          <a:ext cx="1869077" cy="1226582"/>
        </a:xfrm>
        <a:prstGeom prst="roundRect">
          <a:avLst>
            <a:gd name="adj" fmla="val 10000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Expandir un f(x) en una serie de Taylor en un punto x=a</a:t>
          </a:r>
          <a:endParaRPr lang="es-CO" sz="1800" b="1" kern="1200" dirty="0"/>
        </a:p>
      </dsp:txBody>
      <dsp:txXfrm>
        <a:off x="2653883" y="243089"/>
        <a:ext cx="1797227" cy="1154732"/>
      </dsp:txXfrm>
    </dsp:sp>
    <dsp:sp modelId="{4E7BAF4A-6BBB-4D7F-9F85-3A6A43C7C60E}">
      <dsp:nvSpPr>
        <dsp:cNvPr id="0" name=""/>
        <dsp:cNvSpPr/>
      </dsp:nvSpPr>
      <dsp:spPr>
        <a:xfrm>
          <a:off x="4673943" y="588689"/>
          <a:ext cx="396244" cy="463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>
        <a:off x="4673943" y="681395"/>
        <a:ext cx="277371" cy="278119"/>
      </dsp:txXfrm>
    </dsp:sp>
    <dsp:sp modelId="{A0C9D83F-3B4C-4BB7-BDB7-E1845990F7FB}">
      <dsp:nvSpPr>
        <dsp:cNvPr id="0" name=""/>
        <dsp:cNvSpPr/>
      </dsp:nvSpPr>
      <dsp:spPr>
        <a:xfrm>
          <a:off x="5234666" y="207164"/>
          <a:ext cx="1869077" cy="1226582"/>
        </a:xfrm>
        <a:prstGeom prst="roundRect">
          <a:avLst>
            <a:gd name="adj" fmla="val 10000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No garantiza que la serie Converja</a:t>
          </a:r>
          <a:endParaRPr lang="es-CO" sz="1800" b="1" kern="1200" dirty="0"/>
        </a:p>
      </dsp:txBody>
      <dsp:txXfrm>
        <a:off x="5270591" y="243089"/>
        <a:ext cx="1797227" cy="1154732"/>
      </dsp:txXfrm>
    </dsp:sp>
    <dsp:sp modelId="{657F226C-40B8-4148-96EF-8A818C91FBA6}">
      <dsp:nvSpPr>
        <dsp:cNvPr id="0" name=""/>
        <dsp:cNvSpPr/>
      </dsp:nvSpPr>
      <dsp:spPr>
        <a:xfrm>
          <a:off x="7290651" y="588689"/>
          <a:ext cx="396244" cy="463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400" kern="1200"/>
        </a:p>
      </dsp:txBody>
      <dsp:txXfrm>
        <a:off x="7290651" y="681395"/>
        <a:ext cx="277371" cy="278119"/>
      </dsp:txXfrm>
    </dsp:sp>
    <dsp:sp modelId="{827F7262-EFDA-4175-A3F3-13A304580F81}">
      <dsp:nvSpPr>
        <dsp:cNvPr id="0" name=""/>
        <dsp:cNvSpPr/>
      </dsp:nvSpPr>
      <dsp:spPr>
        <a:xfrm>
          <a:off x="7851374" y="207164"/>
          <a:ext cx="2549197" cy="1226582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/>
            <a:t>Es posible que Rn(x) no converja cuando </a:t>
          </a:r>
          <a14:m xmlns:a14="http://schemas.microsoft.com/office/drawing/2010/main">
            <m:oMath xmlns:m="http://schemas.openxmlformats.org/officeDocument/2006/math">
              <m:r>
                <a:rPr lang="en-US" sz="1800" b="1" i="1" kern="1200" smtClean="0">
                  <a:latin typeface="Cambria Math" panose="02040503050406030204" pitchFamily="18" charset="0"/>
                </a:rPr>
                <m:t>𝒏</m:t>
              </m:r>
              <m:r>
                <a:rPr lang="en-US" sz="1800" b="1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→∞</m:t>
              </m:r>
            </m:oMath>
          </a14:m>
          <a:endParaRPr lang="es-CO" sz="1800" b="1" kern="1200" dirty="0"/>
        </a:p>
      </dsp:txBody>
      <dsp:txXfrm>
        <a:off x="7887299" y="243089"/>
        <a:ext cx="2477347" cy="1154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276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52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71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434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80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39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058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780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7593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228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494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30310-19C7-419F-83D0-2F219A579246}" type="datetimeFigureOut">
              <a:rPr lang="es-CO" smtClean="0"/>
              <a:t>06/07/2015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ADB30-DDBE-4A32-8662-7C2785E24D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319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8.png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tmp"/><Relationship Id="rId5" Type="http://schemas.openxmlformats.org/officeDocument/2006/relationships/image" Target="../media/image28.tmp"/><Relationship Id="rId4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tm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31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2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tmp"/><Relationship Id="rId4" Type="http://schemas.openxmlformats.org/officeDocument/2006/relationships/image" Target="../media/image33.tm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tmp"/><Relationship Id="rId2" Type="http://schemas.openxmlformats.org/officeDocument/2006/relationships/image" Target="../media/image35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tmp"/><Relationship Id="rId5" Type="http://schemas.openxmlformats.org/officeDocument/2006/relationships/image" Target="../media/image33.tmp"/><Relationship Id="rId4" Type="http://schemas.openxmlformats.org/officeDocument/2006/relationships/image" Target="../media/image37.tm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tmp"/><Relationship Id="rId2" Type="http://schemas.openxmlformats.org/officeDocument/2006/relationships/image" Target="../media/image35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tmp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4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5.wmf"/><Relationship Id="rId3" Type="http://schemas.openxmlformats.org/officeDocument/2006/relationships/image" Target="../media/image10.png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6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330589" y="476319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FUNCIONES COMPUESTAS Y REGLA DE LA CADENA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73125" y="4570468"/>
            <a:ext cx="9144000" cy="1655762"/>
          </a:xfrm>
        </p:spPr>
        <p:txBody>
          <a:bodyPr>
            <a:normAutofit/>
          </a:bodyPr>
          <a:lstStyle/>
          <a:p>
            <a:r>
              <a:rPr lang="es-CO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Ing. Luis Fernando García</a:t>
            </a:r>
          </a:p>
          <a:p>
            <a:r>
              <a:rPr lang="es-CO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Ing. Edxon Stiven Meneses</a:t>
            </a:r>
            <a:endParaRPr lang="es-CO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0179911" y="6383335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Sección 13.4 y 13.5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149809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FORMULA DE TAYLOR </a:t>
            </a:r>
            <a:endParaRPr lang="es-CO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i="1">
                          <a:latin typeface="Cambria Math" panose="02040503050406030204" pitchFamily="18" charset="0"/>
                        </a:rPr>
                        <m:t>𝑅𝑛</m:t>
                      </m:r>
                      <m:d>
                        <m:dPr>
                          <m:ctrlPr>
                            <a:rPr lang="es-CO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O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O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O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s-C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O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sup>
                          </m:sSup>
                          <m:d>
                            <m:dPr>
                              <m:ctrlPr>
                                <a:rPr lang="es-C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</m:e>
                          </m:d>
                        </m:num>
                        <m:den>
                          <m: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O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s-C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O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sup>
                          </m:sSup>
                          <m:d>
                            <m:dPr>
                              <m:ctrlPr>
                                <a:rPr lang="es-C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f>
                        <m:fPr>
                          <m:ctrlP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O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s-CO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O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sup>
                          </m:sSup>
                          <m:d>
                            <m:dPr>
                              <m:ctrlPr>
                                <a:rPr lang="es-CO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s-CO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2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</a:t>
                </a:r>
                <a:r>
                  <a:rPr lang="en-US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puede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escribir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que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s-CO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O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s-CO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s-CO" sz="2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d>
                      <m:d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s-CO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O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′′</m:t>
                            </m:r>
                          </m:sup>
                        </m:sSup>
                        <m:d>
                          <m:dPr>
                            <m:ctrlPr>
                              <a:rPr lang="es-CO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2!</m:t>
                        </m:r>
                      </m:den>
                    </m:f>
                    <m:sSup>
                      <m:sSup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CO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CO" sz="2400" i="1">
                        <a:latin typeface="Cambria Math" panose="02040503050406030204" pitchFamily="18" charset="0"/>
                      </a:rPr>
                      <m:t>+…+</m:t>
                    </m:r>
                    <m:f>
                      <m:f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O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d>
                              <m:dPr>
                                <m:ctrlPr>
                                  <a:rPr lang="es-CO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O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s-CO" sz="2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</m:sup>
                        </m:sSup>
                        <m:d>
                          <m:dPr>
                            <m:ctrlPr>
                              <a:rPr lang="es-CO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es-CO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CO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CO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e>
                      <m:sup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s-CO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s-CO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 donde el error de la aproximación está dado por </a:t>
                </a:r>
                <a14:m>
                  <m:oMath xmlns:m="http://schemas.openxmlformats.org/officeDocument/2006/math">
                    <m:r>
                      <a:rPr lang="es-CO" sz="2400" i="1">
                        <a:latin typeface="Cambria Math" panose="02040503050406030204" pitchFamily="18" charset="0"/>
                      </a:rPr>
                      <m:t>𝑅𝑛</m:t>
                    </m:r>
                    <m:d>
                      <m:d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s-CO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s-CO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es-CO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“La Fórmula de Taylor es una aproximación, la aproximación de una función dada f(x) por un polinomio de grado finito, con </a:t>
                </a:r>
                <a14:m>
                  <m:oMath xmlns:m="http://schemas.openxmlformats.org/officeDocument/2006/math">
                    <m:r>
                      <a:rPr lang="es-CO" sz="2400" i="1">
                        <a:latin typeface="Cambria Math" panose="02040503050406030204" pitchFamily="18" charset="0"/>
                      </a:rPr>
                      <m:t>𝑅𝑛</m:t>
                    </m:r>
                    <m:d>
                      <m:dPr>
                        <m:ctrlPr>
                          <a:rPr lang="es-CO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O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O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que nos permite señalar los límites de el error incurrido.”….</a:t>
                </a:r>
                <a:r>
                  <a:rPr lang="es-CO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Greenberg</a:t>
                </a:r>
                <a:r>
                  <a:rPr lang="es-CO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s-CO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r="-870" b="-1401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/>
          <p:cNvSpPr/>
          <p:nvPr/>
        </p:nvSpPr>
        <p:spPr>
          <a:xfrm>
            <a:off x="7279266" y="1907931"/>
            <a:ext cx="930456" cy="37806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/>
          <p:cNvSpPr txBox="1"/>
          <p:nvPr/>
        </p:nvSpPr>
        <p:spPr>
          <a:xfrm>
            <a:off x="6358872" y="3112949"/>
            <a:ext cx="34789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smtClean="0"/>
              <a:t>Término Desconocido</a:t>
            </a:r>
            <a:endParaRPr lang="es-CO" sz="2800" dirty="0"/>
          </a:p>
        </p:txBody>
      </p:sp>
      <p:sp>
        <p:nvSpPr>
          <p:cNvPr id="6" name="Flecha izquierda 5"/>
          <p:cNvSpPr/>
          <p:nvPr/>
        </p:nvSpPr>
        <p:spPr>
          <a:xfrm rot="5400000">
            <a:off x="7726160" y="2629082"/>
            <a:ext cx="744338" cy="2227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587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2040" y="123239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FORMULA DE TAYLOR 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474918" cy="173176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s-CO" dirty="0" smtClean="0"/>
                  <a:t>Si se supone que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s-CO" dirty="0" smtClean="0"/>
                  <a:t> se tiene: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℩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p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d>
                                </m:sup>
                              </m:sSup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𝑗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CO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474918" cy="1731767"/>
              </a:xfrm>
              <a:blipFill rotWithShape="0">
                <a:blip r:embed="rId2"/>
                <a:stretch>
                  <a:fillRect l="-2339" t="-5614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ángulo 3"/>
          <p:cNvSpPr/>
          <p:nvPr/>
        </p:nvSpPr>
        <p:spPr>
          <a:xfrm>
            <a:off x="852370" y="2275861"/>
            <a:ext cx="4496244" cy="124395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CuadroTexto 4"/>
          <p:cNvSpPr txBox="1"/>
          <p:nvPr/>
        </p:nvSpPr>
        <p:spPr>
          <a:xfrm>
            <a:off x="5987441" y="2386438"/>
            <a:ext cx="31690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u="sng" dirty="0" smtClean="0"/>
              <a:t>Serie de Taylor de </a:t>
            </a:r>
            <a:r>
              <a:rPr lang="es-CO" sz="2800" b="1" i="1" u="sng" dirty="0" smtClean="0"/>
              <a:t>f</a:t>
            </a:r>
            <a:r>
              <a:rPr lang="es-CO" sz="2800" b="1" u="sng" dirty="0" smtClean="0"/>
              <a:t> en el punto </a:t>
            </a:r>
            <a:r>
              <a:rPr lang="es-CO" sz="2800" b="1" i="1" u="sng" dirty="0" smtClean="0"/>
              <a:t>a</a:t>
            </a:r>
            <a:endParaRPr lang="es-CO" sz="2800" b="1" i="1" u="sng" dirty="0"/>
          </a:p>
        </p:txBody>
      </p:sp>
      <p:sp>
        <p:nvSpPr>
          <p:cNvPr id="6" name="Llamada de flecha hacia abajo 5"/>
          <p:cNvSpPr/>
          <p:nvPr/>
        </p:nvSpPr>
        <p:spPr>
          <a:xfrm>
            <a:off x="5812076" y="3340545"/>
            <a:ext cx="3519813" cy="1991638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CuadroTexto 6"/>
          <p:cNvSpPr txBox="1"/>
          <p:nvPr/>
        </p:nvSpPr>
        <p:spPr>
          <a:xfrm>
            <a:off x="5899757" y="3340545"/>
            <a:ext cx="33444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Serie Converja en un intervalo x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O" sz="2000" i="1" dirty="0" smtClean="0"/>
              <a:t>Función a la cual converge la serie</a:t>
            </a:r>
            <a:endParaRPr lang="es-CO" sz="2000" i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5987439" y="5359734"/>
            <a:ext cx="31690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smtClean="0"/>
              <a:t>Igualar </a:t>
            </a:r>
            <a:r>
              <a:rPr lang="es-CO" sz="2800" i="1" dirty="0" smtClean="0"/>
              <a:t>f(x) </a:t>
            </a:r>
            <a:r>
              <a:rPr lang="es-CO" sz="2800" dirty="0" smtClean="0"/>
              <a:t>en algún intervalo </a:t>
            </a:r>
            <a:r>
              <a:rPr lang="es-CO" sz="2800" i="1" dirty="0" smtClean="0"/>
              <a:t>I</a:t>
            </a:r>
            <a:endParaRPr lang="es-CO" sz="2800" i="1" dirty="0"/>
          </a:p>
        </p:txBody>
      </p:sp>
      <p:sp>
        <p:nvSpPr>
          <p:cNvPr id="9" name="Flecha derecha 8"/>
          <p:cNvSpPr/>
          <p:nvPr/>
        </p:nvSpPr>
        <p:spPr>
          <a:xfrm rot="10800000">
            <a:off x="4321481" y="5559428"/>
            <a:ext cx="1490595" cy="5547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852370" y="5359734"/>
                <a:ext cx="3183169" cy="954107"/>
              </a:xfrm>
              <a:prstGeom prst="rect">
                <a:avLst/>
              </a:prstGeom>
              <a:ln>
                <a:solidFill>
                  <a:srgbClr val="FFFF0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𝑇𝑆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𝑓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℩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s-CO" sz="2800" dirty="0" smtClean="0"/>
                  <a:t> representa a </a:t>
                </a:r>
                <a:r>
                  <a:rPr lang="es-CO" sz="2800" i="1" dirty="0" smtClean="0"/>
                  <a:t>f</a:t>
                </a:r>
                <a:r>
                  <a:rPr lang="es-CO" sz="2800" dirty="0" smtClean="0"/>
                  <a:t> en</a:t>
                </a:r>
                <a:r>
                  <a:rPr lang="es-CO" sz="2800" i="1" dirty="0" smtClean="0"/>
                  <a:t> I </a:t>
                </a:r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370" y="5359734"/>
                <a:ext cx="3183169" cy="954107"/>
              </a:xfrm>
              <a:prstGeom prst="rect">
                <a:avLst/>
              </a:prstGeom>
              <a:blipFill rotWithShape="0">
                <a:blip r:embed="rId3"/>
                <a:stretch>
                  <a:fillRect t="-5031" r="-4008" b="-16352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555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5992" y="108656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FORMULA DE TAYLOR 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66846"/>
          </a:xfrm>
        </p:spPr>
        <p:txBody>
          <a:bodyPr/>
          <a:lstStyle/>
          <a:p>
            <a:pPr marL="0" indent="0">
              <a:buNone/>
            </a:pPr>
            <a:r>
              <a:rPr lang="es-CO" i="1" u="sng" dirty="0" smtClean="0"/>
              <a:t>Problema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Diagrama 3"/>
              <p:cNvGraphicFramePr/>
              <p:nvPr>
                <p:extLst/>
              </p:nvPr>
            </p:nvGraphicFramePr>
            <p:xfrm>
              <a:off x="951978" y="2292262"/>
              <a:ext cx="10401822" cy="164091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4" name="Diagrama 3"/>
              <p:cNvGraphicFramePr/>
              <p:nvPr>
                <p:extLst>
                  <p:ext uri="{D42A27DB-BD31-4B8C-83A1-F6EECF244321}">
                    <p14:modId xmlns:p14="http://schemas.microsoft.com/office/powerpoint/2010/main" val="655893921"/>
                  </p:ext>
                </p:extLst>
              </p:nvPr>
            </p:nvGraphicFramePr>
            <p:xfrm>
              <a:off x="951978" y="2292262"/>
              <a:ext cx="10401822" cy="164091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  <p:sp>
        <p:nvSpPr>
          <p:cNvPr id="5" name="Rectángulo 4"/>
          <p:cNvSpPr/>
          <p:nvPr/>
        </p:nvSpPr>
        <p:spPr>
          <a:xfrm>
            <a:off x="838200" y="3868497"/>
            <a:ext cx="10515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i="1" u="sng" dirty="0" smtClean="0"/>
              <a:t>Se Garantiza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Elipse 5"/>
              <p:cNvSpPr/>
              <p:nvPr/>
            </p:nvSpPr>
            <p:spPr>
              <a:xfrm>
                <a:off x="5025024" y="4391717"/>
                <a:ext cx="2141951" cy="2035479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)→0</m:t>
                    </m:r>
                  </m:oMath>
                </a14:m>
                <a:r>
                  <a:rPr lang="en-US" dirty="0"/>
                  <a:t> en un </a:t>
                </a:r>
                <a:r>
                  <a:rPr lang="en-US" dirty="0" err="1" smtClean="0"/>
                  <a:t>Intervalo</a:t>
                </a:r>
                <a:r>
                  <a:rPr lang="en-US" dirty="0" smtClean="0"/>
                  <a:t> </a:t>
                </a:r>
                <a:r>
                  <a:rPr lang="en-US" dirty="0"/>
                  <a:t>x</a:t>
                </a:r>
                <a:endParaRPr lang="es-CO" dirty="0"/>
              </a:p>
            </p:txBody>
          </p:sp>
        </mc:Choice>
        <mc:Fallback xmlns="">
          <p:sp>
            <p:nvSpPr>
              <p:cNvPr id="6" name="Elips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5024" y="4391717"/>
                <a:ext cx="2141951" cy="2035479"/>
              </a:xfrm>
              <a:prstGeom prst="ellipse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2797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2DF666-2A09-4889-9372-C634607232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FFB18A-C09A-4D97-B080-35C925493A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B0C8C8-90BF-4BD9-B48E-096E618ED7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7BAF4A-6BBB-4D7F-9F85-3A6A43C7C6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C9D83F-3B4C-4BB7-BDB7-E1845990F7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7F226C-40B8-4148-96EF-8A818C91FB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7F7262-EFDA-4175-A3F3-13A304580F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Sub>
          <a:bldDgm bld="one"/>
        </p:bldSub>
      </p:bldGraphic>
      <p:bldP spid="5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ángulo 19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7134" y="104819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FORMULA DE TAYLOR </a:t>
            </a:r>
            <a:endParaRPr lang="es-CO" dirty="0">
              <a:solidFill>
                <a:schemeClr val="bg1"/>
              </a:solidFill>
            </a:endParaRPr>
          </a:p>
        </p:txBody>
      </p:sp>
      <p:pic>
        <p:nvPicPr>
          <p:cNvPr id="5" name="Imagen 4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35693"/>
            <a:ext cx="3420650" cy="36167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838200" y="5735875"/>
                <a:ext cx="363359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CO" sz="2000" b="1" dirty="0" smtClean="0"/>
                  <a:t>Fig. 1. Consecuencia de las sumas parciales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𝐞</m:t>
                        </m:r>
                      </m:e>
                      <m:sup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0" smtClean="0">
                            <a:latin typeface="Cambria Math" panose="02040503050406030204" pitchFamily="18" charset="0"/>
                          </a:rPr>
                          <m:t>𝐱</m:t>
                        </m:r>
                      </m:sup>
                    </m:sSup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. [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s-CO" sz="2000" b="1" dirty="0" smtClean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735875"/>
                <a:ext cx="3633592" cy="707886"/>
              </a:xfrm>
              <a:prstGeom prst="rect">
                <a:avLst/>
              </a:prstGeom>
              <a:blipFill rotWithShape="0">
                <a:blip r:embed="rId3"/>
                <a:stretch>
                  <a:fillRect t="-5172" b="-1465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orma libre 6"/>
          <p:cNvSpPr/>
          <p:nvPr/>
        </p:nvSpPr>
        <p:spPr>
          <a:xfrm>
            <a:off x="1089764" y="2392471"/>
            <a:ext cx="2805831" cy="1742266"/>
          </a:xfrm>
          <a:custGeom>
            <a:avLst/>
            <a:gdLst>
              <a:gd name="connsiteX0" fmla="*/ 0 w 2805831"/>
              <a:gd name="connsiteY0" fmla="*/ 0 h 1742266"/>
              <a:gd name="connsiteX1" fmla="*/ 12526 w 2805831"/>
              <a:gd name="connsiteY1" fmla="*/ 62630 h 1742266"/>
              <a:gd name="connsiteX2" fmla="*/ 62631 w 2805831"/>
              <a:gd name="connsiteY2" fmla="*/ 125261 h 1742266"/>
              <a:gd name="connsiteX3" fmla="*/ 125261 w 2805831"/>
              <a:gd name="connsiteY3" fmla="*/ 200417 h 1742266"/>
              <a:gd name="connsiteX4" fmla="*/ 162839 w 2805831"/>
              <a:gd name="connsiteY4" fmla="*/ 275573 h 1742266"/>
              <a:gd name="connsiteX5" fmla="*/ 175365 w 2805831"/>
              <a:gd name="connsiteY5" fmla="*/ 313151 h 1742266"/>
              <a:gd name="connsiteX6" fmla="*/ 225469 w 2805831"/>
              <a:gd name="connsiteY6" fmla="*/ 388307 h 1742266"/>
              <a:gd name="connsiteX7" fmla="*/ 263047 w 2805831"/>
              <a:gd name="connsiteY7" fmla="*/ 463463 h 1742266"/>
              <a:gd name="connsiteX8" fmla="*/ 313151 w 2805831"/>
              <a:gd name="connsiteY8" fmla="*/ 538619 h 1742266"/>
              <a:gd name="connsiteX9" fmla="*/ 375781 w 2805831"/>
              <a:gd name="connsiteY9" fmla="*/ 626302 h 1742266"/>
              <a:gd name="connsiteX10" fmla="*/ 425885 w 2805831"/>
              <a:gd name="connsiteY10" fmla="*/ 701458 h 1742266"/>
              <a:gd name="connsiteX11" fmla="*/ 438411 w 2805831"/>
              <a:gd name="connsiteY11" fmla="*/ 739036 h 1742266"/>
              <a:gd name="connsiteX12" fmla="*/ 513568 w 2805831"/>
              <a:gd name="connsiteY12" fmla="*/ 814192 h 1742266"/>
              <a:gd name="connsiteX13" fmla="*/ 551146 w 2805831"/>
              <a:gd name="connsiteY13" fmla="*/ 851770 h 1742266"/>
              <a:gd name="connsiteX14" fmla="*/ 576198 w 2805831"/>
              <a:gd name="connsiteY14" fmla="*/ 889348 h 1742266"/>
              <a:gd name="connsiteX15" fmla="*/ 613776 w 2805831"/>
              <a:gd name="connsiteY15" fmla="*/ 914400 h 1742266"/>
              <a:gd name="connsiteX16" fmla="*/ 726510 w 2805831"/>
              <a:gd name="connsiteY16" fmla="*/ 1052187 h 1742266"/>
              <a:gd name="connsiteX17" fmla="*/ 776614 w 2805831"/>
              <a:gd name="connsiteY17" fmla="*/ 1064713 h 1742266"/>
              <a:gd name="connsiteX18" fmla="*/ 814192 w 2805831"/>
              <a:gd name="connsiteY18" fmla="*/ 1102291 h 1742266"/>
              <a:gd name="connsiteX19" fmla="*/ 851770 w 2805831"/>
              <a:gd name="connsiteY19" fmla="*/ 1164921 h 1742266"/>
              <a:gd name="connsiteX20" fmla="*/ 926926 w 2805831"/>
              <a:gd name="connsiteY20" fmla="*/ 1202499 h 1742266"/>
              <a:gd name="connsiteX21" fmla="*/ 977031 w 2805831"/>
              <a:gd name="connsiteY21" fmla="*/ 1227551 h 1742266"/>
              <a:gd name="connsiteX22" fmla="*/ 1014609 w 2805831"/>
              <a:gd name="connsiteY22" fmla="*/ 1252603 h 1742266"/>
              <a:gd name="connsiteX23" fmla="*/ 1089765 w 2805831"/>
              <a:gd name="connsiteY23" fmla="*/ 1277655 h 1742266"/>
              <a:gd name="connsiteX24" fmla="*/ 1127343 w 2805831"/>
              <a:gd name="connsiteY24" fmla="*/ 1302707 h 1742266"/>
              <a:gd name="connsiteX25" fmla="*/ 1177447 w 2805831"/>
              <a:gd name="connsiteY25" fmla="*/ 1340285 h 1742266"/>
              <a:gd name="connsiteX26" fmla="*/ 1252603 w 2805831"/>
              <a:gd name="connsiteY26" fmla="*/ 1365337 h 1742266"/>
              <a:gd name="connsiteX27" fmla="*/ 1290181 w 2805831"/>
              <a:gd name="connsiteY27" fmla="*/ 1390389 h 1742266"/>
              <a:gd name="connsiteX28" fmla="*/ 1390389 w 2805831"/>
              <a:gd name="connsiteY28" fmla="*/ 1402915 h 1742266"/>
              <a:gd name="connsiteX29" fmla="*/ 1478072 w 2805831"/>
              <a:gd name="connsiteY29" fmla="*/ 1440493 h 1742266"/>
              <a:gd name="connsiteX30" fmla="*/ 1565754 w 2805831"/>
              <a:gd name="connsiteY30" fmla="*/ 1465545 h 1742266"/>
              <a:gd name="connsiteX31" fmla="*/ 1615858 w 2805831"/>
              <a:gd name="connsiteY31" fmla="*/ 1503124 h 1742266"/>
              <a:gd name="connsiteX32" fmla="*/ 1728592 w 2805831"/>
              <a:gd name="connsiteY32" fmla="*/ 1528176 h 1742266"/>
              <a:gd name="connsiteX33" fmla="*/ 1766170 w 2805831"/>
              <a:gd name="connsiteY33" fmla="*/ 1540702 h 1742266"/>
              <a:gd name="connsiteX34" fmla="*/ 1841326 w 2805831"/>
              <a:gd name="connsiteY34" fmla="*/ 1553228 h 1742266"/>
              <a:gd name="connsiteX35" fmla="*/ 1878904 w 2805831"/>
              <a:gd name="connsiteY35" fmla="*/ 1565754 h 1742266"/>
              <a:gd name="connsiteX36" fmla="*/ 1954061 w 2805831"/>
              <a:gd name="connsiteY36" fmla="*/ 1578280 h 1742266"/>
              <a:gd name="connsiteX37" fmla="*/ 2091847 w 2805831"/>
              <a:gd name="connsiteY37" fmla="*/ 1603332 h 1742266"/>
              <a:gd name="connsiteX38" fmla="*/ 2179529 w 2805831"/>
              <a:gd name="connsiteY38" fmla="*/ 1628384 h 1742266"/>
              <a:gd name="connsiteX39" fmla="*/ 2354894 w 2805831"/>
              <a:gd name="connsiteY39" fmla="*/ 1653436 h 1742266"/>
              <a:gd name="connsiteX40" fmla="*/ 2430050 w 2805831"/>
              <a:gd name="connsiteY40" fmla="*/ 1678488 h 1742266"/>
              <a:gd name="connsiteX41" fmla="*/ 2505206 w 2805831"/>
              <a:gd name="connsiteY41" fmla="*/ 1703540 h 1742266"/>
              <a:gd name="connsiteX42" fmla="*/ 2668044 w 2805831"/>
              <a:gd name="connsiteY42" fmla="*/ 1716066 h 1742266"/>
              <a:gd name="connsiteX43" fmla="*/ 2805831 w 2805831"/>
              <a:gd name="connsiteY43" fmla="*/ 1741118 h 1742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805831" h="1742266">
                <a:moveTo>
                  <a:pt x="0" y="0"/>
                </a:moveTo>
                <a:cubicBezTo>
                  <a:pt x="4175" y="20877"/>
                  <a:pt x="5051" y="42695"/>
                  <a:pt x="12526" y="62630"/>
                </a:cubicBezTo>
                <a:cubicBezTo>
                  <a:pt x="26133" y="98916"/>
                  <a:pt x="41051" y="98286"/>
                  <a:pt x="62631" y="125261"/>
                </a:cubicBezTo>
                <a:cubicBezTo>
                  <a:pt x="132389" y="212458"/>
                  <a:pt x="35995" y="111151"/>
                  <a:pt x="125261" y="200417"/>
                </a:cubicBezTo>
                <a:cubicBezTo>
                  <a:pt x="156745" y="294870"/>
                  <a:pt x="114275" y="178445"/>
                  <a:pt x="162839" y="275573"/>
                </a:cubicBezTo>
                <a:cubicBezTo>
                  <a:pt x="168744" y="287383"/>
                  <a:pt x="168953" y="301609"/>
                  <a:pt x="175365" y="313151"/>
                </a:cubicBezTo>
                <a:cubicBezTo>
                  <a:pt x="189987" y="339471"/>
                  <a:pt x="215948" y="359743"/>
                  <a:pt x="225469" y="388307"/>
                </a:cubicBezTo>
                <a:cubicBezTo>
                  <a:pt x="256953" y="482760"/>
                  <a:pt x="214483" y="366335"/>
                  <a:pt x="263047" y="463463"/>
                </a:cubicBezTo>
                <a:cubicBezTo>
                  <a:pt x="299303" y="535974"/>
                  <a:pt x="241916" y="467384"/>
                  <a:pt x="313151" y="538619"/>
                </a:cubicBezTo>
                <a:cubicBezTo>
                  <a:pt x="367536" y="647390"/>
                  <a:pt x="304688" y="534896"/>
                  <a:pt x="375781" y="626302"/>
                </a:cubicBezTo>
                <a:cubicBezTo>
                  <a:pt x="394266" y="650068"/>
                  <a:pt x="416364" y="672894"/>
                  <a:pt x="425885" y="701458"/>
                </a:cubicBezTo>
                <a:cubicBezTo>
                  <a:pt x="430060" y="713984"/>
                  <a:pt x="430305" y="728614"/>
                  <a:pt x="438411" y="739036"/>
                </a:cubicBezTo>
                <a:cubicBezTo>
                  <a:pt x="460163" y="767002"/>
                  <a:pt x="488516" y="789140"/>
                  <a:pt x="513568" y="814192"/>
                </a:cubicBezTo>
                <a:cubicBezTo>
                  <a:pt x="526094" y="826718"/>
                  <a:pt x="541320" y="837031"/>
                  <a:pt x="551146" y="851770"/>
                </a:cubicBezTo>
                <a:cubicBezTo>
                  <a:pt x="559497" y="864296"/>
                  <a:pt x="565553" y="878703"/>
                  <a:pt x="576198" y="889348"/>
                </a:cubicBezTo>
                <a:cubicBezTo>
                  <a:pt x="586843" y="899993"/>
                  <a:pt x="601250" y="906049"/>
                  <a:pt x="613776" y="914400"/>
                </a:cubicBezTo>
                <a:cubicBezTo>
                  <a:pt x="628907" y="937097"/>
                  <a:pt x="692943" y="1043795"/>
                  <a:pt x="726510" y="1052187"/>
                </a:cubicBezTo>
                <a:lnTo>
                  <a:pt x="776614" y="1064713"/>
                </a:lnTo>
                <a:cubicBezTo>
                  <a:pt x="789140" y="1077239"/>
                  <a:pt x="803563" y="1088119"/>
                  <a:pt x="814192" y="1102291"/>
                </a:cubicBezTo>
                <a:cubicBezTo>
                  <a:pt x="828800" y="1121768"/>
                  <a:pt x="835926" y="1146436"/>
                  <a:pt x="851770" y="1164921"/>
                </a:cubicBezTo>
                <a:cubicBezTo>
                  <a:pt x="875065" y="1192099"/>
                  <a:pt x="897228" y="1189772"/>
                  <a:pt x="926926" y="1202499"/>
                </a:cubicBezTo>
                <a:cubicBezTo>
                  <a:pt x="944089" y="1209855"/>
                  <a:pt x="960818" y="1218287"/>
                  <a:pt x="977031" y="1227551"/>
                </a:cubicBezTo>
                <a:cubicBezTo>
                  <a:pt x="990102" y="1235020"/>
                  <a:pt x="1000852" y="1246489"/>
                  <a:pt x="1014609" y="1252603"/>
                </a:cubicBezTo>
                <a:cubicBezTo>
                  <a:pt x="1038740" y="1263328"/>
                  <a:pt x="1067793" y="1263007"/>
                  <a:pt x="1089765" y="1277655"/>
                </a:cubicBezTo>
                <a:cubicBezTo>
                  <a:pt x="1102291" y="1286006"/>
                  <a:pt x="1115093" y="1293957"/>
                  <a:pt x="1127343" y="1302707"/>
                </a:cubicBezTo>
                <a:cubicBezTo>
                  <a:pt x="1144331" y="1314841"/>
                  <a:pt x="1158774" y="1330949"/>
                  <a:pt x="1177447" y="1340285"/>
                </a:cubicBezTo>
                <a:cubicBezTo>
                  <a:pt x="1201066" y="1352095"/>
                  <a:pt x="1230631" y="1350689"/>
                  <a:pt x="1252603" y="1365337"/>
                </a:cubicBezTo>
                <a:cubicBezTo>
                  <a:pt x="1265129" y="1373688"/>
                  <a:pt x="1275657" y="1386428"/>
                  <a:pt x="1290181" y="1390389"/>
                </a:cubicBezTo>
                <a:cubicBezTo>
                  <a:pt x="1322657" y="1399246"/>
                  <a:pt x="1356986" y="1398740"/>
                  <a:pt x="1390389" y="1402915"/>
                </a:cubicBezTo>
                <a:cubicBezTo>
                  <a:pt x="1478515" y="1432290"/>
                  <a:pt x="1369727" y="1394059"/>
                  <a:pt x="1478072" y="1440493"/>
                </a:cubicBezTo>
                <a:cubicBezTo>
                  <a:pt x="1503230" y="1451275"/>
                  <a:pt x="1540329" y="1459189"/>
                  <a:pt x="1565754" y="1465545"/>
                </a:cubicBezTo>
                <a:cubicBezTo>
                  <a:pt x="1582455" y="1478071"/>
                  <a:pt x="1597185" y="1493787"/>
                  <a:pt x="1615858" y="1503124"/>
                </a:cubicBezTo>
                <a:cubicBezTo>
                  <a:pt x="1628716" y="1509553"/>
                  <a:pt x="1720686" y="1526199"/>
                  <a:pt x="1728592" y="1528176"/>
                </a:cubicBezTo>
                <a:cubicBezTo>
                  <a:pt x="1741401" y="1531378"/>
                  <a:pt x="1753281" y="1537838"/>
                  <a:pt x="1766170" y="1540702"/>
                </a:cubicBezTo>
                <a:cubicBezTo>
                  <a:pt x="1790963" y="1546212"/>
                  <a:pt x="1816533" y="1547718"/>
                  <a:pt x="1841326" y="1553228"/>
                </a:cubicBezTo>
                <a:cubicBezTo>
                  <a:pt x="1854215" y="1556092"/>
                  <a:pt x="1866015" y="1562890"/>
                  <a:pt x="1878904" y="1565754"/>
                </a:cubicBezTo>
                <a:cubicBezTo>
                  <a:pt x="1903697" y="1571264"/>
                  <a:pt x="1929009" y="1574105"/>
                  <a:pt x="1954061" y="1578280"/>
                </a:cubicBezTo>
                <a:cubicBezTo>
                  <a:pt x="2034685" y="1605155"/>
                  <a:pt x="1950210" y="1579726"/>
                  <a:pt x="2091847" y="1603332"/>
                </a:cubicBezTo>
                <a:cubicBezTo>
                  <a:pt x="2200970" y="1621519"/>
                  <a:pt x="2090178" y="1608528"/>
                  <a:pt x="2179529" y="1628384"/>
                </a:cubicBezTo>
                <a:cubicBezTo>
                  <a:pt x="2225970" y="1638704"/>
                  <a:pt x="2311554" y="1648019"/>
                  <a:pt x="2354894" y="1653436"/>
                </a:cubicBezTo>
                <a:lnTo>
                  <a:pt x="2430050" y="1678488"/>
                </a:lnTo>
                <a:cubicBezTo>
                  <a:pt x="2455102" y="1686839"/>
                  <a:pt x="2478877" y="1701515"/>
                  <a:pt x="2505206" y="1703540"/>
                </a:cubicBezTo>
                <a:lnTo>
                  <a:pt x="2668044" y="1716066"/>
                </a:lnTo>
                <a:cubicBezTo>
                  <a:pt x="2753935" y="1750422"/>
                  <a:pt x="2708189" y="1741118"/>
                  <a:pt x="2805831" y="1741118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ángulo 7"/>
              <p:cNvSpPr/>
              <p:nvPr/>
            </p:nvSpPr>
            <p:spPr>
              <a:xfrm>
                <a:off x="4471792" y="2035693"/>
                <a:ext cx="68820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CO" sz="2800" dirty="0" smtClean="0"/>
              </a:p>
            </p:txBody>
          </p:sp>
        </mc:Choice>
        <mc:Fallback xmlns=""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792" y="2035693"/>
                <a:ext cx="6882008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n 8" descr="Recorte de pantal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016" y="2876289"/>
            <a:ext cx="5713559" cy="805759"/>
          </a:xfrm>
          <a:prstGeom prst="rect">
            <a:avLst/>
          </a:prstGeom>
        </p:spPr>
      </p:pic>
      <p:pic>
        <p:nvPicPr>
          <p:cNvPr id="10" name="Imagen 9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016" y="4834276"/>
            <a:ext cx="5713559" cy="818204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5005337" y="3781108"/>
            <a:ext cx="58149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dirty="0" smtClean="0"/>
              <a:t>¿Esta serie representa a la función tal que se pueda escribir:</a:t>
            </a:r>
            <a:endParaRPr lang="es-CO" sz="2800" dirty="0"/>
          </a:p>
        </p:txBody>
      </p:sp>
      <p:cxnSp>
        <p:nvCxnSpPr>
          <p:cNvPr id="13" name="Conector recto 12"/>
          <p:cNvCxnSpPr/>
          <p:nvPr/>
        </p:nvCxnSpPr>
        <p:spPr>
          <a:xfrm>
            <a:off x="1089764" y="3263604"/>
            <a:ext cx="268057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6764055" y="3056351"/>
            <a:ext cx="200416" cy="46346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6" name="Conector recto 15"/>
          <p:cNvCxnSpPr/>
          <p:nvPr/>
        </p:nvCxnSpPr>
        <p:spPr>
          <a:xfrm>
            <a:off x="1089764" y="2680570"/>
            <a:ext cx="2680570" cy="28684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/>
          <p:cNvSpPr/>
          <p:nvPr/>
        </p:nvSpPr>
        <p:spPr>
          <a:xfrm>
            <a:off x="6764055" y="2993721"/>
            <a:ext cx="762683" cy="62569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Forma libre 17"/>
          <p:cNvSpPr/>
          <p:nvPr/>
        </p:nvSpPr>
        <p:spPr>
          <a:xfrm>
            <a:off x="1089764" y="2442575"/>
            <a:ext cx="2720331" cy="1265129"/>
          </a:xfrm>
          <a:custGeom>
            <a:avLst/>
            <a:gdLst>
              <a:gd name="connsiteX0" fmla="*/ 0 w 2720331"/>
              <a:gd name="connsiteY0" fmla="*/ 0 h 1265129"/>
              <a:gd name="connsiteX1" fmla="*/ 62631 w 2720331"/>
              <a:gd name="connsiteY1" fmla="*/ 62630 h 1265129"/>
              <a:gd name="connsiteX2" fmla="*/ 75157 w 2720331"/>
              <a:gd name="connsiteY2" fmla="*/ 137787 h 1265129"/>
              <a:gd name="connsiteX3" fmla="*/ 125261 w 2720331"/>
              <a:gd name="connsiteY3" fmla="*/ 288099 h 1265129"/>
              <a:gd name="connsiteX4" fmla="*/ 187891 w 2720331"/>
              <a:gd name="connsiteY4" fmla="*/ 425885 h 1265129"/>
              <a:gd name="connsiteX5" fmla="*/ 225469 w 2720331"/>
              <a:gd name="connsiteY5" fmla="*/ 438411 h 1265129"/>
              <a:gd name="connsiteX6" fmla="*/ 250521 w 2720331"/>
              <a:gd name="connsiteY6" fmla="*/ 488515 h 1265129"/>
              <a:gd name="connsiteX7" fmla="*/ 313151 w 2720331"/>
              <a:gd name="connsiteY7" fmla="*/ 551146 h 1265129"/>
              <a:gd name="connsiteX8" fmla="*/ 350729 w 2720331"/>
              <a:gd name="connsiteY8" fmla="*/ 626302 h 1265129"/>
              <a:gd name="connsiteX9" fmla="*/ 363255 w 2720331"/>
              <a:gd name="connsiteY9" fmla="*/ 663880 h 1265129"/>
              <a:gd name="connsiteX10" fmla="*/ 438411 w 2720331"/>
              <a:gd name="connsiteY10" fmla="*/ 739036 h 1265129"/>
              <a:gd name="connsiteX11" fmla="*/ 513568 w 2720331"/>
              <a:gd name="connsiteY11" fmla="*/ 839244 h 1265129"/>
              <a:gd name="connsiteX12" fmla="*/ 576198 w 2720331"/>
              <a:gd name="connsiteY12" fmla="*/ 926926 h 1265129"/>
              <a:gd name="connsiteX13" fmla="*/ 651354 w 2720331"/>
              <a:gd name="connsiteY13" fmla="*/ 977030 h 1265129"/>
              <a:gd name="connsiteX14" fmla="*/ 676406 w 2720331"/>
              <a:gd name="connsiteY14" fmla="*/ 1002083 h 1265129"/>
              <a:gd name="connsiteX15" fmla="*/ 713984 w 2720331"/>
              <a:gd name="connsiteY15" fmla="*/ 1014609 h 1265129"/>
              <a:gd name="connsiteX16" fmla="*/ 751562 w 2720331"/>
              <a:gd name="connsiteY16" fmla="*/ 1039661 h 1265129"/>
              <a:gd name="connsiteX17" fmla="*/ 776614 w 2720331"/>
              <a:gd name="connsiteY17" fmla="*/ 1077239 h 1265129"/>
              <a:gd name="connsiteX18" fmla="*/ 826718 w 2720331"/>
              <a:gd name="connsiteY18" fmla="*/ 1102291 h 1265129"/>
              <a:gd name="connsiteX19" fmla="*/ 901874 w 2720331"/>
              <a:gd name="connsiteY19" fmla="*/ 1139869 h 1265129"/>
              <a:gd name="connsiteX20" fmla="*/ 951978 w 2720331"/>
              <a:gd name="connsiteY20" fmla="*/ 1177447 h 1265129"/>
              <a:gd name="connsiteX21" fmla="*/ 1089765 w 2720331"/>
              <a:gd name="connsiteY21" fmla="*/ 1215025 h 1265129"/>
              <a:gd name="connsiteX22" fmla="*/ 1265129 w 2720331"/>
              <a:gd name="connsiteY22" fmla="*/ 1265129 h 1265129"/>
              <a:gd name="connsiteX23" fmla="*/ 1402915 w 2720331"/>
              <a:gd name="connsiteY23" fmla="*/ 1252603 h 1265129"/>
              <a:gd name="connsiteX24" fmla="*/ 1653436 w 2720331"/>
              <a:gd name="connsiteY24" fmla="*/ 1240077 h 1265129"/>
              <a:gd name="connsiteX25" fmla="*/ 1728592 w 2720331"/>
              <a:gd name="connsiteY25" fmla="*/ 1177447 h 1265129"/>
              <a:gd name="connsiteX26" fmla="*/ 1778696 w 2720331"/>
              <a:gd name="connsiteY26" fmla="*/ 1164921 h 1265129"/>
              <a:gd name="connsiteX27" fmla="*/ 1866378 w 2720331"/>
              <a:gd name="connsiteY27" fmla="*/ 1114817 h 1265129"/>
              <a:gd name="connsiteX28" fmla="*/ 1903957 w 2720331"/>
              <a:gd name="connsiteY28" fmla="*/ 1102291 h 1265129"/>
              <a:gd name="connsiteX29" fmla="*/ 2041743 w 2720331"/>
              <a:gd name="connsiteY29" fmla="*/ 1002083 h 1265129"/>
              <a:gd name="connsiteX30" fmla="*/ 2104373 w 2720331"/>
              <a:gd name="connsiteY30" fmla="*/ 939452 h 1265129"/>
              <a:gd name="connsiteX31" fmla="*/ 2179529 w 2720331"/>
              <a:gd name="connsiteY31" fmla="*/ 864296 h 1265129"/>
              <a:gd name="connsiteX32" fmla="*/ 2229633 w 2720331"/>
              <a:gd name="connsiteY32" fmla="*/ 814192 h 1265129"/>
              <a:gd name="connsiteX33" fmla="*/ 2242159 w 2720331"/>
              <a:gd name="connsiteY33" fmla="*/ 776614 h 1265129"/>
              <a:gd name="connsiteX34" fmla="*/ 2317315 w 2720331"/>
              <a:gd name="connsiteY34" fmla="*/ 701458 h 1265129"/>
              <a:gd name="connsiteX35" fmla="*/ 2342368 w 2720331"/>
              <a:gd name="connsiteY35" fmla="*/ 676406 h 1265129"/>
              <a:gd name="connsiteX36" fmla="*/ 2379946 w 2720331"/>
              <a:gd name="connsiteY36" fmla="*/ 626302 h 1265129"/>
              <a:gd name="connsiteX37" fmla="*/ 2417524 w 2720331"/>
              <a:gd name="connsiteY37" fmla="*/ 613776 h 1265129"/>
              <a:gd name="connsiteX38" fmla="*/ 2480154 w 2720331"/>
              <a:gd name="connsiteY38" fmla="*/ 526093 h 1265129"/>
              <a:gd name="connsiteX39" fmla="*/ 2505206 w 2720331"/>
              <a:gd name="connsiteY39" fmla="*/ 488515 h 1265129"/>
              <a:gd name="connsiteX40" fmla="*/ 2517732 w 2720331"/>
              <a:gd name="connsiteY40" fmla="*/ 450937 h 1265129"/>
              <a:gd name="connsiteX41" fmla="*/ 2580362 w 2720331"/>
              <a:gd name="connsiteY41" fmla="*/ 375781 h 1265129"/>
              <a:gd name="connsiteX42" fmla="*/ 2592888 w 2720331"/>
              <a:gd name="connsiteY42" fmla="*/ 338203 h 1265129"/>
              <a:gd name="connsiteX43" fmla="*/ 2668044 w 2720331"/>
              <a:gd name="connsiteY43" fmla="*/ 225469 h 1265129"/>
              <a:gd name="connsiteX44" fmla="*/ 2693096 w 2720331"/>
              <a:gd name="connsiteY44" fmla="*/ 187891 h 1265129"/>
              <a:gd name="connsiteX45" fmla="*/ 2718148 w 2720331"/>
              <a:gd name="connsiteY45" fmla="*/ 137787 h 1265129"/>
              <a:gd name="connsiteX46" fmla="*/ 2718148 w 2720331"/>
              <a:gd name="connsiteY46" fmla="*/ 62630 h 1265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2720331" h="1265129">
                <a:moveTo>
                  <a:pt x="0" y="0"/>
                </a:moveTo>
                <a:cubicBezTo>
                  <a:pt x="20877" y="20877"/>
                  <a:pt x="48493" y="36711"/>
                  <a:pt x="62631" y="62630"/>
                </a:cubicBezTo>
                <a:cubicBezTo>
                  <a:pt x="74793" y="84927"/>
                  <a:pt x="69835" y="112953"/>
                  <a:pt x="75157" y="137787"/>
                </a:cubicBezTo>
                <a:cubicBezTo>
                  <a:pt x="97342" y="241319"/>
                  <a:pt x="88822" y="215221"/>
                  <a:pt x="125261" y="288099"/>
                </a:cubicBezTo>
                <a:cubicBezTo>
                  <a:pt x="132747" y="325529"/>
                  <a:pt x="141456" y="410407"/>
                  <a:pt x="187891" y="425885"/>
                </a:cubicBezTo>
                <a:lnTo>
                  <a:pt x="225469" y="438411"/>
                </a:lnTo>
                <a:cubicBezTo>
                  <a:pt x="233820" y="455112"/>
                  <a:pt x="239057" y="473776"/>
                  <a:pt x="250521" y="488515"/>
                </a:cubicBezTo>
                <a:cubicBezTo>
                  <a:pt x="268647" y="511820"/>
                  <a:pt x="313151" y="551146"/>
                  <a:pt x="313151" y="551146"/>
                </a:cubicBezTo>
                <a:cubicBezTo>
                  <a:pt x="344635" y="645599"/>
                  <a:pt x="302165" y="529174"/>
                  <a:pt x="350729" y="626302"/>
                </a:cubicBezTo>
                <a:cubicBezTo>
                  <a:pt x="356634" y="638112"/>
                  <a:pt x="355149" y="653458"/>
                  <a:pt x="363255" y="663880"/>
                </a:cubicBezTo>
                <a:cubicBezTo>
                  <a:pt x="385006" y="691846"/>
                  <a:pt x="438411" y="739036"/>
                  <a:pt x="438411" y="739036"/>
                </a:cubicBezTo>
                <a:cubicBezTo>
                  <a:pt x="462749" y="812051"/>
                  <a:pt x="436065" y="750670"/>
                  <a:pt x="513568" y="839244"/>
                </a:cubicBezTo>
                <a:cubicBezTo>
                  <a:pt x="542896" y="872761"/>
                  <a:pt x="539717" y="894498"/>
                  <a:pt x="576198" y="926926"/>
                </a:cubicBezTo>
                <a:cubicBezTo>
                  <a:pt x="598702" y="946929"/>
                  <a:pt x="630064" y="955739"/>
                  <a:pt x="651354" y="977030"/>
                </a:cubicBezTo>
                <a:cubicBezTo>
                  <a:pt x="659705" y="985381"/>
                  <a:pt x="666279" y="996007"/>
                  <a:pt x="676406" y="1002083"/>
                </a:cubicBezTo>
                <a:cubicBezTo>
                  <a:pt x="687728" y="1008876"/>
                  <a:pt x="702174" y="1008704"/>
                  <a:pt x="713984" y="1014609"/>
                </a:cubicBezTo>
                <a:cubicBezTo>
                  <a:pt x="727449" y="1021342"/>
                  <a:pt x="739036" y="1031310"/>
                  <a:pt x="751562" y="1039661"/>
                </a:cubicBezTo>
                <a:cubicBezTo>
                  <a:pt x="759913" y="1052187"/>
                  <a:pt x="765049" y="1067601"/>
                  <a:pt x="776614" y="1077239"/>
                </a:cubicBezTo>
                <a:cubicBezTo>
                  <a:pt x="790959" y="1089193"/>
                  <a:pt x="810506" y="1093027"/>
                  <a:pt x="826718" y="1102291"/>
                </a:cubicBezTo>
                <a:cubicBezTo>
                  <a:pt x="894708" y="1141142"/>
                  <a:pt x="832977" y="1116903"/>
                  <a:pt x="901874" y="1139869"/>
                </a:cubicBezTo>
                <a:cubicBezTo>
                  <a:pt x="918575" y="1152395"/>
                  <a:pt x="933305" y="1168111"/>
                  <a:pt x="951978" y="1177447"/>
                </a:cubicBezTo>
                <a:cubicBezTo>
                  <a:pt x="1000852" y="1201884"/>
                  <a:pt x="1038714" y="1203244"/>
                  <a:pt x="1089765" y="1215025"/>
                </a:cubicBezTo>
                <a:cubicBezTo>
                  <a:pt x="1191999" y="1238618"/>
                  <a:pt x="1175404" y="1235221"/>
                  <a:pt x="1265129" y="1265129"/>
                </a:cubicBezTo>
                <a:cubicBezTo>
                  <a:pt x="1311058" y="1260954"/>
                  <a:pt x="1356893" y="1255572"/>
                  <a:pt x="1402915" y="1252603"/>
                </a:cubicBezTo>
                <a:cubicBezTo>
                  <a:pt x="1486353" y="1247220"/>
                  <a:pt x="1570527" y="1250891"/>
                  <a:pt x="1653436" y="1240077"/>
                </a:cubicBezTo>
                <a:cubicBezTo>
                  <a:pt x="1681965" y="1236356"/>
                  <a:pt x="1708361" y="1189008"/>
                  <a:pt x="1728592" y="1177447"/>
                </a:cubicBezTo>
                <a:cubicBezTo>
                  <a:pt x="1743539" y="1168906"/>
                  <a:pt x="1761995" y="1169096"/>
                  <a:pt x="1778696" y="1164921"/>
                </a:cubicBezTo>
                <a:cubicBezTo>
                  <a:pt x="1816435" y="1139762"/>
                  <a:pt x="1821881" y="1133887"/>
                  <a:pt x="1866378" y="1114817"/>
                </a:cubicBezTo>
                <a:cubicBezTo>
                  <a:pt x="1878514" y="1109616"/>
                  <a:pt x="1891431" y="1106466"/>
                  <a:pt x="1903957" y="1102291"/>
                </a:cubicBezTo>
                <a:cubicBezTo>
                  <a:pt x="2003812" y="1002436"/>
                  <a:pt x="1951539" y="1024634"/>
                  <a:pt x="2041743" y="1002083"/>
                </a:cubicBezTo>
                <a:cubicBezTo>
                  <a:pt x="2119178" y="950457"/>
                  <a:pt x="2043639" y="1007778"/>
                  <a:pt x="2104373" y="939452"/>
                </a:cubicBezTo>
                <a:cubicBezTo>
                  <a:pt x="2127911" y="912972"/>
                  <a:pt x="2179529" y="864296"/>
                  <a:pt x="2179529" y="864296"/>
                </a:cubicBezTo>
                <a:cubicBezTo>
                  <a:pt x="2212932" y="764088"/>
                  <a:pt x="2162828" y="880997"/>
                  <a:pt x="2229633" y="814192"/>
                </a:cubicBezTo>
                <a:cubicBezTo>
                  <a:pt x="2238969" y="804856"/>
                  <a:pt x="2234053" y="787036"/>
                  <a:pt x="2242159" y="776614"/>
                </a:cubicBezTo>
                <a:cubicBezTo>
                  <a:pt x="2263910" y="748648"/>
                  <a:pt x="2292263" y="726510"/>
                  <a:pt x="2317315" y="701458"/>
                </a:cubicBezTo>
                <a:cubicBezTo>
                  <a:pt x="2325666" y="693107"/>
                  <a:pt x="2335282" y="685854"/>
                  <a:pt x="2342368" y="676406"/>
                </a:cubicBezTo>
                <a:cubicBezTo>
                  <a:pt x="2354894" y="659705"/>
                  <a:pt x="2363908" y="639667"/>
                  <a:pt x="2379946" y="626302"/>
                </a:cubicBezTo>
                <a:cubicBezTo>
                  <a:pt x="2390089" y="617849"/>
                  <a:pt x="2404998" y="617951"/>
                  <a:pt x="2417524" y="613776"/>
                </a:cubicBezTo>
                <a:cubicBezTo>
                  <a:pt x="2476564" y="525216"/>
                  <a:pt x="2402470" y="634852"/>
                  <a:pt x="2480154" y="526093"/>
                </a:cubicBezTo>
                <a:cubicBezTo>
                  <a:pt x="2488904" y="513843"/>
                  <a:pt x="2498473" y="501980"/>
                  <a:pt x="2505206" y="488515"/>
                </a:cubicBezTo>
                <a:cubicBezTo>
                  <a:pt x="2511111" y="476705"/>
                  <a:pt x="2510408" y="461923"/>
                  <a:pt x="2517732" y="450937"/>
                </a:cubicBezTo>
                <a:cubicBezTo>
                  <a:pt x="2573137" y="367829"/>
                  <a:pt x="2539380" y="457744"/>
                  <a:pt x="2580362" y="375781"/>
                </a:cubicBezTo>
                <a:cubicBezTo>
                  <a:pt x="2586267" y="363971"/>
                  <a:pt x="2586476" y="349745"/>
                  <a:pt x="2592888" y="338203"/>
                </a:cubicBezTo>
                <a:lnTo>
                  <a:pt x="2668044" y="225469"/>
                </a:lnTo>
                <a:cubicBezTo>
                  <a:pt x="2676395" y="212943"/>
                  <a:pt x="2686363" y="201356"/>
                  <a:pt x="2693096" y="187891"/>
                </a:cubicBezTo>
                <a:cubicBezTo>
                  <a:pt x="2701447" y="171190"/>
                  <a:pt x="2714486" y="156097"/>
                  <a:pt x="2718148" y="137787"/>
                </a:cubicBezTo>
                <a:cubicBezTo>
                  <a:pt x="2723061" y="113221"/>
                  <a:pt x="2718148" y="87682"/>
                  <a:pt x="2718148" y="62630"/>
                </a:cubicBezTo>
              </a:path>
            </a:pathLst>
          </a:cu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Rectángulo 18"/>
          <p:cNvSpPr/>
          <p:nvPr/>
        </p:nvSpPr>
        <p:spPr>
          <a:xfrm>
            <a:off x="6764055" y="2876289"/>
            <a:ext cx="1878904" cy="805759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Forma libre 21"/>
          <p:cNvSpPr/>
          <p:nvPr/>
        </p:nvSpPr>
        <p:spPr>
          <a:xfrm>
            <a:off x="1027134" y="2467627"/>
            <a:ext cx="2442576" cy="2267211"/>
          </a:xfrm>
          <a:custGeom>
            <a:avLst/>
            <a:gdLst>
              <a:gd name="connsiteX0" fmla="*/ 2442576 w 2442576"/>
              <a:gd name="connsiteY0" fmla="*/ 2267211 h 2267211"/>
              <a:gd name="connsiteX1" fmla="*/ 2417524 w 2442576"/>
              <a:gd name="connsiteY1" fmla="*/ 2204581 h 2267211"/>
              <a:gd name="connsiteX2" fmla="*/ 2367419 w 2442576"/>
              <a:gd name="connsiteY2" fmla="*/ 2091847 h 2267211"/>
              <a:gd name="connsiteX3" fmla="*/ 2292263 w 2442576"/>
              <a:gd name="connsiteY3" fmla="*/ 2029217 h 2267211"/>
              <a:gd name="connsiteX4" fmla="*/ 2254685 w 2442576"/>
              <a:gd name="connsiteY4" fmla="*/ 1954061 h 2267211"/>
              <a:gd name="connsiteX5" fmla="*/ 2217107 w 2442576"/>
              <a:gd name="connsiteY5" fmla="*/ 1916483 h 2267211"/>
              <a:gd name="connsiteX6" fmla="*/ 2167003 w 2442576"/>
              <a:gd name="connsiteY6" fmla="*/ 1841326 h 2267211"/>
              <a:gd name="connsiteX7" fmla="*/ 2091847 w 2442576"/>
              <a:gd name="connsiteY7" fmla="*/ 1766170 h 2267211"/>
              <a:gd name="connsiteX8" fmla="*/ 2054269 w 2442576"/>
              <a:gd name="connsiteY8" fmla="*/ 1728592 h 2267211"/>
              <a:gd name="connsiteX9" fmla="*/ 2004165 w 2442576"/>
              <a:gd name="connsiteY9" fmla="*/ 1691014 h 2267211"/>
              <a:gd name="connsiteX10" fmla="*/ 1966587 w 2442576"/>
              <a:gd name="connsiteY10" fmla="*/ 1665962 h 2267211"/>
              <a:gd name="connsiteX11" fmla="*/ 1929008 w 2442576"/>
              <a:gd name="connsiteY11" fmla="*/ 1628384 h 2267211"/>
              <a:gd name="connsiteX12" fmla="*/ 1866378 w 2442576"/>
              <a:gd name="connsiteY12" fmla="*/ 1603332 h 2267211"/>
              <a:gd name="connsiteX13" fmla="*/ 1816274 w 2442576"/>
              <a:gd name="connsiteY13" fmla="*/ 1565754 h 2267211"/>
              <a:gd name="connsiteX14" fmla="*/ 1778696 w 2442576"/>
              <a:gd name="connsiteY14" fmla="*/ 1540702 h 2267211"/>
              <a:gd name="connsiteX15" fmla="*/ 1741118 w 2442576"/>
              <a:gd name="connsiteY15" fmla="*/ 1503124 h 2267211"/>
              <a:gd name="connsiteX16" fmla="*/ 1653436 w 2442576"/>
              <a:gd name="connsiteY16" fmla="*/ 1453020 h 2267211"/>
              <a:gd name="connsiteX17" fmla="*/ 1578280 w 2442576"/>
              <a:gd name="connsiteY17" fmla="*/ 1427968 h 2267211"/>
              <a:gd name="connsiteX18" fmla="*/ 1515650 w 2442576"/>
              <a:gd name="connsiteY18" fmla="*/ 1390389 h 2267211"/>
              <a:gd name="connsiteX19" fmla="*/ 1440493 w 2442576"/>
              <a:gd name="connsiteY19" fmla="*/ 1340285 h 2267211"/>
              <a:gd name="connsiteX20" fmla="*/ 1402915 w 2442576"/>
              <a:gd name="connsiteY20" fmla="*/ 1315233 h 2267211"/>
              <a:gd name="connsiteX21" fmla="*/ 1365337 w 2442576"/>
              <a:gd name="connsiteY21" fmla="*/ 1302707 h 2267211"/>
              <a:gd name="connsiteX22" fmla="*/ 1340285 w 2442576"/>
              <a:gd name="connsiteY22" fmla="*/ 1265129 h 2267211"/>
              <a:gd name="connsiteX23" fmla="*/ 1252603 w 2442576"/>
              <a:gd name="connsiteY23" fmla="*/ 1240077 h 2267211"/>
              <a:gd name="connsiteX24" fmla="*/ 1215025 w 2442576"/>
              <a:gd name="connsiteY24" fmla="*/ 1227551 h 2267211"/>
              <a:gd name="connsiteX25" fmla="*/ 1127343 w 2442576"/>
              <a:gd name="connsiteY25" fmla="*/ 1202499 h 2267211"/>
              <a:gd name="connsiteX26" fmla="*/ 1014608 w 2442576"/>
              <a:gd name="connsiteY26" fmla="*/ 1152395 h 2267211"/>
              <a:gd name="connsiteX27" fmla="*/ 939452 w 2442576"/>
              <a:gd name="connsiteY27" fmla="*/ 1102291 h 2267211"/>
              <a:gd name="connsiteX28" fmla="*/ 901874 w 2442576"/>
              <a:gd name="connsiteY28" fmla="*/ 1064713 h 2267211"/>
              <a:gd name="connsiteX29" fmla="*/ 851770 w 2442576"/>
              <a:gd name="connsiteY29" fmla="*/ 1039661 h 2267211"/>
              <a:gd name="connsiteX30" fmla="*/ 776614 w 2442576"/>
              <a:gd name="connsiteY30" fmla="*/ 1002083 h 2267211"/>
              <a:gd name="connsiteX31" fmla="*/ 701458 w 2442576"/>
              <a:gd name="connsiteY31" fmla="*/ 939452 h 2267211"/>
              <a:gd name="connsiteX32" fmla="*/ 676406 w 2442576"/>
              <a:gd name="connsiteY32" fmla="*/ 901874 h 2267211"/>
              <a:gd name="connsiteX33" fmla="*/ 601250 w 2442576"/>
              <a:gd name="connsiteY33" fmla="*/ 826718 h 2267211"/>
              <a:gd name="connsiteX34" fmla="*/ 576198 w 2442576"/>
              <a:gd name="connsiteY34" fmla="*/ 789140 h 2267211"/>
              <a:gd name="connsiteX35" fmla="*/ 551145 w 2442576"/>
              <a:gd name="connsiteY35" fmla="*/ 764088 h 2267211"/>
              <a:gd name="connsiteX36" fmla="*/ 501041 w 2442576"/>
              <a:gd name="connsiteY36" fmla="*/ 688932 h 2267211"/>
              <a:gd name="connsiteX37" fmla="*/ 425885 w 2442576"/>
              <a:gd name="connsiteY37" fmla="*/ 613776 h 2267211"/>
              <a:gd name="connsiteX38" fmla="*/ 388307 w 2442576"/>
              <a:gd name="connsiteY38" fmla="*/ 576198 h 2267211"/>
              <a:gd name="connsiteX39" fmla="*/ 300625 w 2442576"/>
              <a:gd name="connsiteY39" fmla="*/ 463463 h 2267211"/>
              <a:gd name="connsiteX40" fmla="*/ 275573 w 2442576"/>
              <a:gd name="connsiteY40" fmla="*/ 425885 h 2267211"/>
              <a:gd name="connsiteX41" fmla="*/ 225469 w 2442576"/>
              <a:gd name="connsiteY41" fmla="*/ 388307 h 2267211"/>
              <a:gd name="connsiteX42" fmla="*/ 212943 w 2442576"/>
              <a:gd name="connsiteY42" fmla="*/ 350729 h 2267211"/>
              <a:gd name="connsiteX43" fmla="*/ 150313 w 2442576"/>
              <a:gd name="connsiteY43" fmla="*/ 275573 h 2267211"/>
              <a:gd name="connsiteX44" fmla="*/ 137787 w 2442576"/>
              <a:gd name="connsiteY44" fmla="*/ 237995 h 2267211"/>
              <a:gd name="connsiteX45" fmla="*/ 112734 w 2442576"/>
              <a:gd name="connsiteY45" fmla="*/ 212943 h 2267211"/>
              <a:gd name="connsiteX46" fmla="*/ 87682 w 2442576"/>
              <a:gd name="connsiteY46" fmla="*/ 162839 h 2267211"/>
              <a:gd name="connsiteX47" fmla="*/ 75156 w 2442576"/>
              <a:gd name="connsiteY47" fmla="*/ 125261 h 2267211"/>
              <a:gd name="connsiteX48" fmla="*/ 50104 w 2442576"/>
              <a:gd name="connsiteY48" fmla="*/ 87683 h 2267211"/>
              <a:gd name="connsiteX49" fmla="*/ 37578 w 2442576"/>
              <a:gd name="connsiteY49" fmla="*/ 50105 h 2267211"/>
              <a:gd name="connsiteX50" fmla="*/ 0 w 2442576"/>
              <a:gd name="connsiteY50" fmla="*/ 0 h 2267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442576" h="2267211">
                <a:moveTo>
                  <a:pt x="2442576" y="2267211"/>
                </a:moveTo>
                <a:cubicBezTo>
                  <a:pt x="2434225" y="2246334"/>
                  <a:pt x="2425208" y="2225712"/>
                  <a:pt x="2417524" y="2204581"/>
                </a:cubicBezTo>
                <a:cubicBezTo>
                  <a:pt x="2396382" y="2146441"/>
                  <a:pt x="2402176" y="2133555"/>
                  <a:pt x="2367419" y="2091847"/>
                </a:cubicBezTo>
                <a:cubicBezTo>
                  <a:pt x="2337280" y="2055680"/>
                  <a:pt x="2329212" y="2053850"/>
                  <a:pt x="2292263" y="2029217"/>
                </a:cubicBezTo>
                <a:cubicBezTo>
                  <a:pt x="2279709" y="1991555"/>
                  <a:pt x="2281665" y="1986437"/>
                  <a:pt x="2254685" y="1954061"/>
                </a:cubicBezTo>
                <a:cubicBezTo>
                  <a:pt x="2243344" y="1940452"/>
                  <a:pt x="2227983" y="1930466"/>
                  <a:pt x="2217107" y="1916483"/>
                </a:cubicBezTo>
                <a:cubicBezTo>
                  <a:pt x="2198622" y="1892716"/>
                  <a:pt x="2188293" y="1862616"/>
                  <a:pt x="2167003" y="1841326"/>
                </a:cubicBezTo>
                <a:lnTo>
                  <a:pt x="2091847" y="1766170"/>
                </a:lnTo>
                <a:cubicBezTo>
                  <a:pt x="2079321" y="1753644"/>
                  <a:pt x="2068441" y="1739221"/>
                  <a:pt x="2054269" y="1728592"/>
                </a:cubicBezTo>
                <a:cubicBezTo>
                  <a:pt x="2037568" y="1716066"/>
                  <a:pt x="2021153" y="1703148"/>
                  <a:pt x="2004165" y="1691014"/>
                </a:cubicBezTo>
                <a:cubicBezTo>
                  <a:pt x="1991915" y="1682264"/>
                  <a:pt x="1978152" y="1675600"/>
                  <a:pt x="1966587" y="1665962"/>
                </a:cubicBezTo>
                <a:cubicBezTo>
                  <a:pt x="1952978" y="1654621"/>
                  <a:pt x="1944030" y="1637773"/>
                  <a:pt x="1929008" y="1628384"/>
                </a:cubicBezTo>
                <a:cubicBezTo>
                  <a:pt x="1909941" y="1616467"/>
                  <a:pt x="1886033" y="1614252"/>
                  <a:pt x="1866378" y="1603332"/>
                </a:cubicBezTo>
                <a:cubicBezTo>
                  <a:pt x="1848129" y="1593193"/>
                  <a:pt x="1833262" y="1577888"/>
                  <a:pt x="1816274" y="1565754"/>
                </a:cubicBezTo>
                <a:cubicBezTo>
                  <a:pt x="1804024" y="1557004"/>
                  <a:pt x="1790261" y="1550340"/>
                  <a:pt x="1778696" y="1540702"/>
                </a:cubicBezTo>
                <a:cubicBezTo>
                  <a:pt x="1765087" y="1529361"/>
                  <a:pt x="1755630" y="1513283"/>
                  <a:pt x="1741118" y="1503124"/>
                </a:cubicBezTo>
                <a:cubicBezTo>
                  <a:pt x="1713541" y="1483820"/>
                  <a:pt x="1684000" y="1467127"/>
                  <a:pt x="1653436" y="1453020"/>
                </a:cubicBezTo>
                <a:cubicBezTo>
                  <a:pt x="1629459" y="1441954"/>
                  <a:pt x="1578280" y="1427968"/>
                  <a:pt x="1578280" y="1427968"/>
                </a:cubicBezTo>
                <a:cubicBezTo>
                  <a:pt x="1522078" y="1371764"/>
                  <a:pt x="1588820" y="1431038"/>
                  <a:pt x="1515650" y="1390389"/>
                </a:cubicBezTo>
                <a:cubicBezTo>
                  <a:pt x="1489330" y="1375767"/>
                  <a:pt x="1465545" y="1356986"/>
                  <a:pt x="1440493" y="1340285"/>
                </a:cubicBezTo>
                <a:cubicBezTo>
                  <a:pt x="1427967" y="1331934"/>
                  <a:pt x="1417197" y="1319994"/>
                  <a:pt x="1402915" y="1315233"/>
                </a:cubicBezTo>
                <a:lnTo>
                  <a:pt x="1365337" y="1302707"/>
                </a:lnTo>
                <a:cubicBezTo>
                  <a:pt x="1356986" y="1290181"/>
                  <a:pt x="1353445" y="1272440"/>
                  <a:pt x="1340285" y="1265129"/>
                </a:cubicBezTo>
                <a:cubicBezTo>
                  <a:pt x="1313713" y="1250367"/>
                  <a:pt x="1281718" y="1248811"/>
                  <a:pt x="1252603" y="1240077"/>
                </a:cubicBezTo>
                <a:cubicBezTo>
                  <a:pt x="1239956" y="1236283"/>
                  <a:pt x="1227721" y="1231178"/>
                  <a:pt x="1215025" y="1227551"/>
                </a:cubicBezTo>
                <a:cubicBezTo>
                  <a:pt x="1159748" y="1211758"/>
                  <a:pt x="1175396" y="1220519"/>
                  <a:pt x="1127343" y="1202499"/>
                </a:cubicBezTo>
                <a:cubicBezTo>
                  <a:pt x="1093842" y="1189936"/>
                  <a:pt x="1046236" y="1171371"/>
                  <a:pt x="1014608" y="1152395"/>
                </a:cubicBezTo>
                <a:cubicBezTo>
                  <a:pt x="988790" y="1136904"/>
                  <a:pt x="960742" y="1123581"/>
                  <a:pt x="939452" y="1102291"/>
                </a:cubicBezTo>
                <a:cubicBezTo>
                  <a:pt x="926926" y="1089765"/>
                  <a:pt x="916289" y="1075009"/>
                  <a:pt x="901874" y="1064713"/>
                </a:cubicBezTo>
                <a:cubicBezTo>
                  <a:pt x="886679" y="1053860"/>
                  <a:pt x="867982" y="1048925"/>
                  <a:pt x="851770" y="1039661"/>
                </a:cubicBezTo>
                <a:cubicBezTo>
                  <a:pt x="783780" y="1000810"/>
                  <a:pt x="845511" y="1025049"/>
                  <a:pt x="776614" y="1002083"/>
                </a:cubicBezTo>
                <a:cubicBezTo>
                  <a:pt x="752248" y="983808"/>
                  <a:pt x="721367" y="964339"/>
                  <a:pt x="701458" y="939452"/>
                </a:cubicBezTo>
                <a:cubicBezTo>
                  <a:pt x="692054" y="927696"/>
                  <a:pt x="686408" y="913126"/>
                  <a:pt x="676406" y="901874"/>
                </a:cubicBezTo>
                <a:cubicBezTo>
                  <a:pt x="652868" y="875394"/>
                  <a:pt x="620902" y="856197"/>
                  <a:pt x="601250" y="826718"/>
                </a:cubicBezTo>
                <a:cubicBezTo>
                  <a:pt x="592899" y="814192"/>
                  <a:pt x="585603" y="800895"/>
                  <a:pt x="576198" y="789140"/>
                </a:cubicBezTo>
                <a:cubicBezTo>
                  <a:pt x="568820" y="779918"/>
                  <a:pt x="558231" y="773536"/>
                  <a:pt x="551145" y="764088"/>
                </a:cubicBezTo>
                <a:cubicBezTo>
                  <a:pt x="533080" y="740001"/>
                  <a:pt x="522331" y="710222"/>
                  <a:pt x="501041" y="688932"/>
                </a:cubicBezTo>
                <a:lnTo>
                  <a:pt x="425885" y="613776"/>
                </a:lnTo>
                <a:cubicBezTo>
                  <a:pt x="413359" y="601250"/>
                  <a:pt x="398133" y="590937"/>
                  <a:pt x="388307" y="576198"/>
                </a:cubicBezTo>
                <a:cubicBezTo>
                  <a:pt x="261676" y="386249"/>
                  <a:pt x="398736" y="581196"/>
                  <a:pt x="300625" y="463463"/>
                </a:cubicBezTo>
                <a:cubicBezTo>
                  <a:pt x="290987" y="451898"/>
                  <a:pt x="286218" y="436530"/>
                  <a:pt x="275573" y="425885"/>
                </a:cubicBezTo>
                <a:cubicBezTo>
                  <a:pt x="260811" y="411123"/>
                  <a:pt x="242170" y="400833"/>
                  <a:pt x="225469" y="388307"/>
                </a:cubicBezTo>
                <a:cubicBezTo>
                  <a:pt x="221294" y="375781"/>
                  <a:pt x="218848" y="362539"/>
                  <a:pt x="212943" y="350729"/>
                </a:cubicBezTo>
                <a:cubicBezTo>
                  <a:pt x="195504" y="315851"/>
                  <a:pt x="178016" y="303276"/>
                  <a:pt x="150313" y="275573"/>
                </a:cubicBezTo>
                <a:cubicBezTo>
                  <a:pt x="146138" y="263047"/>
                  <a:pt x="144580" y="249317"/>
                  <a:pt x="137787" y="237995"/>
                </a:cubicBezTo>
                <a:cubicBezTo>
                  <a:pt x="131711" y="227868"/>
                  <a:pt x="119285" y="222769"/>
                  <a:pt x="112734" y="212943"/>
                </a:cubicBezTo>
                <a:cubicBezTo>
                  <a:pt x="102376" y="197407"/>
                  <a:pt x="95038" y="180002"/>
                  <a:pt x="87682" y="162839"/>
                </a:cubicBezTo>
                <a:cubicBezTo>
                  <a:pt x="82481" y="150703"/>
                  <a:pt x="81061" y="137071"/>
                  <a:pt x="75156" y="125261"/>
                </a:cubicBezTo>
                <a:cubicBezTo>
                  <a:pt x="68423" y="111796"/>
                  <a:pt x="56837" y="101148"/>
                  <a:pt x="50104" y="87683"/>
                </a:cubicBezTo>
                <a:cubicBezTo>
                  <a:pt x="44199" y="75873"/>
                  <a:pt x="43483" y="61915"/>
                  <a:pt x="37578" y="50105"/>
                </a:cubicBezTo>
                <a:cubicBezTo>
                  <a:pt x="23414" y="21776"/>
                  <a:pt x="17616" y="17616"/>
                  <a:pt x="0" y="0"/>
                </a:cubicBezTo>
              </a:path>
            </a:pathLst>
          </a:cu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Rectángulo 22"/>
          <p:cNvSpPr/>
          <p:nvPr/>
        </p:nvSpPr>
        <p:spPr>
          <a:xfrm>
            <a:off x="6764055" y="2876289"/>
            <a:ext cx="2981194" cy="88151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98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1" grpId="0"/>
      <p:bldP spid="14" grpId="0" animBg="1"/>
      <p:bldP spid="17" grpId="0" animBg="1"/>
      <p:bldP spid="18" grpId="0" animBg="1"/>
      <p:bldP spid="19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1" y="165268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1.2. TEOREMA DEL VALOR MEDIO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38201" y="1753316"/>
                <a:ext cx="5537548" cy="3607824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s-CO" dirty="0" smtClean="0"/>
                  <a:t>Si f es continua en un intervalo cerrado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s-CO" dirty="0" smtClean="0"/>
                  <a:t> y diferenciable en el intervalo abierto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O" dirty="0" smtClean="0"/>
                  <a:t>. Entonces existe un número </a:t>
                </a:r>
                <a14:m>
                  <m:oMath xmlns:m="http://schemas.openxmlformats.org/officeDocument/2006/math">
                    <m:r>
                      <a:rPr lang="es-CO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𝜁</m:t>
                    </m:r>
                  </m:oMath>
                </a14:m>
                <a:r>
                  <a:rPr lang="es-CO" dirty="0" smtClean="0"/>
                  <a:t> en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O" dirty="0" smtClean="0"/>
                  <a:t>, tal que:</a:t>
                </a:r>
              </a:p>
              <a:p>
                <a:pPr marL="0" indent="0">
                  <a:buNone/>
                </a:pPr>
                <a:endParaRPr lang="es-CO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1" y="1753316"/>
                <a:ext cx="5537548" cy="3607824"/>
              </a:xfrm>
              <a:blipFill rotWithShape="0">
                <a:blip r:embed="rId2"/>
                <a:stretch>
                  <a:fillRect l="-2313" t="-2876" r="-220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80" y="4174124"/>
            <a:ext cx="5269790" cy="610817"/>
          </a:xfrm>
          <a:prstGeom prst="rect">
            <a:avLst/>
          </a:prstGeom>
        </p:spPr>
      </p:pic>
      <p:pic>
        <p:nvPicPr>
          <p:cNvPr id="5" name="Imagen 4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8056" y="1753315"/>
            <a:ext cx="4595743" cy="36052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6758056" y="5535459"/>
                <a:ext cx="4595743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CO" sz="2000" b="1" dirty="0" smtClean="0"/>
                  <a:t>Fig. 2. </a:t>
                </a:r>
                <a:r>
                  <a:rPr lang="en-US" sz="2000" b="1" dirty="0" err="1" smtClean="0"/>
                  <a:t>Representación</a:t>
                </a:r>
                <a:r>
                  <a:rPr lang="en-US" sz="2000" b="1" dirty="0" smtClean="0"/>
                  <a:t> </a:t>
                </a:r>
                <a:r>
                  <a:rPr lang="en-US" sz="2000" b="1" dirty="0" err="1" smtClean="0"/>
                  <a:t>gráfica</a:t>
                </a:r>
                <a:r>
                  <a:rPr lang="en-US" sz="2000" b="1" dirty="0" smtClean="0"/>
                  <a:t> del </a:t>
                </a:r>
                <a:r>
                  <a:rPr lang="en-US" sz="2000" b="1" dirty="0" err="1" smtClean="0"/>
                  <a:t>teorema</a:t>
                </a:r>
                <a:r>
                  <a:rPr lang="en-US" sz="2000" b="1" dirty="0" smtClean="0"/>
                  <a:t> del valor </a:t>
                </a:r>
                <a:r>
                  <a:rPr lang="en-US" sz="2000" b="1" dirty="0" err="1" smtClean="0"/>
                  <a:t>medio</a:t>
                </a:r>
                <a:r>
                  <a:rPr lang="en-US" sz="2000" b="1" dirty="0" smtClean="0"/>
                  <a:t> para la </a:t>
                </a:r>
                <a:r>
                  <a:rPr lang="en-US" sz="2000" b="1" dirty="0" err="1" smtClean="0"/>
                  <a:t>derivada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. [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s-CO" sz="2000" b="1" dirty="0" smtClean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056" y="5535459"/>
                <a:ext cx="4595743" cy="1015663"/>
              </a:xfrm>
              <a:prstGeom prst="rect">
                <a:avLst/>
              </a:prstGeom>
              <a:blipFill rotWithShape="0">
                <a:blip r:embed="rId5"/>
                <a:stretch>
                  <a:fillRect t="-2994" b="-9581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2581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3303"/>
            <a:ext cx="10515600" cy="1325563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EXTENSIÓN A FUNCIONES DE MÁS DE UNA VARIABLE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802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dirty="0" smtClean="0"/>
              <a:t>En las series de Taylor se conoce todo sobre f(x) en x=a, i.e. f’(a), f’’(a)…</a:t>
            </a:r>
          </a:p>
          <a:p>
            <a:pPr marL="0" indent="0" algn="ctr">
              <a:buNone/>
            </a:pPr>
            <a:r>
              <a:rPr lang="es-CO" dirty="0" smtClean="0"/>
              <a:t>¿Se puede considerar en más variables?</a:t>
            </a:r>
            <a:endParaRPr lang="es-CO" dirty="0"/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38" y="2940767"/>
            <a:ext cx="3223539" cy="30787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838200" y="6019514"/>
                <a:ext cx="327033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s-CO" sz="2000" b="1" dirty="0" smtClean="0"/>
                  <a:t>Fig. 3. </a:t>
                </a:r>
                <a:r>
                  <a:rPr lang="en-US" sz="2000" b="1" dirty="0"/>
                  <a:t>P</a:t>
                </a:r>
                <a:r>
                  <a:rPr lang="en-US" sz="2000" b="1" dirty="0" smtClean="0"/>
                  <a:t>untos de Interés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. [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s-CO" sz="2000" b="1" dirty="0" smtClean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019514"/>
                <a:ext cx="3270337" cy="400110"/>
              </a:xfrm>
              <a:prstGeom prst="rect">
                <a:avLst/>
              </a:prstGeom>
              <a:blipFill rotWithShape="0">
                <a:blip r:embed="rId3"/>
                <a:stretch>
                  <a:fillRect l="-187" t="-7576" b="-2575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Marcador de contenido 2"/>
          <p:cNvSpPr txBox="1">
            <a:spLocks/>
          </p:cNvSpPr>
          <p:nvPr/>
        </p:nvSpPr>
        <p:spPr>
          <a:xfrm>
            <a:off x="4597052" y="2940767"/>
            <a:ext cx="6756748" cy="1430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O" i="1" u="sng" dirty="0" smtClean="0"/>
              <a:t>Suposición:</a:t>
            </a:r>
          </a:p>
          <a:p>
            <a:pPr algn="just"/>
            <a:r>
              <a:rPr lang="es-CO" dirty="0" smtClean="0"/>
              <a:t>Se conocen todos los valores </a:t>
            </a:r>
            <a:r>
              <a:rPr lang="es-CO" dirty="0" err="1" smtClean="0"/>
              <a:t>fx</a:t>
            </a:r>
            <a:r>
              <a:rPr lang="es-CO" dirty="0" smtClean="0"/>
              <a:t>, </a:t>
            </a:r>
            <a:r>
              <a:rPr lang="es-CO" dirty="0" err="1" smtClean="0"/>
              <a:t>fy</a:t>
            </a:r>
            <a:r>
              <a:rPr lang="es-CO" dirty="0" smtClean="0"/>
              <a:t>, </a:t>
            </a:r>
            <a:r>
              <a:rPr lang="es-CO" dirty="0" err="1" smtClean="0"/>
              <a:t>fxx</a:t>
            </a:r>
            <a:r>
              <a:rPr lang="es-CO" dirty="0" smtClean="0"/>
              <a:t>, </a:t>
            </a:r>
            <a:r>
              <a:rPr lang="es-CO" dirty="0" err="1" smtClean="0"/>
              <a:t>fyy</a:t>
            </a:r>
            <a:r>
              <a:rPr lang="es-CO" dirty="0" smtClean="0"/>
              <a:t>…hasta el término “n” en (</a:t>
            </a:r>
            <a:r>
              <a:rPr lang="es-CO" dirty="0" err="1" smtClean="0"/>
              <a:t>a,b</a:t>
            </a:r>
            <a:r>
              <a:rPr lang="es-CO" dirty="0" smtClean="0"/>
              <a:t>).</a:t>
            </a:r>
            <a:endParaRPr lang="es-CO" dirty="0"/>
          </a:p>
        </p:txBody>
      </p:sp>
      <p:pic>
        <p:nvPicPr>
          <p:cNvPr id="7" name="Imagen 6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3750" y="4560217"/>
            <a:ext cx="2430050" cy="762622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4597051" y="4541345"/>
            <a:ext cx="2292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i="1" u="sng" dirty="0" smtClean="0"/>
              <a:t>Se tiene</a:t>
            </a:r>
            <a:endParaRPr lang="es-CO" sz="2800" i="1" u="sng" dirty="0"/>
          </a:p>
        </p:txBody>
      </p:sp>
      <p:sp>
        <p:nvSpPr>
          <p:cNvPr id="9" name="Flecha derecha 8"/>
          <p:cNvSpPr/>
          <p:nvPr/>
        </p:nvSpPr>
        <p:spPr>
          <a:xfrm rot="5400000">
            <a:off x="11041910" y="5532346"/>
            <a:ext cx="403530" cy="220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 descr="Recorte de pantal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059" y="5962103"/>
            <a:ext cx="6613741" cy="45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29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/>
          <p:cNvSpPr/>
          <p:nvPr/>
        </p:nvSpPr>
        <p:spPr>
          <a:xfrm>
            <a:off x="0" y="12879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7545"/>
            <a:ext cx="10515600" cy="1325563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EXTENSIÓN A FUNCIONES DE MÁS DE UNA VARIABLE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32808"/>
          </a:xfrm>
        </p:spPr>
        <p:txBody>
          <a:bodyPr/>
          <a:lstStyle/>
          <a:p>
            <a:r>
              <a:rPr lang="es-CO" dirty="0" smtClean="0"/>
              <a:t>Si F es diferenciable se puede escribir la fórmula de Taylor como:</a:t>
            </a:r>
          </a:p>
          <a:p>
            <a:endParaRPr lang="es-CO" dirty="0"/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09" y="2284359"/>
            <a:ext cx="8879981" cy="863510"/>
          </a:xfrm>
          <a:prstGeom prst="rect">
            <a:avLst/>
          </a:prstGeom>
        </p:spPr>
      </p:pic>
      <p:pic>
        <p:nvPicPr>
          <p:cNvPr id="6" name="Imagen 5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687" y="3255185"/>
            <a:ext cx="2584623" cy="702836"/>
          </a:xfrm>
          <a:prstGeom prst="rect">
            <a:avLst/>
          </a:prstGeom>
        </p:spPr>
      </p:pic>
      <p:grpSp>
        <p:nvGrpSpPr>
          <p:cNvPr id="12" name="Grupo 11"/>
          <p:cNvGrpSpPr/>
          <p:nvPr/>
        </p:nvGrpSpPr>
        <p:grpSpPr>
          <a:xfrm>
            <a:off x="1054229" y="2480153"/>
            <a:ext cx="3749458" cy="1386730"/>
            <a:chOff x="1054229" y="2480153"/>
            <a:chExt cx="3749458" cy="1386730"/>
          </a:xfrm>
        </p:grpSpPr>
        <p:sp>
          <p:nvSpPr>
            <p:cNvPr id="7" name="Rectángulo 6"/>
            <p:cNvSpPr/>
            <p:nvPr/>
          </p:nvSpPr>
          <p:spPr>
            <a:xfrm>
              <a:off x="2705622" y="2480153"/>
              <a:ext cx="676405" cy="563672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3755235" y="2480153"/>
              <a:ext cx="879395" cy="563672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1054229" y="3343663"/>
              <a:ext cx="374945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CO" sz="2800" dirty="0" smtClean="0"/>
                <a:t>Términos Desconocidos</a:t>
              </a:r>
              <a:endParaRPr lang="es-CO" sz="2800" dirty="0"/>
            </a:p>
          </p:txBody>
        </p:sp>
        <p:sp>
          <p:nvSpPr>
            <p:cNvPr id="11" name="Cerrar llave 10"/>
            <p:cNvSpPr/>
            <p:nvPr/>
          </p:nvSpPr>
          <p:spPr>
            <a:xfrm rot="5400000">
              <a:off x="3480380" y="2493535"/>
              <a:ext cx="343182" cy="1485624"/>
            </a:xfrm>
            <a:prstGeom prst="rightBrace">
              <a:avLst>
                <a:gd name="adj1" fmla="val 8333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13" name="Flecha derecha 12"/>
          <p:cNvSpPr/>
          <p:nvPr/>
        </p:nvSpPr>
        <p:spPr>
          <a:xfrm>
            <a:off x="838200" y="4254227"/>
            <a:ext cx="401877" cy="2426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4" name="Imagen 13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205" y="4023223"/>
            <a:ext cx="6234849" cy="704624"/>
          </a:xfrm>
          <a:prstGeom prst="rect">
            <a:avLst/>
          </a:prstGeom>
        </p:spPr>
      </p:pic>
      <p:pic>
        <p:nvPicPr>
          <p:cNvPr id="15" name="Imagen 14" descr="Recorte de pantal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205" y="5065281"/>
            <a:ext cx="2037029" cy="639280"/>
          </a:xfrm>
          <a:prstGeom prst="rect">
            <a:avLst/>
          </a:prstGeom>
        </p:spPr>
      </p:pic>
      <p:sp>
        <p:nvSpPr>
          <p:cNvPr id="16" name="Rectángulo 15"/>
          <p:cNvSpPr/>
          <p:nvPr/>
        </p:nvSpPr>
        <p:spPr>
          <a:xfrm>
            <a:off x="1517205" y="4972833"/>
            <a:ext cx="2134766" cy="87682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Flecha doblada hacia arriba 16"/>
          <p:cNvSpPr/>
          <p:nvPr/>
        </p:nvSpPr>
        <p:spPr>
          <a:xfrm>
            <a:off x="3933173" y="4727848"/>
            <a:ext cx="1027134" cy="4829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Flecha doblada hacia arriba 17"/>
          <p:cNvSpPr/>
          <p:nvPr/>
        </p:nvSpPr>
        <p:spPr>
          <a:xfrm>
            <a:off x="3933173" y="4665907"/>
            <a:ext cx="2593032" cy="1155574"/>
          </a:xfrm>
          <a:prstGeom prst="bentUpArrow">
            <a:avLst>
              <a:gd name="adj1" fmla="val 25000"/>
              <a:gd name="adj2" fmla="val 2232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Flecha derecha 18"/>
          <p:cNvSpPr/>
          <p:nvPr/>
        </p:nvSpPr>
        <p:spPr>
          <a:xfrm>
            <a:off x="834126" y="5065281"/>
            <a:ext cx="401877" cy="2426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20" name="Imagen 19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205" y="4925977"/>
            <a:ext cx="4364775" cy="128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91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4666"/>
            <a:ext cx="10515600" cy="1325563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EXTENSIÓN A FUNCIONES DE MÁS DE UNA VARIABLE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i="1" u="sng" dirty="0" smtClean="0"/>
              <a:t>Reemplazando en:</a:t>
            </a:r>
          </a:p>
          <a:p>
            <a:endParaRPr lang="es-CO" i="1" u="sng" dirty="0"/>
          </a:p>
          <a:p>
            <a:endParaRPr lang="es-CO" i="1" u="sng" dirty="0" smtClean="0"/>
          </a:p>
          <a:p>
            <a:r>
              <a:rPr lang="es-CO" i="1" dirty="0" smtClean="0"/>
              <a:t>Haciendo t=1, F(1)=f(</a:t>
            </a:r>
            <a:r>
              <a:rPr lang="es-CO" i="1" dirty="0" err="1" smtClean="0"/>
              <a:t>xo</a:t>
            </a:r>
            <a:r>
              <a:rPr lang="es-CO" i="1" dirty="0" smtClean="0"/>
              <a:t>, yo), Se Obtiene:</a:t>
            </a:r>
          </a:p>
          <a:p>
            <a:endParaRPr lang="es-CO" i="1" u="sng" dirty="0"/>
          </a:p>
        </p:txBody>
      </p:sp>
      <p:pic>
        <p:nvPicPr>
          <p:cNvPr id="4" name="Imagen 3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09" y="2221728"/>
            <a:ext cx="8879981" cy="863510"/>
          </a:xfrm>
          <a:prstGeom prst="rect">
            <a:avLst/>
          </a:prstGeom>
        </p:spPr>
      </p:pic>
      <p:pic>
        <p:nvPicPr>
          <p:cNvPr id="5" name="Imagen 4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233" y="4001294"/>
            <a:ext cx="8955532" cy="775976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pic>
        <p:nvPicPr>
          <p:cNvPr id="6" name="Imagen 5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675" y="4864928"/>
            <a:ext cx="2300647" cy="670092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7" name="Rectángulo 6"/>
          <p:cNvSpPr/>
          <p:nvPr/>
        </p:nvSpPr>
        <p:spPr>
          <a:xfrm>
            <a:off x="3916470" y="5543827"/>
            <a:ext cx="43590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dirty="0" smtClean="0"/>
              <a:t>FÓRMULA DE TAYLOR EN DOS VARIABLES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06147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7545"/>
            <a:ext cx="10515600" cy="1325563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FORMULA DE TAYLOR Y TEOREMA DEL VALOR MEDIO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776003"/>
              </p:ext>
            </p:extLst>
          </p:nvPr>
        </p:nvGraphicFramePr>
        <p:xfrm>
          <a:off x="259976" y="1429550"/>
          <a:ext cx="11672047" cy="1125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Equation" r:id="rId3" imgW="4609800" imgH="444240" progId="Equation.DSMT4">
                  <p:embed/>
                </p:oleObj>
              </mc:Choice>
              <mc:Fallback>
                <p:oleObj name="Equation" r:id="rId3" imgW="46098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976" y="1429550"/>
                        <a:ext cx="11672047" cy="11254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57034"/>
              </p:ext>
            </p:extLst>
          </p:nvPr>
        </p:nvGraphicFramePr>
        <p:xfrm>
          <a:off x="4059238" y="2716768"/>
          <a:ext cx="40735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6" name="Equation" r:id="rId5" imgW="1384200" imgH="228600" progId="Equation.DSMT4">
                  <p:embed/>
                </p:oleObj>
              </mc:Choice>
              <mc:Fallback>
                <p:oleObj name="Equation" r:id="rId5" imgW="1384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59238" y="2716768"/>
                        <a:ext cx="4073525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132693"/>
              </p:ext>
            </p:extLst>
          </p:nvPr>
        </p:nvGraphicFramePr>
        <p:xfrm>
          <a:off x="5066479" y="3422135"/>
          <a:ext cx="1614624" cy="4036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name="Equation" r:id="rId7" imgW="914400" imgH="228600" progId="Equation.DSMT4">
                  <p:embed/>
                </p:oleObj>
              </mc:Choice>
              <mc:Fallback>
                <p:oleObj name="Equation" r:id="rId7" imgW="914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66479" y="3422135"/>
                        <a:ext cx="1614624" cy="4036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175892"/>
              </p:ext>
            </p:extLst>
          </p:nvPr>
        </p:nvGraphicFramePr>
        <p:xfrm>
          <a:off x="5066479" y="3988134"/>
          <a:ext cx="1634996" cy="439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8" name="Equation" r:id="rId9" imgW="850680" imgH="228600" progId="Equation.DSMT4">
                  <p:embed/>
                </p:oleObj>
              </mc:Choice>
              <mc:Fallback>
                <p:oleObj name="Equation" r:id="rId9" imgW="850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66479" y="3988134"/>
                        <a:ext cx="1634996" cy="4392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to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044360"/>
              </p:ext>
            </p:extLst>
          </p:nvPr>
        </p:nvGraphicFramePr>
        <p:xfrm>
          <a:off x="5066478" y="4640038"/>
          <a:ext cx="1605970" cy="385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9" name="Equation" r:id="rId11" imgW="952200" imgH="228600" progId="Equation.DSMT4">
                  <p:embed/>
                </p:oleObj>
              </mc:Choice>
              <mc:Fallback>
                <p:oleObj name="Equation" r:id="rId11" imgW="952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66478" y="4640038"/>
                        <a:ext cx="1605970" cy="385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535397"/>
              </p:ext>
            </p:extLst>
          </p:nvPr>
        </p:nvGraphicFramePr>
        <p:xfrm>
          <a:off x="5109277" y="5243955"/>
          <a:ext cx="1468812" cy="433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Equation" r:id="rId13" imgW="774360" imgH="228600" progId="Equation.DSMT4">
                  <p:embed/>
                </p:oleObj>
              </mc:Choice>
              <mc:Fallback>
                <p:oleObj name="Equation" r:id="rId13" imgW="774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09277" y="5243955"/>
                        <a:ext cx="1468812" cy="433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5493041"/>
              </p:ext>
            </p:extLst>
          </p:nvPr>
        </p:nvGraphicFramePr>
        <p:xfrm>
          <a:off x="90152" y="5661897"/>
          <a:ext cx="10023364" cy="1067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Equation" r:id="rId15" imgW="3695400" imgH="393480" progId="Equation.DSMT4">
                  <p:embed/>
                </p:oleObj>
              </mc:Choice>
              <mc:Fallback>
                <p:oleObj name="Equation" r:id="rId15" imgW="3695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0152" y="5661897"/>
                        <a:ext cx="10023364" cy="1067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357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5321" y="133303"/>
            <a:ext cx="10515600" cy="1325563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FORMULA DE TAYLOR Y TEOREMA DEL VALOR MEDIO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80304" y="3153847"/>
            <a:ext cx="34034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endParaRPr lang="es-CO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409122" y="1340178"/>
            <a:ext cx="76455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solidFill>
                  <a:srgbClr val="228B22"/>
                </a:solidFill>
                <a:latin typeface="Courier New" panose="02070309020205020404" pitchFamily="49" charset="0"/>
              </a:rPr>
              <a:t>%%%%%Función Real%%%%%</a:t>
            </a:r>
          </a:p>
          <a:p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x1 = -3:0.1:3;</a:t>
            </a:r>
          </a:p>
          <a:p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y1 = 1./(4+x1);</a:t>
            </a:r>
          </a:p>
          <a:p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syms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x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f = </a:t>
            </a:r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inline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'1/(4+x)'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fig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 = figure();</a:t>
            </a:r>
          </a:p>
          <a:p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set(</a:t>
            </a:r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fig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'color'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s-CO" dirty="0" err="1">
                <a:solidFill>
                  <a:srgbClr val="A020F0"/>
                </a:solidFill>
                <a:latin typeface="Courier New" panose="02070309020205020404" pitchFamily="49" charset="0"/>
              </a:rPr>
              <a:t>white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plot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(x1,y1,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'Linewidth'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,3);</a:t>
            </a:r>
          </a:p>
          <a:p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grid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s-CO" dirty="0" err="1">
                <a:solidFill>
                  <a:srgbClr val="A020F0"/>
                </a:solidFill>
                <a:latin typeface="Courier New" panose="02070309020205020404" pitchFamily="49" charset="0"/>
              </a:rPr>
              <a:t>on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xlabel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'x'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ylabel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'y'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s-CO" dirty="0">
                <a:solidFill>
                  <a:srgbClr val="228B22"/>
                </a:solidFill>
                <a:latin typeface="Courier New" panose="02070309020205020404" pitchFamily="49" charset="0"/>
              </a:rPr>
              <a:t>%%%%%Taylor%%%%%%%%</a:t>
            </a:r>
          </a:p>
          <a:p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S = </a:t>
            </a:r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taylor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(f(x),5,0);</a:t>
            </a:r>
          </a:p>
          <a:p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hold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s-CO" dirty="0" err="1">
                <a:solidFill>
                  <a:srgbClr val="A020F0"/>
                </a:solidFill>
                <a:latin typeface="Courier New" panose="02070309020205020404" pitchFamily="49" charset="0"/>
              </a:rPr>
              <a:t>on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h=</a:t>
            </a:r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ezplot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(S,[-3,3]);</a:t>
            </a:r>
          </a:p>
          <a:p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set(h,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'color'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'r'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s-CO" dirty="0" err="1">
                <a:solidFill>
                  <a:srgbClr val="A020F0"/>
                </a:solidFill>
                <a:latin typeface="Courier New" panose="02070309020205020404" pitchFamily="49" charset="0"/>
              </a:rPr>
              <a:t>linestyle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'--'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set(h,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'LineWidth'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,2);</a:t>
            </a:r>
          </a:p>
          <a:p>
            <a:r>
              <a:rPr lang="es-CO" dirty="0" err="1">
                <a:solidFill>
                  <a:srgbClr val="000000"/>
                </a:solidFill>
                <a:latin typeface="Courier New" panose="02070309020205020404" pitchFamily="49" charset="0"/>
              </a:rPr>
              <a:t>legend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s-CO" dirty="0" err="1">
                <a:solidFill>
                  <a:srgbClr val="A020F0"/>
                </a:solidFill>
                <a:latin typeface="Courier New" panose="02070309020205020404" pitchFamily="49" charset="0"/>
              </a:rPr>
              <a:t>Funcion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 Real'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'</a:t>
            </a:r>
            <a:r>
              <a:rPr lang="es-CO" dirty="0" err="1">
                <a:solidFill>
                  <a:srgbClr val="A020F0"/>
                </a:solidFill>
                <a:latin typeface="Courier New" panose="02070309020205020404" pitchFamily="49" charset="0"/>
              </a:rPr>
              <a:t>Expansion</a:t>
            </a:r>
            <a:r>
              <a:rPr lang="es-CO" dirty="0">
                <a:solidFill>
                  <a:srgbClr val="A020F0"/>
                </a:solidFill>
                <a:latin typeface="Courier New" panose="02070309020205020404" pitchFamily="49" charset="0"/>
              </a:rPr>
              <a:t> de Taylor'</a:t>
            </a:r>
            <a:r>
              <a:rPr lang="es-CO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81855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774" y="76355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REGLA DE LA CADENA.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807549"/>
              </p:ext>
            </p:extLst>
          </p:nvPr>
        </p:nvGraphicFramePr>
        <p:xfrm>
          <a:off x="4268433" y="4269759"/>
          <a:ext cx="3869727" cy="1277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3" imgW="1269720" imgH="419040" progId="Equation.DSMT4">
                  <p:embed/>
                </p:oleObj>
              </mc:Choice>
              <mc:Fallback>
                <p:oleObj name="Equation" r:id="rId3" imgW="12697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68433" y="4269759"/>
                        <a:ext cx="3869727" cy="1277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051561" y="2354580"/>
            <a:ext cx="10607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Sean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= x(t) 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= y(t) 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diferenciables en t, y sea </a:t>
            </a:r>
            <a:r>
              <a:rPr lang="es-CO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f(</a:t>
            </a:r>
            <a:r>
              <a:rPr lang="es-CO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diferenciable en (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x(t), y(t)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s-C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051561" y="1761024"/>
            <a:ext cx="2087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 smtClean="0"/>
              <a:t>Teorema A</a:t>
            </a:r>
            <a:endParaRPr lang="es-CO" sz="2800" b="1" i="1" dirty="0"/>
          </a:p>
        </p:txBody>
      </p:sp>
    </p:spTree>
    <p:extLst>
      <p:ext uri="{BB962C8B-B14F-4D97-AF65-F5344CB8AC3E}">
        <p14:creationId xmlns:p14="http://schemas.microsoft.com/office/powerpoint/2010/main" val="114528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135050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BIBLIOGRAFÍA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GREENBERG, Michael. </a:t>
            </a:r>
            <a:r>
              <a:rPr lang="es-C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Engineering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2nd </a:t>
            </a:r>
            <a:r>
              <a:rPr lang="es-C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Edition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Prentice Hall. </a:t>
            </a:r>
            <a:r>
              <a:rPr lang="es-CO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Delaware, Delaware. 1998.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C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CHAPRA, Steven; CANALE, Raymond. Métodos numéricos para ingenieros, 5ta. Edición, McGraw Hill, 2007. </a:t>
            </a:r>
            <a:endParaRPr lang="es-CO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2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0" y="25758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0146" y="101607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REGLA DE LA CADENA. 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51561" y="2354580"/>
            <a:ext cx="10607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Suponga que             , donde             y           . Determine        </a:t>
            </a:r>
            <a:endParaRPr lang="es-C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761450"/>
              </p:ext>
            </p:extLst>
          </p:nvPr>
        </p:nvGraphicFramePr>
        <p:xfrm>
          <a:off x="3379470" y="2336203"/>
          <a:ext cx="1306830" cy="603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" name="Equation" r:id="rId3" imgW="495000" imgH="228600" progId="Equation.DSMT4">
                  <p:embed/>
                </p:oleObj>
              </mc:Choice>
              <mc:Fallback>
                <p:oleObj name="Equation" r:id="rId3" imgW="495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9470" y="2336203"/>
                        <a:ext cx="1306830" cy="603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618999"/>
              </p:ext>
            </p:extLst>
          </p:nvPr>
        </p:nvGraphicFramePr>
        <p:xfrm>
          <a:off x="5882275" y="2399356"/>
          <a:ext cx="1131934" cy="4952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9" name="Equation" r:id="rId5" imgW="406080" imgH="177480" progId="Equation.DSMT4">
                  <p:embed/>
                </p:oleObj>
              </mc:Choice>
              <mc:Fallback>
                <p:oleObj name="Equation" r:id="rId5" imgW="406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82275" y="2399356"/>
                        <a:ext cx="1131934" cy="4952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025069"/>
              </p:ext>
            </p:extLst>
          </p:nvPr>
        </p:nvGraphicFramePr>
        <p:xfrm>
          <a:off x="7365341" y="2283640"/>
          <a:ext cx="1092859" cy="655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" name="Equation" r:id="rId7" imgW="380880" imgH="228600" progId="Equation.DSMT4">
                  <p:embed/>
                </p:oleObj>
              </mc:Choice>
              <mc:Fallback>
                <p:oleObj name="Equation" r:id="rId7" imgW="380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65341" y="2283640"/>
                        <a:ext cx="1092859" cy="6557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999408"/>
              </p:ext>
            </p:extLst>
          </p:nvPr>
        </p:nvGraphicFramePr>
        <p:xfrm>
          <a:off x="10420218" y="2300378"/>
          <a:ext cx="1169803" cy="66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Equation" r:id="rId9" imgW="380880" imgH="215640" progId="Equation.DSMT4">
                  <p:embed/>
                </p:oleObj>
              </mc:Choice>
              <mc:Fallback>
                <p:oleObj name="Equation" r:id="rId9" imgW="3808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420218" y="2300378"/>
                        <a:ext cx="1169803" cy="662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940748"/>
              </p:ext>
            </p:extLst>
          </p:nvPr>
        </p:nvGraphicFramePr>
        <p:xfrm>
          <a:off x="4686300" y="3123902"/>
          <a:ext cx="3028950" cy="1041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Equation" r:id="rId11" imgW="1218960" imgH="419040" progId="Equation.DSMT4">
                  <p:embed/>
                </p:oleObj>
              </mc:Choice>
              <mc:Fallback>
                <p:oleObj name="Equation" r:id="rId11" imgW="1218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86300" y="3123902"/>
                        <a:ext cx="3028950" cy="10412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698732"/>
              </p:ext>
            </p:extLst>
          </p:nvPr>
        </p:nvGraphicFramePr>
        <p:xfrm>
          <a:off x="5092700" y="4194175"/>
          <a:ext cx="3321050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3" name="Equation" r:id="rId13" imgW="1422360" imgH="698400" progId="Equation.DSMT4">
                  <p:embed/>
                </p:oleObj>
              </mc:Choice>
              <mc:Fallback>
                <p:oleObj name="Equation" r:id="rId13" imgW="142236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92700" y="4194175"/>
                        <a:ext cx="3321050" cy="163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38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3" y="73697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REGLA DE LA CADENA. 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51561" y="2354580"/>
            <a:ext cx="106070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Pudimos haber resuelto el ejemplo anterior sin usar la regla de la cadena. Por una sustitución. </a:t>
            </a:r>
            <a:endParaRPr lang="es-C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552122"/>
              </p:ext>
            </p:extLst>
          </p:nvPr>
        </p:nvGraphicFramePr>
        <p:xfrm>
          <a:off x="4635499" y="3796587"/>
          <a:ext cx="3556001" cy="598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3" imgW="1358640" imgH="228600" progId="Equation.DSMT4">
                  <p:embed/>
                </p:oleObj>
              </mc:Choice>
              <mc:Fallback>
                <p:oleObj name="Equation" r:id="rId3" imgW="13586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35499" y="3796587"/>
                        <a:ext cx="3556001" cy="598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1051561" y="4759582"/>
            <a:ext cx="10607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modo que               . Sin embargo, el método de sustitución directa no siempre está disponible o no es conveniente; observemos el siguiente ejemplo. </a:t>
            </a:r>
            <a:endParaRPr lang="es-C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0637351"/>
              </p:ext>
            </p:extLst>
          </p:nvPr>
        </p:nvGraphicFramePr>
        <p:xfrm>
          <a:off x="3432348" y="4816118"/>
          <a:ext cx="1787352" cy="518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5" imgW="787320" imgH="228600" progId="Equation.DSMT4">
                  <p:embed/>
                </p:oleObj>
              </mc:Choice>
              <mc:Fallback>
                <p:oleObj name="Equation" r:id="rId5" imgW="787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32348" y="4816118"/>
                        <a:ext cx="1787352" cy="518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538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1325563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REGLA DE LA CADENA. 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838200" y="1481138"/>
            <a:ext cx="106070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calentar un cilindro circular recto sólido, su radio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altura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aumenta; por lo tanto, también lo hace el área de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su superficie. Suponga que en el instante en que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= 10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centímetros y h = 100 centímetros,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esta creciendo a razón de 0.2 centímetros por hora y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aumenta a 0.5 centímetros/hora. ¿Qué tan rápido crece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 ese instante?</a:t>
            </a:r>
            <a:endParaRPr lang="es-CO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3350" y="40005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03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/>
          <p:cNvSpPr/>
          <p:nvPr/>
        </p:nvSpPr>
        <p:spPr>
          <a:xfrm>
            <a:off x="0" y="38637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1325563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REGLA DE LA CADENA. 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7267" y="2076173"/>
            <a:ext cx="1317866" cy="1317866"/>
          </a:xfrm>
          <a:prstGeom prst="rect">
            <a:avLst/>
          </a:prstGeom>
        </p:spPr>
      </p:pic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387794"/>
              </p:ext>
            </p:extLst>
          </p:nvPr>
        </p:nvGraphicFramePr>
        <p:xfrm>
          <a:off x="4587508" y="2255309"/>
          <a:ext cx="3169383" cy="626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1" name="Equation" r:id="rId4" imgW="1028520" imgH="203040" progId="Equation.DSMT4">
                  <p:embed/>
                </p:oleObj>
              </mc:Choice>
              <mc:Fallback>
                <p:oleObj name="Equation" r:id="rId4" imgW="1028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87508" y="2255309"/>
                        <a:ext cx="3169383" cy="6260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38200" y="1456774"/>
            <a:ext cx="1066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fórmula para el área total de la superficie de un cilindro es:</a:t>
            </a:r>
            <a:endParaRPr lang="es-C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38200" y="2909167"/>
            <a:ext cx="874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Así:</a:t>
            </a:r>
            <a:endParaRPr lang="es-C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11395"/>
              </p:ext>
            </p:extLst>
          </p:nvPr>
        </p:nvGraphicFramePr>
        <p:xfrm>
          <a:off x="4329766" y="3352273"/>
          <a:ext cx="3427125" cy="1051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2" name="Equation" r:id="rId6" imgW="1282680" imgH="393480" progId="Equation.DSMT4">
                  <p:embed/>
                </p:oleObj>
              </mc:Choice>
              <mc:Fallback>
                <p:oleObj name="Equation" r:id="rId6" imgW="1282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29766" y="3352273"/>
                        <a:ext cx="3427125" cy="1051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840957"/>
              </p:ext>
            </p:extLst>
          </p:nvPr>
        </p:nvGraphicFramePr>
        <p:xfrm>
          <a:off x="4950202" y="4549486"/>
          <a:ext cx="5187712" cy="535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3" name="Equation" r:id="rId8" imgW="1968480" imgH="203040" progId="Equation.DSMT4">
                  <p:embed/>
                </p:oleObj>
              </mc:Choice>
              <mc:Fallback>
                <p:oleObj name="Equation" r:id="rId8" imgW="1968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50202" y="4549486"/>
                        <a:ext cx="5187712" cy="535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838200" y="4954184"/>
            <a:ext cx="4493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 y </a:t>
            </a:r>
            <a:r>
              <a:rPr lang="es-CO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s-C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100,</a:t>
            </a:r>
            <a:endParaRPr lang="es-CO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to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788457"/>
              </p:ext>
            </p:extLst>
          </p:nvPr>
        </p:nvGraphicFramePr>
        <p:xfrm>
          <a:off x="555043" y="5654006"/>
          <a:ext cx="7021043" cy="989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4" name="Equation" r:id="rId10" imgW="2793960" imgH="393480" progId="Equation.DSMT4">
                  <p:embed/>
                </p:oleObj>
              </mc:Choice>
              <mc:Fallback>
                <p:oleObj name="Equation" r:id="rId10" imgW="2793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55043" y="5654006"/>
                        <a:ext cx="7021043" cy="9893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888011"/>
              </p:ext>
            </p:extLst>
          </p:nvPr>
        </p:nvGraphicFramePr>
        <p:xfrm>
          <a:off x="7523078" y="5847003"/>
          <a:ext cx="4238569" cy="538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5" name="Equation" r:id="rId12" imgW="1600200" imgH="203040" progId="Equation.DSMT4">
                  <p:embed/>
                </p:oleObj>
              </mc:Choice>
              <mc:Fallback>
                <p:oleObj name="Equation" r:id="rId12" imgW="1600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23078" y="5847003"/>
                        <a:ext cx="4238569" cy="538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105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/>
          <p:cNvSpPr/>
          <p:nvPr/>
        </p:nvSpPr>
        <p:spPr>
          <a:xfrm>
            <a:off x="0" y="0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1325563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REGLA DE LA CADENA. V2.0 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38200" y="1456774"/>
            <a:ext cx="1066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Suponga que                     , donde                 y                . Entonces tiene sentido preguntarse por           ,          .</a:t>
            </a:r>
            <a:endParaRPr lang="es-C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4875641"/>
              </p:ext>
            </p:extLst>
          </p:nvPr>
        </p:nvGraphicFramePr>
        <p:xfrm>
          <a:off x="2874069" y="1484616"/>
          <a:ext cx="1777671" cy="507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2" name="Equation" r:id="rId3" imgW="711000" imgH="203040" progId="Equation.DSMT4">
                  <p:embed/>
                </p:oleObj>
              </mc:Choice>
              <mc:Fallback>
                <p:oleObj name="Equation" r:id="rId3" imgW="711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4069" y="1484616"/>
                        <a:ext cx="1777671" cy="507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234778"/>
              </p:ext>
            </p:extLst>
          </p:nvPr>
        </p:nvGraphicFramePr>
        <p:xfrm>
          <a:off x="5778500" y="1517424"/>
          <a:ext cx="1382154" cy="442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3" name="Equation" r:id="rId5" imgW="634680" imgH="203040" progId="Equation.DSMT4">
                  <p:embed/>
                </p:oleObj>
              </mc:Choice>
              <mc:Fallback>
                <p:oleObj name="Equation" r:id="rId5" imgW="634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78500" y="1517424"/>
                        <a:ext cx="1382154" cy="442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0472262"/>
              </p:ext>
            </p:extLst>
          </p:nvPr>
        </p:nvGraphicFramePr>
        <p:xfrm>
          <a:off x="7479663" y="1530178"/>
          <a:ext cx="1325461" cy="415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4" name="Equation" r:id="rId7" imgW="647640" imgH="203040" progId="Equation.DSMT4">
                  <p:embed/>
                </p:oleObj>
              </mc:Choice>
              <mc:Fallback>
                <p:oleObj name="Equation" r:id="rId7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79663" y="1530178"/>
                        <a:ext cx="1325461" cy="4158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to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415514"/>
              </p:ext>
            </p:extLst>
          </p:nvPr>
        </p:nvGraphicFramePr>
        <p:xfrm>
          <a:off x="4377208" y="1908040"/>
          <a:ext cx="954646" cy="540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5" name="Equation" r:id="rId9" imgW="380880" imgH="215640" progId="Equation.DSMT4">
                  <p:embed/>
                </p:oleObj>
              </mc:Choice>
              <mc:Fallback>
                <p:oleObj name="Equation" r:id="rId9" imgW="3808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77208" y="1908040"/>
                        <a:ext cx="954646" cy="5409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to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582608"/>
              </p:ext>
            </p:extLst>
          </p:nvPr>
        </p:nvGraphicFramePr>
        <p:xfrm>
          <a:off x="5331854" y="1914445"/>
          <a:ext cx="901074" cy="528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6" name="Equation" r:id="rId11" imgW="368280" imgH="215640" progId="Equation.DSMT4">
                  <p:embed/>
                </p:oleObj>
              </mc:Choice>
              <mc:Fallback>
                <p:oleObj name="Equation" r:id="rId11" imgW="368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331854" y="1914445"/>
                        <a:ext cx="901074" cy="528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uadroTexto 16"/>
          <p:cNvSpPr txBox="1"/>
          <p:nvPr/>
        </p:nvSpPr>
        <p:spPr>
          <a:xfrm>
            <a:off x="838200" y="3026760"/>
            <a:ext cx="1066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Suponga que                  y                 tienen primeras derivadas parciales en          y sea diferenciable en                   . Entonces tiene primeras derivadas parciales dadas por</a:t>
            </a:r>
            <a:endParaRPr lang="es-CO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to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822141"/>
              </p:ext>
            </p:extLst>
          </p:nvPr>
        </p:nvGraphicFramePr>
        <p:xfrm>
          <a:off x="2925585" y="3074459"/>
          <a:ext cx="1453021" cy="4649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7" name="Equation" r:id="rId13" imgW="634680" imgH="203040" progId="Equation.DSMT4">
                  <p:embed/>
                </p:oleObj>
              </mc:Choice>
              <mc:Fallback>
                <p:oleObj name="Equation" r:id="rId13" imgW="634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25585" y="3074459"/>
                        <a:ext cx="1453021" cy="4649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to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4752"/>
              </p:ext>
            </p:extLst>
          </p:nvPr>
        </p:nvGraphicFramePr>
        <p:xfrm>
          <a:off x="4815025" y="3082511"/>
          <a:ext cx="1471544" cy="461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8" name="Equation" r:id="rId15" imgW="647640" imgH="203040" progId="Equation.DSMT4">
                  <p:embed/>
                </p:oleObj>
              </mc:Choice>
              <mc:Fallback>
                <p:oleObj name="Equation" r:id="rId15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15025" y="3082511"/>
                        <a:ext cx="1471544" cy="461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to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730397"/>
              </p:ext>
            </p:extLst>
          </p:nvPr>
        </p:nvGraphicFramePr>
        <p:xfrm>
          <a:off x="1442435" y="3477506"/>
          <a:ext cx="755471" cy="483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9" name="Equation" r:id="rId17" imgW="317160" imgH="203040" progId="Equation.DSMT4">
                  <p:embed/>
                </p:oleObj>
              </mc:Choice>
              <mc:Fallback>
                <p:oleObj name="Equation" r:id="rId17" imgW="317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42435" y="3477506"/>
                        <a:ext cx="755471" cy="483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to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263114"/>
              </p:ext>
            </p:extLst>
          </p:nvPr>
        </p:nvGraphicFramePr>
        <p:xfrm>
          <a:off x="5653829" y="3491846"/>
          <a:ext cx="2106328" cy="4616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0" name="Equation" r:id="rId19" imgW="927000" imgH="203040" progId="Equation.DSMT4">
                  <p:embed/>
                </p:oleObj>
              </mc:Choice>
              <mc:Fallback>
                <p:oleObj name="Equation" r:id="rId19" imgW="927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653829" y="3491846"/>
                        <a:ext cx="2106328" cy="4616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uadroTexto 21"/>
          <p:cNvSpPr txBox="1"/>
          <p:nvPr/>
        </p:nvSpPr>
        <p:spPr>
          <a:xfrm>
            <a:off x="838200" y="2503538"/>
            <a:ext cx="2087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i="1" dirty="0" smtClean="0"/>
              <a:t>Teorema B</a:t>
            </a:r>
            <a:endParaRPr lang="es-CO" sz="2800" b="1" i="1" dirty="0"/>
          </a:p>
        </p:txBody>
      </p:sp>
      <p:graphicFrame>
        <p:nvGraphicFramePr>
          <p:cNvPr id="23" name="Objeto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004827"/>
              </p:ext>
            </p:extLst>
          </p:nvPr>
        </p:nvGraphicFramePr>
        <p:xfrm>
          <a:off x="900985" y="4665829"/>
          <a:ext cx="3476223" cy="1062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1" name="Equation" r:id="rId21" imgW="1371600" imgH="419040" progId="Equation.DSMT4">
                  <p:embed/>
                </p:oleObj>
              </mc:Choice>
              <mc:Fallback>
                <p:oleObj name="Equation" r:id="rId21" imgW="13716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900985" y="4665829"/>
                        <a:ext cx="3476223" cy="1062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to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931874"/>
              </p:ext>
            </p:extLst>
          </p:nvPr>
        </p:nvGraphicFramePr>
        <p:xfrm>
          <a:off x="7479663" y="4665829"/>
          <a:ext cx="3508409" cy="1062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2" name="Equation" r:id="rId23" imgW="1384200" imgH="419040" progId="Equation.DSMT4">
                  <p:embed/>
                </p:oleObj>
              </mc:Choice>
              <mc:Fallback>
                <p:oleObj name="Equation" r:id="rId23" imgW="13842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7479663" y="4665829"/>
                        <a:ext cx="3508409" cy="1062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994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8139" y="1367781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FORMULA DE TAYLOR Y TEOREMA DEL VALOR MEDIO</a:t>
            </a:r>
            <a:endParaRPr lang="es-CO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26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0" y="12879"/>
            <a:ext cx="12192000" cy="13909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838200" y="4908446"/>
                <a:ext cx="10764329" cy="1414041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  <a:prstDash val="lgDashDotDot"/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CO" sz="2800" b="0" i="1" u="sng" dirty="0" smtClean="0">
                    <a:latin typeface="Cambria Math" panose="02040503050406030204" pitchFamily="18" charset="0"/>
                  </a:rPr>
                  <a:t>Suposici</a:t>
                </a:r>
                <a:r>
                  <a:rPr lang="es-CO" sz="2800" i="1" u="sng" dirty="0" smtClean="0">
                    <a:latin typeface="Cambria Math" panose="02040503050406030204" pitchFamily="18" charset="0"/>
                  </a:rPr>
                  <a:t>ón</a:t>
                </a:r>
                <a:endParaRPr lang="es-CO" sz="2800" b="0" i="1" u="sng" dirty="0" smtClean="0">
                  <a:latin typeface="Cambria Math" panose="020405030504060302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sSup>
                      <m:sSupPr>
                        <m:ctrlPr>
                          <a:rPr lang="es-CO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O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d>
                          <m:dPr>
                            <m:ctrlPr>
                              <a:rPr lang="es-CO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O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  <m:d>
                      <m:dPr>
                        <m:ctrlPr>
                          <a:rPr lang="es-CO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O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O" sz="2800" dirty="0" smtClean="0"/>
                  <a:t> es continuo y tiene un mínimo “m” y máximo “M” en un intervalo </a:t>
                </a:r>
                <a14:m>
                  <m:oMath xmlns:m="http://schemas.openxmlformats.org/officeDocument/2006/math">
                    <m:r>
                      <a:rPr lang="es-CO" sz="2800" b="0" i="0" smtClean="0">
                        <a:latin typeface="Cambria Math" panose="02040503050406030204" pitchFamily="18" charset="0"/>
                      </a:rPr>
                      <m:t>[</m:t>
                    </m:r>
                    <m:r>
                      <m:rPr>
                        <m:sty m:val="p"/>
                      </m:rPr>
                      <a:rPr lang="en-US" sz="2800" i="1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CO" sz="2800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s-CO" sz="2800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908446"/>
                <a:ext cx="10764329" cy="1414041"/>
              </a:xfrm>
              <a:prstGeom prst="rect">
                <a:avLst/>
              </a:prstGeom>
              <a:blipFill rotWithShape="0">
                <a:blip r:embed="rId2"/>
                <a:stretch>
                  <a:fillRect l="-1132" t="-3846" r="-1132" b="-11111"/>
                </a:stretch>
              </a:blipFill>
              <a:ln>
                <a:solidFill>
                  <a:srgbClr val="FFFF00"/>
                </a:solidFill>
                <a:prstDash val="lgDashDotDot"/>
              </a:ln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54076"/>
            <a:ext cx="9720072" cy="1499616"/>
          </a:xfrm>
        </p:spPr>
        <p:txBody>
          <a:bodyPr/>
          <a:lstStyle/>
          <a:p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FORMULA DE TAYLOR </a:t>
            </a:r>
            <a:endParaRPr lang="es-CO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80584"/>
                <a:ext cx="10515600" cy="3427862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lang="es-CO" sz="35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partir de </a:t>
                </a:r>
              </a:p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s-CO" sz="35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CO" sz="35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sSup>
                          <m:sSupPr>
                            <m:ctrlP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s-CO" sz="35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s-CO" sz="35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 Obtiene la Formula de Taylor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CO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CO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CO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CO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d>
                        <m:dPr>
                          <m:ctrlPr>
                            <a:rPr lang="es-CO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s-CO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sup>
                          </m:sSup>
                          <m:d>
                            <m:dPr>
                              <m:ctrlP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num>
                        <m:den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s-CO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es-CO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s-CO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O" sz="26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CO" sz="26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sup>
                          </m:sSup>
                          <m:d>
                            <m:dPr>
                              <m:ctrlP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s-CO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O" sz="26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CO" sz="2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𝑅𝑛</m:t>
                      </m:r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O" sz="2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O" sz="2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s-CO" sz="35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  <a14:m>
                  <m:oMath xmlns:m="http://schemas.openxmlformats.org/officeDocument/2006/math">
                    <m:r>
                      <a:rPr lang="es-CO" sz="3500" b="0" i="1" smtClean="0">
                        <a:latin typeface="Cambria Math" panose="02040503050406030204" pitchFamily="18" charset="0"/>
                      </a:rPr>
                      <m:t>𝑅𝑛</m:t>
                    </m:r>
                    <m:d>
                      <m:dPr>
                        <m:ctrlPr>
                          <a:rPr lang="es-CO" sz="35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O" sz="3500" b="0" i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s-CO" sz="35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CO" sz="35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r>
                          <a:rPr lang="es-CO" sz="3500" b="0" i="1" smtClean="0">
                            <a:latin typeface="Cambria Math" panose="02040503050406030204" pitchFamily="18" charset="0"/>
                          </a:rPr>
                          <m:t>…</m:t>
                        </m:r>
                        <m:nary>
                          <m:naryPr>
                            <m:ctrlP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  <m:sup>
                            <m:r>
                              <a:rPr lang="es-CO" sz="35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  <m:e>
                            <m:sSup>
                              <m:sSupPr>
                                <m:ctrlPr>
                                  <a:rPr lang="es-CO" sz="35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CO" sz="3500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p>
                                <m:d>
                                  <m:dPr>
                                    <m:ctrlPr>
                                      <a:rPr lang="es-CO" sz="35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O" sz="35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sup>
                            </m:sSup>
                            <m:d>
                              <m:dPr>
                                <m:ctrlPr>
                                  <a:rPr lang="es-CO" sz="35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O" sz="35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sSup>
                              <m:sSupPr>
                                <m:ctrlPr>
                                  <a:rPr lang="es-CO" sz="35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CO" sz="35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CO" sz="3500" b="0" i="1" smtClean="0">
                                        <a:latin typeface="Cambria Math" panose="02040503050406030204" pitchFamily="18" charset="0"/>
                                      </a:rPr>
                                      <m:t>𝑑𝑥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s-CO" sz="35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</m:nary>
                      </m:e>
                    </m:nary>
                  </m:oMath>
                </a14:m>
                <a:endParaRPr lang="es-CO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80584"/>
                <a:ext cx="10515600" cy="3427862"/>
              </a:xfrm>
              <a:blipFill rotWithShape="0">
                <a:blip r:embed="rId3"/>
                <a:stretch>
                  <a:fillRect l="-1391" t="-4982" b="-106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upo 10"/>
          <p:cNvGrpSpPr/>
          <p:nvPr/>
        </p:nvGrpSpPr>
        <p:grpSpPr>
          <a:xfrm>
            <a:off x="914400" y="4209706"/>
            <a:ext cx="7668884" cy="629728"/>
            <a:chOff x="914400" y="4554747"/>
            <a:chExt cx="7668884" cy="629728"/>
          </a:xfrm>
        </p:grpSpPr>
        <p:sp>
          <p:nvSpPr>
            <p:cNvPr id="4" name="Rectángulo 3"/>
            <p:cNvSpPr/>
            <p:nvPr/>
          </p:nvSpPr>
          <p:spPr>
            <a:xfrm>
              <a:off x="914400" y="4554747"/>
              <a:ext cx="4710023" cy="629728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" name="CuadroTexto 4"/>
            <p:cNvSpPr txBox="1"/>
            <p:nvPr/>
          </p:nvSpPr>
          <p:spPr>
            <a:xfrm>
              <a:off x="6262778" y="4608001"/>
              <a:ext cx="23205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CO" sz="2800" dirty="0" smtClean="0"/>
                <a:t>Forma Integral</a:t>
              </a:r>
              <a:endParaRPr lang="es-CO" sz="2800" dirty="0"/>
            </a:p>
          </p:txBody>
        </p:sp>
        <p:sp>
          <p:nvSpPr>
            <p:cNvPr id="6" name="Flecha izquierda 5"/>
            <p:cNvSpPr/>
            <p:nvPr/>
          </p:nvSpPr>
          <p:spPr>
            <a:xfrm>
              <a:off x="5762445" y="4787660"/>
              <a:ext cx="500333" cy="16390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8" name="Rectángulo 7"/>
          <p:cNvSpPr/>
          <p:nvPr/>
        </p:nvSpPr>
        <p:spPr>
          <a:xfrm>
            <a:off x="864080" y="5066464"/>
            <a:ext cx="7479104" cy="98719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914400" y="5036712"/>
                <a:ext cx="7479103" cy="987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O" sz="2800" b="0" i="1" smtClean="0">
                          <a:latin typeface="Cambria Math" panose="02040503050406030204" pitchFamily="18" charset="0"/>
                        </a:rPr>
                        <m:t>𝑅𝑛</m:t>
                      </m:r>
                      <m:d>
                        <m:dPr>
                          <m:ctrlPr>
                            <a:rPr lang="es-CO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O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O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s-CO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O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sup>
                          </m:sSup>
                          <m:d>
                            <m:dPr>
                              <m:ctrlPr>
                                <a:rPr lang="es-CO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</m:e>
                          </m:d>
                        </m:num>
                        <m:den>
                          <m: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s-CO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p>
                              <m:d>
                                <m:dPr>
                                  <m:ctrlPr>
                                    <a:rPr lang="es-CO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CO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</m:d>
                            </m:sup>
                          </m:sSup>
                          <m:d>
                            <m:dPr>
                              <m:ctrlPr>
                                <a:rPr lang="es-CO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𝜁</m:t>
                              </m:r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p>
                        <m:sSupPr>
                          <m:ctrlP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CO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s-CO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036712"/>
                <a:ext cx="7479103" cy="98719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/>
          <p:cNvSpPr txBox="1"/>
          <p:nvPr/>
        </p:nvSpPr>
        <p:spPr>
          <a:xfrm>
            <a:off x="9041921" y="5299478"/>
            <a:ext cx="2560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Forma </a:t>
            </a:r>
            <a:r>
              <a:rPr lang="es-CO" sz="2800" dirty="0" err="1" smtClean="0"/>
              <a:t>Lagrange</a:t>
            </a:r>
            <a:endParaRPr lang="es-CO" sz="2800" dirty="0"/>
          </a:p>
        </p:txBody>
      </p:sp>
      <p:sp>
        <p:nvSpPr>
          <p:cNvPr id="10" name="Flecha izquierda 9"/>
          <p:cNvSpPr/>
          <p:nvPr/>
        </p:nvSpPr>
        <p:spPr>
          <a:xfrm>
            <a:off x="8541588" y="5479137"/>
            <a:ext cx="500333" cy="1639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Rectángulo 13"/>
          <p:cNvSpPr/>
          <p:nvPr/>
        </p:nvSpPr>
        <p:spPr>
          <a:xfrm>
            <a:off x="10024614" y="3459192"/>
            <a:ext cx="1086210" cy="583396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257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3" grpId="0" build="p"/>
      <p:bldP spid="8" grpId="0" animBg="1"/>
      <p:bldP spid="7" grpId="0"/>
      <p:bldP spid="9" grpId="0"/>
      <p:bldP spid="10" grpId="0" animBg="1"/>
      <p:bldP spid="1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2521</TotalTime>
  <Words>774</Words>
  <Application>Microsoft Office PowerPoint</Application>
  <PresentationFormat>Panorámica</PresentationFormat>
  <Paragraphs>107</Paragraphs>
  <Slides>20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Courier New</vt:lpstr>
      <vt:lpstr>Times New Roman</vt:lpstr>
      <vt:lpstr>Tema de Office</vt:lpstr>
      <vt:lpstr>Equation</vt:lpstr>
      <vt:lpstr>FUNCIONES COMPUESTAS Y REGLA DE LA CADENA</vt:lpstr>
      <vt:lpstr>REGLA DE LA CADENA.</vt:lpstr>
      <vt:lpstr>REGLA DE LA CADENA. </vt:lpstr>
      <vt:lpstr>REGLA DE LA CADENA. </vt:lpstr>
      <vt:lpstr>REGLA DE LA CADENA. </vt:lpstr>
      <vt:lpstr>REGLA DE LA CADENA. </vt:lpstr>
      <vt:lpstr>REGLA DE LA CADENA. V2.0 </vt:lpstr>
      <vt:lpstr>FORMULA DE TAYLOR Y TEOREMA DEL VALOR MEDIO</vt:lpstr>
      <vt:lpstr>1. FORMULA DE TAYLOR </vt:lpstr>
      <vt:lpstr>1. FORMULA DE TAYLOR </vt:lpstr>
      <vt:lpstr>1. FORMULA DE TAYLOR </vt:lpstr>
      <vt:lpstr>1. FORMULA DE TAYLOR </vt:lpstr>
      <vt:lpstr>1. FORMULA DE TAYLOR </vt:lpstr>
      <vt:lpstr>1.2. TEOREMA DEL VALOR MEDIO</vt:lpstr>
      <vt:lpstr>2. EXTENSIÓN A FUNCIONES DE MÁS DE UNA VARIABLE</vt:lpstr>
      <vt:lpstr>2. EXTENSIÓN A FUNCIONES DE MÁS DE UNA VARIABLE</vt:lpstr>
      <vt:lpstr>2. EXTENSIÓN A FUNCIONES DE MÁS DE UNA VARIABLE</vt:lpstr>
      <vt:lpstr>FORMULA DE TAYLOR Y TEOREMA DEL VALOR MEDIO</vt:lpstr>
      <vt:lpstr>FORMULA DE TAYLOR Y TEOREMA DEL VALOR MEDIO</vt:lpstr>
      <vt:lpstr>BIBLIOGRAFÍA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COMPUESTAS Y REGLA DE LA CADENA</dc:title>
  <dc:creator>EdxonM</dc:creator>
  <cp:lastModifiedBy>UIS</cp:lastModifiedBy>
  <cp:revision>36</cp:revision>
  <dcterms:created xsi:type="dcterms:W3CDTF">2015-06-18T03:02:22Z</dcterms:created>
  <dcterms:modified xsi:type="dcterms:W3CDTF">2015-07-06T22:24:46Z</dcterms:modified>
</cp:coreProperties>
</file>