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328" r:id="rId4"/>
    <p:sldId id="26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6" r:id="rId26"/>
    <p:sldId id="305" r:id="rId27"/>
    <p:sldId id="307" r:id="rId28"/>
    <p:sldId id="308" r:id="rId29"/>
    <p:sldId id="309" r:id="rId30"/>
    <p:sldId id="310" r:id="rId31"/>
    <p:sldId id="311" r:id="rId32"/>
    <p:sldId id="312" r:id="rId33"/>
    <p:sldId id="315" r:id="rId34"/>
    <p:sldId id="313" r:id="rId35"/>
    <p:sldId id="314" r:id="rId36"/>
    <p:sldId id="316" r:id="rId37"/>
    <p:sldId id="317" r:id="rId38"/>
    <p:sldId id="318" r:id="rId39"/>
    <p:sldId id="319" r:id="rId40"/>
    <p:sldId id="321" r:id="rId41"/>
    <p:sldId id="324" r:id="rId42"/>
    <p:sldId id="322" r:id="rId43"/>
    <p:sldId id="320" r:id="rId44"/>
    <p:sldId id="323" r:id="rId45"/>
    <p:sldId id="325" r:id="rId46"/>
    <p:sldId id="326" r:id="rId47"/>
    <p:sldId id="355" r:id="rId48"/>
    <p:sldId id="327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44" r:id="rId59"/>
    <p:sldId id="345" r:id="rId60"/>
    <p:sldId id="346" r:id="rId61"/>
    <p:sldId id="347" r:id="rId62"/>
    <p:sldId id="348" r:id="rId63"/>
    <p:sldId id="349" r:id="rId64"/>
    <p:sldId id="350" r:id="rId65"/>
    <p:sldId id="351" r:id="rId66"/>
    <p:sldId id="352" r:id="rId67"/>
    <p:sldId id="353" r:id="rId68"/>
    <p:sldId id="354" r:id="rId69"/>
    <p:sldId id="283" r:id="rId70"/>
    <p:sldId id="284" r:id="rId7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9" autoAdjust="0"/>
    <p:restoredTop sz="94660"/>
  </p:normalViewPr>
  <p:slideViewPr>
    <p:cSldViewPr snapToGrid="0">
      <p:cViewPr>
        <p:scale>
          <a:sx n="60" d="100"/>
          <a:sy n="60" d="100"/>
        </p:scale>
        <p:origin x="-690" y="-11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6DC0-49B7-4CE4-AB4A-B81E8B695F93}" type="datetimeFigureOut">
              <a:rPr lang="es-CO" smtClean="0"/>
              <a:t>22/09/2016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8BD-4D1A-4540-BA40-14BBF05FF2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4684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6DC0-49B7-4CE4-AB4A-B81E8B695F93}" type="datetimeFigureOut">
              <a:rPr lang="es-CO" smtClean="0"/>
              <a:t>22/09/2016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8BD-4D1A-4540-BA40-14BBF05FF2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9274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6DC0-49B7-4CE4-AB4A-B81E8B695F93}" type="datetimeFigureOut">
              <a:rPr lang="es-CO" smtClean="0"/>
              <a:t>22/09/2016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8BD-4D1A-4540-BA40-14BBF05FF2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0347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6DC0-49B7-4CE4-AB4A-B81E8B695F93}" type="datetimeFigureOut">
              <a:rPr lang="es-CO" smtClean="0"/>
              <a:t>22/09/2016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8BD-4D1A-4540-BA40-14BBF05FF2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1290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6DC0-49B7-4CE4-AB4A-B81E8B695F93}" type="datetimeFigureOut">
              <a:rPr lang="es-CO" smtClean="0"/>
              <a:t>22/09/2016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8BD-4D1A-4540-BA40-14BBF05FF2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2141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6DC0-49B7-4CE4-AB4A-B81E8B695F93}" type="datetimeFigureOut">
              <a:rPr lang="es-CO" smtClean="0"/>
              <a:t>22/09/2016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8BD-4D1A-4540-BA40-14BBF05FF2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6443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6DC0-49B7-4CE4-AB4A-B81E8B695F93}" type="datetimeFigureOut">
              <a:rPr lang="es-CO" smtClean="0"/>
              <a:t>22/09/2016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8BD-4D1A-4540-BA40-14BBF05FF2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2386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6DC0-49B7-4CE4-AB4A-B81E8B695F93}" type="datetimeFigureOut">
              <a:rPr lang="es-CO" smtClean="0"/>
              <a:t>22/09/2016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8BD-4D1A-4540-BA40-14BBF05FF2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8261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6DC0-49B7-4CE4-AB4A-B81E8B695F93}" type="datetimeFigureOut">
              <a:rPr lang="es-CO" smtClean="0"/>
              <a:t>22/09/2016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8BD-4D1A-4540-BA40-14BBF05FF2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3242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6DC0-49B7-4CE4-AB4A-B81E8B695F93}" type="datetimeFigureOut">
              <a:rPr lang="es-CO" smtClean="0"/>
              <a:t>22/09/2016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8BD-4D1A-4540-BA40-14BBF05FF2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0237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6DC0-49B7-4CE4-AB4A-B81E8B695F93}" type="datetimeFigureOut">
              <a:rPr lang="es-CO" smtClean="0"/>
              <a:t>22/09/2016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8BD-4D1A-4540-BA40-14BBF05FF2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493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A6DC0-49B7-4CE4-AB4A-B81E8B695F93}" type="datetimeFigureOut">
              <a:rPr lang="es-CO" smtClean="0"/>
              <a:t>22/09/2016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EC8BD-4D1A-4540-BA40-14BBF05FF2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57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10" Type="http://schemas.openxmlformats.org/officeDocument/2006/relationships/image" Target="../media/image40.png"/><Relationship Id="rId4" Type="http://schemas.openxmlformats.org/officeDocument/2006/relationships/image" Target="../media/image30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2387600"/>
          </a:xfrm>
        </p:spPr>
        <p:txBody>
          <a:bodyPr/>
          <a:lstStyle/>
          <a:p>
            <a:r>
              <a:rPr lang="es-CO" dirty="0" smtClean="0"/>
              <a:t>Modulación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778443"/>
            <a:ext cx="9144000" cy="2479357"/>
          </a:xfrm>
        </p:spPr>
        <p:txBody>
          <a:bodyPr>
            <a:normAutofit fontScale="92500" lnSpcReduction="10000"/>
          </a:bodyPr>
          <a:lstStyle/>
          <a:p>
            <a:r>
              <a:rPr lang="es-CO" dirty="0" smtClean="0"/>
              <a:t>Universidad Industrial de Santander</a:t>
            </a:r>
          </a:p>
          <a:p>
            <a:r>
              <a:rPr lang="es-CO" dirty="0" smtClean="0"/>
              <a:t>Escuela de ingenierías Eléctrica, Electrónica y Telecomunicaciones</a:t>
            </a:r>
          </a:p>
          <a:p>
            <a:r>
              <a:rPr lang="es-CO" dirty="0" smtClean="0"/>
              <a:t>Especialización en Telecomunicaciones</a:t>
            </a:r>
          </a:p>
          <a:p>
            <a:endParaRPr lang="es-CO" dirty="0"/>
          </a:p>
          <a:p>
            <a:r>
              <a:rPr lang="es-CO" dirty="0" smtClean="0"/>
              <a:t>Daniel Alexander Velazco Capacho. MIE</a:t>
            </a:r>
          </a:p>
          <a:p>
            <a:r>
              <a:rPr lang="es-CO" dirty="0" smtClean="0"/>
              <a:t>davcing@gmail.com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701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en Amplitud (AM)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CO" dirty="0"/>
              <a:t>Es el proceso de cambiar la </a:t>
            </a:r>
            <a:r>
              <a:rPr lang="es-CO" b="1" dirty="0"/>
              <a:t>amplitud</a:t>
            </a:r>
            <a:r>
              <a:rPr lang="es-CO" dirty="0"/>
              <a:t> de una señal </a:t>
            </a:r>
            <a:r>
              <a:rPr lang="es-CO" b="1" dirty="0"/>
              <a:t>portadora de frecuencia relativamente alta</a:t>
            </a:r>
            <a:r>
              <a:rPr lang="es-CO" dirty="0"/>
              <a:t>, en proporción con el valor instantáneo de la señal modulante o moduladora (información).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Poco costosa y de baja calidad, para emisiones comerciales de señales de audio y video.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Los moduladores de </a:t>
            </a:r>
            <a:r>
              <a:rPr lang="es-CO" b="1" dirty="0"/>
              <a:t>AM</a:t>
            </a:r>
            <a:r>
              <a:rPr lang="es-CO" dirty="0"/>
              <a:t> son dispositivos no lineales, con </a:t>
            </a:r>
            <a:r>
              <a:rPr lang="es-CO" b="1" dirty="0"/>
              <a:t>dos entradas y una salida</a:t>
            </a:r>
            <a:r>
              <a:rPr lang="es-CO" dirty="0"/>
              <a:t>. Una señal portadora de alta frecuencia y amplitud constante y la segunda de información.</a:t>
            </a:r>
          </a:p>
        </p:txBody>
      </p:sp>
    </p:spTree>
    <p:extLst>
      <p:ext uri="{BB962C8B-B14F-4D97-AF65-F5344CB8AC3E}">
        <p14:creationId xmlns:p14="http://schemas.microsoft.com/office/powerpoint/2010/main" val="392765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en Amplitud (AM)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18020" y="2727759"/>
            <a:ext cx="4907280" cy="2723515"/>
          </a:xfrm>
        </p:spPr>
        <p:txBody>
          <a:bodyPr>
            <a:normAutofit/>
          </a:bodyPr>
          <a:lstStyle/>
          <a:p>
            <a:pPr algn="just"/>
            <a:r>
              <a:rPr lang="es-CO" dirty="0" smtClean="0"/>
              <a:t>El envolvente de AM: Existen varias clases de modulación de amplitud, la mas frecuente es la AM con portadora de máxima potencia y doble banda lateral (DSBFC)</a:t>
            </a:r>
            <a:endParaRPr lang="es-C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617220" y="1470105"/>
            <a:ext cx="5737860" cy="517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619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en Amplitud (AM)</a:t>
            </a:r>
            <a:endParaRPr lang="es-CO" b="1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CO" dirty="0"/>
              <a:t>La envolvente de salida es una onda compleja formada por un voltaje de DC, la frecuencia de la portadora y la suma y diferencia de las frecuencias. 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Las frecuencias de suma y diferencia están desplazadas respecto a la frecuencia de la portadora una cantidad igual a la frecuencia de la señal moduladora.</a:t>
            </a:r>
          </a:p>
          <a:p>
            <a:pPr algn="just"/>
            <a:endParaRPr lang="es-CO" b="1" dirty="0">
              <a:solidFill>
                <a:srgbClr val="FF0000"/>
              </a:solidFill>
            </a:endParaRPr>
          </a:p>
          <a:p>
            <a:pPr algn="just"/>
            <a:r>
              <a:rPr lang="es-CO" dirty="0"/>
              <a:t>El efecto de la modulación es trasladar la señal moduladora e el dominio de la frecuencia, de modo que se refleje simétricamente respecto a la frecuencia de la portadora</a:t>
            </a:r>
          </a:p>
        </p:txBody>
      </p:sp>
    </p:spTree>
    <p:extLst>
      <p:ext uri="{BB962C8B-B14F-4D97-AF65-F5344CB8AC3E}">
        <p14:creationId xmlns:p14="http://schemas.microsoft.com/office/powerpoint/2010/main" val="359449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en Amplitud (AM)</a:t>
            </a:r>
            <a:endParaRPr lang="es-CO" b="1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06195"/>
          </a:xfrm>
        </p:spPr>
        <p:txBody>
          <a:bodyPr>
            <a:normAutofit/>
          </a:bodyPr>
          <a:lstStyle/>
          <a:p>
            <a:pPr algn="just"/>
            <a:r>
              <a:rPr lang="es-CO" dirty="0" smtClean="0"/>
              <a:t>El ancho de banda de una onda DSBFC de AM es igual a la diferencia entre la frecuencia máxima de lado superior y la mínima del lado inferior.</a:t>
            </a:r>
            <a:endParaRPr lang="es-C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838200" y="3266757"/>
            <a:ext cx="6732761" cy="266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8631417" y="4018002"/>
                <a:ext cx="3020699" cy="699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6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s-CO" sz="3600" b="0" i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s-CO" sz="36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O" sz="36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d>
                            <m:dPr>
                              <m:begChr m:val=""/>
                              <m:ctrlPr>
                                <a:rPr lang="es-CO" sz="36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CO" sz="36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s-CO" sz="3600" b="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CO" sz="36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s-CO" sz="3600" b="0" i="0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es-CO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s-CO" sz="3600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417" y="4018002"/>
                <a:ext cx="3020699" cy="6996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7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en Amplitud (AM)</a:t>
            </a:r>
            <a:endParaRPr lang="es-CO" b="1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dirty="0" smtClean="0"/>
              <a:t>El coeficiente de modulación es un termino el término que describe la cantidad de cambio de </a:t>
            </a:r>
            <a:r>
              <a:rPr lang="es-CO" dirty="0"/>
              <a:t>a</a:t>
            </a:r>
            <a:r>
              <a:rPr lang="es-CO" dirty="0" smtClean="0"/>
              <a:t>mplitud (modulación que hay en una forma de onda AM)</a:t>
            </a:r>
          </a:p>
          <a:p>
            <a:pPr algn="just"/>
            <a:r>
              <a:rPr lang="es-CO" dirty="0" smtClean="0"/>
              <a:t>El porcentaje de modulación es el coeficiente de modulación expresado en porcentaje. Indica el cambio porcentual de amplitud 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2132270" y="4311803"/>
                <a:ext cx="2073970" cy="1348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40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CO" sz="40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sz="4000" b="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O" sz="40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O" sz="40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s-CO" sz="40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CO" sz="40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O" sz="40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s-CO" sz="4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CO" sz="4000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270" y="4311803"/>
                <a:ext cx="2073970" cy="13484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5985875" y="4311803"/>
                <a:ext cx="3588290" cy="1348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40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s-CO" sz="40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sz="4000" b="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O" sz="40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O" sz="40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s-CO" sz="40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CO" sz="40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O" sz="40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s-CO" sz="4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den>
                      </m:f>
                      <m:r>
                        <a:rPr lang="es-CO" sz="4000" b="0" i="0">
                          <a:latin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s-CO" sz="4000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875" y="4311803"/>
                <a:ext cx="3588290" cy="13484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24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en Amplitud (AM)</a:t>
            </a:r>
            <a:endParaRPr lang="es-CO" b="1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dirty="0" smtClean="0"/>
              <a:t>Si la señal moduladora es una seno y el proceso de modulación es simétrico entonces: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164126" y="2671748"/>
                <a:ext cx="6494582" cy="3845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800" b="1" i="1">
                              <a:latin typeface="Cambria Math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𝑬</m:t>
                          </m:r>
                        </m:e>
                        <m:sub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𝒎</m:t>
                          </m:r>
                        </m:sub>
                      </m:sSub>
                      <m:r>
                        <a:rPr lang="es-ES" sz="2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s-CO" sz="28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s-CO" sz="28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CO" sz="28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s-ES" sz="2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𝒎𝒂𝒙</m:t>
                              </m:r>
                            </m:sub>
                          </m:sSub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CO" sz="28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s-ES" sz="2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𝒎𝒊𝒏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CO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8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𝑬</m:t>
                          </m:r>
                        </m:e>
                        <m:sub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𝒄</m:t>
                          </m:r>
                        </m:sub>
                      </m:sSub>
                      <m:r>
                        <a:rPr lang="es-ES" sz="2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s-CO" sz="28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s-CO" sz="28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CO" sz="28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s-ES" sz="2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𝒎𝒂𝒙</m:t>
                              </m:r>
                            </m:sub>
                          </m:sSub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CO" sz="28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s-ES" sz="2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𝒎𝒊𝒏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CO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8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𝒎𝒂𝒙</m:t>
                          </m:r>
                        </m:sub>
                      </m:sSub>
                      <m:r>
                        <a:rPr lang="es-ES" sz="2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CO" sz="28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𝑬</m:t>
                          </m:r>
                        </m:e>
                        <m:sub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𝒄</m:t>
                          </m:r>
                        </m:sub>
                      </m:sSub>
                      <m:r>
                        <a:rPr lang="es-ES" sz="2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s-CO" sz="28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𝑬</m:t>
                          </m:r>
                        </m:e>
                        <m:sub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s-CO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8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𝒎𝒊𝒏</m:t>
                          </m:r>
                        </m:sub>
                      </m:sSub>
                      <m:r>
                        <a:rPr lang="es-ES" sz="2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CO" sz="28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𝑬</m:t>
                          </m:r>
                        </m:e>
                        <m:sub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𝒄</m:t>
                          </m:r>
                        </m:sub>
                      </m:sSub>
                      <m:r>
                        <a:rPr lang="es-ES" sz="2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s-CO" sz="28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𝑬</m:t>
                          </m:r>
                        </m:e>
                        <m:sub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s-CO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8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𝑬</m:t>
                          </m:r>
                        </m:e>
                        <m:sub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𝒎</m:t>
                          </m:r>
                        </m:sub>
                      </m:sSub>
                      <m:r>
                        <a:rPr lang="es-ES" sz="2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CO" sz="28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𝑬</m:t>
                          </m:r>
                        </m:e>
                        <m:sub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𝒇𝒍𝒔</m:t>
                          </m:r>
                        </m:sub>
                      </m:sSub>
                      <m:r>
                        <a:rPr lang="es-ES" sz="2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s-CO" sz="28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𝑬</m:t>
                          </m:r>
                        </m:e>
                        <m:sub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𝒇𝒍𝒊</m:t>
                          </m:r>
                        </m:sub>
                      </m:sSub>
                    </m:oMath>
                  </m:oMathPara>
                </a14:m>
                <a:endParaRPr lang="es-CO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8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𝑬</m:t>
                          </m:r>
                        </m:e>
                        <m:sub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𝒇𝒍𝒔</m:t>
                          </m:r>
                        </m:sub>
                      </m:sSub>
                      <m:r>
                        <a:rPr lang="es-ES" sz="2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CO" sz="28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𝑬</m:t>
                          </m:r>
                        </m:e>
                        <m:sub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𝒇𝒍𝒊</m:t>
                          </m:r>
                        </m:sub>
                      </m:sSub>
                      <m:r>
                        <a:rPr lang="es-ES" sz="2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s-CO" sz="28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O" sz="28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s-ES" sz="2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𝟐</m:t>
                          </m:r>
                        </m:den>
                      </m:f>
                      <m:r>
                        <a:rPr lang="es-ES" sz="2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s-CO" sz="28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𝟒</m:t>
                          </m:r>
                        </m:den>
                      </m:f>
                      <m:r>
                        <a:rPr lang="es-ES" sz="2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s-CO" sz="28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𝒎𝒂𝒙</m:t>
                          </m:r>
                        </m:sub>
                      </m:sSub>
                      <m:r>
                        <a:rPr lang="es-ES" sz="2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s-CO" sz="28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s-ES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𝒎𝒊𝒏</m:t>
                          </m:r>
                        </m:sub>
                      </m:sSub>
                      <m:r>
                        <a:rPr lang="es-ES" sz="2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s-CO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26" y="2671748"/>
                <a:ext cx="6494582" cy="38457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6503346" y="2363124"/>
            <a:ext cx="5524528" cy="359414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1023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en Amplitud (AM)</a:t>
            </a:r>
            <a:endParaRPr lang="es-CO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5"/>
              <p:cNvSpPr>
                <a:spLocks noGrp="1"/>
              </p:cNvSpPr>
              <p:nvPr>
                <p:ph idx="1"/>
              </p:nvPr>
            </p:nvSpPr>
            <p:spPr>
              <a:xfrm>
                <a:off x="539261" y="1825625"/>
                <a:ext cx="11183815" cy="473929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s-CO" dirty="0" smtClean="0"/>
                  <a:t>Una portadora no modulada se puede escribir como: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es-CO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s-ES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func>
                        <m:funcPr>
                          <m:ctrlPr>
                            <a:rPr lang="es-CO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s-CO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CO" dirty="0"/>
              </a:p>
              <a:p>
                <a:pPr algn="just"/>
                <a:r>
                  <a:rPr lang="es-CO" dirty="0" smtClean="0"/>
                  <a:t>La amplitud instantánea de la onda modulada es: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𝒂𝒎</m:t>
                          </m:r>
                        </m:sub>
                      </m:sSub>
                      <m:d>
                        <m:dPr>
                          <m:ctrlPr>
                            <a:rPr lang="es-CO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s-ES" b="1" i="1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s-CO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s-ES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O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func>
                        <m:funcPr>
                          <m:ctrlPr>
                            <a:rPr lang="es-CO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s-CO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sSub>
                                <m:sSubPr>
                                  <m:ctrlPr>
                                    <a:rPr lang="es-CO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s-CO" b="1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[</m:t>
                          </m:r>
                          <m:func>
                            <m:funcPr>
                              <m:ctrlPr>
                                <a:rPr lang="es-CO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CO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  <m:sSub>
                                    <m:sSubPr>
                                      <m:ctrlPr>
                                        <a:rPr lang="es-CO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𝒇</m:t>
                                      </m:r>
                                    </m:e>
                                    <m:sub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sub>
                                  </m:sSub>
                                  <m: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</m:e>
                          </m:func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s-CO" dirty="0"/>
              </a:p>
              <a:p>
                <a:pPr algn="just"/>
                <a:r>
                  <a:rPr lang="es-CO" dirty="0" smtClean="0"/>
                  <a:t>Sustituyendo y reorganizando se obtiene:</a:t>
                </a:r>
              </a:p>
              <a:p>
                <a:pPr algn="just"/>
                <a:endParaRPr lang="es-CO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36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36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ES" sz="3600" b="1" i="1">
                              <a:latin typeface="Cambria Math" panose="02040503050406030204" pitchFamily="18" charset="0"/>
                            </a:rPr>
                            <m:t>𝒂𝒎</m:t>
                          </m:r>
                        </m:sub>
                      </m:sSub>
                      <m:d>
                        <m:dPr>
                          <m:ctrlPr>
                            <a:rPr lang="es-CO" sz="36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36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s-ES" sz="3600" b="1" i="1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s-ES" sz="36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ES" sz="3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3600" b="1" i="1">
                          <a:latin typeface="Cambria Math" panose="02040503050406030204" pitchFamily="18" charset="0"/>
                        </a:rPr>
                        <m:t>𝒎</m:t>
                      </m:r>
                      <m:func>
                        <m:funcPr>
                          <m:ctrlPr>
                            <a:rPr lang="es-CO" sz="36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s-ES" sz="3600" b="1" i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s-CO" sz="36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s-ES" sz="36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sSub>
                                <m:sSubPr>
                                  <m:ctrlPr>
                                    <a:rPr lang="es-CO" sz="36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3600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s-ES" sz="36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  <m:r>
                                <a:rPr lang="es-ES" sz="36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s-CO" sz="3600" b="1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s-ES" sz="3600" b="1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s-CO" sz="36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36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s-ES" sz="36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func>
                            <m:funcPr>
                              <m:ctrlPr>
                                <a:rPr lang="es-CO" sz="36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s-ES" sz="3600" b="1" i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CO" sz="36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s-ES" sz="36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  <m:sSub>
                                    <m:sSubPr>
                                      <m:ctrlPr>
                                        <a:rPr lang="es-CO" sz="36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3600" b="1" i="1">
                                          <a:latin typeface="Cambria Math" panose="02040503050406030204" pitchFamily="18" charset="0"/>
                                        </a:rPr>
                                        <m:t>𝒇</m:t>
                                      </m:r>
                                    </m:e>
                                    <m:sub>
                                      <m:r>
                                        <a:rPr lang="es-ES" sz="3600" b="1" i="1"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sub>
                                  </m:sSub>
                                  <m:r>
                                    <a:rPr lang="es-ES" sz="36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</m:e>
                          </m:func>
                          <m:r>
                            <a:rPr lang="es-ES" sz="3600" b="1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s-CO" sz="3600" dirty="0"/>
              </a:p>
              <a:p>
                <a:pPr marL="0" indent="0" algn="just">
                  <a:buNone/>
                </a:pPr>
                <a:endParaRPr lang="es-CO" sz="2400" b="1" i="1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𝒂𝒎</m:t>
                          </m:r>
                        </m:sub>
                      </m:sSub>
                      <m:d>
                        <m:dPr>
                          <m:ctrlPr>
                            <a:rPr lang="es-CO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s-ES" sz="2400" b="1" i="1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s-CO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func>
                        <m:funcPr>
                          <m:ctrlPr>
                            <a:rPr lang="es-CO" sz="2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s-CO" sz="2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sSub>
                                <m:sSubPr>
                                  <m:ctrlPr>
                                    <a:rPr lang="es-CO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CO" sz="24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sSub>
                                <m:sSubPr>
                                  <m:ctrlPr>
                                    <a:rPr lang="es-CO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func>
                            <m:funcPr>
                              <m:ctrlPr>
                                <a:rPr lang="es-CO" sz="2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d>
                                <m:dPr>
                                  <m:ctrlPr>
                                    <a:rPr lang="es-ES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O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b="1" i="1">
                                          <a:latin typeface="Cambria Math" panose="02040503050406030204" pitchFamily="18" charset="0"/>
                                        </a:rPr>
                                        <m:t>𝒇</m:t>
                                      </m:r>
                                    </m:e>
                                    <m:sub>
                                      <m:r>
                                        <a:rPr lang="es-ES" sz="2400" b="1" i="1"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sub>
                                  </m:sSub>
                                  <m: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s-CO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b="1" i="1">
                                          <a:latin typeface="Cambria Math" panose="02040503050406030204" pitchFamily="18" charset="0"/>
                                        </a:rPr>
                                        <m:t>𝒇</m:t>
                                      </m:r>
                                    </m:e>
                                    <m:sub>
                                      <m:r>
                                        <a:rPr lang="es-ES" sz="2400" b="1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s-CO" sz="2400" b="1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func>
                      <m:r>
                        <a:rPr lang="es-ES" sz="2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CO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sSub>
                            <m:sSubPr>
                              <m:ctrlPr>
                                <a:rPr lang="es-CO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num>
                        <m:den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es-CO" sz="2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𝝅</m:t>
                          </m:r>
                          <m:d>
                            <m:dPr>
                              <m:ctrlPr>
                                <a:rPr lang="es-ES" sz="2400" b="1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CO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CO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e>
                          </m:d>
                          <m:r>
                            <a:rPr lang="es-CO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s-CO" dirty="0"/>
              </a:p>
              <a:p>
                <a:pPr marL="0" indent="0" algn="just">
                  <a:buNone/>
                </a:pPr>
                <a:endParaRPr lang="es-CO" dirty="0"/>
              </a:p>
            </p:txBody>
          </p:sp>
        </mc:Choice>
        <mc:Fallback xmlns="">
          <p:sp>
            <p:nvSpPr>
              <p:cNvPr id="6" name="Marcador de contenid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261" y="1825625"/>
                <a:ext cx="11183815" cy="4739298"/>
              </a:xfrm>
              <a:blipFill rotWithShape="0">
                <a:blip r:embed="rId3"/>
                <a:stretch>
                  <a:fillRect l="-981" t="-2057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55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en Amplitud (AM)</a:t>
            </a:r>
            <a:endParaRPr lang="es-CO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168442" y="1427985"/>
            <a:ext cx="4438816" cy="535782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5342020" y="1825625"/>
            <a:ext cx="6593306" cy="4351338"/>
          </a:xfrm>
        </p:spPr>
        <p:txBody>
          <a:bodyPr>
            <a:normAutofit/>
          </a:bodyPr>
          <a:lstStyle/>
          <a:p>
            <a:pPr algn="just"/>
            <a:r>
              <a:rPr lang="es-CO" dirty="0" smtClean="0"/>
              <a:t>Portadora</a:t>
            </a:r>
          </a:p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endParaRPr lang="es-CO" dirty="0" smtClean="0"/>
          </a:p>
          <a:p>
            <a:pPr algn="just"/>
            <a:r>
              <a:rPr lang="es-CO" dirty="0" smtClean="0"/>
              <a:t>Señal moduladora</a:t>
            </a:r>
          </a:p>
          <a:p>
            <a:pPr algn="just"/>
            <a:endParaRPr lang="es-CO" dirty="0"/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Señal modulada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6604131" y="2498376"/>
                <a:ext cx="32901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O" sz="2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CO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es-CO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CO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s-CO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sz="24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O" sz="24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s-CO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func>
                        <m:funcPr>
                          <m:ctrlPr>
                            <a:rPr lang="es-CO" sz="2400" b="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s-CO" sz="2400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s-CO" sz="2400" b="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CO" sz="24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CO" sz="2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s-CO" sz="2400" b="0" i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es-CO" sz="2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131" y="2498376"/>
                <a:ext cx="3290131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6604131" y="3917860"/>
                <a:ext cx="33093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O" sz="2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CO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d>
                        <m:dPr>
                          <m:ctrlPr>
                            <a:rPr lang="es-CO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CO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s-CO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sz="24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O" sz="24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s-CO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func>
                        <m:funcPr>
                          <m:ctrlPr>
                            <a:rPr lang="es-CO" sz="2400" b="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s-CO" sz="2400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s-CO" sz="2400" b="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CO" sz="24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CO" sz="2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s-CO" sz="2400" b="0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s-CO" sz="2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131" y="3917860"/>
                <a:ext cx="3309367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4751636" y="5356972"/>
                <a:ext cx="7328067" cy="666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O" sz="20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CO" sz="2000" b="1" i="1">
                              <a:latin typeface="Cambria Math" panose="02040503050406030204" pitchFamily="18" charset="0"/>
                            </a:rPr>
                            <m:t>𝒂𝒎</m:t>
                          </m:r>
                        </m:sub>
                      </m:sSub>
                      <m:d>
                        <m:dPr>
                          <m:ctrlPr>
                            <a:rPr lang="es-CO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CO" sz="2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s-CO" sz="2000" b="0" i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s-CO" sz="20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O" sz="20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s-CO" sz="2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func>
                        <m:funcPr>
                          <m:ctrlPr>
                            <a:rPr lang="es-CO" sz="2000" b="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s-CO" sz="2000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s-CO" sz="2000" b="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CO" sz="20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CO" sz="2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s-CO" sz="2000" b="0" i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es-CO" sz="2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s-CO" sz="20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CO" sz="2000" b="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CO" sz="20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sSub>
                                <m:sSubPr>
                                  <m:ctrlPr>
                                    <a:rPr lang="es-CO" sz="20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O" sz="2000" b="1" i="1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s-CO" sz="20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CO" sz="20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s-CO" sz="2000" b="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s-CO" sz="2000" b="1" i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CO" sz="2000" b="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CO" sz="2000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CO" sz="20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  <m:r>
                                    <a:rPr lang="es-CO" sz="2000" b="0" i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  <m:r>
                                    <a:rPr lang="es-CO" sz="20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es-CO" sz="2000" b="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CO" sz="2000" b="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O" sz="20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sSub>
                            <m:sSubPr>
                              <m:ctrlPr>
                                <a:rPr lang="es-CO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O" sz="20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s-CO" sz="2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num>
                        <m:den>
                          <m:r>
                            <a:rPr lang="es-CO" sz="20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s-CO" sz="2000" b="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s-CO" sz="20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s-CO" sz="2000" b="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CO" sz="20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CO" sz="2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s-CO" sz="2000" b="0" i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s-CO" sz="2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s-CO" sz="2000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636" y="5356972"/>
                <a:ext cx="7328067" cy="6665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17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en Amplitud (AM)</a:t>
            </a:r>
            <a:endParaRPr lang="es-CO" b="1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539261" y="1690688"/>
            <a:ext cx="11183815" cy="4739298"/>
          </a:xfrm>
        </p:spPr>
        <p:txBody>
          <a:bodyPr>
            <a:normAutofit/>
          </a:bodyPr>
          <a:lstStyle/>
          <a:p>
            <a:pPr algn="just"/>
            <a:r>
              <a:rPr lang="es-CO" dirty="0" smtClean="0"/>
              <a:t>En todo circuito eléctrico, la potencia disipada es igual al cuadrado del voltaje dividido entre la resistencia.</a:t>
            </a:r>
          </a:p>
          <a:p>
            <a:pPr algn="just"/>
            <a:r>
              <a:rPr lang="es-CO" dirty="0" smtClean="0"/>
              <a:t>El promedio de la potencia disipada en una carga, por una portadora no modulada es igual al cuadrado del voltaje </a:t>
            </a:r>
            <a:r>
              <a:rPr lang="es-CO" dirty="0" err="1" smtClean="0"/>
              <a:t>rms</a:t>
            </a:r>
            <a:r>
              <a:rPr lang="es-CO" dirty="0" smtClean="0"/>
              <a:t> de la portadora dividido entre la resistencia de carga.</a:t>
            </a:r>
          </a:p>
          <a:p>
            <a:pPr algn="just"/>
            <a:endParaRPr lang="es-CO" dirty="0"/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Las potencias en las bandas laterales se determinan con:</a:t>
            </a:r>
            <a:endParaRPr lang="es-CO" dirty="0"/>
          </a:p>
          <a:p>
            <a:pPr marL="0" indent="0" algn="just">
              <a:buNone/>
            </a:pP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4296982" y="3795642"/>
                <a:ext cx="3598036" cy="931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O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s-CO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s-CO" sz="2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sz="2400" b="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sz="2400" b="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CO" sz="2400" b="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CO" sz="2400" b="0" i="0">
                                      <a:latin typeface="Cambria Math" panose="02040503050406030204" pitchFamily="18" charset="0"/>
                                    </a:rPr>
                                    <m:t>0,707</m:t>
                                  </m:r>
                                  <m:sSub>
                                    <m:sSubPr>
                                      <m:ctrlPr>
                                        <a:rPr lang="es-CO" sz="2400" b="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sz="2400" b="1" i="1">
                                          <a:latin typeface="Cambria Math" panose="02040503050406030204" pitchFamily="18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s-CO" sz="2400" b="1" i="1"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CO" sz="24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CO" sz="24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s-CO" sz="2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sz="2400" b="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sz="2400" b="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ctrlPr>
                                    <a:rPr lang="es-CO" sz="2400" b="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O" sz="2400" b="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endChr m:val=""/>
                                          <m:ctrlPr>
                                            <a:rPr lang="es-CO" sz="2400" b="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CO" sz="2400" b="1" i="1">
                                              <a:latin typeface="Cambria Math" panose="02040503050406030204" pitchFamily="18" charset="0"/>
                                            </a:rPr>
                                            <m:t>𝑬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s-CO" sz="2400" b="1" i="1"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CO" sz="24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CO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CO" sz="24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982" y="3795642"/>
                <a:ext cx="3598036" cy="9314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1919583" y="5547631"/>
                <a:ext cx="7339830" cy="1089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O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s-CO" sz="2400" b="1" i="1">
                              <a:latin typeface="Cambria Math" panose="02040503050406030204" pitchFamily="18" charset="0"/>
                            </a:rPr>
                            <m:t>𝒃𝒍𝒔</m:t>
                          </m:r>
                        </m:sub>
                      </m:sSub>
                      <m:sSub>
                        <m:sSubPr>
                          <m:ctrlPr>
                            <a:rPr lang="es-CO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O" sz="2400" b="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CO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s-CO" sz="2400" b="1" i="1">
                              <a:latin typeface="Cambria Math" panose="02040503050406030204" pitchFamily="18" charset="0"/>
                            </a:rPr>
                            <m:t>𝒃𝒍𝒊</m:t>
                          </m:r>
                        </m:sub>
                      </m:sSub>
                      <m:r>
                        <a:rPr lang="es-CO" sz="2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sz="2400" b="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sz="2400" b="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CO" sz="2400" b="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s-CO" sz="2400" b="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CO" sz="2400" b="1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  <m:sSub>
                                        <m:sSubPr>
                                          <m:ctrlPr>
                                            <a:rPr lang="es-CO" sz="2400" b="1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O" sz="2400" b="1" i="1">
                                              <a:latin typeface="Cambria Math" panose="02040503050406030204" pitchFamily="18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es-CO" sz="2400" b="1" i="1">
                                              <a:latin typeface="Cambria Math" panose="02040503050406030204" pitchFamily="18" charset="0"/>
                                            </a:rPr>
                                            <m:t>𝒄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s-CO" sz="2400" b="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CO" sz="24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CO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CO" sz="24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s-CO" sz="2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sz="2400" b="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sz="2400" b="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ctrlPr>
                                    <a:rPr lang="es-CO" sz="2400" b="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O" sz="2400" b="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endChr m:val=""/>
                                          <m:ctrlPr>
                                            <a:rPr lang="es-CO" sz="2400" b="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CO" sz="2400" b="1" i="1">
                                              <a:latin typeface="Cambria Math" panose="02040503050406030204" pitchFamily="18" charset="0"/>
                                            </a:rPr>
                                            <m:t>𝒎𝑬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s-CO" sz="2400" b="1" i="1"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CO" sz="24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CO" sz="2400" b="0" i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s-CO" sz="24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s-CO" sz="2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sz="2400" b="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sz="2400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CO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s-CO" sz="24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CO" sz="2400" b="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s-CO" sz="2400" b="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sz="2400" b="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CO" sz="2400" b="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O" sz="2400" b="1" i="1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s-CO" sz="24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CO" sz="24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CO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CO" sz="24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s-CO" sz="2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sz="2400" b="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sz="2400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CO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s-CO" sz="24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s-CO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O" sz="24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s-CO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num>
                        <m:den>
                          <m:r>
                            <a:rPr lang="es-CO" sz="2400" b="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83" y="5547631"/>
                <a:ext cx="7339830" cy="10891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9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en Amplitud (AM)</a:t>
            </a:r>
            <a:endParaRPr lang="es-CO" b="1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539261" y="1690688"/>
            <a:ext cx="11183815" cy="4739298"/>
          </a:xfrm>
        </p:spPr>
        <p:txBody>
          <a:bodyPr>
            <a:normAutofit/>
          </a:bodyPr>
          <a:lstStyle/>
          <a:p>
            <a:pPr algn="just"/>
            <a:r>
              <a:rPr lang="es-CO" dirty="0" smtClean="0"/>
              <a:t>La potencia total en una onda de amplitud modulada es igual a la suma de las potencias de la portadora y de las bandas laterales. La potencia total de la envolvente DSBFC de AM es:</a:t>
            </a:r>
            <a:endParaRPr lang="es-CO" dirty="0"/>
          </a:p>
          <a:p>
            <a:pPr marL="0" indent="0" algn="just">
              <a:buNone/>
            </a:pP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6331695" y="3474590"/>
                <a:ext cx="5579568" cy="1954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4000" b="1" i="1">
                              <a:latin typeface="Cambria Math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es-E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𝒕</m:t>
                          </m:r>
                        </m:sub>
                      </m:sSub>
                      <m:r>
                        <a:rPr lang="es-E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CO" sz="40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es-E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𝒕</m:t>
                          </m:r>
                        </m:sub>
                      </m:sSub>
                      <m:sSub>
                        <m:sSubPr>
                          <m:ctrlPr>
                            <a:rPr lang="es-CO" sz="40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s-E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es-E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𝒃𝒍𝒔</m:t>
                          </m:r>
                        </m:sub>
                      </m:sSub>
                      <m:sSub>
                        <m:sSubPr>
                          <m:ctrlPr>
                            <a:rPr lang="es-CO" sz="40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s-E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es-E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𝒃𝒍𝒊</m:t>
                          </m:r>
                        </m:sub>
                      </m:sSub>
                    </m:oMath>
                  </m:oMathPara>
                </a14:m>
                <a:endParaRPr lang="es-CO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40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es-E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𝒕</m:t>
                          </m:r>
                        </m:sub>
                      </m:sSub>
                      <m:r>
                        <a:rPr lang="es-E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CO" sz="40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es-E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𝒄</m:t>
                          </m:r>
                        </m:sub>
                      </m:sSub>
                      <m:r>
                        <a:rPr lang="es-E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s-E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𝟏</m:t>
                      </m:r>
                      <m:r>
                        <a:rPr lang="es-E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s-CO" sz="40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sz="40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s-E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s-E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s-E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𝟐</m:t>
                          </m:r>
                        </m:den>
                      </m:f>
                      <m:r>
                        <a:rPr lang="es-E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s-CO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695" y="3474590"/>
                <a:ext cx="5579568" cy="19548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998003" y="2925811"/>
            <a:ext cx="4874950" cy="371818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7659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Temas: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algn="just"/>
            <a:r>
              <a:rPr lang="es-CO" dirty="0" smtClean="0"/>
              <a:t>Conceptos </a:t>
            </a:r>
          </a:p>
          <a:p>
            <a:pPr algn="just"/>
            <a:r>
              <a:rPr lang="es-CO" dirty="0" smtClean="0"/>
              <a:t>Análisis de señal</a:t>
            </a:r>
          </a:p>
          <a:p>
            <a:pPr algn="just"/>
            <a:r>
              <a:rPr lang="es-CO" dirty="0" smtClean="0"/>
              <a:t>Oscilador</a:t>
            </a:r>
          </a:p>
          <a:p>
            <a:pPr algn="just"/>
            <a:r>
              <a:rPr lang="es-CO" dirty="0" smtClean="0"/>
              <a:t>Modulación en Amplitud (AM)</a:t>
            </a:r>
          </a:p>
          <a:p>
            <a:pPr algn="just"/>
            <a:r>
              <a:rPr lang="es-CO" dirty="0" smtClean="0"/>
              <a:t>Modulación angular (FM y PM)</a:t>
            </a:r>
          </a:p>
          <a:p>
            <a:pPr algn="just"/>
            <a:r>
              <a:rPr lang="es-CO" dirty="0" smtClean="0"/>
              <a:t>Modulación por desplazamiento de amplitud (ASK)</a:t>
            </a:r>
          </a:p>
          <a:p>
            <a:pPr algn="just"/>
            <a:r>
              <a:rPr lang="es-CO" dirty="0" smtClean="0"/>
              <a:t>Modulación por desplazamiento de frecuencia (FSK)</a:t>
            </a:r>
          </a:p>
          <a:p>
            <a:pPr algn="just"/>
            <a:r>
              <a:rPr lang="es-CO" dirty="0" smtClean="0"/>
              <a:t>Modulación por desplazamiento de fase (PSK)</a:t>
            </a:r>
          </a:p>
          <a:p>
            <a:pPr algn="just"/>
            <a:r>
              <a:rPr lang="es-CO" dirty="0" smtClean="0"/>
              <a:t>Modulación de amplitud en cuadratura (QAM)</a:t>
            </a:r>
          </a:p>
          <a:p>
            <a:pPr algn="just"/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371754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angular (FM y PM)</a:t>
            </a:r>
            <a:endParaRPr lang="es-CO" b="1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539261" y="1690688"/>
            <a:ext cx="11183815" cy="4739298"/>
          </a:xfrm>
        </p:spPr>
        <p:txBody>
          <a:bodyPr>
            <a:normAutofit/>
          </a:bodyPr>
          <a:lstStyle/>
          <a:p>
            <a:pPr algn="just"/>
            <a:r>
              <a:rPr lang="es-CO" dirty="0" smtClean="0"/>
              <a:t>La modulación angular es la variación de la frecuencia o de la fase de una señal analógica mediante la señal de información.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Ventajas frente a AM: reducción del ruido, uso eficiente del sistema y uso eficiente de la potencia.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Desventajas frente a AM: Necesidad de mayor ancho de banda y uso de circuitos más complicados tanto para transmisión como para recepción.</a:t>
            </a:r>
            <a:endParaRPr lang="es-CO" dirty="0"/>
          </a:p>
          <a:p>
            <a:pPr marL="0" indent="0" algn="just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33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angular (FM y PM)</a:t>
            </a:r>
            <a:endParaRPr lang="es-CO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5"/>
              <p:cNvSpPr>
                <a:spLocks noGrp="1"/>
              </p:cNvSpPr>
              <p:nvPr>
                <p:ph idx="1"/>
              </p:nvPr>
            </p:nvSpPr>
            <p:spPr>
              <a:xfrm>
                <a:off x="539261" y="1690688"/>
                <a:ext cx="11183815" cy="4739298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es-CO" dirty="0" smtClean="0"/>
                  <a:t>La modulación angular se produce siempre que se varía el </a:t>
                </a:r>
                <a:r>
                  <a:rPr lang="es-CO" dirty="0"/>
                  <a:t>á</a:t>
                </a:r>
                <a:r>
                  <a:rPr lang="es-CO" dirty="0" smtClean="0"/>
                  <a:t>ngulo de fase de una onda </a:t>
                </a:r>
                <a:r>
                  <a:rPr lang="es-CO" dirty="0" err="1" smtClean="0"/>
                  <a:t>senoidal</a:t>
                </a:r>
                <a:r>
                  <a:rPr lang="es-CO" dirty="0"/>
                  <a:t> </a:t>
                </a:r>
                <a:r>
                  <a:rPr lang="es-CO" dirty="0" smtClean="0"/>
                  <a:t>con respecto al tiempo.</a:t>
                </a:r>
              </a:p>
              <a:p>
                <a:pPr algn="just"/>
                <a:r>
                  <a:rPr lang="es-CO" dirty="0" smtClean="0"/>
                  <a:t>Una onda con modulación angular se describe matemáticamente como:</a:t>
                </a:r>
              </a:p>
              <a:p>
                <a:pPr marL="0" indent="0" algn="just">
                  <a:buNone/>
                </a:pPr>
                <a:endParaRPr lang="es-CO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s-CO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s-ES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func>
                        <m:funcPr>
                          <m:ctrlPr>
                            <a:rPr lang="es-CO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s-CO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func>
                    </m:oMath>
                  </m:oMathPara>
                </a14:m>
                <a:endParaRPr lang="es-CO" b="1" dirty="0" smtClean="0"/>
              </a:p>
              <a:p>
                <a:r>
                  <a:rPr lang="es-CO" dirty="0" smtClean="0"/>
                  <a:t>Con la modulación angular es necesario que la desviación instantánea de fase sea una función predeterminada de la señal moduladora.</a:t>
                </a:r>
              </a:p>
              <a:p>
                <a:endParaRPr lang="es-CO" dirty="0" smtClean="0"/>
              </a:p>
              <a:p>
                <a:r>
                  <a:rPr lang="es-CO" dirty="0" smtClean="0"/>
                  <a:t>La diferencia entre la modulación de frecuencia y fase radica en cuál propiedad de la portadora se hace variar en forma directa con la señal moduladora.</a:t>
                </a:r>
                <a:endParaRPr lang="es-CO" dirty="0"/>
              </a:p>
            </p:txBody>
          </p:sp>
        </mc:Choice>
        <mc:Fallback xmlns="">
          <p:sp>
            <p:nvSpPr>
              <p:cNvPr id="6" name="Marcador de contenid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261" y="1690688"/>
                <a:ext cx="11183815" cy="4739298"/>
              </a:xfrm>
              <a:blipFill rotWithShape="0">
                <a:blip r:embed="rId3"/>
                <a:stretch>
                  <a:fillRect l="-981" t="-2828" r="-109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1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angular (FM y PM)</a:t>
            </a:r>
            <a:endParaRPr lang="es-CO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1738356" y="1493529"/>
            <a:ext cx="8072494" cy="4795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448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angular (FM y PM)</a:t>
            </a:r>
            <a:endParaRPr lang="es-CO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5"/>
              <p:cNvSpPr>
                <a:spLocks noGrp="1"/>
              </p:cNvSpPr>
              <p:nvPr>
                <p:ph idx="1"/>
              </p:nvPr>
            </p:nvSpPr>
            <p:spPr>
              <a:xfrm>
                <a:off x="539261" y="1690688"/>
                <a:ext cx="11183815" cy="47392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s-CO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s-ES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func>
                        <m:funcPr>
                          <m:ctrlPr>
                            <a:rPr lang="es-CO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s-CO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func>
                    </m:oMath>
                  </m:oMathPara>
                </a14:m>
                <a:endParaRPr lang="es-CO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s-CO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s-ES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func>
                        <m:funcPr>
                          <m:ctrlPr>
                            <a:rPr lang="es-CO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s-CO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CO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func>
                            <m:funcPr>
                              <m:ctrlPr>
                                <a:rPr lang="es-CO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O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s-CO" b="1" i="1" smtClean="0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sub>
                                  </m:sSub>
                                  <m:r>
                                    <a:rPr lang="es-CO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</m:e>
                          </m:func>
                          <m:r>
                            <a:rPr lang="es-CO" b="1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s-CO" b="1" dirty="0"/>
              </a:p>
              <a:p>
                <a:pPr algn="just"/>
                <a:r>
                  <a:rPr lang="es-CO" dirty="0" smtClean="0"/>
                  <a:t>Para una portadora con frecuencia modulada, el índice de modulación es directamente proporcional a la amplitud de la señal moduladora e inversamente proporcional a la frecuencia de la señal moduladora.</a:t>
                </a:r>
              </a:p>
              <a:p>
                <a:pPr algn="just"/>
                <a:endParaRPr lang="es-CO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O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CO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CO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CO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CO" dirty="0"/>
                      <m:t>Para</m:t>
                    </m:r>
                    <m:r>
                      <m:rPr>
                        <m:nor/>
                      </m:rPr>
                      <a:rPr lang="es-CO" dirty="0"/>
                      <m:t> </m:t>
                    </m:r>
                    <m:r>
                      <m:rPr>
                        <m:nor/>
                      </m:rPr>
                      <a:rPr lang="es-CO" dirty="0"/>
                      <m:t>PM</m:t>
                    </m:r>
                    <m:r>
                      <m:rPr>
                        <m:nor/>
                      </m:rPr>
                      <a:rPr lang="es-CO" dirty="0"/>
                      <m:t> </m:t>
                    </m:r>
                    <m:r>
                      <m:rPr>
                        <m:nor/>
                      </m:rPr>
                      <a:rPr lang="es-CO" dirty="0"/>
                      <m:t>el</m:t>
                    </m:r>
                    <m:r>
                      <m:rPr>
                        <m:nor/>
                      </m:rPr>
                      <a:rPr lang="es-CO" dirty="0"/>
                      <m:t> í</m:t>
                    </m:r>
                    <m:r>
                      <m:rPr>
                        <m:nor/>
                      </m:rPr>
                      <a:rPr lang="es-CO" dirty="0"/>
                      <m:t>ndice</m:t>
                    </m:r>
                    <m:r>
                      <m:rPr>
                        <m:nor/>
                      </m:rPr>
                      <a:rPr lang="es-CO" dirty="0"/>
                      <m:t> </m:t>
                    </m:r>
                    <m:r>
                      <m:rPr>
                        <m:nor/>
                      </m:rPr>
                      <a:rPr lang="es-CO" dirty="0"/>
                      <m:t>de</m:t>
                    </m:r>
                    <m:r>
                      <m:rPr>
                        <m:nor/>
                      </m:rPr>
                      <a:rPr lang="es-CO" dirty="0"/>
                      <m:t> </m:t>
                    </m:r>
                    <m:r>
                      <m:rPr>
                        <m:nor/>
                      </m:rPr>
                      <a:rPr lang="es-CO" dirty="0"/>
                      <m:t>modulaci</m:t>
                    </m:r>
                    <m:r>
                      <m:rPr>
                        <m:nor/>
                      </m:rPr>
                      <a:rPr lang="es-CO" dirty="0"/>
                      <m:t>ó</m:t>
                    </m:r>
                    <m:r>
                      <m:rPr>
                        <m:nor/>
                      </m:rPr>
                      <a:rPr lang="es-CO" dirty="0"/>
                      <m:t>n</m:t>
                    </m:r>
                    <m:r>
                      <m:rPr>
                        <m:nor/>
                      </m:rPr>
                      <a:rPr lang="es-CO" dirty="0"/>
                      <m:t> </m:t>
                    </m:r>
                    <m:r>
                      <m:rPr>
                        <m:nor/>
                      </m:rPr>
                      <a:rPr lang="es-CO" dirty="0"/>
                      <m:t>es</m:t>
                    </m:r>
                    <m:r>
                      <m:rPr>
                        <m:nor/>
                      </m:rPr>
                      <a:rPr lang="es-CO" dirty="0"/>
                      <m:t> </m:t>
                    </m:r>
                    <m:r>
                      <m:rPr>
                        <m:nor/>
                      </m:rPr>
                      <a:rPr lang="es-CO" dirty="0"/>
                      <m:t>proporcional</m:t>
                    </m:r>
                    <m:r>
                      <m:rPr>
                        <m:nor/>
                      </m:rPr>
                      <a:rPr lang="es-CO" dirty="0"/>
                      <m:t> </m:t>
                    </m:r>
                    <m:r>
                      <m:rPr>
                        <m:nor/>
                      </m:rPr>
                      <a:rPr lang="es-CO" dirty="0"/>
                      <m:t>a</m:t>
                    </m:r>
                    <m:r>
                      <m:rPr>
                        <m:nor/>
                      </m:rPr>
                      <a:rPr lang="es-CO" dirty="0"/>
                      <m:t> </m:t>
                    </m:r>
                    <m:r>
                      <m:rPr>
                        <m:nor/>
                      </m:rPr>
                      <a:rPr lang="es-CO" dirty="0"/>
                      <m:t>la</m:t>
                    </m:r>
                    <m:r>
                      <m:rPr>
                        <m:nor/>
                      </m:rPr>
                      <a:rPr lang="es-CO" dirty="0"/>
                      <m:t> </m:t>
                    </m:r>
                    <m:r>
                      <m:rPr>
                        <m:nor/>
                      </m:rPr>
                      <a:rPr lang="es-CO" dirty="0"/>
                      <m:t>amplitud</m:t>
                    </m:r>
                    <m:r>
                      <m:rPr>
                        <m:nor/>
                      </m:rPr>
                      <a:rPr lang="es-CO" dirty="0"/>
                      <m:t> </m:t>
                    </m:r>
                    <m:r>
                      <m:rPr>
                        <m:nor/>
                      </m:rPr>
                      <a:rPr lang="es-CO" dirty="0"/>
                      <m:t>de</m:t>
                    </m:r>
                    <m:r>
                      <m:rPr>
                        <m:nor/>
                      </m:rPr>
                      <a:rPr lang="es-CO" dirty="0"/>
                      <m:t> </m:t>
                    </m:r>
                    <m:r>
                      <m:rPr>
                        <m:nor/>
                      </m:rPr>
                      <a:rPr lang="es-CO" dirty="0"/>
                      <m:t>la</m:t>
                    </m:r>
                    <m:r>
                      <m:rPr>
                        <m:nor/>
                      </m:rPr>
                      <a:rPr lang="es-CO" dirty="0"/>
                      <m:t> </m:t>
                    </m:r>
                    <m:r>
                      <m:rPr>
                        <m:nor/>
                      </m:rPr>
                      <a:rPr lang="es-CO" dirty="0"/>
                      <m:t>se</m:t>
                    </m:r>
                    <m:r>
                      <m:rPr>
                        <m:nor/>
                      </m:rPr>
                      <a:rPr lang="es-CO" dirty="0"/>
                      <m:t>ñ</m:t>
                    </m:r>
                    <m:r>
                      <m:rPr>
                        <m:nor/>
                      </m:rPr>
                      <a:rPr lang="es-CO" dirty="0"/>
                      <m:t>al</m:t>
                    </m:r>
                    <m:r>
                      <m:rPr>
                        <m:nor/>
                      </m:rPr>
                      <a:rPr lang="es-CO" dirty="0"/>
                      <m:t> </m:t>
                    </m:r>
                    <m:r>
                      <m:rPr>
                        <m:nor/>
                      </m:rPr>
                      <a:rPr lang="es-CO" dirty="0"/>
                      <m:t>moduladora</m:t>
                    </m:r>
                    <m:r>
                      <m:rPr>
                        <m:nor/>
                      </m:rPr>
                      <a:rPr lang="es-CO" dirty="0"/>
                      <m:t> </m:t>
                    </m:r>
                    <m:r>
                      <m:rPr>
                        <m:nor/>
                      </m:rPr>
                      <a:rPr lang="es-CO" dirty="0"/>
                      <m:t>e</m:t>
                    </m:r>
                    <m:r>
                      <m:rPr>
                        <m:nor/>
                      </m:rPr>
                      <a:rPr lang="es-CO" dirty="0"/>
                      <m:t> </m:t>
                    </m:r>
                    <m:r>
                      <m:rPr>
                        <m:nor/>
                      </m:rPr>
                      <a:rPr lang="es-CO" dirty="0"/>
                      <m:t>independiente</m:t>
                    </m:r>
                    <m:r>
                      <m:rPr>
                        <m:nor/>
                      </m:rPr>
                      <a:rPr lang="es-CO" dirty="0"/>
                      <m:t> </m:t>
                    </m:r>
                    <m:r>
                      <m:rPr>
                        <m:nor/>
                      </m:rPr>
                      <a:rPr lang="es-CO" dirty="0"/>
                      <m:t>de</m:t>
                    </m:r>
                    <m:r>
                      <m:rPr>
                        <m:nor/>
                      </m:rPr>
                      <a:rPr lang="es-CO" dirty="0"/>
                      <m:t> </m:t>
                    </m:r>
                    <m:r>
                      <m:rPr>
                        <m:nor/>
                      </m:rPr>
                      <a:rPr lang="es-CO" dirty="0"/>
                      <m:t>su</m:t>
                    </m:r>
                    <m:r>
                      <m:rPr>
                        <m:nor/>
                      </m:rPr>
                      <a:rPr lang="es-CO" dirty="0"/>
                      <m:t> </m:t>
                    </m:r>
                    <m:r>
                      <m:rPr>
                        <m:nor/>
                      </m:rPr>
                      <a:rPr lang="es-CO" dirty="0"/>
                      <m:t>frecuencia</m:t>
                    </m:r>
                    <m:r>
                      <m:rPr>
                        <m:nor/>
                      </m:rPr>
                      <a:rPr lang="es-CO" dirty="0"/>
                      <m:t>.</m:t>
                    </m:r>
                  </m:oMath>
                </a14:m>
                <a:endParaRPr lang="es-CO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𝑲</m:t>
                      </m:r>
                      <m:sSub>
                        <m:sSubPr>
                          <m:ctrlPr>
                            <a:rPr lang="es-CO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6" name="Marcador de contenid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261" y="1690688"/>
                <a:ext cx="11183815" cy="4739298"/>
              </a:xfrm>
              <a:blipFill rotWithShape="0">
                <a:blip r:embed="rId3"/>
                <a:stretch>
                  <a:fillRect l="-981" r="-109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3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angular (FM y PM)</a:t>
            </a:r>
            <a:endParaRPr lang="es-CO" b="1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539261" y="1690688"/>
            <a:ext cx="11183815" cy="4739298"/>
          </a:xfrm>
        </p:spPr>
        <p:txBody>
          <a:bodyPr>
            <a:normAutofit/>
          </a:bodyPr>
          <a:lstStyle/>
          <a:p>
            <a:r>
              <a:rPr lang="es-CO" dirty="0" smtClean="0"/>
              <a:t>Análisis de frecuencia de las ondas con modulación angular</a:t>
            </a:r>
            <a:endParaRPr lang="es-CO" dirty="0"/>
          </a:p>
        </p:txBody>
      </p:sp>
      <p:grpSp>
        <p:nvGrpSpPr>
          <p:cNvPr id="5" name="28 Grupo"/>
          <p:cNvGrpSpPr/>
          <p:nvPr/>
        </p:nvGrpSpPr>
        <p:grpSpPr>
          <a:xfrm>
            <a:off x="1309728" y="2228954"/>
            <a:ext cx="8501122" cy="4415039"/>
            <a:chOff x="214282" y="2071678"/>
            <a:chExt cx="8501122" cy="441503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-30000" contrast="40000"/>
            </a:blip>
            <a:srcRect/>
            <a:stretch>
              <a:fillRect/>
            </a:stretch>
          </p:blipFill>
          <p:spPr bwMode="auto">
            <a:xfrm>
              <a:off x="2287645" y="3071810"/>
              <a:ext cx="5856255" cy="17130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8" name="5 CuadroTexto"/>
            <p:cNvSpPr txBox="1"/>
            <p:nvPr/>
          </p:nvSpPr>
          <p:spPr>
            <a:xfrm>
              <a:off x="214282" y="4000504"/>
              <a:ext cx="1857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 smtClean="0"/>
                <a:t>Onda con modulación angular</a:t>
              </a:r>
            </a:p>
          </p:txBody>
        </p:sp>
        <p:sp>
          <p:nvSpPr>
            <p:cNvPr id="9" name="6 CuadroTexto"/>
            <p:cNvSpPr txBox="1"/>
            <p:nvPr/>
          </p:nvSpPr>
          <p:spPr>
            <a:xfrm>
              <a:off x="5500694" y="2285992"/>
              <a:ext cx="2786050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 smtClean="0"/>
                <a:t>m=Índice de modulación</a:t>
              </a:r>
            </a:p>
          </p:txBody>
        </p:sp>
        <p:sp>
          <p:nvSpPr>
            <p:cNvPr id="10" name="7 CuadroTexto"/>
            <p:cNvSpPr txBox="1"/>
            <p:nvPr/>
          </p:nvSpPr>
          <p:spPr>
            <a:xfrm>
              <a:off x="500034" y="2071678"/>
              <a:ext cx="24288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 smtClean="0"/>
                <a:t>Amplitud máxima de la portadora no modulada</a:t>
              </a:r>
            </a:p>
          </p:txBody>
        </p:sp>
        <p:sp>
          <p:nvSpPr>
            <p:cNvPr id="11" name="8 CuadroTexto"/>
            <p:cNvSpPr txBox="1"/>
            <p:nvPr/>
          </p:nvSpPr>
          <p:spPr>
            <a:xfrm>
              <a:off x="3357554" y="2071678"/>
              <a:ext cx="1928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 smtClean="0"/>
                <a:t>Componente de la portadora</a:t>
              </a:r>
            </a:p>
          </p:txBody>
        </p:sp>
        <p:sp>
          <p:nvSpPr>
            <p:cNvPr id="12" name="9 CuadroTexto"/>
            <p:cNvSpPr txBox="1"/>
            <p:nvPr/>
          </p:nvSpPr>
          <p:spPr>
            <a:xfrm>
              <a:off x="214282" y="5143512"/>
              <a:ext cx="26432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 smtClean="0"/>
                <a:t>Primer conjunto de frecuencias laterales, desplazadas </a:t>
              </a:r>
              <a:r>
                <a:rPr lang="es-CO" dirty="0" err="1" smtClean="0"/>
                <a:t>w</a:t>
              </a:r>
              <a:r>
                <a:rPr lang="es-CO" sz="1400" dirty="0" err="1" smtClean="0"/>
                <a:t>m</a:t>
              </a:r>
              <a:r>
                <a:rPr lang="es-CO" dirty="0" smtClean="0"/>
                <a:t> respecto a la portadora</a:t>
              </a:r>
            </a:p>
          </p:txBody>
        </p:sp>
        <p:sp>
          <p:nvSpPr>
            <p:cNvPr id="13" name="10 CuadroTexto"/>
            <p:cNvSpPr txBox="1"/>
            <p:nvPr/>
          </p:nvSpPr>
          <p:spPr>
            <a:xfrm>
              <a:off x="3000364" y="5286388"/>
              <a:ext cx="28575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 smtClean="0"/>
                <a:t>Segundo conjunto de frecuencias laterales, desplazadas 2w</a:t>
              </a:r>
              <a:r>
                <a:rPr lang="es-CO" sz="1400" dirty="0" smtClean="0"/>
                <a:t>m</a:t>
              </a:r>
              <a:r>
                <a:rPr lang="es-CO" dirty="0" smtClean="0"/>
                <a:t> respecto a la portadora</a:t>
              </a:r>
            </a:p>
          </p:txBody>
        </p:sp>
        <p:sp>
          <p:nvSpPr>
            <p:cNvPr id="14" name="11 CuadroTexto"/>
            <p:cNvSpPr txBox="1"/>
            <p:nvPr/>
          </p:nvSpPr>
          <p:spPr>
            <a:xfrm>
              <a:off x="5857884" y="5072074"/>
              <a:ext cx="28575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 smtClean="0"/>
                <a:t>Enésimo conjunto de frecuencias laterales, desplazadas </a:t>
              </a:r>
              <a:r>
                <a:rPr lang="es-CO" dirty="0" err="1" smtClean="0"/>
                <a:t>nw</a:t>
              </a:r>
              <a:r>
                <a:rPr lang="es-CO" sz="1050" dirty="0" err="1" smtClean="0"/>
                <a:t>m</a:t>
              </a:r>
              <a:r>
                <a:rPr lang="es-CO" dirty="0" smtClean="0"/>
                <a:t> respecto a la portadora</a:t>
              </a:r>
            </a:p>
          </p:txBody>
        </p:sp>
        <p:cxnSp>
          <p:nvCxnSpPr>
            <p:cNvPr id="15" name="13 Forma"/>
            <p:cNvCxnSpPr>
              <a:stCxn id="8" idx="0"/>
            </p:cNvCxnSpPr>
            <p:nvPr/>
          </p:nvCxnSpPr>
          <p:spPr>
            <a:xfrm rot="5400000" flipH="1" flipV="1">
              <a:off x="1412910" y="3120380"/>
              <a:ext cx="610190" cy="1150058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>
              <a:stCxn id="10" idx="2"/>
            </p:cNvCxnSpPr>
            <p:nvPr/>
          </p:nvCxnSpPr>
          <p:spPr>
            <a:xfrm rot="16200000" flipH="1">
              <a:off x="2073357" y="2359116"/>
              <a:ext cx="568115" cy="1285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7 Conector recto de flecha"/>
            <p:cNvCxnSpPr>
              <a:stCxn id="11" idx="2"/>
            </p:cNvCxnSpPr>
            <p:nvPr/>
          </p:nvCxnSpPr>
          <p:spPr>
            <a:xfrm rot="5400000">
              <a:off x="3734299" y="2627017"/>
              <a:ext cx="496677" cy="67866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9 Conector recto de flecha"/>
            <p:cNvCxnSpPr>
              <a:stCxn id="12" idx="0"/>
            </p:cNvCxnSpPr>
            <p:nvPr/>
          </p:nvCxnSpPr>
          <p:spPr>
            <a:xfrm rot="5400000" flipH="1" flipV="1">
              <a:off x="2446719" y="2661042"/>
              <a:ext cx="1571636" cy="33933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21 Conector recto de flecha"/>
            <p:cNvCxnSpPr>
              <a:stCxn id="12" idx="0"/>
            </p:cNvCxnSpPr>
            <p:nvPr/>
          </p:nvCxnSpPr>
          <p:spPr>
            <a:xfrm rot="5400000" flipH="1" flipV="1">
              <a:off x="1910934" y="3839769"/>
              <a:ext cx="928694" cy="16787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23 Conector recto de flecha"/>
            <p:cNvCxnSpPr>
              <a:stCxn id="13" idx="0"/>
            </p:cNvCxnSpPr>
            <p:nvPr/>
          </p:nvCxnSpPr>
          <p:spPr>
            <a:xfrm rot="16200000" flipV="1">
              <a:off x="3786182" y="4643446"/>
              <a:ext cx="500066" cy="7858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5 Conector recto de flecha"/>
            <p:cNvCxnSpPr>
              <a:stCxn id="13" idx="0"/>
            </p:cNvCxnSpPr>
            <p:nvPr/>
          </p:nvCxnSpPr>
          <p:spPr>
            <a:xfrm rot="5400000" flipH="1" flipV="1">
              <a:off x="4714876" y="4000504"/>
              <a:ext cx="1000132" cy="15716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7 Conector recto de flecha"/>
            <p:cNvCxnSpPr>
              <a:stCxn id="14" idx="0"/>
            </p:cNvCxnSpPr>
            <p:nvPr/>
          </p:nvCxnSpPr>
          <p:spPr>
            <a:xfrm rot="16200000" flipV="1">
              <a:off x="6536545" y="4321975"/>
              <a:ext cx="357190" cy="11430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190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angular (FM y PM)</a:t>
            </a:r>
            <a:endParaRPr lang="es-CO" b="1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539261" y="1546310"/>
            <a:ext cx="11183815" cy="4739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Funciones de Bessel de primera clase</a:t>
            </a:r>
            <a:endParaRPr lang="es-C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1133575" y="1976878"/>
            <a:ext cx="8677275" cy="4832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9875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angular (FM y PM)</a:t>
            </a:r>
            <a:endParaRPr lang="es-CO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5"/>
              <p:cNvSpPr>
                <a:spLocks noGrp="1"/>
              </p:cNvSpPr>
              <p:nvPr>
                <p:ph idx="1"/>
              </p:nvPr>
            </p:nvSpPr>
            <p:spPr>
              <a:xfrm>
                <a:off x="539261" y="1690688"/>
                <a:ext cx="11183815" cy="473929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s-CO" dirty="0" smtClean="0"/>
                  <a:t>El ancho de banda real necesario para pasar todas las bandas laterales significativas 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s-CO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s-ES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O" dirty="0"/>
              </a:p>
              <a:p>
                <a:pPr algn="just"/>
                <a:r>
                  <a:rPr lang="es-CO" dirty="0" smtClean="0"/>
                  <a:t>Carson estableció que para estimar el ancho de banda de todos los sistemas de modulación angular se puede:</a:t>
                </a:r>
              </a:p>
              <a:p>
                <a:pPr marL="0" indent="0" algn="just">
                  <a:buNone/>
                </a:pPr>
                <a:endParaRPr lang="es-CO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O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s-CO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O" dirty="0"/>
              </a:p>
              <a:p>
                <a:pPr marL="0" indent="0" algn="just">
                  <a:buNone/>
                </a:pPr>
                <a:endParaRPr lang="es-CO" dirty="0" smtClean="0"/>
              </a:p>
              <a:p>
                <a:pPr marL="0" indent="0" algn="just">
                  <a:buNone/>
                </a:pPr>
                <a:r>
                  <a:rPr lang="es-CO" dirty="0" smtClean="0"/>
                  <a:t>La regla de Carson es una aproximación que da como resultado anchos de banda un poco menores que los determinados con las funciones de Bessel.</a:t>
                </a:r>
                <a:endParaRPr lang="es-CO" dirty="0"/>
              </a:p>
            </p:txBody>
          </p:sp>
        </mc:Choice>
        <mc:Fallback xmlns="">
          <p:sp>
            <p:nvSpPr>
              <p:cNvPr id="6" name="Marcador de contenid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261" y="1690688"/>
                <a:ext cx="11183815" cy="4739298"/>
              </a:xfrm>
              <a:blipFill rotWithShape="0">
                <a:blip r:embed="rId3"/>
                <a:stretch>
                  <a:fillRect l="-1090" t="-2057" r="-109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82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angular (FM y PM)</a:t>
            </a:r>
            <a:endParaRPr lang="es-CO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5"/>
              <p:cNvSpPr>
                <a:spLocks noGrp="1"/>
              </p:cNvSpPr>
              <p:nvPr>
                <p:ph idx="1"/>
              </p:nvPr>
            </p:nvSpPr>
            <p:spPr>
              <a:xfrm>
                <a:off x="539261" y="1690688"/>
                <a:ext cx="11183815" cy="473929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s-CO" dirty="0" smtClean="0"/>
                  <a:t>La potencia promedio de una onda de modulación angular se calcula como: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s-E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CO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s-CO" dirty="0"/>
              </a:p>
              <a:p>
                <a:pPr algn="just"/>
                <a:r>
                  <a:rPr lang="es-CO" dirty="0" smtClean="0"/>
                  <a:t>La potencia de la portadora modulada es la suma de las potencias de la portadora y de los componentes de frecuencias de banda lateral: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s-ES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s-ES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O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ES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O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s-ES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O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s-CO" dirty="0" smtClean="0"/>
              </a:p>
              <a:p>
                <a:pPr marL="0" indent="0">
                  <a:buNone/>
                </a:pPr>
                <a:endParaRPr lang="es-CO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s-E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CO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O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s-ES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CO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es-CO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O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s-ES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CO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es-CO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O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s-ES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CO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s-CO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CO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O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s-ES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CO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s-CO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CO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O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s-CO" dirty="0"/>
              </a:p>
              <a:p>
                <a:pPr marL="0" indent="0" algn="just">
                  <a:buNone/>
                </a:pPr>
                <a:endParaRPr lang="es-CO" dirty="0"/>
              </a:p>
            </p:txBody>
          </p:sp>
        </mc:Choice>
        <mc:Fallback xmlns="">
          <p:sp>
            <p:nvSpPr>
              <p:cNvPr id="6" name="Marcador de contenid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261" y="1690688"/>
                <a:ext cx="11183815" cy="4739298"/>
              </a:xfrm>
              <a:blipFill rotWithShape="0">
                <a:blip r:embed="rId3"/>
                <a:stretch>
                  <a:fillRect l="-981" t="-2057" r="-109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31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por desplazamiento de amplitud ASK</a:t>
            </a:r>
            <a:endParaRPr lang="es-CO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5"/>
              <p:cNvSpPr>
                <a:spLocks noGrp="1"/>
              </p:cNvSpPr>
              <p:nvPr>
                <p:ph idx="1"/>
              </p:nvPr>
            </p:nvSpPr>
            <p:spPr>
              <a:xfrm>
                <a:off x="539261" y="1690688"/>
                <a:ext cx="11183815" cy="473929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s-CO" dirty="0" smtClean="0"/>
                  <a:t>La ecuación que describe la modulación digital de amplitud mediante una señal binaria es: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𝒂𝒔𝒌</m:t>
                          </m:r>
                        </m:sub>
                      </m:sSub>
                      <m:d>
                        <m:dPr>
                          <m:ctrlPr>
                            <a:rPr lang="es-CO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s-E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O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CO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d>
                            <m:dPr>
                              <m:ctrlPr>
                                <a:rPr lang="es-CO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d>
                      <m:r>
                        <a:rPr lang="es-ES" b="1" i="1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s-CO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es-CO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CO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ES" b="1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CO" dirty="0"/>
              </a:p>
              <a:p>
                <a:pPr marL="0" indent="0" algn="just">
                  <a:buNone/>
                </a:pPr>
                <a:endParaRPr lang="es-CO" dirty="0"/>
              </a:p>
              <a:p>
                <a:pPr marL="0" indent="0" algn="just">
                  <a:buNone/>
                </a:pPr>
                <a:endParaRPr lang="es-CO" dirty="0"/>
              </a:p>
            </p:txBody>
          </p:sp>
        </mc:Choice>
        <mc:Fallback xmlns="">
          <p:sp>
            <p:nvSpPr>
              <p:cNvPr id="6" name="Marcador de contenid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261" y="1690688"/>
                <a:ext cx="11183815" cy="4739298"/>
              </a:xfrm>
              <a:blipFill rotWithShape="0">
                <a:blip r:embed="rId3"/>
                <a:stretch>
                  <a:fillRect l="-981" t="-2057" r="-109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7 Grupo"/>
          <p:cNvGrpSpPr/>
          <p:nvPr/>
        </p:nvGrpSpPr>
        <p:grpSpPr>
          <a:xfrm>
            <a:off x="1524042" y="3819178"/>
            <a:ext cx="8286808" cy="2168553"/>
            <a:chOff x="1571604" y="1314448"/>
            <a:chExt cx="5929354" cy="216855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1571604" y="1314448"/>
              <a:ext cx="2667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4 CuadroTexto"/>
            <p:cNvSpPr txBox="1"/>
            <p:nvPr/>
          </p:nvSpPr>
          <p:spPr>
            <a:xfrm>
              <a:off x="4500562" y="1385886"/>
              <a:ext cx="18573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 smtClean="0"/>
                <a:t>Entrada Binaria</a:t>
              </a:r>
              <a:endParaRPr lang="es-CO" sz="2800" dirty="0"/>
            </a:p>
          </p:txBody>
        </p:sp>
        <p:sp>
          <p:nvSpPr>
            <p:cNvPr id="9" name="5 CuadroTexto"/>
            <p:cNvSpPr txBox="1"/>
            <p:nvPr/>
          </p:nvSpPr>
          <p:spPr>
            <a:xfrm>
              <a:off x="4500562" y="2528894"/>
              <a:ext cx="30003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 smtClean="0"/>
                <a:t>Forma de onda de salida OOK</a:t>
              </a:r>
              <a:endParaRPr lang="es-CO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993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por desplazamiento de frecuencia FSK</a:t>
            </a:r>
            <a:endParaRPr lang="es-CO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5"/>
              <p:cNvSpPr>
                <a:spLocks noGrp="1"/>
              </p:cNvSpPr>
              <p:nvPr>
                <p:ph idx="1"/>
              </p:nvPr>
            </p:nvSpPr>
            <p:spPr>
              <a:xfrm>
                <a:off x="539261" y="1690688"/>
                <a:ext cx="11183815" cy="473929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s-CO" dirty="0" smtClean="0"/>
                  <a:t>La modulación por desplazamiento de frecuencia se describe matemáticamente como:</a:t>
                </a:r>
                <a:endParaRPr lang="es-CO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𝒇𝒔𝒌</m:t>
                          </m:r>
                        </m:sub>
                      </m:sSub>
                      <m:d>
                        <m:dPr>
                          <m:ctrlPr>
                            <a:rPr lang="es-CO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s-ES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func>
                        <m:funcPr>
                          <m:ctrlPr>
                            <a:rPr lang="es-CO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CO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CO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s-CO" dirty="0"/>
              </a:p>
              <a:p>
                <a:pPr marL="0" indent="0" algn="just">
                  <a:buNone/>
                </a:pPr>
                <a:endParaRPr lang="es-CO" dirty="0"/>
              </a:p>
            </p:txBody>
          </p:sp>
        </mc:Choice>
        <mc:Fallback xmlns="">
          <p:sp>
            <p:nvSpPr>
              <p:cNvPr id="6" name="Marcador de contenid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261" y="1690688"/>
                <a:ext cx="11183815" cy="4739298"/>
              </a:xfrm>
              <a:blipFill rotWithShape="0">
                <a:blip r:embed="rId3"/>
                <a:stretch>
                  <a:fillRect l="-981" t="-2057" r="-109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o 2"/>
          <p:cNvGrpSpPr/>
          <p:nvPr/>
        </p:nvGrpSpPr>
        <p:grpSpPr>
          <a:xfrm>
            <a:off x="816019" y="3102321"/>
            <a:ext cx="6357982" cy="1500198"/>
            <a:chOff x="2922147" y="3141346"/>
            <a:chExt cx="6357982" cy="1500198"/>
          </a:xfrm>
        </p:grpSpPr>
        <p:sp>
          <p:nvSpPr>
            <p:cNvPr id="10" name="6 Rectángulo"/>
            <p:cNvSpPr/>
            <p:nvPr/>
          </p:nvSpPr>
          <p:spPr>
            <a:xfrm>
              <a:off x="2922147" y="3141346"/>
              <a:ext cx="18573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2400" dirty="0" smtClean="0"/>
                <a:t>Para 1 lógico</a:t>
              </a:r>
              <a:endParaRPr lang="es-CO" sz="2400" dirty="0"/>
            </a:p>
          </p:txBody>
        </p:sp>
        <p:sp>
          <p:nvSpPr>
            <p:cNvPr id="11" name="7 Rectángulo"/>
            <p:cNvSpPr/>
            <p:nvPr/>
          </p:nvSpPr>
          <p:spPr>
            <a:xfrm>
              <a:off x="2922147" y="4141478"/>
              <a:ext cx="18573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2400" dirty="0" smtClean="0"/>
                <a:t>Para 0 lógico</a:t>
              </a:r>
              <a:endParaRPr lang="es-CO" sz="2400" dirty="0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79601" y="3141346"/>
              <a:ext cx="3929090" cy="486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21977" y="4151004"/>
              <a:ext cx="3958152" cy="49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3728" y="3052751"/>
            <a:ext cx="1719565" cy="51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10536" y="3799919"/>
            <a:ext cx="1785950" cy="53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44375" y="4608084"/>
            <a:ext cx="1851031" cy="78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6019" y="4889549"/>
            <a:ext cx="4214842" cy="146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13607" y="5377823"/>
            <a:ext cx="259558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437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</a:t>
            </a:r>
            <a:endParaRPr lang="es-CO" b="1" dirty="0"/>
          </a:p>
        </p:txBody>
      </p:sp>
      <p:grpSp>
        <p:nvGrpSpPr>
          <p:cNvPr id="54" name="Grupo 53"/>
          <p:cNvGrpSpPr/>
          <p:nvPr/>
        </p:nvGrpSpPr>
        <p:grpSpPr>
          <a:xfrm>
            <a:off x="553453" y="1319134"/>
            <a:ext cx="9126507" cy="5063338"/>
            <a:chOff x="553453" y="1439449"/>
            <a:chExt cx="9126507" cy="5063338"/>
          </a:xfrm>
        </p:grpSpPr>
        <p:sp>
          <p:nvSpPr>
            <p:cNvPr id="5" name="CuadroTexto 4"/>
            <p:cNvSpPr txBox="1"/>
            <p:nvPr/>
          </p:nvSpPr>
          <p:spPr>
            <a:xfrm>
              <a:off x="553453" y="2582079"/>
              <a:ext cx="25747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 smtClean="0"/>
                <a:t>Comunicaciones</a:t>
              </a:r>
              <a:endParaRPr lang="es-CO" sz="2800" dirty="0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3521242" y="1913069"/>
              <a:ext cx="1892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 smtClean="0"/>
                <a:t>Analógicas </a:t>
              </a:r>
              <a:endParaRPr lang="es-CO" sz="2800" dirty="0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3521242" y="3629835"/>
              <a:ext cx="1892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 smtClean="0"/>
                <a:t>Digitales</a:t>
              </a:r>
              <a:endParaRPr lang="es-CO" sz="2800" dirty="0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5763678" y="2464202"/>
              <a:ext cx="705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 smtClean="0"/>
                <a:t>PM</a:t>
              </a:r>
              <a:endParaRPr lang="es-CO" sz="2800" dirty="0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5769694" y="1945362"/>
              <a:ext cx="705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 smtClean="0"/>
                <a:t>FM</a:t>
              </a:r>
              <a:endParaRPr lang="es-CO" sz="2800" dirty="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5763678" y="1439449"/>
              <a:ext cx="705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 smtClean="0"/>
                <a:t>AM</a:t>
              </a:r>
              <a:endParaRPr lang="es-CO" sz="2800" dirty="0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5595236" y="3607351"/>
              <a:ext cx="28749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 smtClean="0"/>
                <a:t>Radio digital</a:t>
              </a:r>
              <a:endParaRPr lang="es-CO" sz="2800" dirty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8651258" y="3447115"/>
              <a:ext cx="1028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 smtClean="0"/>
                <a:t>FSK</a:t>
              </a:r>
              <a:endParaRPr lang="es-CO" sz="2800" dirty="0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8651258" y="3802897"/>
              <a:ext cx="1028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 smtClean="0"/>
                <a:t>PSK</a:t>
              </a:r>
              <a:endParaRPr lang="es-CO" sz="2800" dirty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8651259" y="4179040"/>
              <a:ext cx="1028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 smtClean="0"/>
                <a:t>QAM</a:t>
              </a:r>
              <a:endParaRPr lang="es-CO" sz="2800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5414211" y="5287012"/>
              <a:ext cx="28749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 smtClean="0"/>
                <a:t>Transmisión digital</a:t>
              </a:r>
              <a:endParaRPr lang="es-CO" sz="2800" dirty="0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8651257" y="3050707"/>
              <a:ext cx="1028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 smtClean="0"/>
                <a:t>ASK</a:t>
              </a:r>
              <a:endParaRPr lang="es-CO" sz="2800" dirty="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8651256" y="5247642"/>
              <a:ext cx="1028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 smtClean="0"/>
                <a:t>PWM</a:t>
              </a:r>
              <a:endParaRPr lang="es-CO" sz="2800" dirty="0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8651256" y="5603424"/>
              <a:ext cx="1028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 smtClean="0"/>
                <a:t>PPM</a:t>
              </a:r>
              <a:endParaRPr lang="es-CO" sz="2800" dirty="0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8651257" y="5979567"/>
              <a:ext cx="1028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 smtClean="0"/>
                <a:t>PCM</a:t>
              </a:r>
              <a:endParaRPr lang="es-CO" sz="2800" dirty="0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8651255" y="4851234"/>
              <a:ext cx="1028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 smtClean="0"/>
                <a:t>PAM</a:t>
              </a:r>
              <a:endParaRPr lang="es-CO" sz="2800" dirty="0"/>
            </a:p>
          </p:txBody>
        </p:sp>
        <p:cxnSp>
          <p:nvCxnSpPr>
            <p:cNvPr id="34" name="Conector recto 33"/>
            <p:cNvCxnSpPr>
              <a:stCxn id="5" idx="3"/>
            </p:cNvCxnSpPr>
            <p:nvPr/>
          </p:nvCxnSpPr>
          <p:spPr>
            <a:xfrm flipV="1">
              <a:off x="3128211" y="1701059"/>
              <a:ext cx="393031" cy="11426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>
              <a:stCxn id="5" idx="3"/>
            </p:cNvCxnSpPr>
            <p:nvPr/>
          </p:nvCxnSpPr>
          <p:spPr>
            <a:xfrm>
              <a:off x="3128211" y="2843689"/>
              <a:ext cx="393031" cy="14824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>
              <a:stCxn id="6" idx="3"/>
            </p:cNvCxnSpPr>
            <p:nvPr/>
          </p:nvCxnSpPr>
          <p:spPr>
            <a:xfrm flipV="1">
              <a:off x="5414211" y="1439449"/>
              <a:ext cx="349467" cy="73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>
              <a:stCxn id="6" idx="3"/>
            </p:cNvCxnSpPr>
            <p:nvPr/>
          </p:nvCxnSpPr>
          <p:spPr>
            <a:xfrm>
              <a:off x="5414211" y="2174679"/>
              <a:ext cx="349467" cy="8127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 flipV="1">
              <a:off x="5077326" y="3644138"/>
              <a:ext cx="686352" cy="317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5077326" y="3970335"/>
              <a:ext cx="336885" cy="18946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/>
          </p:nvCxnSpPr>
          <p:spPr>
            <a:xfrm flipV="1">
              <a:off x="7796463" y="3172266"/>
              <a:ext cx="854792" cy="6975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7796463" y="3868961"/>
              <a:ext cx="1034716" cy="8332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/>
            <p:cNvCxnSpPr>
              <a:stCxn id="15" idx="3"/>
            </p:cNvCxnSpPr>
            <p:nvPr/>
          </p:nvCxnSpPr>
          <p:spPr>
            <a:xfrm flipV="1">
              <a:off x="8289207" y="4910869"/>
              <a:ext cx="541972" cy="6377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/>
            <p:cNvCxnSpPr>
              <a:stCxn id="15" idx="3"/>
            </p:cNvCxnSpPr>
            <p:nvPr/>
          </p:nvCxnSpPr>
          <p:spPr>
            <a:xfrm>
              <a:off x="8289207" y="5548622"/>
              <a:ext cx="541972" cy="9541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79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por desplazamiento de fase </a:t>
            </a:r>
            <a:r>
              <a:rPr lang="es-CO" b="1" dirty="0"/>
              <a:t>P</a:t>
            </a:r>
            <a:r>
              <a:rPr lang="es-CO" b="1" dirty="0" smtClean="0"/>
              <a:t>SK</a:t>
            </a:r>
            <a:endParaRPr lang="es-CO" b="1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539261" y="1690688"/>
            <a:ext cx="11183815" cy="47392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dirty="0" smtClean="0"/>
              <a:t>Es otra forma de modulación digital angular de amplitud constante. PSK presenta una señal de entrada de tipo binaria y es posible tener una cantidad limitada de fases de salida.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Manipulación por desplazamiento binario de fase BPSK</a:t>
            </a:r>
          </a:p>
          <a:p>
            <a:pPr marL="0" indent="0" algn="just">
              <a:buNone/>
            </a:pPr>
            <a:endParaRPr lang="es-CO" dirty="0" smtClean="0"/>
          </a:p>
          <a:p>
            <a:pPr marL="0" indent="0" algn="just">
              <a:buNone/>
            </a:pPr>
            <a:r>
              <a:rPr lang="es-CO" dirty="0" smtClean="0"/>
              <a:t>Son posibles dos fases de salida para una sola frecuencia portadora., Una fase de salida representa un 1 lógico y la otra un 0 lógico, cuando la señal de entrada digital cambia de estado, la fase de la portadora de salida varía entre dos ángulos que están desfasados 180°</a:t>
            </a:r>
            <a:endParaRPr lang="es-CO" dirty="0"/>
          </a:p>
          <a:p>
            <a:pPr marL="0" indent="0" algn="just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664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por desplazamiento de fase binario BPSK</a:t>
            </a:r>
            <a:endParaRPr lang="es-CO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77" y="1640469"/>
            <a:ext cx="6167360" cy="387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9779" y="5502338"/>
            <a:ext cx="1928826" cy="130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281" y="4311283"/>
            <a:ext cx="2428892" cy="240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9434" y="3961326"/>
            <a:ext cx="3665323" cy="275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5712" y="1690688"/>
            <a:ext cx="4629927" cy="251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025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por desplazamiento de fase binario BPSK</a:t>
            </a:r>
            <a:endParaRPr lang="es-CO" b="1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539261" y="1690688"/>
            <a:ext cx="11183815" cy="47392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dirty="0" smtClean="0"/>
              <a:t>El ancho de banda se determina así:</a:t>
            </a:r>
            <a:endParaRPr lang="es-CO" dirty="0"/>
          </a:p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endParaRPr lang="es-C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601" y="2561303"/>
            <a:ext cx="7325618" cy="67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43" y="3504283"/>
            <a:ext cx="858113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4867523" y="4939038"/>
                <a:ext cx="13637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CO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O" sz="3200" b="0" i="1" smtClean="0">
                          <a:latin typeface="Cambria Math" panose="02040503050406030204" pitchFamily="18" charset="0"/>
                        </a:rPr>
                        <m:t>𝑓𝑏</m:t>
                      </m:r>
                    </m:oMath>
                  </m:oMathPara>
                </a14:m>
                <a:endParaRPr lang="es-CO" sz="3200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523" y="4939038"/>
                <a:ext cx="1363771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41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por desplazamiento de fase binario BPSK</a:t>
            </a:r>
            <a:endParaRPr lang="es-CO" b="1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539261" y="1690688"/>
            <a:ext cx="11183815" cy="4739298"/>
          </a:xfrm>
        </p:spPr>
        <p:txBody>
          <a:bodyPr>
            <a:normAutofit/>
          </a:bodyPr>
          <a:lstStyle/>
          <a:p>
            <a:pPr algn="just"/>
            <a:r>
              <a:rPr lang="es-CO" dirty="0" smtClean="0"/>
              <a:t>Receptor BPSK</a:t>
            </a:r>
            <a:endParaRPr lang="es-CO" dirty="0"/>
          </a:p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endParaRPr lang="es-CO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7060" y="1729367"/>
            <a:ext cx="8086740" cy="274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3 CuadroTexto"/>
          <p:cNvSpPr txBox="1"/>
          <p:nvPr/>
        </p:nvSpPr>
        <p:spPr>
          <a:xfrm>
            <a:off x="260688" y="4755757"/>
            <a:ext cx="4000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Para una señal de entrada de un 1 lógico: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3730" y="5684451"/>
            <a:ext cx="785818" cy="341660"/>
          </a:xfrm>
          <a:prstGeom prst="rect">
            <a:avLst/>
          </a:prstGeom>
          <a:noFill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970" y="6210725"/>
            <a:ext cx="4214842" cy="38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0 CuadroTexto"/>
          <p:cNvSpPr txBox="1"/>
          <p:nvPr/>
        </p:nvSpPr>
        <p:spPr>
          <a:xfrm>
            <a:off x="5481638" y="4755757"/>
            <a:ext cx="4000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Para una señal de entrada de un 0 lógico: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0398" y="5684451"/>
            <a:ext cx="975401" cy="33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50151" y="6255955"/>
            <a:ext cx="4532049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734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Codificación M-aria</a:t>
            </a:r>
            <a:endParaRPr lang="es-CO" b="1" dirty="0"/>
          </a:p>
        </p:txBody>
      </p:sp>
      <p:grpSp>
        <p:nvGrpSpPr>
          <p:cNvPr id="9" name="18 Grupo"/>
          <p:cNvGrpSpPr/>
          <p:nvPr/>
        </p:nvGrpSpPr>
        <p:grpSpPr>
          <a:xfrm>
            <a:off x="1117223" y="1303815"/>
            <a:ext cx="10264651" cy="5304891"/>
            <a:chOff x="285720" y="1255553"/>
            <a:chExt cx="8501122" cy="5304891"/>
          </a:xfrm>
        </p:grpSpPr>
        <p:sp>
          <p:nvSpPr>
            <p:cNvPr id="10" name="3 CuadroTexto"/>
            <p:cNvSpPr txBox="1"/>
            <p:nvPr/>
          </p:nvSpPr>
          <p:spPr>
            <a:xfrm>
              <a:off x="285720" y="1255553"/>
              <a:ext cx="8501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O" sz="2400" dirty="0" smtClean="0"/>
                <a:t>La cantidad de combinaciones de salida se calcula con la ecuación:</a:t>
              </a:r>
              <a:endParaRPr lang="es-CO" sz="2400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00166" y="1755619"/>
              <a:ext cx="2418924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5 CuadroTexto"/>
            <p:cNvSpPr txBox="1"/>
            <p:nvPr/>
          </p:nvSpPr>
          <p:spPr>
            <a:xfrm>
              <a:off x="357158" y="2755751"/>
              <a:ext cx="3143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dirty="0" smtClean="0"/>
                <a:t>Cantidad de bits codificados</a:t>
              </a:r>
              <a:endParaRPr lang="es-CO" sz="2000" dirty="0"/>
            </a:p>
          </p:txBody>
        </p:sp>
        <p:sp>
          <p:nvSpPr>
            <p:cNvPr id="13" name="6 CuadroTexto"/>
            <p:cNvSpPr txBox="1"/>
            <p:nvPr/>
          </p:nvSpPr>
          <p:spPr>
            <a:xfrm>
              <a:off x="4143372" y="1969933"/>
              <a:ext cx="45720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dirty="0" smtClean="0"/>
                <a:t>Cantidad de combinaciones posibles de salida con N bits</a:t>
              </a:r>
              <a:endParaRPr lang="es-CO" sz="2000" dirty="0"/>
            </a:p>
          </p:txBody>
        </p:sp>
        <p:cxnSp>
          <p:nvCxnSpPr>
            <p:cNvPr id="14" name="8 Conector recto de flecha"/>
            <p:cNvCxnSpPr/>
            <p:nvPr/>
          </p:nvCxnSpPr>
          <p:spPr>
            <a:xfrm rot="5400000" flipH="1" flipV="1">
              <a:off x="1677967" y="2577156"/>
              <a:ext cx="35719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1 Conector recto de flecha"/>
            <p:cNvCxnSpPr/>
            <p:nvPr/>
          </p:nvCxnSpPr>
          <p:spPr>
            <a:xfrm rot="10800000" flipV="1">
              <a:off x="3714744" y="2255685"/>
              <a:ext cx="500066" cy="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14 CuadroTexto"/>
            <p:cNvSpPr txBox="1"/>
            <p:nvPr/>
          </p:nvSpPr>
          <p:spPr>
            <a:xfrm>
              <a:off x="285720" y="3571876"/>
              <a:ext cx="350046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dirty="0" smtClean="0"/>
                <a:t>Por ejemplo, para FSK binaria, cada bit de entrada actúa en forma independiente sobre la  portadora y produce una de las dos frecuencias de salida. Así:</a:t>
              </a:r>
              <a:endParaRPr lang="es-CO" sz="2000" dirty="0"/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21570" y="5203092"/>
              <a:ext cx="1428760" cy="1096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16 CuadroTexto"/>
            <p:cNvSpPr txBox="1"/>
            <p:nvPr/>
          </p:nvSpPr>
          <p:spPr>
            <a:xfrm>
              <a:off x="4786315" y="3623855"/>
              <a:ext cx="39290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O" sz="2000" dirty="0" smtClean="0"/>
                <a:t>Se pasa a logaritmos y se despeja N:</a:t>
              </a:r>
              <a:endParaRPr lang="es-CO" sz="2000" dirty="0"/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62114" y="4015903"/>
              <a:ext cx="1905004" cy="2544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9222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Ancho de banda M-ario</a:t>
            </a:r>
            <a:endParaRPr lang="es-CO" b="1" dirty="0"/>
          </a:p>
        </p:txBody>
      </p:sp>
      <p:grpSp>
        <p:nvGrpSpPr>
          <p:cNvPr id="20" name="17 Grupo"/>
          <p:cNvGrpSpPr/>
          <p:nvPr/>
        </p:nvGrpSpPr>
        <p:grpSpPr>
          <a:xfrm>
            <a:off x="285720" y="1255553"/>
            <a:ext cx="11481164" cy="5231164"/>
            <a:chOff x="285720" y="1255553"/>
            <a:chExt cx="8643998" cy="5231164"/>
          </a:xfrm>
        </p:grpSpPr>
        <p:sp>
          <p:nvSpPr>
            <p:cNvPr id="21" name="3 CuadroTexto"/>
            <p:cNvSpPr txBox="1"/>
            <p:nvPr/>
          </p:nvSpPr>
          <p:spPr>
            <a:xfrm>
              <a:off x="285720" y="1255553"/>
              <a:ext cx="85725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O" sz="2400" dirty="0" smtClean="0"/>
                <a:t>El ancho de banda mínimo necesario para pasar portadoras M-arias moduladas digitalmente, aparte del FSK, es decir, PSK o QAM se determina con la ecuación:</a:t>
              </a:r>
              <a:endParaRPr lang="es-CO" sz="2400" dirty="0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00363" y="2643182"/>
              <a:ext cx="1708141" cy="1176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5 CuadroTexto"/>
            <p:cNvSpPr txBox="1"/>
            <p:nvPr/>
          </p:nvSpPr>
          <p:spPr>
            <a:xfrm>
              <a:off x="500034" y="2857496"/>
              <a:ext cx="18573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dirty="0" smtClean="0"/>
                <a:t>Ancho de banda (</a:t>
              </a:r>
              <a:r>
                <a:rPr lang="es-CO" sz="2000" dirty="0"/>
                <a:t>H</a:t>
              </a:r>
              <a:r>
                <a:rPr lang="es-CO" sz="2000" dirty="0" smtClean="0"/>
                <a:t>ertz)</a:t>
              </a:r>
              <a:endParaRPr lang="es-CO" sz="2000" dirty="0"/>
            </a:p>
          </p:txBody>
        </p:sp>
        <p:sp>
          <p:nvSpPr>
            <p:cNvPr id="24" name="6 CuadroTexto"/>
            <p:cNvSpPr txBox="1"/>
            <p:nvPr/>
          </p:nvSpPr>
          <p:spPr>
            <a:xfrm>
              <a:off x="5286380" y="2643182"/>
              <a:ext cx="3643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000" dirty="0" smtClean="0"/>
                <a:t>Rapidez de entrada de bits (bps)</a:t>
              </a:r>
              <a:endParaRPr lang="es-CO" sz="2000" dirty="0"/>
            </a:p>
          </p:txBody>
        </p:sp>
        <p:sp>
          <p:nvSpPr>
            <p:cNvPr id="25" name="7 CuadroTexto"/>
            <p:cNvSpPr txBox="1"/>
            <p:nvPr/>
          </p:nvSpPr>
          <p:spPr>
            <a:xfrm>
              <a:off x="5357818" y="3214686"/>
              <a:ext cx="34290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dirty="0" smtClean="0"/>
                <a:t>Cantidad de estados de salida (</a:t>
              </a:r>
              <a:r>
                <a:rPr lang="es-CO" sz="2000" dirty="0"/>
                <a:t>A</a:t>
              </a:r>
              <a:r>
                <a:rPr lang="es-CO" sz="2000" dirty="0" smtClean="0"/>
                <a:t>dimensional)</a:t>
              </a:r>
              <a:endParaRPr lang="es-CO" sz="2000" dirty="0"/>
            </a:p>
          </p:txBody>
        </p:sp>
        <p:cxnSp>
          <p:nvCxnSpPr>
            <p:cNvPr id="26" name="9 Conector recto de flecha"/>
            <p:cNvCxnSpPr>
              <a:stCxn id="23" idx="3"/>
              <a:endCxn id="22" idx="1"/>
            </p:cNvCxnSpPr>
            <p:nvPr/>
          </p:nvCxnSpPr>
          <p:spPr>
            <a:xfrm>
              <a:off x="2357422" y="3211439"/>
              <a:ext cx="642941" cy="2000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11 Conector recto de flecha"/>
            <p:cNvCxnSpPr>
              <a:stCxn id="24" idx="1"/>
            </p:cNvCxnSpPr>
            <p:nvPr/>
          </p:nvCxnSpPr>
          <p:spPr>
            <a:xfrm rot="10800000" flipV="1">
              <a:off x="4572000" y="2843236"/>
              <a:ext cx="714380" cy="1425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13 Conector recto de flecha"/>
            <p:cNvCxnSpPr/>
            <p:nvPr/>
          </p:nvCxnSpPr>
          <p:spPr>
            <a:xfrm rot="10800000">
              <a:off x="4929190" y="3500438"/>
              <a:ext cx="571504" cy="7143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7423" y="4595256"/>
              <a:ext cx="1409009" cy="432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57818" y="4214819"/>
              <a:ext cx="1283010" cy="111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16 CuadroTexto"/>
            <p:cNvSpPr txBox="1"/>
            <p:nvPr/>
          </p:nvSpPr>
          <p:spPr>
            <a:xfrm>
              <a:off x="357158" y="5286388"/>
              <a:ext cx="84296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 smtClean="0"/>
                <a:t>Para PSK o QAM M-ario, el ancho de banda mínimo absoluto del sistema es igual a la rapidez de entrada de bits dividida entre la cantidad de bits codificados.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31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Manipulación por desplazamiento cuaternario de fase QPSK</a:t>
            </a:r>
            <a:endParaRPr lang="es-CO" b="1" dirty="0"/>
          </a:p>
        </p:txBody>
      </p:sp>
      <p:sp>
        <p:nvSpPr>
          <p:cNvPr id="16" name="Marcador de contenido 5"/>
          <p:cNvSpPr>
            <a:spLocks noGrp="1"/>
          </p:cNvSpPr>
          <p:nvPr>
            <p:ph idx="1"/>
          </p:nvPr>
        </p:nvSpPr>
        <p:spPr>
          <a:xfrm>
            <a:off x="539261" y="2292263"/>
            <a:ext cx="11183815" cy="3362576"/>
          </a:xfrm>
        </p:spPr>
        <p:txBody>
          <a:bodyPr>
            <a:normAutofit/>
          </a:bodyPr>
          <a:lstStyle/>
          <a:p>
            <a:pPr algn="just"/>
            <a:r>
              <a:rPr lang="es-CO" sz="3200" dirty="0" smtClean="0"/>
              <a:t>La QPSK es una técnica M-aria de codificación en la que M=4.</a:t>
            </a:r>
          </a:p>
          <a:p>
            <a:pPr algn="just"/>
            <a:r>
              <a:rPr lang="es-CO" sz="3200" dirty="0" smtClean="0"/>
              <a:t>Con esta codificación son posibles cuatro fase de salida distintas.</a:t>
            </a:r>
          </a:p>
          <a:p>
            <a:pPr algn="just"/>
            <a:r>
              <a:rPr lang="es-CO" sz="3200" dirty="0" smtClean="0"/>
              <a:t>Requiere un </a:t>
            </a:r>
            <a:r>
              <a:rPr lang="es-CO" sz="3200" dirty="0" err="1" smtClean="0"/>
              <a:t>dibit</a:t>
            </a:r>
            <a:r>
              <a:rPr lang="es-CO" sz="3200" dirty="0" smtClean="0"/>
              <a:t> para formar las cuatro condiciones posibles.</a:t>
            </a:r>
          </a:p>
          <a:p>
            <a:pPr algn="just"/>
            <a:r>
              <a:rPr lang="es-CO" sz="3200" dirty="0" smtClean="0"/>
              <a:t>Las condiciones posibles son 00, 01, 10 y 11.</a:t>
            </a:r>
          </a:p>
          <a:p>
            <a:pPr algn="just"/>
            <a:r>
              <a:rPr lang="es-CO" sz="3200" dirty="0" smtClean="0"/>
              <a:t>La rapidez de cambio en la salida (baudios) es la mitad de la rapidez de entrada de bits</a:t>
            </a:r>
            <a:endParaRPr lang="es-CO" sz="3200" dirty="0"/>
          </a:p>
          <a:p>
            <a:pPr marL="0" indent="0" algn="just">
              <a:buNone/>
            </a:pP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400755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Manipulación por desplazamiento cuaternario de fase QPSK</a:t>
            </a:r>
            <a:endParaRPr lang="es-CO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537" y="1690688"/>
            <a:ext cx="7815753" cy="502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959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Manipulación por desplazamiento cuaternario de fase QPSK</a:t>
            </a:r>
            <a:endParaRPr lang="es-CO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4663" y="4853952"/>
            <a:ext cx="2005068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837" y="1690687"/>
            <a:ext cx="4937789" cy="287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7572" y="1690687"/>
            <a:ext cx="4532072" cy="287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8205" y="4853952"/>
            <a:ext cx="582424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6965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Manipulación por desplazamiento cuaternario de fase QPSK</a:t>
            </a:r>
            <a:endParaRPr lang="es-CO" b="1" dirty="0"/>
          </a:p>
        </p:txBody>
      </p:sp>
      <p:sp>
        <p:nvSpPr>
          <p:cNvPr id="16" name="Marcador de contenido 5"/>
          <p:cNvSpPr>
            <a:spLocks noGrp="1"/>
          </p:cNvSpPr>
          <p:nvPr>
            <p:ph idx="1"/>
          </p:nvPr>
        </p:nvSpPr>
        <p:spPr>
          <a:xfrm>
            <a:off x="504092" y="1690688"/>
            <a:ext cx="11183815" cy="3362576"/>
          </a:xfrm>
        </p:spPr>
        <p:txBody>
          <a:bodyPr>
            <a:normAutofit/>
          </a:bodyPr>
          <a:lstStyle/>
          <a:p>
            <a:pPr algn="just"/>
            <a:r>
              <a:rPr lang="es-CO" sz="3200" dirty="0" smtClean="0"/>
              <a:t>Receptor</a:t>
            </a:r>
            <a:endParaRPr lang="es-CO" sz="3200" dirty="0"/>
          </a:p>
          <a:p>
            <a:pPr marL="0" indent="0" algn="just">
              <a:buNone/>
            </a:pPr>
            <a:endParaRPr lang="es-CO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1599"/>
            <a:ext cx="9172074" cy="39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1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Análisis de señales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dirty="0" smtClean="0"/>
              <a:t>En el diseño de circuitos de comunicaciones se requiere realizar y pronosticar el funcionamiento del circuito con base en la distribución de potencia y la composición de frecuencias de la señal de información.</a:t>
            </a:r>
          </a:p>
          <a:p>
            <a:pPr algn="just"/>
            <a:r>
              <a:rPr lang="es-CO" dirty="0" smtClean="0"/>
              <a:t>No todas las señales son ondas </a:t>
            </a:r>
            <a:r>
              <a:rPr lang="es-CO" dirty="0" err="1" smtClean="0"/>
              <a:t>senoidales</a:t>
            </a:r>
            <a:r>
              <a:rPr lang="es-CO" dirty="0" smtClean="0"/>
              <a:t> de una sola frecuencia, pero la gran mayoría si son o se pueden expresar en este tipo de ondas.</a:t>
            </a:r>
          </a:p>
          <a:p>
            <a:pPr algn="just"/>
            <a:r>
              <a:rPr lang="es-CO" dirty="0" smtClean="0"/>
              <a:t>Las señales eléctricas son variaciones de voltaje o corriente que se representan por una serie de ondas seno o coseno. </a:t>
            </a:r>
          </a:p>
          <a:p>
            <a:pPr marL="0" indent="0" algn="just">
              <a:buNone/>
            </a:pP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371357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Manipulación por desplazamiento cuaternario de fase 8PSK</a:t>
            </a:r>
            <a:endParaRPr lang="es-CO" b="1" dirty="0"/>
          </a:p>
        </p:txBody>
      </p:sp>
      <p:sp>
        <p:nvSpPr>
          <p:cNvPr id="16" name="Marcador de contenido 5"/>
          <p:cNvSpPr>
            <a:spLocks noGrp="1"/>
          </p:cNvSpPr>
          <p:nvPr>
            <p:ph idx="1"/>
          </p:nvPr>
        </p:nvSpPr>
        <p:spPr>
          <a:xfrm>
            <a:off x="504092" y="1690688"/>
            <a:ext cx="11183815" cy="3362576"/>
          </a:xfrm>
        </p:spPr>
        <p:txBody>
          <a:bodyPr>
            <a:normAutofit/>
          </a:bodyPr>
          <a:lstStyle/>
          <a:p>
            <a:pPr algn="just"/>
            <a:r>
              <a:rPr lang="es-CO" sz="3200" dirty="0" smtClean="0"/>
              <a:t>Transmisor </a:t>
            </a:r>
            <a:endParaRPr lang="es-CO" sz="3200" dirty="0"/>
          </a:p>
          <a:p>
            <a:pPr marL="0" indent="0" algn="just">
              <a:buNone/>
            </a:pPr>
            <a:endParaRPr lang="es-CO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284101" y="2336523"/>
            <a:ext cx="8526749" cy="373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8602012" y="4968253"/>
            <a:ext cx="35147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956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Manipulación por desplazamiento cuaternario de fase 8PSK</a:t>
            </a:r>
            <a:endParaRPr lang="es-CO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19" y="2053890"/>
            <a:ext cx="4538787" cy="36731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50" y="2078454"/>
            <a:ext cx="4373942" cy="372076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4697" y="2799578"/>
            <a:ext cx="1597099" cy="232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3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Manipulación por desplazamiento cuaternario de fase 8PSK</a:t>
            </a:r>
            <a:endParaRPr lang="es-CO" b="1" dirty="0"/>
          </a:p>
        </p:txBody>
      </p:sp>
      <p:sp>
        <p:nvSpPr>
          <p:cNvPr id="16" name="Marcador de contenido 5"/>
          <p:cNvSpPr>
            <a:spLocks noGrp="1"/>
          </p:cNvSpPr>
          <p:nvPr>
            <p:ph idx="1"/>
          </p:nvPr>
        </p:nvSpPr>
        <p:spPr>
          <a:xfrm>
            <a:off x="504092" y="1690688"/>
            <a:ext cx="11183815" cy="3362576"/>
          </a:xfrm>
        </p:spPr>
        <p:txBody>
          <a:bodyPr>
            <a:normAutofit/>
          </a:bodyPr>
          <a:lstStyle/>
          <a:p>
            <a:pPr algn="just"/>
            <a:r>
              <a:rPr lang="es-CO" sz="3200" dirty="0" smtClean="0"/>
              <a:t>Receptor </a:t>
            </a:r>
            <a:endParaRPr lang="es-CO" sz="3200" dirty="0"/>
          </a:p>
          <a:p>
            <a:pPr marL="0" indent="0" algn="just">
              <a:buNone/>
            </a:pPr>
            <a:endParaRPr lang="es-CO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62" y="2299022"/>
            <a:ext cx="10918689" cy="379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5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de amplitud de cuadratura QAM</a:t>
            </a:r>
            <a:endParaRPr lang="es-CO" b="1" dirty="0"/>
          </a:p>
        </p:txBody>
      </p:sp>
      <p:sp>
        <p:nvSpPr>
          <p:cNvPr id="16" name="Marcador de contenido 5"/>
          <p:cNvSpPr>
            <a:spLocks noGrp="1"/>
          </p:cNvSpPr>
          <p:nvPr>
            <p:ph idx="1"/>
          </p:nvPr>
        </p:nvSpPr>
        <p:spPr>
          <a:xfrm>
            <a:off x="504092" y="1690687"/>
            <a:ext cx="11183815" cy="440151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O" sz="3200" dirty="0" smtClean="0"/>
              <a:t>La modulación de amplitud en cuadratura es una forma de modulación digital donde la información digital está contenida tanto en la amplitud como en la fase de la portadora transmitida.</a:t>
            </a:r>
          </a:p>
          <a:p>
            <a:pPr algn="just"/>
            <a:endParaRPr lang="es-CO" sz="3200" dirty="0"/>
          </a:p>
          <a:p>
            <a:pPr algn="just"/>
            <a:r>
              <a:rPr lang="es-CO" sz="3200" dirty="0" smtClean="0"/>
              <a:t>8QAM: es una técnica de codificación M-aria con M=8. La diferencia con 8PSK es que la señal de salida no es una señal de amplitud constante.</a:t>
            </a:r>
          </a:p>
          <a:p>
            <a:pPr algn="just"/>
            <a:endParaRPr lang="es-CO" sz="3200" dirty="0" smtClean="0"/>
          </a:p>
          <a:p>
            <a:pPr algn="just"/>
            <a:r>
              <a:rPr lang="es-CO" sz="3200" dirty="0" smtClean="0"/>
              <a:t>La única diferencia en el esquema en bloques con el 8PSK es la omisión del inversor entre el canal C y el modulador de producto Q</a:t>
            </a:r>
            <a:endParaRPr lang="es-CO" sz="3200" dirty="0"/>
          </a:p>
          <a:p>
            <a:pPr marL="0" indent="0" algn="just">
              <a:buNone/>
            </a:pP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0218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de amplitud de cuadratura QAM</a:t>
            </a:r>
            <a:endParaRPr lang="es-CO" b="1" dirty="0"/>
          </a:p>
        </p:txBody>
      </p:sp>
      <p:sp>
        <p:nvSpPr>
          <p:cNvPr id="16" name="Marcador de contenido 5"/>
          <p:cNvSpPr>
            <a:spLocks noGrp="1"/>
          </p:cNvSpPr>
          <p:nvPr>
            <p:ph idx="1"/>
          </p:nvPr>
        </p:nvSpPr>
        <p:spPr>
          <a:xfrm>
            <a:off x="504092" y="1690687"/>
            <a:ext cx="11183815" cy="4401515"/>
          </a:xfrm>
        </p:spPr>
        <p:txBody>
          <a:bodyPr>
            <a:normAutofit/>
          </a:bodyPr>
          <a:lstStyle/>
          <a:p>
            <a:pPr algn="just"/>
            <a:r>
              <a:rPr lang="es-CO" sz="3200" dirty="0" smtClean="0"/>
              <a:t>Transmisor 8QAM</a:t>
            </a:r>
            <a:endParaRPr lang="es-CO" sz="3200" dirty="0"/>
          </a:p>
          <a:p>
            <a:pPr marL="0" indent="0" algn="just">
              <a:buNone/>
            </a:pPr>
            <a:endParaRPr lang="es-CO" sz="3200" dirty="0"/>
          </a:p>
        </p:txBody>
      </p:sp>
      <p:grpSp>
        <p:nvGrpSpPr>
          <p:cNvPr id="5" name="6 Grupo"/>
          <p:cNvGrpSpPr/>
          <p:nvPr/>
        </p:nvGrpSpPr>
        <p:grpSpPr>
          <a:xfrm>
            <a:off x="1631754" y="2377427"/>
            <a:ext cx="8490704" cy="3714776"/>
            <a:chOff x="428596" y="1142984"/>
            <a:chExt cx="8490704" cy="371477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1142984"/>
              <a:ext cx="8395560" cy="3405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2264" y="3500438"/>
              <a:ext cx="2347036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27389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de amplitud de cuadratura QAM</a:t>
            </a:r>
            <a:endParaRPr lang="es-CO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725" y="4570101"/>
            <a:ext cx="2114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2029" y="1785925"/>
            <a:ext cx="4604209" cy="350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087" y="1795451"/>
            <a:ext cx="4205447" cy="349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438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de amplitud de cuadratura QAM</a:t>
            </a:r>
            <a:endParaRPr lang="es-CO" b="1" dirty="0"/>
          </a:p>
        </p:txBody>
      </p:sp>
      <p:sp>
        <p:nvSpPr>
          <p:cNvPr id="16" name="Marcador de contenido 5"/>
          <p:cNvSpPr>
            <a:spLocks noGrp="1"/>
          </p:cNvSpPr>
          <p:nvPr>
            <p:ph idx="1"/>
          </p:nvPr>
        </p:nvSpPr>
        <p:spPr>
          <a:xfrm>
            <a:off x="504092" y="1690687"/>
            <a:ext cx="11183815" cy="4401515"/>
          </a:xfrm>
        </p:spPr>
        <p:txBody>
          <a:bodyPr>
            <a:normAutofit/>
          </a:bodyPr>
          <a:lstStyle/>
          <a:p>
            <a:pPr algn="just"/>
            <a:r>
              <a:rPr lang="es-CO" sz="3200" dirty="0" smtClean="0"/>
              <a:t>Transmisor 16QAM</a:t>
            </a:r>
            <a:endParaRPr lang="es-CO" sz="3200" dirty="0"/>
          </a:p>
          <a:p>
            <a:pPr marL="0" indent="0" algn="just">
              <a:buNone/>
            </a:pPr>
            <a:endParaRPr lang="es-CO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92" y="2451966"/>
            <a:ext cx="8753646" cy="364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6907" y="4834902"/>
            <a:ext cx="4191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731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de amplitud de cuadratura QAM</a:t>
            </a:r>
            <a:endParaRPr lang="es-CO" b="1" dirty="0"/>
          </a:p>
        </p:txBody>
      </p:sp>
      <p:sp>
        <p:nvSpPr>
          <p:cNvPr id="16" name="Marcador de contenido 5"/>
          <p:cNvSpPr>
            <a:spLocks noGrp="1"/>
          </p:cNvSpPr>
          <p:nvPr>
            <p:ph idx="1"/>
          </p:nvPr>
        </p:nvSpPr>
        <p:spPr>
          <a:xfrm>
            <a:off x="504092" y="1690687"/>
            <a:ext cx="11183815" cy="4401515"/>
          </a:xfrm>
        </p:spPr>
        <p:txBody>
          <a:bodyPr>
            <a:normAutofit/>
          </a:bodyPr>
          <a:lstStyle/>
          <a:p>
            <a:pPr algn="just"/>
            <a:r>
              <a:rPr lang="es-CO" sz="3200" dirty="0" smtClean="0"/>
              <a:t>Transmisor 16QAM</a:t>
            </a:r>
            <a:endParaRPr lang="es-CO" sz="3200" dirty="0"/>
          </a:p>
          <a:p>
            <a:pPr marL="0" indent="0" algn="just">
              <a:buNone/>
            </a:pPr>
            <a:endParaRPr lang="es-CO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621" y="1252286"/>
            <a:ext cx="3984458" cy="446534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57" y="2976028"/>
            <a:ext cx="7437564" cy="349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Transmisión digital</a:t>
            </a:r>
            <a:endParaRPr lang="es-CO" b="1" dirty="0"/>
          </a:p>
        </p:txBody>
      </p:sp>
      <p:sp>
        <p:nvSpPr>
          <p:cNvPr id="16" name="Marcador de contenido 5"/>
          <p:cNvSpPr>
            <a:spLocks noGrp="1"/>
          </p:cNvSpPr>
          <p:nvPr>
            <p:ph idx="1"/>
          </p:nvPr>
        </p:nvSpPr>
        <p:spPr>
          <a:xfrm>
            <a:off x="504092" y="1690687"/>
            <a:ext cx="11183815" cy="4854492"/>
          </a:xfrm>
        </p:spPr>
        <p:txBody>
          <a:bodyPr>
            <a:normAutofit/>
          </a:bodyPr>
          <a:lstStyle/>
          <a:p>
            <a:pPr algn="just"/>
            <a:r>
              <a:rPr lang="es-CO" sz="3200" dirty="0" smtClean="0"/>
              <a:t>La transmisión digital </a:t>
            </a:r>
            <a:r>
              <a:rPr lang="es-CO" sz="3200" dirty="0"/>
              <a:t>es el transporte de señales digitales entre dos o más puntos de un sistema de comunicaciones.</a:t>
            </a:r>
          </a:p>
          <a:p>
            <a:pPr algn="just"/>
            <a:endParaRPr lang="es-CO" sz="3200" dirty="0"/>
          </a:p>
          <a:p>
            <a:pPr algn="just"/>
            <a:r>
              <a:rPr lang="es-CO" sz="3200" dirty="0"/>
              <a:t>Las señales pueden ser binarias o cualquier forma digital de valores discretos.</a:t>
            </a:r>
          </a:p>
          <a:p>
            <a:pPr algn="just"/>
            <a:endParaRPr lang="es-CO" sz="3200" dirty="0"/>
          </a:p>
          <a:p>
            <a:pPr algn="just"/>
            <a:r>
              <a:rPr lang="es-CO" sz="3200" dirty="0"/>
              <a:t>La información de la fuente original puede estar en forma digital o podrían ser señales analógicas convertidas en impulsos digitales antes de su transmisión</a:t>
            </a:r>
            <a:r>
              <a:rPr lang="es-CO" sz="3200" dirty="0" smtClean="0"/>
              <a:t>.</a:t>
            </a:r>
            <a:endParaRPr lang="es-CO" sz="3200" dirty="0"/>
          </a:p>
          <a:p>
            <a:pPr marL="0" indent="0" algn="just">
              <a:buNone/>
            </a:pP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65992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Transmisión digital</a:t>
            </a:r>
            <a:endParaRPr lang="es-CO" b="1" dirty="0"/>
          </a:p>
        </p:txBody>
      </p:sp>
      <p:sp>
        <p:nvSpPr>
          <p:cNvPr id="16" name="Marcador de contenido 5"/>
          <p:cNvSpPr>
            <a:spLocks noGrp="1"/>
          </p:cNvSpPr>
          <p:nvPr>
            <p:ph idx="1"/>
          </p:nvPr>
        </p:nvSpPr>
        <p:spPr>
          <a:xfrm>
            <a:off x="504092" y="1690687"/>
            <a:ext cx="11183815" cy="48544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3200" dirty="0" smtClean="0"/>
              <a:t>Modulación de pulso</a:t>
            </a:r>
          </a:p>
          <a:p>
            <a:pPr algn="just"/>
            <a:r>
              <a:rPr lang="es-CO" sz="3200" dirty="0" smtClean="0"/>
              <a:t>En la modulación por pulso existen varios métodos para convertir información a la forma de pulso, para transferir éste de una fuente a un destino.</a:t>
            </a:r>
          </a:p>
          <a:p>
            <a:pPr algn="just"/>
            <a:r>
              <a:rPr lang="es-CO" sz="3200" dirty="0" smtClean="0"/>
              <a:t>Los cuatro métodos principales son: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O" dirty="0" smtClean="0"/>
              <a:t> </a:t>
            </a:r>
            <a:r>
              <a:rPr lang="es-CO" sz="2800" dirty="0" smtClean="0"/>
              <a:t>PAM</a:t>
            </a:r>
            <a:endParaRPr lang="es-CO" sz="28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O" sz="2800" dirty="0" smtClean="0"/>
              <a:t> PWM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O" sz="2800" dirty="0" smtClean="0"/>
              <a:t> PPM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O" sz="2800" dirty="0" smtClean="0"/>
              <a:t> PCM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426023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Análisis de señales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dirty="0" smtClean="0"/>
              <a:t>La representación matemática de una onda con frecuencia única es:</a:t>
            </a:r>
          </a:p>
          <a:p>
            <a:pPr marL="0" indent="0" algn="just">
              <a:buNone/>
            </a:pPr>
            <a:endParaRPr lang="es-CO" dirty="0" smtClean="0"/>
          </a:p>
          <a:p>
            <a:pPr marL="0" indent="0" algn="just">
              <a:buNone/>
            </a:pPr>
            <a:endParaRPr lang="es-CO" dirty="0"/>
          </a:p>
          <a:p>
            <a:pPr algn="just"/>
            <a:r>
              <a:rPr lang="es-CO" dirty="0" smtClean="0"/>
              <a:t>Las ondas periódicas se representan en el dominio del tiempo y en el dominio de la frecuencia.</a:t>
            </a:r>
          </a:p>
          <a:p>
            <a:pPr marL="0" indent="0" algn="just">
              <a:buNone/>
            </a:pPr>
            <a:endParaRPr lang="es-CO" dirty="0" smtClean="0"/>
          </a:p>
          <a:p>
            <a:pPr algn="just"/>
            <a:r>
              <a:rPr lang="es-CO" dirty="0" smtClean="0"/>
              <a:t>Con frecuencia se hace necesario pasar del dominio del tiempo al de la frecuencia y viceversa cuando se analiza el funcionamiento de un sistema.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3584671" y="2238494"/>
                <a:ext cx="502265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600" b="1" i="1">
                          <a:latin typeface="Cambria Math" panose="02040503050406030204" pitchFamily="18" charset="0"/>
                        </a:rPr>
                        <m:t>𝒗</m:t>
                      </m:r>
                      <m:d>
                        <m:dPr>
                          <m:ctrlPr>
                            <a:rPr lang="es-CO" sz="36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CO" sz="36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s-CO" sz="36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O" sz="3600" b="1" i="1">
                          <a:latin typeface="Cambria Math" panose="02040503050406030204" pitchFamily="18" charset="0"/>
                        </a:rPr>
                        <m:t>𝑽</m:t>
                      </m:r>
                      <m:func>
                        <m:funcPr>
                          <m:ctrlPr>
                            <a:rPr lang="es-CO" sz="36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s-CO" sz="3600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s-CO" sz="3600" b="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CO" sz="36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CO" sz="36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s-CO" sz="3600" b="1" i="1">
                                  <a:latin typeface="Cambria Math" panose="02040503050406030204" pitchFamily="18" charset="0"/>
                                </a:rPr>
                                <m:t>𝒇𝒕</m:t>
                              </m:r>
                              <m:r>
                                <a:rPr lang="es-CO" sz="3600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CO" sz="36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s-CO" sz="3600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671" y="2238494"/>
                <a:ext cx="5022657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8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Transmisión digital</a:t>
            </a:r>
            <a:endParaRPr lang="es-CO" b="1" dirty="0"/>
          </a:p>
        </p:txBody>
      </p:sp>
      <p:sp>
        <p:nvSpPr>
          <p:cNvPr id="16" name="Marcador de contenido 5"/>
          <p:cNvSpPr>
            <a:spLocks noGrp="1"/>
          </p:cNvSpPr>
          <p:nvPr>
            <p:ph idx="1"/>
          </p:nvPr>
        </p:nvSpPr>
        <p:spPr>
          <a:xfrm>
            <a:off x="504092" y="1690687"/>
            <a:ext cx="11183815" cy="48544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3200" dirty="0" smtClean="0"/>
              <a:t>Modulación por ancho de pulso PWM</a:t>
            </a:r>
          </a:p>
          <a:p>
            <a:pPr algn="just"/>
            <a:r>
              <a:rPr lang="es-CO" dirty="0" smtClean="0"/>
              <a:t>El </a:t>
            </a:r>
            <a:r>
              <a:rPr lang="es-CO" dirty="0"/>
              <a:t>ancho del pulso (la parte activa del ciclo de trabajo) es proporcional a la amplitud de la señal analógica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marL="0" indent="0" algn="just">
              <a:buNone/>
            </a:pPr>
            <a:r>
              <a:rPr lang="es-CO" sz="3200" dirty="0"/>
              <a:t>Modulación por posición de pulso </a:t>
            </a:r>
            <a:r>
              <a:rPr lang="es-CO" sz="3200" dirty="0" smtClean="0"/>
              <a:t>PPM</a:t>
            </a:r>
            <a:endParaRPr lang="es-CO" sz="3200" dirty="0"/>
          </a:p>
          <a:p>
            <a:pPr marL="0" indent="0" algn="just">
              <a:buNone/>
            </a:pPr>
            <a:endParaRPr lang="es-CO" sz="3200" dirty="0"/>
          </a:p>
          <a:p>
            <a:pPr algn="just"/>
            <a:r>
              <a:rPr lang="es-CO" dirty="0"/>
              <a:t>Se varía la posición de un pulso de ancho constante, dentro de una muesca predeterminada de tiempo, de acuerdo con la amplitud de la señal </a:t>
            </a:r>
            <a:r>
              <a:rPr lang="es-CO" dirty="0" smtClean="0"/>
              <a:t>analógica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7308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Transmisión digital</a:t>
            </a:r>
            <a:endParaRPr lang="es-CO" b="1" dirty="0"/>
          </a:p>
        </p:txBody>
      </p:sp>
      <p:sp>
        <p:nvSpPr>
          <p:cNvPr id="16" name="Marcador de contenido 5"/>
          <p:cNvSpPr>
            <a:spLocks noGrp="1"/>
          </p:cNvSpPr>
          <p:nvPr>
            <p:ph idx="1"/>
          </p:nvPr>
        </p:nvSpPr>
        <p:spPr>
          <a:xfrm>
            <a:off x="504092" y="1690686"/>
            <a:ext cx="11183815" cy="5167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3200" dirty="0" smtClean="0"/>
              <a:t>Modulación por posición de pulso PAM</a:t>
            </a:r>
          </a:p>
          <a:p>
            <a:pPr marL="0" indent="0" algn="just">
              <a:buNone/>
            </a:pPr>
            <a:endParaRPr lang="es-CO" sz="3200" dirty="0"/>
          </a:p>
          <a:p>
            <a:pPr algn="just"/>
            <a:r>
              <a:rPr lang="es-CO" dirty="0"/>
              <a:t>Se varía la amplitud de un pulso de ancho constante y posición constante, de acuerdo con la amplitud de la señal analógica.</a:t>
            </a:r>
          </a:p>
          <a:p>
            <a:pPr marL="0" indent="0" algn="just">
              <a:buNone/>
            </a:pPr>
            <a:endParaRPr lang="es-CO" dirty="0" smtClean="0"/>
          </a:p>
          <a:p>
            <a:pPr marL="0" indent="0" algn="just">
              <a:buNone/>
            </a:pPr>
            <a:r>
              <a:rPr lang="es-CO" dirty="0"/>
              <a:t>Modulación por </a:t>
            </a:r>
            <a:r>
              <a:rPr lang="es-CO" dirty="0" smtClean="0"/>
              <a:t>código de </a:t>
            </a:r>
            <a:r>
              <a:rPr lang="es-CO" dirty="0"/>
              <a:t>pulso </a:t>
            </a:r>
            <a:r>
              <a:rPr lang="es-CO" dirty="0" smtClean="0"/>
              <a:t>PCM</a:t>
            </a:r>
          </a:p>
          <a:p>
            <a:pPr marL="0" indent="0" algn="just">
              <a:buNone/>
            </a:pPr>
            <a:endParaRPr lang="es-CO" dirty="0"/>
          </a:p>
          <a:p>
            <a:pPr algn="just"/>
            <a:r>
              <a:rPr lang="es-CO" dirty="0"/>
              <a:t>Se muestrea la señal analógica y se convierte en un número binario en serie, de longitud fija, para su transmisión. </a:t>
            </a:r>
          </a:p>
          <a:p>
            <a:pPr algn="just"/>
            <a:r>
              <a:rPr lang="es-CO" dirty="0" smtClean="0"/>
              <a:t>El </a:t>
            </a:r>
            <a:r>
              <a:rPr lang="es-CO" dirty="0"/>
              <a:t>número binario varía de acuerdo con la amplitud de la señal analógica.</a:t>
            </a:r>
          </a:p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366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Modulación de pulso</a:t>
            </a:r>
            <a:endParaRPr lang="es-CO" b="1" dirty="0"/>
          </a:p>
        </p:txBody>
      </p:sp>
      <p:grpSp>
        <p:nvGrpSpPr>
          <p:cNvPr id="6" name="25 Grupo"/>
          <p:cNvGrpSpPr/>
          <p:nvPr/>
        </p:nvGrpSpPr>
        <p:grpSpPr>
          <a:xfrm>
            <a:off x="2093494" y="1450325"/>
            <a:ext cx="8551767" cy="5118917"/>
            <a:chOff x="216024" y="980728"/>
            <a:chExt cx="8820472" cy="5407675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6024" y="980728"/>
              <a:ext cx="5430540" cy="540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8 Grupo"/>
            <p:cNvGrpSpPr/>
            <p:nvPr/>
          </p:nvGrpSpPr>
          <p:grpSpPr>
            <a:xfrm>
              <a:off x="5904656" y="1340768"/>
              <a:ext cx="2664296" cy="400110"/>
              <a:chOff x="6012160" y="1484784"/>
              <a:chExt cx="2664296" cy="400110"/>
            </a:xfrm>
          </p:grpSpPr>
          <p:cxnSp>
            <p:nvCxnSpPr>
              <p:cNvPr id="25" name="5 Conector recto de flecha"/>
              <p:cNvCxnSpPr/>
              <p:nvPr/>
            </p:nvCxnSpPr>
            <p:spPr>
              <a:xfrm>
                <a:off x="6012160" y="170080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7 CuadroTexto"/>
              <p:cNvSpPr txBox="1"/>
              <p:nvPr/>
            </p:nvSpPr>
            <p:spPr>
              <a:xfrm>
                <a:off x="6804248" y="1484784"/>
                <a:ext cx="18722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0" dirty="0" smtClean="0"/>
                  <a:t>Señal analógica</a:t>
                </a:r>
                <a:endParaRPr lang="es-MX" sz="2000" dirty="0"/>
              </a:p>
            </p:txBody>
          </p:sp>
        </p:grpSp>
        <p:grpSp>
          <p:nvGrpSpPr>
            <p:cNvPr id="9" name="9 Grupo"/>
            <p:cNvGrpSpPr/>
            <p:nvPr/>
          </p:nvGrpSpPr>
          <p:grpSpPr>
            <a:xfrm>
              <a:off x="5976664" y="2452826"/>
              <a:ext cx="3059832" cy="400110"/>
              <a:chOff x="6012160" y="1484784"/>
              <a:chExt cx="3059832" cy="400110"/>
            </a:xfrm>
          </p:grpSpPr>
          <p:cxnSp>
            <p:nvCxnSpPr>
              <p:cNvPr id="23" name="10 Conector recto de flecha"/>
              <p:cNvCxnSpPr/>
              <p:nvPr/>
            </p:nvCxnSpPr>
            <p:spPr>
              <a:xfrm>
                <a:off x="6012160" y="170080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11 CuadroTexto"/>
              <p:cNvSpPr txBox="1"/>
              <p:nvPr/>
            </p:nvSpPr>
            <p:spPr>
              <a:xfrm>
                <a:off x="6804248" y="1484784"/>
                <a:ext cx="22677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0" dirty="0" smtClean="0"/>
                  <a:t>Pulsos de muestra</a:t>
                </a:r>
                <a:endParaRPr lang="es-MX" sz="2000" dirty="0"/>
              </a:p>
            </p:txBody>
          </p:sp>
        </p:grpSp>
        <p:grpSp>
          <p:nvGrpSpPr>
            <p:cNvPr id="10" name="12 Grupo"/>
            <p:cNvGrpSpPr/>
            <p:nvPr/>
          </p:nvGrpSpPr>
          <p:grpSpPr>
            <a:xfrm>
              <a:off x="5976664" y="3429000"/>
              <a:ext cx="2664296" cy="400110"/>
              <a:chOff x="6012160" y="1484784"/>
              <a:chExt cx="2664296" cy="400110"/>
            </a:xfrm>
          </p:grpSpPr>
          <p:cxnSp>
            <p:nvCxnSpPr>
              <p:cNvPr id="21" name="13 Conector recto de flecha"/>
              <p:cNvCxnSpPr/>
              <p:nvPr/>
            </p:nvCxnSpPr>
            <p:spPr>
              <a:xfrm>
                <a:off x="6012160" y="170080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14 CuadroTexto"/>
              <p:cNvSpPr txBox="1"/>
              <p:nvPr/>
            </p:nvSpPr>
            <p:spPr>
              <a:xfrm>
                <a:off x="6804248" y="1484784"/>
                <a:ext cx="18722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0" dirty="0" smtClean="0"/>
                  <a:t>PWM</a:t>
                </a:r>
                <a:endParaRPr lang="es-MX" sz="2000" dirty="0"/>
              </a:p>
            </p:txBody>
          </p:sp>
        </p:grpSp>
        <p:grpSp>
          <p:nvGrpSpPr>
            <p:cNvPr id="11" name="15 Grupo"/>
            <p:cNvGrpSpPr/>
            <p:nvPr/>
          </p:nvGrpSpPr>
          <p:grpSpPr>
            <a:xfrm>
              <a:off x="5976664" y="4325034"/>
              <a:ext cx="2664296" cy="400110"/>
              <a:chOff x="6012160" y="1484784"/>
              <a:chExt cx="2664296" cy="400110"/>
            </a:xfrm>
          </p:grpSpPr>
          <p:cxnSp>
            <p:nvCxnSpPr>
              <p:cNvPr id="19" name="16 Conector recto de flecha"/>
              <p:cNvCxnSpPr/>
              <p:nvPr/>
            </p:nvCxnSpPr>
            <p:spPr>
              <a:xfrm>
                <a:off x="6012160" y="170080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17 CuadroTexto"/>
              <p:cNvSpPr txBox="1"/>
              <p:nvPr/>
            </p:nvSpPr>
            <p:spPr>
              <a:xfrm>
                <a:off x="6804248" y="1484784"/>
                <a:ext cx="18722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0" dirty="0" smtClean="0"/>
                  <a:t>PPM</a:t>
                </a:r>
                <a:endParaRPr lang="es-MX" sz="2000" dirty="0"/>
              </a:p>
            </p:txBody>
          </p:sp>
        </p:grpSp>
        <p:grpSp>
          <p:nvGrpSpPr>
            <p:cNvPr id="12" name="18 Grupo"/>
            <p:cNvGrpSpPr/>
            <p:nvPr/>
          </p:nvGrpSpPr>
          <p:grpSpPr>
            <a:xfrm>
              <a:off x="5976664" y="5117122"/>
              <a:ext cx="2664296" cy="400110"/>
              <a:chOff x="6012160" y="1484784"/>
              <a:chExt cx="2664296" cy="400110"/>
            </a:xfrm>
          </p:grpSpPr>
          <p:cxnSp>
            <p:nvCxnSpPr>
              <p:cNvPr id="17" name="19 Conector recto de flecha"/>
              <p:cNvCxnSpPr/>
              <p:nvPr/>
            </p:nvCxnSpPr>
            <p:spPr>
              <a:xfrm>
                <a:off x="6012160" y="170080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20 CuadroTexto"/>
              <p:cNvSpPr txBox="1"/>
              <p:nvPr/>
            </p:nvSpPr>
            <p:spPr>
              <a:xfrm>
                <a:off x="6804248" y="1484784"/>
                <a:ext cx="18722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0" dirty="0" smtClean="0"/>
                  <a:t>PAM</a:t>
                </a:r>
                <a:endParaRPr lang="es-MX" sz="2000" dirty="0"/>
              </a:p>
            </p:txBody>
          </p:sp>
        </p:grpSp>
        <p:grpSp>
          <p:nvGrpSpPr>
            <p:cNvPr id="13" name="21 Grupo"/>
            <p:cNvGrpSpPr/>
            <p:nvPr/>
          </p:nvGrpSpPr>
          <p:grpSpPr>
            <a:xfrm>
              <a:off x="5976664" y="5765194"/>
              <a:ext cx="2664296" cy="400110"/>
              <a:chOff x="6012160" y="1484784"/>
              <a:chExt cx="2664296" cy="400110"/>
            </a:xfrm>
          </p:grpSpPr>
          <p:cxnSp>
            <p:nvCxnSpPr>
              <p:cNvPr id="14" name="22 Conector recto de flecha"/>
              <p:cNvCxnSpPr/>
              <p:nvPr/>
            </p:nvCxnSpPr>
            <p:spPr>
              <a:xfrm>
                <a:off x="6012160" y="170080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23 CuadroTexto"/>
              <p:cNvSpPr txBox="1"/>
              <p:nvPr/>
            </p:nvSpPr>
            <p:spPr>
              <a:xfrm>
                <a:off x="6804248" y="1484784"/>
                <a:ext cx="18722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0" dirty="0" smtClean="0"/>
                  <a:t>PCM</a:t>
                </a:r>
                <a:endParaRPr lang="es-MX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038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 smtClean="0"/>
              <a:t>Modulación por código de pulso</a:t>
            </a:r>
            <a:endParaRPr lang="es-CO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838200" y="1742283"/>
            <a:ext cx="1051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Es la única técnica de modulación por codificación digital que se utiliza para transmisión digital.</a:t>
            </a:r>
          </a:p>
          <a:p>
            <a:pPr algn="just"/>
            <a:endParaRPr lang="es-CO" sz="2800" dirty="0"/>
          </a:p>
          <a:p>
            <a:pPr algn="just"/>
            <a:r>
              <a:rPr lang="es-CO" sz="2800" dirty="0"/>
              <a:t>En la PCM, los pulsos son de longitud y amplitud fijas. Es un sistema binario en el que la presencia o ausencia de un pulso dentro de una muesca predeterminada de tiempo representa una condición de uno o cero lógico.</a:t>
            </a:r>
          </a:p>
          <a:p>
            <a:pPr algn="just"/>
            <a:endParaRPr lang="es-CO" sz="2800" dirty="0"/>
          </a:p>
          <a:p>
            <a:pPr algn="just"/>
            <a:r>
              <a:rPr lang="es-CO" sz="2800" dirty="0"/>
              <a:t>PWM, PPM y PAM son digitales pero casi nunca son binarias porque un pulso no representa a un solo dígito binario (bit).</a:t>
            </a:r>
          </a:p>
        </p:txBody>
      </p:sp>
    </p:spTree>
    <p:extLst>
      <p:ext uri="{BB962C8B-B14F-4D97-AF65-F5344CB8AC3E}">
        <p14:creationId xmlns:p14="http://schemas.microsoft.com/office/powerpoint/2010/main" val="130317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 smtClean="0"/>
              <a:t>Modulación por código de pulso</a:t>
            </a:r>
            <a:endParaRPr lang="es-CO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91" y="1569612"/>
            <a:ext cx="8397384" cy="517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05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 smtClean="0"/>
              <a:t>Modulación por código de pulso</a:t>
            </a:r>
            <a:endParaRPr lang="es-CO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838200" y="1533816"/>
            <a:ext cx="10515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El filtro pasabanda limita la frecuencia de la señal analógica de entrada.</a:t>
            </a:r>
          </a:p>
          <a:p>
            <a:pPr algn="just"/>
            <a:endParaRPr lang="es-CO" sz="2800" dirty="0"/>
          </a:p>
          <a:p>
            <a:pPr algn="just"/>
            <a:r>
              <a:rPr lang="es-CO" sz="2800" dirty="0"/>
              <a:t>El circuito de muestreo y retención muestra, en forma periódica, la señal analógica de entrada y convierte esas muestra en una señal PAM de varios niveles.</a:t>
            </a:r>
          </a:p>
          <a:p>
            <a:pPr algn="just"/>
            <a:endParaRPr lang="es-CO" sz="2800" dirty="0"/>
          </a:p>
          <a:p>
            <a:pPr algn="just"/>
            <a:r>
              <a:rPr lang="es-CO" sz="2800" dirty="0"/>
              <a:t>El convertidor analógico a digital convierte las muestras PAM en códigos PCM paralelos,</a:t>
            </a:r>
          </a:p>
          <a:p>
            <a:pPr algn="just"/>
            <a:endParaRPr lang="es-CO" sz="2800" dirty="0"/>
          </a:p>
          <a:p>
            <a:pPr algn="just"/>
            <a:r>
              <a:rPr lang="es-CO" sz="2800" dirty="0"/>
              <a:t>Luego se pasan por el convertidor de paralelo a serie y a continuación salen a la línea de transmisión. </a:t>
            </a:r>
          </a:p>
        </p:txBody>
      </p:sp>
    </p:spTree>
    <p:extLst>
      <p:ext uri="{BB962C8B-B14F-4D97-AF65-F5344CB8AC3E}">
        <p14:creationId xmlns:p14="http://schemas.microsoft.com/office/powerpoint/2010/main" val="289867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 smtClean="0"/>
              <a:t>Modulación por código de pulso</a:t>
            </a:r>
            <a:endParaRPr lang="es-CO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838200" y="1870700"/>
            <a:ext cx="1051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/>
              <a:t>Las repetidoras en la línea de transmisión regeneran en forma periódica los códigos PCM.</a:t>
            </a:r>
          </a:p>
          <a:p>
            <a:pPr algn="just"/>
            <a:endParaRPr lang="es-CO" sz="3200" dirty="0"/>
          </a:p>
          <a:p>
            <a:pPr algn="just"/>
            <a:r>
              <a:rPr lang="es-CO" sz="3200" dirty="0"/>
              <a:t>En el receptor, el convertidor serie a paralelo convierte los datos serie de la línea en códigos PCM paralelos. El convertidor digital a analógico convierte el código paralelo PCM en señales PAM de varios niveles. El circuito de retención y el filtro pasabajas regresan a la señal PAM a su forma analógica original.</a:t>
            </a:r>
          </a:p>
        </p:txBody>
      </p:sp>
    </p:spTree>
    <p:extLst>
      <p:ext uri="{BB962C8B-B14F-4D97-AF65-F5344CB8AC3E}">
        <p14:creationId xmlns:p14="http://schemas.microsoft.com/office/powerpoint/2010/main" val="175940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 smtClean="0"/>
              <a:t>Muestreo PCM</a:t>
            </a:r>
            <a:endParaRPr lang="es-CO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838200" y="1822573"/>
            <a:ext cx="10515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/>
              <a:t>La función de un circuito de muestreo en un </a:t>
            </a:r>
            <a:r>
              <a:rPr lang="es-CO" sz="3200" dirty="0" err="1"/>
              <a:t>tx</a:t>
            </a:r>
            <a:r>
              <a:rPr lang="es-CO" sz="3200" dirty="0"/>
              <a:t> PCM es tomar una muestra periódica de la señal analógica de entrada, que varía en forma continua y convertir esas muestras en una serie de pulsos que se puedan convertir  con más facilidad a un código PCM binario.</a:t>
            </a:r>
          </a:p>
          <a:p>
            <a:pPr algn="just"/>
            <a:endParaRPr lang="es-CO" sz="3200" dirty="0"/>
          </a:p>
          <a:p>
            <a:pPr algn="just"/>
            <a:r>
              <a:rPr lang="es-CO" sz="3200" dirty="0"/>
              <a:t>Existen dos técnicas básicas de realizar el muestreo: muestreo natural y muestreo de parte plana.</a:t>
            </a:r>
          </a:p>
        </p:txBody>
      </p:sp>
    </p:spTree>
    <p:extLst>
      <p:ext uri="{BB962C8B-B14F-4D97-AF65-F5344CB8AC3E}">
        <p14:creationId xmlns:p14="http://schemas.microsoft.com/office/powerpoint/2010/main" val="12280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 smtClean="0"/>
              <a:t>Código de PCM de 3 bits</a:t>
            </a:r>
            <a:endParaRPr lang="es-CO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838200" y="1437383"/>
            <a:ext cx="1051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Se usa el bit más significativo para representar el signo de la muestra (1 lógico = positivo y 0 lógico = negativo). Con dos bits para la magnitud, hay cuatro códigos posibles positivos y cuatro para números negativos. En esencia hay 8 códigos posibles. (2^3=8). </a:t>
            </a:r>
            <a:endParaRPr lang="es-CO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118490" y="3501009"/>
            <a:ext cx="5497790" cy="31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562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 smtClean="0"/>
              <a:t>Código binario reflejado</a:t>
            </a:r>
            <a:endParaRPr lang="es-CO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838200" y="2231470"/>
            <a:ext cx="1051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El PCM de la tabla anterior se llama código binario reflejado, dado que los códigos de la mitad inferior son imagen especular de la mitad superior; exceptuando el bit de signo.</a:t>
            </a:r>
          </a:p>
          <a:p>
            <a:pPr algn="just"/>
            <a:endParaRPr lang="es-CO" sz="2800" dirty="0"/>
          </a:p>
          <a:p>
            <a:pPr algn="just"/>
            <a:r>
              <a:rPr lang="es-CO" sz="2800" dirty="0"/>
              <a:t>Existen dos códigos asignados a cero voltios (100=+0v y 000=-0v).</a:t>
            </a:r>
          </a:p>
          <a:p>
            <a:pPr algn="just"/>
            <a:endParaRPr lang="es-CO" sz="2800" dirty="0"/>
          </a:p>
          <a:p>
            <a:pPr algn="just"/>
            <a:r>
              <a:rPr lang="es-CO" sz="2800" dirty="0"/>
              <a:t>Para este ejemplo, el tamaño mínimo de incremento es 1v. El voltaje máximo que se puede codificar es +3v (111) o -3v (000).</a:t>
            </a:r>
          </a:p>
        </p:txBody>
      </p:sp>
    </p:spTree>
    <p:extLst>
      <p:ext uri="{BB962C8B-B14F-4D97-AF65-F5344CB8AC3E}">
        <p14:creationId xmlns:p14="http://schemas.microsoft.com/office/powerpoint/2010/main" val="34348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Análisis de señales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CO" dirty="0" smtClean="0"/>
              <a:t>Dominio del tiempo: una forma de onda de la señal muestra la forma y la magnitud instantánea de la señal con respecto al tiempo, pero no necesariamente indica el valor de la frecuencia. La desviación vertical representa la amplitud y la deflexión horizontal es una función del tiempo.</a:t>
            </a:r>
          </a:p>
          <a:p>
            <a:pPr algn="just"/>
            <a:r>
              <a:rPr lang="es-CO" dirty="0" smtClean="0"/>
              <a:t>Dominio de la frecuencia: Se muestra  una gráfica de amplitud contra la frecuencia. Eje horizontal representa la frecuencia y el vertical la amplitud. Cada deflexión vertical es proporcional a la amplitud de la frecuencia representada, pero no indica la forma de onda o la amplitud combinada de todas las componentes de entrada en un instante especifico de tiempo.</a:t>
            </a:r>
          </a:p>
        </p:txBody>
      </p:sp>
    </p:spTree>
    <p:extLst>
      <p:ext uri="{BB962C8B-B14F-4D97-AF65-F5344CB8AC3E}">
        <p14:creationId xmlns:p14="http://schemas.microsoft.com/office/powerpoint/2010/main" val="290388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 smtClean="0"/>
              <a:t>Código binario reflejado</a:t>
            </a:r>
            <a:endParaRPr lang="es-CO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838200" y="1942709"/>
            <a:ext cx="1051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Cada código </a:t>
            </a:r>
            <a:r>
              <a:rPr lang="es-CO" sz="2800" dirty="0" err="1"/>
              <a:t>tribit</a:t>
            </a:r>
            <a:r>
              <a:rPr lang="es-CO" sz="2800" dirty="0"/>
              <a:t> tiene un intervalo de voltajes de entrada que será codificado. Por ejemplo: cualquier voltaje entre +0.5 y +1.5 será convertido a 101.</a:t>
            </a:r>
          </a:p>
          <a:p>
            <a:pPr algn="just"/>
            <a:endParaRPr lang="es-CO" sz="2800" dirty="0"/>
          </a:p>
          <a:p>
            <a:pPr algn="just"/>
            <a:r>
              <a:rPr lang="es-CO" sz="2800" dirty="0"/>
              <a:t>Cada código tiene un intervalo de cuantización igual a + o – la mitad de la resolución. </a:t>
            </a:r>
          </a:p>
          <a:p>
            <a:pPr algn="just"/>
            <a:endParaRPr lang="es-CO" sz="2800" dirty="0"/>
          </a:p>
          <a:p>
            <a:pPr algn="just"/>
            <a:r>
              <a:rPr lang="es-CO" sz="2800" dirty="0"/>
              <a:t>Por lo anterior, el voltaje máximo de entrada al sistema es igual al del código para la máxima magnitud más la mitad del voltaje del bit menos significativo.</a:t>
            </a:r>
          </a:p>
        </p:txBody>
      </p:sp>
    </p:spTree>
    <p:extLst>
      <p:ext uri="{BB962C8B-B14F-4D97-AF65-F5344CB8AC3E}">
        <p14:creationId xmlns:p14="http://schemas.microsoft.com/office/powerpoint/2010/main" val="365300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 smtClean="0"/>
              <a:t>Código binario reflejado</a:t>
            </a:r>
            <a:endParaRPr lang="es-CO" b="1" dirty="0"/>
          </a:p>
        </p:txBody>
      </p:sp>
      <p:grpSp>
        <p:nvGrpSpPr>
          <p:cNvPr id="3" name="22 Grupo"/>
          <p:cNvGrpSpPr/>
          <p:nvPr/>
        </p:nvGrpSpPr>
        <p:grpSpPr>
          <a:xfrm>
            <a:off x="1342201" y="1365375"/>
            <a:ext cx="8496944" cy="5314950"/>
            <a:chOff x="467544" y="1196752"/>
            <a:chExt cx="8496944" cy="53149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467544" y="1196752"/>
              <a:ext cx="4419600" cy="531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4 Grupo"/>
            <p:cNvGrpSpPr/>
            <p:nvPr/>
          </p:nvGrpSpPr>
          <p:grpSpPr>
            <a:xfrm>
              <a:off x="5256583" y="2020778"/>
              <a:ext cx="3275857" cy="707886"/>
              <a:chOff x="6012160" y="1484784"/>
              <a:chExt cx="2353851" cy="707886"/>
            </a:xfrm>
          </p:grpSpPr>
          <p:cxnSp>
            <p:nvCxnSpPr>
              <p:cNvPr id="6" name="5 Conector recto de flecha"/>
              <p:cNvCxnSpPr/>
              <p:nvPr/>
            </p:nvCxnSpPr>
            <p:spPr>
              <a:xfrm>
                <a:off x="6012160" y="170080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6 CuadroTexto"/>
              <p:cNvSpPr txBox="1"/>
              <p:nvPr/>
            </p:nvSpPr>
            <p:spPr>
              <a:xfrm>
                <a:off x="6804249" y="1484784"/>
                <a:ext cx="15617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0" dirty="0"/>
                  <a:t>Señal analógica de entrada</a:t>
                </a:r>
              </a:p>
            </p:txBody>
          </p:sp>
        </p:grpSp>
        <p:grpSp>
          <p:nvGrpSpPr>
            <p:cNvPr id="5" name="7 Grupo"/>
            <p:cNvGrpSpPr/>
            <p:nvPr/>
          </p:nvGrpSpPr>
          <p:grpSpPr>
            <a:xfrm>
              <a:off x="5328592" y="3388930"/>
              <a:ext cx="3635896" cy="400110"/>
              <a:chOff x="6012160" y="1484784"/>
              <a:chExt cx="3059832" cy="400110"/>
            </a:xfrm>
          </p:grpSpPr>
          <p:cxnSp>
            <p:nvCxnSpPr>
              <p:cNvPr id="9" name="8 Conector recto de flecha"/>
              <p:cNvCxnSpPr/>
              <p:nvPr/>
            </p:nvCxnSpPr>
            <p:spPr>
              <a:xfrm>
                <a:off x="6012160" y="170080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9 CuadroTexto"/>
              <p:cNvSpPr txBox="1"/>
              <p:nvPr/>
            </p:nvSpPr>
            <p:spPr>
              <a:xfrm>
                <a:off x="6804248" y="1484784"/>
                <a:ext cx="22677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0" dirty="0"/>
                  <a:t>Pulsos de muestreo</a:t>
                </a:r>
              </a:p>
            </p:txBody>
          </p:sp>
        </p:grpSp>
        <p:grpSp>
          <p:nvGrpSpPr>
            <p:cNvPr id="8" name="10 Grupo"/>
            <p:cNvGrpSpPr/>
            <p:nvPr/>
          </p:nvGrpSpPr>
          <p:grpSpPr>
            <a:xfrm>
              <a:off x="5328592" y="4685074"/>
              <a:ext cx="2664296" cy="400110"/>
              <a:chOff x="6012160" y="1484784"/>
              <a:chExt cx="2664296" cy="400110"/>
            </a:xfrm>
          </p:grpSpPr>
          <p:cxnSp>
            <p:nvCxnSpPr>
              <p:cNvPr id="12" name="11 Conector recto de flecha"/>
              <p:cNvCxnSpPr/>
              <p:nvPr/>
            </p:nvCxnSpPr>
            <p:spPr>
              <a:xfrm>
                <a:off x="6012160" y="170080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12 CuadroTexto"/>
              <p:cNvSpPr txBox="1"/>
              <p:nvPr/>
            </p:nvSpPr>
            <p:spPr>
              <a:xfrm>
                <a:off x="6804248" y="1484784"/>
                <a:ext cx="18722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0" dirty="0"/>
                  <a:t>Señal PAM</a:t>
                </a:r>
              </a:p>
            </p:txBody>
          </p:sp>
        </p:grpSp>
        <p:grpSp>
          <p:nvGrpSpPr>
            <p:cNvPr id="11" name="13 Grupo"/>
            <p:cNvGrpSpPr/>
            <p:nvPr/>
          </p:nvGrpSpPr>
          <p:grpSpPr>
            <a:xfrm>
              <a:off x="5328592" y="5981218"/>
              <a:ext cx="2664296" cy="400110"/>
              <a:chOff x="6012160" y="1484784"/>
              <a:chExt cx="2664296" cy="400110"/>
            </a:xfrm>
          </p:grpSpPr>
          <p:cxnSp>
            <p:nvCxnSpPr>
              <p:cNvPr id="15" name="14 Conector recto de flecha"/>
              <p:cNvCxnSpPr/>
              <p:nvPr/>
            </p:nvCxnSpPr>
            <p:spPr>
              <a:xfrm>
                <a:off x="6012160" y="170080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15 CuadroTexto"/>
              <p:cNvSpPr txBox="1"/>
              <p:nvPr/>
            </p:nvSpPr>
            <p:spPr>
              <a:xfrm>
                <a:off x="6804248" y="1484784"/>
                <a:ext cx="18722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0" dirty="0"/>
                  <a:t>Código PCM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66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 smtClean="0"/>
              <a:t>Compresión y expansión digital</a:t>
            </a:r>
            <a:endParaRPr lang="es-CO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838199" y="1942709"/>
            <a:ext cx="105156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Implica comprimir en el lado de transmisión, después de haber convertido la muestra de entrada a un código PCM lineal.</a:t>
            </a:r>
          </a:p>
          <a:p>
            <a:pPr algn="just"/>
            <a:endParaRPr lang="es-CO" sz="2800" dirty="0"/>
          </a:p>
          <a:p>
            <a:pPr algn="just"/>
            <a:r>
              <a:rPr lang="es-CO" sz="2800" dirty="0"/>
              <a:t>Y expandir en el lado del receptor, antes de decodificar con PCM.</a:t>
            </a:r>
          </a:p>
          <a:p>
            <a:pPr algn="just"/>
            <a:endParaRPr lang="es-CO" sz="2800" dirty="0"/>
          </a:p>
          <a:p>
            <a:pPr algn="just"/>
            <a:r>
              <a:rPr lang="es-CO" sz="2800" dirty="0"/>
              <a:t>Primero se muestrea y se convierte la seña analógica a un código lineal; a continuación, el código se lineal se comprime en forma digital. En el lado del receptor, se recibe el código PCM comprimido, se expande y </a:t>
            </a:r>
            <a:r>
              <a:rPr lang="es-CO" sz="2800" dirty="0" smtClean="0"/>
              <a:t>después </a:t>
            </a:r>
            <a:r>
              <a:rPr lang="es-CO" sz="2800" dirty="0"/>
              <a:t>se decodifica.</a:t>
            </a:r>
          </a:p>
        </p:txBody>
      </p:sp>
    </p:spTree>
    <p:extLst>
      <p:ext uri="{BB962C8B-B14F-4D97-AF65-F5344CB8AC3E}">
        <p14:creationId xmlns:p14="http://schemas.microsoft.com/office/powerpoint/2010/main" val="345077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 smtClean="0"/>
              <a:t>Compresión y expansión digital</a:t>
            </a:r>
            <a:endParaRPr lang="es-CO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838200" y="1557698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Los sistemas más recientes PCM de compresión y expansión digital usan un código lineal de 12 bits y un código comprimido de 8 bits.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1278991" y="2825370"/>
            <a:ext cx="8531859" cy="396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552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 smtClean="0"/>
              <a:t>Compresión y expansión digital</a:t>
            </a:r>
            <a:endParaRPr lang="es-CO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838200" y="1690688"/>
            <a:ext cx="1051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El algoritmo de compresión-expansión es sencillo. El código de comprimido de 8 bits consiste en un bit de signo, un identificador de segmento de 3 bits y un código de magnitud de 4 bits que identifica el intervalo de cuantización dentro del segmento especificado.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3839356" y="4275150"/>
            <a:ext cx="4513287" cy="200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607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 smtClean="0"/>
              <a:t>Compresión digital</a:t>
            </a:r>
            <a:endParaRPr lang="es-CO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1140668" y="1484967"/>
            <a:ext cx="816963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75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 smtClean="0"/>
              <a:t>Expansión digital</a:t>
            </a:r>
            <a:endParaRPr lang="es-CO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1006695" y="1481609"/>
            <a:ext cx="8240669" cy="537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056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 smtClean="0"/>
              <a:t>Ejemplo</a:t>
            </a:r>
            <a:endParaRPr lang="es-CO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838200" y="1475400"/>
            <a:ext cx="107361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Determinar el código lineal de 12 bits, en código comprimido de 8 bits y el código recuperado de 12 bits para tener una resolución de 0,01V con voltajes analógicos de muestra de:</a:t>
            </a:r>
          </a:p>
          <a:p>
            <a:pPr algn="just"/>
            <a:endParaRPr lang="es-CO" sz="2800" dirty="0"/>
          </a:p>
          <a:p>
            <a:pPr marL="514350" indent="-514350" algn="just">
              <a:buAutoNum type="alphaLcPeriod"/>
            </a:pPr>
            <a:r>
              <a:rPr lang="es-CO" sz="2800" dirty="0"/>
              <a:t>0,05V</a:t>
            </a:r>
          </a:p>
          <a:p>
            <a:pPr marL="514350" indent="-514350" algn="just">
              <a:buAutoNum type="alphaLcPeriod"/>
            </a:pPr>
            <a:r>
              <a:rPr lang="es-CO" sz="2800" dirty="0"/>
              <a:t>0,32V</a:t>
            </a:r>
          </a:p>
          <a:p>
            <a:pPr marL="514350" indent="-514350" algn="just">
              <a:buAutoNum type="alphaLcPeriod"/>
            </a:pPr>
            <a:r>
              <a:rPr lang="es-CO" sz="2800" dirty="0"/>
              <a:t>10,23V</a:t>
            </a:r>
          </a:p>
          <a:p>
            <a:pPr marL="514350" indent="-514350" algn="just"/>
            <a:endParaRPr lang="es-CO" sz="2800" dirty="0"/>
          </a:p>
          <a:p>
            <a:pPr marL="514350" indent="-514350" algn="just"/>
            <a:r>
              <a:rPr lang="es-CO" sz="2800" dirty="0"/>
              <a:t>	Para determinar el código lineal de 12 bits, se divide el voltaje de muestra entre la resolución y se convierte el resultado en un número binario para signo y magnitud de 12 bits</a:t>
            </a:r>
          </a:p>
        </p:txBody>
      </p:sp>
    </p:spTree>
    <p:extLst>
      <p:ext uri="{BB962C8B-B14F-4D97-AF65-F5344CB8AC3E}">
        <p14:creationId xmlns:p14="http://schemas.microsoft.com/office/powerpoint/2010/main" val="372228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 smtClean="0"/>
              <a:t>Comprensión - expansión</a:t>
            </a:r>
            <a:endParaRPr lang="es-CO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2257928" y="1438486"/>
            <a:ext cx="8972650" cy="2171273"/>
            <a:chOff x="323528" y="1052736"/>
            <a:chExt cx="8496944" cy="2171273"/>
          </a:xfrm>
        </p:grpSpPr>
        <p:sp>
          <p:nvSpPr>
            <p:cNvPr id="4" name="3 CuadroTexto"/>
            <p:cNvSpPr txBox="1"/>
            <p:nvPr/>
          </p:nvSpPr>
          <p:spPr>
            <a:xfrm>
              <a:off x="323528" y="1052736"/>
              <a:ext cx="84969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O" sz="2800" dirty="0"/>
                <a:t>Código comprimido de 8 bits</a:t>
              </a: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539552" y="2060848"/>
              <a:ext cx="936104" cy="646331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/>
                <a:t>Bit de signo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835696" y="2060848"/>
              <a:ext cx="2808312" cy="646331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/>
                <a:t>Identificador de unidad (segmento)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5076056" y="2060848"/>
              <a:ext cx="2160240" cy="646331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/>
                <a:t>Intervalo de cuantización</a:t>
              </a: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539552" y="2854677"/>
              <a:ext cx="936104" cy="36933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/>
                <a:t>1 bit</a:t>
              </a: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835696" y="2854677"/>
              <a:ext cx="2808312" cy="36933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/>
                <a:t>3 bits</a:t>
              </a: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5076056" y="2854677"/>
              <a:ext cx="2160240" cy="36933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/>
                <a:t>4 bits</a:t>
              </a: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2257928" y="3826042"/>
            <a:ext cx="8972650" cy="2483278"/>
            <a:chOff x="323528" y="1052736"/>
            <a:chExt cx="8496944" cy="2520280"/>
          </a:xfrm>
        </p:grpSpPr>
        <p:sp>
          <p:nvSpPr>
            <p:cNvPr id="14" name="13 CuadroTexto"/>
            <p:cNvSpPr txBox="1"/>
            <p:nvPr/>
          </p:nvSpPr>
          <p:spPr>
            <a:xfrm>
              <a:off x="323528" y="1052736"/>
              <a:ext cx="84969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O" sz="2800" dirty="0"/>
                <a:t>Código recuperado de 12 bits</a:t>
              </a: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539552" y="2060848"/>
              <a:ext cx="936104" cy="92333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s-MX" dirty="0"/>
                <a:t>Bit de signo</a:t>
              </a:r>
            </a:p>
            <a:p>
              <a:pPr algn="ctr"/>
              <a:endParaRPr lang="es-MX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835696" y="2060848"/>
              <a:ext cx="2808312" cy="92333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/>
                <a:t>Identificador de segmento; determina la cantidad de ceros a la izquierda</a:t>
              </a: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5076056" y="2060848"/>
              <a:ext cx="2160240" cy="92333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 anchor="b" anchorCtr="1">
              <a:spAutoFit/>
            </a:bodyPr>
            <a:lstStyle/>
            <a:p>
              <a:pPr algn="ctr"/>
              <a:r>
                <a:rPr lang="es-MX" dirty="0"/>
                <a:t>Intervalo de cuantización</a:t>
              </a:r>
            </a:p>
            <a:p>
              <a:pPr algn="ctr"/>
              <a:endParaRPr lang="es-MX" dirty="0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539552" y="3203684"/>
              <a:ext cx="936104" cy="36933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/>
                <a:t>1 bit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835696" y="3203684"/>
              <a:ext cx="2808312" cy="36933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/>
                <a:t>7 bits</a:t>
              </a: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5076056" y="3203684"/>
              <a:ext cx="2160240" cy="36933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/>
                <a:t>4 bits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055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375" y="2002305"/>
            <a:ext cx="3028950" cy="36480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" y="2107081"/>
            <a:ext cx="60769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4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Análisis de señales</a:t>
            </a:r>
            <a:endParaRPr lang="es-CO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557747" y="2697789"/>
            <a:ext cx="4857784" cy="33944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7214052" y="1369218"/>
            <a:ext cx="4333124" cy="2643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5 CuadroTexto"/>
          <p:cNvSpPr txBox="1"/>
          <p:nvPr/>
        </p:nvSpPr>
        <p:spPr>
          <a:xfrm>
            <a:off x="3856466" y="1420334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/>
              <a:t>DOMINIO DEL TIEMPO</a:t>
            </a:r>
            <a:endParaRPr lang="es-CO" sz="2800" dirty="0"/>
          </a:p>
        </p:txBody>
      </p:sp>
      <p:sp>
        <p:nvSpPr>
          <p:cNvPr id="10" name="6 CuadroTexto"/>
          <p:cNvSpPr txBox="1"/>
          <p:nvPr/>
        </p:nvSpPr>
        <p:spPr>
          <a:xfrm>
            <a:off x="5415531" y="4651814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/>
              <a:t>DOMINIO DE LA FRECUENCIA</a:t>
            </a:r>
            <a:endParaRPr lang="es-CO" sz="2800" dirty="0"/>
          </a:p>
        </p:txBody>
      </p:sp>
      <p:sp>
        <p:nvSpPr>
          <p:cNvPr id="11" name="7 CuadroTexto"/>
          <p:cNvSpPr txBox="1"/>
          <p:nvPr/>
        </p:nvSpPr>
        <p:spPr>
          <a:xfrm>
            <a:off x="1657320" y="6165320"/>
            <a:ext cx="842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REPRESENTACIÓN DE UNA ONDA SENOIDAL DE FRECUENCIA ÚNICA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4683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577" y="2109787"/>
            <a:ext cx="6568596" cy="387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2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Osciladores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dirty="0" smtClean="0"/>
              <a:t>Osciladores retroalimentados: son aquellos que generan una señal de salida CA, la cual regresa a la entrada donde se amplifica. La señal amplificada aparece en la salida y el proceso se repite, siendo un proceso regenerativo, en el que la salida depende de la entrada.</a:t>
            </a:r>
          </a:p>
          <a:p>
            <a:pPr algn="just"/>
            <a:r>
              <a:rPr lang="es-CO" dirty="0" smtClean="0"/>
              <a:t>Puente de </a:t>
            </a:r>
            <a:r>
              <a:rPr lang="es-CO" dirty="0" err="1" smtClean="0"/>
              <a:t>Wien</a:t>
            </a:r>
            <a:r>
              <a:rPr lang="es-CO" dirty="0" smtClean="0"/>
              <a:t>: oscilador RC de baja frecuencia (entre 5Hz y 1Mhz)</a:t>
            </a:r>
          </a:p>
          <a:p>
            <a:pPr marL="0" indent="0" algn="just">
              <a:buNone/>
            </a:pPr>
            <a:endParaRPr lang="es-CO" dirty="0" smtClean="0"/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Oscilador sintonizado LC de </a:t>
            </a:r>
            <a:r>
              <a:rPr lang="es-CO" dirty="0" err="1" smtClean="0"/>
              <a:t>Hartley</a:t>
            </a:r>
            <a:r>
              <a:rPr lang="es-CO" dirty="0" smtClean="0"/>
              <a:t> y </a:t>
            </a:r>
            <a:r>
              <a:rPr lang="es-CO" dirty="0" err="1" smtClean="0"/>
              <a:t>Colpitts</a:t>
            </a:r>
            <a:endParaRPr lang="es-CO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5412191" y="4001294"/>
                <a:ext cx="2022926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O" sz="28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s-CO" sz="28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  <m:r>
                        <a:rPr lang="es-CO" sz="28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sz="2800" b="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O" sz="28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O" sz="2800" b="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CO" sz="2800" b="1" i="1"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s-CO" sz="2800" b="1" i="1">
                              <a:latin typeface="Cambria Math" panose="02040503050406030204" pitchFamily="18" charset="0"/>
                            </a:rPr>
                            <m:t>𝑹𝑪</m:t>
                          </m:r>
                        </m:den>
                      </m:f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191" y="4001294"/>
                <a:ext cx="2022926" cy="9017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5314279" y="5685803"/>
                <a:ext cx="2212272" cy="982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O" sz="28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s-CO" sz="28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  <m:r>
                        <a:rPr lang="es-CO" sz="28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sz="2800" b="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O" sz="28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O" sz="2800" b="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CO" sz="2800" b="1" i="1">
                              <a:latin typeface="Cambria Math" panose="02040503050406030204" pitchFamily="18" charset="0"/>
                            </a:rPr>
                            <m:t>𝝅</m:t>
                          </m:r>
                          <m:rad>
                            <m:radPr>
                              <m:degHide m:val="on"/>
                              <m:ctrlPr>
                                <a:rPr lang="es-CO" sz="28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CO" sz="2800" b="1" i="1">
                                  <a:latin typeface="Cambria Math" panose="02040503050406030204" pitchFamily="18" charset="0"/>
                                </a:rPr>
                                <m:t>𝑳𝑪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s-CO" sz="28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279" y="5685803"/>
                <a:ext cx="2212272" cy="9823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77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Osciladores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dirty="0" smtClean="0"/>
              <a:t>Osciladores de cristal: son aquellos que sustituyen a los anteriores con un cristal como componente para determinar la frecuencia. Llamadas resonantes de cristal. </a:t>
            </a:r>
          </a:p>
          <a:p>
            <a:pPr algn="just"/>
            <a:r>
              <a:rPr lang="es-CO" dirty="0" smtClean="0"/>
              <a:t>Efecto piezoeléctrico: se presenta cuando se aplican esfuerzos mecánicos oscilatorios a través de una estructura de red cristalina y generan oscilaciones eléctricas. Si el esfuerzo se aplica de forma periódica, el voltaje de salida es alterno.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1138187" y="5445872"/>
                <a:ext cx="373448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s-CO" sz="36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CO" sz="3600" b="1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s-CO" sz="36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s-CO" sz="3600" b="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CO" sz="3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CO" sz="3600" b="0" i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CO" sz="36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O" sz="36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s-CO" sz="36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s-CO" sz="3600" b="0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s-CO" sz="3600" b="1" i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s-CO" sz="36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</m:oMath>
                  </m:oMathPara>
                </a14:m>
                <a:endParaRPr lang="es-CO" sz="3600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187" y="5445872"/>
                <a:ext cx="3734484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6003545" y="5515791"/>
                <a:ext cx="296735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36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O" sz="36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s-CO" sz="36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  <m:r>
                        <a:rPr lang="es-CO" sz="36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sz="36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O" sz="36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s-CO" sz="36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s-CO" sz="36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O" sz="3600" b="1" i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s-CO" sz="3600" b="1" i="1"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s-CO" sz="3600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545" y="5515791"/>
                <a:ext cx="2967351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53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3444</TotalTime>
  <Words>3984</Words>
  <Application>Microsoft Office PowerPoint</Application>
  <PresentationFormat>Personalizado</PresentationFormat>
  <Paragraphs>356</Paragraphs>
  <Slides>70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70</vt:i4>
      </vt:variant>
    </vt:vector>
  </HeadingPairs>
  <TitlesOfParts>
    <vt:vector size="71" baseType="lpstr">
      <vt:lpstr>Tema de Office</vt:lpstr>
      <vt:lpstr>Modulación</vt:lpstr>
      <vt:lpstr>Temas:</vt:lpstr>
      <vt:lpstr>Modulación</vt:lpstr>
      <vt:lpstr>Análisis de señales</vt:lpstr>
      <vt:lpstr>Análisis de señales</vt:lpstr>
      <vt:lpstr>Análisis de señales</vt:lpstr>
      <vt:lpstr>Análisis de señales</vt:lpstr>
      <vt:lpstr>Osciladores</vt:lpstr>
      <vt:lpstr>Osciladores</vt:lpstr>
      <vt:lpstr>Modulación en Amplitud (AM)</vt:lpstr>
      <vt:lpstr>Modulación en Amplitud (AM)</vt:lpstr>
      <vt:lpstr>Modulación en Amplitud (AM)</vt:lpstr>
      <vt:lpstr>Modulación en Amplitud (AM)</vt:lpstr>
      <vt:lpstr>Modulación en Amplitud (AM)</vt:lpstr>
      <vt:lpstr>Modulación en Amplitud (AM)</vt:lpstr>
      <vt:lpstr>Modulación en Amplitud (AM)</vt:lpstr>
      <vt:lpstr>Modulación en Amplitud (AM)</vt:lpstr>
      <vt:lpstr>Modulación en Amplitud (AM)</vt:lpstr>
      <vt:lpstr>Modulación en Amplitud (AM)</vt:lpstr>
      <vt:lpstr>Modulación angular (FM y PM)</vt:lpstr>
      <vt:lpstr>Modulación angular (FM y PM)</vt:lpstr>
      <vt:lpstr>Modulación angular (FM y PM)</vt:lpstr>
      <vt:lpstr>Modulación angular (FM y PM)</vt:lpstr>
      <vt:lpstr>Modulación angular (FM y PM)</vt:lpstr>
      <vt:lpstr>Modulación angular (FM y PM)</vt:lpstr>
      <vt:lpstr>Modulación angular (FM y PM)</vt:lpstr>
      <vt:lpstr>Modulación angular (FM y PM)</vt:lpstr>
      <vt:lpstr>Modulación por desplazamiento de amplitud ASK</vt:lpstr>
      <vt:lpstr>Modulación por desplazamiento de frecuencia FSK</vt:lpstr>
      <vt:lpstr>Modulación por desplazamiento de fase PSK</vt:lpstr>
      <vt:lpstr>Modulación por desplazamiento de fase binario BPSK</vt:lpstr>
      <vt:lpstr>Modulación por desplazamiento de fase binario BPSK</vt:lpstr>
      <vt:lpstr>Modulación por desplazamiento de fase binario BPSK</vt:lpstr>
      <vt:lpstr>Codificación M-aria</vt:lpstr>
      <vt:lpstr>Ancho de banda M-ario</vt:lpstr>
      <vt:lpstr>Manipulación por desplazamiento cuaternario de fase QPSK</vt:lpstr>
      <vt:lpstr>Manipulación por desplazamiento cuaternario de fase QPSK</vt:lpstr>
      <vt:lpstr>Manipulación por desplazamiento cuaternario de fase QPSK</vt:lpstr>
      <vt:lpstr>Manipulación por desplazamiento cuaternario de fase QPSK</vt:lpstr>
      <vt:lpstr>Manipulación por desplazamiento cuaternario de fase 8PSK</vt:lpstr>
      <vt:lpstr>Manipulación por desplazamiento cuaternario de fase 8PSK</vt:lpstr>
      <vt:lpstr>Manipulación por desplazamiento cuaternario de fase 8PSK</vt:lpstr>
      <vt:lpstr>Modulación de amplitud de cuadratura QAM</vt:lpstr>
      <vt:lpstr>Modulación de amplitud de cuadratura QAM</vt:lpstr>
      <vt:lpstr>Modulación de amplitud de cuadratura QAM</vt:lpstr>
      <vt:lpstr>Modulación de amplitud de cuadratura QAM</vt:lpstr>
      <vt:lpstr>Modulación de amplitud de cuadratura QAM</vt:lpstr>
      <vt:lpstr>Transmisión digital</vt:lpstr>
      <vt:lpstr>Transmisión digital</vt:lpstr>
      <vt:lpstr>Transmisión digital</vt:lpstr>
      <vt:lpstr>Transmisión digital</vt:lpstr>
      <vt:lpstr>Modulación de pulso</vt:lpstr>
      <vt:lpstr>Modulación por código de pulso</vt:lpstr>
      <vt:lpstr>Modulación por código de pulso</vt:lpstr>
      <vt:lpstr>Modulación por código de pulso</vt:lpstr>
      <vt:lpstr>Modulación por código de pulso</vt:lpstr>
      <vt:lpstr>Muestreo PCM</vt:lpstr>
      <vt:lpstr>Código de PCM de 3 bits</vt:lpstr>
      <vt:lpstr>Código binario reflejado</vt:lpstr>
      <vt:lpstr>Código binario reflejado</vt:lpstr>
      <vt:lpstr>Código binario reflejado</vt:lpstr>
      <vt:lpstr>Compresión y expansión digital</vt:lpstr>
      <vt:lpstr>Compresión y expansión digital</vt:lpstr>
      <vt:lpstr>Compresión y expansión digital</vt:lpstr>
      <vt:lpstr>Compresión digital</vt:lpstr>
      <vt:lpstr>Expansión digital</vt:lpstr>
      <vt:lpstr>Ejemplo</vt:lpstr>
      <vt:lpstr>Comprensión - expansión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Comunicaciones Digitales</dc:title>
  <dc:creator>Daniel V</dc:creator>
  <cp:lastModifiedBy>Electronica</cp:lastModifiedBy>
  <cp:revision>82</cp:revision>
  <dcterms:created xsi:type="dcterms:W3CDTF">2013-06-25T02:16:44Z</dcterms:created>
  <dcterms:modified xsi:type="dcterms:W3CDTF">2016-09-22T14:27:22Z</dcterms:modified>
</cp:coreProperties>
</file>