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61" r:id="rId2"/>
    <p:sldId id="321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90" r:id="rId24"/>
    <p:sldId id="281" r:id="rId25"/>
    <p:sldId id="282" r:id="rId26"/>
    <p:sldId id="283" r:id="rId27"/>
    <p:sldId id="284" r:id="rId28"/>
    <p:sldId id="285" r:id="rId29"/>
    <p:sldId id="286" r:id="rId30"/>
    <p:sldId id="295" r:id="rId31"/>
    <p:sldId id="296" r:id="rId32"/>
    <p:sldId id="287" r:id="rId33"/>
    <p:sldId id="288" r:id="rId34"/>
    <p:sldId id="289" r:id="rId35"/>
    <p:sldId id="291" r:id="rId36"/>
    <p:sldId id="293" r:id="rId37"/>
    <p:sldId id="294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1" r:id="rId51"/>
    <p:sldId id="320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AF721-5F3E-44E7-BE12-9A448F3ED666}" type="datetimeFigureOut">
              <a:rPr lang="es-CO" smtClean="0"/>
              <a:t>18/06/2021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DC639-7231-4984-ACF4-6A5A251EFD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102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s-ES"/>
              <a:t>LIDERAZGO EN ENFERMERÍA: RETOS DEL CUIDADO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4418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84FF1-DB14-42FC-9B0F-45961B359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C3930A-9760-44CC-BCBB-89887EAD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AD7D07-AAE3-46A0-9E69-7C41BB8A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E404-725D-4CD4-8A80-104238388695}" type="datetimeFigureOut">
              <a:rPr lang="es-CO" smtClean="0"/>
              <a:t>18/06/2021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78E0CF-E8D2-4073-BB08-A75C14347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5715C8-E62B-49D6-BD4A-72507ABB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FB1-981D-4A06-B49C-A3CFC6B362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059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0F3AE-07EC-4881-B5D6-9AFE2FDB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7E1E15-0803-4DE6-84D0-2592AA7AA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FF81CA-02E0-4A90-BED7-F09649283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E404-725D-4CD4-8A80-104238388695}" type="datetimeFigureOut">
              <a:rPr lang="es-CO" smtClean="0"/>
              <a:t>18/06/2021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491226-DACE-4AC2-860A-F1BEC7618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EF7F73-26B4-43D9-B10C-81D1D5C2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FB1-981D-4A06-B49C-A3CFC6B362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94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C17D11-68EC-4E29-BF1F-0CE8A683BA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AB1F49-14EC-43FD-8EC2-4CEA03C40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5FF546-F860-4B61-9C6A-E90AC7A9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E404-725D-4CD4-8A80-104238388695}" type="datetimeFigureOut">
              <a:rPr lang="es-CO" smtClean="0"/>
              <a:t>18/06/2021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D7E8A9-AF66-4FEC-A2E4-592198BC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373C6D-ACE9-4475-85A2-C527278B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FB1-981D-4A06-B49C-A3CFC6B362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580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4CC8A-CEE7-4B25-AF71-783608425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A1EF1B-BF55-410E-B705-CE9003101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1C3D4-840C-442D-A39F-452F22814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E404-725D-4CD4-8A80-104238388695}" type="datetimeFigureOut">
              <a:rPr lang="es-CO" smtClean="0"/>
              <a:t>18/06/2021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2A2C55-B09B-46A7-84D2-73B458F4B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5AE8BD-4948-4076-8B6A-8CEED0A0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FB1-981D-4A06-B49C-A3CFC6B362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891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516D21-0E1F-4864-87F2-36F757324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CE9F15-8688-4824-845A-3E7CF743C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B18D5D-98EF-4672-A2D7-E5BEC126B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E404-725D-4CD4-8A80-104238388695}" type="datetimeFigureOut">
              <a:rPr lang="es-CO" smtClean="0"/>
              <a:t>18/06/2021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FE623D-53AF-4D2A-B91C-C5F683F05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728898-D2F5-464B-88CE-2090BBE59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FB1-981D-4A06-B49C-A3CFC6B362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047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D5F55-872B-43CF-BDE4-090EE49E2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0E2FFF-2C7E-4B01-B6ED-C2EC9B5C7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ECC5CE-35FD-4623-9A1B-B08EA3B03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B6D07D-A696-4FE0-B887-C4257B9AE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E404-725D-4CD4-8A80-104238388695}" type="datetimeFigureOut">
              <a:rPr lang="es-CO" smtClean="0"/>
              <a:t>18/06/2021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67AEF6-71E8-466E-8240-C93C748A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298302-A8D4-4511-A7F9-4D921790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FB1-981D-4A06-B49C-A3CFC6B362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4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47CEE-3454-478D-BBD5-BFDB1754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28D18E-5570-4594-A1F4-64C433EE5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6B7F3E-21EF-4D5E-8D51-DF7B885E4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F208FE9-54D1-4849-9550-39D88FDDF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542123-E9DA-466C-93E9-06017DCF2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1CA6A2C-FA15-43B7-802B-D27D7C17F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E404-725D-4CD4-8A80-104238388695}" type="datetimeFigureOut">
              <a:rPr lang="es-CO" smtClean="0"/>
              <a:t>18/06/2021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A9E392C-BD16-42F7-A4DD-A8DE9980F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4805FDE-BA75-420D-B43F-292B3809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FB1-981D-4A06-B49C-A3CFC6B362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005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AA1EF-E667-4FE6-B7DE-53C99031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A13F3A-404E-45FB-B95F-CAB557346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E404-725D-4CD4-8A80-104238388695}" type="datetimeFigureOut">
              <a:rPr lang="es-CO" smtClean="0"/>
              <a:t>18/06/2021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36647B-2049-4A19-BCE9-670A0F1B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1252CB-017E-40DD-8FB4-384EE63A1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FB1-981D-4A06-B49C-A3CFC6B362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25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9C0C0A-016E-461E-85C9-A008A4D9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E404-725D-4CD4-8A80-104238388695}" type="datetimeFigureOut">
              <a:rPr lang="es-CO" smtClean="0"/>
              <a:t>18/06/2021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F3A4F1-3A14-4FF3-8259-B11725DF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0DC777-9D93-4358-A433-78C234F96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FB1-981D-4A06-B49C-A3CFC6B362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934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EA5F57-666D-4254-A890-3ED14FA02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2881A7-9F2E-4826-9031-99586BB22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C8E488-157B-4D6B-BF69-C6A8D4A9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EDDE68-9B1D-418F-B173-A38E24A5F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E404-725D-4CD4-8A80-104238388695}" type="datetimeFigureOut">
              <a:rPr lang="es-CO" smtClean="0"/>
              <a:t>18/06/2021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F8BDB3-71DB-479F-B61E-0C483073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740C47-25E1-4EB0-BA45-2E5B489E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FB1-981D-4A06-B49C-A3CFC6B362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497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26FEB2-04CC-4638-854A-45F5DA16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C5C8B3-BF54-4BD7-BD59-A4D3FBD9E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68F3AD-560E-4F58-8E85-FB3BDE735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5A17D1-A226-4599-9D60-6A4791F49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0E404-725D-4CD4-8A80-104238388695}" type="datetimeFigureOut">
              <a:rPr lang="es-CO" smtClean="0"/>
              <a:t>18/06/2021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47E1BC-A1D7-4FC2-90AD-665E95EB7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C276AB-7777-4535-8844-77F35CBA8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1FB1-981D-4A06-B49C-A3CFC6B362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313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BD2F0F4-E9FC-4A26-987D-90CC8DC69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60D4FD-A83B-44BD-844F-F5AADF72D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027F52-5FEF-407C-BCE7-D824A3C03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0E404-725D-4CD4-8A80-104238388695}" type="datetimeFigureOut">
              <a:rPr lang="es-CO" smtClean="0"/>
              <a:t>18/06/2021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15674A-1136-4078-A904-4A6DAC75E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01C072-4DA1-4A8F-8331-A4E102EF6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A1FB1-981D-4A06-B49C-A3CFC6B362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135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dibujando.net/dib/el-hombre-arana-fan-art-95938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pGJvXkQd2V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music-instruments-blue-background-2887457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iTR5uq2L4w8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uRZNdoXLnJ4&amp;t=199s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aWS6jnJRLY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pDv9evtQ-k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SOPORTE VITAL</a:t>
            </a:r>
            <a:br>
              <a:rPr lang="es-CO" dirty="0"/>
            </a:br>
            <a:r>
              <a:rPr lang="es-CO" dirty="0"/>
              <a:t>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sz="4800" dirty="0"/>
              <a:t>Reynel Rivero Flórez</a:t>
            </a:r>
          </a:p>
        </p:txBody>
      </p:sp>
      <p:pic>
        <p:nvPicPr>
          <p:cNvPr id="6" name="Imagen 5" descr="Imagen que contiene persona, exterior, hombre, agua&#10;&#10;Descripción generada automáticamente">
            <a:extLst>
              <a:ext uri="{FF2B5EF4-FFF2-40B4-BE49-F238E27FC236}">
                <a16:creationId xmlns:a16="http://schemas.microsoft.com/office/drawing/2014/main" id="{1A1044B4-DC18-4CD1-9346-EE994B3DA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8891" y="2700811"/>
            <a:ext cx="3112809" cy="374004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F2135FE-36E0-478D-847B-32D27F60C5A7}"/>
              </a:ext>
            </a:extLst>
          </p:cNvPr>
          <p:cNvSpPr txBox="1"/>
          <p:nvPr/>
        </p:nvSpPr>
        <p:spPr>
          <a:xfrm>
            <a:off x="468891" y="6545803"/>
            <a:ext cx="1869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>
                <a:hlinkClick r:id="rId4" tooltip="http://dibujando.net/dib/el-hombre-arana-fan-art-95938"/>
              </a:rPr>
              <a:t>Esta foto</a:t>
            </a:r>
            <a:r>
              <a:rPr lang="es-CO" sz="900"/>
              <a:t> de Autor desconocido está bajo licencia </a:t>
            </a:r>
            <a:r>
              <a:rPr lang="es-CO" sz="900">
                <a:hlinkClick r:id="rId5" tooltip="https://creativecommons.org/licenses/by-sa/3.0/"/>
              </a:rPr>
              <a:t>CC BY-SA</a:t>
            </a:r>
            <a:endParaRPr lang="es-CO" sz="900"/>
          </a:p>
        </p:txBody>
      </p:sp>
    </p:spTree>
    <p:extLst>
      <p:ext uri="{BB962C8B-B14F-4D97-AF65-F5344CB8AC3E}">
        <p14:creationId xmlns:p14="http://schemas.microsoft.com/office/powerpoint/2010/main" val="1471579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52" r="5520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EQUIPOS DE PROTECCIÓN INDIVIDUAL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1" dirty="0" err="1"/>
              <a:t>Guantes</a:t>
            </a:r>
            <a:endParaRPr lang="en-US" sz="2000" b="1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1" dirty="0" err="1"/>
              <a:t>Protección</a:t>
            </a:r>
            <a:r>
              <a:rPr lang="en-US" sz="2000" b="1" dirty="0"/>
              <a:t> ocular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1" dirty="0" err="1"/>
              <a:t>Uniforme</a:t>
            </a:r>
            <a:r>
              <a:rPr lang="en-US" sz="2000" b="1" dirty="0"/>
              <a:t> integral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1" dirty="0" err="1"/>
              <a:t>Prendas</a:t>
            </a:r>
            <a:r>
              <a:rPr lang="en-US" sz="2000" b="1" dirty="0"/>
              <a:t> de </a:t>
            </a:r>
            <a:r>
              <a:rPr lang="en-US" sz="2000" b="1" dirty="0" err="1"/>
              <a:t>alta</a:t>
            </a:r>
            <a:r>
              <a:rPr lang="en-US" sz="2000" b="1" dirty="0"/>
              <a:t> </a:t>
            </a:r>
            <a:r>
              <a:rPr lang="en-US" sz="2000" b="1" dirty="0" err="1"/>
              <a:t>visibilidad</a:t>
            </a:r>
            <a:endParaRPr lang="en-US" sz="2000" b="1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1" dirty="0" err="1"/>
              <a:t>Calzado</a:t>
            </a:r>
            <a:r>
              <a:rPr lang="en-US" sz="2000" b="1" dirty="0"/>
              <a:t> de </a:t>
            </a:r>
            <a:r>
              <a:rPr lang="en-US" sz="2000" b="1" dirty="0" err="1"/>
              <a:t>seguridad</a:t>
            </a:r>
            <a:endParaRPr lang="en-US" sz="2000" b="1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Cascos de </a:t>
            </a:r>
            <a:r>
              <a:rPr lang="en-US" sz="2000" b="1" dirty="0" err="1"/>
              <a:t>seguridad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75282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r>
              <a:rPr lang="es-CO" sz="4800" dirty="0"/>
              <a:t>Cadena de supervivencia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B183E4A-8EE9-4F54-B8B3-47B019AEB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2307103"/>
            <a:ext cx="9008013" cy="375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08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FB1FB9-8048-4F5F-A25F-4577722F4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717196"/>
            <a:ext cx="9008013" cy="45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98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3AEFE9-854A-439B-8CEA-B21DC1534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717196"/>
            <a:ext cx="9008013" cy="452885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8A82877-CBC9-4635-A225-2A25E653C51F}"/>
              </a:ext>
            </a:extLst>
          </p:cNvPr>
          <p:cNvSpPr txBox="1"/>
          <p:nvPr/>
        </p:nvSpPr>
        <p:spPr>
          <a:xfrm flipH="1">
            <a:off x="7101838" y="5238940"/>
            <a:ext cx="2848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hlinkClick r:id="rId4"/>
              </a:rPr>
              <a:t>https://www.youtube.com/watch?v=pGJvXkQd2Vw</a:t>
            </a:r>
            <a:r>
              <a:rPr lang="es-CO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0574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2445" y="3794336"/>
            <a:ext cx="5319433" cy="1922251"/>
          </a:xfrm>
        </p:spPr>
        <p:txBody>
          <a:bodyPr anchor="t">
            <a:normAutofit/>
          </a:bodyPr>
          <a:lstStyle/>
          <a:p>
            <a:pPr algn="l"/>
            <a:r>
              <a:rPr lang="es-CO" sz="4800" b="1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2446" y="2793291"/>
            <a:ext cx="5319431" cy="972180"/>
          </a:xfrm>
        </p:spPr>
        <p:txBody>
          <a:bodyPr anchor="b">
            <a:normAutofit/>
          </a:bodyPr>
          <a:lstStyle/>
          <a:p>
            <a:pPr algn="l"/>
            <a:r>
              <a:rPr lang="es-CO" sz="2000"/>
              <a:t>Secuencia de reanimación</a:t>
            </a:r>
          </a:p>
          <a:p>
            <a:pPr algn="l"/>
            <a:endParaRPr lang="es-CO" sz="20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C526D66-3621-4347-B1EF-342CBF4D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3466"/>
            <a:ext cx="5393770" cy="6374535"/>
          </a:xfrm>
          <a:custGeom>
            <a:avLst/>
            <a:gdLst>
              <a:gd name="connsiteX0" fmla="*/ 2047752 w 5393770"/>
              <a:gd name="connsiteY0" fmla="*/ 0 h 6374535"/>
              <a:gd name="connsiteX1" fmla="*/ 5393770 w 5393770"/>
              <a:gd name="connsiteY1" fmla="*/ 3346018 h 6374535"/>
              <a:gd name="connsiteX2" fmla="*/ 3642663 w 5393770"/>
              <a:gd name="connsiteY2" fmla="*/ 6288190 h 6374535"/>
              <a:gd name="connsiteX3" fmla="*/ 3463422 w 5393770"/>
              <a:gd name="connsiteY3" fmla="*/ 6374535 h 6374535"/>
              <a:gd name="connsiteX4" fmla="*/ 624279 w 5393770"/>
              <a:gd name="connsiteY4" fmla="*/ 6374535 h 6374535"/>
              <a:gd name="connsiteX5" fmla="*/ 382249 w 5393770"/>
              <a:gd name="connsiteY5" fmla="*/ 6248727 h 6374535"/>
              <a:gd name="connsiteX6" fmla="*/ 143729 w 5393770"/>
              <a:gd name="connsiteY6" fmla="*/ 6097845 h 6374535"/>
              <a:gd name="connsiteX7" fmla="*/ 0 w 5393770"/>
              <a:gd name="connsiteY7" fmla="*/ 5989017 h 6374535"/>
              <a:gd name="connsiteX8" fmla="*/ 0 w 5393770"/>
              <a:gd name="connsiteY8" fmla="*/ 703020 h 6374535"/>
              <a:gd name="connsiteX9" fmla="*/ 143728 w 5393770"/>
              <a:gd name="connsiteY9" fmla="*/ 594191 h 6374535"/>
              <a:gd name="connsiteX10" fmla="*/ 2047752 w 5393770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3770" h="6374535">
                <a:moveTo>
                  <a:pt x="2047752" y="0"/>
                </a:moveTo>
                <a:cubicBezTo>
                  <a:pt x="3895707" y="0"/>
                  <a:pt x="5393770" y="1498063"/>
                  <a:pt x="5393770" y="3346018"/>
                </a:cubicBezTo>
                <a:cubicBezTo>
                  <a:pt x="5393770" y="4616487"/>
                  <a:pt x="4685701" y="5721578"/>
                  <a:pt x="3642663" y="6288190"/>
                </a:cubicBezTo>
                <a:lnTo>
                  <a:pt x="3463422" y="6374535"/>
                </a:lnTo>
                <a:lnTo>
                  <a:pt x="624279" y="6374535"/>
                </a:lnTo>
                <a:lnTo>
                  <a:pt x="382249" y="6248727"/>
                </a:lnTo>
                <a:cubicBezTo>
                  <a:pt x="300507" y="6201724"/>
                  <a:pt x="220937" y="6151368"/>
                  <a:pt x="143729" y="6097845"/>
                </a:cubicBezTo>
                <a:lnTo>
                  <a:pt x="0" y="5989017"/>
                </a:lnTo>
                <a:lnTo>
                  <a:pt x="0" y="703020"/>
                </a:lnTo>
                <a:lnTo>
                  <a:pt x="143728" y="594191"/>
                </a:lnTo>
                <a:cubicBezTo>
                  <a:pt x="684187" y="219535"/>
                  <a:pt x="1340332" y="0"/>
                  <a:pt x="204775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193166D-DDF1-4F9A-A786-A7AEF537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7373"/>
            <a:ext cx="5229863" cy="6210629"/>
          </a:xfrm>
          <a:custGeom>
            <a:avLst/>
            <a:gdLst>
              <a:gd name="connsiteX0" fmla="*/ 2047751 w 5229863"/>
              <a:gd name="connsiteY0" fmla="*/ 0 h 6210629"/>
              <a:gd name="connsiteX1" fmla="*/ 5229863 w 5229863"/>
              <a:gd name="connsiteY1" fmla="*/ 3182112 h 6210629"/>
              <a:gd name="connsiteX2" fmla="*/ 3286373 w 5229863"/>
              <a:gd name="connsiteY2" fmla="*/ 6114158 h 6210629"/>
              <a:gd name="connsiteX3" fmla="*/ 3022794 w 5229863"/>
              <a:gd name="connsiteY3" fmla="*/ 6210629 h 6210629"/>
              <a:gd name="connsiteX4" fmla="*/ 1077939 w 5229863"/>
              <a:gd name="connsiteY4" fmla="*/ 6210629 h 6210629"/>
              <a:gd name="connsiteX5" fmla="*/ 953634 w 5229863"/>
              <a:gd name="connsiteY5" fmla="*/ 6171135 h 6210629"/>
              <a:gd name="connsiteX6" fmla="*/ 23632 w 5229863"/>
              <a:gd name="connsiteY6" fmla="*/ 5637585 h 6210629"/>
              <a:gd name="connsiteX7" fmla="*/ 0 w 5229863"/>
              <a:gd name="connsiteY7" fmla="*/ 5616107 h 6210629"/>
              <a:gd name="connsiteX8" fmla="*/ 0 w 5229863"/>
              <a:gd name="connsiteY8" fmla="*/ 748118 h 6210629"/>
              <a:gd name="connsiteX9" fmla="*/ 23632 w 5229863"/>
              <a:gd name="connsiteY9" fmla="*/ 726640 h 6210629"/>
              <a:gd name="connsiteX10" fmla="*/ 2047751 w 5229863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9863" h="6210629">
                <a:moveTo>
                  <a:pt x="2047751" y="0"/>
                </a:moveTo>
                <a:cubicBezTo>
                  <a:pt x="3805183" y="0"/>
                  <a:pt x="5229863" y="1424680"/>
                  <a:pt x="5229863" y="3182112"/>
                </a:cubicBezTo>
                <a:cubicBezTo>
                  <a:pt x="5229863" y="4500186"/>
                  <a:pt x="4428481" y="5631087"/>
                  <a:pt x="3286373" y="6114158"/>
                </a:cubicBezTo>
                <a:lnTo>
                  <a:pt x="3022794" y="6210629"/>
                </a:lnTo>
                <a:lnTo>
                  <a:pt x="1077939" y="6210629"/>
                </a:lnTo>
                <a:lnTo>
                  <a:pt x="953634" y="6171135"/>
                </a:lnTo>
                <a:cubicBezTo>
                  <a:pt x="612471" y="6046219"/>
                  <a:pt x="298661" y="5864559"/>
                  <a:pt x="23632" y="5637585"/>
                </a:cubicBezTo>
                <a:lnTo>
                  <a:pt x="0" y="5616107"/>
                </a:lnTo>
                <a:lnTo>
                  <a:pt x="0" y="748118"/>
                </a:lnTo>
                <a:lnTo>
                  <a:pt x="23632" y="726640"/>
                </a:lnTo>
                <a:cubicBezTo>
                  <a:pt x="573689" y="272693"/>
                  <a:pt x="1278875" y="0"/>
                  <a:pt x="204775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EE7214-AC05-465E-A501-65AA04EF5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8355" y="2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913" y="427685"/>
            <a:ext cx="2124076" cy="119479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16D1E62-C3E0-4D34-BC0C-993D7065F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89" y="1670714"/>
            <a:ext cx="3260310" cy="443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41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390881" y="1857874"/>
            <a:ext cx="12094675" cy="5349924"/>
          </a:xfrm>
        </p:spPr>
        <p:txBody>
          <a:bodyPr>
            <a:normAutofit/>
          </a:bodyPr>
          <a:lstStyle/>
          <a:p>
            <a:endParaRPr lang="es-CO" sz="4800" dirty="0"/>
          </a:p>
          <a:p>
            <a:endParaRPr lang="es-CO" sz="4800" dirty="0"/>
          </a:p>
        </p:txBody>
      </p:sp>
      <p:pic>
        <p:nvPicPr>
          <p:cNvPr id="1028" name="Picture 4" descr="Qué diferencia hay entre un ataque y un paro cardíaco? | Practi-Man">
            <a:extLst>
              <a:ext uri="{FF2B5EF4-FFF2-40B4-BE49-F238E27FC236}">
                <a16:creationId xmlns:a16="http://schemas.microsoft.com/office/drawing/2014/main" id="{CFC5FE97-BA7E-41FD-A188-A812D8ABC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48" y="1754945"/>
            <a:ext cx="9144000" cy="432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947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356413"/>
            <a:ext cx="9008013" cy="4528858"/>
          </a:xfrm>
        </p:spPr>
        <p:txBody>
          <a:bodyPr>
            <a:normAutofit/>
          </a:bodyPr>
          <a:lstStyle/>
          <a:p>
            <a:pPr algn="just"/>
            <a:r>
              <a:rPr lang="es-CO" sz="4800" dirty="0"/>
              <a:t>¿Que ocurre?</a:t>
            </a:r>
          </a:p>
          <a:p>
            <a:pPr algn="just"/>
            <a:endParaRPr lang="es-CO" sz="4800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DB635F33-E08F-48FB-AD6D-9BB97217A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610974"/>
              </p:ext>
            </p:extLst>
          </p:nvPr>
        </p:nvGraphicFramePr>
        <p:xfrm>
          <a:off x="942535" y="1901917"/>
          <a:ext cx="8440616" cy="4942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0308">
                  <a:extLst>
                    <a:ext uri="{9D8B030D-6E8A-4147-A177-3AD203B41FA5}">
                      <a16:colId xmlns:a16="http://schemas.microsoft.com/office/drawing/2014/main" val="212103220"/>
                    </a:ext>
                  </a:extLst>
                </a:gridCol>
                <a:gridCol w="4220308">
                  <a:extLst>
                    <a:ext uri="{9D8B030D-6E8A-4147-A177-3AD203B41FA5}">
                      <a16:colId xmlns:a16="http://schemas.microsoft.com/office/drawing/2014/main" val="152196363"/>
                    </a:ext>
                  </a:extLst>
                </a:gridCol>
              </a:tblGrid>
              <a:tr h="474841">
                <a:tc>
                  <a:txBody>
                    <a:bodyPr/>
                    <a:lstStyle/>
                    <a:p>
                      <a:r>
                        <a:rPr lang="es-CO" sz="2800" dirty="0"/>
                        <a:t>Paro cardíaco súbito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800" dirty="0"/>
                        <a:t>Ataque cardíaco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132456"/>
                  </a:ext>
                </a:extLst>
              </a:tr>
              <a:tr h="40540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2400" dirty="0"/>
                        <a:t>La persona no responde, no respira o solo jadea o boquea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es-CO" sz="2400" dirty="0"/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s-CO" sz="2400" dirty="0"/>
                        <a:t>Requiere tratamiento inmediato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CO" sz="2400" dirty="0"/>
                        <a:t>Molestias graves en el tórax u otras partes del tronco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s-CO" sz="2400" dirty="0"/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CO" sz="2400" dirty="0"/>
                        <a:t>Respiración entrecortada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s-CO" sz="2400" dirty="0"/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CO" sz="2400" dirty="0"/>
                        <a:t>Sudores y fríos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s-CO" sz="2400" dirty="0"/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CO" sz="2400" dirty="0"/>
                        <a:t>Náuseas y vómitos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535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55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/>
              <a:t>SOPORTE VITAL BÁSICO</a:t>
            </a:r>
            <a:endParaRPr lang="es-CO" sz="36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4548891" y="-2215702"/>
            <a:ext cx="34499439" cy="8461757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2050" name="Picture 2" descr="Resultado de imagen de algoritmo rcp basica 2017 | Soporte vital ...">
            <a:extLst>
              <a:ext uri="{FF2B5EF4-FFF2-40B4-BE49-F238E27FC236}">
                <a16:creationId xmlns:a16="http://schemas.microsoft.com/office/drawing/2014/main" id="{DB7D3858-0C67-4272-9BBD-62FA0B498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4068"/>
            <a:ext cx="9944198" cy="682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499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529612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A887807-DDFF-40B3-9591-E3E6E43FF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6" y="1529611"/>
            <a:ext cx="9008012" cy="45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0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pPr algn="just"/>
            <a:r>
              <a:rPr lang="es-CO" dirty="0"/>
              <a:t>Paso 1 Evaluación y seguridad de la escena</a:t>
            </a:r>
          </a:p>
          <a:p>
            <a:pPr algn="just"/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DA789D4-F8B3-4027-A9E0-2ABA34D8D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6" y="2082019"/>
            <a:ext cx="9008012" cy="395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6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52" r="5520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/>
              <a:t>Agenda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2022601"/>
            <a:ext cx="4822405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marL="9144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Reflexión</a:t>
            </a:r>
            <a:r>
              <a:rPr lang="en-US" dirty="0"/>
              <a:t>.</a:t>
            </a:r>
          </a:p>
          <a:p>
            <a:pPr marL="9144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Soporte Vital Básico.</a:t>
            </a:r>
          </a:p>
          <a:p>
            <a:pPr marL="9144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Manejo</a:t>
            </a:r>
            <a:r>
              <a:rPr lang="en-US" dirty="0"/>
              <a:t> DEA</a:t>
            </a:r>
          </a:p>
          <a:p>
            <a:pPr marL="9144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Ovace</a:t>
            </a:r>
          </a:p>
          <a:p>
            <a:pPr marL="9144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Aclaraciones</a:t>
            </a:r>
            <a:r>
              <a:rPr lang="en-US" dirty="0"/>
              <a:t> y varios.</a:t>
            </a:r>
          </a:p>
          <a:p>
            <a:pPr marL="914400"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6592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pPr algn="just"/>
            <a:r>
              <a:rPr lang="es-CO" sz="2800" dirty="0"/>
              <a:t>Paso 2 </a:t>
            </a:r>
            <a:r>
              <a:rPr lang="es-ES" sz="2800" dirty="0"/>
              <a:t>activación del sistema de respuesta a emergencias (CÓDIGO AZUL) y obtención de un DESFIBRILADOR-DEA</a:t>
            </a:r>
            <a:endParaRPr lang="es-CO" sz="2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CF73E1D-D1F3-4565-998A-2C4EF1FAE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6" y="2586037"/>
            <a:ext cx="9008012" cy="366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84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pPr algn="just"/>
            <a:r>
              <a:rPr lang="es-CO" sz="4800" dirty="0"/>
              <a:t>Paso 3 Comprobación del pulso.</a:t>
            </a:r>
          </a:p>
          <a:p>
            <a:pPr algn="just"/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0D3635B-DBC0-4F04-9E6E-AFD3E2735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09" y="2370546"/>
            <a:ext cx="8909539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76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pPr algn="just"/>
            <a:r>
              <a:rPr lang="es-CO" sz="4800" dirty="0"/>
              <a:t>Paso 4 Inicio de RCP</a:t>
            </a:r>
          </a:p>
          <a:p>
            <a:pPr algn="just"/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4155DD0-DFE6-468B-B633-382AE0180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2488272"/>
            <a:ext cx="9008012" cy="394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11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pPr algn="just"/>
            <a:r>
              <a:rPr lang="es-CO" sz="4800" dirty="0"/>
              <a:t>Paso 4 Inicio de RCP</a:t>
            </a:r>
          </a:p>
          <a:p>
            <a:pPr algn="just"/>
            <a:endParaRPr lang="es-CO" sz="4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E0F0A06-8859-4DC1-90C2-041F4376B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10" y="2328129"/>
            <a:ext cx="8909538" cy="391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13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01AFFF4-82F9-4ED3-9278-9C0F79327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70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371419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B62BE40-6ACB-4F41-A64F-9FBCB3AD9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77" y="1371419"/>
            <a:ext cx="8895471" cy="452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41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41AD2A3-8995-4957-A97B-D2C57ED41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731264"/>
            <a:ext cx="9008013" cy="45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22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/>
              <a:t>SOPORTE VITAL BÁSICO</a:t>
            </a:r>
            <a:endParaRPr lang="es-CO" sz="36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pPr algn="just"/>
            <a:r>
              <a:rPr lang="es-CO" sz="4800"/>
              <a:t>Vía aérea</a:t>
            </a:r>
          </a:p>
          <a:p>
            <a:pPr algn="just"/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425B6AF-F0AF-477B-9B52-FE776A2DD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49" y="2495550"/>
            <a:ext cx="9008012" cy="393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14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4F96AC9-604C-4D01-8236-7A495D3C7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42204"/>
            <a:ext cx="9944198" cy="62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72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C3F32C0-47F0-41E6-84F1-BB86473F9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4" y="1717196"/>
            <a:ext cx="9143999" cy="45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7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386C31C9-AF10-4E30-8907-12C46E3BE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0843" y="492369"/>
            <a:ext cx="10972800" cy="5803499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0D8EF17-5FBB-4A31-913E-887DE4BEC243}"/>
              </a:ext>
            </a:extLst>
          </p:cNvPr>
          <p:cNvSpPr txBox="1"/>
          <p:nvPr/>
        </p:nvSpPr>
        <p:spPr>
          <a:xfrm>
            <a:off x="4721902" y="1783830"/>
            <a:ext cx="5921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anose="02000708030402040100" pitchFamily="2" charset="0"/>
              </a:rPr>
              <a:t>“Un líder es un repartidor de esperanza” (Napoleón Bonaparte)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C56AAA-FC5B-4584-A9FB-B51614B0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3264FD1-655C-41EF-88D8-FB50C622A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dd</a:t>
            </a:r>
          </a:p>
        </p:txBody>
      </p:sp>
    </p:spTree>
    <p:extLst>
      <p:ext uri="{BB962C8B-B14F-4D97-AF65-F5344CB8AC3E}">
        <p14:creationId xmlns:p14="http://schemas.microsoft.com/office/powerpoint/2010/main" val="3805282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6429B7D-AF71-4DE0-93F0-9772ECA77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529612"/>
            <a:ext cx="9608234" cy="482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34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F20518-ECB9-488C-A859-13BAF5F6D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14068"/>
            <a:ext cx="9944198" cy="62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03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BÁSICO: Boca a mascarilla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513346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DC53442-649F-48B6-A111-FCF3E54E6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392702"/>
            <a:ext cx="9144000" cy="476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25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E234F05-DCAF-4FBD-B8B9-DB4B75FDC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69"/>
            <a:ext cx="9950547" cy="623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45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BÁSICO: Bolsa- Mascarilla.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DD55165-EF11-48B3-B077-9E327DAFA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6" y="1661893"/>
            <a:ext cx="9144000" cy="459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39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BB298E5-9E4B-49AD-93AF-DA45047DF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14068"/>
            <a:ext cx="9944197" cy="62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54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541" y="145062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D3405F1-0E71-4419-B44F-BCF3EAA78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40" y="1450627"/>
            <a:ext cx="9076007" cy="465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60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3410660-B2F1-48D4-BEAC-194BDBD77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0"/>
            <a:ext cx="9944198" cy="635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46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A5EE95D-669B-40A1-B96C-694D0B41A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433512"/>
            <a:ext cx="9144000" cy="492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555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38F7FFA-851D-46CA-A433-713DD7827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378634"/>
            <a:ext cx="9008013" cy="486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9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E4A2603-7906-4769-88F6-51CB5A16A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717197"/>
            <a:ext cx="9008013" cy="452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55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AE8C1FA-CEFC-45D9-8BE6-5E85A787C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2" y="-1"/>
            <a:ext cx="9838006" cy="62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23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AAB05D5-04F9-4BEE-BC6D-AC52C46B0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6" y="1495425"/>
            <a:ext cx="9008012" cy="47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170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224D09-6A64-43F1-943F-CF9F5E23C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529612"/>
            <a:ext cx="9144000" cy="15049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BFDAF9D-B5F1-4BE6-8FDA-C5B5CEFD9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535" y="3034562"/>
            <a:ext cx="9008013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631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4453B5-3039-47B1-AEB3-209956C96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446143"/>
            <a:ext cx="9144000" cy="479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19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9015361-F98F-4877-AE5B-84EA827BC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48" y="1717196"/>
            <a:ext cx="9144000" cy="452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187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5FE0396-0549-48E9-9BAD-5E16E4E5C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14068"/>
            <a:ext cx="9944198" cy="638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200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F6D8931-9004-4E2C-BEC7-8AC2C804E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6" y="1717196"/>
            <a:ext cx="9008012" cy="452885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D3F410-8127-45FA-B584-E8120E69265F}"/>
              </a:ext>
            </a:extLst>
          </p:cNvPr>
          <p:cNvSpPr txBox="1"/>
          <p:nvPr/>
        </p:nvSpPr>
        <p:spPr>
          <a:xfrm>
            <a:off x="5838092" y="5064369"/>
            <a:ext cx="4009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hlinkClick r:id="rId4"/>
              </a:rPr>
              <a:t>https://www.youtube.com/watch?v=iTR5uq2L4w8</a:t>
            </a:r>
            <a:endParaRPr lang="es-CO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3CEFF5-2E86-4AAC-920F-82F41EAB8F4F}"/>
              </a:ext>
            </a:extLst>
          </p:cNvPr>
          <p:cNvSpPr txBox="1"/>
          <p:nvPr/>
        </p:nvSpPr>
        <p:spPr>
          <a:xfrm>
            <a:off x="1248507" y="179363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https://2evs.co/guias-aha-2020-adultos-novedades/</a:t>
            </a:r>
          </a:p>
        </p:txBody>
      </p:sp>
    </p:spTree>
    <p:extLst>
      <p:ext uri="{BB962C8B-B14F-4D97-AF65-F5344CB8AC3E}">
        <p14:creationId xmlns:p14="http://schemas.microsoft.com/office/powerpoint/2010/main" val="42885844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479CAC-AD83-4FFB-AEAF-529FEF230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717196"/>
            <a:ext cx="9144000" cy="452885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97A6B7-D3E7-4C5C-B80F-57E92D964796}"/>
              </a:ext>
            </a:extLst>
          </p:cNvPr>
          <p:cNvSpPr txBox="1"/>
          <p:nvPr/>
        </p:nvSpPr>
        <p:spPr>
          <a:xfrm flipH="1">
            <a:off x="2349305" y="5289452"/>
            <a:ext cx="655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hlinkClick r:id="rId4"/>
              </a:rPr>
              <a:t>https://www.youtube.com/watch?v=uRZNdoXLnJ4&amp;t=199s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3667942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77602" y="1162702"/>
            <a:ext cx="11248287" cy="5649460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B726A14-1B9F-4A7F-97EF-02D431B31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4068"/>
            <a:ext cx="12179300" cy="684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0004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A0DD42D-7C46-4076-B805-2EF98673D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4068"/>
            <a:ext cx="12179300" cy="682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01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91629BA-2ADB-4837-B75B-16AFFED47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98" y="1529611"/>
            <a:ext cx="9514450" cy="492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009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F91717D-B21B-45BE-B8A3-C2C3928846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9" r="1" b="107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154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5B561F6-EEF2-47A4-9CE0-36FA631CBC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180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05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5F41926-CD12-4E64-B387-87D6ED0651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" r="1" b="2014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89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8F156232-ABBC-406D-8234-13BD74D432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" r="1" b="7853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278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40AEB2A-76DA-4A82-9910-D131E90706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180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755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5B7593A-AF96-421E-A713-B9F0E5CA8B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4" r="1" b="5186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727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99BDBD31-3280-4DBE-BA12-BA07E7C4FF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" r="1" b="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461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979BA3D5-DA8E-400D-B236-884CBEE28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8774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74F961D-8148-445B-B3D6-0424054ED3E7}"/>
              </a:ext>
            </a:extLst>
          </p:cNvPr>
          <p:cNvSpPr txBox="1"/>
          <p:nvPr/>
        </p:nvSpPr>
        <p:spPr>
          <a:xfrm flipH="1">
            <a:off x="4659921" y="5683348"/>
            <a:ext cx="570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hlinkClick r:id="rId3"/>
              </a:rPr>
              <a:t>https://www.youtube.com/watch?v=NaWS6jnJRLY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408773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aniobra de Heimlich para adultos y para niños de más de 1 año | Cigna">
            <a:extLst>
              <a:ext uri="{FF2B5EF4-FFF2-40B4-BE49-F238E27FC236}">
                <a16:creationId xmlns:a16="http://schemas.microsoft.com/office/drawing/2014/main" id="{0F877F5B-0628-4834-910C-8A620BF775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707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F213E19-084B-4950-9AC2-B17318F678D0}"/>
              </a:ext>
            </a:extLst>
          </p:cNvPr>
          <p:cNvSpPr txBox="1"/>
          <p:nvPr/>
        </p:nvSpPr>
        <p:spPr>
          <a:xfrm flipH="1">
            <a:off x="6096000" y="5289452"/>
            <a:ext cx="522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hlinkClick r:id="rId3"/>
              </a:rPr>
              <a:t>https://www.youtube.com/watch?v=ApDv9evtQ-k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21700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C58BC5E-E27D-44A1-8C74-503792D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3224" y="1143000"/>
            <a:ext cx="0" cy="457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>
            <a:extLst>
              <a:ext uri="{FF2B5EF4-FFF2-40B4-BE49-F238E27FC236}">
                <a16:creationId xmlns:a16="http://schemas.microsoft.com/office/drawing/2014/main" id="{71B124F8-252C-4E73-BE9D-645D14716B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8" b="-1"/>
          <a:stretch/>
        </p:blipFill>
        <p:spPr bwMode="auto">
          <a:xfrm>
            <a:off x="806234" y="643467"/>
            <a:ext cx="1057953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305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658367C-9C45-4AF4-A69A-805A2ADCB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6" y="1717198"/>
            <a:ext cx="9144000" cy="452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47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56774B4-92D7-435A-987A-6691B99CC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652763"/>
            <a:ext cx="9008013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35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E1D7B95-EB90-446B-8FCB-92E3EE46B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6" y="1686101"/>
            <a:ext cx="9008012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73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8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3600" b="1" dirty="0"/>
              <a:t>SOPORTE VITAL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35" y="1717197"/>
            <a:ext cx="9008013" cy="4528858"/>
          </a:xfrm>
        </p:spPr>
        <p:txBody>
          <a:bodyPr>
            <a:normAutofit/>
          </a:bodyPr>
          <a:lstStyle/>
          <a:p>
            <a:endParaRPr lang="es-CO" sz="4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1E93BCF-E99F-49C8-A8C9-A6C9AB170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35" y="1717196"/>
            <a:ext cx="9008013" cy="45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384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386</Words>
  <Application>Microsoft Office PowerPoint</Application>
  <PresentationFormat>Panorámica</PresentationFormat>
  <Paragraphs>92</Paragraphs>
  <Slides>59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4" baseType="lpstr">
      <vt:lpstr>Arial</vt:lpstr>
      <vt:lpstr>BigNoodleTitling</vt:lpstr>
      <vt:lpstr>Calibri</vt:lpstr>
      <vt:lpstr>Calibri Light</vt:lpstr>
      <vt:lpstr>Tema de Office</vt:lpstr>
      <vt:lpstr>SOPORTE VITAL BÁSICO</vt:lpstr>
      <vt:lpstr>Agenda</vt:lpstr>
      <vt:lpstr>Presentación de PowerPoint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BÁSICO: Boca a mascarilla</vt:lpstr>
      <vt:lpstr>SOPORTE VITAL BÁSICO</vt:lpstr>
      <vt:lpstr>SOPORTE VITAL BÁSICO: Bolsa- Mascarilla.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SOPORTE VITAL BÁSICO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SOPORTE VITAL BÁSICO</dc:title>
  <dc:creator>REYNEL RIVERO</dc:creator>
  <cp:lastModifiedBy>REYNEL RIVERO</cp:lastModifiedBy>
  <cp:revision>10</cp:revision>
  <dcterms:created xsi:type="dcterms:W3CDTF">2020-08-22T13:11:32Z</dcterms:created>
  <dcterms:modified xsi:type="dcterms:W3CDTF">2021-06-18T17:27:44Z</dcterms:modified>
</cp:coreProperties>
</file>