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72" r:id="rId3"/>
    <p:sldId id="273" r:id="rId4"/>
    <p:sldId id="274" r:id="rId5"/>
    <p:sldId id="275" r:id="rId6"/>
    <p:sldId id="276" r:id="rId7"/>
    <p:sldId id="277" r:id="rId8"/>
    <p:sldId id="278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83" autoAdjust="0"/>
  </p:normalViewPr>
  <p:slideViewPr>
    <p:cSldViewPr>
      <p:cViewPr>
        <p:scale>
          <a:sx n="70" d="100"/>
          <a:sy n="70" d="100"/>
        </p:scale>
        <p:origin x="-2178" y="-8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59296-5C0D-4D74-8A64-611A5ACBC50B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1A94F-5428-4F17-B73A-023259617FE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7987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1A94F-5428-4F17-B73A-023259617FED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1228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472A-BE49-4D90-804D-B432432F638D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775F-7FF8-4B08-9266-6F196BF31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066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472A-BE49-4D90-804D-B432432F638D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775F-7FF8-4B08-9266-6F196BF31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59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472A-BE49-4D90-804D-B432432F638D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775F-7FF8-4B08-9266-6F196BF31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640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472A-BE49-4D90-804D-B432432F638D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775F-7FF8-4B08-9266-6F196BF31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484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472A-BE49-4D90-804D-B432432F638D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775F-7FF8-4B08-9266-6F196BF31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0570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472A-BE49-4D90-804D-B432432F638D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775F-7FF8-4B08-9266-6F196BF31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174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472A-BE49-4D90-804D-B432432F638D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775F-7FF8-4B08-9266-6F196BF31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413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472A-BE49-4D90-804D-B432432F638D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775F-7FF8-4B08-9266-6F196BF31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8909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472A-BE49-4D90-804D-B432432F638D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775F-7FF8-4B08-9266-6F196BF31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1817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472A-BE49-4D90-804D-B432432F638D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775F-7FF8-4B08-9266-6F196BF31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75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472A-BE49-4D90-804D-B432432F638D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775F-7FF8-4B08-9266-6F196BF31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874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0472A-BE49-4D90-804D-B432432F638D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C775F-7FF8-4B08-9266-6F196BF31A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737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4652" y="1772816"/>
            <a:ext cx="871296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/>
              <a:t>UNIVERSIDAD INDUSTRIAL DE SANTANDER</a:t>
            </a:r>
          </a:p>
          <a:p>
            <a:pPr algn="ctr"/>
            <a:r>
              <a:rPr lang="es-CO" sz="2400" dirty="0" smtClean="0"/>
              <a:t>ESCUELA DE INGENIERIAS ELECTRICA ELECTRONICA Y TELECOMUNICACIONES</a:t>
            </a:r>
          </a:p>
          <a:p>
            <a:pPr algn="ctr"/>
            <a:endParaRPr lang="es-CO" dirty="0"/>
          </a:p>
          <a:p>
            <a:pPr algn="ctr"/>
            <a:r>
              <a:rPr lang="es-CO" sz="2200" dirty="0" smtClean="0"/>
              <a:t>ESPECIALIZACION EN SISTEMAS DE DISTRIBUCION DE ENERGIA ELECTRICA</a:t>
            </a:r>
          </a:p>
          <a:p>
            <a:pPr algn="ctr"/>
            <a:endParaRPr lang="es-CO" sz="2200" dirty="0"/>
          </a:p>
          <a:p>
            <a:pPr algn="ctr"/>
            <a:r>
              <a:rPr lang="es-CO" sz="2200" dirty="0" smtClean="0"/>
              <a:t>REMUNERACIÓN Y TARIFICACIÓN</a:t>
            </a:r>
            <a:endParaRPr lang="es-CO" sz="2200" dirty="0"/>
          </a:p>
          <a:p>
            <a:pPr algn="ctr"/>
            <a:endParaRPr lang="es-CO" sz="2200" dirty="0" smtClean="0"/>
          </a:p>
          <a:p>
            <a:pPr algn="ctr"/>
            <a:r>
              <a:rPr lang="es-CO" sz="2200" dirty="0" smtClean="0"/>
              <a:t>Profesor: Ing. Hernando González Macías</a:t>
            </a:r>
            <a:endParaRPr lang="es-CO" sz="2200" dirty="0"/>
          </a:p>
          <a:p>
            <a:pPr algn="ctr"/>
            <a:endParaRPr lang="es-CO" sz="2200" dirty="0" smtClean="0"/>
          </a:p>
          <a:p>
            <a:pPr algn="ctr"/>
            <a:r>
              <a:rPr lang="es-CO" sz="2200" dirty="0" smtClean="0"/>
              <a:t>Bucaramanga año 2015</a:t>
            </a:r>
          </a:p>
          <a:p>
            <a:pPr algn="ctr"/>
            <a:endParaRPr lang="es-CO" sz="2200" dirty="0" smtClean="0"/>
          </a:p>
          <a:p>
            <a:pPr algn="ctr"/>
            <a:endParaRPr lang="es-CO" sz="2200" dirty="0" smtClean="0"/>
          </a:p>
          <a:p>
            <a:pPr algn="ctr"/>
            <a:endParaRPr lang="es-CO" sz="2200" dirty="0" smtClean="0"/>
          </a:p>
          <a:p>
            <a:pPr algn="ctr"/>
            <a:endParaRPr lang="es-CO" sz="2200" dirty="0"/>
          </a:p>
        </p:txBody>
      </p:sp>
    </p:spTree>
    <p:extLst>
      <p:ext uri="{BB962C8B-B14F-4D97-AF65-F5344CB8AC3E}">
        <p14:creationId xmlns:p14="http://schemas.microsoft.com/office/powerpoint/2010/main" val="409718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319496" y="2988241"/>
            <a:ext cx="6708888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CO" sz="3200" dirty="0" smtClean="0"/>
              <a:t>ALGUNOS CONCEPTOS Y DEFINICIONES</a:t>
            </a:r>
          </a:p>
        </p:txBody>
      </p:sp>
    </p:spTree>
    <p:extLst>
      <p:ext uri="{BB962C8B-B14F-4D97-AF65-F5344CB8AC3E}">
        <p14:creationId xmlns:p14="http://schemas.microsoft.com/office/powerpoint/2010/main" val="323947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85069" y="548680"/>
            <a:ext cx="7521290" cy="618630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ALGUNOS CONCEPTOS Y DEFINICIONES</a:t>
            </a:r>
          </a:p>
          <a:p>
            <a:endParaRPr lang="es-CO" dirty="0">
              <a:solidFill>
                <a:srgbClr val="FF0000"/>
              </a:solidFill>
            </a:endParaRPr>
          </a:p>
          <a:p>
            <a:r>
              <a:rPr lang="es-CO" dirty="0" smtClean="0">
                <a:solidFill>
                  <a:srgbClr val="FF0000"/>
                </a:solidFill>
              </a:rPr>
              <a:t>Sistema Interconectado Nacional (SIN)</a:t>
            </a:r>
          </a:p>
          <a:p>
            <a:r>
              <a:rPr lang="es-CO" dirty="0" smtClean="0"/>
              <a:t>Sistema compuesto por las plantas generadoras, líneas y subestaciones de</a:t>
            </a:r>
          </a:p>
          <a:p>
            <a:r>
              <a:rPr lang="es-CO" dirty="0"/>
              <a:t>t</a:t>
            </a:r>
            <a:r>
              <a:rPr lang="es-CO" dirty="0" smtClean="0"/>
              <a:t>ransmisión, líneas y subestaciones de distribución, Redes de distribución</a:t>
            </a:r>
          </a:p>
          <a:p>
            <a:r>
              <a:rPr lang="es-CO" dirty="0"/>
              <a:t>y</a:t>
            </a:r>
            <a:r>
              <a:rPr lang="es-CO" dirty="0" smtClean="0"/>
              <a:t> las cargas de los usuarios , conectados entre sí.</a:t>
            </a:r>
          </a:p>
          <a:p>
            <a:endParaRPr lang="es-CO" dirty="0"/>
          </a:p>
          <a:p>
            <a:r>
              <a:rPr lang="es-CO" dirty="0" smtClean="0">
                <a:solidFill>
                  <a:srgbClr val="FF0000"/>
                </a:solidFill>
              </a:rPr>
              <a:t>Sistema de Transmisión Nacional (STN).</a:t>
            </a:r>
          </a:p>
          <a:p>
            <a:r>
              <a:rPr lang="es-CO" dirty="0" smtClean="0"/>
              <a:t>Sistema de trasporte de energía eléctrica que comprende las líneas,  equipos</a:t>
            </a:r>
          </a:p>
          <a:p>
            <a:r>
              <a:rPr lang="es-CO" dirty="0"/>
              <a:t>d</a:t>
            </a:r>
            <a:r>
              <a:rPr lang="es-CO" dirty="0" smtClean="0"/>
              <a:t>e compensación y subestaciones que operan a tensiones iguales y superiores</a:t>
            </a:r>
          </a:p>
          <a:p>
            <a:r>
              <a:rPr lang="es-CO" dirty="0" smtClean="0"/>
              <a:t>a 220 </a:t>
            </a:r>
            <a:r>
              <a:rPr lang="es-CO" dirty="0" err="1" smtClean="0"/>
              <a:t>kV</a:t>
            </a:r>
            <a:r>
              <a:rPr lang="es-CO" dirty="0" smtClean="0"/>
              <a:t>, los transformadores con este nivel de tensión en el lado de baja y los</a:t>
            </a:r>
          </a:p>
          <a:p>
            <a:r>
              <a:rPr lang="es-CO" dirty="0"/>
              <a:t>c</a:t>
            </a:r>
            <a:r>
              <a:rPr lang="es-CO" dirty="0" smtClean="0"/>
              <a:t>orrespondientes módulos de conexión.</a:t>
            </a:r>
          </a:p>
          <a:p>
            <a:endParaRPr lang="es-CO" dirty="0" smtClean="0">
              <a:solidFill>
                <a:srgbClr val="FF0000"/>
              </a:solidFill>
            </a:endParaRPr>
          </a:p>
          <a:p>
            <a:r>
              <a:rPr lang="es-CO" dirty="0" smtClean="0">
                <a:solidFill>
                  <a:srgbClr val="FF0000"/>
                </a:solidFill>
              </a:rPr>
              <a:t>Sistema </a:t>
            </a:r>
            <a:r>
              <a:rPr lang="es-CO" dirty="0">
                <a:solidFill>
                  <a:srgbClr val="FF0000"/>
                </a:solidFill>
              </a:rPr>
              <a:t>de Distribución:</a:t>
            </a:r>
          </a:p>
          <a:p>
            <a:r>
              <a:rPr lang="es-CO" dirty="0"/>
              <a:t>Está compuesto por el Sistema de Transmisión Regional (STR) y el Sistema</a:t>
            </a:r>
          </a:p>
          <a:p>
            <a:r>
              <a:rPr lang="es-CO" dirty="0"/>
              <a:t>de Distribución Local (SDL). </a:t>
            </a:r>
          </a:p>
          <a:p>
            <a:endParaRPr lang="es-CO" dirty="0"/>
          </a:p>
          <a:p>
            <a:r>
              <a:rPr lang="es-CO" dirty="0" smtClean="0">
                <a:solidFill>
                  <a:srgbClr val="FF0000"/>
                </a:solidFill>
              </a:rPr>
              <a:t>Niveles de tensión: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CO" dirty="0" smtClean="0"/>
              <a:t>Nivel 4:                         Mayor o igual a 57,5 </a:t>
            </a:r>
            <a:r>
              <a:rPr lang="es-CO" dirty="0" err="1" smtClean="0"/>
              <a:t>kV</a:t>
            </a:r>
            <a:r>
              <a:rPr lang="es-CO" dirty="0" smtClean="0"/>
              <a:t> y menor a 220 </a:t>
            </a:r>
            <a:r>
              <a:rPr lang="es-CO" dirty="0" err="1" smtClean="0"/>
              <a:t>kV</a:t>
            </a:r>
            <a:r>
              <a:rPr lang="es-CO" dirty="0" smtClean="0"/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CO" dirty="0" smtClean="0"/>
              <a:t>Nivel 3:                         Mayor o igual a 30,0 </a:t>
            </a:r>
            <a:r>
              <a:rPr lang="es-CO" dirty="0" err="1" smtClean="0"/>
              <a:t>kV</a:t>
            </a:r>
            <a:r>
              <a:rPr lang="es-CO" dirty="0" smtClean="0"/>
              <a:t>  y Menor a 57,5 </a:t>
            </a:r>
            <a:r>
              <a:rPr lang="es-CO" dirty="0" err="1" smtClean="0"/>
              <a:t>kV</a:t>
            </a:r>
            <a:r>
              <a:rPr lang="es-CO" dirty="0" smtClean="0"/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CO" dirty="0" smtClean="0"/>
              <a:t>Nivel 2:                         Mayor o igual a 1,0 </a:t>
            </a:r>
            <a:r>
              <a:rPr lang="es-CO" dirty="0" err="1" smtClean="0"/>
              <a:t>kV</a:t>
            </a:r>
            <a:r>
              <a:rPr lang="es-CO" dirty="0" smtClean="0"/>
              <a:t> y Menor a 30,0 </a:t>
            </a:r>
            <a:r>
              <a:rPr lang="es-CO" dirty="0" err="1" smtClean="0"/>
              <a:t>kV</a:t>
            </a:r>
            <a:r>
              <a:rPr lang="es-CO" dirty="0" smtClean="0"/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CO" dirty="0" smtClean="0"/>
              <a:t>Nivel 1:                         Menor a 1 </a:t>
            </a:r>
            <a:r>
              <a:rPr lang="es-CO" dirty="0" err="1" smtClean="0"/>
              <a:t>kV</a:t>
            </a:r>
            <a:r>
              <a:rPr lang="es-CO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451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544026"/>
            <a:ext cx="8160250" cy="59093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Sistema de Transmisión Regional (STR):</a:t>
            </a:r>
          </a:p>
          <a:p>
            <a:r>
              <a:rPr lang="es-CO" dirty="0" smtClean="0"/>
              <a:t>Sistema de transporte de energía eléctrica compuesto por los activos de conexión</a:t>
            </a:r>
          </a:p>
          <a:p>
            <a:r>
              <a:rPr lang="es-CO" dirty="0" smtClean="0"/>
              <a:t>del Operador de Red al STN y el conjunto de líneas,  equipos y subestaciones con</a:t>
            </a:r>
          </a:p>
          <a:p>
            <a:r>
              <a:rPr lang="es-CO" dirty="0"/>
              <a:t>s</a:t>
            </a:r>
            <a:r>
              <a:rPr lang="es-CO" dirty="0" smtClean="0"/>
              <a:t>us equipos asociados que operan al nivel de tensión 4. Pueden estar conformados</a:t>
            </a:r>
          </a:p>
          <a:p>
            <a:r>
              <a:rPr lang="es-CO" dirty="0"/>
              <a:t>p</a:t>
            </a:r>
            <a:r>
              <a:rPr lang="es-CO" dirty="0" smtClean="0"/>
              <a:t>or los activos de uno o más operadores de red.</a:t>
            </a:r>
          </a:p>
          <a:p>
            <a:r>
              <a:rPr lang="es-CO" dirty="0" smtClean="0"/>
              <a:t>La Res. CREG 179 de 2014, Capítulo 9, define dos STR conformado por </a:t>
            </a:r>
            <a:r>
              <a:rPr lang="es-ES" dirty="0"/>
              <a:t>los Activos de Conexión </a:t>
            </a:r>
            <a:r>
              <a:rPr lang="es-ES" dirty="0" smtClean="0"/>
              <a:t>del </a:t>
            </a:r>
            <a:r>
              <a:rPr lang="es-ES" dirty="0"/>
              <a:t>OR al STN y el conjunto de líneas y subestaciones, con sus equipos asociados, </a:t>
            </a:r>
            <a:r>
              <a:rPr lang="es-ES" dirty="0" smtClean="0"/>
              <a:t>en </a:t>
            </a:r>
            <a:r>
              <a:rPr lang="es-ES" dirty="0"/>
              <a:t>el Nivel de Tensión </a:t>
            </a:r>
            <a:r>
              <a:rPr lang="es-ES" dirty="0" smtClean="0"/>
              <a:t>4. 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STR Norte: </a:t>
            </a:r>
            <a:r>
              <a:rPr lang="es-ES" dirty="0" smtClean="0"/>
              <a:t>conformado por la</a:t>
            </a:r>
            <a:r>
              <a:rPr lang="es-ES" dirty="0"/>
              <a:t> </a:t>
            </a:r>
            <a:r>
              <a:rPr lang="es-ES" dirty="0" smtClean="0"/>
              <a:t>Electrificadora del Caribe S.A y 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STR Centro-Sur </a:t>
            </a:r>
            <a:r>
              <a:rPr lang="es-ES" dirty="0" smtClean="0"/>
              <a:t>conformado por el resto de OR (28) </a:t>
            </a:r>
          </a:p>
          <a:p>
            <a:r>
              <a:rPr lang="es-ES" dirty="0" smtClean="0"/>
              <a:t>que forman parte del SIN. </a:t>
            </a:r>
            <a:endParaRPr lang="es-CO" dirty="0"/>
          </a:p>
          <a:p>
            <a:r>
              <a:rPr lang="es-ES" dirty="0"/>
              <a:t> </a:t>
            </a:r>
            <a:endParaRPr lang="es-CO" dirty="0"/>
          </a:p>
          <a:p>
            <a:r>
              <a:rPr lang="es-CO" dirty="0" smtClean="0">
                <a:solidFill>
                  <a:srgbClr val="FF0000"/>
                </a:solidFill>
              </a:rPr>
              <a:t>Sistema de Distribución Local (SDL):</a:t>
            </a:r>
          </a:p>
          <a:p>
            <a:r>
              <a:rPr lang="es-CO" dirty="0" smtClean="0"/>
              <a:t>Sistema de trasporte de energía eléctrica compuesto por el conjunto de líneas y</a:t>
            </a:r>
          </a:p>
          <a:p>
            <a:r>
              <a:rPr lang="es-CO" dirty="0"/>
              <a:t>s</a:t>
            </a:r>
            <a:r>
              <a:rPr lang="es-CO" dirty="0" smtClean="0"/>
              <a:t>ubestaciones  con sus equipos asociados que operan a los niveles de tensión 3,</a:t>
            </a:r>
          </a:p>
          <a:p>
            <a:r>
              <a:rPr lang="es-CO" dirty="0" smtClean="0"/>
              <a:t>2 y 1 dedicados a la prestación del servicio en un Mercado de Comercialización.</a:t>
            </a:r>
          </a:p>
          <a:p>
            <a:endParaRPr lang="es-CO" dirty="0"/>
          </a:p>
          <a:p>
            <a:r>
              <a:rPr lang="es-CO" dirty="0" smtClean="0">
                <a:solidFill>
                  <a:srgbClr val="FF0000"/>
                </a:solidFill>
              </a:rPr>
              <a:t>Mercado de Comercialización:</a:t>
            </a:r>
          </a:p>
          <a:p>
            <a:r>
              <a:rPr lang="es-CO" dirty="0" smtClean="0"/>
              <a:t>Conjunto de usuarios regulados y no regulados conectados a un STR y/o SDL</a:t>
            </a:r>
          </a:p>
          <a:p>
            <a:r>
              <a:rPr lang="es-CO" dirty="0"/>
              <a:t>s</a:t>
            </a:r>
            <a:r>
              <a:rPr lang="es-CO" dirty="0" smtClean="0"/>
              <a:t>ervido por un mismo operador de red y los conectados al STN del área de </a:t>
            </a:r>
          </a:p>
          <a:p>
            <a:r>
              <a:rPr lang="es-CO" dirty="0"/>
              <a:t>i</a:t>
            </a:r>
            <a:r>
              <a:rPr lang="es-CO" dirty="0" smtClean="0"/>
              <a:t>nfluencia del respectivo operador de red.</a:t>
            </a:r>
          </a:p>
        </p:txBody>
      </p:sp>
    </p:spTree>
    <p:extLst>
      <p:ext uri="{BB962C8B-B14F-4D97-AF65-F5344CB8AC3E}">
        <p14:creationId xmlns:p14="http://schemas.microsoft.com/office/powerpoint/2010/main" val="175721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476672"/>
            <a:ext cx="8136904" cy="61863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srgbClr val="FF0000"/>
                </a:solidFill>
              </a:rPr>
              <a:t>Operador de </a:t>
            </a:r>
            <a:r>
              <a:rPr lang="es-CO" dirty="0" smtClean="0">
                <a:solidFill>
                  <a:srgbClr val="FF0000"/>
                </a:solidFill>
              </a:rPr>
              <a:t>Red de STR y SDL </a:t>
            </a:r>
            <a:r>
              <a:rPr lang="es-CO" dirty="0">
                <a:solidFill>
                  <a:srgbClr val="FF0000"/>
                </a:solidFill>
              </a:rPr>
              <a:t>(OR):</a:t>
            </a:r>
          </a:p>
          <a:p>
            <a:pPr algn="just"/>
            <a:r>
              <a:rPr lang="es-CO" dirty="0"/>
              <a:t>Persona encargada de la planeación</a:t>
            </a:r>
            <a:r>
              <a:rPr lang="es-CO" dirty="0" smtClean="0"/>
              <a:t>, de la expansión, </a:t>
            </a:r>
            <a:r>
              <a:rPr lang="es-CO" dirty="0"/>
              <a:t>las inversiones, la operación y </a:t>
            </a:r>
            <a:r>
              <a:rPr lang="es-CO" dirty="0" smtClean="0"/>
              <a:t>el mantenimiento </a:t>
            </a:r>
            <a:r>
              <a:rPr lang="es-CO" dirty="0"/>
              <a:t>de todo o parte de un STR o SDL incluidas sus conexiones al STN.</a:t>
            </a:r>
          </a:p>
          <a:p>
            <a:pPr algn="just"/>
            <a:r>
              <a:rPr lang="es-CO" dirty="0"/>
              <a:t>Los activos pueden ser propios o de terceros. Son las empresas que tienen cargos</a:t>
            </a:r>
          </a:p>
          <a:p>
            <a:pPr algn="just"/>
            <a:r>
              <a:rPr lang="es-CO" dirty="0" smtClean="0"/>
              <a:t>por uso de los STR o SDL aprobados por la CREG. Siempre deben ser una</a:t>
            </a:r>
          </a:p>
          <a:p>
            <a:pPr algn="just"/>
            <a:r>
              <a:rPr lang="es-CO" dirty="0" smtClean="0"/>
              <a:t>Empresa de Servicios Públicos Domiciliarios  (ESP). La unidad mínima de un SDL para que un operador solicite cargos de uso corresponde a las redes que atienden la totalidad de usuarios de un Municipio.</a:t>
            </a:r>
          </a:p>
          <a:p>
            <a:pPr algn="just"/>
            <a:endParaRPr lang="es-CO" dirty="0"/>
          </a:p>
          <a:p>
            <a:pPr algn="just"/>
            <a:r>
              <a:rPr lang="es-CO" dirty="0" smtClean="0">
                <a:solidFill>
                  <a:srgbClr val="FF0000"/>
                </a:solidFill>
              </a:rPr>
              <a:t>Activos de conexión del OR al STN:</a:t>
            </a:r>
          </a:p>
          <a:p>
            <a:pPr algn="just"/>
            <a:r>
              <a:rPr lang="es-CO" dirty="0" smtClean="0"/>
              <a:t>Compuesto por las bahías de transformador con tensión mayor o igual a 220 </a:t>
            </a:r>
            <a:r>
              <a:rPr lang="es-CO" dirty="0" err="1" smtClean="0"/>
              <a:t>kV</a:t>
            </a:r>
            <a:r>
              <a:rPr lang="es-CO" dirty="0" smtClean="0"/>
              <a:t>,</a:t>
            </a:r>
          </a:p>
          <a:p>
            <a:pPr algn="just"/>
            <a:r>
              <a:rPr lang="es-CO" dirty="0"/>
              <a:t>e</a:t>
            </a:r>
            <a:r>
              <a:rPr lang="es-CO" dirty="0" smtClean="0"/>
              <a:t>l transformador con tensión primaria mayor o igual a 220 </a:t>
            </a:r>
            <a:r>
              <a:rPr lang="es-CO" dirty="0" err="1" smtClean="0"/>
              <a:t>kV</a:t>
            </a:r>
            <a:r>
              <a:rPr lang="es-CO" dirty="0" smtClean="0"/>
              <a:t> y secundaria o </a:t>
            </a:r>
          </a:p>
          <a:p>
            <a:pPr algn="just"/>
            <a:r>
              <a:rPr lang="es-CO" dirty="0"/>
              <a:t>t</a:t>
            </a:r>
            <a:r>
              <a:rPr lang="es-CO" dirty="0" smtClean="0"/>
              <a:t>erciaria cualquier tensión menor a 220 </a:t>
            </a:r>
            <a:r>
              <a:rPr lang="es-CO" dirty="0" err="1" smtClean="0"/>
              <a:t>kV</a:t>
            </a:r>
            <a:r>
              <a:rPr lang="es-CO" dirty="0" smtClean="0"/>
              <a:t> y las bahías de transformador del</a:t>
            </a:r>
          </a:p>
          <a:p>
            <a:pPr algn="just"/>
            <a:r>
              <a:rPr lang="es-CO" dirty="0"/>
              <a:t>l</a:t>
            </a:r>
            <a:r>
              <a:rPr lang="es-CO" dirty="0" smtClean="0"/>
              <a:t>ado de baja tensión. Los activos de conexión del OR al STN se remuneran mediante cargos por uso y por lo tanto hacen parte de la base regulatoria de activos y el</a:t>
            </a:r>
          </a:p>
          <a:p>
            <a:pPr algn="just"/>
            <a:r>
              <a:rPr lang="es-CO" dirty="0" smtClean="0"/>
              <a:t>OR correspondiente es responsable de su operación y mantenimiento.</a:t>
            </a:r>
          </a:p>
          <a:p>
            <a:pPr algn="just"/>
            <a:r>
              <a:rPr lang="es-CO" dirty="0" smtClean="0"/>
              <a:t>En subestaciones del STN con configuración en anillo o interruptor y medio, no</a:t>
            </a:r>
          </a:p>
          <a:p>
            <a:pPr algn="just"/>
            <a:r>
              <a:rPr lang="es-CO" dirty="0"/>
              <a:t>s</a:t>
            </a:r>
            <a:r>
              <a:rPr lang="es-CO" dirty="0" smtClean="0"/>
              <a:t>e remuneran a través de cargos por uso de la actividad de distribución las</a:t>
            </a:r>
          </a:p>
          <a:p>
            <a:pPr algn="just"/>
            <a:r>
              <a:rPr lang="es-CO" dirty="0"/>
              <a:t>b</a:t>
            </a:r>
            <a:r>
              <a:rPr lang="es-CO" dirty="0" smtClean="0"/>
              <a:t>ahías con tensión mayor o igual a 220 </a:t>
            </a:r>
            <a:r>
              <a:rPr lang="es-CO" dirty="0" err="1" smtClean="0"/>
              <a:t>kV</a:t>
            </a:r>
            <a:r>
              <a:rPr lang="es-CO" dirty="0" smtClean="0"/>
              <a:t>. (Hay equipos compartidos).</a:t>
            </a:r>
          </a:p>
          <a:p>
            <a:pPr algn="just"/>
            <a:r>
              <a:rPr lang="es-CO" dirty="0" smtClean="0"/>
              <a:t>Cuando estos activos sean compartidos por dos o mas OR, éstos deberán acordar cual de ellos se encargará de la operación y el mantenimiento y el valor a remunerar entre ellos por dichas actividades.</a:t>
            </a:r>
          </a:p>
        </p:txBody>
      </p:sp>
    </p:spTree>
    <p:extLst>
      <p:ext uri="{BB962C8B-B14F-4D97-AF65-F5344CB8AC3E}">
        <p14:creationId xmlns:p14="http://schemas.microsoft.com/office/powerpoint/2010/main" val="123782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980728"/>
            <a:ext cx="8064896" cy="50783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Activos de conexión a un STR o un SDL:</a:t>
            </a:r>
          </a:p>
          <a:p>
            <a:pPr algn="just"/>
            <a:r>
              <a:rPr lang="es-CO" dirty="0" smtClean="0"/>
              <a:t>Son los bienes requeridos  para que un OR se conecte físicamente a un STR o SDL de</a:t>
            </a:r>
          </a:p>
          <a:p>
            <a:pPr algn="just"/>
            <a:r>
              <a:rPr lang="es-CO" dirty="0"/>
              <a:t>o</a:t>
            </a:r>
            <a:r>
              <a:rPr lang="es-CO" dirty="0" smtClean="0"/>
              <a:t>tro OR.  Los utilizados exclusivamente por un usuario final para conectarse</a:t>
            </a:r>
          </a:p>
          <a:p>
            <a:pPr algn="just"/>
            <a:r>
              <a:rPr lang="es-CO" dirty="0"/>
              <a:t>a</a:t>
            </a:r>
            <a:r>
              <a:rPr lang="es-CO" dirty="0" smtClean="0"/>
              <a:t> los niveles de tensión 4, 3, 2 y 1.  Un usuario está conectado al nivel de tensión</a:t>
            </a:r>
          </a:p>
          <a:p>
            <a:pPr algn="just"/>
            <a:r>
              <a:rPr lang="es-CO" dirty="0"/>
              <a:t>e</a:t>
            </a:r>
            <a:r>
              <a:rPr lang="es-CO" dirty="0" smtClean="0"/>
              <a:t>n el que está instalado su equipo de medida individual.</a:t>
            </a:r>
          </a:p>
          <a:p>
            <a:pPr algn="just"/>
            <a:r>
              <a:rPr lang="es-CO" dirty="0" smtClean="0"/>
              <a:t>Los activo de conexión son considerados en el cálculo de los cargos por uso del</a:t>
            </a:r>
          </a:p>
          <a:p>
            <a:pPr algn="just"/>
            <a:r>
              <a:rPr lang="es-CO" dirty="0" smtClean="0"/>
              <a:t>OR que se conecta y su operación y mantenimiento están bajo su responsabilidad.</a:t>
            </a:r>
          </a:p>
          <a:p>
            <a:pPr algn="just"/>
            <a:r>
              <a:rPr lang="es-CO" dirty="0" smtClean="0"/>
              <a:t>Si los activo son compartidos deben acordar quien hace la operación y el</a:t>
            </a:r>
          </a:p>
          <a:p>
            <a:pPr algn="just"/>
            <a:r>
              <a:rPr lang="es-CO" dirty="0"/>
              <a:t>m</a:t>
            </a:r>
            <a:r>
              <a:rPr lang="es-CO" dirty="0" smtClean="0"/>
              <a:t>antenimiento y cómo se remuneran entre ellos por las actividades.</a:t>
            </a:r>
          </a:p>
          <a:p>
            <a:pPr algn="just"/>
            <a:r>
              <a:rPr lang="es-CO" dirty="0" smtClean="0"/>
              <a:t>A partir de la entrada en vigencia de la Resolución definitiva de la metodología de remuneración de la actividad de distribución de Energía Eléctrica, los activos de conexión a un STR o un SDL que tengan varios usuarios finales conectados, serán considerados como activos de uso del STR o SDL.</a:t>
            </a:r>
            <a:endParaRPr lang="es-CO" dirty="0"/>
          </a:p>
          <a:p>
            <a:r>
              <a:rPr lang="es-CO" dirty="0" smtClean="0">
                <a:solidFill>
                  <a:srgbClr val="FF0000"/>
                </a:solidFill>
              </a:rPr>
              <a:t>Activos de nivel de tensión 1:</a:t>
            </a:r>
          </a:p>
          <a:p>
            <a:pPr algn="just"/>
            <a:r>
              <a:rPr lang="es-CO" dirty="0" smtClean="0"/>
              <a:t>Son las redes de trasporte que operan a tensión menor de 1 </a:t>
            </a:r>
            <a:r>
              <a:rPr lang="es-CO" dirty="0" err="1" smtClean="0"/>
              <a:t>kV</a:t>
            </a:r>
            <a:r>
              <a:rPr lang="es-CO" dirty="0" smtClean="0"/>
              <a:t> y los </a:t>
            </a:r>
          </a:p>
          <a:p>
            <a:pPr algn="just"/>
            <a:r>
              <a:rPr lang="es-CO" dirty="0"/>
              <a:t>t</a:t>
            </a:r>
            <a:r>
              <a:rPr lang="es-CO" dirty="0" smtClean="0"/>
              <a:t>ransformadores con voltaje secundario menor a 1 </a:t>
            </a:r>
            <a:r>
              <a:rPr lang="es-CO" dirty="0" err="1" smtClean="0"/>
              <a:t>kV</a:t>
            </a:r>
            <a:r>
              <a:rPr lang="es-CO" dirty="0" smtClean="0"/>
              <a:t> que las alimentan incluyendo las protecciones y equipos de maniobra asociados sin incluir los que hacen parte</a:t>
            </a:r>
          </a:p>
          <a:p>
            <a:pPr algn="just"/>
            <a:r>
              <a:rPr lang="es-CO" dirty="0"/>
              <a:t>d</a:t>
            </a:r>
            <a:r>
              <a:rPr lang="es-CO" dirty="0" smtClean="0"/>
              <a:t>e las instalaciones internas. Son considerados activos de uso.</a:t>
            </a:r>
          </a:p>
        </p:txBody>
      </p:sp>
    </p:spTree>
    <p:extLst>
      <p:ext uri="{BB962C8B-B14F-4D97-AF65-F5344CB8AC3E}">
        <p14:creationId xmlns:p14="http://schemas.microsoft.com/office/powerpoint/2010/main" val="18415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332656"/>
            <a:ext cx="8136904" cy="61863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Activos de uso de STR y SDL:</a:t>
            </a:r>
          </a:p>
          <a:p>
            <a:r>
              <a:rPr lang="es-CO" dirty="0" smtClean="0"/>
              <a:t>Activos de trasporte que operan a voltaje menor de 220 </a:t>
            </a:r>
            <a:r>
              <a:rPr lang="es-CO" dirty="0" err="1" smtClean="0"/>
              <a:t>kV</a:t>
            </a:r>
            <a:r>
              <a:rPr lang="es-CO" dirty="0" smtClean="0"/>
              <a:t>, que son utilizados por más de un usuario y son remunerados mediante cargos por uso de STR o SDL.</a:t>
            </a:r>
          </a:p>
          <a:p>
            <a:endParaRPr lang="es-CO" dirty="0"/>
          </a:p>
          <a:p>
            <a:r>
              <a:rPr lang="es-CO" dirty="0" smtClean="0">
                <a:solidFill>
                  <a:srgbClr val="FF0000"/>
                </a:solidFill>
              </a:rPr>
              <a:t>Activos en operación:</a:t>
            </a:r>
          </a:p>
          <a:p>
            <a:r>
              <a:rPr lang="es-CO" dirty="0" smtClean="0"/>
              <a:t>Son los activos que forman parte del sistema utilizado de forma permanente</a:t>
            </a:r>
          </a:p>
          <a:p>
            <a:r>
              <a:rPr lang="es-CO" dirty="0"/>
              <a:t>e</a:t>
            </a:r>
            <a:r>
              <a:rPr lang="es-CO" dirty="0" smtClean="0"/>
              <a:t>n la actividad de distribución incluyendo los que están normalmente abiertos</a:t>
            </a:r>
          </a:p>
          <a:p>
            <a:r>
              <a:rPr lang="es-CO" dirty="0" smtClean="0"/>
              <a:t>(están disponibles para entrar en servicio en forma inmediata cuando se requieran).</a:t>
            </a:r>
          </a:p>
          <a:p>
            <a:endParaRPr lang="es-CO" dirty="0"/>
          </a:p>
          <a:p>
            <a:r>
              <a:rPr lang="es-CO" dirty="0" smtClean="0">
                <a:solidFill>
                  <a:srgbClr val="FF0000"/>
                </a:solidFill>
              </a:rPr>
              <a:t>Activos no eléctricos:</a:t>
            </a:r>
          </a:p>
          <a:p>
            <a:r>
              <a:rPr lang="es-CO" dirty="0" smtClean="0"/>
              <a:t>Son los requeridos por el OR para cumplir con su objeto social pero no forman</a:t>
            </a:r>
          </a:p>
          <a:p>
            <a:r>
              <a:rPr lang="es-CO" dirty="0"/>
              <a:t>p</a:t>
            </a:r>
            <a:r>
              <a:rPr lang="es-CO" dirty="0" smtClean="0"/>
              <a:t>arte de la infraestructura de trasporte. Incluye entre otros edificios (sedes </a:t>
            </a:r>
          </a:p>
          <a:p>
            <a:r>
              <a:rPr lang="es-CO" dirty="0"/>
              <a:t>a</a:t>
            </a:r>
            <a:r>
              <a:rPr lang="es-CO" dirty="0" smtClean="0"/>
              <a:t>dministrativas, bodegas talleres), maquinaria y equipos (grúas, vehículos,</a:t>
            </a:r>
          </a:p>
          <a:p>
            <a:r>
              <a:rPr lang="es-CO" dirty="0"/>
              <a:t>h</a:t>
            </a:r>
            <a:r>
              <a:rPr lang="es-CO" dirty="0" smtClean="0"/>
              <a:t>erramientas) equipos de cómputo y equipos de comunicaciones.</a:t>
            </a:r>
          </a:p>
          <a:p>
            <a:endParaRPr lang="es-CO" dirty="0"/>
          </a:p>
          <a:p>
            <a:r>
              <a:rPr lang="es-CO" dirty="0" smtClean="0">
                <a:solidFill>
                  <a:srgbClr val="FF0000"/>
                </a:solidFill>
              </a:rPr>
              <a:t>Activo no operativo:</a:t>
            </a:r>
          </a:p>
          <a:p>
            <a:r>
              <a:rPr lang="es-CO" dirty="0" smtClean="0"/>
              <a:t>Activo que estando disponible no se puede operar debido a la indisponibilidad de otro activo diferente a los que conforman su grupo de activos</a:t>
            </a:r>
          </a:p>
          <a:p>
            <a:endParaRPr lang="es-CO" dirty="0" smtClean="0"/>
          </a:p>
          <a:p>
            <a:r>
              <a:rPr lang="es-CO" dirty="0" smtClean="0">
                <a:solidFill>
                  <a:srgbClr val="FF0000"/>
                </a:solidFill>
              </a:rPr>
              <a:t>AOM:</a:t>
            </a:r>
          </a:p>
          <a:p>
            <a:r>
              <a:rPr lang="es-CO" dirty="0" smtClean="0"/>
              <a:t>Valor de los gastos de Administración, Operación y Mantenimiento correspondientes a la actividad de distribución de Energía Eléctrica en el STR y SDL.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727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677009"/>
            <a:ext cx="7992888" cy="56323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Base Regulatoria de Activos, BRA:</a:t>
            </a:r>
          </a:p>
          <a:p>
            <a:r>
              <a:rPr lang="es-CO" dirty="0" smtClean="0"/>
              <a:t>Valor de los activos utilizados para la prestación del servicio por parte del OR, está compuesto por activos eléctricos, activos no eléctricos y terrenos; este valor sirve de referencia para la remuneración de los ingresos asociados con las inversiones del OR para la prestación del servicio.</a:t>
            </a:r>
          </a:p>
          <a:p>
            <a:endParaRPr lang="es-CO" dirty="0"/>
          </a:p>
          <a:p>
            <a:r>
              <a:rPr lang="es-CO" dirty="0" smtClean="0">
                <a:solidFill>
                  <a:srgbClr val="FF0000"/>
                </a:solidFill>
              </a:rPr>
              <a:t>Cargos por uso del OR:</a:t>
            </a:r>
          </a:p>
          <a:p>
            <a:r>
              <a:rPr lang="es-CO" dirty="0" smtClean="0"/>
              <a:t>Son los cargos expresados en $/</a:t>
            </a:r>
            <a:r>
              <a:rPr lang="es-CO" dirty="0" err="1" smtClean="0"/>
              <a:t>kWh</a:t>
            </a:r>
            <a:r>
              <a:rPr lang="es-CO" dirty="0" smtClean="0"/>
              <a:t> acumulados para cada nivel de tensión que</a:t>
            </a:r>
          </a:p>
          <a:p>
            <a:r>
              <a:rPr lang="es-CO" dirty="0"/>
              <a:t>r</a:t>
            </a:r>
            <a:r>
              <a:rPr lang="es-CO" dirty="0" smtClean="0"/>
              <a:t>emuneran a un OR las inversiones en los activos de uso de los STR y SDL y los gastos de AOM en los que incurre para la prestación del servicio. </a:t>
            </a:r>
          </a:p>
          <a:p>
            <a:endParaRPr lang="es-CO" dirty="0"/>
          </a:p>
          <a:p>
            <a:r>
              <a:rPr lang="es-CO" dirty="0" smtClean="0">
                <a:solidFill>
                  <a:srgbClr val="FF0000"/>
                </a:solidFill>
              </a:rPr>
              <a:t>Régimen tarifario de Libertad Regulada (Art. 11 Ley 143 de 1994).</a:t>
            </a:r>
          </a:p>
          <a:p>
            <a:r>
              <a:rPr lang="es-CO" dirty="0" smtClean="0"/>
              <a:t>Régimen de tarifas mediante el cual la CREG define los criterios y la metodología</a:t>
            </a:r>
          </a:p>
          <a:p>
            <a:r>
              <a:rPr lang="es-CO" dirty="0"/>
              <a:t>c</a:t>
            </a:r>
            <a:r>
              <a:rPr lang="es-CO" dirty="0" smtClean="0"/>
              <a:t>on arreglo a los cuales las empresas de electricidad podrán determinar o </a:t>
            </a:r>
          </a:p>
          <a:p>
            <a:r>
              <a:rPr lang="es-CO" dirty="0"/>
              <a:t>c</a:t>
            </a:r>
            <a:r>
              <a:rPr lang="es-CO" dirty="0" smtClean="0"/>
              <a:t>odificar los precios máximos para los servicios ofrecidos.</a:t>
            </a:r>
          </a:p>
          <a:p>
            <a:endParaRPr lang="es-CO" dirty="0"/>
          </a:p>
          <a:p>
            <a:r>
              <a:rPr lang="es-CO" dirty="0" smtClean="0">
                <a:solidFill>
                  <a:srgbClr val="FF0000"/>
                </a:solidFill>
              </a:rPr>
              <a:t>Costos medios del operador de red.</a:t>
            </a:r>
          </a:p>
          <a:p>
            <a:r>
              <a:rPr lang="es-CO" dirty="0" smtClean="0"/>
              <a:t>Son los costos unitarios de inversión, administración, operación y mantenimiento calculados para cada OR expresados en $/</a:t>
            </a:r>
            <a:r>
              <a:rPr lang="es-CO" dirty="0" err="1" smtClean="0"/>
              <a:t>kWh</a:t>
            </a:r>
            <a:r>
              <a:rPr lang="es-CO" dirty="0" smtClean="0"/>
              <a:t> para cada nivel de tensión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1658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accent1">
              <a:shade val="95000"/>
              <a:satMod val="105000"/>
              <a:alpha val="87000"/>
            </a:schemeClr>
          </a:solidFill>
        </a:ln>
      </a:spPr>
      <a:bodyPr wrap="none" rtlCol="0">
        <a:spAutoFit/>
      </a:bodyPr>
      <a:lstStyle>
        <a:defPPr marL="342900" indent="-342900">
          <a:buAutoNum type="arabicPeriod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6675</TotalTime>
  <Words>1243</Words>
  <Application>Microsoft Office PowerPoint</Application>
  <PresentationFormat>Presentación en pantalla (4:3)</PresentationFormat>
  <Paragraphs>118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Goma</dc:creator>
  <cp:lastModifiedBy>usuario</cp:lastModifiedBy>
  <cp:revision>484</cp:revision>
  <dcterms:created xsi:type="dcterms:W3CDTF">2013-03-18T14:01:14Z</dcterms:created>
  <dcterms:modified xsi:type="dcterms:W3CDTF">2015-11-19T21:03:33Z</dcterms:modified>
</cp:coreProperties>
</file>