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1"/>
  </p:notesMasterIdLst>
  <p:sldIdLst>
    <p:sldId id="256" r:id="rId2"/>
    <p:sldId id="374" r:id="rId3"/>
    <p:sldId id="401" r:id="rId4"/>
    <p:sldId id="373" r:id="rId5"/>
    <p:sldId id="280" r:id="rId6"/>
    <p:sldId id="436" r:id="rId7"/>
    <p:sldId id="397" r:id="rId8"/>
    <p:sldId id="437" r:id="rId9"/>
    <p:sldId id="438" r:id="rId10"/>
    <p:sldId id="398" r:id="rId11"/>
    <p:sldId id="399" r:id="rId12"/>
    <p:sldId id="400" r:id="rId13"/>
    <p:sldId id="402" r:id="rId14"/>
    <p:sldId id="403" r:id="rId15"/>
    <p:sldId id="404" r:id="rId16"/>
    <p:sldId id="439"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41"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40" r:id="rId49"/>
    <p:sldId id="435" r:id="rId5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3" autoAdjust="0"/>
  </p:normalViewPr>
  <p:slideViewPr>
    <p:cSldViewPr>
      <p:cViewPr>
        <p:scale>
          <a:sx n="70" d="100"/>
          <a:sy n="70" d="100"/>
        </p:scale>
        <p:origin x="-2178" y="-8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659296-5C0D-4D74-8A64-611A5ACBC50B}" type="datetimeFigureOut">
              <a:rPr lang="es-CO" smtClean="0"/>
              <a:t>04/12/2015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1A94F-5428-4F17-B73A-023259617FED}" type="slidenum">
              <a:rPr lang="es-CO" smtClean="0"/>
              <a:t>‹Nº›</a:t>
            </a:fld>
            <a:endParaRPr lang="es-CO"/>
          </a:p>
        </p:txBody>
      </p:sp>
    </p:spTree>
    <p:extLst>
      <p:ext uri="{BB962C8B-B14F-4D97-AF65-F5344CB8AC3E}">
        <p14:creationId xmlns:p14="http://schemas.microsoft.com/office/powerpoint/2010/main" val="335798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25806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38095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421640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48484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276057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181174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166413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62890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116181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200275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50472A-BE49-4D90-804D-B432432F638D}" type="datetimeFigureOut">
              <a:rPr lang="es-CO" smtClean="0"/>
              <a:t>04/12/2015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F1C775F-7FF8-4B08-9266-6F196BF31AC1}" type="slidenum">
              <a:rPr lang="es-CO" smtClean="0"/>
              <a:t>‹Nº›</a:t>
            </a:fld>
            <a:endParaRPr lang="es-CO"/>
          </a:p>
        </p:txBody>
      </p:sp>
    </p:spTree>
    <p:extLst>
      <p:ext uri="{BB962C8B-B14F-4D97-AF65-F5344CB8AC3E}">
        <p14:creationId xmlns:p14="http://schemas.microsoft.com/office/powerpoint/2010/main" val="388874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0472A-BE49-4D90-804D-B432432F638D}" type="datetimeFigureOut">
              <a:rPr lang="es-CO" smtClean="0"/>
              <a:t>04/12/2015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C775F-7FF8-4B08-9266-6F196BF31AC1}" type="slidenum">
              <a:rPr lang="es-CO" smtClean="0"/>
              <a:t>‹Nº›</a:t>
            </a:fld>
            <a:endParaRPr lang="es-CO"/>
          </a:p>
        </p:txBody>
      </p:sp>
    </p:spTree>
    <p:extLst>
      <p:ext uri="{BB962C8B-B14F-4D97-AF65-F5344CB8AC3E}">
        <p14:creationId xmlns:p14="http://schemas.microsoft.com/office/powerpoint/2010/main" val="159737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652" y="1772816"/>
            <a:ext cx="8712968" cy="4985980"/>
          </a:xfrm>
          <a:prstGeom prst="rect">
            <a:avLst/>
          </a:prstGeom>
          <a:noFill/>
        </p:spPr>
        <p:txBody>
          <a:bodyPr wrap="square" rtlCol="0">
            <a:spAutoFit/>
          </a:bodyPr>
          <a:lstStyle/>
          <a:p>
            <a:pPr algn="ctr"/>
            <a:r>
              <a:rPr lang="es-CO" sz="3200" dirty="0" smtClean="0"/>
              <a:t>UNIVERSIDAD INDUSTRIAL DE SANTANDER</a:t>
            </a:r>
          </a:p>
          <a:p>
            <a:pPr algn="ctr"/>
            <a:r>
              <a:rPr lang="es-CO" sz="2400" dirty="0" smtClean="0"/>
              <a:t>ESCUELA DE INGENIERIAS ELECTRICA ELECTRONICA Y TELECOMUNICACIONES</a:t>
            </a:r>
          </a:p>
          <a:p>
            <a:pPr algn="ctr"/>
            <a:endParaRPr lang="es-CO" dirty="0"/>
          </a:p>
          <a:p>
            <a:pPr algn="ctr"/>
            <a:r>
              <a:rPr lang="es-CO" sz="2200" dirty="0" smtClean="0"/>
              <a:t>ESPECIALIZACION EN SISTEMAS DE DISTRIBUCION DE ENERGIA ELECTRICA</a:t>
            </a:r>
          </a:p>
          <a:p>
            <a:pPr algn="ctr"/>
            <a:endParaRPr lang="es-CO" sz="2200" dirty="0"/>
          </a:p>
          <a:p>
            <a:pPr algn="ctr"/>
            <a:r>
              <a:rPr lang="es-CO" sz="2200" dirty="0" smtClean="0"/>
              <a:t>REMUNERACIÓN Y TARIFICACIÓN</a:t>
            </a:r>
            <a:endParaRPr lang="es-CO" sz="2200" dirty="0"/>
          </a:p>
          <a:p>
            <a:pPr algn="ctr"/>
            <a:endParaRPr lang="es-CO" sz="2200" dirty="0" smtClean="0"/>
          </a:p>
          <a:p>
            <a:pPr algn="ctr"/>
            <a:r>
              <a:rPr lang="es-CO" sz="2200" dirty="0" smtClean="0"/>
              <a:t>Profesor: Ing. Hernando González Macías</a:t>
            </a:r>
            <a:endParaRPr lang="es-CO" sz="2200" dirty="0"/>
          </a:p>
          <a:p>
            <a:pPr algn="ctr"/>
            <a:endParaRPr lang="es-CO" sz="2200" dirty="0" smtClean="0"/>
          </a:p>
          <a:p>
            <a:pPr algn="ctr"/>
            <a:r>
              <a:rPr lang="es-CO" sz="2200" dirty="0" smtClean="0"/>
              <a:t>Bucaramanga año 2015</a:t>
            </a:r>
          </a:p>
          <a:p>
            <a:pPr algn="ctr"/>
            <a:endParaRPr lang="es-CO" sz="2200" dirty="0" smtClean="0"/>
          </a:p>
          <a:p>
            <a:pPr algn="ctr"/>
            <a:endParaRPr lang="es-CO" sz="2200" dirty="0" smtClean="0"/>
          </a:p>
          <a:p>
            <a:pPr algn="ctr"/>
            <a:endParaRPr lang="es-CO" sz="2200" dirty="0"/>
          </a:p>
        </p:txBody>
      </p:sp>
    </p:spTree>
    <p:extLst>
      <p:ext uri="{BB962C8B-B14F-4D97-AF65-F5344CB8AC3E}">
        <p14:creationId xmlns:p14="http://schemas.microsoft.com/office/powerpoint/2010/main" val="409718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836712"/>
                <a:ext cx="8496944" cy="4550926"/>
              </a:xfrm>
              <a:prstGeom prst="rect">
                <a:avLst/>
              </a:prstGeom>
              <a:noFill/>
              <a:ln>
                <a:noFill/>
              </a:ln>
            </p:spPr>
            <p:txBody>
              <a:bodyPr wrap="square" rtlCol="0">
                <a:spAutoFit/>
              </a:bodyPr>
              <a:lstStyle/>
              <a:p>
                <a:endParaRPr lang="es-CO" dirty="0">
                  <a:solidFill>
                    <a:srgbClr val="FF0000"/>
                  </a:solidFill>
                </a:endParaRPr>
              </a:p>
              <a:p>
                <a:endParaRPr lang="es-CO" sz="1600" dirty="0" smtClean="0"/>
              </a:p>
              <a:p>
                <a:endParaRPr lang="es-CO" sz="1600" dirty="0" smtClean="0">
                  <a:solidFill>
                    <a:srgbClr val="FF0000"/>
                  </a:solidFill>
                </a:endParaRPr>
              </a:p>
              <a:p>
                <a:r>
                  <a:rPr lang="es-CO" dirty="0" smtClean="0">
                    <a:solidFill>
                      <a:srgbClr val="FF0000"/>
                    </a:solidFill>
                  </a:rPr>
                  <a:t>1.3 </a:t>
                </a:r>
                <a:r>
                  <a:rPr lang="es-CO" dirty="0">
                    <a:solidFill>
                      <a:srgbClr val="FF0000"/>
                    </a:solidFill>
                  </a:rPr>
                  <a:t>CARGOS POR USO DE NIVEL DE ATENSIÓN </a:t>
                </a:r>
                <a:r>
                  <a:rPr lang="es-CO" dirty="0" smtClean="0">
                    <a:solidFill>
                      <a:srgbClr val="FF0000"/>
                    </a:solidFill>
                  </a:rPr>
                  <a:t>2</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𝐷𝑡</m:t>
                          </m:r>
                        </m:e>
                        <m:sub>
                          <m:r>
                            <a:rPr lang="es-CO" b="0" i="1" smtClean="0">
                              <a:solidFill>
                                <a:schemeClr val="tx1"/>
                              </a:solidFill>
                              <a:latin typeface="Cambria Math"/>
                            </a:rPr>
                            <m:t>2,</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4,</m:t>
                          </m:r>
                          <m:r>
                            <a:rPr lang="es-CO" b="0" i="1" smtClean="0">
                              <a:solidFill>
                                <a:schemeClr val="tx1"/>
                              </a:solidFill>
                              <a:latin typeface="Cambria Math"/>
                            </a:rPr>
                            <m:t>𝑅</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3,</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2.</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oMath>
                  </m:oMathPara>
                </a14:m>
                <a:endParaRPr lang="es-CO" b="0" dirty="0" smtClean="0">
                  <a:solidFill>
                    <a:schemeClr val="tx1"/>
                  </a:solidFill>
                </a:endParaRPr>
              </a:p>
              <a:p>
                <a:endParaRPr lang="es-CO"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𝐷𝑡</m:t>
                          </m:r>
                        </m:e>
                        <m:sub>
                          <m:r>
                            <a:rPr lang="es-CO" b="0" i="1" smtClean="0">
                              <a:solidFill>
                                <a:schemeClr val="tx1"/>
                              </a:solidFill>
                              <a:latin typeface="Cambria Math"/>
                            </a:rPr>
                            <m:t>2,</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𝑝</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4,</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𝑝</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3,</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𝑝</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2,</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𝑝</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oMath>
                  </m:oMathPara>
                </a14:m>
                <a:endParaRPr lang="es-CO" dirty="0" smtClean="0">
                  <a:solidFill>
                    <a:schemeClr val="tx1"/>
                  </a:solidFill>
                </a:endParaRPr>
              </a:p>
              <a:p>
                <a:endParaRPr lang="es-CO" dirty="0"/>
              </a:p>
              <a:p>
                <a:r>
                  <a:rPr lang="es-CO" dirty="0" smtClean="0">
                    <a:solidFill>
                      <a:srgbClr val="FF0000"/>
                    </a:solidFill>
                  </a:rPr>
                  <a:t>1.3.1 Cargos de activos de nivel de tensión 2</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𝐶𝐷</m:t>
                          </m:r>
                        </m:e>
                        <m:sub>
                          <m:r>
                            <a:rPr lang="es-CO" b="0" i="1" smtClean="0">
                              <a:solidFill>
                                <a:schemeClr val="tx1"/>
                              </a:solidFill>
                              <a:latin typeface="Cambria Math"/>
                            </a:rPr>
                            <m:t>2,</m:t>
                          </m:r>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𝑚</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f>
                        <m:fPr>
                          <m:ctrlPr>
                            <a:rPr lang="es-CO" b="0" i="1" smtClean="0">
                              <a:solidFill>
                                <a:schemeClr val="tx1"/>
                              </a:solidFill>
                              <a:latin typeface="Cambria Math"/>
                            </a:rPr>
                          </m:ctrlPr>
                        </m:fPr>
                        <m:num>
                          <m:sSub>
                            <m:sSubPr>
                              <m:ctrlPr>
                                <a:rPr lang="es-CO" b="0" i="1" smtClean="0">
                                  <a:solidFill>
                                    <a:schemeClr val="tx1"/>
                                  </a:solidFill>
                                  <a:latin typeface="Cambria Math"/>
                                </a:rPr>
                              </m:ctrlPr>
                            </m:sSubPr>
                            <m:e>
                              <m:r>
                                <a:rPr lang="es-CO" b="0" i="1" smtClean="0">
                                  <a:solidFill>
                                    <a:schemeClr val="tx1"/>
                                  </a:solidFill>
                                  <a:latin typeface="Cambria Math"/>
                                </a:rPr>
                                <m:t>𝐼𝐴</m:t>
                              </m:r>
                            </m:e>
                            <m:sub>
                              <m:r>
                                <a:rPr lang="es-CO" b="0" i="1" smtClean="0">
                                  <a:solidFill>
                                    <a:schemeClr val="tx1"/>
                                  </a:solidFill>
                                  <a:latin typeface="Cambria Math"/>
                                </a:rPr>
                                <m:t>𝑗</m:t>
                              </m:r>
                              <m:r>
                                <a:rPr lang="es-CO" b="0" i="1" smtClean="0">
                                  <a:solidFill>
                                    <a:schemeClr val="tx1"/>
                                  </a:solidFill>
                                  <a:latin typeface="Cambria Math"/>
                                </a:rPr>
                                <m:t>,2,</m:t>
                              </m:r>
                              <m:r>
                                <a:rPr lang="es-CO" b="0" i="1" smtClean="0">
                                  <a:solidFill>
                                    <a:schemeClr val="tx1"/>
                                  </a:solidFill>
                                  <a:latin typeface="Cambria Math"/>
                                </a:rPr>
                                <m:t>𝑡</m:t>
                              </m:r>
                            </m:sub>
                          </m:sSub>
                        </m:num>
                        <m:den>
                          <m:d>
                            <m:dPr>
                              <m:ctrlPr>
                                <a:rPr lang="es-CO" b="0" i="1" smtClean="0">
                                  <a:solidFill>
                                    <a:schemeClr val="tx1"/>
                                  </a:solidFill>
                                  <a:latin typeface="Cambria Math"/>
                                </a:rPr>
                              </m:ctrlPr>
                            </m:dPr>
                            <m:e>
                              <m:r>
                                <a:rPr lang="es-CO" b="0" i="1" smtClean="0">
                                  <a:solidFill>
                                    <a:schemeClr val="tx1"/>
                                  </a:solidFill>
                                  <a:latin typeface="Cambria Math"/>
                                </a:rPr>
                                <m:t>1−</m:t>
                              </m:r>
                              <m:sSub>
                                <m:sSubPr>
                                  <m:ctrlPr>
                                    <a:rPr lang="es-CO" b="0" i="1" smtClean="0">
                                      <a:solidFill>
                                        <a:schemeClr val="tx1"/>
                                      </a:solidFill>
                                      <a:latin typeface="Cambria Math"/>
                                    </a:rPr>
                                  </m:ctrlPr>
                                </m:sSubPr>
                                <m:e>
                                  <m:r>
                                    <a:rPr lang="es-CO" b="0" i="1" smtClean="0">
                                      <a:solidFill>
                                        <a:schemeClr val="tx1"/>
                                      </a:solidFill>
                                      <a:latin typeface="Cambria Math"/>
                                    </a:rPr>
                                    <m:t>𝑃</m:t>
                                  </m:r>
                                </m:e>
                                <m:sub>
                                  <m:r>
                                    <a:rPr lang="es-CO" b="0" i="1" smtClean="0">
                                      <a:solidFill>
                                        <a:schemeClr val="tx1"/>
                                      </a:solidFill>
                                      <a:latin typeface="Cambria Math"/>
                                    </a:rPr>
                                    <m:t>𝑗</m:t>
                                  </m:r>
                                  <m:r>
                                    <a:rPr lang="es-CO" b="0" i="1" smtClean="0">
                                      <a:solidFill>
                                        <a:schemeClr val="tx1"/>
                                      </a:solidFill>
                                      <a:latin typeface="Cambria Math"/>
                                    </a:rPr>
                                    <m:t>,2</m:t>
                                  </m:r>
                                </m:sub>
                              </m:sSub>
                            </m:e>
                          </m:d>
                          <m:r>
                            <a:rPr lang="es-CO" b="0" i="1" smtClean="0">
                              <a:solidFill>
                                <a:schemeClr val="tx1"/>
                              </a:solidFill>
                              <a:latin typeface="Cambria Math"/>
                            </a:rPr>
                            <m:t>∗</m:t>
                          </m:r>
                          <m:nary>
                            <m:naryPr>
                              <m:chr m:val="∑"/>
                              <m:ctrlPr>
                                <a:rPr lang="es-CO" b="0" i="1" smtClean="0">
                                  <a:solidFill>
                                    <a:schemeClr val="tx1"/>
                                  </a:solidFill>
                                  <a:latin typeface="Cambria Math"/>
                                </a:rPr>
                              </m:ctrlPr>
                            </m:naryPr>
                            <m:sub>
                              <m:r>
                                <m:rPr>
                                  <m:brk m:alnAt="23"/>
                                </m:rPr>
                                <a:rPr lang="es-CO" b="0" i="1" smtClean="0">
                                  <a:solidFill>
                                    <a:schemeClr val="tx1"/>
                                  </a:solidFill>
                                  <a:latin typeface="Cambria Math"/>
                                </a:rPr>
                                <m:t>𝑚</m:t>
                              </m:r>
                              <m:r>
                                <a:rPr lang="es-CO" b="0" i="1" smtClean="0">
                                  <a:solidFill>
                                    <a:schemeClr val="tx1"/>
                                  </a:solidFill>
                                  <a:latin typeface="Cambria Math"/>
                                </a:rPr>
                                <m:t>=−3</m:t>
                              </m:r>
                            </m:sub>
                            <m:sup>
                              <m:r>
                                <a:rPr lang="es-CO" b="0" i="1" smtClean="0">
                                  <a:solidFill>
                                    <a:schemeClr val="tx1"/>
                                  </a:solidFill>
                                  <a:latin typeface="Cambria Math"/>
                                </a:rPr>
                                <m:t>−14</m:t>
                              </m:r>
                            </m:sup>
                            <m:e>
                              <m:sSub>
                                <m:sSubPr>
                                  <m:ctrlPr>
                                    <a:rPr lang="es-CO" b="0" i="1" smtClean="0">
                                      <a:solidFill>
                                        <a:schemeClr val="tx1"/>
                                      </a:solidFill>
                                      <a:latin typeface="Cambria Math"/>
                                    </a:rPr>
                                  </m:ctrlPr>
                                </m:sSubPr>
                                <m:e>
                                  <m:r>
                                    <a:rPr lang="es-CO" b="0" i="1" smtClean="0">
                                      <a:solidFill>
                                        <a:schemeClr val="tx1"/>
                                      </a:solidFill>
                                      <a:latin typeface="Cambria Math"/>
                                    </a:rPr>
                                    <m:t>𝐸𝑒</m:t>
                                  </m:r>
                                </m:e>
                                <m:sub>
                                  <m:r>
                                    <a:rPr lang="es-CO" b="0" i="1" smtClean="0">
                                      <a:solidFill>
                                        <a:schemeClr val="tx1"/>
                                      </a:solidFill>
                                      <a:latin typeface="Cambria Math"/>
                                    </a:rPr>
                                    <m:t>𝑗</m:t>
                                  </m:r>
                                  <m:r>
                                    <a:rPr lang="es-CO" b="0" i="1" smtClean="0">
                                      <a:solidFill>
                                        <a:schemeClr val="tx1"/>
                                      </a:solidFill>
                                      <a:latin typeface="Cambria Math"/>
                                    </a:rPr>
                                    <m:t>,2,</m:t>
                                  </m:r>
                                  <m:r>
                                    <a:rPr lang="es-CO" b="0" i="1" smtClean="0">
                                      <a:solidFill>
                                        <a:schemeClr val="tx1"/>
                                      </a:solidFill>
                                      <a:latin typeface="Cambria Math"/>
                                    </a:rPr>
                                    <m:t>𝑚</m:t>
                                  </m:r>
                                </m:sub>
                              </m:sSub>
                            </m:e>
                          </m:nary>
                        </m:den>
                      </m:f>
                    </m:oMath>
                  </m:oMathPara>
                </a14:m>
                <a:endParaRPr lang="es-CO" b="0" dirty="0" smtClean="0">
                  <a:solidFill>
                    <a:schemeClr val="tx1"/>
                  </a:solidFill>
                </a:endParaRPr>
              </a:p>
              <a:p>
                <a:endParaRPr lang="es-CO" dirty="0" smtClean="0">
                  <a:solidFill>
                    <a:schemeClr val="tx1"/>
                  </a:solidFill>
                </a:endParaRPr>
              </a:p>
              <a:p>
                <a:endParaRPr lang="es-CO" dirty="0">
                  <a:solidFill>
                    <a:schemeClr val="tx1"/>
                  </a:solidFill>
                </a:endParaRPr>
              </a:p>
              <a:p>
                <a:endParaRPr lang="es-CO" sz="1600"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836712"/>
                <a:ext cx="8496944" cy="4550926"/>
              </a:xfrm>
              <a:prstGeom prst="rect">
                <a:avLst/>
              </a:prstGeom>
              <a:blipFill rotWithShape="1">
                <a:blip r:embed="rId2"/>
                <a:stretch>
                  <a:fillRect l="-646"/>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690773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764704"/>
                <a:ext cx="8136904" cy="5727209"/>
              </a:xfrm>
              <a:prstGeom prst="rect">
                <a:avLst/>
              </a:prstGeom>
              <a:noFill/>
              <a:ln>
                <a:noFill/>
              </a:ln>
            </p:spPr>
            <p:txBody>
              <a:bodyPr wrap="square" rtlCol="0">
                <a:spAutoFit/>
              </a:bodyPr>
              <a:lstStyle/>
              <a:p>
                <a:r>
                  <a:rPr lang="es-CO" dirty="0" smtClean="0">
                    <a:solidFill>
                      <a:srgbClr val="FF0000"/>
                    </a:solidFill>
                  </a:rPr>
                  <a:t>1.3.2 </a:t>
                </a:r>
                <a:r>
                  <a:rPr lang="es-CO" dirty="0">
                    <a:solidFill>
                      <a:srgbClr val="FF0000"/>
                    </a:solidFill>
                  </a:rPr>
                  <a:t>Cargos de activos locales (Municipio) </a:t>
                </a:r>
                <a:r>
                  <a:rPr lang="es-CO" dirty="0" smtClean="0">
                    <a:solidFill>
                      <a:srgbClr val="FF0000"/>
                    </a:solidFill>
                  </a:rPr>
                  <a:t>de nivel de </a:t>
                </a:r>
                <a:r>
                  <a:rPr lang="es-CO" dirty="0">
                    <a:solidFill>
                      <a:srgbClr val="FF0000"/>
                    </a:solidFill>
                  </a:rPr>
                  <a:t>tensión </a:t>
                </a:r>
                <a:r>
                  <a:rPr lang="es-CO" dirty="0" smtClean="0">
                    <a:solidFill>
                      <a:srgbClr val="FF0000"/>
                    </a:solidFill>
                  </a:rPr>
                  <a:t>2</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CO" sz="1600" i="1">
                              <a:latin typeface="Cambria Math"/>
                            </a:rPr>
                            <m:t>𝐶𝐷</m:t>
                          </m:r>
                        </m:e>
                        <m:sub>
                          <m:r>
                            <a:rPr lang="es-CO" sz="1600" b="0" i="1" smtClean="0">
                              <a:latin typeface="Cambria Math"/>
                            </a:rPr>
                            <m:t>2</m:t>
                          </m:r>
                          <m:r>
                            <a:rPr lang="es-CO" sz="1600" i="1">
                              <a:latin typeface="Cambria Math"/>
                            </a:rPr>
                            <m:t>,</m:t>
                          </m:r>
                          <m:r>
                            <a:rPr lang="es-CO" sz="1600" i="1">
                              <a:latin typeface="Cambria Math"/>
                            </a:rPr>
                            <m:t>𝑗</m:t>
                          </m:r>
                          <m:r>
                            <a:rPr lang="es-CO" sz="1600" i="1">
                              <a:latin typeface="Cambria Math"/>
                            </a:rPr>
                            <m:t>,</m:t>
                          </m:r>
                          <m:r>
                            <a:rPr lang="es-CO" sz="1600" i="1">
                              <a:latin typeface="Cambria Math"/>
                            </a:rPr>
                            <m:t>𝑝</m:t>
                          </m:r>
                          <m:r>
                            <a:rPr lang="es-CO" sz="1600" i="1">
                              <a:latin typeface="Cambria Math"/>
                            </a:rPr>
                            <m:t>,</m:t>
                          </m:r>
                          <m:r>
                            <a:rPr lang="es-CO" sz="1600" i="1">
                              <a:latin typeface="Cambria Math"/>
                            </a:rPr>
                            <m:t>𝑚</m:t>
                          </m:r>
                          <m:r>
                            <a:rPr lang="es-CO" sz="1600" i="1">
                              <a:latin typeface="Cambria Math"/>
                            </a:rPr>
                            <m:t>,</m:t>
                          </m:r>
                          <m:r>
                            <a:rPr lang="es-CO" sz="1600" i="1">
                              <a:latin typeface="Cambria Math"/>
                            </a:rPr>
                            <m:t>𝑡</m:t>
                          </m:r>
                        </m:sub>
                      </m:sSub>
                      <m:r>
                        <a:rPr lang="es-CO" sz="1600" i="1">
                          <a:latin typeface="Cambria Math"/>
                        </a:rPr>
                        <m:t>=</m:t>
                      </m:r>
                      <m:d>
                        <m:dPr>
                          <m:begChr m:val="["/>
                          <m:endChr m:val="]"/>
                          <m:ctrlPr>
                            <a:rPr lang="es-CO" sz="1600" i="1">
                              <a:latin typeface="Cambria Math"/>
                            </a:rPr>
                          </m:ctrlPr>
                        </m:dPr>
                        <m:e>
                          <m:f>
                            <m:fPr>
                              <m:ctrlPr>
                                <a:rPr lang="es-CO" sz="1600" i="1">
                                  <a:latin typeface="Cambria Math"/>
                                </a:rPr>
                              </m:ctrlPr>
                            </m:fPr>
                            <m:num>
                              <m:sSub>
                                <m:sSubPr>
                                  <m:ctrlPr>
                                    <a:rPr lang="es-CO" sz="1600" i="1">
                                      <a:latin typeface="Cambria Math"/>
                                    </a:rPr>
                                  </m:ctrlPr>
                                </m:sSubPr>
                                <m:e>
                                  <m:r>
                                    <a:rPr lang="es-CO" sz="1600" i="1">
                                      <a:latin typeface="Cambria Math"/>
                                    </a:rPr>
                                    <m:t>𝐼𝐴</m:t>
                                  </m:r>
                                </m:e>
                                <m:sub>
                                  <m:r>
                                    <a:rPr lang="es-CO" sz="1600" i="1">
                                      <a:latin typeface="Cambria Math"/>
                                    </a:rPr>
                                    <m:t>𝑗</m:t>
                                  </m:r>
                                  <m:r>
                                    <a:rPr lang="es-CO" sz="1600" i="1">
                                      <a:latin typeface="Cambria Math"/>
                                    </a:rPr>
                                    <m:t>,</m:t>
                                  </m:r>
                                  <m:r>
                                    <a:rPr lang="es-CO" sz="1600" i="1">
                                      <a:latin typeface="Cambria Math"/>
                                    </a:rPr>
                                    <m:t>𝑝</m:t>
                                  </m:r>
                                  <m:r>
                                    <a:rPr lang="es-CO" sz="1600" i="1">
                                      <a:latin typeface="Cambria Math"/>
                                    </a:rPr>
                                    <m:t>,2,</m:t>
                                  </m:r>
                                  <m:r>
                                    <a:rPr lang="es-CO" sz="1600" i="1">
                                      <a:latin typeface="Cambria Math"/>
                                    </a:rPr>
                                    <m:t>𝑡</m:t>
                                  </m:r>
                                </m:sub>
                              </m:sSub>
                            </m:num>
                            <m:den>
                              <m:d>
                                <m:dPr>
                                  <m:ctrlPr>
                                    <a:rPr lang="es-CO" sz="1600" i="1">
                                      <a:latin typeface="Cambria Math"/>
                                    </a:rPr>
                                  </m:ctrlPr>
                                </m:dPr>
                                <m:e>
                                  <m:r>
                                    <a:rPr lang="es-CO" sz="1600" i="1">
                                      <a:latin typeface="Cambria Math"/>
                                    </a:rPr>
                                    <m:t>1−</m:t>
                                  </m:r>
                                  <m:sSub>
                                    <m:sSubPr>
                                      <m:ctrlPr>
                                        <a:rPr lang="es-CO" sz="1600" i="1">
                                          <a:latin typeface="Cambria Math"/>
                                        </a:rPr>
                                      </m:ctrlPr>
                                    </m:sSubPr>
                                    <m:e>
                                      <m:r>
                                        <a:rPr lang="es-CO" sz="1600" i="1">
                                          <a:latin typeface="Cambria Math"/>
                                        </a:rPr>
                                        <m:t>𝑃</m:t>
                                      </m:r>
                                    </m:e>
                                    <m:sub>
                                      <m:r>
                                        <a:rPr lang="es-CO" sz="1600" i="1">
                                          <a:latin typeface="Cambria Math"/>
                                        </a:rPr>
                                        <m:t>𝑗</m:t>
                                      </m:r>
                                      <m:r>
                                        <a:rPr lang="es-CO" sz="1600" i="1">
                                          <a:latin typeface="Cambria Math"/>
                                        </a:rPr>
                                        <m:t>,2</m:t>
                                      </m:r>
                                    </m:sub>
                                  </m:sSub>
                                </m:e>
                              </m:d>
                              <m:r>
                                <a:rPr lang="es-CO" sz="1600" i="1">
                                  <a:latin typeface="Cambria Math"/>
                                </a:rPr>
                                <m:t>∗(</m:t>
                              </m:r>
                              <m:nary>
                                <m:naryPr>
                                  <m:chr m:val="∑"/>
                                  <m:ctrlPr>
                                    <a:rPr lang="es-CO" sz="1600" i="1">
                                      <a:latin typeface="Cambria Math"/>
                                    </a:rPr>
                                  </m:ctrlPr>
                                </m:naryPr>
                                <m:sub>
                                  <m:r>
                                    <m:rPr>
                                      <m:brk m:alnAt="23"/>
                                    </m:rPr>
                                    <a:rPr lang="es-CO" sz="1600" i="1">
                                      <a:latin typeface="Cambria Math"/>
                                    </a:rPr>
                                    <m:t>𝑚</m:t>
                                  </m:r>
                                  <m:r>
                                    <a:rPr lang="es-CO" sz="1600" i="1">
                                      <a:latin typeface="Cambria Math"/>
                                    </a:rPr>
                                    <m:t>=−3</m:t>
                                  </m:r>
                                </m:sub>
                                <m:sup>
                                  <m:r>
                                    <a:rPr lang="es-CO" sz="1600" i="1">
                                      <a:latin typeface="Cambria Math"/>
                                    </a:rPr>
                                    <m:t>−14</m:t>
                                  </m:r>
                                </m:sup>
                                <m:e>
                                  <m:sSub>
                                    <m:sSubPr>
                                      <m:ctrlPr>
                                        <a:rPr lang="es-CO" sz="1600" i="1">
                                          <a:latin typeface="Cambria Math"/>
                                        </a:rPr>
                                      </m:ctrlPr>
                                    </m:sSubPr>
                                    <m:e>
                                      <m:r>
                                        <a:rPr lang="es-CO" sz="1600" i="1">
                                          <a:latin typeface="Cambria Math"/>
                                        </a:rPr>
                                        <m:t>𝐸𝑒</m:t>
                                      </m:r>
                                    </m:e>
                                    <m:sub>
                                      <m:r>
                                        <a:rPr lang="es-CO" sz="1600" i="1">
                                          <a:latin typeface="Cambria Math"/>
                                        </a:rPr>
                                        <m:t>𝑗</m:t>
                                      </m:r>
                                      <m:r>
                                        <a:rPr lang="es-CO" sz="1600" i="1">
                                          <a:latin typeface="Cambria Math"/>
                                        </a:rPr>
                                        <m:t>,2,</m:t>
                                      </m:r>
                                      <m:r>
                                        <a:rPr lang="es-CO" sz="1600" i="1">
                                          <a:latin typeface="Cambria Math"/>
                                        </a:rPr>
                                        <m:t>𝑚</m:t>
                                      </m:r>
                                    </m:sub>
                                  </m:sSub>
                                  <m:r>
                                    <a:rPr lang="es-CO" sz="1600" i="1">
                                      <a:latin typeface="Cambria Math"/>
                                    </a:rPr>
                                    <m:t>)∗</m:t>
                                  </m:r>
                                  <m:f>
                                    <m:fPr>
                                      <m:ctrlPr>
                                        <a:rPr lang="es-CO" sz="1600" i="1">
                                          <a:latin typeface="Cambria Math"/>
                                        </a:rPr>
                                      </m:ctrlPr>
                                    </m:fPr>
                                    <m:num>
                                      <m:sSub>
                                        <m:sSubPr>
                                          <m:ctrlPr>
                                            <a:rPr lang="es-CO" sz="1600" i="1">
                                              <a:latin typeface="Cambria Math"/>
                                            </a:rPr>
                                          </m:ctrlPr>
                                        </m:sSubPr>
                                        <m:e>
                                          <m:r>
                                            <a:rPr lang="es-CO" sz="1600" i="1">
                                              <a:latin typeface="Cambria Math"/>
                                            </a:rPr>
                                            <m:t>𝑉</m:t>
                                          </m:r>
                                        </m:e>
                                        <m:sub>
                                          <m:r>
                                            <a:rPr lang="es-CO" sz="1600" b="0" i="1" smtClean="0">
                                              <a:latin typeface="Cambria Math"/>
                                            </a:rPr>
                                            <m:t>2</m:t>
                                          </m:r>
                                          <m:r>
                                            <a:rPr lang="es-CO" sz="1600" i="1">
                                              <a:latin typeface="Cambria Math"/>
                                            </a:rPr>
                                            <m:t>,</m:t>
                                          </m:r>
                                          <m:r>
                                            <a:rPr lang="es-CO" sz="1600" i="1">
                                              <a:latin typeface="Cambria Math"/>
                                            </a:rPr>
                                            <m:t>𝑗</m:t>
                                          </m:r>
                                          <m:r>
                                            <a:rPr lang="es-CO" sz="1600" i="1">
                                              <a:latin typeface="Cambria Math"/>
                                            </a:rPr>
                                            <m:t>,</m:t>
                                          </m:r>
                                          <m:r>
                                            <a:rPr lang="es-CO" sz="1600" i="1">
                                              <a:latin typeface="Cambria Math"/>
                                            </a:rPr>
                                            <m:t>𝑝</m:t>
                                          </m:r>
                                          <m:r>
                                            <a:rPr lang="es-CO" sz="1600" i="1">
                                              <a:latin typeface="Cambria Math"/>
                                            </a:rPr>
                                            <m:t>,</m:t>
                                          </m:r>
                                          <m:r>
                                            <a:rPr lang="es-CO" sz="1600" i="1">
                                              <a:latin typeface="Cambria Math"/>
                                            </a:rPr>
                                            <m:t>𝑚</m:t>
                                          </m:r>
                                          <m:r>
                                            <a:rPr lang="es-CO" sz="1600" i="1">
                                              <a:latin typeface="Cambria Math"/>
                                            </a:rPr>
                                            <m:t>,</m:t>
                                          </m:r>
                                          <m:r>
                                            <a:rPr lang="es-CO" sz="1600" i="1">
                                              <a:latin typeface="Cambria Math"/>
                                            </a:rPr>
                                            <m:t>𝑡</m:t>
                                          </m:r>
                                        </m:sub>
                                      </m:sSub>
                                    </m:num>
                                    <m:den>
                                      <m:sSub>
                                        <m:sSubPr>
                                          <m:ctrlPr>
                                            <a:rPr lang="es-CO" sz="1600" i="1">
                                              <a:latin typeface="Cambria Math"/>
                                            </a:rPr>
                                          </m:ctrlPr>
                                        </m:sSubPr>
                                        <m:e>
                                          <m:r>
                                            <a:rPr lang="es-CO" sz="1600" i="1">
                                              <a:latin typeface="Cambria Math"/>
                                            </a:rPr>
                                            <m:t>𝑉</m:t>
                                          </m:r>
                                        </m:e>
                                        <m:sub>
                                          <m:r>
                                            <a:rPr lang="es-CO" sz="1600" b="0" i="1" smtClean="0">
                                              <a:latin typeface="Cambria Math"/>
                                            </a:rPr>
                                            <m:t>2</m:t>
                                          </m:r>
                                          <m:r>
                                            <a:rPr lang="es-CO" sz="1600" i="1">
                                              <a:latin typeface="Cambria Math"/>
                                            </a:rPr>
                                            <m:t>,</m:t>
                                          </m:r>
                                          <m:r>
                                            <a:rPr lang="es-CO" sz="1600" i="1">
                                              <a:latin typeface="Cambria Math"/>
                                            </a:rPr>
                                            <m:t>𝑗</m:t>
                                          </m:r>
                                          <m:r>
                                            <a:rPr lang="es-CO" sz="1600" i="1">
                                              <a:latin typeface="Cambria Math"/>
                                            </a:rPr>
                                            <m:t>,</m:t>
                                          </m:r>
                                          <m:r>
                                            <a:rPr lang="es-CO" sz="1600" i="1">
                                              <a:latin typeface="Cambria Math"/>
                                            </a:rPr>
                                            <m:t>𝑚</m:t>
                                          </m:r>
                                          <m:r>
                                            <a:rPr lang="es-CO" sz="1600" i="1">
                                              <a:latin typeface="Cambria Math"/>
                                            </a:rPr>
                                            <m:t>,</m:t>
                                          </m:r>
                                          <m:r>
                                            <a:rPr lang="es-CO" sz="1600" i="1">
                                              <a:latin typeface="Cambria Math"/>
                                            </a:rPr>
                                            <m:t>𝑡</m:t>
                                          </m:r>
                                        </m:sub>
                                      </m:sSub>
                                    </m:den>
                                  </m:f>
                                </m:e>
                              </m:nary>
                            </m:den>
                          </m:f>
                          <m:r>
                            <a:rPr lang="es-CO" sz="1600" i="1">
                              <a:latin typeface="Cambria Math"/>
                            </a:rPr>
                            <m:t>+</m:t>
                          </m:r>
                          <m:f>
                            <m:fPr>
                              <m:ctrlPr>
                                <a:rPr lang="es-CO" sz="1600" i="1">
                                  <a:latin typeface="Cambria Math"/>
                                </a:rPr>
                              </m:ctrlPr>
                            </m:fPr>
                            <m:num>
                              <m:sSub>
                                <m:sSubPr>
                                  <m:ctrlPr>
                                    <a:rPr lang="es-CO" sz="1600" i="1">
                                      <a:latin typeface="Cambria Math"/>
                                    </a:rPr>
                                  </m:ctrlPr>
                                </m:sSubPr>
                                <m:e>
                                  <m:r>
                                    <a:rPr lang="es-CO" sz="1600" i="1">
                                      <a:latin typeface="Cambria Math"/>
                                    </a:rPr>
                                    <m:t>𝐼𝐴𝐼𝑁𝐶</m:t>
                                  </m:r>
                                </m:e>
                                <m:sub>
                                  <m:r>
                                    <a:rPr lang="es-CO" sz="1600" i="1">
                                      <a:latin typeface="Cambria Math"/>
                                    </a:rPr>
                                    <m:t>𝑗</m:t>
                                  </m:r>
                                  <m:r>
                                    <a:rPr lang="es-CO" sz="1600" i="1">
                                      <a:latin typeface="Cambria Math"/>
                                    </a:rPr>
                                    <m:t>,2,</m:t>
                                  </m:r>
                                  <m:r>
                                    <a:rPr lang="es-CO" sz="1600" i="1">
                                      <a:latin typeface="Cambria Math"/>
                                    </a:rPr>
                                    <m:t>𝑡</m:t>
                                  </m:r>
                                </m:sub>
                              </m:sSub>
                            </m:num>
                            <m:den>
                              <m:d>
                                <m:dPr>
                                  <m:ctrlPr>
                                    <a:rPr lang="es-CO" sz="1600" i="1">
                                      <a:latin typeface="Cambria Math"/>
                                    </a:rPr>
                                  </m:ctrlPr>
                                </m:dPr>
                                <m:e>
                                  <m:r>
                                    <a:rPr lang="es-CO" sz="1600" i="1">
                                      <a:latin typeface="Cambria Math"/>
                                    </a:rPr>
                                    <m:t>1−</m:t>
                                  </m:r>
                                  <m:sSub>
                                    <m:sSubPr>
                                      <m:ctrlPr>
                                        <a:rPr lang="es-CO" sz="1600" i="1">
                                          <a:latin typeface="Cambria Math"/>
                                        </a:rPr>
                                      </m:ctrlPr>
                                    </m:sSubPr>
                                    <m:e>
                                      <m:r>
                                        <a:rPr lang="es-CO" sz="1600" i="1">
                                          <a:latin typeface="Cambria Math"/>
                                        </a:rPr>
                                        <m:t>𝑃</m:t>
                                      </m:r>
                                    </m:e>
                                    <m:sub>
                                      <m:r>
                                        <a:rPr lang="es-CO" sz="1600" i="1">
                                          <a:latin typeface="Cambria Math"/>
                                        </a:rPr>
                                        <m:t>𝑗</m:t>
                                      </m:r>
                                      <m:r>
                                        <a:rPr lang="es-CO" sz="1600" i="1">
                                          <a:latin typeface="Cambria Math"/>
                                        </a:rPr>
                                        <m:t>,2</m:t>
                                      </m:r>
                                    </m:sub>
                                  </m:sSub>
                                </m:e>
                              </m:d>
                              <m:r>
                                <a:rPr lang="es-CO" sz="1600" i="1">
                                  <a:latin typeface="Cambria Math"/>
                                </a:rPr>
                                <m:t>∗</m:t>
                              </m:r>
                              <m:nary>
                                <m:naryPr>
                                  <m:chr m:val="∑"/>
                                  <m:ctrlPr>
                                    <a:rPr lang="es-CO" sz="1600" i="1">
                                      <a:latin typeface="Cambria Math"/>
                                    </a:rPr>
                                  </m:ctrlPr>
                                </m:naryPr>
                                <m:sub>
                                  <m:r>
                                    <m:rPr>
                                      <m:brk m:alnAt="23"/>
                                    </m:rPr>
                                    <a:rPr lang="es-CO" sz="1600" i="1">
                                      <a:latin typeface="Cambria Math"/>
                                    </a:rPr>
                                    <m:t>𝑚</m:t>
                                  </m:r>
                                  <m:r>
                                    <a:rPr lang="es-CO" sz="1600" i="1">
                                      <a:latin typeface="Cambria Math"/>
                                    </a:rPr>
                                    <m:t>=−3</m:t>
                                  </m:r>
                                </m:sub>
                                <m:sup>
                                  <m:r>
                                    <a:rPr lang="es-CO" sz="1600" i="1">
                                      <a:latin typeface="Cambria Math"/>
                                    </a:rPr>
                                    <m:t>−14</m:t>
                                  </m:r>
                                </m:sup>
                                <m:e>
                                  <m:sSub>
                                    <m:sSubPr>
                                      <m:ctrlPr>
                                        <a:rPr lang="es-CO" sz="1600" i="1">
                                          <a:latin typeface="Cambria Math"/>
                                        </a:rPr>
                                      </m:ctrlPr>
                                    </m:sSubPr>
                                    <m:e>
                                      <m:r>
                                        <a:rPr lang="es-CO" sz="1600" i="1">
                                          <a:latin typeface="Cambria Math"/>
                                        </a:rPr>
                                        <m:t>𝐸𝑒</m:t>
                                      </m:r>
                                    </m:e>
                                    <m:sub>
                                      <m:r>
                                        <a:rPr lang="es-CO" sz="1600" i="1">
                                          <a:latin typeface="Cambria Math"/>
                                        </a:rPr>
                                        <m:t>𝑗</m:t>
                                      </m:r>
                                      <m:r>
                                        <a:rPr lang="es-CO" sz="1600" i="1">
                                          <a:latin typeface="Cambria Math"/>
                                        </a:rPr>
                                        <m:t>,2,</m:t>
                                      </m:r>
                                      <m:r>
                                        <a:rPr lang="es-CO" sz="1600" i="1">
                                          <a:latin typeface="Cambria Math"/>
                                        </a:rPr>
                                        <m:t>𝑚</m:t>
                                      </m:r>
                                    </m:sub>
                                  </m:sSub>
                                </m:e>
                              </m:nary>
                            </m:den>
                          </m:f>
                        </m:e>
                      </m:d>
                      <m:r>
                        <a:rPr lang="es-CO" sz="1600" i="1">
                          <a:latin typeface="Cambria Math"/>
                        </a:rPr>
                        <m:t>∗</m:t>
                      </m:r>
                      <m:f>
                        <m:fPr>
                          <m:ctrlPr>
                            <a:rPr lang="es-CO" sz="1600" i="1">
                              <a:latin typeface="Cambria Math"/>
                            </a:rPr>
                          </m:ctrlPr>
                        </m:fPr>
                        <m:num>
                          <m:sSub>
                            <m:sSubPr>
                              <m:ctrlPr>
                                <a:rPr lang="es-CO" sz="1600" i="1">
                                  <a:latin typeface="Cambria Math"/>
                                </a:rPr>
                              </m:ctrlPr>
                            </m:sSubPr>
                            <m:e>
                              <m:r>
                                <a:rPr lang="es-CO" sz="1600" i="1">
                                  <a:latin typeface="Cambria Math"/>
                                </a:rPr>
                                <m:t>𝐼𝑃𝑃</m:t>
                              </m:r>
                            </m:e>
                            <m:sub>
                              <m:r>
                                <a:rPr lang="es-CO" sz="1600" i="1">
                                  <a:latin typeface="Cambria Math"/>
                                </a:rPr>
                                <m:t>𝑚</m:t>
                              </m:r>
                              <m:r>
                                <a:rPr lang="es-CO" sz="1600" i="1">
                                  <a:latin typeface="Cambria Math"/>
                                </a:rPr>
                                <m:t>−1</m:t>
                              </m:r>
                            </m:sub>
                          </m:sSub>
                        </m:num>
                        <m:den>
                          <m:sSub>
                            <m:sSubPr>
                              <m:ctrlPr>
                                <a:rPr lang="es-CO" sz="1600" i="1">
                                  <a:latin typeface="Cambria Math"/>
                                </a:rPr>
                              </m:ctrlPr>
                            </m:sSubPr>
                            <m:e>
                              <m:r>
                                <a:rPr lang="es-CO" sz="1600" i="1">
                                  <a:latin typeface="Cambria Math"/>
                                </a:rPr>
                                <m:t>𝐼𝑃𝑃</m:t>
                              </m:r>
                            </m:e>
                            <m:sub>
                              <m:r>
                                <a:rPr lang="es-CO" sz="1600" i="1">
                                  <a:latin typeface="Cambria Math"/>
                                </a:rPr>
                                <m:t>0</m:t>
                              </m:r>
                            </m:sub>
                          </m:sSub>
                        </m:den>
                      </m:f>
                    </m:oMath>
                  </m:oMathPara>
                </a14:m>
                <a:endParaRPr lang="es-CO" sz="1600" dirty="0"/>
              </a:p>
              <a:p>
                <a:endParaRPr lang="es-CO" dirty="0">
                  <a:solidFill>
                    <a:srgbClr val="FF0000"/>
                  </a:solidFill>
                </a:endParaRPr>
              </a:p>
              <a:p>
                <a:endParaRPr lang="es-CO" dirty="0" smtClean="0"/>
              </a:p>
              <a:p>
                <a:r>
                  <a:rPr lang="es-CO" dirty="0" smtClean="0">
                    <a:solidFill>
                      <a:srgbClr val="FF0000"/>
                    </a:solidFill>
                  </a:rPr>
                  <a:t>1.4 CARGOS POR USO DE NIVEL DE TENSIÓN 1</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𝐷𝑡</m:t>
                          </m:r>
                        </m:e>
                        <m:sub>
                          <m:r>
                            <a:rPr lang="es-CO" b="0" i="1" smtClean="0">
                              <a:latin typeface="Cambria Math"/>
                            </a:rPr>
                            <m:t>1,</m:t>
                          </m:r>
                          <m:r>
                            <a:rPr lang="es-CO" b="0" i="1" smtClean="0">
                              <a:latin typeface="Cambria Math"/>
                            </a:rPr>
                            <m:t>𝑗</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m:t>
                          </m:r>
                        </m:e>
                        <m:sub>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m:t>
                          </m:r>
                        </m:e>
                        <m:sub>
                          <m:r>
                            <a:rPr lang="es-CO" b="0" i="1" smtClean="0">
                              <a:latin typeface="Cambria Math"/>
                            </a:rPr>
                            <m:t>3,</m:t>
                          </m:r>
                          <m:r>
                            <a:rPr lang="es-CO" b="0" i="1" smtClean="0">
                              <a:latin typeface="Cambria Math"/>
                            </a:rPr>
                            <m:t>𝑗</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m:t>
                          </m:r>
                        </m:e>
                        <m:sub>
                          <m:r>
                            <a:rPr lang="es-CO" b="0" i="1" smtClean="0">
                              <a:latin typeface="Cambria Math"/>
                            </a:rPr>
                            <m:t>2,</m:t>
                          </m:r>
                          <m:r>
                            <a:rPr lang="es-CO" b="0" i="1" smtClean="0">
                              <a:latin typeface="Cambria Math"/>
                            </a:rPr>
                            <m:t>𝑗</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𝐶𝐷𝐼</m:t>
                          </m:r>
                        </m:e>
                        <m:sub>
                          <m:r>
                            <a:rPr lang="es-CO" b="0" i="1" smtClean="0">
                              <a:latin typeface="Cambria Math"/>
                            </a:rPr>
                            <m:t>1,</m:t>
                          </m:r>
                          <m:r>
                            <a:rPr lang="es-CO" b="0" i="1" smtClean="0">
                              <a:latin typeface="Cambria Math"/>
                            </a:rPr>
                            <m:t>𝑗</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𝐶𝐷𝐴</m:t>
                          </m:r>
                        </m:e>
                        <m:sub>
                          <m:r>
                            <a:rPr lang="es-CO" b="0" i="1" smtClean="0">
                              <a:latin typeface="Cambria Math"/>
                            </a:rPr>
                            <m:t>1,</m:t>
                          </m:r>
                          <m:r>
                            <a:rPr lang="es-CO" b="0" i="1" smtClean="0">
                              <a:latin typeface="Cambria Math"/>
                            </a:rPr>
                            <m:t>𝑗</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oMath>
                  </m:oMathPara>
                </a14:m>
                <a:endParaRPr lang="es-CO" b="0" dirty="0" smtClean="0"/>
              </a:p>
              <a:p>
                <a:endParaRPr lang="es-CO" dirty="0" smtClean="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𝐷𝑡</m:t>
                          </m:r>
                        </m:e>
                        <m:sub>
                          <m:r>
                            <a:rPr lang="es-CO" b="0" i="1" smtClean="0">
                              <a:latin typeface="Cambria Math"/>
                            </a:rPr>
                            <m:t>1</m:t>
                          </m:r>
                          <m:r>
                            <a:rPr lang="es-CO" i="1">
                              <a:latin typeface="Cambria Math"/>
                            </a:rPr>
                            <m:t>,</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𝐶𝐷</m:t>
                          </m:r>
                        </m:e>
                        <m:sub>
                          <m:r>
                            <a:rPr lang="es-CO" i="1">
                              <a:latin typeface="Cambria Math"/>
                            </a:rPr>
                            <m:t>4,</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𝐶𝐷</m:t>
                          </m:r>
                        </m:e>
                        <m:sub>
                          <m:r>
                            <a:rPr lang="es-CO" i="1">
                              <a:latin typeface="Cambria Math"/>
                            </a:rPr>
                            <m:t>3,</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𝐶𝐷</m:t>
                          </m:r>
                        </m:e>
                        <m:sub>
                          <m:r>
                            <a:rPr lang="es-CO" i="1">
                              <a:latin typeface="Cambria Math"/>
                            </a:rPr>
                            <m:t>2,</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𝐶𝐷𝐼</m:t>
                          </m:r>
                        </m:e>
                        <m:sub>
                          <m:r>
                            <a:rPr lang="es-CO" b="0" i="1" smtClean="0">
                              <a:latin typeface="Cambria Math"/>
                            </a:rPr>
                            <m:t>1,</m:t>
                          </m:r>
                          <m:r>
                            <a:rPr lang="es-CO" b="0" i="1" smtClean="0">
                              <a:latin typeface="Cambria Math"/>
                            </a:rPr>
                            <m:t>𝑗</m:t>
                          </m:r>
                          <m:r>
                            <a:rPr lang="es-CO" b="0" i="1" smtClean="0">
                              <a:latin typeface="Cambria Math"/>
                            </a:rPr>
                            <m:t>,</m:t>
                          </m:r>
                          <m:r>
                            <a:rPr lang="es-CO" b="0" i="1" smtClean="0">
                              <a:latin typeface="Cambria Math"/>
                            </a:rPr>
                            <m:t>𝑝</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oMath>
                  </m:oMathPara>
                </a14:m>
                <a:endParaRPr lang="es-CO" b="0" dirty="0" smtClean="0"/>
              </a:p>
              <a:p>
                <a:endParaRPr lang="es-CO" dirty="0" smtClean="0"/>
              </a:p>
              <a:p>
                <a14:m>
                  <m:oMath xmlns:m="http://schemas.openxmlformats.org/officeDocument/2006/math">
                    <m:sSub>
                      <m:sSubPr>
                        <m:ctrlPr>
                          <a:rPr lang="es-CO" i="1">
                            <a:latin typeface="Cambria Math"/>
                          </a:rPr>
                        </m:ctrlPr>
                      </m:sSubPr>
                      <m:e>
                        <m:r>
                          <a:rPr lang="es-CO" i="1">
                            <a:latin typeface="Cambria Math"/>
                          </a:rPr>
                          <m:t>𝐶𝐷𝐼</m:t>
                        </m:r>
                      </m:e>
                      <m:sub>
                        <m:r>
                          <a:rPr lang="es-CO" i="1">
                            <a:latin typeface="Cambria Math"/>
                          </a:rPr>
                          <m:t>1,</m:t>
                        </m:r>
                      </m:sub>
                    </m:sSub>
                  </m:oMath>
                </a14:m>
                <a:r>
                  <a:rPr lang="es-CO" dirty="0" smtClean="0"/>
                  <a:t> : Cargo de inversión del nivel de tensión 1 del OR</a:t>
                </a:r>
                <a:endParaRPr lang="es-CO" dirty="0"/>
              </a:p>
              <a:p>
                <a14:m>
                  <m:oMath xmlns:m="http://schemas.openxmlformats.org/officeDocument/2006/math">
                    <m:sSub>
                      <m:sSubPr>
                        <m:ctrlPr>
                          <a:rPr lang="es-CO" i="1">
                            <a:latin typeface="Cambria Math"/>
                          </a:rPr>
                        </m:ctrlPr>
                      </m:sSubPr>
                      <m:e>
                        <m:r>
                          <a:rPr lang="es-CO" i="1">
                            <a:latin typeface="Cambria Math"/>
                          </a:rPr>
                          <m:t>𝐶𝐷</m:t>
                        </m:r>
                        <m:r>
                          <a:rPr lang="es-CO" b="0" i="1" smtClean="0">
                            <a:latin typeface="Cambria Math"/>
                          </a:rPr>
                          <m:t>𝐴</m:t>
                        </m:r>
                      </m:e>
                      <m:sub>
                        <m:r>
                          <a:rPr lang="es-CO" i="1">
                            <a:latin typeface="Cambria Math"/>
                          </a:rPr>
                          <m:t>1,</m:t>
                        </m:r>
                      </m:sub>
                    </m:sSub>
                    <m:r>
                      <a:rPr lang="es-CO" b="0" i="0" smtClean="0">
                        <a:latin typeface="Cambria Math"/>
                      </a:rPr>
                      <m:t>: </m:t>
                    </m:r>
                  </m:oMath>
                </a14:m>
                <a:r>
                  <a:rPr lang="es-CO" dirty="0"/>
                  <a:t>Cargo de AOM del nivel de tensión 1 del OR</a:t>
                </a:r>
              </a:p>
              <a:p>
                <a:endParaRPr lang="es-CO" dirty="0" smtClean="0">
                  <a:solidFill>
                    <a:srgbClr val="FF0000"/>
                  </a:solidFill>
                </a:endParaRPr>
              </a:p>
              <a:p>
                <a:r>
                  <a:rPr lang="es-CO" dirty="0" smtClean="0">
                    <a:solidFill>
                      <a:srgbClr val="FF0000"/>
                    </a:solidFill>
                  </a:rPr>
                  <a:t>1.4.1 Cargo de activos de nivel de tensión 1</a:t>
                </a:r>
              </a:p>
              <a:p>
                <a:endParaRPr lang="es-CO" dirty="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𝐶𝐷</m:t>
                          </m:r>
                          <m:r>
                            <a:rPr lang="es-CO" b="0" i="1" smtClean="0">
                              <a:latin typeface="Cambria Math"/>
                            </a:rPr>
                            <m:t>𝐼</m:t>
                          </m:r>
                        </m:e>
                        <m:sub>
                          <m:r>
                            <a:rPr lang="es-CO" b="0" i="1" smtClean="0">
                              <a:latin typeface="Cambria Math"/>
                            </a:rPr>
                            <m:t>1</m:t>
                          </m:r>
                          <m:r>
                            <a:rPr lang="es-CO" i="1">
                              <a:latin typeface="Cambria Math"/>
                            </a:rPr>
                            <m:t>,</m:t>
                          </m:r>
                          <m:r>
                            <a:rPr lang="es-CO" i="1">
                              <a:latin typeface="Cambria Math"/>
                            </a:rPr>
                            <m:t>𝑗</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,1,</m:t>
                              </m:r>
                              <m:r>
                                <a:rPr lang="es-CO" i="1">
                                  <a:latin typeface="Cambria Math"/>
                                </a:rPr>
                                <m:t>𝑡</m:t>
                              </m:r>
                            </m:sub>
                          </m:sSub>
                        </m:num>
                        <m:den>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,1</m:t>
                                  </m:r>
                                </m:sub>
                              </m:sSub>
                            </m:e>
                          </m:d>
                          <m:r>
                            <a:rPr lang="es-CO" i="1">
                              <a:latin typeface="Cambria Math"/>
                            </a:rPr>
                            <m:t>∗</m:t>
                          </m:r>
                          <m:nary>
                            <m:naryPr>
                              <m:chr m:val="∑"/>
                              <m:ctrlPr>
                                <a:rPr lang="es-CO" i="1">
                                  <a:latin typeface="Cambria Math"/>
                                </a:rPr>
                              </m:ctrlPr>
                            </m:naryPr>
                            <m:sub>
                              <m:r>
                                <m:rPr>
                                  <m:brk m:alnAt="23"/>
                                </m:rPr>
                                <a:rPr lang="es-CO" i="1">
                                  <a:latin typeface="Cambria Math"/>
                                </a:rPr>
                                <m:t>𝑚</m:t>
                              </m:r>
                              <m:r>
                                <a:rPr lang="es-CO" i="1">
                                  <a:latin typeface="Cambria Math"/>
                                </a:rPr>
                                <m:t>=−3</m:t>
                              </m:r>
                            </m:sub>
                            <m:sup>
                              <m:r>
                                <a:rPr lang="es-CO" i="1">
                                  <a:latin typeface="Cambria Math"/>
                                </a:rPr>
                                <m:t>−14</m:t>
                              </m:r>
                            </m:sup>
                            <m:e>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,1,</m:t>
                                  </m:r>
                                  <m:r>
                                    <a:rPr lang="es-CO" i="1">
                                      <a:latin typeface="Cambria Math"/>
                                    </a:rPr>
                                    <m:t>𝑚</m:t>
                                  </m:r>
                                </m:sub>
                              </m:sSub>
                            </m:e>
                          </m:nary>
                        </m:den>
                      </m:f>
                    </m:oMath>
                  </m:oMathPara>
                </a14:m>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764704"/>
                <a:ext cx="8136904" cy="5727209"/>
              </a:xfrm>
              <a:prstGeom prst="rect">
                <a:avLst/>
              </a:prstGeom>
              <a:blipFill rotWithShape="1">
                <a:blip r:embed="rId2"/>
                <a:stretch>
                  <a:fillRect l="-599" t="-532"/>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111530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772796"/>
                <a:ext cx="8208912" cy="4787977"/>
              </a:xfrm>
              <a:prstGeom prst="rect">
                <a:avLst/>
              </a:prstGeom>
              <a:noFill/>
              <a:ln>
                <a:noFill/>
              </a:ln>
            </p:spPr>
            <p:txBody>
              <a:bodyPr wrap="square" rtlCol="0">
                <a:spAutoFit/>
              </a:bodyPr>
              <a:lstStyle/>
              <a:p>
                <a:r>
                  <a:rPr lang="es-CO" dirty="0" smtClean="0">
                    <a:solidFill>
                      <a:srgbClr val="FF0000"/>
                    </a:solidFill>
                  </a:rPr>
                  <a:t>1.4.2 </a:t>
                </a:r>
                <a:r>
                  <a:rPr lang="es-CO" dirty="0">
                    <a:solidFill>
                      <a:srgbClr val="FF0000"/>
                    </a:solidFill>
                  </a:rPr>
                  <a:t>Cargos de activos locales (Municipio) </a:t>
                </a:r>
                <a:r>
                  <a:rPr lang="es-CO" dirty="0" smtClean="0">
                    <a:solidFill>
                      <a:srgbClr val="FF0000"/>
                    </a:solidFill>
                  </a:rPr>
                  <a:t>de nivel de </a:t>
                </a:r>
                <a:r>
                  <a:rPr lang="es-CO" dirty="0">
                    <a:solidFill>
                      <a:srgbClr val="FF0000"/>
                    </a:solidFill>
                  </a:rPr>
                  <a:t>tensión </a:t>
                </a:r>
                <a:r>
                  <a:rPr lang="es-CO" dirty="0" smtClean="0">
                    <a:solidFill>
                      <a:srgbClr val="FF0000"/>
                    </a:solidFill>
                  </a:rPr>
                  <a:t>1</a:t>
                </a:r>
                <a:endParaRPr lang="es-CO" dirty="0">
                  <a:solidFill>
                    <a:srgbClr val="FF0000"/>
                  </a:solidFill>
                </a:endParaRPr>
              </a:p>
              <a:p>
                <a:endParaRPr lang="es-CO" dirty="0" smtClean="0"/>
              </a:p>
              <a:p>
                <a:endParaRPr lang="es-CO" dirty="0" smtClean="0"/>
              </a:p>
              <a:p>
                <a:pPr/>
                <a14:m>
                  <m:oMathPara xmlns:m="http://schemas.openxmlformats.org/officeDocument/2006/math">
                    <m:oMathParaPr>
                      <m:jc m:val="centerGroup"/>
                    </m:oMathParaPr>
                    <m:oMath xmlns:m="http://schemas.openxmlformats.org/officeDocument/2006/math">
                      <m:sSub>
                        <m:sSubPr>
                          <m:ctrlPr>
                            <a:rPr lang="es-CO" sz="1600" i="1">
                              <a:latin typeface="Cambria Math"/>
                            </a:rPr>
                          </m:ctrlPr>
                        </m:sSubPr>
                        <m:e>
                          <m:r>
                            <a:rPr lang="es-CO" sz="1600" i="1">
                              <a:latin typeface="Cambria Math"/>
                            </a:rPr>
                            <m:t>𝐶𝐷</m:t>
                          </m:r>
                          <m:r>
                            <a:rPr lang="es-CO" sz="1600" b="0" i="1" smtClean="0">
                              <a:latin typeface="Cambria Math"/>
                            </a:rPr>
                            <m:t>𝐼</m:t>
                          </m:r>
                        </m:e>
                        <m:sub>
                          <m:r>
                            <a:rPr lang="es-CO" sz="1600" b="0" i="1" smtClean="0">
                              <a:latin typeface="Cambria Math"/>
                            </a:rPr>
                            <m:t>1</m:t>
                          </m:r>
                          <m:r>
                            <a:rPr lang="es-CO" sz="1600" i="1">
                              <a:latin typeface="Cambria Math"/>
                            </a:rPr>
                            <m:t>,</m:t>
                          </m:r>
                          <m:r>
                            <a:rPr lang="es-CO" sz="1600" i="1">
                              <a:latin typeface="Cambria Math"/>
                            </a:rPr>
                            <m:t>𝑗</m:t>
                          </m:r>
                          <m:r>
                            <a:rPr lang="es-CO" sz="1600" i="1">
                              <a:latin typeface="Cambria Math"/>
                            </a:rPr>
                            <m:t>,</m:t>
                          </m:r>
                          <m:r>
                            <a:rPr lang="es-CO" sz="1600" i="1">
                              <a:latin typeface="Cambria Math"/>
                            </a:rPr>
                            <m:t>𝑝</m:t>
                          </m:r>
                          <m:r>
                            <a:rPr lang="es-CO" sz="1600" i="1">
                              <a:latin typeface="Cambria Math"/>
                            </a:rPr>
                            <m:t>,</m:t>
                          </m:r>
                          <m:r>
                            <a:rPr lang="es-CO" sz="1600" i="1">
                              <a:latin typeface="Cambria Math"/>
                            </a:rPr>
                            <m:t>𝑚</m:t>
                          </m:r>
                          <m:r>
                            <a:rPr lang="es-CO" sz="1600" i="1">
                              <a:latin typeface="Cambria Math"/>
                            </a:rPr>
                            <m:t>,</m:t>
                          </m:r>
                          <m:r>
                            <a:rPr lang="es-CO" sz="1600" i="1">
                              <a:latin typeface="Cambria Math"/>
                            </a:rPr>
                            <m:t>𝑡</m:t>
                          </m:r>
                        </m:sub>
                      </m:sSub>
                      <m:r>
                        <a:rPr lang="es-CO" sz="1600" i="1">
                          <a:latin typeface="Cambria Math"/>
                        </a:rPr>
                        <m:t>=</m:t>
                      </m:r>
                      <m:d>
                        <m:dPr>
                          <m:begChr m:val="["/>
                          <m:endChr m:val="]"/>
                          <m:ctrlPr>
                            <a:rPr lang="es-CO" sz="1600" i="1">
                              <a:latin typeface="Cambria Math"/>
                            </a:rPr>
                          </m:ctrlPr>
                        </m:dPr>
                        <m:e>
                          <m:f>
                            <m:fPr>
                              <m:ctrlPr>
                                <a:rPr lang="es-CO" sz="1600" i="1">
                                  <a:latin typeface="Cambria Math"/>
                                </a:rPr>
                              </m:ctrlPr>
                            </m:fPr>
                            <m:num>
                              <m:sSub>
                                <m:sSubPr>
                                  <m:ctrlPr>
                                    <a:rPr lang="es-CO" sz="1600" i="1">
                                      <a:latin typeface="Cambria Math"/>
                                    </a:rPr>
                                  </m:ctrlPr>
                                </m:sSubPr>
                                <m:e>
                                  <m:r>
                                    <a:rPr lang="es-CO" sz="1600" i="1">
                                      <a:latin typeface="Cambria Math"/>
                                    </a:rPr>
                                    <m:t>𝐼𝐴</m:t>
                                  </m:r>
                                </m:e>
                                <m:sub>
                                  <m:r>
                                    <a:rPr lang="es-CO" sz="1600" i="1">
                                      <a:latin typeface="Cambria Math"/>
                                    </a:rPr>
                                    <m:t>𝑗</m:t>
                                  </m:r>
                                  <m:r>
                                    <a:rPr lang="es-CO" sz="1600" i="1">
                                      <a:latin typeface="Cambria Math"/>
                                    </a:rPr>
                                    <m:t>,</m:t>
                                  </m:r>
                                  <m:r>
                                    <a:rPr lang="es-CO" sz="1600" i="1">
                                      <a:latin typeface="Cambria Math"/>
                                    </a:rPr>
                                    <m:t>𝑝</m:t>
                                  </m:r>
                                  <m:r>
                                    <a:rPr lang="es-CO" sz="1600" i="1">
                                      <a:latin typeface="Cambria Math"/>
                                    </a:rPr>
                                    <m:t>,1,</m:t>
                                  </m:r>
                                  <m:r>
                                    <a:rPr lang="es-CO" sz="1600" i="1">
                                      <a:latin typeface="Cambria Math"/>
                                    </a:rPr>
                                    <m:t>𝑡</m:t>
                                  </m:r>
                                </m:sub>
                              </m:sSub>
                            </m:num>
                            <m:den>
                              <m:d>
                                <m:dPr>
                                  <m:ctrlPr>
                                    <a:rPr lang="es-CO" sz="1600" i="1">
                                      <a:latin typeface="Cambria Math"/>
                                    </a:rPr>
                                  </m:ctrlPr>
                                </m:dPr>
                                <m:e>
                                  <m:r>
                                    <a:rPr lang="es-CO" sz="1600" i="1">
                                      <a:latin typeface="Cambria Math"/>
                                    </a:rPr>
                                    <m:t>1−</m:t>
                                  </m:r>
                                  <m:sSub>
                                    <m:sSubPr>
                                      <m:ctrlPr>
                                        <a:rPr lang="es-CO" sz="1600" i="1">
                                          <a:latin typeface="Cambria Math"/>
                                        </a:rPr>
                                      </m:ctrlPr>
                                    </m:sSubPr>
                                    <m:e>
                                      <m:r>
                                        <a:rPr lang="es-CO" sz="1600" i="1">
                                          <a:latin typeface="Cambria Math"/>
                                        </a:rPr>
                                        <m:t>𝑃</m:t>
                                      </m:r>
                                    </m:e>
                                    <m:sub>
                                      <m:r>
                                        <a:rPr lang="es-CO" sz="1600" i="1">
                                          <a:latin typeface="Cambria Math"/>
                                        </a:rPr>
                                        <m:t>𝑗</m:t>
                                      </m:r>
                                      <m:r>
                                        <a:rPr lang="es-CO" sz="1600" i="1">
                                          <a:latin typeface="Cambria Math"/>
                                        </a:rPr>
                                        <m:t>,1</m:t>
                                      </m:r>
                                    </m:sub>
                                  </m:sSub>
                                </m:e>
                              </m:d>
                              <m:r>
                                <a:rPr lang="es-CO" sz="1600" i="1">
                                  <a:latin typeface="Cambria Math"/>
                                </a:rPr>
                                <m:t>∗(</m:t>
                              </m:r>
                              <m:nary>
                                <m:naryPr>
                                  <m:chr m:val="∑"/>
                                  <m:ctrlPr>
                                    <a:rPr lang="es-CO" sz="1600" i="1">
                                      <a:latin typeface="Cambria Math"/>
                                    </a:rPr>
                                  </m:ctrlPr>
                                </m:naryPr>
                                <m:sub>
                                  <m:r>
                                    <m:rPr>
                                      <m:brk m:alnAt="23"/>
                                    </m:rPr>
                                    <a:rPr lang="es-CO" sz="1600" i="1">
                                      <a:latin typeface="Cambria Math"/>
                                    </a:rPr>
                                    <m:t>𝑚</m:t>
                                  </m:r>
                                  <m:r>
                                    <a:rPr lang="es-CO" sz="1600" i="1">
                                      <a:latin typeface="Cambria Math"/>
                                    </a:rPr>
                                    <m:t>=−3</m:t>
                                  </m:r>
                                </m:sub>
                                <m:sup>
                                  <m:r>
                                    <a:rPr lang="es-CO" sz="1600" i="1">
                                      <a:latin typeface="Cambria Math"/>
                                    </a:rPr>
                                    <m:t>−14</m:t>
                                  </m:r>
                                </m:sup>
                                <m:e>
                                  <m:sSub>
                                    <m:sSubPr>
                                      <m:ctrlPr>
                                        <a:rPr lang="es-CO" sz="1600" i="1">
                                          <a:latin typeface="Cambria Math"/>
                                        </a:rPr>
                                      </m:ctrlPr>
                                    </m:sSubPr>
                                    <m:e>
                                      <m:r>
                                        <a:rPr lang="es-CO" sz="1600" i="1">
                                          <a:latin typeface="Cambria Math"/>
                                        </a:rPr>
                                        <m:t>𝐸𝑒</m:t>
                                      </m:r>
                                    </m:e>
                                    <m:sub>
                                      <m:r>
                                        <a:rPr lang="es-CO" sz="1600" i="1">
                                          <a:latin typeface="Cambria Math"/>
                                        </a:rPr>
                                        <m:t>𝑗</m:t>
                                      </m:r>
                                      <m:r>
                                        <a:rPr lang="es-CO" sz="1600" i="1">
                                          <a:latin typeface="Cambria Math"/>
                                        </a:rPr>
                                        <m:t>,1,</m:t>
                                      </m:r>
                                      <m:r>
                                        <a:rPr lang="es-CO" sz="1600" i="1">
                                          <a:latin typeface="Cambria Math"/>
                                        </a:rPr>
                                        <m:t>𝑚</m:t>
                                      </m:r>
                                    </m:sub>
                                  </m:sSub>
                                  <m:r>
                                    <a:rPr lang="es-CO" sz="1600" i="1">
                                      <a:latin typeface="Cambria Math"/>
                                    </a:rPr>
                                    <m:t>)∗</m:t>
                                  </m:r>
                                  <m:f>
                                    <m:fPr>
                                      <m:ctrlPr>
                                        <a:rPr lang="es-CO" sz="1600" i="1">
                                          <a:latin typeface="Cambria Math"/>
                                        </a:rPr>
                                      </m:ctrlPr>
                                    </m:fPr>
                                    <m:num>
                                      <m:sSub>
                                        <m:sSubPr>
                                          <m:ctrlPr>
                                            <a:rPr lang="es-CO" sz="1600" i="1">
                                              <a:latin typeface="Cambria Math"/>
                                            </a:rPr>
                                          </m:ctrlPr>
                                        </m:sSubPr>
                                        <m:e>
                                          <m:r>
                                            <a:rPr lang="es-CO" sz="1600" i="1">
                                              <a:latin typeface="Cambria Math"/>
                                            </a:rPr>
                                            <m:t>𝑉</m:t>
                                          </m:r>
                                        </m:e>
                                        <m:sub>
                                          <m:r>
                                            <a:rPr lang="es-CO" sz="1600" b="0" i="1" smtClean="0">
                                              <a:latin typeface="Cambria Math"/>
                                            </a:rPr>
                                            <m:t>1</m:t>
                                          </m:r>
                                          <m:r>
                                            <a:rPr lang="es-CO" sz="1600" i="1">
                                              <a:latin typeface="Cambria Math"/>
                                            </a:rPr>
                                            <m:t>,</m:t>
                                          </m:r>
                                          <m:r>
                                            <a:rPr lang="es-CO" sz="1600" i="1">
                                              <a:latin typeface="Cambria Math"/>
                                            </a:rPr>
                                            <m:t>𝑗</m:t>
                                          </m:r>
                                          <m:r>
                                            <a:rPr lang="es-CO" sz="1600" i="1">
                                              <a:latin typeface="Cambria Math"/>
                                            </a:rPr>
                                            <m:t>,</m:t>
                                          </m:r>
                                          <m:r>
                                            <a:rPr lang="es-CO" sz="1600" i="1">
                                              <a:latin typeface="Cambria Math"/>
                                            </a:rPr>
                                            <m:t>𝑝</m:t>
                                          </m:r>
                                          <m:r>
                                            <a:rPr lang="es-CO" sz="1600" i="1">
                                              <a:latin typeface="Cambria Math"/>
                                            </a:rPr>
                                            <m:t>,</m:t>
                                          </m:r>
                                          <m:r>
                                            <a:rPr lang="es-CO" sz="1600" i="1">
                                              <a:latin typeface="Cambria Math"/>
                                            </a:rPr>
                                            <m:t>𝑚</m:t>
                                          </m:r>
                                          <m:r>
                                            <a:rPr lang="es-CO" sz="1600" i="1">
                                              <a:latin typeface="Cambria Math"/>
                                            </a:rPr>
                                            <m:t>,</m:t>
                                          </m:r>
                                          <m:r>
                                            <a:rPr lang="es-CO" sz="1600" i="1">
                                              <a:latin typeface="Cambria Math"/>
                                            </a:rPr>
                                            <m:t>𝑡</m:t>
                                          </m:r>
                                        </m:sub>
                                      </m:sSub>
                                    </m:num>
                                    <m:den>
                                      <m:sSub>
                                        <m:sSubPr>
                                          <m:ctrlPr>
                                            <a:rPr lang="es-CO" sz="1600" i="1">
                                              <a:latin typeface="Cambria Math"/>
                                            </a:rPr>
                                          </m:ctrlPr>
                                        </m:sSubPr>
                                        <m:e>
                                          <m:r>
                                            <a:rPr lang="es-CO" sz="1600" i="1">
                                              <a:latin typeface="Cambria Math"/>
                                            </a:rPr>
                                            <m:t>𝑉</m:t>
                                          </m:r>
                                        </m:e>
                                        <m:sub>
                                          <m:r>
                                            <a:rPr lang="es-CO" sz="1600" b="0" i="1" smtClean="0">
                                              <a:latin typeface="Cambria Math"/>
                                            </a:rPr>
                                            <m:t>1</m:t>
                                          </m:r>
                                          <m:r>
                                            <a:rPr lang="es-CO" sz="1600" i="1">
                                              <a:latin typeface="Cambria Math"/>
                                            </a:rPr>
                                            <m:t>,</m:t>
                                          </m:r>
                                          <m:r>
                                            <a:rPr lang="es-CO" sz="1600" i="1">
                                              <a:latin typeface="Cambria Math"/>
                                            </a:rPr>
                                            <m:t>𝑗</m:t>
                                          </m:r>
                                          <m:r>
                                            <a:rPr lang="es-CO" sz="1600" i="1">
                                              <a:latin typeface="Cambria Math"/>
                                            </a:rPr>
                                            <m:t>,</m:t>
                                          </m:r>
                                          <m:r>
                                            <a:rPr lang="es-CO" sz="1600" i="1">
                                              <a:latin typeface="Cambria Math"/>
                                            </a:rPr>
                                            <m:t>𝑚</m:t>
                                          </m:r>
                                          <m:r>
                                            <a:rPr lang="es-CO" sz="1600" i="1">
                                              <a:latin typeface="Cambria Math"/>
                                            </a:rPr>
                                            <m:t>,</m:t>
                                          </m:r>
                                          <m:r>
                                            <a:rPr lang="es-CO" sz="1600" i="1">
                                              <a:latin typeface="Cambria Math"/>
                                            </a:rPr>
                                            <m:t>𝑡</m:t>
                                          </m:r>
                                        </m:sub>
                                      </m:sSub>
                                    </m:den>
                                  </m:f>
                                </m:e>
                              </m:nary>
                            </m:den>
                          </m:f>
                          <m:r>
                            <a:rPr lang="es-CO" sz="1600" i="1">
                              <a:latin typeface="Cambria Math"/>
                            </a:rPr>
                            <m:t>+</m:t>
                          </m:r>
                          <m:f>
                            <m:fPr>
                              <m:ctrlPr>
                                <a:rPr lang="es-CO" sz="1600" i="1">
                                  <a:latin typeface="Cambria Math"/>
                                </a:rPr>
                              </m:ctrlPr>
                            </m:fPr>
                            <m:num>
                              <m:sSub>
                                <m:sSubPr>
                                  <m:ctrlPr>
                                    <a:rPr lang="es-CO" sz="1600" i="1">
                                      <a:latin typeface="Cambria Math"/>
                                    </a:rPr>
                                  </m:ctrlPr>
                                </m:sSubPr>
                                <m:e>
                                  <m:r>
                                    <a:rPr lang="es-CO" sz="1600" i="1">
                                      <a:latin typeface="Cambria Math"/>
                                    </a:rPr>
                                    <m:t>𝐼𝐴𝐼𝑁𝐶</m:t>
                                  </m:r>
                                </m:e>
                                <m:sub>
                                  <m:r>
                                    <a:rPr lang="es-CO" sz="1600" i="1">
                                      <a:latin typeface="Cambria Math"/>
                                    </a:rPr>
                                    <m:t>𝑗</m:t>
                                  </m:r>
                                  <m:r>
                                    <a:rPr lang="es-CO" sz="1600" i="1">
                                      <a:latin typeface="Cambria Math"/>
                                    </a:rPr>
                                    <m:t>,1,</m:t>
                                  </m:r>
                                  <m:r>
                                    <a:rPr lang="es-CO" sz="1600" i="1">
                                      <a:latin typeface="Cambria Math"/>
                                    </a:rPr>
                                    <m:t>𝑡</m:t>
                                  </m:r>
                                </m:sub>
                              </m:sSub>
                            </m:num>
                            <m:den>
                              <m:d>
                                <m:dPr>
                                  <m:ctrlPr>
                                    <a:rPr lang="es-CO" sz="1600" i="1">
                                      <a:latin typeface="Cambria Math"/>
                                    </a:rPr>
                                  </m:ctrlPr>
                                </m:dPr>
                                <m:e>
                                  <m:r>
                                    <a:rPr lang="es-CO" sz="1600" i="1">
                                      <a:latin typeface="Cambria Math"/>
                                    </a:rPr>
                                    <m:t>1−</m:t>
                                  </m:r>
                                  <m:sSub>
                                    <m:sSubPr>
                                      <m:ctrlPr>
                                        <a:rPr lang="es-CO" sz="1600" i="1">
                                          <a:latin typeface="Cambria Math"/>
                                        </a:rPr>
                                      </m:ctrlPr>
                                    </m:sSubPr>
                                    <m:e>
                                      <m:r>
                                        <a:rPr lang="es-CO" sz="1600" i="1">
                                          <a:latin typeface="Cambria Math"/>
                                        </a:rPr>
                                        <m:t>𝑃</m:t>
                                      </m:r>
                                    </m:e>
                                    <m:sub>
                                      <m:r>
                                        <a:rPr lang="es-CO" sz="1600" i="1">
                                          <a:latin typeface="Cambria Math"/>
                                        </a:rPr>
                                        <m:t>𝑗</m:t>
                                      </m:r>
                                      <m:r>
                                        <a:rPr lang="es-CO" sz="1600" i="1">
                                          <a:latin typeface="Cambria Math"/>
                                        </a:rPr>
                                        <m:t>,1</m:t>
                                      </m:r>
                                    </m:sub>
                                  </m:sSub>
                                </m:e>
                              </m:d>
                              <m:r>
                                <a:rPr lang="es-CO" sz="1600" i="1">
                                  <a:latin typeface="Cambria Math"/>
                                </a:rPr>
                                <m:t>∗</m:t>
                              </m:r>
                              <m:nary>
                                <m:naryPr>
                                  <m:chr m:val="∑"/>
                                  <m:ctrlPr>
                                    <a:rPr lang="es-CO" sz="1600" i="1">
                                      <a:latin typeface="Cambria Math"/>
                                    </a:rPr>
                                  </m:ctrlPr>
                                </m:naryPr>
                                <m:sub>
                                  <m:r>
                                    <m:rPr>
                                      <m:brk m:alnAt="23"/>
                                    </m:rPr>
                                    <a:rPr lang="es-CO" sz="1600" i="1">
                                      <a:latin typeface="Cambria Math"/>
                                    </a:rPr>
                                    <m:t>𝑚</m:t>
                                  </m:r>
                                  <m:r>
                                    <a:rPr lang="es-CO" sz="1600" i="1">
                                      <a:latin typeface="Cambria Math"/>
                                    </a:rPr>
                                    <m:t>=−3</m:t>
                                  </m:r>
                                </m:sub>
                                <m:sup>
                                  <m:r>
                                    <a:rPr lang="es-CO" sz="1600" i="1">
                                      <a:latin typeface="Cambria Math"/>
                                    </a:rPr>
                                    <m:t>−14</m:t>
                                  </m:r>
                                </m:sup>
                                <m:e>
                                  <m:sSub>
                                    <m:sSubPr>
                                      <m:ctrlPr>
                                        <a:rPr lang="es-CO" sz="1600" i="1">
                                          <a:latin typeface="Cambria Math"/>
                                        </a:rPr>
                                      </m:ctrlPr>
                                    </m:sSubPr>
                                    <m:e>
                                      <m:r>
                                        <a:rPr lang="es-CO" sz="1600" i="1">
                                          <a:latin typeface="Cambria Math"/>
                                        </a:rPr>
                                        <m:t>𝐸𝑒</m:t>
                                      </m:r>
                                    </m:e>
                                    <m:sub>
                                      <m:r>
                                        <a:rPr lang="es-CO" sz="1600" i="1">
                                          <a:latin typeface="Cambria Math"/>
                                        </a:rPr>
                                        <m:t>𝑗</m:t>
                                      </m:r>
                                      <m:r>
                                        <a:rPr lang="es-CO" sz="1600" i="1">
                                          <a:latin typeface="Cambria Math"/>
                                        </a:rPr>
                                        <m:t>,1,</m:t>
                                      </m:r>
                                      <m:r>
                                        <a:rPr lang="es-CO" sz="1600" i="1">
                                          <a:latin typeface="Cambria Math"/>
                                        </a:rPr>
                                        <m:t>𝑚</m:t>
                                      </m:r>
                                    </m:sub>
                                  </m:sSub>
                                </m:e>
                              </m:nary>
                            </m:den>
                          </m:f>
                        </m:e>
                      </m:d>
                      <m:r>
                        <a:rPr lang="es-CO" sz="1600" i="1">
                          <a:latin typeface="Cambria Math"/>
                        </a:rPr>
                        <m:t>∗</m:t>
                      </m:r>
                      <m:f>
                        <m:fPr>
                          <m:ctrlPr>
                            <a:rPr lang="es-CO" sz="1600" i="1">
                              <a:latin typeface="Cambria Math"/>
                            </a:rPr>
                          </m:ctrlPr>
                        </m:fPr>
                        <m:num>
                          <m:sSub>
                            <m:sSubPr>
                              <m:ctrlPr>
                                <a:rPr lang="es-CO" sz="1600" i="1">
                                  <a:latin typeface="Cambria Math"/>
                                </a:rPr>
                              </m:ctrlPr>
                            </m:sSubPr>
                            <m:e>
                              <m:r>
                                <a:rPr lang="es-CO" sz="1600" i="1">
                                  <a:latin typeface="Cambria Math"/>
                                </a:rPr>
                                <m:t>𝐼𝑃𝑃</m:t>
                              </m:r>
                            </m:e>
                            <m:sub>
                              <m:r>
                                <a:rPr lang="es-CO" sz="1600" i="1">
                                  <a:latin typeface="Cambria Math"/>
                                </a:rPr>
                                <m:t>𝑚</m:t>
                              </m:r>
                              <m:r>
                                <a:rPr lang="es-CO" sz="1600" i="1">
                                  <a:latin typeface="Cambria Math"/>
                                </a:rPr>
                                <m:t>−1</m:t>
                              </m:r>
                            </m:sub>
                          </m:sSub>
                        </m:num>
                        <m:den>
                          <m:sSub>
                            <m:sSubPr>
                              <m:ctrlPr>
                                <a:rPr lang="es-CO" sz="1600" i="1">
                                  <a:latin typeface="Cambria Math"/>
                                </a:rPr>
                              </m:ctrlPr>
                            </m:sSubPr>
                            <m:e>
                              <m:r>
                                <a:rPr lang="es-CO" sz="1600" i="1">
                                  <a:latin typeface="Cambria Math"/>
                                </a:rPr>
                                <m:t>𝐼𝑃𝑃</m:t>
                              </m:r>
                            </m:e>
                            <m:sub>
                              <m:r>
                                <a:rPr lang="es-CO" sz="1600" i="1">
                                  <a:latin typeface="Cambria Math"/>
                                </a:rPr>
                                <m:t>0</m:t>
                              </m:r>
                            </m:sub>
                          </m:sSub>
                        </m:den>
                      </m:f>
                    </m:oMath>
                  </m:oMathPara>
                </a14:m>
                <a:endParaRPr lang="es-CO" sz="1600" dirty="0" smtClean="0"/>
              </a:p>
              <a:p>
                <a:endParaRPr lang="es-CO" sz="1600" dirty="0"/>
              </a:p>
              <a:p>
                <a:endParaRPr lang="es-CO" sz="1600" dirty="0" smtClean="0"/>
              </a:p>
              <a:p>
                <a:r>
                  <a:rPr lang="es-CO" dirty="0" smtClean="0">
                    <a:solidFill>
                      <a:srgbClr val="FF0000"/>
                    </a:solidFill>
                  </a:rPr>
                  <a:t>1.4.3 Cargos de AOM de nivel de tensión 1</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𝐶𝐷𝐴</m:t>
                          </m:r>
                        </m:e>
                        <m:sub>
                          <m:r>
                            <a:rPr lang="es-CO" b="0" i="1" smtClean="0">
                              <a:latin typeface="Cambria Math"/>
                            </a:rPr>
                            <m:t>1,</m:t>
                          </m:r>
                          <m:r>
                            <a:rPr lang="es-CO" b="0" i="1" smtClean="0">
                              <a:latin typeface="Cambria Math"/>
                            </a:rPr>
                            <m:t>𝑗</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𝐼𝐴𝐴𝑂𝑀</m:t>
                              </m:r>
                            </m:e>
                            <m:sub>
                              <m:r>
                                <a:rPr lang="es-CO" b="0" i="1" smtClean="0">
                                  <a:latin typeface="Cambria Math"/>
                                </a:rPr>
                                <m:t>𝑗</m:t>
                              </m:r>
                              <m:r>
                                <a:rPr lang="es-CO" b="0" i="1" smtClean="0">
                                  <a:latin typeface="Cambria Math"/>
                                </a:rPr>
                                <m:t>,1,</m:t>
                              </m:r>
                              <m:r>
                                <a:rPr lang="es-CO" b="0" i="1" smtClean="0">
                                  <a:latin typeface="Cambria Math"/>
                                </a:rPr>
                                <m:t>𝑡</m:t>
                              </m:r>
                            </m:sub>
                          </m:sSub>
                        </m:num>
                        <m:den>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,1</m:t>
                                  </m:r>
                                </m:sub>
                              </m:sSub>
                            </m:e>
                          </m:d>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𝑚</m:t>
                              </m:r>
                              <m:r>
                                <a:rPr lang="es-CO" b="0" i="1" smtClean="0">
                                  <a:latin typeface="Cambria Math"/>
                                </a:rPr>
                                <m:t>=−3</m:t>
                              </m:r>
                            </m:sub>
                            <m:sup>
                              <m:r>
                                <a:rPr lang="es-CO" b="0" i="1" smtClean="0">
                                  <a:latin typeface="Cambria Math"/>
                                </a:rPr>
                                <m:t>−14</m:t>
                              </m:r>
                            </m:sup>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,1,</m:t>
                                  </m:r>
                                  <m:r>
                                    <a:rPr lang="es-CO" b="0" i="1" smtClean="0">
                                      <a:latin typeface="Cambria Math"/>
                                    </a:rPr>
                                    <m:t>𝑚</m:t>
                                  </m:r>
                                </m:sub>
                              </m:sSub>
                            </m:e>
                          </m:nary>
                        </m:den>
                      </m:f>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𝐼𝑃𝑃</m:t>
                              </m:r>
                            </m:e>
                            <m:sub>
                              <m:r>
                                <a:rPr lang="es-CO" b="0" i="1" smtClean="0">
                                  <a:latin typeface="Cambria Math"/>
                                </a:rPr>
                                <m:t>𝑚</m:t>
                              </m:r>
                              <m:r>
                                <a:rPr lang="es-CO" b="0" i="1" smtClean="0">
                                  <a:latin typeface="Cambria Math"/>
                                </a:rPr>
                                <m:t>−1</m:t>
                              </m:r>
                            </m:sub>
                          </m:sSub>
                        </m:num>
                        <m:den>
                          <m:sSub>
                            <m:sSubPr>
                              <m:ctrlPr>
                                <a:rPr lang="es-CO" b="0" i="1" smtClean="0">
                                  <a:latin typeface="Cambria Math"/>
                                </a:rPr>
                              </m:ctrlPr>
                            </m:sSubPr>
                            <m:e>
                              <m:r>
                                <a:rPr lang="es-CO" b="0" i="1" smtClean="0">
                                  <a:latin typeface="Cambria Math"/>
                                </a:rPr>
                                <m:t>𝐼𝑃𝑃</m:t>
                              </m:r>
                            </m:e>
                            <m:sub>
                              <m:r>
                                <a:rPr lang="es-CO" b="0" i="1" smtClean="0">
                                  <a:latin typeface="Cambria Math"/>
                                </a:rPr>
                                <m:t>0</m:t>
                              </m:r>
                            </m:sub>
                          </m:sSub>
                        </m:den>
                      </m:f>
                    </m:oMath>
                  </m:oMathPara>
                </a14:m>
                <a:endParaRPr lang="es-CO" b="0" dirty="0" smtClean="0"/>
              </a:p>
              <a:p>
                <a:endParaRPr lang="es-CO" dirty="0" smtClean="0"/>
              </a:p>
              <a:p>
                <a:r>
                  <a:rPr lang="es-CO" dirty="0" smtClean="0"/>
                  <a:t>CDA : Cargo de AOM de nivel de tensión 1 del OR</a:t>
                </a:r>
                <a:endParaRPr lang="es-CO" dirty="0"/>
              </a:p>
              <a:p>
                <a:endParaRPr lang="es-CO" dirty="0" smtClean="0"/>
              </a:p>
              <a:p>
                <a14:m>
                  <m:oMath xmlns:m="http://schemas.openxmlformats.org/officeDocument/2006/math">
                    <m:sSub>
                      <m:sSubPr>
                        <m:ctrlPr>
                          <a:rPr lang="es-CO" i="1" smtClean="0">
                            <a:latin typeface="Cambria Math"/>
                          </a:rPr>
                        </m:ctrlPr>
                      </m:sSubPr>
                      <m:e>
                        <m:r>
                          <a:rPr lang="es-CO" i="1">
                            <a:latin typeface="Cambria Math"/>
                          </a:rPr>
                          <m:t>𝐼𝐴𝐴𝑂𝑀</m:t>
                        </m:r>
                      </m:e>
                      <m:sub>
                        <m:r>
                          <a:rPr lang="es-CO" i="1">
                            <a:latin typeface="Cambria Math"/>
                          </a:rPr>
                          <m:t>𝑗</m:t>
                        </m:r>
                        <m:r>
                          <a:rPr lang="es-CO" i="1">
                            <a:latin typeface="Cambria Math"/>
                          </a:rPr>
                          <m:t>,1</m:t>
                        </m:r>
                      </m:sub>
                    </m:sSub>
                  </m:oMath>
                </a14:m>
                <a:r>
                  <a:rPr lang="es-CO" dirty="0" smtClean="0"/>
                  <a:t> : Ingreso anual por AOM del OR en activos de nivel de tensión 1</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772796"/>
                <a:ext cx="8208912" cy="4787977"/>
              </a:xfrm>
              <a:prstGeom prst="rect">
                <a:avLst/>
              </a:prstGeom>
              <a:blipFill rotWithShape="1">
                <a:blip r:embed="rId2"/>
                <a:stretch>
                  <a:fillRect l="-669" t="-637"/>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113452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4067944" y="2348880"/>
            <a:ext cx="936104" cy="57606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mc:AlternateContent xmlns:mc="http://schemas.openxmlformats.org/markup-compatibility/2006" xmlns:a14="http://schemas.microsoft.com/office/drawing/2010/main">
        <mc:Choice Requires="a14">
          <p:sp>
            <p:nvSpPr>
              <p:cNvPr id="2" name="1 CuadroTexto"/>
              <p:cNvSpPr txBox="1"/>
              <p:nvPr/>
            </p:nvSpPr>
            <p:spPr>
              <a:xfrm>
                <a:off x="611560" y="476672"/>
                <a:ext cx="7992888" cy="6403356"/>
              </a:xfrm>
              <a:prstGeom prst="rect">
                <a:avLst/>
              </a:prstGeom>
              <a:solidFill>
                <a:schemeClr val="bg1"/>
              </a:solidFill>
              <a:ln>
                <a:solidFill>
                  <a:schemeClr val="bg1"/>
                </a:solidFill>
              </a:ln>
            </p:spPr>
            <p:txBody>
              <a:bodyPr wrap="square" rtlCol="0">
                <a:spAutoFit/>
              </a:bodyPr>
              <a:lstStyle/>
              <a:p>
                <a:pPr algn="ctr"/>
                <a:r>
                  <a:rPr lang="es-CO" dirty="0" smtClean="0">
                    <a:solidFill>
                      <a:srgbClr val="FF0000"/>
                    </a:solidFill>
                  </a:rPr>
                  <a:t>CAPÍTULO 2.  </a:t>
                </a:r>
                <a:r>
                  <a:rPr lang="es-CO" dirty="0">
                    <a:solidFill>
                      <a:srgbClr val="FF0000"/>
                    </a:solidFill>
                  </a:rPr>
                  <a:t>CÁLCULO </a:t>
                </a:r>
                <a:r>
                  <a:rPr lang="es-CO" dirty="0" smtClean="0">
                    <a:solidFill>
                      <a:srgbClr val="FF0000"/>
                    </a:solidFill>
                  </a:rPr>
                  <a:t>DE LOS INGRESOS DE LOS OR</a:t>
                </a:r>
                <a:endParaRPr lang="es-CO" dirty="0">
                  <a:solidFill>
                    <a:srgbClr val="FF0000"/>
                  </a:solidFill>
                </a:endParaRPr>
              </a:p>
              <a:p>
                <a:pPr algn="ctr"/>
                <a:endParaRPr lang="es-CO" dirty="0" smtClean="0"/>
              </a:p>
              <a:p>
                <a:r>
                  <a:rPr lang="es-CO" dirty="0" smtClean="0">
                    <a:solidFill>
                      <a:srgbClr val="FF0000"/>
                    </a:solidFill>
                  </a:rPr>
                  <a:t>2.1 INGRESOS POR NIVEL DE TENSIÓN</a:t>
                </a:r>
              </a:p>
              <a:p>
                <a:endParaRPr lang="es-CO" dirty="0">
                  <a:solidFill>
                    <a:srgbClr val="FF0000"/>
                  </a:solidFill>
                </a:endParaRPr>
              </a:p>
              <a:p>
                <a:r>
                  <a:rPr lang="es-CO" dirty="0" smtClean="0">
                    <a:solidFill>
                      <a:srgbClr val="FF0000"/>
                    </a:solidFill>
                  </a:rPr>
                  <a:t>2.1.1 Ingresos de nivel de tensión 4</a:t>
                </a:r>
              </a:p>
              <a:p>
                <a:endParaRPr lang="es-CO"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𝐼𝑀𝑇</m:t>
                          </m:r>
                        </m:e>
                        <m:sub>
                          <m:r>
                            <a:rPr lang="es-CO" b="0" i="1" smtClean="0">
                              <a:latin typeface="Cambria Math"/>
                            </a:rPr>
                            <m:t>𝑗</m:t>
                          </m:r>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𝐼𝑀</m:t>
                          </m:r>
                        </m:e>
                        <m:sub>
                          <m:r>
                            <a:rPr lang="es-CO" b="0" i="1" smtClean="0">
                              <a:latin typeface="Cambria Math"/>
                            </a:rPr>
                            <m:t>𝑗</m:t>
                          </m:r>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𝑝</m:t>
                          </m:r>
                          <m:r>
                            <a:rPr lang="es-CO" b="0" i="1" smtClean="0">
                              <a:latin typeface="Cambria Math"/>
                            </a:rPr>
                            <m:t>=1</m:t>
                          </m:r>
                        </m:sub>
                        <m:sup>
                          <m:r>
                            <a:rPr lang="es-CO" b="0" i="1" smtClean="0">
                              <a:latin typeface="Cambria Math"/>
                            </a:rPr>
                            <m:t>𝑃</m:t>
                          </m:r>
                        </m:sup>
                        <m:e>
                          <m:sSub>
                            <m:sSubPr>
                              <m:ctrlPr>
                                <a:rPr lang="es-CO" b="0" i="1" smtClean="0">
                                  <a:latin typeface="Cambria Math"/>
                                </a:rPr>
                              </m:ctrlPr>
                            </m:sSubPr>
                            <m:e>
                              <m:r>
                                <a:rPr lang="es-CO" b="0" i="1" smtClean="0">
                                  <a:latin typeface="Cambria Math"/>
                                </a:rPr>
                                <m:t>𝐼𝑀</m:t>
                              </m:r>
                            </m:e>
                            <m:sub>
                              <m:r>
                                <a:rPr lang="es-CO" b="0" i="1" smtClean="0">
                                  <a:latin typeface="Cambria Math"/>
                                </a:rPr>
                                <m:t>𝑗</m:t>
                              </m:r>
                              <m:r>
                                <a:rPr lang="es-CO" b="0" i="1" smtClean="0">
                                  <a:latin typeface="Cambria Math"/>
                                </a:rPr>
                                <m:t>,4,</m:t>
                              </m:r>
                              <m:r>
                                <a:rPr lang="es-CO" b="0" i="1" smtClean="0">
                                  <a:latin typeface="Cambria Math"/>
                                </a:rPr>
                                <m:t>𝑝</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e>
                      </m:nary>
                    </m:oMath>
                  </m:oMathPara>
                </a14:m>
                <a:endParaRPr lang="es-CO" dirty="0" smtClean="0"/>
              </a:p>
              <a:p>
                <a:r>
                  <a:rPr lang="es-CO" dirty="0" smtClean="0"/>
                  <a:t>IMT : Ingreso mensual total</a:t>
                </a:r>
              </a:p>
              <a:p>
                <a:r>
                  <a:rPr lang="es-CO" dirty="0" smtClean="0"/>
                  <a:t>P : Total de municipios atendidos por un mismo OR donde se presentan activos construidos con base en ordenamientos judiciales o de la administración local, departamental o nacional.</a:t>
                </a:r>
              </a:p>
              <a:p>
                <a:endParaRPr lang="es-CO" dirty="0"/>
              </a:p>
              <a:p>
                <a:r>
                  <a:rPr lang="es-CO" dirty="0" smtClean="0">
                    <a:solidFill>
                      <a:srgbClr val="FF0000"/>
                    </a:solidFill>
                  </a:rPr>
                  <a:t>2.1.1.1 Ingreso mensual de nivel de tensión 4 sin activos locales</a:t>
                </a:r>
              </a:p>
              <a:p>
                <a:endParaRPr lang="es-CO" dirty="0"/>
              </a:p>
              <a:p>
                <a:pPr/>
                <a14:m>
                  <m:oMathPara xmlns:m="http://schemas.openxmlformats.org/officeDocument/2006/math">
                    <m:oMathParaPr>
                      <m:jc m:val="centerGroup"/>
                    </m:oMathParaPr>
                    <m:oMath xmlns:m="http://schemas.openxmlformats.org/officeDocument/2006/math">
                      <m:sSub>
                        <m:sSubPr>
                          <m:ctrlPr>
                            <a:rPr lang="es-CO" sz="1600" i="1" smtClean="0">
                              <a:latin typeface="Cambria Math"/>
                            </a:rPr>
                          </m:ctrlPr>
                        </m:sSubPr>
                        <m:e>
                          <m:r>
                            <a:rPr lang="es-CO" sz="1600" b="0" i="1" smtClean="0">
                              <a:latin typeface="Cambria Math"/>
                            </a:rPr>
                            <m:t>𝐼𝑀</m:t>
                          </m:r>
                        </m:e>
                        <m:sub>
                          <m:r>
                            <a:rPr lang="es-CO" sz="1600" b="0" i="1" smtClean="0">
                              <a:latin typeface="Cambria Math"/>
                            </a:rPr>
                            <m:t>𝑗</m:t>
                          </m:r>
                          <m:r>
                            <a:rPr lang="es-CO" sz="1600" b="0" i="1" smtClean="0">
                              <a:latin typeface="Cambria Math"/>
                            </a:rPr>
                            <m:t>,4,</m:t>
                          </m:r>
                          <m:r>
                            <a:rPr lang="es-CO" sz="1600" b="0" i="1" smtClean="0">
                              <a:latin typeface="Cambria Math"/>
                            </a:rPr>
                            <m:t>𝑅</m:t>
                          </m:r>
                          <m:r>
                            <a:rPr lang="es-CO" sz="1600" b="0" i="1" smtClean="0">
                              <a:latin typeface="Cambria Math"/>
                            </a:rPr>
                            <m:t>,</m:t>
                          </m:r>
                          <m:r>
                            <a:rPr lang="es-CO" sz="1600" b="0" i="1" smtClean="0">
                              <a:latin typeface="Cambria Math"/>
                            </a:rPr>
                            <m:t>𝑚</m:t>
                          </m:r>
                          <m:r>
                            <a:rPr lang="es-CO" sz="1600" b="0" i="1" smtClean="0">
                              <a:latin typeface="Cambria Math"/>
                            </a:rPr>
                            <m:t>,</m:t>
                          </m:r>
                          <m:r>
                            <a:rPr lang="es-CO" sz="1600" b="0" i="1" smtClean="0">
                              <a:latin typeface="Cambria Math"/>
                            </a:rPr>
                            <m:t>𝑡</m:t>
                          </m:r>
                        </m:sub>
                      </m:sSub>
                      <m:r>
                        <a:rPr lang="es-CO" sz="1600" b="0" i="1" smtClean="0">
                          <a:latin typeface="Cambria Math"/>
                        </a:rPr>
                        <m:t>=</m:t>
                      </m:r>
                      <m:f>
                        <m:fPr>
                          <m:ctrlPr>
                            <a:rPr lang="es-CO" sz="1600" b="0" i="1" smtClean="0">
                              <a:latin typeface="Cambria Math"/>
                            </a:rPr>
                          </m:ctrlPr>
                        </m:fPr>
                        <m:num>
                          <m:r>
                            <a:rPr lang="es-CO" sz="1600" b="0" i="1" smtClean="0">
                              <a:latin typeface="Cambria Math"/>
                            </a:rPr>
                            <m:t>1</m:t>
                          </m:r>
                        </m:num>
                        <m:den>
                          <m:r>
                            <a:rPr lang="es-CO" sz="1600" b="0" i="1" smtClean="0">
                              <a:latin typeface="Cambria Math"/>
                            </a:rPr>
                            <m:t>12</m:t>
                          </m:r>
                        </m:den>
                      </m:f>
                      <m:d>
                        <m:dPr>
                          <m:ctrlPr>
                            <a:rPr lang="es-CO" sz="1600" b="0" i="1" smtClean="0">
                              <a:latin typeface="Cambria Math"/>
                            </a:rPr>
                          </m:ctrlPr>
                        </m:dPr>
                        <m:e>
                          <m:sSub>
                            <m:sSubPr>
                              <m:ctrlPr>
                                <a:rPr lang="es-CO" sz="1600" b="0" i="1" smtClean="0">
                                  <a:latin typeface="Cambria Math"/>
                                </a:rPr>
                              </m:ctrlPr>
                            </m:sSubPr>
                            <m:e>
                              <m:r>
                                <a:rPr lang="es-CO" sz="1600" b="0" i="1" smtClean="0">
                                  <a:latin typeface="Cambria Math"/>
                                </a:rPr>
                                <m:t>𝐼𝐴</m:t>
                              </m:r>
                            </m:e>
                            <m:sub>
                              <m:r>
                                <a:rPr lang="es-CO" sz="1600" b="0" i="1" smtClean="0">
                                  <a:latin typeface="Cambria Math"/>
                                </a:rPr>
                                <m:t>𝑗</m:t>
                              </m:r>
                              <m:r>
                                <a:rPr lang="es-CO" sz="1600" b="0" i="1" smtClean="0">
                                  <a:latin typeface="Cambria Math"/>
                                </a:rPr>
                                <m:t>,</m:t>
                              </m:r>
                              <m:r>
                                <a:rPr lang="es-CO" sz="1600" b="0" i="1" smtClean="0">
                                  <a:latin typeface="Cambria Math"/>
                                </a:rPr>
                                <m:t>𝑛</m:t>
                              </m:r>
                              <m:r>
                                <a:rPr lang="es-CO" sz="1600" b="0" i="1" smtClean="0">
                                  <a:latin typeface="Cambria Math"/>
                                </a:rPr>
                                <m:t>,</m:t>
                              </m:r>
                              <m:r>
                                <a:rPr lang="es-CO" sz="1600" b="0" i="1" smtClean="0">
                                  <a:latin typeface="Cambria Math"/>
                                </a:rPr>
                                <m:t>𝑡</m:t>
                              </m:r>
                            </m:sub>
                          </m:sSub>
                          <m:r>
                            <a:rPr lang="es-CO" sz="1600" b="0" i="1" smtClean="0">
                              <a:latin typeface="Cambria Math"/>
                            </a:rPr>
                            <m:t>−</m:t>
                          </m:r>
                          <m:nary>
                            <m:naryPr>
                              <m:chr m:val="∑"/>
                              <m:ctrlPr>
                                <a:rPr lang="es-CO" sz="1600" b="0" i="1" smtClean="0">
                                  <a:latin typeface="Cambria Math"/>
                                </a:rPr>
                              </m:ctrlPr>
                            </m:naryPr>
                            <m:sub>
                              <m:r>
                                <m:rPr>
                                  <m:brk m:alnAt="23"/>
                                </m:rPr>
                                <a:rPr lang="es-CO" sz="1600" b="0" i="1" smtClean="0">
                                  <a:latin typeface="Cambria Math"/>
                                </a:rPr>
                                <m:t>𝑝</m:t>
                              </m:r>
                              <m:r>
                                <a:rPr lang="es-CO" sz="1600" b="0" i="1" smtClean="0">
                                  <a:latin typeface="Cambria Math"/>
                                </a:rPr>
                                <m:t>=1</m:t>
                              </m:r>
                            </m:sub>
                            <m:sup>
                              <m:r>
                                <a:rPr lang="es-CO" sz="1600" b="0" i="1" smtClean="0">
                                  <a:latin typeface="Cambria Math"/>
                                </a:rPr>
                                <m:t>𝑃</m:t>
                              </m:r>
                            </m:sup>
                            <m:e>
                              <m:sSub>
                                <m:sSubPr>
                                  <m:ctrlPr>
                                    <a:rPr lang="es-CO" sz="1600" b="0" i="1" smtClean="0">
                                      <a:latin typeface="Cambria Math"/>
                                    </a:rPr>
                                  </m:ctrlPr>
                                </m:sSubPr>
                                <m:e>
                                  <m:r>
                                    <a:rPr lang="es-CO" sz="1600" b="0" i="1" smtClean="0">
                                      <a:latin typeface="Cambria Math"/>
                                    </a:rPr>
                                    <m:t>𝐼𝐴</m:t>
                                  </m:r>
                                </m:e>
                                <m:sub>
                                  <m:r>
                                    <a:rPr lang="es-CO" sz="1600" b="0" i="1" smtClean="0">
                                      <a:latin typeface="Cambria Math"/>
                                    </a:rPr>
                                    <m:t>𝑗</m:t>
                                  </m:r>
                                  <m:r>
                                    <a:rPr lang="es-CO" sz="1600" b="0" i="1" smtClean="0">
                                      <a:latin typeface="Cambria Math"/>
                                    </a:rPr>
                                    <m:t>,</m:t>
                                  </m:r>
                                  <m:r>
                                    <a:rPr lang="es-CO" sz="1600" b="0" i="1" smtClean="0">
                                      <a:latin typeface="Cambria Math"/>
                                    </a:rPr>
                                    <m:t>𝑝</m:t>
                                  </m:r>
                                  <m:r>
                                    <a:rPr lang="es-CO" sz="1600" b="0" i="1" smtClean="0">
                                      <a:latin typeface="Cambria Math"/>
                                    </a:rPr>
                                    <m:t>,</m:t>
                                  </m:r>
                                  <m:r>
                                    <a:rPr lang="es-CO" sz="1600" b="0" i="1" smtClean="0">
                                      <a:latin typeface="Cambria Math"/>
                                    </a:rPr>
                                    <m:t>𝑛</m:t>
                                  </m:r>
                                  <m:r>
                                    <a:rPr lang="es-CO" sz="1600" b="0" i="1" smtClean="0">
                                      <a:latin typeface="Cambria Math"/>
                                    </a:rPr>
                                    <m:t>,</m:t>
                                  </m:r>
                                  <m:r>
                                    <a:rPr lang="es-CO" sz="1600" b="0" i="1" smtClean="0">
                                      <a:latin typeface="Cambria Math"/>
                                    </a:rPr>
                                    <m:t>𝑡</m:t>
                                  </m:r>
                                </m:sub>
                              </m:sSub>
                            </m:e>
                          </m:nary>
                          <m:r>
                            <a:rPr lang="es-CO" sz="1600" b="0" i="1" smtClean="0">
                              <a:latin typeface="Cambria Math"/>
                            </a:rPr>
                            <m:t>−</m:t>
                          </m:r>
                          <m:sSub>
                            <m:sSubPr>
                              <m:ctrlPr>
                                <a:rPr lang="es-CO" sz="1600" b="0" i="1" smtClean="0">
                                  <a:latin typeface="Cambria Math"/>
                                </a:rPr>
                              </m:ctrlPr>
                            </m:sSubPr>
                            <m:e>
                              <m:r>
                                <a:rPr lang="es-CO" sz="1600" b="0" i="1" smtClean="0">
                                  <a:latin typeface="Cambria Math"/>
                                </a:rPr>
                                <m:t>𝐶𝑆𝑅𝑇</m:t>
                              </m:r>
                            </m:e>
                            <m:sub>
                              <m:r>
                                <a:rPr lang="es-CO" sz="1600" b="0" i="1" smtClean="0">
                                  <a:latin typeface="Cambria Math"/>
                                </a:rPr>
                                <m:t>𝑗</m:t>
                              </m:r>
                              <m:r>
                                <a:rPr lang="es-CO" sz="1600" b="0" i="1" smtClean="0">
                                  <a:latin typeface="Cambria Math"/>
                                </a:rPr>
                                <m:t>,</m:t>
                              </m:r>
                              <m:r>
                                <a:rPr lang="es-CO" sz="1600" b="0" i="1" smtClean="0">
                                  <a:latin typeface="Cambria Math"/>
                                </a:rPr>
                                <m:t>𝑚</m:t>
                              </m:r>
                              <m:r>
                                <a:rPr lang="es-CO" sz="1600" b="0" i="1" smtClean="0">
                                  <a:latin typeface="Cambria Math"/>
                                </a:rPr>
                                <m:t>−1</m:t>
                              </m:r>
                            </m:sub>
                          </m:sSub>
                          <m:r>
                            <a:rPr lang="es-CO" sz="1600" b="0" i="1" smtClean="0">
                              <a:latin typeface="Cambria Math"/>
                            </a:rPr>
                            <m:t>−</m:t>
                          </m:r>
                          <m:sSub>
                            <m:sSubPr>
                              <m:ctrlPr>
                                <a:rPr lang="es-CO" sz="1600" b="0" i="1" smtClean="0">
                                  <a:latin typeface="Cambria Math"/>
                                </a:rPr>
                              </m:ctrlPr>
                            </m:sSubPr>
                            <m:e>
                              <m:r>
                                <a:rPr lang="es-CO" sz="1600" b="0" i="1" smtClean="0">
                                  <a:latin typeface="Cambria Math"/>
                                </a:rPr>
                                <m:t>𝐼𝑅𝑀</m:t>
                              </m:r>
                            </m:e>
                            <m:sub>
                              <m:r>
                                <a:rPr lang="es-CO" sz="1600" b="0" i="1" smtClean="0">
                                  <a:latin typeface="Cambria Math"/>
                                </a:rPr>
                                <m:t>𝑗</m:t>
                              </m:r>
                              <m:r>
                                <a:rPr lang="es-CO" sz="1600" b="0" i="1" smtClean="0">
                                  <a:latin typeface="Cambria Math"/>
                                </a:rPr>
                                <m:t>,4,</m:t>
                              </m:r>
                              <m:r>
                                <a:rPr lang="es-CO" sz="1600" b="0" i="1" smtClean="0">
                                  <a:latin typeface="Cambria Math"/>
                                </a:rPr>
                                <m:t>𝑚</m:t>
                              </m:r>
                              <m:r>
                                <a:rPr lang="es-CO" sz="1600" b="0" i="1" smtClean="0">
                                  <a:latin typeface="Cambria Math"/>
                                </a:rPr>
                                <m:t>−1</m:t>
                              </m:r>
                            </m:sub>
                          </m:sSub>
                          <m:r>
                            <a:rPr lang="es-CO" sz="1600" b="0" i="1" smtClean="0">
                              <a:latin typeface="Cambria Math"/>
                            </a:rPr>
                            <m:t>+</m:t>
                          </m:r>
                          <m:sSub>
                            <m:sSubPr>
                              <m:ctrlPr>
                                <a:rPr lang="es-CO" sz="1600" b="0" i="1" smtClean="0">
                                  <a:latin typeface="Cambria Math"/>
                                </a:rPr>
                              </m:ctrlPr>
                            </m:sSubPr>
                            <m:e>
                              <m:r>
                                <a:rPr lang="es-CO" sz="1600" b="0" i="1" smtClean="0">
                                  <a:latin typeface="Cambria Math"/>
                                </a:rPr>
                                <m:t>𝐼𝐸</m:t>
                              </m:r>
                            </m:e>
                            <m:sub>
                              <m:r>
                                <a:rPr lang="es-CO" sz="1600" b="0" i="1" smtClean="0">
                                  <a:latin typeface="Cambria Math"/>
                                </a:rPr>
                                <m:t>𝑗</m:t>
                              </m:r>
                              <m:r>
                                <a:rPr lang="es-CO" sz="1600" b="0" i="1" smtClean="0">
                                  <a:latin typeface="Cambria Math"/>
                                </a:rPr>
                                <m:t>,</m:t>
                              </m:r>
                              <m:r>
                                <a:rPr lang="es-CO" sz="1600" b="0" i="1" smtClean="0">
                                  <a:latin typeface="Cambria Math"/>
                                </a:rPr>
                                <m:t>𝑐</m:t>
                              </m:r>
                              <m:r>
                                <a:rPr lang="es-CO" sz="1600" b="0" i="1" smtClean="0">
                                  <a:latin typeface="Cambria Math"/>
                                </a:rPr>
                                <m:t>,</m:t>
                              </m:r>
                              <m:r>
                                <a:rPr lang="es-CO" sz="1600" b="0" i="1" smtClean="0">
                                  <a:latin typeface="Cambria Math"/>
                                </a:rPr>
                                <m:t>𝑅</m:t>
                              </m:r>
                              <m:r>
                                <a:rPr lang="es-CO" sz="1600" b="0" i="1" smtClean="0">
                                  <a:latin typeface="Cambria Math"/>
                                </a:rPr>
                                <m:t>,</m:t>
                              </m:r>
                              <m:r>
                                <a:rPr lang="es-CO" sz="1600" b="0" i="1" smtClean="0">
                                  <a:latin typeface="Cambria Math"/>
                                </a:rPr>
                                <m:t>𝑚</m:t>
                              </m:r>
                            </m:sub>
                          </m:sSub>
                        </m:e>
                      </m:d>
                      <m:r>
                        <a:rPr lang="es-CO" sz="1600" b="0" i="1" smtClean="0">
                          <a:latin typeface="Cambria Math"/>
                        </a:rPr>
                        <m:t>∗</m:t>
                      </m:r>
                      <m:f>
                        <m:fPr>
                          <m:ctrlPr>
                            <a:rPr lang="es-CO" sz="1600" b="0" i="1" smtClean="0">
                              <a:latin typeface="Cambria Math"/>
                            </a:rPr>
                          </m:ctrlPr>
                        </m:fPr>
                        <m:num>
                          <m:sSub>
                            <m:sSubPr>
                              <m:ctrlPr>
                                <a:rPr lang="es-CO" sz="1600" b="0" i="1" smtClean="0">
                                  <a:latin typeface="Cambria Math"/>
                                </a:rPr>
                              </m:ctrlPr>
                            </m:sSubPr>
                            <m:e>
                              <m:r>
                                <a:rPr lang="es-CO" sz="1600" b="0" i="1" smtClean="0">
                                  <a:latin typeface="Cambria Math"/>
                                </a:rPr>
                                <m:t>𝐼𝑃𝑃</m:t>
                              </m:r>
                            </m:e>
                            <m:sub>
                              <m:r>
                                <a:rPr lang="es-CO" sz="1600" b="0" i="1" smtClean="0">
                                  <a:latin typeface="Cambria Math"/>
                                </a:rPr>
                                <m:t>𝑚</m:t>
                              </m:r>
                              <m:r>
                                <a:rPr lang="es-CO" sz="1600" b="0" i="1" smtClean="0">
                                  <a:latin typeface="Cambria Math"/>
                                </a:rPr>
                                <m:t>−1</m:t>
                              </m:r>
                            </m:sub>
                          </m:sSub>
                        </m:num>
                        <m:den>
                          <m:sSub>
                            <m:sSubPr>
                              <m:ctrlPr>
                                <a:rPr lang="es-CO" sz="1600" b="0" i="1" smtClean="0">
                                  <a:latin typeface="Cambria Math"/>
                                </a:rPr>
                              </m:ctrlPr>
                            </m:sSubPr>
                            <m:e>
                              <m:r>
                                <a:rPr lang="es-CO" sz="1600" b="0" i="1" smtClean="0">
                                  <a:latin typeface="Cambria Math"/>
                                </a:rPr>
                                <m:t>𝐼𝑃𝑃</m:t>
                              </m:r>
                            </m:e>
                            <m:sub>
                              <m:r>
                                <a:rPr lang="es-CO" sz="1600" b="0" i="1" smtClean="0">
                                  <a:latin typeface="Cambria Math"/>
                                </a:rPr>
                                <m:t>0</m:t>
                              </m:r>
                            </m:sub>
                          </m:sSub>
                        </m:den>
                      </m:f>
                    </m:oMath>
                  </m:oMathPara>
                </a14:m>
                <a:endParaRPr lang="es-CO" sz="1600" b="0" dirty="0" smtClean="0"/>
              </a:p>
              <a:p>
                <a:r>
                  <a:rPr lang="es-CO" dirty="0" smtClean="0"/>
                  <a:t>CSRT : Compensaciones del OR</a:t>
                </a:r>
              </a:p>
              <a:p>
                <a:r>
                  <a:rPr lang="es-CO" dirty="0" smtClean="0"/>
                  <a:t>IRM : Ingreso mensual recibido por el OR por concepto de migración de usuarios a un nivel de tensión superior o por respaldo de red.</a:t>
                </a:r>
              </a:p>
              <a:p>
                <a:r>
                  <a:rPr lang="es-CO" dirty="0" smtClean="0"/>
                  <a:t>IE : Ingreso esperado de convocatorias</a:t>
                </a:r>
                <a:r>
                  <a:rPr lang="es-CO" dirty="0"/>
                  <a:t>.</a:t>
                </a:r>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476672"/>
                <a:ext cx="7992888" cy="6403356"/>
              </a:xfrm>
              <a:prstGeom prst="rect">
                <a:avLst/>
              </a:prstGeom>
              <a:blipFill rotWithShape="1">
                <a:blip r:embed="rId2"/>
                <a:stretch>
                  <a:fillRect l="-533" t="-380" b="-380"/>
                </a:stretch>
              </a:blipFill>
              <a:ln>
                <a:solidFill>
                  <a:schemeClr val="bg1"/>
                </a:solidFill>
              </a:ln>
            </p:spPr>
            <p:txBody>
              <a:bodyPr/>
              <a:lstStyle/>
              <a:p>
                <a:r>
                  <a:rPr lang="es-CO">
                    <a:noFill/>
                  </a:rPr>
                  <a:t> </a:t>
                </a:r>
              </a:p>
            </p:txBody>
          </p:sp>
        </mc:Fallback>
      </mc:AlternateContent>
    </p:spTree>
    <p:extLst>
      <p:ext uri="{BB962C8B-B14F-4D97-AF65-F5344CB8AC3E}">
        <p14:creationId xmlns:p14="http://schemas.microsoft.com/office/powerpoint/2010/main" val="1180609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827584" y="620688"/>
                <a:ext cx="7704856" cy="5701176"/>
              </a:xfrm>
              <a:prstGeom prst="rect">
                <a:avLst/>
              </a:prstGeom>
              <a:noFill/>
              <a:ln>
                <a:noFill/>
              </a:ln>
            </p:spPr>
            <p:txBody>
              <a:bodyPr wrap="square" rtlCol="0">
                <a:spAutoFit/>
              </a:bodyPr>
              <a:lstStyle/>
              <a:p>
                <a:r>
                  <a:rPr lang="es-CO" dirty="0" smtClean="0">
                    <a:solidFill>
                      <a:srgbClr val="FF0000"/>
                    </a:solidFill>
                  </a:rPr>
                  <a:t>2.1.1.2 </a:t>
                </a:r>
                <a:r>
                  <a:rPr lang="es-CO" dirty="0">
                    <a:solidFill>
                      <a:srgbClr val="FF0000"/>
                    </a:solidFill>
                  </a:rPr>
                  <a:t>Ingreso mensual de nivel de tensión 4 </a:t>
                </a:r>
                <a:r>
                  <a:rPr lang="es-CO" dirty="0" smtClean="0">
                    <a:solidFill>
                      <a:srgbClr val="FF0000"/>
                    </a:solidFill>
                  </a:rPr>
                  <a:t>por </a:t>
                </a:r>
                <a:r>
                  <a:rPr lang="es-CO" dirty="0">
                    <a:solidFill>
                      <a:srgbClr val="FF0000"/>
                    </a:solidFill>
                  </a:rPr>
                  <a:t>activos locales</a:t>
                </a: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𝐼𝑀</m:t>
                          </m:r>
                        </m:e>
                        <m:sub>
                          <m:r>
                            <a:rPr lang="es-CO" b="0" i="1" smtClean="0">
                              <a:latin typeface="Cambria Math"/>
                            </a:rPr>
                            <m:t>𝑗</m:t>
                          </m:r>
                          <m:r>
                            <a:rPr lang="es-CO" b="0" i="1" smtClean="0">
                              <a:latin typeface="Cambria Math"/>
                            </a:rPr>
                            <m:t>,4,</m:t>
                          </m:r>
                          <m:r>
                            <a:rPr lang="es-CO" b="0" i="1" smtClean="0">
                              <a:latin typeface="Cambria Math"/>
                            </a:rPr>
                            <m:t>𝑝</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r>
                            <a:rPr lang="es-CO" b="0" i="1" smtClean="0">
                              <a:latin typeface="Cambria Math"/>
                            </a:rPr>
                            <m:t>1</m:t>
                          </m:r>
                        </m:num>
                        <m:den>
                          <m:r>
                            <a:rPr lang="es-CO" b="0" i="1" smtClean="0">
                              <a:latin typeface="Cambria Math"/>
                            </a:rPr>
                            <m:t>12</m:t>
                          </m:r>
                        </m:den>
                      </m:f>
                      <m:sSub>
                        <m:sSubPr>
                          <m:ctrlPr>
                            <a:rPr lang="es-CO" b="0" i="1" smtClean="0">
                              <a:latin typeface="Cambria Math"/>
                            </a:rPr>
                          </m:ctrlPr>
                        </m:sSubPr>
                        <m:e>
                          <m:r>
                            <a:rPr lang="es-CO" b="0" i="1" smtClean="0">
                              <a:latin typeface="Cambria Math"/>
                            </a:rPr>
                            <m:t>𝐼𝐴</m:t>
                          </m:r>
                        </m:e>
                        <m:sub>
                          <m:r>
                            <a:rPr lang="es-CO" b="0" i="1" smtClean="0">
                              <a:latin typeface="Cambria Math"/>
                            </a:rPr>
                            <m:t>𝑗</m:t>
                          </m:r>
                          <m:r>
                            <a:rPr lang="es-CO" b="0" i="1" smtClean="0">
                              <a:latin typeface="Cambria Math"/>
                            </a:rPr>
                            <m:t>,</m:t>
                          </m:r>
                          <m:r>
                            <a:rPr lang="es-CO" b="0" i="1" smtClean="0">
                              <a:latin typeface="Cambria Math"/>
                            </a:rPr>
                            <m:t>𝑝</m:t>
                          </m:r>
                          <m:r>
                            <a:rPr lang="es-CO" b="0" i="1" smtClean="0">
                              <a:latin typeface="Cambria Math"/>
                            </a:rPr>
                            <m:t>,4,</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𝐼𝑃𝑃</m:t>
                              </m:r>
                            </m:e>
                            <m:sub>
                              <m:r>
                                <a:rPr lang="es-CO" b="0" i="1" smtClean="0">
                                  <a:latin typeface="Cambria Math"/>
                                </a:rPr>
                                <m:t>𝑚</m:t>
                              </m:r>
                              <m:r>
                                <a:rPr lang="es-CO" b="0" i="1" smtClean="0">
                                  <a:latin typeface="Cambria Math"/>
                                </a:rPr>
                                <m:t>−1</m:t>
                              </m:r>
                            </m:sub>
                          </m:sSub>
                        </m:num>
                        <m:den>
                          <m:sSub>
                            <m:sSubPr>
                              <m:ctrlPr>
                                <a:rPr lang="es-CO" b="0" i="1" smtClean="0">
                                  <a:latin typeface="Cambria Math"/>
                                </a:rPr>
                              </m:ctrlPr>
                            </m:sSubPr>
                            <m:e>
                              <m:r>
                                <a:rPr lang="es-CO" b="0" i="1" smtClean="0">
                                  <a:latin typeface="Cambria Math"/>
                                </a:rPr>
                                <m:t>𝐼𝑃𝑃</m:t>
                              </m:r>
                            </m:e>
                            <m:sub>
                              <m:r>
                                <a:rPr lang="es-CO" b="0" i="1" smtClean="0">
                                  <a:latin typeface="Cambria Math"/>
                                </a:rPr>
                                <m:t>0</m:t>
                              </m:r>
                            </m:sub>
                          </m:sSub>
                        </m:den>
                      </m:f>
                    </m:oMath>
                  </m:oMathPara>
                </a14:m>
                <a:endParaRPr lang="es-CO" b="0" dirty="0" smtClean="0"/>
              </a:p>
              <a:p>
                <a:endParaRPr lang="es-CO" dirty="0" smtClean="0"/>
              </a:p>
              <a:p>
                <a:r>
                  <a:rPr lang="es-CO" dirty="0" smtClean="0">
                    <a:solidFill>
                      <a:srgbClr val="FF0000"/>
                    </a:solidFill>
                  </a:rPr>
                  <a:t>2.1.2 </a:t>
                </a:r>
                <a:r>
                  <a:rPr lang="es-CO" dirty="0">
                    <a:solidFill>
                      <a:srgbClr val="FF0000"/>
                    </a:solidFill>
                  </a:rPr>
                  <a:t>Ingresos de nivel de tensión </a:t>
                </a:r>
                <a:r>
                  <a:rPr lang="es-CO" dirty="0" smtClean="0">
                    <a:solidFill>
                      <a:srgbClr val="FF0000"/>
                    </a:solidFill>
                  </a:rPr>
                  <a:t>3</a:t>
                </a:r>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𝐼𝐴𝑇</m:t>
                          </m:r>
                        </m:e>
                        <m:sub>
                          <m:r>
                            <a:rPr lang="es-CO" b="0" i="1" smtClean="0">
                              <a:latin typeface="Cambria Math"/>
                            </a:rPr>
                            <m:t>𝑗</m:t>
                          </m:r>
                          <m:r>
                            <a:rPr lang="es-CO" b="0" i="1" smtClean="0">
                              <a:latin typeface="Cambria Math"/>
                            </a:rPr>
                            <m:t>,3,</m:t>
                          </m:r>
                          <m:r>
                            <a:rPr lang="es-CO" b="0" i="1" smtClean="0">
                              <a:latin typeface="Cambria Math"/>
                            </a:rPr>
                            <m:t>𝑡</m:t>
                          </m:r>
                        </m:sub>
                      </m:sSub>
                      <m:r>
                        <a:rPr lang="es-CO" b="0" i="1" smtClean="0">
                          <a:latin typeface="Cambria Math"/>
                        </a:rPr>
                        <m:t>=</m:t>
                      </m:r>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,3,</m:t>
                          </m:r>
                          <m:r>
                            <a:rPr lang="es-CO" i="1">
                              <a:latin typeface="Cambria Math"/>
                            </a:rPr>
                            <m:t>𝑡</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𝑝</m:t>
                          </m:r>
                          <m:r>
                            <a:rPr lang="es-CO" b="0" i="1" smtClean="0">
                              <a:latin typeface="Cambria Math"/>
                            </a:rPr>
                            <m:t>=1</m:t>
                          </m:r>
                        </m:sub>
                        <m:sup>
                          <m:r>
                            <a:rPr lang="es-CO" b="0" i="1" smtClean="0">
                              <a:latin typeface="Cambria Math"/>
                            </a:rPr>
                            <m:t>𝑃</m:t>
                          </m:r>
                        </m:sup>
                        <m:e>
                          <m:sSub>
                            <m:sSubPr>
                              <m:ctrlPr>
                                <a:rPr lang="es-CO" b="0" i="1" smtClean="0">
                                  <a:latin typeface="Cambria Math"/>
                                </a:rPr>
                              </m:ctrlPr>
                            </m:sSubPr>
                            <m:e>
                              <m:r>
                                <a:rPr lang="es-CO" b="0" i="1" smtClean="0">
                                  <a:latin typeface="Cambria Math"/>
                                </a:rPr>
                                <m:t>𝐼𝐴</m:t>
                              </m:r>
                            </m:e>
                            <m:sub>
                              <m:r>
                                <a:rPr lang="es-CO" b="0" i="1" smtClean="0">
                                  <a:latin typeface="Cambria Math"/>
                                </a:rPr>
                                <m:t>𝑗</m:t>
                              </m:r>
                              <m:r>
                                <a:rPr lang="es-CO" b="0" i="1" smtClean="0">
                                  <a:latin typeface="Cambria Math"/>
                                </a:rPr>
                                <m:t>,3,</m:t>
                              </m:r>
                              <m:r>
                                <a:rPr lang="es-CO" b="0" i="1" smtClean="0">
                                  <a:latin typeface="Cambria Math"/>
                                </a:rPr>
                                <m:t>𝑝</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𝐼𝐴𝐼𝑁𝐶</m:t>
                              </m:r>
                            </m:e>
                            <m:sub>
                              <m:r>
                                <a:rPr lang="es-CO" b="0" i="1" smtClean="0">
                                  <a:latin typeface="Cambria Math"/>
                                </a:rPr>
                                <m:t>𝑗</m:t>
                              </m:r>
                              <m:r>
                                <a:rPr lang="es-CO" b="0" i="1" smtClean="0">
                                  <a:latin typeface="Cambria Math"/>
                                </a:rPr>
                                <m:t>,3,</m:t>
                              </m:r>
                              <m:r>
                                <a:rPr lang="es-CO" b="0" i="1" smtClean="0">
                                  <a:latin typeface="Cambria Math"/>
                                </a:rPr>
                                <m:t>𝑡</m:t>
                              </m:r>
                            </m:sub>
                          </m:sSub>
                        </m:e>
                      </m:nary>
                    </m:oMath>
                  </m:oMathPara>
                </a14:m>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𝐼𝐴</m:t>
                          </m:r>
                        </m:e>
                        <m:sub>
                          <m:r>
                            <a:rPr lang="es-CO" b="0" i="1" smtClean="0">
                              <a:latin typeface="Cambria Math"/>
                            </a:rPr>
                            <m:t>𝑗</m:t>
                          </m:r>
                          <m:r>
                            <a:rPr lang="es-CO" b="0" i="1" smtClean="0">
                              <a:latin typeface="Cambria Math"/>
                            </a:rPr>
                            <m:t>,3,</m:t>
                          </m:r>
                          <m:r>
                            <a:rPr lang="es-CO" b="0" i="1" smtClean="0">
                              <a:latin typeface="Cambria Math"/>
                            </a:rPr>
                            <m:t>𝑡</m:t>
                          </m:r>
                        </m:sub>
                      </m:sSub>
                      <m:r>
                        <a:rPr lang="es-CO" b="0" i="1" smtClean="0">
                          <a:latin typeface="Cambria Math"/>
                        </a:rPr>
                        <m:t>=</m:t>
                      </m:r>
                      <m:d>
                        <m:dPr>
                          <m:begChr m:val="["/>
                          <m:endChr m:val="]"/>
                          <m:ctrlPr>
                            <a:rPr lang="es-CO" b="0" i="1" smtClean="0">
                              <a:latin typeface="Cambria Math"/>
                            </a:rPr>
                          </m:ctrlPr>
                        </m:dPr>
                        <m:e>
                          <m:sSub>
                            <m:sSubPr>
                              <m:ctrlPr>
                                <a:rPr lang="es-CO" b="0" i="1" smtClean="0">
                                  <a:latin typeface="Cambria Math"/>
                                </a:rPr>
                              </m:ctrlPr>
                            </m:sSubPr>
                            <m:e>
                              <m:r>
                                <a:rPr lang="es-CO" b="0" i="1" smtClean="0">
                                  <a:latin typeface="Cambria Math"/>
                                </a:rPr>
                                <m:t>𝐼𝐴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𝑝</m:t>
                              </m:r>
                              <m:r>
                                <a:rPr lang="es-CO" b="0" i="1" smtClean="0">
                                  <a:latin typeface="Cambria Math"/>
                                </a:rPr>
                                <m:t>=1</m:t>
                              </m:r>
                            </m:sub>
                            <m:sup>
                              <m:r>
                                <a:rPr lang="es-CO" b="0" i="1" smtClean="0">
                                  <a:latin typeface="Cambria Math"/>
                                </a:rPr>
                                <m:t>𝑃</m:t>
                              </m:r>
                            </m:sup>
                            <m:e>
                              <m:sSub>
                                <m:sSubPr>
                                  <m:ctrlPr>
                                    <a:rPr lang="es-CO" b="0" i="1" smtClean="0">
                                      <a:latin typeface="Cambria Math"/>
                                    </a:rPr>
                                  </m:ctrlPr>
                                </m:sSubPr>
                                <m:e>
                                  <m:r>
                                    <a:rPr lang="es-CO" b="0" i="1" smtClean="0">
                                      <a:latin typeface="Cambria Math"/>
                                    </a:rPr>
                                    <m:t>𝐼𝐴</m:t>
                                  </m:r>
                                </m:e>
                                <m:sub>
                                  <m:r>
                                    <a:rPr lang="es-CO" b="0" i="1" smtClean="0">
                                      <a:latin typeface="Cambria Math"/>
                                    </a:rPr>
                                    <m:t>𝑗</m:t>
                                  </m:r>
                                  <m:r>
                                    <a:rPr lang="es-CO" b="0" i="1" smtClean="0">
                                      <a:latin typeface="Cambria Math"/>
                                    </a:rPr>
                                    <m:t>,</m:t>
                                  </m:r>
                                  <m:r>
                                    <a:rPr lang="es-CO" b="0" i="1" smtClean="0">
                                      <a:latin typeface="Cambria Math"/>
                                    </a:rPr>
                                    <m:t>𝑝</m:t>
                                  </m:r>
                                  <m:r>
                                    <a:rPr lang="es-CO" b="0" i="1" smtClean="0">
                                      <a:latin typeface="Cambria Math"/>
                                    </a:rPr>
                                    <m:t>,3,</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𝐼𝑅𝑀</m:t>
                                  </m:r>
                                </m:e>
                                <m:sub>
                                  <m:r>
                                    <a:rPr lang="es-CO" b="0" i="1" smtClean="0">
                                      <a:latin typeface="Cambria Math"/>
                                    </a:rPr>
                                    <m:t>𝑗</m:t>
                                  </m:r>
                                  <m:r>
                                    <a:rPr lang="es-CO" b="0" i="1" smtClean="0">
                                      <a:latin typeface="Cambria Math"/>
                                    </a:rPr>
                                    <m:t>,3,</m:t>
                                  </m:r>
                                  <m:r>
                                    <a:rPr lang="es-CO" b="0" i="1" smtClean="0">
                                      <a:latin typeface="Cambria Math"/>
                                    </a:rPr>
                                    <m:t>𝑡</m:t>
                                  </m:r>
                                  <m:r>
                                    <a:rPr lang="es-CO" b="0" i="1" smtClean="0">
                                      <a:latin typeface="Cambria Math"/>
                                    </a:rPr>
                                    <m:t>−1</m:t>
                                  </m:r>
                                </m:sub>
                              </m:sSub>
                            </m:e>
                          </m:nary>
                        </m:e>
                      </m:d>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𝐼𝑃𝑃</m:t>
                              </m:r>
                            </m:e>
                            <m:sub>
                              <m:r>
                                <a:rPr lang="es-CO" b="0" i="1" smtClean="0">
                                  <a:latin typeface="Cambria Math"/>
                                </a:rPr>
                                <m:t>𝑚</m:t>
                              </m:r>
                              <m:r>
                                <a:rPr lang="es-CO" b="0" i="1" smtClean="0">
                                  <a:latin typeface="Cambria Math"/>
                                </a:rPr>
                                <m:t>−1</m:t>
                              </m:r>
                            </m:sub>
                          </m:sSub>
                        </m:num>
                        <m:den>
                          <m:sSub>
                            <m:sSubPr>
                              <m:ctrlPr>
                                <a:rPr lang="es-CO" b="0" i="1" smtClean="0">
                                  <a:latin typeface="Cambria Math"/>
                                </a:rPr>
                              </m:ctrlPr>
                            </m:sSubPr>
                            <m:e>
                              <m:r>
                                <a:rPr lang="es-CO" b="0" i="1" smtClean="0">
                                  <a:latin typeface="Cambria Math"/>
                                </a:rPr>
                                <m:t>𝐼𝑃𝑃</m:t>
                              </m:r>
                            </m:e>
                            <m:sub>
                              <m:r>
                                <a:rPr lang="es-CO" b="0" i="1" smtClean="0">
                                  <a:latin typeface="Cambria Math"/>
                                </a:rPr>
                                <m:t>0</m:t>
                              </m:r>
                            </m:sub>
                          </m:sSub>
                        </m:den>
                      </m:f>
                    </m:oMath>
                  </m:oMathPara>
                </a14:m>
                <a:endParaRPr lang="es-CO" b="0" dirty="0" smtClean="0"/>
              </a:p>
              <a:p>
                <a:endParaRPr lang="es-CO" dirty="0" smtClean="0"/>
              </a:p>
              <a:p>
                <a:r>
                  <a:rPr lang="es-CO" dirty="0" smtClean="0">
                    <a:solidFill>
                      <a:srgbClr val="FF0000"/>
                    </a:solidFill>
                  </a:rPr>
                  <a:t>2.1.3 </a:t>
                </a:r>
                <a:r>
                  <a:rPr lang="es-CO" dirty="0">
                    <a:solidFill>
                      <a:srgbClr val="FF0000"/>
                    </a:solidFill>
                  </a:rPr>
                  <a:t>Ingresos de nivel de tensión </a:t>
                </a:r>
                <a:r>
                  <a:rPr lang="es-CO" dirty="0" smtClean="0">
                    <a:solidFill>
                      <a:srgbClr val="FF0000"/>
                    </a:solidFill>
                  </a:rPr>
                  <a:t>2</a:t>
                </a:r>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𝐼𝐴𝑇</m:t>
                          </m:r>
                        </m:e>
                        <m:sub>
                          <m:r>
                            <a:rPr lang="es-CO" i="1">
                              <a:latin typeface="Cambria Math"/>
                            </a:rPr>
                            <m:t>𝑗</m:t>
                          </m:r>
                          <m:r>
                            <a:rPr lang="es-CO" i="1">
                              <a:latin typeface="Cambria Math"/>
                            </a:rPr>
                            <m:t>,2,</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,2,</m:t>
                          </m:r>
                          <m:r>
                            <a:rPr lang="es-CO" i="1">
                              <a:latin typeface="Cambria Math"/>
                            </a:rPr>
                            <m:t>𝑡</m:t>
                          </m:r>
                        </m:sub>
                      </m:sSub>
                      <m:r>
                        <a:rPr lang="es-CO" i="1">
                          <a:latin typeface="Cambria Math"/>
                        </a:rPr>
                        <m:t>+</m:t>
                      </m:r>
                      <m:nary>
                        <m:naryPr>
                          <m:chr m:val="∑"/>
                          <m:ctrlPr>
                            <a:rPr lang="es-CO" i="1">
                              <a:latin typeface="Cambria Math"/>
                            </a:rPr>
                          </m:ctrlPr>
                        </m:naryPr>
                        <m:sub>
                          <m:r>
                            <m:rPr>
                              <m:brk m:alnAt="23"/>
                            </m:rPr>
                            <a:rPr lang="es-CO" i="1">
                              <a:latin typeface="Cambria Math"/>
                            </a:rPr>
                            <m:t>𝑝</m:t>
                          </m:r>
                          <m:r>
                            <a:rPr lang="es-CO" i="1">
                              <a:latin typeface="Cambria Math"/>
                            </a:rPr>
                            <m:t>=1</m:t>
                          </m:r>
                        </m:sub>
                        <m:sup>
                          <m:r>
                            <a:rPr lang="es-CO" i="1">
                              <a:latin typeface="Cambria Math"/>
                            </a:rPr>
                            <m:t>𝑃</m:t>
                          </m:r>
                        </m:sup>
                        <m:e>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,2,</m:t>
                              </m:r>
                              <m:r>
                                <a:rPr lang="es-CO" i="1">
                                  <a:latin typeface="Cambria Math"/>
                                </a:rPr>
                                <m:t>𝑝</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𝐼𝐴𝐼𝑁𝐶</m:t>
                              </m:r>
                            </m:e>
                            <m:sub>
                              <m:r>
                                <a:rPr lang="es-CO" i="1">
                                  <a:latin typeface="Cambria Math"/>
                                </a:rPr>
                                <m:t>𝑗</m:t>
                              </m:r>
                              <m:r>
                                <a:rPr lang="es-CO" i="1">
                                  <a:latin typeface="Cambria Math"/>
                                </a:rPr>
                                <m:t>,2,</m:t>
                              </m:r>
                              <m:r>
                                <a:rPr lang="es-CO" i="1">
                                  <a:latin typeface="Cambria Math"/>
                                </a:rPr>
                                <m:t>𝑡</m:t>
                              </m:r>
                            </m:sub>
                          </m:sSub>
                        </m:e>
                      </m:nary>
                    </m:oMath>
                  </m:oMathPara>
                </a14:m>
                <a:endParaRPr lang="es-CO" dirty="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,2,</m:t>
                          </m:r>
                          <m:r>
                            <a:rPr lang="es-CO" i="1">
                              <a:latin typeface="Cambria Math"/>
                            </a:rPr>
                            <m:t>𝑡</m:t>
                          </m:r>
                        </m:sub>
                      </m:sSub>
                      <m:r>
                        <a:rPr lang="es-CO" i="1">
                          <a:latin typeface="Cambria Math"/>
                        </a:rPr>
                        <m:t>=</m:t>
                      </m:r>
                      <m:d>
                        <m:dPr>
                          <m:begChr m:val="["/>
                          <m:endChr m:val="]"/>
                          <m:ctrlPr>
                            <a:rPr lang="es-CO" i="1">
                              <a:latin typeface="Cambria Math"/>
                            </a:rPr>
                          </m:ctrlPr>
                        </m:dPr>
                        <m:e>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m:t>
                              </m:r>
                              <m:r>
                                <a:rPr lang="es-CO" b="0" i="1" smtClean="0">
                                  <a:latin typeface="Cambria Math"/>
                                </a:rPr>
                                <m:t>𝑛</m:t>
                              </m:r>
                              <m:r>
                                <a:rPr lang="es-CO" i="1">
                                  <a:latin typeface="Cambria Math"/>
                                </a:rPr>
                                <m:t>,</m:t>
                              </m:r>
                              <m:r>
                                <a:rPr lang="es-CO" i="1">
                                  <a:latin typeface="Cambria Math"/>
                                </a:rPr>
                                <m:t>𝑡</m:t>
                              </m:r>
                            </m:sub>
                          </m:sSub>
                          <m:r>
                            <a:rPr lang="es-CO" i="1">
                              <a:latin typeface="Cambria Math"/>
                            </a:rPr>
                            <m:t>−</m:t>
                          </m:r>
                          <m:nary>
                            <m:naryPr>
                              <m:chr m:val="∑"/>
                              <m:ctrlPr>
                                <a:rPr lang="es-CO" i="1">
                                  <a:latin typeface="Cambria Math"/>
                                </a:rPr>
                              </m:ctrlPr>
                            </m:naryPr>
                            <m:sub>
                              <m:r>
                                <m:rPr>
                                  <m:brk m:alnAt="23"/>
                                </m:rPr>
                                <a:rPr lang="es-CO" i="1">
                                  <a:latin typeface="Cambria Math"/>
                                </a:rPr>
                                <m:t>𝑝</m:t>
                              </m:r>
                              <m:r>
                                <a:rPr lang="es-CO" i="1">
                                  <a:latin typeface="Cambria Math"/>
                                </a:rPr>
                                <m:t>=1</m:t>
                              </m:r>
                            </m:sub>
                            <m:sup>
                              <m:r>
                                <a:rPr lang="es-CO" i="1">
                                  <a:latin typeface="Cambria Math"/>
                                </a:rPr>
                                <m:t>𝑃</m:t>
                              </m:r>
                            </m:sup>
                            <m:e>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m:t>
                                  </m:r>
                                  <m:r>
                                    <a:rPr lang="es-CO" i="1">
                                      <a:latin typeface="Cambria Math"/>
                                    </a:rPr>
                                    <m:t>𝑝</m:t>
                                  </m:r>
                                  <m:r>
                                    <a:rPr lang="es-CO" i="1">
                                      <a:latin typeface="Cambria Math"/>
                                    </a:rPr>
                                    <m:t>,2,</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𝐼𝑅𝑀</m:t>
                                  </m:r>
                                </m:e>
                                <m:sub>
                                  <m:r>
                                    <a:rPr lang="es-CO" i="1">
                                      <a:latin typeface="Cambria Math"/>
                                    </a:rPr>
                                    <m:t>𝑗</m:t>
                                  </m:r>
                                  <m:r>
                                    <a:rPr lang="es-CO" i="1">
                                      <a:latin typeface="Cambria Math"/>
                                    </a:rPr>
                                    <m:t>,2,</m:t>
                                  </m:r>
                                  <m:r>
                                    <a:rPr lang="es-CO" i="1">
                                      <a:latin typeface="Cambria Math"/>
                                    </a:rPr>
                                    <m:t>𝑡</m:t>
                                  </m:r>
                                  <m:r>
                                    <a:rPr lang="es-CO" i="1">
                                      <a:latin typeface="Cambria Math"/>
                                    </a:rPr>
                                    <m:t>−1</m:t>
                                  </m:r>
                                </m:sub>
                              </m:sSub>
                            </m:e>
                          </m:nary>
                        </m:e>
                      </m:d>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𝐼𝑃𝑃</m:t>
                              </m:r>
                            </m:e>
                            <m:sub>
                              <m:r>
                                <a:rPr lang="es-CO" i="1">
                                  <a:latin typeface="Cambria Math"/>
                                </a:rPr>
                                <m:t>𝑚</m:t>
                              </m:r>
                              <m:r>
                                <a:rPr lang="es-CO" i="1">
                                  <a:latin typeface="Cambria Math"/>
                                </a:rPr>
                                <m:t>−1</m:t>
                              </m:r>
                            </m:sub>
                          </m:sSub>
                        </m:num>
                        <m:den>
                          <m:sSub>
                            <m:sSubPr>
                              <m:ctrlPr>
                                <a:rPr lang="es-CO" i="1">
                                  <a:latin typeface="Cambria Math"/>
                                </a:rPr>
                              </m:ctrlPr>
                            </m:sSubPr>
                            <m:e>
                              <m:r>
                                <a:rPr lang="es-CO" i="1">
                                  <a:latin typeface="Cambria Math"/>
                                </a:rPr>
                                <m:t>𝐼𝑃𝑃</m:t>
                              </m:r>
                            </m:e>
                            <m:sub>
                              <m:r>
                                <a:rPr lang="es-CO" i="1">
                                  <a:latin typeface="Cambria Math"/>
                                </a:rPr>
                                <m:t>0</m:t>
                              </m:r>
                            </m:sub>
                          </m:sSub>
                        </m:den>
                      </m:f>
                    </m:oMath>
                  </m:oMathPara>
                </a14:m>
                <a:endParaRPr lang="es-CO" dirty="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827584" y="620688"/>
                <a:ext cx="7704856" cy="5701176"/>
              </a:xfrm>
              <a:prstGeom prst="rect">
                <a:avLst/>
              </a:prstGeom>
              <a:blipFill rotWithShape="1">
                <a:blip r:embed="rId2"/>
                <a:stretch>
                  <a:fillRect l="-712" t="-535"/>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65256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92696"/>
                <a:ext cx="7920880" cy="5682325"/>
              </a:xfrm>
              <a:prstGeom prst="rect">
                <a:avLst/>
              </a:prstGeom>
              <a:noFill/>
              <a:ln>
                <a:noFill/>
              </a:ln>
            </p:spPr>
            <p:txBody>
              <a:bodyPr wrap="square" rtlCol="0">
                <a:spAutoFit/>
              </a:bodyPr>
              <a:lstStyle/>
              <a:p>
                <a:r>
                  <a:rPr lang="es-CO" dirty="0" smtClean="0">
                    <a:solidFill>
                      <a:srgbClr val="FF0000"/>
                    </a:solidFill>
                  </a:rPr>
                  <a:t>2.1.4 </a:t>
                </a:r>
                <a:r>
                  <a:rPr lang="es-CO" dirty="0">
                    <a:solidFill>
                      <a:srgbClr val="FF0000"/>
                    </a:solidFill>
                  </a:rPr>
                  <a:t>Ingresos de nivel de tensión </a:t>
                </a:r>
                <a:r>
                  <a:rPr lang="es-CO" dirty="0" smtClean="0">
                    <a:solidFill>
                      <a:srgbClr val="FF0000"/>
                    </a:solidFill>
                  </a:rPr>
                  <a:t>1</a:t>
                </a:r>
                <a:endParaRPr lang="es-CO" dirty="0">
                  <a:solidFill>
                    <a:srgbClr val="FF0000"/>
                  </a:solidFill>
                </a:endParaRPr>
              </a:p>
              <a:p>
                <a:endParaRPr lang="es-CO" dirty="0" smtClean="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𝐼𝐴𝑇</m:t>
                          </m:r>
                        </m:e>
                        <m:sub>
                          <m:r>
                            <a:rPr lang="es-CO" i="1">
                              <a:latin typeface="Cambria Math"/>
                            </a:rPr>
                            <m:t>𝑗</m:t>
                          </m:r>
                          <m:r>
                            <a:rPr lang="es-CO" i="1">
                              <a:latin typeface="Cambria Math"/>
                            </a:rPr>
                            <m:t>,1,</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,1,</m:t>
                          </m:r>
                          <m:r>
                            <a:rPr lang="es-CO" i="1">
                              <a:latin typeface="Cambria Math"/>
                            </a:rPr>
                            <m:t>𝑡</m:t>
                          </m:r>
                        </m:sub>
                      </m:sSub>
                      <m:r>
                        <a:rPr lang="es-CO" i="1">
                          <a:latin typeface="Cambria Math"/>
                        </a:rPr>
                        <m:t>+</m:t>
                      </m:r>
                      <m:nary>
                        <m:naryPr>
                          <m:chr m:val="∑"/>
                          <m:ctrlPr>
                            <a:rPr lang="es-CO" i="1">
                              <a:latin typeface="Cambria Math"/>
                            </a:rPr>
                          </m:ctrlPr>
                        </m:naryPr>
                        <m:sub>
                          <m:r>
                            <m:rPr>
                              <m:brk m:alnAt="23"/>
                            </m:rPr>
                            <a:rPr lang="es-CO" i="1">
                              <a:latin typeface="Cambria Math"/>
                            </a:rPr>
                            <m:t>𝑝</m:t>
                          </m:r>
                          <m:r>
                            <a:rPr lang="es-CO" i="1">
                              <a:latin typeface="Cambria Math"/>
                            </a:rPr>
                            <m:t>=1</m:t>
                          </m:r>
                        </m:sub>
                        <m:sup>
                          <m:r>
                            <a:rPr lang="es-CO" i="1">
                              <a:latin typeface="Cambria Math"/>
                            </a:rPr>
                            <m:t>𝑃</m:t>
                          </m:r>
                        </m:sup>
                        <m:e>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,1,</m:t>
                              </m:r>
                              <m:r>
                                <a:rPr lang="es-CO" i="1">
                                  <a:latin typeface="Cambria Math"/>
                                </a:rPr>
                                <m:t>𝑝</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𝐼𝐴𝐼𝑁𝐶</m:t>
                              </m:r>
                            </m:e>
                            <m:sub>
                              <m:r>
                                <a:rPr lang="es-CO" i="1">
                                  <a:latin typeface="Cambria Math"/>
                                </a:rPr>
                                <m:t>𝑗</m:t>
                              </m:r>
                              <m:r>
                                <a:rPr lang="es-CO" i="1">
                                  <a:latin typeface="Cambria Math"/>
                                </a:rPr>
                                <m:t>,1,</m:t>
                              </m:r>
                              <m:r>
                                <a:rPr lang="es-CO" i="1">
                                  <a:latin typeface="Cambria Math"/>
                                </a:rPr>
                                <m:t>𝑡</m:t>
                              </m:r>
                            </m:sub>
                          </m:sSub>
                        </m:e>
                      </m:nary>
                    </m:oMath>
                  </m:oMathPara>
                </a14:m>
                <a:endParaRPr lang="es-CO" dirty="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,1,</m:t>
                          </m:r>
                          <m:r>
                            <a:rPr lang="es-CO" i="1">
                              <a:latin typeface="Cambria Math"/>
                            </a:rPr>
                            <m:t>𝑡</m:t>
                          </m:r>
                        </m:sub>
                      </m:sSub>
                      <m:r>
                        <a:rPr lang="es-CO" i="1">
                          <a:latin typeface="Cambria Math"/>
                        </a:rPr>
                        <m:t>=</m:t>
                      </m:r>
                      <m:d>
                        <m:dPr>
                          <m:begChr m:val="["/>
                          <m:endChr m:val="]"/>
                          <m:ctrlPr>
                            <a:rPr lang="es-CO" i="1">
                              <a:latin typeface="Cambria Math"/>
                            </a:rPr>
                          </m:ctrlPr>
                        </m:dPr>
                        <m:e>
                          <m:sSub>
                            <m:sSubPr>
                              <m:ctrlPr>
                                <a:rPr lang="es-CO" i="1">
                                  <a:latin typeface="Cambria Math"/>
                                </a:rPr>
                              </m:ctrlPr>
                            </m:sSubPr>
                            <m:e>
                              <m:r>
                                <a:rPr lang="es-CO" i="1">
                                  <a:latin typeface="Cambria Math"/>
                                </a:rPr>
                                <m:t>𝐼𝐴</m:t>
                              </m:r>
                              <m:r>
                                <a:rPr lang="es-CO" b="0" i="1" smtClean="0">
                                  <a:latin typeface="Cambria Math"/>
                                </a:rPr>
                                <m:t>𝐴</m:t>
                              </m:r>
                            </m:e>
                            <m:sub>
                              <m:r>
                                <a:rPr lang="es-CO" i="1">
                                  <a:latin typeface="Cambria Math"/>
                                </a:rPr>
                                <m:t>𝑗</m:t>
                              </m:r>
                              <m:r>
                                <a:rPr lang="es-CO" i="1">
                                  <a:latin typeface="Cambria Math"/>
                                </a:rPr>
                                <m:t>,</m:t>
                              </m:r>
                              <m:r>
                                <a:rPr lang="es-CO" b="0" i="1" smtClean="0">
                                  <a:latin typeface="Cambria Math"/>
                                </a:rPr>
                                <m:t>𝑛</m:t>
                              </m:r>
                              <m:r>
                                <a:rPr lang="es-CO" i="1">
                                  <a:latin typeface="Cambria Math"/>
                                </a:rPr>
                                <m:t>,</m:t>
                              </m:r>
                              <m:r>
                                <a:rPr lang="es-CO" i="1">
                                  <a:latin typeface="Cambria Math"/>
                                </a:rPr>
                                <m:t>𝑡</m:t>
                              </m:r>
                            </m:sub>
                          </m:sSub>
                          <m:r>
                            <a:rPr lang="es-CO" i="1">
                              <a:latin typeface="Cambria Math"/>
                            </a:rPr>
                            <m:t>−</m:t>
                          </m:r>
                          <m:nary>
                            <m:naryPr>
                              <m:chr m:val="∑"/>
                              <m:ctrlPr>
                                <a:rPr lang="es-CO" i="1" smtClean="0">
                                  <a:latin typeface="Cambria Math"/>
                                </a:rPr>
                              </m:ctrlPr>
                            </m:naryPr>
                            <m:sub>
                              <m:r>
                                <m:rPr>
                                  <m:brk m:alnAt="23"/>
                                </m:rPr>
                                <a:rPr lang="es-CO" i="1">
                                  <a:latin typeface="Cambria Math"/>
                                </a:rPr>
                                <m:t>𝑝</m:t>
                              </m:r>
                              <m:r>
                                <a:rPr lang="es-CO" i="1">
                                  <a:latin typeface="Cambria Math"/>
                                </a:rPr>
                                <m:t>=1</m:t>
                              </m:r>
                            </m:sub>
                            <m:sup>
                              <m:r>
                                <a:rPr lang="es-CO" i="1">
                                  <a:latin typeface="Cambria Math"/>
                                </a:rPr>
                                <m:t>𝑃</m:t>
                              </m:r>
                            </m:sup>
                            <m:e>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m:t>
                                  </m:r>
                                  <m:r>
                                    <a:rPr lang="es-CO" i="1">
                                      <a:latin typeface="Cambria Math"/>
                                    </a:rPr>
                                    <m:t>𝑝</m:t>
                                  </m:r>
                                  <m:r>
                                    <a:rPr lang="es-CO" i="1">
                                      <a:latin typeface="Cambria Math"/>
                                    </a:rPr>
                                    <m:t>,1,</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𝐼𝑅𝑀</m:t>
                                  </m:r>
                                </m:e>
                                <m:sub>
                                  <m:r>
                                    <a:rPr lang="es-CO" i="1">
                                      <a:latin typeface="Cambria Math"/>
                                    </a:rPr>
                                    <m:t>𝑗</m:t>
                                  </m:r>
                                  <m:r>
                                    <a:rPr lang="es-CO" i="1">
                                      <a:latin typeface="Cambria Math"/>
                                    </a:rPr>
                                    <m:t>,1,</m:t>
                                  </m:r>
                                  <m:r>
                                    <a:rPr lang="es-CO" i="1">
                                      <a:latin typeface="Cambria Math"/>
                                    </a:rPr>
                                    <m:t>𝑡</m:t>
                                  </m:r>
                                  <m:r>
                                    <a:rPr lang="es-CO" i="1">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𝑂𝐼</m:t>
                                  </m:r>
                                </m:e>
                                <m:sub>
                                  <m:r>
                                    <a:rPr lang="es-CO" b="0" i="1" smtClean="0">
                                      <a:latin typeface="Cambria Math"/>
                                    </a:rPr>
                                    <m:t>𝑗</m:t>
                                  </m:r>
                                  <m:r>
                                    <a:rPr lang="es-CO" b="0" i="1" smtClean="0">
                                      <a:latin typeface="Cambria Math"/>
                                    </a:rPr>
                                    <m:t>,1,</m:t>
                                  </m:r>
                                  <m:r>
                                    <a:rPr lang="es-CO" b="0" i="1" smtClean="0">
                                      <a:latin typeface="Cambria Math"/>
                                    </a:rPr>
                                    <m:t>𝑡</m:t>
                                  </m:r>
                                  <m:r>
                                    <a:rPr lang="es-CO" b="0" i="1" smtClean="0">
                                      <a:latin typeface="Cambria Math"/>
                                    </a:rPr>
                                    <m:t>−1</m:t>
                                  </m:r>
                                </m:sub>
                              </m:sSub>
                            </m:e>
                          </m:nary>
                        </m:e>
                      </m:d>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𝐼𝑃𝑃</m:t>
                              </m:r>
                            </m:e>
                            <m:sub>
                              <m:r>
                                <a:rPr lang="es-CO" i="1">
                                  <a:latin typeface="Cambria Math"/>
                                </a:rPr>
                                <m:t>𝑚</m:t>
                              </m:r>
                              <m:r>
                                <a:rPr lang="es-CO" i="1">
                                  <a:latin typeface="Cambria Math"/>
                                </a:rPr>
                                <m:t>−1</m:t>
                              </m:r>
                            </m:sub>
                          </m:sSub>
                        </m:num>
                        <m:den>
                          <m:sSub>
                            <m:sSubPr>
                              <m:ctrlPr>
                                <a:rPr lang="es-CO" i="1">
                                  <a:latin typeface="Cambria Math"/>
                                </a:rPr>
                              </m:ctrlPr>
                            </m:sSubPr>
                            <m:e>
                              <m:r>
                                <a:rPr lang="es-CO" i="1">
                                  <a:latin typeface="Cambria Math"/>
                                </a:rPr>
                                <m:t>𝐼𝑃𝑃</m:t>
                              </m:r>
                            </m:e>
                            <m:sub>
                              <m:r>
                                <a:rPr lang="es-CO" i="1">
                                  <a:latin typeface="Cambria Math"/>
                                </a:rPr>
                                <m:t>0</m:t>
                              </m:r>
                            </m:sub>
                          </m:sSub>
                        </m:den>
                      </m:f>
                    </m:oMath>
                  </m:oMathPara>
                </a14:m>
                <a:endParaRPr lang="es-CO" dirty="0"/>
              </a:p>
              <a:p>
                <a:endParaRPr lang="es-CO" dirty="0" smtClean="0"/>
              </a:p>
              <a:p>
                <a14:m>
                  <m:oMath xmlns:m="http://schemas.openxmlformats.org/officeDocument/2006/math">
                    <m:sSub>
                      <m:sSubPr>
                        <m:ctrlPr>
                          <a:rPr lang="es-CO" i="1">
                            <a:latin typeface="Cambria Math"/>
                          </a:rPr>
                        </m:ctrlPr>
                      </m:sSubPr>
                      <m:e>
                        <m:r>
                          <a:rPr lang="es-CO" i="1">
                            <a:latin typeface="Cambria Math"/>
                          </a:rPr>
                          <m:t>𝑂𝐼</m:t>
                        </m:r>
                      </m:e>
                      <m:sub>
                        <m:r>
                          <a:rPr lang="es-CO" b="0" i="1" smtClean="0">
                            <a:latin typeface="Cambria Math"/>
                          </a:rPr>
                          <m:t>  </m:t>
                        </m:r>
                      </m:sub>
                    </m:sSub>
                  </m:oMath>
                </a14:m>
                <a:r>
                  <a:rPr lang="es-CO" dirty="0" smtClean="0"/>
                  <a:t>: Otros ingresos por la explotación de los activos remunerados mediante cargos por uso en actividades distintas a la distribución de energía. (50% de los ingresos anuales obtenidos por el OR por esas actividades)</a:t>
                </a:r>
              </a:p>
              <a:p>
                <a:endParaRPr lang="es-CO" dirty="0" smtClean="0">
                  <a:solidFill>
                    <a:srgbClr val="FF0000"/>
                  </a:solidFill>
                </a:endParaRPr>
              </a:p>
              <a:p>
                <a:r>
                  <a:rPr lang="es-CO" dirty="0" smtClean="0">
                    <a:solidFill>
                      <a:srgbClr val="FF0000"/>
                    </a:solidFill>
                  </a:rPr>
                  <a:t>2.2 INGRESOS ANUALES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𝐼𝐴𝐴𝑂𝑀</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b="0" dirty="0" smtClean="0"/>
              </a:p>
              <a:p>
                <a:endParaRPr lang="es-CO" dirty="0" smtClean="0"/>
              </a:p>
              <a:p>
                <a:r>
                  <a:rPr lang="es-CO" dirty="0" smtClean="0"/>
                  <a:t>IAA : Ingreso anual por inversión en activos. (Capítulo 3)</a:t>
                </a:r>
              </a:p>
              <a:p>
                <a:r>
                  <a:rPr lang="es-CO" dirty="0" smtClean="0"/>
                  <a:t>IAAOM : Ingreso anual por gastos de Administración,  Operación y Mantenimiento (Capítulo 4)</a:t>
                </a:r>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92696"/>
                <a:ext cx="7920880" cy="5682325"/>
              </a:xfrm>
              <a:prstGeom prst="rect">
                <a:avLst/>
              </a:prstGeom>
              <a:blipFill rotWithShape="1">
                <a:blip r:embed="rId2"/>
                <a:stretch>
                  <a:fillRect l="-616" t="-536" r="-385" b="-75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192524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20688"/>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Inventario de Activos existentes 2008</a:t>
            </a:r>
            <a:endParaRPr lang="es-CO" dirty="0"/>
          </a:p>
        </p:txBody>
      </p:sp>
      <p:sp>
        <p:nvSpPr>
          <p:cNvPr id="3" name="2 CuadroTexto"/>
          <p:cNvSpPr txBox="1"/>
          <p:nvPr/>
        </p:nvSpPr>
        <p:spPr>
          <a:xfrm>
            <a:off x="2699792" y="620688"/>
            <a:ext cx="2952328" cy="923330"/>
          </a:xfrm>
          <a:prstGeom prst="rect">
            <a:avLst/>
          </a:prstGeom>
          <a:noFill/>
          <a:ln>
            <a:solidFill>
              <a:schemeClr val="accent1">
                <a:shade val="95000"/>
                <a:satMod val="105000"/>
                <a:alpha val="87000"/>
              </a:schemeClr>
            </a:solidFill>
          </a:ln>
        </p:spPr>
        <p:txBody>
          <a:bodyPr wrap="square" rtlCol="0">
            <a:spAutoFit/>
          </a:bodyPr>
          <a:lstStyle/>
          <a:p>
            <a:r>
              <a:rPr lang="es-CO" dirty="0" smtClean="0"/>
              <a:t>Existentes en el 2008 y reconocidos por aplicación de Res. 097 de 2008</a:t>
            </a:r>
          </a:p>
        </p:txBody>
      </p:sp>
      <p:sp>
        <p:nvSpPr>
          <p:cNvPr id="4" name="3 CuadroTexto"/>
          <p:cNvSpPr txBox="1"/>
          <p:nvPr/>
        </p:nvSpPr>
        <p:spPr>
          <a:xfrm>
            <a:off x="5868144" y="620688"/>
            <a:ext cx="3168352" cy="923330"/>
          </a:xfrm>
          <a:prstGeom prst="rect">
            <a:avLst/>
          </a:prstGeom>
          <a:noFill/>
          <a:ln>
            <a:solidFill>
              <a:schemeClr val="accent1">
                <a:shade val="95000"/>
                <a:satMod val="105000"/>
                <a:alpha val="87000"/>
              </a:schemeClr>
            </a:solidFill>
          </a:ln>
        </p:spPr>
        <p:txBody>
          <a:bodyPr wrap="square" rtlCol="0">
            <a:spAutoFit/>
          </a:bodyPr>
          <a:lstStyle/>
          <a:p>
            <a:r>
              <a:rPr lang="es-CO" dirty="0" smtClean="0"/>
              <a:t>Valor reconocido actualmente. Res. 097 de 2008. Vigente.</a:t>
            </a:r>
          </a:p>
          <a:p>
            <a:endParaRPr lang="es-CO" dirty="0" smtClean="0"/>
          </a:p>
        </p:txBody>
      </p:sp>
      <p:sp>
        <p:nvSpPr>
          <p:cNvPr id="5" name="4 Rectángulo"/>
          <p:cNvSpPr/>
          <p:nvPr/>
        </p:nvSpPr>
        <p:spPr>
          <a:xfrm>
            <a:off x="611560" y="1916832"/>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Inventario de Activos reportados</a:t>
            </a:r>
            <a:endParaRPr lang="es-CO" dirty="0"/>
          </a:p>
        </p:txBody>
      </p:sp>
      <p:sp>
        <p:nvSpPr>
          <p:cNvPr id="7" name="6 CuadroTexto"/>
          <p:cNvSpPr txBox="1"/>
          <p:nvPr/>
        </p:nvSpPr>
        <p:spPr>
          <a:xfrm>
            <a:off x="2699792" y="1916832"/>
            <a:ext cx="2952328" cy="923330"/>
          </a:xfrm>
          <a:prstGeom prst="rect">
            <a:avLst/>
          </a:prstGeom>
          <a:noFill/>
          <a:ln>
            <a:solidFill>
              <a:schemeClr val="accent1">
                <a:shade val="95000"/>
                <a:satMod val="105000"/>
                <a:alpha val="87000"/>
              </a:schemeClr>
            </a:solidFill>
          </a:ln>
        </p:spPr>
        <p:txBody>
          <a:bodyPr wrap="square" rtlCol="0">
            <a:spAutoFit/>
          </a:bodyPr>
          <a:lstStyle/>
          <a:p>
            <a:r>
              <a:rPr lang="es-CO" dirty="0" smtClean="0"/>
              <a:t>Construidos y reportados a la CREG años 2008-2014 Art. 18 Res. 097 de 2008</a:t>
            </a:r>
          </a:p>
        </p:txBody>
      </p:sp>
      <p:sp>
        <p:nvSpPr>
          <p:cNvPr id="8" name="7 Rectángulo"/>
          <p:cNvSpPr/>
          <p:nvPr/>
        </p:nvSpPr>
        <p:spPr>
          <a:xfrm>
            <a:off x="611560" y="3212976"/>
            <a:ext cx="17281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Inventario de activos de planes de inversión</a:t>
            </a:r>
            <a:endParaRPr lang="es-CO" dirty="0"/>
          </a:p>
        </p:txBody>
      </p:sp>
      <p:sp>
        <p:nvSpPr>
          <p:cNvPr id="9" name="8 CuadroTexto"/>
          <p:cNvSpPr txBox="1"/>
          <p:nvPr/>
        </p:nvSpPr>
        <p:spPr>
          <a:xfrm>
            <a:off x="5868144" y="1916832"/>
            <a:ext cx="3168352" cy="923330"/>
          </a:xfrm>
          <a:prstGeom prst="rect">
            <a:avLst/>
          </a:prstGeom>
          <a:noFill/>
          <a:ln>
            <a:solidFill>
              <a:schemeClr val="accent1">
                <a:shade val="95000"/>
                <a:satMod val="105000"/>
                <a:alpha val="87000"/>
              </a:schemeClr>
            </a:solidFill>
          </a:ln>
        </p:spPr>
        <p:txBody>
          <a:bodyPr wrap="square" rtlCol="0">
            <a:spAutoFit/>
          </a:bodyPr>
          <a:lstStyle/>
          <a:p>
            <a:r>
              <a:rPr lang="es-CO" dirty="0" smtClean="0"/>
              <a:t>Valoración según Unidades Constructivas Cap. 15 de Res.179 de 2014</a:t>
            </a:r>
          </a:p>
        </p:txBody>
      </p:sp>
      <p:sp>
        <p:nvSpPr>
          <p:cNvPr id="11" name="10 Rectángulo"/>
          <p:cNvSpPr/>
          <p:nvPr/>
        </p:nvSpPr>
        <p:spPr>
          <a:xfrm>
            <a:off x="611560" y="4653136"/>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Terrenos</a:t>
            </a:r>
            <a:endParaRPr lang="es-CO" dirty="0"/>
          </a:p>
        </p:txBody>
      </p:sp>
      <p:sp>
        <p:nvSpPr>
          <p:cNvPr id="12" name="11 CuadroTexto"/>
          <p:cNvSpPr txBox="1"/>
          <p:nvPr/>
        </p:nvSpPr>
        <p:spPr>
          <a:xfrm>
            <a:off x="2699792" y="3212976"/>
            <a:ext cx="2952328" cy="1200329"/>
          </a:xfrm>
          <a:prstGeom prst="rect">
            <a:avLst/>
          </a:prstGeom>
          <a:noFill/>
          <a:ln>
            <a:solidFill>
              <a:schemeClr val="accent1">
                <a:shade val="95000"/>
                <a:satMod val="105000"/>
                <a:alpha val="87000"/>
              </a:schemeClr>
            </a:solidFill>
          </a:ln>
        </p:spPr>
        <p:txBody>
          <a:bodyPr wrap="square" rtlCol="0">
            <a:spAutoFit/>
          </a:bodyPr>
          <a:lstStyle/>
          <a:p>
            <a:r>
              <a:rPr lang="es-CO" dirty="0" smtClean="0"/>
              <a:t>Planes nuevos y Unidades Constructivas especiales sometidas a consideración de la CREG</a:t>
            </a:r>
          </a:p>
        </p:txBody>
      </p:sp>
      <p:sp>
        <p:nvSpPr>
          <p:cNvPr id="13" name="12 CuadroTexto"/>
          <p:cNvSpPr txBox="1"/>
          <p:nvPr/>
        </p:nvSpPr>
        <p:spPr>
          <a:xfrm>
            <a:off x="5868144" y="3212976"/>
            <a:ext cx="3168352" cy="1200329"/>
          </a:xfrm>
          <a:prstGeom prst="rect">
            <a:avLst/>
          </a:prstGeom>
          <a:noFill/>
          <a:ln>
            <a:solidFill>
              <a:schemeClr val="accent1">
                <a:shade val="95000"/>
                <a:satMod val="105000"/>
                <a:alpha val="87000"/>
              </a:schemeClr>
            </a:solidFill>
          </a:ln>
        </p:spPr>
        <p:txBody>
          <a:bodyPr wrap="square" rtlCol="0">
            <a:spAutoFit/>
          </a:bodyPr>
          <a:lstStyle/>
          <a:p>
            <a:r>
              <a:rPr lang="es-CO" dirty="0" smtClean="0"/>
              <a:t>Valoración según Unidades Constructivas Cap. 14 de Res. 179 de 2014.</a:t>
            </a:r>
          </a:p>
          <a:p>
            <a:endParaRPr lang="es-CO" dirty="0" smtClean="0"/>
          </a:p>
        </p:txBody>
      </p:sp>
      <p:sp>
        <p:nvSpPr>
          <p:cNvPr id="14" name="13 CuadroTexto"/>
          <p:cNvSpPr txBox="1"/>
          <p:nvPr/>
        </p:nvSpPr>
        <p:spPr>
          <a:xfrm>
            <a:off x="2699792" y="4715852"/>
            <a:ext cx="2952328" cy="369332"/>
          </a:xfrm>
          <a:prstGeom prst="rect">
            <a:avLst/>
          </a:prstGeom>
          <a:noFill/>
          <a:ln>
            <a:solidFill>
              <a:schemeClr val="accent1">
                <a:shade val="95000"/>
                <a:satMod val="105000"/>
                <a:alpha val="87000"/>
              </a:schemeClr>
            </a:solidFill>
          </a:ln>
        </p:spPr>
        <p:txBody>
          <a:bodyPr wrap="square" rtlCol="0">
            <a:spAutoFit/>
          </a:bodyPr>
          <a:lstStyle/>
          <a:p>
            <a:r>
              <a:rPr lang="es-CO" dirty="0" smtClean="0"/>
              <a:t>Área de Subestaciones</a:t>
            </a:r>
          </a:p>
        </p:txBody>
      </p:sp>
      <p:sp>
        <p:nvSpPr>
          <p:cNvPr id="15" name="14 CuadroTexto"/>
          <p:cNvSpPr txBox="1"/>
          <p:nvPr/>
        </p:nvSpPr>
        <p:spPr>
          <a:xfrm>
            <a:off x="5868144" y="4726885"/>
            <a:ext cx="3168352" cy="369332"/>
          </a:xfrm>
          <a:prstGeom prst="rect">
            <a:avLst/>
          </a:prstGeom>
          <a:noFill/>
          <a:ln>
            <a:solidFill>
              <a:schemeClr val="accent1">
                <a:shade val="95000"/>
                <a:satMod val="105000"/>
                <a:alpha val="87000"/>
              </a:schemeClr>
            </a:solidFill>
          </a:ln>
        </p:spPr>
        <p:txBody>
          <a:bodyPr wrap="square" rtlCol="0">
            <a:spAutoFit/>
          </a:bodyPr>
          <a:lstStyle/>
          <a:p>
            <a:r>
              <a:rPr lang="es-CO" dirty="0" smtClean="0"/>
              <a:t>Valor Catastral</a:t>
            </a:r>
          </a:p>
        </p:txBody>
      </p:sp>
      <p:sp>
        <p:nvSpPr>
          <p:cNvPr id="16" name="15 Rectángulo"/>
          <p:cNvSpPr/>
          <p:nvPr/>
        </p:nvSpPr>
        <p:spPr>
          <a:xfrm>
            <a:off x="611560" y="5445224"/>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Activos que no se incluyen</a:t>
            </a:r>
            <a:endParaRPr lang="es-CO" dirty="0"/>
          </a:p>
        </p:txBody>
      </p:sp>
      <p:sp>
        <p:nvSpPr>
          <p:cNvPr id="17" name="16 CuadroTexto"/>
          <p:cNvSpPr txBox="1"/>
          <p:nvPr/>
        </p:nvSpPr>
        <p:spPr>
          <a:xfrm>
            <a:off x="2699792" y="5373216"/>
            <a:ext cx="2952328" cy="646331"/>
          </a:xfrm>
          <a:prstGeom prst="rect">
            <a:avLst/>
          </a:prstGeom>
          <a:noFill/>
          <a:ln>
            <a:solidFill>
              <a:schemeClr val="accent1">
                <a:shade val="95000"/>
                <a:satMod val="105000"/>
                <a:alpha val="87000"/>
              </a:schemeClr>
            </a:solidFill>
          </a:ln>
        </p:spPr>
        <p:txBody>
          <a:bodyPr wrap="square" rtlCol="0">
            <a:spAutoFit/>
          </a:bodyPr>
          <a:lstStyle/>
          <a:p>
            <a:r>
              <a:rPr lang="es-CO" dirty="0" smtClean="0"/>
              <a:t>Corresponden a inversiones públicas.</a:t>
            </a:r>
          </a:p>
        </p:txBody>
      </p:sp>
      <p:sp>
        <p:nvSpPr>
          <p:cNvPr id="18" name="17 Rectángulo"/>
          <p:cNvSpPr/>
          <p:nvPr/>
        </p:nvSpPr>
        <p:spPr>
          <a:xfrm>
            <a:off x="611560" y="6237312"/>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Inventario de activos a retirar</a:t>
            </a:r>
            <a:endParaRPr lang="es-CO" dirty="0"/>
          </a:p>
        </p:txBody>
      </p:sp>
      <p:sp>
        <p:nvSpPr>
          <p:cNvPr id="19" name="18 CuadroTexto"/>
          <p:cNvSpPr txBox="1"/>
          <p:nvPr/>
        </p:nvSpPr>
        <p:spPr>
          <a:xfrm>
            <a:off x="2699792" y="6165304"/>
            <a:ext cx="2952328" cy="646331"/>
          </a:xfrm>
          <a:prstGeom prst="rect">
            <a:avLst/>
          </a:prstGeom>
          <a:noFill/>
          <a:ln>
            <a:solidFill>
              <a:schemeClr val="accent1">
                <a:shade val="95000"/>
                <a:satMod val="105000"/>
                <a:alpha val="87000"/>
              </a:schemeClr>
            </a:solidFill>
          </a:ln>
        </p:spPr>
        <p:txBody>
          <a:bodyPr wrap="square" rtlCol="0">
            <a:spAutoFit/>
          </a:bodyPr>
          <a:lstStyle/>
          <a:p>
            <a:r>
              <a:rPr lang="es-CO" dirty="0" smtClean="0"/>
              <a:t>Acorde con el plan de reposición de activos.</a:t>
            </a:r>
          </a:p>
        </p:txBody>
      </p:sp>
      <p:sp>
        <p:nvSpPr>
          <p:cNvPr id="20" name="19 CuadroTexto"/>
          <p:cNvSpPr txBox="1"/>
          <p:nvPr/>
        </p:nvSpPr>
        <p:spPr>
          <a:xfrm>
            <a:off x="5868144" y="6167045"/>
            <a:ext cx="3186805" cy="646331"/>
          </a:xfrm>
          <a:prstGeom prst="rect">
            <a:avLst/>
          </a:prstGeom>
          <a:noFill/>
          <a:ln>
            <a:solidFill>
              <a:schemeClr val="accent1">
                <a:shade val="95000"/>
                <a:satMod val="105000"/>
                <a:alpha val="87000"/>
              </a:schemeClr>
            </a:solidFill>
          </a:ln>
        </p:spPr>
        <p:txBody>
          <a:bodyPr wrap="square" rtlCol="0">
            <a:spAutoFit/>
          </a:bodyPr>
          <a:lstStyle/>
          <a:p>
            <a:r>
              <a:rPr lang="es-CO" dirty="0"/>
              <a:t>Valoración según </a:t>
            </a:r>
            <a:r>
              <a:rPr lang="es-CO" dirty="0" smtClean="0"/>
              <a:t>UC del </a:t>
            </a:r>
            <a:r>
              <a:rPr lang="es-CO" dirty="0"/>
              <a:t>Cap. 14 de Res. 179 de 2014.</a:t>
            </a:r>
          </a:p>
        </p:txBody>
      </p:sp>
      <p:sp>
        <p:nvSpPr>
          <p:cNvPr id="6" name="5 CuadroTexto"/>
          <p:cNvSpPr txBox="1"/>
          <p:nvPr/>
        </p:nvSpPr>
        <p:spPr>
          <a:xfrm>
            <a:off x="1187624" y="188640"/>
            <a:ext cx="7272808" cy="646331"/>
          </a:xfrm>
          <a:prstGeom prst="rect">
            <a:avLst/>
          </a:prstGeom>
          <a:noFill/>
          <a:ln>
            <a:noFill/>
          </a:ln>
        </p:spPr>
        <p:txBody>
          <a:bodyPr wrap="square" rtlCol="0">
            <a:spAutoFit/>
          </a:bodyPr>
          <a:lstStyle/>
          <a:p>
            <a:r>
              <a:rPr lang="es-CO" dirty="0">
                <a:solidFill>
                  <a:srgbClr val="FF0000"/>
                </a:solidFill>
              </a:rPr>
              <a:t>CAPÍTULO 3. INGRESO ANUAL POR INVERSIÓN EN ACTIVOS, IAA.</a:t>
            </a:r>
          </a:p>
          <a:p>
            <a:endParaRPr lang="es-CO" dirty="0" smtClean="0"/>
          </a:p>
        </p:txBody>
      </p:sp>
      <p:sp>
        <p:nvSpPr>
          <p:cNvPr id="10" name="9 CuadroTexto"/>
          <p:cNvSpPr txBox="1"/>
          <p:nvPr/>
        </p:nvSpPr>
        <p:spPr>
          <a:xfrm>
            <a:off x="1259632" y="1340768"/>
            <a:ext cx="504056" cy="646331"/>
          </a:xfrm>
          <a:prstGeom prst="rect">
            <a:avLst/>
          </a:prstGeom>
          <a:noFill/>
          <a:ln>
            <a:noFill/>
          </a:ln>
        </p:spPr>
        <p:txBody>
          <a:bodyPr wrap="square" rtlCol="0">
            <a:spAutoFit/>
          </a:bodyPr>
          <a:lstStyle/>
          <a:p>
            <a:r>
              <a:rPr lang="es-CO" sz="3600" dirty="0" smtClean="0"/>
              <a:t>+</a:t>
            </a:r>
          </a:p>
        </p:txBody>
      </p:sp>
      <p:sp>
        <p:nvSpPr>
          <p:cNvPr id="21" name="20 CuadroTexto"/>
          <p:cNvSpPr txBox="1"/>
          <p:nvPr/>
        </p:nvSpPr>
        <p:spPr>
          <a:xfrm>
            <a:off x="1259632" y="2638653"/>
            <a:ext cx="504056" cy="646331"/>
          </a:xfrm>
          <a:prstGeom prst="rect">
            <a:avLst/>
          </a:prstGeom>
          <a:noFill/>
          <a:ln>
            <a:noFill/>
          </a:ln>
        </p:spPr>
        <p:txBody>
          <a:bodyPr wrap="square" rtlCol="0">
            <a:spAutoFit/>
          </a:bodyPr>
          <a:lstStyle/>
          <a:p>
            <a:r>
              <a:rPr lang="es-CO" sz="3600" dirty="0" smtClean="0"/>
              <a:t>+</a:t>
            </a:r>
          </a:p>
        </p:txBody>
      </p:sp>
      <p:sp>
        <p:nvSpPr>
          <p:cNvPr id="22" name="21 CuadroTexto"/>
          <p:cNvSpPr txBox="1"/>
          <p:nvPr/>
        </p:nvSpPr>
        <p:spPr>
          <a:xfrm>
            <a:off x="1259632" y="4150821"/>
            <a:ext cx="504056" cy="646331"/>
          </a:xfrm>
          <a:prstGeom prst="rect">
            <a:avLst/>
          </a:prstGeom>
          <a:noFill/>
          <a:ln>
            <a:noFill/>
          </a:ln>
        </p:spPr>
        <p:txBody>
          <a:bodyPr wrap="square" rtlCol="0">
            <a:spAutoFit/>
          </a:bodyPr>
          <a:lstStyle/>
          <a:p>
            <a:r>
              <a:rPr lang="es-CO" sz="3600" dirty="0" smtClean="0"/>
              <a:t>+</a:t>
            </a:r>
          </a:p>
        </p:txBody>
      </p:sp>
      <p:sp>
        <p:nvSpPr>
          <p:cNvPr id="23" name="22 CuadroTexto"/>
          <p:cNvSpPr txBox="1"/>
          <p:nvPr/>
        </p:nvSpPr>
        <p:spPr>
          <a:xfrm>
            <a:off x="1259632" y="4942909"/>
            <a:ext cx="504056" cy="646331"/>
          </a:xfrm>
          <a:prstGeom prst="rect">
            <a:avLst/>
          </a:prstGeom>
          <a:noFill/>
          <a:ln>
            <a:noFill/>
          </a:ln>
        </p:spPr>
        <p:txBody>
          <a:bodyPr wrap="square" rtlCol="0">
            <a:spAutoFit/>
          </a:bodyPr>
          <a:lstStyle/>
          <a:p>
            <a:r>
              <a:rPr lang="es-CO" sz="3600" dirty="0"/>
              <a:t>-</a:t>
            </a:r>
            <a:endParaRPr lang="es-CO" sz="3600" dirty="0" smtClean="0"/>
          </a:p>
        </p:txBody>
      </p:sp>
      <p:sp>
        <p:nvSpPr>
          <p:cNvPr id="24" name="23 Rectángulo"/>
          <p:cNvSpPr/>
          <p:nvPr/>
        </p:nvSpPr>
        <p:spPr>
          <a:xfrm>
            <a:off x="4444401" y="3244334"/>
            <a:ext cx="255198" cy="369332"/>
          </a:xfrm>
          <a:prstGeom prst="rect">
            <a:avLst/>
          </a:prstGeom>
        </p:spPr>
        <p:txBody>
          <a:bodyPr wrap="none">
            <a:spAutoFit/>
          </a:bodyPr>
          <a:lstStyle/>
          <a:p>
            <a:r>
              <a:rPr lang="es-CO" dirty="0"/>
              <a:t>-</a:t>
            </a:r>
          </a:p>
        </p:txBody>
      </p:sp>
      <p:sp>
        <p:nvSpPr>
          <p:cNvPr id="25" name="24 CuadroTexto"/>
          <p:cNvSpPr txBox="1"/>
          <p:nvPr/>
        </p:nvSpPr>
        <p:spPr>
          <a:xfrm>
            <a:off x="1259632" y="5734997"/>
            <a:ext cx="504056" cy="646331"/>
          </a:xfrm>
          <a:prstGeom prst="rect">
            <a:avLst/>
          </a:prstGeom>
          <a:noFill/>
          <a:ln>
            <a:noFill/>
          </a:ln>
        </p:spPr>
        <p:txBody>
          <a:bodyPr wrap="square" rtlCol="0">
            <a:spAutoFit/>
          </a:bodyPr>
          <a:lstStyle/>
          <a:p>
            <a:r>
              <a:rPr lang="es-CO" sz="3600" dirty="0"/>
              <a:t>-</a:t>
            </a:r>
            <a:endParaRPr lang="es-CO" sz="3600" dirty="0" smtClean="0"/>
          </a:p>
        </p:txBody>
      </p:sp>
    </p:spTree>
    <p:extLst>
      <p:ext uri="{BB962C8B-B14F-4D97-AF65-F5344CB8AC3E}">
        <p14:creationId xmlns:p14="http://schemas.microsoft.com/office/powerpoint/2010/main" val="2959235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92696"/>
            <a:ext cx="7920880" cy="5632311"/>
          </a:xfrm>
          <a:prstGeom prst="rect">
            <a:avLst/>
          </a:prstGeom>
          <a:noFill/>
          <a:ln>
            <a:noFill/>
          </a:ln>
        </p:spPr>
        <p:txBody>
          <a:bodyPr wrap="square" rtlCol="0">
            <a:spAutoFit/>
          </a:bodyPr>
          <a:lstStyle/>
          <a:p>
            <a:pPr algn="ctr"/>
            <a:r>
              <a:rPr lang="es-CO" dirty="0" smtClean="0">
                <a:solidFill>
                  <a:srgbClr val="FF0000"/>
                </a:solidFill>
              </a:rPr>
              <a:t>CAPÍTULO 3. INGRESO ANUAL POR INVERSIÓN EN ACTIVOS, IAA.</a:t>
            </a:r>
          </a:p>
          <a:p>
            <a:endParaRPr lang="es-CO" dirty="0"/>
          </a:p>
          <a:p>
            <a:r>
              <a:rPr lang="es-CO" dirty="0" smtClean="0"/>
              <a:t>Se determinan con base en la siguiente información:</a:t>
            </a:r>
          </a:p>
          <a:p>
            <a:endParaRPr lang="es-CO" dirty="0"/>
          </a:p>
          <a:p>
            <a:pPr marL="342900" indent="-342900" algn="just">
              <a:buAutoNum type="alphaLcPeriod"/>
            </a:pPr>
            <a:r>
              <a:rPr lang="es-CO" dirty="0" smtClean="0"/>
              <a:t>Inventario de activos utilizado para aplicar la Resolución CREG 097 de 2008 y clasificados en unidades constructivas de dicha resolución.</a:t>
            </a:r>
          </a:p>
          <a:p>
            <a:pPr marL="342900" indent="-342900" algn="just">
              <a:buAutoNum type="alphaLcPeriod"/>
            </a:pPr>
            <a:r>
              <a:rPr lang="es-CO" dirty="0" smtClean="0"/>
              <a:t>Inventario de activos reportado por los OR a la CREG en cumplimiento del artículo 18 de la Resolución CREG 097 de 2008.</a:t>
            </a:r>
          </a:p>
          <a:p>
            <a:pPr marL="342900" indent="-342900" algn="just">
              <a:buAutoNum type="alphaLcPeriod"/>
            </a:pPr>
            <a:r>
              <a:rPr lang="es-CO" dirty="0" smtClean="0"/>
              <a:t>Inventario de activos de los planes de inversión del OR, reportadas con base en las UC  definidas en la presente resolución y las UC especiales sometidas a consideración de la CREG.</a:t>
            </a:r>
          </a:p>
          <a:p>
            <a:pPr marL="342900" indent="-342900" algn="just">
              <a:buAutoNum type="alphaLcPeriod"/>
            </a:pPr>
            <a:r>
              <a:rPr lang="es-CO" dirty="0" smtClean="0"/>
              <a:t>Los activos operados por el OR cuyo valor no debe incluirse en el cálculo de los cargos. Artículo 87 numeral 87.9, ley 142 de 1994, modificado por el artículo 99, ley 1450 de 2001.</a:t>
            </a:r>
          </a:p>
          <a:p>
            <a:pPr marL="342900" indent="-342900" algn="just">
              <a:buAutoNum type="alphaLcPeriod"/>
            </a:pPr>
            <a:r>
              <a:rPr lang="es-CO" dirty="0" smtClean="0"/>
              <a:t>Activos incluidos en el plan de inversiones y que no deben incluirse por la misma razón mencionado en el numeral anterior.</a:t>
            </a:r>
          </a:p>
          <a:p>
            <a:pPr marL="342900" indent="-342900" algn="just">
              <a:buAutoNum type="alphaLcPeriod"/>
            </a:pPr>
            <a:r>
              <a:rPr lang="es-CO" dirty="0" smtClean="0"/>
              <a:t>Inventario de activos a retirar, clasificado según el listado de UC del capítulo 15 de esta resolución, de acuerdo al plan de reposición presentado a la CREG en la solicitud de cargos.</a:t>
            </a:r>
          </a:p>
          <a:p>
            <a:pPr marL="342900" indent="-342900">
              <a:buAutoNum type="alphaLcPeriod"/>
            </a:pPr>
            <a:endParaRPr lang="es-CO" dirty="0" smtClean="0"/>
          </a:p>
        </p:txBody>
      </p:sp>
    </p:spTree>
    <p:extLst>
      <p:ext uri="{BB962C8B-B14F-4D97-AF65-F5344CB8AC3E}">
        <p14:creationId xmlns:p14="http://schemas.microsoft.com/office/powerpoint/2010/main" val="4157344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254771" y="548680"/>
                <a:ext cx="8640960" cy="6208623"/>
              </a:xfrm>
              <a:prstGeom prst="rect">
                <a:avLst/>
              </a:prstGeom>
              <a:noFill/>
              <a:ln>
                <a:noFill/>
              </a:ln>
            </p:spPr>
            <p:txBody>
              <a:bodyPr wrap="square" rtlCol="0">
                <a:spAutoFit/>
              </a:bodyPr>
              <a:lstStyle/>
              <a:p>
                <a:pPr algn="ctr"/>
                <a:r>
                  <a:rPr lang="es-CO" dirty="0" smtClean="0"/>
                  <a:t>g. El </a:t>
                </a:r>
                <a:r>
                  <a:rPr lang="es-CO" dirty="0"/>
                  <a:t>costo de los activos a diciembre de 2007, se establecerá con base en el </a:t>
                </a:r>
                <a:r>
                  <a:rPr lang="es-CO" dirty="0" smtClean="0"/>
                  <a:t>valor</a:t>
                </a:r>
              </a:p>
              <a:p>
                <a:pPr algn="ctr"/>
                <a:r>
                  <a:rPr lang="es-CO" dirty="0"/>
                  <a:t> </a:t>
                </a:r>
                <a:r>
                  <a:rPr lang="es-CO" dirty="0" smtClean="0"/>
                  <a:t>     implícito </a:t>
                </a:r>
                <a:r>
                  <a:rPr lang="es-CO" dirty="0"/>
                  <a:t>reconocido actualmente. El costo de los activos puestos en </a:t>
                </a:r>
                <a:r>
                  <a:rPr lang="es-CO" dirty="0" smtClean="0"/>
                  <a:t>operación</a:t>
                </a:r>
              </a:p>
              <a:p>
                <a:pPr algn="ctr"/>
                <a:r>
                  <a:rPr lang="es-CO" dirty="0"/>
                  <a:t> </a:t>
                </a:r>
                <a:r>
                  <a:rPr lang="es-CO" dirty="0" smtClean="0"/>
                  <a:t>    durante </a:t>
                </a:r>
                <a:r>
                  <a:rPr lang="es-CO" dirty="0"/>
                  <a:t>el actual período tarifario se </a:t>
                </a:r>
                <a:r>
                  <a:rPr lang="es-CO" dirty="0" smtClean="0"/>
                  <a:t>establecerá con base en la valoración de</a:t>
                </a:r>
              </a:p>
              <a:p>
                <a:r>
                  <a:rPr lang="es-CO" dirty="0" smtClean="0"/>
                  <a:t>             UC </a:t>
                </a:r>
                <a:r>
                  <a:rPr lang="es-CO" dirty="0"/>
                  <a:t>del capítulo 15 de esta </a:t>
                </a:r>
                <a:r>
                  <a:rPr lang="es-CO" dirty="0" smtClean="0"/>
                  <a:t>resolución.</a:t>
                </a:r>
              </a:p>
              <a:p>
                <a:r>
                  <a:rPr lang="es-CO" dirty="0"/>
                  <a:t> </a:t>
                </a:r>
                <a:r>
                  <a:rPr lang="es-CO" dirty="0" smtClean="0"/>
                  <a:t>       h. El costo de los activos incluidos en el plan de inversiones se establecerá  con</a:t>
                </a:r>
              </a:p>
              <a:p>
                <a:r>
                  <a:rPr lang="es-CO" dirty="0" smtClean="0"/>
                  <a:t>             base en la valoración de las UC del capítulo 14.</a:t>
                </a:r>
              </a:p>
              <a:p>
                <a:r>
                  <a:rPr lang="es-CO" dirty="0"/>
                  <a:t> </a:t>
                </a:r>
                <a:r>
                  <a:rPr lang="es-CO" dirty="0" smtClean="0"/>
                  <a:t>       i.  El costo de terrenos asociados a subestaciones reportados en la solicitud de</a:t>
                </a:r>
              </a:p>
              <a:p>
                <a:r>
                  <a:rPr lang="es-CO" dirty="0"/>
                  <a:t> </a:t>
                </a:r>
                <a:r>
                  <a:rPr lang="es-CO" dirty="0" smtClean="0"/>
                  <a:t>           cargos, indicando el área y el valor catastral a diciembre de 2014, acompañando</a:t>
                </a:r>
              </a:p>
              <a:p>
                <a:r>
                  <a:rPr lang="es-CO" dirty="0"/>
                  <a:t> </a:t>
                </a:r>
                <a:r>
                  <a:rPr lang="es-CO" dirty="0" smtClean="0"/>
                  <a:t>           los respectivos certificados.</a:t>
                </a:r>
              </a:p>
              <a:p>
                <a:r>
                  <a:rPr lang="es-CO" dirty="0"/>
                  <a:t> </a:t>
                </a:r>
                <a:r>
                  <a:rPr lang="es-CO" dirty="0" smtClean="0"/>
                  <a:t>       j.  Para el nivel de tensión 4 se considerarán los activos incluidos en el inventario</a:t>
                </a:r>
              </a:p>
              <a:p>
                <a:pPr algn="ctr"/>
                <a:r>
                  <a:rPr lang="es-CO" dirty="0"/>
                  <a:t> </a:t>
                </a:r>
                <a:r>
                  <a:rPr lang="es-CO" dirty="0" smtClean="0"/>
                  <a:t> presentado por el OR conforme a la metodología de la Resolución CREG 097</a:t>
                </a:r>
              </a:p>
              <a:p>
                <a:pPr algn="ctr"/>
                <a:r>
                  <a:rPr lang="es-CO" dirty="0" smtClean="0"/>
                  <a:t>de 2008, que se encuentren en operación a la fecha de presentación de la</a:t>
                </a:r>
              </a:p>
              <a:p>
                <a:pPr algn="ctr"/>
                <a:r>
                  <a:rPr lang="es-CO" dirty="0"/>
                  <a:t> </a:t>
                </a:r>
                <a:r>
                  <a:rPr lang="es-CO" dirty="0" smtClean="0"/>
                  <a:t>     nueva solicitud y las actualizaciones aprobadas por la CREG en cumplimiento</a:t>
                </a:r>
              </a:p>
              <a:p>
                <a:pPr algn="just"/>
                <a:r>
                  <a:rPr lang="es-CO" dirty="0"/>
                  <a:t> </a:t>
                </a:r>
                <a:r>
                  <a:rPr lang="es-CO" dirty="0" smtClean="0"/>
                  <a:t>             de los artículos 9 y 17 de la misma resolución.</a:t>
                </a:r>
              </a:p>
              <a:p>
                <a:pPr algn="just"/>
                <a:endParaRPr lang="es-CO" dirty="0"/>
              </a:p>
              <a:p>
                <a:pPr algn="just"/>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𝐼𝐴𝐴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r>
                        <a:rPr lang="es-CO" b="0" i="1" smtClean="0">
                          <a:latin typeface="Cambria Math"/>
                        </a:rPr>
                        <m:t>𝑟</m:t>
                      </m:r>
                      <m:r>
                        <a:rPr lang="es-CO" b="0" i="1" smtClean="0">
                          <a:latin typeface="Cambria Math"/>
                        </a:rPr>
                        <m:t>+</m:t>
                      </m:r>
                      <m:sSub>
                        <m:sSubPr>
                          <m:ctrlPr>
                            <a:rPr lang="es-CO" b="0" i="1" smtClean="0">
                              <a:latin typeface="Cambria Math"/>
                            </a:rPr>
                          </m:ctrlPr>
                        </m:sSubPr>
                        <m:e>
                          <m:r>
                            <a:rPr lang="es-CO" b="0" i="1" smtClean="0">
                              <a:latin typeface="Cambria Math"/>
                            </a:rPr>
                            <m:t>𝑅𝐶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𝐵𝑅𝑇</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b="0" dirty="0" smtClean="0"/>
              </a:p>
              <a:p>
                <a:pPr algn="just"/>
                <a:endParaRPr lang="es-CO" i="1" dirty="0" smtClean="0">
                  <a:latin typeface="Cambria Math"/>
                </a:endParaRPr>
              </a:p>
              <a:p>
                <a:pPr algn="just"/>
                <a14:m>
                  <m:oMath xmlns:m="http://schemas.openxmlformats.org/officeDocument/2006/math">
                    <m:sSub>
                      <m:sSubPr>
                        <m:ctrlPr>
                          <a:rPr lang="es-CO" i="1" smtClean="0">
                            <a:latin typeface="Cambria Math"/>
                          </a:rPr>
                        </m:ctrlPr>
                      </m:sSubPr>
                      <m:e>
                        <m:r>
                          <a:rPr lang="es-CO" i="1">
                            <a:latin typeface="Cambria Math"/>
                          </a:rPr>
                          <m:t>𝐼𝐴𝐴</m:t>
                        </m:r>
                        <m:r>
                          <a:rPr lang="es-CO" b="0" i="1" smtClean="0">
                            <a:latin typeface="Cambria Math"/>
                          </a:rPr>
                          <m:t>  : </m:t>
                        </m:r>
                      </m:e>
                      <m:sub>
                        <m:r>
                          <a:rPr lang="es-CO" b="0" i="1" smtClean="0">
                            <a:latin typeface="Cambria Math"/>
                          </a:rPr>
                          <m:t> </m:t>
                        </m:r>
                      </m:sub>
                    </m:sSub>
                  </m:oMath>
                </a14:m>
                <a:r>
                  <a:rPr lang="es-CO" dirty="0" smtClean="0"/>
                  <a:t>Ingreso anual por inversión en activos</a:t>
                </a:r>
              </a:p>
              <a:p>
                <a:pPr algn="just"/>
                <a:r>
                  <a:rPr lang="es-CO" dirty="0" smtClean="0"/>
                  <a:t>BRA : Base regulatoria de activos.</a:t>
                </a:r>
              </a:p>
              <a:p>
                <a:pPr algn="just"/>
                <a:r>
                  <a:rPr lang="es-CO" dirty="0" smtClean="0"/>
                  <a:t>RC : Recuperación de capital reconocida</a:t>
                </a:r>
              </a:p>
              <a:p>
                <a:pPr algn="just"/>
                <a:r>
                  <a:rPr lang="es-CO" dirty="0" smtClean="0"/>
                  <a:t>BRT : Base regulatoria de terrenos.</a:t>
                </a:r>
              </a:p>
              <a:p>
                <a:pPr algn="just"/>
                <a14:m>
                  <m:oMath xmlns:m="http://schemas.openxmlformats.org/officeDocument/2006/math">
                    <m:r>
                      <a:rPr lang="es-CO" i="1">
                        <a:latin typeface="Cambria Math"/>
                      </a:rPr>
                      <m:t>𝑟</m:t>
                    </m:r>
                  </m:oMath>
                </a14:m>
                <a:r>
                  <a:rPr lang="es-CO" dirty="0" smtClean="0"/>
                  <a:t> : Tasa de retorno reconocida para distribución de E </a:t>
                </a:r>
                <a:r>
                  <a:rPr lang="es-CO" dirty="0" err="1" smtClean="0"/>
                  <a:t>E</a:t>
                </a:r>
                <a:r>
                  <a:rPr lang="es-CO" dirty="0" smtClean="0"/>
                  <a:t> para esquema de ingreso máximo.</a:t>
                </a:r>
              </a:p>
            </p:txBody>
          </p:sp>
        </mc:Choice>
        <mc:Fallback xmlns="">
          <p:sp>
            <p:nvSpPr>
              <p:cNvPr id="2" name="1 CuadroTexto"/>
              <p:cNvSpPr txBox="1">
                <a:spLocks noRot="1" noChangeAspect="1" noMove="1" noResize="1" noEditPoints="1" noAdjustHandles="1" noChangeArrowheads="1" noChangeShapeType="1" noTextEdit="1"/>
              </p:cNvSpPr>
              <p:nvPr/>
            </p:nvSpPr>
            <p:spPr>
              <a:xfrm>
                <a:off x="254771" y="548680"/>
                <a:ext cx="8640960" cy="6208623"/>
              </a:xfrm>
              <a:prstGeom prst="rect">
                <a:avLst/>
              </a:prstGeom>
              <a:blipFill rotWithShape="1">
                <a:blip r:embed="rId2"/>
                <a:stretch>
                  <a:fillRect l="-635" t="-491" b="-688"/>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076556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764704"/>
                <a:ext cx="8064896" cy="5719001"/>
              </a:xfrm>
              <a:prstGeom prst="rect">
                <a:avLst/>
              </a:prstGeom>
              <a:noFill/>
              <a:ln>
                <a:noFill/>
              </a:ln>
            </p:spPr>
            <p:txBody>
              <a:bodyPr wrap="square" rtlCol="0">
                <a:spAutoFit/>
              </a:bodyPr>
              <a:lstStyle/>
              <a:p>
                <a:r>
                  <a:rPr lang="es-CO" dirty="0" smtClean="0">
                    <a:solidFill>
                      <a:srgbClr val="FF0000"/>
                    </a:solidFill>
                  </a:rPr>
                  <a:t>3.1 BASE REGULATORIA DE ACTIVOS.</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𝐵𝑅𝐴𝑁𝐸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b="0" dirty="0" smtClean="0"/>
              </a:p>
              <a:p>
                <a:endParaRPr lang="es-CO" dirty="0"/>
              </a:p>
              <a:p>
                <a:r>
                  <a:rPr lang="es-CO" dirty="0" smtClean="0"/>
                  <a:t>BRAE : Base regulatoria de activos eléctricos.</a:t>
                </a:r>
              </a:p>
              <a:p>
                <a:r>
                  <a:rPr lang="es-CO" dirty="0" smtClean="0"/>
                  <a:t>BRANE : Base regulatoria de activos no eléctricos</a:t>
                </a:r>
              </a:p>
              <a:p>
                <a:endParaRPr lang="es-CO" dirty="0"/>
              </a:p>
              <a:p>
                <a:r>
                  <a:rPr lang="es-CO" dirty="0" smtClean="0">
                    <a:solidFill>
                      <a:srgbClr val="FF0000"/>
                    </a:solidFill>
                  </a:rPr>
                  <a:t>3.1.1 Base regulatoria de activos eléctricos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𝑅𝐶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𝐵𝑅𝐴𝐸𝑁</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𝐵𝑅𝐴𝐹𝑂</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b="0" dirty="0" smtClean="0"/>
              </a:p>
              <a:p>
                <a:endParaRPr lang="es-CO" b="0" dirty="0" smtClean="0"/>
              </a:p>
              <a:p>
                <a14:m>
                  <m:oMath xmlns:m="http://schemas.openxmlformats.org/officeDocument/2006/math">
                    <m:sSub>
                      <m:sSubPr>
                        <m:ctrlPr>
                          <a:rPr lang="es-CO" i="1">
                            <a:latin typeface="Cambria Math"/>
                          </a:rPr>
                        </m:ctrlPr>
                      </m:sSubPr>
                      <m:e>
                        <m:r>
                          <a:rPr lang="es-CO" i="1">
                            <a:latin typeface="Cambria Math"/>
                          </a:rPr>
                          <m:t>𝑅𝐶</m:t>
                        </m:r>
                      </m:e>
                      <m:sub>
                        <m:r>
                          <a:rPr lang="es-CO" b="0" i="1" smtClean="0">
                            <a:latin typeface="Cambria Math"/>
                          </a:rPr>
                          <m:t> </m:t>
                        </m:r>
                      </m:sub>
                    </m:sSub>
                    <m:r>
                      <a:rPr lang="es-CO" b="0" i="1" smtClean="0">
                        <a:latin typeface="Cambria Math"/>
                      </a:rPr>
                      <m:t> :</m:t>
                    </m:r>
                  </m:oMath>
                </a14:m>
                <a:r>
                  <a:rPr lang="es-CO" dirty="0" smtClean="0"/>
                  <a:t> Recuperación de capital reconocida</a:t>
                </a:r>
              </a:p>
              <a:p>
                <a:r>
                  <a:rPr lang="es-CO" dirty="0" smtClean="0"/>
                  <a:t>BRAEN : Base regulatoria de activos eléctricos nuevos.</a:t>
                </a:r>
              </a:p>
              <a:p>
                <a:r>
                  <a:rPr lang="es-CO" dirty="0" smtClean="0"/>
                  <a:t>BRAFO : Base regulatoria de activos eléctricos fuera de operación</a:t>
                </a:r>
              </a:p>
              <a:p>
                <a:endParaRPr lang="es-CO" dirty="0"/>
              </a:p>
              <a:p>
                <a:r>
                  <a:rPr lang="es-CO" dirty="0" smtClean="0">
                    <a:solidFill>
                      <a:srgbClr val="FF0000"/>
                    </a:solidFill>
                  </a:rPr>
                  <a:t>3.1.1.1 </a:t>
                </a:r>
                <a:r>
                  <a:rPr lang="es-CO" dirty="0">
                    <a:solidFill>
                      <a:srgbClr val="FF0000"/>
                    </a:solidFill>
                  </a:rPr>
                  <a:t>Base regulatoria de activos </a:t>
                </a:r>
                <a:r>
                  <a:rPr lang="es-CO" dirty="0" smtClean="0">
                    <a:solidFill>
                      <a:srgbClr val="FF0000"/>
                    </a:solidFill>
                  </a:rPr>
                  <a:t>eléctricos al inicio del período tarifario</a:t>
                </a:r>
                <a:endParaRPr lang="es-CO" dirty="0">
                  <a:solidFill>
                    <a:srgbClr val="FF0000"/>
                  </a:solidFill>
                </a:endParaRPr>
              </a:p>
              <a:p>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r>
                        <a:rPr lang="es-CO" b="0" i="1" smtClean="0">
                          <a:latin typeface="Cambria Math"/>
                        </a:rPr>
                        <m:t>=</m:t>
                      </m:r>
                      <m:d>
                        <m:dPr>
                          <m:ctrlPr>
                            <a:rPr lang="es-CO" b="0" i="1" smtClean="0">
                              <a:latin typeface="Cambria Math"/>
                            </a:rPr>
                          </m:ctrlPr>
                        </m:dPr>
                        <m:e>
                          <m:sSub>
                            <m:sSubPr>
                              <m:ctrlPr>
                                <a:rPr lang="es-CO" b="0" i="1" smtClean="0">
                                  <a:latin typeface="Cambria Math"/>
                                </a:rPr>
                              </m:ctrlPr>
                            </m:sSubPr>
                            <m:e>
                              <m:r>
                                <a:rPr lang="es-CO" b="0" i="1" smtClean="0">
                                  <a:latin typeface="Cambria Math"/>
                                </a:rPr>
                                <m:t>𝐶𝑅𝐼</m:t>
                              </m:r>
                            </m:e>
                            <m:sub>
                              <m:r>
                                <a:rPr lang="es-CO" b="0" i="1" smtClean="0">
                                  <a:latin typeface="Cambria Math"/>
                                </a:rPr>
                                <m:t>𝑗</m:t>
                              </m:r>
                              <m:r>
                                <a:rPr lang="es-CO" b="0" i="1" smtClean="0">
                                  <a:latin typeface="Cambria Math"/>
                                </a:rPr>
                                <m:t>,</m:t>
                              </m:r>
                              <m:r>
                                <a:rPr lang="es-CO" b="0" i="1" smtClean="0">
                                  <a:latin typeface="Cambria Math"/>
                                </a:rPr>
                                <m:t>𝑛</m:t>
                              </m:r>
                            </m:sub>
                          </m:sSub>
                          <m:r>
                            <a:rPr lang="es-CO" b="0" i="1" smtClean="0">
                              <a:latin typeface="Cambria Math"/>
                            </a:rPr>
                            <m:t>+</m:t>
                          </m:r>
                          <m:sSub>
                            <m:sSubPr>
                              <m:ctrlPr>
                                <a:rPr lang="es-CO" b="0" i="1" smtClean="0">
                                  <a:latin typeface="Cambria Math"/>
                                </a:rPr>
                              </m:ctrlPr>
                            </m:sSubPr>
                            <m:e>
                              <m:r>
                                <a:rPr lang="es-CO" b="0" i="1" smtClean="0">
                                  <a:latin typeface="Cambria Math"/>
                                </a:rPr>
                                <m:t>𝐶𝑅𝐼𝑁</m:t>
                              </m:r>
                            </m:e>
                            <m:sub>
                              <m:r>
                                <a:rPr lang="es-CO" b="0" i="1" smtClean="0">
                                  <a:latin typeface="Cambria Math"/>
                                </a:rPr>
                                <m:t>𝑗</m:t>
                              </m:r>
                              <m:r>
                                <a:rPr lang="es-CO" b="0" i="1" smtClean="0">
                                  <a:latin typeface="Cambria Math"/>
                                </a:rPr>
                                <m:t>,</m:t>
                              </m:r>
                              <m:r>
                                <a:rPr lang="es-CO" b="0" i="1" smtClean="0">
                                  <a:latin typeface="Cambria Math"/>
                                </a:rPr>
                                <m:t>𝑛</m:t>
                              </m:r>
                            </m:sub>
                          </m:sSub>
                        </m:e>
                      </m:d>
                      <m:r>
                        <a:rPr lang="es-CO" b="0" i="1" smtClean="0">
                          <a:latin typeface="Cambria Math"/>
                        </a:rPr>
                        <m:t>∗</m:t>
                      </m:r>
                      <m:sSub>
                        <m:sSubPr>
                          <m:ctrlPr>
                            <a:rPr lang="es-CO" b="0" i="1" smtClean="0">
                              <a:latin typeface="Cambria Math"/>
                            </a:rPr>
                          </m:ctrlPr>
                        </m:sSubPr>
                        <m:e>
                          <m:r>
                            <a:rPr lang="es-CO" b="0" i="1" smtClean="0">
                              <a:latin typeface="Cambria Math"/>
                            </a:rPr>
                            <m:t>𝐹𝐴</m:t>
                          </m:r>
                        </m:e>
                        <m:sub>
                          <m:r>
                            <a:rPr lang="es-CO" b="0" i="1" smtClean="0">
                              <a:latin typeface="Cambria Math"/>
                            </a:rPr>
                            <m:t>𝑗</m:t>
                          </m:r>
                          <m:r>
                            <a:rPr lang="es-CO" b="0" i="1" smtClean="0">
                              <a:latin typeface="Cambria Math"/>
                            </a:rPr>
                            <m:t>,</m:t>
                          </m:r>
                          <m:r>
                            <a:rPr lang="es-CO" b="0" i="1" smtClean="0">
                              <a:latin typeface="Cambria Math"/>
                            </a:rPr>
                            <m:t>𝑛</m:t>
                          </m:r>
                        </m:sub>
                      </m:sSub>
                      <m:r>
                        <a:rPr lang="es-CO" b="0" i="1" smtClean="0">
                          <a:latin typeface="Cambria Math"/>
                        </a:rPr>
                        <m:t>∗</m:t>
                      </m:r>
                      <m:r>
                        <a:rPr lang="es-CO" b="0" i="1" smtClean="0">
                          <a:latin typeface="Cambria Math"/>
                        </a:rPr>
                        <m:t>𝐹𝐼</m:t>
                      </m:r>
                    </m:oMath>
                  </m:oMathPara>
                </a14:m>
                <a:endParaRPr lang="es-CO" b="0" dirty="0" smtClean="0"/>
              </a:p>
              <a:p>
                <a:endParaRPr lang="es-CO" b="0" dirty="0" smtClean="0"/>
              </a:p>
              <a:p>
                <a:r>
                  <a:rPr lang="es-CO" b="0" dirty="0" smtClean="0"/>
                  <a:t>0 = t – 1 Inicio del período tarifario.</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764704"/>
                <a:ext cx="8064896" cy="5719001"/>
              </a:xfrm>
              <a:prstGeom prst="rect">
                <a:avLst/>
              </a:prstGeom>
              <a:blipFill rotWithShape="1">
                <a:blip r:embed="rId2"/>
                <a:stretch>
                  <a:fillRect l="-605" t="-532" b="-63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629539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2988241"/>
            <a:ext cx="7449668" cy="584775"/>
          </a:xfrm>
          <a:prstGeom prst="rect">
            <a:avLst/>
          </a:prstGeom>
          <a:noFill/>
          <a:ln>
            <a:noFill/>
          </a:ln>
        </p:spPr>
        <p:txBody>
          <a:bodyPr wrap="none" rtlCol="0">
            <a:spAutoFit/>
          </a:bodyPr>
          <a:lstStyle/>
          <a:p>
            <a:r>
              <a:rPr lang="es-CO" sz="3200" dirty="0" smtClean="0"/>
              <a:t>DETERMINACION DE LOS CARGOS POR USO</a:t>
            </a:r>
          </a:p>
        </p:txBody>
      </p:sp>
    </p:spTree>
    <p:extLst>
      <p:ext uri="{BB962C8B-B14F-4D97-AF65-F5344CB8AC3E}">
        <p14:creationId xmlns:p14="http://schemas.microsoft.com/office/powerpoint/2010/main" val="563695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92696"/>
                <a:ext cx="7920880" cy="5609741"/>
              </a:xfrm>
              <a:prstGeom prst="rect">
                <a:avLst/>
              </a:prstGeom>
              <a:noFill/>
              <a:ln>
                <a:noFill/>
              </a:ln>
            </p:spPr>
            <p:txBody>
              <a:bodyPr wrap="square" rtlCol="0">
                <a:spAutoFit/>
              </a:bodyPr>
              <a:lstStyle/>
              <a:p>
                <a:r>
                  <a:rPr lang="es-CO" dirty="0" smtClean="0"/>
                  <a:t>CRI : Valor implícito de los activos incluidos en los cargos aprobados al OR en a aplicación de la metodología de la resolución CREG 097 de 2008.</a:t>
                </a:r>
              </a:p>
              <a:p>
                <a:r>
                  <a:rPr lang="es-CO" dirty="0" smtClean="0"/>
                  <a:t>CRIN : Costo de reposición de la inversión de activos puestos en operación entre enero de 2008 y la fecha de corte.</a:t>
                </a:r>
              </a:p>
              <a:p>
                <a:r>
                  <a:rPr lang="es-CO" dirty="0" smtClean="0"/>
                  <a:t>FA : Factor de ajuste que considera la antigüedad y el cambio de modelo de remuneración de los activos.</a:t>
                </a:r>
              </a:p>
              <a:p>
                <a:r>
                  <a:rPr lang="es-CO" dirty="0" smtClean="0"/>
                  <a:t>FI : Factor de indexación de los precios de diciembre de 2007 a la fecha de corte.</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𝐶𝑅𝐼</m:t>
                          </m:r>
                        </m:e>
                        <m:sub>
                          <m:r>
                            <a:rPr lang="es-CO" b="0" i="1" smtClean="0">
                              <a:latin typeface="Cambria Math"/>
                            </a:rPr>
                            <m:t>𝑗</m:t>
                          </m:r>
                          <m:r>
                            <a:rPr lang="es-CO" b="0" i="1" smtClean="0">
                              <a:latin typeface="Cambria Math"/>
                            </a:rPr>
                            <m:t>,</m:t>
                          </m:r>
                          <m:r>
                            <a:rPr lang="es-CO" b="0" i="1" smtClean="0">
                              <a:latin typeface="Cambria Math"/>
                            </a:rPr>
                            <m:t>𝑛</m:t>
                          </m:r>
                        </m:sub>
                      </m:sSub>
                      <m:r>
                        <a:rPr lang="es-CO" b="0" i="1" smtClean="0">
                          <a:latin typeface="Cambria Math"/>
                        </a:rPr>
                        <m:t>=</m:t>
                      </m:r>
                      <m:sSub>
                        <m:sSubPr>
                          <m:ctrlPr>
                            <a:rPr lang="es-CO" b="0" i="1" smtClean="0">
                              <a:latin typeface="Cambria Math"/>
                            </a:rPr>
                          </m:ctrlPr>
                        </m:sSubPr>
                        <m:e>
                          <m:r>
                            <a:rPr lang="es-CO" b="0" i="1" smtClean="0">
                              <a:latin typeface="Cambria Math"/>
                            </a:rPr>
                            <m:t>𝐶𝐴𝐼</m:t>
                          </m:r>
                        </m:e>
                        <m:sub>
                          <m:r>
                            <a:rPr lang="es-CO" b="0" i="1" smtClean="0">
                              <a:latin typeface="Cambria Math"/>
                            </a:rPr>
                            <m:t>𝑗</m:t>
                          </m:r>
                          <m:r>
                            <a:rPr lang="es-CO" b="0" i="1" smtClean="0">
                              <a:latin typeface="Cambria Math"/>
                            </a:rPr>
                            <m:t>,</m:t>
                          </m:r>
                          <m:r>
                            <a:rPr lang="es-CO" b="0" i="1" smtClean="0">
                              <a:latin typeface="Cambria Math"/>
                            </a:rPr>
                            <m:t>𝑛</m:t>
                          </m:r>
                        </m:sub>
                      </m:sSub>
                      <m:r>
                        <a:rPr lang="es-CO" b="0" i="1" smtClean="0">
                          <a:latin typeface="Cambria Math"/>
                        </a:rPr>
                        <m:t>∗</m:t>
                      </m:r>
                      <m:f>
                        <m:fPr>
                          <m:ctrlPr>
                            <a:rPr lang="es-CO" b="0" i="1" smtClean="0">
                              <a:latin typeface="Cambria Math"/>
                            </a:rPr>
                          </m:ctrlPr>
                        </m:fPr>
                        <m:num>
                          <m:r>
                            <a:rPr lang="es-CO" b="0" i="1" smtClean="0">
                              <a:latin typeface="Cambria Math"/>
                            </a:rPr>
                            <m:t>1−</m:t>
                          </m:r>
                          <m:sSup>
                            <m:sSupPr>
                              <m:ctrlPr>
                                <a:rPr lang="es-CO" b="0" i="1" smtClean="0">
                                  <a:latin typeface="Cambria Math"/>
                                </a:rPr>
                              </m:ctrlPr>
                            </m:sSupPr>
                            <m:e>
                              <m:r>
                                <a:rPr lang="es-CO" b="0" i="1" smtClean="0">
                                  <a:latin typeface="Cambria Math"/>
                                </a:rPr>
                                <m:t>(1+</m:t>
                              </m:r>
                              <m:r>
                                <a:rPr lang="es-CO" b="0" i="1" smtClean="0">
                                  <a:latin typeface="Cambria Math"/>
                                </a:rPr>
                                <m:t>𝑟</m:t>
                              </m:r>
                              <m:r>
                                <a:rPr lang="es-CO" b="0" i="1" smtClean="0">
                                  <a:latin typeface="Cambria Math"/>
                                </a:rPr>
                                <m:t>)</m:t>
                              </m:r>
                            </m:e>
                            <m:sup>
                              <m:r>
                                <a:rPr lang="es-CO" b="0" i="1" smtClean="0">
                                  <a:latin typeface="Cambria Math"/>
                                </a:rPr>
                                <m:t>−</m:t>
                              </m:r>
                              <m:r>
                                <a:rPr lang="es-CO" b="0" i="1" smtClean="0">
                                  <a:latin typeface="Cambria Math"/>
                                </a:rPr>
                                <m:t>𝑣𝑢𝑝</m:t>
                              </m:r>
                            </m:sup>
                          </m:sSup>
                        </m:num>
                        <m:den>
                          <m:r>
                            <a:rPr lang="es-CO" b="0" i="1" smtClean="0">
                              <a:latin typeface="Cambria Math"/>
                            </a:rPr>
                            <m:t>𝑟</m:t>
                          </m:r>
                        </m:den>
                      </m:f>
                    </m:oMath>
                  </m:oMathPara>
                </a14:m>
                <a:endParaRPr lang="es-CO" dirty="0" smtClean="0"/>
              </a:p>
              <a:p>
                <a:endParaRPr lang="es-CO" dirty="0"/>
              </a:p>
              <a:p>
                <a:r>
                  <a:rPr lang="es-CO" dirty="0" smtClean="0"/>
                  <a:t>CAI : Costo anual reconocido al OR en aplicación de la metodología de la resolución CREG 097 de 2008.</a:t>
                </a:r>
              </a:p>
              <a:p>
                <a:r>
                  <a:rPr lang="es-CO" dirty="0" smtClean="0"/>
                  <a:t>r : Tasa de retorno para la remuneración de las inversiones en a aplicación de la metodología de la resolución CREG 097 de 2008. 13% para el nivel 4 y 13,9% para los niveles 3,2 y 1.</a:t>
                </a:r>
              </a:p>
              <a:p>
                <a:r>
                  <a:rPr lang="es-CO" dirty="0" err="1"/>
                  <a:t>v</a:t>
                </a:r>
                <a:r>
                  <a:rPr lang="es-CO" dirty="0" err="1" smtClean="0"/>
                  <a:t>up</a:t>
                </a:r>
                <a:r>
                  <a:rPr lang="es-CO" dirty="0" smtClean="0"/>
                  <a:t> : Vida útil ponderada de los activos reconocidos en los cargos aprobados en aplicación de la metodología de la resolución CREG 097 de 2008. La ponderación se realiza con base en la valoración y la vida útil de las UC de la misma resolución CREG 097 de 2008. </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92696"/>
                <a:ext cx="7920880" cy="5609741"/>
              </a:xfrm>
              <a:prstGeom prst="rect">
                <a:avLst/>
              </a:prstGeom>
              <a:blipFill rotWithShape="1">
                <a:blip r:embed="rId2"/>
                <a:stretch>
                  <a:fillRect l="-616" t="-543" r="-1232" b="-76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81795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827584" y="836712"/>
                <a:ext cx="7632848" cy="5377626"/>
              </a:xfrm>
              <a:prstGeom prst="rect">
                <a:avLst/>
              </a:prstGeom>
              <a:noFill/>
              <a:ln>
                <a:noFill/>
              </a:ln>
            </p:spPr>
            <p:txBody>
              <a:bodyPr wrap="square" rtlCol="0">
                <a:spAutoFit/>
              </a:bodyPr>
              <a:lstStyle/>
              <a:p>
                <a:r>
                  <a:rPr lang="es-CO" dirty="0" smtClean="0">
                    <a:solidFill>
                      <a:srgbClr val="FF0000"/>
                    </a:solidFill>
                  </a:rPr>
                  <a:t>3.1.1.1.1 Costo anual reconocido de los activos de nivel de tensión 4</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𝐶𝐴𝐼</m:t>
                          </m:r>
                        </m:e>
                        <m:sub>
                          <m:r>
                            <a:rPr lang="es-CO" b="0" i="1" smtClean="0">
                              <a:latin typeface="Cambria Math"/>
                            </a:rPr>
                            <m:t>𝑗</m:t>
                          </m:r>
                          <m:r>
                            <a:rPr lang="es-CO" b="0" i="1" smtClean="0">
                              <a:latin typeface="Cambria Math"/>
                            </a:rPr>
                            <m:t>,4</m:t>
                          </m:r>
                        </m:sub>
                      </m:sSub>
                      <m:r>
                        <a:rPr lang="es-CO" b="0" i="1" smtClean="0">
                          <a:latin typeface="Cambria Math"/>
                        </a:rPr>
                        <m:t>=</m:t>
                      </m:r>
                      <m:sSub>
                        <m:sSubPr>
                          <m:ctrlPr>
                            <a:rPr lang="es-CO" b="0" i="1" smtClean="0">
                              <a:latin typeface="Cambria Math"/>
                            </a:rPr>
                          </m:ctrlPr>
                        </m:sSubPr>
                        <m:e>
                          <m:r>
                            <a:rPr lang="es-CO" b="0" i="1" smtClean="0">
                              <a:latin typeface="Cambria Math"/>
                            </a:rPr>
                            <m:t>𝐶𝐴</m:t>
                          </m:r>
                        </m:e>
                        <m:sub>
                          <m:r>
                            <a:rPr lang="es-CO" b="0" i="1" smtClean="0">
                              <a:latin typeface="Cambria Math"/>
                            </a:rPr>
                            <m:t>𝑗</m:t>
                          </m:r>
                          <m:r>
                            <a:rPr lang="es-CO" b="0" i="1" smtClean="0">
                              <a:latin typeface="Cambria Math"/>
                            </a:rPr>
                            <m:t>,4</m:t>
                          </m:r>
                        </m:sub>
                      </m:sSub>
                      <m:r>
                        <a:rPr lang="es-CO" b="0" i="1" smtClean="0">
                          <a:latin typeface="Cambria Math"/>
                        </a:rPr>
                        <m:t>−</m:t>
                      </m:r>
                      <m:sSub>
                        <m:sSubPr>
                          <m:ctrlPr>
                            <a:rPr lang="es-CO" b="0" i="1" smtClean="0">
                              <a:latin typeface="Cambria Math"/>
                            </a:rPr>
                          </m:ctrlPr>
                        </m:sSubPr>
                        <m:e>
                          <m:r>
                            <a:rPr lang="es-CO" b="0" i="1" smtClean="0">
                              <a:latin typeface="Cambria Math"/>
                            </a:rPr>
                            <m:t>𝐴𝑂𝑀</m:t>
                          </m:r>
                        </m:e>
                        <m:sub>
                          <m:r>
                            <a:rPr lang="es-CO" b="0" i="1" smtClean="0">
                              <a:latin typeface="Cambria Math"/>
                            </a:rPr>
                            <m:t>𝑗</m:t>
                          </m:r>
                          <m:r>
                            <a:rPr lang="es-CO" b="0" i="1" smtClean="0">
                              <a:latin typeface="Cambria Math"/>
                            </a:rPr>
                            <m:t>,4</m:t>
                          </m:r>
                        </m:sub>
                      </m:sSub>
                      <m:r>
                        <a:rPr lang="es-CO" b="0" i="1" smtClean="0">
                          <a:latin typeface="Cambria Math"/>
                        </a:rPr>
                        <m:t>−</m:t>
                      </m:r>
                      <m:sSub>
                        <m:sSubPr>
                          <m:ctrlPr>
                            <a:rPr lang="es-CO" b="0" i="1" smtClean="0">
                              <a:latin typeface="Cambria Math"/>
                            </a:rPr>
                          </m:ctrlPr>
                        </m:sSubPr>
                        <m:e>
                          <m:r>
                            <a:rPr lang="es-CO" b="0" i="1" smtClean="0">
                              <a:latin typeface="Cambria Math"/>
                            </a:rPr>
                            <m:t>𝐶𝐴𝑇</m:t>
                          </m:r>
                        </m:e>
                        <m:sub>
                          <m:r>
                            <a:rPr lang="es-CO" b="0" i="1" smtClean="0">
                              <a:latin typeface="Cambria Math"/>
                            </a:rPr>
                            <m:t>𝑗</m:t>
                          </m:r>
                          <m:r>
                            <a:rPr lang="es-CO" b="0" i="1" smtClean="0">
                              <a:latin typeface="Cambria Math"/>
                            </a:rPr>
                            <m:t>,4</m:t>
                          </m:r>
                        </m:sub>
                      </m:sSub>
                      <m:r>
                        <a:rPr lang="es-CO" b="0" i="1" smtClean="0">
                          <a:latin typeface="Cambria Math"/>
                        </a:rPr>
                        <m:t>−</m:t>
                      </m:r>
                      <m:sSub>
                        <m:sSubPr>
                          <m:ctrlPr>
                            <a:rPr lang="es-CO" b="0" i="1" smtClean="0">
                              <a:latin typeface="Cambria Math"/>
                            </a:rPr>
                          </m:ctrlPr>
                        </m:sSubPr>
                        <m:e>
                          <m:r>
                            <a:rPr lang="es-CO" b="0" i="1" smtClean="0">
                              <a:latin typeface="Cambria Math"/>
                            </a:rPr>
                            <m:t>𝐶𝐴𝐴𝑁𝐸</m:t>
                          </m:r>
                        </m:e>
                        <m:sub>
                          <m:r>
                            <a:rPr lang="es-CO" b="0" i="1" smtClean="0">
                              <a:latin typeface="Cambria Math"/>
                            </a:rPr>
                            <m:t>𝑗</m:t>
                          </m:r>
                          <m:r>
                            <a:rPr lang="es-CO" b="0" i="1" smtClean="0">
                              <a:latin typeface="Cambria Math"/>
                            </a:rPr>
                            <m:t>,4</m:t>
                          </m:r>
                        </m:sub>
                      </m:sSub>
                    </m:oMath>
                  </m:oMathPara>
                </a14:m>
                <a:endParaRPr lang="es-CO" b="0" dirty="0" smtClean="0"/>
              </a:p>
              <a:p>
                <a:endParaRPr lang="es-CO" dirty="0" smtClean="0"/>
              </a:p>
              <a:p>
                <a:pPr algn="just"/>
                <a:r>
                  <a:rPr lang="es-CO" dirty="0" smtClean="0"/>
                  <a:t>CA : Costo anual reconocido por los activos de nivel 4 en aplicación de la metodología de la resolución CREG 097 de 2008. Valor incluido  en la resolución de aprobación de cargos.</a:t>
                </a:r>
              </a:p>
              <a:p>
                <a:pPr algn="just"/>
                <a:endParaRPr lang="es-CO" dirty="0" smtClean="0"/>
              </a:p>
              <a:p>
                <a:pPr algn="just"/>
                <a:r>
                  <a:rPr lang="es-CO" dirty="0" smtClean="0"/>
                  <a:t>AOM : Gastos anuales de Administración, Operación y Mantenimiento aprobados en aplicación de la metodología de la resolución CREG 097 de 2008. Valor incluido en la resolución de aprobación de cargos.</a:t>
                </a:r>
              </a:p>
              <a:p>
                <a:pPr algn="just"/>
                <a:endParaRPr lang="es-CO" dirty="0" smtClean="0"/>
              </a:p>
              <a:p>
                <a:pPr algn="just"/>
                <a:r>
                  <a:rPr lang="es-CO" dirty="0" smtClean="0"/>
                  <a:t>CAT : Costo anual de terrenos reconocidos en aplicación de la metodología de la resolución 097 de 2008. Valor incluido en el documento de soporte de la resolución de aprobación de cargos.</a:t>
                </a:r>
              </a:p>
              <a:p>
                <a:pPr algn="just"/>
                <a:endParaRPr lang="es-CO" dirty="0" smtClean="0"/>
              </a:p>
              <a:p>
                <a:pPr algn="just"/>
                <a:r>
                  <a:rPr lang="es-CO" dirty="0" smtClean="0"/>
                  <a:t>CAANE : Costo anual de activos no eléctricos reconocido en aplicación de la metodología de la resolución CREG 097 de 2008. </a:t>
                </a:r>
                <a:r>
                  <a:rPr lang="es-CO" dirty="0"/>
                  <a:t>Valor incluido en el documento de soporte de la resolución de aprobación de cargos.</a:t>
                </a:r>
              </a:p>
            </p:txBody>
          </p:sp>
        </mc:Choice>
        <mc:Fallback xmlns="">
          <p:sp>
            <p:nvSpPr>
              <p:cNvPr id="2" name="1 CuadroTexto"/>
              <p:cNvSpPr txBox="1">
                <a:spLocks noRot="1" noChangeAspect="1" noMove="1" noResize="1" noEditPoints="1" noAdjustHandles="1" noChangeArrowheads="1" noChangeShapeType="1" noTextEdit="1"/>
              </p:cNvSpPr>
              <p:nvPr/>
            </p:nvSpPr>
            <p:spPr>
              <a:xfrm>
                <a:off x="827584" y="836712"/>
                <a:ext cx="7632848" cy="5377626"/>
              </a:xfrm>
              <a:prstGeom prst="rect">
                <a:avLst/>
              </a:prstGeom>
              <a:blipFill rotWithShape="1">
                <a:blip r:embed="rId2"/>
                <a:stretch>
                  <a:fillRect l="-719" t="-567" r="-639" b="-907"/>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796014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20688"/>
                <a:ext cx="7920880" cy="6015749"/>
              </a:xfrm>
              <a:prstGeom prst="rect">
                <a:avLst/>
              </a:prstGeom>
              <a:noFill/>
              <a:ln>
                <a:noFill/>
              </a:ln>
            </p:spPr>
            <p:txBody>
              <a:bodyPr wrap="square" rtlCol="0">
                <a:spAutoFit/>
              </a:bodyPr>
              <a:lstStyle/>
              <a:p>
                <a:r>
                  <a:rPr lang="es-CO" dirty="0" smtClean="0">
                    <a:solidFill>
                      <a:srgbClr val="FF0000"/>
                    </a:solidFill>
                  </a:rPr>
                  <a:t>3.1.1.1.2 </a:t>
                </a:r>
                <a:r>
                  <a:rPr lang="es-CO" dirty="0">
                    <a:solidFill>
                      <a:srgbClr val="FF0000"/>
                    </a:solidFill>
                  </a:rPr>
                  <a:t>Costo anual reconocido de los activos de nivel de tensión </a:t>
                </a:r>
                <a:r>
                  <a:rPr lang="es-CO" dirty="0" smtClean="0">
                    <a:solidFill>
                      <a:srgbClr val="FF0000"/>
                    </a:solidFill>
                  </a:rPr>
                  <a:t>3  </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𝐶𝐴𝐼</m:t>
                          </m:r>
                        </m:e>
                        <m:sub>
                          <m:r>
                            <a:rPr lang="es-CO" b="0" i="1" smtClean="0">
                              <a:latin typeface="Cambria Math"/>
                            </a:rPr>
                            <m:t>𝑗</m:t>
                          </m:r>
                          <m:r>
                            <a:rPr lang="es-CO" b="0" i="1" smtClean="0">
                              <a:latin typeface="Cambria Math"/>
                            </a:rPr>
                            <m:t>,3</m:t>
                          </m:r>
                        </m:sub>
                      </m:sSub>
                      <m:r>
                        <a:rPr lang="es-CO" b="0" i="1" smtClean="0">
                          <a:latin typeface="Cambria Math"/>
                        </a:rPr>
                        <m:t>=</m:t>
                      </m:r>
                      <m:d>
                        <m:dPr>
                          <m:ctrlPr>
                            <a:rPr lang="es-CO" b="0" i="1" smtClean="0">
                              <a:latin typeface="Cambria Math"/>
                            </a:rPr>
                          </m:ctrlPr>
                        </m:dPr>
                        <m:e>
                          <m:sSub>
                            <m:sSubPr>
                              <m:ctrlPr>
                                <a:rPr lang="es-CO" b="0" i="1" smtClean="0">
                                  <a:latin typeface="Cambria Math"/>
                                </a:rPr>
                              </m:ctrlPr>
                            </m:sSubPr>
                            <m:e>
                              <m:r>
                                <a:rPr lang="es-CO" b="0" i="1" smtClean="0">
                                  <a:latin typeface="Cambria Math"/>
                                </a:rPr>
                                <m:t>𝐶𝐷</m:t>
                              </m:r>
                            </m:e>
                            <m:sub>
                              <m:r>
                                <a:rPr lang="es-CO" b="0" i="1" smtClean="0">
                                  <a:latin typeface="Cambria Math"/>
                                </a:rPr>
                                <m:t>𝑗</m:t>
                              </m:r>
                              <m:r>
                                <a:rPr lang="es-CO" b="0" i="1" smtClean="0">
                                  <a:latin typeface="Cambria Math"/>
                                </a:rPr>
                                <m:t>,3</m:t>
                              </m:r>
                            </m:sub>
                          </m:sSub>
                          <m:r>
                            <a:rPr lang="es-CO" b="0" i="1" smtClean="0">
                              <a:latin typeface="Cambria Math"/>
                            </a:rPr>
                            <m:t>∗</m:t>
                          </m:r>
                          <m:sSub>
                            <m:sSubPr>
                              <m:ctrlPr>
                                <a:rPr lang="es-CO" b="0" i="1" smtClean="0">
                                  <a:latin typeface="Cambria Math"/>
                                </a:rPr>
                              </m:ctrlPr>
                            </m:sSubPr>
                            <m:e>
                              <m:r>
                                <a:rPr lang="es-CO" b="0" i="1" smtClean="0">
                                  <a:latin typeface="Cambria Math"/>
                                </a:rPr>
                                <m:t>𝐸𝑢</m:t>
                              </m:r>
                            </m:e>
                            <m:sub>
                              <m:r>
                                <a:rPr lang="es-CO" b="0" i="1" smtClean="0">
                                  <a:latin typeface="Cambria Math"/>
                                </a:rPr>
                                <m:t>𝑗</m:t>
                              </m:r>
                              <m:r>
                                <a:rPr lang="es-CO" b="0" i="1" smtClean="0">
                                  <a:latin typeface="Cambria Math"/>
                                </a:rPr>
                                <m:t>,3</m:t>
                              </m:r>
                            </m:sub>
                          </m:sSub>
                        </m:e>
                      </m:d>
                      <m:r>
                        <a:rPr lang="es-CO" b="0" i="1" smtClean="0">
                          <a:latin typeface="Cambria Math"/>
                        </a:rPr>
                        <m:t>−</m:t>
                      </m:r>
                      <m:sSub>
                        <m:sSubPr>
                          <m:ctrlPr>
                            <a:rPr lang="es-CO" b="0" i="1" smtClean="0">
                              <a:latin typeface="Cambria Math"/>
                            </a:rPr>
                          </m:ctrlPr>
                        </m:sSubPr>
                        <m:e>
                          <m:r>
                            <a:rPr lang="es-CO" b="0" i="1" smtClean="0">
                              <a:latin typeface="Cambria Math"/>
                            </a:rPr>
                            <m:t>𝐴𝑂𝑀</m:t>
                          </m:r>
                        </m:e>
                        <m:sub>
                          <m:r>
                            <a:rPr lang="es-CO" b="0" i="1" smtClean="0">
                              <a:latin typeface="Cambria Math"/>
                            </a:rPr>
                            <m:t>𝑗</m:t>
                          </m:r>
                          <m:r>
                            <a:rPr lang="es-CO" b="0" i="1" smtClean="0">
                              <a:latin typeface="Cambria Math"/>
                            </a:rPr>
                            <m:t>,3</m:t>
                          </m:r>
                        </m:sub>
                      </m:sSub>
                      <m:r>
                        <a:rPr lang="es-CO" b="0" i="1" smtClean="0">
                          <a:latin typeface="Cambria Math"/>
                        </a:rPr>
                        <m:t>−</m:t>
                      </m:r>
                      <m:sSub>
                        <m:sSubPr>
                          <m:ctrlPr>
                            <a:rPr lang="es-CO" b="0" i="1" smtClean="0">
                              <a:latin typeface="Cambria Math"/>
                            </a:rPr>
                          </m:ctrlPr>
                        </m:sSubPr>
                        <m:e>
                          <m:r>
                            <a:rPr lang="es-CO" b="0" i="1" smtClean="0">
                              <a:latin typeface="Cambria Math"/>
                            </a:rPr>
                            <m:t>𝐶𝐴𝑇</m:t>
                          </m:r>
                        </m:e>
                        <m:sub>
                          <m:r>
                            <a:rPr lang="es-CO" b="0" i="1" smtClean="0">
                              <a:latin typeface="Cambria Math"/>
                            </a:rPr>
                            <m:t>𝑗</m:t>
                          </m:r>
                          <m:r>
                            <a:rPr lang="es-CO" b="0" i="1" smtClean="0">
                              <a:latin typeface="Cambria Math"/>
                            </a:rPr>
                            <m:t>,3</m:t>
                          </m:r>
                        </m:sub>
                      </m:sSub>
                      <m:r>
                        <a:rPr lang="es-CO" b="0" i="1" smtClean="0">
                          <a:latin typeface="Cambria Math"/>
                        </a:rPr>
                        <m:t>−</m:t>
                      </m:r>
                      <m:sSub>
                        <m:sSubPr>
                          <m:ctrlPr>
                            <a:rPr lang="es-CO" b="0" i="1" smtClean="0">
                              <a:latin typeface="Cambria Math"/>
                            </a:rPr>
                          </m:ctrlPr>
                        </m:sSubPr>
                        <m:e>
                          <m:r>
                            <a:rPr lang="es-CO" b="0" i="1" smtClean="0">
                              <a:latin typeface="Cambria Math"/>
                            </a:rPr>
                            <m:t>𝐶𝐴𝐴𝑁𝐸</m:t>
                          </m:r>
                        </m:e>
                        <m:sub>
                          <m:r>
                            <a:rPr lang="es-CO" b="0" i="1" smtClean="0">
                              <a:latin typeface="Cambria Math"/>
                            </a:rPr>
                            <m:t>𝑗</m:t>
                          </m:r>
                          <m:r>
                            <a:rPr lang="es-CO" b="0" i="1" smtClean="0">
                              <a:latin typeface="Cambria Math"/>
                            </a:rPr>
                            <m:t>,3</m:t>
                          </m:r>
                        </m:sub>
                      </m:sSub>
                      <m:r>
                        <a:rPr lang="es-CO" b="0" i="1" smtClean="0">
                          <a:latin typeface="Cambria Math"/>
                        </a:rPr>
                        <m:t>−</m:t>
                      </m:r>
                      <m:sSub>
                        <m:sSubPr>
                          <m:ctrlPr>
                            <a:rPr lang="es-CO" b="0" i="1" smtClean="0">
                              <a:latin typeface="Cambria Math"/>
                            </a:rPr>
                          </m:ctrlPr>
                        </m:sSubPr>
                        <m:e>
                          <m:r>
                            <a:rPr lang="es-CO" b="0" i="1" smtClean="0">
                              <a:latin typeface="Cambria Math"/>
                            </a:rPr>
                            <m:t>𝑂</m:t>
                          </m:r>
                        </m:e>
                        <m:sub>
                          <m:r>
                            <a:rPr lang="es-CO" b="0" i="1" smtClean="0">
                              <a:latin typeface="Cambria Math"/>
                            </a:rPr>
                            <m:t>𝑗</m:t>
                          </m:r>
                          <m:r>
                            <a:rPr lang="es-CO" b="0" i="1" smtClean="0">
                              <a:latin typeface="Cambria Math"/>
                            </a:rPr>
                            <m:t>,3</m:t>
                          </m:r>
                        </m:sub>
                      </m:sSub>
                    </m:oMath>
                  </m:oMathPara>
                </a14:m>
                <a:endParaRPr lang="es-CO" b="0" dirty="0" smtClean="0"/>
              </a:p>
              <a:p>
                <a:endParaRPr lang="es-CO" dirty="0"/>
              </a:p>
              <a:p>
                <a:r>
                  <a:rPr lang="es-CO" dirty="0" smtClean="0"/>
                  <a:t>Todos los parámetros anteriores corresponden  a los que determinó la CREG en la resolución de cargos en aplicación de la metodología de la </a:t>
                </a:r>
                <a:r>
                  <a:rPr lang="es-CO" dirty="0" err="1" smtClean="0"/>
                  <a:t>resollución</a:t>
                </a:r>
                <a:r>
                  <a:rPr lang="es-CO" dirty="0" smtClean="0"/>
                  <a:t> CREG 097 de 2008.</a:t>
                </a:r>
              </a:p>
              <a:p>
                <a:r>
                  <a:rPr lang="es-CO" dirty="0" smtClean="0"/>
                  <a:t>Eu : Energía útil. Valor incluido en la resolución de aprobación de cargos.</a:t>
                </a:r>
              </a:p>
              <a:p>
                <a:r>
                  <a:rPr lang="es-CO" dirty="0" smtClean="0"/>
                  <a:t>O : Pago por el uso del SDL de otros OR reconocido en los cargos, en aplicación de la resolución CREG 097 de 2008. Este valor lo publicará la CREG en resolución aparte.</a:t>
                </a:r>
              </a:p>
              <a:p>
                <a:endParaRPr lang="es-CO" dirty="0"/>
              </a:p>
              <a:p>
                <a:r>
                  <a:rPr lang="es-CO" dirty="0" smtClean="0">
                    <a:solidFill>
                      <a:srgbClr val="FF0000"/>
                    </a:solidFill>
                  </a:rPr>
                  <a:t>3.1.1.1.3 </a:t>
                </a:r>
                <a:r>
                  <a:rPr lang="es-CO" dirty="0">
                    <a:solidFill>
                      <a:srgbClr val="FF0000"/>
                    </a:solidFill>
                  </a:rPr>
                  <a:t>Costo anual reconocido de los activos de nivel de tensión </a:t>
                </a:r>
                <a:r>
                  <a:rPr lang="es-CO" dirty="0" smtClean="0">
                    <a:solidFill>
                      <a:srgbClr val="FF0000"/>
                    </a:solidFill>
                  </a:rPr>
                  <a:t>2  </a:t>
                </a:r>
                <a:endParaRPr lang="es-CO" dirty="0">
                  <a:solidFill>
                    <a:srgbClr val="FF0000"/>
                  </a:solidFill>
                </a:endParaRP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𝐶𝐴𝐼</m:t>
                          </m:r>
                        </m:e>
                        <m:sub>
                          <m:r>
                            <a:rPr lang="es-CO" i="1">
                              <a:latin typeface="Cambria Math"/>
                            </a:rPr>
                            <m:t>𝑗</m:t>
                          </m:r>
                          <m:r>
                            <a:rPr lang="es-CO" i="1">
                              <a:latin typeface="Cambria Math"/>
                            </a:rPr>
                            <m:t>,2</m:t>
                          </m:r>
                        </m:sub>
                      </m:sSub>
                      <m:r>
                        <a:rPr lang="es-CO" i="1">
                          <a:latin typeface="Cambria Math"/>
                        </a:rPr>
                        <m:t>=</m:t>
                      </m:r>
                      <m:d>
                        <m:dPr>
                          <m:ctrlPr>
                            <a:rPr lang="es-CO" i="1" smtClean="0">
                              <a:latin typeface="Cambria Math"/>
                            </a:rPr>
                          </m:ctrlPr>
                        </m:dPr>
                        <m:e>
                          <m:sSub>
                            <m:sSubPr>
                              <m:ctrlPr>
                                <a:rPr lang="es-CO" i="1">
                                  <a:latin typeface="Cambria Math"/>
                                </a:rPr>
                              </m:ctrlPr>
                            </m:sSubPr>
                            <m:e>
                              <m:r>
                                <a:rPr lang="es-CO" i="1">
                                  <a:latin typeface="Cambria Math"/>
                                </a:rPr>
                                <m:t>𝐶𝐷</m:t>
                              </m:r>
                            </m:e>
                            <m:sub>
                              <m:r>
                                <a:rPr lang="es-CO" i="1">
                                  <a:latin typeface="Cambria Math"/>
                                </a:rPr>
                                <m:t>𝑗</m:t>
                              </m:r>
                              <m:r>
                                <a:rPr lang="es-CO" i="1">
                                  <a:latin typeface="Cambria Math"/>
                                </a:rPr>
                                <m:t>,2</m:t>
                              </m:r>
                            </m:sub>
                          </m:sSub>
                          <m:r>
                            <a:rPr lang="es-CO" b="0" i="1" smtClean="0">
                              <a:latin typeface="Cambria Math"/>
                            </a:rPr>
                            <m:t>−</m:t>
                          </m:r>
                          <m:sSub>
                            <m:sSubPr>
                              <m:ctrlPr>
                                <a:rPr lang="es-CO" b="0" i="1" smtClean="0">
                                  <a:latin typeface="Cambria Math"/>
                                </a:rPr>
                              </m:ctrlPr>
                            </m:sSubPr>
                            <m:e>
                              <m:r>
                                <a:rPr lang="es-CO" b="0" i="1" smtClean="0">
                                  <a:latin typeface="Cambria Math"/>
                                </a:rPr>
                                <m:t>𝐶𝐷</m:t>
                              </m:r>
                            </m:e>
                            <m:sub>
                              <m:r>
                                <a:rPr lang="es-CO" b="0" i="1" smtClean="0">
                                  <a:latin typeface="Cambria Math"/>
                                </a:rPr>
                                <m:t>𝑗</m:t>
                              </m:r>
                              <m:r>
                                <a:rPr lang="es-CO" b="0" i="1" smtClean="0">
                                  <a:latin typeface="Cambria Math"/>
                                </a:rPr>
                                <m:t>,3−2</m:t>
                              </m:r>
                            </m:sub>
                          </m:sSub>
                        </m:e>
                      </m:d>
                      <m:r>
                        <a:rPr lang="es-CO" b="0" i="1" smtClean="0">
                          <a:latin typeface="Cambria Math"/>
                        </a:rPr>
                        <m:t>∗</m:t>
                      </m:r>
                      <m:sSub>
                        <m:sSubPr>
                          <m:ctrlPr>
                            <a:rPr lang="es-CO" b="0" i="1" smtClean="0">
                              <a:latin typeface="Cambria Math"/>
                            </a:rPr>
                          </m:ctrlPr>
                        </m:sSubPr>
                        <m:e>
                          <m:r>
                            <a:rPr lang="es-CO" b="0" i="1" smtClean="0">
                              <a:latin typeface="Cambria Math"/>
                            </a:rPr>
                            <m:t>𝐸𝑢</m:t>
                          </m:r>
                        </m:e>
                        <m:sub>
                          <m:r>
                            <a:rPr lang="es-CO" b="0" i="1" smtClean="0">
                              <a:latin typeface="Cambria Math"/>
                            </a:rPr>
                            <m:t>𝑗</m:t>
                          </m:r>
                          <m:r>
                            <a:rPr lang="es-CO" b="0" i="1" smtClean="0">
                              <a:latin typeface="Cambria Math"/>
                            </a:rPr>
                            <m:t>,2</m:t>
                          </m:r>
                        </m:sub>
                      </m:sSub>
                      <m:r>
                        <a:rPr lang="es-CO" i="1">
                          <a:latin typeface="Cambria Math"/>
                        </a:rPr>
                        <m:t>−</m:t>
                      </m:r>
                      <m:sSub>
                        <m:sSubPr>
                          <m:ctrlPr>
                            <a:rPr lang="es-CO" i="1">
                              <a:latin typeface="Cambria Math"/>
                            </a:rPr>
                          </m:ctrlPr>
                        </m:sSubPr>
                        <m:e>
                          <m:r>
                            <a:rPr lang="es-CO" i="1">
                              <a:latin typeface="Cambria Math"/>
                            </a:rPr>
                            <m:t>𝐴𝑂𝑀</m:t>
                          </m:r>
                        </m:e>
                        <m:sub>
                          <m:r>
                            <a:rPr lang="es-CO" i="1">
                              <a:latin typeface="Cambria Math"/>
                            </a:rPr>
                            <m:t>𝑗</m:t>
                          </m:r>
                          <m:r>
                            <a:rPr lang="es-CO" i="1">
                              <a:latin typeface="Cambria Math"/>
                            </a:rPr>
                            <m:t>,2</m:t>
                          </m:r>
                        </m:sub>
                      </m:sSub>
                      <m:r>
                        <a:rPr lang="es-CO" i="1">
                          <a:latin typeface="Cambria Math"/>
                        </a:rPr>
                        <m:t>−</m:t>
                      </m:r>
                      <m:sSub>
                        <m:sSubPr>
                          <m:ctrlPr>
                            <a:rPr lang="es-CO" i="1">
                              <a:latin typeface="Cambria Math"/>
                            </a:rPr>
                          </m:ctrlPr>
                        </m:sSubPr>
                        <m:e>
                          <m:r>
                            <a:rPr lang="es-CO" i="1">
                              <a:latin typeface="Cambria Math"/>
                            </a:rPr>
                            <m:t>𝐶𝐴𝑇</m:t>
                          </m:r>
                        </m:e>
                        <m:sub>
                          <m:r>
                            <a:rPr lang="es-CO" i="1">
                              <a:latin typeface="Cambria Math"/>
                            </a:rPr>
                            <m:t>𝑗</m:t>
                          </m:r>
                          <m:r>
                            <a:rPr lang="es-CO" i="1">
                              <a:latin typeface="Cambria Math"/>
                            </a:rPr>
                            <m:t>,2</m:t>
                          </m:r>
                        </m:sub>
                      </m:sSub>
                      <m:r>
                        <a:rPr lang="es-CO" i="1">
                          <a:latin typeface="Cambria Math"/>
                        </a:rPr>
                        <m:t>−</m:t>
                      </m:r>
                      <m:sSub>
                        <m:sSubPr>
                          <m:ctrlPr>
                            <a:rPr lang="es-CO" i="1">
                              <a:latin typeface="Cambria Math"/>
                            </a:rPr>
                          </m:ctrlPr>
                        </m:sSubPr>
                        <m:e>
                          <m:r>
                            <a:rPr lang="es-CO" i="1">
                              <a:latin typeface="Cambria Math"/>
                            </a:rPr>
                            <m:t>𝐶𝐴𝐴𝑁𝐸</m:t>
                          </m:r>
                        </m:e>
                        <m:sub>
                          <m:r>
                            <a:rPr lang="es-CO" i="1">
                              <a:latin typeface="Cambria Math"/>
                            </a:rPr>
                            <m:t>𝑗</m:t>
                          </m:r>
                          <m:r>
                            <a:rPr lang="es-CO" i="1">
                              <a:latin typeface="Cambria Math"/>
                            </a:rPr>
                            <m:t>,2</m:t>
                          </m:r>
                        </m:sub>
                      </m:sSub>
                      <m:r>
                        <a:rPr lang="es-CO" b="0" i="1" smtClean="0">
                          <a:latin typeface="Cambria Math"/>
                        </a:rPr>
                        <m:t>−</m:t>
                      </m:r>
                      <m:sSub>
                        <m:sSubPr>
                          <m:ctrlPr>
                            <a:rPr lang="es-CO" b="0" i="1" smtClean="0">
                              <a:latin typeface="Cambria Math"/>
                            </a:rPr>
                          </m:ctrlPr>
                        </m:sSubPr>
                        <m:e>
                          <m:r>
                            <a:rPr lang="es-CO" b="0" i="1" smtClean="0">
                              <a:latin typeface="Cambria Math"/>
                            </a:rPr>
                            <m:t>𝑂</m:t>
                          </m:r>
                        </m:e>
                        <m:sub>
                          <m:r>
                            <a:rPr lang="es-CO" b="0" i="1" smtClean="0">
                              <a:latin typeface="Cambria Math"/>
                            </a:rPr>
                            <m:t>𝑗</m:t>
                          </m:r>
                          <m:r>
                            <a:rPr lang="es-CO" b="0" i="1" smtClean="0">
                              <a:latin typeface="Cambria Math"/>
                            </a:rPr>
                            <m:t>,2</m:t>
                          </m:r>
                        </m:sub>
                      </m:sSub>
                    </m:oMath>
                  </m:oMathPara>
                </a14:m>
                <a:endParaRPr lang="es-CO" b="0" dirty="0" smtClean="0"/>
              </a:p>
              <a:p>
                <a:endParaRPr lang="es-CO" dirty="0" smtClean="0"/>
              </a:p>
              <a:p>
                <a:r>
                  <a:rPr lang="es-CO" dirty="0"/>
                  <a:t>Todos los parámetros anteriores corresponden  a los que determinó la CREG en la resolución de cargos en aplicación de la metodología de la </a:t>
                </a:r>
                <a:r>
                  <a:rPr lang="es-CO" dirty="0" err="1"/>
                  <a:t>resollución</a:t>
                </a:r>
                <a:r>
                  <a:rPr lang="es-CO" dirty="0"/>
                  <a:t> CREG 097 de 2008.</a:t>
                </a:r>
              </a:p>
              <a:p>
                <a14:m>
                  <m:oMath xmlns:m="http://schemas.openxmlformats.org/officeDocument/2006/math">
                    <m:sSub>
                      <m:sSubPr>
                        <m:ctrlPr>
                          <a:rPr lang="es-CO" i="1">
                            <a:latin typeface="Cambria Math"/>
                          </a:rPr>
                        </m:ctrlPr>
                      </m:sSubPr>
                      <m:e>
                        <m:r>
                          <a:rPr lang="es-CO" i="1">
                            <a:latin typeface="Cambria Math"/>
                          </a:rPr>
                          <m:t>𝐶𝐷</m:t>
                        </m:r>
                      </m:e>
                      <m:sub>
                        <m:r>
                          <a:rPr lang="es-CO" i="1">
                            <a:latin typeface="Cambria Math"/>
                          </a:rPr>
                          <m:t>𝑗</m:t>
                        </m:r>
                        <m:r>
                          <a:rPr lang="es-CO" i="1">
                            <a:latin typeface="Cambria Math"/>
                          </a:rPr>
                          <m:t>,3−2</m:t>
                        </m:r>
                      </m:sub>
                    </m:sSub>
                    <m:r>
                      <a:rPr lang="es-CO" b="0" i="1" smtClean="0">
                        <a:latin typeface="Cambria Math"/>
                      </a:rPr>
                      <m:t> : </m:t>
                    </m:r>
                  </m:oMath>
                </a14:m>
                <a:r>
                  <a:rPr lang="es-CO" dirty="0" smtClean="0"/>
                  <a:t>Cargo unitario de nivel de tensión 3 que se remunera parcialmente en el nivel de tensión 2. Incluido en la resolución de aprobación de cargos. </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20688"/>
                <a:ext cx="7920880" cy="6015749"/>
              </a:xfrm>
              <a:prstGeom prst="rect">
                <a:avLst/>
              </a:prstGeom>
              <a:blipFill rotWithShape="1">
                <a:blip r:embed="rId2"/>
                <a:stretch>
                  <a:fillRect l="-615" t="-507" r="-923" b="-608"/>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808184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548680"/>
                <a:ext cx="8136904" cy="5142690"/>
              </a:xfrm>
              <a:prstGeom prst="rect">
                <a:avLst/>
              </a:prstGeom>
              <a:noFill/>
              <a:ln>
                <a:noFill/>
              </a:ln>
            </p:spPr>
            <p:txBody>
              <a:bodyPr wrap="square" rtlCol="0">
                <a:spAutoFit/>
              </a:bodyPr>
              <a:lstStyle/>
              <a:p>
                <a:endParaRPr lang="es-CO" dirty="0" smtClean="0">
                  <a:solidFill>
                    <a:srgbClr val="FF0000"/>
                  </a:solidFill>
                </a:endParaRPr>
              </a:p>
              <a:p>
                <a:endParaRPr lang="es-CO" dirty="0">
                  <a:solidFill>
                    <a:srgbClr val="FF0000"/>
                  </a:solidFill>
                </a:endParaRPr>
              </a:p>
              <a:p>
                <a:endParaRPr lang="es-CO" dirty="0" smtClean="0">
                  <a:solidFill>
                    <a:srgbClr val="FF0000"/>
                  </a:solidFill>
                </a:endParaRPr>
              </a:p>
              <a:p>
                <a:endParaRPr lang="es-CO" dirty="0">
                  <a:solidFill>
                    <a:srgbClr val="FF0000"/>
                  </a:solidFill>
                </a:endParaRPr>
              </a:p>
              <a:p>
                <a:r>
                  <a:rPr lang="es-CO" dirty="0" smtClean="0">
                    <a:solidFill>
                      <a:srgbClr val="FF0000"/>
                    </a:solidFill>
                  </a:rPr>
                  <a:t>3.1.1.1.4 </a:t>
                </a:r>
                <a:r>
                  <a:rPr lang="es-CO" dirty="0">
                    <a:solidFill>
                      <a:srgbClr val="FF0000"/>
                    </a:solidFill>
                  </a:rPr>
                  <a:t>Costo anual reconocido de los activos de nivel de tensión </a:t>
                </a:r>
                <a:r>
                  <a:rPr lang="es-CO" dirty="0" smtClean="0">
                    <a:solidFill>
                      <a:srgbClr val="FF0000"/>
                    </a:solidFill>
                  </a:rPr>
                  <a:t>1</a:t>
                </a:r>
              </a:p>
              <a:p>
                <a:endParaRPr lang="es-CO"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𝐶𝐴𝐼</m:t>
                          </m:r>
                        </m:e>
                        <m:sub>
                          <m:r>
                            <a:rPr lang="es-CO" b="0" i="1" smtClean="0">
                              <a:solidFill>
                                <a:schemeClr val="tx1"/>
                              </a:solidFill>
                              <a:latin typeface="Cambria Math"/>
                            </a:rPr>
                            <m:t>𝑗</m:t>
                          </m:r>
                          <m:r>
                            <a:rPr lang="es-CO" b="0" i="1" smtClean="0">
                              <a:solidFill>
                                <a:schemeClr val="tx1"/>
                              </a:solidFill>
                              <a:latin typeface="Cambria Math"/>
                            </a:rPr>
                            <m:t>,1</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𝐶𝐷𝐼</m:t>
                          </m:r>
                        </m:e>
                        <m:sub>
                          <m:r>
                            <a:rPr lang="es-CO" b="0" i="1" smtClean="0">
                              <a:solidFill>
                                <a:schemeClr val="tx1"/>
                              </a:solidFill>
                              <a:latin typeface="Cambria Math"/>
                            </a:rPr>
                            <m:t>𝑗</m:t>
                          </m:r>
                          <m:r>
                            <a:rPr lang="es-CO" b="0" i="1" smtClean="0">
                              <a:solidFill>
                                <a:schemeClr val="tx1"/>
                              </a:solidFill>
                              <a:latin typeface="Cambria Math"/>
                            </a:rPr>
                            <m:t>,1</m:t>
                          </m:r>
                        </m:sub>
                      </m:sSub>
                      <m:r>
                        <a:rPr lang="es-CO" b="0" i="1" smtClean="0">
                          <a:solidFill>
                            <a:schemeClr val="tx1"/>
                          </a:solidFill>
                          <a:latin typeface="Cambria Math"/>
                        </a:rPr>
                        <m:t>∗</m:t>
                      </m:r>
                      <m:d>
                        <m:dPr>
                          <m:ctrlPr>
                            <a:rPr lang="es-CO" b="0" i="1" smtClean="0">
                              <a:solidFill>
                                <a:schemeClr val="tx1"/>
                              </a:solidFill>
                              <a:latin typeface="Cambria Math"/>
                            </a:rPr>
                          </m:ctrlPr>
                        </m:dPr>
                        <m:e>
                          <m:sSub>
                            <m:sSubPr>
                              <m:ctrlPr>
                                <a:rPr lang="es-CO" b="0" i="1" smtClean="0">
                                  <a:solidFill>
                                    <a:schemeClr val="tx1"/>
                                  </a:solidFill>
                                  <a:latin typeface="Cambria Math"/>
                                </a:rPr>
                              </m:ctrlPr>
                            </m:sSubPr>
                            <m:e>
                              <m:r>
                                <a:rPr lang="es-CO" b="0" i="1" smtClean="0">
                                  <a:solidFill>
                                    <a:schemeClr val="tx1"/>
                                  </a:solidFill>
                                  <a:latin typeface="Cambria Math"/>
                                </a:rPr>
                                <m:t>𝑉</m:t>
                              </m:r>
                            </m:e>
                            <m:sub>
                              <m:r>
                                <a:rPr lang="es-CO" b="0" i="1" smtClean="0">
                                  <a:solidFill>
                                    <a:schemeClr val="tx1"/>
                                  </a:solidFill>
                                  <a:latin typeface="Cambria Math"/>
                                </a:rPr>
                                <m:t>𝑗</m:t>
                              </m:r>
                              <m:r>
                                <a:rPr lang="es-CO" b="0" i="1" smtClean="0">
                                  <a:solidFill>
                                    <a:schemeClr val="tx1"/>
                                  </a:solidFill>
                                  <a:latin typeface="Cambria Math"/>
                                </a:rPr>
                                <m:t>,1</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𝑃𝑁𝑇</m:t>
                              </m:r>
                            </m:e>
                            <m:sub>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𝑛𝑟</m:t>
                              </m:r>
                            </m:sub>
                          </m:sSub>
                        </m:e>
                      </m:d>
                    </m:oMath>
                  </m:oMathPara>
                </a14:m>
                <a:endParaRPr lang="es-CO" b="0" dirty="0" smtClean="0">
                  <a:solidFill>
                    <a:schemeClr val="tx1"/>
                  </a:solidFill>
                </a:endParaRPr>
              </a:p>
              <a:p>
                <a:endParaRPr lang="es-CO" dirty="0"/>
              </a:p>
              <a:p>
                <a:r>
                  <a:rPr lang="es-CO" dirty="0" smtClean="0"/>
                  <a:t>Todos </a:t>
                </a:r>
                <a:r>
                  <a:rPr lang="es-CO" dirty="0"/>
                  <a:t>los parámetros anteriores corresponden  a los que determinó la CREG en la resolución de cargos en aplicación de la metodología de la </a:t>
                </a:r>
                <a:r>
                  <a:rPr lang="es-CO" dirty="0" err="1"/>
                  <a:t>resollución</a:t>
                </a:r>
                <a:r>
                  <a:rPr lang="es-CO" dirty="0"/>
                  <a:t> CREG 097 de 2008</a:t>
                </a:r>
                <a:r>
                  <a:rPr lang="es-CO" dirty="0" smtClean="0"/>
                  <a:t>.</a:t>
                </a:r>
              </a:p>
              <a:p>
                <a:r>
                  <a:rPr lang="es-CO" dirty="0" smtClean="0"/>
                  <a:t>CDI : Cargo máximo por concepto de inversiones del nivel de tensión 1. Valor incluido en la resolución de aprobación de cargos.</a:t>
                </a:r>
              </a:p>
              <a:p>
                <a:r>
                  <a:rPr lang="es-CO" dirty="0" smtClean="0"/>
                  <a:t>V : Ventas anuales de energía. Valor incluido en la resolución de aprobación de cargos.</a:t>
                </a:r>
              </a:p>
              <a:p>
                <a14:m>
                  <m:oMath xmlns:m="http://schemas.openxmlformats.org/officeDocument/2006/math">
                    <m:sSub>
                      <m:sSubPr>
                        <m:ctrlPr>
                          <a:rPr lang="es-CO" i="1">
                            <a:latin typeface="Cambria Math"/>
                          </a:rPr>
                        </m:ctrlPr>
                      </m:sSubPr>
                      <m:e>
                        <m:r>
                          <a:rPr lang="es-CO" i="1">
                            <a:latin typeface="Cambria Math"/>
                          </a:rPr>
                          <m:t>𝑃𝑁𝑇</m:t>
                        </m:r>
                      </m:e>
                      <m:sub>
                        <m:r>
                          <a:rPr lang="es-CO" i="1">
                            <a:latin typeface="Cambria Math"/>
                          </a:rPr>
                          <m:t>𝑗</m:t>
                        </m:r>
                        <m:r>
                          <a:rPr lang="es-CO" i="1">
                            <a:latin typeface="Cambria Math"/>
                          </a:rPr>
                          <m:t>,</m:t>
                        </m:r>
                        <m:r>
                          <a:rPr lang="es-CO" i="1">
                            <a:latin typeface="Cambria Math"/>
                          </a:rPr>
                          <m:t>𝑛𝑟</m:t>
                        </m:r>
                      </m:sub>
                    </m:sSub>
                  </m:oMath>
                </a14:m>
                <a:r>
                  <a:rPr lang="es-CO" dirty="0" smtClean="0"/>
                  <a:t> : Pérdidas no técnicas reconocidas. Valor incluido en la resolución de aprobación de cargos.</a:t>
                </a:r>
              </a:p>
              <a:p>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548680"/>
                <a:ext cx="8136904" cy="5142690"/>
              </a:xfrm>
              <a:prstGeom prst="rect">
                <a:avLst/>
              </a:prstGeom>
              <a:blipFill rotWithShape="1">
                <a:blip r:embed="rId2"/>
                <a:stretch>
                  <a:fillRect l="-675" r="-675"/>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279455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899592" y="836712"/>
                <a:ext cx="7632848" cy="5604355"/>
              </a:xfrm>
              <a:prstGeom prst="rect">
                <a:avLst/>
              </a:prstGeom>
              <a:noFill/>
              <a:ln>
                <a:noFill/>
              </a:ln>
            </p:spPr>
            <p:txBody>
              <a:bodyPr wrap="square" rtlCol="0">
                <a:spAutoFit/>
              </a:bodyPr>
              <a:lstStyle/>
              <a:p>
                <a:r>
                  <a:rPr lang="es-CO" dirty="0">
                    <a:solidFill>
                      <a:srgbClr val="FF0000"/>
                    </a:solidFill>
                  </a:rPr>
                  <a:t>3.1.1.1.5 Costo de reposición de la inversión de activos nuevos de los niveles de tensión 4,3 y 2.</a:t>
                </a:r>
              </a:p>
              <a:p>
                <a:endParaRPr lang="es-CO" dirty="0">
                  <a:solidFill>
                    <a:srgbClr val="FF0000"/>
                  </a:solidFill>
                </a:endParaRPr>
              </a:p>
              <a:p>
                <a:pPr/>
                <a14:m>
                  <m:oMathPara xmlns:m="http://schemas.openxmlformats.org/officeDocument/2006/math">
                    <m:oMathParaPr>
                      <m:jc m:val="left"/>
                    </m:oMathParaPr>
                    <m:oMath xmlns:m="http://schemas.openxmlformats.org/officeDocument/2006/math">
                      <m:sSub>
                        <m:sSubPr>
                          <m:ctrlPr>
                            <a:rPr lang="es-CO" i="1">
                              <a:latin typeface="Cambria Math"/>
                            </a:rPr>
                          </m:ctrlPr>
                        </m:sSubPr>
                        <m:e>
                          <m:r>
                            <a:rPr lang="es-CO" i="1">
                              <a:latin typeface="Cambria Math"/>
                            </a:rPr>
                            <m:t>𝐶𝑅𝐼𝑁</m:t>
                          </m:r>
                        </m:e>
                        <m:sub>
                          <m:r>
                            <a:rPr lang="es-CO" i="1">
                              <a:latin typeface="Cambria Math"/>
                            </a:rPr>
                            <m:t>𝑗</m:t>
                          </m:r>
                          <m:r>
                            <a:rPr lang="es-CO" i="1">
                              <a:latin typeface="Cambria Math"/>
                            </a:rPr>
                            <m:t>,</m:t>
                          </m:r>
                          <m:r>
                            <a:rPr lang="es-CO" i="1">
                              <a:latin typeface="Cambria Math"/>
                            </a:rPr>
                            <m:t>𝑛</m:t>
                          </m:r>
                        </m:sub>
                      </m:sSub>
                      <m:r>
                        <a:rPr lang="es-CO" i="1">
                          <a:latin typeface="Cambria Math"/>
                        </a:rPr>
                        <m:t>=</m:t>
                      </m:r>
                      <m:nary>
                        <m:naryPr>
                          <m:chr m:val="∑"/>
                          <m:ctrlPr>
                            <a:rPr lang="es-CO" i="1">
                              <a:latin typeface="Cambria Math"/>
                            </a:rPr>
                          </m:ctrlPr>
                        </m:naryPr>
                        <m:sub>
                          <m:r>
                            <m:rPr>
                              <m:brk m:alnAt="23"/>
                            </m:rPr>
                            <a:rPr lang="es-CO" i="1">
                              <a:latin typeface="Cambria Math"/>
                            </a:rPr>
                            <m:t>𝑖</m:t>
                          </m:r>
                          <m:r>
                            <a:rPr lang="es-CO" i="1">
                              <a:latin typeface="Cambria Math"/>
                            </a:rPr>
                            <m:t>=1</m:t>
                          </m:r>
                        </m:sub>
                        <m:sup>
                          <m:sSub>
                            <m:sSubPr>
                              <m:ctrlPr>
                                <a:rPr lang="es-CO" i="1">
                                  <a:latin typeface="Cambria Math"/>
                                </a:rPr>
                              </m:ctrlPr>
                            </m:sSubPr>
                            <m:e>
                              <m:r>
                                <a:rPr lang="es-CO" i="1">
                                  <a:latin typeface="Cambria Math"/>
                                </a:rPr>
                                <m:t>𝑁𝑅</m:t>
                              </m:r>
                            </m:e>
                            <m:sub>
                              <m:r>
                                <a:rPr lang="es-CO" i="1">
                                  <a:latin typeface="Cambria Math"/>
                                </a:rPr>
                                <m:t>𝑗</m:t>
                              </m:r>
                              <m:r>
                                <a:rPr lang="es-CO" i="1">
                                  <a:latin typeface="Cambria Math"/>
                                </a:rPr>
                                <m:t>,</m:t>
                              </m:r>
                              <m:r>
                                <a:rPr lang="es-CO" i="1">
                                  <a:latin typeface="Cambria Math"/>
                                </a:rPr>
                                <m:t>𝑛</m:t>
                              </m:r>
                            </m:sub>
                          </m:sSub>
                        </m:sup>
                        <m:e>
                          <m:sSub>
                            <m:sSubPr>
                              <m:ctrlPr>
                                <a:rPr lang="es-CO" i="1">
                                  <a:latin typeface="Cambria Math"/>
                                </a:rPr>
                              </m:ctrlPr>
                            </m:sSubPr>
                            <m:e>
                              <m:r>
                                <a:rPr lang="es-CO" i="1">
                                  <a:latin typeface="Cambria Math"/>
                                </a:rPr>
                                <m:t>𝐶𝑅</m:t>
                              </m:r>
                            </m:e>
                            <m:sub>
                              <m:r>
                                <a:rPr lang="es-CO" i="1">
                                  <a:latin typeface="Cambria Math"/>
                                </a:rPr>
                                <m:t>𝑖</m:t>
                              </m:r>
                            </m:sub>
                          </m:sSub>
                          <m:r>
                            <a:rPr lang="es-CO" i="1">
                              <a:latin typeface="Cambria Math"/>
                            </a:rPr>
                            <m:t>∗</m:t>
                          </m:r>
                          <m:sSub>
                            <m:sSubPr>
                              <m:ctrlPr>
                                <a:rPr lang="es-CO" i="1">
                                  <a:latin typeface="Cambria Math"/>
                                </a:rPr>
                              </m:ctrlPr>
                            </m:sSubPr>
                            <m:e>
                              <m:r>
                                <a:rPr lang="es-CO" i="1">
                                  <a:latin typeface="Cambria Math"/>
                                </a:rPr>
                                <m:t>𝑃𝑈</m:t>
                              </m:r>
                            </m:e>
                            <m:sub>
                              <m:r>
                                <a:rPr lang="es-CO" i="1">
                                  <a:latin typeface="Cambria Math"/>
                                </a:rPr>
                                <m:t>𝑗</m:t>
                              </m:r>
                              <m:r>
                                <a:rPr lang="es-CO" i="1">
                                  <a:latin typeface="Cambria Math"/>
                                </a:rPr>
                                <m:t>,</m:t>
                              </m:r>
                              <m:r>
                                <a:rPr lang="es-CO" i="1">
                                  <a:latin typeface="Cambria Math"/>
                                </a:rPr>
                                <m:t>𝑖</m:t>
                              </m:r>
                            </m:sub>
                          </m:sSub>
                          <m:r>
                            <a:rPr lang="es-CO" i="1">
                              <a:latin typeface="Cambria Math"/>
                            </a:rPr>
                            <m:t>∗(1−</m:t>
                          </m:r>
                          <m:sSub>
                            <m:sSubPr>
                              <m:ctrlPr>
                                <a:rPr lang="es-CO" i="1">
                                  <a:latin typeface="Cambria Math"/>
                                </a:rPr>
                              </m:ctrlPr>
                            </m:sSubPr>
                            <m:e>
                              <m:r>
                                <a:rPr lang="es-CO" i="1">
                                  <a:latin typeface="Cambria Math"/>
                                </a:rPr>
                                <m:t>𝑅𝑃𝑃</m:t>
                              </m:r>
                            </m:e>
                            <m:sub>
                              <m:r>
                                <a:rPr lang="es-CO" i="1">
                                  <a:latin typeface="Cambria Math"/>
                                </a:rPr>
                                <m:t>𝑖</m:t>
                              </m:r>
                            </m:sub>
                          </m:sSub>
                          <m:r>
                            <a:rPr lang="es-CO" i="1">
                              <a:latin typeface="Cambria Math"/>
                            </a:rPr>
                            <m:t>)</m:t>
                          </m:r>
                        </m:e>
                      </m:nary>
                    </m:oMath>
                  </m:oMathPara>
                </a14:m>
                <a:endParaRPr lang="es-CO" dirty="0"/>
              </a:p>
              <a:p>
                <a:endParaRPr lang="es-CO" dirty="0" smtClean="0"/>
              </a:p>
              <a:p>
                <a:r>
                  <a:rPr lang="es-CO" dirty="0" smtClean="0"/>
                  <a:t>NR : Número total de UC del nivel de tensión n, reportadas por el OR a la CREG en cumplimiento del artículo 18 de la resolución CREG 097 de 2008. Incluye las UC  reportadas, que entraron en operación en período 2008-2014, clasificadas en las categoría expansión, calidad del servicio y pérdidas.</a:t>
                </a:r>
              </a:p>
              <a:p>
                <a:r>
                  <a:rPr lang="es-CO" dirty="0" smtClean="0"/>
                  <a:t>CR : Valor de la UC, definido en el capítulo 15 de resolución CREG 179 de 2014</a:t>
                </a:r>
              </a:p>
              <a:p>
                <a:r>
                  <a:rPr lang="es-CO" dirty="0" smtClean="0"/>
                  <a:t>PU : Porcentaje del costo total de la UC que se remunera vía cargos por uso.</a:t>
                </a:r>
              </a:p>
              <a:p>
                <a:r>
                  <a:rPr lang="es-CO" dirty="0" smtClean="0"/>
                  <a:t>RPP : Fracción de la UC  que no debe incluirse en el cálculo de la tarifa de acuerdo con lo dispuesto en el artículo 87.9 de la Ley 142 de 1994 , modificado por el artículo 99 de la ley 1450 de 2011.</a:t>
                </a:r>
              </a:p>
              <a:p>
                <a:endParaRPr lang="es-CO" dirty="0"/>
              </a:p>
              <a:p>
                <a:r>
                  <a:rPr lang="es-CO" dirty="0" smtClean="0"/>
                  <a:t>PARA EL NIVEL DE TENSIÓN 4, EL VALOR DE CRIN, ES IGUAL A CERO.</a:t>
                </a:r>
              </a:p>
              <a:p>
                <a:endParaRPr lang="es-CO" dirty="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899592" y="836712"/>
                <a:ext cx="7632848" cy="5604355"/>
              </a:xfrm>
              <a:prstGeom prst="rect">
                <a:avLst/>
              </a:prstGeom>
              <a:blipFill rotWithShape="1">
                <a:blip r:embed="rId2"/>
                <a:stretch>
                  <a:fillRect l="-719" t="-543" r="-31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8396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20688"/>
                <a:ext cx="8064896" cy="6178807"/>
              </a:xfrm>
              <a:prstGeom prst="rect">
                <a:avLst/>
              </a:prstGeom>
              <a:noFill/>
              <a:ln>
                <a:noFill/>
              </a:ln>
            </p:spPr>
            <p:txBody>
              <a:bodyPr wrap="square" rtlCol="0">
                <a:spAutoFit/>
              </a:bodyPr>
              <a:lstStyle/>
              <a:p>
                <a:r>
                  <a:rPr lang="es-CO" dirty="0" smtClean="0">
                    <a:solidFill>
                      <a:srgbClr val="FF0000"/>
                    </a:solidFill>
                  </a:rPr>
                  <a:t>3.1.1.1.6 </a:t>
                </a:r>
                <a:r>
                  <a:rPr lang="es-CO" dirty="0">
                    <a:solidFill>
                      <a:srgbClr val="FF0000"/>
                    </a:solidFill>
                  </a:rPr>
                  <a:t>Costo de reposición de la inversión de activos nuevos de los niveles de tensión </a:t>
                </a:r>
                <a:r>
                  <a:rPr lang="es-CO" dirty="0" smtClean="0">
                    <a:solidFill>
                      <a:srgbClr val="FF0000"/>
                    </a:solidFill>
                  </a:rPr>
                  <a:t>1.</a:t>
                </a:r>
                <a:endParaRPr lang="es-CO" dirty="0">
                  <a:solidFill>
                    <a:srgbClr val="FF0000"/>
                  </a:solidFill>
                </a:endParaRPr>
              </a:p>
              <a:p>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𝐶𝑅𝐼𝑁</m:t>
                          </m:r>
                        </m:e>
                        <m:sub>
                          <m:r>
                            <a:rPr lang="es-CO" b="0" i="1" smtClean="0">
                              <a:latin typeface="Cambria Math"/>
                            </a:rPr>
                            <m:t>𝐽</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𝑇𝑁</m:t>
                          </m:r>
                        </m:e>
                        <m:sub>
                          <m:r>
                            <a:rPr lang="es-CO" b="0" i="1" smtClean="0">
                              <a:latin typeface="Cambria Math"/>
                            </a:rPr>
                            <m:t>𝑗</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h</m:t>
                          </m:r>
                          <m:r>
                            <a:rPr lang="es-CO" b="0" i="1" smtClean="0">
                              <a:latin typeface="Cambria Math"/>
                            </a:rPr>
                            <m:t>=1</m:t>
                          </m:r>
                        </m:sub>
                        <m:sup>
                          <m:r>
                            <a:rPr lang="es-CO" b="0" i="1" smtClean="0">
                              <a:latin typeface="Cambria Math"/>
                            </a:rPr>
                            <m:t>𝐻</m:t>
                          </m:r>
                        </m:sup>
                        <m:e>
                          <m:sSub>
                            <m:sSubPr>
                              <m:ctrlPr>
                                <a:rPr lang="es-CO" b="0" i="1" smtClean="0">
                                  <a:latin typeface="Cambria Math"/>
                                </a:rPr>
                              </m:ctrlPr>
                            </m:sSubPr>
                            <m:e>
                              <m:r>
                                <a:rPr lang="es-CO" b="0" i="1" smtClean="0">
                                  <a:latin typeface="Cambria Math"/>
                                </a:rPr>
                                <m:t>𝐼𝑛𝑣𝐻</m:t>
                              </m:r>
                            </m:e>
                            <m:sub>
                              <m:r>
                                <a:rPr lang="es-CO" b="0" i="1" smtClean="0">
                                  <a:latin typeface="Cambria Math"/>
                                </a:rPr>
                                <m:t>𝑗</m:t>
                              </m:r>
                              <m:r>
                                <a:rPr lang="es-CO" b="0" i="1" smtClean="0">
                                  <a:latin typeface="Cambria Math"/>
                                </a:rPr>
                                <m:t>,</m:t>
                              </m:r>
                              <m:r>
                                <a:rPr lang="es-CO" b="0" i="1" smtClean="0">
                                  <a:latin typeface="Cambria Math"/>
                                </a:rPr>
                                <m:t>h</m:t>
                              </m:r>
                            </m:sub>
                          </m:sSub>
                          <m:r>
                            <a:rPr lang="es-CO" b="0" i="1" smtClean="0">
                              <a:latin typeface="Cambria Math"/>
                            </a:rPr>
                            <m:t>∗</m:t>
                          </m:r>
                          <m:sSub>
                            <m:sSubPr>
                              <m:ctrlPr>
                                <a:rPr lang="es-CO" b="0" i="1" smtClean="0">
                                  <a:latin typeface="Cambria Math"/>
                                </a:rPr>
                              </m:ctrlPr>
                            </m:sSubPr>
                            <m:e>
                              <m:r>
                                <a:rPr lang="es-CO" b="0" i="1" smtClean="0">
                                  <a:latin typeface="Cambria Math"/>
                                </a:rPr>
                                <m:t>𝑊</m:t>
                              </m:r>
                            </m:e>
                            <m:sub>
                              <m:r>
                                <a:rPr lang="es-CO" b="0" i="1" smtClean="0">
                                  <a:latin typeface="Cambria Math"/>
                                </a:rPr>
                                <m:t>𝑗</m:t>
                              </m:r>
                              <m:r>
                                <a:rPr lang="es-CO" b="0" i="1" smtClean="0">
                                  <a:latin typeface="Cambria Math"/>
                                </a:rPr>
                                <m:t>,</m:t>
                              </m:r>
                              <m:r>
                                <a:rPr lang="es-CO" b="0" i="1" smtClean="0">
                                  <a:latin typeface="Cambria Math"/>
                                </a:rPr>
                                <m:t>h</m:t>
                              </m:r>
                            </m:sub>
                          </m:sSub>
                        </m:e>
                      </m:nary>
                    </m:oMath>
                  </m:oMathPara>
                </a14:m>
                <a:endParaRPr lang="es-CO" dirty="0" smtClean="0"/>
              </a:p>
              <a:p>
                <a:endParaRPr lang="es-CO" dirty="0"/>
              </a:p>
              <a:p>
                <a:pPr algn="just"/>
                <a:r>
                  <a:rPr lang="es-CO" dirty="0" smtClean="0"/>
                  <a:t>TN : Nuevos transformadores de distribución, en el nivel de tensión 1.</a:t>
                </a:r>
              </a:p>
              <a:p>
                <a:pPr algn="just"/>
                <a:r>
                  <a:rPr lang="es-CO" dirty="0"/>
                  <a:t> </a:t>
                </a:r>
                <a:r>
                  <a:rPr lang="es-CO" dirty="0" smtClean="0"/>
                  <a:t>       Corresponde al número de transformadores de distribución puestos en</a:t>
                </a:r>
              </a:p>
              <a:p>
                <a:pPr algn="just"/>
                <a:r>
                  <a:rPr lang="es-CO" dirty="0"/>
                  <a:t> </a:t>
                </a:r>
                <a:r>
                  <a:rPr lang="es-CO" dirty="0" smtClean="0"/>
                  <a:t>       operación entre enero de 2008 y la fecha de corte y reportados al SUI. </a:t>
                </a:r>
              </a:p>
              <a:p>
                <a:pPr algn="just"/>
                <a:r>
                  <a:rPr lang="es-CO" dirty="0"/>
                  <a:t> </a:t>
                </a:r>
                <a:r>
                  <a:rPr lang="es-CO" dirty="0" smtClean="0"/>
                  <a:t>       No se incluyen los transformadores construidos con recursos públicos, ni</a:t>
                </a:r>
              </a:p>
              <a:p>
                <a:pPr algn="just"/>
                <a:r>
                  <a:rPr lang="es-CO" dirty="0" smtClean="0"/>
                  <a:t>        los transformadores que atiendan un solo usuario ni los exclusivos de</a:t>
                </a:r>
              </a:p>
              <a:p>
                <a:pPr algn="just"/>
                <a:r>
                  <a:rPr lang="es-CO" dirty="0"/>
                  <a:t> </a:t>
                </a:r>
                <a:r>
                  <a:rPr lang="es-CO" dirty="0" smtClean="0"/>
                  <a:t>       alumbrado público.</a:t>
                </a:r>
              </a:p>
              <a:p>
                <a:pPr algn="just"/>
                <a:r>
                  <a:rPr lang="es-CO" dirty="0" smtClean="0"/>
                  <a:t>H : Número de estratos de la muestra del OR que sirvió de base para la  definición del CRI de nivel de tensión 1, aprobado en la resolución particular de aprobación de cargos en aplicación de la resolución CREG 097 de 2008.</a:t>
                </a:r>
              </a:p>
              <a:p>
                <a:pPr algn="just"/>
                <a14:m>
                  <m:oMath xmlns:m="http://schemas.openxmlformats.org/officeDocument/2006/math">
                    <m:sSub>
                      <m:sSubPr>
                        <m:ctrlPr>
                          <a:rPr lang="es-CO" i="1">
                            <a:latin typeface="Cambria Math"/>
                          </a:rPr>
                        </m:ctrlPr>
                      </m:sSubPr>
                      <m:e>
                        <m:r>
                          <a:rPr lang="es-CO" i="1">
                            <a:latin typeface="Cambria Math"/>
                          </a:rPr>
                          <m:t>𝐼𝑛𝑣𝐻</m:t>
                        </m:r>
                      </m:e>
                      <m:sub>
                        <m:r>
                          <a:rPr lang="es-CO" i="1">
                            <a:latin typeface="Cambria Math"/>
                          </a:rPr>
                          <m:t>𝑗</m:t>
                        </m:r>
                        <m:r>
                          <a:rPr lang="es-CO" i="1">
                            <a:latin typeface="Cambria Math"/>
                          </a:rPr>
                          <m:t>,</m:t>
                        </m:r>
                        <m:r>
                          <a:rPr lang="es-CO" i="1">
                            <a:latin typeface="Cambria Math"/>
                          </a:rPr>
                          <m:t>h</m:t>
                        </m:r>
                      </m:sub>
                    </m:sSub>
                  </m:oMath>
                </a14:m>
                <a:r>
                  <a:rPr lang="es-CO" dirty="0" smtClean="0"/>
                  <a:t> : Inversión media por circuito, transformador más red secundaria, estimada en el nivel de tensión 1, para el estrato h, de la muestra del OR utilizado para determinar el CRI en aplicación de la resolución CREG 097-2008.</a:t>
                </a:r>
              </a:p>
              <a:p>
                <a:pPr algn="just"/>
                <a14:m>
                  <m:oMath xmlns:m="http://schemas.openxmlformats.org/officeDocument/2006/math">
                    <m:sSub>
                      <m:sSubPr>
                        <m:ctrlPr>
                          <a:rPr lang="es-CO" i="1">
                            <a:latin typeface="Cambria Math"/>
                          </a:rPr>
                        </m:ctrlPr>
                      </m:sSubPr>
                      <m:e>
                        <m:r>
                          <a:rPr lang="es-CO" i="1">
                            <a:latin typeface="Cambria Math"/>
                          </a:rPr>
                          <m:t>𝑊</m:t>
                        </m:r>
                      </m:e>
                      <m:sub>
                        <m:r>
                          <a:rPr lang="es-CO" i="1">
                            <a:latin typeface="Cambria Math"/>
                          </a:rPr>
                          <m:t>𝑗</m:t>
                        </m:r>
                        <m:r>
                          <a:rPr lang="es-CO" i="1">
                            <a:latin typeface="Cambria Math"/>
                          </a:rPr>
                          <m:t>,</m:t>
                        </m:r>
                        <m:r>
                          <a:rPr lang="es-CO" i="1">
                            <a:latin typeface="Cambria Math"/>
                          </a:rPr>
                          <m:t>h</m:t>
                        </m:r>
                      </m:sub>
                    </m:sSub>
                  </m:oMath>
                </a14:m>
                <a:r>
                  <a:rPr lang="es-CO" dirty="0" smtClean="0"/>
                  <a:t> : Ponderación del estrato h del OR que sirvió en aplicación de la resolución CREG 097 de 2008.</a:t>
                </a:r>
              </a:p>
              <a:p>
                <a:pPr algn="just"/>
                <a:r>
                  <a:rPr lang="es-CO" dirty="0" smtClean="0"/>
                  <a:t>La CREG publicará en resolución aparte las anteriores variables.</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20688"/>
                <a:ext cx="8064896" cy="6178807"/>
              </a:xfrm>
              <a:prstGeom prst="rect">
                <a:avLst/>
              </a:prstGeom>
              <a:blipFill rotWithShape="1">
                <a:blip r:embed="rId2"/>
                <a:stretch>
                  <a:fillRect l="-605" t="-494" r="-680" b="-69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859409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848872" cy="369332"/>
          </a:xfrm>
          <a:prstGeom prst="rect">
            <a:avLst/>
          </a:prstGeom>
          <a:noFill/>
          <a:ln>
            <a:noFill/>
          </a:ln>
        </p:spPr>
        <p:txBody>
          <a:bodyPr wrap="square" rtlCol="0">
            <a:spAutoFit/>
          </a:bodyPr>
          <a:lstStyle/>
          <a:p>
            <a:r>
              <a:rPr lang="es-CO" dirty="0" smtClean="0">
                <a:solidFill>
                  <a:srgbClr val="FF0000"/>
                </a:solidFill>
              </a:rPr>
              <a:t>3.1.1.2 Factor de ajuste de la BRA inicial de activos de niveles de tensión 4, 3 y 2.</a:t>
            </a:r>
          </a:p>
        </p:txBody>
      </p:sp>
      <p:graphicFrame>
        <p:nvGraphicFramePr>
          <p:cNvPr id="3" name="2 Tabla"/>
          <p:cNvGraphicFramePr>
            <a:graphicFrameLocks noGrp="1"/>
          </p:cNvGraphicFramePr>
          <p:nvPr>
            <p:extLst>
              <p:ext uri="{D42A27DB-BD31-4B8C-83A1-F6EECF244321}">
                <p14:modId xmlns:p14="http://schemas.microsoft.com/office/powerpoint/2010/main" val="1023941342"/>
              </p:ext>
            </p:extLst>
          </p:nvPr>
        </p:nvGraphicFramePr>
        <p:xfrm>
          <a:off x="611560" y="1268759"/>
          <a:ext cx="8208912" cy="5256576"/>
        </p:xfrm>
        <a:graphic>
          <a:graphicData uri="http://schemas.openxmlformats.org/drawingml/2006/table">
            <a:tbl>
              <a:tblPr firstRow="1" firstCol="1" bandRow="1">
                <a:tableStyleId>{5C22544A-7EE6-4342-B048-85BDC9FD1C3A}</a:tableStyleId>
              </a:tblPr>
              <a:tblGrid>
                <a:gridCol w="2401470"/>
                <a:gridCol w="1824439"/>
                <a:gridCol w="2284790"/>
                <a:gridCol w="1698213"/>
              </a:tblGrid>
              <a:tr h="497664">
                <a:tc>
                  <a:txBody>
                    <a:bodyPr/>
                    <a:lstStyle/>
                    <a:p>
                      <a:pPr algn="ctr">
                        <a:spcBef>
                          <a:spcPts val="1200"/>
                        </a:spcBef>
                        <a:spcAft>
                          <a:spcPts val="0"/>
                        </a:spcAft>
                      </a:pPr>
                      <a:r>
                        <a:rPr lang="es-CO" sz="1000" dirty="0">
                          <a:effectLst/>
                        </a:rPr>
                        <a:t>ANTIGÜEDAD PROMEDIO [AÑOS]</a:t>
                      </a:r>
                      <a:endParaRPr lang="es-CO" sz="1200" dirty="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FACTOR AJUSTE, FA</a:t>
                      </a:r>
                      <a:r>
                        <a:rPr lang="es-CO" sz="1000" baseline="-25000">
                          <a:effectLst/>
                        </a:rPr>
                        <a:t>j,n</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ANTIGÜEDAD PROMEDIO [AÑOS]</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FACTOR AJUSTE, FA</a:t>
                      </a:r>
                      <a:r>
                        <a:rPr lang="es-CO" sz="1000" baseline="-25000">
                          <a:effectLst/>
                        </a:rPr>
                        <a:t>j,n</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1,000</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dirty="0">
                          <a:effectLst/>
                        </a:rPr>
                        <a:t>18</a:t>
                      </a:r>
                      <a:endParaRPr lang="es-CO" sz="1200" dirty="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0,862</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0,997</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19</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0,843</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0,994</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0,823</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0,991</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0,800</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0,988</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0,774</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0,984</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0,746</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6</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0,979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0,714</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7</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0,974</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0,678</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8</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0,969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26</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0,639</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9</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0,962</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27</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0,595</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0,955</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28</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0,545</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0,948</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29</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0,490</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0,939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30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0,429</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0,929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31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0,361</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0,919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32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0,285</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0,907</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33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0,200</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16</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0,893</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34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0,105</a:t>
                      </a:r>
                      <a:endParaRPr lang="es-CO" sz="1200">
                        <a:effectLst/>
                        <a:latin typeface="Bookman Old Style"/>
                        <a:ea typeface="Times New Roman"/>
                        <a:cs typeface="Times New Roman"/>
                      </a:endParaRPr>
                    </a:p>
                  </a:txBody>
                  <a:tcPr marL="44450" marR="44450" marT="0" marB="0" anchor="b"/>
                </a:tc>
              </a:tr>
              <a:tr h="264384">
                <a:tc>
                  <a:txBody>
                    <a:bodyPr/>
                    <a:lstStyle/>
                    <a:p>
                      <a:pPr algn="ctr">
                        <a:spcBef>
                          <a:spcPts val="1200"/>
                        </a:spcBef>
                        <a:spcAft>
                          <a:spcPts val="0"/>
                        </a:spcAft>
                      </a:pPr>
                      <a:r>
                        <a:rPr lang="es-CO" sz="1000">
                          <a:effectLst/>
                        </a:rPr>
                        <a:t>17</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0,879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35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dirty="0">
                          <a:effectLst/>
                        </a:rPr>
                        <a:t>0,000</a:t>
                      </a:r>
                      <a:endParaRPr lang="es-CO" sz="1200" dirty="0">
                        <a:effectLst/>
                        <a:latin typeface="Bookman Old Style"/>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656352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548680"/>
            <a:ext cx="7992888" cy="5909310"/>
          </a:xfrm>
          <a:prstGeom prst="rect">
            <a:avLst/>
          </a:prstGeom>
          <a:noFill/>
          <a:ln>
            <a:noFill/>
          </a:ln>
        </p:spPr>
        <p:txBody>
          <a:bodyPr wrap="square" rtlCol="0">
            <a:spAutoFit/>
          </a:bodyPr>
          <a:lstStyle/>
          <a:p>
            <a:pPr algn="just"/>
            <a:r>
              <a:rPr lang="es-CO" dirty="0" smtClean="0"/>
              <a:t>La antigüedad promedio ponderada corresponde a la antigüedad de la totalidad de los activos de cada nivel de tensión, ponderada por la valoración obtenida con las UC definidas en el capítulo 15 de la resolución</a:t>
            </a:r>
            <a:r>
              <a:rPr lang="es-CO" dirty="0"/>
              <a:t> </a:t>
            </a:r>
            <a:r>
              <a:rPr lang="es-CO" dirty="0" smtClean="0"/>
              <a:t>179 de 2014.</a:t>
            </a:r>
          </a:p>
          <a:p>
            <a:pPr algn="just"/>
            <a:endParaRPr lang="es-CO" dirty="0" smtClean="0"/>
          </a:p>
          <a:p>
            <a:pPr algn="just"/>
            <a:r>
              <a:rPr lang="es-CO" dirty="0" smtClean="0"/>
              <a:t>A cada nivel de antigüedad promedio ponderada se le asocia un factor de ajuste de la BRA inicial, el cual considera la antigüedad media de los activos y el ajuste por el cambio de modelo de remuneración.</a:t>
            </a:r>
          </a:p>
          <a:p>
            <a:pPr algn="just"/>
            <a:endParaRPr lang="es-CO" dirty="0" smtClean="0"/>
          </a:p>
          <a:p>
            <a:pPr algn="just"/>
            <a:r>
              <a:rPr lang="es-CO" dirty="0" smtClean="0"/>
              <a:t>Los OR deben entregar un estudio en el cual se determine la antigüedad promedio ponderada de los activos de su sistema para cada nivel de tensión.</a:t>
            </a:r>
          </a:p>
          <a:p>
            <a:pPr algn="just"/>
            <a:r>
              <a:rPr lang="es-CO" dirty="0" smtClean="0"/>
              <a:t>Los lineamientos y metodologías para la definición de esta variable serán publicados en circular aparte.</a:t>
            </a:r>
          </a:p>
          <a:p>
            <a:pPr algn="just"/>
            <a:endParaRPr lang="es-CO" dirty="0" smtClean="0"/>
          </a:p>
          <a:p>
            <a:pPr algn="just"/>
            <a:r>
              <a:rPr lang="es-CO" dirty="0" smtClean="0"/>
              <a:t>En caso que el OR no presente el estudio, o mientras lo presenta, el valor de referencia utilizado es 23 años de antigüedad promedio ponderada.</a:t>
            </a:r>
          </a:p>
          <a:p>
            <a:pPr algn="just"/>
            <a:endParaRPr lang="es-CO" dirty="0"/>
          </a:p>
          <a:p>
            <a:pPr algn="just"/>
            <a:r>
              <a:rPr lang="es-CO" dirty="0" smtClean="0">
                <a:solidFill>
                  <a:srgbClr val="FF0000"/>
                </a:solidFill>
              </a:rPr>
              <a:t>3.1.1.3 </a:t>
            </a:r>
            <a:r>
              <a:rPr lang="es-CO" dirty="0">
                <a:solidFill>
                  <a:srgbClr val="FF0000"/>
                </a:solidFill>
              </a:rPr>
              <a:t>Factor de ajuste de la BRA inicial de activos de niveles de tensión 1</a:t>
            </a:r>
          </a:p>
          <a:p>
            <a:pPr algn="just"/>
            <a:endParaRPr lang="es-CO" dirty="0" smtClean="0"/>
          </a:p>
          <a:p>
            <a:pPr algn="just"/>
            <a:r>
              <a:rPr lang="es-CO" dirty="0" smtClean="0"/>
              <a:t>Igual que el factor para  los niveles de tensión 4,3 y 2 los OR deben presentar el estudio y en caso de no presentarlo el valor de referencia utilizado es de 15 años de antigüedad promedio ponderada.</a:t>
            </a:r>
          </a:p>
        </p:txBody>
      </p:sp>
    </p:spTree>
    <p:extLst>
      <p:ext uri="{BB962C8B-B14F-4D97-AF65-F5344CB8AC3E}">
        <p14:creationId xmlns:p14="http://schemas.microsoft.com/office/powerpoint/2010/main" val="3327742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51263582"/>
              </p:ext>
            </p:extLst>
          </p:nvPr>
        </p:nvGraphicFramePr>
        <p:xfrm>
          <a:off x="683568" y="1196749"/>
          <a:ext cx="7632848" cy="5184579"/>
        </p:xfrm>
        <a:graphic>
          <a:graphicData uri="http://schemas.openxmlformats.org/drawingml/2006/table">
            <a:tbl>
              <a:tblPr firstRow="1" firstCol="1" bandRow="1">
                <a:tableStyleId>{5C22544A-7EE6-4342-B048-85BDC9FD1C3A}</a:tableStyleId>
              </a:tblPr>
              <a:tblGrid>
                <a:gridCol w="2206245"/>
                <a:gridCol w="1668413"/>
                <a:gridCol w="2089777"/>
                <a:gridCol w="1668413"/>
              </a:tblGrid>
              <a:tr h="655756">
                <a:tc>
                  <a:txBody>
                    <a:bodyPr/>
                    <a:lstStyle/>
                    <a:p>
                      <a:pPr algn="ctr">
                        <a:spcBef>
                          <a:spcPts val="1200"/>
                        </a:spcBef>
                        <a:spcAft>
                          <a:spcPts val="0"/>
                        </a:spcAft>
                      </a:pPr>
                      <a:r>
                        <a:rPr lang="es-CO" sz="1000">
                          <a:effectLst/>
                        </a:rPr>
                        <a:t>ANTIGÜEDAD PROMEDIO [AÑOS]</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FACTOR AJUSTE, FA</a:t>
                      </a:r>
                      <a:r>
                        <a:rPr lang="es-CO" sz="1000" baseline="-25000">
                          <a:effectLst/>
                        </a:rPr>
                        <a:t>j,1</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ANTIGÜEDAD PROMEDIO [AÑOS]</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FACTOR AJUSTE, FA</a:t>
                      </a:r>
                      <a:r>
                        <a:rPr lang="es-CO" sz="1000" baseline="-25000">
                          <a:effectLst/>
                        </a:rPr>
                        <a:t>j,1</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1,000</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0,781</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0,992</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0,747</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0,983</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0,710</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0,973</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16</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0,669</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0,962</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17</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0,622</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0,949</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18</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0,571</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6</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0,935</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19</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0,513</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7</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0,920</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0,449</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8</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0,902</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0,378</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9</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0,883</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0,298</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10</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0,861</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23</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0,209</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11</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0,837</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24</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0,110</a:t>
                      </a:r>
                      <a:endParaRPr lang="es-CO" sz="1200">
                        <a:effectLst/>
                        <a:latin typeface="Bookman Old Style"/>
                        <a:ea typeface="Times New Roman"/>
                        <a:cs typeface="Times New Roman"/>
                      </a:endParaRPr>
                    </a:p>
                  </a:txBody>
                  <a:tcPr marL="44450" marR="44450" marT="0" marB="0" anchor="b"/>
                </a:tc>
              </a:tr>
              <a:tr h="348371">
                <a:tc>
                  <a:txBody>
                    <a:bodyPr/>
                    <a:lstStyle/>
                    <a:p>
                      <a:pPr algn="ctr">
                        <a:spcBef>
                          <a:spcPts val="1200"/>
                        </a:spcBef>
                        <a:spcAft>
                          <a:spcPts val="0"/>
                        </a:spcAft>
                      </a:pPr>
                      <a:r>
                        <a:rPr lang="es-CO" sz="1000">
                          <a:effectLst/>
                        </a:rPr>
                        <a:t>12</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a:effectLst/>
                        </a:rPr>
                        <a:t>0,810</a:t>
                      </a:r>
                      <a:endParaRPr lang="es-CO" sz="1200">
                        <a:effectLst/>
                        <a:latin typeface="Bookman Old Style"/>
                        <a:ea typeface="Times New Roman"/>
                        <a:cs typeface="Times New Roman"/>
                      </a:endParaRPr>
                    </a:p>
                  </a:txBody>
                  <a:tcPr marL="44450" marR="44450" marT="0" marB="0" anchor="b"/>
                </a:tc>
                <a:tc>
                  <a:txBody>
                    <a:bodyPr/>
                    <a:lstStyle/>
                    <a:p>
                      <a:pPr algn="ctr">
                        <a:spcBef>
                          <a:spcPts val="1200"/>
                        </a:spcBef>
                        <a:spcAft>
                          <a:spcPts val="0"/>
                        </a:spcAft>
                      </a:pPr>
                      <a:r>
                        <a:rPr lang="es-CO" sz="1000">
                          <a:effectLst/>
                        </a:rPr>
                        <a:t>25</a:t>
                      </a:r>
                      <a:endParaRPr lang="es-CO" sz="1200">
                        <a:effectLst/>
                        <a:latin typeface="Bookman Old Style"/>
                        <a:ea typeface="Times New Roman"/>
                        <a:cs typeface="Times New Roman"/>
                      </a:endParaRPr>
                    </a:p>
                  </a:txBody>
                  <a:tcPr marL="44450" marR="44450" marT="0" marB="0" anchor="b"/>
                </a:tc>
                <a:tc>
                  <a:txBody>
                    <a:bodyPr/>
                    <a:lstStyle/>
                    <a:p>
                      <a:pPr algn="r">
                        <a:spcBef>
                          <a:spcPts val="1200"/>
                        </a:spcBef>
                        <a:spcAft>
                          <a:spcPts val="0"/>
                        </a:spcAft>
                      </a:pPr>
                      <a:r>
                        <a:rPr lang="es-CO" sz="1000" dirty="0">
                          <a:effectLst/>
                        </a:rPr>
                        <a:t>0,000</a:t>
                      </a:r>
                      <a:endParaRPr lang="es-CO" sz="1200" dirty="0">
                        <a:effectLst/>
                        <a:latin typeface="Bookman Old Style"/>
                        <a:ea typeface="Times New Roman"/>
                        <a:cs typeface="Times New Roman"/>
                      </a:endParaRPr>
                    </a:p>
                  </a:txBody>
                  <a:tcPr marL="44450" marR="44450" marT="0" marB="0" anchor="b"/>
                </a:tc>
              </a:tr>
            </a:tbl>
          </a:graphicData>
        </a:graphic>
      </p:graphicFrame>
      <p:sp>
        <p:nvSpPr>
          <p:cNvPr id="4" name="3 CuadroTexto"/>
          <p:cNvSpPr txBox="1"/>
          <p:nvPr/>
        </p:nvSpPr>
        <p:spPr>
          <a:xfrm>
            <a:off x="899592" y="755412"/>
            <a:ext cx="7488832" cy="369332"/>
          </a:xfrm>
          <a:prstGeom prst="rect">
            <a:avLst/>
          </a:prstGeom>
          <a:noFill/>
          <a:ln>
            <a:noFill/>
          </a:ln>
        </p:spPr>
        <p:txBody>
          <a:bodyPr wrap="square" rtlCol="0">
            <a:spAutoFit/>
          </a:bodyPr>
          <a:lstStyle/>
          <a:p>
            <a:pPr algn="ctr"/>
            <a:r>
              <a:rPr lang="es-CO" dirty="0" smtClean="0"/>
              <a:t>Factor de ajuste de activos de nivel de tensión 1.</a:t>
            </a:r>
          </a:p>
        </p:txBody>
      </p:sp>
    </p:spTree>
    <p:extLst>
      <p:ext uri="{BB962C8B-B14F-4D97-AF65-F5344CB8AC3E}">
        <p14:creationId xmlns:p14="http://schemas.microsoft.com/office/powerpoint/2010/main" val="162140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617911"/>
                <a:ext cx="8280920" cy="5766194"/>
              </a:xfrm>
              <a:prstGeom prst="rect">
                <a:avLst/>
              </a:prstGeom>
              <a:noFill/>
              <a:ln>
                <a:noFill/>
              </a:ln>
            </p:spPr>
            <p:txBody>
              <a:bodyPr wrap="square" rtlCol="0">
                <a:spAutoFit/>
              </a:bodyPr>
              <a:lstStyle/>
              <a:p>
                <a:r>
                  <a:rPr lang="es-CO" dirty="0" smtClean="0">
                    <a:solidFill>
                      <a:srgbClr val="FF0000"/>
                    </a:solidFill>
                  </a:rPr>
                  <a:t>3.1.1.4  Base regulatoria de activos eléctricos nuevos para empresas con plan de inversiones aprobado.</a:t>
                </a:r>
                <a:endParaRPr lang="es-CO" dirty="0">
                  <a:solidFill>
                    <a:srgbClr val="FF0000"/>
                  </a:solidFill>
                </a:endParaRPr>
              </a:p>
              <a:p>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𝐵𝑅𝐴𝐸𝑁</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𝐼𝑅𝑇</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dirty="0" smtClean="0"/>
              </a:p>
              <a:p>
                <a:endParaRPr lang="es-CO" dirty="0"/>
              </a:p>
              <a:p>
                <a:r>
                  <a:rPr lang="es-CO" dirty="0" smtClean="0"/>
                  <a:t>Inversiones en:               Expansión                                  Pérdidas</a:t>
                </a:r>
              </a:p>
              <a:p>
                <a:r>
                  <a:rPr lang="es-CO" dirty="0"/>
                  <a:t> </a:t>
                </a:r>
                <a:r>
                  <a:rPr lang="es-CO" dirty="0" smtClean="0"/>
                  <a:t>                                                            Reposición                               Renovación Tecnológica</a:t>
                </a:r>
              </a:p>
              <a:p>
                <a:r>
                  <a:rPr lang="es-CO" dirty="0"/>
                  <a:t> </a:t>
                </a:r>
                <a:r>
                  <a:rPr lang="es-CO" dirty="0" smtClean="0"/>
                  <a:t>                                                                                Calidad</a:t>
                </a:r>
              </a:p>
              <a:p>
                <a:endParaRPr lang="es-CO" dirty="0"/>
              </a:p>
              <a:p>
                <a:endParaRPr lang="es-CO" dirty="0" smtClean="0"/>
              </a:p>
              <a:p>
                <a:endParaRPr lang="es-CO" dirty="0" smtClean="0"/>
              </a:p>
              <a:p>
                <a:endParaRPr lang="es-CO" dirty="0"/>
              </a:p>
              <a:p>
                <a:r>
                  <a:rPr lang="es-CO" dirty="0" smtClean="0"/>
                  <a:t>                                      </a:t>
                </a:r>
              </a:p>
              <a:p>
                <a:endParaRPr lang="es-CO" dirty="0"/>
              </a:p>
              <a:p>
                <a:endParaRPr lang="es-CO" dirty="0" smtClean="0"/>
              </a:p>
              <a:p>
                <a:r>
                  <a:rPr lang="es-CO" dirty="0" smtClean="0">
                    <a:solidFill>
                      <a:srgbClr val="FF0000"/>
                    </a:solidFill>
                  </a:rPr>
                  <a:t>3.1.1.4.1  Plan de inversiones en  expansión  </a:t>
                </a:r>
                <a14:m>
                  <m:oMath xmlns:m="http://schemas.openxmlformats.org/officeDocument/2006/math">
                    <m:sSub>
                      <m:sSubPr>
                        <m:ctrlPr>
                          <a:rPr lang="es-CO" i="1" smtClean="0">
                            <a:latin typeface="Cambria Math"/>
                          </a:rPr>
                        </m:ctrlPr>
                      </m:sSubPr>
                      <m:e>
                        <m:r>
                          <a:rPr lang="es-CO" b="0" i="1" smtClean="0">
                            <a:latin typeface="Cambria Math"/>
                          </a:rPr>
                          <m:t>𝐼𝐸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𝐼𝐸𝐸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a14:m>
                <a:endParaRPr lang="es-CO" dirty="0" smtClean="0"/>
              </a:p>
              <a:p>
                <a:r>
                  <a:rPr lang="es-CO" dirty="0" smtClean="0">
                    <a:solidFill>
                      <a:srgbClr val="FF0000"/>
                    </a:solidFill>
                  </a:rPr>
                  <a:t>3.1.1.4.2  Plan de inversiones en reposición  </a:t>
                </a:r>
                <a14:m>
                  <m:oMath xmlns:m="http://schemas.openxmlformats.org/officeDocument/2006/math">
                    <m:sSub>
                      <m:sSubPr>
                        <m:ctrlPr>
                          <a:rPr lang="es-CO" i="1" smtClean="0">
                            <a:latin typeface="Cambria Math"/>
                          </a:rPr>
                        </m:ctrlPr>
                      </m:sSubPr>
                      <m:e>
                        <m:r>
                          <a:rPr lang="es-CO" b="0" i="1" smtClean="0">
                            <a:latin typeface="Cambria Math"/>
                          </a:rPr>
                          <m:t>𝐼𝑅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𝐼𝐸𝑅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a14:m>
                <a:endParaRPr lang="es-CO" b="0" dirty="0" smtClean="0"/>
              </a:p>
              <a:p>
                <a:r>
                  <a:rPr lang="es-CO" dirty="0" smtClean="0">
                    <a:solidFill>
                      <a:srgbClr val="FF0000"/>
                    </a:solidFill>
                  </a:rPr>
                  <a:t>3.1.1.4.3  Plan de inversiones en calidad        </a:t>
                </a:r>
                <a14:m>
                  <m:oMath xmlns:m="http://schemas.openxmlformats.org/officeDocument/2006/math">
                    <m:sSub>
                      <m:sSubPr>
                        <m:ctrlPr>
                          <a:rPr lang="es-CO" i="1" smtClean="0">
                            <a:latin typeface="Cambria Math"/>
                          </a:rPr>
                        </m:ctrlPr>
                      </m:sSubPr>
                      <m:e>
                        <m:r>
                          <a:rPr lang="es-CO" b="0" i="1" smtClean="0">
                            <a:latin typeface="Cambria Math"/>
                          </a:rPr>
                          <m:t>𝐼𝐶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𝐼𝐸𝐶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a14:m>
                <a:endParaRPr lang="es-CO" b="0" dirty="0" smtClean="0"/>
              </a:p>
              <a:p>
                <a:r>
                  <a:rPr lang="es-CO" dirty="0" smtClean="0">
                    <a:solidFill>
                      <a:srgbClr val="FF0000"/>
                    </a:solidFill>
                  </a:rPr>
                  <a:t>3.1.1.4.4  Plan en reducción de pérdidas        </a:t>
                </a:r>
                <a14:m>
                  <m:oMath xmlns:m="http://schemas.openxmlformats.org/officeDocument/2006/math">
                    <m:sSub>
                      <m:sSubPr>
                        <m:ctrlPr>
                          <a:rPr lang="es-CO" i="1" smtClean="0">
                            <a:latin typeface="Cambria Math"/>
                          </a:rPr>
                        </m:ctrlPr>
                      </m:sSubPr>
                      <m:e>
                        <m:r>
                          <a:rPr lang="es-CO" b="0" i="1" smtClean="0">
                            <a:latin typeface="Cambria Math"/>
                          </a:rPr>
                          <m:t>𝐼𝑃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𝐼𝐸𝑃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a14:m>
                <a:endParaRPr lang="es-CO" b="0" dirty="0" smtClean="0"/>
              </a:p>
              <a:p>
                <a:r>
                  <a:rPr lang="es-CO" dirty="0" smtClean="0">
                    <a:solidFill>
                      <a:srgbClr val="FF0000"/>
                    </a:solidFill>
                  </a:rPr>
                  <a:t>3.1.1.4.5  Plan de Inv. en tecnología      </a:t>
                </a:r>
                <a14:m>
                  <m:oMath xmlns:m="http://schemas.openxmlformats.org/officeDocument/2006/math">
                    <m:sSub>
                      <m:sSubPr>
                        <m:ctrlPr>
                          <a:rPr lang="es-CO" i="1" smtClean="0">
                            <a:latin typeface="Cambria Math"/>
                          </a:rPr>
                        </m:ctrlPr>
                      </m:sSubPr>
                      <m:e>
                        <m:r>
                          <a:rPr lang="es-CO" b="0" i="1" smtClean="0">
                            <a:latin typeface="Cambria Math"/>
                          </a:rPr>
                          <m:t>𝐼𝑇</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𝐼𝐴𝑇𝐸𝐶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𝐼𝐴𝑇𝐸𝐶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𝐼𝐸𝑇</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a14:m>
                <a:endParaRPr lang="es-CO" b="0"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617911"/>
                <a:ext cx="8280920" cy="5766194"/>
              </a:xfrm>
              <a:prstGeom prst="rect">
                <a:avLst/>
              </a:prstGeom>
              <a:blipFill rotWithShape="1">
                <a:blip r:embed="rId2"/>
                <a:stretch>
                  <a:fillRect l="-663" t="-529" r="-74" b="-423"/>
                </a:stretch>
              </a:blipFill>
              <a:ln>
                <a:noFill/>
              </a:ln>
            </p:spPr>
            <p:txBody>
              <a:bodyPr/>
              <a:lstStyle/>
              <a:p>
                <a:r>
                  <a:rPr lang="es-CO">
                    <a:noFill/>
                  </a:rPr>
                  <a:t> </a:t>
                </a:r>
              </a:p>
            </p:txBody>
          </p:sp>
        </mc:Fallback>
      </mc:AlternateContent>
      <p:cxnSp>
        <p:nvCxnSpPr>
          <p:cNvPr id="4" name="3 Conector recto de flecha"/>
          <p:cNvCxnSpPr/>
          <p:nvPr/>
        </p:nvCxnSpPr>
        <p:spPr>
          <a:xfrm flipV="1">
            <a:off x="3419872" y="1858015"/>
            <a:ext cx="72008" cy="3468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flipV="1">
            <a:off x="4283968" y="1858015"/>
            <a:ext cx="72008" cy="5628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5220072" y="1858015"/>
            <a:ext cx="0" cy="850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6012160" y="1858015"/>
            <a:ext cx="0" cy="3468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flipV="1">
            <a:off x="6948264" y="1858015"/>
            <a:ext cx="360040" cy="5628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Abrir llave"/>
          <p:cNvSpPr/>
          <p:nvPr/>
        </p:nvSpPr>
        <p:spPr>
          <a:xfrm>
            <a:off x="2222024" y="1858015"/>
            <a:ext cx="45719" cy="99492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9" name="18 Rectángulo"/>
          <p:cNvSpPr/>
          <p:nvPr/>
        </p:nvSpPr>
        <p:spPr>
          <a:xfrm>
            <a:off x="827585" y="3284984"/>
            <a:ext cx="1584175"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Valor de las inversiones para el nivel n, año t</a:t>
            </a:r>
            <a:endParaRPr lang="es-CO" dirty="0"/>
          </a:p>
        </p:txBody>
      </p:sp>
      <p:sp>
        <p:nvSpPr>
          <p:cNvPr id="20" name="19 CuadroTexto"/>
          <p:cNvSpPr txBox="1"/>
          <p:nvPr/>
        </p:nvSpPr>
        <p:spPr>
          <a:xfrm>
            <a:off x="2411760" y="3501008"/>
            <a:ext cx="432048" cy="707886"/>
          </a:xfrm>
          <a:prstGeom prst="rect">
            <a:avLst/>
          </a:prstGeom>
          <a:noFill/>
          <a:ln>
            <a:noFill/>
          </a:ln>
        </p:spPr>
        <p:txBody>
          <a:bodyPr wrap="square" rtlCol="0">
            <a:spAutoFit/>
          </a:bodyPr>
          <a:lstStyle/>
          <a:p>
            <a:r>
              <a:rPr lang="es-CO" sz="4000" dirty="0" smtClean="0"/>
              <a:t>=</a:t>
            </a:r>
          </a:p>
        </p:txBody>
      </p:sp>
      <p:sp>
        <p:nvSpPr>
          <p:cNvPr id="21" name="20 Rectángulo"/>
          <p:cNvSpPr/>
          <p:nvPr/>
        </p:nvSpPr>
        <p:spPr>
          <a:xfrm>
            <a:off x="2843808" y="3284984"/>
            <a:ext cx="18002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Inversiones aprobadas para el  nivel n, año t</a:t>
            </a:r>
            <a:endParaRPr lang="es-CO" dirty="0"/>
          </a:p>
        </p:txBody>
      </p:sp>
      <p:sp>
        <p:nvSpPr>
          <p:cNvPr id="22" name="21 CuadroTexto"/>
          <p:cNvSpPr txBox="1"/>
          <p:nvPr/>
        </p:nvSpPr>
        <p:spPr>
          <a:xfrm>
            <a:off x="4644008" y="3501008"/>
            <a:ext cx="432048" cy="707886"/>
          </a:xfrm>
          <a:prstGeom prst="rect">
            <a:avLst/>
          </a:prstGeom>
          <a:noFill/>
          <a:ln>
            <a:noFill/>
          </a:ln>
        </p:spPr>
        <p:txBody>
          <a:bodyPr wrap="square" rtlCol="0">
            <a:spAutoFit/>
          </a:bodyPr>
          <a:lstStyle/>
          <a:p>
            <a:r>
              <a:rPr lang="es-CO" sz="4000" dirty="0" smtClean="0"/>
              <a:t>-</a:t>
            </a:r>
          </a:p>
        </p:txBody>
      </p:sp>
      <p:sp>
        <p:nvSpPr>
          <p:cNvPr id="23" name="22 Rectángulo"/>
          <p:cNvSpPr/>
          <p:nvPr/>
        </p:nvSpPr>
        <p:spPr>
          <a:xfrm>
            <a:off x="5004048" y="3284984"/>
            <a:ext cx="158417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Inversiones aprobadas para el nivel n, año t-1</a:t>
            </a:r>
            <a:endParaRPr lang="es-CO" dirty="0"/>
          </a:p>
        </p:txBody>
      </p:sp>
      <p:sp>
        <p:nvSpPr>
          <p:cNvPr id="24" name="23 CuadroTexto"/>
          <p:cNvSpPr txBox="1"/>
          <p:nvPr/>
        </p:nvSpPr>
        <p:spPr>
          <a:xfrm>
            <a:off x="6588224" y="3501008"/>
            <a:ext cx="396044" cy="707886"/>
          </a:xfrm>
          <a:prstGeom prst="rect">
            <a:avLst/>
          </a:prstGeom>
          <a:noFill/>
          <a:ln>
            <a:noFill/>
          </a:ln>
        </p:spPr>
        <p:txBody>
          <a:bodyPr wrap="square" rtlCol="0">
            <a:spAutoFit/>
          </a:bodyPr>
          <a:lstStyle/>
          <a:p>
            <a:r>
              <a:rPr lang="es-CO" sz="4000" dirty="0" smtClean="0"/>
              <a:t>+</a:t>
            </a:r>
          </a:p>
        </p:txBody>
      </p:sp>
      <p:sp>
        <p:nvSpPr>
          <p:cNvPr id="25" name="24 Rectángulo"/>
          <p:cNvSpPr/>
          <p:nvPr/>
        </p:nvSpPr>
        <p:spPr>
          <a:xfrm>
            <a:off x="7020272" y="3284984"/>
            <a:ext cx="1800200"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Inversiones ejecutadas en el nivel n, año t-1</a:t>
            </a:r>
            <a:endParaRPr lang="es-CO" dirty="0"/>
          </a:p>
        </p:txBody>
      </p:sp>
    </p:spTree>
    <p:extLst>
      <p:ext uri="{BB962C8B-B14F-4D97-AF65-F5344CB8AC3E}">
        <p14:creationId xmlns:p14="http://schemas.microsoft.com/office/powerpoint/2010/main" val="422939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764704"/>
            <a:ext cx="6984776" cy="4524315"/>
          </a:xfrm>
          <a:prstGeom prst="rect">
            <a:avLst/>
          </a:prstGeom>
          <a:noFill/>
          <a:ln>
            <a:noFill/>
          </a:ln>
        </p:spPr>
        <p:txBody>
          <a:bodyPr wrap="square" rtlCol="0">
            <a:spAutoFit/>
          </a:bodyPr>
          <a:lstStyle/>
          <a:p>
            <a:pPr algn="ctr"/>
            <a:r>
              <a:rPr lang="es-CO" dirty="0" smtClean="0">
                <a:solidFill>
                  <a:srgbClr val="FF0000"/>
                </a:solidFill>
              </a:rPr>
              <a:t>SUBÍNDICES A UTILIZAR</a:t>
            </a:r>
          </a:p>
          <a:p>
            <a:pPr algn="ctr"/>
            <a:endParaRPr lang="es-CO" dirty="0"/>
          </a:p>
          <a:p>
            <a:r>
              <a:rPr lang="es-CO" dirty="0"/>
              <a:t>n</a:t>
            </a:r>
            <a:r>
              <a:rPr lang="es-CO" dirty="0" smtClean="0"/>
              <a:t> = 4, 3, 2, 1 : Niveles de tensión</a:t>
            </a:r>
          </a:p>
          <a:p>
            <a:endParaRPr lang="es-CO" dirty="0" smtClean="0"/>
          </a:p>
          <a:p>
            <a:r>
              <a:rPr lang="es-CO" dirty="0"/>
              <a:t>j</a:t>
            </a:r>
            <a:r>
              <a:rPr lang="es-CO" dirty="0" smtClean="0"/>
              <a:t> : Operador de red</a:t>
            </a:r>
          </a:p>
          <a:p>
            <a:endParaRPr lang="es-CO" dirty="0" smtClean="0"/>
          </a:p>
          <a:p>
            <a:r>
              <a:rPr lang="es-CO" dirty="0"/>
              <a:t>m</a:t>
            </a:r>
            <a:r>
              <a:rPr lang="es-CO" dirty="0" smtClean="0"/>
              <a:t> : Mes</a:t>
            </a:r>
          </a:p>
          <a:p>
            <a:endParaRPr lang="es-CO" dirty="0" smtClean="0"/>
          </a:p>
          <a:p>
            <a:r>
              <a:rPr lang="es-CO" dirty="0"/>
              <a:t>t</a:t>
            </a:r>
            <a:r>
              <a:rPr lang="es-CO" dirty="0" smtClean="0"/>
              <a:t> : Año</a:t>
            </a:r>
          </a:p>
          <a:p>
            <a:endParaRPr lang="es-CO" dirty="0" smtClean="0"/>
          </a:p>
          <a:p>
            <a:r>
              <a:rPr lang="es-CO" dirty="0" smtClean="0"/>
              <a:t>o : Mes de la fecha de corte</a:t>
            </a:r>
          </a:p>
          <a:p>
            <a:endParaRPr lang="es-CO" dirty="0" smtClean="0"/>
          </a:p>
          <a:p>
            <a:r>
              <a:rPr lang="es-CO" dirty="0" smtClean="0"/>
              <a:t>R : Sistema de Transmisión Regional (STR)</a:t>
            </a:r>
          </a:p>
          <a:p>
            <a:endParaRPr lang="es-CO" dirty="0"/>
          </a:p>
          <a:p>
            <a:r>
              <a:rPr lang="es-CO" dirty="0" smtClean="0"/>
              <a:t>P:  Municipio</a:t>
            </a:r>
          </a:p>
          <a:p>
            <a:endParaRPr lang="es-CO" dirty="0" smtClean="0"/>
          </a:p>
        </p:txBody>
      </p:sp>
    </p:spTree>
    <p:extLst>
      <p:ext uri="{BB962C8B-B14F-4D97-AF65-F5344CB8AC3E}">
        <p14:creationId xmlns:p14="http://schemas.microsoft.com/office/powerpoint/2010/main" val="18335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1031330"/>
                <a:ext cx="8136904" cy="4845942"/>
              </a:xfrm>
              <a:prstGeom prst="rect">
                <a:avLst/>
              </a:prstGeom>
              <a:noFill/>
              <a:ln>
                <a:noFill/>
              </a:ln>
            </p:spPr>
            <p:txBody>
              <a:bodyPr wrap="square" rtlCol="0">
                <a:spAutoFit/>
              </a:bodyPr>
              <a:lstStyle/>
              <a:p>
                <a:r>
                  <a:rPr lang="es-CO" dirty="0" smtClean="0"/>
                  <a:t>Las variables IEE, IER, IEC, IEP e IET, para el año t-1, solamente pueden tomar un valor hasta de 1,03 veces el valor aprobado para el año t-1.</a:t>
                </a:r>
              </a:p>
              <a:p>
                <a:endParaRPr lang="es-CO" dirty="0">
                  <a:solidFill>
                    <a:srgbClr val="FF0000"/>
                  </a:solidFill>
                </a:endParaRPr>
              </a:p>
              <a:p>
                <a:r>
                  <a:rPr lang="es-CO" dirty="0" smtClean="0">
                    <a:solidFill>
                      <a:srgbClr val="FF0000"/>
                    </a:solidFill>
                  </a:rPr>
                  <a:t>3.1.1.5  </a:t>
                </a:r>
                <a:r>
                  <a:rPr lang="es-CO" dirty="0">
                    <a:solidFill>
                      <a:srgbClr val="FF0000"/>
                    </a:solidFill>
                  </a:rPr>
                  <a:t>Base regulatoria de activos eléctricos nuevos para empresas </a:t>
                </a:r>
                <a:r>
                  <a:rPr lang="es-CO" dirty="0" smtClean="0">
                    <a:solidFill>
                      <a:srgbClr val="FF0000"/>
                    </a:solidFill>
                  </a:rPr>
                  <a:t>sin </a:t>
                </a:r>
                <a:r>
                  <a:rPr lang="es-CO" dirty="0">
                    <a:solidFill>
                      <a:srgbClr val="FF0000"/>
                    </a:solidFill>
                  </a:rPr>
                  <a:t>plan de inversiones aprobado.</a:t>
                </a:r>
              </a:p>
              <a:p>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r>
                        <a:rPr lang="es-CO" b="0" i="1" smtClean="0">
                          <a:latin typeface="Cambria Math"/>
                        </a:rPr>
                        <m:t>=</m:t>
                      </m:r>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r>
                        <a:rPr lang="es-CO" b="0" i="1" smtClean="0">
                          <a:latin typeface="Cambria Math"/>
                        </a:rPr>
                        <m:t>∗</m:t>
                      </m:r>
                      <m:sSub>
                        <m:sSubPr>
                          <m:ctrlPr>
                            <a:rPr lang="es-CO" b="0" i="1" smtClean="0">
                              <a:latin typeface="Cambria Math"/>
                            </a:rPr>
                          </m:ctrlPr>
                        </m:sSubPr>
                        <m:e>
                          <m:r>
                            <a:rPr lang="es-CO" b="0" i="1" smtClean="0">
                              <a:latin typeface="Cambria Math"/>
                            </a:rPr>
                            <m:t>𝑃𝐼𝐻</m:t>
                          </m:r>
                        </m:e>
                        <m:sub>
                          <m:r>
                            <a:rPr lang="es-CO" b="0" i="1" smtClean="0">
                              <a:latin typeface="Cambria Math"/>
                            </a:rPr>
                            <m:t>𝑗</m:t>
                          </m:r>
                          <m:r>
                            <a:rPr lang="es-CO" b="0" i="1" smtClean="0">
                              <a:latin typeface="Cambria Math"/>
                            </a:rPr>
                            <m:t>,</m:t>
                          </m:r>
                          <m:r>
                            <a:rPr lang="es-CO" b="0" i="1" smtClean="0">
                              <a:latin typeface="Cambria Math"/>
                            </a:rPr>
                            <m:t>𝑛</m:t>
                          </m:r>
                        </m:sub>
                      </m:sSub>
                    </m:oMath>
                  </m:oMathPara>
                </a14:m>
                <a:endParaRPr lang="es-CO" b="0" dirty="0" smtClean="0"/>
              </a:p>
              <a:p>
                <a:endParaRPr lang="es-CO" dirty="0" smtClean="0"/>
              </a:p>
              <a:p>
                <a14:m>
                  <m:oMath xmlns:m="http://schemas.openxmlformats.org/officeDocument/2006/math">
                    <m:sSub>
                      <m:sSubPr>
                        <m:ctrlPr>
                          <a:rPr lang="es-CO" i="1">
                            <a:latin typeface="Cambria Math"/>
                          </a:rPr>
                        </m:ctrlPr>
                      </m:sSubPr>
                      <m:e>
                        <m:r>
                          <a:rPr lang="es-CO" i="1">
                            <a:latin typeface="Cambria Math"/>
                          </a:rPr>
                          <m:t>𝐵𝑅𝐴𝐸</m:t>
                        </m:r>
                      </m:e>
                      <m:sub>
                        <m:r>
                          <a:rPr lang="es-CO" i="1">
                            <a:latin typeface="Cambria Math"/>
                          </a:rPr>
                          <m:t>𝑗</m:t>
                        </m:r>
                        <m:r>
                          <a:rPr lang="es-CO" i="1">
                            <a:latin typeface="Cambria Math"/>
                          </a:rPr>
                          <m:t>,</m:t>
                        </m:r>
                        <m:r>
                          <a:rPr lang="es-CO" i="1">
                            <a:latin typeface="Cambria Math"/>
                          </a:rPr>
                          <m:t>𝑛</m:t>
                        </m:r>
                        <m:r>
                          <a:rPr lang="es-CO" i="1">
                            <a:latin typeface="Cambria Math"/>
                          </a:rPr>
                          <m:t>,0</m:t>
                        </m:r>
                      </m:sub>
                    </m:sSub>
                  </m:oMath>
                </a14:m>
                <a:r>
                  <a:rPr lang="es-CO" dirty="0" smtClean="0"/>
                  <a:t> : Base regulatoria inicial de activos eléctricos (Numeral 3.1.1.1)</a:t>
                </a:r>
              </a:p>
              <a:p>
                <a:r>
                  <a:rPr lang="es-CO" dirty="0" smtClean="0"/>
                  <a:t>PIH : Porcentaje de inversiones de referencia. Corresponde al mínimo entre el 1% y el  porcentaje promedio de inversiones realizadas por la empresa durante el período 2008-2012, calculado con base en la información reportada por los OR en cumplimiento de lo establecido en el artículo 18  de la resolución CREG 097 de 2008.</a:t>
                </a:r>
              </a:p>
              <a:p>
                <a:r>
                  <a:rPr lang="es-CO" dirty="0" smtClean="0"/>
                  <a:t>En caso que la empresa no haya realizado el reporte de la información a la CREG, se empleará el menor valor obtenido con los OR que reportaron información.</a:t>
                </a:r>
              </a:p>
              <a:p>
                <a:endParaRPr lang="es-CO" dirty="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1031330"/>
                <a:ext cx="8136904" cy="4845942"/>
              </a:xfrm>
              <a:prstGeom prst="rect">
                <a:avLst/>
              </a:prstGeom>
              <a:blipFill rotWithShape="1">
                <a:blip r:embed="rId2"/>
                <a:stretch>
                  <a:fillRect l="-599" t="-629" r="-1348"/>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4152361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20688"/>
                <a:ext cx="7992888" cy="6035178"/>
              </a:xfrm>
              <a:prstGeom prst="rect">
                <a:avLst/>
              </a:prstGeom>
              <a:noFill/>
              <a:ln>
                <a:noFill/>
              </a:ln>
            </p:spPr>
            <p:txBody>
              <a:bodyPr wrap="square" rtlCol="0">
                <a:spAutoFit/>
              </a:bodyPr>
              <a:lstStyle/>
              <a:p>
                <a:r>
                  <a:rPr lang="es-CO" dirty="0" smtClean="0">
                    <a:solidFill>
                      <a:srgbClr val="FF0000"/>
                    </a:solidFill>
                  </a:rPr>
                  <a:t>3.1.1.6 Activos fuera de operación</a:t>
                </a:r>
              </a:p>
              <a:p>
                <a:endParaRPr lang="es-CO" dirty="0">
                  <a:solidFill>
                    <a:srgbClr val="FF0000"/>
                  </a:solidFill>
                </a:endParaRPr>
              </a:p>
              <a:p>
                <a:r>
                  <a:rPr lang="es-CO" dirty="0" smtClean="0"/>
                  <a:t>Acorde con los planes de reposición los OR deben reportar la relación de activos incluidos en la base regulatoria inicial de activos, que quedará fuera de operación durante cada año del período tarifario. Deben asimilarse a UC e indicar las causas de la salida de operación. Reemplazo por:</a:t>
                </a:r>
              </a:p>
              <a:p>
                <a:pPr marL="342900" indent="-342900">
                  <a:buAutoNum type="alphaLcPeriod"/>
                </a:pPr>
                <a:r>
                  <a:rPr lang="es-CO" dirty="0" smtClean="0"/>
                  <a:t>Antigüedad</a:t>
                </a:r>
              </a:p>
              <a:p>
                <a:pPr marL="342900" indent="-342900">
                  <a:buAutoNum type="alphaLcPeriod"/>
                </a:pPr>
                <a:r>
                  <a:rPr lang="es-CO" dirty="0" smtClean="0"/>
                  <a:t>Ampliación de la capacidad del activo</a:t>
                </a:r>
              </a:p>
              <a:p>
                <a:pPr marL="342900" indent="-342900">
                  <a:buAutoNum type="alphaLcPeriod"/>
                </a:pPr>
                <a:r>
                  <a:rPr lang="es-CO" dirty="0" smtClean="0"/>
                  <a:t>Por renovación tecnológica</a:t>
                </a:r>
              </a:p>
              <a:p>
                <a:pPr marL="342900" indent="-342900">
                  <a:buAutoNum type="alphaLcPeriod"/>
                </a:pPr>
                <a:r>
                  <a:rPr lang="es-CO" dirty="0" smtClean="0"/>
                  <a:t>Por otras causas, indicando la causa.</a:t>
                </a:r>
              </a:p>
              <a:p>
                <a:pPr marL="342900" indent="-342900">
                  <a:buAutoNum type="alphaLcPeriod"/>
                </a:pPr>
                <a:endParaRPr lang="es-CO" dirty="0"/>
              </a:p>
              <a:p>
                <a:pPr algn="ctr"/>
                <a14:m>
                  <m:oMath xmlns:m="http://schemas.openxmlformats.org/officeDocument/2006/math">
                    <m:sSub>
                      <m:sSubPr>
                        <m:ctrlPr>
                          <a:rPr lang="es-CO" i="1" smtClean="0">
                            <a:latin typeface="Cambria Math"/>
                          </a:rPr>
                        </m:ctrlPr>
                      </m:sSubPr>
                      <m:e>
                        <m:r>
                          <a:rPr lang="es-CO" b="0" i="1" smtClean="0">
                            <a:latin typeface="Cambria Math"/>
                          </a:rPr>
                          <m:t>𝐵𝑅𝐴𝐹𝑂</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𝑖</m:t>
                        </m:r>
                        <m:r>
                          <a:rPr lang="es-CO" b="0" i="1" smtClean="0">
                            <a:latin typeface="Cambria Math"/>
                          </a:rPr>
                          <m:t>=1</m:t>
                        </m:r>
                      </m:sub>
                      <m:sup>
                        <m:sSub>
                          <m:sSubPr>
                            <m:ctrlPr>
                              <a:rPr lang="es-CO" b="0" i="1" smtClean="0">
                                <a:latin typeface="Cambria Math"/>
                              </a:rPr>
                            </m:ctrlPr>
                          </m:sSubPr>
                          <m:e>
                            <m:r>
                              <a:rPr lang="es-CO" b="0" i="1" smtClean="0">
                                <a:latin typeface="Cambria Math"/>
                              </a:rPr>
                              <m:t>𝑁𝐹𝑂</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sup>
                      <m:e>
                        <m:sSub>
                          <m:sSubPr>
                            <m:ctrlPr>
                              <a:rPr lang="es-CO" b="0" i="1" smtClean="0">
                                <a:latin typeface="Cambria Math"/>
                              </a:rPr>
                            </m:ctrlPr>
                          </m:sSubPr>
                          <m:e>
                            <m:r>
                              <a:rPr lang="es-CO" b="0" i="1" smtClean="0">
                                <a:latin typeface="Cambria Math"/>
                              </a:rPr>
                              <m:t>𝐵𝑅𝐴𝑅</m:t>
                            </m:r>
                          </m:e>
                          <m:sub>
                            <m:r>
                              <a:rPr lang="es-CO" b="0" i="1" smtClean="0">
                                <a:latin typeface="Cambria Math"/>
                              </a:rPr>
                              <m:t>𝑖</m:t>
                            </m:r>
                            <m:r>
                              <a:rPr lang="es-CO" b="0" i="1" smtClean="0">
                                <a:latin typeface="Cambria Math"/>
                              </a:rPr>
                              <m:t>,</m:t>
                            </m:r>
                            <m:r>
                              <a:rPr lang="es-CO" b="0" i="1" smtClean="0">
                                <a:latin typeface="Cambria Math"/>
                              </a:rPr>
                              <m:t>𝑗</m:t>
                            </m:r>
                            <m:r>
                              <a:rPr lang="es-CO" b="0" i="1" smtClean="0">
                                <a:latin typeface="Cambria Math"/>
                              </a:rPr>
                              <m:t>,</m:t>
                            </m:r>
                            <m:r>
                              <a:rPr lang="es-CO" b="0" i="1" smtClean="0">
                                <a:latin typeface="Cambria Math"/>
                              </a:rPr>
                              <m:t>𝑛</m:t>
                            </m:r>
                          </m:sub>
                        </m:sSub>
                        <m:r>
                          <a:rPr lang="es-CO" b="0" i="1" smtClean="0">
                            <a:latin typeface="Cambria Math"/>
                          </a:rPr>
                          <m:t>−</m:t>
                        </m:r>
                        <m:sSub>
                          <m:sSubPr>
                            <m:ctrlPr>
                              <a:rPr lang="es-CO" b="0" i="1" smtClean="0">
                                <a:latin typeface="Cambria Math"/>
                              </a:rPr>
                            </m:ctrlPr>
                          </m:sSubPr>
                          <m:e>
                            <m:r>
                              <a:rPr lang="es-CO" b="0" i="1" smtClean="0">
                                <a:latin typeface="Cambria Math"/>
                              </a:rPr>
                              <m:t>𝑅𝐶</m:t>
                            </m:r>
                          </m:e>
                          <m:sub>
                            <m:r>
                              <a:rPr lang="es-CO" b="0" i="1" smtClean="0">
                                <a:latin typeface="Cambria Math"/>
                              </a:rPr>
                              <m:t>𝑖</m:t>
                            </m:r>
                            <m:r>
                              <a:rPr lang="es-CO" b="0" i="1" smtClean="0">
                                <a:latin typeface="Cambria Math"/>
                              </a:rPr>
                              <m:t>,</m:t>
                            </m:r>
                            <m:r>
                              <a:rPr lang="es-CO" b="0" i="1" smtClean="0">
                                <a:latin typeface="Cambria Math"/>
                              </a:rPr>
                              <m:t>𝑗</m:t>
                            </m:r>
                            <m:r>
                              <a:rPr lang="es-CO" b="0" i="1" smtClean="0">
                                <a:latin typeface="Cambria Math"/>
                              </a:rPr>
                              <m:t>,</m:t>
                            </m:r>
                            <m:r>
                              <a:rPr lang="es-CO" b="0" i="1" smtClean="0">
                                <a:latin typeface="Cambria Math"/>
                              </a:rPr>
                              <m:t>𝑛</m:t>
                            </m:r>
                          </m:sub>
                        </m:sSub>
                      </m:e>
                    </m:nary>
                  </m:oMath>
                </a14:m>
                <a:r>
                  <a:rPr lang="es-CO" dirty="0" smtClean="0"/>
                  <a:t> </a:t>
                </a:r>
              </a:p>
              <a:p>
                <a:endParaRPr lang="es-CO" dirty="0"/>
              </a:p>
              <a:p>
                <a:r>
                  <a:rPr lang="es-CO" dirty="0" smtClean="0"/>
                  <a:t>BRAFO : Base regulatoria de activos eléctricos fuera de operación</a:t>
                </a:r>
              </a:p>
              <a:p>
                <a:r>
                  <a:rPr lang="es-CO" dirty="0" smtClean="0"/>
                  <a:t>NFO : Número total de UC incluidas en la base inicial y que salen de operación</a:t>
                </a:r>
              </a:p>
              <a:p>
                <a:r>
                  <a:rPr lang="es-CO" dirty="0" smtClean="0"/>
                  <a:t>BRAR : Valor de la UC reconocido en la base regulatoria </a:t>
                </a:r>
                <a:r>
                  <a:rPr lang="es-CO" dirty="0" err="1" smtClean="0"/>
                  <a:t>incial</a:t>
                </a:r>
                <a:endParaRPr lang="es-CO" dirty="0" smtClean="0"/>
              </a:p>
              <a:p>
                <a:r>
                  <a:rPr lang="es-CO" dirty="0" smtClean="0"/>
                  <a:t>RC : Recuperación de capital de la UC incluida en la base inicial</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𝐵𝑅𝐴𝑅</m:t>
                          </m:r>
                        </m:e>
                        <m:sub>
                          <m:r>
                            <a:rPr lang="es-CO" b="0" i="1" smtClean="0">
                              <a:latin typeface="Cambria Math"/>
                            </a:rPr>
                            <m:t>𝑖</m:t>
                          </m:r>
                          <m:r>
                            <a:rPr lang="es-CO" b="0" i="1" smtClean="0">
                              <a:latin typeface="Cambria Math"/>
                            </a:rPr>
                            <m:t>,</m:t>
                          </m:r>
                          <m:r>
                            <a:rPr lang="es-CO" b="0" i="1" smtClean="0">
                              <a:latin typeface="Cambria Math"/>
                            </a:rPr>
                            <m:t>𝑗</m:t>
                          </m:r>
                          <m:r>
                            <a:rPr lang="es-CO" b="0" i="1" smtClean="0">
                              <a:latin typeface="Cambria Math"/>
                            </a:rPr>
                            <m:t>,</m:t>
                          </m:r>
                          <m:r>
                            <a:rPr lang="es-CO" b="0" i="1" smtClean="0">
                              <a:latin typeface="Cambria Math"/>
                            </a:rPr>
                            <m:t>𝑛</m:t>
                          </m:r>
                        </m:sub>
                      </m:sSub>
                      <m:r>
                        <a:rPr lang="es-CO" b="0" i="1" smtClean="0">
                          <a:latin typeface="Cambria Math"/>
                        </a:rPr>
                        <m:t>=</m:t>
                      </m:r>
                      <m:sSub>
                        <m:sSubPr>
                          <m:ctrlPr>
                            <a:rPr lang="es-CO" b="0" i="1" smtClean="0">
                              <a:latin typeface="Cambria Math"/>
                            </a:rPr>
                          </m:ctrlPr>
                        </m:sSubPr>
                        <m:e>
                          <m:r>
                            <a:rPr lang="es-CO" b="0" i="1" smtClean="0">
                              <a:latin typeface="Cambria Math"/>
                            </a:rPr>
                            <m:t>𝐶𝑅</m:t>
                          </m:r>
                        </m:e>
                        <m:sub>
                          <m:r>
                            <a:rPr lang="es-CO" b="0" i="1" smtClean="0">
                              <a:latin typeface="Cambria Math"/>
                            </a:rPr>
                            <m:t>𝑖</m:t>
                          </m:r>
                        </m:sub>
                      </m:sSub>
                      <m:r>
                        <a:rPr lang="es-CO" b="0" i="1" smtClean="0">
                          <a:latin typeface="Cambria Math"/>
                        </a:rPr>
                        <m:t>∗</m:t>
                      </m:r>
                      <m:sSub>
                        <m:sSubPr>
                          <m:ctrlPr>
                            <a:rPr lang="es-CO" b="0" i="1" smtClean="0">
                              <a:latin typeface="Cambria Math"/>
                            </a:rPr>
                          </m:ctrlPr>
                        </m:sSubPr>
                        <m:e>
                          <m:r>
                            <a:rPr lang="es-CO" b="0" i="1" smtClean="0">
                              <a:latin typeface="Cambria Math"/>
                            </a:rPr>
                            <m:t>𝑃𝑈</m:t>
                          </m:r>
                        </m:e>
                        <m:sub>
                          <m:r>
                            <a:rPr lang="es-CO" b="0" i="1" smtClean="0">
                              <a:latin typeface="Cambria Math"/>
                            </a:rPr>
                            <m:t>𝑖</m:t>
                          </m:r>
                        </m:sub>
                      </m:sSub>
                      <m:r>
                        <a:rPr lang="es-CO" b="0" i="1" smtClean="0">
                          <a:latin typeface="Cambria Math"/>
                        </a:rPr>
                        <m:t>∗</m:t>
                      </m:r>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𝑅𝑃𝑃</m:t>
                              </m:r>
                            </m:e>
                            <m:sub>
                              <m:r>
                                <a:rPr lang="es-CO" b="0" i="1" smtClean="0">
                                  <a:latin typeface="Cambria Math"/>
                                </a:rPr>
                                <m:t>𝑖</m:t>
                              </m:r>
                            </m:sub>
                          </m:sSub>
                        </m:e>
                      </m:d>
                      <m:r>
                        <a:rPr lang="es-CO" b="0" i="1" smtClean="0">
                          <a:latin typeface="Cambria Math"/>
                        </a:rPr>
                        <m:t>∗</m:t>
                      </m:r>
                      <m:sSub>
                        <m:sSubPr>
                          <m:ctrlPr>
                            <a:rPr lang="es-CO" b="0" i="1" smtClean="0">
                              <a:latin typeface="Cambria Math"/>
                            </a:rPr>
                          </m:ctrlPr>
                        </m:sSubPr>
                        <m:e>
                          <m:r>
                            <a:rPr lang="es-CO" b="0" i="1" smtClean="0">
                              <a:latin typeface="Cambria Math"/>
                            </a:rPr>
                            <m:t>𝐹𝐴</m:t>
                          </m:r>
                        </m:e>
                        <m:sub>
                          <m:r>
                            <a:rPr lang="es-CO" b="0" i="1" smtClean="0">
                              <a:latin typeface="Cambria Math"/>
                            </a:rPr>
                            <m:t>𝑗</m:t>
                          </m:r>
                          <m:r>
                            <a:rPr lang="es-CO" b="0" i="1" smtClean="0">
                              <a:latin typeface="Cambria Math"/>
                            </a:rPr>
                            <m:t>,</m:t>
                          </m:r>
                          <m:r>
                            <a:rPr lang="es-CO" b="0" i="1" smtClean="0">
                              <a:latin typeface="Cambria Math"/>
                            </a:rPr>
                            <m:t>𝑛</m:t>
                          </m:r>
                        </m:sub>
                      </m:sSub>
                    </m:oMath>
                  </m:oMathPara>
                </a14:m>
                <a:endParaRPr lang="es-CO" dirty="0" smtClean="0"/>
              </a:p>
              <a:p>
                <a:endParaRPr lang="es-CO" dirty="0" smtClean="0"/>
              </a:p>
              <a:p>
                <a:r>
                  <a:rPr lang="es-CO" dirty="0" smtClean="0"/>
                  <a:t>CR : Valor de UC definido en el capítulo 15</a:t>
                </a:r>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20688"/>
                <a:ext cx="7992888" cy="6035178"/>
              </a:xfrm>
              <a:prstGeom prst="rect">
                <a:avLst/>
              </a:prstGeom>
              <a:blipFill rotWithShape="1">
                <a:blip r:embed="rId2"/>
                <a:stretch>
                  <a:fillRect l="-610" t="-505" b="-707"/>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702826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764704"/>
                <a:ext cx="7704856" cy="5701433"/>
              </a:xfrm>
              <a:prstGeom prst="rect">
                <a:avLst/>
              </a:prstGeom>
              <a:noFill/>
              <a:ln>
                <a:noFill/>
              </a:ln>
            </p:spPr>
            <p:txBody>
              <a:bodyPr wrap="square" rtlCol="0">
                <a:spAutoFit/>
              </a:bodyPr>
              <a:lstStyle/>
              <a:p>
                <a14:m>
                  <m:oMath xmlns:m="http://schemas.openxmlformats.org/officeDocument/2006/math">
                    <m:r>
                      <a:rPr lang="es-CO" i="1" smtClean="0">
                        <a:latin typeface="Cambria Math"/>
                      </a:rPr>
                      <m:t>𝑃𝑈</m:t>
                    </m:r>
                  </m:oMath>
                </a14:m>
                <a:r>
                  <a:rPr lang="es-CO" dirty="0" smtClean="0"/>
                  <a:t> : Porcentaje de uso, porcentaje del costo total de la UC incluido en la base regulatoria inicial de activos.</a:t>
                </a:r>
              </a:p>
              <a:p>
                <a:endParaRPr lang="es-CO" dirty="0"/>
              </a:p>
              <a:p>
                <a14:m>
                  <m:oMath xmlns:m="http://schemas.openxmlformats.org/officeDocument/2006/math">
                    <m:sSub>
                      <m:sSubPr>
                        <m:ctrlPr>
                          <a:rPr lang="es-CO" i="1">
                            <a:latin typeface="Cambria Math"/>
                          </a:rPr>
                        </m:ctrlPr>
                      </m:sSubPr>
                      <m:e>
                        <m:r>
                          <a:rPr lang="es-CO" i="1">
                            <a:latin typeface="Cambria Math"/>
                          </a:rPr>
                          <m:t>𝑅𝑃𝑃</m:t>
                        </m:r>
                      </m:e>
                      <m:sub>
                        <m:r>
                          <a:rPr lang="es-CO" i="1">
                            <a:latin typeface="Cambria Math"/>
                          </a:rPr>
                          <m:t>𝑖</m:t>
                        </m:r>
                      </m:sub>
                    </m:sSub>
                  </m:oMath>
                </a14:m>
                <a:r>
                  <a:rPr lang="es-CO" dirty="0" smtClean="0"/>
                  <a:t> :  Fracción de la UC no incluida en la base regulatoria de activos de acuerdo con lo dispuesto en el numeral 87.9 de la ley 142 de 1994 (Activos construidos con dineros públicos.</a:t>
                </a:r>
              </a:p>
              <a:p>
                <a:endParaRPr lang="es-CO" dirty="0"/>
              </a:p>
              <a:p>
                <a:r>
                  <a:rPr lang="es-CO" dirty="0" smtClean="0"/>
                  <a:t>FA : Factor de ajuste que considera la antigüedad y el cambio de modelo de remuneración de los activos del OR de acuerdo a lo establecido en los numerales 3.1.1.2 y 3.1.1.3.</a:t>
                </a:r>
              </a:p>
              <a:p>
                <a:endParaRPr lang="es-CO" dirty="0"/>
              </a:p>
              <a:p>
                <a:endParaRPr lang="es-CO" dirty="0" smtClean="0"/>
              </a:p>
              <a:p>
                <a:pPr/>
                <a14:m>
                  <m:oMathPara xmlns:m="http://schemas.openxmlformats.org/officeDocument/2006/math">
                    <m:oMathParaPr>
                      <m:jc m:val="center"/>
                    </m:oMathParaPr>
                    <m:oMath xmlns:m="http://schemas.openxmlformats.org/officeDocument/2006/math">
                      <m:sSub>
                        <m:sSubPr>
                          <m:ctrlPr>
                            <a:rPr lang="es-CO" i="1">
                              <a:latin typeface="Cambria Math"/>
                            </a:rPr>
                          </m:ctrlPr>
                        </m:sSubPr>
                        <m:e>
                          <m:r>
                            <a:rPr lang="es-CO" i="1">
                              <a:latin typeface="Cambria Math"/>
                            </a:rPr>
                            <m:t>𝑅𝐶</m:t>
                          </m:r>
                        </m:e>
                        <m:sub>
                          <m:r>
                            <a:rPr lang="es-CO" i="1">
                              <a:latin typeface="Cambria Math"/>
                            </a:rPr>
                            <m:t>𝑖</m:t>
                          </m:r>
                          <m:r>
                            <a:rPr lang="es-CO" i="1">
                              <a:latin typeface="Cambria Math"/>
                            </a:rPr>
                            <m:t>,</m:t>
                          </m:r>
                          <m:r>
                            <a:rPr lang="es-CO" i="1">
                              <a:latin typeface="Cambria Math"/>
                            </a:rPr>
                            <m:t>𝑗</m:t>
                          </m:r>
                          <m:r>
                            <a:rPr lang="es-CO" i="1">
                              <a:latin typeface="Cambria Math"/>
                            </a:rPr>
                            <m:t>,</m:t>
                          </m:r>
                          <m:r>
                            <a:rPr lang="es-CO" i="1">
                              <a:latin typeface="Cambria Math"/>
                            </a:rPr>
                            <m:t>𝑛</m:t>
                          </m:r>
                        </m:sub>
                      </m:sSub>
                      <m:r>
                        <a:rPr lang="es-CO" i="1">
                          <a:latin typeface="Cambria Math"/>
                        </a:rPr>
                        <m:t>=</m:t>
                      </m:r>
                      <m:sSub>
                        <m:sSubPr>
                          <m:ctrlPr>
                            <a:rPr lang="es-CO" i="1">
                              <a:latin typeface="Cambria Math"/>
                            </a:rPr>
                          </m:ctrlPr>
                        </m:sSubPr>
                        <m:e>
                          <m:r>
                            <a:rPr lang="es-CO" i="1">
                              <a:latin typeface="Cambria Math"/>
                            </a:rPr>
                            <m:t>𝐵𝑅𝐴𝑅</m:t>
                          </m:r>
                        </m:e>
                        <m:sub>
                          <m:r>
                            <a:rPr lang="es-CO" i="1">
                              <a:latin typeface="Cambria Math"/>
                            </a:rPr>
                            <m:t>𝑖</m:t>
                          </m:r>
                          <m:r>
                            <a:rPr lang="es-CO" i="1">
                              <a:latin typeface="Cambria Math"/>
                            </a:rPr>
                            <m:t>,</m:t>
                          </m:r>
                          <m:r>
                            <a:rPr lang="es-CO" i="1">
                              <a:latin typeface="Cambria Math"/>
                            </a:rPr>
                            <m:t>𝑗</m:t>
                          </m:r>
                          <m:r>
                            <a:rPr lang="es-CO" i="1">
                              <a:latin typeface="Cambria Math"/>
                            </a:rPr>
                            <m:t>,</m:t>
                          </m:r>
                          <m:r>
                            <a:rPr lang="es-CO" i="1">
                              <a:latin typeface="Cambria Math"/>
                            </a:rPr>
                            <m:t>𝑛</m:t>
                          </m:r>
                        </m:sub>
                      </m:sSub>
                      <m:r>
                        <a:rPr lang="es-CO" i="1">
                          <a:latin typeface="Cambria Math"/>
                        </a:rPr>
                        <m:t>∗</m:t>
                      </m:r>
                      <m:f>
                        <m:fPr>
                          <m:ctrlPr>
                            <a:rPr lang="es-CO" i="1">
                              <a:latin typeface="Cambria Math"/>
                            </a:rPr>
                          </m:ctrlPr>
                        </m:fPr>
                        <m:num>
                          <m:r>
                            <a:rPr lang="es-CO" i="1">
                              <a:latin typeface="Cambria Math"/>
                            </a:rPr>
                            <m:t>𝑡</m:t>
                          </m:r>
                        </m:num>
                        <m:den>
                          <m:sSub>
                            <m:sSubPr>
                              <m:ctrlPr>
                                <a:rPr lang="es-CO" i="1">
                                  <a:latin typeface="Cambria Math"/>
                                </a:rPr>
                              </m:ctrlPr>
                            </m:sSubPr>
                            <m:e>
                              <m:r>
                                <a:rPr lang="es-CO" i="1">
                                  <a:latin typeface="Cambria Math"/>
                                </a:rPr>
                                <m:t>𝑉𝑈𝑟</m:t>
                              </m:r>
                            </m:e>
                            <m:sub>
                              <m:r>
                                <a:rPr lang="es-CO" i="1">
                                  <a:latin typeface="Cambria Math"/>
                                </a:rPr>
                                <m:t>𝑗</m:t>
                              </m:r>
                              <m:r>
                                <a:rPr lang="es-CO" i="1">
                                  <a:latin typeface="Cambria Math"/>
                                </a:rPr>
                                <m:t>,</m:t>
                              </m:r>
                              <m:r>
                                <a:rPr lang="es-CO" i="1">
                                  <a:latin typeface="Cambria Math"/>
                                </a:rPr>
                                <m:t>𝑛</m:t>
                              </m:r>
                            </m:sub>
                          </m:sSub>
                        </m:den>
                      </m:f>
                    </m:oMath>
                  </m:oMathPara>
                </a14:m>
                <a:endParaRPr lang="es-CO" dirty="0"/>
              </a:p>
              <a:p>
                <a:endParaRPr lang="es-CO" dirty="0" smtClean="0"/>
              </a:p>
              <a:p>
                <a:r>
                  <a:rPr lang="es-CO" dirty="0"/>
                  <a:t>t : Años transcurridos desde la aplicación de la presente resolución. Para el primer año este valor corresponde a 1 y el valor máximo de t es igual a  </a:t>
                </a:r>
                <a14:m>
                  <m:oMath xmlns:m="http://schemas.openxmlformats.org/officeDocument/2006/math">
                    <m:sSub>
                      <m:sSubPr>
                        <m:ctrlPr>
                          <a:rPr lang="es-CO" i="1">
                            <a:latin typeface="Cambria Math"/>
                          </a:rPr>
                        </m:ctrlPr>
                      </m:sSubPr>
                      <m:e>
                        <m:r>
                          <a:rPr lang="es-CO" i="1">
                            <a:latin typeface="Cambria Math"/>
                          </a:rPr>
                          <m:t>𝑉𝑈𝑟</m:t>
                        </m:r>
                      </m:e>
                      <m:sub>
                        <m:r>
                          <a:rPr lang="es-CO" i="1">
                            <a:latin typeface="Cambria Math"/>
                          </a:rPr>
                          <m:t>𝑗</m:t>
                        </m:r>
                      </m:sub>
                    </m:sSub>
                  </m:oMath>
                </a14:m>
                <a:r>
                  <a:rPr lang="es-CO" dirty="0"/>
                  <a:t>.</a:t>
                </a:r>
                <a:endParaRPr lang="es-CO" dirty="0" smtClean="0"/>
              </a:p>
              <a:p>
                <a:endParaRPr lang="es-CO" dirty="0"/>
              </a:p>
              <a:p>
                <a14:m>
                  <m:oMath xmlns:m="http://schemas.openxmlformats.org/officeDocument/2006/math">
                    <m:sSub>
                      <m:sSubPr>
                        <m:ctrlPr>
                          <a:rPr lang="es-CO" i="1">
                            <a:latin typeface="Cambria Math"/>
                          </a:rPr>
                        </m:ctrlPr>
                      </m:sSubPr>
                      <m:e>
                        <m:r>
                          <a:rPr lang="es-CO" i="1">
                            <a:latin typeface="Cambria Math"/>
                          </a:rPr>
                          <m:t>𝑉𝑈𝑟</m:t>
                        </m:r>
                      </m:e>
                      <m:sub>
                        <m:r>
                          <a:rPr lang="es-CO" i="1">
                            <a:latin typeface="Cambria Math"/>
                          </a:rPr>
                          <m:t>𝑗</m:t>
                        </m:r>
                      </m:sub>
                    </m:sSub>
                    <m:r>
                      <a:rPr lang="es-CO">
                        <a:latin typeface="Cambria Math"/>
                      </a:rPr>
                      <m:t> : </m:t>
                    </m:r>
                  </m:oMath>
                </a14:m>
                <a:r>
                  <a:rPr lang="es-CO" dirty="0"/>
                  <a:t>Vida útil remanente para los activos incluidos en la base regulatoria inicial</a:t>
                </a:r>
                <a:r>
                  <a:rPr lang="es-CO" dirty="0" smtClean="0"/>
                  <a:t>.</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764704"/>
                <a:ext cx="7704856" cy="5701433"/>
              </a:xfrm>
              <a:prstGeom prst="rect">
                <a:avLst/>
              </a:prstGeom>
              <a:blipFill rotWithShape="1">
                <a:blip r:embed="rId2"/>
                <a:stretch>
                  <a:fillRect l="-633" t="-534" r="-1187" b="-64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860678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577834"/>
                <a:ext cx="8064896" cy="5696688"/>
              </a:xfrm>
              <a:prstGeom prst="rect">
                <a:avLst/>
              </a:prstGeom>
              <a:noFill/>
              <a:ln>
                <a:noFill/>
              </a:ln>
            </p:spPr>
            <p:txBody>
              <a:bodyPr wrap="square" rtlCol="0">
                <a:spAutoFit/>
              </a:bodyPr>
              <a:lstStyle/>
              <a:p>
                <a:endParaRPr lang="es-CO" dirty="0" smtClean="0"/>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𝑉𝑈𝑟</m:t>
                          </m:r>
                        </m:e>
                        <m:sub>
                          <m:r>
                            <a:rPr lang="es-CO" b="0" i="1" smtClean="0">
                              <a:latin typeface="Cambria Math"/>
                            </a:rPr>
                            <m:t>𝑗</m:t>
                          </m:r>
                          <m:r>
                            <a:rPr lang="es-CO" b="0" i="1" smtClean="0">
                              <a:latin typeface="Cambria Math"/>
                            </a:rPr>
                            <m:t>,</m:t>
                          </m:r>
                          <m:r>
                            <a:rPr lang="es-CO" b="0" i="1" smtClean="0">
                              <a:latin typeface="Cambria Math"/>
                            </a:rPr>
                            <m:t>𝑛</m:t>
                          </m:r>
                        </m:sub>
                      </m:sSub>
                      <m:r>
                        <a:rPr lang="es-CO" b="0" i="0" smtClean="0">
                          <a:latin typeface="Cambria Math"/>
                        </a:rPr>
                        <m:t>=</m:t>
                      </m:r>
                      <m:sSub>
                        <m:sSubPr>
                          <m:ctrlPr>
                            <a:rPr lang="es-CO" b="0" i="1" smtClean="0">
                              <a:latin typeface="Cambria Math"/>
                            </a:rPr>
                          </m:ctrlPr>
                        </m:sSubPr>
                        <m:e>
                          <m:r>
                            <a:rPr lang="es-CO" b="0" i="1" smtClean="0">
                              <a:latin typeface="Cambria Math"/>
                            </a:rPr>
                            <m:t>𝑉𝑈𝑅𝑁</m:t>
                          </m:r>
                        </m:e>
                        <m:sub>
                          <m:r>
                            <a:rPr lang="es-CO" b="0" i="1" smtClean="0">
                              <a:latin typeface="Cambria Math"/>
                            </a:rPr>
                            <m:t>𝑛</m:t>
                          </m:r>
                        </m:sub>
                      </m:sSub>
                      <m:r>
                        <a:rPr lang="es-CO" b="0" i="1" smtClean="0">
                          <a:latin typeface="Cambria Math"/>
                        </a:rPr>
                        <m:t>−</m:t>
                      </m:r>
                      <m:sSub>
                        <m:sSubPr>
                          <m:ctrlPr>
                            <a:rPr lang="es-CO" b="0" i="1" smtClean="0">
                              <a:latin typeface="Cambria Math"/>
                            </a:rPr>
                          </m:ctrlPr>
                        </m:sSubPr>
                        <m:e>
                          <m:r>
                            <a:rPr lang="es-CO" b="0" i="1" smtClean="0">
                              <a:latin typeface="Cambria Math"/>
                            </a:rPr>
                            <m:t>𝐴𝑃𝑃</m:t>
                          </m:r>
                        </m:e>
                        <m:sub>
                          <m:r>
                            <a:rPr lang="es-CO" b="0" i="1" smtClean="0">
                              <a:latin typeface="Cambria Math"/>
                            </a:rPr>
                            <m:t>𝑗</m:t>
                          </m:r>
                          <m:r>
                            <a:rPr lang="es-CO" b="0" i="1" smtClean="0">
                              <a:latin typeface="Cambria Math"/>
                            </a:rPr>
                            <m:t>,</m:t>
                          </m:r>
                          <m:r>
                            <a:rPr lang="es-CO" b="0" i="1" smtClean="0">
                              <a:latin typeface="Cambria Math"/>
                            </a:rPr>
                            <m:t>𝑛</m:t>
                          </m:r>
                        </m:sub>
                      </m:sSub>
                    </m:oMath>
                  </m:oMathPara>
                </a14:m>
                <a:endParaRPr lang="es-CO" dirty="0"/>
              </a:p>
              <a:p>
                <a:endParaRPr lang="es-CO" dirty="0" smtClean="0"/>
              </a:p>
              <a:p>
                <a:r>
                  <a:rPr lang="es-CO" dirty="0" smtClean="0"/>
                  <a:t>VURN : Vida útil regulatoria aplicada a los activos nuevos. Para activos de nivel de tensión 1 es igual a 35 años y para activos de los niveles de tensión 4, 3 y 2 es igual a 45 años.</a:t>
                </a:r>
              </a:p>
              <a:p>
                <a:endParaRPr lang="es-CO" dirty="0" smtClean="0"/>
              </a:p>
              <a:p>
                <a:r>
                  <a:rPr lang="es-CO" dirty="0" smtClean="0"/>
                  <a:t>APP : Antigüedad promedio ponderada, por participación en la BRA inicial calculada con base en la vida útil de las UC del capítulo 15.</a:t>
                </a:r>
              </a:p>
              <a:p>
                <a:endParaRPr lang="es-CO" dirty="0"/>
              </a:p>
              <a:p>
                <a:r>
                  <a:rPr lang="es-CO" dirty="0" smtClean="0">
                    <a:solidFill>
                      <a:srgbClr val="FF0000"/>
                    </a:solidFill>
                  </a:rPr>
                  <a:t>2.1.2 Base regulatoria de activos no eléctricos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𝐵𝑅𝐴𝑁𝐸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r>
                        <a:rPr lang="es-CO" b="0" i="1" smtClean="0">
                          <a:latin typeface="Cambria Math"/>
                        </a:rPr>
                        <m:t>𝑁𝐸</m:t>
                      </m:r>
                      <m:r>
                        <a:rPr lang="es-CO" b="0" i="1" smtClean="0">
                          <a:latin typeface="Cambria Math"/>
                        </a:rPr>
                        <m:t>∗</m:t>
                      </m:r>
                      <m:d>
                        <m:dPr>
                          <m:ctrlPr>
                            <a:rPr lang="es-CO" b="0" i="1" smtClean="0">
                              <a:latin typeface="Cambria Math"/>
                            </a:rPr>
                          </m:ctrlPr>
                        </m:dPr>
                        <m:e>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𝐵𝑅𝐴𝐸𝑁</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e>
                      </m:d>
                    </m:oMath>
                  </m:oMathPara>
                </a14:m>
                <a:endParaRPr lang="es-CO" b="0" dirty="0" smtClean="0"/>
              </a:p>
              <a:p>
                <a:endParaRPr lang="es-CO" dirty="0" smtClean="0"/>
              </a:p>
              <a:p>
                <a:r>
                  <a:rPr lang="es-CO" dirty="0" smtClean="0"/>
                  <a:t>NE : Es igual a 0,02. Es la fracción  de la base de activos eléctricos que se reconoce como no eléctricos.</a:t>
                </a:r>
              </a:p>
              <a:p>
                <a:endParaRPr lang="es-CO" dirty="0"/>
              </a:p>
              <a:p>
                <a:r>
                  <a:rPr lang="es-CO" dirty="0" smtClean="0"/>
                  <a:t>BRAE : Base regulatoria de activos eléctricos</a:t>
                </a:r>
              </a:p>
              <a:p>
                <a:endParaRPr lang="es-CO" dirty="0"/>
              </a:p>
              <a:p>
                <a:r>
                  <a:rPr lang="es-CO" dirty="0" smtClean="0"/>
                  <a:t>BRAEN : Base regulatoria de activos eléctricos nuevos.</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577834"/>
                <a:ext cx="8064896" cy="5696688"/>
              </a:xfrm>
              <a:prstGeom prst="rect">
                <a:avLst/>
              </a:prstGeom>
              <a:blipFill rotWithShape="1">
                <a:blip r:embed="rId2"/>
                <a:stretch>
                  <a:fillRect l="-605" r="-680" b="-857"/>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255974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539552" y="692696"/>
                <a:ext cx="8136904" cy="5751767"/>
              </a:xfrm>
              <a:prstGeom prst="rect">
                <a:avLst/>
              </a:prstGeom>
              <a:noFill/>
              <a:ln>
                <a:noFill/>
              </a:ln>
            </p:spPr>
            <p:txBody>
              <a:bodyPr wrap="square" rtlCol="0">
                <a:spAutoFit/>
              </a:bodyPr>
              <a:lstStyle/>
              <a:p>
                <a:r>
                  <a:rPr lang="es-CO" dirty="0" smtClean="0">
                    <a:solidFill>
                      <a:srgbClr val="FF0000"/>
                    </a:solidFill>
                  </a:rPr>
                  <a:t>3.2  RECUPERACIÓN DE CAPITAL RECONOCIDA</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𝑅𝐶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𝑅𝐶𝐵𝐼𝐴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𝑅𝐶𝑁𝐴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b="0" dirty="0" smtClean="0"/>
              </a:p>
              <a:p>
                <a:endParaRPr lang="es-CO" dirty="0" smtClean="0"/>
              </a:p>
              <a:p>
                <a:r>
                  <a:rPr lang="es-CO" dirty="0" smtClean="0"/>
                  <a:t>RC : Recuperación de capital reconocida</a:t>
                </a:r>
              </a:p>
              <a:p>
                <a:r>
                  <a:rPr lang="es-CO" dirty="0" smtClean="0"/>
                  <a:t>RCBIA : Recuperación de capital reconocida para los activos incluidos en la base regulatoria inicial.</a:t>
                </a:r>
              </a:p>
              <a:p>
                <a:r>
                  <a:rPr lang="es-CO" dirty="0" smtClean="0"/>
                  <a:t>RCNA : Recuperación de capital reconocida para los activos que entraron en operación a partir de la fecha de corte.</a:t>
                </a:r>
              </a:p>
              <a:p>
                <a:endParaRPr lang="es-CO" dirty="0"/>
              </a:p>
              <a:p>
                <a:r>
                  <a:rPr lang="es-CO" dirty="0" smtClean="0">
                    <a:solidFill>
                      <a:srgbClr val="FF0000"/>
                    </a:solidFill>
                  </a:rPr>
                  <a:t>3.2.1 Recuperación de capital de activos de la BRA inicial.</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𝑅𝐶𝐵𝐼𝐴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num>
                        <m:den>
                          <m:sSub>
                            <m:sSubPr>
                              <m:ctrlPr>
                                <a:rPr lang="es-CO" b="0" i="1" smtClean="0">
                                  <a:latin typeface="Cambria Math"/>
                                </a:rPr>
                              </m:ctrlPr>
                            </m:sSubPr>
                            <m:e>
                              <m:r>
                                <a:rPr lang="es-CO" b="0" i="1" smtClean="0">
                                  <a:latin typeface="Cambria Math"/>
                                </a:rPr>
                                <m:t>𝑉𝑈𝑟</m:t>
                              </m:r>
                            </m:e>
                            <m:sub>
                              <m:r>
                                <a:rPr lang="es-CO" b="0" i="1" smtClean="0">
                                  <a:latin typeface="Cambria Math"/>
                                </a:rPr>
                                <m:t>𝑗</m:t>
                              </m:r>
                              <m:r>
                                <a:rPr lang="es-CO" b="0" i="1" smtClean="0">
                                  <a:latin typeface="Cambria Math"/>
                                </a:rPr>
                                <m:t>,</m:t>
                              </m:r>
                              <m:r>
                                <a:rPr lang="es-CO" b="0" i="1" smtClean="0">
                                  <a:latin typeface="Cambria Math"/>
                                </a:rPr>
                                <m:t>𝑛</m:t>
                              </m:r>
                            </m:sub>
                          </m:sSub>
                        </m:den>
                      </m:f>
                    </m:oMath>
                  </m:oMathPara>
                </a14:m>
                <a:endParaRPr lang="es-CO" b="0" dirty="0" smtClean="0"/>
              </a:p>
              <a:p>
                <a:endParaRPr lang="es-CO" dirty="0"/>
              </a:p>
              <a:p>
                <a14:m>
                  <m:oMath xmlns:m="http://schemas.openxmlformats.org/officeDocument/2006/math">
                    <m:sSub>
                      <m:sSubPr>
                        <m:ctrlPr>
                          <a:rPr lang="es-CO" i="1">
                            <a:latin typeface="Cambria Math"/>
                          </a:rPr>
                        </m:ctrlPr>
                      </m:sSubPr>
                      <m:e>
                        <m:r>
                          <a:rPr lang="es-CO" i="1">
                            <a:latin typeface="Cambria Math"/>
                          </a:rPr>
                          <m:t>𝐵𝑅𝐴𝐸</m:t>
                        </m:r>
                      </m:e>
                      <m:sub>
                        <m:r>
                          <a:rPr lang="es-CO" i="1">
                            <a:latin typeface="Cambria Math"/>
                          </a:rPr>
                          <m:t>𝑗</m:t>
                        </m:r>
                        <m:r>
                          <a:rPr lang="es-CO" i="1">
                            <a:latin typeface="Cambria Math"/>
                          </a:rPr>
                          <m:t>,</m:t>
                        </m:r>
                        <m:r>
                          <a:rPr lang="es-CO" i="1">
                            <a:latin typeface="Cambria Math"/>
                          </a:rPr>
                          <m:t>𝑛</m:t>
                        </m:r>
                        <m:r>
                          <a:rPr lang="es-CO" i="1">
                            <a:latin typeface="Cambria Math"/>
                          </a:rPr>
                          <m:t>,0</m:t>
                        </m:r>
                      </m:sub>
                    </m:sSub>
                  </m:oMath>
                </a14:m>
                <a:r>
                  <a:rPr lang="es-CO" b="0" dirty="0" smtClean="0"/>
                  <a:t> : Base regulatoria de activos eléctricos en el nivel n  en el año t=0</a:t>
                </a:r>
              </a:p>
              <a:p>
                <a:endParaRPr lang="es-CO" dirty="0"/>
              </a:p>
              <a:p>
                <a14:m>
                  <m:oMath xmlns:m="http://schemas.openxmlformats.org/officeDocument/2006/math">
                    <m:sSub>
                      <m:sSubPr>
                        <m:ctrlPr>
                          <a:rPr lang="es-CO" i="1">
                            <a:latin typeface="Cambria Math"/>
                          </a:rPr>
                        </m:ctrlPr>
                      </m:sSubPr>
                      <m:e>
                        <m:r>
                          <a:rPr lang="es-CO" i="1">
                            <a:latin typeface="Cambria Math"/>
                          </a:rPr>
                          <m:t>𝑉𝑈𝑟</m:t>
                        </m:r>
                      </m:e>
                      <m:sub>
                        <m:r>
                          <a:rPr lang="es-CO" i="1">
                            <a:latin typeface="Cambria Math"/>
                          </a:rPr>
                          <m:t>𝑗</m:t>
                        </m:r>
                        <m:r>
                          <a:rPr lang="es-CO" i="1">
                            <a:latin typeface="Cambria Math"/>
                          </a:rPr>
                          <m:t>,</m:t>
                        </m:r>
                        <m:r>
                          <a:rPr lang="es-CO" i="1">
                            <a:latin typeface="Cambria Math"/>
                          </a:rPr>
                          <m:t>𝑛</m:t>
                        </m:r>
                      </m:sub>
                    </m:sSub>
                  </m:oMath>
                </a14:m>
                <a:r>
                  <a:rPr lang="es-CO" b="0" dirty="0" smtClean="0"/>
                  <a:t> : Vida útil remanente para los activos incluidos en la base regulatoria inicial de activos del OR.</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539552" y="692696"/>
                <a:ext cx="8136904" cy="5751767"/>
              </a:xfrm>
              <a:prstGeom prst="rect">
                <a:avLst/>
              </a:prstGeom>
              <a:blipFill rotWithShape="1">
                <a:blip r:embed="rId2"/>
                <a:stretch>
                  <a:fillRect l="-675" t="-530" r="-675"/>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852949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687105"/>
                <a:ext cx="7920880" cy="5666679"/>
              </a:xfrm>
              <a:prstGeom prst="rect">
                <a:avLst/>
              </a:prstGeom>
              <a:noFill/>
              <a:ln>
                <a:noFill/>
              </a:ln>
            </p:spPr>
            <p:txBody>
              <a:bodyPr wrap="square" rtlCol="0">
                <a:spAutoFit/>
              </a:bodyPr>
              <a:lstStyle/>
              <a:p>
                <a:r>
                  <a:rPr lang="es-CO" dirty="0">
                    <a:solidFill>
                      <a:srgbClr val="FF0000"/>
                    </a:solidFill>
                  </a:rPr>
                  <a:t>3.2.2 Recuperación de capital de activos nuevos.</a:t>
                </a:r>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𝑅𝐶𝑁𝐴</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𝑡</m:t>
                          </m:r>
                        </m:sub>
                      </m:sSub>
                      <m:r>
                        <a:rPr lang="es-CO" i="1">
                          <a:latin typeface="Cambria Math"/>
                        </a:rPr>
                        <m:t>=</m:t>
                      </m:r>
                      <m:f>
                        <m:fPr>
                          <m:ctrlPr>
                            <a:rPr lang="es-CO" i="1">
                              <a:latin typeface="Cambria Math"/>
                            </a:rPr>
                          </m:ctrlPr>
                        </m:fPr>
                        <m:num>
                          <m:nary>
                            <m:naryPr>
                              <m:chr m:val="∑"/>
                              <m:ctrlPr>
                                <a:rPr lang="es-CO" i="1">
                                  <a:latin typeface="Cambria Math"/>
                                </a:rPr>
                              </m:ctrlPr>
                            </m:naryPr>
                            <m:sub>
                              <m:r>
                                <m:rPr>
                                  <m:brk m:alnAt="23"/>
                                </m:rPr>
                                <a:rPr lang="es-CO" i="1">
                                  <a:latin typeface="Cambria Math"/>
                                </a:rPr>
                                <m:t>𝑡</m:t>
                              </m:r>
                              <m:r>
                                <a:rPr lang="es-CO" i="1">
                                  <a:latin typeface="Cambria Math"/>
                                </a:rPr>
                                <m:t>=1</m:t>
                              </m:r>
                            </m:sub>
                            <m:sup>
                              <m:r>
                                <a:rPr lang="es-CO" i="1">
                                  <a:latin typeface="Cambria Math"/>
                                </a:rPr>
                                <m:t>𝑇</m:t>
                              </m:r>
                            </m:sup>
                            <m:e>
                              <m:sSub>
                                <m:sSubPr>
                                  <m:ctrlPr>
                                    <a:rPr lang="es-CO" i="1">
                                      <a:latin typeface="Cambria Math"/>
                                    </a:rPr>
                                  </m:ctrlPr>
                                </m:sSubPr>
                                <m:e>
                                  <m:r>
                                    <a:rPr lang="es-CO" i="1">
                                      <a:latin typeface="Cambria Math"/>
                                    </a:rPr>
                                    <m:t>𝐵𝑅𝐴𝐸𝑁</m:t>
                                  </m:r>
                                </m:e>
                                <m:sub>
                                  <m:r>
                                    <a:rPr lang="es-CO" i="1">
                                      <a:latin typeface="Cambria Math"/>
                                    </a:rPr>
                                    <m:t>𝑗𝑛𝑡</m:t>
                                  </m:r>
                                </m:sub>
                              </m:sSub>
                            </m:e>
                          </m:nary>
                        </m:num>
                        <m:den>
                          <m:sSub>
                            <m:sSubPr>
                              <m:ctrlPr>
                                <a:rPr lang="es-CO" i="1">
                                  <a:latin typeface="Cambria Math"/>
                                </a:rPr>
                              </m:ctrlPr>
                            </m:sSubPr>
                            <m:e>
                              <m:r>
                                <a:rPr lang="es-CO" i="1">
                                  <a:latin typeface="Cambria Math"/>
                                </a:rPr>
                                <m:t>𝑉𝑈𝑅𝑁</m:t>
                              </m:r>
                            </m:e>
                            <m:sub>
                              <m:r>
                                <a:rPr lang="es-CO" i="1">
                                  <a:latin typeface="Cambria Math"/>
                                </a:rPr>
                                <m:t>𝑛</m:t>
                              </m:r>
                            </m:sub>
                          </m:sSub>
                        </m:den>
                      </m:f>
                    </m:oMath>
                  </m:oMathPara>
                </a14:m>
                <a:endParaRPr lang="es-CO" dirty="0"/>
              </a:p>
              <a:p>
                <a:endParaRPr lang="es-CO" dirty="0"/>
              </a:p>
              <a:p>
                <a:r>
                  <a:rPr lang="es-CO" dirty="0"/>
                  <a:t>T : Años de aplicación de la metodología definida en esta resolución.</a:t>
                </a:r>
              </a:p>
              <a:p>
                <a:r>
                  <a:rPr lang="es-CO" dirty="0" smtClean="0"/>
                  <a:t>VURN : Vida útil regulatoria aplicada a los activos nuevos. Para nivel 1, 35 años y para niveles 4,3 y 2, 45 años.</a:t>
                </a:r>
              </a:p>
              <a:p>
                <a:endParaRPr lang="es-CO" dirty="0" smtClean="0"/>
              </a:p>
              <a:p>
                <a:r>
                  <a:rPr lang="es-CO" dirty="0" smtClean="0">
                    <a:solidFill>
                      <a:srgbClr val="FF0000"/>
                    </a:solidFill>
                  </a:rPr>
                  <a:t>3.3 BASE REGULATORIA DE TERRENOS.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𝐵𝑅𝑇</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r>
                        <a:rPr lang="es-CO" b="0" i="1" smtClean="0">
                          <a:latin typeface="Cambria Math"/>
                        </a:rPr>
                        <m:t>𝑅</m:t>
                      </m:r>
                      <m:r>
                        <a:rPr lang="es-CO" b="0" i="1" smtClean="0">
                          <a:latin typeface="Cambria Math"/>
                        </a:rPr>
                        <m:t>∗</m:t>
                      </m:r>
                      <m:nary>
                        <m:naryPr>
                          <m:chr m:val="∑"/>
                          <m:ctrlPr>
                            <a:rPr lang="es-CO" b="0" i="1" smtClean="0">
                              <a:latin typeface="Cambria Math"/>
                            </a:rPr>
                          </m:ctrlPr>
                        </m:naryPr>
                        <m:sub>
                          <m:r>
                            <m:rPr>
                              <m:brk m:alnAt="23"/>
                            </m:rPr>
                            <a:rPr lang="es-CO" b="0" i="1" smtClean="0">
                              <a:latin typeface="Cambria Math"/>
                            </a:rPr>
                            <m:t>𝑖</m:t>
                          </m:r>
                          <m:r>
                            <a:rPr lang="es-CO" b="0" i="1" smtClean="0">
                              <a:latin typeface="Cambria Math"/>
                            </a:rPr>
                            <m:t>=1</m:t>
                          </m:r>
                        </m:sub>
                        <m:sup>
                          <m:sSub>
                            <m:sSubPr>
                              <m:ctrlPr>
                                <a:rPr lang="es-CO" b="0" i="1" smtClean="0">
                                  <a:latin typeface="Cambria Math"/>
                                </a:rPr>
                              </m:ctrlPr>
                            </m:sSubPr>
                            <m:e>
                              <m:r>
                                <a:rPr lang="es-CO" b="0" i="1" smtClean="0">
                                  <a:latin typeface="Cambria Math"/>
                                </a:rPr>
                                <m:t>𝑁𝑆</m:t>
                              </m:r>
                            </m:e>
                            <m:sub>
                              <m:r>
                                <a:rPr lang="es-CO" b="0" i="1" smtClean="0">
                                  <a:latin typeface="Cambria Math"/>
                                </a:rPr>
                                <m:t>𝑗</m:t>
                              </m:r>
                              <m:r>
                                <a:rPr lang="es-CO" b="0" i="1" smtClean="0">
                                  <a:latin typeface="Cambria Math"/>
                                </a:rPr>
                                <m:t>,</m:t>
                              </m:r>
                              <m:r>
                                <a:rPr lang="es-CO" b="0" i="1" smtClean="0">
                                  <a:latin typeface="Cambria Math"/>
                                </a:rPr>
                                <m:t>𝑛</m:t>
                              </m:r>
                            </m:sub>
                          </m:sSub>
                        </m:sup>
                        <m:e>
                          <m:r>
                            <a:rPr lang="es-CO" b="0" i="1" smtClean="0">
                              <a:latin typeface="Cambria Math"/>
                            </a:rPr>
                            <m:t>(</m:t>
                          </m:r>
                          <m:sSub>
                            <m:sSubPr>
                              <m:ctrlPr>
                                <a:rPr lang="es-CO" b="0" i="1" smtClean="0">
                                  <a:latin typeface="Cambria Math"/>
                                </a:rPr>
                              </m:ctrlPr>
                            </m:sSubPr>
                            <m:e>
                              <m:r>
                                <a:rPr lang="es-CO" b="0" i="1" smtClean="0">
                                  <a:latin typeface="Cambria Math"/>
                                </a:rPr>
                                <m:t>𝐴𝑇</m:t>
                              </m:r>
                            </m:e>
                            <m:sub>
                              <m:r>
                                <a:rPr lang="es-CO" b="0" i="1" smtClean="0">
                                  <a:latin typeface="Cambria Math"/>
                                </a:rPr>
                                <m:t>𝑖</m:t>
                              </m:r>
                            </m:sub>
                          </m:sSub>
                          <m:r>
                            <a:rPr lang="es-CO" b="0" i="1" smtClean="0">
                              <a:latin typeface="Cambria Math"/>
                            </a:rPr>
                            <m:t>∗</m:t>
                          </m:r>
                          <m:sSub>
                            <m:sSubPr>
                              <m:ctrlPr>
                                <a:rPr lang="es-CO" b="0" i="1" smtClean="0">
                                  <a:latin typeface="Cambria Math"/>
                                </a:rPr>
                              </m:ctrlPr>
                            </m:sSubPr>
                            <m:e>
                              <m:r>
                                <a:rPr lang="es-CO" b="0" i="1" smtClean="0">
                                  <a:latin typeface="Cambria Math"/>
                                </a:rPr>
                                <m:t>𝑃𝑈</m:t>
                              </m:r>
                            </m:e>
                            <m:sub>
                              <m:r>
                                <a:rPr lang="es-CO" b="0" i="1" smtClean="0">
                                  <a:latin typeface="Cambria Math"/>
                                </a:rPr>
                                <m:t>𝑗</m:t>
                              </m:r>
                              <m:r>
                                <a:rPr lang="es-CO" b="0" i="1" smtClean="0">
                                  <a:latin typeface="Cambria Math"/>
                                </a:rPr>
                                <m:t>,</m:t>
                              </m:r>
                              <m:r>
                                <a:rPr lang="es-CO" b="0" i="1" smtClean="0">
                                  <a:latin typeface="Cambria Math"/>
                                </a:rPr>
                                <m:t>𝑖</m:t>
                              </m:r>
                            </m:sub>
                          </m:sSub>
                          <m:r>
                            <a:rPr lang="es-CO" b="0" i="1" smtClean="0">
                              <a:latin typeface="Cambria Math"/>
                            </a:rPr>
                            <m:t>∗</m:t>
                          </m:r>
                          <m:d>
                            <m:dPr>
                              <m:ctrlPr>
                                <a:rPr lang="es-CO" b="0" i="1" smtClean="0">
                                  <a:latin typeface="Cambria Math"/>
                                </a:rPr>
                              </m:ctrlPr>
                            </m:dPr>
                            <m:e>
                              <m:r>
                                <a:rPr lang="es-CO" b="0" i="1" smtClean="0">
                                  <a:latin typeface="Cambria Math"/>
                                </a:rPr>
                                <m:t>1−</m:t>
                              </m:r>
                              <m:sSub>
                                <m:sSubPr>
                                  <m:ctrlPr>
                                    <a:rPr lang="es-CO" b="0" i="1" smtClean="0">
                                      <a:latin typeface="Cambria Math"/>
                                    </a:rPr>
                                  </m:ctrlPr>
                                </m:sSubPr>
                                <m:e>
                                  <m:r>
                                    <a:rPr lang="es-CO" b="0" i="1" smtClean="0">
                                      <a:latin typeface="Cambria Math"/>
                                    </a:rPr>
                                    <m:t>𝑅𝑃𝑃</m:t>
                                  </m:r>
                                </m:e>
                                <m:sub>
                                  <m:r>
                                    <a:rPr lang="es-CO" b="0" i="1" smtClean="0">
                                      <a:latin typeface="Cambria Math"/>
                                    </a:rPr>
                                    <m:t>𝑗</m:t>
                                  </m:r>
                                  <m:r>
                                    <a:rPr lang="es-CO" b="0" i="1" smtClean="0">
                                      <a:latin typeface="Cambria Math"/>
                                    </a:rPr>
                                    <m:t>,</m:t>
                                  </m:r>
                                  <m:r>
                                    <a:rPr lang="es-CO" b="0" i="1" smtClean="0">
                                      <a:latin typeface="Cambria Math"/>
                                    </a:rPr>
                                    <m:t>𝑖</m:t>
                                  </m:r>
                                </m:sub>
                              </m:sSub>
                            </m:e>
                          </m:d>
                          <m:r>
                            <a:rPr lang="es-CO" b="0" i="1" smtClean="0">
                              <a:latin typeface="Cambria Math"/>
                            </a:rPr>
                            <m:t>∗</m:t>
                          </m:r>
                          <m:sSub>
                            <m:sSubPr>
                              <m:ctrlPr>
                                <a:rPr lang="es-CO" b="0" i="1" smtClean="0">
                                  <a:latin typeface="Cambria Math"/>
                                </a:rPr>
                              </m:ctrlPr>
                            </m:sSubPr>
                            <m:e>
                              <m:r>
                                <a:rPr lang="es-CO" b="0" i="1" smtClean="0">
                                  <a:latin typeface="Cambria Math"/>
                                </a:rPr>
                                <m:t>𝑉𝐶𝑇</m:t>
                              </m:r>
                            </m:e>
                            <m:sub>
                              <m:r>
                                <a:rPr lang="es-CO" b="0" i="1" smtClean="0">
                                  <a:latin typeface="Cambria Math"/>
                                </a:rPr>
                                <m:t>𝑖</m:t>
                              </m:r>
                            </m:sub>
                          </m:sSub>
                        </m:e>
                      </m:nary>
                    </m:oMath>
                  </m:oMathPara>
                </a14:m>
                <a:endParaRPr lang="es-CO" dirty="0" smtClean="0"/>
              </a:p>
              <a:p>
                <a:endParaRPr lang="es-CO" dirty="0"/>
              </a:p>
              <a:p>
                <a:r>
                  <a:rPr lang="es-CO" dirty="0" smtClean="0"/>
                  <a:t>R : Porcentaje anual reconocido sobre el valor de los terrenos. Es igual a 6,9%</a:t>
                </a:r>
              </a:p>
              <a:p>
                <a:r>
                  <a:rPr lang="es-CO" dirty="0" smtClean="0"/>
                  <a:t>NS : Número total de UC de subestaciones sobre las que se reconocen áreas de terrenos.</a:t>
                </a:r>
              </a:p>
              <a:p>
                <a:r>
                  <a:rPr lang="es-CO" dirty="0" smtClean="0"/>
                  <a:t>AT : </a:t>
                </a:r>
                <a:r>
                  <a:rPr lang="es-CO" dirty="0"/>
                  <a:t>Á</a:t>
                </a:r>
                <a:r>
                  <a:rPr lang="es-CO" dirty="0" smtClean="0"/>
                  <a:t>rea típica reconocida a la UC en </a:t>
                </a:r>
                <a14:m>
                  <m:oMath xmlns:m="http://schemas.openxmlformats.org/officeDocument/2006/math">
                    <m:sSup>
                      <m:sSupPr>
                        <m:ctrlPr>
                          <a:rPr lang="es-CO" i="1" smtClean="0">
                            <a:latin typeface="Cambria Math"/>
                          </a:rPr>
                        </m:ctrlPr>
                      </m:sSupPr>
                      <m:e>
                        <m:r>
                          <a:rPr lang="es-CO" b="0" i="1" smtClean="0">
                            <a:latin typeface="Cambria Math"/>
                          </a:rPr>
                          <m:t>𝑚</m:t>
                        </m:r>
                      </m:e>
                      <m:sup>
                        <m:r>
                          <a:rPr lang="es-CO" b="0" i="1" smtClean="0">
                            <a:latin typeface="Cambria Math"/>
                          </a:rPr>
                          <m:t>2</m:t>
                        </m:r>
                      </m:sup>
                    </m:sSup>
                  </m:oMath>
                </a14:m>
                <a:r>
                  <a:rPr lang="es-CO" dirty="0" smtClean="0"/>
                  <a:t>, según lo establecido en el capítulo 14</a:t>
                </a:r>
              </a:p>
              <a:p>
                <a:r>
                  <a:rPr lang="es-CO" dirty="0" smtClean="0"/>
                  <a:t>VCT : Valor catastral del terreno correspondiente a la subestación en la cual se encuentra la UC en $/</a:t>
                </a:r>
                <a14:m>
                  <m:oMath xmlns:m="http://schemas.openxmlformats.org/officeDocument/2006/math">
                    <m:sSup>
                      <m:sSupPr>
                        <m:ctrlPr>
                          <a:rPr lang="es-CO" i="1">
                            <a:latin typeface="Cambria Math"/>
                          </a:rPr>
                        </m:ctrlPr>
                      </m:sSupPr>
                      <m:e>
                        <m:r>
                          <a:rPr lang="es-CO" i="1">
                            <a:latin typeface="Cambria Math"/>
                          </a:rPr>
                          <m:t>𝑚</m:t>
                        </m:r>
                      </m:e>
                      <m:sup>
                        <m:r>
                          <a:rPr lang="es-CO" i="1">
                            <a:latin typeface="Cambria Math"/>
                          </a:rPr>
                          <m:t>2</m:t>
                        </m:r>
                      </m:sup>
                    </m:sSup>
                  </m:oMath>
                </a14:m>
                <a:r>
                  <a:rPr lang="es-CO" dirty="0" smtClean="0"/>
                  <a:t> de la fecha de corte.</a:t>
                </a:r>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687105"/>
                <a:ext cx="7920880" cy="5666679"/>
              </a:xfrm>
              <a:prstGeom prst="rect">
                <a:avLst/>
              </a:prstGeom>
              <a:blipFill rotWithShape="1">
                <a:blip r:embed="rId2"/>
                <a:stretch>
                  <a:fillRect l="-616" t="-538" b="-86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47003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920661"/>
                <a:ext cx="8064896" cy="5654625"/>
              </a:xfrm>
              <a:prstGeom prst="rect">
                <a:avLst/>
              </a:prstGeom>
              <a:noFill/>
              <a:ln>
                <a:noFill/>
              </a:ln>
            </p:spPr>
            <p:txBody>
              <a:bodyPr wrap="square" rtlCol="0">
                <a:spAutoFit/>
              </a:bodyPr>
              <a:lstStyle/>
              <a:p>
                <a:pPr algn="ctr"/>
                <a:r>
                  <a:rPr lang="es-CO" dirty="0" smtClean="0">
                    <a:solidFill>
                      <a:srgbClr val="FF0000"/>
                    </a:solidFill>
                  </a:rPr>
                  <a:t>CAPITULO 4.  INGRESO ANUAL POR GASTOS DE AOM,  IAAOM.</a:t>
                </a:r>
              </a:p>
              <a:p>
                <a:endParaRPr lang="es-CO" dirty="0"/>
              </a:p>
              <a:p>
                <a:r>
                  <a:rPr lang="es-CO" dirty="0" smtClean="0"/>
                  <a:t>Corresponden a gastos a reconocer a los OR durante cada uno de los años del período tarifario. NO deben incluirse valores que correspondan con los siguientes conceptos:</a:t>
                </a:r>
              </a:p>
              <a:p>
                <a:endParaRPr lang="es-CO" dirty="0" smtClean="0"/>
              </a:p>
              <a:p>
                <a:pPr marL="342900" indent="-342900">
                  <a:buAutoNum type="alphaLcPeriod"/>
                </a:pPr>
                <a:r>
                  <a:rPr lang="es-CO" dirty="0" smtClean="0"/>
                  <a:t>Asociados con otras actividades de la cadena de prestación del servicio.</a:t>
                </a:r>
              </a:p>
              <a:p>
                <a:pPr marL="342900" indent="-342900">
                  <a:buAutoNum type="alphaLcPeriod"/>
                </a:pPr>
                <a:r>
                  <a:rPr lang="es-CO" dirty="0" smtClean="0"/>
                  <a:t>Asociados con los servicios prestados a otros OR.</a:t>
                </a:r>
              </a:p>
              <a:p>
                <a:pPr marL="342900" indent="-342900">
                  <a:buAutoNum type="alphaLcPeriod"/>
                </a:pPr>
                <a:r>
                  <a:rPr lang="es-CO" dirty="0" smtClean="0"/>
                  <a:t>Asociados a activos de conexión de usuarios de los STR o SDL.</a:t>
                </a:r>
              </a:p>
              <a:p>
                <a:pPr marL="342900" indent="-342900">
                  <a:buAutoNum type="alphaLcPeriod"/>
                </a:pPr>
                <a:r>
                  <a:rPr lang="es-CO" dirty="0" smtClean="0"/>
                  <a:t>Asociados a activos ejecutados mediante convocatorias públicas.</a:t>
                </a:r>
              </a:p>
              <a:p>
                <a:pPr marL="342900" indent="-342900">
                  <a:buAutoNum type="alphaLcPeriod"/>
                </a:pPr>
                <a:r>
                  <a:rPr lang="es-CO" dirty="0" smtClean="0"/>
                  <a:t>Asociados con servicios prestados a terceros.</a:t>
                </a:r>
              </a:p>
              <a:p>
                <a:pPr marL="342900" indent="-342900">
                  <a:buAutoNum type="alphaLcPeriod"/>
                </a:pPr>
                <a:r>
                  <a:rPr lang="es-CO" dirty="0" smtClean="0"/>
                  <a:t>Asociados con las inversiones requeridas para la reposición de activos.</a:t>
                </a:r>
              </a:p>
              <a:p>
                <a:pPr marL="342900" indent="-342900">
                  <a:buAutoNum type="alphaLcPeriod"/>
                </a:pPr>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𝐼𝐴𝐴𝑂𝑀</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𝐴𝑂𝑀𝑏𝑎𝑠𝑒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𝐴𝑂𝑀𝑁𝐼</m:t>
                          </m:r>
                        </m:e>
                        <m:sub>
                          <m:r>
                            <a:rPr lang="es-CO" b="0" i="1" smtClean="0">
                              <a:latin typeface="Cambria Math"/>
                            </a:rPr>
                            <m:t>𝑗</m:t>
                          </m:r>
                          <m:r>
                            <a:rPr lang="es-CO" b="0" i="1" smtClean="0">
                              <a:latin typeface="Cambria Math"/>
                            </a:rPr>
                            <m:t>,</m:t>
                          </m:r>
                          <m:r>
                            <a:rPr lang="es-CO" b="0" i="1" smtClean="0">
                              <a:latin typeface="Cambria Math"/>
                            </a:rPr>
                            <m:t>𝑛𝑡</m:t>
                          </m:r>
                        </m:sub>
                      </m:sSub>
                    </m:oMath>
                  </m:oMathPara>
                </a14:m>
                <a:endParaRPr lang="es-CO" b="0" dirty="0" smtClean="0"/>
              </a:p>
              <a:p>
                <a:endParaRPr lang="es-CO" dirty="0" smtClean="0"/>
              </a:p>
              <a:p>
                <a:r>
                  <a:rPr lang="es-CO" dirty="0" smtClean="0"/>
                  <a:t>IAAOM : Ingreso anual por concepto de AOM</a:t>
                </a:r>
              </a:p>
              <a:p>
                <a:r>
                  <a:rPr lang="es-CO" dirty="0" err="1" smtClean="0"/>
                  <a:t>AOMbase</a:t>
                </a:r>
                <a:r>
                  <a:rPr lang="es-CO" dirty="0" smtClean="0"/>
                  <a:t> : Valor de AOM base expresado en pesos  de la fecha de corte.</a:t>
                </a:r>
              </a:p>
              <a:p>
                <a:r>
                  <a:rPr lang="es-CO" dirty="0" smtClean="0"/>
                  <a:t>AOMNI : Valor de AOM para nuevas inversiones, diferentes a reposición.</a:t>
                </a:r>
              </a:p>
              <a:p>
                <a:endParaRPr lang="es-CO" dirty="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920661"/>
                <a:ext cx="8064896" cy="5654625"/>
              </a:xfrm>
              <a:prstGeom prst="rect">
                <a:avLst/>
              </a:prstGeom>
              <a:blipFill rotWithShape="1">
                <a:blip r:embed="rId2"/>
                <a:stretch>
                  <a:fillRect l="-605" t="-53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419897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35142"/>
                <a:ext cx="8280920" cy="5962210"/>
              </a:xfrm>
              <a:prstGeom prst="rect">
                <a:avLst/>
              </a:prstGeom>
              <a:noFill/>
              <a:ln>
                <a:noFill/>
              </a:ln>
            </p:spPr>
            <p:txBody>
              <a:bodyPr wrap="square" rtlCol="0">
                <a:spAutoFit/>
              </a:bodyPr>
              <a:lstStyle/>
              <a:p>
                <a:r>
                  <a:rPr lang="es-CO" dirty="0" smtClean="0">
                    <a:solidFill>
                      <a:srgbClr val="FF0000"/>
                    </a:solidFill>
                  </a:rPr>
                  <a:t>4.1   AOM A RECONOCER</a:t>
                </a:r>
              </a:p>
              <a:p>
                <a:endParaRPr lang="es-CO" i="1" dirty="0" smtClean="0">
                  <a:solidFill>
                    <a:schemeClr val="tx1"/>
                  </a:solidFill>
                  <a:latin typeface="Cambria Math"/>
                </a:endParaRPr>
              </a:p>
              <a:p>
                <a:pPr/>
                <a14:m>
                  <m:oMathPara xmlns:m="http://schemas.openxmlformats.org/officeDocument/2006/math">
                    <m:oMathParaPr>
                      <m:jc m:val="centerGroup"/>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𝐴𝑂𝑀𝑂𝐵</m:t>
                          </m:r>
                        </m:e>
                        <m:sub>
                          <m:r>
                            <a:rPr lang="es-CO" b="0" i="1" smtClean="0">
                              <a:solidFill>
                                <a:schemeClr val="tx1"/>
                              </a:solidFill>
                              <a:latin typeface="Cambria Math"/>
                            </a:rPr>
                            <m:t>𝑗</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𝑓𝑒</m:t>
                          </m:r>
                        </m:e>
                        <m:sub>
                          <m:r>
                            <a:rPr lang="es-CO" b="0" i="1" smtClean="0">
                              <a:solidFill>
                                <a:schemeClr val="tx1"/>
                              </a:solidFill>
                              <a:latin typeface="Cambria Math"/>
                            </a:rPr>
                            <m:t>𝑗</m:t>
                          </m:r>
                        </m:sub>
                      </m:sSub>
                      <m:r>
                        <a:rPr lang="es-CO" b="0" i="1" smtClean="0">
                          <a:solidFill>
                            <a:schemeClr val="tx1"/>
                          </a:solidFill>
                          <a:latin typeface="Cambria Math"/>
                        </a:rPr>
                        <m:t>∗</m:t>
                      </m:r>
                      <m:d>
                        <m:dPr>
                          <m:ctrlPr>
                            <a:rPr lang="es-CO" b="0" i="1" smtClean="0">
                              <a:solidFill>
                                <a:schemeClr val="tx1"/>
                              </a:solidFill>
                              <a:latin typeface="Cambria Math"/>
                            </a:rPr>
                          </m:ctrlPr>
                        </m:dPr>
                        <m:e>
                          <m:sSub>
                            <m:sSubPr>
                              <m:ctrlPr>
                                <a:rPr lang="es-CO" b="0" i="1" smtClean="0">
                                  <a:solidFill>
                                    <a:schemeClr val="tx1"/>
                                  </a:solidFill>
                                  <a:latin typeface="Cambria Math"/>
                                </a:rPr>
                              </m:ctrlPr>
                            </m:sSubPr>
                            <m:e>
                              <m:r>
                                <a:rPr lang="es-CO" b="0" i="1" smtClean="0">
                                  <a:solidFill>
                                    <a:schemeClr val="tx1"/>
                                  </a:solidFill>
                                  <a:latin typeface="Cambria Math"/>
                                </a:rPr>
                                <m:t>𝐴𝑂𝑀𝐷</m:t>
                              </m:r>
                            </m:e>
                            <m:sub>
                              <m:r>
                                <a:rPr lang="es-CO" b="0" i="1" smtClean="0">
                                  <a:solidFill>
                                    <a:schemeClr val="tx1"/>
                                  </a:solidFill>
                                  <a:latin typeface="Cambria Math"/>
                                </a:rPr>
                                <m:t>𝑗</m:t>
                              </m:r>
                              <m:r>
                                <a:rPr lang="es-CO" b="0" i="1" smtClean="0">
                                  <a:solidFill>
                                    <a:schemeClr val="tx1"/>
                                  </a:solidFill>
                                  <a:latin typeface="Cambria Math"/>
                                </a:rPr>
                                <m:t>,09−13</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𝐴𝑂𝑀𝑃</m:t>
                              </m:r>
                            </m:e>
                            <m:sub>
                              <m:r>
                                <a:rPr lang="es-CO" b="0" i="1" smtClean="0">
                                  <a:solidFill>
                                    <a:schemeClr val="tx1"/>
                                  </a:solidFill>
                                  <a:latin typeface="Cambria Math"/>
                                </a:rPr>
                                <m:t>𝑗</m:t>
                              </m:r>
                            </m:sub>
                          </m:sSub>
                        </m:e>
                      </m:d>
                      <m:r>
                        <a:rPr lang="es-CO" b="0" i="1" smtClean="0">
                          <a:solidFill>
                            <a:schemeClr val="tx1"/>
                          </a:solidFill>
                          <a:latin typeface="Cambria Math"/>
                        </a:rPr>
                        <m:t>∗</m:t>
                      </m:r>
                      <m:f>
                        <m:fPr>
                          <m:ctrlPr>
                            <a:rPr lang="es-CO" b="0" i="1" smtClean="0">
                              <a:solidFill>
                                <a:schemeClr val="tx1"/>
                              </a:solidFill>
                              <a:latin typeface="Cambria Math"/>
                            </a:rPr>
                          </m:ctrlPr>
                        </m:fPr>
                        <m:num>
                          <m:sSub>
                            <m:sSubPr>
                              <m:ctrlPr>
                                <a:rPr lang="es-CO" b="0" i="1" smtClean="0">
                                  <a:solidFill>
                                    <a:schemeClr val="tx1"/>
                                  </a:solidFill>
                                  <a:latin typeface="Cambria Math"/>
                                </a:rPr>
                              </m:ctrlPr>
                            </m:sSubPr>
                            <m:e>
                              <m:r>
                                <a:rPr lang="es-CO" b="0" i="1" smtClean="0">
                                  <a:solidFill>
                                    <a:schemeClr val="tx1"/>
                                  </a:solidFill>
                                  <a:latin typeface="Cambria Math"/>
                                </a:rPr>
                                <m:t>𝐼𝑃𝑃</m:t>
                              </m:r>
                            </m:e>
                            <m:sub>
                              <m:r>
                                <a:rPr lang="es-CO" b="0" i="1" smtClean="0">
                                  <a:solidFill>
                                    <a:schemeClr val="tx1"/>
                                  </a:solidFill>
                                  <a:latin typeface="Cambria Math"/>
                                </a:rPr>
                                <m:t>𝑓𝑐</m:t>
                              </m:r>
                            </m:sub>
                          </m:sSub>
                        </m:num>
                        <m:den>
                          <m:sSub>
                            <m:sSubPr>
                              <m:ctrlPr>
                                <a:rPr lang="es-CO" b="0" i="1" smtClean="0">
                                  <a:solidFill>
                                    <a:schemeClr val="tx1"/>
                                  </a:solidFill>
                                  <a:latin typeface="Cambria Math"/>
                                </a:rPr>
                              </m:ctrlPr>
                            </m:sSubPr>
                            <m:e>
                              <m:r>
                                <a:rPr lang="es-CO" b="0" i="1" smtClean="0">
                                  <a:solidFill>
                                    <a:schemeClr val="tx1"/>
                                  </a:solidFill>
                                  <a:latin typeface="Cambria Math"/>
                                </a:rPr>
                                <m:t>𝐼𝑃𝑃</m:t>
                              </m:r>
                            </m:e>
                            <m:sub>
                              <m:r>
                                <a:rPr lang="es-CO" b="0" i="1" smtClean="0">
                                  <a:solidFill>
                                    <a:schemeClr val="tx1"/>
                                  </a:solidFill>
                                  <a:latin typeface="Cambria Math"/>
                                </a:rPr>
                                <m:t>2013</m:t>
                              </m:r>
                            </m:sub>
                          </m:sSub>
                        </m:den>
                      </m:f>
                    </m:oMath>
                  </m:oMathPara>
                </a14:m>
                <a:endParaRPr lang="es-CO" dirty="0" smtClean="0">
                  <a:solidFill>
                    <a:schemeClr val="tx1"/>
                  </a:solidFill>
                </a:endParaRPr>
              </a:p>
              <a:p>
                <a:endParaRPr lang="es-CO" dirty="0" smtClean="0">
                  <a:solidFill>
                    <a:schemeClr val="tx1"/>
                  </a:solidFill>
                </a:endParaRPr>
              </a:p>
              <a:p>
                <a:r>
                  <a:rPr lang="es-CO" dirty="0" smtClean="0">
                    <a:solidFill>
                      <a:schemeClr val="tx1"/>
                    </a:solidFill>
                  </a:rPr>
                  <a:t>Si </a:t>
                </a:r>
                <a14:m>
                  <m:oMath xmlns:m="http://schemas.openxmlformats.org/officeDocument/2006/math">
                    <m:sSub>
                      <m:sSubPr>
                        <m:ctrlPr>
                          <a:rPr lang="es-CO" i="1">
                            <a:latin typeface="Cambria Math"/>
                          </a:rPr>
                        </m:ctrlPr>
                      </m:sSubPr>
                      <m:e>
                        <m:r>
                          <a:rPr lang="es-CO" i="1">
                            <a:latin typeface="Cambria Math"/>
                          </a:rPr>
                          <m:t>𝐴𝑂𝑀𝑂𝐵</m:t>
                        </m:r>
                      </m:e>
                      <m:sub>
                        <m:r>
                          <a:rPr lang="es-CO" i="1">
                            <a:latin typeface="Cambria Math"/>
                          </a:rPr>
                          <m:t>𝑗</m:t>
                        </m:r>
                      </m:sub>
                    </m:sSub>
                  </m:oMath>
                </a14:m>
                <a:r>
                  <a:rPr lang="es-CO" dirty="0" smtClean="0">
                    <a:solidFill>
                      <a:schemeClr val="tx1"/>
                    </a:solidFill>
                  </a:rPr>
                  <a:t> es superior o igual al </a:t>
                </a:r>
                <a14:m>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𝐴𝑂𝑀𝐼𝑁𝐼</m:t>
                        </m:r>
                      </m:e>
                      <m:sub>
                        <m:r>
                          <a:rPr lang="es-CO" b="0" i="1" smtClean="0">
                            <a:solidFill>
                              <a:schemeClr val="tx1"/>
                            </a:solidFill>
                            <a:latin typeface="Cambria Math"/>
                          </a:rPr>
                          <m:t>𝑗</m:t>
                        </m:r>
                      </m:sub>
                    </m:sSub>
                  </m:oMath>
                </a14:m>
                <a:r>
                  <a:rPr lang="es-CO" dirty="0" smtClean="0">
                    <a:solidFill>
                      <a:schemeClr val="tx1"/>
                    </a:solidFill>
                  </a:rPr>
                  <a:t> :</a:t>
                </a:r>
              </a:p>
              <a:p>
                <a:pPr/>
                <a14:m>
                  <m:oMathPara xmlns:m="http://schemas.openxmlformats.org/officeDocument/2006/math">
                    <m:oMathParaPr>
                      <m:jc m:val="centerGroup"/>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𝐴𝑂𝑀𝑏𝑎𝑠𝑒</m:t>
                          </m:r>
                        </m:e>
                        <m:sub>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𝐴𝑂𝑀𝑂𝐵</m:t>
                          </m:r>
                        </m:e>
                        <m:sub>
                          <m:r>
                            <a:rPr lang="es-CO" b="0" i="1" smtClean="0">
                              <a:solidFill>
                                <a:schemeClr val="tx1"/>
                              </a:solidFill>
                              <a:latin typeface="Cambria Math"/>
                            </a:rPr>
                            <m:t>𝑗</m:t>
                          </m:r>
                        </m:sub>
                      </m:sSub>
                    </m:oMath>
                  </m:oMathPara>
                </a14:m>
                <a:endParaRPr lang="es-CO" dirty="0" smtClean="0">
                  <a:solidFill>
                    <a:schemeClr val="tx1"/>
                  </a:solidFill>
                </a:endParaRPr>
              </a:p>
              <a:p>
                <a:endParaRPr lang="es-CO" dirty="0" smtClean="0"/>
              </a:p>
              <a:p>
                <a:r>
                  <a:rPr lang="es-CO" dirty="0"/>
                  <a:t>S</a:t>
                </a:r>
                <a:r>
                  <a:rPr lang="es-CO" dirty="0" smtClean="0"/>
                  <a:t>i </a:t>
                </a:r>
                <a14:m>
                  <m:oMath xmlns:m="http://schemas.openxmlformats.org/officeDocument/2006/math">
                    <m:sSub>
                      <m:sSubPr>
                        <m:ctrlPr>
                          <a:rPr lang="es-CO" i="1">
                            <a:latin typeface="Cambria Math"/>
                          </a:rPr>
                        </m:ctrlPr>
                      </m:sSubPr>
                      <m:e>
                        <m:r>
                          <a:rPr lang="es-CO" i="1">
                            <a:latin typeface="Cambria Math"/>
                          </a:rPr>
                          <m:t>𝐴𝑂𝑀𝑂𝐵</m:t>
                        </m:r>
                      </m:e>
                      <m:sub>
                        <m:r>
                          <a:rPr lang="es-CO" i="1">
                            <a:latin typeface="Cambria Math"/>
                          </a:rPr>
                          <m:t>𝑗</m:t>
                        </m:r>
                      </m:sub>
                    </m:sSub>
                  </m:oMath>
                </a14:m>
                <a:r>
                  <a:rPr lang="es-CO" dirty="0" smtClean="0">
                    <a:solidFill>
                      <a:schemeClr val="tx1"/>
                    </a:solidFill>
                  </a:rPr>
                  <a:t> es inferior al </a:t>
                </a:r>
                <a14:m>
                  <m:oMath xmlns:m="http://schemas.openxmlformats.org/officeDocument/2006/math">
                    <m:sSub>
                      <m:sSubPr>
                        <m:ctrlPr>
                          <a:rPr lang="es-CO" i="1">
                            <a:latin typeface="Cambria Math"/>
                          </a:rPr>
                        </m:ctrlPr>
                      </m:sSubPr>
                      <m:e>
                        <m:r>
                          <a:rPr lang="es-CO" i="1">
                            <a:latin typeface="Cambria Math"/>
                          </a:rPr>
                          <m:t>𝐴𝑂𝑀𝐼𝑁𝐼</m:t>
                        </m:r>
                      </m:e>
                      <m:sub>
                        <m:r>
                          <a:rPr lang="es-CO" i="1">
                            <a:latin typeface="Cambria Math"/>
                          </a:rPr>
                          <m:t>𝑗</m:t>
                        </m:r>
                      </m:sub>
                    </m:sSub>
                  </m:oMath>
                </a14:m>
                <a:endParaRPr lang="es-CO" dirty="0" smtClean="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s-CO" i="1" smtClean="0">
                              <a:solidFill>
                                <a:schemeClr val="tx1"/>
                              </a:solidFill>
                              <a:latin typeface="Cambria Math"/>
                            </a:rPr>
                          </m:ctrlPr>
                        </m:sSubPr>
                        <m:e>
                          <m:r>
                            <a:rPr lang="es-CO" b="0" i="1" smtClean="0">
                              <a:solidFill>
                                <a:schemeClr val="tx1"/>
                              </a:solidFill>
                              <a:latin typeface="Cambria Math"/>
                            </a:rPr>
                            <m:t>𝐴𝑂𝑀𝑏𝑎𝑠𝑒</m:t>
                          </m:r>
                        </m:e>
                        <m:sub>
                          <m:r>
                            <a:rPr lang="es-CO" b="0" i="1" smtClean="0">
                              <a:solidFill>
                                <a:schemeClr val="tx1"/>
                              </a:solidFill>
                              <a:latin typeface="Cambria Math"/>
                            </a:rPr>
                            <m:t>𝑗</m:t>
                          </m:r>
                          <m:r>
                            <a:rPr lang="es-CO" b="0" i="1" smtClean="0">
                              <a:solidFill>
                                <a:schemeClr val="tx1"/>
                              </a:solidFill>
                              <a:latin typeface="Cambria Math"/>
                            </a:rPr>
                            <m:t>,</m:t>
                          </m:r>
                          <m:r>
                            <a:rPr lang="es-CO" b="0" i="1" smtClean="0">
                              <a:solidFill>
                                <a:schemeClr val="tx1"/>
                              </a:solidFill>
                              <a:latin typeface="Cambria Math"/>
                            </a:rPr>
                            <m:t>𝑡</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𝐴𝑂𝑀𝐼𝑁𝐼</m:t>
                          </m:r>
                        </m:e>
                        <m:sub>
                          <m:r>
                            <a:rPr lang="es-CO" b="0" i="1" smtClean="0">
                              <a:solidFill>
                                <a:schemeClr val="tx1"/>
                              </a:solidFill>
                              <a:latin typeface="Cambria Math"/>
                            </a:rPr>
                            <m:t>𝑗</m:t>
                          </m:r>
                        </m:sub>
                      </m:sSub>
                      <m:r>
                        <a:rPr lang="es-CO" b="0" i="1" smtClean="0">
                          <a:solidFill>
                            <a:schemeClr val="tx1"/>
                          </a:solidFill>
                          <a:latin typeface="Cambria Math"/>
                        </a:rPr>
                        <m:t>−</m:t>
                      </m:r>
                      <m:f>
                        <m:fPr>
                          <m:ctrlPr>
                            <a:rPr lang="es-CO" b="0" i="1" smtClean="0">
                              <a:solidFill>
                                <a:schemeClr val="tx1"/>
                              </a:solidFill>
                              <a:latin typeface="Cambria Math"/>
                            </a:rPr>
                          </m:ctrlPr>
                        </m:fPr>
                        <m:num>
                          <m:r>
                            <a:rPr lang="es-CO" b="0" i="1" smtClean="0">
                              <a:solidFill>
                                <a:schemeClr val="tx1"/>
                              </a:solidFill>
                              <a:latin typeface="Cambria Math"/>
                            </a:rPr>
                            <m:t>1</m:t>
                          </m:r>
                        </m:num>
                        <m:den>
                          <m:r>
                            <a:rPr lang="es-CO" b="0" i="1" smtClean="0">
                              <a:solidFill>
                                <a:schemeClr val="tx1"/>
                              </a:solidFill>
                              <a:latin typeface="Cambria Math"/>
                            </a:rPr>
                            <m:t>5</m:t>
                          </m:r>
                        </m:den>
                      </m:f>
                      <m:r>
                        <a:rPr lang="es-CO" b="0" i="1" smtClean="0">
                          <a:solidFill>
                            <a:schemeClr val="tx1"/>
                          </a:solidFill>
                          <a:latin typeface="Cambria Math"/>
                        </a:rPr>
                        <m:t>∗</m:t>
                      </m:r>
                      <m:r>
                        <a:rPr lang="es-CO" b="0" i="1" smtClean="0">
                          <a:solidFill>
                            <a:schemeClr val="tx1"/>
                          </a:solidFill>
                          <a:latin typeface="Cambria Math"/>
                        </a:rPr>
                        <m:t>𝑡</m:t>
                      </m:r>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𝐴𝑂𝑀𝐼𝑁𝐼</m:t>
                          </m:r>
                        </m:e>
                        <m:sub>
                          <m:r>
                            <a:rPr lang="es-CO" b="0" i="1" smtClean="0">
                              <a:solidFill>
                                <a:schemeClr val="tx1"/>
                              </a:solidFill>
                              <a:latin typeface="Cambria Math"/>
                            </a:rPr>
                            <m:t>𝑗</m:t>
                          </m:r>
                        </m:sub>
                      </m:sSub>
                      <m:r>
                        <a:rPr lang="es-CO" b="0" i="1" smtClean="0">
                          <a:solidFill>
                            <a:schemeClr val="tx1"/>
                          </a:solidFill>
                          <a:latin typeface="Cambria Math"/>
                        </a:rPr>
                        <m:t>−</m:t>
                      </m:r>
                      <m:sSub>
                        <m:sSubPr>
                          <m:ctrlPr>
                            <a:rPr lang="es-CO" b="0" i="1" smtClean="0">
                              <a:solidFill>
                                <a:schemeClr val="tx1"/>
                              </a:solidFill>
                              <a:latin typeface="Cambria Math"/>
                            </a:rPr>
                          </m:ctrlPr>
                        </m:sSubPr>
                        <m:e>
                          <m:r>
                            <a:rPr lang="es-CO" b="0" i="1" smtClean="0">
                              <a:solidFill>
                                <a:schemeClr val="tx1"/>
                              </a:solidFill>
                              <a:latin typeface="Cambria Math"/>
                            </a:rPr>
                            <m:t>𝐴𝑂𝑀𝑂𝐵</m:t>
                          </m:r>
                        </m:e>
                        <m:sub>
                          <m:r>
                            <a:rPr lang="es-CO" b="0" i="1" smtClean="0">
                              <a:solidFill>
                                <a:schemeClr val="tx1"/>
                              </a:solidFill>
                              <a:latin typeface="Cambria Math"/>
                            </a:rPr>
                            <m:t>𝑗</m:t>
                          </m:r>
                        </m:sub>
                      </m:sSub>
                      <m:r>
                        <a:rPr lang="es-CO" b="0" i="1" smtClean="0">
                          <a:solidFill>
                            <a:schemeClr val="tx1"/>
                          </a:solidFill>
                          <a:latin typeface="Cambria Math"/>
                        </a:rPr>
                        <m:t>)</m:t>
                      </m:r>
                    </m:oMath>
                  </m:oMathPara>
                </a14:m>
                <a:endParaRPr lang="es-CO" dirty="0" smtClean="0">
                  <a:solidFill>
                    <a:schemeClr val="tx1"/>
                  </a:solidFill>
                </a:endParaRPr>
              </a:p>
              <a:p>
                <a:endParaRPr lang="es-CO" dirty="0"/>
              </a:p>
              <a:p>
                <a:r>
                  <a:rPr lang="es-CO" dirty="0" smtClean="0">
                    <a:solidFill>
                      <a:schemeClr val="tx1"/>
                    </a:solidFill>
                  </a:rPr>
                  <a:t>AOMOB : Valor del AOM objetivo a reconocer expresado en pesos de la fecha de corte.</a:t>
                </a:r>
              </a:p>
              <a:p>
                <a:r>
                  <a:rPr lang="es-CO" dirty="0"/>
                  <a:t>f</a:t>
                </a:r>
                <a:r>
                  <a:rPr lang="es-CO" dirty="0" smtClean="0"/>
                  <a:t>e : Factor de eficiencia del OR, obtenido de los modelos de eficiencia que se establezcan para los gastos de AOM en la actividad de distribución.</a:t>
                </a:r>
              </a:p>
              <a:p>
                <a:r>
                  <a:rPr lang="es-CO" dirty="0" smtClean="0"/>
                  <a:t>AOMD : Valor de AOM demostrado.</a:t>
                </a:r>
              </a:p>
              <a:p>
                <a:r>
                  <a:rPr lang="es-CO" dirty="0" err="1" smtClean="0"/>
                  <a:t>AOMbase</a:t>
                </a:r>
                <a:r>
                  <a:rPr lang="es-CO" dirty="0" smtClean="0"/>
                  <a:t> : Valor del AOM base expresado en pesos de la fecha de corte.</a:t>
                </a:r>
              </a:p>
              <a:p>
                <a:r>
                  <a:rPr lang="es-CO" dirty="0" smtClean="0"/>
                  <a:t>AOMINI : Valor del AOM inicial expresado en pesos de la fecha de corte. </a:t>
                </a:r>
              </a:p>
              <a:p>
                <a:r>
                  <a:rPr lang="es-CO" dirty="0" smtClean="0">
                    <a:solidFill>
                      <a:schemeClr val="tx1"/>
                    </a:solidFill>
                  </a:rPr>
                  <a:t>AOMP : Valor equivalente al promedio de los valores reportados con destino al programa de reducción o mantenimiento de pérdidas años 2009-2013, expresado en pesos de diciembre de 2013.</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35142"/>
                <a:ext cx="8280920" cy="5962210"/>
              </a:xfrm>
              <a:prstGeom prst="rect">
                <a:avLst/>
              </a:prstGeom>
              <a:blipFill rotWithShape="1">
                <a:blip r:embed="rId2"/>
                <a:stretch>
                  <a:fillRect l="-589" t="-511" r="-221" b="-716"/>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4065913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1155464"/>
                <a:ext cx="7920880" cy="4577792"/>
              </a:xfrm>
              <a:prstGeom prst="rect">
                <a:avLst/>
              </a:prstGeom>
              <a:noFill/>
              <a:ln>
                <a:noFill/>
              </a:ln>
            </p:spPr>
            <p:txBody>
              <a:bodyPr wrap="square" rtlCol="0">
                <a:spAutoFit/>
              </a:bodyPr>
              <a:lstStyle/>
              <a:p>
                <a14:m>
                  <m:oMath xmlns:m="http://schemas.openxmlformats.org/officeDocument/2006/math">
                    <m:sSub>
                      <m:sSubPr>
                        <m:ctrlPr>
                          <a:rPr lang="es-CO" i="1" smtClean="0">
                            <a:latin typeface="Cambria Math"/>
                          </a:rPr>
                        </m:ctrlPr>
                      </m:sSubPr>
                      <m:e>
                        <m:r>
                          <a:rPr lang="es-CO" i="1">
                            <a:latin typeface="Cambria Math"/>
                          </a:rPr>
                          <m:t>𝐼𝑃𝑃</m:t>
                        </m:r>
                      </m:e>
                      <m:sub>
                        <m:r>
                          <a:rPr lang="es-CO" i="1">
                            <a:latin typeface="Cambria Math"/>
                          </a:rPr>
                          <m:t>𝑓𝑐</m:t>
                        </m:r>
                      </m:sub>
                    </m:sSub>
                  </m:oMath>
                </a14:m>
                <a:r>
                  <a:rPr lang="es-CO" dirty="0" smtClean="0"/>
                  <a:t> : </a:t>
                </a:r>
                <a:r>
                  <a:rPr lang="es-CO" dirty="0"/>
                  <a:t>Í</a:t>
                </a:r>
                <a:r>
                  <a:rPr lang="es-CO" dirty="0" smtClean="0"/>
                  <a:t>ndice de precios al productor a la fecha de corte.</a:t>
                </a:r>
              </a:p>
              <a:p>
                <a14:m>
                  <m:oMath xmlns:m="http://schemas.openxmlformats.org/officeDocument/2006/math">
                    <m:sSub>
                      <m:sSubPr>
                        <m:ctrlPr>
                          <a:rPr lang="es-CO" i="1" smtClean="0">
                            <a:latin typeface="Cambria Math"/>
                          </a:rPr>
                        </m:ctrlPr>
                      </m:sSubPr>
                      <m:e>
                        <m:r>
                          <a:rPr lang="es-CO" b="0" i="1" smtClean="0">
                            <a:latin typeface="Cambria Math"/>
                          </a:rPr>
                          <m:t>𝐼𝑃𝑃</m:t>
                        </m:r>
                      </m:e>
                      <m:sub>
                        <m:r>
                          <a:rPr lang="es-CO" b="0" i="1" smtClean="0">
                            <a:latin typeface="Cambria Math"/>
                          </a:rPr>
                          <m:t>2013</m:t>
                        </m:r>
                      </m:sub>
                    </m:sSub>
                    <m:r>
                      <a:rPr lang="es-CO" b="0" i="1" smtClean="0">
                        <a:latin typeface="Cambria Math"/>
                      </a:rPr>
                      <m:t> :</m:t>
                    </m:r>
                    <m:r>
                      <a:rPr lang="es-CO" b="0" i="0" smtClean="0">
                        <a:latin typeface="Cambria Math"/>
                      </a:rPr>
                      <m:t>Í</m:t>
                    </m:r>
                  </m:oMath>
                </a14:m>
                <a:r>
                  <a:rPr lang="es-CO" dirty="0" smtClean="0"/>
                  <a:t>ndice de precios al productor de diciembre de 2013.</a:t>
                </a:r>
              </a:p>
              <a:p>
                <a:r>
                  <a:rPr lang="es-CO" dirty="0"/>
                  <a:t>t</a:t>
                </a:r>
                <a:r>
                  <a:rPr lang="es-CO" dirty="0" smtClean="0"/>
                  <a:t> : Variable que cuenta el número de años de aplicación de esta metodología. Es igual a 1 para el año en el que se inicia la aplicación de esta metodología.</a:t>
                </a:r>
              </a:p>
              <a:p>
                <a:endParaRPr lang="es-CO" dirty="0"/>
              </a:p>
              <a:p>
                <a:r>
                  <a:rPr lang="es-CO" dirty="0" smtClean="0">
                    <a:solidFill>
                      <a:srgbClr val="FF0000"/>
                    </a:solidFill>
                  </a:rPr>
                  <a:t>4.1.1 AOM demostrado </a:t>
                </a:r>
                <a14:m>
                  <m:oMath xmlns:m="http://schemas.openxmlformats.org/officeDocument/2006/math">
                    <m:sSub>
                      <m:sSubPr>
                        <m:ctrlPr>
                          <a:rPr lang="es-CO" i="1" smtClean="0">
                            <a:solidFill>
                              <a:srgbClr val="FF0000"/>
                            </a:solidFill>
                            <a:latin typeface="Cambria Math"/>
                          </a:rPr>
                        </m:ctrlPr>
                      </m:sSubPr>
                      <m:e>
                        <m:r>
                          <a:rPr lang="es-CO" i="1">
                            <a:solidFill>
                              <a:srgbClr val="FF0000"/>
                            </a:solidFill>
                            <a:latin typeface="Cambria Math"/>
                          </a:rPr>
                          <m:t>𝐴𝑂𝑀𝐷</m:t>
                        </m:r>
                      </m:e>
                      <m:sub>
                        <m:r>
                          <a:rPr lang="es-CO" i="1">
                            <a:solidFill>
                              <a:srgbClr val="FF0000"/>
                            </a:solidFill>
                            <a:latin typeface="Cambria Math"/>
                          </a:rPr>
                          <m:t>𝑗</m:t>
                        </m:r>
                        <m:r>
                          <a:rPr lang="es-CO" i="1">
                            <a:solidFill>
                              <a:srgbClr val="FF0000"/>
                            </a:solidFill>
                            <a:latin typeface="Cambria Math"/>
                          </a:rPr>
                          <m:t>,09−13</m:t>
                        </m:r>
                      </m:sub>
                    </m:sSub>
                  </m:oMath>
                </a14:m>
                <a:endParaRPr lang="es-CO" dirty="0" smtClean="0">
                  <a:solidFill>
                    <a:srgbClr val="FF0000"/>
                  </a:solidFill>
                </a:endParaRPr>
              </a:p>
              <a:p>
                <a:endParaRPr lang="es-CO" dirty="0"/>
              </a:p>
              <a:p>
                <a:r>
                  <a:rPr lang="es-CO" dirty="0" smtClean="0"/>
                  <a:t>Se calcula de la siguiente forma:</a:t>
                </a:r>
              </a:p>
              <a:p>
                <a:pPr marL="342900" indent="-342900">
                  <a:buAutoNum type="alphaLcPeriod"/>
                </a:pPr>
                <a:r>
                  <a:rPr lang="es-CO" dirty="0" smtClean="0"/>
                  <a:t>Tomando el valor de AOM demostrado por el OR para cada año desde el 2009 hasta el 2013, calculado conforme a lo establecido en la resolución CREG 097 de 2008 y actualizado con la variación del IPP desde diciembre del respectivo año hasta diciembre de 2013.</a:t>
                </a:r>
              </a:p>
              <a:p>
                <a:pPr marL="342900" indent="-342900">
                  <a:buAutoNum type="alphaLcPeriod"/>
                </a:pPr>
                <a:r>
                  <a:rPr lang="es-CO" dirty="0" smtClean="0"/>
                  <a:t>A partir de los valores anteriores se obtiene un promedio aritmético que corresponde al AOM demostrado 2009-2013.</a:t>
                </a:r>
              </a:p>
              <a:p>
                <a:pPr marL="342900" indent="-342900">
                  <a:buAutoNum type="alphaLcPeriod"/>
                </a:pPr>
                <a:endParaRPr lang="es-CO" dirty="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1155464"/>
                <a:ext cx="7920880" cy="4577792"/>
              </a:xfrm>
              <a:prstGeom prst="rect">
                <a:avLst/>
              </a:prstGeom>
              <a:blipFill rotWithShape="1">
                <a:blip r:embed="rId2"/>
                <a:stretch>
                  <a:fillRect l="-616" t="-533"/>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220100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92696"/>
                <a:ext cx="8064896" cy="5676939"/>
              </a:xfrm>
              <a:prstGeom prst="rect">
                <a:avLst/>
              </a:prstGeom>
              <a:noFill/>
              <a:ln>
                <a:noFill/>
              </a:ln>
            </p:spPr>
            <p:txBody>
              <a:bodyPr wrap="square" rtlCol="0">
                <a:spAutoFit/>
              </a:bodyPr>
              <a:lstStyle/>
              <a:p>
                <a:r>
                  <a:rPr lang="es-CO" dirty="0" smtClean="0">
                    <a:solidFill>
                      <a:srgbClr val="FF0000"/>
                    </a:solidFill>
                  </a:rPr>
                  <a:t>4.1.2  AOM remunerado </a:t>
                </a:r>
                <a14:m>
                  <m:oMath xmlns:m="http://schemas.openxmlformats.org/officeDocument/2006/math">
                    <m:sSub>
                      <m:sSubPr>
                        <m:ctrlPr>
                          <a:rPr lang="es-CO" i="1">
                            <a:solidFill>
                              <a:srgbClr val="FF0000"/>
                            </a:solidFill>
                            <a:latin typeface="Cambria Math"/>
                          </a:rPr>
                        </m:ctrlPr>
                      </m:sSubPr>
                      <m:e>
                        <m:r>
                          <a:rPr lang="es-CO" i="1">
                            <a:solidFill>
                              <a:srgbClr val="FF0000"/>
                            </a:solidFill>
                            <a:latin typeface="Cambria Math"/>
                          </a:rPr>
                          <m:t>𝐴𝑂𝑀𝑅</m:t>
                        </m:r>
                      </m:e>
                      <m:sub>
                        <m:r>
                          <a:rPr lang="es-CO" i="1">
                            <a:solidFill>
                              <a:srgbClr val="FF0000"/>
                            </a:solidFill>
                            <a:latin typeface="Cambria Math"/>
                          </a:rPr>
                          <m:t>𝑗</m:t>
                        </m:r>
                        <m:r>
                          <a:rPr lang="es-CO" i="1">
                            <a:solidFill>
                              <a:srgbClr val="FF0000"/>
                            </a:solidFill>
                            <a:latin typeface="Cambria Math"/>
                          </a:rPr>
                          <m:t>,09−13</m:t>
                        </m:r>
                      </m:sub>
                    </m:sSub>
                  </m:oMath>
                </a14:m>
                <a:r>
                  <a:rPr lang="es-CO" dirty="0"/>
                  <a:t> </a:t>
                </a:r>
              </a:p>
              <a:p>
                <a:endParaRPr lang="es-CO" dirty="0"/>
              </a:p>
              <a:p>
                <a:pPr algn="just"/>
                <a:r>
                  <a:rPr lang="es-CO" dirty="0"/>
                  <a:t>Se obtiene mediante el siguiente procedimiento:</a:t>
                </a:r>
              </a:p>
              <a:p>
                <a:pPr marL="342900" indent="-342900" algn="just">
                  <a:buAutoNum type="alphaLcPeriod"/>
                </a:pPr>
                <a:r>
                  <a:rPr lang="es-CO" dirty="0"/>
                  <a:t>El porcentaje de AOM a reconocer para el año 2009 establecido en la resolución particular de cada OR de acuerdo con la resolución CREG 097 de 2008</a:t>
                </a:r>
                <a:r>
                  <a:rPr lang="es-CO" dirty="0" smtClean="0"/>
                  <a:t>.</a:t>
                </a:r>
              </a:p>
              <a:p>
                <a:pPr marL="342900" indent="-342900" algn="just">
                  <a:buAutoNum type="alphaLcPeriod"/>
                </a:pPr>
                <a:r>
                  <a:rPr lang="es-CO" dirty="0" smtClean="0"/>
                  <a:t>El porcentaje de AOM a reconocer por cada uno de los años 2010 a 2013, calculado conforme a la resolución CREG 097 de 2008.</a:t>
                </a:r>
              </a:p>
              <a:p>
                <a:pPr marL="342900" indent="-342900" algn="just">
                  <a:buAutoNum type="alphaLcPeriod"/>
                </a:pPr>
                <a:r>
                  <a:rPr lang="es-CO" dirty="0" smtClean="0"/>
                  <a:t>La suma de los CRI aprobados a cada OR en su respectiva resolución particular actualizado con la variación del IPP a diciembre de 2008.</a:t>
                </a:r>
              </a:p>
              <a:p>
                <a:pPr marL="342900" indent="-342900" algn="just">
                  <a:buAutoNum type="alphaLcPeriod"/>
                </a:pPr>
                <a:r>
                  <a:rPr lang="es-CO" dirty="0" smtClean="0"/>
                  <a:t>La suma de los valores de CRI, utilizados por el OR para calcular el porcentaje de AOM demostrado para cada uno de los años 2009 a 2012, actualizado con la variación del IPP hasta diciembre del año para el que se calcula el AOM demostrado.</a:t>
                </a:r>
              </a:p>
              <a:p>
                <a:pPr marL="342900" indent="-342900" algn="just">
                  <a:buAutoNum type="alphaLcPeriod"/>
                </a:pPr>
                <a:r>
                  <a:rPr lang="es-CO" dirty="0" smtClean="0"/>
                  <a:t>Para el año 2009 se calcula el AOM remunerado multiplicando el porcentaje del literal a. por la suma de valores CRI del literal c. En forma análoga para los años 2009 a 2013 se calcula multiplicando  el valor del literal b. por el valor CRI señalado en el literal e.</a:t>
                </a:r>
              </a:p>
              <a:p>
                <a:pPr marL="342900" indent="-342900" algn="just">
                  <a:buAutoNum type="alphaLcPeriod"/>
                </a:pPr>
                <a:r>
                  <a:rPr lang="es-CO" dirty="0" smtClean="0"/>
                  <a:t>Los valores remunerados, calculados anteriormente se actualizan con la variación del IPP desde diciembre del respectivo año hasta diciembre de 2013. El promedio aritmético de estos valores  es el </a:t>
                </a:r>
                <a14:m>
                  <m:oMath xmlns:m="http://schemas.openxmlformats.org/officeDocument/2006/math">
                    <m:sSub>
                      <m:sSubPr>
                        <m:ctrlPr>
                          <a:rPr lang="es-CO" i="1" smtClean="0">
                            <a:solidFill>
                              <a:schemeClr val="tx1"/>
                            </a:solidFill>
                            <a:latin typeface="Cambria Math"/>
                          </a:rPr>
                        </m:ctrlPr>
                      </m:sSubPr>
                      <m:e>
                        <m:r>
                          <a:rPr lang="es-CO" i="1">
                            <a:solidFill>
                              <a:schemeClr val="tx1"/>
                            </a:solidFill>
                            <a:latin typeface="Cambria Math"/>
                          </a:rPr>
                          <m:t>𝐴𝑂𝑀𝑅</m:t>
                        </m:r>
                      </m:e>
                      <m:sub>
                        <m:r>
                          <a:rPr lang="es-CO" i="1">
                            <a:solidFill>
                              <a:schemeClr val="tx1"/>
                            </a:solidFill>
                            <a:latin typeface="Cambria Math"/>
                          </a:rPr>
                          <m:t>𝑗</m:t>
                        </m:r>
                        <m:r>
                          <a:rPr lang="es-CO" i="1">
                            <a:solidFill>
                              <a:schemeClr val="tx1"/>
                            </a:solidFill>
                            <a:latin typeface="Cambria Math"/>
                          </a:rPr>
                          <m:t>,09−13</m:t>
                        </m:r>
                      </m:sub>
                    </m:sSub>
                    <m:r>
                      <a:rPr lang="es-CO" b="0" i="0" smtClean="0">
                        <a:solidFill>
                          <a:schemeClr val="tx1"/>
                        </a:solidFill>
                        <a:latin typeface="Cambria Math"/>
                      </a:rPr>
                      <m:t>.</m:t>
                    </m:r>
                  </m:oMath>
                </a14:m>
                <a:endParaRPr lang="es-CO" b="0" dirty="0" smtClean="0">
                  <a:solidFill>
                    <a:schemeClr val="tx1"/>
                  </a:solidFill>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92696"/>
                <a:ext cx="8064896" cy="5676939"/>
              </a:xfrm>
              <a:prstGeom prst="rect">
                <a:avLst/>
              </a:prstGeom>
              <a:blipFill rotWithShape="1">
                <a:blip r:embed="rId2"/>
                <a:stretch>
                  <a:fillRect l="-605" t="-430" r="-680" b="-430"/>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4352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31748" y="833157"/>
            <a:ext cx="8064896" cy="1754326"/>
          </a:xfrm>
          <a:prstGeom prst="rect">
            <a:avLst/>
          </a:prstGeom>
          <a:noFill/>
          <a:ln>
            <a:noFill/>
          </a:ln>
        </p:spPr>
        <p:txBody>
          <a:bodyPr wrap="square" rtlCol="0">
            <a:spAutoFit/>
          </a:bodyPr>
          <a:lstStyle/>
          <a:p>
            <a:pPr algn="ctr"/>
            <a:r>
              <a:rPr lang="es-CO" dirty="0" smtClean="0">
                <a:solidFill>
                  <a:srgbClr val="FF0000"/>
                </a:solidFill>
              </a:rPr>
              <a:t>CAPÍTULO 1.  CÁLCULO DE CARGOS POR USO</a:t>
            </a:r>
          </a:p>
          <a:p>
            <a:endParaRPr lang="es-CO" dirty="0" smtClean="0"/>
          </a:p>
          <a:p>
            <a:r>
              <a:rPr lang="es-CO" dirty="0" smtClean="0"/>
              <a:t>Para cada uno de los niveles de tensión se calculan por parte del LAC , mensualmente durante los primeros 10 días  calendario dos cargos por uso.</a:t>
            </a:r>
          </a:p>
          <a:p>
            <a:endParaRPr lang="es-CO" dirty="0"/>
          </a:p>
          <a:p>
            <a:r>
              <a:rPr lang="es-CO" dirty="0" smtClean="0">
                <a:solidFill>
                  <a:srgbClr val="FF0000"/>
                </a:solidFill>
              </a:rPr>
              <a:t>1.1  CARGOS POR USO DE NIVEL DE TENSIÓN 4</a:t>
            </a:r>
          </a:p>
        </p:txBody>
      </p:sp>
      <p:sp>
        <p:nvSpPr>
          <p:cNvPr id="3" name="2 Rectángulo"/>
          <p:cNvSpPr/>
          <p:nvPr/>
        </p:nvSpPr>
        <p:spPr>
          <a:xfrm>
            <a:off x="1187624" y="263691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por uso nivel 4 del STR</a:t>
            </a:r>
            <a:endParaRPr lang="es-CO" dirty="0"/>
          </a:p>
        </p:txBody>
      </p:sp>
      <p:sp>
        <p:nvSpPr>
          <p:cNvPr id="4" name="3 Rectángulo"/>
          <p:cNvSpPr/>
          <p:nvPr/>
        </p:nvSpPr>
        <p:spPr>
          <a:xfrm>
            <a:off x="3768088" y="2636912"/>
            <a:ext cx="3240360" cy="677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del nivel de tensión 4 del STR  al que pertenece el OR</a:t>
            </a:r>
            <a:endParaRPr lang="es-CO" dirty="0"/>
          </a:p>
        </p:txBody>
      </p:sp>
      <p:sp>
        <p:nvSpPr>
          <p:cNvPr id="6" name="5 CuadroTexto"/>
          <p:cNvSpPr txBox="1"/>
          <p:nvPr/>
        </p:nvSpPr>
        <p:spPr>
          <a:xfrm>
            <a:off x="3131840" y="2564904"/>
            <a:ext cx="504056" cy="707886"/>
          </a:xfrm>
          <a:prstGeom prst="rect">
            <a:avLst/>
          </a:prstGeom>
          <a:noFill/>
          <a:ln>
            <a:noFill/>
          </a:ln>
        </p:spPr>
        <p:txBody>
          <a:bodyPr wrap="square" rtlCol="0">
            <a:spAutoFit/>
          </a:bodyPr>
          <a:lstStyle/>
          <a:p>
            <a:r>
              <a:rPr lang="es-CO" sz="4000" dirty="0" smtClean="0"/>
              <a:t>=</a:t>
            </a:r>
          </a:p>
        </p:txBody>
      </p:sp>
      <p:sp>
        <p:nvSpPr>
          <p:cNvPr id="7" name="6 Rectángulo"/>
          <p:cNvSpPr/>
          <p:nvPr/>
        </p:nvSpPr>
        <p:spPr>
          <a:xfrm>
            <a:off x="1187624" y="4005064"/>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por uso nivel 4 aplicable en un Municipio</a:t>
            </a:r>
            <a:endParaRPr lang="es-CO" dirty="0"/>
          </a:p>
        </p:txBody>
      </p:sp>
      <p:sp>
        <p:nvSpPr>
          <p:cNvPr id="8" name="7 CuadroTexto"/>
          <p:cNvSpPr txBox="1"/>
          <p:nvPr/>
        </p:nvSpPr>
        <p:spPr>
          <a:xfrm>
            <a:off x="3131840" y="4089266"/>
            <a:ext cx="504056" cy="707886"/>
          </a:xfrm>
          <a:prstGeom prst="rect">
            <a:avLst/>
          </a:prstGeom>
          <a:noFill/>
          <a:ln>
            <a:noFill/>
          </a:ln>
        </p:spPr>
        <p:txBody>
          <a:bodyPr wrap="square" rtlCol="0">
            <a:spAutoFit/>
          </a:bodyPr>
          <a:lstStyle/>
          <a:p>
            <a:r>
              <a:rPr lang="es-CO" sz="4000" dirty="0" smtClean="0"/>
              <a:t>=</a:t>
            </a:r>
          </a:p>
        </p:txBody>
      </p:sp>
      <p:sp>
        <p:nvSpPr>
          <p:cNvPr id="9" name="8 Rectángulo"/>
          <p:cNvSpPr/>
          <p:nvPr/>
        </p:nvSpPr>
        <p:spPr>
          <a:xfrm>
            <a:off x="3772891" y="4005064"/>
            <a:ext cx="32403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del nivel de tensión 4 aplicable en un Municipio </a:t>
            </a:r>
            <a:endParaRPr lang="es-CO" dirty="0"/>
          </a:p>
        </p:txBody>
      </p:sp>
      <p:sp>
        <p:nvSpPr>
          <p:cNvPr id="10" name="9 CuadroTexto"/>
          <p:cNvSpPr txBox="1"/>
          <p:nvPr/>
        </p:nvSpPr>
        <p:spPr>
          <a:xfrm>
            <a:off x="1043608" y="5229200"/>
            <a:ext cx="7416824" cy="1200329"/>
          </a:xfrm>
          <a:prstGeom prst="rect">
            <a:avLst/>
          </a:prstGeom>
          <a:noFill/>
          <a:ln>
            <a:noFill/>
          </a:ln>
        </p:spPr>
        <p:txBody>
          <a:bodyPr wrap="square" rtlCol="0">
            <a:spAutoFit/>
          </a:bodyPr>
          <a:lstStyle/>
          <a:p>
            <a:pPr algn="just"/>
            <a:r>
              <a:rPr lang="es-CO" dirty="0" smtClean="0"/>
              <a:t>Se conforman dos cargos. El primero remunera la infraestructura de este nivel de tensión, excluyendo los activos construidos por requerimientos judiciales u obligaciones impuestas por autoridades, locales, departamentales o nacionales. El segundo remunera los activos  excluidos del primero.</a:t>
            </a:r>
          </a:p>
        </p:txBody>
      </p:sp>
      <mc:AlternateContent xmlns:mc="http://schemas.openxmlformats.org/markup-compatibility/2006" xmlns:a14="http://schemas.microsoft.com/office/drawing/2010/main">
        <mc:Choice Requires="a14">
          <p:sp>
            <p:nvSpPr>
              <p:cNvPr id="11" name="10 CuadroTexto"/>
              <p:cNvSpPr txBox="1"/>
              <p:nvPr/>
            </p:nvSpPr>
            <p:spPr>
              <a:xfrm>
                <a:off x="1430301" y="3429000"/>
                <a:ext cx="1296144" cy="38151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𝐷𝑡</m:t>
                          </m:r>
                        </m:e>
                        <m:sub>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oMath>
                  </m:oMathPara>
                </a14:m>
                <a:endParaRPr lang="es-CO" dirty="0" smtClean="0"/>
              </a:p>
            </p:txBody>
          </p:sp>
        </mc:Choice>
        <mc:Fallback xmlns="">
          <p:sp>
            <p:nvSpPr>
              <p:cNvPr id="11" name="10 CuadroTexto"/>
              <p:cNvSpPr txBox="1">
                <a:spLocks noRot="1" noChangeAspect="1" noMove="1" noResize="1" noEditPoints="1" noAdjustHandles="1" noChangeArrowheads="1" noChangeShapeType="1" noTextEdit="1"/>
              </p:cNvSpPr>
              <p:nvPr/>
            </p:nvSpPr>
            <p:spPr>
              <a:xfrm>
                <a:off x="1430301" y="3429000"/>
                <a:ext cx="1296144" cy="381515"/>
              </a:xfrm>
              <a:prstGeom prst="rect">
                <a:avLst/>
              </a:prstGeom>
              <a:blipFill rotWithShape="1">
                <a:blip r:embed="rId2"/>
                <a:stretch>
                  <a:fillRect/>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2" name="11 CuadroTexto"/>
              <p:cNvSpPr txBox="1"/>
              <p:nvPr/>
            </p:nvSpPr>
            <p:spPr>
              <a:xfrm>
                <a:off x="4427984" y="3429000"/>
                <a:ext cx="1296144" cy="381515"/>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𝐶𝐷</m:t>
                          </m:r>
                        </m:e>
                        <m:sub>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oMath>
                  </m:oMathPara>
                </a14:m>
                <a:endParaRPr lang="es-CO" dirty="0" smtClean="0"/>
              </a:p>
            </p:txBody>
          </p:sp>
        </mc:Choice>
        <mc:Fallback xmlns="">
          <p:sp>
            <p:nvSpPr>
              <p:cNvPr id="12" name="11 CuadroTexto"/>
              <p:cNvSpPr txBox="1">
                <a:spLocks noRot="1" noChangeAspect="1" noMove="1" noResize="1" noEditPoints="1" noAdjustHandles="1" noChangeArrowheads="1" noChangeShapeType="1" noTextEdit="1"/>
              </p:cNvSpPr>
              <p:nvPr/>
            </p:nvSpPr>
            <p:spPr>
              <a:xfrm>
                <a:off x="4427984" y="3429000"/>
                <a:ext cx="1296144" cy="381515"/>
              </a:xfrm>
              <a:prstGeom prst="rect">
                <a:avLst/>
              </a:prstGeom>
              <a:blipFill rotWithShape="1">
                <a:blip r:embed="rId3"/>
                <a:stretch>
                  <a:fillRect/>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12 CuadroTexto"/>
              <p:cNvSpPr txBox="1"/>
              <p:nvPr/>
            </p:nvSpPr>
            <p:spPr>
              <a:xfrm>
                <a:off x="1547664" y="4941168"/>
                <a:ext cx="1178781" cy="39164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𝐷𝑡</m:t>
                          </m:r>
                        </m:e>
                        <m:sub>
                          <m:r>
                            <a:rPr lang="es-CO" b="0" i="1" smtClean="0">
                              <a:latin typeface="Cambria Math"/>
                            </a:rPr>
                            <m:t>4,</m:t>
                          </m:r>
                          <m:r>
                            <a:rPr lang="es-CO" b="0" i="1" smtClean="0">
                              <a:latin typeface="Cambria Math"/>
                            </a:rPr>
                            <m:t>𝑗</m:t>
                          </m:r>
                          <m:r>
                            <a:rPr lang="es-CO" b="0" i="1" smtClean="0">
                              <a:latin typeface="Cambria Math"/>
                            </a:rPr>
                            <m:t>,</m:t>
                          </m:r>
                          <m:r>
                            <a:rPr lang="es-CO" b="0" i="1" smtClean="0">
                              <a:latin typeface="Cambria Math"/>
                            </a:rPr>
                            <m:t>𝑝</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oMath>
                  </m:oMathPara>
                </a14:m>
                <a:endParaRPr lang="es-CO" dirty="0" smtClean="0"/>
              </a:p>
            </p:txBody>
          </p:sp>
        </mc:Choice>
        <mc:Fallback xmlns="">
          <p:sp>
            <p:nvSpPr>
              <p:cNvPr id="13" name="12 CuadroTexto"/>
              <p:cNvSpPr txBox="1">
                <a:spLocks noRot="1" noChangeAspect="1" noMove="1" noResize="1" noEditPoints="1" noAdjustHandles="1" noChangeArrowheads="1" noChangeShapeType="1" noTextEdit="1"/>
              </p:cNvSpPr>
              <p:nvPr/>
            </p:nvSpPr>
            <p:spPr>
              <a:xfrm>
                <a:off x="1547664" y="4941168"/>
                <a:ext cx="1178781" cy="391646"/>
              </a:xfrm>
              <a:prstGeom prst="rect">
                <a:avLst/>
              </a:prstGeom>
              <a:blipFill rotWithShape="1">
                <a:blip r:embed="rId4"/>
                <a:stretch>
                  <a:fillRect b="-7813"/>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13 CuadroTexto"/>
              <p:cNvSpPr txBox="1"/>
              <p:nvPr/>
            </p:nvSpPr>
            <p:spPr>
              <a:xfrm>
                <a:off x="4401331" y="4909562"/>
                <a:ext cx="1178781" cy="391646"/>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𝐶𝐷</m:t>
                          </m:r>
                        </m:e>
                        <m:sub>
                          <m:r>
                            <a:rPr lang="es-CO" b="0" i="1" smtClean="0">
                              <a:latin typeface="Cambria Math"/>
                            </a:rPr>
                            <m:t>4,</m:t>
                          </m:r>
                          <m:r>
                            <a:rPr lang="es-CO" b="0" i="1" smtClean="0">
                              <a:latin typeface="Cambria Math"/>
                            </a:rPr>
                            <m:t>𝑗</m:t>
                          </m:r>
                          <m:r>
                            <a:rPr lang="es-CO" b="0" i="1" smtClean="0">
                              <a:latin typeface="Cambria Math"/>
                            </a:rPr>
                            <m:t>,</m:t>
                          </m:r>
                          <m:r>
                            <a:rPr lang="es-CO" b="0" i="1" smtClean="0">
                              <a:latin typeface="Cambria Math"/>
                            </a:rPr>
                            <m:t>𝑝</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oMath>
                  </m:oMathPara>
                </a14:m>
                <a:endParaRPr lang="es-CO" dirty="0" smtClean="0"/>
              </a:p>
            </p:txBody>
          </p:sp>
        </mc:Choice>
        <mc:Fallback xmlns="">
          <p:sp>
            <p:nvSpPr>
              <p:cNvPr id="14" name="13 CuadroTexto"/>
              <p:cNvSpPr txBox="1">
                <a:spLocks noRot="1" noChangeAspect="1" noMove="1" noResize="1" noEditPoints="1" noAdjustHandles="1" noChangeArrowheads="1" noChangeShapeType="1" noTextEdit="1"/>
              </p:cNvSpPr>
              <p:nvPr/>
            </p:nvSpPr>
            <p:spPr>
              <a:xfrm>
                <a:off x="4401331" y="4909562"/>
                <a:ext cx="1178781" cy="391646"/>
              </a:xfrm>
              <a:prstGeom prst="rect">
                <a:avLst/>
              </a:prstGeom>
              <a:blipFill rotWithShape="1">
                <a:blip r:embed="rId5"/>
                <a:stretch>
                  <a:fillRect b="-6154"/>
                </a:stretch>
              </a:blipFill>
              <a:ln>
                <a:noFill/>
              </a:ln>
            </p:spPr>
            <p:txBody>
              <a:bodyPr/>
              <a:lstStyle/>
              <a:p>
                <a:r>
                  <a:rPr lang="es-CO">
                    <a:noFill/>
                  </a:rPr>
                  <a:t> </a:t>
                </a:r>
              </a:p>
            </p:txBody>
          </p:sp>
        </mc:Fallback>
      </mc:AlternateContent>
      <p:sp>
        <p:nvSpPr>
          <p:cNvPr id="15" name="14 CuadroTexto"/>
          <p:cNvSpPr txBox="1"/>
          <p:nvPr/>
        </p:nvSpPr>
        <p:spPr>
          <a:xfrm>
            <a:off x="3131840" y="3284984"/>
            <a:ext cx="504056" cy="707886"/>
          </a:xfrm>
          <a:prstGeom prst="rect">
            <a:avLst/>
          </a:prstGeom>
          <a:noFill/>
          <a:ln>
            <a:noFill/>
          </a:ln>
        </p:spPr>
        <p:txBody>
          <a:bodyPr wrap="square" rtlCol="0">
            <a:spAutoFit/>
          </a:bodyPr>
          <a:lstStyle/>
          <a:p>
            <a:r>
              <a:rPr lang="es-CO" sz="4000" dirty="0" smtClean="0"/>
              <a:t>=</a:t>
            </a:r>
          </a:p>
        </p:txBody>
      </p:sp>
      <p:sp>
        <p:nvSpPr>
          <p:cNvPr id="16" name="15 CuadroTexto"/>
          <p:cNvSpPr txBox="1"/>
          <p:nvPr/>
        </p:nvSpPr>
        <p:spPr>
          <a:xfrm>
            <a:off x="3131840" y="4737338"/>
            <a:ext cx="504056" cy="707886"/>
          </a:xfrm>
          <a:prstGeom prst="rect">
            <a:avLst/>
          </a:prstGeom>
          <a:noFill/>
          <a:ln>
            <a:noFill/>
          </a:ln>
        </p:spPr>
        <p:txBody>
          <a:bodyPr wrap="square" rtlCol="0">
            <a:spAutoFit/>
          </a:bodyPr>
          <a:lstStyle/>
          <a:p>
            <a:r>
              <a:rPr lang="es-CO" sz="4000" dirty="0" smtClean="0"/>
              <a:t>=</a:t>
            </a:r>
          </a:p>
        </p:txBody>
      </p:sp>
    </p:spTree>
    <p:extLst>
      <p:ext uri="{BB962C8B-B14F-4D97-AF65-F5344CB8AC3E}">
        <p14:creationId xmlns:p14="http://schemas.microsoft.com/office/powerpoint/2010/main" val="3516803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980728"/>
                <a:ext cx="8064896" cy="4897366"/>
              </a:xfrm>
              <a:prstGeom prst="rect">
                <a:avLst/>
              </a:prstGeom>
              <a:noFill/>
              <a:ln>
                <a:noFill/>
              </a:ln>
            </p:spPr>
            <p:txBody>
              <a:bodyPr wrap="square" rtlCol="0">
                <a:spAutoFit/>
              </a:bodyPr>
              <a:lstStyle/>
              <a:p>
                <a:r>
                  <a:rPr lang="es-CO" dirty="0" smtClean="0">
                    <a:solidFill>
                      <a:srgbClr val="FF0000"/>
                    </a:solidFill>
                  </a:rPr>
                  <a:t>4.1.3  AOM inicial</a:t>
                </a:r>
              </a:p>
              <a:p>
                <a:endParaRPr lang="es-CO" dirty="0"/>
              </a:p>
              <a:p>
                <a:pPr/>
                <a14:m>
                  <m:oMathPara xmlns:m="http://schemas.openxmlformats.org/officeDocument/2006/math">
                    <m:oMathParaPr>
                      <m:jc m:val="left"/>
                    </m:oMathParaPr>
                    <m:oMath xmlns:m="http://schemas.openxmlformats.org/officeDocument/2006/math">
                      <m:sSub>
                        <m:sSubPr>
                          <m:ctrlPr>
                            <a:rPr lang="es-CO" sz="1600" i="1" smtClean="0">
                              <a:latin typeface="Cambria Math"/>
                            </a:rPr>
                          </m:ctrlPr>
                        </m:sSubPr>
                        <m:e>
                          <m:r>
                            <a:rPr lang="es-CO" sz="1600" b="0" i="1" smtClean="0">
                              <a:latin typeface="Cambria Math"/>
                            </a:rPr>
                            <m:t>𝐴𝑂𝑀𝐼𝑁𝐼</m:t>
                          </m:r>
                        </m:e>
                        <m:sub>
                          <m:r>
                            <a:rPr lang="es-CO" sz="1600" b="0" i="1" smtClean="0">
                              <a:latin typeface="Cambria Math"/>
                            </a:rPr>
                            <m:t>𝑗</m:t>
                          </m:r>
                        </m:sub>
                      </m:sSub>
                      <m:r>
                        <a:rPr lang="es-CO" sz="1600" b="0" i="1" smtClean="0">
                          <a:latin typeface="Cambria Math"/>
                        </a:rPr>
                        <m:t>=</m:t>
                      </m:r>
                      <m:d>
                        <m:dPr>
                          <m:begChr m:val="{"/>
                          <m:endChr m:val="}"/>
                          <m:ctrlPr>
                            <a:rPr lang="es-CO" sz="1600" b="0" i="1" smtClean="0">
                              <a:latin typeface="Cambria Math"/>
                            </a:rPr>
                          </m:ctrlPr>
                        </m:dPr>
                        <m:e>
                          <m:func>
                            <m:funcPr>
                              <m:ctrlPr>
                                <a:rPr lang="es-CO" sz="1600" b="0" i="1" smtClean="0">
                                  <a:latin typeface="Cambria Math"/>
                                </a:rPr>
                              </m:ctrlPr>
                            </m:funcPr>
                            <m:fName>
                              <m:r>
                                <m:rPr>
                                  <m:sty m:val="p"/>
                                </m:rPr>
                                <a:rPr lang="es-CO" sz="1600" b="0" i="0" smtClean="0">
                                  <a:latin typeface="Cambria Math"/>
                                </a:rPr>
                                <m:t>min</m:t>
                              </m:r>
                            </m:fName>
                            <m:e>
                              <m:d>
                                <m:dPr>
                                  <m:ctrlPr>
                                    <a:rPr lang="es-CO" sz="1600" b="0" i="1" smtClean="0">
                                      <a:latin typeface="Cambria Math"/>
                                    </a:rPr>
                                  </m:ctrlPr>
                                </m:dPr>
                                <m:e>
                                  <m:r>
                                    <a:rPr lang="es-CO" sz="1600" b="0" i="1" smtClean="0">
                                      <a:latin typeface="Cambria Math"/>
                                    </a:rPr>
                                    <m:t>6,8%∗</m:t>
                                  </m:r>
                                  <m:sSub>
                                    <m:sSubPr>
                                      <m:ctrlPr>
                                        <a:rPr lang="es-CO" sz="1600" b="0" i="1" smtClean="0">
                                          <a:latin typeface="Cambria Math"/>
                                        </a:rPr>
                                      </m:ctrlPr>
                                    </m:sSubPr>
                                    <m:e>
                                      <m:r>
                                        <a:rPr lang="es-CO" sz="1600" b="0" i="1" smtClean="0">
                                          <a:latin typeface="Cambria Math"/>
                                        </a:rPr>
                                        <m:t>𝐶𝑅𝐼</m:t>
                                      </m:r>
                                    </m:e>
                                    <m:sub>
                                      <m:r>
                                        <a:rPr lang="es-CO" sz="1600" b="0" i="1" smtClean="0">
                                          <a:latin typeface="Cambria Math"/>
                                        </a:rPr>
                                        <m:t>𝑗</m:t>
                                      </m:r>
                                      <m:r>
                                        <a:rPr lang="es-CO" sz="1600" b="0" i="1" smtClean="0">
                                          <a:latin typeface="Cambria Math"/>
                                        </a:rPr>
                                        <m:t>,2013, </m:t>
                                      </m:r>
                                    </m:sub>
                                  </m:sSub>
                                  <m:f>
                                    <m:fPr>
                                      <m:ctrlPr>
                                        <a:rPr lang="es-CO" sz="1600" b="0" i="1" smtClean="0">
                                          <a:latin typeface="Cambria Math"/>
                                        </a:rPr>
                                      </m:ctrlPr>
                                    </m:fPr>
                                    <m:num>
                                      <m:sSub>
                                        <m:sSubPr>
                                          <m:ctrlPr>
                                            <a:rPr lang="es-CO" sz="1600" b="0" i="1" smtClean="0">
                                              <a:latin typeface="Cambria Math"/>
                                            </a:rPr>
                                          </m:ctrlPr>
                                        </m:sSubPr>
                                        <m:e>
                                          <m:r>
                                            <a:rPr lang="es-CO" sz="1600" b="0" i="1" smtClean="0">
                                              <a:latin typeface="Cambria Math"/>
                                            </a:rPr>
                                            <m:t>𝐴𝑂𝑀𝐷</m:t>
                                          </m:r>
                                        </m:e>
                                        <m:sub>
                                          <m:r>
                                            <a:rPr lang="es-CO" sz="1600" b="0" i="1" smtClean="0">
                                              <a:latin typeface="Cambria Math"/>
                                            </a:rPr>
                                            <m:t>𝑗</m:t>
                                          </m:r>
                                          <m:r>
                                            <a:rPr lang="es-CO" sz="1600" b="0" i="1" smtClean="0">
                                              <a:latin typeface="Cambria Math"/>
                                            </a:rPr>
                                            <m:t>,09−13</m:t>
                                          </m:r>
                                        </m:sub>
                                      </m:sSub>
                                      <m:r>
                                        <a:rPr lang="es-CO" sz="1600" b="0" i="1" smtClean="0">
                                          <a:latin typeface="Cambria Math"/>
                                        </a:rPr>
                                        <m:t>+</m:t>
                                      </m:r>
                                      <m:sSub>
                                        <m:sSubPr>
                                          <m:ctrlPr>
                                            <a:rPr lang="es-CO" sz="1600" b="0" i="1" smtClean="0">
                                              <a:latin typeface="Cambria Math"/>
                                            </a:rPr>
                                          </m:ctrlPr>
                                        </m:sSubPr>
                                        <m:e>
                                          <m:r>
                                            <a:rPr lang="es-CO" sz="1600" b="0" i="1" smtClean="0">
                                              <a:latin typeface="Cambria Math"/>
                                            </a:rPr>
                                            <m:t>𝐴𝑂𝑀𝑅</m:t>
                                          </m:r>
                                        </m:e>
                                        <m:sub>
                                          <m:r>
                                            <a:rPr lang="es-CO" sz="1600" b="0" i="1" smtClean="0">
                                              <a:latin typeface="Cambria Math"/>
                                            </a:rPr>
                                            <m:t>𝑗</m:t>
                                          </m:r>
                                          <m:r>
                                            <a:rPr lang="es-CO" sz="1600" b="0" i="1" smtClean="0">
                                              <a:latin typeface="Cambria Math"/>
                                            </a:rPr>
                                            <m:t>,09−13</m:t>
                                          </m:r>
                                        </m:sub>
                                      </m:sSub>
                                    </m:num>
                                    <m:den>
                                      <m:r>
                                        <a:rPr lang="es-CO" sz="1600" b="0" i="1" smtClean="0">
                                          <a:latin typeface="Cambria Math"/>
                                        </a:rPr>
                                        <m:t>2</m:t>
                                      </m:r>
                                    </m:den>
                                  </m:f>
                                </m:e>
                              </m:d>
                            </m:e>
                          </m:func>
                          <m:r>
                            <a:rPr lang="es-CO" sz="1600" b="0" i="1" smtClean="0">
                              <a:latin typeface="Cambria Math"/>
                            </a:rPr>
                            <m:t>−</m:t>
                          </m:r>
                          <m:sSub>
                            <m:sSubPr>
                              <m:ctrlPr>
                                <a:rPr lang="es-CO" sz="1600" b="0" i="1" smtClean="0">
                                  <a:latin typeface="Cambria Math"/>
                                </a:rPr>
                              </m:ctrlPr>
                            </m:sSubPr>
                            <m:e>
                              <m:r>
                                <a:rPr lang="es-CO" sz="1600" b="0" i="1" smtClean="0">
                                  <a:latin typeface="Cambria Math"/>
                                </a:rPr>
                                <m:t>𝐴𝑂𝑀𝑃</m:t>
                              </m:r>
                            </m:e>
                            <m:sub>
                              <m:r>
                                <a:rPr lang="es-CO" sz="1600" b="0" i="1" smtClean="0">
                                  <a:latin typeface="Cambria Math"/>
                                </a:rPr>
                                <m:t>𝑗</m:t>
                              </m:r>
                            </m:sub>
                          </m:sSub>
                        </m:e>
                      </m:d>
                      <m:r>
                        <a:rPr lang="es-CO" sz="1600" b="0" i="1" smtClean="0">
                          <a:latin typeface="Cambria Math"/>
                        </a:rPr>
                        <m:t>∗</m:t>
                      </m:r>
                      <m:f>
                        <m:fPr>
                          <m:ctrlPr>
                            <a:rPr lang="es-CO" sz="1600" b="0" i="1" smtClean="0">
                              <a:latin typeface="Cambria Math"/>
                            </a:rPr>
                          </m:ctrlPr>
                        </m:fPr>
                        <m:num>
                          <m:sSub>
                            <m:sSubPr>
                              <m:ctrlPr>
                                <a:rPr lang="es-CO" sz="1600" b="0" i="1" smtClean="0">
                                  <a:latin typeface="Cambria Math"/>
                                </a:rPr>
                              </m:ctrlPr>
                            </m:sSubPr>
                            <m:e>
                              <m:r>
                                <a:rPr lang="es-CO" sz="1600" b="0" i="1" smtClean="0">
                                  <a:latin typeface="Cambria Math"/>
                                </a:rPr>
                                <m:t>𝐼𝑃𝑃</m:t>
                              </m:r>
                            </m:e>
                            <m:sub>
                              <m:r>
                                <a:rPr lang="es-CO" sz="1600" b="0" i="1" smtClean="0">
                                  <a:latin typeface="Cambria Math"/>
                                </a:rPr>
                                <m:t>𝑓𝑐</m:t>
                              </m:r>
                            </m:sub>
                          </m:sSub>
                        </m:num>
                        <m:den>
                          <m:sSub>
                            <m:sSubPr>
                              <m:ctrlPr>
                                <a:rPr lang="es-CO" sz="1600" b="0" i="1" smtClean="0">
                                  <a:latin typeface="Cambria Math"/>
                                </a:rPr>
                              </m:ctrlPr>
                            </m:sSubPr>
                            <m:e>
                              <m:r>
                                <a:rPr lang="es-CO" sz="1600" b="0" i="1" smtClean="0">
                                  <a:latin typeface="Cambria Math"/>
                                </a:rPr>
                                <m:t>𝐼𝑃𝑃</m:t>
                              </m:r>
                            </m:e>
                            <m:sub>
                              <m:r>
                                <a:rPr lang="es-CO" sz="1600" b="0" i="1" smtClean="0">
                                  <a:latin typeface="Cambria Math"/>
                                </a:rPr>
                                <m:t>2013</m:t>
                              </m:r>
                            </m:sub>
                          </m:sSub>
                        </m:den>
                      </m:f>
                    </m:oMath>
                  </m:oMathPara>
                </a14:m>
                <a:endParaRPr lang="es-CO" sz="1600" dirty="0" smtClean="0"/>
              </a:p>
              <a:p>
                <a:endParaRPr lang="es-CO" sz="1600" dirty="0"/>
              </a:p>
              <a:p>
                <a14:m>
                  <m:oMath xmlns:m="http://schemas.openxmlformats.org/officeDocument/2006/math">
                    <m:sSub>
                      <m:sSubPr>
                        <m:ctrlPr>
                          <a:rPr lang="es-CO" i="1">
                            <a:latin typeface="Cambria Math"/>
                          </a:rPr>
                        </m:ctrlPr>
                      </m:sSubPr>
                      <m:e>
                        <m:r>
                          <a:rPr lang="es-CO" i="1">
                            <a:latin typeface="Cambria Math"/>
                          </a:rPr>
                          <m:t>𝐶𝑅𝐼</m:t>
                        </m:r>
                      </m:e>
                      <m:sub>
                        <m:r>
                          <a:rPr lang="es-CO" i="1">
                            <a:latin typeface="Cambria Math"/>
                          </a:rPr>
                          <m:t>𝑗</m:t>
                        </m:r>
                        <m:r>
                          <a:rPr lang="es-CO" i="1">
                            <a:latin typeface="Cambria Math"/>
                          </a:rPr>
                          <m:t>,2013, </m:t>
                        </m:r>
                      </m:sub>
                    </m:sSub>
                  </m:oMath>
                </a14:m>
                <a:r>
                  <a:rPr lang="es-CO" dirty="0" smtClean="0"/>
                  <a:t> : Suma de los valores de reposición de la inversión de cada nivel de tensión del OR utilizada para calcular el </a:t>
                </a:r>
                <a14:m>
                  <m:oMath xmlns:m="http://schemas.openxmlformats.org/officeDocument/2006/math">
                    <m:sSub>
                      <m:sSubPr>
                        <m:ctrlPr>
                          <a:rPr lang="es-CO" i="1" smtClean="0">
                            <a:latin typeface="Cambria Math"/>
                          </a:rPr>
                        </m:ctrlPr>
                      </m:sSubPr>
                      <m:e>
                        <m:r>
                          <a:rPr lang="es-CO" b="0" i="1" smtClean="0">
                            <a:latin typeface="Cambria Math"/>
                          </a:rPr>
                          <m:t>𝑃𝐴𝑂𝑀𝐷</m:t>
                        </m:r>
                      </m:e>
                      <m:sub>
                        <m:r>
                          <a:rPr lang="es-CO" b="0" i="1" smtClean="0">
                            <a:latin typeface="Cambria Math"/>
                          </a:rPr>
                          <m:t>𝑗</m:t>
                        </m:r>
                        <m:r>
                          <a:rPr lang="es-CO" b="0" i="1" smtClean="0">
                            <a:latin typeface="Cambria Math"/>
                          </a:rPr>
                          <m:t>,2013</m:t>
                        </m:r>
                      </m:sub>
                    </m:sSub>
                  </m:oMath>
                </a14:m>
                <a:r>
                  <a:rPr lang="es-CO" dirty="0" smtClean="0"/>
                  <a:t> , de acuerdo con o señalado en el numeral 10.3 del anexo general de la resolución CREG 097 de 2008.</a:t>
                </a:r>
              </a:p>
              <a:p>
                <a:endParaRPr lang="es-CO" dirty="0"/>
              </a:p>
              <a:p>
                <a:r>
                  <a:rPr lang="es-CO" dirty="0" smtClean="0"/>
                  <a:t> </a:t>
                </a:r>
                <a:r>
                  <a:rPr lang="es-CO" dirty="0" smtClean="0">
                    <a:solidFill>
                      <a:srgbClr val="FF0000"/>
                    </a:solidFill>
                  </a:rPr>
                  <a:t>4.1.4  AOM por niveles de tensión</a:t>
                </a:r>
              </a:p>
              <a:p>
                <a:endParaRPr lang="es-CO" dirty="0"/>
              </a:p>
              <a:p>
                <a:r>
                  <a:rPr lang="es-CO" dirty="0" smtClean="0"/>
                  <a:t>El AOM eficiente para cada nivel de tensión se calcula así:</a:t>
                </a:r>
              </a:p>
              <a:p>
                <a:endParaRPr lang="es-CO" i="1" dirty="0" smtClean="0">
                  <a:latin typeface="Cambria Math"/>
                </a:endParaRPr>
              </a:p>
              <a:p>
                <a:pPr/>
                <a14:m>
                  <m:oMathPara xmlns:m="http://schemas.openxmlformats.org/officeDocument/2006/math">
                    <m:oMathParaPr>
                      <m:jc m:val="center"/>
                    </m:oMathParaPr>
                    <m:oMath xmlns:m="http://schemas.openxmlformats.org/officeDocument/2006/math">
                      <m:sSub>
                        <m:sSubPr>
                          <m:ctrlPr>
                            <a:rPr lang="es-CO" i="1" smtClean="0">
                              <a:latin typeface="Cambria Math"/>
                            </a:rPr>
                          </m:ctrlPr>
                        </m:sSubPr>
                        <m:e>
                          <m:r>
                            <a:rPr lang="es-CO" b="0" i="1" smtClean="0">
                              <a:latin typeface="Cambria Math"/>
                            </a:rPr>
                            <m:t>𝐴𝑂𝑀𝑏𝑎𝑠𝑒</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𝐴𝑂𝑀𝑏𝑎𝑠𝑒</m:t>
                          </m:r>
                        </m:e>
                        <m:sub>
                          <m:r>
                            <a:rPr lang="es-CO" b="0" i="1" smtClean="0">
                              <a:latin typeface="Cambria Math"/>
                            </a:rPr>
                            <m:t>𝑗</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num>
                        <m:den>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4</m:t>
                              </m:r>
                            </m:sup>
                            <m:e>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e>
                          </m:nary>
                        </m:den>
                      </m:f>
                    </m:oMath>
                  </m:oMathPara>
                </a14:m>
                <a:endParaRPr lang="es-CO" dirty="0" smtClean="0"/>
              </a:p>
              <a:p>
                <a14:m>
                  <m:oMath xmlns:m="http://schemas.openxmlformats.org/officeDocument/2006/math">
                    <m:sSub>
                      <m:sSubPr>
                        <m:ctrlPr>
                          <a:rPr lang="es-CO" i="1">
                            <a:latin typeface="Cambria Math"/>
                          </a:rPr>
                        </m:ctrlPr>
                      </m:sSubPr>
                      <m:e>
                        <m:r>
                          <a:rPr lang="es-CO" b="0" i="1" smtClean="0">
                            <a:latin typeface="Cambria Math"/>
                          </a:rPr>
                          <m:t>𝐵𝑅𝐴𝐸</m:t>
                        </m:r>
                      </m:e>
                      <m:sub>
                        <m:r>
                          <a:rPr lang="es-CO" i="1">
                            <a:latin typeface="Cambria Math"/>
                          </a:rPr>
                          <m:t>𝑗</m:t>
                        </m:r>
                        <m:r>
                          <a:rPr lang="es-CO" i="1">
                            <a:latin typeface="Cambria Math"/>
                          </a:rPr>
                          <m:t>,</m:t>
                        </m:r>
                        <m:r>
                          <a:rPr lang="es-CO" i="1">
                            <a:latin typeface="Cambria Math"/>
                          </a:rPr>
                          <m:t>𝑛</m:t>
                        </m:r>
                        <m:r>
                          <a:rPr lang="es-CO" i="1">
                            <a:latin typeface="Cambria Math"/>
                          </a:rPr>
                          <m:t>,0</m:t>
                        </m:r>
                      </m:sub>
                    </m:sSub>
                  </m:oMath>
                </a14:m>
                <a:r>
                  <a:rPr lang="es-CO" dirty="0" smtClean="0"/>
                  <a:t> : Base regulatoria de activos eléctricos en el año t-1=0 calculada de acuerdo con lo previsto en el numeral 3.1.1.</a:t>
                </a:r>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980728"/>
                <a:ext cx="8064896" cy="4897366"/>
              </a:xfrm>
              <a:prstGeom prst="rect">
                <a:avLst/>
              </a:prstGeom>
              <a:blipFill rotWithShape="1">
                <a:blip r:embed="rId2"/>
                <a:stretch>
                  <a:fillRect l="-605" t="-623" b="-112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211370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404664"/>
                <a:ext cx="7992888" cy="6275564"/>
              </a:xfrm>
              <a:prstGeom prst="rect">
                <a:avLst/>
              </a:prstGeom>
              <a:noFill/>
              <a:ln>
                <a:noFill/>
              </a:ln>
            </p:spPr>
            <p:txBody>
              <a:bodyPr wrap="square" rtlCol="0">
                <a:spAutoFit/>
              </a:bodyPr>
              <a:lstStyle/>
              <a:p>
                <a:r>
                  <a:rPr lang="es-CO" dirty="0" smtClean="0">
                    <a:solidFill>
                      <a:srgbClr val="FF0000"/>
                    </a:solidFill>
                  </a:rPr>
                  <a:t>4.2  VALOR DE AOM PARA NUEVAS INVERSIONES</a:t>
                </a:r>
              </a:p>
              <a:p>
                <a:endParaRPr lang="es-CO" dirty="0"/>
              </a:p>
              <a:p>
                <a:r>
                  <a:rPr lang="es-CO" dirty="0" smtClean="0"/>
                  <a:t>Para nuevas inversiones diferentes a reposición</a:t>
                </a:r>
              </a:p>
              <a:p>
                <a:endParaRPr lang="es-CO" dirty="0"/>
              </a:p>
              <a:p>
                <a:pPr algn="ctr"/>
                <a14:m>
                  <m:oMath xmlns:m="http://schemas.openxmlformats.org/officeDocument/2006/math">
                    <m:sSub>
                      <m:sSubPr>
                        <m:ctrlPr>
                          <a:rPr lang="es-CO" i="1" smtClean="0">
                            <a:latin typeface="Cambria Math"/>
                          </a:rPr>
                        </m:ctrlPr>
                      </m:sSubPr>
                      <m:e>
                        <m:r>
                          <a:rPr lang="es-CO" b="0" i="1" smtClean="0">
                            <a:latin typeface="Cambria Math"/>
                          </a:rPr>
                          <m:t>𝐴𝑂𝑀𝑁𝐼</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=2%∗</m:t>
                    </m:r>
                    <m:sSub>
                      <m:sSubPr>
                        <m:ctrlPr>
                          <a:rPr lang="es-CO" b="0" i="1" smtClean="0">
                            <a:latin typeface="Cambria Math"/>
                          </a:rPr>
                        </m:ctrlPr>
                      </m:sSubPr>
                      <m:e>
                        <m:r>
                          <a:rPr lang="es-CO" b="0" i="1" smtClean="0">
                            <a:latin typeface="Cambria Math"/>
                          </a:rPr>
                          <m:t>𝑉𝐴𝐶𝑁𝐼</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a14:m>
                <a:r>
                  <a:rPr lang="es-CO" dirty="0" smtClean="0"/>
                  <a:t>  para n = 4 o 3</a:t>
                </a:r>
              </a:p>
              <a:p>
                <a:endParaRPr lang="es-CO" dirty="0"/>
              </a:p>
              <a:p>
                <a:pPr algn="ctr"/>
                <a14:m>
                  <m:oMath xmlns:m="http://schemas.openxmlformats.org/officeDocument/2006/math">
                    <m:sSub>
                      <m:sSubPr>
                        <m:ctrlPr>
                          <a:rPr lang="es-CO" i="1">
                            <a:latin typeface="Cambria Math"/>
                          </a:rPr>
                        </m:ctrlPr>
                      </m:sSubPr>
                      <m:e>
                        <m:r>
                          <a:rPr lang="es-CO" i="1">
                            <a:latin typeface="Cambria Math"/>
                          </a:rPr>
                          <m:t>𝐴𝑂𝑀𝑁𝐼</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𝑡</m:t>
                        </m:r>
                      </m:sub>
                    </m:sSub>
                    <m:r>
                      <a:rPr lang="es-CO" b="0" i="1" smtClean="0">
                        <a:latin typeface="Cambria Math"/>
                      </a:rPr>
                      <m:t>=4%∗</m:t>
                    </m:r>
                    <m:sSub>
                      <m:sSubPr>
                        <m:ctrlPr>
                          <a:rPr lang="es-CO" b="0" i="1" smtClean="0">
                            <a:latin typeface="Cambria Math"/>
                          </a:rPr>
                        </m:ctrlPr>
                      </m:sSubPr>
                      <m:e>
                        <m:r>
                          <a:rPr lang="es-CO" b="0" i="1" smtClean="0">
                            <a:latin typeface="Cambria Math"/>
                          </a:rPr>
                          <m:t>𝑉𝐴𝐶𝑁𝐼</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a14:m>
                <a:r>
                  <a:rPr lang="es-CO" dirty="0" smtClean="0"/>
                  <a:t>  para n = 2 o 1 </a:t>
                </a:r>
              </a:p>
              <a:p>
                <a:pPr algn="ctr"/>
                <a:endParaRPr lang="es-CO" dirty="0"/>
              </a:p>
              <a:p>
                <a14:m>
                  <m:oMath xmlns:m="http://schemas.openxmlformats.org/officeDocument/2006/math">
                    <m:sSub>
                      <m:sSubPr>
                        <m:ctrlPr>
                          <a:rPr lang="es-CO" i="1">
                            <a:latin typeface="Cambria Math"/>
                          </a:rPr>
                        </m:ctrlPr>
                      </m:sSubPr>
                      <m:e>
                        <m:r>
                          <a:rPr lang="es-CO" i="1">
                            <a:latin typeface="Cambria Math"/>
                          </a:rPr>
                          <m:t>𝐴𝑂𝑀𝑁𝐼</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𝑡</m:t>
                        </m:r>
                      </m:sub>
                    </m:sSub>
                  </m:oMath>
                </a14:m>
                <a:r>
                  <a:rPr lang="es-CO" dirty="0" smtClean="0"/>
                  <a:t> : Valor del AOM para las nuevas inversiones expresado en pesos de la fecha de corte.</a:t>
                </a:r>
              </a:p>
              <a:p>
                <a:endParaRPr lang="es-CO" dirty="0"/>
              </a:p>
              <a:p>
                <a14:m>
                  <m:oMath xmlns:m="http://schemas.openxmlformats.org/officeDocument/2006/math">
                    <m:sSub>
                      <m:sSubPr>
                        <m:ctrlPr>
                          <a:rPr lang="es-CO" i="1">
                            <a:latin typeface="Cambria Math"/>
                          </a:rPr>
                        </m:ctrlPr>
                      </m:sSubPr>
                      <m:e>
                        <m:r>
                          <a:rPr lang="es-CO" i="1">
                            <a:latin typeface="Cambria Math"/>
                          </a:rPr>
                          <m:t>𝑉𝐴𝐶𝑁𝐼</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𝑡</m:t>
                        </m:r>
                      </m:sub>
                    </m:sSub>
                  </m:oMath>
                </a14:m>
                <a:r>
                  <a:rPr lang="es-CO" dirty="0" smtClean="0"/>
                  <a:t> : Valor acumulado hasta el año t de las nuevas inversiones, diferentes a reposición expresado en pesos de la fecha de corte.</a:t>
                </a:r>
              </a:p>
              <a:p>
                <a:endParaRPr lang="es-CO" dirty="0"/>
              </a:p>
              <a:p>
                <a:r>
                  <a:rPr lang="es-CO" dirty="0" smtClean="0">
                    <a:solidFill>
                      <a:srgbClr val="FF0000"/>
                    </a:solidFill>
                  </a:rPr>
                  <a:t>4.3   VERIFICACIÓN DEL VALOR ANUAL DE AOM</a:t>
                </a:r>
              </a:p>
              <a:p>
                <a:endParaRPr lang="es-CO" dirty="0"/>
              </a:p>
              <a:p>
                <a:r>
                  <a:rPr lang="es-CO" dirty="0" smtClean="0"/>
                  <a:t>Para verificar la información de AOM, los OR deberán reportarla cada año, el 30 de abril, a la Superintendencia de Servicios Públicos Domiciliarios junto con un concepto por parte de una firma auditora. La información presentada después de esta fecha se considerará como no entregada. El OR que no entregue la información deberá </a:t>
                </a:r>
                <a:r>
                  <a:rPr lang="es-CO" dirty="0" err="1" smtClean="0"/>
                  <a:t>apllicar</a:t>
                </a:r>
                <a:r>
                  <a:rPr lang="es-CO" dirty="0" smtClean="0"/>
                  <a:t> una disminución del 5% al ingreso anual de AOM previsto para el año que no entregue la información.</a:t>
                </a:r>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404664"/>
                <a:ext cx="7992888" cy="6275564"/>
              </a:xfrm>
              <a:prstGeom prst="rect">
                <a:avLst/>
              </a:prstGeom>
              <a:blipFill rotWithShape="1">
                <a:blip r:embed="rId2"/>
                <a:stretch>
                  <a:fillRect l="-610" t="-485" r="-915" b="-583"/>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362876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764704"/>
                <a:ext cx="8136904" cy="5676939"/>
              </a:xfrm>
              <a:prstGeom prst="rect">
                <a:avLst/>
              </a:prstGeom>
              <a:noFill/>
              <a:ln>
                <a:noFill/>
              </a:ln>
            </p:spPr>
            <p:txBody>
              <a:bodyPr wrap="square" rtlCol="0">
                <a:spAutoFit/>
              </a:bodyPr>
              <a:lstStyle/>
              <a:p>
                <a:pPr algn="ctr"/>
                <a:r>
                  <a:rPr lang="es-CO" dirty="0" smtClean="0">
                    <a:solidFill>
                      <a:srgbClr val="FF0000"/>
                    </a:solidFill>
                  </a:rPr>
                  <a:t>CAPÍTULO 5.  INGRESO ANUAL POR INCENTIVOS, IAINC</a:t>
                </a:r>
              </a:p>
              <a:p>
                <a:endParaRPr lang="es-CO" dirty="0"/>
              </a:p>
              <a:p>
                <a:r>
                  <a:rPr lang="es-CO" dirty="0" smtClean="0"/>
                  <a:t>Se calculan con base en la siguiente expresión.</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𝐼𝐴𝐼𝑁𝐶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𝐼𝑁𝐶𝐼𝑁𝑉</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𝐼𝑁𝐶𝐴𝑂𝑀</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𝐼𝑁𝐶𝐶𝑆</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dirty="0" smtClean="0"/>
              </a:p>
              <a:p>
                <a:endParaRPr lang="es-CO" dirty="0"/>
              </a:p>
              <a:p>
                <a:r>
                  <a:rPr lang="es-CO" dirty="0" smtClean="0"/>
                  <a:t>IAINC : Ingreso anual por incentivos.</a:t>
                </a:r>
              </a:p>
              <a:p>
                <a:r>
                  <a:rPr lang="es-CO" dirty="0" smtClean="0"/>
                  <a:t>INCINV : Ingreso anual por incentivos asociados con la eficiencia en inversiones.</a:t>
                </a:r>
              </a:p>
              <a:p>
                <a:r>
                  <a:rPr lang="es-CO" dirty="0" smtClean="0"/>
                  <a:t>INCAOM : Ingreso anual por incentivos asociados con la eficiencia en AOM.</a:t>
                </a:r>
              </a:p>
              <a:p>
                <a:r>
                  <a:rPr lang="es-CO" dirty="0" smtClean="0"/>
                  <a:t>INCCS : Ingreso anual por incentivos asociados con la calidad del servicio.</a:t>
                </a:r>
              </a:p>
              <a:p>
                <a:endParaRPr lang="es-CO" dirty="0"/>
              </a:p>
              <a:p>
                <a:r>
                  <a:rPr lang="es-CO" dirty="0" smtClean="0">
                    <a:solidFill>
                      <a:srgbClr val="FF0000"/>
                    </a:solidFill>
                  </a:rPr>
                  <a:t>5.1 INCENTIVOS POR EFICIENCIA EN INVERSIONES</a:t>
                </a:r>
              </a:p>
              <a:p>
                <a:endParaRPr lang="es-CO" dirty="0"/>
              </a:p>
              <a:p>
                <a:r>
                  <a:rPr lang="es-CO" dirty="0" smtClean="0"/>
                  <a:t>Solamente aplica para los OR que cuenten con un plan de inversiones aprobado por la CREG.</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𝐼𝑁𝐶𝐼𝑁𝑉</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𝐼𝑁𝑉𝑅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𝐼𝑁𝐶𝐼𝐴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m:oMathPara>
                </a14:m>
                <a:endParaRPr lang="es-CO" dirty="0" smtClean="0"/>
              </a:p>
              <a:p>
                <a:endParaRPr lang="es-CO" dirty="0"/>
              </a:p>
              <a:p>
                <a:r>
                  <a:rPr lang="es-CO" dirty="0" smtClean="0"/>
                  <a:t>INVR : Inversiones de referencia del OR, valor en pesos de la fecha de corte.</a:t>
                </a:r>
              </a:p>
              <a:p>
                <a:r>
                  <a:rPr lang="es-CO" dirty="0" smtClean="0"/>
                  <a:t>INCIA : Incentivo por eficiencia en inversiones alcanzado en el año t-1</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764704"/>
                <a:ext cx="8136904" cy="5676939"/>
              </a:xfrm>
              <a:prstGeom prst="rect">
                <a:avLst/>
              </a:prstGeom>
              <a:blipFill rotWithShape="1">
                <a:blip r:embed="rId2"/>
                <a:stretch>
                  <a:fillRect l="-599" t="-536" b="-644"/>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061275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764704"/>
                <a:ext cx="8136904" cy="5835828"/>
              </a:xfrm>
              <a:prstGeom prst="rect">
                <a:avLst/>
              </a:prstGeom>
              <a:noFill/>
              <a:ln>
                <a:noFill/>
              </a:ln>
            </p:spPr>
            <p:txBody>
              <a:bodyPr wrap="square" rtlCol="0">
                <a:spAutoFit/>
              </a:bodyPr>
              <a:lstStyle/>
              <a:p>
                <a:r>
                  <a:rPr lang="es-CO" dirty="0" smtClean="0">
                    <a:solidFill>
                      <a:srgbClr val="FF0000"/>
                    </a:solidFill>
                  </a:rPr>
                  <a:t>5.1.1 Inversiones de referencia</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𝐼𝑁𝑉𝑅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𝐼𝐶</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𝐼𝑃</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dirty="0" smtClean="0"/>
              </a:p>
              <a:p>
                <a:endParaRPr lang="es-CO" dirty="0"/>
              </a:p>
              <a:p>
                <a:r>
                  <a:rPr lang="es-CO" dirty="0" smtClean="0"/>
                  <a:t>Corresponden a inversiones en Expansión, Reposición, Calidad y Pérdidas, valorados con las UC definidas en el capítulo 14.</a:t>
                </a:r>
              </a:p>
              <a:p>
                <a:endParaRPr lang="es-CO" dirty="0"/>
              </a:p>
              <a:p>
                <a:r>
                  <a:rPr lang="es-CO" dirty="0" smtClean="0">
                    <a:solidFill>
                      <a:srgbClr val="FF0000"/>
                    </a:solidFill>
                  </a:rPr>
                  <a:t>5.1.2 Incentivo por eficiencia en inversiones alcanzado</a:t>
                </a:r>
              </a:p>
              <a:p>
                <a:endParaRPr lang="es-CO" dirty="0"/>
              </a:p>
              <a:p>
                <a:pPr/>
                <a14:m>
                  <m:oMathPara xmlns:m="http://schemas.openxmlformats.org/officeDocument/2006/math">
                    <m:oMathParaPr>
                      <m:jc m:val="centerGroup"/>
                    </m:oMathParaPr>
                    <m:oMath xmlns:m="http://schemas.openxmlformats.org/officeDocument/2006/math">
                      <m:sSub>
                        <m:sSubPr>
                          <m:ctrlPr>
                            <a:rPr lang="es-CO" sz="1400" i="1" smtClean="0">
                              <a:latin typeface="Cambria Math"/>
                            </a:rPr>
                          </m:ctrlPr>
                        </m:sSubPr>
                        <m:e>
                          <m:r>
                            <a:rPr lang="es-CO" sz="1400" b="0" i="1" smtClean="0">
                              <a:latin typeface="Cambria Math"/>
                            </a:rPr>
                            <m:t>𝐼𝑁𝐶𝐼𝐴</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m:t>
                      </m:r>
                      <m:f>
                        <m:fPr>
                          <m:ctrlPr>
                            <a:rPr lang="es-CO" sz="1400" b="0" i="1" smtClean="0">
                              <a:latin typeface="Cambria Math"/>
                            </a:rPr>
                          </m:ctrlPr>
                        </m:fPr>
                        <m:num>
                          <m:r>
                            <a:rPr lang="es-CO" sz="1400" b="0" i="1" smtClean="0">
                              <a:latin typeface="Cambria Math"/>
                            </a:rPr>
                            <m:t>109,15−1,85+</m:t>
                          </m:r>
                          <m:sSub>
                            <m:sSubPr>
                              <m:ctrlPr>
                                <a:rPr lang="es-CO" sz="1400" b="0" i="1" smtClean="0">
                                  <a:latin typeface="Cambria Math"/>
                                </a:rPr>
                              </m:ctrlPr>
                            </m:sSubPr>
                            <m:e>
                              <m:r>
                                <a:rPr lang="es-CO" sz="1400" b="0" i="1" smtClean="0">
                                  <a:latin typeface="Cambria Math"/>
                                </a:rPr>
                                <m:t>𝑁𝐼𝐸</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+0,015∗</m:t>
                          </m:r>
                          <m:sSub>
                            <m:sSubPr>
                              <m:ctrlPr>
                                <a:rPr lang="es-CO" sz="1400" b="0" i="1" smtClean="0">
                                  <a:latin typeface="Cambria Math"/>
                                </a:rPr>
                              </m:ctrlPr>
                            </m:sSubPr>
                            <m:e>
                              <m:r>
                                <a:rPr lang="es-CO" sz="1400" b="0" i="1" smtClean="0">
                                  <a:latin typeface="Cambria Math"/>
                                </a:rPr>
                                <m:t>𝑁𝐼𝑂𝑅</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m:t>
                          </m:r>
                          <m:sSub>
                            <m:sSubPr>
                              <m:ctrlPr>
                                <a:rPr lang="es-CO" sz="1400" b="0" i="1" smtClean="0">
                                  <a:latin typeface="Cambria Math"/>
                                </a:rPr>
                              </m:ctrlPr>
                            </m:sSubPr>
                            <m:e>
                              <m:r>
                                <a:rPr lang="es-CO" sz="1400" b="0" i="1" smtClean="0">
                                  <a:latin typeface="Cambria Math"/>
                                </a:rPr>
                                <m:t>𝑁𝐼𝐸</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−0,0075∗</m:t>
                          </m:r>
                          <m:sSubSup>
                            <m:sSubSupPr>
                              <m:ctrlPr>
                                <a:rPr lang="es-CO" sz="1400" b="0" i="1" smtClean="0">
                                  <a:latin typeface="Cambria Math"/>
                                </a:rPr>
                              </m:ctrlPr>
                            </m:sSubSupPr>
                            <m:e>
                              <m:r>
                                <a:rPr lang="es-CO" sz="1400" b="0" i="1" smtClean="0">
                                  <a:latin typeface="Cambria Math"/>
                                </a:rPr>
                                <m:t>𝑁𝐼𝑂𝑅</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up>
                              <m:r>
                                <a:rPr lang="es-CO" sz="1400" b="0" i="1" smtClean="0">
                                  <a:latin typeface="Cambria Math"/>
                                </a:rPr>
                                <m:t>2</m:t>
                              </m:r>
                            </m:sup>
                          </m:sSubSup>
                          <m:r>
                            <a:rPr lang="es-CO" sz="1400" b="0" i="1" smtClean="0">
                              <a:latin typeface="Cambria Math"/>
                            </a:rPr>
                            <m:t>+</m:t>
                          </m:r>
                          <m:sSub>
                            <m:sSubPr>
                              <m:ctrlPr>
                                <a:rPr lang="es-CO" sz="1400" b="0" i="1" smtClean="0">
                                  <a:latin typeface="Cambria Math"/>
                                </a:rPr>
                              </m:ctrlPr>
                            </m:sSubPr>
                            <m:e>
                              <m:r>
                                <a:rPr lang="es-CO" sz="1400" b="0" i="1" smtClean="0">
                                  <a:latin typeface="Cambria Math"/>
                                </a:rPr>
                                <m:t>𝐼𝐴𝐼</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num>
                        <m:den>
                          <m:r>
                            <a:rPr lang="es-CO" sz="1400" b="0" i="1" smtClean="0">
                              <a:latin typeface="Cambria Math"/>
                            </a:rPr>
                            <m:t>100</m:t>
                          </m:r>
                        </m:den>
                      </m:f>
                    </m:oMath>
                  </m:oMathPara>
                </a14:m>
                <a:endParaRPr lang="es-CO" sz="1400" dirty="0" smtClean="0"/>
              </a:p>
              <a:p>
                <a:endParaRPr lang="es-CO" sz="1400" dirty="0"/>
              </a:p>
              <a:p>
                <a:r>
                  <a:rPr lang="es-CO" dirty="0" smtClean="0"/>
                  <a:t>NIE : Nivel de inversiones ejecutadas durante el año t-1</a:t>
                </a:r>
              </a:p>
              <a:p>
                <a:r>
                  <a:rPr lang="es-CO" dirty="0" smtClean="0"/>
                  <a:t>NIOR : Nivel de inversiones declarado por el OR para el año t-1</a:t>
                </a:r>
              </a:p>
              <a:p>
                <a:r>
                  <a:rPr lang="es-CO" dirty="0" smtClean="0"/>
                  <a:t>IAI : Incentivo de información que de acuerdo con el nivel de inversiones declarado y el nivel de inversiones ejecutado toma los siguientes valores:</a:t>
                </a:r>
              </a:p>
              <a:p>
                <a:r>
                  <a:rPr lang="es-CO" dirty="0" smtClean="0"/>
                  <a:t>Si </a:t>
                </a:r>
                <a14:m>
                  <m:oMath xmlns:m="http://schemas.openxmlformats.org/officeDocument/2006/math">
                    <m:sSub>
                      <m:sSubPr>
                        <m:ctrlPr>
                          <a:rPr lang="es-CO" i="1" smtClean="0">
                            <a:latin typeface="Cambria Math"/>
                          </a:rPr>
                        </m:ctrlPr>
                      </m:sSubPr>
                      <m:e>
                        <m:r>
                          <a:rPr lang="es-CO" b="0" i="1" smtClean="0">
                            <a:latin typeface="Cambria Math"/>
                          </a:rPr>
                          <m:t>𝑁𝐼𝑂𝑅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a14:m>
                <a:r>
                  <a:rPr lang="es-CO" dirty="0" smtClean="0"/>
                  <a:t> y </a:t>
                </a:r>
                <a14:m>
                  <m:oMath xmlns:m="http://schemas.openxmlformats.org/officeDocument/2006/math">
                    <m:sSub>
                      <m:sSubPr>
                        <m:ctrlPr>
                          <a:rPr lang="es-CO" i="1" smtClean="0">
                            <a:latin typeface="Cambria Math"/>
                          </a:rPr>
                        </m:ctrlPr>
                      </m:sSubPr>
                      <m:e>
                        <m:r>
                          <a:rPr lang="es-CO" b="0" i="1" smtClean="0">
                            <a:latin typeface="Cambria Math"/>
                          </a:rPr>
                          <m:t>𝑁𝐼𝐸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i="1" smtClean="0">
                        <a:latin typeface="Cambria Math"/>
                        <a:ea typeface="Cambria Math"/>
                      </a:rPr>
                      <m:t>≤</m:t>
                    </m:r>
                    <m:r>
                      <a:rPr lang="es-CO" b="0" i="1" smtClean="0">
                        <a:latin typeface="Cambria Math"/>
                        <a:ea typeface="Cambria Math"/>
                      </a:rPr>
                      <m:t>100%, </m:t>
                    </m:r>
                    <m:r>
                      <a:rPr lang="es-CO" b="0" i="1" smtClean="0">
                        <a:latin typeface="Cambria Math"/>
                        <a:ea typeface="Cambria Math"/>
                      </a:rPr>
                      <m:t>𝑒𝑛𝑡𝑜𝑛𝑐𝑒𝑠</m:t>
                    </m:r>
                    <m:r>
                      <a:rPr lang="es-CO" b="0" i="1" smtClean="0">
                        <a:latin typeface="Cambria Math"/>
                        <a:ea typeface="Cambria Math"/>
                      </a:rPr>
                      <m:t> </m:t>
                    </m:r>
                    <m:r>
                      <a:rPr lang="es-CO" b="0" i="1" smtClean="0">
                        <a:latin typeface="Cambria Math"/>
                        <a:ea typeface="Cambria Math"/>
                      </a:rPr>
                      <m:t>𝐼𝐴𝐼</m:t>
                    </m:r>
                    <m:r>
                      <a:rPr lang="es-CO" b="0" i="1" smtClean="0">
                        <a:latin typeface="Cambria Math"/>
                        <a:ea typeface="Cambria Math"/>
                      </a:rPr>
                      <m:t> </m:t>
                    </m:r>
                    <m:r>
                      <a:rPr lang="es-CO" b="0" i="1" smtClean="0">
                        <a:latin typeface="Cambria Math"/>
                        <a:ea typeface="Cambria Math"/>
                      </a:rPr>
                      <m:t>𝑒𝑠</m:t>
                    </m:r>
                    <m:r>
                      <a:rPr lang="es-CO" b="0" i="1" smtClean="0">
                        <a:latin typeface="Cambria Math"/>
                        <a:ea typeface="Cambria Math"/>
                      </a:rPr>
                      <m:t> 0,85</m:t>
                    </m:r>
                  </m:oMath>
                </a14:m>
                <a:endParaRPr lang="es-CO" b="0" dirty="0" smtClean="0">
                  <a:ea typeface="Cambria Math"/>
                </a:endParaRPr>
              </a:p>
              <a:p>
                <a:r>
                  <a:rPr lang="es-CO" dirty="0" smtClean="0"/>
                  <a:t>Si </a:t>
                </a:r>
                <a14:m>
                  <m:oMath xmlns:m="http://schemas.openxmlformats.org/officeDocument/2006/math">
                    <m:sSub>
                      <m:sSubPr>
                        <m:ctrlPr>
                          <a:rPr lang="es-CO" i="1" smtClean="0">
                            <a:latin typeface="Cambria Math"/>
                          </a:rPr>
                        </m:ctrlPr>
                      </m:sSubPr>
                      <m:e>
                        <m:r>
                          <a:rPr lang="es-CO" b="0" i="1" smtClean="0">
                            <a:latin typeface="Cambria Math"/>
                          </a:rPr>
                          <m:t>𝑁𝐼𝑂𝑅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i="1" smtClean="0">
                        <a:latin typeface="Cambria Math"/>
                        <a:ea typeface="Cambria Math"/>
                      </a:rPr>
                      <m:t>&gt;</m:t>
                    </m:r>
                    <m:r>
                      <a:rPr lang="es-CO" b="0" i="1" smtClean="0">
                        <a:latin typeface="Cambria Math"/>
                        <a:ea typeface="Cambria Math"/>
                      </a:rPr>
                      <m:t>100% </m:t>
                    </m:r>
                    <m:r>
                      <a:rPr lang="es-CO" b="0" i="1" smtClean="0">
                        <a:latin typeface="Cambria Math"/>
                        <a:ea typeface="Cambria Math"/>
                      </a:rPr>
                      <m:t>𝑦</m:t>
                    </m:r>
                    <m:r>
                      <a:rPr lang="es-CO" b="0" i="1" smtClean="0">
                        <a:latin typeface="Cambria Math"/>
                        <a:ea typeface="Cambria Math"/>
                      </a:rPr>
                      <m:t> </m:t>
                    </m:r>
                    <m:sSub>
                      <m:sSubPr>
                        <m:ctrlPr>
                          <a:rPr lang="es-CO" b="0" i="1" smtClean="0">
                            <a:latin typeface="Cambria Math"/>
                            <a:ea typeface="Cambria Math"/>
                          </a:rPr>
                        </m:ctrlPr>
                      </m:sSubPr>
                      <m:e>
                        <m:r>
                          <a:rPr lang="es-CO" b="0" i="1" smtClean="0">
                            <a:latin typeface="Cambria Math"/>
                            <a:ea typeface="Cambria Math"/>
                          </a:rPr>
                          <m:t>𝑁𝐼𝐸</m:t>
                        </m:r>
                      </m:e>
                      <m:sub>
                        <m:r>
                          <a:rPr lang="es-CO" b="0" i="1" smtClean="0">
                            <a:latin typeface="Cambria Math"/>
                            <a:ea typeface="Cambria Math"/>
                          </a:rPr>
                          <m:t>𝑗</m:t>
                        </m:r>
                        <m:r>
                          <a:rPr lang="es-CO" b="0" i="1" smtClean="0">
                            <a:latin typeface="Cambria Math"/>
                            <a:ea typeface="Cambria Math"/>
                          </a:rPr>
                          <m:t>,</m:t>
                        </m:r>
                        <m:r>
                          <a:rPr lang="es-CO" b="0" i="1" smtClean="0">
                            <a:latin typeface="Cambria Math"/>
                            <a:ea typeface="Cambria Math"/>
                          </a:rPr>
                          <m:t>𝑛</m:t>
                        </m:r>
                        <m:r>
                          <a:rPr lang="es-CO" b="0" i="1" smtClean="0">
                            <a:latin typeface="Cambria Math"/>
                            <a:ea typeface="Cambria Math"/>
                          </a:rPr>
                          <m:t>,</m:t>
                        </m:r>
                        <m:r>
                          <a:rPr lang="es-CO" b="0" i="1" smtClean="0">
                            <a:latin typeface="Cambria Math"/>
                            <a:ea typeface="Cambria Math"/>
                          </a:rPr>
                          <m:t>𝑡</m:t>
                        </m:r>
                      </m:sub>
                    </m:sSub>
                    <m:r>
                      <a:rPr lang="es-CO" b="0" i="1" smtClean="0">
                        <a:latin typeface="Cambria Math"/>
                        <a:ea typeface="Cambria Math"/>
                      </a:rPr>
                      <m:t>≤100%, </m:t>
                    </m:r>
                    <m:r>
                      <a:rPr lang="es-CO" b="0" i="1" smtClean="0">
                        <a:latin typeface="Cambria Math"/>
                        <a:ea typeface="Cambria Math"/>
                      </a:rPr>
                      <m:t>𝑒𝑛𝑡𝑜𝑛𝑐𝑒𝑠</m:t>
                    </m:r>
                    <m:r>
                      <a:rPr lang="es-CO" b="0" i="1" smtClean="0">
                        <a:latin typeface="Cambria Math"/>
                        <a:ea typeface="Cambria Math"/>
                      </a:rPr>
                      <m:t> </m:t>
                    </m:r>
                    <m:r>
                      <a:rPr lang="es-CO" b="0" i="1" smtClean="0">
                        <a:latin typeface="Cambria Math"/>
                        <a:ea typeface="Cambria Math"/>
                      </a:rPr>
                      <m:t>𝐼𝐴𝐼</m:t>
                    </m:r>
                    <m:r>
                      <a:rPr lang="es-CO" b="0" i="1" smtClean="0">
                        <a:latin typeface="Cambria Math"/>
                        <a:ea typeface="Cambria Math"/>
                      </a:rPr>
                      <m:t> </m:t>
                    </m:r>
                    <m:r>
                      <a:rPr lang="es-CO" b="0" i="1" smtClean="0">
                        <a:latin typeface="Cambria Math"/>
                        <a:ea typeface="Cambria Math"/>
                      </a:rPr>
                      <m:t>𝑒𝑠</m:t>
                    </m:r>
                    <m:r>
                      <a:rPr lang="es-CO" b="0" i="1" smtClean="0">
                        <a:latin typeface="Cambria Math"/>
                        <a:ea typeface="Cambria Math"/>
                      </a:rPr>
                      <m:t> 0,425</m:t>
                    </m:r>
                  </m:oMath>
                </a14:m>
                <a:endParaRPr lang="es-CO" b="0" dirty="0" smtClean="0">
                  <a:ea typeface="Cambria Math"/>
                </a:endParaRPr>
              </a:p>
              <a:p>
                <a:r>
                  <a:rPr lang="es-CO" dirty="0" smtClean="0"/>
                  <a:t>Si </a:t>
                </a:r>
                <a14:m>
                  <m:oMath xmlns:m="http://schemas.openxmlformats.org/officeDocument/2006/math">
                    <m:sSub>
                      <m:sSubPr>
                        <m:ctrlPr>
                          <a:rPr lang="es-CO" i="1" smtClean="0">
                            <a:latin typeface="Cambria Math"/>
                          </a:rPr>
                        </m:ctrlPr>
                      </m:sSubPr>
                      <m:e>
                        <m:r>
                          <a:rPr lang="es-CO" b="0" i="1" smtClean="0">
                            <a:latin typeface="Cambria Math"/>
                          </a:rPr>
                          <m:t>𝑁𝐼𝐸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i="1" smtClean="0">
                        <a:latin typeface="Cambria Math"/>
                        <a:ea typeface="Cambria Math"/>
                      </a:rPr>
                      <m:t>&gt;</m:t>
                    </m:r>
                    <m:r>
                      <a:rPr lang="es-CO" b="0" i="1" smtClean="0">
                        <a:latin typeface="Cambria Math"/>
                        <a:ea typeface="Cambria Math"/>
                      </a:rPr>
                      <m:t>100%, </m:t>
                    </m:r>
                    <m:r>
                      <a:rPr lang="es-CO" b="0" i="1" smtClean="0">
                        <a:latin typeface="Cambria Math"/>
                        <a:ea typeface="Cambria Math"/>
                      </a:rPr>
                      <m:t>𝑒𝑛𝑡𝑜𝑛𝑐𝑒𝑠</m:t>
                    </m:r>
                    <m:r>
                      <a:rPr lang="es-CO" b="0" i="1" smtClean="0">
                        <a:latin typeface="Cambria Math"/>
                        <a:ea typeface="Cambria Math"/>
                      </a:rPr>
                      <m:t> </m:t>
                    </m:r>
                    <m:r>
                      <a:rPr lang="es-CO" b="0" i="1" smtClean="0">
                        <a:latin typeface="Cambria Math"/>
                        <a:ea typeface="Cambria Math"/>
                      </a:rPr>
                      <m:t>𝐼𝐴𝐼</m:t>
                    </m:r>
                    <m:r>
                      <a:rPr lang="es-CO" b="0" i="1" smtClean="0">
                        <a:latin typeface="Cambria Math"/>
                        <a:ea typeface="Cambria Math"/>
                      </a:rPr>
                      <m:t> </m:t>
                    </m:r>
                    <m:r>
                      <a:rPr lang="es-CO" b="0" i="1" smtClean="0">
                        <a:latin typeface="Cambria Math"/>
                        <a:ea typeface="Cambria Math"/>
                      </a:rPr>
                      <m:t>𝑒𝑠</m:t>
                    </m:r>
                    <m:r>
                      <a:rPr lang="es-CO" b="0" i="1" smtClean="0">
                        <a:latin typeface="Cambria Math"/>
                        <a:ea typeface="Cambria Math"/>
                      </a:rPr>
                      <m:t> 0</m:t>
                    </m:r>
                  </m:oMath>
                </a14:m>
                <a:endParaRPr lang="es-CO" b="0" dirty="0" smtClean="0">
                  <a:ea typeface="Cambria Math"/>
                </a:endParaRPr>
              </a:p>
              <a:p>
                <a:r>
                  <a:rPr lang="es-CO" dirty="0" smtClean="0"/>
                  <a:t>Para el primer año del período tarifario el incentivo por eficiencia en inversiones es igual a cero.</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764704"/>
                <a:ext cx="8136904" cy="5835828"/>
              </a:xfrm>
              <a:prstGeom prst="rect">
                <a:avLst/>
              </a:prstGeom>
              <a:blipFill rotWithShape="1">
                <a:blip r:embed="rId2"/>
                <a:stretch>
                  <a:fillRect l="-599" t="-522" b="-626"/>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899304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92696"/>
                <a:ext cx="8064896" cy="5757795"/>
              </a:xfrm>
              <a:prstGeom prst="rect">
                <a:avLst/>
              </a:prstGeom>
              <a:noFill/>
              <a:ln>
                <a:noFill/>
              </a:ln>
            </p:spPr>
            <p:txBody>
              <a:bodyPr wrap="square" rtlCol="0">
                <a:spAutoFit/>
              </a:bodyPr>
              <a:lstStyle/>
              <a:p>
                <a:r>
                  <a:rPr lang="es-CO" dirty="0" smtClean="0">
                    <a:solidFill>
                      <a:srgbClr val="FF0000"/>
                    </a:solidFill>
                  </a:rPr>
                  <a:t>5.1.2.1  Nivel declarado de inversiones del OR</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𝑁𝐼𝑂𝑅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𝐼𝑁𝑉𝑂𝑅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num>
                        <m:den>
                          <m:sSub>
                            <m:sSubPr>
                              <m:ctrlPr>
                                <a:rPr lang="es-CO" b="0" i="1" smtClean="0">
                                  <a:latin typeface="Cambria Math"/>
                                </a:rPr>
                              </m:ctrlPr>
                            </m:sSubPr>
                            <m:e>
                              <m:r>
                                <a:rPr lang="es-CO" b="0" i="1" smtClean="0">
                                  <a:latin typeface="Cambria Math"/>
                                </a:rPr>
                                <m:t>𝐼𝑁𝑉𝑅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den>
                      </m:f>
                      <m:r>
                        <a:rPr lang="es-CO" b="0" i="1" smtClean="0">
                          <a:latin typeface="Cambria Math"/>
                        </a:rPr>
                        <m:t>∗100</m:t>
                      </m:r>
                    </m:oMath>
                  </m:oMathPara>
                </a14:m>
                <a:endParaRPr lang="es-CO" dirty="0" smtClean="0"/>
              </a:p>
              <a:p>
                <a:endParaRPr lang="es-CO" dirty="0"/>
              </a:p>
              <a:p>
                <a:r>
                  <a:rPr lang="es-CO" dirty="0" smtClean="0"/>
                  <a:t>INVOR : Inversiones declaradas por OR en pesos de la fecha de corte</a:t>
                </a:r>
              </a:p>
              <a:p>
                <a:r>
                  <a:rPr lang="es-CO" dirty="0" smtClean="0"/>
                  <a:t>INVR : Inversiones de referencia del OR en pesos de la fecha de corte</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𝐼𝑁𝑉𝑂𝑅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𝐼𝐸𝑂𝑅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𝐼𝑅𝑂𝑅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𝐼𝐶𝑂𝑅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𝐼𝑃𝑂𝑅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dirty="0" smtClean="0"/>
              </a:p>
              <a:p>
                <a:endParaRPr lang="es-CO" dirty="0"/>
              </a:p>
              <a:p>
                <a:r>
                  <a:rPr lang="es-CO" dirty="0" smtClean="0"/>
                  <a:t>Inversiones en Expansión, Reposición, Calidad y Pérdidas correspondientes a los proyectos con la valoración de OR</a:t>
                </a:r>
              </a:p>
              <a:p>
                <a:endParaRPr lang="es-CO" dirty="0"/>
              </a:p>
              <a:p>
                <a:r>
                  <a:rPr lang="es-CO" dirty="0" smtClean="0">
                    <a:solidFill>
                      <a:srgbClr val="FF0000"/>
                    </a:solidFill>
                  </a:rPr>
                  <a:t>5.1.2.2  Nivel de inversiones ejecutadas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𝑁𝐼𝐸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𝐼𝑁𝑉𝐸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num>
                        <m:den>
                          <m:sSub>
                            <m:sSubPr>
                              <m:ctrlPr>
                                <a:rPr lang="es-CO" b="0" i="1" smtClean="0">
                                  <a:latin typeface="Cambria Math"/>
                                </a:rPr>
                              </m:ctrlPr>
                            </m:sSubPr>
                            <m:e>
                              <m:r>
                                <a:rPr lang="es-CO" b="0" i="1" smtClean="0">
                                  <a:latin typeface="Cambria Math"/>
                                </a:rPr>
                                <m:t>𝐼𝑁𝑉𝑅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den>
                      </m:f>
                      <m:r>
                        <a:rPr lang="es-CO" b="0" i="1" smtClean="0">
                          <a:latin typeface="Cambria Math"/>
                        </a:rPr>
                        <m:t>∗100</m:t>
                      </m:r>
                    </m:oMath>
                  </m:oMathPara>
                </a14:m>
                <a:endParaRPr lang="es-CO" dirty="0" smtClean="0"/>
              </a:p>
              <a:p>
                <a:r>
                  <a:rPr lang="es-CO" dirty="0" smtClean="0"/>
                  <a:t>INVE : Inversiones ejecutadas por el OR, valor en pesos de la fecha de corte.</a:t>
                </a:r>
              </a:p>
              <a:p>
                <a:r>
                  <a:rPr lang="es-CO" dirty="0" smtClean="0"/>
                  <a:t>El OR como soporte debe presentar informe relacionando lo ejecutado del plan aprobado, incluyendo soportes de ejecución y contables en el PUC del OR.</a:t>
                </a: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92696"/>
                <a:ext cx="8064896" cy="5757795"/>
              </a:xfrm>
              <a:prstGeom prst="rect">
                <a:avLst/>
              </a:prstGeom>
              <a:blipFill rotWithShape="1">
                <a:blip r:embed="rId2"/>
                <a:stretch>
                  <a:fillRect l="-605" t="-530" b="-742"/>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209515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1020049"/>
                <a:ext cx="7992888" cy="5145255"/>
              </a:xfrm>
              <a:prstGeom prst="rect">
                <a:avLst/>
              </a:prstGeom>
              <a:noFill/>
              <a:ln>
                <a:noFill/>
              </a:ln>
            </p:spPr>
            <p:txBody>
              <a:bodyPr wrap="square" rtlCol="0">
                <a:spAutoFit/>
              </a:bodyPr>
              <a:lstStyle/>
              <a:p>
                <a:r>
                  <a:rPr lang="es-CO" dirty="0" smtClean="0">
                    <a:solidFill>
                      <a:srgbClr val="FF0000"/>
                    </a:solidFill>
                  </a:rPr>
                  <a:t>5.2 INCENTIVOS POR EFICIENCIA EN AOM</a:t>
                </a:r>
              </a:p>
              <a:p>
                <a:endParaRPr lang="es-CO" dirty="0">
                  <a:solidFill>
                    <a:srgbClr val="FF0000"/>
                  </a:solidFill>
                </a:endParaRPr>
              </a:p>
              <a:p>
                <a:r>
                  <a:rPr lang="es-CO" dirty="0"/>
                  <a:t>Solamente aplica para los OR que cuenten con un plan de inversiones aprobado por la CREG.</a:t>
                </a:r>
              </a:p>
              <a:p>
                <a:endParaRPr lang="es-CO" dirty="0" smtClean="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𝐼𝑁𝐶𝐴𝑂𝑀</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𝐴𝑂𝑀𝑅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m:t>
                      </m:r>
                      <m:sSub>
                        <m:sSubPr>
                          <m:ctrlPr>
                            <a:rPr lang="es-CO" b="0" i="1" smtClean="0">
                              <a:latin typeface="Cambria Math"/>
                            </a:rPr>
                          </m:ctrlPr>
                        </m:sSubPr>
                        <m:e>
                          <m:r>
                            <a:rPr lang="es-CO" b="0" i="1" smtClean="0">
                              <a:latin typeface="Cambria Math"/>
                            </a:rPr>
                            <m:t>𝐼𝑁𝐶𝐺𝐴</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oMath>
                  </m:oMathPara>
                </a14:m>
                <a:endParaRPr lang="es-CO" dirty="0" smtClean="0"/>
              </a:p>
              <a:p>
                <a:endParaRPr lang="es-CO" dirty="0" smtClean="0"/>
              </a:p>
              <a:p>
                <a:r>
                  <a:rPr lang="es-CO" dirty="0" smtClean="0"/>
                  <a:t>AOMR : Gastos de AOM de referencia del OR, valor en pesos de la fecha de corte</a:t>
                </a:r>
              </a:p>
              <a:p>
                <a14:m>
                  <m:oMath xmlns:m="http://schemas.openxmlformats.org/officeDocument/2006/math">
                    <m:sSub>
                      <m:sSubPr>
                        <m:ctrlPr>
                          <a:rPr lang="es-CO" i="1">
                            <a:latin typeface="Cambria Math"/>
                          </a:rPr>
                        </m:ctrlPr>
                      </m:sSubPr>
                      <m:e>
                        <m:r>
                          <a:rPr lang="es-CO" i="1">
                            <a:latin typeface="Cambria Math"/>
                          </a:rPr>
                          <m:t>𝐼𝑁𝐶𝐺𝐴</m:t>
                        </m:r>
                      </m:e>
                      <m:sub>
                        <m:r>
                          <a:rPr lang="es-CO" i="1">
                            <a:latin typeface="Cambria Math"/>
                          </a:rPr>
                          <m:t>𝑗</m:t>
                        </m:r>
                        <m:r>
                          <a:rPr lang="es-CO" i="1">
                            <a:latin typeface="Cambria Math"/>
                          </a:rPr>
                          <m:t>,</m:t>
                        </m:r>
                        <m:r>
                          <a:rPr lang="es-CO" i="1">
                            <a:latin typeface="Cambria Math"/>
                          </a:rPr>
                          <m:t>𝑛</m:t>
                        </m:r>
                        <m:r>
                          <a:rPr lang="es-CO" i="1">
                            <a:latin typeface="Cambria Math"/>
                          </a:rPr>
                          <m:t>,</m:t>
                        </m:r>
                        <m:r>
                          <a:rPr lang="es-CO" i="1">
                            <a:latin typeface="Cambria Math"/>
                          </a:rPr>
                          <m:t>𝑡</m:t>
                        </m:r>
                        <m:r>
                          <a:rPr lang="es-CO" i="1">
                            <a:latin typeface="Cambria Math"/>
                          </a:rPr>
                          <m:t>−1</m:t>
                        </m:r>
                      </m:sub>
                    </m:sSub>
                  </m:oMath>
                </a14:m>
                <a:r>
                  <a:rPr lang="es-CO" dirty="0" smtClean="0"/>
                  <a:t>: Incentivo por eficiencia en gastos de AOM  alcanzado en el año t-1</a:t>
                </a:r>
              </a:p>
              <a:p>
                <a:endParaRPr lang="es-CO" dirty="0"/>
              </a:p>
              <a:p>
                <a:r>
                  <a:rPr lang="es-CO" dirty="0" smtClean="0">
                    <a:solidFill>
                      <a:srgbClr val="FF0000"/>
                    </a:solidFill>
                  </a:rPr>
                  <a:t>5.2.1 Gastos de AOM de referencia</a:t>
                </a:r>
              </a:p>
              <a:p>
                <a:endParaRPr lang="es-CO" dirty="0"/>
              </a:p>
              <a:p>
                <a:pPr/>
                <a14:m>
                  <m:oMathPara xmlns:m="http://schemas.openxmlformats.org/officeDocument/2006/math">
                    <m:oMathParaPr>
                      <m:jc m:val="left"/>
                    </m:oMathParaPr>
                    <m:oMath xmlns:m="http://schemas.openxmlformats.org/officeDocument/2006/math">
                      <m:sSub>
                        <m:sSubPr>
                          <m:ctrlPr>
                            <a:rPr lang="es-CO" i="1" smtClean="0">
                              <a:latin typeface="Cambria Math"/>
                            </a:rPr>
                          </m:ctrlPr>
                        </m:sSubPr>
                        <m:e>
                          <m:r>
                            <a:rPr lang="es-CO" b="0" i="1" smtClean="0">
                              <a:latin typeface="Cambria Math"/>
                            </a:rPr>
                            <m:t>𝐴𝑂𝑀𝑅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𝐼𝐴𝐴𝑂𝑀</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dirty="0" smtClean="0"/>
              </a:p>
              <a:p>
                <a:endParaRPr lang="es-CO" dirty="0"/>
              </a:p>
              <a:p>
                <a:r>
                  <a:rPr lang="es-CO" dirty="0" smtClean="0"/>
                  <a:t>IAAOM : Ingreso anual por concepto de AOM en pesos de la fecha de corte según lo establecido en el capítulo 4.</a:t>
                </a:r>
              </a:p>
              <a:p>
                <a:endParaRPr lang="es-CO" dirty="0"/>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1020049"/>
                <a:ext cx="7992888" cy="5145255"/>
              </a:xfrm>
              <a:prstGeom prst="rect">
                <a:avLst/>
              </a:prstGeom>
              <a:blipFill rotWithShape="1">
                <a:blip r:embed="rId2"/>
                <a:stretch>
                  <a:fillRect l="-610" t="-592" r="-83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4668860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83568" y="1160720"/>
                <a:ext cx="7992888" cy="4428520"/>
              </a:xfrm>
              <a:prstGeom prst="rect">
                <a:avLst/>
              </a:prstGeom>
              <a:noFill/>
              <a:ln>
                <a:noFill/>
              </a:ln>
            </p:spPr>
            <p:txBody>
              <a:bodyPr wrap="square" rtlCol="0">
                <a:spAutoFit/>
              </a:bodyPr>
              <a:lstStyle/>
              <a:p>
                <a:r>
                  <a:rPr lang="es-CO" dirty="0" smtClean="0">
                    <a:solidFill>
                      <a:srgbClr val="FF0000"/>
                    </a:solidFill>
                  </a:rPr>
                  <a:t>5.2.2 Incentivo por eficiencia de AOM alcanzado.</a:t>
                </a:r>
              </a:p>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sz="1400" i="1" smtClean="0">
                              <a:latin typeface="Cambria Math"/>
                            </a:rPr>
                          </m:ctrlPr>
                        </m:sSubPr>
                        <m:e>
                          <m:r>
                            <a:rPr lang="es-CO" sz="1400" b="0" i="1" smtClean="0">
                              <a:latin typeface="Cambria Math"/>
                            </a:rPr>
                            <m:t>𝐼𝑁𝐶𝐺𝐴</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m:t>
                      </m:r>
                      <m:f>
                        <m:fPr>
                          <m:ctrlPr>
                            <a:rPr lang="es-CO" sz="1400" b="0" i="1" smtClean="0">
                              <a:latin typeface="Cambria Math"/>
                            </a:rPr>
                          </m:ctrlPr>
                        </m:fPr>
                        <m:num>
                          <m:r>
                            <a:rPr lang="es-CO" sz="1400" b="0" i="1" smtClean="0">
                              <a:latin typeface="Cambria Math"/>
                            </a:rPr>
                            <m:t>109,15−1,85∗</m:t>
                          </m:r>
                          <m:sSub>
                            <m:sSubPr>
                              <m:ctrlPr>
                                <a:rPr lang="es-CO" sz="1400" b="0" i="1" smtClean="0">
                                  <a:latin typeface="Cambria Math"/>
                                </a:rPr>
                              </m:ctrlPr>
                            </m:sSubPr>
                            <m:e>
                              <m:r>
                                <a:rPr lang="es-CO" sz="1400" b="0" i="1" smtClean="0">
                                  <a:latin typeface="Cambria Math"/>
                                </a:rPr>
                                <m:t>𝑁𝐺𝐸</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+0,015∗</m:t>
                          </m:r>
                          <m:sSub>
                            <m:sSubPr>
                              <m:ctrlPr>
                                <a:rPr lang="es-CO" sz="1400" b="0" i="1" smtClean="0">
                                  <a:latin typeface="Cambria Math"/>
                                </a:rPr>
                              </m:ctrlPr>
                            </m:sSubPr>
                            <m:e>
                              <m:r>
                                <a:rPr lang="es-CO" sz="1400" b="0" i="1" smtClean="0">
                                  <a:latin typeface="Cambria Math"/>
                                </a:rPr>
                                <m:t>𝑁𝐺𝑂𝑅</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m:t>
                          </m:r>
                          <m:sSub>
                            <m:sSubPr>
                              <m:ctrlPr>
                                <a:rPr lang="es-CO" sz="1400" b="0" i="1" smtClean="0">
                                  <a:latin typeface="Cambria Math"/>
                                </a:rPr>
                              </m:ctrlPr>
                            </m:sSubPr>
                            <m:e>
                              <m:r>
                                <a:rPr lang="es-CO" sz="1400" b="0" i="1" smtClean="0">
                                  <a:latin typeface="Cambria Math"/>
                                </a:rPr>
                                <m:t>𝑁𝐺𝐸</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r>
                            <a:rPr lang="es-CO" sz="1400" b="0" i="1" smtClean="0">
                              <a:latin typeface="Cambria Math"/>
                            </a:rPr>
                            <m:t>−0,0075∗</m:t>
                          </m:r>
                          <m:sSubSup>
                            <m:sSubSupPr>
                              <m:ctrlPr>
                                <a:rPr lang="es-CO" sz="1400" b="0" i="1" smtClean="0">
                                  <a:latin typeface="Cambria Math"/>
                                </a:rPr>
                              </m:ctrlPr>
                            </m:sSubSupPr>
                            <m:e>
                              <m:r>
                                <a:rPr lang="es-CO" sz="1400" b="0" i="1" smtClean="0">
                                  <a:latin typeface="Cambria Math"/>
                                </a:rPr>
                                <m:t>𝑁𝐺𝑂𝑅</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up>
                              <m:r>
                                <a:rPr lang="es-CO" sz="1400" b="0" i="1" smtClean="0">
                                  <a:latin typeface="Cambria Math"/>
                                </a:rPr>
                                <m:t>2</m:t>
                              </m:r>
                            </m:sup>
                          </m:sSubSup>
                          <m:r>
                            <a:rPr lang="es-CO" sz="1400" b="0" i="1" smtClean="0">
                              <a:latin typeface="Cambria Math"/>
                            </a:rPr>
                            <m:t>+</m:t>
                          </m:r>
                          <m:sSub>
                            <m:sSubPr>
                              <m:ctrlPr>
                                <a:rPr lang="es-CO" sz="1400" b="0" i="1" smtClean="0">
                                  <a:latin typeface="Cambria Math"/>
                                </a:rPr>
                              </m:ctrlPr>
                            </m:sSubPr>
                            <m:e>
                              <m:r>
                                <a:rPr lang="es-CO" sz="1400" b="0" i="1" smtClean="0">
                                  <a:latin typeface="Cambria Math"/>
                                </a:rPr>
                                <m:t>𝐼𝐴𝐼</m:t>
                              </m:r>
                            </m:e>
                            <m:sub>
                              <m:r>
                                <a:rPr lang="es-CO" sz="1400" b="0" i="1" smtClean="0">
                                  <a:latin typeface="Cambria Math"/>
                                </a:rPr>
                                <m:t>𝑗</m:t>
                              </m:r>
                              <m:r>
                                <a:rPr lang="es-CO" sz="1400" b="0" i="1" smtClean="0">
                                  <a:latin typeface="Cambria Math"/>
                                </a:rPr>
                                <m:t>,</m:t>
                              </m:r>
                              <m:r>
                                <a:rPr lang="es-CO" sz="1400" b="0" i="1" smtClean="0">
                                  <a:latin typeface="Cambria Math"/>
                                </a:rPr>
                                <m:t>𝑛</m:t>
                              </m:r>
                              <m:r>
                                <a:rPr lang="es-CO" sz="1400" b="0" i="1" smtClean="0">
                                  <a:latin typeface="Cambria Math"/>
                                </a:rPr>
                                <m:t>,</m:t>
                              </m:r>
                              <m:r>
                                <a:rPr lang="es-CO" sz="1400" b="0" i="1" smtClean="0">
                                  <a:latin typeface="Cambria Math"/>
                                </a:rPr>
                                <m:t>𝑡</m:t>
                              </m:r>
                            </m:sub>
                          </m:sSub>
                        </m:num>
                        <m:den>
                          <m:r>
                            <a:rPr lang="es-CO" sz="1400" b="0" i="1" smtClean="0">
                              <a:latin typeface="Cambria Math"/>
                            </a:rPr>
                            <m:t>100</m:t>
                          </m:r>
                        </m:den>
                      </m:f>
                    </m:oMath>
                  </m:oMathPara>
                </a14:m>
                <a:endParaRPr lang="es-CO" sz="1400" dirty="0" smtClean="0"/>
              </a:p>
              <a:p>
                <a:endParaRPr lang="es-CO" sz="1400" dirty="0"/>
              </a:p>
              <a:p>
                <a:r>
                  <a:rPr lang="es-CO" dirty="0" smtClean="0"/>
                  <a:t>NGE : Nivel de gastos ejecutados</a:t>
                </a:r>
              </a:p>
              <a:p>
                <a:r>
                  <a:rPr lang="es-CO" dirty="0" smtClean="0"/>
                  <a:t>NGOR : Nivel de gastos declarado por el OR</a:t>
                </a:r>
              </a:p>
              <a:p>
                <a:r>
                  <a:rPr lang="es-CO" dirty="0" smtClean="0"/>
                  <a:t>IAI : Incentivo de información de acuerdo con el nivel de gastos declarado y el nivel de gastos ejecutado que toma los siguientes valores.</a:t>
                </a:r>
              </a:p>
              <a:p>
                <a:endParaRPr lang="es-CO" dirty="0"/>
              </a:p>
              <a:p>
                <a:r>
                  <a:rPr lang="es-CO" dirty="0" smtClean="0"/>
                  <a:t>Si </a:t>
                </a:r>
                <a14:m>
                  <m:oMath xmlns:m="http://schemas.openxmlformats.org/officeDocument/2006/math">
                    <m:sSub>
                      <m:sSubPr>
                        <m:ctrlPr>
                          <a:rPr lang="es-CO" i="1" smtClean="0">
                            <a:latin typeface="Cambria Math"/>
                          </a:rPr>
                        </m:ctrlPr>
                      </m:sSubPr>
                      <m:e>
                        <m:r>
                          <a:rPr lang="es-CO" b="0" i="1" smtClean="0">
                            <a:latin typeface="Cambria Math"/>
                          </a:rPr>
                          <m:t>𝑁𝐺𝑂𝑅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rPr>
                      <m:t> </m:t>
                    </m:r>
                    <m:r>
                      <a:rPr lang="es-CO" b="0" i="1" smtClean="0">
                        <a:latin typeface="Cambria Math"/>
                      </a:rPr>
                      <m:t>𝑦</m:t>
                    </m:r>
                    <m:r>
                      <a:rPr lang="es-CO" b="0" i="1" smtClean="0">
                        <a:latin typeface="Cambria Math"/>
                      </a:rPr>
                      <m:t> </m:t>
                    </m:r>
                    <m:sSub>
                      <m:sSubPr>
                        <m:ctrlPr>
                          <a:rPr lang="es-CO" b="0" i="1" smtClean="0">
                            <a:latin typeface="Cambria Math"/>
                          </a:rPr>
                        </m:ctrlPr>
                      </m:sSubPr>
                      <m:e>
                        <m:r>
                          <a:rPr lang="es-CO" b="0" i="1" smtClean="0">
                            <a:latin typeface="Cambria Math"/>
                          </a:rPr>
                          <m:t>𝑁𝐺𝐸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b="0" i="1" smtClean="0">
                        <a:latin typeface="Cambria Math"/>
                        <a:ea typeface="Cambria Math"/>
                      </a:rPr>
                      <m:t>≤100%, </m:t>
                    </m:r>
                    <m:r>
                      <a:rPr lang="es-CO" b="0" i="1" smtClean="0">
                        <a:latin typeface="Cambria Math"/>
                        <a:ea typeface="Cambria Math"/>
                      </a:rPr>
                      <m:t>𝑒𝑛𝑡𝑜𝑛𝑐𝑒𝑠</m:t>
                    </m:r>
                    <m:r>
                      <a:rPr lang="es-CO" b="0" i="1" smtClean="0">
                        <a:latin typeface="Cambria Math"/>
                        <a:ea typeface="Cambria Math"/>
                      </a:rPr>
                      <m:t> </m:t>
                    </m:r>
                    <m:r>
                      <a:rPr lang="es-CO" b="0" i="1" smtClean="0">
                        <a:latin typeface="Cambria Math"/>
                        <a:ea typeface="Cambria Math"/>
                      </a:rPr>
                      <m:t>𝐼𝐴𝐼</m:t>
                    </m:r>
                    <m:r>
                      <a:rPr lang="es-CO" b="0" i="1" smtClean="0">
                        <a:latin typeface="Cambria Math"/>
                        <a:ea typeface="Cambria Math"/>
                      </a:rPr>
                      <m:t> </m:t>
                    </m:r>
                    <m:r>
                      <a:rPr lang="es-CO" b="0" i="1" smtClean="0">
                        <a:latin typeface="Cambria Math"/>
                        <a:ea typeface="Cambria Math"/>
                      </a:rPr>
                      <m:t>𝑒𝑠</m:t>
                    </m:r>
                    <m:r>
                      <a:rPr lang="es-CO" b="0" i="1" smtClean="0">
                        <a:latin typeface="Cambria Math"/>
                        <a:ea typeface="Cambria Math"/>
                      </a:rPr>
                      <m:t> 0,85</m:t>
                    </m:r>
                  </m:oMath>
                </a14:m>
                <a:endParaRPr lang="es-CO" dirty="0" smtClean="0"/>
              </a:p>
              <a:p>
                <a:r>
                  <a:rPr lang="es-CO" dirty="0" smtClean="0"/>
                  <a:t>Si </a:t>
                </a:r>
                <a14:m>
                  <m:oMath xmlns:m="http://schemas.openxmlformats.org/officeDocument/2006/math">
                    <m:sSub>
                      <m:sSubPr>
                        <m:ctrlPr>
                          <a:rPr lang="es-CO" i="1" smtClean="0">
                            <a:latin typeface="Cambria Math"/>
                          </a:rPr>
                        </m:ctrlPr>
                      </m:sSubPr>
                      <m:e>
                        <m:r>
                          <a:rPr lang="es-CO" b="0" i="1" smtClean="0">
                            <a:latin typeface="Cambria Math"/>
                          </a:rPr>
                          <m:t>𝑁𝐺𝑂𝑅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i="1" smtClean="0">
                        <a:latin typeface="Cambria Math"/>
                        <a:ea typeface="Cambria Math"/>
                      </a:rPr>
                      <m:t>&gt;</m:t>
                    </m:r>
                    <m:r>
                      <a:rPr lang="es-CO" b="0" i="1" smtClean="0">
                        <a:latin typeface="Cambria Math"/>
                        <a:ea typeface="Cambria Math"/>
                      </a:rPr>
                      <m:t>100% </m:t>
                    </m:r>
                    <m:r>
                      <a:rPr lang="es-CO" b="0" i="1" smtClean="0">
                        <a:latin typeface="Cambria Math"/>
                        <a:ea typeface="Cambria Math"/>
                      </a:rPr>
                      <m:t>𝑦</m:t>
                    </m:r>
                    <m:r>
                      <a:rPr lang="es-CO" b="0" i="1" smtClean="0">
                        <a:latin typeface="Cambria Math"/>
                        <a:ea typeface="Cambria Math"/>
                      </a:rPr>
                      <m:t> </m:t>
                    </m:r>
                    <m:sSub>
                      <m:sSubPr>
                        <m:ctrlPr>
                          <a:rPr lang="es-CO" b="0" i="1" smtClean="0">
                            <a:latin typeface="Cambria Math"/>
                            <a:ea typeface="Cambria Math"/>
                          </a:rPr>
                        </m:ctrlPr>
                      </m:sSubPr>
                      <m:e>
                        <m:r>
                          <a:rPr lang="es-CO" b="0" i="1" smtClean="0">
                            <a:latin typeface="Cambria Math"/>
                            <a:ea typeface="Cambria Math"/>
                          </a:rPr>
                          <m:t>𝑁𝐺𝐸</m:t>
                        </m:r>
                      </m:e>
                      <m:sub>
                        <m:r>
                          <a:rPr lang="es-CO" b="0" i="1" smtClean="0">
                            <a:latin typeface="Cambria Math"/>
                            <a:ea typeface="Cambria Math"/>
                          </a:rPr>
                          <m:t>𝑗</m:t>
                        </m:r>
                        <m:r>
                          <a:rPr lang="es-CO" b="0" i="1" smtClean="0">
                            <a:latin typeface="Cambria Math"/>
                            <a:ea typeface="Cambria Math"/>
                          </a:rPr>
                          <m:t>,</m:t>
                        </m:r>
                        <m:r>
                          <a:rPr lang="es-CO" b="0" i="1" smtClean="0">
                            <a:latin typeface="Cambria Math"/>
                            <a:ea typeface="Cambria Math"/>
                          </a:rPr>
                          <m:t>𝑛</m:t>
                        </m:r>
                        <m:r>
                          <a:rPr lang="es-CO" b="0" i="1" smtClean="0">
                            <a:latin typeface="Cambria Math"/>
                            <a:ea typeface="Cambria Math"/>
                          </a:rPr>
                          <m:t>,</m:t>
                        </m:r>
                        <m:r>
                          <a:rPr lang="es-CO" b="0" i="1" smtClean="0">
                            <a:latin typeface="Cambria Math"/>
                            <a:ea typeface="Cambria Math"/>
                          </a:rPr>
                          <m:t>𝑡</m:t>
                        </m:r>
                        <m:r>
                          <a:rPr lang="es-CO" b="0" i="1" smtClean="0">
                            <a:latin typeface="Cambria Math"/>
                            <a:ea typeface="Cambria Math"/>
                          </a:rPr>
                          <m:t>−1</m:t>
                        </m:r>
                      </m:sub>
                    </m:sSub>
                    <m:r>
                      <a:rPr lang="es-CO" b="0" i="1" smtClean="0">
                        <a:latin typeface="Cambria Math"/>
                        <a:ea typeface="Cambria Math"/>
                      </a:rPr>
                      <m:t>≤100%, </m:t>
                    </m:r>
                    <m:r>
                      <a:rPr lang="es-CO" b="0" i="1" smtClean="0">
                        <a:latin typeface="Cambria Math"/>
                        <a:ea typeface="Cambria Math"/>
                      </a:rPr>
                      <m:t>𝑒𝑛𝑡𝑜𝑛𝑐𝑒𝑠</m:t>
                    </m:r>
                    <m:r>
                      <a:rPr lang="es-CO" b="0" i="1" smtClean="0">
                        <a:latin typeface="Cambria Math"/>
                        <a:ea typeface="Cambria Math"/>
                      </a:rPr>
                      <m:t> </m:t>
                    </m:r>
                    <m:r>
                      <a:rPr lang="es-CO" b="0" i="1" smtClean="0">
                        <a:latin typeface="Cambria Math"/>
                        <a:ea typeface="Cambria Math"/>
                      </a:rPr>
                      <m:t>𝐼𝐴𝐼</m:t>
                    </m:r>
                    <m:r>
                      <a:rPr lang="es-CO" b="0" i="1" smtClean="0">
                        <a:latin typeface="Cambria Math"/>
                        <a:ea typeface="Cambria Math"/>
                      </a:rPr>
                      <m:t> </m:t>
                    </m:r>
                    <m:r>
                      <a:rPr lang="es-CO" b="0" i="1" smtClean="0">
                        <a:latin typeface="Cambria Math"/>
                        <a:ea typeface="Cambria Math"/>
                      </a:rPr>
                      <m:t>𝑒𝑠</m:t>
                    </m:r>
                    <m:r>
                      <a:rPr lang="es-CO" b="0" i="1" smtClean="0">
                        <a:latin typeface="Cambria Math"/>
                        <a:ea typeface="Cambria Math"/>
                      </a:rPr>
                      <m:t> 0,425</m:t>
                    </m:r>
                  </m:oMath>
                </a14:m>
                <a:endParaRPr lang="es-CO" dirty="0" smtClean="0"/>
              </a:p>
              <a:p>
                <a:r>
                  <a:rPr lang="es-CO" dirty="0" smtClean="0"/>
                  <a:t>Si </a:t>
                </a:r>
                <a14:m>
                  <m:oMath xmlns:m="http://schemas.openxmlformats.org/officeDocument/2006/math">
                    <m:sSub>
                      <m:sSubPr>
                        <m:ctrlPr>
                          <a:rPr lang="es-CO" i="1" smtClean="0">
                            <a:latin typeface="Cambria Math"/>
                          </a:rPr>
                        </m:ctrlPr>
                      </m:sSubPr>
                      <m:e>
                        <m:r>
                          <a:rPr lang="es-CO" b="0" i="1" smtClean="0">
                            <a:latin typeface="Cambria Math"/>
                          </a:rPr>
                          <m:t>𝑁𝐺𝐸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r>
                          <a:rPr lang="es-CO" b="0" i="1" smtClean="0">
                            <a:latin typeface="Cambria Math"/>
                          </a:rPr>
                          <m:t>−1</m:t>
                        </m:r>
                      </m:sub>
                    </m:sSub>
                    <m:r>
                      <a:rPr lang="es-CO" i="1" smtClean="0">
                        <a:latin typeface="Cambria Math"/>
                        <a:ea typeface="Cambria Math"/>
                      </a:rPr>
                      <m:t>&gt;</m:t>
                    </m:r>
                    <m:r>
                      <a:rPr lang="es-CO" b="0" i="1" smtClean="0">
                        <a:latin typeface="Cambria Math"/>
                        <a:ea typeface="Cambria Math"/>
                      </a:rPr>
                      <m:t>100%, </m:t>
                    </m:r>
                    <m:r>
                      <a:rPr lang="es-CO" b="0" i="1" smtClean="0">
                        <a:latin typeface="Cambria Math"/>
                        <a:ea typeface="Cambria Math"/>
                      </a:rPr>
                      <m:t>𝑒𝑛𝑡𝑜𝑛𝑐𝑒𝑠</m:t>
                    </m:r>
                    <m:r>
                      <a:rPr lang="es-CO" b="0" i="1" smtClean="0">
                        <a:latin typeface="Cambria Math"/>
                        <a:ea typeface="Cambria Math"/>
                      </a:rPr>
                      <m:t> </m:t>
                    </m:r>
                    <m:r>
                      <a:rPr lang="es-CO" b="0" i="1" smtClean="0">
                        <a:latin typeface="Cambria Math"/>
                        <a:ea typeface="Cambria Math"/>
                      </a:rPr>
                      <m:t>𝐼𝐴𝐼</m:t>
                    </m:r>
                    <m:r>
                      <a:rPr lang="es-CO" b="0" i="1" smtClean="0">
                        <a:latin typeface="Cambria Math"/>
                        <a:ea typeface="Cambria Math"/>
                      </a:rPr>
                      <m:t> </m:t>
                    </m:r>
                    <m:r>
                      <a:rPr lang="es-CO" b="0" i="1" smtClean="0">
                        <a:latin typeface="Cambria Math"/>
                        <a:ea typeface="Cambria Math"/>
                      </a:rPr>
                      <m:t>𝑒𝑠</m:t>
                    </m:r>
                    <m:r>
                      <a:rPr lang="es-CO" b="0" i="1" smtClean="0">
                        <a:latin typeface="Cambria Math"/>
                        <a:ea typeface="Cambria Math"/>
                      </a:rPr>
                      <m:t> 0</m:t>
                    </m:r>
                  </m:oMath>
                </a14:m>
                <a:endParaRPr lang="es-CO" dirty="0" smtClean="0"/>
              </a:p>
              <a:p>
                <a:endParaRPr lang="es-CO" dirty="0"/>
              </a:p>
              <a:p>
                <a:r>
                  <a:rPr lang="es-CO" dirty="0" smtClean="0"/>
                  <a:t>Para el primero período tarifario el incentivo por eficiencia en gastos es igual a cero.</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83568" y="1160720"/>
                <a:ext cx="7992888" cy="4428520"/>
              </a:xfrm>
              <a:prstGeom prst="rect">
                <a:avLst/>
              </a:prstGeom>
              <a:blipFill rotWithShape="1">
                <a:blip r:embed="rId2"/>
                <a:stretch>
                  <a:fillRect l="-610" t="-688" r="-381"/>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3999755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692696"/>
                <a:ext cx="8136904" cy="5460341"/>
              </a:xfrm>
              <a:prstGeom prst="rect">
                <a:avLst/>
              </a:prstGeom>
              <a:noFill/>
              <a:ln>
                <a:noFill/>
              </a:ln>
            </p:spPr>
            <p:txBody>
              <a:bodyPr wrap="square" rtlCol="0">
                <a:spAutoFit/>
              </a:bodyPr>
              <a:lstStyle/>
              <a:p>
                <a:r>
                  <a:rPr lang="es-CO" dirty="0" smtClean="0">
                    <a:solidFill>
                      <a:srgbClr val="FF0000"/>
                    </a:solidFill>
                  </a:rPr>
                  <a:t>5.2.2.1 Nivel declarado de gastos del OR</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𝑁𝐺𝑂𝑅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𝐴𝑂𝑀𝑂𝑅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num>
                        <m:den>
                          <m:sSub>
                            <m:sSubPr>
                              <m:ctrlPr>
                                <a:rPr lang="es-CO" b="0" i="1" smtClean="0">
                                  <a:latin typeface="Cambria Math"/>
                                </a:rPr>
                              </m:ctrlPr>
                            </m:sSubPr>
                            <m:e>
                              <m:r>
                                <a:rPr lang="es-CO" b="0" i="1" smtClean="0">
                                  <a:latin typeface="Cambria Math"/>
                                </a:rPr>
                                <m:t>𝐴𝑂𝑀𝑅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den>
                      </m:f>
                      <m:r>
                        <a:rPr lang="es-CO" b="0" i="1" smtClean="0">
                          <a:latin typeface="Cambria Math"/>
                        </a:rPr>
                        <m:t>∗100</m:t>
                      </m:r>
                    </m:oMath>
                  </m:oMathPara>
                </a14:m>
                <a:endParaRPr lang="es-CO" dirty="0" smtClean="0"/>
              </a:p>
              <a:p>
                <a:endParaRPr lang="es-CO" dirty="0"/>
              </a:p>
              <a:p>
                <a:r>
                  <a:rPr lang="es-CO" dirty="0" smtClean="0"/>
                  <a:t>AOMOR : Gastos declarados del OR en  pesos de la fecha de corte</a:t>
                </a:r>
              </a:p>
              <a:p>
                <a:r>
                  <a:rPr lang="es-CO" dirty="0" smtClean="0"/>
                  <a:t>AOMR : Gastos de referencia del OR en pesos de la fecha de corte</a:t>
                </a:r>
              </a:p>
              <a:p>
                <a:endParaRPr lang="es-CO" dirty="0"/>
              </a:p>
              <a:p>
                <a:r>
                  <a:rPr lang="es-CO" dirty="0" smtClean="0">
                    <a:solidFill>
                      <a:srgbClr val="FF0000"/>
                    </a:solidFill>
                  </a:rPr>
                  <a:t>5.2.2.2 Nivel de gastos ejecutados</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𝑁𝐺𝐸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𝐴𝑂𝑀𝐸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num>
                        <m:den>
                          <m:sSub>
                            <m:sSubPr>
                              <m:ctrlPr>
                                <a:rPr lang="es-CO" b="0" i="1" smtClean="0">
                                  <a:latin typeface="Cambria Math"/>
                                </a:rPr>
                              </m:ctrlPr>
                            </m:sSubPr>
                            <m:e>
                              <m:r>
                                <a:rPr lang="es-CO" b="0" i="1" smtClean="0">
                                  <a:latin typeface="Cambria Math"/>
                                </a:rPr>
                                <m:t>𝐴𝑂𝑀𝑅</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den>
                      </m:f>
                      <m:r>
                        <a:rPr lang="es-CO" b="0" i="1" smtClean="0">
                          <a:latin typeface="Cambria Math"/>
                        </a:rPr>
                        <m:t>∗100</m:t>
                      </m:r>
                    </m:oMath>
                  </m:oMathPara>
                </a14:m>
                <a:endParaRPr lang="es-CO" dirty="0" smtClean="0"/>
              </a:p>
              <a:p>
                <a:endParaRPr lang="es-CO" dirty="0"/>
              </a:p>
              <a:p>
                <a:r>
                  <a:rPr lang="es-CO" dirty="0" smtClean="0"/>
                  <a:t>AOME : Gastos de AOM ejecutados por el OR, valor en pesos de la fecha de corte</a:t>
                </a:r>
              </a:p>
              <a:p>
                <a:r>
                  <a:rPr lang="es-CO" dirty="0" smtClean="0"/>
                  <a:t>AOMR : Gastos de AOM de referencia del OR, valor en pesos de la fecha de corte</a:t>
                </a:r>
              </a:p>
              <a:p>
                <a:endParaRPr lang="es-CO" dirty="0" smtClean="0"/>
              </a:p>
              <a:p>
                <a:r>
                  <a:rPr lang="es-CO" dirty="0" smtClean="0"/>
                  <a:t>El </a:t>
                </a:r>
                <a:r>
                  <a:rPr lang="es-CO" dirty="0"/>
                  <a:t>OR como soporte debe presentar informe relacionando lo ejecutado del plan aprobado, incluyendo soportes de ejecución y contables en el PUC del OR.</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692696"/>
                <a:ext cx="8136904" cy="5460341"/>
              </a:xfrm>
              <a:prstGeom prst="rect">
                <a:avLst/>
              </a:prstGeom>
              <a:blipFill rotWithShape="1">
                <a:blip r:embed="rId2"/>
                <a:stretch>
                  <a:fillRect l="-599" t="-559"/>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579916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oma\Pictures\2015-11-19 Tablas incentivos\Tablas incentivos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6417"/>
            <a:ext cx="9540552"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75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827584" y="688366"/>
                <a:ext cx="7560840" cy="5848011"/>
              </a:xfrm>
              <a:prstGeom prst="rect">
                <a:avLst/>
              </a:prstGeom>
              <a:noFill/>
              <a:ln>
                <a:noFill/>
              </a:ln>
            </p:spPr>
            <p:txBody>
              <a:bodyPr wrap="square" rtlCol="0">
                <a:spAutoFit/>
              </a:bodyPr>
              <a:lstStyle/>
              <a:p>
                <a:r>
                  <a:rPr lang="es-CO" dirty="0" smtClean="0">
                    <a:solidFill>
                      <a:srgbClr val="FF0000"/>
                    </a:solidFill>
                  </a:rPr>
                  <a:t>5.3  INCENTIVOS POR EFICIENCIA EN CALIDAD DEL SERVICIO</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𝐼𝑁𝐶𝐶𝑆</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𝐼𝑁𝐶𝐷</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𝐼𝑁𝐶𝐹</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oMath>
                  </m:oMathPara>
                </a14:m>
                <a:endParaRPr lang="es-CO" dirty="0" smtClean="0"/>
              </a:p>
              <a:p>
                <a:endParaRPr lang="es-CO" dirty="0"/>
              </a:p>
              <a:p>
                <a:r>
                  <a:rPr lang="es-CO" dirty="0" smtClean="0"/>
                  <a:t>INCD : Ingreso anual por incentivos asociados con la calidad del servicio asociado con los indicadores de duración del OR</a:t>
                </a:r>
              </a:p>
              <a:p>
                <a:r>
                  <a:rPr lang="es-CO" dirty="0" smtClean="0"/>
                  <a:t>INCF : Ingreso anual por incentivos asociados con la calidad del servicio asociado con los indicadores de frecuencia del OR</a:t>
                </a:r>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𝐼𝑁𝐶𝐷</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𝐼𝐶</m:t>
                          </m:r>
                          <m:r>
                            <a:rPr lang="es-CO" b="0" i="1" smtClean="0">
                              <a:latin typeface="Cambria Math"/>
                            </a:rPr>
                            <m:t>_</m:t>
                          </m:r>
                          <m:r>
                            <a:rPr lang="es-CO" b="0" i="1" smtClean="0">
                              <a:latin typeface="Cambria Math"/>
                            </a:rPr>
                            <m:t>𝑆𝐴𝐼𝐷𝐼</m:t>
                          </m:r>
                        </m:e>
                        <m:sub>
                          <m:r>
                            <a:rPr lang="es-CO" b="0" i="1" smtClean="0">
                              <a:latin typeface="Cambria Math"/>
                            </a:rPr>
                            <m:t>𝑡</m:t>
                          </m:r>
                          <m:r>
                            <a:rPr lang="es-CO" b="0" i="1" smtClean="0">
                              <a:latin typeface="Cambria Math"/>
                            </a:rPr>
                            <m:t>,</m:t>
                          </m:r>
                          <m:r>
                            <a:rPr lang="es-CO" b="0" i="1" smtClean="0">
                              <a:latin typeface="Cambria Math"/>
                            </a:rPr>
                            <m:t>𝑗</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num>
                        <m:den>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3</m:t>
                              </m:r>
                            </m:sup>
                            <m:e>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e>
                          </m:nary>
                        </m:den>
                      </m:f>
                    </m:oMath>
                  </m:oMathPara>
                </a14:m>
                <a:endParaRPr lang="es-CO" dirty="0" smtClean="0"/>
              </a:p>
              <a:p>
                <a:endParaRPr lang="es-CO" dirty="0"/>
              </a:p>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𝐼𝑁𝐶𝐹</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m:t>
                          </m:r>
                          <m:r>
                            <a:rPr lang="es-CO" b="0" i="1" smtClean="0">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𝐼𝐶</m:t>
                          </m:r>
                          <m:r>
                            <a:rPr lang="es-CO" b="0" i="1" smtClean="0">
                              <a:latin typeface="Cambria Math"/>
                            </a:rPr>
                            <m:t>_</m:t>
                          </m:r>
                          <m:r>
                            <a:rPr lang="es-CO" b="0" i="1" smtClean="0">
                              <a:latin typeface="Cambria Math"/>
                            </a:rPr>
                            <m:t>𝑆𝐴𝐼𝐹𝐼</m:t>
                          </m:r>
                        </m:e>
                        <m:sub>
                          <m:r>
                            <a:rPr lang="es-CO" b="0" i="1" smtClean="0">
                              <a:latin typeface="Cambria Math"/>
                            </a:rPr>
                            <m:t>𝑡</m:t>
                          </m:r>
                          <m:r>
                            <a:rPr lang="es-CO" b="0" i="1" smtClean="0">
                              <a:latin typeface="Cambria Math"/>
                            </a:rPr>
                            <m:t>,</m:t>
                          </m:r>
                          <m:r>
                            <a:rPr lang="es-CO" b="0" i="1" smtClean="0">
                              <a:latin typeface="Cambria Math"/>
                            </a:rPr>
                            <m:t>𝑗</m:t>
                          </m:r>
                        </m:sub>
                      </m:sSub>
                      <m:r>
                        <a:rPr lang="es-CO" b="0" i="1" smtClean="0">
                          <a:latin typeface="Cambria Math"/>
                        </a:rPr>
                        <m:t>∗</m:t>
                      </m:r>
                      <m:f>
                        <m:fPr>
                          <m:ctrlPr>
                            <a:rPr lang="es-CO" b="0" i="1" smtClean="0">
                              <a:latin typeface="Cambria Math"/>
                            </a:rPr>
                          </m:ctrlPr>
                        </m:fPr>
                        <m:num>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num>
                        <m:den>
                          <m:nary>
                            <m:naryPr>
                              <m:chr m:val="∑"/>
                              <m:ctrlPr>
                                <a:rPr lang="es-CO" b="0" i="1" smtClean="0">
                                  <a:latin typeface="Cambria Math"/>
                                </a:rPr>
                              </m:ctrlPr>
                            </m:naryPr>
                            <m:sub>
                              <m:r>
                                <m:rPr>
                                  <m:brk m:alnAt="23"/>
                                </m:rPr>
                                <a:rPr lang="es-CO" b="0" i="1" smtClean="0">
                                  <a:latin typeface="Cambria Math"/>
                                </a:rPr>
                                <m:t>𝑛</m:t>
                              </m:r>
                              <m:r>
                                <a:rPr lang="es-CO" b="0" i="1" smtClean="0">
                                  <a:latin typeface="Cambria Math"/>
                                </a:rPr>
                                <m:t>=1</m:t>
                              </m:r>
                            </m:sub>
                            <m:sup>
                              <m:r>
                                <a:rPr lang="es-CO" b="0" i="1" smtClean="0">
                                  <a:latin typeface="Cambria Math"/>
                                </a:rPr>
                                <m:t>3</m:t>
                              </m:r>
                            </m:sup>
                            <m:e>
                              <m:sSub>
                                <m:sSubPr>
                                  <m:ctrlPr>
                                    <a:rPr lang="es-CO" b="0" i="1" smtClean="0">
                                      <a:latin typeface="Cambria Math"/>
                                    </a:rPr>
                                  </m:ctrlPr>
                                </m:sSubPr>
                                <m:e>
                                  <m:r>
                                    <a:rPr lang="es-CO" b="0" i="1" smtClean="0">
                                      <a:latin typeface="Cambria Math"/>
                                    </a:rPr>
                                    <m:t>𝐵𝑅𝐴𝐸</m:t>
                                  </m:r>
                                </m:e>
                                <m:sub>
                                  <m:r>
                                    <a:rPr lang="es-CO" b="0" i="1" smtClean="0">
                                      <a:latin typeface="Cambria Math"/>
                                    </a:rPr>
                                    <m:t>𝑗</m:t>
                                  </m:r>
                                  <m:r>
                                    <a:rPr lang="es-CO" b="0" i="1" smtClean="0">
                                      <a:latin typeface="Cambria Math"/>
                                    </a:rPr>
                                    <m:t>,</m:t>
                                  </m:r>
                                  <m:r>
                                    <a:rPr lang="es-CO" b="0" i="1" smtClean="0">
                                      <a:latin typeface="Cambria Math"/>
                                    </a:rPr>
                                    <m:t>𝑛</m:t>
                                  </m:r>
                                  <m:r>
                                    <a:rPr lang="es-CO" b="0" i="1" smtClean="0">
                                      <a:latin typeface="Cambria Math"/>
                                    </a:rPr>
                                    <m:t>,0</m:t>
                                  </m:r>
                                </m:sub>
                              </m:sSub>
                            </m:e>
                          </m:nary>
                        </m:den>
                      </m:f>
                    </m:oMath>
                  </m:oMathPara>
                </a14:m>
                <a:endParaRPr lang="es-CO" dirty="0" smtClean="0"/>
              </a:p>
              <a:p>
                <a:endParaRPr lang="es-CO" dirty="0" smtClean="0"/>
              </a:p>
              <a:p>
                <a14:m>
                  <m:oMath xmlns:m="http://schemas.openxmlformats.org/officeDocument/2006/math">
                    <m:sSub>
                      <m:sSubPr>
                        <m:ctrlPr>
                          <a:rPr lang="es-CO" i="1">
                            <a:latin typeface="Cambria Math"/>
                          </a:rPr>
                        </m:ctrlPr>
                      </m:sSubPr>
                      <m:e>
                        <m:r>
                          <a:rPr lang="es-CO" i="1">
                            <a:latin typeface="Cambria Math"/>
                          </a:rPr>
                          <m:t>𝐼𝐶</m:t>
                        </m:r>
                        <m:r>
                          <a:rPr lang="es-CO" i="1">
                            <a:latin typeface="Cambria Math"/>
                          </a:rPr>
                          <m:t>_</m:t>
                        </m:r>
                        <m:r>
                          <a:rPr lang="es-CO" i="1">
                            <a:latin typeface="Cambria Math"/>
                          </a:rPr>
                          <m:t>𝑆𝐴𝐼𝐷𝐼</m:t>
                        </m:r>
                      </m:e>
                      <m:sub>
                        <m:r>
                          <a:rPr lang="es-CO" i="1">
                            <a:latin typeface="Cambria Math"/>
                          </a:rPr>
                          <m:t>𝑡</m:t>
                        </m:r>
                        <m:r>
                          <a:rPr lang="es-CO" i="1">
                            <a:latin typeface="Cambria Math"/>
                          </a:rPr>
                          <m:t>,</m:t>
                        </m:r>
                        <m:r>
                          <a:rPr lang="es-CO" i="1">
                            <a:latin typeface="Cambria Math"/>
                          </a:rPr>
                          <m:t>𝑗</m:t>
                        </m:r>
                      </m:sub>
                    </m:sSub>
                  </m:oMath>
                </a14:m>
                <a:r>
                  <a:rPr lang="es-CO" dirty="0" smtClean="0"/>
                  <a:t> : Incentivo de calidad por el indicador SAIDI alcanzado por el OR en el año t-1 aplicable durante el año t del período tarifario según 6.2.3.4.1</a:t>
                </a:r>
              </a:p>
              <a:p>
                <a14:m>
                  <m:oMath xmlns:m="http://schemas.openxmlformats.org/officeDocument/2006/math">
                    <m:sSub>
                      <m:sSubPr>
                        <m:ctrlPr>
                          <a:rPr lang="es-CO" i="1">
                            <a:latin typeface="Cambria Math"/>
                          </a:rPr>
                        </m:ctrlPr>
                      </m:sSubPr>
                      <m:e>
                        <m:r>
                          <a:rPr lang="es-CO" i="1">
                            <a:latin typeface="Cambria Math"/>
                          </a:rPr>
                          <m:t>𝐼𝐶</m:t>
                        </m:r>
                        <m:r>
                          <a:rPr lang="es-CO" i="1">
                            <a:latin typeface="Cambria Math"/>
                          </a:rPr>
                          <m:t>_</m:t>
                        </m:r>
                        <m:r>
                          <a:rPr lang="es-CO" i="1">
                            <a:latin typeface="Cambria Math"/>
                          </a:rPr>
                          <m:t>𝑆𝐴𝐼𝐹𝐼</m:t>
                        </m:r>
                      </m:e>
                      <m:sub>
                        <m:r>
                          <a:rPr lang="es-CO" i="1">
                            <a:latin typeface="Cambria Math"/>
                          </a:rPr>
                          <m:t>𝑡</m:t>
                        </m:r>
                        <m:r>
                          <a:rPr lang="es-CO" i="1">
                            <a:latin typeface="Cambria Math"/>
                          </a:rPr>
                          <m:t>,</m:t>
                        </m:r>
                        <m:r>
                          <a:rPr lang="es-CO" i="1">
                            <a:latin typeface="Cambria Math"/>
                          </a:rPr>
                          <m:t>𝑗</m:t>
                        </m:r>
                      </m:sub>
                    </m:sSub>
                  </m:oMath>
                </a14:m>
                <a:r>
                  <a:rPr lang="es-CO" dirty="0" smtClean="0"/>
                  <a:t> : Incentivo de calidad por el indicador SAIFI alcanzado por el OR en el año t-1, aplicable durante el año t del período tarifario según 6.2.3.4.2</a:t>
                </a:r>
              </a:p>
              <a:p>
                <a14:m>
                  <m:oMath xmlns:m="http://schemas.openxmlformats.org/officeDocument/2006/math">
                    <m:sSub>
                      <m:sSubPr>
                        <m:ctrlPr>
                          <a:rPr lang="es-CO" i="1">
                            <a:latin typeface="Cambria Math"/>
                          </a:rPr>
                        </m:ctrlPr>
                      </m:sSubPr>
                      <m:e>
                        <m:r>
                          <a:rPr lang="es-CO" i="1">
                            <a:latin typeface="Cambria Math"/>
                          </a:rPr>
                          <m:t>𝐵𝑅𝐴𝐸</m:t>
                        </m:r>
                      </m:e>
                      <m:sub>
                        <m:r>
                          <a:rPr lang="es-CO" i="1">
                            <a:latin typeface="Cambria Math"/>
                          </a:rPr>
                          <m:t>𝑗</m:t>
                        </m:r>
                        <m:r>
                          <a:rPr lang="es-CO" i="1">
                            <a:latin typeface="Cambria Math"/>
                          </a:rPr>
                          <m:t>,</m:t>
                        </m:r>
                        <m:r>
                          <a:rPr lang="es-CO" i="1">
                            <a:latin typeface="Cambria Math"/>
                          </a:rPr>
                          <m:t>𝑛</m:t>
                        </m:r>
                        <m:r>
                          <a:rPr lang="es-CO" i="1">
                            <a:latin typeface="Cambria Math"/>
                          </a:rPr>
                          <m:t>,0</m:t>
                        </m:r>
                      </m:sub>
                    </m:sSub>
                  </m:oMath>
                </a14:m>
                <a:r>
                  <a:rPr lang="es-CO" dirty="0" smtClean="0"/>
                  <a:t> : Base regulatoria de activos eléctricos al inicio del período tarifario.</a:t>
                </a:r>
                <a:endParaRPr lang="es-CO" dirty="0"/>
              </a:p>
            </p:txBody>
          </p:sp>
        </mc:Choice>
        <mc:Fallback xmlns="">
          <p:sp>
            <p:nvSpPr>
              <p:cNvPr id="2" name="1 CuadroTexto"/>
              <p:cNvSpPr txBox="1">
                <a:spLocks noRot="1" noChangeAspect="1" noMove="1" noResize="1" noEditPoints="1" noAdjustHandles="1" noChangeArrowheads="1" noChangeShapeType="1" noTextEdit="1"/>
              </p:cNvSpPr>
              <p:nvPr/>
            </p:nvSpPr>
            <p:spPr>
              <a:xfrm>
                <a:off x="827584" y="688366"/>
                <a:ext cx="7560840" cy="5848011"/>
              </a:xfrm>
              <a:prstGeom prst="rect">
                <a:avLst/>
              </a:prstGeom>
              <a:blipFill rotWithShape="1">
                <a:blip r:embed="rId2"/>
                <a:stretch>
                  <a:fillRect l="-726" t="-521" r="-1371" b="-417"/>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38862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908719"/>
            <a:ext cx="7740352" cy="646331"/>
          </a:xfrm>
          <a:prstGeom prst="rect">
            <a:avLst/>
          </a:prstGeom>
          <a:noFill/>
          <a:ln>
            <a:noFill/>
          </a:ln>
        </p:spPr>
        <p:txBody>
          <a:bodyPr wrap="square" rtlCol="0">
            <a:spAutoFit/>
          </a:bodyPr>
          <a:lstStyle/>
          <a:p>
            <a:r>
              <a:rPr lang="es-CO" dirty="0" smtClean="0">
                <a:solidFill>
                  <a:srgbClr val="FF0000"/>
                </a:solidFill>
              </a:rPr>
              <a:t>1.1.1 Cargos de activos de tensión 4</a:t>
            </a:r>
          </a:p>
          <a:p>
            <a:endParaRPr lang="es-CO" dirty="0"/>
          </a:p>
        </p:txBody>
      </p:sp>
      <p:sp>
        <p:nvSpPr>
          <p:cNvPr id="3" name="2 Rectángulo"/>
          <p:cNvSpPr/>
          <p:nvPr/>
        </p:nvSpPr>
        <p:spPr>
          <a:xfrm>
            <a:off x="683568" y="1749529"/>
            <a:ext cx="1944216" cy="971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tensión 4 del STR  al que pertenece el OR</a:t>
            </a:r>
            <a:endParaRPr lang="es-CO" dirty="0"/>
          </a:p>
        </p:txBody>
      </p:sp>
      <p:sp>
        <p:nvSpPr>
          <p:cNvPr id="4" name="3 CuadroTexto"/>
          <p:cNvSpPr txBox="1"/>
          <p:nvPr/>
        </p:nvSpPr>
        <p:spPr>
          <a:xfrm>
            <a:off x="2627784" y="1916832"/>
            <a:ext cx="557808" cy="707886"/>
          </a:xfrm>
          <a:prstGeom prst="rect">
            <a:avLst/>
          </a:prstGeom>
          <a:noFill/>
          <a:ln>
            <a:noFill/>
          </a:ln>
        </p:spPr>
        <p:txBody>
          <a:bodyPr wrap="square" rtlCol="0">
            <a:spAutoFit/>
          </a:bodyPr>
          <a:lstStyle/>
          <a:p>
            <a:r>
              <a:rPr lang="es-CO" sz="4000" dirty="0" smtClean="0"/>
              <a:t>=</a:t>
            </a:r>
          </a:p>
        </p:txBody>
      </p:sp>
      <p:cxnSp>
        <p:nvCxnSpPr>
          <p:cNvPr id="6" name="5 Conector recto"/>
          <p:cNvCxnSpPr/>
          <p:nvPr/>
        </p:nvCxnSpPr>
        <p:spPr>
          <a:xfrm flipV="1">
            <a:off x="3131840" y="2270775"/>
            <a:ext cx="5724128" cy="27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4265712" y="1320529"/>
            <a:ext cx="2826568" cy="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Suma de los ingresos mensuales de todos los OR pertenecientes al STR</a:t>
            </a:r>
            <a:endParaRPr lang="es-CO" dirty="0"/>
          </a:p>
        </p:txBody>
      </p:sp>
      <p:sp>
        <p:nvSpPr>
          <p:cNvPr id="8" name="7 Rectángulo"/>
          <p:cNvSpPr/>
          <p:nvPr/>
        </p:nvSpPr>
        <p:spPr>
          <a:xfrm>
            <a:off x="3203848" y="2426985"/>
            <a:ext cx="2520280" cy="12900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Suma de energía de entrada del mes anterior de todos los OR pertenecientes al STR</a:t>
            </a:r>
            <a:endParaRPr lang="es-CO" dirty="0"/>
          </a:p>
        </p:txBody>
      </p:sp>
      <p:sp>
        <p:nvSpPr>
          <p:cNvPr id="10" name="9 CuadroTexto"/>
          <p:cNvSpPr txBox="1"/>
          <p:nvPr/>
        </p:nvSpPr>
        <p:spPr>
          <a:xfrm>
            <a:off x="5652120" y="2721114"/>
            <a:ext cx="360040" cy="707886"/>
          </a:xfrm>
          <a:prstGeom prst="rect">
            <a:avLst/>
          </a:prstGeom>
          <a:noFill/>
          <a:ln>
            <a:noFill/>
          </a:ln>
        </p:spPr>
        <p:txBody>
          <a:bodyPr wrap="square" rtlCol="0">
            <a:spAutoFit/>
          </a:bodyPr>
          <a:lstStyle/>
          <a:p>
            <a:r>
              <a:rPr lang="es-CO" sz="4000" dirty="0" smtClean="0"/>
              <a:t>*</a:t>
            </a:r>
          </a:p>
        </p:txBody>
      </p:sp>
      <p:sp>
        <p:nvSpPr>
          <p:cNvPr id="11" name="10 Rectángulo"/>
          <p:cNvSpPr/>
          <p:nvPr/>
        </p:nvSpPr>
        <p:spPr>
          <a:xfrm>
            <a:off x="6084168" y="2420888"/>
            <a:ext cx="2771800" cy="12900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 – % Pérdidas del nivel 4)</a:t>
            </a:r>
            <a:endParaRPr lang="es-CO" dirty="0"/>
          </a:p>
        </p:txBody>
      </p:sp>
      <mc:AlternateContent xmlns:mc="http://schemas.openxmlformats.org/markup-compatibility/2006" xmlns:a14="http://schemas.microsoft.com/office/drawing/2010/main">
        <mc:Choice Requires="a14">
          <p:sp>
            <p:nvSpPr>
              <p:cNvPr id="13" name="12 CuadroTexto"/>
              <p:cNvSpPr txBox="1"/>
              <p:nvPr/>
            </p:nvSpPr>
            <p:spPr>
              <a:xfrm>
                <a:off x="899592" y="4221088"/>
                <a:ext cx="7704856" cy="2164119"/>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smtClean="0">
                              <a:latin typeface="Cambria Math"/>
                            </a:rPr>
                          </m:ctrlPr>
                        </m:sSubPr>
                        <m:e>
                          <m:r>
                            <a:rPr lang="es-CO" b="0" i="1" smtClean="0">
                              <a:latin typeface="Cambria Math"/>
                            </a:rPr>
                            <m:t>𝐶𝐷</m:t>
                          </m:r>
                        </m:e>
                        <m:sub>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m:t>
                      </m:r>
                      <m:f>
                        <m:fPr>
                          <m:ctrlPr>
                            <a:rPr lang="es-CO" b="0" i="1" smtClean="0">
                              <a:latin typeface="Cambria Math"/>
                            </a:rPr>
                          </m:ctrlPr>
                        </m:fPr>
                        <m:num>
                          <m:nary>
                            <m:naryPr>
                              <m:chr m:val="∑"/>
                              <m:ctrlPr>
                                <a:rPr lang="es-CO" b="0" i="1" smtClean="0">
                                  <a:latin typeface="Cambria Math"/>
                                </a:rPr>
                              </m:ctrlPr>
                            </m:naryPr>
                            <m:sub>
                              <m:r>
                                <m:rPr>
                                  <m:brk m:alnAt="23"/>
                                </m:rPr>
                                <a:rPr lang="es-CO" b="0" i="1" smtClean="0">
                                  <a:latin typeface="Cambria Math"/>
                                </a:rPr>
                                <m:t>𝑗</m:t>
                              </m:r>
                              <m:r>
                                <a:rPr lang="es-CO" b="0" i="1" smtClean="0">
                                  <a:latin typeface="Cambria Math"/>
                                </a:rPr>
                                <m:t>=1</m:t>
                              </m:r>
                            </m:sub>
                            <m:sup>
                              <m:r>
                                <a:rPr lang="es-CO" b="0" i="1" smtClean="0">
                                  <a:latin typeface="Cambria Math"/>
                                </a:rPr>
                                <m:t>𝑇𝑅</m:t>
                              </m:r>
                            </m:sup>
                            <m:e>
                              <m:sSub>
                                <m:sSubPr>
                                  <m:ctrlPr>
                                    <a:rPr lang="es-CO" b="0" i="1" smtClean="0">
                                      <a:latin typeface="Cambria Math"/>
                                    </a:rPr>
                                  </m:ctrlPr>
                                </m:sSubPr>
                                <m:e>
                                  <m:r>
                                    <a:rPr lang="es-CO" b="0" i="1" smtClean="0">
                                      <a:latin typeface="Cambria Math"/>
                                    </a:rPr>
                                    <m:t>𝐼𝑀</m:t>
                                  </m:r>
                                </m:e>
                                <m:sub>
                                  <m:r>
                                    <a:rPr lang="es-CO" b="0" i="1" smtClean="0">
                                      <a:latin typeface="Cambria Math"/>
                                    </a:rPr>
                                    <m:t>𝑗</m:t>
                                  </m:r>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e>
                          </m:nary>
                        </m:num>
                        <m:den>
                          <m:nary>
                            <m:naryPr>
                              <m:chr m:val="∑"/>
                              <m:ctrlPr>
                                <a:rPr lang="es-CO" b="0" i="1" smtClean="0">
                                  <a:latin typeface="Cambria Math"/>
                                </a:rPr>
                              </m:ctrlPr>
                            </m:naryPr>
                            <m:sub>
                              <m:r>
                                <m:rPr>
                                  <m:brk m:alnAt="23"/>
                                </m:rPr>
                                <a:rPr lang="es-CO" b="0" i="1" smtClean="0">
                                  <a:latin typeface="Cambria Math"/>
                                </a:rPr>
                                <m:t>𝑗</m:t>
                              </m:r>
                              <m:r>
                                <a:rPr lang="es-CO" b="0" i="1" smtClean="0">
                                  <a:latin typeface="Cambria Math"/>
                                </a:rPr>
                                <m:t>=1</m:t>
                              </m:r>
                            </m:sub>
                            <m:sup>
                              <m:r>
                                <a:rPr lang="es-CO" b="0" i="1" smtClean="0">
                                  <a:latin typeface="Cambria Math"/>
                                </a:rPr>
                                <m:t>𝑇𝑅</m:t>
                              </m:r>
                            </m:sup>
                            <m:e>
                              <m:sSub>
                                <m:sSubPr>
                                  <m:ctrlPr>
                                    <a:rPr lang="es-CO" b="0" i="1" smtClean="0">
                                      <a:latin typeface="Cambria Math"/>
                                    </a:rPr>
                                  </m:ctrlPr>
                                </m:sSubPr>
                                <m:e>
                                  <m:r>
                                    <a:rPr lang="es-CO" b="0" i="1" smtClean="0">
                                      <a:latin typeface="Cambria Math"/>
                                    </a:rPr>
                                    <m:t>𝐸𝑒</m:t>
                                  </m:r>
                                </m:e>
                                <m:sub>
                                  <m:r>
                                    <a:rPr lang="es-CO" b="0" i="1" smtClean="0">
                                      <a:latin typeface="Cambria Math"/>
                                    </a:rPr>
                                    <m:t>𝑗</m:t>
                                  </m:r>
                                  <m:r>
                                    <a:rPr lang="es-CO" b="0" i="1" smtClean="0">
                                      <a:latin typeface="Cambria Math"/>
                                    </a:rPr>
                                    <m:t>,4,</m:t>
                                  </m:r>
                                  <m:r>
                                    <a:rPr lang="es-CO" b="0" i="1" smtClean="0">
                                      <a:latin typeface="Cambria Math"/>
                                    </a:rPr>
                                    <m:t>𝑚</m:t>
                                  </m:r>
                                  <m:r>
                                    <a:rPr lang="es-CO" b="0" i="1" smtClean="0">
                                      <a:latin typeface="Cambria Math"/>
                                    </a:rPr>
                                    <m:t>−1</m:t>
                                  </m:r>
                                </m:sub>
                              </m:sSub>
                              <m:r>
                                <a:rPr lang="es-CO" b="0" i="1" smtClean="0">
                                  <a:latin typeface="Cambria Math"/>
                                </a:rPr>
                                <m:t>∗(1−</m:t>
                              </m:r>
                              <m:sSub>
                                <m:sSubPr>
                                  <m:ctrlPr>
                                    <a:rPr lang="es-CO" b="0" i="1" smtClean="0">
                                      <a:latin typeface="Cambria Math"/>
                                    </a:rPr>
                                  </m:ctrlPr>
                                </m:sSubPr>
                                <m:e>
                                  <m:r>
                                    <a:rPr lang="es-CO" b="0" i="1" smtClean="0">
                                      <a:latin typeface="Cambria Math"/>
                                    </a:rPr>
                                    <m:t>𝑃</m:t>
                                  </m:r>
                                </m:e>
                                <m:sub>
                                  <m:r>
                                    <a:rPr lang="es-CO" b="0" i="1" smtClean="0">
                                      <a:latin typeface="Cambria Math"/>
                                    </a:rPr>
                                    <m:t>𝑗</m:t>
                                  </m:r>
                                  <m:r>
                                    <a:rPr lang="es-CO" b="0" i="1" smtClean="0">
                                      <a:latin typeface="Cambria Math"/>
                                    </a:rPr>
                                    <m:t>,4</m:t>
                                  </m:r>
                                </m:sub>
                              </m:sSub>
                              <m:r>
                                <a:rPr lang="es-CO" b="0" i="1" smtClean="0">
                                  <a:latin typeface="Cambria Math"/>
                                </a:rPr>
                                <m:t>)</m:t>
                              </m:r>
                            </m:e>
                          </m:nary>
                        </m:den>
                      </m:f>
                    </m:oMath>
                  </m:oMathPara>
                </a14:m>
                <a:endParaRPr lang="es-CO" dirty="0" smtClean="0"/>
              </a:p>
              <a:p>
                <a:endParaRPr lang="es-CO" dirty="0" smtClean="0"/>
              </a:p>
              <a:p>
                <a:r>
                  <a:rPr lang="es-CO" dirty="0" smtClean="0"/>
                  <a:t>IM : Ingresos mensuales</a:t>
                </a:r>
              </a:p>
              <a:p>
                <a:r>
                  <a:rPr lang="es-CO" dirty="0" err="1" smtClean="0"/>
                  <a:t>Ee</a:t>
                </a:r>
                <a:r>
                  <a:rPr lang="es-CO" dirty="0" smtClean="0"/>
                  <a:t> : Energía de entrada</a:t>
                </a:r>
              </a:p>
              <a:p>
                <a:r>
                  <a:rPr lang="es-CO" dirty="0" smtClean="0"/>
                  <a:t>P :  </a:t>
                </a:r>
                <a:r>
                  <a:rPr lang="es-CO" dirty="0" err="1" smtClean="0"/>
                  <a:t>Indice</a:t>
                </a:r>
                <a:r>
                  <a:rPr lang="es-CO" dirty="0" smtClean="0"/>
                  <a:t> de pérdidas del OR</a:t>
                </a:r>
                <a:endParaRPr lang="es-CO" dirty="0"/>
              </a:p>
              <a:p>
                <a:endParaRPr lang="es-CO" dirty="0" smtClean="0"/>
              </a:p>
            </p:txBody>
          </p:sp>
        </mc:Choice>
        <mc:Fallback xmlns="">
          <p:sp>
            <p:nvSpPr>
              <p:cNvPr id="13" name="12 CuadroTexto"/>
              <p:cNvSpPr txBox="1">
                <a:spLocks noRot="1" noChangeAspect="1" noMove="1" noResize="1" noEditPoints="1" noAdjustHandles="1" noChangeArrowheads="1" noChangeShapeType="1" noTextEdit="1"/>
              </p:cNvSpPr>
              <p:nvPr/>
            </p:nvSpPr>
            <p:spPr>
              <a:xfrm>
                <a:off x="899592" y="4221088"/>
                <a:ext cx="7704856" cy="2164119"/>
              </a:xfrm>
              <a:prstGeom prst="rect">
                <a:avLst/>
              </a:prstGeom>
              <a:blipFill rotWithShape="1">
                <a:blip r:embed="rId2"/>
                <a:stretch>
                  <a:fillRect l="-713"/>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407997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9717" y="1196751"/>
            <a:ext cx="916465" cy="333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tensión 4 del OR aplicable al Municipio p</a:t>
            </a:r>
            <a:endParaRPr lang="es-CO" dirty="0"/>
          </a:p>
        </p:txBody>
      </p:sp>
      <p:sp>
        <p:nvSpPr>
          <p:cNvPr id="3" name="2 CuadroTexto"/>
          <p:cNvSpPr txBox="1"/>
          <p:nvPr/>
        </p:nvSpPr>
        <p:spPr>
          <a:xfrm>
            <a:off x="971600" y="1916832"/>
            <a:ext cx="557808" cy="707886"/>
          </a:xfrm>
          <a:prstGeom prst="rect">
            <a:avLst/>
          </a:prstGeom>
          <a:noFill/>
          <a:ln>
            <a:noFill/>
          </a:ln>
        </p:spPr>
        <p:txBody>
          <a:bodyPr wrap="square" rtlCol="0">
            <a:spAutoFit/>
          </a:bodyPr>
          <a:lstStyle/>
          <a:p>
            <a:r>
              <a:rPr lang="es-CO" sz="4000" dirty="0" smtClean="0"/>
              <a:t>=</a:t>
            </a:r>
          </a:p>
        </p:txBody>
      </p:sp>
      <p:cxnSp>
        <p:nvCxnSpPr>
          <p:cNvPr id="4" name="3 Conector recto"/>
          <p:cNvCxnSpPr/>
          <p:nvPr/>
        </p:nvCxnSpPr>
        <p:spPr>
          <a:xfrm>
            <a:off x="1403648" y="2297925"/>
            <a:ext cx="43204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691680" y="1320529"/>
            <a:ext cx="2826568" cy="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Ingreso mensual del OR en el nivel 4 aplicable al Municipio p</a:t>
            </a:r>
            <a:endParaRPr lang="es-CO" dirty="0"/>
          </a:p>
        </p:txBody>
      </p:sp>
      <p:sp>
        <p:nvSpPr>
          <p:cNvPr id="6" name="5 Rectángulo"/>
          <p:cNvSpPr/>
          <p:nvPr/>
        </p:nvSpPr>
        <p:spPr>
          <a:xfrm>
            <a:off x="1547664" y="2426985"/>
            <a:ext cx="1565920" cy="21087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a:t>
            </a:r>
            <a:r>
              <a:rPr lang="es-CO" dirty="0" smtClean="0"/>
              <a:t>nergía de entrada del sistema del OR del mes anterior en el nivel 4 en el Municipio p</a:t>
            </a:r>
            <a:endParaRPr lang="es-CO" dirty="0"/>
          </a:p>
        </p:txBody>
      </p:sp>
      <p:sp>
        <p:nvSpPr>
          <p:cNvPr id="7" name="6 CuadroTexto"/>
          <p:cNvSpPr txBox="1"/>
          <p:nvPr/>
        </p:nvSpPr>
        <p:spPr>
          <a:xfrm>
            <a:off x="4211960" y="3284984"/>
            <a:ext cx="360040" cy="707886"/>
          </a:xfrm>
          <a:prstGeom prst="rect">
            <a:avLst/>
          </a:prstGeom>
          <a:noFill/>
          <a:ln>
            <a:noFill/>
          </a:ln>
        </p:spPr>
        <p:txBody>
          <a:bodyPr wrap="square" rtlCol="0">
            <a:spAutoFit/>
          </a:bodyPr>
          <a:lstStyle/>
          <a:p>
            <a:r>
              <a:rPr lang="es-CO" sz="4000" dirty="0" smtClean="0"/>
              <a:t>*</a:t>
            </a:r>
          </a:p>
        </p:txBody>
      </p:sp>
      <p:sp>
        <p:nvSpPr>
          <p:cNvPr id="8" name="7 Rectángulo"/>
          <p:cNvSpPr/>
          <p:nvPr/>
        </p:nvSpPr>
        <p:spPr>
          <a:xfrm>
            <a:off x="3491880" y="2426985"/>
            <a:ext cx="792088" cy="210261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 – % Pérdidas del nivel 4)</a:t>
            </a:r>
            <a:endParaRPr lang="es-CO" dirty="0"/>
          </a:p>
        </p:txBody>
      </p:sp>
      <mc:AlternateContent xmlns:mc="http://schemas.openxmlformats.org/markup-compatibility/2006" xmlns:a14="http://schemas.microsoft.com/office/drawing/2010/main">
        <mc:Choice Requires="a14">
          <p:sp>
            <p:nvSpPr>
              <p:cNvPr id="9" name="8 Rectángulo"/>
              <p:cNvSpPr/>
              <p:nvPr/>
            </p:nvSpPr>
            <p:spPr>
              <a:xfrm>
                <a:off x="683568" y="4535697"/>
                <a:ext cx="8172400" cy="2061655"/>
              </a:xfrm>
              <a:prstGeom prst="rect">
                <a:avLst/>
              </a:prstGeom>
            </p:spPr>
            <p:txBody>
              <a:bodyPr wrap="square">
                <a:spAutoFit/>
              </a:bodyPr>
              <a:lstStyle/>
              <a:p>
                <a:endParaRPr lang="es-CO" dirty="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𝐶𝐷</m:t>
                          </m:r>
                        </m:e>
                        <m:sub>
                          <m:r>
                            <a:rPr lang="es-CO" i="1">
                              <a:latin typeface="Cambria Math"/>
                            </a:rPr>
                            <m:t>4,</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𝐼𝑀</m:t>
                              </m:r>
                            </m:e>
                            <m:sub>
                              <m:r>
                                <a:rPr lang="es-CO" i="1">
                                  <a:latin typeface="Cambria Math"/>
                                </a:rPr>
                                <m:t>𝑗</m:t>
                              </m:r>
                              <m:r>
                                <a:rPr lang="es-CO" i="1">
                                  <a:latin typeface="Cambria Math"/>
                                </a:rPr>
                                <m:t>,4,</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num>
                        <m:den>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,4,</m:t>
                              </m:r>
                              <m:r>
                                <a:rPr lang="es-CO" i="1">
                                  <a:latin typeface="Cambria Math"/>
                                </a:rPr>
                                <m:t>𝑚</m:t>
                              </m:r>
                              <m:r>
                                <a:rPr lang="es-CO" i="1">
                                  <a:latin typeface="Cambria Math"/>
                                </a:rPr>
                                <m:t>−1</m:t>
                              </m:r>
                            </m:sub>
                          </m:sSub>
                          <m:r>
                            <a:rPr lang="es-CO" i="1">
                              <a:latin typeface="Cambria Math"/>
                            </a:rPr>
                            <m:t>∗</m:t>
                          </m:r>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,4</m:t>
                                  </m:r>
                                </m:sub>
                              </m:sSub>
                            </m:e>
                          </m:d>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𝑉</m:t>
                                  </m:r>
                                </m:e>
                                <m:sub>
                                  <m:r>
                                    <a:rPr lang="es-CO" i="1">
                                      <a:latin typeface="Cambria Math"/>
                                    </a:rPr>
                                    <m:t>4,</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num>
                            <m:den>
                              <m:sSub>
                                <m:sSubPr>
                                  <m:ctrlPr>
                                    <a:rPr lang="es-CO" i="1">
                                      <a:latin typeface="Cambria Math"/>
                                    </a:rPr>
                                  </m:ctrlPr>
                                </m:sSubPr>
                                <m:e>
                                  <m:r>
                                    <a:rPr lang="es-CO" i="1">
                                      <a:latin typeface="Cambria Math"/>
                                    </a:rPr>
                                    <m:t>𝑉</m:t>
                                  </m:r>
                                </m:e>
                                <m:sub>
                                  <m:r>
                                    <a:rPr lang="es-CO" i="1">
                                      <a:latin typeface="Cambria Math"/>
                                    </a:rPr>
                                    <m:t>4,</m:t>
                                  </m:r>
                                  <m:r>
                                    <a:rPr lang="es-CO" i="1">
                                      <a:latin typeface="Cambria Math"/>
                                    </a:rPr>
                                    <m:t>𝑗</m:t>
                                  </m:r>
                                  <m:r>
                                    <a:rPr lang="es-CO" i="1">
                                      <a:latin typeface="Cambria Math"/>
                                    </a:rPr>
                                    <m:t>,</m:t>
                                  </m:r>
                                  <m:r>
                                    <a:rPr lang="es-CO" i="1">
                                      <a:latin typeface="Cambria Math"/>
                                    </a:rPr>
                                    <m:t>𝑚</m:t>
                                  </m:r>
                                  <m:r>
                                    <a:rPr lang="es-CO" i="1">
                                      <a:latin typeface="Cambria Math"/>
                                    </a:rPr>
                                    <m:t>,</m:t>
                                  </m:r>
                                  <m:r>
                                    <a:rPr lang="es-CO" i="1">
                                      <a:latin typeface="Cambria Math"/>
                                    </a:rPr>
                                    <m:t>𝑡</m:t>
                                  </m:r>
                                </m:sub>
                              </m:sSub>
                            </m:den>
                          </m:f>
                        </m:den>
                      </m:f>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𝐼𝐴𝐼𝑁𝐶</m:t>
                              </m:r>
                            </m:e>
                            <m:sub>
                              <m:r>
                                <a:rPr lang="es-CO" i="1">
                                  <a:latin typeface="Cambria Math"/>
                                </a:rPr>
                                <m:t>𝑗</m:t>
                              </m:r>
                              <m:r>
                                <a:rPr lang="es-CO" i="1">
                                  <a:latin typeface="Cambria Math"/>
                                </a:rPr>
                                <m:t>,4,</m:t>
                              </m:r>
                              <m:r>
                                <a:rPr lang="es-CO" i="1">
                                  <a:latin typeface="Cambria Math"/>
                                </a:rPr>
                                <m:t>𝑡</m:t>
                              </m:r>
                            </m:sub>
                          </m:sSub>
                        </m:num>
                        <m:den>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,4,</m:t>
                              </m:r>
                              <m:r>
                                <a:rPr lang="es-CO" i="1">
                                  <a:latin typeface="Cambria Math"/>
                                </a:rPr>
                                <m:t>𝑚</m:t>
                              </m:r>
                              <m:r>
                                <a:rPr lang="es-CO" i="1">
                                  <a:latin typeface="Cambria Math"/>
                                </a:rPr>
                                <m:t>−1</m:t>
                              </m:r>
                            </m:sub>
                          </m:sSub>
                          <m:r>
                            <a:rPr lang="es-CO" i="1">
                              <a:latin typeface="Cambria Math"/>
                            </a:rPr>
                            <m:t>∗</m:t>
                          </m:r>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,4</m:t>
                                  </m:r>
                                </m:sub>
                              </m:sSub>
                            </m:e>
                          </m:d>
                          <m:r>
                            <a:rPr lang="es-CO" i="1">
                              <a:latin typeface="Cambria Math"/>
                            </a:rPr>
                            <m:t>∗12</m:t>
                          </m:r>
                        </m:den>
                      </m:f>
                    </m:oMath>
                  </m:oMathPara>
                </a14:m>
                <a:endParaRPr lang="es-CO" dirty="0">
                  <a:solidFill>
                    <a:srgbClr val="FF0000"/>
                  </a:solidFill>
                </a:endParaRPr>
              </a:p>
              <a:p>
                <a:endParaRPr lang="es-CO" dirty="0"/>
              </a:p>
              <a:p>
                <a:r>
                  <a:rPr lang="es-CO" dirty="0"/>
                  <a:t>V : Ventas de energía.</a:t>
                </a:r>
              </a:p>
              <a:p>
                <a:r>
                  <a:rPr lang="es-CO" dirty="0"/>
                  <a:t>IAINC: Ingreso anual por incentivos (Capítulo 5)</a:t>
                </a:r>
              </a:p>
            </p:txBody>
          </p:sp>
        </mc:Choice>
        <mc:Fallback xmlns="">
          <p:sp>
            <p:nvSpPr>
              <p:cNvPr id="9" name="8 Rectángulo"/>
              <p:cNvSpPr>
                <a:spLocks noRot="1" noChangeAspect="1" noMove="1" noResize="1" noEditPoints="1" noAdjustHandles="1" noChangeArrowheads="1" noChangeShapeType="1" noTextEdit="1"/>
              </p:cNvSpPr>
              <p:nvPr/>
            </p:nvSpPr>
            <p:spPr>
              <a:xfrm>
                <a:off x="683568" y="4535697"/>
                <a:ext cx="8172400" cy="2061655"/>
              </a:xfrm>
              <a:prstGeom prst="rect">
                <a:avLst/>
              </a:prstGeom>
              <a:blipFill rotWithShape="1">
                <a:blip r:embed="rId2"/>
                <a:stretch>
                  <a:fillRect l="-597" b="-3846"/>
                </a:stretch>
              </a:blipFill>
            </p:spPr>
            <p:txBody>
              <a:bodyPr/>
              <a:lstStyle/>
              <a:p>
                <a:r>
                  <a:rPr lang="es-CO">
                    <a:noFill/>
                  </a:rPr>
                  <a:t> </a:t>
                </a:r>
              </a:p>
            </p:txBody>
          </p:sp>
        </mc:Fallback>
      </mc:AlternateContent>
      <p:sp>
        <p:nvSpPr>
          <p:cNvPr id="10" name="9 CuadroTexto"/>
          <p:cNvSpPr txBox="1"/>
          <p:nvPr/>
        </p:nvSpPr>
        <p:spPr>
          <a:xfrm>
            <a:off x="683568" y="476672"/>
            <a:ext cx="7848872" cy="369332"/>
          </a:xfrm>
          <a:prstGeom prst="rect">
            <a:avLst/>
          </a:prstGeom>
          <a:noFill/>
          <a:ln>
            <a:noFill/>
          </a:ln>
        </p:spPr>
        <p:txBody>
          <a:bodyPr wrap="square" rtlCol="0">
            <a:spAutoFit/>
          </a:bodyPr>
          <a:lstStyle/>
          <a:p>
            <a:r>
              <a:rPr lang="es-CO" dirty="0">
                <a:solidFill>
                  <a:srgbClr val="FF0000"/>
                </a:solidFill>
              </a:rPr>
              <a:t>1.1.2 Cargos de activos locales (Municipio) de nivel de tensión 4</a:t>
            </a:r>
            <a:r>
              <a:rPr lang="es-CO" dirty="0" smtClean="0">
                <a:solidFill>
                  <a:srgbClr val="FF0000"/>
                </a:solidFill>
              </a:rPr>
              <a:t>.</a:t>
            </a:r>
            <a:endParaRPr lang="es-CO" dirty="0">
              <a:solidFill>
                <a:srgbClr val="FF0000"/>
              </a:solidFill>
            </a:endParaRPr>
          </a:p>
        </p:txBody>
      </p:sp>
      <p:sp>
        <p:nvSpPr>
          <p:cNvPr id="11" name="10 CuadroTexto"/>
          <p:cNvSpPr txBox="1"/>
          <p:nvPr/>
        </p:nvSpPr>
        <p:spPr>
          <a:xfrm>
            <a:off x="3059832" y="3081154"/>
            <a:ext cx="360040" cy="707886"/>
          </a:xfrm>
          <a:prstGeom prst="rect">
            <a:avLst/>
          </a:prstGeom>
          <a:noFill/>
          <a:ln>
            <a:noFill/>
          </a:ln>
        </p:spPr>
        <p:txBody>
          <a:bodyPr wrap="square" rtlCol="0">
            <a:spAutoFit/>
          </a:bodyPr>
          <a:lstStyle/>
          <a:p>
            <a:r>
              <a:rPr lang="es-CO" sz="4000" dirty="0" smtClean="0"/>
              <a:t>*</a:t>
            </a:r>
          </a:p>
        </p:txBody>
      </p:sp>
      <p:cxnSp>
        <p:nvCxnSpPr>
          <p:cNvPr id="14" name="13 Conector recto"/>
          <p:cNvCxnSpPr/>
          <p:nvPr/>
        </p:nvCxnSpPr>
        <p:spPr>
          <a:xfrm>
            <a:off x="4644008" y="3573016"/>
            <a:ext cx="1152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644008" y="2439179"/>
            <a:ext cx="1152128" cy="1061829"/>
          </a:xfrm>
          <a:prstGeom prst="rect">
            <a:avLst/>
          </a:prstGeom>
          <a:solidFill>
            <a:srgbClr val="00B050"/>
          </a:solidFill>
          <a:ln>
            <a:solidFill>
              <a:schemeClr val="accent1">
                <a:shade val="95000"/>
                <a:satMod val="105000"/>
                <a:alpha val="87000"/>
              </a:schemeClr>
            </a:solidFill>
          </a:ln>
        </p:spPr>
        <p:txBody>
          <a:bodyPr wrap="square" rtlCol="0">
            <a:spAutoFit/>
          </a:bodyPr>
          <a:lstStyle/>
          <a:p>
            <a:r>
              <a:rPr lang="es-CO" sz="1050" dirty="0" smtClean="0">
                <a:solidFill>
                  <a:schemeClr val="bg1"/>
                </a:solidFill>
              </a:rPr>
              <a:t>Ventas de energía nivel 4 todos los </a:t>
            </a:r>
            <a:r>
              <a:rPr lang="es-CO" sz="1050" dirty="0">
                <a:solidFill>
                  <a:schemeClr val="bg1"/>
                </a:solidFill>
              </a:rPr>
              <a:t> </a:t>
            </a:r>
            <a:r>
              <a:rPr lang="es-CO" sz="1050" dirty="0" err="1" smtClean="0">
                <a:solidFill>
                  <a:schemeClr val="bg1"/>
                </a:solidFill>
              </a:rPr>
              <a:t>com</a:t>
            </a:r>
            <a:r>
              <a:rPr lang="es-CO" sz="1050" dirty="0" smtClean="0">
                <a:solidFill>
                  <a:schemeClr val="bg1"/>
                </a:solidFill>
              </a:rPr>
              <a:t> en el </a:t>
            </a:r>
            <a:r>
              <a:rPr lang="es-CO" sz="1050" dirty="0" err="1" smtClean="0">
                <a:solidFill>
                  <a:schemeClr val="bg1"/>
                </a:solidFill>
              </a:rPr>
              <a:t>meracado</a:t>
            </a:r>
            <a:r>
              <a:rPr lang="es-CO" sz="1050" dirty="0" smtClean="0">
                <a:solidFill>
                  <a:schemeClr val="bg1"/>
                </a:solidFill>
              </a:rPr>
              <a:t> del OR en el</a:t>
            </a:r>
          </a:p>
          <a:p>
            <a:r>
              <a:rPr lang="es-CO" sz="1050" dirty="0" smtClean="0">
                <a:solidFill>
                  <a:schemeClr val="bg1"/>
                </a:solidFill>
              </a:rPr>
              <a:t> Municipio P</a:t>
            </a:r>
          </a:p>
        </p:txBody>
      </p:sp>
      <p:sp>
        <p:nvSpPr>
          <p:cNvPr id="18" name="17 CuadroTexto"/>
          <p:cNvSpPr txBox="1"/>
          <p:nvPr/>
        </p:nvSpPr>
        <p:spPr>
          <a:xfrm>
            <a:off x="4644008" y="3680882"/>
            <a:ext cx="1152128" cy="900246"/>
          </a:xfrm>
          <a:prstGeom prst="rect">
            <a:avLst/>
          </a:prstGeom>
          <a:solidFill>
            <a:srgbClr val="00B050"/>
          </a:solidFill>
          <a:ln>
            <a:solidFill>
              <a:schemeClr val="accent1">
                <a:shade val="95000"/>
                <a:satMod val="105000"/>
                <a:alpha val="87000"/>
              </a:schemeClr>
            </a:solidFill>
          </a:ln>
        </p:spPr>
        <p:txBody>
          <a:bodyPr wrap="square" rtlCol="0">
            <a:spAutoFit/>
          </a:bodyPr>
          <a:lstStyle/>
          <a:p>
            <a:r>
              <a:rPr lang="es-CO" sz="1050" dirty="0" smtClean="0">
                <a:solidFill>
                  <a:schemeClr val="bg1"/>
                </a:solidFill>
              </a:rPr>
              <a:t>Ventas de energía nivel 4 todos los </a:t>
            </a:r>
            <a:r>
              <a:rPr lang="es-CO" sz="1050" dirty="0">
                <a:solidFill>
                  <a:schemeClr val="bg1"/>
                </a:solidFill>
              </a:rPr>
              <a:t> </a:t>
            </a:r>
            <a:r>
              <a:rPr lang="es-CO" sz="1050" dirty="0" smtClean="0">
                <a:solidFill>
                  <a:schemeClr val="bg1"/>
                </a:solidFill>
              </a:rPr>
              <a:t>com. del mercado del OR</a:t>
            </a:r>
          </a:p>
        </p:txBody>
      </p:sp>
      <p:sp>
        <p:nvSpPr>
          <p:cNvPr id="19" name="18 CuadroTexto"/>
          <p:cNvSpPr txBox="1"/>
          <p:nvPr/>
        </p:nvSpPr>
        <p:spPr>
          <a:xfrm>
            <a:off x="5652120" y="1916832"/>
            <a:ext cx="576064" cy="646331"/>
          </a:xfrm>
          <a:prstGeom prst="rect">
            <a:avLst/>
          </a:prstGeom>
          <a:noFill/>
          <a:ln>
            <a:noFill/>
          </a:ln>
        </p:spPr>
        <p:txBody>
          <a:bodyPr wrap="square" rtlCol="0">
            <a:spAutoFit/>
          </a:bodyPr>
          <a:lstStyle/>
          <a:p>
            <a:r>
              <a:rPr lang="es-CO" sz="3600" dirty="0" smtClean="0"/>
              <a:t>+</a:t>
            </a:r>
          </a:p>
        </p:txBody>
      </p:sp>
      <p:cxnSp>
        <p:nvCxnSpPr>
          <p:cNvPr id="21" name="20 Conector recto"/>
          <p:cNvCxnSpPr/>
          <p:nvPr/>
        </p:nvCxnSpPr>
        <p:spPr>
          <a:xfrm>
            <a:off x="6084168" y="2276872"/>
            <a:ext cx="3059832" cy="210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6084168" y="2420888"/>
            <a:ext cx="1565920" cy="21087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a:t>
            </a:r>
            <a:r>
              <a:rPr lang="es-CO" dirty="0" smtClean="0"/>
              <a:t>nergía de entrada del sistema del OR del mes anterior en el nivel 4 en el Municipio p</a:t>
            </a:r>
            <a:endParaRPr lang="es-CO" dirty="0"/>
          </a:p>
        </p:txBody>
      </p:sp>
      <p:sp>
        <p:nvSpPr>
          <p:cNvPr id="24" name="23 CuadroTexto"/>
          <p:cNvSpPr txBox="1"/>
          <p:nvPr/>
        </p:nvSpPr>
        <p:spPr>
          <a:xfrm>
            <a:off x="7596336" y="3068960"/>
            <a:ext cx="360040" cy="707886"/>
          </a:xfrm>
          <a:prstGeom prst="rect">
            <a:avLst/>
          </a:prstGeom>
          <a:noFill/>
          <a:ln>
            <a:noFill/>
          </a:ln>
        </p:spPr>
        <p:txBody>
          <a:bodyPr wrap="square" rtlCol="0">
            <a:spAutoFit/>
          </a:bodyPr>
          <a:lstStyle/>
          <a:p>
            <a:r>
              <a:rPr lang="es-CO" sz="4000" dirty="0" smtClean="0"/>
              <a:t>*</a:t>
            </a:r>
          </a:p>
        </p:txBody>
      </p:sp>
      <p:sp>
        <p:nvSpPr>
          <p:cNvPr id="25" name="24 Rectángulo"/>
          <p:cNvSpPr/>
          <p:nvPr/>
        </p:nvSpPr>
        <p:spPr>
          <a:xfrm>
            <a:off x="7956376" y="2383790"/>
            <a:ext cx="683568" cy="21026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 – % Pérdidas del nivel 4)</a:t>
            </a:r>
            <a:endParaRPr lang="es-CO" dirty="0"/>
          </a:p>
        </p:txBody>
      </p:sp>
      <p:sp>
        <p:nvSpPr>
          <p:cNvPr id="26" name="25 CuadroTexto"/>
          <p:cNvSpPr txBox="1"/>
          <p:nvPr/>
        </p:nvSpPr>
        <p:spPr>
          <a:xfrm>
            <a:off x="8604448" y="3068960"/>
            <a:ext cx="360040" cy="707886"/>
          </a:xfrm>
          <a:prstGeom prst="rect">
            <a:avLst/>
          </a:prstGeom>
          <a:noFill/>
          <a:ln>
            <a:noFill/>
          </a:ln>
        </p:spPr>
        <p:txBody>
          <a:bodyPr wrap="square" rtlCol="0">
            <a:spAutoFit/>
          </a:bodyPr>
          <a:lstStyle/>
          <a:p>
            <a:r>
              <a:rPr lang="es-CO" sz="4000" dirty="0" smtClean="0"/>
              <a:t>*</a:t>
            </a:r>
          </a:p>
        </p:txBody>
      </p:sp>
      <p:sp>
        <p:nvSpPr>
          <p:cNvPr id="27" name="26 CuadroTexto"/>
          <p:cNvSpPr txBox="1"/>
          <p:nvPr/>
        </p:nvSpPr>
        <p:spPr>
          <a:xfrm>
            <a:off x="8820472" y="3131676"/>
            <a:ext cx="1152128" cy="369332"/>
          </a:xfrm>
          <a:prstGeom prst="rect">
            <a:avLst/>
          </a:prstGeom>
          <a:noFill/>
          <a:ln>
            <a:noFill/>
          </a:ln>
        </p:spPr>
        <p:txBody>
          <a:bodyPr wrap="square" rtlCol="0">
            <a:spAutoFit/>
          </a:bodyPr>
          <a:lstStyle/>
          <a:p>
            <a:r>
              <a:rPr lang="es-CO" dirty="0" smtClean="0"/>
              <a:t>12</a:t>
            </a:r>
          </a:p>
        </p:txBody>
      </p:sp>
      <p:sp>
        <p:nvSpPr>
          <p:cNvPr id="28" name="27 Rectángulo"/>
          <p:cNvSpPr/>
          <p:nvPr/>
        </p:nvSpPr>
        <p:spPr>
          <a:xfrm>
            <a:off x="6156176" y="1340768"/>
            <a:ext cx="2322512" cy="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Ingreso anual por incentivos del nivel 4</a:t>
            </a:r>
            <a:endParaRPr lang="es-CO" dirty="0"/>
          </a:p>
        </p:txBody>
      </p:sp>
    </p:spTree>
    <p:extLst>
      <p:ext uri="{BB962C8B-B14F-4D97-AF65-F5344CB8AC3E}">
        <p14:creationId xmlns:p14="http://schemas.microsoft.com/office/powerpoint/2010/main" val="374417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07604" y="296822"/>
            <a:ext cx="7560840" cy="369332"/>
          </a:xfrm>
          <a:prstGeom prst="rect">
            <a:avLst/>
          </a:prstGeom>
          <a:noFill/>
          <a:ln>
            <a:noFill/>
          </a:ln>
        </p:spPr>
        <p:txBody>
          <a:bodyPr wrap="square" rtlCol="0">
            <a:spAutoFit/>
          </a:bodyPr>
          <a:lstStyle/>
          <a:p>
            <a:r>
              <a:rPr lang="es-CO" dirty="0">
                <a:solidFill>
                  <a:srgbClr val="FF0000"/>
                </a:solidFill>
              </a:rPr>
              <a:t>1.2 CARGOS POR USO DE NIVEL DE ATENSIÓN </a:t>
            </a:r>
            <a:r>
              <a:rPr lang="es-CO" dirty="0" smtClean="0">
                <a:solidFill>
                  <a:srgbClr val="FF0000"/>
                </a:solidFill>
              </a:rPr>
              <a:t>3</a:t>
            </a:r>
            <a:endParaRPr lang="es-CO" dirty="0">
              <a:solidFill>
                <a:srgbClr val="FF0000"/>
              </a:solidFill>
            </a:endParaRPr>
          </a:p>
        </p:txBody>
      </p:sp>
      <p:sp>
        <p:nvSpPr>
          <p:cNvPr id="6" name="5 Rectángulo"/>
          <p:cNvSpPr/>
          <p:nvPr/>
        </p:nvSpPr>
        <p:spPr>
          <a:xfrm>
            <a:off x="827584" y="1124744"/>
            <a:ext cx="20162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uso del OR en nivel de tensión 3</a:t>
            </a:r>
            <a:endParaRPr lang="es-CO" dirty="0"/>
          </a:p>
        </p:txBody>
      </p:sp>
      <p:sp>
        <p:nvSpPr>
          <p:cNvPr id="8" name="7 CuadroTexto"/>
          <p:cNvSpPr txBox="1"/>
          <p:nvPr/>
        </p:nvSpPr>
        <p:spPr>
          <a:xfrm>
            <a:off x="2915816" y="1052736"/>
            <a:ext cx="360040" cy="646331"/>
          </a:xfrm>
          <a:prstGeom prst="rect">
            <a:avLst/>
          </a:prstGeom>
          <a:noFill/>
          <a:ln>
            <a:noFill/>
          </a:ln>
        </p:spPr>
        <p:txBody>
          <a:bodyPr wrap="square" rtlCol="0">
            <a:spAutoFit/>
          </a:bodyPr>
          <a:lstStyle/>
          <a:p>
            <a:r>
              <a:rPr lang="es-CO" sz="3600" dirty="0" smtClean="0"/>
              <a:t>=</a:t>
            </a:r>
          </a:p>
        </p:txBody>
      </p:sp>
      <p:sp>
        <p:nvSpPr>
          <p:cNvPr id="10" name="9 Rectángulo"/>
          <p:cNvSpPr/>
          <p:nvPr/>
        </p:nvSpPr>
        <p:spPr>
          <a:xfrm>
            <a:off x="3419872" y="1124744"/>
            <a:ext cx="23042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del nivel 4 del STR</a:t>
            </a:r>
            <a:endParaRPr lang="es-CO" dirty="0"/>
          </a:p>
        </p:txBody>
      </p:sp>
      <p:sp>
        <p:nvSpPr>
          <p:cNvPr id="11" name="10 CuadroTexto"/>
          <p:cNvSpPr txBox="1"/>
          <p:nvPr/>
        </p:nvSpPr>
        <p:spPr>
          <a:xfrm>
            <a:off x="5724128" y="1052736"/>
            <a:ext cx="576064" cy="646331"/>
          </a:xfrm>
          <a:prstGeom prst="rect">
            <a:avLst/>
          </a:prstGeom>
          <a:noFill/>
          <a:ln>
            <a:noFill/>
          </a:ln>
        </p:spPr>
        <p:txBody>
          <a:bodyPr wrap="square" rtlCol="0">
            <a:spAutoFit/>
          </a:bodyPr>
          <a:lstStyle/>
          <a:p>
            <a:r>
              <a:rPr lang="es-CO" sz="3600" dirty="0" smtClean="0"/>
              <a:t>+</a:t>
            </a:r>
          </a:p>
        </p:txBody>
      </p:sp>
      <p:sp>
        <p:nvSpPr>
          <p:cNvPr id="12" name="11 Rectángulo"/>
          <p:cNvSpPr/>
          <p:nvPr/>
        </p:nvSpPr>
        <p:spPr>
          <a:xfrm>
            <a:off x="6300192" y="1124744"/>
            <a:ext cx="22322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nivel de tensión 3 del OR</a:t>
            </a:r>
            <a:endParaRPr lang="es-CO" dirty="0"/>
          </a:p>
        </p:txBody>
      </p:sp>
      <mc:AlternateContent xmlns:mc="http://schemas.openxmlformats.org/markup-compatibility/2006" xmlns:a14="http://schemas.microsoft.com/office/drawing/2010/main">
        <mc:Choice Requires="a14">
          <p:sp>
            <p:nvSpPr>
              <p:cNvPr id="13" name="12 CuadroTexto"/>
              <p:cNvSpPr txBox="1"/>
              <p:nvPr/>
            </p:nvSpPr>
            <p:spPr>
              <a:xfrm>
                <a:off x="1187624" y="1988840"/>
                <a:ext cx="7344816" cy="668645"/>
              </a:xfrm>
              <a:prstGeom prst="rect">
                <a:avLst/>
              </a:prstGeom>
              <a:noFill/>
              <a:ln>
                <a:no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s-CO" i="1" smtClean="0">
                              <a:latin typeface="Cambria Math"/>
                            </a:rPr>
                          </m:ctrlPr>
                        </m:sSubPr>
                        <m:e>
                          <m:r>
                            <a:rPr lang="es-CO" b="0" i="1" smtClean="0">
                              <a:latin typeface="Cambria Math"/>
                            </a:rPr>
                            <m:t>                                              </m:t>
                          </m:r>
                          <m:r>
                            <a:rPr lang="es-CO" i="1">
                              <a:latin typeface="Cambria Math"/>
                            </a:rPr>
                            <m:t>𝐷𝑡</m:t>
                          </m:r>
                        </m:e>
                        <m:sub>
                          <m:r>
                            <a:rPr lang="es-CO" i="1">
                              <a:latin typeface="Cambria Math"/>
                            </a:rPr>
                            <m:t>3,</m:t>
                          </m:r>
                          <m:r>
                            <a:rPr lang="es-CO" i="1">
                              <a:latin typeface="Cambria Math"/>
                            </a:rPr>
                            <m:t>𝑗</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b="0" i="1" smtClean="0">
                          <a:latin typeface="Cambria Math"/>
                        </a:rPr>
                        <m:t>=</m:t>
                      </m:r>
                      <m:sSub>
                        <m:sSubPr>
                          <m:ctrlPr>
                            <a:rPr lang="es-CO" b="0" i="1" smtClean="0">
                              <a:latin typeface="Cambria Math"/>
                            </a:rPr>
                          </m:ctrlPr>
                        </m:sSubPr>
                        <m:e>
                          <m:r>
                            <a:rPr lang="es-CO" b="0" i="1" smtClean="0">
                              <a:latin typeface="Cambria Math"/>
                            </a:rPr>
                            <m:t>𝐶𝐷</m:t>
                          </m:r>
                        </m:e>
                        <m:sub>
                          <m:r>
                            <a:rPr lang="es-CO" b="0" i="1" smtClean="0">
                              <a:latin typeface="Cambria Math"/>
                            </a:rPr>
                            <m:t>4,</m:t>
                          </m:r>
                          <m:r>
                            <a:rPr lang="es-CO" b="0" i="1" smtClean="0">
                              <a:latin typeface="Cambria Math"/>
                            </a:rPr>
                            <m:t>𝑅</m:t>
                          </m:r>
                          <m:r>
                            <a:rPr lang="es-CO" b="0" i="1" smtClean="0">
                              <a:latin typeface="Cambria Math"/>
                            </a:rPr>
                            <m:t>,</m:t>
                          </m:r>
                          <m:r>
                            <a:rPr lang="es-CO" b="0" i="1" smtClean="0">
                              <a:latin typeface="Cambria Math"/>
                            </a:rPr>
                            <m:t>𝑚</m:t>
                          </m:r>
                          <m:r>
                            <a:rPr lang="es-CO" b="0" i="1" smtClean="0">
                              <a:latin typeface="Cambria Math"/>
                            </a:rPr>
                            <m:t>,</m:t>
                          </m:r>
                          <m:r>
                            <a:rPr lang="es-CO" b="0" i="1" smtClean="0">
                              <a:latin typeface="Cambria Math"/>
                            </a:rPr>
                            <m:t>𝑡</m:t>
                          </m:r>
                        </m:sub>
                      </m:sSub>
                      <m:r>
                        <a:rPr lang="es-CO" b="0" i="1" smtClean="0">
                          <a:latin typeface="Cambria Math"/>
                        </a:rPr>
                        <m:t>+ </m:t>
                      </m:r>
                      <m:sSub>
                        <m:sSubPr>
                          <m:ctrlPr>
                            <a:rPr lang="es-CO" i="1">
                              <a:latin typeface="Cambria Math"/>
                            </a:rPr>
                          </m:ctrlPr>
                        </m:sSubPr>
                        <m:e>
                          <m:r>
                            <a:rPr lang="es-CO" i="1">
                              <a:latin typeface="Cambria Math"/>
                            </a:rPr>
                            <m:t>𝐶𝐷</m:t>
                          </m:r>
                        </m:e>
                        <m:sub>
                          <m:r>
                            <a:rPr lang="es-CO" i="1">
                              <a:latin typeface="Cambria Math"/>
                            </a:rPr>
                            <m:t>3,</m:t>
                          </m:r>
                          <m:r>
                            <a:rPr lang="es-CO" i="1">
                              <a:latin typeface="Cambria Math"/>
                            </a:rPr>
                            <m:t>𝑗</m:t>
                          </m:r>
                          <m:r>
                            <a:rPr lang="es-CO" i="1">
                              <a:latin typeface="Cambria Math"/>
                            </a:rPr>
                            <m:t>,</m:t>
                          </m:r>
                          <m:r>
                            <a:rPr lang="es-CO" i="1">
                              <a:latin typeface="Cambria Math"/>
                            </a:rPr>
                            <m:t>𝑚</m:t>
                          </m:r>
                          <m:r>
                            <a:rPr lang="es-CO" i="1">
                              <a:latin typeface="Cambria Math"/>
                            </a:rPr>
                            <m:t>,</m:t>
                          </m:r>
                          <m:r>
                            <a:rPr lang="es-CO" i="1">
                              <a:latin typeface="Cambria Math"/>
                            </a:rPr>
                            <m:t>𝑡</m:t>
                          </m:r>
                        </m:sub>
                      </m:sSub>
                    </m:oMath>
                  </m:oMathPara>
                </a14:m>
                <a:endParaRPr lang="es-CO" dirty="0" smtClean="0"/>
              </a:p>
              <a:p>
                <a:endParaRPr lang="es-CO" dirty="0" smtClean="0"/>
              </a:p>
            </p:txBody>
          </p:sp>
        </mc:Choice>
        <mc:Fallback xmlns="">
          <p:sp>
            <p:nvSpPr>
              <p:cNvPr id="13" name="12 CuadroTexto"/>
              <p:cNvSpPr txBox="1">
                <a:spLocks noRot="1" noChangeAspect="1" noMove="1" noResize="1" noEditPoints="1" noAdjustHandles="1" noChangeArrowheads="1" noChangeShapeType="1" noTextEdit="1"/>
              </p:cNvSpPr>
              <p:nvPr/>
            </p:nvSpPr>
            <p:spPr>
              <a:xfrm>
                <a:off x="1187624" y="1988840"/>
                <a:ext cx="7344816" cy="668645"/>
              </a:xfrm>
              <a:prstGeom prst="rect">
                <a:avLst/>
              </a:prstGeom>
              <a:blipFill rotWithShape="1">
                <a:blip r:embed="rId2"/>
                <a:stretch>
                  <a:fillRect/>
                </a:stretch>
              </a:blipFill>
              <a:ln>
                <a:noFill/>
              </a:ln>
            </p:spPr>
            <p:txBody>
              <a:bodyPr/>
              <a:lstStyle/>
              <a:p>
                <a:r>
                  <a:rPr lang="es-CO">
                    <a:noFill/>
                  </a:rPr>
                  <a:t> </a:t>
                </a:r>
              </a:p>
            </p:txBody>
          </p:sp>
        </mc:Fallback>
      </mc:AlternateContent>
      <p:sp>
        <p:nvSpPr>
          <p:cNvPr id="14" name="13 Rectángulo"/>
          <p:cNvSpPr/>
          <p:nvPr/>
        </p:nvSpPr>
        <p:spPr>
          <a:xfrm>
            <a:off x="899592" y="2492896"/>
            <a:ext cx="201622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uso del nivel de tensión 3 del OR en el Municipio p</a:t>
            </a:r>
            <a:endParaRPr lang="es-CO" dirty="0"/>
          </a:p>
        </p:txBody>
      </p:sp>
      <p:sp>
        <p:nvSpPr>
          <p:cNvPr id="15" name="14 CuadroTexto"/>
          <p:cNvSpPr txBox="1"/>
          <p:nvPr/>
        </p:nvSpPr>
        <p:spPr>
          <a:xfrm>
            <a:off x="2915816" y="2638653"/>
            <a:ext cx="360040" cy="646331"/>
          </a:xfrm>
          <a:prstGeom prst="rect">
            <a:avLst/>
          </a:prstGeom>
          <a:noFill/>
          <a:ln>
            <a:noFill/>
          </a:ln>
        </p:spPr>
        <p:txBody>
          <a:bodyPr wrap="square" rtlCol="0">
            <a:spAutoFit/>
          </a:bodyPr>
          <a:lstStyle/>
          <a:p>
            <a:r>
              <a:rPr lang="es-CO" sz="3600" dirty="0" smtClean="0"/>
              <a:t>=</a:t>
            </a:r>
          </a:p>
        </p:txBody>
      </p:sp>
      <p:sp>
        <p:nvSpPr>
          <p:cNvPr id="16" name="15 Rectángulo"/>
          <p:cNvSpPr/>
          <p:nvPr/>
        </p:nvSpPr>
        <p:spPr>
          <a:xfrm>
            <a:off x="3419872" y="2492896"/>
            <a:ext cx="230425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del nivel 4 del OR aplicable en el Municipio p</a:t>
            </a:r>
            <a:endParaRPr lang="es-CO" dirty="0"/>
          </a:p>
        </p:txBody>
      </p:sp>
      <p:sp>
        <p:nvSpPr>
          <p:cNvPr id="17" name="16 CuadroTexto"/>
          <p:cNvSpPr txBox="1"/>
          <p:nvPr/>
        </p:nvSpPr>
        <p:spPr>
          <a:xfrm>
            <a:off x="5724128" y="2638653"/>
            <a:ext cx="576064" cy="646331"/>
          </a:xfrm>
          <a:prstGeom prst="rect">
            <a:avLst/>
          </a:prstGeom>
          <a:noFill/>
          <a:ln>
            <a:noFill/>
          </a:ln>
        </p:spPr>
        <p:txBody>
          <a:bodyPr wrap="square" rtlCol="0">
            <a:spAutoFit/>
          </a:bodyPr>
          <a:lstStyle/>
          <a:p>
            <a:r>
              <a:rPr lang="es-CO" sz="3600" dirty="0" smtClean="0"/>
              <a:t>+</a:t>
            </a:r>
          </a:p>
        </p:txBody>
      </p:sp>
      <p:sp>
        <p:nvSpPr>
          <p:cNvPr id="18" name="17 Rectángulo"/>
          <p:cNvSpPr/>
          <p:nvPr/>
        </p:nvSpPr>
        <p:spPr>
          <a:xfrm>
            <a:off x="6300192" y="2492896"/>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nivel 3 del OR aplicable en el Municipio p</a:t>
            </a:r>
            <a:endParaRPr lang="es-CO" dirty="0"/>
          </a:p>
        </p:txBody>
      </p:sp>
      <mc:AlternateContent xmlns:mc="http://schemas.openxmlformats.org/markup-compatibility/2006" xmlns:a14="http://schemas.microsoft.com/office/drawing/2010/main">
        <mc:Choice Requires="a14">
          <p:sp>
            <p:nvSpPr>
              <p:cNvPr id="3" name="2 CuadroTexto"/>
              <p:cNvSpPr txBox="1"/>
              <p:nvPr/>
            </p:nvSpPr>
            <p:spPr>
              <a:xfrm>
                <a:off x="1007604" y="4005064"/>
                <a:ext cx="7560840" cy="391646"/>
              </a:xfrm>
              <a:prstGeom prst="rect">
                <a:avLst/>
              </a:prstGeom>
              <a:noFill/>
              <a:ln>
                <a:solidFill>
                  <a:schemeClr val="accent1">
                    <a:shade val="95000"/>
                    <a:satMod val="105000"/>
                    <a:alpha val="87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𝐷𝑡</m:t>
                          </m:r>
                        </m:e>
                        <m:sub>
                          <m:r>
                            <a:rPr lang="es-CO" i="1">
                              <a:latin typeface="Cambria Math"/>
                            </a:rPr>
                            <m:t>3,</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𝐶𝐷</m:t>
                          </m:r>
                        </m:e>
                        <m:sub>
                          <m:r>
                            <a:rPr lang="es-CO" i="1">
                              <a:latin typeface="Cambria Math"/>
                            </a:rPr>
                            <m:t>4,</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sSub>
                        <m:sSubPr>
                          <m:ctrlPr>
                            <a:rPr lang="es-CO" i="1">
                              <a:latin typeface="Cambria Math"/>
                            </a:rPr>
                          </m:ctrlPr>
                        </m:sSubPr>
                        <m:e>
                          <m:r>
                            <a:rPr lang="es-CO" i="1">
                              <a:latin typeface="Cambria Math"/>
                            </a:rPr>
                            <m:t>𝐶𝐷</m:t>
                          </m:r>
                        </m:e>
                        <m:sub>
                          <m:r>
                            <a:rPr lang="es-CO" i="1">
                              <a:latin typeface="Cambria Math"/>
                            </a:rPr>
                            <m:t>3,</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oMath>
                  </m:oMathPara>
                </a14:m>
                <a:endParaRPr lang="es-CO" dirty="0"/>
              </a:p>
            </p:txBody>
          </p:sp>
        </mc:Choice>
        <mc:Fallback xmlns="">
          <p:sp>
            <p:nvSpPr>
              <p:cNvPr id="3" name="2 CuadroTexto"/>
              <p:cNvSpPr txBox="1">
                <a:spLocks noRot="1" noChangeAspect="1" noMove="1" noResize="1" noEditPoints="1" noAdjustHandles="1" noChangeArrowheads="1" noChangeShapeType="1" noTextEdit="1"/>
              </p:cNvSpPr>
              <p:nvPr/>
            </p:nvSpPr>
            <p:spPr>
              <a:xfrm>
                <a:off x="1007604" y="4005064"/>
                <a:ext cx="7560840" cy="391646"/>
              </a:xfrm>
              <a:prstGeom prst="rect">
                <a:avLst/>
              </a:prstGeom>
              <a:blipFill rotWithShape="1">
                <a:blip r:embed="rId4"/>
                <a:stretch>
                  <a:fillRect b="-6061"/>
                </a:stretch>
              </a:blipFill>
              <a:ln>
                <a:solidFill>
                  <a:schemeClr val="accent1">
                    <a:shade val="95000"/>
                    <a:satMod val="105000"/>
                    <a:alpha val="87000"/>
                  </a:schemeClr>
                </a:solidFill>
              </a:ln>
            </p:spPr>
            <p:txBody>
              <a:bodyPr/>
              <a:lstStyle/>
              <a:p>
                <a:r>
                  <a:rPr lang="es-CO">
                    <a:noFill/>
                  </a:rPr>
                  <a:t> </a:t>
                </a:r>
              </a:p>
            </p:txBody>
          </p:sp>
        </mc:Fallback>
      </mc:AlternateContent>
    </p:spTree>
    <p:extLst>
      <p:ext uri="{BB962C8B-B14F-4D97-AF65-F5344CB8AC3E}">
        <p14:creationId xmlns:p14="http://schemas.microsoft.com/office/powerpoint/2010/main" val="401377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1043608" y="3771631"/>
                <a:ext cx="7632848" cy="1828642"/>
              </a:xfrm>
              <a:prstGeom prst="rect">
                <a:avLst/>
              </a:prstGeom>
              <a:noFill/>
              <a:ln>
                <a:solidFill>
                  <a:schemeClr val="accent1">
                    <a:shade val="95000"/>
                    <a:satMod val="105000"/>
                    <a:alpha val="87000"/>
                  </a:schemeClr>
                </a:solidFill>
              </a:ln>
            </p:spPr>
            <p:txBody>
              <a:bodyPr wrap="square" rtlCol="0">
                <a:spAutoFit/>
              </a:bodyPr>
              <a:lstStyle/>
              <a:p>
                <a:endParaRPr lang="es-CO" dirty="0"/>
              </a:p>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𝐶𝐷</m:t>
                          </m:r>
                        </m:e>
                        <m:sub>
                          <m:r>
                            <a:rPr lang="es-CO" i="1">
                              <a:latin typeface="Cambria Math"/>
                            </a:rPr>
                            <m:t>3,</m:t>
                          </m:r>
                          <m:r>
                            <a:rPr lang="es-CO" i="1">
                              <a:latin typeface="Cambria Math"/>
                            </a:rPr>
                            <m:t>𝑗</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,3,</m:t>
                              </m:r>
                              <m:r>
                                <a:rPr lang="es-CO" i="1">
                                  <a:latin typeface="Cambria Math"/>
                                </a:rPr>
                                <m:t>𝑡</m:t>
                              </m:r>
                            </m:sub>
                          </m:sSub>
                        </m:num>
                        <m:den>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,3</m:t>
                                  </m:r>
                                </m:sub>
                              </m:sSub>
                            </m:e>
                          </m:d>
                          <m:r>
                            <a:rPr lang="es-CO" i="1">
                              <a:latin typeface="Cambria Math"/>
                            </a:rPr>
                            <m:t>∗</m:t>
                          </m:r>
                          <m:nary>
                            <m:naryPr>
                              <m:chr m:val="∑"/>
                              <m:ctrlPr>
                                <a:rPr lang="es-CO" i="1">
                                  <a:latin typeface="Cambria Math"/>
                                </a:rPr>
                              </m:ctrlPr>
                            </m:naryPr>
                            <m:sub>
                              <m:r>
                                <m:rPr>
                                  <m:brk m:alnAt="23"/>
                                </m:rPr>
                                <a:rPr lang="es-CO" i="1">
                                  <a:latin typeface="Cambria Math"/>
                                </a:rPr>
                                <m:t>𝑚</m:t>
                              </m:r>
                              <m:r>
                                <a:rPr lang="es-CO" i="1">
                                  <a:latin typeface="Cambria Math"/>
                                </a:rPr>
                                <m:t>−3</m:t>
                              </m:r>
                            </m:sub>
                            <m:sup>
                              <m:r>
                                <a:rPr lang="es-CO" i="1">
                                  <a:latin typeface="Cambria Math"/>
                                </a:rPr>
                                <m:t>−14</m:t>
                              </m:r>
                            </m:sup>
                            <m:e>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,3,</m:t>
                                  </m:r>
                                  <m:r>
                                    <a:rPr lang="es-CO" i="1">
                                      <a:latin typeface="Cambria Math"/>
                                    </a:rPr>
                                    <m:t>𝑚</m:t>
                                  </m:r>
                                </m:sub>
                              </m:sSub>
                            </m:e>
                          </m:nary>
                        </m:den>
                      </m:f>
                    </m:oMath>
                  </m:oMathPara>
                </a14:m>
                <a:endParaRPr lang="es-CO" dirty="0"/>
              </a:p>
              <a:p>
                <a:endParaRPr lang="es-CO" dirty="0"/>
              </a:p>
              <a:p>
                <a:r>
                  <a:rPr lang="es-CO" dirty="0"/>
                  <a:t>IA : Ingreso anual del OR</a:t>
                </a:r>
              </a:p>
              <a:p>
                <a:endParaRPr lang="es-CO" dirty="0" smtClean="0"/>
              </a:p>
            </p:txBody>
          </p:sp>
        </mc:Choice>
        <mc:Fallback xmlns="">
          <p:sp>
            <p:nvSpPr>
              <p:cNvPr id="2" name="1 CuadroTexto"/>
              <p:cNvSpPr txBox="1">
                <a:spLocks noRot="1" noChangeAspect="1" noMove="1" noResize="1" noEditPoints="1" noAdjustHandles="1" noChangeArrowheads="1" noChangeShapeType="1" noTextEdit="1"/>
              </p:cNvSpPr>
              <p:nvPr/>
            </p:nvSpPr>
            <p:spPr>
              <a:xfrm>
                <a:off x="1043608" y="3771631"/>
                <a:ext cx="7632848" cy="1828642"/>
              </a:xfrm>
              <a:prstGeom prst="rect">
                <a:avLst/>
              </a:prstGeom>
              <a:blipFill rotWithShape="1">
                <a:blip r:embed="rId2"/>
                <a:stretch>
                  <a:fillRect l="-558"/>
                </a:stretch>
              </a:blipFill>
              <a:ln>
                <a:solidFill>
                  <a:schemeClr val="accent1">
                    <a:shade val="95000"/>
                    <a:satMod val="105000"/>
                    <a:alpha val="87000"/>
                  </a:schemeClr>
                </a:solidFill>
              </a:ln>
            </p:spPr>
            <p:txBody>
              <a:bodyPr/>
              <a:lstStyle/>
              <a:p>
                <a:r>
                  <a:rPr lang="es-CO">
                    <a:noFill/>
                  </a:rPr>
                  <a:t> </a:t>
                </a:r>
              </a:p>
            </p:txBody>
          </p:sp>
        </mc:Fallback>
      </mc:AlternateContent>
      <p:sp>
        <p:nvSpPr>
          <p:cNvPr id="3" name="2 CuadroTexto"/>
          <p:cNvSpPr txBox="1"/>
          <p:nvPr/>
        </p:nvSpPr>
        <p:spPr>
          <a:xfrm>
            <a:off x="899592" y="620688"/>
            <a:ext cx="7632848" cy="646331"/>
          </a:xfrm>
          <a:prstGeom prst="rect">
            <a:avLst/>
          </a:prstGeom>
          <a:noFill/>
          <a:ln>
            <a:noFill/>
          </a:ln>
        </p:spPr>
        <p:txBody>
          <a:bodyPr wrap="square" rtlCol="0">
            <a:spAutoFit/>
          </a:bodyPr>
          <a:lstStyle/>
          <a:p>
            <a:r>
              <a:rPr lang="es-CO" dirty="0">
                <a:solidFill>
                  <a:srgbClr val="FF0000"/>
                </a:solidFill>
              </a:rPr>
              <a:t>1.2.1 Cargos de activos de nivel de tensión 3.</a:t>
            </a:r>
          </a:p>
          <a:p>
            <a:endParaRPr lang="es-CO" dirty="0" smtClean="0"/>
          </a:p>
        </p:txBody>
      </p:sp>
      <p:sp>
        <p:nvSpPr>
          <p:cNvPr id="4" name="3 Rectángulo"/>
          <p:cNvSpPr/>
          <p:nvPr/>
        </p:nvSpPr>
        <p:spPr>
          <a:xfrm>
            <a:off x="899592" y="1267019"/>
            <a:ext cx="2304256" cy="1081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nivel 3 del OR</a:t>
            </a:r>
            <a:endParaRPr lang="es-CO" dirty="0"/>
          </a:p>
        </p:txBody>
      </p:sp>
      <p:sp>
        <p:nvSpPr>
          <p:cNvPr id="5" name="4 CuadroTexto"/>
          <p:cNvSpPr txBox="1"/>
          <p:nvPr/>
        </p:nvSpPr>
        <p:spPr>
          <a:xfrm>
            <a:off x="3347864" y="1412776"/>
            <a:ext cx="648072" cy="646331"/>
          </a:xfrm>
          <a:prstGeom prst="rect">
            <a:avLst/>
          </a:prstGeom>
          <a:noFill/>
          <a:ln>
            <a:noFill/>
          </a:ln>
        </p:spPr>
        <p:txBody>
          <a:bodyPr wrap="square" rtlCol="0">
            <a:spAutoFit/>
          </a:bodyPr>
          <a:lstStyle/>
          <a:p>
            <a:r>
              <a:rPr lang="es-CO" sz="3600" dirty="0" smtClean="0"/>
              <a:t>=</a:t>
            </a:r>
          </a:p>
        </p:txBody>
      </p:sp>
      <p:cxnSp>
        <p:nvCxnSpPr>
          <p:cNvPr id="7" name="6 Conector recto"/>
          <p:cNvCxnSpPr>
            <a:stCxn id="5" idx="3"/>
          </p:cNvCxnSpPr>
          <p:nvPr/>
        </p:nvCxnSpPr>
        <p:spPr>
          <a:xfrm flipV="1">
            <a:off x="3995936" y="1735941"/>
            <a:ext cx="403244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4211960" y="1124744"/>
            <a:ext cx="36724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Ingreso anual del OR en el nivel 3</a:t>
            </a:r>
            <a:endParaRPr lang="es-CO" dirty="0"/>
          </a:p>
        </p:txBody>
      </p:sp>
      <p:sp>
        <p:nvSpPr>
          <p:cNvPr id="9" name="8 CuadroTexto"/>
          <p:cNvSpPr txBox="1"/>
          <p:nvPr/>
        </p:nvSpPr>
        <p:spPr>
          <a:xfrm>
            <a:off x="4211960" y="1807949"/>
            <a:ext cx="1296144" cy="1200329"/>
          </a:xfrm>
          <a:prstGeom prst="rect">
            <a:avLst/>
          </a:prstGeom>
          <a:solidFill>
            <a:schemeClr val="accent2"/>
          </a:solidFill>
          <a:ln>
            <a:solidFill>
              <a:schemeClr val="accent1">
                <a:shade val="95000"/>
                <a:satMod val="105000"/>
                <a:alpha val="87000"/>
              </a:schemeClr>
            </a:solidFill>
          </a:ln>
        </p:spPr>
        <p:txBody>
          <a:bodyPr wrap="square" rtlCol="0">
            <a:spAutoFit/>
          </a:bodyPr>
          <a:lstStyle/>
          <a:p>
            <a:r>
              <a:rPr lang="es-CO" dirty="0" smtClean="0">
                <a:solidFill>
                  <a:schemeClr val="bg1"/>
                </a:solidFill>
              </a:rPr>
              <a:t>(1- % de pérdidas de nivel 3 del OR)</a:t>
            </a:r>
          </a:p>
        </p:txBody>
      </p:sp>
      <p:sp>
        <p:nvSpPr>
          <p:cNvPr id="10" name="9 CuadroTexto"/>
          <p:cNvSpPr txBox="1"/>
          <p:nvPr/>
        </p:nvSpPr>
        <p:spPr>
          <a:xfrm>
            <a:off x="5580112" y="2060848"/>
            <a:ext cx="432048" cy="646331"/>
          </a:xfrm>
          <a:prstGeom prst="rect">
            <a:avLst/>
          </a:prstGeom>
          <a:noFill/>
          <a:ln>
            <a:noFill/>
          </a:ln>
        </p:spPr>
        <p:txBody>
          <a:bodyPr wrap="square" rtlCol="0">
            <a:spAutoFit/>
          </a:bodyPr>
          <a:lstStyle/>
          <a:p>
            <a:r>
              <a:rPr lang="es-CO" sz="3600" dirty="0" smtClean="0"/>
              <a:t>*</a:t>
            </a:r>
          </a:p>
        </p:txBody>
      </p:sp>
      <p:sp>
        <p:nvSpPr>
          <p:cNvPr id="11" name="10 Rectángulo"/>
          <p:cNvSpPr/>
          <p:nvPr/>
        </p:nvSpPr>
        <p:spPr>
          <a:xfrm>
            <a:off x="6048164" y="1807949"/>
            <a:ext cx="1692188" cy="120032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Energía anual de entrada en el nivel 3 del OR</a:t>
            </a:r>
            <a:endParaRPr lang="es-CO" dirty="0"/>
          </a:p>
        </p:txBody>
      </p:sp>
    </p:spTree>
    <p:extLst>
      <p:ext uri="{BB962C8B-B14F-4D97-AF65-F5344CB8AC3E}">
        <p14:creationId xmlns:p14="http://schemas.microsoft.com/office/powerpoint/2010/main" val="3562590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9717" y="810135"/>
            <a:ext cx="916465" cy="333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Cargo de tensión 3 del OR aplicable al Municipio p</a:t>
            </a:r>
            <a:endParaRPr lang="es-CO" dirty="0"/>
          </a:p>
        </p:txBody>
      </p:sp>
      <p:sp>
        <p:nvSpPr>
          <p:cNvPr id="3" name="2 CuadroTexto"/>
          <p:cNvSpPr txBox="1"/>
          <p:nvPr/>
        </p:nvSpPr>
        <p:spPr>
          <a:xfrm>
            <a:off x="971600" y="1916832"/>
            <a:ext cx="557808" cy="707886"/>
          </a:xfrm>
          <a:prstGeom prst="rect">
            <a:avLst/>
          </a:prstGeom>
          <a:noFill/>
          <a:ln>
            <a:noFill/>
          </a:ln>
        </p:spPr>
        <p:txBody>
          <a:bodyPr wrap="square" rtlCol="0">
            <a:spAutoFit/>
          </a:bodyPr>
          <a:lstStyle/>
          <a:p>
            <a:r>
              <a:rPr lang="es-CO" sz="4000" dirty="0" smtClean="0"/>
              <a:t>=</a:t>
            </a:r>
          </a:p>
        </p:txBody>
      </p:sp>
      <p:cxnSp>
        <p:nvCxnSpPr>
          <p:cNvPr id="4" name="3 Conector recto"/>
          <p:cNvCxnSpPr/>
          <p:nvPr/>
        </p:nvCxnSpPr>
        <p:spPr>
          <a:xfrm>
            <a:off x="1403648" y="2297925"/>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033464" y="1320529"/>
            <a:ext cx="2826568" cy="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Ingreso anual del OR en el nivel 3 aplicable en el Municipio p</a:t>
            </a:r>
            <a:endParaRPr lang="es-CO" dirty="0"/>
          </a:p>
        </p:txBody>
      </p:sp>
      <p:sp>
        <p:nvSpPr>
          <p:cNvPr id="6" name="5 Rectángulo"/>
          <p:cNvSpPr/>
          <p:nvPr/>
        </p:nvSpPr>
        <p:spPr>
          <a:xfrm>
            <a:off x="1547664" y="2426984"/>
            <a:ext cx="1224136" cy="3018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a:t>
            </a:r>
            <a:r>
              <a:rPr lang="es-CO" dirty="0" smtClean="0"/>
              <a:t>nergía de entrada del sistema del OR del año anterior en el nivel 3 en el Municipio p</a:t>
            </a:r>
            <a:endParaRPr lang="es-CO" dirty="0"/>
          </a:p>
        </p:txBody>
      </p:sp>
      <p:sp>
        <p:nvSpPr>
          <p:cNvPr id="7" name="6 CuadroTexto"/>
          <p:cNvSpPr txBox="1"/>
          <p:nvPr/>
        </p:nvSpPr>
        <p:spPr>
          <a:xfrm>
            <a:off x="3923928" y="3657218"/>
            <a:ext cx="360040" cy="707886"/>
          </a:xfrm>
          <a:prstGeom prst="rect">
            <a:avLst/>
          </a:prstGeom>
          <a:noFill/>
          <a:ln>
            <a:noFill/>
          </a:ln>
        </p:spPr>
        <p:txBody>
          <a:bodyPr wrap="square" rtlCol="0">
            <a:spAutoFit/>
          </a:bodyPr>
          <a:lstStyle/>
          <a:p>
            <a:r>
              <a:rPr lang="es-CO" sz="4000" dirty="0" smtClean="0"/>
              <a:t>*</a:t>
            </a:r>
          </a:p>
        </p:txBody>
      </p:sp>
      <p:sp>
        <p:nvSpPr>
          <p:cNvPr id="8" name="7 Rectángulo"/>
          <p:cNvSpPr/>
          <p:nvPr/>
        </p:nvSpPr>
        <p:spPr>
          <a:xfrm>
            <a:off x="3203848" y="2426985"/>
            <a:ext cx="720080" cy="30182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 – % Pérdidas del nivel 3)</a:t>
            </a:r>
            <a:endParaRPr lang="es-CO" dirty="0"/>
          </a:p>
        </p:txBody>
      </p:sp>
      <p:sp>
        <p:nvSpPr>
          <p:cNvPr id="9" name="8 CuadroTexto"/>
          <p:cNvSpPr txBox="1"/>
          <p:nvPr/>
        </p:nvSpPr>
        <p:spPr>
          <a:xfrm>
            <a:off x="2771800" y="3657218"/>
            <a:ext cx="360040" cy="707886"/>
          </a:xfrm>
          <a:prstGeom prst="rect">
            <a:avLst/>
          </a:prstGeom>
          <a:noFill/>
          <a:ln>
            <a:noFill/>
          </a:ln>
        </p:spPr>
        <p:txBody>
          <a:bodyPr wrap="square" rtlCol="0">
            <a:spAutoFit/>
          </a:bodyPr>
          <a:lstStyle/>
          <a:p>
            <a:r>
              <a:rPr lang="es-CO" sz="4000" dirty="0" smtClean="0"/>
              <a:t>*</a:t>
            </a:r>
          </a:p>
        </p:txBody>
      </p:sp>
      <p:cxnSp>
        <p:nvCxnSpPr>
          <p:cNvPr id="10" name="9 Conector recto"/>
          <p:cNvCxnSpPr/>
          <p:nvPr/>
        </p:nvCxnSpPr>
        <p:spPr>
          <a:xfrm>
            <a:off x="4355976" y="3933056"/>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427984" y="2420888"/>
            <a:ext cx="864096" cy="1384995"/>
          </a:xfrm>
          <a:prstGeom prst="rect">
            <a:avLst/>
          </a:prstGeom>
          <a:solidFill>
            <a:srgbClr val="00B050"/>
          </a:solidFill>
          <a:ln>
            <a:solidFill>
              <a:schemeClr val="accent1">
                <a:shade val="95000"/>
                <a:satMod val="105000"/>
                <a:alpha val="87000"/>
              </a:schemeClr>
            </a:solidFill>
          </a:ln>
        </p:spPr>
        <p:txBody>
          <a:bodyPr wrap="square" rtlCol="0">
            <a:spAutoFit/>
          </a:bodyPr>
          <a:lstStyle/>
          <a:p>
            <a:r>
              <a:rPr lang="es-CO" sz="1050" dirty="0" smtClean="0">
                <a:solidFill>
                  <a:schemeClr val="bg1"/>
                </a:solidFill>
              </a:rPr>
              <a:t>Ventas de energía nivel 3 todos los </a:t>
            </a:r>
            <a:r>
              <a:rPr lang="es-CO" sz="1050" dirty="0">
                <a:solidFill>
                  <a:schemeClr val="bg1"/>
                </a:solidFill>
              </a:rPr>
              <a:t> </a:t>
            </a:r>
            <a:r>
              <a:rPr lang="es-CO" sz="1050" dirty="0" smtClean="0">
                <a:solidFill>
                  <a:schemeClr val="bg1"/>
                </a:solidFill>
              </a:rPr>
              <a:t>com. en el mercado del </a:t>
            </a:r>
            <a:r>
              <a:rPr lang="es-CO" sz="1050" dirty="0" err="1" smtClean="0">
                <a:solidFill>
                  <a:schemeClr val="bg1"/>
                </a:solidFill>
              </a:rPr>
              <a:t>oR</a:t>
            </a:r>
            <a:r>
              <a:rPr lang="es-CO" sz="1050" dirty="0">
                <a:solidFill>
                  <a:schemeClr val="bg1"/>
                </a:solidFill>
              </a:rPr>
              <a:t> </a:t>
            </a:r>
            <a:r>
              <a:rPr lang="es-CO" sz="1050" dirty="0" smtClean="0">
                <a:solidFill>
                  <a:schemeClr val="bg1"/>
                </a:solidFill>
              </a:rPr>
              <a:t>en el Municipio P</a:t>
            </a:r>
          </a:p>
        </p:txBody>
      </p:sp>
      <p:sp>
        <p:nvSpPr>
          <p:cNvPr id="12" name="11 CuadroTexto"/>
          <p:cNvSpPr txBox="1"/>
          <p:nvPr/>
        </p:nvSpPr>
        <p:spPr>
          <a:xfrm>
            <a:off x="4427984" y="4077072"/>
            <a:ext cx="864096" cy="1223412"/>
          </a:xfrm>
          <a:prstGeom prst="rect">
            <a:avLst/>
          </a:prstGeom>
          <a:solidFill>
            <a:srgbClr val="00B050"/>
          </a:solidFill>
          <a:ln>
            <a:solidFill>
              <a:schemeClr val="accent1">
                <a:shade val="95000"/>
                <a:satMod val="105000"/>
                <a:alpha val="87000"/>
              </a:schemeClr>
            </a:solidFill>
          </a:ln>
        </p:spPr>
        <p:txBody>
          <a:bodyPr wrap="square" rtlCol="0">
            <a:spAutoFit/>
          </a:bodyPr>
          <a:lstStyle/>
          <a:p>
            <a:r>
              <a:rPr lang="es-CO" sz="1050" dirty="0" smtClean="0">
                <a:solidFill>
                  <a:schemeClr val="bg1"/>
                </a:solidFill>
              </a:rPr>
              <a:t>Ventas de energía nivel 3 todos los Com. En el mercado del OR</a:t>
            </a:r>
          </a:p>
        </p:txBody>
      </p:sp>
      <p:sp>
        <p:nvSpPr>
          <p:cNvPr id="13" name="12 CuadroTexto"/>
          <p:cNvSpPr txBox="1"/>
          <p:nvPr/>
        </p:nvSpPr>
        <p:spPr>
          <a:xfrm>
            <a:off x="5220072" y="1916832"/>
            <a:ext cx="576064" cy="646331"/>
          </a:xfrm>
          <a:prstGeom prst="rect">
            <a:avLst/>
          </a:prstGeom>
          <a:noFill/>
          <a:ln>
            <a:noFill/>
          </a:ln>
        </p:spPr>
        <p:txBody>
          <a:bodyPr wrap="square" rtlCol="0">
            <a:spAutoFit/>
          </a:bodyPr>
          <a:lstStyle/>
          <a:p>
            <a:r>
              <a:rPr lang="es-CO" sz="3600" dirty="0" smtClean="0"/>
              <a:t>+</a:t>
            </a:r>
          </a:p>
        </p:txBody>
      </p:sp>
      <p:sp>
        <p:nvSpPr>
          <p:cNvPr id="14" name="13 Rectángulo"/>
          <p:cNvSpPr/>
          <p:nvPr/>
        </p:nvSpPr>
        <p:spPr>
          <a:xfrm>
            <a:off x="5724128" y="2420888"/>
            <a:ext cx="1224136" cy="30243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E</a:t>
            </a:r>
            <a:r>
              <a:rPr lang="es-CO" dirty="0" smtClean="0"/>
              <a:t>nergía de entrada del sistema del OR del año anterior en el nivel 3 en el Municipio p</a:t>
            </a:r>
            <a:endParaRPr lang="es-CO" dirty="0"/>
          </a:p>
        </p:txBody>
      </p:sp>
      <p:sp>
        <p:nvSpPr>
          <p:cNvPr id="15" name="14 CuadroTexto"/>
          <p:cNvSpPr txBox="1"/>
          <p:nvPr/>
        </p:nvSpPr>
        <p:spPr>
          <a:xfrm>
            <a:off x="7092280" y="3657218"/>
            <a:ext cx="360040" cy="707886"/>
          </a:xfrm>
          <a:prstGeom prst="rect">
            <a:avLst/>
          </a:prstGeom>
          <a:noFill/>
          <a:ln>
            <a:noFill/>
          </a:ln>
        </p:spPr>
        <p:txBody>
          <a:bodyPr wrap="square" rtlCol="0">
            <a:spAutoFit/>
          </a:bodyPr>
          <a:lstStyle/>
          <a:p>
            <a:r>
              <a:rPr lang="es-CO" sz="4000" dirty="0" smtClean="0"/>
              <a:t>*</a:t>
            </a:r>
          </a:p>
        </p:txBody>
      </p:sp>
      <p:sp>
        <p:nvSpPr>
          <p:cNvPr id="16" name="15 Rectángulo"/>
          <p:cNvSpPr/>
          <p:nvPr/>
        </p:nvSpPr>
        <p:spPr>
          <a:xfrm>
            <a:off x="7236296" y="2383790"/>
            <a:ext cx="683568" cy="30614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(1 – % Pérdidas del nivel 3)</a:t>
            </a:r>
            <a:endParaRPr lang="es-CO" dirty="0"/>
          </a:p>
        </p:txBody>
      </p:sp>
      <p:sp>
        <p:nvSpPr>
          <p:cNvPr id="17" name="16 Rectángulo"/>
          <p:cNvSpPr/>
          <p:nvPr/>
        </p:nvSpPr>
        <p:spPr>
          <a:xfrm>
            <a:off x="5713856" y="1320529"/>
            <a:ext cx="2195736" cy="8579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Ingreso anual por incentivos del nivel 3</a:t>
            </a:r>
            <a:endParaRPr lang="es-CO" dirty="0"/>
          </a:p>
        </p:txBody>
      </p:sp>
      <p:cxnSp>
        <p:nvCxnSpPr>
          <p:cNvPr id="19" name="18 Conector recto"/>
          <p:cNvCxnSpPr/>
          <p:nvPr/>
        </p:nvCxnSpPr>
        <p:spPr>
          <a:xfrm>
            <a:off x="5616624" y="2276872"/>
            <a:ext cx="2411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22 Cerrar llave"/>
          <p:cNvSpPr/>
          <p:nvPr/>
        </p:nvSpPr>
        <p:spPr>
          <a:xfrm>
            <a:off x="7956376" y="980728"/>
            <a:ext cx="252536" cy="460851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6" name="25 Abrir llave"/>
          <p:cNvSpPr/>
          <p:nvPr/>
        </p:nvSpPr>
        <p:spPr>
          <a:xfrm>
            <a:off x="1115616" y="980728"/>
            <a:ext cx="432048" cy="4608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9" name="28 CuadroTexto"/>
          <p:cNvSpPr txBox="1"/>
          <p:nvPr/>
        </p:nvSpPr>
        <p:spPr>
          <a:xfrm>
            <a:off x="8028384" y="2060848"/>
            <a:ext cx="360040" cy="646331"/>
          </a:xfrm>
          <a:prstGeom prst="rect">
            <a:avLst/>
          </a:prstGeom>
          <a:noFill/>
          <a:ln>
            <a:noFill/>
          </a:ln>
        </p:spPr>
        <p:txBody>
          <a:bodyPr wrap="square" rtlCol="0">
            <a:spAutoFit/>
          </a:bodyPr>
          <a:lstStyle/>
          <a:p>
            <a:r>
              <a:rPr lang="es-CO" sz="3600" dirty="0" smtClean="0"/>
              <a:t>*</a:t>
            </a:r>
          </a:p>
        </p:txBody>
      </p:sp>
      <p:sp>
        <p:nvSpPr>
          <p:cNvPr id="31" name="30 Rectángulo redondeado"/>
          <p:cNvSpPr/>
          <p:nvPr/>
        </p:nvSpPr>
        <p:spPr>
          <a:xfrm>
            <a:off x="8388424" y="837436"/>
            <a:ext cx="683568" cy="374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Ajuste por inflación con el IPP</a:t>
            </a:r>
            <a:endParaRPr lang="es-CO" dirty="0"/>
          </a:p>
        </p:txBody>
      </p:sp>
      <p:sp>
        <p:nvSpPr>
          <p:cNvPr id="32" name="31 CuadroTexto"/>
          <p:cNvSpPr txBox="1"/>
          <p:nvPr/>
        </p:nvSpPr>
        <p:spPr>
          <a:xfrm>
            <a:off x="874368" y="260648"/>
            <a:ext cx="6289920" cy="369332"/>
          </a:xfrm>
          <a:prstGeom prst="rect">
            <a:avLst/>
          </a:prstGeom>
          <a:noFill/>
          <a:ln>
            <a:noFill/>
          </a:ln>
        </p:spPr>
        <p:txBody>
          <a:bodyPr wrap="square" rtlCol="0">
            <a:spAutoFit/>
          </a:bodyPr>
          <a:lstStyle/>
          <a:p>
            <a:r>
              <a:rPr lang="es-CO" dirty="0">
                <a:solidFill>
                  <a:srgbClr val="FF0000"/>
                </a:solidFill>
              </a:rPr>
              <a:t>1.2.2 Cargos de activos locales (Municipio) de nivel de tensión </a:t>
            </a:r>
            <a:r>
              <a:rPr lang="es-CO" dirty="0" smtClean="0">
                <a:solidFill>
                  <a:srgbClr val="FF0000"/>
                </a:solidFill>
              </a:rPr>
              <a:t>3</a:t>
            </a:r>
            <a:endParaRPr lang="es-CO" dirty="0">
              <a:solidFill>
                <a:srgbClr val="FF0000"/>
              </a:solidFill>
            </a:endParaRPr>
          </a:p>
        </p:txBody>
      </p:sp>
      <mc:AlternateContent xmlns:mc="http://schemas.openxmlformats.org/markup-compatibility/2006" xmlns:a14="http://schemas.microsoft.com/office/drawing/2010/main">
        <mc:Choice Requires="a14">
          <p:sp>
            <p:nvSpPr>
              <p:cNvPr id="33" name="32 CuadroTexto"/>
              <p:cNvSpPr txBox="1"/>
              <p:nvPr/>
            </p:nvSpPr>
            <p:spPr>
              <a:xfrm>
                <a:off x="-324544" y="5661248"/>
                <a:ext cx="9721081" cy="124970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i="1">
                              <a:latin typeface="Cambria Math"/>
                            </a:rPr>
                          </m:ctrlPr>
                        </m:sSubPr>
                        <m:e>
                          <m:r>
                            <a:rPr lang="es-CO" i="1">
                              <a:latin typeface="Cambria Math"/>
                            </a:rPr>
                            <m:t>𝐶𝐷</m:t>
                          </m:r>
                        </m:e>
                        <m:sub>
                          <m:r>
                            <a:rPr lang="es-CO" i="1">
                              <a:latin typeface="Cambria Math"/>
                            </a:rPr>
                            <m:t>3,</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r>
                        <a:rPr lang="es-CO" i="1">
                          <a:latin typeface="Cambria Math"/>
                        </a:rPr>
                        <m:t>=</m:t>
                      </m:r>
                      <m:d>
                        <m:dPr>
                          <m:begChr m:val="["/>
                          <m:endChr m:val="]"/>
                          <m:ctrlPr>
                            <a:rPr lang="es-CO" i="1">
                              <a:latin typeface="Cambria Math"/>
                            </a:rPr>
                          </m:ctrlPr>
                        </m:dPr>
                        <m:e>
                          <m:f>
                            <m:fPr>
                              <m:ctrlPr>
                                <a:rPr lang="es-CO" i="1">
                                  <a:latin typeface="Cambria Math"/>
                                </a:rPr>
                              </m:ctrlPr>
                            </m:fPr>
                            <m:num>
                              <m:sSub>
                                <m:sSubPr>
                                  <m:ctrlPr>
                                    <a:rPr lang="es-CO" i="1">
                                      <a:latin typeface="Cambria Math"/>
                                    </a:rPr>
                                  </m:ctrlPr>
                                </m:sSubPr>
                                <m:e>
                                  <m:r>
                                    <a:rPr lang="es-CO" i="1">
                                      <a:latin typeface="Cambria Math"/>
                                    </a:rPr>
                                    <m:t>𝐼𝐴</m:t>
                                  </m:r>
                                </m:e>
                                <m:sub>
                                  <m:r>
                                    <a:rPr lang="es-CO" i="1">
                                      <a:latin typeface="Cambria Math"/>
                                    </a:rPr>
                                    <m:t>𝑗</m:t>
                                  </m:r>
                                  <m:r>
                                    <a:rPr lang="es-CO" i="1">
                                      <a:latin typeface="Cambria Math"/>
                                    </a:rPr>
                                    <m:t>,</m:t>
                                  </m:r>
                                  <m:r>
                                    <a:rPr lang="es-CO" i="1">
                                      <a:latin typeface="Cambria Math"/>
                                    </a:rPr>
                                    <m:t>𝑝</m:t>
                                  </m:r>
                                  <m:r>
                                    <a:rPr lang="es-CO" i="1">
                                      <a:latin typeface="Cambria Math"/>
                                    </a:rPr>
                                    <m:t>,3,</m:t>
                                  </m:r>
                                  <m:r>
                                    <a:rPr lang="es-CO" i="1">
                                      <a:latin typeface="Cambria Math"/>
                                    </a:rPr>
                                    <m:t>𝑡</m:t>
                                  </m:r>
                                </m:sub>
                              </m:sSub>
                            </m:num>
                            <m:den>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,3</m:t>
                                      </m:r>
                                    </m:sub>
                                  </m:sSub>
                                </m:e>
                              </m:d>
                              <m:r>
                                <a:rPr lang="es-CO" i="1">
                                  <a:latin typeface="Cambria Math"/>
                                </a:rPr>
                                <m:t>∗(</m:t>
                              </m:r>
                              <m:nary>
                                <m:naryPr>
                                  <m:chr m:val="∑"/>
                                  <m:ctrlPr>
                                    <a:rPr lang="es-CO" i="1">
                                      <a:latin typeface="Cambria Math"/>
                                    </a:rPr>
                                  </m:ctrlPr>
                                </m:naryPr>
                                <m:sub>
                                  <m:r>
                                    <m:rPr>
                                      <m:brk m:alnAt="23"/>
                                    </m:rPr>
                                    <a:rPr lang="es-CO" i="1">
                                      <a:latin typeface="Cambria Math"/>
                                    </a:rPr>
                                    <m:t>𝑚</m:t>
                                  </m:r>
                                  <m:r>
                                    <a:rPr lang="es-CO" i="1">
                                      <a:latin typeface="Cambria Math"/>
                                    </a:rPr>
                                    <m:t>=−3</m:t>
                                  </m:r>
                                </m:sub>
                                <m:sup>
                                  <m:r>
                                    <a:rPr lang="es-CO" i="1">
                                      <a:latin typeface="Cambria Math"/>
                                    </a:rPr>
                                    <m:t>−14</m:t>
                                  </m:r>
                                </m:sup>
                                <m:e>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,3,</m:t>
                                      </m:r>
                                      <m:r>
                                        <a:rPr lang="es-CO" i="1">
                                          <a:latin typeface="Cambria Math"/>
                                        </a:rPr>
                                        <m:t>𝑚</m:t>
                                      </m:r>
                                    </m:sub>
                                  </m:sSub>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𝑉</m:t>
                                          </m:r>
                                        </m:e>
                                        <m:sub>
                                          <m:r>
                                            <a:rPr lang="es-CO" i="1">
                                              <a:latin typeface="Cambria Math"/>
                                            </a:rPr>
                                            <m:t>3,</m:t>
                                          </m:r>
                                          <m:r>
                                            <a:rPr lang="es-CO" i="1">
                                              <a:latin typeface="Cambria Math"/>
                                            </a:rPr>
                                            <m:t>𝑗</m:t>
                                          </m:r>
                                          <m:r>
                                            <a:rPr lang="es-CO" i="1">
                                              <a:latin typeface="Cambria Math"/>
                                            </a:rPr>
                                            <m:t>,</m:t>
                                          </m:r>
                                          <m:r>
                                            <a:rPr lang="es-CO" i="1">
                                              <a:latin typeface="Cambria Math"/>
                                            </a:rPr>
                                            <m:t>𝑝</m:t>
                                          </m:r>
                                          <m:r>
                                            <a:rPr lang="es-CO" i="1">
                                              <a:latin typeface="Cambria Math"/>
                                            </a:rPr>
                                            <m:t>,</m:t>
                                          </m:r>
                                          <m:r>
                                            <a:rPr lang="es-CO" i="1">
                                              <a:latin typeface="Cambria Math"/>
                                            </a:rPr>
                                            <m:t>𝑚</m:t>
                                          </m:r>
                                          <m:r>
                                            <a:rPr lang="es-CO" i="1">
                                              <a:latin typeface="Cambria Math"/>
                                            </a:rPr>
                                            <m:t>,</m:t>
                                          </m:r>
                                          <m:r>
                                            <a:rPr lang="es-CO" i="1">
                                              <a:latin typeface="Cambria Math"/>
                                            </a:rPr>
                                            <m:t>𝑡</m:t>
                                          </m:r>
                                        </m:sub>
                                      </m:sSub>
                                    </m:num>
                                    <m:den>
                                      <m:sSub>
                                        <m:sSubPr>
                                          <m:ctrlPr>
                                            <a:rPr lang="es-CO" i="1">
                                              <a:latin typeface="Cambria Math"/>
                                            </a:rPr>
                                          </m:ctrlPr>
                                        </m:sSubPr>
                                        <m:e>
                                          <m:r>
                                            <a:rPr lang="es-CO" i="1">
                                              <a:latin typeface="Cambria Math"/>
                                            </a:rPr>
                                            <m:t>𝑉</m:t>
                                          </m:r>
                                        </m:e>
                                        <m:sub>
                                          <m:r>
                                            <a:rPr lang="es-CO" i="1">
                                              <a:latin typeface="Cambria Math"/>
                                            </a:rPr>
                                            <m:t>3,</m:t>
                                          </m:r>
                                          <m:r>
                                            <a:rPr lang="es-CO" i="1">
                                              <a:latin typeface="Cambria Math"/>
                                            </a:rPr>
                                            <m:t>𝑗</m:t>
                                          </m:r>
                                          <m:r>
                                            <a:rPr lang="es-CO" i="1">
                                              <a:latin typeface="Cambria Math"/>
                                            </a:rPr>
                                            <m:t>,</m:t>
                                          </m:r>
                                          <m:r>
                                            <a:rPr lang="es-CO" i="1">
                                              <a:latin typeface="Cambria Math"/>
                                            </a:rPr>
                                            <m:t>𝑚</m:t>
                                          </m:r>
                                          <m:r>
                                            <a:rPr lang="es-CO" i="1">
                                              <a:latin typeface="Cambria Math"/>
                                            </a:rPr>
                                            <m:t>,</m:t>
                                          </m:r>
                                          <m:r>
                                            <a:rPr lang="es-CO" i="1">
                                              <a:latin typeface="Cambria Math"/>
                                            </a:rPr>
                                            <m:t>𝑡</m:t>
                                          </m:r>
                                        </m:sub>
                                      </m:sSub>
                                    </m:den>
                                  </m:f>
                                </m:e>
                              </m:nary>
                            </m:den>
                          </m:f>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𝐼𝐴𝐼𝑁𝐶</m:t>
                                  </m:r>
                                </m:e>
                                <m:sub>
                                  <m:r>
                                    <a:rPr lang="es-CO" i="1">
                                      <a:latin typeface="Cambria Math"/>
                                    </a:rPr>
                                    <m:t>𝑗</m:t>
                                  </m:r>
                                  <m:r>
                                    <a:rPr lang="es-CO" i="1">
                                      <a:latin typeface="Cambria Math"/>
                                    </a:rPr>
                                    <m:t>,3,</m:t>
                                  </m:r>
                                  <m:r>
                                    <a:rPr lang="es-CO" i="1">
                                      <a:latin typeface="Cambria Math"/>
                                    </a:rPr>
                                    <m:t>𝑡</m:t>
                                  </m:r>
                                </m:sub>
                              </m:sSub>
                            </m:num>
                            <m:den>
                              <m:d>
                                <m:dPr>
                                  <m:ctrlPr>
                                    <a:rPr lang="es-CO" i="1">
                                      <a:latin typeface="Cambria Math"/>
                                    </a:rPr>
                                  </m:ctrlPr>
                                </m:dPr>
                                <m:e>
                                  <m:r>
                                    <a:rPr lang="es-CO" i="1">
                                      <a:latin typeface="Cambria Math"/>
                                    </a:rPr>
                                    <m:t>1−</m:t>
                                  </m:r>
                                  <m:sSub>
                                    <m:sSubPr>
                                      <m:ctrlPr>
                                        <a:rPr lang="es-CO" i="1">
                                          <a:latin typeface="Cambria Math"/>
                                        </a:rPr>
                                      </m:ctrlPr>
                                    </m:sSubPr>
                                    <m:e>
                                      <m:r>
                                        <a:rPr lang="es-CO" i="1">
                                          <a:latin typeface="Cambria Math"/>
                                        </a:rPr>
                                        <m:t>𝑃</m:t>
                                      </m:r>
                                    </m:e>
                                    <m:sub>
                                      <m:r>
                                        <a:rPr lang="es-CO" i="1">
                                          <a:latin typeface="Cambria Math"/>
                                        </a:rPr>
                                        <m:t>𝑗</m:t>
                                      </m:r>
                                      <m:r>
                                        <a:rPr lang="es-CO" i="1">
                                          <a:latin typeface="Cambria Math"/>
                                        </a:rPr>
                                        <m:t>,3</m:t>
                                      </m:r>
                                    </m:sub>
                                  </m:sSub>
                                </m:e>
                              </m:d>
                              <m:r>
                                <a:rPr lang="es-CO" i="1">
                                  <a:latin typeface="Cambria Math"/>
                                </a:rPr>
                                <m:t>∗</m:t>
                              </m:r>
                              <m:nary>
                                <m:naryPr>
                                  <m:chr m:val="∑"/>
                                  <m:ctrlPr>
                                    <a:rPr lang="es-CO" i="1">
                                      <a:latin typeface="Cambria Math"/>
                                    </a:rPr>
                                  </m:ctrlPr>
                                </m:naryPr>
                                <m:sub>
                                  <m:r>
                                    <m:rPr>
                                      <m:brk m:alnAt="23"/>
                                    </m:rPr>
                                    <a:rPr lang="es-CO" i="1">
                                      <a:latin typeface="Cambria Math"/>
                                    </a:rPr>
                                    <m:t>𝑚</m:t>
                                  </m:r>
                                  <m:r>
                                    <a:rPr lang="es-CO" i="1">
                                      <a:latin typeface="Cambria Math"/>
                                    </a:rPr>
                                    <m:t>=−3</m:t>
                                  </m:r>
                                </m:sub>
                                <m:sup>
                                  <m:r>
                                    <a:rPr lang="es-CO" i="1">
                                      <a:latin typeface="Cambria Math"/>
                                    </a:rPr>
                                    <m:t>−14</m:t>
                                  </m:r>
                                </m:sup>
                                <m:e>
                                  <m:sSub>
                                    <m:sSubPr>
                                      <m:ctrlPr>
                                        <a:rPr lang="es-CO" i="1">
                                          <a:latin typeface="Cambria Math"/>
                                        </a:rPr>
                                      </m:ctrlPr>
                                    </m:sSubPr>
                                    <m:e>
                                      <m:r>
                                        <a:rPr lang="es-CO" i="1">
                                          <a:latin typeface="Cambria Math"/>
                                        </a:rPr>
                                        <m:t>𝐸𝑒</m:t>
                                      </m:r>
                                    </m:e>
                                    <m:sub>
                                      <m:r>
                                        <a:rPr lang="es-CO" i="1">
                                          <a:latin typeface="Cambria Math"/>
                                        </a:rPr>
                                        <m:t>𝑗</m:t>
                                      </m:r>
                                      <m:r>
                                        <a:rPr lang="es-CO" i="1">
                                          <a:latin typeface="Cambria Math"/>
                                        </a:rPr>
                                        <m:t>,3,</m:t>
                                      </m:r>
                                      <m:r>
                                        <a:rPr lang="es-CO" i="1">
                                          <a:latin typeface="Cambria Math"/>
                                        </a:rPr>
                                        <m:t>𝑚</m:t>
                                      </m:r>
                                    </m:sub>
                                  </m:sSub>
                                </m:e>
                              </m:nary>
                            </m:den>
                          </m:f>
                        </m:e>
                      </m:d>
                      <m:r>
                        <a:rPr lang="es-CO" i="1">
                          <a:latin typeface="Cambria Math"/>
                        </a:rPr>
                        <m:t>∗</m:t>
                      </m:r>
                      <m:f>
                        <m:fPr>
                          <m:ctrlPr>
                            <a:rPr lang="es-CO" i="1">
                              <a:latin typeface="Cambria Math"/>
                            </a:rPr>
                          </m:ctrlPr>
                        </m:fPr>
                        <m:num>
                          <m:sSub>
                            <m:sSubPr>
                              <m:ctrlPr>
                                <a:rPr lang="es-CO" i="1">
                                  <a:latin typeface="Cambria Math"/>
                                </a:rPr>
                              </m:ctrlPr>
                            </m:sSubPr>
                            <m:e>
                              <m:r>
                                <a:rPr lang="es-CO" i="1">
                                  <a:latin typeface="Cambria Math"/>
                                </a:rPr>
                                <m:t>𝐼𝑃𝑃</m:t>
                              </m:r>
                            </m:e>
                            <m:sub>
                              <m:r>
                                <a:rPr lang="es-CO" i="1">
                                  <a:latin typeface="Cambria Math"/>
                                </a:rPr>
                                <m:t>𝑚</m:t>
                              </m:r>
                              <m:r>
                                <a:rPr lang="es-CO" i="1">
                                  <a:latin typeface="Cambria Math"/>
                                </a:rPr>
                                <m:t>−1</m:t>
                              </m:r>
                            </m:sub>
                          </m:sSub>
                        </m:num>
                        <m:den>
                          <m:sSub>
                            <m:sSubPr>
                              <m:ctrlPr>
                                <a:rPr lang="es-CO" i="1">
                                  <a:latin typeface="Cambria Math"/>
                                </a:rPr>
                              </m:ctrlPr>
                            </m:sSubPr>
                            <m:e>
                              <m:r>
                                <a:rPr lang="es-CO" i="1">
                                  <a:latin typeface="Cambria Math"/>
                                </a:rPr>
                                <m:t>𝐼𝑃𝑃</m:t>
                              </m:r>
                            </m:e>
                            <m:sub>
                              <m:r>
                                <a:rPr lang="es-CO" i="1">
                                  <a:latin typeface="Cambria Math"/>
                                </a:rPr>
                                <m:t>0</m:t>
                              </m:r>
                            </m:sub>
                          </m:sSub>
                        </m:den>
                      </m:f>
                    </m:oMath>
                  </m:oMathPara>
                </a14:m>
                <a:endParaRPr lang="es-CO" dirty="0"/>
              </a:p>
              <a:p>
                <a:r>
                  <a:rPr lang="es-CO" dirty="0" smtClean="0"/>
                  <a:t>        IPP </a:t>
                </a:r>
                <a:r>
                  <a:rPr lang="es-CO" dirty="0"/>
                  <a:t>: Índice de precios al productor total </a:t>
                </a:r>
                <a:r>
                  <a:rPr lang="es-CO" dirty="0" smtClean="0"/>
                  <a:t>nacional</a:t>
                </a:r>
                <a:endParaRPr lang="es-CO" dirty="0"/>
              </a:p>
            </p:txBody>
          </p:sp>
        </mc:Choice>
        <mc:Fallback xmlns="">
          <p:sp>
            <p:nvSpPr>
              <p:cNvPr id="33" name="32 CuadroTexto"/>
              <p:cNvSpPr txBox="1">
                <a:spLocks noRot="1" noChangeAspect="1" noMove="1" noResize="1" noEditPoints="1" noAdjustHandles="1" noChangeArrowheads="1" noChangeShapeType="1" noTextEdit="1"/>
              </p:cNvSpPr>
              <p:nvPr/>
            </p:nvSpPr>
            <p:spPr>
              <a:xfrm>
                <a:off x="-324544" y="5661248"/>
                <a:ext cx="9721081" cy="1249701"/>
              </a:xfrm>
              <a:prstGeom prst="rect">
                <a:avLst/>
              </a:prstGeom>
              <a:blipFill rotWithShape="1">
                <a:blip r:embed="rId2"/>
                <a:stretch>
                  <a:fillRect b="-6829"/>
                </a:stretch>
              </a:blipFill>
              <a:ln>
                <a:noFill/>
              </a:ln>
            </p:spPr>
            <p:txBody>
              <a:bodyPr/>
              <a:lstStyle/>
              <a:p>
                <a:r>
                  <a:rPr lang="es-CO">
                    <a:noFill/>
                  </a:rPr>
                  <a:t> </a:t>
                </a:r>
              </a:p>
            </p:txBody>
          </p:sp>
        </mc:Fallback>
      </mc:AlternateContent>
      <p:sp>
        <p:nvSpPr>
          <p:cNvPr id="18" name="17 CuadroTexto"/>
          <p:cNvSpPr txBox="1"/>
          <p:nvPr/>
        </p:nvSpPr>
        <p:spPr>
          <a:xfrm>
            <a:off x="6876256" y="3657218"/>
            <a:ext cx="288032" cy="646331"/>
          </a:xfrm>
          <a:prstGeom prst="rect">
            <a:avLst/>
          </a:prstGeom>
          <a:noFill/>
          <a:ln>
            <a:noFill/>
          </a:ln>
        </p:spPr>
        <p:txBody>
          <a:bodyPr wrap="square" rtlCol="0">
            <a:spAutoFit/>
          </a:bodyPr>
          <a:lstStyle/>
          <a:p>
            <a:r>
              <a:rPr lang="es-CO" sz="3600" dirty="0" smtClean="0"/>
              <a:t>*</a:t>
            </a:r>
          </a:p>
        </p:txBody>
      </p:sp>
    </p:spTree>
    <p:extLst>
      <p:ext uri="{BB962C8B-B14F-4D97-AF65-F5344CB8AC3E}">
        <p14:creationId xmlns:p14="http://schemas.microsoft.com/office/powerpoint/2010/main" val="3938236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hade val="95000"/>
              <a:satMod val="105000"/>
              <a:alpha val="87000"/>
            </a:schemeClr>
          </a:solidFill>
        </a:ln>
      </a:spPr>
      <a:bodyPr wrap="none" rtlCol="0">
        <a:spAutoFit/>
      </a:bodyPr>
      <a:lstStyle>
        <a:defPPr marL="342900" indent="-342900">
          <a:buAutoNum type="arabicPeriod"/>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10681</TotalTime>
  <Words>9139</Words>
  <Application>Microsoft Office PowerPoint</Application>
  <PresentationFormat>Presentación en pantalla (4:3)</PresentationFormat>
  <Paragraphs>794</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Goma</dc:creator>
  <cp:lastModifiedBy>usuario</cp:lastModifiedBy>
  <cp:revision>709</cp:revision>
  <dcterms:created xsi:type="dcterms:W3CDTF">2013-03-18T14:01:14Z</dcterms:created>
  <dcterms:modified xsi:type="dcterms:W3CDTF">2015-12-04T20:37:24Z</dcterms:modified>
</cp:coreProperties>
</file>