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6" r:id="rId3"/>
    <p:sldId id="263" r:id="rId4"/>
    <p:sldId id="299" r:id="rId5"/>
    <p:sldId id="267" r:id="rId6"/>
    <p:sldId id="300" r:id="rId7"/>
    <p:sldId id="268" r:id="rId8"/>
    <p:sldId id="269" r:id="rId9"/>
    <p:sldId id="270" r:id="rId10"/>
    <p:sldId id="271" r:id="rId11"/>
    <p:sldId id="272" r:id="rId12"/>
    <p:sldId id="273" r:id="rId13"/>
    <p:sldId id="274" r:id="rId14"/>
    <p:sldId id="275" r:id="rId15"/>
    <p:sldId id="276" r:id="rId16"/>
    <p:sldId id="277" r:id="rId17"/>
    <p:sldId id="278" r:id="rId18"/>
    <p:sldId id="301" r:id="rId19"/>
    <p:sldId id="302" r:id="rId20"/>
    <p:sldId id="308" r:id="rId21"/>
    <p:sldId id="303" r:id="rId22"/>
    <p:sldId id="304" r:id="rId23"/>
    <p:sldId id="305" r:id="rId24"/>
    <p:sldId id="306" r:id="rId25"/>
    <p:sldId id="307"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09" r:id="rId49"/>
    <p:sldId id="310" r:id="rId50"/>
    <p:sldId id="311" r:id="rId51"/>
    <p:sldId id="312" r:id="rId52"/>
    <p:sldId id="313" r:id="rId53"/>
    <p:sldId id="314" r:id="rId54"/>
    <p:sldId id="315" r:id="rId55"/>
    <p:sldId id="316" r:id="rId56"/>
    <p:sldId id="318" r:id="rId57"/>
    <p:sldId id="319" r:id="rId58"/>
    <p:sldId id="317" r:id="rId59"/>
    <p:sldId id="320" r:id="rId60"/>
    <p:sldId id="321" r:id="rId61"/>
    <p:sldId id="322" r:id="rId62"/>
    <p:sldId id="323" r:id="rId63"/>
    <p:sldId id="324" r:id="rId64"/>
    <p:sldId id="279" r:id="rId65"/>
    <p:sldId id="280" r:id="rId66"/>
    <p:sldId id="281" r:id="rId67"/>
    <p:sldId id="282" r:id="rId68"/>
    <p:sldId id="285" r:id="rId69"/>
    <p:sldId id="286" r:id="rId70"/>
    <p:sldId id="287" r:id="rId71"/>
    <p:sldId id="288" r:id="rId72"/>
    <p:sldId id="289" r:id="rId73"/>
    <p:sldId id="290" r:id="rId74"/>
    <p:sldId id="291" r:id="rId75"/>
    <p:sldId id="283" r:id="rId76"/>
    <p:sldId id="284" r:id="rId7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162" autoAdjust="0"/>
    <p:restoredTop sz="94660"/>
  </p:normalViewPr>
  <p:slideViewPr>
    <p:cSldViewPr snapToGrid="0">
      <p:cViewPr varScale="1">
        <p:scale>
          <a:sx n="68" d="100"/>
          <a:sy n="68" d="100"/>
        </p:scale>
        <p:origin x="78" y="2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22/09/2016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148468454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22/09/2016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3039274795"/>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22/09/2016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4000347846"/>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1E5A6DC0-49B7-4CE4-AB4A-B81E8B695F93}" type="datetimeFigureOut">
              <a:rPr lang="es-CO" smtClean="0"/>
              <a:t>22/09/2016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34129049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1E5A6DC0-49B7-4CE4-AB4A-B81E8B695F93}" type="datetimeFigureOut">
              <a:rPr lang="es-CO" smtClean="0"/>
              <a:t>22/09/2016</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4142141241"/>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1E5A6DC0-49B7-4CE4-AB4A-B81E8B695F93}" type="datetimeFigureOut">
              <a:rPr lang="es-CO" smtClean="0"/>
              <a:t>22/09/2016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656443518"/>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1E5A6DC0-49B7-4CE4-AB4A-B81E8B695F93}" type="datetimeFigureOut">
              <a:rPr lang="es-CO" smtClean="0"/>
              <a:t>22/09/2016</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672386667"/>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1E5A6DC0-49B7-4CE4-AB4A-B81E8B695F93}" type="datetimeFigureOut">
              <a:rPr lang="es-CO" smtClean="0"/>
              <a:t>22/09/2016</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948261790"/>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5A6DC0-49B7-4CE4-AB4A-B81E8B695F93}" type="datetimeFigureOut">
              <a:rPr lang="es-CO" smtClean="0"/>
              <a:t>22/09/2016</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053242619"/>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5A6DC0-49B7-4CE4-AB4A-B81E8B695F93}" type="datetimeFigureOut">
              <a:rPr lang="es-CO" smtClean="0"/>
              <a:t>22/09/2016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2310237352"/>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1E5A6DC0-49B7-4CE4-AB4A-B81E8B695F93}" type="datetimeFigureOut">
              <a:rPr lang="es-CO" smtClean="0"/>
              <a:t>22/09/2016</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5AFEC8BD-4D1A-4540-BA40-14BBF05FF2FA}" type="slidenum">
              <a:rPr lang="es-CO" smtClean="0"/>
              <a:t>‹Nº›</a:t>
            </a:fld>
            <a:endParaRPr lang="es-CO"/>
          </a:p>
        </p:txBody>
      </p:sp>
    </p:spTree>
    <p:extLst>
      <p:ext uri="{BB962C8B-B14F-4D97-AF65-F5344CB8AC3E}">
        <p14:creationId xmlns:p14="http://schemas.microsoft.com/office/powerpoint/2010/main" val="350493503"/>
      </p:ext>
    </p:extLst>
  </p:cSld>
  <p:clrMapOvr>
    <a:masterClrMapping/>
  </p:clrMapOvr>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8000"/>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A6DC0-49B7-4CE4-AB4A-B81E8B695F93}" type="datetimeFigureOut">
              <a:rPr lang="es-CO" smtClean="0"/>
              <a:t>22/09/2016</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EC8BD-4D1A-4540-BA40-14BBF05FF2FA}" type="slidenum">
              <a:rPr lang="es-CO" smtClean="0"/>
              <a:t>‹Nº›</a:t>
            </a:fld>
            <a:endParaRPr lang="es-CO"/>
          </a:p>
        </p:txBody>
      </p:sp>
    </p:spTree>
    <p:extLst>
      <p:ext uri="{BB962C8B-B14F-4D97-AF65-F5344CB8AC3E}">
        <p14:creationId xmlns:p14="http://schemas.microsoft.com/office/powerpoint/2010/main" val="166757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spd="slow">
        <p15:prstTrans prst="fallOve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2" Type="http://schemas.openxmlformats.org/officeDocument/2006/relationships/hyperlink" Target="../Otros%20documentos/espectro_col.pdf" TargetMode="Externa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390843"/>
            <a:ext cx="9144000" cy="2387600"/>
          </a:xfrm>
        </p:spPr>
        <p:txBody>
          <a:bodyPr/>
          <a:lstStyle/>
          <a:p>
            <a:r>
              <a:rPr lang="es-CO" dirty="0" smtClean="0"/>
              <a:t>Introducción</a:t>
            </a:r>
            <a:endParaRPr lang="es-CO" dirty="0"/>
          </a:p>
        </p:txBody>
      </p:sp>
      <p:sp>
        <p:nvSpPr>
          <p:cNvPr id="3" name="Subtítulo 2"/>
          <p:cNvSpPr>
            <a:spLocks noGrp="1"/>
          </p:cNvSpPr>
          <p:nvPr>
            <p:ph type="subTitle" idx="1"/>
          </p:nvPr>
        </p:nvSpPr>
        <p:spPr>
          <a:xfrm>
            <a:off x="1524000" y="2778443"/>
            <a:ext cx="9144000" cy="2479357"/>
          </a:xfrm>
        </p:spPr>
        <p:txBody>
          <a:bodyPr>
            <a:normAutofit fontScale="92500" lnSpcReduction="10000"/>
          </a:bodyPr>
          <a:lstStyle/>
          <a:p>
            <a:r>
              <a:rPr lang="es-CO" dirty="0" smtClean="0"/>
              <a:t>Universidad Industrial de Santander</a:t>
            </a:r>
          </a:p>
          <a:p>
            <a:r>
              <a:rPr lang="es-CO" dirty="0" smtClean="0"/>
              <a:t>Escuela de ingenierías Eléctrica, Electrónica y Telecomunicaciones</a:t>
            </a:r>
          </a:p>
          <a:p>
            <a:r>
              <a:rPr lang="es-CO" dirty="0" smtClean="0"/>
              <a:t>Especialización en Telecomunicaciones</a:t>
            </a:r>
          </a:p>
          <a:p>
            <a:endParaRPr lang="es-CO" dirty="0"/>
          </a:p>
          <a:p>
            <a:r>
              <a:rPr lang="es-CO" dirty="0" smtClean="0"/>
              <a:t>Daniel Alexander Velazco Capacho. PhD(c)</a:t>
            </a:r>
          </a:p>
          <a:p>
            <a:r>
              <a:rPr lang="es-CO" dirty="0" smtClean="0"/>
              <a:t>davcing@gmail.com</a:t>
            </a:r>
            <a:endParaRPr lang="es-CO" dirty="0"/>
          </a:p>
        </p:txBody>
      </p:sp>
    </p:spTree>
    <p:extLst>
      <p:ext uri="{BB962C8B-B14F-4D97-AF65-F5344CB8AC3E}">
        <p14:creationId xmlns:p14="http://schemas.microsoft.com/office/powerpoint/2010/main" val="6701347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p:txBody>
          <a:bodyPr>
            <a:normAutofit lnSpcReduction="10000"/>
          </a:bodyPr>
          <a:lstStyle/>
          <a:p>
            <a:pPr algn="just"/>
            <a:r>
              <a:rPr lang="es-CO" dirty="0"/>
              <a:t>1950 Se aplica la </a:t>
            </a:r>
            <a:r>
              <a:rPr lang="es-CO" dirty="0" err="1" smtClean="0"/>
              <a:t>multicanalización</a:t>
            </a:r>
            <a:r>
              <a:rPr lang="es-CO" dirty="0" smtClean="0"/>
              <a:t> </a:t>
            </a:r>
            <a:r>
              <a:rPr lang="es-CO" dirty="0"/>
              <a:t>por división de tiempos a la telefonía</a:t>
            </a:r>
            <a:r>
              <a:rPr lang="es-CO" dirty="0" smtClean="0"/>
              <a:t>.</a:t>
            </a:r>
          </a:p>
          <a:p>
            <a:pPr algn="just"/>
            <a:r>
              <a:rPr lang="es-CO" dirty="0" smtClean="0"/>
              <a:t>1950 Se desarrollan enlaces de telefonía y </a:t>
            </a:r>
            <a:r>
              <a:rPr lang="es-CO" dirty="0" err="1" smtClean="0"/>
              <a:t>comunciación</a:t>
            </a:r>
            <a:r>
              <a:rPr lang="es-CO" dirty="0" smtClean="0"/>
              <a:t> vía microondas.</a:t>
            </a:r>
          </a:p>
          <a:p>
            <a:pPr algn="just"/>
            <a:r>
              <a:rPr lang="es-CO" dirty="0" smtClean="0"/>
              <a:t>1953 Se introduce la televisión a colores en Estados Unidos</a:t>
            </a:r>
          </a:p>
          <a:p>
            <a:pPr algn="just"/>
            <a:r>
              <a:rPr lang="es-CO" dirty="0" smtClean="0"/>
              <a:t>1953 Se tiende el primer cable telefónico transatlántico (36 canales de voz)</a:t>
            </a:r>
          </a:p>
          <a:p>
            <a:pPr algn="just"/>
            <a:r>
              <a:rPr lang="es-CO" dirty="0" smtClean="0"/>
              <a:t>1957 La URSS lanza al espacio el primer satélite terrestre, el </a:t>
            </a:r>
            <a:r>
              <a:rPr lang="es-CO" dirty="0" err="1" smtClean="0"/>
              <a:t>Sputnik</a:t>
            </a:r>
            <a:r>
              <a:rPr lang="es-CO" dirty="0" smtClean="0"/>
              <a:t> I.</a:t>
            </a:r>
          </a:p>
          <a:p>
            <a:pPr algn="just"/>
            <a:r>
              <a:rPr lang="es-CO" dirty="0" smtClean="0"/>
              <a:t>1958 Texas Instruments construye el primer circuito integrado de germanio.</a:t>
            </a:r>
            <a:endParaRPr lang="es-CO" dirty="0"/>
          </a:p>
        </p:txBody>
      </p:sp>
    </p:spTree>
    <p:extLst>
      <p:ext uri="{BB962C8B-B14F-4D97-AF65-F5344CB8AC3E}">
        <p14:creationId xmlns:p14="http://schemas.microsoft.com/office/powerpoint/2010/main" val="28001279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p:txBody>
          <a:bodyPr>
            <a:normAutofit lnSpcReduction="10000"/>
          </a:bodyPr>
          <a:lstStyle/>
          <a:p>
            <a:pPr algn="just"/>
            <a:r>
              <a:rPr lang="es-CO" dirty="0" smtClean="0"/>
              <a:t>1961 Se inician las transmisiones de FM estéreo en Estados Unidos.</a:t>
            </a:r>
          </a:p>
          <a:p>
            <a:pPr algn="just"/>
            <a:r>
              <a:rPr lang="es-CO" dirty="0" smtClean="0"/>
              <a:t>1962 El primer satélite activo, el </a:t>
            </a:r>
            <a:r>
              <a:rPr lang="es-CO" dirty="0" err="1" smtClean="0"/>
              <a:t>Telstar</a:t>
            </a:r>
            <a:r>
              <a:rPr lang="es-CO" dirty="0" smtClean="0"/>
              <a:t> 1, envía señales de televisión entre Estados Unidos y Europa.</a:t>
            </a:r>
          </a:p>
          <a:p>
            <a:pPr algn="just"/>
            <a:r>
              <a:rPr lang="es-CO" dirty="0" smtClean="0"/>
              <a:t>1963 Bell </a:t>
            </a:r>
            <a:r>
              <a:rPr lang="es-CO" dirty="0" err="1" smtClean="0"/>
              <a:t>System</a:t>
            </a:r>
            <a:r>
              <a:rPr lang="es-CO" dirty="0" smtClean="0"/>
              <a:t> introduce el teléfono de tonos. Se forma el IEEE</a:t>
            </a:r>
          </a:p>
          <a:p>
            <a:pPr algn="just"/>
            <a:r>
              <a:rPr lang="es-CO" dirty="0" smtClean="0"/>
              <a:t>1963-1966 Se desarrollan los códigos de corrección de errores.</a:t>
            </a:r>
          </a:p>
          <a:p>
            <a:pPr algn="just"/>
            <a:r>
              <a:rPr lang="es-CO" dirty="0" smtClean="0"/>
              <a:t>1964 Se pone en servicio el sistema conmutador de telefonía electrónica.</a:t>
            </a:r>
          </a:p>
          <a:p>
            <a:pPr algn="just"/>
            <a:r>
              <a:rPr lang="es-CO" dirty="0" smtClean="0"/>
              <a:t>1968 Se desarrollan los sistemas de televisión por cable.</a:t>
            </a:r>
          </a:p>
          <a:p>
            <a:pPr algn="just"/>
            <a:r>
              <a:rPr lang="es-CO" dirty="0" smtClean="0"/>
              <a:t>1971 Intel </a:t>
            </a:r>
            <a:r>
              <a:rPr lang="es-CO" dirty="0" err="1" smtClean="0"/>
              <a:t>Corporation</a:t>
            </a:r>
            <a:r>
              <a:rPr lang="es-CO" dirty="0" smtClean="0"/>
              <a:t> desarrolla el primer microprocesador de un solo microcircuito, el 4004</a:t>
            </a:r>
            <a:endParaRPr lang="es-CO" dirty="0"/>
          </a:p>
        </p:txBody>
      </p:sp>
    </p:spTree>
    <p:extLst>
      <p:ext uri="{BB962C8B-B14F-4D97-AF65-F5344CB8AC3E}">
        <p14:creationId xmlns:p14="http://schemas.microsoft.com/office/powerpoint/2010/main" val="224462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a:xfrm>
            <a:off x="838200" y="1825624"/>
            <a:ext cx="10515600" cy="4506595"/>
          </a:xfrm>
        </p:spPr>
        <p:txBody>
          <a:bodyPr>
            <a:normAutofit lnSpcReduction="10000"/>
          </a:bodyPr>
          <a:lstStyle/>
          <a:p>
            <a:pPr algn="just"/>
            <a:r>
              <a:rPr lang="es-CO" dirty="0" smtClean="0"/>
              <a:t>1972 Motorola presenta el teléfono celular ante la FCC (Federal </a:t>
            </a:r>
            <a:r>
              <a:rPr lang="es-CO" dirty="0" err="1" smtClean="0"/>
              <a:t>Communications</a:t>
            </a:r>
            <a:r>
              <a:rPr lang="es-CO" dirty="0" smtClean="0"/>
              <a:t> </a:t>
            </a:r>
            <a:r>
              <a:rPr lang="es-CO" dirty="0" err="1" smtClean="0"/>
              <a:t>Commission</a:t>
            </a:r>
            <a:r>
              <a:rPr lang="es-CO" dirty="0" smtClean="0"/>
              <a:t>)</a:t>
            </a:r>
          </a:p>
          <a:p>
            <a:pPr algn="just"/>
            <a:r>
              <a:rPr lang="es-CO" dirty="0" smtClean="0"/>
              <a:t>1980 Bell </a:t>
            </a:r>
            <a:r>
              <a:rPr lang="es-CO" dirty="0" err="1" smtClean="0"/>
              <a:t>System</a:t>
            </a:r>
            <a:r>
              <a:rPr lang="es-CO" dirty="0" smtClean="0"/>
              <a:t> desarrolla el sistema de comunicación de fibra óptica.</a:t>
            </a:r>
          </a:p>
          <a:p>
            <a:pPr algn="just"/>
            <a:r>
              <a:rPr lang="es-CO" dirty="0" smtClean="0"/>
              <a:t>1981 IMB introduce la computadora personal.</a:t>
            </a:r>
          </a:p>
          <a:p>
            <a:pPr algn="just"/>
            <a:r>
              <a:rPr lang="es-CO" dirty="0" smtClean="0"/>
              <a:t>1989 Motorola introduce el teléfono celular de “bolsillo”</a:t>
            </a:r>
          </a:p>
          <a:p>
            <a:pPr algn="just"/>
            <a:r>
              <a:rPr lang="es-CO" dirty="0" smtClean="0"/>
              <a:t>1990 a la fecha. La Era del procesamiento digital de señales con microprocesadores. Osciloscopios digitales, receptores de sintonía digital, estaciones de trabajo </a:t>
            </a:r>
            <a:r>
              <a:rPr lang="es-CO" dirty="0" err="1" smtClean="0"/>
              <a:t>megaflop</a:t>
            </a:r>
            <a:r>
              <a:rPr lang="es-CO" dirty="0" smtClean="0"/>
              <a:t>, sistemas de espectro disperso, redes digitales de servicios integrados (ISDN), sistemas satelitales digitales y televisión de alta definición (HDTV)</a:t>
            </a:r>
            <a:endParaRPr lang="es-CO" dirty="0"/>
          </a:p>
        </p:txBody>
      </p:sp>
    </p:spTree>
    <p:extLst>
      <p:ext uri="{BB962C8B-B14F-4D97-AF65-F5344CB8AC3E}">
        <p14:creationId xmlns:p14="http://schemas.microsoft.com/office/powerpoint/2010/main" val="3100983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a:xfrm>
            <a:off x="838200" y="1825625"/>
            <a:ext cx="10515600" cy="1603376"/>
          </a:xfrm>
        </p:spPr>
        <p:txBody>
          <a:bodyPr>
            <a:normAutofit/>
          </a:bodyPr>
          <a:lstStyle/>
          <a:p>
            <a:pPr algn="just"/>
            <a:r>
              <a:rPr lang="es-CO" dirty="0" smtClean="0"/>
              <a:t>Samuel Morse en 1837 desarrolló el primer sistema de comunicaciones para transferir información en forma de puntos, rayas y espacios. </a:t>
            </a:r>
            <a:r>
              <a:rPr lang="es-CO" b="1" dirty="0" smtClean="0"/>
              <a:t>Lo llamó el telégrafo.</a:t>
            </a:r>
          </a:p>
          <a:p>
            <a:pPr marL="0" indent="0" algn="just">
              <a:buNone/>
            </a:pPr>
            <a:endParaRPr lang="es-CO" dirty="0"/>
          </a:p>
        </p:txBody>
      </p:sp>
      <p:pic>
        <p:nvPicPr>
          <p:cNvPr id="5" name="Picture 2"/>
          <p:cNvPicPr>
            <a:picLocks noChangeAspect="1" noChangeArrowheads="1"/>
          </p:cNvPicPr>
          <p:nvPr/>
        </p:nvPicPr>
        <p:blipFill>
          <a:blip r:embed="rId2" cstate="print"/>
          <a:srcRect/>
          <a:stretch>
            <a:fillRect/>
          </a:stretch>
        </p:blipFill>
        <p:spPr bwMode="auto">
          <a:xfrm>
            <a:off x="2680308" y="3429000"/>
            <a:ext cx="4073363" cy="2709079"/>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7218464" y="3429000"/>
            <a:ext cx="2281352" cy="2733689"/>
          </a:xfrm>
          <a:prstGeom prst="rect">
            <a:avLst/>
          </a:prstGeom>
          <a:noFill/>
          <a:ln w="9525">
            <a:noFill/>
            <a:miter lim="800000"/>
            <a:headEnd/>
            <a:tailEnd/>
          </a:ln>
          <a:effectLst/>
        </p:spPr>
      </p:pic>
    </p:spTree>
    <p:extLst>
      <p:ext uri="{BB962C8B-B14F-4D97-AF65-F5344CB8AC3E}">
        <p14:creationId xmlns:p14="http://schemas.microsoft.com/office/powerpoint/2010/main" val="10624650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a:xfrm>
            <a:off x="838200" y="1825625"/>
            <a:ext cx="10515600" cy="1603376"/>
          </a:xfrm>
        </p:spPr>
        <p:txBody>
          <a:bodyPr>
            <a:normAutofit lnSpcReduction="10000"/>
          </a:bodyPr>
          <a:lstStyle/>
          <a:p>
            <a:pPr algn="just"/>
            <a:r>
              <a:rPr lang="es-CO" b="1" dirty="0"/>
              <a:t>Alexander Graham Bell y Thomas A. Watson</a:t>
            </a:r>
            <a:r>
              <a:rPr lang="es-CO" dirty="0"/>
              <a:t>, en </a:t>
            </a:r>
            <a:r>
              <a:rPr lang="es-CO" b="1" dirty="0"/>
              <a:t>1876</a:t>
            </a:r>
            <a:r>
              <a:rPr lang="es-CO" dirty="0"/>
              <a:t> fueron los primeros en transferir en forma exitosa la conversación humana a través de un sistema sencillo de comunicaciones con hilo metálico</a:t>
            </a:r>
            <a:r>
              <a:rPr lang="es-CO" dirty="0" smtClean="0"/>
              <a:t>. </a:t>
            </a:r>
          </a:p>
          <a:p>
            <a:pPr marL="0" indent="0" algn="ctr">
              <a:buNone/>
            </a:pPr>
            <a:r>
              <a:rPr lang="es-CO" b="1" dirty="0" smtClean="0"/>
              <a:t>Lo llamaron teléfono.</a:t>
            </a:r>
            <a:endParaRPr lang="es-CO" b="1" dirty="0"/>
          </a:p>
        </p:txBody>
      </p:sp>
      <p:pic>
        <p:nvPicPr>
          <p:cNvPr id="7" name="Picture 2"/>
          <p:cNvPicPr>
            <a:picLocks noChangeAspect="1" noChangeArrowheads="1"/>
          </p:cNvPicPr>
          <p:nvPr/>
        </p:nvPicPr>
        <p:blipFill>
          <a:blip r:embed="rId2" cstate="print"/>
          <a:srcRect/>
          <a:stretch>
            <a:fillRect/>
          </a:stretch>
        </p:blipFill>
        <p:spPr bwMode="auto">
          <a:xfrm>
            <a:off x="2663164" y="3862394"/>
            <a:ext cx="3904540" cy="2781316"/>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7592387" y="3862394"/>
            <a:ext cx="1814336" cy="2844094"/>
          </a:xfrm>
          <a:prstGeom prst="rect">
            <a:avLst/>
          </a:prstGeom>
          <a:noFill/>
          <a:ln w="9525">
            <a:noFill/>
            <a:miter lim="800000"/>
            <a:headEnd/>
            <a:tailEnd/>
          </a:ln>
          <a:effectLst/>
        </p:spPr>
      </p:pic>
    </p:spTree>
    <p:extLst>
      <p:ext uri="{BB962C8B-B14F-4D97-AF65-F5344CB8AC3E}">
        <p14:creationId xmlns:p14="http://schemas.microsoft.com/office/powerpoint/2010/main" val="24146102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a:xfrm>
            <a:off x="838200" y="1825625"/>
            <a:ext cx="10515600" cy="1603376"/>
          </a:xfrm>
        </p:spPr>
        <p:txBody>
          <a:bodyPr>
            <a:normAutofit/>
          </a:bodyPr>
          <a:lstStyle/>
          <a:p>
            <a:pPr algn="just"/>
            <a:r>
              <a:rPr lang="es-CO" b="1" dirty="0" err="1"/>
              <a:t>Guglielmo</a:t>
            </a:r>
            <a:r>
              <a:rPr lang="es-CO" b="1" dirty="0"/>
              <a:t> Marconi </a:t>
            </a:r>
            <a:r>
              <a:rPr lang="es-CO" dirty="0"/>
              <a:t>transmitió por primera vez señales de radio, sin hilo, a través de la atmósfera terrestre en </a:t>
            </a:r>
            <a:r>
              <a:rPr lang="es-CO" b="1" dirty="0"/>
              <a:t>1894</a:t>
            </a:r>
            <a:r>
              <a:rPr lang="es-CO" dirty="0"/>
              <a:t>.</a:t>
            </a:r>
          </a:p>
        </p:txBody>
      </p:sp>
      <p:pic>
        <p:nvPicPr>
          <p:cNvPr id="9" name="Picture 2"/>
          <p:cNvPicPr>
            <a:picLocks noChangeAspect="1" noChangeArrowheads="1"/>
          </p:cNvPicPr>
          <p:nvPr/>
        </p:nvPicPr>
        <p:blipFill>
          <a:blip r:embed="rId2" cstate="print"/>
          <a:srcRect/>
          <a:stretch>
            <a:fillRect/>
          </a:stretch>
        </p:blipFill>
        <p:spPr bwMode="auto">
          <a:xfrm>
            <a:off x="4131933" y="3563938"/>
            <a:ext cx="3937647" cy="2966479"/>
          </a:xfrm>
          <a:prstGeom prst="rect">
            <a:avLst/>
          </a:prstGeom>
          <a:noFill/>
          <a:ln w="9525">
            <a:noFill/>
            <a:miter lim="800000"/>
            <a:headEnd/>
            <a:tailEnd/>
          </a:ln>
          <a:effectLst/>
        </p:spPr>
      </p:pic>
    </p:spTree>
    <p:extLst>
      <p:ext uri="{BB962C8B-B14F-4D97-AF65-F5344CB8AC3E}">
        <p14:creationId xmlns:p14="http://schemas.microsoft.com/office/powerpoint/2010/main" val="20721519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a:xfrm>
            <a:off x="838200" y="1825625"/>
            <a:ext cx="10515600" cy="1603376"/>
          </a:xfrm>
        </p:spPr>
        <p:txBody>
          <a:bodyPr>
            <a:normAutofit/>
          </a:bodyPr>
          <a:lstStyle/>
          <a:p>
            <a:pPr algn="just"/>
            <a:r>
              <a:rPr lang="es-CO" b="1" dirty="0"/>
              <a:t>Lee De </a:t>
            </a:r>
            <a:r>
              <a:rPr lang="es-CO" b="1" dirty="0" err="1"/>
              <a:t>Forest</a:t>
            </a:r>
            <a:r>
              <a:rPr lang="es-CO" b="1" dirty="0"/>
              <a:t> </a:t>
            </a:r>
            <a:r>
              <a:rPr lang="es-CO" dirty="0"/>
              <a:t>inventó en </a:t>
            </a:r>
            <a:r>
              <a:rPr lang="es-CO" b="1" dirty="0"/>
              <a:t>1908</a:t>
            </a:r>
            <a:r>
              <a:rPr lang="es-CO" dirty="0"/>
              <a:t> el </a:t>
            </a:r>
            <a:r>
              <a:rPr lang="es-CO" b="1" dirty="0"/>
              <a:t>tríodo</a:t>
            </a:r>
            <a:r>
              <a:rPr lang="es-CO" dirty="0"/>
              <a:t>, o válvula al </a:t>
            </a:r>
            <a:r>
              <a:rPr lang="es-CO" dirty="0" smtClean="0"/>
              <a:t>vacío, </a:t>
            </a:r>
            <a:r>
              <a:rPr lang="es-CO" dirty="0"/>
              <a:t>que permitió contar con el primer método práctico para amplificar las señales eléctricas.</a:t>
            </a:r>
          </a:p>
        </p:txBody>
      </p:sp>
      <p:pic>
        <p:nvPicPr>
          <p:cNvPr id="6" name="Picture 2"/>
          <p:cNvPicPr>
            <a:picLocks noChangeAspect="1" noChangeArrowheads="1"/>
          </p:cNvPicPr>
          <p:nvPr/>
        </p:nvPicPr>
        <p:blipFill>
          <a:blip r:embed="rId2" cstate="print"/>
          <a:srcRect/>
          <a:stretch>
            <a:fillRect/>
          </a:stretch>
        </p:blipFill>
        <p:spPr bwMode="auto">
          <a:xfrm>
            <a:off x="686968" y="2992755"/>
            <a:ext cx="3692901" cy="3448068"/>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5086352" y="3858104"/>
            <a:ext cx="3378158" cy="1804996"/>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9877475" y="3529977"/>
            <a:ext cx="1123950" cy="1647825"/>
          </a:xfrm>
          <a:prstGeom prst="rect">
            <a:avLst/>
          </a:prstGeom>
          <a:noFill/>
          <a:ln w="9525">
            <a:noFill/>
            <a:miter lim="800000"/>
            <a:headEnd/>
            <a:tailEnd/>
          </a:ln>
          <a:effectLst/>
        </p:spPr>
      </p:pic>
    </p:spTree>
    <p:extLst>
      <p:ext uri="{BB962C8B-B14F-4D97-AF65-F5344CB8AC3E}">
        <p14:creationId xmlns:p14="http://schemas.microsoft.com/office/powerpoint/2010/main" val="3226750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a:xfrm>
            <a:off x="838200" y="1825625"/>
            <a:ext cx="10515600" cy="1603376"/>
          </a:xfrm>
        </p:spPr>
        <p:txBody>
          <a:bodyPr>
            <a:normAutofit/>
          </a:bodyPr>
          <a:lstStyle/>
          <a:p>
            <a:pPr algn="just"/>
            <a:r>
              <a:rPr lang="es-CO" b="1" dirty="0"/>
              <a:t>La radio comercial </a:t>
            </a:r>
            <a:r>
              <a:rPr lang="es-CO" dirty="0"/>
              <a:t>comenzó en </a:t>
            </a:r>
            <a:r>
              <a:rPr lang="es-CO" b="1" dirty="0">
                <a:solidFill>
                  <a:srgbClr val="FF0000"/>
                </a:solidFill>
              </a:rPr>
              <a:t>1920</a:t>
            </a:r>
            <a:r>
              <a:rPr lang="es-CO" dirty="0"/>
              <a:t> con señales de amplitud modulada, y en </a:t>
            </a:r>
            <a:r>
              <a:rPr lang="es-CO" b="1" dirty="0">
                <a:solidFill>
                  <a:srgbClr val="FF0000"/>
                </a:solidFill>
              </a:rPr>
              <a:t>1933</a:t>
            </a:r>
            <a:r>
              <a:rPr lang="es-CO" dirty="0"/>
              <a:t> </a:t>
            </a:r>
            <a:r>
              <a:rPr lang="es-CO" b="1" dirty="0"/>
              <a:t>Edwin Howard Armstrong </a:t>
            </a:r>
            <a:r>
              <a:rPr lang="es-CO" dirty="0"/>
              <a:t>inventó la modulación de frecuencia. La </a:t>
            </a:r>
            <a:r>
              <a:rPr lang="es-CO" b="1" dirty="0"/>
              <a:t>FM</a:t>
            </a:r>
            <a:r>
              <a:rPr lang="es-CO" dirty="0"/>
              <a:t> comercial comenzó en </a:t>
            </a:r>
            <a:r>
              <a:rPr lang="es-CO" b="1" dirty="0">
                <a:solidFill>
                  <a:srgbClr val="FF0000"/>
                </a:solidFill>
              </a:rPr>
              <a:t>1936</a:t>
            </a:r>
            <a:r>
              <a:rPr lang="es-CO" dirty="0"/>
              <a:t>.</a:t>
            </a:r>
          </a:p>
        </p:txBody>
      </p:sp>
      <p:pic>
        <p:nvPicPr>
          <p:cNvPr id="9" name="Picture 2"/>
          <p:cNvPicPr>
            <a:picLocks noChangeAspect="1" noChangeArrowheads="1"/>
          </p:cNvPicPr>
          <p:nvPr/>
        </p:nvPicPr>
        <p:blipFill>
          <a:blip r:embed="rId2" cstate="print"/>
          <a:srcRect/>
          <a:stretch>
            <a:fillRect/>
          </a:stretch>
        </p:blipFill>
        <p:spPr bwMode="auto">
          <a:xfrm>
            <a:off x="3821067" y="3096099"/>
            <a:ext cx="4549865" cy="3557607"/>
          </a:xfrm>
          <a:prstGeom prst="rect">
            <a:avLst/>
          </a:prstGeom>
          <a:noFill/>
          <a:ln w="9525">
            <a:noFill/>
            <a:miter lim="800000"/>
            <a:headEnd/>
            <a:tailEnd/>
          </a:ln>
          <a:effectLst/>
        </p:spPr>
      </p:pic>
    </p:spTree>
    <p:extLst>
      <p:ext uri="{BB962C8B-B14F-4D97-AF65-F5344CB8AC3E}">
        <p14:creationId xmlns:p14="http://schemas.microsoft.com/office/powerpoint/2010/main" val="3587625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b="1" dirty="0" smtClean="0"/>
              <a:t>Códigos de comunicación de datos</a:t>
            </a:r>
            <a:endParaRPr lang="es-CO" b="1" dirty="0"/>
          </a:p>
        </p:txBody>
      </p:sp>
      <p:sp>
        <p:nvSpPr>
          <p:cNvPr id="4" name="3 CuadroTexto"/>
          <p:cNvSpPr txBox="1"/>
          <p:nvPr/>
        </p:nvSpPr>
        <p:spPr>
          <a:xfrm>
            <a:off x="838200" y="5488012"/>
            <a:ext cx="10515600" cy="1200329"/>
          </a:xfrm>
          <a:prstGeom prst="rect">
            <a:avLst/>
          </a:prstGeom>
          <a:noFill/>
        </p:spPr>
        <p:txBody>
          <a:bodyPr wrap="square" rtlCol="0">
            <a:spAutoFit/>
          </a:bodyPr>
          <a:lstStyle/>
          <a:p>
            <a:pPr algn="just"/>
            <a:r>
              <a:rPr lang="es-CO" sz="3600" dirty="0"/>
              <a:t>Son secuencias predeterminadas de bits, para codificar caracteres y símbolos. </a:t>
            </a:r>
            <a:endParaRPr lang="es-CO" sz="3200" dirty="0"/>
          </a:p>
        </p:txBody>
      </p:sp>
      <p:pic>
        <p:nvPicPr>
          <p:cNvPr id="3" name="Imagen 2"/>
          <p:cNvPicPr>
            <a:picLocks noChangeAspect="1"/>
          </p:cNvPicPr>
          <p:nvPr/>
        </p:nvPicPr>
        <p:blipFill>
          <a:blip r:embed="rId2"/>
          <a:stretch>
            <a:fillRect/>
          </a:stretch>
        </p:blipFill>
        <p:spPr>
          <a:xfrm>
            <a:off x="4488824" y="1522247"/>
            <a:ext cx="2832031" cy="3137984"/>
          </a:xfrm>
          <a:prstGeom prst="rect">
            <a:avLst/>
          </a:prstGeom>
        </p:spPr>
      </p:pic>
      <p:pic>
        <p:nvPicPr>
          <p:cNvPr id="7" name="Imagen 6"/>
          <p:cNvPicPr>
            <a:picLocks noChangeAspect="1"/>
          </p:cNvPicPr>
          <p:nvPr/>
        </p:nvPicPr>
        <p:blipFill rotWithShape="1">
          <a:blip r:embed="rId3"/>
          <a:srcRect t="5381" b="5497"/>
          <a:stretch/>
        </p:blipFill>
        <p:spPr>
          <a:xfrm>
            <a:off x="368689" y="1871162"/>
            <a:ext cx="3650624" cy="2440154"/>
          </a:xfrm>
          <a:prstGeom prst="rect">
            <a:avLst/>
          </a:prstGeom>
        </p:spPr>
      </p:pic>
      <p:pic>
        <p:nvPicPr>
          <p:cNvPr id="8" name="Imagen 7"/>
          <p:cNvPicPr>
            <a:picLocks noChangeAspect="1"/>
          </p:cNvPicPr>
          <p:nvPr/>
        </p:nvPicPr>
        <p:blipFill>
          <a:blip r:embed="rId4"/>
          <a:stretch>
            <a:fillRect/>
          </a:stretch>
        </p:blipFill>
        <p:spPr>
          <a:xfrm>
            <a:off x="7790366" y="1313701"/>
            <a:ext cx="4359504" cy="3378616"/>
          </a:xfrm>
          <a:prstGeom prst="rect">
            <a:avLst/>
          </a:prstGeom>
        </p:spPr>
      </p:pic>
    </p:spTree>
    <p:extLst>
      <p:ext uri="{BB962C8B-B14F-4D97-AF65-F5344CB8AC3E}">
        <p14:creationId xmlns:p14="http://schemas.microsoft.com/office/powerpoint/2010/main" val="2279889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b="1" dirty="0" smtClean="0"/>
              <a:t>Códigos de comunicación de datos</a:t>
            </a:r>
            <a:endParaRPr lang="es-CO" b="1" dirty="0"/>
          </a:p>
        </p:txBody>
      </p:sp>
      <p:pic>
        <p:nvPicPr>
          <p:cNvPr id="4" name="Imagen 3"/>
          <p:cNvPicPr>
            <a:picLocks noChangeAspect="1"/>
          </p:cNvPicPr>
          <p:nvPr/>
        </p:nvPicPr>
        <p:blipFill>
          <a:blip r:embed="rId2"/>
          <a:stretch>
            <a:fillRect/>
          </a:stretch>
        </p:blipFill>
        <p:spPr>
          <a:xfrm>
            <a:off x="838200" y="1690688"/>
            <a:ext cx="5884696" cy="4906147"/>
          </a:xfrm>
          <a:prstGeom prst="rect">
            <a:avLst/>
          </a:prstGeom>
        </p:spPr>
      </p:pic>
      <p:pic>
        <p:nvPicPr>
          <p:cNvPr id="7" name="Imagen 6"/>
          <p:cNvPicPr>
            <a:picLocks noChangeAspect="1"/>
          </p:cNvPicPr>
          <p:nvPr/>
        </p:nvPicPr>
        <p:blipFill>
          <a:blip r:embed="rId3"/>
          <a:stretch>
            <a:fillRect/>
          </a:stretch>
        </p:blipFill>
        <p:spPr>
          <a:xfrm>
            <a:off x="7023816" y="2481653"/>
            <a:ext cx="4773232" cy="3324215"/>
          </a:xfrm>
          <a:prstGeom prst="rect">
            <a:avLst/>
          </a:prstGeom>
        </p:spPr>
      </p:pic>
      <p:sp>
        <p:nvSpPr>
          <p:cNvPr id="9" name="CuadroTexto 8"/>
          <p:cNvSpPr txBox="1"/>
          <p:nvPr/>
        </p:nvSpPr>
        <p:spPr>
          <a:xfrm>
            <a:off x="7507705" y="3080084"/>
            <a:ext cx="3493720" cy="1754326"/>
          </a:xfrm>
          <a:prstGeom prst="rect">
            <a:avLst/>
          </a:prstGeom>
          <a:noFill/>
        </p:spPr>
        <p:txBody>
          <a:bodyPr wrap="square" rtlCol="0">
            <a:spAutoFit/>
          </a:bodyPr>
          <a:lstStyle/>
          <a:p>
            <a:pPr algn="ctr"/>
            <a:r>
              <a:rPr lang="es-CO" sz="3600" dirty="0" smtClean="0"/>
              <a:t>UIS</a:t>
            </a:r>
          </a:p>
          <a:p>
            <a:pPr algn="ctr"/>
            <a:r>
              <a:rPr lang="es-CO" sz="3600" dirty="0" smtClean="0"/>
              <a:t>2016</a:t>
            </a:r>
          </a:p>
          <a:p>
            <a:pPr algn="ctr"/>
            <a:r>
              <a:rPr lang="es-CO" sz="3600" dirty="0" smtClean="0"/>
              <a:t>E3T</a:t>
            </a:r>
            <a:endParaRPr lang="es-CO" sz="3600" dirty="0"/>
          </a:p>
        </p:txBody>
      </p:sp>
    </p:spTree>
    <p:extLst>
      <p:ext uri="{BB962C8B-B14F-4D97-AF65-F5344CB8AC3E}">
        <p14:creationId xmlns:p14="http://schemas.microsoft.com/office/powerpoint/2010/main" val="2791518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93183"/>
            <a:ext cx="9144000" cy="807975"/>
          </a:xfrm>
        </p:spPr>
        <p:txBody>
          <a:bodyPr>
            <a:normAutofit fontScale="90000"/>
          </a:bodyPr>
          <a:lstStyle/>
          <a:p>
            <a:r>
              <a:rPr lang="es-CO" b="1" dirty="0" smtClean="0"/>
              <a:t>Teoría de la Información</a:t>
            </a:r>
            <a:endParaRPr lang="es-CO" b="1" dirty="0"/>
          </a:p>
        </p:txBody>
      </p:sp>
      <p:sp>
        <p:nvSpPr>
          <p:cNvPr id="5" name="Subtítulo 4"/>
          <p:cNvSpPr>
            <a:spLocks noGrp="1"/>
          </p:cNvSpPr>
          <p:nvPr>
            <p:ph type="subTitle" idx="1"/>
          </p:nvPr>
        </p:nvSpPr>
        <p:spPr>
          <a:xfrm>
            <a:off x="502276" y="1129947"/>
            <a:ext cx="11037194" cy="5438278"/>
          </a:xfrm>
        </p:spPr>
        <p:txBody>
          <a:bodyPr>
            <a:normAutofit/>
          </a:bodyPr>
          <a:lstStyle/>
          <a:p>
            <a:pPr algn="just"/>
            <a:r>
              <a:rPr lang="es-CO" dirty="0" smtClean="0"/>
              <a:t>La teoría de la información es </a:t>
            </a:r>
            <a:r>
              <a:rPr lang="es-CO" dirty="0"/>
              <a:t>una propuesta teórica presentada </a:t>
            </a:r>
            <a:r>
              <a:rPr lang="es-CO" dirty="0" smtClean="0"/>
              <a:t>por Claude E Shannon y Warren </a:t>
            </a:r>
            <a:r>
              <a:rPr lang="es-CO" dirty="0" err="1" smtClean="0"/>
              <a:t>Weaver</a:t>
            </a:r>
            <a:r>
              <a:rPr lang="es-CO" dirty="0"/>
              <a:t> a finales de la década de los años 1940. Esta teoría está relacionada con las leyes matemáticas que rigen la transmisión y el procesamiento de la información y se ocupa de la medición de la información y de la representación de la misma, así como también de la capacidad de los sistemas de comunicación para transmitir y procesar </a:t>
            </a:r>
            <a:r>
              <a:rPr lang="es-CO" dirty="0" smtClean="0"/>
              <a:t>información.</a:t>
            </a:r>
          </a:p>
          <a:p>
            <a:pPr algn="just"/>
            <a:endParaRPr lang="es-CO" dirty="0"/>
          </a:p>
        </p:txBody>
      </p:sp>
      <p:pic>
        <p:nvPicPr>
          <p:cNvPr id="7" name="Imagen 6"/>
          <p:cNvPicPr>
            <a:picLocks noChangeAspect="1"/>
          </p:cNvPicPr>
          <p:nvPr/>
        </p:nvPicPr>
        <p:blipFill rotWithShape="1">
          <a:blip r:embed="rId2"/>
          <a:srcRect l="16807" t="46963" r="40433" b="26628"/>
          <a:stretch/>
        </p:blipFill>
        <p:spPr>
          <a:xfrm>
            <a:off x="1524000" y="3540794"/>
            <a:ext cx="8718997" cy="3027431"/>
          </a:xfrm>
          <a:prstGeom prst="rect">
            <a:avLst/>
          </a:prstGeom>
        </p:spPr>
      </p:pic>
    </p:spTree>
    <p:extLst>
      <p:ext uri="{BB962C8B-B14F-4D97-AF65-F5344CB8AC3E}">
        <p14:creationId xmlns:p14="http://schemas.microsoft.com/office/powerpoint/2010/main" val="19340309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b="1" dirty="0" smtClean="0"/>
              <a:t>Códigos de comunicación de datos</a:t>
            </a:r>
            <a:endParaRPr lang="es-CO" b="1" dirty="0"/>
          </a:p>
        </p:txBody>
      </p:sp>
      <p:pic>
        <p:nvPicPr>
          <p:cNvPr id="7" name="Imagen 6"/>
          <p:cNvPicPr>
            <a:picLocks noChangeAspect="1"/>
          </p:cNvPicPr>
          <p:nvPr/>
        </p:nvPicPr>
        <p:blipFill>
          <a:blip r:embed="rId2"/>
          <a:stretch>
            <a:fillRect/>
          </a:stretch>
        </p:blipFill>
        <p:spPr>
          <a:xfrm>
            <a:off x="529389" y="1519127"/>
            <a:ext cx="11093116" cy="4277608"/>
          </a:xfrm>
          <a:prstGeom prst="rect">
            <a:avLst/>
          </a:prstGeom>
        </p:spPr>
      </p:pic>
      <p:sp>
        <p:nvSpPr>
          <p:cNvPr id="9" name="CuadroTexto 8"/>
          <p:cNvSpPr txBox="1"/>
          <p:nvPr/>
        </p:nvSpPr>
        <p:spPr>
          <a:xfrm>
            <a:off x="2086575" y="2596102"/>
            <a:ext cx="7724275" cy="2123658"/>
          </a:xfrm>
          <a:prstGeom prst="rect">
            <a:avLst/>
          </a:prstGeom>
          <a:noFill/>
        </p:spPr>
        <p:txBody>
          <a:bodyPr wrap="square" rtlCol="0">
            <a:spAutoFit/>
          </a:bodyPr>
          <a:lstStyle/>
          <a:p>
            <a:pPr algn="ctr"/>
            <a:r>
              <a:rPr lang="es-CO" sz="4400" dirty="0" smtClean="0">
                <a:solidFill>
                  <a:srgbClr val="0070C0"/>
                </a:solidFill>
              </a:rPr>
              <a:t>Cambiar punto por cero</a:t>
            </a:r>
          </a:p>
          <a:p>
            <a:pPr algn="ctr"/>
            <a:r>
              <a:rPr lang="es-CO" sz="4400" dirty="0" smtClean="0"/>
              <a:t>Cambiar raya por uno</a:t>
            </a:r>
          </a:p>
          <a:p>
            <a:pPr algn="ctr"/>
            <a:r>
              <a:rPr lang="es-CO" sz="4400" dirty="0">
                <a:solidFill>
                  <a:srgbClr val="FF0000"/>
                </a:solidFill>
              </a:rPr>
              <a:t>¿</a:t>
            </a:r>
            <a:r>
              <a:rPr lang="es-CO" sz="4400" dirty="0" smtClean="0">
                <a:solidFill>
                  <a:srgbClr val="FF0000"/>
                </a:solidFill>
              </a:rPr>
              <a:t>Inconvenientes?</a:t>
            </a:r>
            <a:endParaRPr lang="es-CO" sz="4400" dirty="0">
              <a:solidFill>
                <a:srgbClr val="FF0000"/>
              </a:solidFill>
            </a:endParaRPr>
          </a:p>
        </p:txBody>
      </p:sp>
    </p:spTree>
    <p:extLst>
      <p:ext uri="{BB962C8B-B14F-4D97-AF65-F5344CB8AC3E}">
        <p14:creationId xmlns:p14="http://schemas.microsoft.com/office/powerpoint/2010/main" val="83226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Códigos de comunicación de datos</a:t>
            </a:r>
            <a:endParaRPr lang="es-CO" b="1" dirty="0"/>
          </a:p>
        </p:txBody>
      </p:sp>
      <p:sp>
        <p:nvSpPr>
          <p:cNvPr id="4" name="3 CuadroTexto"/>
          <p:cNvSpPr txBox="1"/>
          <p:nvPr/>
        </p:nvSpPr>
        <p:spPr>
          <a:xfrm>
            <a:off x="838200" y="1990839"/>
            <a:ext cx="10515600" cy="4031873"/>
          </a:xfrm>
          <a:prstGeom prst="rect">
            <a:avLst/>
          </a:prstGeom>
          <a:noFill/>
        </p:spPr>
        <p:txBody>
          <a:bodyPr wrap="square" rtlCol="0">
            <a:spAutoFit/>
          </a:bodyPr>
          <a:lstStyle/>
          <a:p>
            <a:pPr algn="just"/>
            <a:r>
              <a:rPr lang="es-CO" sz="3200" dirty="0"/>
              <a:t>Los tres conjuntos más comunes de caracteres que se usan en la actualidad para codificar caracteres son:</a:t>
            </a:r>
          </a:p>
          <a:p>
            <a:pPr algn="just"/>
            <a:endParaRPr lang="es-CO" sz="3200" dirty="0"/>
          </a:p>
          <a:p>
            <a:pPr marL="457200" indent="-457200" algn="just">
              <a:buFont typeface="Wingdings" pitchFamily="2" charset="2"/>
              <a:buChar char="ü"/>
            </a:pPr>
            <a:r>
              <a:rPr lang="es-CO" sz="3200" dirty="0"/>
              <a:t>El código de </a:t>
            </a:r>
            <a:r>
              <a:rPr lang="es-CO" sz="3200" dirty="0" err="1"/>
              <a:t>Baudot</a:t>
            </a:r>
            <a:endParaRPr lang="es-CO" sz="3200" dirty="0"/>
          </a:p>
          <a:p>
            <a:pPr marL="457200" indent="-457200" algn="just">
              <a:buFont typeface="Wingdings" pitchFamily="2" charset="2"/>
              <a:buChar char="ü"/>
            </a:pPr>
            <a:r>
              <a:rPr lang="es-CO" sz="3200" dirty="0"/>
              <a:t>El ASCII (</a:t>
            </a:r>
            <a:r>
              <a:rPr lang="es-CO" sz="3200" i="1" dirty="0"/>
              <a:t>American Standard </a:t>
            </a:r>
            <a:r>
              <a:rPr lang="es-CO" sz="3200" i="1" dirty="0" err="1"/>
              <a:t>Code</a:t>
            </a:r>
            <a:r>
              <a:rPr lang="es-CO" sz="3200" i="1" dirty="0"/>
              <a:t> </a:t>
            </a:r>
            <a:r>
              <a:rPr lang="es-CO" sz="3200" i="1" dirty="0" err="1"/>
              <a:t>for</a:t>
            </a:r>
            <a:r>
              <a:rPr lang="es-CO" sz="3200" i="1" dirty="0"/>
              <a:t> </a:t>
            </a:r>
            <a:r>
              <a:rPr lang="es-CO" sz="3200" i="1" dirty="0" err="1"/>
              <a:t>Information</a:t>
            </a:r>
            <a:r>
              <a:rPr lang="es-CO" sz="3200" i="1" dirty="0"/>
              <a:t> </a:t>
            </a:r>
            <a:r>
              <a:rPr lang="es-CO" sz="3200" i="1" dirty="0" err="1"/>
              <a:t>Interchange</a:t>
            </a:r>
            <a:r>
              <a:rPr lang="es-CO" sz="3200" dirty="0"/>
              <a:t>)</a:t>
            </a:r>
          </a:p>
          <a:p>
            <a:pPr marL="457200" indent="-457200" algn="just">
              <a:buFont typeface="Wingdings" pitchFamily="2" charset="2"/>
              <a:buChar char="ü"/>
            </a:pPr>
            <a:r>
              <a:rPr lang="es-CO" sz="3200" dirty="0"/>
              <a:t>El EBCDIC (</a:t>
            </a:r>
            <a:r>
              <a:rPr lang="es-CO" sz="3200" i="1" dirty="0"/>
              <a:t>Extended </a:t>
            </a:r>
            <a:r>
              <a:rPr lang="es-CO" sz="3200" i="1" dirty="0" err="1"/>
              <a:t>binary</a:t>
            </a:r>
            <a:r>
              <a:rPr lang="es-CO" sz="3200" i="1" dirty="0"/>
              <a:t> </a:t>
            </a:r>
            <a:r>
              <a:rPr lang="es-CO" sz="3200" i="1" dirty="0" err="1"/>
              <a:t>Coded</a:t>
            </a:r>
            <a:r>
              <a:rPr lang="es-CO" sz="3200" i="1" dirty="0"/>
              <a:t> Decimal </a:t>
            </a:r>
            <a:r>
              <a:rPr lang="es-CO" sz="3200" i="1" dirty="0" err="1"/>
              <a:t>Interchange</a:t>
            </a:r>
            <a:r>
              <a:rPr lang="es-CO" sz="3200" i="1" dirty="0"/>
              <a:t> </a:t>
            </a:r>
            <a:r>
              <a:rPr lang="es-CO" sz="3200" i="1" dirty="0" err="1"/>
              <a:t>Code</a:t>
            </a:r>
            <a:r>
              <a:rPr lang="es-CO" sz="3200" dirty="0"/>
              <a:t>)</a:t>
            </a:r>
            <a:endParaRPr lang="es-CO" sz="2800" dirty="0"/>
          </a:p>
        </p:txBody>
      </p:sp>
    </p:spTree>
    <p:extLst>
      <p:ext uri="{BB962C8B-B14F-4D97-AF65-F5344CB8AC3E}">
        <p14:creationId xmlns:p14="http://schemas.microsoft.com/office/powerpoint/2010/main" val="4233108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Código de </a:t>
            </a:r>
            <a:r>
              <a:rPr lang="es-CO" b="1" dirty="0" err="1" smtClean="0"/>
              <a:t>Baudot</a:t>
            </a:r>
            <a:endParaRPr lang="es-CO" b="1" dirty="0"/>
          </a:p>
        </p:txBody>
      </p:sp>
      <p:sp>
        <p:nvSpPr>
          <p:cNvPr id="4" name="3 CuadroTexto"/>
          <p:cNvSpPr txBox="1"/>
          <p:nvPr/>
        </p:nvSpPr>
        <p:spPr>
          <a:xfrm>
            <a:off x="838200" y="1750201"/>
            <a:ext cx="10515600" cy="4031873"/>
          </a:xfrm>
          <a:prstGeom prst="rect">
            <a:avLst/>
          </a:prstGeom>
          <a:noFill/>
        </p:spPr>
        <p:txBody>
          <a:bodyPr wrap="square" rtlCol="0">
            <a:spAutoFit/>
          </a:bodyPr>
          <a:lstStyle/>
          <a:p>
            <a:pPr algn="just"/>
            <a:r>
              <a:rPr lang="es-CO" sz="3200" dirty="0"/>
              <a:t>Es código de caracteres de cinco bits, que se usa principalmente en equipos de teletipo de baja velocidad. </a:t>
            </a:r>
          </a:p>
          <a:p>
            <a:pPr algn="just"/>
            <a:endParaRPr lang="es-CO" sz="3200" dirty="0"/>
          </a:p>
          <a:p>
            <a:pPr algn="just"/>
            <a:r>
              <a:rPr lang="es-CO" sz="3200" dirty="0"/>
              <a:t>Con un código de cinco bits hay 2^5, 32, combinaciones posibles. Insuficientes para representar las 26 letras, 10 dígitos y los diversos signos de puntuación y caracteres de control. Por ello, este código utiliza caracteres de paso a figuras y de paso a letras para aumentar su capacidad a 58 caracteres.</a:t>
            </a:r>
            <a:endParaRPr lang="es-CO" sz="2800" dirty="0"/>
          </a:p>
        </p:txBody>
      </p:sp>
    </p:spTree>
    <p:extLst>
      <p:ext uri="{BB962C8B-B14F-4D97-AF65-F5344CB8AC3E}">
        <p14:creationId xmlns:p14="http://schemas.microsoft.com/office/powerpoint/2010/main" val="236435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Código ASCII</a:t>
            </a:r>
            <a:endParaRPr lang="es-CO" b="1" dirty="0"/>
          </a:p>
        </p:txBody>
      </p:sp>
      <p:sp>
        <p:nvSpPr>
          <p:cNvPr id="4" name="3 CuadroTexto"/>
          <p:cNvSpPr txBox="1"/>
          <p:nvPr/>
        </p:nvSpPr>
        <p:spPr>
          <a:xfrm>
            <a:off x="838200" y="1918646"/>
            <a:ext cx="10515600" cy="4093428"/>
          </a:xfrm>
          <a:prstGeom prst="rect">
            <a:avLst/>
          </a:prstGeom>
          <a:noFill/>
        </p:spPr>
        <p:txBody>
          <a:bodyPr wrap="square" rtlCol="0">
            <a:spAutoFit/>
          </a:bodyPr>
          <a:lstStyle/>
          <a:p>
            <a:pPr algn="just"/>
            <a:r>
              <a:rPr lang="es-CO" sz="3200" i="1" dirty="0"/>
              <a:t>American Standard </a:t>
            </a:r>
            <a:r>
              <a:rPr lang="es-CO" sz="3200" i="1" dirty="0" err="1"/>
              <a:t>Code</a:t>
            </a:r>
            <a:r>
              <a:rPr lang="es-CO" sz="3200" i="1" dirty="0"/>
              <a:t> </a:t>
            </a:r>
            <a:r>
              <a:rPr lang="es-CO" sz="3200" i="1" dirty="0" err="1"/>
              <a:t>for</a:t>
            </a:r>
            <a:r>
              <a:rPr lang="es-CO" sz="3200" i="1" dirty="0"/>
              <a:t> </a:t>
            </a:r>
            <a:r>
              <a:rPr lang="es-CO" sz="3200" i="1" dirty="0" err="1"/>
              <a:t>Information</a:t>
            </a:r>
            <a:r>
              <a:rPr lang="es-CO" sz="3200" i="1" dirty="0"/>
              <a:t> </a:t>
            </a:r>
            <a:r>
              <a:rPr lang="es-CO" sz="3200" i="1" dirty="0" err="1"/>
              <a:t>Interchange</a:t>
            </a:r>
            <a:r>
              <a:rPr lang="es-CO" sz="3200" i="1" dirty="0"/>
              <a:t>. </a:t>
            </a:r>
          </a:p>
          <a:p>
            <a:pPr algn="just"/>
            <a:endParaRPr lang="es-CO" sz="3200" dirty="0"/>
          </a:p>
          <a:p>
            <a:pPr algn="just"/>
            <a:r>
              <a:rPr lang="es-CO" sz="2800" dirty="0"/>
              <a:t>Es un conjunto de caracteres de siete bits y tiene 2^7, o 128 combinaciones. El bit menos significativo se llama b0 y el más significativo se llama b6. El b7 no es parte del código, se conserva, generalmente, como bit de paridad.</a:t>
            </a:r>
          </a:p>
          <a:p>
            <a:pPr algn="just"/>
            <a:endParaRPr lang="es-CO" sz="2800" dirty="0"/>
          </a:p>
          <a:p>
            <a:pPr algn="just"/>
            <a:r>
              <a:rPr lang="es-CO" sz="2800" dirty="0"/>
              <a:t>En la transmisión en serie, el bit que se transmite primero es el menos significativo (LSB: </a:t>
            </a:r>
            <a:r>
              <a:rPr lang="es-CO" sz="2800" i="1" dirty="0" err="1"/>
              <a:t>least</a:t>
            </a:r>
            <a:r>
              <a:rPr lang="es-CO" sz="2800" i="1" dirty="0"/>
              <a:t> </a:t>
            </a:r>
            <a:r>
              <a:rPr lang="es-CO" sz="2800" i="1" dirty="0" err="1"/>
              <a:t>significant</a:t>
            </a:r>
            <a:r>
              <a:rPr lang="es-CO" sz="2800" i="1" dirty="0"/>
              <a:t> bit</a:t>
            </a:r>
            <a:r>
              <a:rPr lang="es-CO" sz="2800" dirty="0"/>
              <a:t>).</a:t>
            </a:r>
          </a:p>
        </p:txBody>
      </p:sp>
    </p:spTree>
    <p:extLst>
      <p:ext uri="{BB962C8B-B14F-4D97-AF65-F5344CB8AC3E}">
        <p14:creationId xmlns:p14="http://schemas.microsoft.com/office/powerpoint/2010/main" val="2319065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4624"/>
            <a:ext cx="8229600" cy="1143000"/>
          </a:xfrm>
        </p:spPr>
        <p:txBody>
          <a:bodyPr>
            <a:normAutofit/>
          </a:bodyPr>
          <a:lstStyle/>
          <a:p>
            <a:pPr algn="ctr"/>
            <a:r>
              <a:rPr lang="es-CO" b="1" dirty="0" smtClean="0"/>
              <a:t>Código de ASCII</a:t>
            </a:r>
            <a:endParaRPr lang="es-CO" b="1" dirty="0"/>
          </a:p>
        </p:txBody>
      </p:sp>
      <p:pic>
        <p:nvPicPr>
          <p:cNvPr id="3" name="Imagen 2"/>
          <p:cNvPicPr>
            <a:picLocks noChangeAspect="1"/>
          </p:cNvPicPr>
          <p:nvPr/>
        </p:nvPicPr>
        <p:blipFill>
          <a:blip r:embed="rId2"/>
          <a:stretch>
            <a:fillRect/>
          </a:stretch>
        </p:blipFill>
        <p:spPr>
          <a:xfrm>
            <a:off x="3481638" y="1187624"/>
            <a:ext cx="5228724" cy="5306378"/>
          </a:xfrm>
          <a:prstGeom prst="rect">
            <a:avLst/>
          </a:prstGeom>
        </p:spPr>
      </p:pic>
    </p:spTree>
    <p:extLst>
      <p:ext uri="{BB962C8B-B14F-4D97-AF65-F5344CB8AC3E}">
        <p14:creationId xmlns:p14="http://schemas.microsoft.com/office/powerpoint/2010/main" val="62677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Código de EBCDIC</a:t>
            </a:r>
            <a:endParaRPr lang="es-CO" b="1" dirty="0"/>
          </a:p>
        </p:txBody>
      </p:sp>
      <p:sp>
        <p:nvSpPr>
          <p:cNvPr id="4" name="3 CuadroTexto"/>
          <p:cNvSpPr txBox="1"/>
          <p:nvPr/>
        </p:nvSpPr>
        <p:spPr>
          <a:xfrm>
            <a:off x="838200" y="1629886"/>
            <a:ext cx="10515600" cy="4031873"/>
          </a:xfrm>
          <a:prstGeom prst="rect">
            <a:avLst/>
          </a:prstGeom>
          <a:noFill/>
        </p:spPr>
        <p:txBody>
          <a:bodyPr wrap="square" rtlCol="0">
            <a:spAutoFit/>
          </a:bodyPr>
          <a:lstStyle/>
          <a:p>
            <a:pPr algn="just"/>
            <a:r>
              <a:rPr lang="es-CO" sz="3200" dirty="0"/>
              <a:t>El código EBCDIC es uno de ocho caracteres desarrollado por IBM. Con ocho bits son posibles 2^8, o 256 combinaciones y esto hace que sea el más poderoso de caracteres.</a:t>
            </a:r>
          </a:p>
          <a:p>
            <a:pPr algn="just"/>
            <a:endParaRPr lang="es-CO" sz="3200" dirty="0"/>
          </a:p>
          <a:p>
            <a:pPr algn="just"/>
            <a:r>
              <a:rPr lang="es-CO" sz="3200" dirty="0"/>
              <a:t>En este código, el bit menos significativo es el b7 y el más significativo es el b0; por consiguiente, se transmite primero el bit de mayor orden, b7, y al último se transmite el bit de menor orden, b0. No facilita el uso de bit de paridad.</a:t>
            </a:r>
            <a:endParaRPr lang="es-CO" sz="2800" dirty="0"/>
          </a:p>
        </p:txBody>
      </p:sp>
    </p:spTree>
    <p:extLst>
      <p:ext uri="{BB962C8B-B14F-4D97-AF65-F5344CB8AC3E}">
        <p14:creationId xmlns:p14="http://schemas.microsoft.com/office/powerpoint/2010/main" val="428698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Control de errores</a:t>
            </a:r>
            <a:endParaRPr lang="es-CO" b="1" dirty="0"/>
          </a:p>
        </p:txBody>
      </p:sp>
      <p:sp>
        <p:nvSpPr>
          <p:cNvPr id="4" name="3 CuadroTexto"/>
          <p:cNvSpPr txBox="1"/>
          <p:nvPr/>
        </p:nvSpPr>
        <p:spPr>
          <a:xfrm>
            <a:off x="838200" y="1613971"/>
            <a:ext cx="10515600" cy="4401205"/>
          </a:xfrm>
          <a:prstGeom prst="rect">
            <a:avLst/>
          </a:prstGeom>
          <a:noFill/>
        </p:spPr>
        <p:txBody>
          <a:bodyPr wrap="square" rtlCol="0">
            <a:spAutoFit/>
          </a:bodyPr>
          <a:lstStyle/>
          <a:p>
            <a:pPr algn="just"/>
            <a:r>
              <a:rPr lang="es-CO" sz="2800" dirty="0"/>
              <a:t>Un circuito puede ser tan corto (algunos metros) o tan largo (miles de millas).</a:t>
            </a:r>
          </a:p>
          <a:p>
            <a:pPr algn="just"/>
            <a:endParaRPr lang="es-CO" sz="2800" dirty="0"/>
          </a:p>
          <a:p>
            <a:pPr algn="just"/>
            <a:r>
              <a:rPr lang="es-CO" sz="2800" dirty="0"/>
              <a:t>El medio de trasmisión puede ser un a alambre, un microondas, un satélite o fibra óptica.</a:t>
            </a:r>
          </a:p>
          <a:p>
            <a:pPr algn="just"/>
            <a:endParaRPr lang="es-CO" sz="2800" dirty="0"/>
          </a:p>
          <a:p>
            <a:pPr algn="just"/>
            <a:r>
              <a:rPr lang="es-CO" sz="2800" dirty="0"/>
              <a:t>Por lo anterior, es inevitable que haya errores, es necesario desarrollar e implementar procedimientos de control de errores. </a:t>
            </a:r>
          </a:p>
          <a:p>
            <a:pPr algn="just"/>
            <a:endParaRPr lang="es-CO" sz="2800" dirty="0"/>
          </a:p>
          <a:p>
            <a:pPr algn="just"/>
            <a:r>
              <a:rPr lang="es-CO" sz="2800" dirty="0"/>
              <a:t>Se divide en </a:t>
            </a:r>
            <a:r>
              <a:rPr lang="es-CO" sz="2800" b="1" dirty="0"/>
              <a:t>Detección de errores </a:t>
            </a:r>
            <a:r>
              <a:rPr lang="es-CO" sz="2800" dirty="0"/>
              <a:t>y </a:t>
            </a:r>
            <a:r>
              <a:rPr lang="es-CO" sz="2800" b="1" dirty="0"/>
              <a:t>Corrección de errores</a:t>
            </a:r>
            <a:r>
              <a:rPr lang="es-CO" sz="2800" dirty="0"/>
              <a:t>.</a:t>
            </a:r>
          </a:p>
        </p:txBody>
      </p:sp>
    </p:spTree>
    <p:extLst>
      <p:ext uri="{BB962C8B-B14F-4D97-AF65-F5344CB8AC3E}">
        <p14:creationId xmlns:p14="http://schemas.microsoft.com/office/powerpoint/2010/main" val="551863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Detección de errores</a:t>
            </a:r>
            <a:endParaRPr lang="es-CO" b="1" dirty="0"/>
          </a:p>
        </p:txBody>
      </p:sp>
      <p:sp>
        <p:nvSpPr>
          <p:cNvPr id="4" name="3 CuadroTexto"/>
          <p:cNvSpPr txBox="1"/>
          <p:nvPr/>
        </p:nvSpPr>
        <p:spPr>
          <a:xfrm>
            <a:off x="838200" y="1357299"/>
            <a:ext cx="10515600" cy="5262979"/>
          </a:xfrm>
          <a:prstGeom prst="rect">
            <a:avLst/>
          </a:prstGeom>
          <a:noFill/>
        </p:spPr>
        <p:txBody>
          <a:bodyPr wrap="square" rtlCol="0">
            <a:spAutoFit/>
          </a:bodyPr>
          <a:lstStyle/>
          <a:p>
            <a:pPr algn="just"/>
            <a:r>
              <a:rPr lang="es-CO" sz="2800" dirty="0"/>
              <a:t>Es el proceso de vigilar los datos recibidos y determinar cuándo ha habido un error de transmisión.</a:t>
            </a:r>
          </a:p>
          <a:p>
            <a:pPr algn="just"/>
            <a:endParaRPr lang="es-CO" sz="2800" dirty="0"/>
          </a:p>
          <a:p>
            <a:pPr algn="just"/>
            <a:r>
              <a:rPr lang="es-CO" sz="2800" dirty="0"/>
              <a:t>No identifican cuál o cuáles bits están equivocados, solo indica que hubo un error.</a:t>
            </a:r>
          </a:p>
          <a:p>
            <a:pPr algn="just"/>
            <a:endParaRPr lang="es-CO" sz="2800" dirty="0"/>
          </a:p>
          <a:p>
            <a:pPr algn="just"/>
            <a:r>
              <a:rPr lang="es-CO" sz="2800" dirty="0"/>
              <a:t>El objetivo es evitar que haya errores sin identificar.</a:t>
            </a:r>
          </a:p>
          <a:p>
            <a:pPr algn="just"/>
            <a:endParaRPr lang="es-CO" sz="2800" dirty="0"/>
          </a:p>
          <a:p>
            <a:pPr algn="just"/>
            <a:r>
              <a:rPr lang="es-CO" sz="2800" dirty="0"/>
              <a:t>Las técnicas comunes son: redundancia, </a:t>
            </a:r>
            <a:r>
              <a:rPr lang="es-CO" sz="2800" dirty="0" err="1"/>
              <a:t>ecoplex</a:t>
            </a:r>
            <a:r>
              <a:rPr lang="es-CO" sz="2800" dirty="0"/>
              <a:t>, codificación de cuenta exacta, paridad, suma de comprobación, comprobación de redundancia vertical y horizontal y comprobación de redundancia cíclica.</a:t>
            </a:r>
          </a:p>
        </p:txBody>
      </p:sp>
    </p:spTree>
    <p:extLst>
      <p:ext uri="{BB962C8B-B14F-4D97-AF65-F5344CB8AC3E}">
        <p14:creationId xmlns:p14="http://schemas.microsoft.com/office/powerpoint/2010/main" val="1443559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Detección de errores</a:t>
            </a:r>
            <a:endParaRPr lang="es-CO" b="1" dirty="0"/>
          </a:p>
        </p:txBody>
      </p:sp>
      <p:sp>
        <p:nvSpPr>
          <p:cNvPr id="4" name="3 CuadroTexto"/>
          <p:cNvSpPr txBox="1"/>
          <p:nvPr/>
        </p:nvSpPr>
        <p:spPr>
          <a:xfrm>
            <a:off x="838200" y="2127320"/>
            <a:ext cx="10515600" cy="3046988"/>
          </a:xfrm>
          <a:prstGeom prst="rect">
            <a:avLst/>
          </a:prstGeom>
          <a:noFill/>
        </p:spPr>
        <p:txBody>
          <a:bodyPr wrap="square" rtlCol="0">
            <a:spAutoFit/>
          </a:bodyPr>
          <a:lstStyle/>
          <a:p>
            <a:pPr algn="just"/>
            <a:r>
              <a:rPr lang="es-CO" sz="3200" dirty="0" smtClean="0"/>
              <a:t>Redundancia: Implica </a:t>
            </a:r>
            <a:r>
              <a:rPr lang="es-CO" sz="3200" dirty="0"/>
              <a:t>la transmisión de un carácter dos veces. Si no se recibe el carácter dos veces seguidas, se ha presentado un error de </a:t>
            </a:r>
            <a:r>
              <a:rPr lang="es-CO" sz="3200" dirty="0" smtClean="0"/>
              <a:t>transmisión. Se </a:t>
            </a:r>
            <a:r>
              <a:rPr lang="es-CO" sz="3200" dirty="0"/>
              <a:t>puede utilizar el mismo concepto para los mensajes. Si no se recibe la misma sucesión de caracteres dos veces seguidas, exactamente en e mismo orden, ha sucedido un error de transmisión.</a:t>
            </a:r>
          </a:p>
        </p:txBody>
      </p:sp>
    </p:spTree>
    <p:extLst>
      <p:ext uri="{BB962C8B-B14F-4D97-AF65-F5344CB8AC3E}">
        <p14:creationId xmlns:p14="http://schemas.microsoft.com/office/powerpoint/2010/main" val="30077394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38200" y="1782468"/>
            <a:ext cx="10515600" cy="4832092"/>
          </a:xfrm>
          <a:prstGeom prst="rect">
            <a:avLst/>
          </a:prstGeom>
          <a:noFill/>
        </p:spPr>
        <p:txBody>
          <a:bodyPr wrap="square" rtlCol="0">
            <a:spAutoFit/>
          </a:bodyPr>
          <a:lstStyle/>
          <a:p>
            <a:pPr algn="just"/>
            <a:r>
              <a:rPr lang="es-CO" sz="2800" dirty="0" err="1" smtClean="0"/>
              <a:t>Ecoplex</a:t>
            </a:r>
            <a:r>
              <a:rPr lang="es-CO" sz="2800" dirty="0" smtClean="0"/>
              <a:t>: Se </a:t>
            </a:r>
            <a:r>
              <a:rPr lang="es-CO" sz="2800" dirty="0"/>
              <a:t>utiliza casi exclusivamente en sistemas de comunicación de datos en donde se realiza transmisión manual por operadores humanos.</a:t>
            </a:r>
          </a:p>
          <a:p>
            <a:pPr algn="just"/>
            <a:endParaRPr lang="es-CO" sz="2800" dirty="0"/>
          </a:p>
          <a:p>
            <a:pPr algn="just"/>
            <a:r>
              <a:rPr lang="es-CO" sz="2800" dirty="0"/>
              <a:t>El transmisor realiza el envió del carácter, de forma inmediata el receptor reenvía el carácter recibido al transmisor, si es otro carácter entonces el trasmisor retrocede y reenvía el carácter nuevamente.</a:t>
            </a:r>
          </a:p>
          <a:p>
            <a:pPr algn="just"/>
            <a:endParaRPr lang="es-CO" sz="2800" dirty="0"/>
          </a:p>
          <a:p>
            <a:pPr algn="just"/>
            <a:r>
              <a:rPr lang="es-CO" sz="2800" dirty="0"/>
              <a:t>La desventaja se presenta cuando en la retransmisión de carácter recibido ocurre un error al enviarlo a la fuente de origen. Otra es que requiere de operadores para su funcionamiento.</a:t>
            </a:r>
          </a:p>
        </p:txBody>
      </p:sp>
      <p:sp>
        <p:nvSpPr>
          <p:cNvPr id="5" name="1 Título"/>
          <p:cNvSpPr txBox="1">
            <a:spLocks/>
          </p:cNvSpPr>
          <p:nvPr/>
        </p:nvSpPr>
        <p:spPr>
          <a:xfrm>
            <a:off x="838200" y="3464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smtClean="0"/>
              <a:t>Detección de errores</a:t>
            </a:r>
            <a:endParaRPr lang="es-CO" b="1" dirty="0"/>
          </a:p>
        </p:txBody>
      </p:sp>
    </p:spTree>
    <p:extLst>
      <p:ext uri="{BB962C8B-B14F-4D97-AF65-F5344CB8AC3E}">
        <p14:creationId xmlns:p14="http://schemas.microsoft.com/office/powerpoint/2010/main" val="400566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77095"/>
            <a:ext cx="10515600" cy="5856842"/>
          </a:xfrm>
        </p:spPr>
        <p:txBody>
          <a:bodyPr>
            <a:normAutofit lnSpcReduction="10000"/>
          </a:bodyPr>
          <a:lstStyle/>
          <a:p>
            <a:pPr marL="0" indent="0" algn="ctr">
              <a:buNone/>
            </a:pPr>
            <a:r>
              <a:rPr lang="es-CO" dirty="0" smtClean="0">
                <a:solidFill>
                  <a:srgbClr val="0070C0"/>
                </a:solidFill>
              </a:rPr>
              <a:t>Comunicación: Poner algo en común, compartir algo.</a:t>
            </a:r>
          </a:p>
          <a:p>
            <a:pPr marL="0" indent="0" algn="ctr">
              <a:buNone/>
            </a:pPr>
            <a:r>
              <a:rPr lang="es-CO" dirty="0" smtClean="0">
                <a:solidFill>
                  <a:srgbClr val="0070C0"/>
                </a:solidFill>
              </a:rPr>
              <a:t>Información: formar, crear idea, conjunto de datos organizados que forman un mensaje.</a:t>
            </a:r>
          </a:p>
          <a:p>
            <a:pPr algn="just"/>
            <a:r>
              <a:rPr lang="es-CO" dirty="0" smtClean="0"/>
              <a:t>Fuente de información: selecciona el mensaje deseado de un conjunto de mensajes posibles.</a:t>
            </a:r>
          </a:p>
          <a:p>
            <a:pPr algn="just"/>
            <a:r>
              <a:rPr lang="es-CO" dirty="0" smtClean="0"/>
              <a:t>Transmisor: Transforma o codifica esta información en una forma apropiada al canal.</a:t>
            </a:r>
          </a:p>
          <a:p>
            <a:pPr algn="just"/>
            <a:r>
              <a:rPr lang="es-CO" dirty="0" smtClean="0"/>
              <a:t>Canal: medio a través del cual las señales son transmitidas al punto de recepción.</a:t>
            </a:r>
          </a:p>
          <a:p>
            <a:pPr algn="just"/>
            <a:r>
              <a:rPr lang="es-CO" dirty="0" smtClean="0"/>
              <a:t>Receptor: Decodifica o vuelve a transformar la señal transmitida en el mensaje original o en una aproximación de este haciendo llegar a su destino.</a:t>
            </a:r>
          </a:p>
          <a:p>
            <a:pPr algn="just"/>
            <a:r>
              <a:rPr lang="es-CO" dirty="0" smtClean="0"/>
              <a:t>Destino: Quien recibe el mensaje. Es quien determina la fidelidad de la transmisión del mensaje.</a:t>
            </a:r>
          </a:p>
          <a:p>
            <a:pPr algn="just"/>
            <a:endParaRPr lang="es-CO" dirty="0" smtClean="0"/>
          </a:p>
        </p:txBody>
      </p:sp>
      <p:sp>
        <p:nvSpPr>
          <p:cNvPr id="6" name="Título 1"/>
          <p:cNvSpPr txBox="1">
            <a:spLocks/>
          </p:cNvSpPr>
          <p:nvPr/>
        </p:nvSpPr>
        <p:spPr>
          <a:xfrm>
            <a:off x="1524000" y="193183"/>
            <a:ext cx="9144000" cy="8079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t>Modelo de comunicación</a:t>
            </a:r>
            <a:endParaRPr lang="es-CO" b="1" dirty="0"/>
          </a:p>
        </p:txBody>
      </p:sp>
    </p:spTree>
    <p:extLst>
      <p:ext uri="{BB962C8B-B14F-4D97-AF65-F5344CB8AC3E}">
        <p14:creationId xmlns:p14="http://schemas.microsoft.com/office/powerpoint/2010/main" val="3717543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Detección de errores</a:t>
            </a:r>
            <a:endParaRPr lang="es-CO" b="1" dirty="0"/>
          </a:p>
        </p:txBody>
      </p:sp>
      <p:sp>
        <p:nvSpPr>
          <p:cNvPr id="5" name="4 CuadroTexto"/>
          <p:cNvSpPr txBox="1"/>
          <p:nvPr/>
        </p:nvSpPr>
        <p:spPr>
          <a:xfrm>
            <a:off x="838200" y="2502657"/>
            <a:ext cx="10515600" cy="2092881"/>
          </a:xfrm>
          <a:prstGeom prst="rect">
            <a:avLst/>
          </a:prstGeom>
          <a:noFill/>
        </p:spPr>
        <p:txBody>
          <a:bodyPr wrap="square" rtlCol="0">
            <a:spAutoFit/>
          </a:bodyPr>
          <a:lstStyle/>
          <a:p>
            <a:pPr algn="just"/>
            <a:r>
              <a:rPr lang="es-CO" sz="2600" dirty="0" smtClean="0"/>
              <a:t>Codificación de cuenta exacta: La </a:t>
            </a:r>
            <a:r>
              <a:rPr lang="es-CO" sz="2600" dirty="0"/>
              <a:t>cantidad de unos en cada carácter es igual. Un ejemplo de esquema de codificación de cuenta exacta es el código ARQ que se ve en la siguiente tabla. En este código, cada carácter tiene tres unos y, en consecuencia, si sólo se cuenta la cantidad de unos recibida en cada carácter se puede determinar si ha ocurrido un error.</a:t>
            </a:r>
          </a:p>
        </p:txBody>
      </p:sp>
    </p:spTree>
    <p:extLst>
      <p:ext uri="{BB962C8B-B14F-4D97-AF65-F5344CB8AC3E}">
        <p14:creationId xmlns:p14="http://schemas.microsoft.com/office/powerpoint/2010/main" val="373815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Detección de errores</a:t>
            </a:r>
            <a:endParaRPr lang="es-CO" b="1" dirty="0"/>
          </a:p>
        </p:txBody>
      </p:sp>
      <p:sp>
        <p:nvSpPr>
          <p:cNvPr id="4" name="3 CuadroTexto"/>
          <p:cNvSpPr txBox="1"/>
          <p:nvPr/>
        </p:nvSpPr>
        <p:spPr>
          <a:xfrm>
            <a:off x="838200" y="1690688"/>
            <a:ext cx="10515600" cy="4031873"/>
          </a:xfrm>
          <a:prstGeom prst="rect">
            <a:avLst/>
          </a:prstGeom>
          <a:noFill/>
        </p:spPr>
        <p:txBody>
          <a:bodyPr wrap="square" rtlCol="0">
            <a:spAutoFit/>
          </a:bodyPr>
          <a:lstStyle/>
          <a:p>
            <a:pPr algn="just"/>
            <a:r>
              <a:rPr lang="es-CO" sz="3200" dirty="0" smtClean="0"/>
              <a:t>Paridad: Es </a:t>
            </a:r>
            <a:r>
              <a:rPr lang="es-CO" sz="3200" dirty="0"/>
              <a:t>uno de los esquemas más sencillos de detección de errores y se usa junto con comprobación de redundancia, tanto vertical como horizontal. </a:t>
            </a:r>
          </a:p>
          <a:p>
            <a:pPr algn="just"/>
            <a:endParaRPr lang="es-CO" sz="3200" dirty="0"/>
          </a:p>
          <a:p>
            <a:pPr algn="just"/>
            <a:r>
              <a:rPr lang="es-CO" sz="3200" dirty="0"/>
              <a:t>Se añade un solo bit (bit de paridad) a cada carácter, para obligar a que la cantidad total de unos en el carácter, incluyendo el bit de paridad, sea un número impar (paridad impar) o bien un número par (paridad par).</a:t>
            </a:r>
          </a:p>
        </p:txBody>
      </p:sp>
    </p:spTree>
    <p:extLst>
      <p:ext uri="{BB962C8B-B14F-4D97-AF65-F5344CB8AC3E}">
        <p14:creationId xmlns:p14="http://schemas.microsoft.com/office/powerpoint/2010/main" val="1985374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Detección de errores</a:t>
            </a:r>
            <a:endParaRPr lang="es-CO" b="1" dirty="0"/>
          </a:p>
        </p:txBody>
      </p:sp>
      <p:sp>
        <p:nvSpPr>
          <p:cNvPr id="4" name="3 CuadroTexto"/>
          <p:cNvSpPr txBox="1"/>
          <p:nvPr/>
        </p:nvSpPr>
        <p:spPr>
          <a:xfrm>
            <a:off x="838200" y="1363666"/>
            <a:ext cx="10515600" cy="5016758"/>
          </a:xfrm>
          <a:prstGeom prst="rect">
            <a:avLst/>
          </a:prstGeom>
          <a:noFill/>
        </p:spPr>
        <p:txBody>
          <a:bodyPr wrap="square" rtlCol="0">
            <a:spAutoFit/>
          </a:bodyPr>
          <a:lstStyle/>
          <a:p>
            <a:pPr algn="just"/>
            <a:r>
              <a:rPr lang="es-CO" sz="3200" dirty="0" smtClean="0"/>
              <a:t>Suma de comprobación: Una </a:t>
            </a:r>
            <a:r>
              <a:rPr lang="es-CO" sz="3200" dirty="0"/>
              <a:t>suma de comprobación no es más que el byte menos significativo de la suma aritmética de los datos binarios que se transmiten.</a:t>
            </a:r>
          </a:p>
          <a:p>
            <a:pPr algn="just"/>
            <a:endParaRPr lang="es-CO" sz="3200" dirty="0"/>
          </a:p>
          <a:p>
            <a:pPr algn="just"/>
            <a:r>
              <a:rPr lang="es-CO" sz="3200" dirty="0"/>
              <a:t>Mientras se transmiten los datos, cada carácter se suma con la suma acumulada de los que se transmitieron antes.</a:t>
            </a:r>
          </a:p>
          <a:p>
            <a:pPr algn="just"/>
            <a:endParaRPr lang="es-CO" sz="3200" dirty="0"/>
          </a:p>
          <a:p>
            <a:pPr algn="just"/>
            <a:r>
              <a:rPr lang="es-CO" sz="3200" dirty="0"/>
              <a:t>Cuando se llega al final del mensaje, el sumador ha acumulado la suma de todos los caracteres que hay en el mensaje que se acaba de enviar.</a:t>
            </a:r>
          </a:p>
        </p:txBody>
      </p:sp>
    </p:spTree>
    <p:extLst>
      <p:ext uri="{BB962C8B-B14F-4D97-AF65-F5344CB8AC3E}">
        <p14:creationId xmlns:p14="http://schemas.microsoft.com/office/powerpoint/2010/main" val="255118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Detección de errores</a:t>
            </a:r>
            <a:endParaRPr lang="es-CO" b="1" dirty="0"/>
          </a:p>
        </p:txBody>
      </p:sp>
      <p:sp>
        <p:nvSpPr>
          <p:cNvPr id="4" name="3 CuadroTexto"/>
          <p:cNvSpPr txBox="1"/>
          <p:nvPr/>
        </p:nvSpPr>
        <p:spPr>
          <a:xfrm>
            <a:off x="838200" y="2021395"/>
            <a:ext cx="10515600" cy="4031873"/>
          </a:xfrm>
          <a:prstGeom prst="rect">
            <a:avLst/>
          </a:prstGeom>
          <a:noFill/>
        </p:spPr>
        <p:txBody>
          <a:bodyPr wrap="square" rtlCol="0">
            <a:spAutoFit/>
          </a:bodyPr>
          <a:lstStyle/>
          <a:p>
            <a:pPr algn="just"/>
            <a:r>
              <a:rPr lang="es-CO" sz="3200" dirty="0" smtClean="0"/>
              <a:t>Suma de comprobación: El </a:t>
            </a:r>
            <a:r>
              <a:rPr lang="es-CO" sz="3200" dirty="0"/>
              <a:t>byte menos significativo de esta suma se agrega al final del mensaje y se trasmite.</a:t>
            </a:r>
          </a:p>
          <a:p>
            <a:pPr algn="just"/>
            <a:endParaRPr lang="es-CO" sz="3200" dirty="0"/>
          </a:p>
          <a:p>
            <a:pPr algn="just"/>
            <a:r>
              <a:rPr lang="es-CO" sz="3200" dirty="0"/>
              <a:t>El terminal receptor realiza la operación de suma y determina su propio resultado. </a:t>
            </a:r>
          </a:p>
          <a:p>
            <a:pPr algn="just"/>
            <a:endParaRPr lang="es-CO" sz="3200" dirty="0"/>
          </a:p>
          <a:p>
            <a:pPr algn="just"/>
            <a:r>
              <a:rPr lang="es-CO" sz="3200" dirty="0"/>
              <a:t>Se comparan los dos resultados obtenidos, si son iguales es muy probable que no haya habido error de transmisión.</a:t>
            </a:r>
          </a:p>
        </p:txBody>
      </p:sp>
    </p:spTree>
    <p:extLst>
      <p:ext uri="{BB962C8B-B14F-4D97-AF65-F5344CB8AC3E}">
        <p14:creationId xmlns:p14="http://schemas.microsoft.com/office/powerpoint/2010/main" val="107432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Detección de errores</a:t>
            </a:r>
            <a:endParaRPr lang="es-CO" b="1" dirty="0"/>
          </a:p>
        </p:txBody>
      </p:sp>
      <p:sp>
        <p:nvSpPr>
          <p:cNvPr id="4" name="3 CuadroTexto"/>
          <p:cNvSpPr txBox="1"/>
          <p:nvPr/>
        </p:nvSpPr>
        <p:spPr>
          <a:xfrm>
            <a:off x="838200" y="1897732"/>
            <a:ext cx="10515600" cy="4524315"/>
          </a:xfrm>
          <a:prstGeom prst="rect">
            <a:avLst/>
          </a:prstGeom>
          <a:noFill/>
        </p:spPr>
        <p:txBody>
          <a:bodyPr wrap="square" rtlCol="0">
            <a:spAutoFit/>
          </a:bodyPr>
          <a:lstStyle/>
          <a:p>
            <a:pPr algn="just"/>
            <a:r>
              <a:rPr lang="es-CO" sz="3200" dirty="0"/>
              <a:t>La VRC (</a:t>
            </a:r>
            <a:r>
              <a:rPr lang="es-CO" sz="3200" i="1" dirty="0"/>
              <a:t>vertical </a:t>
            </a:r>
            <a:r>
              <a:rPr lang="es-CO" sz="3200" i="1" dirty="0" err="1"/>
              <a:t>redundancy</a:t>
            </a:r>
            <a:r>
              <a:rPr lang="es-CO" sz="3200" i="1" dirty="0"/>
              <a:t> </a:t>
            </a:r>
            <a:r>
              <a:rPr lang="es-CO" sz="3200" i="1" dirty="0" err="1"/>
              <a:t>checking</a:t>
            </a:r>
            <a:r>
              <a:rPr lang="es-CO" sz="3200" dirty="0"/>
              <a:t>) es un esquema de detección de errores que usa la paridad para determinar si ha sucedido un error de transmisión, dentro del carácter.</a:t>
            </a:r>
          </a:p>
          <a:p>
            <a:pPr algn="just"/>
            <a:endParaRPr lang="es-CO" sz="3200" dirty="0"/>
          </a:p>
          <a:p>
            <a:pPr algn="just"/>
            <a:r>
              <a:rPr lang="es-CO" sz="3200" dirty="0"/>
              <a:t>En la VRC cada carácter tiene agregado un bit de paridad, antes de la transmisión. Se puede utilizar paridad par o impar.</a:t>
            </a:r>
          </a:p>
          <a:p>
            <a:pPr algn="just"/>
            <a:endParaRPr lang="es-CO" sz="3200" dirty="0"/>
          </a:p>
          <a:p>
            <a:pPr algn="just"/>
            <a:r>
              <a:rPr lang="es-CO" sz="3200" dirty="0"/>
              <a:t>El ejemplo del carácter C en «paridad» es un ejemplo de como se usa la VRC.</a:t>
            </a:r>
          </a:p>
        </p:txBody>
      </p:sp>
    </p:spTree>
    <p:extLst>
      <p:ext uri="{BB962C8B-B14F-4D97-AF65-F5344CB8AC3E}">
        <p14:creationId xmlns:p14="http://schemas.microsoft.com/office/powerpoint/2010/main" val="2151440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Detección de errores</a:t>
            </a:r>
            <a:endParaRPr lang="es-CO" b="1" dirty="0"/>
          </a:p>
        </p:txBody>
      </p:sp>
      <p:sp>
        <p:nvSpPr>
          <p:cNvPr id="4" name="3 CuadroTexto"/>
          <p:cNvSpPr txBox="1"/>
          <p:nvPr/>
        </p:nvSpPr>
        <p:spPr>
          <a:xfrm>
            <a:off x="838200" y="1464596"/>
            <a:ext cx="10515600" cy="4524315"/>
          </a:xfrm>
          <a:prstGeom prst="rect">
            <a:avLst/>
          </a:prstGeom>
          <a:noFill/>
        </p:spPr>
        <p:txBody>
          <a:bodyPr wrap="square" rtlCol="0">
            <a:spAutoFit/>
          </a:bodyPr>
          <a:lstStyle/>
          <a:p>
            <a:pPr algn="just"/>
            <a:r>
              <a:rPr lang="es-CO" sz="3200" dirty="0"/>
              <a:t>La HRC o LRC (</a:t>
            </a:r>
            <a:r>
              <a:rPr lang="es-CO" sz="3200" i="1" dirty="0"/>
              <a:t>Horizontal/longitudinal </a:t>
            </a:r>
            <a:r>
              <a:rPr lang="es-CO" sz="3200" i="1" dirty="0" err="1"/>
              <a:t>redundancy</a:t>
            </a:r>
            <a:r>
              <a:rPr lang="es-CO" sz="3200" i="1" dirty="0"/>
              <a:t> </a:t>
            </a:r>
            <a:r>
              <a:rPr lang="es-CO" sz="3200" i="1" dirty="0" err="1"/>
              <a:t>checking</a:t>
            </a:r>
            <a:r>
              <a:rPr lang="es-CO" sz="3200" dirty="0"/>
              <a:t>) es un esquema de detección de errores que usa la paridad para determinar si se ha presentado un error de transmisión en un mensaje.</a:t>
            </a:r>
          </a:p>
          <a:p>
            <a:pPr algn="just"/>
            <a:endParaRPr lang="es-CO" sz="3200" dirty="0"/>
          </a:p>
          <a:p>
            <a:pPr algn="just"/>
            <a:r>
              <a:rPr lang="es-CO" sz="3200" dirty="0"/>
              <a:t>Cada posición de bit tiene un bit de paridad. En otras palabras, se compara XOR el b0 de cada carácter del mensaje con b0 de los demás caracteres del mensaje. De forma similar, se comparan los otros bits.</a:t>
            </a:r>
          </a:p>
        </p:txBody>
      </p:sp>
    </p:spTree>
    <p:extLst>
      <p:ext uri="{BB962C8B-B14F-4D97-AF65-F5344CB8AC3E}">
        <p14:creationId xmlns:p14="http://schemas.microsoft.com/office/powerpoint/2010/main" val="1422052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Detección de errores</a:t>
            </a:r>
            <a:endParaRPr lang="es-CO" b="1" dirty="0"/>
          </a:p>
        </p:txBody>
      </p:sp>
      <p:sp>
        <p:nvSpPr>
          <p:cNvPr id="4" name="3 CuadroTexto"/>
          <p:cNvSpPr txBox="1"/>
          <p:nvPr/>
        </p:nvSpPr>
        <p:spPr>
          <a:xfrm>
            <a:off x="838199" y="2042113"/>
            <a:ext cx="10647947" cy="4031873"/>
          </a:xfrm>
          <a:prstGeom prst="rect">
            <a:avLst/>
          </a:prstGeom>
          <a:noFill/>
        </p:spPr>
        <p:txBody>
          <a:bodyPr wrap="square" rtlCol="0">
            <a:spAutoFit/>
          </a:bodyPr>
          <a:lstStyle/>
          <a:p>
            <a:pPr algn="just"/>
            <a:r>
              <a:rPr lang="es-CO" sz="3200" dirty="0"/>
              <a:t>La secuencia de bits </a:t>
            </a:r>
            <a:r>
              <a:rPr lang="es-CO" sz="3200" dirty="0" smtClean="0"/>
              <a:t>HRC </a:t>
            </a:r>
            <a:r>
              <a:rPr lang="es-CO" sz="3200" dirty="0"/>
              <a:t>se calcula en el transmisor antes de mandar lo datos; a continuación se transmite como si fuera el último carácter del mensaje. En el receptor, se vuelve a calcular la LRC a partir de los datos y el valor recalculado se compara con la LRC trasmitida con el mensaje.</a:t>
            </a:r>
          </a:p>
          <a:p>
            <a:pPr algn="just"/>
            <a:endParaRPr lang="es-CO" sz="3200" dirty="0"/>
          </a:p>
          <a:p>
            <a:pPr algn="just"/>
            <a:r>
              <a:rPr lang="es-CO" sz="3200" dirty="0"/>
              <a:t>Si son iguales, se supone no se han presentado errores de transmisión.</a:t>
            </a:r>
          </a:p>
        </p:txBody>
      </p:sp>
    </p:spTree>
    <p:extLst>
      <p:ext uri="{BB962C8B-B14F-4D97-AF65-F5344CB8AC3E}">
        <p14:creationId xmlns:p14="http://schemas.microsoft.com/office/powerpoint/2010/main" val="2662636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Detección de errores</a:t>
            </a:r>
            <a:endParaRPr lang="es-CO" b="1" dirty="0"/>
          </a:p>
        </p:txBody>
      </p:sp>
      <p:graphicFrame>
        <p:nvGraphicFramePr>
          <p:cNvPr id="5" name="4 Tabla"/>
          <p:cNvGraphicFramePr>
            <a:graphicFrameLocks noGrp="1"/>
          </p:cNvGraphicFramePr>
          <p:nvPr>
            <p:extLst/>
          </p:nvPr>
        </p:nvGraphicFramePr>
        <p:xfrm>
          <a:off x="3048000" y="1941801"/>
          <a:ext cx="6096000" cy="4263381"/>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473709">
                <a:tc>
                  <a:txBody>
                    <a:bodyPr/>
                    <a:lstStyle/>
                    <a:p>
                      <a:pPr algn="ctr"/>
                      <a:endParaRPr lang="es-MX" dirty="0"/>
                    </a:p>
                  </a:txBody>
                  <a:tcPr>
                    <a:solidFill>
                      <a:schemeClr val="accent6">
                        <a:lumMod val="20000"/>
                        <a:lumOff val="80000"/>
                      </a:schemeClr>
                    </a:solidFill>
                  </a:tcPr>
                </a:tc>
                <a:tc>
                  <a:txBody>
                    <a:bodyPr/>
                    <a:lstStyle/>
                    <a:p>
                      <a:pPr algn="ctr"/>
                      <a:r>
                        <a:rPr lang="es-MX" dirty="0" smtClean="0"/>
                        <a:t>T</a:t>
                      </a:r>
                      <a:endParaRPr lang="es-MX" dirty="0"/>
                    </a:p>
                  </a:txBody>
                  <a:tcPr>
                    <a:solidFill>
                      <a:schemeClr val="accent6">
                        <a:lumMod val="20000"/>
                        <a:lumOff val="80000"/>
                      </a:schemeClr>
                    </a:solidFill>
                  </a:tcPr>
                </a:tc>
                <a:tc>
                  <a:txBody>
                    <a:bodyPr/>
                    <a:lstStyle/>
                    <a:p>
                      <a:pPr algn="ctr"/>
                      <a:r>
                        <a:rPr lang="es-MX" dirty="0" smtClean="0"/>
                        <a:t>E</a:t>
                      </a:r>
                      <a:endParaRPr lang="es-MX" dirty="0"/>
                    </a:p>
                  </a:txBody>
                  <a:tcPr>
                    <a:solidFill>
                      <a:schemeClr val="accent6">
                        <a:lumMod val="20000"/>
                        <a:lumOff val="80000"/>
                      </a:schemeClr>
                    </a:solidFill>
                  </a:tcPr>
                </a:tc>
                <a:tc>
                  <a:txBody>
                    <a:bodyPr/>
                    <a:lstStyle/>
                    <a:p>
                      <a:pPr algn="ctr"/>
                      <a:r>
                        <a:rPr lang="es-MX" dirty="0" smtClean="0"/>
                        <a:t>O</a:t>
                      </a:r>
                      <a:endParaRPr lang="es-MX" dirty="0"/>
                    </a:p>
                  </a:txBody>
                  <a:tcPr>
                    <a:solidFill>
                      <a:schemeClr val="accent6">
                        <a:lumMod val="20000"/>
                        <a:lumOff val="80000"/>
                      </a:schemeClr>
                    </a:solidFill>
                  </a:tcPr>
                </a:tc>
                <a:tc>
                  <a:txBody>
                    <a:bodyPr/>
                    <a:lstStyle/>
                    <a:p>
                      <a:pPr algn="ctr"/>
                      <a:r>
                        <a:rPr lang="es-MX" dirty="0" smtClean="0"/>
                        <a:t>R</a:t>
                      </a:r>
                      <a:endParaRPr lang="es-MX" dirty="0"/>
                    </a:p>
                  </a:txBody>
                  <a:tcPr>
                    <a:solidFill>
                      <a:schemeClr val="accent6">
                        <a:lumMod val="20000"/>
                        <a:lumOff val="80000"/>
                      </a:schemeClr>
                    </a:solidFill>
                  </a:tcPr>
                </a:tc>
                <a:tc>
                  <a:txBody>
                    <a:bodyPr/>
                    <a:lstStyle/>
                    <a:p>
                      <a:pPr algn="ctr"/>
                      <a:r>
                        <a:rPr lang="es-MX" dirty="0" smtClean="0"/>
                        <a:t>I</a:t>
                      </a:r>
                      <a:endParaRPr lang="es-MX" dirty="0"/>
                    </a:p>
                  </a:txBody>
                  <a:tcPr>
                    <a:solidFill>
                      <a:schemeClr val="accent6">
                        <a:lumMod val="20000"/>
                        <a:lumOff val="80000"/>
                      </a:schemeClr>
                    </a:solidFill>
                  </a:tcPr>
                </a:tc>
                <a:tc>
                  <a:txBody>
                    <a:bodyPr/>
                    <a:lstStyle/>
                    <a:p>
                      <a:pPr algn="ctr"/>
                      <a:r>
                        <a:rPr lang="es-MX" dirty="0" smtClean="0"/>
                        <a:t>A</a:t>
                      </a:r>
                      <a:endParaRPr lang="es-MX" dirty="0"/>
                    </a:p>
                  </a:txBody>
                  <a:tcPr>
                    <a:solidFill>
                      <a:schemeClr val="accent6">
                        <a:lumMod val="20000"/>
                        <a:lumOff val="80000"/>
                      </a:schemeClr>
                    </a:solidFill>
                  </a:tcPr>
                </a:tc>
                <a:tc>
                  <a:txBody>
                    <a:bodyPr/>
                    <a:lstStyle/>
                    <a:p>
                      <a:pPr algn="ctr"/>
                      <a:r>
                        <a:rPr lang="es-MX" dirty="0" smtClean="0"/>
                        <a:t>HRC</a:t>
                      </a:r>
                      <a:endParaRPr lang="es-MX" dirty="0"/>
                    </a:p>
                  </a:txBody>
                  <a:tcPr>
                    <a:solidFill>
                      <a:schemeClr val="accent6">
                        <a:lumMod val="20000"/>
                        <a:lumOff val="80000"/>
                      </a:schemeClr>
                    </a:solidFill>
                  </a:tcPr>
                </a:tc>
              </a:tr>
              <a:tr h="473709">
                <a:tc>
                  <a:txBody>
                    <a:bodyPr/>
                    <a:lstStyle/>
                    <a:p>
                      <a:pPr algn="ctr"/>
                      <a:r>
                        <a:rPr lang="es-MX" dirty="0" smtClean="0"/>
                        <a:t>b0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1(1)</a:t>
                      </a:r>
                      <a:endParaRPr lang="es-MX" dirty="0"/>
                    </a:p>
                  </a:txBody>
                  <a:tcPr>
                    <a:solidFill>
                      <a:schemeClr val="accent6">
                        <a:lumMod val="20000"/>
                        <a:lumOff val="80000"/>
                      </a:schemeClr>
                    </a:solidFill>
                  </a:tcPr>
                </a:tc>
                <a:tc>
                  <a:txBody>
                    <a:bodyPr/>
                    <a:lstStyle/>
                    <a:p>
                      <a:pPr algn="ctr"/>
                      <a:r>
                        <a:rPr lang="es-MX" dirty="0" smtClean="0"/>
                        <a:t>1(0)</a:t>
                      </a:r>
                      <a:endParaRPr lang="es-MX" dirty="0"/>
                    </a:p>
                  </a:txBody>
                  <a:tcPr>
                    <a:solidFill>
                      <a:schemeClr val="accent6">
                        <a:lumMod val="20000"/>
                        <a:lumOff val="80000"/>
                      </a:schemeClr>
                    </a:solidFill>
                  </a:tcPr>
                </a:tc>
                <a:tc>
                  <a:txBody>
                    <a:bodyPr/>
                    <a:lstStyle/>
                    <a:p>
                      <a:pPr algn="ctr"/>
                      <a:r>
                        <a:rPr lang="es-MX" dirty="0" smtClean="0"/>
                        <a:t>0(0)</a:t>
                      </a:r>
                      <a:endParaRPr lang="es-MX" dirty="0"/>
                    </a:p>
                  </a:txBody>
                  <a:tcPr>
                    <a:solidFill>
                      <a:schemeClr val="accent6">
                        <a:lumMod val="20000"/>
                        <a:lumOff val="80000"/>
                      </a:schemeClr>
                    </a:solidFill>
                  </a:tcPr>
                </a:tc>
                <a:tc>
                  <a:txBody>
                    <a:bodyPr/>
                    <a:lstStyle/>
                    <a:p>
                      <a:pPr algn="ctr"/>
                      <a:r>
                        <a:rPr lang="es-MX" dirty="0" smtClean="0"/>
                        <a:t>1(1)</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r>
              <a:tr h="473709">
                <a:tc>
                  <a:txBody>
                    <a:bodyPr/>
                    <a:lstStyle/>
                    <a:p>
                      <a:pPr algn="ctr"/>
                      <a:r>
                        <a:rPr lang="es-MX" dirty="0" smtClean="0"/>
                        <a:t>b1</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r>
              <a:tr h="473709">
                <a:tc>
                  <a:txBody>
                    <a:bodyPr/>
                    <a:lstStyle/>
                    <a:p>
                      <a:pPr algn="ctr"/>
                      <a:r>
                        <a:rPr lang="es-MX" dirty="0" smtClean="0"/>
                        <a:t>b2</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r>
              <a:tr h="473709">
                <a:tc>
                  <a:txBody>
                    <a:bodyPr/>
                    <a:lstStyle/>
                    <a:p>
                      <a:pPr algn="ctr"/>
                      <a:r>
                        <a:rPr lang="es-MX" dirty="0" smtClean="0"/>
                        <a:t>b3</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r>
              <a:tr h="473709">
                <a:tc>
                  <a:txBody>
                    <a:bodyPr/>
                    <a:lstStyle/>
                    <a:p>
                      <a:pPr algn="ctr"/>
                      <a:r>
                        <a:rPr lang="es-MX" dirty="0" smtClean="0"/>
                        <a:t>b4</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r>
              <a:tr h="473709">
                <a:tc>
                  <a:txBody>
                    <a:bodyPr/>
                    <a:lstStyle/>
                    <a:p>
                      <a:pPr algn="ctr"/>
                      <a:r>
                        <a:rPr lang="es-MX" dirty="0" smtClean="0"/>
                        <a:t>b5</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r>
              <a:tr h="473709">
                <a:tc>
                  <a:txBody>
                    <a:bodyPr/>
                    <a:lstStyle/>
                    <a:p>
                      <a:pPr algn="ctr"/>
                      <a:r>
                        <a:rPr lang="es-MX" dirty="0" smtClean="0"/>
                        <a:t>b6</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c>
                  <a:txBody>
                    <a:bodyPr/>
                    <a:lstStyle/>
                    <a:p>
                      <a:pPr algn="ctr"/>
                      <a:r>
                        <a:rPr lang="es-MX" dirty="0" smtClean="0"/>
                        <a:t>0</a:t>
                      </a:r>
                      <a:endParaRPr lang="es-MX" dirty="0"/>
                    </a:p>
                  </a:txBody>
                  <a:tcPr>
                    <a:solidFill>
                      <a:schemeClr val="accent6">
                        <a:lumMod val="20000"/>
                        <a:lumOff val="80000"/>
                      </a:schemeClr>
                    </a:solidFill>
                  </a:tcPr>
                </a:tc>
              </a:tr>
              <a:tr h="473709">
                <a:tc>
                  <a:txBody>
                    <a:bodyPr/>
                    <a:lstStyle/>
                    <a:p>
                      <a:pPr algn="ctr"/>
                      <a:r>
                        <a:rPr lang="es-MX" dirty="0" smtClean="0"/>
                        <a:t>VRC</a:t>
                      </a:r>
                      <a:endParaRPr lang="es-MX" dirty="0"/>
                    </a:p>
                  </a:txBody>
                  <a:tcPr>
                    <a:solidFill>
                      <a:schemeClr val="accent6">
                        <a:lumMod val="20000"/>
                        <a:lumOff val="80000"/>
                      </a:schemeClr>
                    </a:solidFill>
                  </a:tcPr>
                </a:tc>
                <a:tc>
                  <a:txBody>
                    <a:bodyPr/>
                    <a:lstStyle/>
                    <a:p>
                      <a:pPr algn="ctr"/>
                      <a:r>
                        <a:rPr lang="es-MX" dirty="0" smtClean="0">
                          <a:solidFill>
                            <a:srgbClr val="FF0000"/>
                          </a:solidFill>
                        </a:rPr>
                        <a:t>1</a:t>
                      </a:r>
                      <a:endParaRPr lang="es-MX" dirty="0">
                        <a:solidFill>
                          <a:srgbClr val="FF0000"/>
                        </a:solidFill>
                      </a:endParaRPr>
                    </a:p>
                  </a:txBody>
                  <a:tcPr>
                    <a:solidFill>
                      <a:schemeClr val="accent6">
                        <a:lumMod val="20000"/>
                        <a:lumOff val="80000"/>
                      </a:schemeClr>
                    </a:solidFill>
                  </a:tcPr>
                </a:tc>
                <a:tc>
                  <a:txBody>
                    <a:bodyPr/>
                    <a:lstStyle/>
                    <a:p>
                      <a:pPr algn="ctr"/>
                      <a:r>
                        <a:rPr lang="es-MX" dirty="0" smtClean="0">
                          <a:solidFill>
                            <a:srgbClr val="FF0000"/>
                          </a:solidFill>
                        </a:rPr>
                        <a:t>1</a:t>
                      </a:r>
                      <a:endParaRPr lang="es-MX" dirty="0">
                        <a:solidFill>
                          <a:srgbClr val="FF0000"/>
                        </a:solidFill>
                      </a:endParaRPr>
                    </a:p>
                  </a:txBody>
                  <a:tcPr>
                    <a:solidFill>
                      <a:schemeClr val="accent6">
                        <a:lumMod val="20000"/>
                        <a:lumOff val="80000"/>
                      </a:schemeClr>
                    </a:solidFill>
                  </a:tcPr>
                </a:tc>
                <a:tc>
                  <a:txBody>
                    <a:bodyPr/>
                    <a:lstStyle/>
                    <a:p>
                      <a:pPr algn="ctr"/>
                      <a:r>
                        <a:rPr lang="es-MX" dirty="0" smtClean="0">
                          <a:solidFill>
                            <a:srgbClr val="FF0000"/>
                          </a:solidFill>
                        </a:rPr>
                        <a:t>1</a:t>
                      </a:r>
                      <a:endParaRPr lang="es-MX" dirty="0">
                        <a:solidFill>
                          <a:srgbClr val="FF0000"/>
                        </a:solidFill>
                      </a:endParaRPr>
                    </a:p>
                  </a:txBody>
                  <a:tcPr>
                    <a:solidFill>
                      <a:schemeClr val="accent6">
                        <a:lumMod val="20000"/>
                        <a:lumOff val="80000"/>
                      </a:schemeClr>
                    </a:solidFill>
                  </a:tcPr>
                </a:tc>
                <a:tc>
                  <a:txBody>
                    <a:bodyPr/>
                    <a:lstStyle/>
                    <a:p>
                      <a:pPr algn="ctr"/>
                      <a:r>
                        <a:rPr lang="es-MX" dirty="0" smtClean="0">
                          <a:solidFill>
                            <a:srgbClr val="FF0000"/>
                          </a:solidFill>
                        </a:rPr>
                        <a:t>1</a:t>
                      </a:r>
                      <a:endParaRPr lang="es-MX" dirty="0">
                        <a:solidFill>
                          <a:srgbClr val="FF0000"/>
                        </a:solidFill>
                      </a:endParaRPr>
                    </a:p>
                  </a:txBody>
                  <a:tcPr>
                    <a:solidFill>
                      <a:schemeClr val="accent6">
                        <a:lumMod val="20000"/>
                        <a:lumOff val="80000"/>
                      </a:schemeClr>
                    </a:solidFill>
                  </a:tcPr>
                </a:tc>
                <a:tc>
                  <a:txBody>
                    <a:bodyPr/>
                    <a:lstStyle/>
                    <a:p>
                      <a:pPr algn="ctr"/>
                      <a:r>
                        <a:rPr lang="es-MX" dirty="0" smtClean="0">
                          <a:solidFill>
                            <a:srgbClr val="FF0000"/>
                          </a:solidFill>
                        </a:rPr>
                        <a:t>1</a:t>
                      </a:r>
                      <a:endParaRPr lang="es-MX" dirty="0">
                        <a:solidFill>
                          <a:srgbClr val="FF0000"/>
                        </a:solidFill>
                      </a:endParaRPr>
                    </a:p>
                  </a:txBody>
                  <a:tcPr>
                    <a:solidFill>
                      <a:schemeClr val="accent6">
                        <a:lumMod val="20000"/>
                        <a:lumOff val="80000"/>
                      </a:schemeClr>
                    </a:solidFill>
                  </a:tcPr>
                </a:tc>
                <a:tc>
                  <a:txBody>
                    <a:bodyPr/>
                    <a:lstStyle/>
                    <a:p>
                      <a:pPr algn="ctr"/>
                      <a:r>
                        <a:rPr lang="es-MX" dirty="0" smtClean="0">
                          <a:solidFill>
                            <a:srgbClr val="FF0000"/>
                          </a:solidFill>
                        </a:rPr>
                        <a:t>0</a:t>
                      </a:r>
                      <a:endParaRPr lang="es-MX" dirty="0">
                        <a:solidFill>
                          <a:srgbClr val="FF0000"/>
                        </a:solidFill>
                      </a:endParaRPr>
                    </a:p>
                  </a:txBody>
                  <a:tcPr>
                    <a:solidFill>
                      <a:schemeClr val="accent6">
                        <a:lumMod val="20000"/>
                        <a:lumOff val="80000"/>
                      </a:schemeClr>
                    </a:solidFill>
                  </a:tcPr>
                </a:tc>
                <a:tc>
                  <a:txBody>
                    <a:bodyPr/>
                    <a:lstStyle/>
                    <a:p>
                      <a:pPr algn="ctr"/>
                      <a:r>
                        <a:rPr lang="es-MX" dirty="0" smtClean="0"/>
                        <a:t>1</a:t>
                      </a:r>
                      <a:endParaRPr lang="es-MX" dirty="0"/>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94684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Corrección de errores</a:t>
            </a:r>
            <a:endParaRPr lang="es-CO" b="1" dirty="0"/>
          </a:p>
        </p:txBody>
      </p:sp>
      <p:sp>
        <p:nvSpPr>
          <p:cNvPr id="4" name="3 CuadroTexto"/>
          <p:cNvSpPr txBox="1"/>
          <p:nvPr/>
        </p:nvSpPr>
        <p:spPr>
          <a:xfrm>
            <a:off x="838200" y="1694180"/>
            <a:ext cx="10515600" cy="3785652"/>
          </a:xfrm>
          <a:prstGeom prst="rect">
            <a:avLst/>
          </a:prstGeom>
          <a:noFill/>
        </p:spPr>
        <p:txBody>
          <a:bodyPr wrap="square" rtlCol="0">
            <a:spAutoFit/>
          </a:bodyPr>
          <a:lstStyle/>
          <a:p>
            <a:pPr algn="just"/>
            <a:r>
              <a:rPr lang="es-CO" sz="4000" dirty="0"/>
              <a:t>En esencia, hay tres métodos para corregir errores:</a:t>
            </a:r>
          </a:p>
          <a:p>
            <a:pPr algn="just"/>
            <a:endParaRPr lang="es-CO" sz="4000" dirty="0"/>
          </a:p>
          <a:p>
            <a:pPr marL="457200" indent="-457200" algn="just">
              <a:buFont typeface="Wingdings" pitchFamily="2" charset="2"/>
              <a:buChar char="ü"/>
            </a:pPr>
            <a:r>
              <a:rPr lang="es-CO" sz="4000" dirty="0"/>
              <a:t>Sustitución de símbolo</a:t>
            </a:r>
          </a:p>
          <a:p>
            <a:pPr marL="457200" indent="-457200" algn="just">
              <a:buFont typeface="Wingdings" pitchFamily="2" charset="2"/>
              <a:buChar char="ü"/>
            </a:pPr>
            <a:r>
              <a:rPr lang="es-CO" sz="4000" dirty="0"/>
              <a:t>Retransmisión </a:t>
            </a:r>
          </a:p>
          <a:p>
            <a:pPr marL="457200" indent="-457200" algn="just">
              <a:buFont typeface="Wingdings" pitchFamily="2" charset="2"/>
              <a:buChar char="ü"/>
            </a:pPr>
            <a:r>
              <a:rPr lang="es-CO" sz="4000" dirty="0"/>
              <a:t>Corrección de error de avance</a:t>
            </a:r>
          </a:p>
        </p:txBody>
      </p:sp>
    </p:spTree>
    <p:extLst>
      <p:ext uri="{BB962C8B-B14F-4D97-AF65-F5344CB8AC3E}">
        <p14:creationId xmlns:p14="http://schemas.microsoft.com/office/powerpoint/2010/main" val="2306153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Corrección de errores</a:t>
            </a:r>
            <a:endParaRPr lang="es-CO" b="1" dirty="0"/>
          </a:p>
        </p:txBody>
      </p:sp>
      <p:sp>
        <p:nvSpPr>
          <p:cNvPr id="4" name="3 CuadroTexto"/>
          <p:cNvSpPr txBox="1"/>
          <p:nvPr/>
        </p:nvSpPr>
        <p:spPr>
          <a:xfrm>
            <a:off x="838200" y="1854479"/>
            <a:ext cx="10872537" cy="4031873"/>
          </a:xfrm>
          <a:prstGeom prst="rect">
            <a:avLst/>
          </a:prstGeom>
          <a:noFill/>
        </p:spPr>
        <p:txBody>
          <a:bodyPr wrap="square" rtlCol="0">
            <a:spAutoFit/>
          </a:bodyPr>
          <a:lstStyle/>
          <a:p>
            <a:pPr algn="just"/>
            <a:r>
              <a:rPr lang="es-CO" sz="3200" dirty="0" smtClean="0"/>
              <a:t>Sustitución de símbolo: Se </a:t>
            </a:r>
            <a:r>
              <a:rPr lang="es-CO" sz="3200" dirty="0"/>
              <a:t>diseñó para usarse en ambiente humanos, cuando hay un operador en la terminal de recepción, que analice los datos recibidos y tome decisiones sobre su integridad.</a:t>
            </a:r>
          </a:p>
          <a:p>
            <a:pPr algn="just"/>
            <a:endParaRPr lang="es-CO" sz="3200" dirty="0"/>
          </a:p>
          <a:p>
            <a:pPr algn="just"/>
            <a:r>
              <a:rPr lang="es-CO" sz="3200" dirty="0"/>
              <a:t>Si se recibe un carácter equivocado, el operador puede reemplazarlo por el valido; sin embargo, su el operador no puede interpretar el carácter entonces se solicita retransmisión</a:t>
            </a:r>
            <a:r>
              <a:rPr lang="es-CO" sz="3200" dirty="0" smtClean="0"/>
              <a:t>.</a:t>
            </a:r>
            <a:endParaRPr lang="es-CO" sz="3200" dirty="0"/>
          </a:p>
        </p:txBody>
      </p:sp>
    </p:spTree>
    <p:extLst>
      <p:ext uri="{BB962C8B-B14F-4D97-AF65-F5344CB8AC3E}">
        <p14:creationId xmlns:p14="http://schemas.microsoft.com/office/powerpoint/2010/main" val="4278591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977095"/>
            <a:ext cx="10515600" cy="4918379"/>
          </a:xfrm>
        </p:spPr>
        <p:txBody>
          <a:bodyPr>
            <a:normAutofit/>
          </a:bodyPr>
          <a:lstStyle/>
          <a:p>
            <a:pPr algn="just"/>
            <a:r>
              <a:rPr lang="es-CO" dirty="0" smtClean="0"/>
              <a:t>Mensaje: Conjunto de signos expresados de acuerdo a un código que simplifica y facilita la comunicación, la fluidez del proceso entre el emisor y receptor.</a:t>
            </a:r>
          </a:p>
          <a:p>
            <a:pPr algn="just"/>
            <a:r>
              <a:rPr lang="es-CO" dirty="0" smtClean="0"/>
              <a:t>Ruido: Elementos que no fueron proporcionados deliberadamente por la fuente y se agregan al mensaje en el canal. Estática, distorsión, errores de transmisión.</a:t>
            </a:r>
          </a:p>
          <a:p>
            <a:pPr marL="0" indent="0" algn="just">
              <a:buNone/>
            </a:pPr>
            <a:endParaRPr lang="es-CO" dirty="0"/>
          </a:p>
          <a:p>
            <a:pPr marL="0" indent="0" algn="ctr">
              <a:buNone/>
            </a:pPr>
            <a:r>
              <a:rPr lang="es-CO" dirty="0" smtClean="0">
                <a:solidFill>
                  <a:srgbClr val="0070C0"/>
                </a:solidFill>
              </a:rPr>
              <a:t>“Los posibles que han de estudiarse en un sistema de comunicación tienen que ver con la cantidad de información, la capacidad del canal de comunicación, el proceso de codificación que puede utilizarse para cambiar el mensaje y los efectos del ruido” Claude Shannon, 1948</a:t>
            </a:r>
          </a:p>
          <a:p>
            <a:pPr algn="just"/>
            <a:endParaRPr lang="es-CO" dirty="0" smtClean="0"/>
          </a:p>
          <a:p>
            <a:pPr algn="just"/>
            <a:endParaRPr lang="es-CO" dirty="0" smtClean="0"/>
          </a:p>
        </p:txBody>
      </p:sp>
      <p:sp>
        <p:nvSpPr>
          <p:cNvPr id="6" name="Título 1"/>
          <p:cNvSpPr txBox="1">
            <a:spLocks/>
          </p:cNvSpPr>
          <p:nvPr/>
        </p:nvSpPr>
        <p:spPr>
          <a:xfrm>
            <a:off x="1524000" y="193183"/>
            <a:ext cx="9144000" cy="8079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b="1" dirty="0" smtClean="0"/>
              <a:t>Modelo de comunicación</a:t>
            </a:r>
            <a:endParaRPr lang="es-CO" b="1" dirty="0"/>
          </a:p>
        </p:txBody>
      </p:sp>
    </p:spTree>
    <p:extLst>
      <p:ext uri="{BB962C8B-B14F-4D97-AF65-F5344CB8AC3E}">
        <p14:creationId xmlns:p14="http://schemas.microsoft.com/office/powerpoint/2010/main" val="5266618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Corrección de errores</a:t>
            </a:r>
            <a:endParaRPr lang="es-CO" b="1" dirty="0"/>
          </a:p>
        </p:txBody>
      </p:sp>
      <p:sp>
        <p:nvSpPr>
          <p:cNvPr id="4" name="3 CuadroTexto"/>
          <p:cNvSpPr txBox="1"/>
          <p:nvPr/>
        </p:nvSpPr>
        <p:spPr>
          <a:xfrm>
            <a:off x="838200" y="1806352"/>
            <a:ext cx="10515600" cy="4031873"/>
          </a:xfrm>
          <a:prstGeom prst="rect">
            <a:avLst/>
          </a:prstGeom>
          <a:noFill/>
        </p:spPr>
        <p:txBody>
          <a:bodyPr wrap="square" rtlCol="0">
            <a:spAutoFit/>
          </a:bodyPr>
          <a:lstStyle/>
          <a:p>
            <a:pPr algn="just"/>
            <a:r>
              <a:rPr lang="es-CO" sz="3200" dirty="0" smtClean="0"/>
              <a:t>Retransmisión: Es </a:t>
            </a:r>
            <a:r>
              <a:rPr lang="es-CO" sz="3200" dirty="0"/>
              <a:t>volver a enviar un mensaje cuando se recibe con errores, y la terminal de recepción pide en forma automática la retransmisión de todo el mensaje. </a:t>
            </a:r>
          </a:p>
          <a:p>
            <a:pPr algn="just"/>
            <a:endParaRPr lang="es-CO" sz="3200" dirty="0"/>
          </a:p>
          <a:p>
            <a:pPr algn="just"/>
            <a:r>
              <a:rPr lang="es-CO" sz="3200" dirty="0"/>
              <a:t>La retransmisión se llama ARQ (</a:t>
            </a:r>
            <a:r>
              <a:rPr lang="es-CO" sz="3200" i="1" dirty="0" err="1"/>
              <a:t>automatic</a:t>
            </a:r>
            <a:r>
              <a:rPr lang="es-CO" sz="3200" i="1" dirty="0"/>
              <a:t> </a:t>
            </a:r>
            <a:r>
              <a:rPr lang="es-CO" sz="3200" i="1" dirty="0" err="1"/>
              <a:t>request</a:t>
            </a:r>
            <a:r>
              <a:rPr lang="es-CO" sz="3200" i="1" dirty="0"/>
              <a:t> </a:t>
            </a:r>
            <a:r>
              <a:rPr lang="es-CO" sz="3200" i="1" dirty="0" err="1"/>
              <a:t>for</a:t>
            </a:r>
            <a:r>
              <a:rPr lang="es-CO" sz="3200" i="1" dirty="0"/>
              <a:t> </a:t>
            </a:r>
            <a:r>
              <a:rPr lang="es-CO" sz="3200" i="1" dirty="0" err="1"/>
              <a:t>retransmission</a:t>
            </a:r>
            <a:r>
              <a:rPr lang="es-CO" sz="3200" dirty="0"/>
              <a:t>), petición automática de retransmisión. Es probablemente el más seguro pero no el más eficiente de los métodos de corrección de errores.</a:t>
            </a:r>
          </a:p>
        </p:txBody>
      </p:sp>
    </p:spTree>
    <p:extLst>
      <p:ext uri="{BB962C8B-B14F-4D97-AF65-F5344CB8AC3E}">
        <p14:creationId xmlns:p14="http://schemas.microsoft.com/office/powerpoint/2010/main" val="3938722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Corrección de errores</a:t>
            </a:r>
            <a:endParaRPr lang="es-CO" b="1" dirty="0"/>
          </a:p>
        </p:txBody>
      </p:sp>
      <p:sp>
        <p:nvSpPr>
          <p:cNvPr id="4" name="3 CuadroTexto"/>
          <p:cNvSpPr txBox="1"/>
          <p:nvPr/>
        </p:nvSpPr>
        <p:spPr>
          <a:xfrm>
            <a:off x="838200" y="1774266"/>
            <a:ext cx="10515600" cy="4031873"/>
          </a:xfrm>
          <a:prstGeom prst="rect">
            <a:avLst/>
          </a:prstGeom>
          <a:noFill/>
        </p:spPr>
        <p:txBody>
          <a:bodyPr wrap="square" rtlCol="0">
            <a:spAutoFit/>
          </a:bodyPr>
          <a:lstStyle/>
          <a:p>
            <a:pPr algn="just"/>
            <a:r>
              <a:rPr lang="es-CO" sz="3200" dirty="0" smtClean="0"/>
              <a:t>Corrección de error en sentido directo: Conocida </a:t>
            </a:r>
            <a:r>
              <a:rPr lang="es-CO" sz="3200" dirty="0"/>
              <a:t>como FEC (</a:t>
            </a:r>
            <a:r>
              <a:rPr lang="es-CO" sz="3200" i="1" dirty="0"/>
              <a:t>forward error </a:t>
            </a:r>
            <a:r>
              <a:rPr lang="es-CO" sz="3200" i="1" dirty="0" err="1"/>
              <a:t>correction</a:t>
            </a:r>
            <a:r>
              <a:rPr lang="es-CO" sz="3200" dirty="0"/>
              <a:t>) y es el único esquema de corrección de errores que realmente detecta y corrige los errores de transmisión en la recepción, sin pedir retransmisión.</a:t>
            </a:r>
          </a:p>
          <a:p>
            <a:pPr algn="just"/>
            <a:endParaRPr lang="es-CO" sz="3200" dirty="0"/>
          </a:p>
          <a:p>
            <a:pPr algn="just"/>
            <a:r>
              <a:rPr lang="es-CO" sz="3200" dirty="0"/>
              <a:t>En este sistema, se agregan bits al mensaje antes de transmitirlo. Un código muy difundido para corregir errores es el código Hamming.</a:t>
            </a:r>
          </a:p>
        </p:txBody>
      </p:sp>
    </p:spTree>
    <p:extLst>
      <p:ext uri="{BB962C8B-B14F-4D97-AF65-F5344CB8AC3E}">
        <p14:creationId xmlns:p14="http://schemas.microsoft.com/office/powerpoint/2010/main" val="192124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Corrección de errores</a:t>
            </a:r>
            <a:endParaRPr lang="es-CO" b="1" dirty="0"/>
          </a:p>
        </p:txBody>
      </p:sp>
      <p:sp>
        <p:nvSpPr>
          <p:cNvPr id="4" name="3 CuadroTexto"/>
          <p:cNvSpPr txBox="1"/>
          <p:nvPr/>
        </p:nvSpPr>
        <p:spPr>
          <a:xfrm>
            <a:off x="838200" y="1689196"/>
            <a:ext cx="10515600" cy="2554545"/>
          </a:xfrm>
          <a:prstGeom prst="rect">
            <a:avLst/>
          </a:prstGeom>
          <a:noFill/>
        </p:spPr>
        <p:txBody>
          <a:bodyPr wrap="square" rtlCol="0">
            <a:spAutoFit/>
          </a:bodyPr>
          <a:lstStyle/>
          <a:p>
            <a:pPr algn="just"/>
            <a:r>
              <a:rPr lang="es-CO" sz="3200" dirty="0"/>
              <a:t>La cantidad de bits en el código Hamming depende de la cantidad de bits en el carácter de datos.</a:t>
            </a:r>
          </a:p>
          <a:p>
            <a:pPr algn="just"/>
            <a:endParaRPr lang="es-CO" sz="3200" dirty="0"/>
          </a:p>
          <a:p>
            <a:pPr algn="just"/>
            <a:r>
              <a:rPr lang="es-CO" sz="3200" dirty="0"/>
              <a:t>La cantidad de bits que se deben agregar a un carácter se calcula así:</a:t>
            </a:r>
          </a:p>
        </p:txBody>
      </p:sp>
      <mc:AlternateContent xmlns:mc="http://schemas.openxmlformats.org/markup-compatibility/2006" xmlns:a14="http://schemas.microsoft.com/office/drawing/2010/main">
        <mc:Choice Requires="a14">
          <p:sp>
            <p:nvSpPr>
              <p:cNvPr id="3" name="Rectángulo 2"/>
              <p:cNvSpPr/>
              <p:nvPr/>
            </p:nvSpPr>
            <p:spPr>
              <a:xfrm>
                <a:off x="4180635" y="4468330"/>
                <a:ext cx="3830729"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O" sz="4000" i="1">
                              <a:latin typeface="Cambria Math" panose="02040503050406030204" pitchFamily="18" charset="0"/>
                            </a:rPr>
                          </m:ctrlPr>
                        </m:sSupPr>
                        <m:e>
                          <m:r>
                            <a:rPr lang="es-CO" sz="4000">
                              <a:latin typeface="Cambria Math" panose="02040503050406030204" pitchFamily="18" charset="0"/>
                            </a:rPr>
                            <m:t>2</m:t>
                          </m:r>
                        </m:e>
                        <m:sup>
                          <m:r>
                            <a:rPr lang="es-CO" sz="4000" b="1" i="1">
                              <a:latin typeface="Cambria Math" panose="02040503050406030204" pitchFamily="18" charset="0"/>
                            </a:rPr>
                            <m:t>𝒏</m:t>
                          </m:r>
                        </m:sup>
                      </m:sSup>
                      <m:r>
                        <a:rPr lang="es-CO" sz="4000" b="0" i="0">
                          <a:latin typeface="Cambria Math" panose="02040503050406030204" pitchFamily="18" charset="0"/>
                        </a:rPr>
                        <m:t>≥</m:t>
                      </m:r>
                      <m:r>
                        <a:rPr lang="es-CO" sz="4000" b="1" i="1">
                          <a:latin typeface="Cambria Math" panose="02040503050406030204" pitchFamily="18" charset="0"/>
                        </a:rPr>
                        <m:t>𝒎</m:t>
                      </m:r>
                      <m:r>
                        <a:rPr lang="es-CO" sz="4000" b="0" i="0">
                          <a:latin typeface="Cambria Math" panose="02040503050406030204" pitchFamily="18" charset="0"/>
                        </a:rPr>
                        <m:t>+</m:t>
                      </m:r>
                      <m:r>
                        <a:rPr lang="es-CO" sz="4000" b="1" i="1">
                          <a:latin typeface="Cambria Math" panose="02040503050406030204" pitchFamily="18" charset="0"/>
                        </a:rPr>
                        <m:t>𝒏</m:t>
                      </m:r>
                      <m:r>
                        <a:rPr lang="es-CO" sz="4000" b="0" i="0">
                          <a:latin typeface="Cambria Math" panose="02040503050406030204" pitchFamily="18" charset="0"/>
                        </a:rPr>
                        <m:t>+1</m:t>
                      </m:r>
                    </m:oMath>
                  </m:oMathPara>
                </a14:m>
                <a:endParaRPr lang="es-CO" sz="4000" dirty="0"/>
              </a:p>
            </p:txBody>
          </p:sp>
        </mc:Choice>
        <mc:Fallback xmlns="">
          <p:sp>
            <p:nvSpPr>
              <p:cNvPr id="3" name="Rectángulo 2"/>
              <p:cNvSpPr>
                <a:spLocks noRot="1" noChangeAspect="1" noMove="1" noResize="1" noEditPoints="1" noAdjustHandles="1" noChangeArrowheads="1" noChangeShapeType="1" noTextEdit="1"/>
              </p:cNvSpPr>
              <p:nvPr/>
            </p:nvSpPr>
            <p:spPr>
              <a:xfrm>
                <a:off x="4180635" y="4468330"/>
                <a:ext cx="3830729" cy="707886"/>
              </a:xfrm>
              <a:prstGeom prst="rect">
                <a:avLst/>
              </a:prstGeom>
              <a:blipFill rotWithShape="0">
                <a:blip r:embed="rId2"/>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2955321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t>Corrección de errores</a:t>
            </a:r>
            <a:endParaRPr lang="es-CO" b="1" dirty="0"/>
          </a:p>
        </p:txBody>
      </p:sp>
      <p:sp>
        <p:nvSpPr>
          <p:cNvPr id="4" name="3 CuadroTexto"/>
          <p:cNvSpPr txBox="1"/>
          <p:nvPr/>
        </p:nvSpPr>
        <p:spPr>
          <a:xfrm>
            <a:off x="838200" y="1628801"/>
            <a:ext cx="10515600" cy="3970318"/>
          </a:xfrm>
          <a:prstGeom prst="rect">
            <a:avLst/>
          </a:prstGeom>
          <a:noFill/>
        </p:spPr>
        <p:txBody>
          <a:bodyPr wrap="square" rtlCol="0">
            <a:spAutoFit/>
          </a:bodyPr>
          <a:lstStyle/>
          <a:p>
            <a:pPr algn="just"/>
            <a:r>
              <a:rPr lang="es-CO" sz="3600" dirty="0"/>
              <a:t>Para la cadena de 12 bits de datos 101100010010. Calcular la cantidad de bits de Hamming necesarios, incrustar en forma arbitraria esos bits en la cadena de datos, determinar la condición de cada bit de Hamming, suponer un error arbitrario de transmisión de un solo bit y demostrar que el código Hamming detecta el error.</a:t>
            </a:r>
          </a:p>
        </p:txBody>
      </p:sp>
    </p:spTree>
    <p:extLst>
      <p:ext uri="{BB962C8B-B14F-4D97-AF65-F5344CB8AC3E}">
        <p14:creationId xmlns:p14="http://schemas.microsoft.com/office/powerpoint/2010/main" val="3070750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Sincronización de caracteres</a:t>
            </a:r>
            <a:endParaRPr lang="es-CO" b="1" dirty="0"/>
          </a:p>
        </p:txBody>
      </p:sp>
      <p:sp>
        <p:nvSpPr>
          <p:cNvPr id="4" name="3 CuadroTexto"/>
          <p:cNvSpPr txBox="1"/>
          <p:nvPr/>
        </p:nvSpPr>
        <p:spPr>
          <a:xfrm>
            <a:off x="838200" y="1581760"/>
            <a:ext cx="10515600" cy="4247317"/>
          </a:xfrm>
          <a:prstGeom prst="rect">
            <a:avLst/>
          </a:prstGeom>
          <a:noFill/>
        </p:spPr>
        <p:txBody>
          <a:bodyPr wrap="square" rtlCol="0">
            <a:spAutoFit/>
          </a:bodyPr>
          <a:lstStyle/>
          <a:p>
            <a:pPr algn="just"/>
            <a:r>
              <a:rPr lang="es-CO" sz="3000" dirty="0"/>
              <a:t>La sincronización asegura que el transmisor y el receptor coincidan en un intervalo preciso de tiempo para que se presente un bit.</a:t>
            </a:r>
          </a:p>
          <a:p>
            <a:pPr algn="just"/>
            <a:endParaRPr lang="es-CO" sz="3000" dirty="0"/>
          </a:p>
          <a:p>
            <a:pPr algn="just"/>
            <a:r>
              <a:rPr lang="es-CO" sz="3000" dirty="0"/>
              <a:t>Cuando se recibe una cadena de continua de datos, es necesario identificar cuáles bits pertenecen a cuáles caracteres, cuál bit es el menos significativo, el bit de paridad y el de parada.</a:t>
            </a:r>
          </a:p>
          <a:p>
            <a:pPr algn="just"/>
            <a:endParaRPr lang="es-CO" sz="3000" dirty="0"/>
          </a:p>
          <a:p>
            <a:pPr algn="just"/>
            <a:r>
              <a:rPr lang="es-CO" sz="3000" dirty="0"/>
              <a:t>Existen dos formatos para lograr la sincronización de caracteres: asíncronos y síncronos.</a:t>
            </a:r>
          </a:p>
        </p:txBody>
      </p:sp>
    </p:spTree>
    <p:extLst>
      <p:ext uri="{BB962C8B-B14F-4D97-AF65-F5344CB8AC3E}">
        <p14:creationId xmlns:p14="http://schemas.microsoft.com/office/powerpoint/2010/main" val="585749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Formato de datos asíncronos</a:t>
            </a:r>
            <a:endParaRPr lang="es-CO" b="1" dirty="0"/>
          </a:p>
        </p:txBody>
      </p:sp>
      <p:sp>
        <p:nvSpPr>
          <p:cNvPr id="4" name="3 CuadroTexto"/>
          <p:cNvSpPr txBox="1"/>
          <p:nvPr/>
        </p:nvSpPr>
        <p:spPr>
          <a:xfrm>
            <a:off x="838200" y="1549677"/>
            <a:ext cx="10515600" cy="4585871"/>
          </a:xfrm>
          <a:prstGeom prst="rect">
            <a:avLst/>
          </a:prstGeom>
          <a:noFill/>
        </p:spPr>
        <p:txBody>
          <a:bodyPr wrap="square" rtlCol="0">
            <a:spAutoFit/>
          </a:bodyPr>
          <a:lstStyle/>
          <a:p>
            <a:pPr algn="just"/>
            <a:r>
              <a:rPr lang="es-CO" sz="3000" dirty="0"/>
              <a:t>Cada carácter se enmarca entre un bit de inicio o arranque y uno de parada.</a:t>
            </a:r>
          </a:p>
          <a:p>
            <a:pPr algn="just"/>
            <a:endParaRPr lang="es-CO" sz="3000" dirty="0"/>
          </a:p>
          <a:p>
            <a:pPr algn="just"/>
            <a:endParaRPr lang="es-CO" sz="3000" dirty="0"/>
          </a:p>
          <a:p>
            <a:pPr algn="just"/>
            <a:endParaRPr lang="es-CO" sz="3000" dirty="0"/>
          </a:p>
          <a:p>
            <a:pPr algn="just"/>
            <a:endParaRPr lang="es-CO" sz="3000" dirty="0"/>
          </a:p>
          <a:p>
            <a:pPr algn="just"/>
            <a:r>
              <a:rPr lang="es-CO" sz="2800" dirty="0"/>
              <a:t>El primer bit que se transmite es de arranque, siempre un 0 lógico. Los bits de código se transmiten después comenzando desde el menos significativo. El bit de paridad, si se usa, se transmite después del más significativo. El último bit es el de parada, que siempre es un 1 lógico.</a:t>
            </a:r>
          </a:p>
        </p:txBody>
      </p:sp>
      <p:graphicFrame>
        <p:nvGraphicFramePr>
          <p:cNvPr id="3" name="Tabla 2"/>
          <p:cNvGraphicFramePr>
            <a:graphicFrameLocks noGrp="1"/>
          </p:cNvGraphicFramePr>
          <p:nvPr>
            <p:extLst/>
          </p:nvPr>
        </p:nvGraphicFramePr>
        <p:xfrm>
          <a:off x="2032000" y="2943933"/>
          <a:ext cx="7389090" cy="741680"/>
        </p:xfrm>
        <a:graphic>
          <a:graphicData uri="http://schemas.openxmlformats.org/drawingml/2006/table">
            <a:tbl>
              <a:tblPr firstRow="1" bandRow="1">
                <a:tableStyleId>{5C22544A-7EE6-4342-B048-85BDC9FD1C3A}</a:tableStyleId>
              </a:tblPr>
              <a:tblGrid>
                <a:gridCol w="738909"/>
                <a:gridCol w="738909"/>
                <a:gridCol w="738909"/>
                <a:gridCol w="738909"/>
                <a:gridCol w="738909"/>
                <a:gridCol w="738909"/>
                <a:gridCol w="738909"/>
                <a:gridCol w="738909"/>
                <a:gridCol w="738909"/>
                <a:gridCol w="738909"/>
              </a:tblGrid>
              <a:tr h="370840">
                <a:tc>
                  <a:txBody>
                    <a:bodyPr/>
                    <a:lstStyle/>
                    <a:p>
                      <a:pPr algn="ctr"/>
                      <a:r>
                        <a:rPr lang="es-CO" dirty="0" smtClean="0">
                          <a:solidFill>
                            <a:schemeClr val="tx1"/>
                          </a:solidFill>
                        </a:rPr>
                        <a:t>bs</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bs</a:t>
                      </a:r>
                      <a:endParaRPr lang="es-CO" dirty="0">
                        <a:solidFill>
                          <a:schemeClr val="tx1"/>
                        </a:solidFill>
                      </a:endParaRPr>
                    </a:p>
                  </a:txBody>
                  <a:tcPr>
                    <a:solidFill>
                      <a:schemeClr val="accent6">
                        <a:lumMod val="20000"/>
                        <a:lumOff val="80000"/>
                      </a:schemeClr>
                    </a:solidFill>
                  </a:tcPr>
                </a:tc>
                <a:tc>
                  <a:txBody>
                    <a:bodyPr/>
                    <a:lstStyle/>
                    <a:p>
                      <a:pPr algn="ctr"/>
                      <a:r>
                        <a:rPr lang="es-CO" dirty="0" err="1" smtClean="0">
                          <a:solidFill>
                            <a:schemeClr val="tx1"/>
                          </a:solidFill>
                        </a:rPr>
                        <a:t>bp</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b6</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b5</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b4</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b3</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b2</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b0</a:t>
                      </a:r>
                      <a:endParaRPr lang="es-CO" dirty="0">
                        <a:solidFill>
                          <a:schemeClr val="tx1"/>
                        </a:solidFill>
                      </a:endParaRPr>
                    </a:p>
                  </a:txBody>
                  <a:tcPr>
                    <a:solidFill>
                      <a:schemeClr val="accent6">
                        <a:lumMod val="20000"/>
                        <a:lumOff val="80000"/>
                      </a:schemeClr>
                    </a:solidFill>
                  </a:tcPr>
                </a:tc>
                <a:tc>
                  <a:txBody>
                    <a:bodyPr/>
                    <a:lstStyle/>
                    <a:p>
                      <a:pPr algn="ctr"/>
                      <a:r>
                        <a:rPr lang="es-CO" dirty="0" err="1" smtClean="0">
                          <a:solidFill>
                            <a:schemeClr val="tx1"/>
                          </a:solidFill>
                        </a:rPr>
                        <a:t>bi</a:t>
                      </a:r>
                      <a:endParaRPr lang="es-CO" dirty="0">
                        <a:solidFill>
                          <a:schemeClr val="tx1"/>
                        </a:solidFill>
                      </a:endParaRPr>
                    </a:p>
                  </a:txBody>
                  <a:tcPr>
                    <a:solidFill>
                      <a:schemeClr val="accent6">
                        <a:lumMod val="20000"/>
                        <a:lumOff val="80000"/>
                      </a:schemeClr>
                    </a:solidFill>
                  </a:tcPr>
                </a:tc>
              </a:tr>
              <a:tr h="370840">
                <a:tc>
                  <a:txBody>
                    <a:bodyPr/>
                    <a:lstStyle/>
                    <a:p>
                      <a:pPr algn="ctr"/>
                      <a:r>
                        <a:rPr lang="es-CO" dirty="0" smtClean="0">
                          <a:solidFill>
                            <a:schemeClr val="tx1"/>
                          </a:solidFill>
                        </a:rPr>
                        <a:t>1</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1</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1/0</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x</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x</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x</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x</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x</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x</a:t>
                      </a:r>
                      <a:endParaRPr lang="es-CO" dirty="0">
                        <a:solidFill>
                          <a:schemeClr val="tx1"/>
                        </a:solidFill>
                      </a:endParaRPr>
                    </a:p>
                  </a:txBody>
                  <a:tcPr>
                    <a:solidFill>
                      <a:schemeClr val="accent6">
                        <a:lumMod val="20000"/>
                        <a:lumOff val="80000"/>
                      </a:schemeClr>
                    </a:solidFill>
                  </a:tcPr>
                </a:tc>
                <a:tc>
                  <a:txBody>
                    <a:bodyPr/>
                    <a:lstStyle/>
                    <a:p>
                      <a:pPr algn="ctr"/>
                      <a:r>
                        <a:rPr lang="es-CO" dirty="0" smtClean="0">
                          <a:solidFill>
                            <a:schemeClr val="tx1"/>
                          </a:solidFill>
                        </a:rPr>
                        <a:t>0</a:t>
                      </a:r>
                      <a:endParaRPr lang="es-CO" dirty="0">
                        <a:solidFill>
                          <a:schemeClr val="tx1"/>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2263353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Formato de datos síncronos</a:t>
            </a:r>
            <a:endParaRPr lang="es-CO" b="1" dirty="0"/>
          </a:p>
        </p:txBody>
      </p:sp>
      <p:sp>
        <p:nvSpPr>
          <p:cNvPr id="4" name="3 CuadroTexto"/>
          <p:cNvSpPr txBox="1"/>
          <p:nvPr/>
        </p:nvSpPr>
        <p:spPr>
          <a:xfrm>
            <a:off x="838200" y="1581761"/>
            <a:ext cx="10515600" cy="4247317"/>
          </a:xfrm>
          <a:prstGeom prst="rect">
            <a:avLst/>
          </a:prstGeom>
          <a:noFill/>
        </p:spPr>
        <p:txBody>
          <a:bodyPr wrap="square" rtlCol="0">
            <a:spAutoFit/>
          </a:bodyPr>
          <a:lstStyle/>
          <a:p>
            <a:pPr algn="just"/>
            <a:r>
              <a:rPr lang="es-CO" sz="3000" dirty="0"/>
              <a:t>En lugar de encuadrar cada carácter en forma independiente con bits de arranque y de parada, se transmite un solo carácter de sincronización llamado carácter SYN, al principio de cada mensaje.</a:t>
            </a:r>
          </a:p>
          <a:p>
            <a:pPr algn="just"/>
            <a:endParaRPr lang="es-CO" sz="3000" dirty="0"/>
          </a:p>
          <a:p>
            <a:pPr algn="just"/>
            <a:r>
              <a:rPr lang="es-CO" sz="3000" dirty="0"/>
              <a:t>En el ASCII, el carácter SYN es 16H; el receptor desecha los datos que llegan hasta que recibe el este carácter, a continuación se sincroniza con los ocho bits siguientes y los interpreta como un carácter. El carácter que indica el final varia con la clase de protocolo empleado y con el tipo de transmisión de que se trate.</a:t>
            </a:r>
          </a:p>
        </p:txBody>
      </p:sp>
    </p:spTree>
    <p:extLst>
      <p:ext uri="{BB962C8B-B14F-4D97-AF65-F5344CB8AC3E}">
        <p14:creationId xmlns:p14="http://schemas.microsoft.com/office/powerpoint/2010/main" val="1630347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Sincronización</a:t>
            </a:r>
            <a:endParaRPr lang="es-CO" b="1" dirty="0"/>
          </a:p>
        </p:txBody>
      </p:sp>
      <p:sp>
        <p:nvSpPr>
          <p:cNvPr id="4" name="3 CuadroTexto"/>
          <p:cNvSpPr txBox="1"/>
          <p:nvPr/>
        </p:nvSpPr>
        <p:spPr>
          <a:xfrm>
            <a:off x="838200" y="1710096"/>
            <a:ext cx="10515600" cy="4401205"/>
          </a:xfrm>
          <a:prstGeom prst="rect">
            <a:avLst/>
          </a:prstGeom>
          <a:noFill/>
        </p:spPr>
        <p:txBody>
          <a:bodyPr wrap="square" rtlCol="0">
            <a:spAutoFit/>
          </a:bodyPr>
          <a:lstStyle/>
          <a:p>
            <a:pPr algn="just"/>
            <a:r>
              <a:rPr lang="es-CO" sz="2800" dirty="0"/>
              <a:t>En los datos asíncronos, cada carácter tiene dos o tres bits añadidos, uno de arranque y uno o dos de parada. Esos bits son indirectos adicionales y, en consecuencia, reducen la eficiencia de la transmisión, es decir, la relación de bits de información a bits totales transmitidos.</a:t>
            </a:r>
          </a:p>
          <a:p>
            <a:pPr algn="just"/>
            <a:endParaRPr lang="es-CO" sz="2800" dirty="0"/>
          </a:p>
          <a:p>
            <a:pPr algn="just"/>
            <a:r>
              <a:rPr lang="es-CO" sz="2800" dirty="0"/>
              <a:t>Los datos síncronos tienen dos caracteres SYN, que equivalen a 16 bits de indirectos, agregados a cada mensaje.</a:t>
            </a:r>
          </a:p>
          <a:p>
            <a:pPr algn="just"/>
            <a:endParaRPr lang="es-CO" sz="2800" dirty="0"/>
          </a:p>
          <a:p>
            <a:pPr algn="just"/>
            <a:r>
              <a:rPr lang="es-CO" sz="2800" dirty="0"/>
              <a:t>Los datos asíncronos son más eficientes para mensajes cortos y los datos síncronos para mensajes largos.</a:t>
            </a:r>
          </a:p>
        </p:txBody>
      </p:sp>
    </p:spTree>
    <p:extLst>
      <p:ext uri="{BB962C8B-B14F-4D97-AF65-F5344CB8AC3E}">
        <p14:creationId xmlns:p14="http://schemas.microsoft.com/office/powerpoint/2010/main" val="961773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Codificación de línea </a:t>
            </a:r>
            <a:endParaRPr lang="es-CO" b="1" dirty="0"/>
          </a:p>
        </p:txBody>
      </p:sp>
      <p:sp>
        <p:nvSpPr>
          <p:cNvPr id="3" name="Marcador de contenido 2"/>
          <p:cNvSpPr>
            <a:spLocks noGrp="1"/>
          </p:cNvSpPr>
          <p:nvPr>
            <p:ph idx="1"/>
          </p:nvPr>
        </p:nvSpPr>
        <p:spPr>
          <a:xfrm>
            <a:off x="838200" y="1825624"/>
            <a:ext cx="10515600" cy="4575175"/>
          </a:xfrm>
        </p:spPr>
        <p:txBody>
          <a:bodyPr>
            <a:normAutofit/>
          </a:bodyPr>
          <a:lstStyle/>
          <a:p>
            <a:pPr algn="just"/>
            <a:r>
              <a:rPr lang="es-CO" dirty="0" smtClean="0"/>
              <a:t>Se puede transmitir una señal digital de dos formas: en banda base o en banda ancha (con modulación digital). Transmitir en banda base significa enviar una señal digital sobre un canal sin cambiarla a analógica.</a:t>
            </a:r>
          </a:p>
          <a:p>
            <a:pPr marL="0" indent="0" algn="just">
              <a:buNone/>
            </a:pPr>
            <a:endParaRPr lang="es-CO" dirty="0" smtClean="0"/>
          </a:p>
          <a:p>
            <a:pPr algn="just"/>
            <a:r>
              <a:rPr lang="es-CO" dirty="0" smtClean="0"/>
              <a:t>Los datos, en forma alfanumérica, gráfica, audio o voz, se almacenan en secuencias binarias. Estos datos binarios se convierten a niveles de voltaje o corriente para la transmisión por la línea. Esto se llama codificación de línea.</a:t>
            </a:r>
          </a:p>
        </p:txBody>
      </p:sp>
    </p:spTree>
    <p:extLst>
      <p:ext uri="{BB962C8B-B14F-4D97-AF65-F5344CB8AC3E}">
        <p14:creationId xmlns:p14="http://schemas.microsoft.com/office/powerpoint/2010/main" val="51666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Bits y símbolos </a:t>
            </a:r>
            <a:endParaRPr lang="es-CO" b="1" dirty="0"/>
          </a:p>
        </p:txBody>
      </p:sp>
      <p:sp>
        <p:nvSpPr>
          <p:cNvPr id="3" name="Marcador de contenido 2"/>
          <p:cNvSpPr>
            <a:spLocks noGrp="1"/>
          </p:cNvSpPr>
          <p:nvPr>
            <p:ph idx="1"/>
          </p:nvPr>
        </p:nvSpPr>
        <p:spPr>
          <a:xfrm>
            <a:off x="838200" y="1825624"/>
            <a:ext cx="10515600" cy="4575175"/>
          </a:xfrm>
        </p:spPr>
        <p:txBody>
          <a:bodyPr>
            <a:normAutofit/>
          </a:bodyPr>
          <a:lstStyle/>
          <a:p>
            <a:pPr algn="just"/>
            <a:r>
              <a:rPr lang="es-CO" dirty="0" smtClean="0"/>
              <a:t>Bit: es la entidad más pequeña que puede representar un elemento de información.</a:t>
            </a:r>
          </a:p>
          <a:p>
            <a:pPr algn="just"/>
            <a:r>
              <a:rPr lang="es-CO" dirty="0" smtClean="0"/>
              <a:t>Símbolo: es la unidad más corta (en cuanto a tiempo) de una señal digital.</a:t>
            </a:r>
          </a:p>
          <a:p>
            <a:pPr algn="just"/>
            <a:r>
              <a:rPr lang="es-CO" dirty="0" smtClean="0"/>
              <a:t>Los bits son trasportados, los símbolos son los portadores.</a:t>
            </a:r>
          </a:p>
          <a:p>
            <a:pPr algn="just"/>
            <a:r>
              <a:rPr lang="es-CO" dirty="0" smtClean="0"/>
              <a:t>La tasa de bit es el número de bits enviados en un segundo. Su unidad es el bps.</a:t>
            </a:r>
          </a:p>
          <a:p>
            <a:pPr algn="just"/>
            <a:r>
              <a:rPr lang="es-CO" dirty="0" smtClean="0"/>
              <a:t>La tasa de símbolos es el número de símbolos enviados en un segundo. La unidad es el baudio.</a:t>
            </a:r>
          </a:p>
        </p:txBody>
      </p:sp>
    </p:spTree>
    <p:extLst>
      <p:ext uri="{BB962C8B-B14F-4D97-AF65-F5344CB8AC3E}">
        <p14:creationId xmlns:p14="http://schemas.microsoft.com/office/powerpoint/2010/main" val="370298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0"/>
            <a:ext cx="9144000" cy="938463"/>
          </a:xfrm>
        </p:spPr>
        <p:txBody>
          <a:bodyPr>
            <a:normAutofit/>
          </a:bodyPr>
          <a:lstStyle/>
          <a:p>
            <a:r>
              <a:rPr lang="es-CO" dirty="0" smtClean="0"/>
              <a:t>Historia</a:t>
            </a:r>
            <a:endParaRPr lang="es-CO" dirty="0"/>
          </a:p>
        </p:txBody>
      </p:sp>
      <p:pic>
        <p:nvPicPr>
          <p:cNvPr id="10" name="Picture 2" descr="Resultado de imagen para historia de las comunicaciones linea del tiempo"/>
          <p:cNvPicPr>
            <a:picLocks noChangeAspect="1" noChangeArrowheads="1"/>
          </p:cNvPicPr>
          <p:nvPr/>
        </p:nvPicPr>
        <p:blipFill rotWithShape="1">
          <a:blip r:embed="rId2">
            <a:extLst>
              <a:ext uri="{28A0092B-C50C-407E-A947-70E740481C1C}">
                <a14:useLocalDpi xmlns:a14="http://schemas.microsoft.com/office/drawing/2010/main" val="0"/>
              </a:ext>
            </a:extLst>
          </a:blip>
          <a:srcRect l="4912" t="2723" r="4298" b="34470"/>
          <a:stretch/>
        </p:blipFill>
        <p:spPr bwMode="auto">
          <a:xfrm>
            <a:off x="391419" y="938463"/>
            <a:ext cx="11409161" cy="591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0998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Esquemas de codificación de línea </a:t>
            </a:r>
            <a:endParaRPr lang="es-CO" b="1" dirty="0"/>
          </a:p>
        </p:txBody>
      </p:sp>
      <p:sp>
        <p:nvSpPr>
          <p:cNvPr id="3" name="Marcador de contenido 2"/>
          <p:cNvSpPr>
            <a:spLocks noGrp="1"/>
          </p:cNvSpPr>
          <p:nvPr>
            <p:ph idx="1"/>
          </p:nvPr>
        </p:nvSpPr>
        <p:spPr>
          <a:xfrm>
            <a:off x="838200" y="1825624"/>
            <a:ext cx="10515600" cy="868149"/>
          </a:xfrm>
        </p:spPr>
        <p:txBody>
          <a:bodyPr>
            <a:normAutofit/>
          </a:bodyPr>
          <a:lstStyle/>
          <a:p>
            <a:pPr algn="just"/>
            <a:r>
              <a:rPr lang="es-CO" dirty="0" smtClean="0"/>
              <a:t>Se puede dividir en cinco categorías y en cada una de ellas pueden haber varios esquemas.</a:t>
            </a:r>
          </a:p>
        </p:txBody>
      </p:sp>
      <p:grpSp>
        <p:nvGrpSpPr>
          <p:cNvPr id="26" name="Grupo 25"/>
          <p:cNvGrpSpPr/>
          <p:nvPr/>
        </p:nvGrpSpPr>
        <p:grpSpPr>
          <a:xfrm>
            <a:off x="230656" y="3053488"/>
            <a:ext cx="11738918" cy="2963244"/>
            <a:chOff x="354226" y="3028774"/>
            <a:chExt cx="11738918" cy="2963244"/>
          </a:xfrm>
        </p:grpSpPr>
        <p:sp>
          <p:nvSpPr>
            <p:cNvPr id="5" name="CuadroTexto 4"/>
            <p:cNvSpPr txBox="1"/>
            <p:nvPr/>
          </p:nvSpPr>
          <p:spPr>
            <a:xfrm>
              <a:off x="4205417" y="3028774"/>
              <a:ext cx="3336324" cy="523220"/>
            </a:xfrm>
            <a:prstGeom prst="rect">
              <a:avLst/>
            </a:prstGeom>
            <a:solidFill>
              <a:schemeClr val="bg1">
                <a:lumMod val="85000"/>
              </a:schemeClr>
            </a:solidFill>
            <a:ln>
              <a:solidFill>
                <a:schemeClr val="tx1"/>
              </a:solidFill>
            </a:ln>
          </p:spPr>
          <p:txBody>
            <a:bodyPr wrap="square" rtlCol="0">
              <a:spAutoFit/>
            </a:bodyPr>
            <a:lstStyle/>
            <a:p>
              <a:pPr algn="ctr"/>
              <a:r>
                <a:rPr lang="es-CO" sz="2800" dirty="0" smtClean="0"/>
                <a:t>Codificación de línea </a:t>
              </a:r>
              <a:endParaRPr lang="es-CO" sz="2800" dirty="0"/>
            </a:p>
          </p:txBody>
        </p:sp>
        <p:sp>
          <p:nvSpPr>
            <p:cNvPr id="6" name="CuadroTexto 5"/>
            <p:cNvSpPr txBox="1"/>
            <p:nvPr/>
          </p:nvSpPr>
          <p:spPr>
            <a:xfrm>
              <a:off x="4810894" y="4010767"/>
              <a:ext cx="2125362" cy="529238"/>
            </a:xfrm>
            <a:prstGeom prst="rect">
              <a:avLst/>
            </a:prstGeom>
            <a:solidFill>
              <a:schemeClr val="bg1">
                <a:lumMod val="85000"/>
              </a:schemeClr>
            </a:solidFill>
            <a:ln>
              <a:solidFill>
                <a:schemeClr val="tx1"/>
              </a:solidFill>
            </a:ln>
          </p:spPr>
          <p:txBody>
            <a:bodyPr wrap="square" rtlCol="0">
              <a:spAutoFit/>
            </a:bodyPr>
            <a:lstStyle/>
            <a:p>
              <a:pPr algn="ctr"/>
              <a:r>
                <a:rPr lang="es-CO" sz="2800" dirty="0" smtClean="0"/>
                <a:t>Bipolar</a:t>
              </a:r>
              <a:endParaRPr lang="es-CO" sz="2800" dirty="0"/>
            </a:p>
          </p:txBody>
        </p:sp>
        <p:sp>
          <p:nvSpPr>
            <p:cNvPr id="7" name="CuadroTexto 6"/>
            <p:cNvSpPr txBox="1"/>
            <p:nvPr/>
          </p:nvSpPr>
          <p:spPr>
            <a:xfrm>
              <a:off x="2685118" y="4933542"/>
              <a:ext cx="2125362" cy="529238"/>
            </a:xfrm>
            <a:prstGeom prst="rect">
              <a:avLst/>
            </a:prstGeom>
            <a:solidFill>
              <a:schemeClr val="bg1">
                <a:lumMod val="85000"/>
              </a:schemeClr>
            </a:solidFill>
            <a:ln>
              <a:solidFill>
                <a:schemeClr val="tx1"/>
              </a:solidFill>
            </a:ln>
          </p:spPr>
          <p:txBody>
            <a:bodyPr wrap="square" rtlCol="0">
              <a:spAutoFit/>
            </a:bodyPr>
            <a:lstStyle/>
            <a:p>
              <a:pPr algn="ctr"/>
              <a:r>
                <a:rPr lang="es-CO" sz="2800" dirty="0" smtClean="0"/>
                <a:t>Polar</a:t>
              </a:r>
              <a:endParaRPr lang="es-CO" sz="2800" dirty="0"/>
            </a:p>
          </p:txBody>
        </p:sp>
        <p:sp>
          <p:nvSpPr>
            <p:cNvPr id="8" name="CuadroTexto 7"/>
            <p:cNvSpPr txBox="1"/>
            <p:nvPr/>
          </p:nvSpPr>
          <p:spPr>
            <a:xfrm>
              <a:off x="354226" y="5462780"/>
              <a:ext cx="2125362" cy="529238"/>
            </a:xfrm>
            <a:prstGeom prst="rect">
              <a:avLst/>
            </a:prstGeom>
            <a:solidFill>
              <a:schemeClr val="bg1">
                <a:lumMod val="85000"/>
              </a:schemeClr>
            </a:solidFill>
            <a:ln>
              <a:solidFill>
                <a:schemeClr val="tx1"/>
              </a:solidFill>
            </a:ln>
          </p:spPr>
          <p:txBody>
            <a:bodyPr wrap="square" rtlCol="0">
              <a:spAutoFit/>
            </a:bodyPr>
            <a:lstStyle/>
            <a:p>
              <a:pPr algn="ctr"/>
              <a:r>
                <a:rPr lang="es-CO" sz="2800" dirty="0" smtClean="0"/>
                <a:t>Unipolar</a:t>
              </a:r>
              <a:endParaRPr lang="es-CO" sz="2800" dirty="0"/>
            </a:p>
          </p:txBody>
        </p:sp>
        <p:sp>
          <p:nvSpPr>
            <p:cNvPr id="9" name="CuadroTexto 8"/>
            <p:cNvSpPr txBox="1"/>
            <p:nvPr/>
          </p:nvSpPr>
          <p:spPr>
            <a:xfrm>
              <a:off x="6936256" y="4933542"/>
              <a:ext cx="2125362" cy="529238"/>
            </a:xfrm>
            <a:prstGeom prst="rect">
              <a:avLst/>
            </a:prstGeom>
            <a:solidFill>
              <a:schemeClr val="bg1">
                <a:lumMod val="85000"/>
              </a:schemeClr>
            </a:solidFill>
            <a:ln>
              <a:solidFill>
                <a:schemeClr val="tx1"/>
              </a:solidFill>
            </a:ln>
          </p:spPr>
          <p:txBody>
            <a:bodyPr wrap="square" rtlCol="0">
              <a:spAutoFit/>
            </a:bodyPr>
            <a:lstStyle/>
            <a:p>
              <a:pPr algn="ctr"/>
              <a:r>
                <a:rPr lang="es-CO" sz="2800" dirty="0" smtClean="0"/>
                <a:t>Multinivel</a:t>
              </a:r>
              <a:endParaRPr lang="es-CO" sz="2800" dirty="0"/>
            </a:p>
          </p:txBody>
        </p:sp>
        <p:sp>
          <p:nvSpPr>
            <p:cNvPr id="10" name="CuadroTexto 9"/>
            <p:cNvSpPr txBox="1"/>
            <p:nvPr/>
          </p:nvSpPr>
          <p:spPr>
            <a:xfrm>
              <a:off x="9267146" y="5462780"/>
              <a:ext cx="2825998" cy="523220"/>
            </a:xfrm>
            <a:prstGeom prst="rect">
              <a:avLst/>
            </a:prstGeom>
            <a:solidFill>
              <a:schemeClr val="bg1">
                <a:lumMod val="85000"/>
              </a:schemeClr>
            </a:solidFill>
            <a:ln>
              <a:solidFill>
                <a:schemeClr val="tx1"/>
              </a:solidFill>
            </a:ln>
          </p:spPr>
          <p:txBody>
            <a:bodyPr wrap="square" rtlCol="0">
              <a:spAutoFit/>
            </a:bodyPr>
            <a:lstStyle/>
            <a:p>
              <a:pPr algn="ctr"/>
              <a:r>
                <a:rPr lang="es-CO" sz="2800" dirty="0" err="1" smtClean="0"/>
                <a:t>Multitransmisión</a:t>
              </a:r>
              <a:endParaRPr lang="es-CO" sz="2800" dirty="0"/>
            </a:p>
          </p:txBody>
        </p:sp>
        <p:cxnSp>
          <p:nvCxnSpPr>
            <p:cNvPr id="13" name="Conector angular 12"/>
            <p:cNvCxnSpPr/>
            <p:nvPr/>
          </p:nvCxnSpPr>
          <p:spPr>
            <a:xfrm rot="5400000">
              <a:off x="2640422" y="2279051"/>
              <a:ext cx="1910786" cy="4456672"/>
            </a:xfrm>
            <a:prstGeom prst="bentConnector3">
              <a:avLst>
                <a:gd name="adj1" fmla="val 1249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angular 15"/>
            <p:cNvCxnSpPr>
              <a:stCxn id="5" idx="2"/>
              <a:endCxn id="10" idx="0"/>
            </p:cNvCxnSpPr>
            <p:nvPr/>
          </p:nvCxnSpPr>
          <p:spPr>
            <a:xfrm rot="16200000" flipH="1">
              <a:off x="7321469" y="2104104"/>
              <a:ext cx="1910786" cy="4806566"/>
            </a:xfrm>
            <a:prstGeom prst="bentConnector3">
              <a:avLst>
                <a:gd name="adj1" fmla="val 1249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angular 18"/>
            <p:cNvCxnSpPr>
              <a:stCxn id="5" idx="2"/>
              <a:endCxn id="9" idx="0"/>
            </p:cNvCxnSpPr>
            <p:nvPr/>
          </p:nvCxnSpPr>
          <p:spPr>
            <a:xfrm rot="16200000" flipH="1">
              <a:off x="6245484" y="3180089"/>
              <a:ext cx="1381548" cy="2125358"/>
            </a:xfrm>
            <a:prstGeom prst="bentConnector3">
              <a:avLst>
                <a:gd name="adj1" fmla="val 1644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p:cNvCxnSpPr>
              <a:stCxn id="5" idx="2"/>
              <a:endCxn id="7" idx="0"/>
            </p:cNvCxnSpPr>
            <p:nvPr/>
          </p:nvCxnSpPr>
          <p:spPr>
            <a:xfrm rot="5400000">
              <a:off x="4119915" y="3179878"/>
              <a:ext cx="1381548" cy="2125780"/>
            </a:xfrm>
            <a:prstGeom prst="bentConnector3">
              <a:avLst>
                <a:gd name="adj1" fmla="val 1601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5" idx="2"/>
              <a:endCxn id="6" idx="0"/>
            </p:cNvCxnSpPr>
            <p:nvPr/>
          </p:nvCxnSpPr>
          <p:spPr>
            <a:xfrm flipH="1">
              <a:off x="5873575" y="3551994"/>
              <a:ext cx="4" cy="4587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81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Unipolar NRZ </a:t>
            </a:r>
            <a:endParaRPr lang="es-CO" b="1" dirty="0"/>
          </a:p>
        </p:txBody>
      </p:sp>
      <p:sp>
        <p:nvSpPr>
          <p:cNvPr id="3" name="Marcador de contenido 2"/>
          <p:cNvSpPr>
            <a:spLocks noGrp="1"/>
          </p:cNvSpPr>
          <p:nvPr>
            <p:ph idx="1"/>
          </p:nvPr>
        </p:nvSpPr>
        <p:spPr>
          <a:xfrm>
            <a:off x="838200" y="1825624"/>
            <a:ext cx="10515600" cy="868149"/>
          </a:xfrm>
        </p:spPr>
        <p:txBody>
          <a:bodyPr>
            <a:normAutofit/>
          </a:bodyPr>
          <a:lstStyle/>
          <a:p>
            <a:pPr algn="just"/>
            <a:r>
              <a:rPr lang="es-CO" dirty="0" smtClean="0"/>
              <a:t>NRZ: No retorno a cero</a:t>
            </a:r>
          </a:p>
        </p:txBody>
      </p:sp>
      <p:pic>
        <p:nvPicPr>
          <p:cNvPr id="11" name="Imagen 10"/>
          <p:cNvPicPr>
            <a:picLocks noChangeAspect="1"/>
          </p:cNvPicPr>
          <p:nvPr/>
        </p:nvPicPr>
        <p:blipFill>
          <a:blip r:embed="rId2"/>
          <a:stretch>
            <a:fillRect/>
          </a:stretch>
        </p:blipFill>
        <p:spPr>
          <a:xfrm>
            <a:off x="1704427" y="2962355"/>
            <a:ext cx="8783145" cy="2861265"/>
          </a:xfrm>
          <a:prstGeom prst="rect">
            <a:avLst/>
          </a:prstGeom>
        </p:spPr>
      </p:pic>
    </p:spTree>
    <p:extLst>
      <p:ext uri="{BB962C8B-B14F-4D97-AF65-F5344CB8AC3E}">
        <p14:creationId xmlns:p14="http://schemas.microsoft.com/office/powerpoint/2010/main" val="44643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Polar NRZ</a:t>
            </a:r>
            <a:endParaRPr lang="es-CO" b="1" dirty="0"/>
          </a:p>
        </p:txBody>
      </p:sp>
      <p:pic>
        <p:nvPicPr>
          <p:cNvPr id="5" name="Imagen 4"/>
          <p:cNvPicPr>
            <a:picLocks noChangeAspect="1"/>
          </p:cNvPicPr>
          <p:nvPr/>
        </p:nvPicPr>
        <p:blipFill>
          <a:blip r:embed="rId2"/>
          <a:stretch>
            <a:fillRect/>
          </a:stretch>
        </p:blipFill>
        <p:spPr>
          <a:xfrm>
            <a:off x="3633787" y="1690688"/>
            <a:ext cx="5053794" cy="1827968"/>
          </a:xfrm>
          <a:prstGeom prst="rect">
            <a:avLst/>
          </a:prstGeom>
        </p:spPr>
      </p:pic>
      <p:sp>
        <p:nvSpPr>
          <p:cNvPr id="7" name="Título 1"/>
          <p:cNvSpPr txBox="1">
            <a:spLocks/>
          </p:cNvSpPr>
          <p:nvPr/>
        </p:nvSpPr>
        <p:spPr>
          <a:xfrm>
            <a:off x="838200" y="351865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b="1" dirty="0" smtClean="0"/>
              <a:t>Polar RZ</a:t>
            </a:r>
            <a:endParaRPr lang="es-CO" b="1" dirty="0"/>
          </a:p>
        </p:txBody>
      </p:sp>
      <p:pic>
        <p:nvPicPr>
          <p:cNvPr id="6" name="Imagen 5"/>
          <p:cNvPicPr>
            <a:picLocks noChangeAspect="1"/>
          </p:cNvPicPr>
          <p:nvPr/>
        </p:nvPicPr>
        <p:blipFill>
          <a:blip r:embed="rId3"/>
          <a:stretch>
            <a:fillRect/>
          </a:stretch>
        </p:blipFill>
        <p:spPr>
          <a:xfrm>
            <a:off x="3633787" y="4286250"/>
            <a:ext cx="4924425" cy="2571750"/>
          </a:xfrm>
          <a:prstGeom prst="rect">
            <a:avLst/>
          </a:prstGeom>
        </p:spPr>
      </p:pic>
    </p:spTree>
    <p:extLst>
      <p:ext uri="{BB962C8B-B14F-4D97-AF65-F5344CB8AC3E}">
        <p14:creationId xmlns:p14="http://schemas.microsoft.com/office/powerpoint/2010/main" val="976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Polar bifásica Manchester</a:t>
            </a:r>
            <a:endParaRPr lang="es-CO" b="1" dirty="0"/>
          </a:p>
        </p:txBody>
      </p:sp>
      <p:pic>
        <p:nvPicPr>
          <p:cNvPr id="3" name="Imagen 2"/>
          <p:cNvPicPr>
            <a:picLocks noChangeAspect="1"/>
          </p:cNvPicPr>
          <p:nvPr/>
        </p:nvPicPr>
        <p:blipFill>
          <a:blip r:embed="rId2"/>
          <a:stretch>
            <a:fillRect/>
          </a:stretch>
        </p:blipFill>
        <p:spPr>
          <a:xfrm>
            <a:off x="1591879" y="1690688"/>
            <a:ext cx="8218971" cy="4273865"/>
          </a:xfrm>
          <a:prstGeom prst="rect">
            <a:avLst/>
          </a:prstGeom>
        </p:spPr>
      </p:pic>
    </p:spTree>
    <p:extLst>
      <p:ext uri="{BB962C8B-B14F-4D97-AF65-F5344CB8AC3E}">
        <p14:creationId xmlns:p14="http://schemas.microsoft.com/office/powerpoint/2010/main" val="347794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Bipolar AMI</a:t>
            </a:r>
            <a:endParaRPr lang="es-CO" b="1" dirty="0"/>
          </a:p>
        </p:txBody>
      </p:sp>
      <p:pic>
        <p:nvPicPr>
          <p:cNvPr id="5" name="Imagen 4"/>
          <p:cNvPicPr>
            <a:picLocks noChangeAspect="1"/>
          </p:cNvPicPr>
          <p:nvPr/>
        </p:nvPicPr>
        <p:blipFill>
          <a:blip r:embed="rId2"/>
          <a:stretch>
            <a:fillRect/>
          </a:stretch>
        </p:blipFill>
        <p:spPr>
          <a:xfrm>
            <a:off x="1626599" y="1828800"/>
            <a:ext cx="7866994" cy="4263403"/>
          </a:xfrm>
          <a:prstGeom prst="rect">
            <a:avLst/>
          </a:prstGeom>
        </p:spPr>
      </p:pic>
    </p:spTree>
    <p:extLst>
      <p:ext uri="{BB962C8B-B14F-4D97-AF65-F5344CB8AC3E}">
        <p14:creationId xmlns:p14="http://schemas.microsoft.com/office/powerpoint/2010/main" val="221688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Multinivel 2B1Q</a:t>
            </a:r>
            <a:endParaRPr lang="es-CO" b="1" dirty="0"/>
          </a:p>
        </p:txBody>
      </p:sp>
      <p:pic>
        <p:nvPicPr>
          <p:cNvPr id="3" name="Imagen 2"/>
          <p:cNvPicPr>
            <a:picLocks noChangeAspect="1"/>
          </p:cNvPicPr>
          <p:nvPr/>
        </p:nvPicPr>
        <p:blipFill>
          <a:blip r:embed="rId2"/>
          <a:stretch>
            <a:fillRect/>
          </a:stretch>
        </p:blipFill>
        <p:spPr>
          <a:xfrm>
            <a:off x="2124180" y="1690688"/>
            <a:ext cx="7490149" cy="4613704"/>
          </a:xfrm>
          <a:prstGeom prst="rect">
            <a:avLst/>
          </a:prstGeom>
        </p:spPr>
      </p:pic>
    </p:spTree>
    <p:extLst>
      <p:ext uri="{BB962C8B-B14F-4D97-AF65-F5344CB8AC3E}">
        <p14:creationId xmlns:p14="http://schemas.microsoft.com/office/powerpoint/2010/main" val="94461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Capacidad de información</a:t>
            </a:r>
            <a:endParaRPr lang="es-CO" b="1" dirty="0"/>
          </a:p>
        </p:txBody>
      </p:sp>
      <p:sp>
        <p:nvSpPr>
          <p:cNvPr id="4" name="3 CuadroTexto"/>
          <p:cNvSpPr txBox="1"/>
          <p:nvPr/>
        </p:nvSpPr>
        <p:spPr>
          <a:xfrm>
            <a:off x="838200" y="1670118"/>
            <a:ext cx="10515600" cy="4401205"/>
          </a:xfrm>
          <a:prstGeom prst="rect">
            <a:avLst/>
          </a:prstGeom>
          <a:noFill/>
        </p:spPr>
        <p:txBody>
          <a:bodyPr wrap="square" rtlCol="0">
            <a:spAutoFit/>
          </a:bodyPr>
          <a:lstStyle/>
          <a:p>
            <a:pPr algn="just"/>
            <a:r>
              <a:rPr lang="es-CO" sz="2800" dirty="0" smtClean="0"/>
              <a:t>Es una medida de cuánta información se puede transferir a través de un sistema de comunicaciones en determinado tiempo. La cantidad de información que se puede propagar es una función del ancho de banda y del tiempo de transmisión.</a:t>
            </a:r>
          </a:p>
          <a:p>
            <a:pPr algn="just"/>
            <a:endParaRPr lang="es-CO" sz="2800" dirty="0"/>
          </a:p>
          <a:p>
            <a:pPr algn="just"/>
            <a:r>
              <a:rPr lang="es-CO" sz="2800" dirty="0" smtClean="0"/>
              <a:t>Ley de </a:t>
            </a:r>
            <a:r>
              <a:rPr lang="es-CO" sz="2800" dirty="0" err="1" smtClean="0"/>
              <a:t>Hartley</a:t>
            </a:r>
            <a:r>
              <a:rPr lang="es-CO" sz="2800" dirty="0" smtClean="0"/>
              <a:t>: Mientras más amplio sea el ancho de banda y mayor sea el tiempo de transmisión, se podrá enviar más información a través del sistema:</a:t>
            </a:r>
          </a:p>
          <a:p>
            <a:pPr algn="just"/>
            <a:endParaRPr lang="es-CO" sz="2800" dirty="0"/>
          </a:p>
          <a:p>
            <a:pPr algn="just"/>
            <a:endParaRPr lang="es-CO" sz="2800" dirty="0"/>
          </a:p>
        </p:txBody>
      </p:sp>
      <mc:AlternateContent xmlns:mc="http://schemas.openxmlformats.org/markup-compatibility/2006" xmlns:a14="http://schemas.microsoft.com/office/drawing/2010/main">
        <mc:Choice Requires="a14">
          <p:sp>
            <p:nvSpPr>
              <p:cNvPr id="6" name="Rectángulo 5"/>
              <p:cNvSpPr/>
              <p:nvPr/>
            </p:nvSpPr>
            <p:spPr>
              <a:xfrm>
                <a:off x="5203533" y="5527765"/>
                <a:ext cx="2348720"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4000" b="1" i="1">
                          <a:latin typeface="Cambria Math" panose="02040503050406030204" pitchFamily="18" charset="0"/>
                        </a:rPr>
                        <m:t>𝑰</m:t>
                      </m:r>
                      <m:r>
                        <a:rPr lang="es-CO" sz="4000" b="0" i="0">
                          <a:latin typeface="Cambria Math" panose="02040503050406030204" pitchFamily="18" charset="0"/>
                        </a:rPr>
                        <m:t>∝</m:t>
                      </m:r>
                      <m:r>
                        <a:rPr lang="es-CO" sz="4000" b="1" i="1">
                          <a:latin typeface="Cambria Math" panose="02040503050406030204" pitchFamily="18" charset="0"/>
                        </a:rPr>
                        <m:t>𝑩</m:t>
                      </m:r>
                      <m:r>
                        <a:rPr lang="es-CO" sz="4000" b="0" i="0">
                          <a:latin typeface="Cambria Math" panose="02040503050406030204" pitchFamily="18" charset="0"/>
                        </a:rPr>
                        <m:t>×</m:t>
                      </m:r>
                      <m:r>
                        <a:rPr lang="es-CO" sz="4000" b="1" i="1">
                          <a:latin typeface="Cambria Math" panose="02040503050406030204" pitchFamily="18" charset="0"/>
                        </a:rPr>
                        <m:t>𝒕</m:t>
                      </m:r>
                    </m:oMath>
                  </m:oMathPara>
                </a14:m>
                <a:endParaRPr lang="es-CO" sz="4000" dirty="0"/>
              </a:p>
            </p:txBody>
          </p:sp>
        </mc:Choice>
        <mc:Fallback xmlns="">
          <p:sp>
            <p:nvSpPr>
              <p:cNvPr id="6" name="Rectángulo 5"/>
              <p:cNvSpPr>
                <a:spLocks noRot="1" noChangeAspect="1" noMove="1" noResize="1" noEditPoints="1" noAdjustHandles="1" noChangeArrowheads="1" noChangeShapeType="1" noTextEdit="1"/>
              </p:cNvSpPr>
              <p:nvPr/>
            </p:nvSpPr>
            <p:spPr>
              <a:xfrm>
                <a:off x="5203533" y="5527765"/>
                <a:ext cx="2348720" cy="707886"/>
              </a:xfrm>
              <a:prstGeom prst="rect">
                <a:avLst/>
              </a:prstGeom>
              <a:blipFill rotWithShape="0">
                <a:blip r:embed="rId3"/>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0398854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Capacidad de información</a:t>
            </a:r>
            <a:endParaRPr lang="es-CO" b="1" dirty="0"/>
          </a:p>
        </p:txBody>
      </p:sp>
      <p:sp>
        <p:nvSpPr>
          <p:cNvPr id="4" name="3 CuadroTexto"/>
          <p:cNvSpPr txBox="1"/>
          <p:nvPr/>
        </p:nvSpPr>
        <p:spPr>
          <a:xfrm>
            <a:off x="422559" y="1320805"/>
            <a:ext cx="10515600" cy="5262979"/>
          </a:xfrm>
          <a:prstGeom prst="rect">
            <a:avLst/>
          </a:prstGeom>
          <a:noFill/>
        </p:spPr>
        <p:txBody>
          <a:bodyPr wrap="square" rtlCol="0">
            <a:spAutoFit/>
          </a:bodyPr>
          <a:lstStyle/>
          <a:p>
            <a:pPr algn="just"/>
            <a:r>
              <a:rPr lang="es-CO" sz="2800" dirty="0" smtClean="0"/>
              <a:t>Limite de Shannon de capacidad de información:</a:t>
            </a:r>
          </a:p>
          <a:p>
            <a:pPr algn="just"/>
            <a:endParaRPr lang="es-CO" sz="2800" dirty="0"/>
          </a:p>
          <a:p>
            <a:pPr algn="just"/>
            <a:endParaRPr lang="es-CO" sz="2800" dirty="0" smtClean="0"/>
          </a:p>
          <a:p>
            <a:pPr algn="just"/>
            <a:endParaRPr lang="es-CO" sz="2800" dirty="0"/>
          </a:p>
          <a:p>
            <a:pPr algn="just"/>
            <a:endParaRPr lang="es-CO" sz="2800" dirty="0" smtClean="0"/>
          </a:p>
          <a:p>
            <a:pPr algn="just"/>
            <a:endParaRPr lang="es-CO" sz="2800" dirty="0"/>
          </a:p>
          <a:p>
            <a:pPr algn="just"/>
            <a:r>
              <a:rPr lang="es-CO" sz="2800" dirty="0"/>
              <a:t>En la fórmula de Shannon, C es la velocidad máxima en bps, B es el ancho de banda en Hz y S/N es la relación señal a ruido (</a:t>
            </a:r>
            <a:r>
              <a:rPr lang="es-CO" sz="2800" dirty="0" err="1"/>
              <a:t>signal</a:t>
            </a:r>
            <a:r>
              <a:rPr lang="es-CO" sz="2800" dirty="0"/>
              <a:t>/</a:t>
            </a:r>
            <a:r>
              <a:rPr lang="es-CO" sz="2800" dirty="0" err="1"/>
              <a:t>noise</a:t>
            </a:r>
            <a:r>
              <a:rPr lang="es-CO" sz="2800" dirty="0"/>
              <a:t>). Para cualquier sistema de transmisión con un determinado ancho de banda y con una relación dada de señal a ruido, limita la velocidad máxima en bps que se puede obtener, sea cual sea la técnica de </a:t>
            </a:r>
            <a:r>
              <a:rPr lang="es-CO" sz="2800" dirty="0" smtClean="0"/>
              <a:t>transmisión empleada.</a:t>
            </a:r>
            <a:endParaRPr lang="es-CO" sz="2800" dirty="0"/>
          </a:p>
        </p:txBody>
      </p:sp>
      <mc:AlternateContent xmlns:mc="http://schemas.openxmlformats.org/markup-compatibility/2006" xmlns:a14="http://schemas.microsoft.com/office/drawing/2010/main">
        <mc:Choice Requires="a14">
          <p:sp>
            <p:nvSpPr>
              <p:cNvPr id="3" name="Rectángulo 2"/>
              <p:cNvSpPr/>
              <p:nvPr/>
            </p:nvSpPr>
            <p:spPr>
              <a:xfrm>
                <a:off x="621631" y="2172778"/>
                <a:ext cx="4850174" cy="1337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3600" b="1" i="1" smtClean="0">
                          <a:latin typeface="Cambria Math" panose="02040503050406030204" pitchFamily="18" charset="0"/>
                        </a:rPr>
                        <m:t>𝑰</m:t>
                      </m:r>
                      <m:r>
                        <a:rPr lang="es-CO" sz="3600" b="0" i="0">
                          <a:latin typeface="Cambria Math" panose="02040503050406030204" pitchFamily="18" charset="0"/>
                        </a:rPr>
                        <m:t>=3,32</m:t>
                      </m:r>
                      <m:r>
                        <a:rPr lang="es-CO" sz="3600" b="1" i="1">
                          <a:latin typeface="Cambria Math" panose="02040503050406030204" pitchFamily="18" charset="0"/>
                        </a:rPr>
                        <m:t>𝑩</m:t>
                      </m:r>
                      <m:func>
                        <m:funcPr>
                          <m:ctrlPr>
                            <a:rPr lang="es-CO" sz="3600" b="1" i="1">
                              <a:latin typeface="Cambria Math" panose="02040503050406030204" pitchFamily="18" charset="0"/>
                            </a:rPr>
                          </m:ctrlPr>
                        </m:funcPr>
                        <m:fName>
                          <m:limLow>
                            <m:limLowPr>
                              <m:ctrlPr>
                                <a:rPr lang="es-CO" sz="3600" b="1" i="1">
                                  <a:latin typeface="Cambria Math" panose="02040503050406030204" pitchFamily="18" charset="0"/>
                                </a:rPr>
                              </m:ctrlPr>
                            </m:limLowPr>
                            <m:e>
                              <m:r>
                                <a:rPr lang="es-CO" sz="3600" b="1" i="0">
                                  <a:latin typeface="Cambria Math" panose="02040503050406030204" pitchFamily="18" charset="0"/>
                                </a:rPr>
                                <m:t>𝐥</m:t>
                              </m:r>
                              <m:r>
                                <a:rPr lang="es-CO" sz="3600" b="1" i="1" smtClean="0">
                                  <a:latin typeface="Cambria Math" panose="02040503050406030204" pitchFamily="18" charset="0"/>
                                </a:rPr>
                                <m:t>𝒐𝒈</m:t>
                              </m:r>
                            </m:e>
                            <m:lim>
                              <m:r>
                                <a:rPr lang="es-CO" sz="3600" b="0" i="0">
                                  <a:latin typeface="Cambria Math" panose="02040503050406030204" pitchFamily="18" charset="0"/>
                                </a:rPr>
                                <m:t>10</m:t>
                              </m:r>
                            </m:lim>
                          </m:limLow>
                        </m:fName>
                        <m:e>
                          <m:d>
                            <m:dPr>
                              <m:ctrlPr>
                                <a:rPr lang="es-CO" sz="3600" b="0" i="1">
                                  <a:latin typeface="Cambria Math" panose="02040503050406030204" pitchFamily="18" charset="0"/>
                                </a:rPr>
                              </m:ctrlPr>
                            </m:dPr>
                            <m:e>
                              <m:r>
                                <a:rPr lang="es-CO" sz="3600" b="0" i="0">
                                  <a:latin typeface="Cambria Math" panose="02040503050406030204" pitchFamily="18" charset="0"/>
                                </a:rPr>
                                <m:t>1+</m:t>
                              </m:r>
                              <m:f>
                                <m:fPr>
                                  <m:ctrlPr>
                                    <a:rPr lang="es-CO" sz="3600" b="0" i="1">
                                      <a:latin typeface="Cambria Math" panose="02040503050406030204" pitchFamily="18" charset="0"/>
                                    </a:rPr>
                                  </m:ctrlPr>
                                </m:fPr>
                                <m:num>
                                  <m:r>
                                    <a:rPr lang="es-CO" sz="3600" b="1" i="1">
                                      <a:latin typeface="Cambria Math" panose="02040503050406030204" pitchFamily="18" charset="0"/>
                                    </a:rPr>
                                    <m:t>𝑺</m:t>
                                  </m:r>
                                </m:num>
                                <m:den>
                                  <m:r>
                                    <a:rPr lang="es-CO" sz="3600" b="1" i="1">
                                      <a:latin typeface="Cambria Math" panose="02040503050406030204" pitchFamily="18" charset="0"/>
                                    </a:rPr>
                                    <m:t>𝑵</m:t>
                                  </m:r>
                                </m:den>
                              </m:f>
                            </m:e>
                          </m:d>
                        </m:e>
                      </m:func>
                    </m:oMath>
                  </m:oMathPara>
                </a14:m>
                <a:endParaRPr lang="es-CO" sz="3600" dirty="0"/>
              </a:p>
            </p:txBody>
          </p:sp>
        </mc:Choice>
        <mc:Fallback xmlns="">
          <p:sp>
            <p:nvSpPr>
              <p:cNvPr id="3" name="Rectángulo 2"/>
              <p:cNvSpPr>
                <a:spLocks noRot="1" noChangeAspect="1" noMove="1" noResize="1" noEditPoints="1" noAdjustHandles="1" noChangeArrowheads="1" noChangeShapeType="1" noTextEdit="1"/>
              </p:cNvSpPr>
              <p:nvPr/>
            </p:nvSpPr>
            <p:spPr>
              <a:xfrm>
                <a:off x="621631" y="2172778"/>
                <a:ext cx="4850174" cy="1337161"/>
              </a:xfrm>
              <a:prstGeom prst="rect">
                <a:avLst/>
              </a:prstGeom>
              <a:blipFill rotWithShape="0">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209499" y="2172778"/>
                <a:ext cx="3990964" cy="1337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CO" sz="3600" b="1" i="1" smtClean="0">
                          <a:latin typeface="Cambria Math" panose="02040503050406030204" pitchFamily="18" charset="0"/>
                        </a:rPr>
                        <m:t>𝑰</m:t>
                      </m:r>
                      <m:r>
                        <a:rPr lang="es-CO" sz="3600" b="0" i="0">
                          <a:latin typeface="Cambria Math" panose="02040503050406030204" pitchFamily="18" charset="0"/>
                        </a:rPr>
                        <m:t>=</m:t>
                      </m:r>
                      <m:r>
                        <a:rPr lang="es-CO" sz="3600" b="1" i="1">
                          <a:latin typeface="Cambria Math" panose="02040503050406030204" pitchFamily="18" charset="0"/>
                        </a:rPr>
                        <m:t>𝑩</m:t>
                      </m:r>
                      <m:func>
                        <m:funcPr>
                          <m:ctrlPr>
                            <a:rPr lang="es-CO" sz="3600" b="1" i="1">
                              <a:latin typeface="Cambria Math" panose="02040503050406030204" pitchFamily="18" charset="0"/>
                            </a:rPr>
                          </m:ctrlPr>
                        </m:funcPr>
                        <m:fName>
                          <m:limLow>
                            <m:limLowPr>
                              <m:ctrlPr>
                                <a:rPr lang="es-CO" sz="3600" b="1" i="1">
                                  <a:latin typeface="Cambria Math" panose="02040503050406030204" pitchFamily="18" charset="0"/>
                                </a:rPr>
                              </m:ctrlPr>
                            </m:limLowPr>
                            <m:e>
                              <m:r>
                                <a:rPr lang="es-CO" sz="3600" b="1" i="0">
                                  <a:latin typeface="Cambria Math" panose="02040503050406030204" pitchFamily="18" charset="0"/>
                                </a:rPr>
                                <m:t>𝐥</m:t>
                              </m:r>
                              <m:r>
                                <a:rPr lang="es-CO" sz="3600" b="1" i="1" smtClean="0">
                                  <a:latin typeface="Cambria Math" panose="02040503050406030204" pitchFamily="18" charset="0"/>
                                </a:rPr>
                                <m:t>𝒐𝒈</m:t>
                              </m:r>
                            </m:e>
                            <m:lim>
                              <m:r>
                                <a:rPr lang="es-CO" sz="3600" b="0" i="0">
                                  <a:latin typeface="Cambria Math" panose="02040503050406030204" pitchFamily="18" charset="0"/>
                                </a:rPr>
                                <m:t>2</m:t>
                              </m:r>
                            </m:lim>
                          </m:limLow>
                        </m:fName>
                        <m:e>
                          <m:d>
                            <m:dPr>
                              <m:ctrlPr>
                                <a:rPr lang="es-CO" sz="3600" b="0" i="1">
                                  <a:latin typeface="Cambria Math" panose="02040503050406030204" pitchFamily="18" charset="0"/>
                                </a:rPr>
                              </m:ctrlPr>
                            </m:dPr>
                            <m:e>
                              <m:r>
                                <a:rPr lang="es-CO" sz="3600" b="0" i="0">
                                  <a:latin typeface="Cambria Math" panose="02040503050406030204" pitchFamily="18" charset="0"/>
                                </a:rPr>
                                <m:t>1+</m:t>
                              </m:r>
                              <m:f>
                                <m:fPr>
                                  <m:ctrlPr>
                                    <a:rPr lang="es-CO" sz="3600" b="0" i="1">
                                      <a:latin typeface="Cambria Math" panose="02040503050406030204" pitchFamily="18" charset="0"/>
                                    </a:rPr>
                                  </m:ctrlPr>
                                </m:fPr>
                                <m:num>
                                  <m:r>
                                    <a:rPr lang="es-CO" sz="3600" b="1" i="1">
                                      <a:latin typeface="Cambria Math" panose="02040503050406030204" pitchFamily="18" charset="0"/>
                                    </a:rPr>
                                    <m:t>𝑺</m:t>
                                  </m:r>
                                </m:num>
                                <m:den>
                                  <m:r>
                                    <a:rPr lang="es-CO" sz="3600" b="1" i="1">
                                      <a:latin typeface="Cambria Math" panose="02040503050406030204" pitchFamily="18" charset="0"/>
                                    </a:rPr>
                                    <m:t>𝑵</m:t>
                                  </m:r>
                                </m:den>
                              </m:f>
                            </m:e>
                          </m:d>
                        </m:e>
                      </m:func>
                    </m:oMath>
                  </m:oMathPara>
                </a14:m>
                <a:endParaRPr lang="es-CO" sz="3600" dirty="0"/>
              </a:p>
            </p:txBody>
          </p:sp>
        </mc:Choice>
        <mc:Fallback xmlns="">
          <p:sp>
            <p:nvSpPr>
              <p:cNvPr id="7" name="Rectángulo 6"/>
              <p:cNvSpPr>
                <a:spLocks noRot="1" noChangeAspect="1" noMove="1" noResize="1" noEditPoints="1" noAdjustHandles="1" noChangeArrowheads="1" noChangeShapeType="1" noTextEdit="1"/>
              </p:cNvSpPr>
              <p:nvPr/>
            </p:nvSpPr>
            <p:spPr>
              <a:xfrm>
                <a:off x="6209499" y="2172778"/>
                <a:ext cx="3990964" cy="1337161"/>
              </a:xfrm>
              <a:prstGeom prst="rect">
                <a:avLst/>
              </a:prstGeom>
              <a:blipFill rotWithShape="0">
                <a:blip r:embed="rId4"/>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12900113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Capacidad de información</a:t>
            </a:r>
            <a:endParaRPr lang="es-CO" b="1"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838200" y="1825624"/>
                <a:ext cx="10515600" cy="4266579"/>
              </a:xfrm>
            </p:spPr>
            <p:txBody>
              <a:bodyPr>
                <a:normAutofit/>
              </a:bodyPr>
              <a:lstStyle/>
              <a:p>
                <a:pPr algn="just"/>
                <a:r>
                  <a:rPr lang="es-CO" dirty="0" smtClean="0"/>
                  <a:t>Canal sin ruido: </a:t>
                </a:r>
                <a:r>
                  <a:rPr lang="es-CO" b="1" dirty="0" smtClean="0"/>
                  <a:t>Nyquist</a:t>
                </a:r>
              </a:p>
              <a:p>
                <a:pPr marL="0" indent="0" algn="just">
                  <a:buNone/>
                </a:pPr>
                <a14:m>
                  <m:oMathPara xmlns:m="http://schemas.openxmlformats.org/officeDocument/2006/math">
                    <m:oMathParaPr>
                      <m:jc m:val="centerGroup"/>
                    </m:oMathParaPr>
                    <m:oMath xmlns:m="http://schemas.openxmlformats.org/officeDocument/2006/math">
                      <m:r>
                        <a:rPr lang="es-CO" sz="3600" b="0" i="1" smtClean="0">
                          <a:latin typeface="Cambria Math" panose="02040503050406030204" pitchFamily="18" charset="0"/>
                        </a:rPr>
                        <m:t>𝐶</m:t>
                      </m:r>
                      <m:r>
                        <a:rPr lang="es-CO" sz="3600" b="0" i="1" smtClean="0">
                          <a:latin typeface="Cambria Math" panose="02040503050406030204" pitchFamily="18" charset="0"/>
                        </a:rPr>
                        <m:t>=2</m:t>
                      </m:r>
                      <m:r>
                        <a:rPr lang="es-CO" sz="3600" b="0" i="1" smtClean="0">
                          <a:latin typeface="Cambria Math" panose="02040503050406030204" pitchFamily="18" charset="0"/>
                        </a:rPr>
                        <m:t>𝐵</m:t>
                      </m:r>
                      <m:func>
                        <m:funcPr>
                          <m:ctrlPr>
                            <a:rPr lang="es-CO" sz="3600" b="0" i="1" smtClean="0">
                              <a:latin typeface="Cambria Math" panose="02040503050406030204" pitchFamily="18" charset="0"/>
                            </a:rPr>
                          </m:ctrlPr>
                        </m:funcPr>
                        <m:fName>
                          <m:sSub>
                            <m:sSubPr>
                              <m:ctrlPr>
                                <a:rPr lang="es-CO" sz="3600" b="0" i="1" smtClean="0">
                                  <a:latin typeface="Cambria Math" panose="02040503050406030204" pitchFamily="18" charset="0"/>
                                </a:rPr>
                              </m:ctrlPr>
                            </m:sSubPr>
                            <m:e>
                              <m:r>
                                <m:rPr>
                                  <m:sty m:val="p"/>
                                </m:rPr>
                                <a:rPr lang="es-CO" sz="3600" b="0" i="0" smtClean="0">
                                  <a:latin typeface="Cambria Math" panose="02040503050406030204" pitchFamily="18" charset="0"/>
                                </a:rPr>
                                <m:t>log</m:t>
                              </m:r>
                            </m:e>
                            <m:sub>
                              <m:r>
                                <a:rPr lang="es-CO" sz="3600" b="0" i="1" smtClean="0">
                                  <a:latin typeface="Cambria Math" panose="02040503050406030204" pitchFamily="18" charset="0"/>
                                </a:rPr>
                                <m:t>2</m:t>
                              </m:r>
                            </m:sub>
                          </m:sSub>
                        </m:fName>
                        <m:e>
                          <m:r>
                            <a:rPr lang="es-CO" sz="3600" b="0" i="1" smtClean="0">
                              <a:latin typeface="Cambria Math" panose="02040503050406030204" pitchFamily="18" charset="0"/>
                            </a:rPr>
                            <m:t>𝑀</m:t>
                          </m:r>
                        </m:e>
                      </m:func>
                    </m:oMath>
                  </m:oMathPara>
                </a14:m>
                <a:endParaRPr lang="es-CO" b="0" dirty="0" smtClean="0"/>
              </a:p>
              <a:p>
                <a:pPr marL="0" indent="0" algn="just">
                  <a:buNone/>
                </a:pPr>
                <a:r>
                  <a:rPr lang="es-CO" dirty="0" smtClean="0"/>
                  <a:t>B ancho de banda, M número de niveles transmitidos</a:t>
                </a:r>
              </a:p>
              <a:p>
                <a:pPr marL="0" indent="0" algn="just">
                  <a:buNone/>
                </a:pPr>
                <a:endParaRPr lang="es-CO" dirty="0"/>
              </a:p>
              <a:p>
                <a:pPr algn="just"/>
                <a:r>
                  <a:rPr lang="es-CO" dirty="0" smtClean="0"/>
                  <a:t>Canal con ruido: </a:t>
                </a:r>
                <a:r>
                  <a:rPr lang="es-CO" b="1" dirty="0" smtClean="0"/>
                  <a:t>Shannon</a:t>
                </a:r>
              </a:p>
              <a:p>
                <a:pPr marL="0" indent="0" algn="just">
                  <a:buNone/>
                </a:pPr>
                <a14:m>
                  <m:oMathPara xmlns:m="http://schemas.openxmlformats.org/officeDocument/2006/math">
                    <m:oMathParaPr>
                      <m:jc m:val="centerGroup"/>
                    </m:oMathParaPr>
                    <m:oMath xmlns:m="http://schemas.openxmlformats.org/officeDocument/2006/math">
                      <m:r>
                        <a:rPr lang="es-CO" sz="3600" i="1">
                          <a:latin typeface="Cambria Math" panose="02040503050406030204" pitchFamily="18" charset="0"/>
                        </a:rPr>
                        <m:t>𝐶</m:t>
                      </m:r>
                      <m:r>
                        <a:rPr lang="es-CO" sz="3600" i="1">
                          <a:latin typeface="Cambria Math" panose="02040503050406030204" pitchFamily="18" charset="0"/>
                        </a:rPr>
                        <m:t>=2</m:t>
                      </m:r>
                      <m:r>
                        <a:rPr lang="es-CO" sz="3600" i="1">
                          <a:latin typeface="Cambria Math" panose="02040503050406030204" pitchFamily="18" charset="0"/>
                        </a:rPr>
                        <m:t>𝐵</m:t>
                      </m:r>
                      <m:func>
                        <m:funcPr>
                          <m:ctrlPr>
                            <a:rPr lang="es-CO" sz="3600" i="1">
                              <a:latin typeface="Cambria Math" panose="02040503050406030204" pitchFamily="18" charset="0"/>
                            </a:rPr>
                          </m:ctrlPr>
                        </m:funcPr>
                        <m:fName>
                          <m:sSub>
                            <m:sSubPr>
                              <m:ctrlPr>
                                <a:rPr lang="es-CO" sz="3600" i="1">
                                  <a:latin typeface="Cambria Math" panose="02040503050406030204" pitchFamily="18" charset="0"/>
                                </a:rPr>
                              </m:ctrlPr>
                            </m:sSubPr>
                            <m:e>
                              <m:r>
                                <m:rPr>
                                  <m:sty m:val="p"/>
                                </m:rPr>
                                <a:rPr lang="es-CO" sz="3600">
                                  <a:latin typeface="Cambria Math" panose="02040503050406030204" pitchFamily="18" charset="0"/>
                                </a:rPr>
                                <m:t>log</m:t>
                              </m:r>
                            </m:e>
                            <m:sub>
                              <m:r>
                                <a:rPr lang="es-CO" sz="3600" i="1">
                                  <a:latin typeface="Cambria Math" panose="02040503050406030204" pitchFamily="18" charset="0"/>
                                </a:rPr>
                                <m:t>2</m:t>
                              </m:r>
                            </m:sub>
                          </m:sSub>
                        </m:fName>
                        <m:e>
                          <m:r>
                            <a:rPr lang="es-CO" sz="3600" b="0" i="1" smtClean="0">
                              <a:latin typeface="Cambria Math" panose="02040503050406030204" pitchFamily="18" charset="0"/>
                            </a:rPr>
                            <m:t>(1+</m:t>
                          </m:r>
                          <m:r>
                            <a:rPr lang="es-CO" sz="3600" b="0" i="1" smtClean="0">
                              <a:latin typeface="Cambria Math" panose="02040503050406030204" pitchFamily="18" charset="0"/>
                            </a:rPr>
                            <m:t>𝑆</m:t>
                          </m:r>
                          <m:r>
                            <a:rPr lang="es-CO" sz="3600" b="0" i="1" smtClean="0">
                              <a:latin typeface="Cambria Math" panose="02040503050406030204" pitchFamily="18" charset="0"/>
                            </a:rPr>
                            <m:t>/</m:t>
                          </m:r>
                          <m:r>
                            <a:rPr lang="es-CO" sz="3600" b="0" i="1" smtClean="0">
                              <a:latin typeface="Cambria Math" panose="02040503050406030204" pitchFamily="18" charset="0"/>
                            </a:rPr>
                            <m:t>𝑁</m:t>
                          </m:r>
                          <m:r>
                            <a:rPr lang="es-CO" sz="3600" b="0" i="1" smtClean="0">
                              <a:latin typeface="Cambria Math" panose="02040503050406030204" pitchFamily="18" charset="0"/>
                            </a:rPr>
                            <m:t>)</m:t>
                          </m:r>
                        </m:e>
                      </m:func>
                    </m:oMath>
                  </m:oMathPara>
                </a14:m>
                <a:endParaRPr lang="es-CO" sz="3600" dirty="0" smtClean="0"/>
              </a:p>
              <a:p>
                <a:pPr marL="0" indent="0" algn="just">
                  <a:buNone/>
                </a:pPr>
                <a:r>
                  <a:rPr lang="es-CO" dirty="0" smtClean="0"/>
                  <a:t>B ancho de banda, S/N relación señal a ruido como razón de potencias.</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838200" y="1825624"/>
                <a:ext cx="10515600" cy="4266579"/>
              </a:xfrm>
              <a:blipFill rotWithShape="0">
                <a:blip r:embed="rId2"/>
                <a:stretch>
                  <a:fillRect l="-1217" t="-2286" r="-58"/>
                </a:stretch>
              </a:blipFill>
            </p:spPr>
            <p:txBody>
              <a:bodyPr/>
              <a:lstStyle/>
              <a:p>
                <a:r>
                  <a:rPr lang="es-CO">
                    <a:noFill/>
                  </a:rPr>
                  <a:t> </a:t>
                </a:r>
              </a:p>
            </p:txBody>
          </p:sp>
        </mc:Fallback>
      </mc:AlternateContent>
    </p:spTree>
    <p:extLst>
      <p:ext uri="{BB962C8B-B14F-4D97-AF65-F5344CB8AC3E}">
        <p14:creationId xmlns:p14="http://schemas.microsoft.com/office/powerpoint/2010/main" val="221124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2263" y="0"/>
            <a:ext cx="10515600" cy="1325563"/>
          </a:xfrm>
        </p:spPr>
        <p:txBody>
          <a:bodyPr/>
          <a:lstStyle/>
          <a:p>
            <a:pPr algn="ctr"/>
            <a:r>
              <a:rPr lang="es-CO" b="1" dirty="0" smtClean="0"/>
              <a:t>Modos de transmisión</a:t>
            </a:r>
            <a:endParaRPr lang="es-CO" b="1" dirty="0"/>
          </a:p>
        </p:txBody>
      </p:sp>
      <p:sp>
        <p:nvSpPr>
          <p:cNvPr id="4" name="3 CuadroTexto"/>
          <p:cNvSpPr txBox="1"/>
          <p:nvPr/>
        </p:nvSpPr>
        <p:spPr>
          <a:xfrm>
            <a:off x="422558" y="1248616"/>
            <a:ext cx="5689483" cy="4524315"/>
          </a:xfrm>
          <a:prstGeom prst="rect">
            <a:avLst/>
          </a:prstGeom>
          <a:noFill/>
        </p:spPr>
        <p:txBody>
          <a:bodyPr wrap="square" rtlCol="0">
            <a:spAutoFit/>
          </a:bodyPr>
          <a:lstStyle/>
          <a:p>
            <a:pPr algn="just"/>
            <a:r>
              <a:rPr lang="es-CO" sz="3200" dirty="0" smtClean="0"/>
              <a:t>Los sistemas electrónicos de comunicaciones se pueden diseñar para transmitir en diferentes modos, estos son:</a:t>
            </a:r>
          </a:p>
          <a:p>
            <a:pPr marL="457200" indent="-457200" algn="just">
              <a:buFont typeface="Arial" panose="020B0604020202020204" pitchFamily="34" charset="0"/>
              <a:buChar char="•"/>
            </a:pPr>
            <a:r>
              <a:rPr lang="es-CO" sz="3200" dirty="0" smtClean="0"/>
              <a:t>Simplex</a:t>
            </a:r>
          </a:p>
          <a:p>
            <a:pPr marL="457200" indent="-457200" algn="just">
              <a:buFont typeface="Arial" panose="020B0604020202020204" pitchFamily="34" charset="0"/>
              <a:buChar char="•"/>
            </a:pPr>
            <a:r>
              <a:rPr lang="es-CO" sz="3200" dirty="0" err="1" smtClean="0"/>
              <a:t>Semidúplex</a:t>
            </a:r>
            <a:r>
              <a:rPr lang="es-CO" sz="3200" dirty="0" smtClean="0"/>
              <a:t> </a:t>
            </a:r>
          </a:p>
          <a:p>
            <a:pPr marL="457200" indent="-457200" algn="just">
              <a:buFont typeface="Arial" panose="020B0604020202020204" pitchFamily="34" charset="0"/>
              <a:buChar char="•"/>
            </a:pPr>
            <a:r>
              <a:rPr lang="es-CO" sz="3200" dirty="0" smtClean="0"/>
              <a:t>Dúplex total (full dúplex)</a:t>
            </a:r>
          </a:p>
          <a:p>
            <a:pPr marL="457200" indent="-457200" algn="just">
              <a:buFont typeface="Arial" panose="020B0604020202020204" pitchFamily="34" charset="0"/>
              <a:buChar char="•"/>
            </a:pPr>
            <a:r>
              <a:rPr lang="es-CO" sz="3200" dirty="0" smtClean="0"/>
              <a:t>Dúplex total/general (</a:t>
            </a:r>
            <a:r>
              <a:rPr lang="es-CO" sz="3200" dirty="0" err="1" smtClean="0"/>
              <a:t>ful</a:t>
            </a:r>
            <a:r>
              <a:rPr lang="es-CO" sz="3200" dirty="0" smtClean="0"/>
              <a:t> full dúplex)</a:t>
            </a:r>
            <a:endParaRPr lang="es-CO" sz="3200" dirty="0"/>
          </a:p>
        </p:txBody>
      </p:sp>
      <p:pic>
        <p:nvPicPr>
          <p:cNvPr id="2050" name="Picture 2" descr="Resultado de imagen para modos de transmision de da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549" y="1248616"/>
            <a:ext cx="4787019" cy="503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0619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0"/>
            <a:ext cx="9144000" cy="938463"/>
          </a:xfrm>
        </p:spPr>
        <p:txBody>
          <a:bodyPr>
            <a:normAutofit/>
          </a:bodyPr>
          <a:lstStyle/>
          <a:p>
            <a:r>
              <a:rPr lang="es-CO" dirty="0" smtClean="0"/>
              <a:t>Historia</a:t>
            </a:r>
            <a:endParaRPr lang="es-CO" dirty="0"/>
          </a:p>
        </p:txBody>
      </p:sp>
      <p:pic>
        <p:nvPicPr>
          <p:cNvPr id="8" name="Imagen 7"/>
          <p:cNvPicPr>
            <a:picLocks noChangeAspect="1"/>
          </p:cNvPicPr>
          <p:nvPr/>
        </p:nvPicPr>
        <p:blipFill rotWithShape="1">
          <a:blip r:embed="rId2"/>
          <a:srcRect b="7472"/>
          <a:stretch/>
        </p:blipFill>
        <p:spPr>
          <a:xfrm>
            <a:off x="475903" y="739140"/>
            <a:ext cx="11240193" cy="6118860"/>
          </a:xfrm>
          <a:prstGeom prst="rect">
            <a:avLst/>
          </a:prstGeom>
        </p:spPr>
      </p:pic>
    </p:spTree>
    <p:extLst>
      <p:ext uri="{BB962C8B-B14F-4D97-AF65-F5344CB8AC3E}">
        <p14:creationId xmlns:p14="http://schemas.microsoft.com/office/powerpoint/2010/main" val="10394070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Espectro Electromagnético</a:t>
            </a:r>
            <a:endParaRPr lang="es-CO" b="1" dirty="0"/>
          </a:p>
        </p:txBody>
      </p:sp>
      <p:sp>
        <p:nvSpPr>
          <p:cNvPr id="4" name="3 CuadroTexto"/>
          <p:cNvSpPr txBox="1"/>
          <p:nvPr/>
        </p:nvSpPr>
        <p:spPr>
          <a:xfrm>
            <a:off x="838200" y="1670118"/>
            <a:ext cx="10515600" cy="2677656"/>
          </a:xfrm>
          <a:prstGeom prst="rect">
            <a:avLst/>
          </a:prstGeom>
          <a:noFill/>
        </p:spPr>
        <p:txBody>
          <a:bodyPr wrap="square" rtlCol="0">
            <a:spAutoFit/>
          </a:bodyPr>
          <a:lstStyle/>
          <a:p>
            <a:pPr marL="457200" indent="-457200" algn="just">
              <a:buFont typeface="Arial" panose="020B0604020202020204" pitchFamily="34" charset="0"/>
              <a:buChar char="•"/>
            </a:pPr>
            <a:r>
              <a:rPr lang="es-CO" sz="2800" dirty="0" smtClean="0"/>
              <a:t>La frecuencia no es mas que la cantidad de veces que sucede un movimiento periódico durante determinado periodo. Cada inversión completa de la onda se llama ciclo.</a:t>
            </a:r>
          </a:p>
          <a:p>
            <a:pPr marL="457200" indent="-457200" algn="just">
              <a:buFont typeface="Arial" panose="020B0604020202020204" pitchFamily="34" charset="0"/>
              <a:buChar char="•"/>
            </a:pPr>
            <a:r>
              <a:rPr lang="es-CO" sz="2800" dirty="0" smtClean="0"/>
              <a:t>La unidad básica de la frecuencia es el Hertz. Un Hertz es igual aun ciclo por segundo.</a:t>
            </a:r>
          </a:p>
          <a:p>
            <a:pPr algn="just"/>
            <a:endParaRPr lang="es-CO" sz="2800" dirty="0"/>
          </a:p>
        </p:txBody>
      </p:sp>
      <p:pic>
        <p:nvPicPr>
          <p:cNvPr id="6" name="Picture 2"/>
          <p:cNvPicPr>
            <a:picLocks noChangeAspect="1" noChangeArrowheads="1"/>
          </p:cNvPicPr>
          <p:nvPr/>
        </p:nvPicPr>
        <p:blipFill>
          <a:blip r:embed="rId2" cstate="print"/>
          <a:srcRect/>
          <a:stretch>
            <a:fillRect/>
          </a:stretch>
        </p:blipFill>
        <p:spPr bwMode="auto">
          <a:xfrm>
            <a:off x="7733267" y="5341450"/>
            <a:ext cx="2037301" cy="621549"/>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3453715" y="5404863"/>
            <a:ext cx="1808047" cy="558136"/>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1391650" y="5406610"/>
            <a:ext cx="1832811" cy="556389"/>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srcRect/>
          <a:stretch>
            <a:fillRect/>
          </a:stretch>
        </p:blipFill>
        <p:spPr bwMode="auto">
          <a:xfrm>
            <a:off x="5491016" y="5404863"/>
            <a:ext cx="2012997" cy="593575"/>
          </a:xfrm>
          <a:prstGeom prst="rect">
            <a:avLst/>
          </a:prstGeom>
          <a:noFill/>
          <a:ln w="9525">
            <a:noFill/>
            <a:miter lim="800000"/>
            <a:headEnd/>
            <a:tailEnd/>
          </a:ln>
          <a:effectLst/>
        </p:spPr>
      </p:pic>
    </p:spTree>
    <p:extLst>
      <p:ext uri="{BB962C8B-B14F-4D97-AF65-F5344CB8AC3E}">
        <p14:creationId xmlns:p14="http://schemas.microsoft.com/office/powerpoint/2010/main" val="36634766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Espectro Electromagnético</a:t>
            </a:r>
            <a:endParaRPr lang="es-CO" b="1" dirty="0"/>
          </a:p>
        </p:txBody>
      </p:sp>
      <p:sp>
        <p:nvSpPr>
          <p:cNvPr id="4" name="3 CuadroTexto"/>
          <p:cNvSpPr txBox="1"/>
          <p:nvPr/>
        </p:nvSpPr>
        <p:spPr>
          <a:xfrm>
            <a:off x="838200" y="1670118"/>
            <a:ext cx="10515600" cy="3970318"/>
          </a:xfrm>
          <a:prstGeom prst="rect">
            <a:avLst/>
          </a:prstGeom>
          <a:noFill/>
        </p:spPr>
        <p:txBody>
          <a:bodyPr wrap="square" rtlCol="0">
            <a:spAutoFit/>
          </a:bodyPr>
          <a:lstStyle/>
          <a:p>
            <a:pPr algn="just"/>
            <a:r>
              <a:rPr lang="es-CO" sz="2800" dirty="0"/>
              <a:t>La </a:t>
            </a:r>
            <a:r>
              <a:rPr lang="es-CO" sz="2800" b="1" dirty="0"/>
              <a:t>FCC</a:t>
            </a:r>
            <a:r>
              <a:rPr lang="es-CO" sz="2800" dirty="0"/>
              <a:t> (Comisión Federal  de Comunicaciones) es el ente regulador en </a:t>
            </a:r>
            <a:r>
              <a:rPr lang="es-CO" sz="2800" b="1" dirty="0"/>
              <a:t>USA</a:t>
            </a:r>
            <a:r>
              <a:rPr lang="es-CO" sz="2800" dirty="0"/>
              <a:t> para la asignación de frecuencias para radio propagación en espacio libre, sin embargo, cada nación altera el </a:t>
            </a:r>
            <a:r>
              <a:rPr lang="es-CO" sz="2800" b="1" dirty="0"/>
              <a:t>espectro</a:t>
            </a:r>
            <a:r>
              <a:rPr lang="es-CO" sz="2800" dirty="0"/>
              <a:t> de acuerdo a las necesidades de comunicación</a:t>
            </a:r>
            <a:r>
              <a:rPr lang="es-CO" sz="2800" dirty="0" smtClean="0"/>
              <a:t>.</a:t>
            </a:r>
          </a:p>
          <a:p>
            <a:pPr algn="just"/>
            <a:endParaRPr lang="es-CO" sz="2800" dirty="0"/>
          </a:p>
          <a:p>
            <a:pPr algn="just"/>
            <a:r>
              <a:rPr lang="es-CO" sz="2800" dirty="0" smtClean="0">
                <a:hlinkClick r:id="rId2" action="ppaction://hlinkfile"/>
              </a:rPr>
              <a:t>Espectro electromagnético de Colombia</a:t>
            </a:r>
            <a:endParaRPr lang="es-CO" sz="2800" dirty="0" smtClean="0"/>
          </a:p>
          <a:p>
            <a:pPr algn="just"/>
            <a:endParaRPr lang="es-CO" sz="2800" dirty="0"/>
          </a:p>
          <a:p>
            <a:pPr algn="just"/>
            <a:r>
              <a:rPr lang="es-CO" sz="2800" dirty="0" smtClean="0"/>
              <a:t>La relación entre frecuencia, velocidad y longitud de onda se expresa como:</a:t>
            </a:r>
            <a:endParaRPr lang="es-CO" sz="2800" dirty="0"/>
          </a:p>
        </p:txBody>
      </p:sp>
      <mc:AlternateContent xmlns:mc="http://schemas.openxmlformats.org/markup-compatibility/2006" xmlns:a14="http://schemas.microsoft.com/office/drawing/2010/main">
        <mc:Choice Requires="a14">
          <p:sp>
            <p:nvSpPr>
              <p:cNvPr id="3" name="Rectángulo 2"/>
              <p:cNvSpPr/>
              <p:nvPr/>
            </p:nvSpPr>
            <p:spPr>
              <a:xfrm>
                <a:off x="4844715" y="5360059"/>
                <a:ext cx="2502569" cy="10125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O" sz="4400" b="1" i="1">
                          <a:latin typeface="Cambria Math" panose="02040503050406030204" pitchFamily="18" charset="0"/>
                        </a:rPr>
                        <m:t>𝝀</m:t>
                      </m:r>
                      <m:r>
                        <a:rPr lang="es-CO" sz="4400" b="0" i="0">
                          <a:latin typeface="Cambria Math" panose="02040503050406030204" pitchFamily="18" charset="0"/>
                        </a:rPr>
                        <m:t>=</m:t>
                      </m:r>
                      <m:f>
                        <m:fPr>
                          <m:type m:val="skw"/>
                          <m:ctrlPr>
                            <a:rPr lang="es-CO" sz="4400" b="0" i="1">
                              <a:latin typeface="Cambria Math" panose="02040503050406030204" pitchFamily="18" charset="0"/>
                            </a:rPr>
                          </m:ctrlPr>
                        </m:fPr>
                        <m:num>
                          <m:r>
                            <a:rPr lang="es-CO" sz="4400" b="1" i="1">
                              <a:latin typeface="Cambria Math" panose="02040503050406030204" pitchFamily="18" charset="0"/>
                            </a:rPr>
                            <m:t>𝒄</m:t>
                          </m:r>
                        </m:num>
                        <m:den>
                          <m:r>
                            <a:rPr lang="es-CO" sz="4400" b="1" i="1">
                              <a:latin typeface="Cambria Math" panose="02040503050406030204" pitchFamily="18" charset="0"/>
                            </a:rPr>
                            <m:t>𝒇</m:t>
                          </m:r>
                        </m:den>
                      </m:f>
                    </m:oMath>
                  </m:oMathPara>
                </a14:m>
                <a:endParaRPr lang="es-CO" sz="4400" dirty="0"/>
              </a:p>
            </p:txBody>
          </p:sp>
        </mc:Choice>
        <mc:Fallback xmlns="">
          <p:sp>
            <p:nvSpPr>
              <p:cNvPr id="3" name="Rectángulo 2"/>
              <p:cNvSpPr>
                <a:spLocks noRot="1" noChangeAspect="1" noMove="1" noResize="1" noEditPoints="1" noAdjustHandles="1" noChangeArrowheads="1" noChangeShapeType="1" noTextEdit="1"/>
              </p:cNvSpPr>
              <p:nvPr/>
            </p:nvSpPr>
            <p:spPr>
              <a:xfrm>
                <a:off x="4844715" y="5360059"/>
                <a:ext cx="2502569" cy="1012521"/>
              </a:xfrm>
              <a:prstGeom prst="rect">
                <a:avLst/>
              </a:prstGeom>
              <a:blipFill rotWithShape="0">
                <a:blip r:embed="rId4"/>
                <a:stretch>
                  <a:fillRect/>
                </a:stretch>
              </a:blipFill>
            </p:spPr>
            <p:txBody>
              <a:bodyPr/>
              <a:lstStyle/>
              <a:p>
                <a:r>
                  <a:rPr lang="es-CO">
                    <a:noFill/>
                  </a:rPr>
                  <a:t> </a:t>
                </a:r>
              </a:p>
            </p:txBody>
          </p:sp>
        </mc:Fallback>
      </mc:AlternateContent>
    </p:spTree>
    <p:extLst>
      <p:ext uri="{BB962C8B-B14F-4D97-AF65-F5344CB8AC3E}">
        <p14:creationId xmlns:p14="http://schemas.microsoft.com/office/powerpoint/2010/main" val="56421556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Espectro Electromagnético</a:t>
            </a:r>
            <a:endParaRPr lang="es-CO" b="1" dirty="0"/>
          </a:p>
        </p:txBody>
      </p:sp>
      <p:pic>
        <p:nvPicPr>
          <p:cNvPr id="6" name="Picture 2"/>
          <p:cNvPicPr>
            <a:picLocks noChangeAspect="1" noChangeArrowheads="1"/>
          </p:cNvPicPr>
          <p:nvPr/>
        </p:nvPicPr>
        <p:blipFill>
          <a:blip r:embed="rId2" cstate="print">
            <a:lum bright="-30000" contrast="40000"/>
          </a:blip>
          <a:srcRect/>
          <a:stretch>
            <a:fillRect/>
          </a:stretch>
        </p:blipFill>
        <p:spPr bwMode="auto">
          <a:xfrm>
            <a:off x="2662709" y="1484005"/>
            <a:ext cx="6842234" cy="4991096"/>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254756104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tos-h.ak.fbcdn.net/hphotos-ak-xfa1/t1.0-9/261760_197042547012707_121333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24" y="1581737"/>
            <a:ext cx="5933802" cy="4450352"/>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a:spLocks noGrp="1"/>
          </p:cNvSpPr>
          <p:nvPr>
            <p:ph type="title"/>
          </p:nvPr>
        </p:nvSpPr>
        <p:spPr>
          <a:xfrm>
            <a:off x="886326" y="0"/>
            <a:ext cx="10515600" cy="1325563"/>
          </a:xfrm>
        </p:spPr>
        <p:txBody>
          <a:bodyPr/>
          <a:lstStyle/>
          <a:p>
            <a:pPr algn="ctr"/>
            <a:r>
              <a:rPr lang="es-CO" b="1" dirty="0" smtClean="0"/>
              <a:t>Espectro Electromagnético</a:t>
            </a:r>
            <a:endParaRPr lang="es-CO" b="1" dirty="0"/>
          </a:p>
        </p:txBody>
      </p:sp>
      <p:pic>
        <p:nvPicPr>
          <p:cNvPr id="3074" name="Picture 2" descr="Resultado de imagen para espectro electromagne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312" y="2087650"/>
            <a:ext cx="546735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665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Sistemas electrónicos de comunicaciones</a:t>
            </a:r>
            <a:endParaRPr lang="es-CO" b="1" dirty="0"/>
          </a:p>
        </p:txBody>
      </p:sp>
      <p:sp>
        <p:nvSpPr>
          <p:cNvPr id="3" name="Marcador de contenido 2"/>
          <p:cNvSpPr>
            <a:spLocks noGrp="1"/>
          </p:cNvSpPr>
          <p:nvPr>
            <p:ph idx="1"/>
          </p:nvPr>
        </p:nvSpPr>
        <p:spPr>
          <a:xfrm>
            <a:off x="838200" y="1825625"/>
            <a:ext cx="10515600" cy="1329055"/>
          </a:xfrm>
        </p:spPr>
        <p:txBody>
          <a:bodyPr/>
          <a:lstStyle/>
          <a:p>
            <a:r>
              <a:rPr lang="es-CO" dirty="0"/>
              <a:t>Un </a:t>
            </a:r>
            <a:r>
              <a:rPr lang="es-CO" b="1" dirty="0"/>
              <a:t>receptor</a:t>
            </a:r>
            <a:r>
              <a:rPr lang="es-CO" dirty="0"/>
              <a:t> es un conjunto de dispositivos y circuitos electrónicos que acepta del </a:t>
            </a:r>
            <a:r>
              <a:rPr lang="es-CO" b="1" dirty="0"/>
              <a:t>medio de transmisión</a:t>
            </a:r>
            <a:r>
              <a:rPr lang="es-CO" dirty="0"/>
              <a:t> las señales transmitidas y las reconvierte a su forma original.</a:t>
            </a:r>
          </a:p>
          <a:p>
            <a:pPr marL="0" indent="0">
              <a:buNone/>
            </a:pPr>
            <a:endParaRPr lang="es-CO" dirty="0"/>
          </a:p>
        </p:txBody>
      </p:sp>
      <p:grpSp>
        <p:nvGrpSpPr>
          <p:cNvPr id="5" name="5 Grupo"/>
          <p:cNvGrpSpPr/>
          <p:nvPr/>
        </p:nvGrpSpPr>
        <p:grpSpPr>
          <a:xfrm>
            <a:off x="892478" y="3881277"/>
            <a:ext cx="10407044" cy="2039283"/>
            <a:chOff x="428596" y="1785926"/>
            <a:chExt cx="8143932" cy="1641310"/>
          </a:xfrm>
        </p:grpSpPr>
        <p:sp>
          <p:nvSpPr>
            <p:cNvPr id="6" name="6 CuadroTexto"/>
            <p:cNvSpPr txBox="1"/>
            <p:nvPr/>
          </p:nvSpPr>
          <p:spPr>
            <a:xfrm>
              <a:off x="571472" y="1928802"/>
              <a:ext cx="1643074" cy="569740"/>
            </a:xfrm>
            <a:prstGeom prst="rect">
              <a:avLst/>
            </a:prstGeom>
            <a:solidFill>
              <a:schemeClr val="bg1">
                <a:lumMod val="85000"/>
              </a:schemeClr>
            </a:solidFill>
            <a:ln w="25400">
              <a:solidFill>
                <a:schemeClr val="tx1"/>
              </a:solidFill>
            </a:ln>
          </p:spPr>
          <p:txBody>
            <a:bodyPr wrap="square" rtlCol="0">
              <a:spAutoFit/>
            </a:bodyPr>
            <a:lstStyle/>
            <a:p>
              <a:pPr algn="ctr"/>
              <a:r>
                <a:rPr lang="es-CO" sz="2000" dirty="0" smtClean="0"/>
                <a:t>Fuente de información</a:t>
              </a:r>
              <a:endParaRPr lang="es-CO" sz="2000" dirty="0"/>
            </a:p>
          </p:txBody>
        </p:sp>
        <p:sp>
          <p:nvSpPr>
            <p:cNvPr id="7" name="7 CuadroTexto"/>
            <p:cNvSpPr txBox="1"/>
            <p:nvPr/>
          </p:nvSpPr>
          <p:spPr>
            <a:xfrm>
              <a:off x="2500298" y="1928802"/>
              <a:ext cx="1643074" cy="569740"/>
            </a:xfrm>
            <a:prstGeom prst="rect">
              <a:avLst/>
            </a:prstGeom>
            <a:solidFill>
              <a:schemeClr val="bg1">
                <a:lumMod val="85000"/>
              </a:schemeClr>
            </a:solidFill>
            <a:ln w="25400">
              <a:solidFill>
                <a:schemeClr val="tx1"/>
              </a:solidFill>
            </a:ln>
          </p:spPr>
          <p:txBody>
            <a:bodyPr wrap="square" rtlCol="0">
              <a:spAutoFit/>
            </a:bodyPr>
            <a:lstStyle/>
            <a:p>
              <a:pPr algn="ctr"/>
              <a:r>
                <a:rPr lang="es-CO" sz="2000" dirty="0" smtClean="0"/>
                <a:t>Transmisor</a:t>
              </a:r>
            </a:p>
            <a:p>
              <a:pPr algn="ctr"/>
              <a:endParaRPr lang="es-CO" sz="2000" dirty="0"/>
            </a:p>
          </p:txBody>
        </p:sp>
        <p:sp>
          <p:nvSpPr>
            <p:cNvPr id="8" name="8 CuadroTexto"/>
            <p:cNvSpPr txBox="1"/>
            <p:nvPr/>
          </p:nvSpPr>
          <p:spPr>
            <a:xfrm>
              <a:off x="4857752" y="1928802"/>
              <a:ext cx="1643074" cy="569740"/>
            </a:xfrm>
            <a:prstGeom prst="rect">
              <a:avLst/>
            </a:prstGeom>
            <a:solidFill>
              <a:schemeClr val="bg1">
                <a:lumMod val="85000"/>
              </a:schemeClr>
            </a:solidFill>
            <a:ln w="25400">
              <a:solidFill>
                <a:schemeClr val="tx1"/>
              </a:solidFill>
            </a:ln>
          </p:spPr>
          <p:txBody>
            <a:bodyPr wrap="square" rtlCol="0">
              <a:spAutoFit/>
            </a:bodyPr>
            <a:lstStyle/>
            <a:p>
              <a:pPr algn="ctr"/>
              <a:r>
                <a:rPr lang="es-CO" sz="2000" dirty="0" smtClean="0"/>
                <a:t>Receptor</a:t>
              </a:r>
            </a:p>
            <a:p>
              <a:pPr algn="ctr"/>
              <a:endParaRPr lang="es-CO" sz="2000" dirty="0"/>
            </a:p>
          </p:txBody>
        </p:sp>
        <p:sp>
          <p:nvSpPr>
            <p:cNvPr id="9" name="9 CuadroTexto"/>
            <p:cNvSpPr txBox="1"/>
            <p:nvPr/>
          </p:nvSpPr>
          <p:spPr>
            <a:xfrm>
              <a:off x="6786578" y="1935296"/>
              <a:ext cx="1643074" cy="569740"/>
            </a:xfrm>
            <a:prstGeom prst="rect">
              <a:avLst/>
            </a:prstGeom>
            <a:solidFill>
              <a:schemeClr val="bg1">
                <a:lumMod val="85000"/>
              </a:schemeClr>
            </a:solidFill>
            <a:ln w="25400">
              <a:solidFill>
                <a:schemeClr val="tx1"/>
              </a:solidFill>
            </a:ln>
          </p:spPr>
          <p:txBody>
            <a:bodyPr wrap="square" rtlCol="0">
              <a:spAutoFit/>
            </a:bodyPr>
            <a:lstStyle/>
            <a:p>
              <a:pPr algn="ctr"/>
              <a:r>
                <a:rPr lang="es-CO" sz="2000" dirty="0" smtClean="0"/>
                <a:t>Destino de información</a:t>
              </a:r>
              <a:endParaRPr lang="es-CO" sz="2000" dirty="0"/>
            </a:p>
          </p:txBody>
        </p:sp>
        <p:sp>
          <p:nvSpPr>
            <p:cNvPr id="10" name="10 Rectángulo"/>
            <p:cNvSpPr/>
            <p:nvPr/>
          </p:nvSpPr>
          <p:spPr>
            <a:xfrm>
              <a:off x="428596" y="1785926"/>
              <a:ext cx="3857652" cy="9286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sp>
          <p:nvSpPr>
            <p:cNvPr id="11" name="11 Rectángulo"/>
            <p:cNvSpPr/>
            <p:nvPr/>
          </p:nvSpPr>
          <p:spPr>
            <a:xfrm>
              <a:off x="4714876" y="1785926"/>
              <a:ext cx="3857652" cy="9286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cxnSp>
          <p:nvCxnSpPr>
            <p:cNvPr id="12" name="12 Conector recto de flecha"/>
            <p:cNvCxnSpPr>
              <a:stCxn id="10" idx="3"/>
              <a:endCxn id="11" idx="1"/>
            </p:cNvCxnSpPr>
            <p:nvPr/>
          </p:nvCxnSpPr>
          <p:spPr>
            <a:xfrm>
              <a:off x="4286248" y="2250273"/>
              <a:ext cx="42862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3 Conector recto de flecha"/>
            <p:cNvCxnSpPr>
              <a:stCxn id="8" idx="3"/>
              <a:endCxn id="9" idx="1"/>
            </p:cNvCxnSpPr>
            <p:nvPr/>
          </p:nvCxnSpPr>
          <p:spPr>
            <a:xfrm>
              <a:off x="6500826" y="2213673"/>
              <a:ext cx="285752" cy="64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4 Conector recto de flecha"/>
            <p:cNvCxnSpPr>
              <a:stCxn id="6" idx="3"/>
              <a:endCxn id="7" idx="1"/>
            </p:cNvCxnSpPr>
            <p:nvPr/>
          </p:nvCxnSpPr>
          <p:spPr>
            <a:xfrm>
              <a:off x="2214546" y="2213673"/>
              <a:ext cx="2857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15 CuadroTexto"/>
            <p:cNvSpPr txBox="1"/>
            <p:nvPr/>
          </p:nvSpPr>
          <p:spPr>
            <a:xfrm>
              <a:off x="3643306" y="2857496"/>
              <a:ext cx="1643074" cy="569740"/>
            </a:xfrm>
            <a:prstGeom prst="rect">
              <a:avLst/>
            </a:prstGeom>
            <a:solidFill>
              <a:schemeClr val="bg1">
                <a:lumMod val="85000"/>
              </a:schemeClr>
            </a:solidFill>
            <a:ln w="25400">
              <a:solidFill>
                <a:schemeClr val="tx1"/>
              </a:solidFill>
            </a:ln>
          </p:spPr>
          <p:txBody>
            <a:bodyPr wrap="square" rtlCol="0">
              <a:spAutoFit/>
            </a:bodyPr>
            <a:lstStyle/>
            <a:p>
              <a:pPr algn="ctr"/>
              <a:r>
                <a:rPr lang="es-CO" sz="2000" dirty="0" smtClean="0"/>
                <a:t>Medio de transmisión</a:t>
              </a:r>
              <a:endParaRPr lang="es-CO" sz="2000" dirty="0"/>
            </a:p>
          </p:txBody>
        </p:sp>
        <p:cxnSp>
          <p:nvCxnSpPr>
            <p:cNvPr id="16" name="16 Conector recto de flecha"/>
            <p:cNvCxnSpPr>
              <a:stCxn id="15" idx="0"/>
            </p:cNvCxnSpPr>
            <p:nvPr/>
          </p:nvCxnSpPr>
          <p:spPr>
            <a:xfrm flipV="1">
              <a:off x="4464844" y="2232837"/>
              <a:ext cx="834" cy="6246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33904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Modulación y demodulación</a:t>
            </a:r>
            <a:endParaRPr lang="es-CO" b="1" dirty="0"/>
          </a:p>
        </p:txBody>
      </p:sp>
      <p:sp>
        <p:nvSpPr>
          <p:cNvPr id="3" name="Marcador de contenido 2"/>
          <p:cNvSpPr>
            <a:spLocks noGrp="1"/>
          </p:cNvSpPr>
          <p:nvPr>
            <p:ph idx="1"/>
          </p:nvPr>
        </p:nvSpPr>
        <p:spPr>
          <a:xfrm>
            <a:off x="838200" y="1825625"/>
            <a:ext cx="10515600" cy="4266578"/>
          </a:xfrm>
        </p:spPr>
        <p:txBody>
          <a:bodyPr>
            <a:normAutofit/>
          </a:bodyPr>
          <a:lstStyle/>
          <a:p>
            <a:pPr algn="just"/>
            <a:r>
              <a:rPr lang="es-CO" dirty="0"/>
              <a:t>No es práctico propagar señales de información a través de cables metálicos o de fibra óptica o de la atmosfera terrestre, con frecuencia es necesario </a:t>
            </a:r>
            <a:r>
              <a:rPr lang="es-CO" b="1" dirty="0"/>
              <a:t>modular</a:t>
            </a:r>
            <a:r>
              <a:rPr lang="es-CO" dirty="0"/>
              <a:t> la información de la fuente, con una señal analógica de mayor frecuencia llamada </a:t>
            </a:r>
            <a:r>
              <a:rPr lang="es-CO" b="1" dirty="0"/>
              <a:t>portadora</a:t>
            </a:r>
            <a:r>
              <a:rPr lang="es-CO" dirty="0"/>
              <a:t>.</a:t>
            </a:r>
          </a:p>
          <a:p>
            <a:pPr algn="just"/>
            <a:r>
              <a:rPr lang="es-CO" b="1" dirty="0" smtClean="0"/>
              <a:t>Modulación</a:t>
            </a:r>
            <a:r>
              <a:rPr lang="es-CO" dirty="0" smtClean="0"/>
              <a:t> </a:t>
            </a:r>
            <a:r>
              <a:rPr lang="es-CO" dirty="0"/>
              <a:t>no es más que el proceso de </a:t>
            </a:r>
            <a:r>
              <a:rPr lang="es-CO" b="1" dirty="0"/>
              <a:t>cambiar</a:t>
            </a:r>
            <a:r>
              <a:rPr lang="es-CO" dirty="0"/>
              <a:t> una o más propiedades de la portadora, en proporción con la señal de información.</a:t>
            </a:r>
          </a:p>
          <a:p>
            <a:pPr algn="just"/>
            <a:r>
              <a:rPr lang="es-CO" dirty="0" smtClean="0"/>
              <a:t>La </a:t>
            </a:r>
            <a:r>
              <a:rPr lang="es-CO" dirty="0"/>
              <a:t>señal portadora transporta la información a través del sistema. La señal de la información modula a la portadora, </a:t>
            </a:r>
            <a:r>
              <a:rPr lang="es-CO" b="1" dirty="0"/>
              <a:t>cambiando</a:t>
            </a:r>
            <a:r>
              <a:rPr lang="es-CO" dirty="0"/>
              <a:t> su </a:t>
            </a:r>
            <a:r>
              <a:rPr lang="es-CO" b="1" dirty="0"/>
              <a:t>amplitud, frecuencia o fase</a:t>
            </a:r>
            <a:r>
              <a:rPr lang="es-CO" b="1" dirty="0" smtClean="0"/>
              <a:t>.</a:t>
            </a:r>
          </a:p>
          <a:p>
            <a:pPr algn="just"/>
            <a:endParaRPr lang="es-CO" b="1" dirty="0"/>
          </a:p>
        </p:txBody>
      </p:sp>
      <p:pic>
        <p:nvPicPr>
          <p:cNvPr id="4" name="Imagen 3"/>
          <p:cNvPicPr>
            <a:picLocks noChangeAspect="1"/>
          </p:cNvPicPr>
          <p:nvPr/>
        </p:nvPicPr>
        <p:blipFill>
          <a:blip r:embed="rId2"/>
          <a:stretch>
            <a:fillRect/>
          </a:stretch>
        </p:blipFill>
        <p:spPr>
          <a:xfrm>
            <a:off x="9810850" y="6092203"/>
            <a:ext cx="2381150" cy="765797"/>
          </a:xfrm>
          <a:prstGeom prst="rect">
            <a:avLst/>
          </a:prstGeom>
        </p:spPr>
      </p:pic>
    </p:spTree>
    <p:extLst>
      <p:ext uri="{BB962C8B-B14F-4D97-AF65-F5344CB8AC3E}">
        <p14:creationId xmlns:p14="http://schemas.microsoft.com/office/powerpoint/2010/main" val="23447752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Modulación y demodulación</a:t>
            </a:r>
            <a:endParaRPr lang="es-CO" b="1" dirty="0"/>
          </a:p>
        </p:txBody>
      </p:sp>
      <p:sp>
        <p:nvSpPr>
          <p:cNvPr id="3" name="Marcador de contenido 2"/>
          <p:cNvSpPr>
            <a:spLocks noGrp="1"/>
          </p:cNvSpPr>
          <p:nvPr>
            <p:ph idx="1"/>
          </p:nvPr>
        </p:nvSpPr>
        <p:spPr>
          <a:xfrm>
            <a:off x="838200" y="1825625"/>
            <a:ext cx="10515600" cy="4712335"/>
          </a:xfrm>
        </p:spPr>
        <p:txBody>
          <a:bodyPr>
            <a:normAutofit lnSpcReduction="10000"/>
          </a:bodyPr>
          <a:lstStyle/>
          <a:p>
            <a:pPr algn="just"/>
            <a:r>
              <a:rPr lang="es-CO" dirty="0"/>
              <a:t>Los dos </a:t>
            </a:r>
            <a:r>
              <a:rPr lang="es-CO" b="1" dirty="0"/>
              <a:t>tipos</a:t>
            </a:r>
            <a:r>
              <a:rPr lang="es-CO" dirty="0"/>
              <a:t> </a:t>
            </a:r>
            <a:r>
              <a:rPr lang="es-CO" b="1" dirty="0"/>
              <a:t>básicos</a:t>
            </a:r>
            <a:r>
              <a:rPr lang="es-CO" dirty="0"/>
              <a:t> de comunicaciones electrónicas son </a:t>
            </a:r>
            <a:r>
              <a:rPr lang="es-CO" b="1" dirty="0"/>
              <a:t>analógico</a:t>
            </a:r>
            <a:r>
              <a:rPr lang="es-CO" dirty="0"/>
              <a:t> y </a:t>
            </a:r>
            <a:r>
              <a:rPr lang="es-CO" b="1" dirty="0"/>
              <a:t>digital</a:t>
            </a:r>
            <a:r>
              <a:rPr lang="es-CO" dirty="0"/>
              <a:t>. </a:t>
            </a:r>
          </a:p>
          <a:p>
            <a:pPr algn="just"/>
            <a:r>
              <a:rPr lang="es-CO" dirty="0" smtClean="0"/>
              <a:t>Un </a:t>
            </a:r>
            <a:r>
              <a:rPr lang="es-CO" dirty="0"/>
              <a:t>sistema </a:t>
            </a:r>
            <a:r>
              <a:rPr lang="es-CO" b="1" dirty="0"/>
              <a:t>analógico</a:t>
            </a:r>
            <a:r>
              <a:rPr lang="es-CO" dirty="0"/>
              <a:t> es aquel en el cual la energía se transmite y se recibe en forma </a:t>
            </a:r>
            <a:r>
              <a:rPr lang="es-CO" b="1" dirty="0"/>
              <a:t>analógica</a:t>
            </a:r>
            <a:r>
              <a:rPr lang="es-CO" dirty="0"/>
              <a:t>. Además, tanto la </a:t>
            </a:r>
            <a:r>
              <a:rPr lang="es-CO" b="1" dirty="0"/>
              <a:t>información</a:t>
            </a:r>
            <a:r>
              <a:rPr lang="es-CO" dirty="0"/>
              <a:t> como la </a:t>
            </a:r>
            <a:r>
              <a:rPr lang="es-CO" b="1" dirty="0"/>
              <a:t>portadora</a:t>
            </a:r>
            <a:r>
              <a:rPr lang="es-CO" dirty="0"/>
              <a:t> son señales </a:t>
            </a:r>
            <a:r>
              <a:rPr lang="es-CO" b="1" dirty="0"/>
              <a:t>analógicas</a:t>
            </a:r>
            <a:r>
              <a:rPr lang="es-CO" dirty="0" smtClean="0"/>
              <a:t>.</a:t>
            </a:r>
          </a:p>
          <a:p>
            <a:pPr algn="just"/>
            <a:r>
              <a:rPr lang="es-CO" dirty="0"/>
              <a:t>Comunicaciones </a:t>
            </a:r>
            <a:r>
              <a:rPr lang="es-CO" b="1" dirty="0"/>
              <a:t>digitales</a:t>
            </a:r>
            <a:r>
              <a:rPr lang="es-CO" dirty="0"/>
              <a:t> abarca </a:t>
            </a:r>
            <a:r>
              <a:rPr lang="es-CO" b="1" dirty="0"/>
              <a:t>transmisión digital y radio </a:t>
            </a:r>
            <a:r>
              <a:rPr lang="es-CO" b="1" dirty="0" smtClean="0"/>
              <a:t>digital</a:t>
            </a:r>
            <a:r>
              <a:rPr lang="es-CO" dirty="0" smtClean="0"/>
              <a:t>. La </a:t>
            </a:r>
            <a:r>
              <a:rPr lang="es-CO" dirty="0"/>
              <a:t>primera es un sistema digital </a:t>
            </a:r>
            <a:r>
              <a:rPr lang="es-CO" b="1" dirty="0"/>
              <a:t>verdadero</a:t>
            </a:r>
            <a:r>
              <a:rPr lang="es-CO" dirty="0"/>
              <a:t> donde </a:t>
            </a:r>
            <a:r>
              <a:rPr lang="es-CO" b="1" dirty="0"/>
              <a:t>no</a:t>
            </a:r>
            <a:r>
              <a:rPr lang="es-CO" dirty="0"/>
              <a:t> hay portadora analógica y la fuente de la información </a:t>
            </a:r>
            <a:r>
              <a:rPr lang="es-CO" b="1" dirty="0"/>
              <a:t>puede</a:t>
            </a:r>
            <a:r>
              <a:rPr lang="es-CO" dirty="0"/>
              <a:t> tener forma digital o analógica</a:t>
            </a:r>
            <a:r>
              <a:rPr lang="es-CO" dirty="0" smtClean="0"/>
              <a:t>.</a:t>
            </a:r>
            <a:endParaRPr lang="es-CO" dirty="0"/>
          </a:p>
          <a:p>
            <a:pPr algn="just"/>
            <a:r>
              <a:rPr lang="es-CO" dirty="0"/>
              <a:t>La radio digital es la transmisión de portadoras </a:t>
            </a:r>
            <a:r>
              <a:rPr lang="es-CO" b="1" dirty="0"/>
              <a:t>analógicas</a:t>
            </a:r>
            <a:r>
              <a:rPr lang="es-CO" dirty="0"/>
              <a:t> moduladas digitalmente. La señal moduladora y la señal demoduladora son </a:t>
            </a:r>
            <a:r>
              <a:rPr lang="es-CO" b="1" dirty="0"/>
              <a:t>pulsos digitales</a:t>
            </a:r>
            <a:r>
              <a:rPr lang="es-CO" dirty="0"/>
              <a:t>. </a:t>
            </a:r>
          </a:p>
          <a:p>
            <a:pPr algn="just"/>
            <a:endParaRPr lang="es-CO" dirty="0"/>
          </a:p>
        </p:txBody>
      </p:sp>
      <p:pic>
        <p:nvPicPr>
          <p:cNvPr id="4" name="Imagen 3"/>
          <p:cNvPicPr>
            <a:picLocks noChangeAspect="1"/>
          </p:cNvPicPr>
          <p:nvPr/>
        </p:nvPicPr>
        <p:blipFill>
          <a:blip r:embed="rId2"/>
          <a:stretch>
            <a:fillRect/>
          </a:stretch>
        </p:blipFill>
        <p:spPr>
          <a:xfrm>
            <a:off x="9810850" y="6092203"/>
            <a:ext cx="2381150" cy="765797"/>
          </a:xfrm>
          <a:prstGeom prst="rect">
            <a:avLst/>
          </a:prstGeom>
        </p:spPr>
      </p:pic>
    </p:spTree>
    <p:extLst>
      <p:ext uri="{BB962C8B-B14F-4D97-AF65-F5344CB8AC3E}">
        <p14:creationId xmlns:p14="http://schemas.microsoft.com/office/powerpoint/2010/main" val="403468624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Modulación y demodulación</a:t>
            </a:r>
            <a:endParaRPr lang="es-CO" b="1" dirty="0"/>
          </a:p>
        </p:txBody>
      </p:sp>
      <p:pic>
        <p:nvPicPr>
          <p:cNvPr id="4" name="Imagen 3"/>
          <p:cNvPicPr>
            <a:picLocks noChangeAspect="1"/>
          </p:cNvPicPr>
          <p:nvPr/>
        </p:nvPicPr>
        <p:blipFill>
          <a:blip r:embed="rId2"/>
          <a:stretch>
            <a:fillRect/>
          </a:stretch>
        </p:blipFill>
        <p:spPr>
          <a:xfrm>
            <a:off x="9810850" y="6092203"/>
            <a:ext cx="2381150" cy="765797"/>
          </a:xfrm>
          <a:prstGeom prst="rect">
            <a:avLst/>
          </a:prstGeom>
        </p:spPr>
      </p:pic>
      <p:grpSp>
        <p:nvGrpSpPr>
          <p:cNvPr id="27" name="Grupo 26"/>
          <p:cNvGrpSpPr/>
          <p:nvPr/>
        </p:nvGrpSpPr>
        <p:grpSpPr>
          <a:xfrm>
            <a:off x="2051781" y="1994435"/>
            <a:ext cx="7504511" cy="3830961"/>
            <a:chOff x="1402080" y="2644140"/>
            <a:chExt cx="7504511" cy="3830961"/>
          </a:xfrm>
        </p:grpSpPr>
        <mc:AlternateContent xmlns:mc="http://schemas.openxmlformats.org/markup-compatibility/2006" xmlns:a14="http://schemas.microsoft.com/office/drawing/2010/main">
          <mc:Choice Requires="a14">
            <p:sp>
              <p:nvSpPr>
                <p:cNvPr id="5" name="Rectángulo 4"/>
                <p:cNvSpPr/>
                <p:nvPr/>
              </p:nvSpPr>
              <p:spPr>
                <a:xfrm>
                  <a:off x="3063241" y="3587234"/>
                  <a:ext cx="5843350"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CO" sz="4000" b="1" i="1">
                            <a:latin typeface="Cambria Math" panose="02040503050406030204" pitchFamily="18" charset="0"/>
                          </a:rPr>
                          <m:t>𝒗</m:t>
                        </m:r>
                        <m:d>
                          <m:dPr>
                            <m:ctrlPr>
                              <a:rPr lang="es-CO" sz="4000" b="1" i="1">
                                <a:latin typeface="Cambria Math" panose="02040503050406030204" pitchFamily="18" charset="0"/>
                              </a:rPr>
                            </m:ctrlPr>
                          </m:dPr>
                          <m:e>
                            <m:r>
                              <a:rPr lang="es-CO" sz="4000" b="1" i="1">
                                <a:latin typeface="Cambria Math" panose="02040503050406030204" pitchFamily="18" charset="0"/>
                              </a:rPr>
                              <m:t>𝒕</m:t>
                            </m:r>
                          </m:e>
                        </m:d>
                        <m:r>
                          <a:rPr lang="es-CO" sz="4000" b="0" i="0">
                            <a:latin typeface="Cambria Math" panose="02040503050406030204" pitchFamily="18" charset="0"/>
                          </a:rPr>
                          <m:t>=</m:t>
                        </m:r>
                        <m:r>
                          <a:rPr lang="es-CO" sz="4000" b="1" i="1">
                            <a:latin typeface="Cambria Math" panose="02040503050406030204" pitchFamily="18" charset="0"/>
                          </a:rPr>
                          <m:t>𝑽</m:t>
                        </m:r>
                        <m:func>
                          <m:funcPr>
                            <m:ctrlPr>
                              <a:rPr lang="es-CO" sz="4000" b="1" i="1">
                                <a:latin typeface="Cambria Math" panose="02040503050406030204" pitchFamily="18" charset="0"/>
                              </a:rPr>
                            </m:ctrlPr>
                          </m:funcPr>
                          <m:fName>
                            <m:r>
                              <a:rPr lang="es-CO" sz="4000" b="1" i="0">
                                <a:latin typeface="Cambria Math" panose="02040503050406030204" pitchFamily="18" charset="0"/>
                              </a:rPr>
                              <m:t>𝐬𝐢𝐧</m:t>
                            </m:r>
                          </m:fName>
                          <m:e>
                            <m:d>
                              <m:dPr>
                                <m:ctrlPr>
                                  <a:rPr lang="es-CO" sz="4000" b="0" i="1">
                                    <a:latin typeface="Cambria Math" panose="02040503050406030204" pitchFamily="18" charset="0"/>
                                  </a:rPr>
                                </m:ctrlPr>
                              </m:dPr>
                              <m:e>
                                <m:r>
                                  <a:rPr lang="es-CO" sz="4000" b="0" i="0">
                                    <a:latin typeface="Cambria Math" panose="02040503050406030204" pitchFamily="18" charset="0"/>
                                  </a:rPr>
                                  <m:t>2</m:t>
                                </m:r>
                                <m:r>
                                  <a:rPr lang="es-CO" sz="4000" b="1" i="1">
                                    <a:latin typeface="Cambria Math" panose="02040503050406030204" pitchFamily="18" charset="0"/>
                                  </a:rPr>
                                  <m:t>𝝅</m:t>
                                </m:r>
                                <m:r>
                                  <a:rPr lang="es-CO" sz="4000" b="1" i="1">
                                    <a:latin typeface="Cambria Math" panose="02040503050406030204" pitchFamily="18" charset="0"/>
                                  </a:rPr>
                                  <m:t>𝒇𝒕</m:t>
                                </m:r>
                                <m:r>
                                  <a:rPr lang="es-CO" sz="4000" b="0" i="0">
                                    <a:latin typeface="Cambria Math" panose="02040503050406030204" pitchFamily="18" charset="0"/>
                                  </a:rPr>
                                  <m:t>+</m:t>
                                </m:r>
                                <m:r>
                                  <a:rPr lang="es-CO" sz="4000" b="1" i="1">
                                    <a:latin typeface="Cambria Math" panose="02040503050406030204" pitchFamily="18" charset="0"/>
                                  </a:rPr>
                                  <m:t>𝜽</m:t>
                                </m:r>
                              </m:e>
                            </m:d>
                          </m:e>
                        </m:func>
                      </m:oMath>
                    </m:oMathPara>
                  </a14:m>
                  <a:endParaRPr lang="es-CO" sz="4000" dirty="0"/>
                </a:p>
              </p:txBody>
            </p:sp>
          </mc:Choice>
          <mc:Fallback xmlns="">
            <p:sp>
              <p:nvSpPr>
                <p:cNvPr id="5" name="Rectángulo 4"/>
                <p:cNvSpPr>
                  <a:spLocks noRot="1" noChangeAspect="1" noMove="1" noResize="1" noEditPoints="1" noAdjustHandles="1" noChangeArrowheads="1" noChangeShapeType="1" noTextEdit="1"/>
                </p:cNvSpPr>
                <p:nvPr/>
              </p:nvSpPr>
              <p:spPr>
                <a:xfrm>
                  <a:off x="3063241" y="3587234"/>
                  <a:ext cx="5843350" cy="707886"/>
                </a:xfrm>
                <a:prstGeom prst="rect">
                  <a:avLst/>
                </a:prstGeom>
                <a:blipFill rotWithShape="0">
                  <a:blip r:embed="rId3"/>
                  <a:stretch>
                    <a:fillRect/>
                  </a:stretch>
                </a:blipFill>
              </p:spPr>
              <p:txBody>
                <a:bodyPr/>
                <a:lstStyle/>
                <a:p>
                  <a:r>
                    <a:rPr lang="es-CO">
                      <a:noFill/>
                    </a:rPr>
                    <a:t> </a:t>
                  </a:r>
                </a:p>
              </p:txBody>
            </p:sp>
          </mc:Fallback>
        </mc:AlternateContent>
        <p:sp>
          <p:nvSpPr>
            <p:cNvPr id="6" name="CuadroTexto 5"/>
            <p:cNvSpPr txBox="1"/>
            <p:nvPr/>
          </p:nvSpPr>
          <p:spPr>
            <a:xfrm>
              <a:off x="4663440" y="2651760"/>
              <a:ext cx="960120" cy="584775"/>
            </a:xfrm>
            <a:prstGeom prst="rect">
              <a:avLst/>
            </a:prstGeom>
            <a:noFill/>
          </p:spPr>
          <p:txBody>
            <a:bodyPr wrap="square" rtlCol="0">
              <a:spAutoFit/>
            </a:bodyPr>
            <a:lstStyle/>
            <a:p>
              <a:pPr algn="ctr"/>
              <a:r>
                <a:rPr lang="es-CO" sz="3200" dirty="0" smtClean="0"/>
                <a:t>AM</a:t>
              </a:r>
              <a:endParaRPr lang="es-CO" sz="3200" dirty="0"/>
            </a:p>
          </p:txBody>
        </p:sp>
        <p:sp>
          <p:nvSpPr>
            <p:cNvPr id="7" name="CuadroTexto 6"/>
            <p:cNvSpPr txBox="1"/>
            <p:nvPr/>
          </p:nvSpPr>
          <p:spPr>
            <a:xfrm>
              <a:off x="6621780" y="2644140"/>
              <a:ext cx="960120" cy="584775"/>
            </a:xfrm>
            <a:prstGeom prst="rect">
              <a:avLst/>
            </a:prstGeom>
            <a:noFill/>
          </p:spPr>
          <p:txBody>
            <a:bodyPr wrap="square" rtlCol="0">
              <a:spAutoFit/>
            </a:bodyPr>
            <a:lstStyle/>
            <a:p>
              <a:pPr algn="ctr"/>
              <a:r>
                <a:rPr lang="es-CO" sz="3200" dirty="0" smtClean="0"/>
                <a:t>FM</a:t>
              </a:r>
              <a:endParaRPr lang="es-CO" sz="3200" dirty="0"/>
            </a:p>
          </p:txBody>
        </p:sp>
        <p:sp>
          <p:nvSpPr>
            <p:cNvPr id="8" name="CuadroTexto 7"/>
            <p:cNvSpPr txBox="1"/>
            <p:nvPr/>
          </p:nvSpPr>
          <p:spPr>
            <a:xfrm>
              <a:off x="7787640" y="2644140"/>
              <a:ext cx="960120" cy="584775"/>
            </a:xfrm>
            <a:prstGeom prst="rect">
              <a:avLst/>
            </a:prstGeom>
            <a:noFill/>
          </p:spPr>
          <p:txBody>
            <a:bodyPr wrap="square" rtlCol="0">
              <a:spAutoFit/>
            </a:bodyPr>
            <a:lstStyle/>
            <a:p>
              <a:pPr algn="ctr"/>
              <a:r>
                <a:rPr lang="es-CO" sz="3200" dirty="0"/>
                <a:t>P</a:t>
              </a:r>
              <a:r>
                <a:rPr lang="es-CO" sz="3200" dirty="0" smtClean="0"/>
                <a:t>M</a:t>
              </a:r>
              <a:endParaRPr lang="es-CO" sz="3200" dirty="0"/>
            </a:p>
          </p:txBody>
        </p:sp>
        <p:sp>
          <p:nvSpPr>
            <p:cNvPr id="9" name="CuadroTexto 8"/>
            <p:cNvSpPr txBox="1"/>
            <p:nvPr/>
          </p:nvSpPr>
          <p:spPr>
            <a:xfrm>
              <a:off x="4655820" y="4907280"/>
              <a:ext cx="960120" cy="584775"/>
            </a:xfrm>
            <a:prstGeom prst="rect">
              <a:avLst/>
            </a:prstGeom>
            <a:noFill/>
          </p:spPr>
          <p:txBody>
            <a:bodyPr wrap="square" rtlCol="0">
              <a:spAutoFit/>
            </a:bodyPr>
            <a:lstStyle/>
            <a:p>
              <a:pPr algn="ctr"/>
              <a:r>
                <a:rPr lang="es-CO" sz="3200" dirty="0" smtClean="0"/>
                <a:t>ASK</a:t>
              </a:r>
              <a:endParaRPr lang="es-CO" sz="3200" dirty="0"/>
            </a:p>
          </p:txBody>
        </p:sp>
        <p:sp>
          <p:nvSpPr>
            <p:cNvPr id="10" name="CuadroTexto 9"/>
            <p:cNvSpPr txBox="1"/>
            <p:nvPr/>
          </p:nvSpPr>
          <p:spPr>
            <a:xfrm>
              <a:off x="6614160" y="4899660"/>
              <a:ext cx="960120" cy="584775"/>
            </a:xfrm>
            <a:prstGeom prst="rect">
              <a:avLst/>
            </a:prstGeom>
            <a:noFill/>
          </p:spPr>
          <p:txBody>
            <a:bodyPr wrap="square" rtlCol="0">
              <a:spAutoFit/>
            </a:bodyPr>
            <a:lstStyle/>
            <a:p>
              <a:pPr algn="ctr"/>
              <a:r>
                <a:rPr lang="es-CO" sz="3200" dirty="0" smtClean="0"/>
                <a:t>FSK</a:t>
              </a:r>
              <a:endParaRPr lang="es-CO" sz="3200" dirty="0"/>
            </a:p>
          </p:txBody>
        </p:sp>
        <p:sp>
          <p:nvSpPr>
            <p:cNvPr id="11" name="CuadroTexto 10"/>
            <p:cNvSpPr txBox="1"/>
            <p:nvPr/>
          </p:nvSpPr>
          <p:spPr>
            <a:xfrm>
              <a:off x="7780020" y="4899660"/>
              <a:ext cx="960120" cy="584775"/>
            </a:xfrm>
            <a:prstGeom prst="rect">
              <a:avLst/>
            </a:prstGeom>
            <a:noFill/>
          </p:spPr>
          <p:txBody>
            <a:bodyPr wrap="square" rtlCol="0">
              <a:spAutoFit/>
            </a:bodyPr>
            <a:lstStyle/>
            <a:p>
              <a:pPr algn="ctr"/>
              <a:r>
                <a:rPr lang="es-CO" sz="3200" dirty="0" smtClean="0"/>
                <a:t>PSK</a:t>
              </a:r>
              <a:endParaRPr lang="es-CO" sz="3200" dirty="0"/>
            </a:p>
          </p:txBody>
        </p:sp>
        <p:sp>
          <p:nvSpPr>
            <p:cNvPr id="12" name="CuadroTexto 11"/>
            <p:cNvSpPr txBox="1"/>
            <p:nvPr/>
          </p:nvSpPr>
          <p:spPr>
            <a:xfrm>
              <a:off x="1409700" y="2644140"/>
              <a:ext cx="2255520" cy="584775"/>
            </a:xfrm>
            <a:prstGeom prst="rect">
              <a:avLst/>
            </a:prstGeom>
            <a:noFill/>
          </p:spPr>
          <p:txBody>
            <a:bodyPr wrap="square" rtlCol="0">
              <a:spAutoFit/>
            </a:bodyPr>
            <a:lstStyle/>
            <a:p>
              <a:pPr algn="ctr"/>
              <a:r>
                <a:rPr lang="es-CO" sz="3200" dirty="0" smtClean="0"/>
                <a:t>Analógica</a:t>
              </a:r>
              <a:endParaRPr lang="es-CO" sz="3200" dirty="0"/>
            </a:p>
          </p:txBody>
        </p:sp>
        <p:sp>
          <p:nvSpPr>
            <p:cNvPr id="13" name="CuadroTexto 12"/>
            <p:cNvSpPr txBox="1"/>
            <p:nvPr/>
          </p:nvSpPr>
          <p:spPr>
            <a:xfrm>
              <a:off x="1402080" y="4899660"/>
              <a:ext cx="2255520" cy="584775"/>
            </a:xfrm>
            <a:prstGeom prst="rect">
              <a:avLst/>
            </a:prstGeom>
            <a:noFill/>
          </p:spPr>
          <p:txBody>
            <a:bodyPr wrap="square" rtlCol="0">
              <a:spAutoFit/>
            </a:bodyPr>
            <a:lstStyle/>
            <a:p>
              <a:pPr algn="ctr"/>
              <a:r>
                <a:rPr lang="es-CO" sz="3200" dirty="0" smtClean="0"/>
                <a:t>Digital</a:t>
              </a:r>
              <a:endParaRPr lang="es-CO" sz="3200" dirty="0"/>
            </a:p>
          </p:txBody>
        </p:sp>
        <p:cxnSp>
          <p:nvCxnSpPr>
            <p:cNvPr id="15" name="Conector recto de flecha 14"/>
            <p:cNvCxnSpPr>
              <a:stCxn id="6" idx="2"/>
            </p:cNvCxnSpPr>
            <p:nvPr/>
          </p:nvCxnSpPr>
          <p:spPr>
            <a:xfrm>
              <a:off x="5143500" y="3236535"/>
              <a:ext cx="0" cy="350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7121099" y="3239743"/>
              <a:ext cx="0" cy="350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8236021" y="3235729"/>
              <a:ext cx="0" cy="350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a:stCxn id="9" idx="0"/>
            </p:cNvCxnSpPr>
            <p:nvPr/>
          </p:nvCxnSpPr>
          <p:spPr>
            <a:xfrm flipV="1">
              <a:off x="5135880" y="4475747"/>
              <a:ext cx="7620" cy="43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flipV="1">
              <a:off x="7044891" y="4471733"/>
              <a:ext cx="7620" cy="43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8207945" y="4479750"/>
              <a:ext cx="7620" cy="431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uadroTexto 21"/>
            <p:cNvSpPr txBox="1"/>
            <p:nvPr/>
          </p:nvSpPr>
          <p:spPr>
            <a:xfrm>
              <a:off x="6208295" y="5890326"/>
              <a:ext cx="1121343" cy="584775"/>
            </a:xfrm>
            <a:prstGeom prst="rect">
              <a:avLst/>
            </a:prstGeom>
            <a:noFill/>
          </p:spPr>
          <p:txBody>
            <a:bodyPr wrap="square" rtlCol="0">
              <a:spAutoFit/>
            </a:bodyPr>
            <a:lstStyle/>
            <a:p>
              <a:pPr algn="ctr"/>
              <a:r>
                <a:rPr lang="es-CO" sz="3200" dirty="0" smtClean="0"/>
                <a:t>QAM</a:t>
              </a:r>
              <a:endParaRPr lang="es-CO" sz="3200" dirty="0"/>
            </a:p>
          </p:txBody>
        </p:sp>
        <p:cxnSp>
          <p:nvCxnSpPr>
            <p:cNvPr id="24" name="Conector recto de flecha 23"/>
            <p:cNvCxnSpPr>
              <a:stCxn id="9" idx="2"/>
              <a:endCxn id="22" idx="1"/>
            </p:cNvCxnSpPr>
            <p:nvPr/>
          </p:nvCxnSpPr>
          <p:spPr>
            <a:xfrm>
              <a:off x="5135880" y="5492055"/>
              <a:ext cx="1072415" cy="6906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stCxn id="11" idx="2"/>
              <a:endCxn id="22" idx="3"/>
            </p:cNvCxnSpPr>
            <p:nvPr/>
          </p:nvCxnSpPr>
          <p:spPr>
            <a:xfrm flipH="1">
              <a:off x="7329638" y="5484435"/>
              <a:ext cx="930442" cy="6982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34945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Modulación y demodulación</a:t>
            </a:r>
            <a:endParaRPr lang="es-CO" b="1" dirty="0"/>
          </a:p>
        </p:txBody>
      </p:sp>
      <p:sp>
        <p:nvSpPr>
          <p:cNvPr id="3" name="Marcador de contenido 2"/>
          <p:cNvSpPr>
            <a:spLocks noGrp="1"/>
          </p:cNvSpPr>
          <p:nvPr>
            <p:ph idx="1"/>
          </p:nvPr>
        </p:nvSpPr>
        <p:spPr>
          <a:xfrm>
            <a:off x="838200" y="1825625"/>
            <a:ext cx="10515600" cy="965701"/>
          </a:xfrm>
        </p:spPr>
        <p:txBody>
          <a:bodyPr>
            <a:normAutofit/>
          </a:bodyPr>
          <a:lstStyle/>
          <a:p>
            <a:pPr algn="just"/>
            <a:r>
              <a:rPr lang="es-CO" dirty="0"/>
              <a:t>Si la señal de información es analógica y la </a:t>
            </a:r>
            <a:r>
              <a:rPr lang="es-CO" b="1" dirty="0"/>
              <a:t>amplitud</a:t>
            </a:r>
            <a:r>
              <a:rPr lang="es-CO" dirty="0"/>
              <a:t> de la portadora es proporcional a ella se produce la modulación de amplitud </a:t>
            </a:r>
            <a:r>
              <a:rPr lang="es-CO" b="1" dirty="0"/>
              <a:t>AM</a:t>
            </a:r>
            <a:r>
              <a:rPr lang="es-CO" dirty="0" smtClean="0"/>
              <a:t>.</a:t>
            </a:r>
            <a:endParaRPr lang="es-CO" dirty="0"/>
          </a:p>
        </p:txBody>
      </p:sp>
      <p:pic>
        <p:nvPicPr>
          <p:cNvPr id="4" name="Imagen 3"/>
          <p:cNvPicPr>
            <a:picLocks noChangeAspect="1"/>
          </p:cNvPicPr>
          <p:nvPr/>
        </p:nvPicPr>
        <p:blipFill>
          <a:blip r:embed="rId2"/>
          <a:stretch>
            <a:fillRect/>
          </a:stretch>
        </p:blipFill>
        <p:spPr>
          <a:xfrm>
            <a:off x="9810850" y="6092203"/>
            <a:ext cx="2381150" cy="765797"/>
          </a:xfrm>
          <a:prstGeom prst="rect">
            <a:avLst/>
          </a:prstGeom>
        </p:spPr>
      </p:pic>
      <p:pic>
        <p:nvPicPr>
          <p:cNvPr id="5" name="Picture 2"/>
          <p:cNvPicPr>
            <a:picLocks noChangeAspect="1" noChangeArrowheads="1"/>
          </p:cNvPicPr>
          <p:nvPr/>
        </p:nvPicPr>
        <p:blipFill>
          <a:blip r:embed="rId3" cstate="print"/>
          <a:srcRect/>
          <a:stretch>
            <a:fillRect/>
          </a:stretch>
        </p:blipFill>
        <p:spPr bwMode="auto">
          <a:xfrm>
            <a:off x="571472" y="3162305"/>
            <a:ext cx="9239378" cy="3156925"/>
          </a:xfrm>
          <a:prstGeom prst="rect">
            <a:avLst/>
          </a:prstGeom>
          <a:noFill/>
          <a:ln w="9525">
            <a:noFill/>
            <a:miter lim="800000"/>
            <a:headEnd/>
            <a:tailEnd/>
          </a:ln>
          <a:effectLst/>
        </p:spPr>
      </p:pic>
    </p:spTree>
    <p:extLst>
      <p:ext uri="{BB962C8B-B14F-4D97-AF65-F5344CB8AC3E}">
        <p14:creationId xmlns:p14="http://schemas.microsoft.com/office/powerpoint/2010/main" val="18107379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Modulación y demodulación</a:t>
            </a:r>
            <a:endParaRPr lang="es-CO" b="1" dirty="0"/>
          </a:p>
        </p:txBody>
      </p:sp>
      <p:sp>
        <p:nvSpPr>
          <p:cNvPr id="3" name="Marcador de contenido 2"/>
          <p:cNvSpPr>
            <a:spLocks noGrp="1"/>
          </p:cNvSpPr>
          <p:nvPr>
            <p:ph idx="1"/>
          </p:nvPr>
        </p:nvSpPr>
        <p:spPr>
          <a:xfrm>
            <a:off x="838200" y="1609058"/>
            <a:ext cx="10515600" cy="1928228"/>
          </a:xfrm>
        </p:spPr>
        <p:txBody>
          <a:bodyPr>
            <a:normAutofit/>
          </a:bodyPr>
          <a:lstStyle/>
          <a:p>
            <a:pPr algn="just"/>
            <a:r>
              <a:rPr lang="es-CO" dirty="0"/>
              <a:t>Si se </a:t>
            </a:r>
            <a:r>
              <a:rPr lang="es-CO" b="1" dirty="0"/>
              <a:t>varía</a:t>
            </a:r>
            <a:r>
              <a:rPr lang="es-CO" dirty="0"/>
              <a:t> la </a:t>
            </a:r>
            <a:r>
              <a:rPr lang="es-CO" b="1" dirty="0"/>
              <a:t>frecuencia</a:t>
            </a:r>
            <a:r>
              <a:rPr lang="es-CO" dirty="0"/>
              <a:t> en forma proporcional a la señal de información se produce la modulación de frecuencia </a:t>
            </a:r>
            <a:r>
              <a:rPr lang="es-CO" b="1" dirty="0"/>
              <a:t>FM</a:t>
            </a:r>
            <a:r>
              <a:rPr lang="es-CO" dirty="0" smtClean="0"/>
              <a:t>.</a:t>
            </a:r>
          </a:p>
          <a:p>
            <a:pPr algn="just"/>
            <a:r>
              <a:rPr lang="es-CO" dirty="0"/>
              <a:t>Si se varia la </a:t>
            </a:r>
            <a:r>
              <a:rPr lang="es-CO" b="1" dirty="0"/>
              <a:t>fase</a:t>
            </a:r>
            <a:r>
              <a:rPr lang="es-CO" dirty="0"/>
              <a:t> en proporción con la señal de información se produce la modulación de fase </a:t>
            </a:r>
            <a:r>
              <a:rPr lang="es-CO" b="1" dirty="0"/>
              <a:t>PM</a:t>
            </a:r>
            <a:r>
              <a:rPr lang="es-CO" dirty="0" smtClean="0"/>
              <a:t>.</a:t>
            </a:r>
            <a:endParaRPr lang="es-CO" dirty="0"/>
          </a:p>
        </p:txBody>
      </p:sp>
      <p:pic>
        <p:nvPicPr>
          <p:cNvPr id="4" name="Imagen 3"/>
          <p:cNvPicPr>
            <a:picLocks noChangeAspect="1"/>
          </p:cNvPicPr>
          <p:nvPr/>
        </p:nvPicPr>
        <p:blipFill>
          <a:blip r:embed="rId2"/>
          <a:stretch>
            <a:fillRect/>
          </a:stretch>
        </p:blipFill>
        <p:spPr>
          <a:xfrm>
            <a:off x="9810850" y="6092203"/>
            <a:ext cx="2381150" cy="765797"/>
          </a:xfrm>
          <a:prstGeom prst="rect">
            <a:avLst/>
          </a:prstGeom>
        </p:spPr>
      </p:pic>
      <p:pic>
        <p:nvPicPr>
          <p:cNvPr id="6" name="Picture 2"/>
          <p:cNvPicPr>
            <a:picLocks noChangeAspect="1" noChangeArrowheads="1"/>
          </p:cNvPicPr>
          <p:nvPr/>
        </p:nvPicPr>
        <p:blipFill>
          <a:blip r:embed="rId3" cstate="print"/>
          <a:srcRect/>
          <a:stretch>
            <a:fillRect/>
          </a:stretch>
        </p:blipFill>
        <p:spPr bwMode="auto">
          <a:xfrm>
            <a:off x="3121178" y="3546068"/>
            <a:ext cx="5949644" cy="2929033"/>
          </a:xfrm>
          <a:prstGeom prst="rect">
            <a:avLst/>
          </a:prstGeom>
          <a:noFill/>
          <a:ln w="9525">
            <a:noFill/>
            <a:miter lim="800000"/>
            <a:headEnd/>
            <a:tailEnd/>
          </a:ln>
          <a:effectLst/>
        </p:spPr>
      </p:pic>
    </p:spTree>
    <p:extLst>
      <p:ext uri="{BB962C8B-B14F-4D97-AF65-F5344CB8AC3E}">
        <p14:creationId xmlns:p14="http://schemas.microsoft.com/office/powerpoint/2010/main" val="31364903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p:txBody>
          <a:bodyPr/>
          <a:lstStyle/>
          <a:p>
            <a:pPr algn="just"/>
            <a:r>
              <a:rPr lang="es-CO" dirty="0" smtClean="0"/>
              <a:t>3000 </a:t>
            </a:r>
            <a:r>
              <a:rPr lang="es-CO" dirty="0" err="1" smtClean="0"/>
              <a:t>a.c.</a:t>
            </a:r>
            <a:r>
              <a:rPr lang="es-CO" dirty="0" smtClean="0"/>
              <a:t> Los egipcios desarrollan un lenguaje pictórico (jeroglífico).</a:t>
            </a:r>
          </a:p>
          <a:p>
            <a:pPr algn="just"/>
            <a:r>
              <a:rPr lang="es-CO" dirty="0" smtClean="0"/>
              <a:t>1440 Johannes Gutenberg inventa los tipos metálicos móviles.</a:t>
            </a:r>
          </a:p>
          <a:p>
            <a:pPr algn="just"/>
            <a:r>
              <a:rPr lang="es-CO" dirty="0" smtClean="0"/>
              <a:t>1752 </a:t>
            </a:r>
            <a:r>
              <a:rPr lang="es-CO" dirty="0" err="1" smtClean="0"/>
              <a:t>Benjamin</a:t>
            </a:r>
            <a:r>
              <a:rPr lang="es-CO" dirty="0" smtClean="0"/>
              <a:t> Franklin demuestra que los relámpagos son electricidad.</a:t>
            </a:r>
          </a:p>
          <a:p>
            <a:pPr algn="just"/>
            <a:r>
              <a:rPr lang="es-CO" dirty="0" smtClean="0"/>
              <a:t>1844 Samuel Morse prueba la línea telegráfica de Baltimore a Washington DC</a:t>
            </a:r>
          </a:p>
          <a:p>
            <a:pPr algn="just"/>
            <a:r>
              <a:rPr lang="es-CO" dirty="0" smtClean="0"/>
              <a:t>1864 James Maxwell predice la radiación electromagnética</a:t>
            </a:r>
          </a:p>
          <a:p>
            <a:pPr algn="just"/>
            <a:r>
              <a:rPr lang="es-CO" dirty="0" smtClean="0"/>
              <a:t>1876 Alexander Graham Bell desarrolla y patenta el teléfono.</a:t>
            </a:r>
          </a:p>
          <a:p>
            <a:pPr algn="just"/>
            <a:r>
              <a:rPr lang="es-CO" dirty="0" smtClean="0"/>
              <a:t>1887 Heinrich Hertz verifica la teoría de Maxwell.</a:t>
            </a:r>
          </a:p>
          <a:p>
            <a:pPr algn="just"/>
            <a:endParaRPr lang="es-CO" dirty="0" smtClean="0"/>
          </a:p>
        </p:txBody>
      </p:sp>
    </p:spTree>
    <p:extLst>
      <p:ext uri="{BB962C8B-B14F-4D97-AF65-F5344CB8AC3E}">
        <p14:creationId xmlns:p14="http://schemas.microsoft.com/office/powerpoint/2010/main" val="5138727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Modulación y demodulación </a:t>
            </a:r>
            <a:endParaRPr lang="es-CO" b="1" dirty="0"/>
          </a:p>
        </p:txBody>
      </p:sp>
      <p:sp>
        <p:nvSpPr>
          <p:cNvPr id="4" name="3 CuadroTexto"/>
          <p:cNvSpPr txBox="1"/>
          <p:nvPr/>
        </p:nvSpPr>
        <p:spPr>
          <a:xfrm>
            <a:off x="838200" y="1357298"/>
            <a:ext cx="10760242" cy="1246495"/>
          </a:xfrm>
          <a:prstGeom prst="rect">
            <a:avLst/>
          </a:prstGeom>
          <a:noFill/>
        </p:spPr>
        <p:txBody>
          <a:bodyPr wrap="square" rtlCol="0">
            <a:spAutoFit/>
          </a:bodyPr>
          <a:lstStyle/>
          <a:p>
            <a:pPr algn="just"/>
            <a:r>
              <a:rPr lang="es-CO" sz="2500" dirty="0"/>
              <a:t>Si la señal de información es </a:t>
            </a:r>
            <a:r>
              <a:rPr lang="es-CO" sz="2500" b="1" dirty="0"/>
              <a:t>digital</a:t>
            </a:r>
            <a:r>
              <a:rPr lang="es-CO" sz="2500" dirty="0"/>
              <a:t> y la </a:t>
            </a:r>
            <a:r>
              <a:rPr lang="es-CO" sz="2500" b="1" dirty="0"/>
              <a:t>amplitud</a:t>
            </a:r>
            <a:r>
              <a:rPr lang="es-CO" sz="2500" dirty="0"/>
              <a:t> de la portadora se varia proporcionalmente a la señal e la información, se produce la modulación por conmutación de amplitud </a:t>
            </a:r>
            <a:r>
              <a:rPr lang="es-CO" sz="2500" b="1" dirty="0"/>
              <a:t>ASK</a:t>
            </a:r>
            <a:r>
              <a:rPr lang="es-CO" sz="2500" dirty="0"/>
              <a:t>.</a:t>
            </a:r>
          </a:p>
        </p:txBody>
      </p:sp>
      <p:pic>
        <p:nvPicPr>
          <p:cNvPr id="12290" name="Picture 2"/>
          <p:cNvPicPr>
            <a:picLocks noChangeAspect="1" noChangeArrowheads="1"/>
          </p:cNvPicPr>
          <p:nvPr/>
        </p:nvPicPr>
        <p:blipFill>
          <a:blip r:embed="rId2" cstate="print">
            <a:lum bright="-30000" contrast="40000"/>
          </a:blip>
          <a:srcRect/>
          <a:stretch>
            <a:fillRect/>
          </a:stretch>
        </p:blipFill>
        <p:spPr bwMode="auto">
          <a:xfrm>
            <a:off x="4095736" y="2926139"/>
            <a:ext cx="5429288" cy="3722311"/>
          </a:xfrm>
          <a:prstGeom prst="rect">
            <a:avLst/>
          </a:prstGeom>
          <a:noFill/>
          <a:ln w="9525">
            <a:solidFill>
              <a:schemeClr val="tx1"/>
            </a:solidFill>
            <a:miter lim="800000"/>
            <a:headEnd/>
            <a:tailEnd/>
          </a:ln>
          <a:effectLst/>
        </p:spPr>
      </p:pic>
      <p:pic>
        <p:nvPicPr>
          <p:cNvPr id="5" name="Imagen 4"/>
          <p:cNvPicPr>
            <a:picLocks noChangeAspect="1"/>
          </p:cNvPicPr>
          <p:nvPr/>
        </p:nvPicPr>
        <p:blipFill>
          <a:blip r:embed="rId3"/>
          <a:stretch>
            <a:fillRect/>
          </a:stretch>
        </p:blipFill>
        <p:spPr>
          <a:xfrm>
            <a:off x="9810850" y="6092203"/>
            <a:ext cx="2381150" cy="765797"/>
          </a:xfrm>
          <a:prstGeom prst="rect">
            <a:avLst/>
          </a:prstGeom>
        </p:spPr>
      </p:pic>
    </p:spTree>
    <p:extLst>
      <p:ext uri="{BB962C8B-B14F-4D97-AF65-F5344CB8AC3E}">
        <p14:creationId xmlns:p14="http://schemas.microsoft.com/office/powerpoint/2010/main" val="35043171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Modulación y demodulación </a:t>
            </a:r>
            <a:endParaRPr lang="es-CO" b="1" dirty="0"/>
          </a:p>
        </p:txBody>
      </p:sp>
      <p:sp>
        <p:nvSpPr>
          <p:cNvPr id="4" name="3 CuadroTexto"/>
          <p:cNvSpPr txBox="1"/>
          <p:nvPr/>
        </p:nvSpPr>
        <p:spPr>
          <a:xfrm>
            <a:off x="838200" y="1357299"/>
            <a:ext cx="10515600" cy="954107"/>
          </a:xfrm>
          <a:prstGeom prst="rect">
            <a:avLst/>
          </a:prstGeom>
          <a:noFill/>
        </p:spPr>
        <p:txBody>
          <a:bodyPr wrap="square" rtlCol="0">
            <a:spAutoFit/>
          </a:bodyPr>
          <a:lstStyle/>
          <a:p>
            <a:pPr algn="just"/>
            <a:r>
              <a:rPr lang="es-CO" sz="2800" dirty="0"/>
              <a:t>Si la </a:t>
            </a:r>
            <a:r>
              <a:rPr lang="es-CO" sz="2800" b="1" dirty="0"/>
              <a:t>frecuencia</a:t>
            </a:r>
            <a:r>
              <a:rPr lang="es-CO" sz="2800" dirty="0"/>
              <a:t> varia en forma proporcional a la señal de la información se produce la modulación por conmutación de frecuencia </a:t>
            </a:r>
            <a:r>
              <a:rPr lang="es-CO" sz="2800" b="1" dirty="0"/>
              <a:t>FSK.</a:t>
            </a:r>
          </a:p>
        </p:txBody>
      </p:sp>
      <p:pic>
        <p:nvPicPr>
          <p:cNvPr id="13314" name="Picture 2"/>
          <p:cNvPicPr>
            <a:picLocks noChangeAspect="1" noChangeArrowheads="1"/>
          </p:cNvPicPr>
          <p:nvPr/>
        </p:nvPicPr>
        <p:blipFill>
          <a:blip r:embed="rId2" cstate="print">
            <a:lum bright="-30000" contrast="40000"/>
          </a:blip>
          <a:srcRect/>
          <a:stretch>
            <a:fillRect/>
          </a:stretch>
        </p:blipFill>
        <p:spPr bwMode="auto">
          <a:xfrm>
            <a:off x="3261280" y="2743192"/>
            <a:ext cx="5715040" cy="3998176"/>
          </a:xfrm>
          <a:prstGeom prst="rect">
            <a:avLst/>
          </a:prstGeom>
          <a:noFill/>
          <a:ln w="9525">
            <a:solidFill>
              <a:schemeClr val="tx1"/>
            </a:solidFill>
            <a:miter lim="800000"/>
            <a:headEnd/>
            <a:tailEnd/>
          </a:ln>
          <a:effectLst/>
        </p:spPr>
      </p:pic>
      <p:pic>
        <p:nvPicPr>
          <p:cNvPr id="5" name="Imagen 4"/>
          <p:cNvPicPr>
            <a:picLocks noChangeAspect="1"/>
          </p:cNvPicPr>
          <p:nvPr/>
        </p:nvPicPr>
        <p:blipFill>
          <a:blip r:embed="rId3"/>
          <a:stretch>
            <a:fillRect/>
          </a:stretch>
        </p:blipFill>
        <p:spPr>
          <a:xfrm>
            <a:off x="9810850" y="6092203"/>
            <a:ext cx="2381150" cy="765797"/>
          </a:xfrm>
          <a:prstGeom prst="rect">
            <a:avLst/>
          </a:prstGeom>
        </p:spPr>
      </p:pic>
    </p:spTree>
    <p:extLst>
      <p:ext uri="{BB962C8B-B14F-4D97-AF65-F5344CB8AC3E}">
        <p14:creationId xmlns:p14="http://schemas.microsoft.com/office/powerpoint/2010/main" val="14409973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38200" y="1357299"/>
            <a:ext cx="10515600" cy="954107"/>
          </a:xfrm>
          <a:prstGeom prst="rect">
            <a:avLst/>
          </a:prstGeom>
          <a:noFill/>
        </p:spPr>
        <p:txBody>
          <a:bodyPr wrap="square" rtlCol="0">
            <a:spAutoFit/>
          </a:bodyPr>
          <a:lstStyle/>
          <a:p>
            <a:pPr algn="just"/>
            <a:r>
              <a:rPr lang="es-CO" sz="2800" dirty="0"/>
              <a:t>Si la </a:t>
            </a:r>
            <a:r>
              <a:rPr lang="es-CO" sz="2800" b="1" dirty="0"/>
              <a:t>fase</a:t>
            </a:r>
            <a:r>
              <a:rPr lang="es-CO" sz="2800" dirty="0"/>
              <a:t> varía de manera proporcional a la señal de información se produce la modulación por conmutación de fase </a:t>
            </a:r>
            <a:r>
              <a:rPr lang="es-CO" sz="2800" b="1" dirty="0"/>
              <a:t>PSK.</a:t>
            </a:r>
          </a:p>
        </p:txBody>
      </p:sp>
      <p:pic>
        <p:nvPicPr>
          <p:cNvPr id="14338" name="Picture 2"/>
          <p:cNvPicPr>
            <a:picLocks noChangeAspect="1" noChangeArrowheads="1"/>
          </p:cNvPicPr>
          <p:nvPr/>
        </p:nvPicPr>
        <p:blipFill>
          <a:blip r:embed="rId2" cstate="print">
            <a:lum bright="-30000" contrast="40000"/>
          </a:blip>
          <a:srcRect/>
          <a:stretch>
            <a:fillRect/>
          </a:stretch>
        </p:blipFill>
        <p:spPr bwMode="auto">
          <a:xfrm>
            <a:off x="3024166" y="2623030"/>
            <a:ext cx="5786478" cy="3996846"/>
          </a:xfrm>
          <a:prstGeom prst="rect">
            <a:avLst/>
          </a:prstGeom>
          <a:noFill/>
          <a:ln w="9525">
            <a:solidFill>
              <a:schemeClr val="tx1"/>
            </a:solidFill>
            <a:miter lim="800000"/>
            <a:headEnd/>
            <a:tailEnd/>
          </a:ln>
          <a:effectLst/>
        </p:spPr>
      </p:pic>
      <p:sp>
        <p:nvSpPr>
          <p:cNvPr id="6" name="1 Título"/>
          <p:cNvSpPr>
            <a:spLocks noGrp="1"/>
          </p:cNvSpPr>
          <p:nvPr>
            <p:ph type="title"/>
          </p:nvPr>
        </p:nvSpPr>
        <p:spPr>
          <a:xfrm>
            <a:off x="838200" y="365125"/>
            <a:ext cx="10515600" cy="1325563"/>
          </a:xfrm>
        </p:spPr>
        <p:txBody>
          <a:bodyPr/>
          <a:lstStyle/>
          <a:p>
            <a:r>
              <a:rPr lang="es-CO" b="1" dirty="0" smtClean="0"/>
              <a:t>Modulación y demodulación </a:t>
            </a:r>
            <a:endParaRPr lang="es-CO" b="1" dirty="0"/>
          </a:p>
        </p:txBody>
      </p:sp>
      <p:pic>
        <p:nvPicPr>
          <p:cNvPr id="7" name="Imagen 6"/>
          <p:cNvPicPr>
            <a:picLocks noChangeAspect="1"/>
          </p:cNvPicPr>
          <p:nvPr/>
        </p:nvPicPr>
        <p:blipFill>
          <a:blip r:embed="rId3"/>
          <a:stretch>
            <a:fillRect/>
          </a:stretch>
        </p:blipFill>
        <p:spPr>
          <a:xfrm>
            <a:off x="9810850" y="6092203"/>
            <a:ext cx="2381150" cy="765797"/>
          </a:xfrm>
          <a:prstGeom prst="rect">
            <a:avLst/>
          </a:prstGeom>
        </p:spPr>
      </p:pic>
    </p:spTree>
    <p:extLst>
      <p:ext uri="{BB962C8B-B14F-4D97-AF65-F5344CB8AC3E}">
        <p14:creationId xmlns:p14="http://schemas.microsoft.com/office/powerpoint/2010/main" val="36315072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Modulación y demodulación </a:t>
            </a:r>
            <a:endParaRPr lang="es-CO" b="1" dirty="0"/>
          </a:p>
        </p:txBody>
      </p:sp>
      <p:sp>
        <p:nvSpPr>
          <p:cNvPr id="4" name="3 CuadroTexto"/>
          <p:cNvSpPr txBox="1"/>
          <p:nvPr/>
        </p:nvSpPr>
        <p:spPr>
          <a:xfrm>
            <a:off x="838200" y="1357299"/>
            <a:ext cx="10515600" cy="1384995"/>
          </a:xfrm>
          <a:prstGeom prst="rect">
            <a:avLst/>
          </a:prstGeom>
          <a:noFill/>
        </p:spPr>
        <p:txBody>
          <a:bodyPr wrap="square" rtlCol="0">
            <a:spAutoFit/>
          </a:bodyPr>
          <a:lstStyle/>
          <a:p>
            <a:pPr algn="just"/>
            <a:r>
              <a:rPr lang="es-CO" sz="2800" dirty="0"/>
              <a:t>Si se varían al mismo tiempo la </a:t>
            </a:r>
            <a:r>
              <a:rPr lang="es-CO" sz="2800" b="1" dirty="0"/>
              <a:t>amplitud</a:t>
            </a:r>
            <a:r>
              <a:rPr lang="es-CO" sz="2800" dirty="0"/>
              <a:t> y la </a:t>
            </a:r>
            <a:r>
              <a:rPr lang="es-CO" sz="2800" b="1" dirty="0"/>
              <a:t>fase</a:t>
            </a:r>
            <a:r>
              <a:rPr lang="es-CO" sz="2800" dirty="0"/>
              <a:t> en proporción con la </a:t>
            </a:r>
            <a:r>
              <a:rPr lang="es-CO" sz="2800" dirty="0" smtClean="0"/>
              <a:t>señal </a:t>
            </a:r>
            <a:r>
              <a:rPr lang="es-CO" sz="2800" dirty="0"/>
              <a:t>de la información resulta la modulación de amplitud en cuadratura </a:t>
            </a:r>
            <a:r>
              <a:rPr lang="es-CO" sz="2800" b="1" dirty="0"/>
              <a:t>QAM</a:t>
            </a:r>
            <a:r>
              <a:rPr lang="es-CO" sz="2800" dirty="0"/>
              <a:t>.</a:t>
            </a:r>
          </a:p>
        </p:txBody>
      </p:sp>
      <p:pic>
        <p:nvPicPr>
          <p:cNvPr id="15363" name="Picture 3"/>
          <p:cNvPicPr>
            <a:picLocks noChangeAspect="1" noChangeArrowheads="1"/>
          </p:cNvPicPr>
          <p:nvPr/>
        </p:nvPicPr>
        <p:blipFill>
          <a:blip r:embed="rId2" cstate="print">
            <a:lum bright="-30000" contrast="40000"/>
          </a:blip>
          <a:srcRect/>
          <a:stretch>
            <a:fillRect/>
          </a:stretch>
        </p:blipFill>
        <p:spPr bwMode="auto">
          <a:xfrm>
            <a:off x="2452663" y="3286125"/>
            <a:ext cx="7067589" cy="2019311"/>
          </a:xfrm>
          <a:prstGeom prst="rect">
            <a:avLst/>
          </a:prstGeom>
          <a:noFill/>
          <a:ln w="9525">
            <a:solidFill>
              <a:schemeClr val="tx1"/>
            </a:solidFill>
            <a:miter lim="800000"/>
            <a:headEnd/>
            <a:tailEnd/>
          </a:ln>
          <a:effectLst/>
        </p:spPr>
      </p:pic>
      <p:pic>
        <p:nvPicPr>
          <p:cNvPr id="5" name="Imagen 4"/>
          <p:cNvPicPr>
            <a:picLocks noChangeAspect="1"/>
          </p:cNvPicPr>
          <p:nvPr/>
        </p:nvPicPr>
        <p:blipFill>
          <a:blip r:embed="rId3"/>
          <a:stretch>
            <a:fillRect/>
          </a:stretch>
        </p:blipFill>
        <p:spPr>
          <a:xfrm>
            <a:off x="9810850" y="6092203"/>
            <a:ext cx="2381150" cy="765797"/>
          </a:xfrm>
          <a:prstGeom prst="rect">
            <a:avLst/>
          </a:prstGeom>
        </p:spPr>
      </p:pic>
    </p:spTree>
    <p:extLst>
      <p:ext uri="{BB962C8B-B14F-4D97-AF65-F5344CB8AC3E}">
        <p14:creationId xmlns:p14="http://schemas.microsoft.com/office/powerpoint/2010/main" val="24765654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Modulación y demodulación </a:t>
            </a:r>
            <a:endParaRPr lang="es-CO" b="1" dirty="0"/>
          </a:p>
        </p:txBody>
      </p:sp>
      <p:sp>
        <p:nvSpPr>
          <p:cNvPr id="4" name="3 CuadroTexto"/>
          <p:cNvSpPr txBox="1"/>
          <p:nvPr/>
        </p:nvSpPr>
        <p:spPr>
          <a:xfrm>
            <a:off x="838200" y="1670118"/>
            <a:ext cx="10515600" cy="4832092"/>
          </a:xfrm>
          <a:prstGeom prst="rect">
            <a:avLst/>
          </a:prstGeom>
          <a:noFill/>
        </p:spPr>
        <p:txBody>
          <a:bodyPr wrap="square" rtlCol="0">
            <a:spAutoFit/>
          </a:bodyPr>
          <a:lstStyle/>
          <a:p>
            <a:pPr marL="457200" indent="-457200" algn="just">
              <a:buFont typeface="Arial" panose="020B0604020202020204" pitchFamily="34" charset="0"/>
              <a:buChar char="•"/>
            </a:pPr>
            <a:r>
              <a:rPr lang="es-CO" sz="2800" dirty="0" smtClean="0"/>
              <a:t>La </a:t>
            </a:r>
            <a:r>
              <a:rPr lang="es-CO" sz="2800" dirty="0"/>
              <a:t>modulación se hace en un transmisor mediante un circuito llamado </a:t>
            </a:r>
            <a:r>
              <a:rPr lang="es-CO" sz="2800" b="1" dirty="0"/>
              <a:t>modulador</a:t>
            </a:r>
            <a:r>
              <a:rPr lang="es-CO" sz="2800" dirty="0"/>
              <a:t>. </a:t>
            </a:r>
            <a:endParaRPr lang="es-CO" sz="2800" dirty="0" smtClean="0"/>
          </a:p>
          <a:p>
            <a:pPr marL="457200" indent="-457200" algn="just">
              <a:buFont typeface="Arial" panose="020B0604020202020204" pitchFamily="34" charset="0"/>
              <a:buChar char="•"/>
            </a:pPr>
            <a:endParaRPr lang="es-CO" sz="2800" dirty="0"/>
          </a:p>
          <a:p>
            <a:pPr marL="457200" indent="-457200" algn="just">
              <a:buFont typeface="Arial" panose="020B0604020202020204" pitchFamily="34" charset="0"/>
              <a:buChar char="•"/>
            </a:pPr>
            <a:r>
              <a:rPr lang="es-CO" sz="2800" dirty="0" smtClean="0"/>
              <a:t>Una </a:t>
            </a:r>
            <a:r>
              <a:rPr lang="es-CO" sz="2800" dirty="0"/>
              <a:t>portadora sobre la que ha actuado una señal de información se llama onda o </a:t>
            </a:r>
            <a:r>
              <a:rPr lang="es-CO" sz="2800" b="1" dirty="0"/>
              <a:t>señal </a:t>
            </a:r>
            <a:r>
              <a:rPr lang="es-CO" sz="2800" b="1" dirty="0" smtClean="0"/>
              <a:t>modulada</a:t>
            </a:r>
            <a:r>
              <a:rPr lang="es-CO" sz="2800" dirty="0" smtClean="0"/>
              <a:t>.</a:t>
            </a:r>
          </a:p>
          <a:p>
            <a:pPr marL="457200" indent="-457200" algn="just">
              <a:buFont typeface="Arial" panose="020B0604020202020204" pitchFamily="34" charset="0"/>
              <a:buChar char="•"/>
            </a:pPr>
            <a:endParaRPr lang="es-CO" sz="2800" dirty="0"/>
          </a:p>
          <a:p>
            <a:pPr marL="457200" indent="-457200" algn="just">
              <a:buFont typeface="Arial" panose="020B0604020202020204" pitchFamily="34" charset="0"/>
              <a:buChar char="•"/>
            </a:pPr>
            <a:r>
              <a:rPr lang="es-CO" sz="2800" dirty="0" smtClean="0"/>
              <a:t>La </a:t>
            </a:r>
            <a:r>
              <a:rPr lang="es-CO" sz="2800" b="1" dirty="0"/>
              <a:t>demodulación</a:t>
            </a:r>
            <a:r>
              <a:rPr lang="es-CO" sz="2800" dirty="0"/>
              <a:t> es el proceso inverso a la modulación y reconvierte </a:t>
            </a:r>
            <a:r>
              <a:rPr lang="es-CO" sz="2800" dirty="0" smtClean="0"/>
              <a:t>a la </a:t>
            </a:r>
            <a:r>
              <a:rPr lang="es-CO" sz="2800" dirty="0"/>
              <a:t>portadora modulada en la información </a:t>
            </a:r>
            <a:r>
              <a:rPr lang="es-CO" sz="2800" dirty="0" smtClean="0"/>
              <a:t>original.</a:t>
            </a:r>
          </a:p>
          <a:p>
            <a:pPr marL="457200" indent="-457200" algn="just">
              <a:buFont typeface="Arial" panose="020B0604020202020204" pitchFamily="34" charset="0"/>
              <a:buChar char="•"/>
            </a:pPr>
            <a:endParaRPr lang="es-CO" sz="2800" dirty="0"/>
          </a:p>
          <a:p>
            <a:pPr marL="457200" indent="-457200" algn="just">
              <a:buFont typeface="Arial" panose="020B0604020202020204" pitchFamily="34" charset="0"/>
              <a:buChar char="•"/>
            </a:pPr>
            <a:r>
              <a:rPr lang="es-CO" sz="2800" dirty="0" smtClean="0"/>
              <a:t>La </a:t>
            </a:r>
            <a:r>
              <a:rPr lang="es-CO" sz="2800" dirty="0"/>
              <a:t>demodulación se hace en un receptor con un circuito llamado </a:t>
            </a:r>
            <a:r>
              <a:rPr lang="es-CO" sz="2800" b="1" dirty="0"/>
              <a:t>demodulador</a:t>
            </a:r>
            <a:r>
              <a:rPr lang="es-CO" sz="2800" dirty="0"/>
              <a:t>.</a:t>
            </a:r>
          </a:p>
        </p:txBody>
      </p:sp>
      <p:pic>
        <p:nvPicPr>
          <p:cNvPr id="5" name="Imagen 4"/>
          <p:cNvPicPr>
            <a:picLocks noChangeAspect="1"/>
          </p:cNvPicPr>
          <p:nvPr/>
        </p:nvPicPr>
        <p:blipFill>
          <a:blip r:embed="rId2"/>
          <a:stretch>
            <a:fillRect/>
          </a:stretch>
        </p:blipFill>
        <p:spPr>
          <a:xfrm>
            <a:off x="9810850" y="6092203"/>
            <a:ext cx="2381150" cy="765797"/>
          </a:xfrm>
          <a:prstGeom prst="rect">
            <a:avLst/>
          </a:prstGeom>
        </p:spPr>
      </p:pic>
    </p:spTree>
    <p:extLst>
      <p:ext uri="{BB962C8B-B14F-4D97-AF65-F5344CB8AC3E}">
        <p14:creationId xmlns:p14="http://schemas.microsoft.com/office/powerpoint/2010/main" val="19558023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084375" y="2002305"/>
            <a:ext cx="3028950" cy="3648075"/>
          </a:xfrm>
          <a:prstGeom prst="rect">
            <a:avLst/>
          </a:prstGeom>
        </p:spPr>
      </p:pic>
      <p:pic>
        <p:nvPicPr>
          <p:cNvPr id="6" name="Imagen 5"/>
          <p:cNvPicPr>
            <a:picLocks noChangeAspect="1"/>
          </p:cNvPicPr>
          <p:nvPr/>
        </p:nvPicPr>
        <p:blipFill>
          <a:blip r:embed="rId3"/>
          <a:stretch>
            <a:fillRect/>
          </a:stretch>
        </p:blipFill>
        <p:spPr>
          <a:xfrm>
            <a:off x="725805" y="2107081"/>
            <a:ext cx="6076950" cy="3438525"/>
          </a:xfrm>
          <a:prstGeom prst="rect">
            <a:avLst/>
          </a:prstGeom>
        </p:spPr>
      </p:pic>
      <p:pic>
        <p:nvPicPr>
          <p:cNvPr id="5" name="Imagen 4"/>
          <p:cNvPicPr>
            <a:picLocks noChangeAspect="1"/>
          </p:cNvPicPr>
          <p:nvPr/>
        </p:nvPicPr>
        <p:blipFill>
          <a:blip r:embed="rId4"/>
          <a:stretch>
            <a:fillRect/>
          </a:stretch>
        </p:blipFill>
        <p:spPr>
          <a:xfrm>
            <a:off x="9810850" y="6092203"/>
            <a:ext cx="2381150" cy="765797"/>
          </a:xfrm>
          <a:prstGeom prst="rect">
            <a:avLst/>
          </a:prstGeom>
        </p:spPr>
      </p:pic>
    </p:spTree>
    <p:extLst>
      <p:ext uri="{BB962C8B-B14F-4D97-AF65-F5344CB8AC3E}">
        <p14:creationId xmlns:p14="http://schemas.microsoft.com/office/powerpoint/2010/main" val="8529438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812577" y="2109787"/>
            <a:ext cx="6568596" cy="3879533"/>
          </a:xfrm>
          <a:prstGeom prst="rect">
            <a:avLst/>
          </a:prstGeom>
        </p:spPr>
      </p:pic>
      <p:pic>
        <p:nvPicPr>
          <p:cNvPr id="5" name="Imagen 4"/>
          <p:cNvPicPr>
            <a:picLocks noChangeAspect="1"/>
          </p:cNvPicPr>
          <p:nvPr/>
        </p:nvPicPr>
        <p:blipFill>
          <a:blip r:embed="rId3"/>
          <a:stretch>
            <a:fillRect/>
          </a:stretch>
        </p:blipFill>
        <p:spPr>
          <a:xfrm>
            <a:off x="10034650" y="6164179"/>
            <a:ext cx="2157350" cy="693821"/>
          </a:xfrm>
          <a:prstGeom prst="rect">
            <a:avLst/>
          </a:prstGeom>
        </p:spPr>
      </p:pic>
    </p:spTree>
    <p:extLst>
      <p:ext uri="{BB962C8B-B14F-4D97-AF65-F5344CB8AC3E}">
        <p14:creationId xmlns:p14="http://schemas.microsoft.com/office/powerpoint/2010/main" val="39635225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p:txBody>
          <a:bodyPr/>
          <a:lstStyle/>
          <a:p>
            <a:pPr algn="just"/>
            <a:r>
              <a:rPr lang="es-CO" dirty="0" smtClean="0"/>
              <a:t>1920 J.R. Carson aplica el muestreo a las comunicaciones</a:t>
            </a:r>
          </a:p>
          <a:p>
            <a:pPr algn="just"/>
            <a:r>
              <a:rPr lang="es-CO" dirty="0" smtClean="0"/>
              <a:t>1923 Vladimir </a:t>
            </a:r>
            <a:r>
              <a:rPr lang="es-CO" dirty="0" err="1" smtClean="0"/>
              <a:t>Zworkykin</a:t>
            </a:r>
            <a:r>
              <a:rPr lang="es-CO" dirty="0" smtClean="0"/>
              <a:t> idea el tubo receptor iconoscopio.</a:t>
            </a:r>
          </a:p>
          <a:p>
            <a:pPr algn="just"/>
            <a:r>
              <a:rPr lang="es-CO" dirty="0" smtClean="0"/>
              <a:t>1926 J.L. </a:t>
            </a:r>
            <a:r>
              <a:rPr lang="es-CO" dirty="0" err="1" smtClean="0"/>
              <a:t>Baird</a:t>
            </a:r>
            <a:r>
              <a:rPr lang="es-CO" dirty="0" smtClean="0"/>
              <a:t> y C.F. Jenkins presenta la televisión (Estados Unidos).</a:t>
            </a:r>
          </a:p>
          <a:p>
            <a:pPr algn="just"/>
            <a:r>
              <a:rPr lang="es-CO" dirty="0" smtClean="0"/>
              <a:t>1928 </a:t>
            </a:r>
            <a:r>
              <a:rPr lang="es-CO" dirty="0" err="1" smtClean="0"/>
              <a:t>Philo</a:t>
            </a:r>
            <a:r>
              <a:rPr lang="es-CO" dirty="0" smtClean="0"/>
              <a:t> </a:t>
            </a:r>
            <a:r>
              <a:rPr lang="es-CO" dirty="0" err="1" smtClean="0"/>
              <a:t>Famsworth</a:t>
            </a:r>
            <a:r>
              <a:rPr lang="es-CO" dirty="0" smtClean="0"/>
              <a:t> da a conocer el primer sistema de televisión totalmente electrónico.</a:t>
            </a:r>
          </a:p>
          <a:p>
            <a:pPr algn="just"/>
            <a:r>
              <a:rPr lang="es-CO" dirty="0" smtClean="0"/>
              <a:t>1936 La corporación de radiodifusión británica (BBC) comienza las primeras transmisiones de televisión.</a:t>
            </a:r>
          </a:p>
          <a:p>
            <a:pPr algn="just"/>
            <a:r>
              <a:rPr lang="es-CO" dirty="0" smtClean="0"/>
              <a:t>1937 Alex </a:t>
            </a:r>
            <a:r>
              <a:rPr lang="es-CO" dirty="0" err="1" smtClean="0"/>
              <a:t>Reeves</a:t>
            </a:r>
            <a:r>
              <a:rPr lang="es-CO" dirty="0" smtClean="0"/>
              <a:t> concibe la modulación por codificación de pulso PCM.</a:t>
            </a:r>
          </a:p>
        </p:txBody>
      </p:sp>
    </p:spTree>
    <p:extLst>
      <p:ext uri="{BB962C8B-B14F-4D97-AF65-F5344CB8AC3E}">
        <p14:creationId xmlns:p14="http://schemas.microsoft.com/office/powerpoint/2010/main" val="39875697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b="1" dirty="0" smtClean="0"/>
              <a:t>Historia</a:t>
            </a:r>
            <a:endParaRPr lang="es-CO" b="1" dirty="0"/>
          </a:p>
        </p:txBody>
      </p:sp>
      <p:sp>
        <p:nvSpPr>
          <p:cNvPr id="3" name="Marcador de contenido 2"/>
          <p:cNvSpPr>
            <a:spLocks noGrp="1"/>
          </p:cNvSpPr>
          <p:nvPr>
            <p:ph idx="1"/>
          </p:nvPr>
        </p:nvSpPr>
        <p:spPr/>
        <p:txBody>
          <a:bodyPr>
            <a:normAutofit/>
          </a:bodyPr>
          <a:lstStyle/>
          <a:p>
            <a:pPr algn="just"/>
            <a:r>
              <a:rPr lang="es-CO" dirty="0" smtClean="0"/>
              <a:t>1941 John </a:t>
            </a:r>
            <a:r>
              <a:rPr lang="es-CO" dirty="0" err="1" smtClean="0"/>
              <a:t>Atanosoff</a:t>
            </a:r>
            <a:r>
              <a:rPr lang="es-CO" dirty="0" smtClean="0"/>
              <a:t> inventa la computadora en el Iowa </a:t>
            </a:r>
            <a:r>
              <a:rPr lang="es-CO" dirty="0" err="1" smtClean="0"/>
              <a:t>State</a:t>
            </a:r>
            <a:r>
              <a:rPr lang="es-CO" dirty="0" smtClean="0"/>
              <a:t> </a:t>
            </a:r>
            <a:r>
              <a:rPr lang="es-CO" dirty="0" err="1" smtClean="0"/>
              <a:t>College</a:t>
            </a:r>
            <a:endParaRPr lang="es-CO" dirty="0" smtClean="0"/>
          </a:p>
          <a:p>
            <a:pPr algn="just"/>
            <a:r>
              <a:rPr lang="es-CO" dirty="0" smtClean="0"/>
              <a:t>1945 Se desarrolla la computadora digital electrónica ENIAC en la Universidad de Pennsylvania</a:t>
            </a:r>
          </a:p>
          <a:p>
            <a:pPr algn="just"/>
            <a:r>
              <a:rPr lang="es-CO" dirty="0" smtClean="0"/>
              <a:t>1947 Walter </a:t>
            </a:r>
            <a:r>
              <a:rPr lang="es-CO" dirty="0" err="1" smtClean="0"/>
              <a:t>Brattain</a:t>
            </a:r>
            <a:r>
              <a:rPr lang="es-CO" dirty="0" smtClean="0"/>
              <a:t>, John </a:t>
            </a:r>
            <a:r>
              <a:rPr lang="es-CO" dirty="0" err="1" smtClean="0"/>
              <a:t>Bardeen</a:t>
            </a:r>
            <a:r>
              <a:rPr lang="es-CO" dirty="0" smtClean="0"/>
              <a:t> y William </a:t>
            </a:r>
            <a:r>
              <a:rPr lang="es-CO" dirty="0" err="1" smtClean="0"/>
              <a:t>Shockley</a:t>
            </a:r>
            <a:r>
              <a:rPr lang="es-CO" dirty="0" smtClean="0"/>
              <a:t> idean el transistor en los laboratorios Bell.</a:t>
            </a:r>
          </a:p>
          <a:p>
            <a:pPr algn="just"/>
            <a:r>
              <a:rPr lang="es-CO" dirty="0" smtClean="0"/>
              <a:t>1947 Steve Rice desarrolla la representación estadística del ruido en los laboratorios Bell</a:t>
            </a:r>
          </a:p>
          <a:p>
            <a:pPr algn="just"/>
            <a:r>
              <a:rPr lang="es-CO" dirty="0" smtClean="0"/>
              <a:t>1948 Claude Shannon publica su obra sobre la teoría de la información.</a:t>
            </a:r>
          </a:p>
        </p:txBody>
      </p:sp>
    </p:spTree>
    <p:extLst>
      <p:ext uri="{BB962C8B-B14F-4D97-AF65-F5344CB8AC3E}">
        <p14:creationId xmlns:p14="http://schemas.microsoft.com/office/powerpoint/2010/main" val="8900797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2312</TotalTime>
  <Words>3869</Words>
  <Application>Microsoft Office PowerPoint</Application>
  <PresentationFormat>Panorámica</PresentationFormat>
  <Paragraphs>418</Paragraphs>
  <Slides>76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76</vt:i4>
      </vt:variant>
    </vt:vector>
  </HeadingPairs>
  <TitlesOfParts>
    <vt:vector size="82" baseType="lpstr">
      <vt:lpstr>Arial</vt:lpstr>
      <vt:lpstr>Calibri</vt:lpstr>
      <vt:lpstr>Calibri Light</vt:lpstr>
      <vt:lpstr>Cambria Math</vt:lpstr>
      <vt:lpstr>Wingdings</vt:lpstr>
      <vt:lpstr>Tema de Office</vt:lpstr>
      <vt:lpstr>Introducción</vt:lpstr>
      <vt:lpstr>Teoría de la Información</vt:lpstr>
      <vt:lpstr>Presentación de PowerPoint</vt:lpstr>
      <vt:lpstr>Presentación de PowerPoint</vt:lpstr>
      <vt:lpstr>Historia</vt:lpstr>
      <vt:lpstr>Historia</vt:lpstr>
      <vt:lpstr>Historia</vt:lpstr>
      <vt:lpstr>Historia</vt:lpstr>
      <vt:lpstr>Historia</vt:lpstr>
      <vt:lpstr>Historia</vt:lpstr>
      <vt:lpstr>Historia</vt:lpstr>
      <vt:lpstr>Historia</vt:lpstr>
      <vt:lpstr>Historia</vt:lpstr>
      <vt:lpstr>Historia</vt:lpstr>
      <vt:lpstr>Historia</vt:lpstr>
      <vt:lpstr>Historia</vt:lpstr>
      <vt:lpstr>Historia</vt:lpstr>
      <vt:lpstr>Códigos de comunicación de datos</vt:lpstr>
      <vt:lpstr>Códigos de comunicación de datos</vt:lpstr>
      <vt:lpstr>Códigos de comunicación de datos</vt:lpstr>
      <vt:lpstr>Códigos de comunicación de datos</vt:lpstr>
      <vt:lpstr>Código de Baudot</vt:lpstr>
      <vt:lpstr>Código ASCII</vt:lpstr>
      <vt:lpstr>Código de ASCII</vt:lpstr>
      <vt:lpstr>Código de EBCDIC</vt:lpstr>
      <vt:lpstr>Control de errores</vt:lpstr>
      <vt:lpstr>Detección de errores</vt:lpstr>
      <vt:lpstr>Detección de errores</vt:lpstr>
      <vt:lpstr>Presentación de PowerPoint</vt:lpstr>
      <vt:lpstr>Detección de errores</vt:lpstr>
      <vt:lpstr>Detección de errores</vt:lpstr>
      <vt:lpstr>Detección de errores</vt:lpstr>
      <vt:lpstr>Detección de errores</vt:lpstr>
      <vt:lpstr>Detección de errores</vt:lpstr>
      <vt:lpstr>Detección de errores</vt:lpstr>
      <vt:lpstr>Detección de errores</vt:lpstr>
      <vt:lpstr>Detección de errores</vt:lpstr>
      <vt:lpstr>Corrección de errores</vt:lpstr>
      <vt:lpstr>Corrección de errores</vt:lpstr>
      <vt:lpstr>Corrección de errores</vt:lpstr>
      <vt:lpstr>Corrección de errores</vt:lpstr>
      <vt:lpstr>Corrección de errores</vt:lpstr>
      <vt:lpstr>Corrección de errores</vt:lpstr>
      <vt:lpstr>Sincronización de caracteres</vt:lpstr>
      <vt:lpstr>Formato de datos asíncronos</vt:lpstr>
      <vt:lpstr>Formato de datos síncronos</vt:lpstr>
      <vt:lpstr>Sincronización</vt:lpstr>
      <vt:lpstr>Codificación de línea </vt:lpstr>
      <vt:lpstr>Bits y símbolos </vt:lpstr>
      <vt:lpstr>Esquemas de codificación de línea </vt:lpstr>
      <vt:lpstr>Unipolar NRZ </vt:lpstr>
      <vt:lpstr>Polar NRZ</vt:lpstr>
      <vt:lpstr>Polar bifásica Manchester</vt:lpstr>
      <vt:lpstr>Bipolar AMI</vt:lpstr>
      <vt:lpstr>Multinivel 2B1Q</vt:lpstr>
      <vt:lpstr>Capacidad de información</vt:lpstr>
      <vt:lpstr>Capacidad de información</vt:lpstr>
      <vt:lpstr>Capacidad de información</vt:lpstr>
      <vt:lpstr>Modos de transmisión</vt:lpstr>
      <vt:lpstr>Espectro Electromagnético</vt:lpstr>
      <vt:lpstr>Espectro Electromagnético</vt:lpstr>
      <vt:lpstr>Espectro Electromagnético</vt:lpstr>
      <vt:lpstr>Espectro Electromagnético</vt:lpstr>
      <vt:lpstr>Sistemas electrónicos de comunicaciones</vt:lpstr>
      <vt:lpstr>Modulación y demodulación</vt:lpstr>
      <vt:lpstr>Modulación y demodulación</vt:lpstr>
      <vt:lpstr>Modulación y demodulación</vt:lpstr>
      <vt:lpstr>Modulación y demodulación</vt:lpstr>
      <vt:lpstr>Modulación y demodulación</vt:lpstr>
      <vt:lpstr>Modulación y demodulación </vt:lpstr>
      <vt:lpstr>Modulación y demodulación </vt:lpstr>
      <vt:lpstr>Modulación y demodulación </vt:lpstr>
      <vt:lpstr>Modulación y demodulación </vt:lpstr>
      <vt:lpstr>Modulación y demodulación </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Comunicaciones Digitales</dc:title>
  <dc:creator>Daniel V</dc:creator>
  <cp:lastModifiedBy>Coordinación Ingeniería Electrónica UTS</cp:lastModifiedBy>
  <cp:revision>50</cp:revision>
  <dcterms:created xsi:type="dcterms:W3CDTF">2013-06-25T02:16:44Z</dcterms:created>
  <dcterms:modified xsi:type="dcterms:W3CDTF">2016-09-22T12:15:05Z</dcterms:modified>
</cp:coreProperties>
</file>