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Default Extension="gif" ContentType="image/gif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8" r:id="rId7"/>
    <p:sldId id="270" r:id="rId8"/>
    <p:sldId id="267" r:id="rId9"/>
    <p:sldId id="271" r:id="rId10"/>
    <p:sldId id="272" r:id="rId11"/>
    <p:sldId id="274" r:id="rId12"/>
    <p:sldId id="275" r:id="rId13"/>
    <p:sldId id="269" r:id="rId14"/>
    <p:sldId id="262" r:id="rId15"/>
    <p:sldId id="263" r:id="rId16"/>
    <p:sldId id="264" r:id="rId17"/>
    <p:sldId id="265" r:id="rId18"/>
    <p:sldId id="266" r:id="rId19"/>
    <p:sldId id="261" r:id="rId20"/>
    <p:sldId id="276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2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image" Target="../media/image7.png"/></Relationships>
</file>

<file path=ppt/diagrams/_rels/data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image" Target="../media/image15.png"/></Relationships>
</file>

<file path=ppt/diagrams/_rels/drawing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image" Target="../media/image7.png"/></Relationships>
</file>

<file path=ppt/diagrams/_rels/drawing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image" Target="../media/image15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1698626-0B8B-4725-B024-4D20476E66B7}" type="doc">
      <dgm:prSet loTypeId="urn:microsoft.com/office/officeart/2005/8/layout/arrow1" loCatId="process" qsTypeId="urn:microsoft.com/office/officeart/2005/8/quickstyle/simple1" qsCatId="simple" csTypeId="urn:microsoft.com/office/officeart/2005/8/colors/accent3_3" csCatId="accent3" phldr="1"/>
      <dgm:spPr/>
      <dgm:t>
        <a:bodyPr/>
        <a:lstStyle/>
        <a:p>
          <a:endParaRPr lang="es-CO"/>
        </a:p>
      </dgm:t>
    </dgm:pt>
    <dgm:pt modelId="{FD3C280A-E6DD-41DB-BE2E-E0B02A335E2D}">
      <dgm:prSet phldrT="[Texto]" custT="1"/>
      <dgm:spPr/>
      <dgm:t>
        <a:bodyPr/>
        <a:lstStyle/>
        <a:p>
          <a:r>
            <a:rPr lang="es-CO" sz="1700" b="0" i="0" dirty="0" smtClean="0">
              <a:solidFill>
                <a:schemeClr val="tx1"/>
              </a:solidFill>
              <a:latin typeface="Comic Sans MS" panose="030F0702030302020204" pitchFamily="66" charset="0"/>
            </a:rPr>
            <a:t>Toda oposición que encuentra la corriente a su paso por un circuito eléctrico cerrado, atenuando o frenando el libre flujo de circulación de las cargas eléctricas o electrones. Cualquier dispositivo o consumidor conectado a un circuito eléctrico representa en sí una carga, resistencia u obstáculo para la circulación de la corriente eléctrica</a:t>
          </a:r>
          <a:r>
            <a:rPr lang="es-CO" sz="1700" b="0" i="0" dirty="0" smtClean="0">
              <a:solidFill>
                <a:schemeClr val="tx1"/>
              </a:solidFill>
              <a:latin typeface="Comic Sans MS" panose="030F0702030302020204" pitchFamily="66" charset="0"/>
            </a:rPr>
            <a:t>. Se mide en ohm [</a:t>
          </a:r>
          <a:r>
            <a:rPr lang="el-GR" sz="1700" b="0" i="0" dirty="0" smtClean="0">
              <a:solidFill>
                <a:schemeClr val="tx1"/>
              </a:solidFill>
              <a:latin typeface="Comic Sans MS" panose="030F0702030302020204" pitchFamily="66" charset="0"/>
            </a:rPr>
            <a:t>Ω</a:t>
          </a:r>
          <a:r>
            <a:rPr lang="es-CO" sz="1700" b="0" i="0" dirty="0" smtClean="0">
              <a:solidFill>
                <a:schemeClr val="tx1"/>
              </a:solidFill>
              <a:latin typeface="Comic Sans MS" panose="030F0702030302020204" pitchFamily="66" charset="0"/>
            </a:rPr>
            <a:t>].</a:t>
          </a:r>
          <a:endParaRPr lang="es-CO" sz="1700" dirty="0">
            <a:solidFill>
              <a:schemeClr val="tx1"/>
            </a:solidFill>
            <a:latin typeface="Comic Sans MS" panose="030F0702030302020204" pitchFamily="66" charset="0"/>
          </a:endParaRPr>
        </a:p>
      </dgm:t>
    </dgm:pt>
    <dgm:pt modelId="{294ED619-8FE9-4169-92F2-7295FAA970D8}" type="parTrans" cxnId="{EC4F9EAB-39A2-4D96-8CB9-74AF7E29691A}">
      <dgm:prSet/>
      <dgm:spPr/>
      <dgm:t>
        <a:bodyPr/>
        <a:lstStyle/>
        <a:p>
          <a:endParaRPr lang="es-CO"/>
        </a:p>
      </dgm:t>
    </dgm:pt>
    <dgm:pt modelId="{EE140CDF-5D7B-4B75-8582-17AEA2EF01AD}" type="sibTrans" cxnId="{EC4F9EAB-39A2-4D96-8CB9-74AF7E29691A}">
      <dgm:prSet/>
      <dgm:spPr/>
      <dgm:t>
        <a:bodyPr/>
        <a:lstStyle/>
        <a:p>
          <a:endParaRPr lang="es-CO"/>
        </a:p>
      </dgm:t>
    </dgm:pt>
    <dgm:pt modelId="{FED9CF4C-A9F7-482B-B6B8-B71CDC5B12A6}">
      <dgm:prSet phldrT="[Texto]" custT="1"/>
      <dgm:spPr/>
      <dgm:t>
        <a:bodyPr/>
        <a:lstStyle/>
        <a:p>
          <a:r>
            <a:rPr lang="es-CO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Comic Sans MS" panose="030F0702030302020204" pitchFamily="66" charset="0"/>
            </a:rPr>
            <a:t>E</a:t>
          </a:r>
          <a:r>
            <a:rPr lang="es-CO" sz="2000" b="0" i="0" dirty="0" smtClean="0">
              <a:solidFill>
                <a:schemeClr val="tx1">
                  <a:lumMod val="75000"/>
                  <a:lumOff val="25000"/>
                </a:schemeClr>
              </a:solidFill>
              <a:latin typeface="Comic Sans MS" panose="030F0702030302020204" pitchFamily="66" charset="0"/>
            </a:rPr>
            <a:t>s la resistencia eléctrica específica de cada material para oponerse al paso de una corriente eléctrica. Se designa por la letra griega rho minúscula </a:t>
          </a:r>
          <a:r>
            <a:rPr lang="es-CO" sz="2000" b="0" i="0" dirty="0" smtClean="0">
              <a:solidFill>
                <a:schemeClr val="tx1">
                  <a:lumMod val="75000"/>
                  <a:lumOff val="25000"/>
                </a:schemeClr>
              </a:solidFill>
              <a:latin typeface="Comic Sans MS" panose="030F0702030302020204" pitchFamily="66" charset="0"/>
            </a:rPr>
            <a:t>(ρ</a:t>
          </a:r>
          <a:r>
            <a:rPr lang="es-CO" sz="2000" b="0" i="0" dirty="0" smtClean="0">
              <a:solidFill>
                <a:schemeClr val="tx1">
                  <a:lumMod val="75000"/>
                  <a:lumOff val="25000"/>
                </a:schemeClr>
              </a:solidFill>
              <a:latin typeface="Comic Sans MS" panose="030F0702030302020204" pitchFamily="66" charset="0"/>
            </a:rPr>
            <a:t>) y se mide en </a:t>
          </a:r>
          <a:r>
            <a:rPr lang="es-CO" sz="2000" b="0" i="0" dirty="0" err="1" smtClean="0">
              <a:solidFill>
                <a:schemeClr val="tx1">
                  <a:lumMod val="75000"/>
                  <a:lumOff val="25000"/>
                </a:schemeClr>
              </a:solidFill>
              <a:latin typeface="Comic Sans MS" panose="030F0702030302020204" pitchFamily="66" charset="0"/>
            </a:rPr>
            <a:t>ohms</a:t>
          </a:r>
          <a:r>
            <a:rPr lang="es-CO" sz="2000" b="0" i="0" dirty="0" smtClean="0">
              <a:solidFill>
                <a:schemeClr val="tx1">
                  <a:lumMod val="75000"/>
                  <a:lumOff val="25000"/>
                </a:schemeClr>
              </a:solidFill>
              <a:latin typeface="Comic Sans MS" panose="030F0702030302020204" pitchFamily="66" charset="0"/>
            </a:rPr>
            <a:t>-metro </a:t>
          </a:r>
          <a:r>
            <a:rPr lang="es-CO" sz="2000" b="0" i="0" dirty="0" smtClean="0">
              <a:solidFill>
                <a:schemeClr val="tx1">
                  <a:lumMod val="75000"/>
                  <a:lumOff val="25000"/>
                </a:schemeClr>
              </a:solidFill>
              <a:latin typeface="Comic Sans MS" panose="030F0702030302020204" pitchFamily="66" charset="0"/>
            </a:rPr>
            <a:t>[</a:t>
          </a:r>
          <a:r>
            <a:rPr lang="es-CO" sz="2000" b="0" i="0" dirty="0" err="1" smtClean="0">
              <a:solidFill>
                <a:schemeClr val="tx1">
                  <a:lumMod val="75000"/>
                  <a:lumOff val="25000"/>
                </a:schemeClr>
              </a:solidFill>
              <a:latin typeface="Comic Sans MS" panose="030F0702030302020204" pitchFamily="66" charset="0"/>
            </a:rPr>
            <a:t>Ω•m</a:t>
          </a:r>
          <a:r>
            <a:rPr lang="es-CO" sz="2000" b="0" i="0" dirty="0" smtClean="0">
              <a:solidFill>
                <a:schemeClr val="tx1">
                  <a:lumMod val="75000"/>
                  <a:lumOff val="25000"/>
                </a:schemeClr>
              </a:solidFill>
              <a:latin typeface="Comic Sans MS" panose="030F0702030302020204" pitchFamily="66" charset="0"/>
            </a:rPr>
            <a:t>].</a:t>
          </a:r>
          <a:endParaRPr lang="es-CO" sz="2000" dirty="0">
            <a:solidFill>
              <a:schemeClr val="tx1">
                <a:lumMod val="75000"/>
                <a:lumOff val="25000"/>
              </a:schemeClr>
            </a:solidFill>
            <a:latin typeface="Comic Sans MS" panose="030F0702030302020204" pitchFamily="66" charset="0"/>
          </a:endParaRPr>
        </a:p>
      </dgm:t>
    </dgm:pt>
    <dgm:pt modelId="{E87D2EA8-520D-43F3-97AD-B3B063F91BE5}" type="parTrans" cxnId="{CCF9DE47-764B-40C5-AE59-E9867B18EFB3}">
      <dgm:prSet/>
      <dgm:spPr/>
      <dgm:t>
        <a:bodyPr/>
        <a:lstStyle/>
        <a:p>
          <a:endParaRPr lang="es-CO"/>
        </a:p>
      </dgm:t>
    </dgm:pt>
    <dgm:pt modelId="{59BDE303-B544-4FA4-869C-B120BD60082C}" type="sibTrans" cxnId="{CCF9DE47-764B-40C5-AE59-E9867B18EFB3}">
      <dgm:prSet/>
      <dgm:spPr/>
      <dgm:t>
        <a:bodyPr/>
        <a:lstStyle/>
        <a:p>
          <a:endParaRPr lang="es-CO"/>
        </a:p>
      </dgm:t>
    </dgm:pt>
    <dgm:pt modelId="{77C37E11-2F89-418B-81BB-9E7AC55FEF31}" type="pres">
      <dgm:prSet presAssocID="{F1698626-0B8B-4725-B024-4D20476E66B7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CO"/>
        </a:p>
      </dgm:t>
    </dgm:pt>
    <dgm:pt modelId="{F1431E61-44D2-4094-B5FB-A6FAB6674E27}" type="pres">
      <dgm:prSet presAssocID="{FD3C280A-E6DD-41DB-BE2E-E0B02A335E2D}" presName="arrow" presStyleLbl="node1" presStyleIdx="0" presStyleCnt="2" custScaleX="136304" custScaleY="104802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CD2C8D8F-9FEA-4AB2-BECD-98044D4448BB}" type="pres">
      <dgm:prSet presAssocID="{FED9CF4C-A9F7-482B-B6B8-B71CDC5B12A6}" presName="arrow" presStyleLbl="node1" presStyleIdx="1" presStyleCnt="2" custScaleX="134008" custScaleY="117809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</dgm:ptLst>
  <dgm:cxnLst>
    <dgm:cxn modelId="{EC4F9EAB-39A2-4D96-8CB9-74AF7E29691A}" srcId="{F1698626-0B8B-4725-B024-4D20476E66B7}" destId="{FD3C280A-E6DD-41DB-BE2E-E0B02A335E2D}" srcOrd="0" destOrd="0" parTransId="{294ED619-8FE9-4169-92F2-7295FAA970D8}" sibTransId="{EE140CDF-5D7B-4B75-8582-17AEA2EF01AD}"/>
    <dgm:cxn modelId="{83E608BE-EFC3-457F-83A8-E37DD27DB263}" type="presOf" srcId="{FD3C280A-E6DD-41DB-BE2E-E0B02A335E2D}" destId="{F1431E61-44D2-4094-B5FB-A6FAB6674E27}" srcOrd="0" destOrd="0" presId="urn:microsoft.com/office/officeart/2005/8/layout/arrow1"/>
    <dgm:cxn modelId="{CCF9DE47-764B-40C5-AE59-E9867B18EFB3}" srcId="{F1698626-0B8B-4725-B024-4D20476E66B7}" destId="{FED9CF4C-A9F7-482B-B6B8-B71CDC5B12A6}" srcOrd="1" destOrd="0" parTransId="{E87D2EA8-520D-43F3-97AD-B3B063F91BE5}" sibTransId="{59BDE303-B544-4FA4-869C-B120BD60082C}"/>
    <dgm:cxn modelId="{9DD71002-9B99-495F-856D-EEE86D9735EC}" type="presOf" srcId="{F1698626-0B8B-4725-B024-4D20476E66B7}" destId="{77C37E11-2F89-418B-81BB-9E7AC55FEF31}" srcOrd="0" destOrd="0" presId="urn:microsoft.com/office/officeart/2005/8/layout/arrow1"/>
    <dgm:cxn modelId="{CEF83101-1547-49D9-A022-C71ED1BBF8C4}" type="presOf" srcId="{FED9CF4C-A9F7-482B-B6B8-B71CDC5B12A6}" destId="{CD2C8D8F-9FEA-4AB2-BECD-98044D4448BB}" srcOrd="0" destOrd="0" presId="urn:microsoft.com/office/officeart/2005/8/layout/arrow1"/>
    <dgm:cxn modelId="{7D283C9A-7B01-408D-86D0-7724C68521B4}" type="presParOf" srcId="{77C37E11-2F89-418B-81BB-9E7AC55FEF31}" destId="{F1431E61-44D2-4094-B5FB-A6FAB6674E27}" srcOrd="0" destOrd="0" presId="urn:microsoft.com/office/officeart/2005/8/layout/arrow1"/>
    <dgm:cxn modelId="{3F920CFC-72B7-4271-AB7E-55711B35180E}" type="presParOf" srcId="{77C37E11-2F89-418B-81BB-9E7AC55FEF31}" destId="{CD2C8D8F-9FEA-4AB2-BECD-98044D4448BB}" srcOrd="1" destOrd="0" presId="urn:microsoft.com/office/officeart/2005/8/layout/arrow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0C7F114-A5E8-48D8-B3D4-F36449CA5B73}" type="doc">
      <dgm:prSet loTypeId="urn:microsoft.com/office/officeart/2005/8/layout/hList1" loCatId="list" qsTypeId="urn:microsoft.com/office/officeart/2005/8/quickstyle/3d4" qsCatId="3D" csTypeId="urn:microsoft.com/office/officeart/2005/8/colors/colorful1#1" csCatId="colorful" phldr="1"/>
      <dgm:spPr/>
      <dgm:t>
        <a:bodyPr/>
        <a:lstStyle/>
        <a:p>
          <a:endParaRPr lang="es-CO"/>
        </a:p>
      </dgm:t>
    </dgm:pt>
    <dgm:pt modelId="{D24A92C8-B8F4-4A7B-A450-B7015B57A598}">
      <dgm:prSet phldrT="[Texto]"/>
      <dgm:spPr/>
      <dgm:t>
        <a:bodyPr/>
        <a:lstStyle/>
        <a:p>
          <a:r>
            <a:rPr lang="es-CO" dirty="0" smtClean="0">
              <a:latin typeface="Comic Sans MS" panose="030F0702030302020204" pitchFamily="66" charset="0"/>
            </a:rPr>
            <a:t>Conductancia</a:t>
          </a:r>
          <a:endParaRPr lang="es-CO" dirty="0">
            <a:latin typeface="Comic Sans MS" panose="030F0702030302020204" pitchFamily="66" charset="0"/>
          </a:endParaRPr>
        </a:p>
      </dgm:t>
    </dgm:pt>
    <dgm:pt modelId="{82AE2319-FA20-42F7-87E3-9E7F02A9DC9B}" type="parTrans" cxnId="{5F7CCD55-3AF7-40B3-BDD0-BAA7FCBD93F2}">
      <dgm:prSet/>
      <dgm:spPr/>
      <dgm:t>
        <a:bodyPr/>
        <a:lstStyle/>
        <a:p>
          <a:endParaRPr lang="es-CO"/>
        </a:p>
      </dgm:t>
    </dgm:pt>
    <dgm:pt modelId="{9ABB7FF4-40BE-4A9A-97C8-AA4734FFAC64}" type="sibTrans" cxnId="{5F7CCD55-3AF7-40B3-BDD0-BAA7FCBD93F2}">
      <dgm:prSet/>
      <dgm:spPr/>
      <dgm:t>
        <a:bodyPr/>
        <a:lstStyle/>
        <a:p>
          <a:endParaRPr lang="es-CO"/>
        </a:p>
      </dgm:t>
    </dgm:pt>
    <dgm:pt modelId="{6E2705AD-49EE-4B76-9982-980388811145}">
      <dgm:prSet phldrT="[Texto]" custT="1"/>
      <dgm:spPr/>
      <dgm:t>
        <a:bodyPr anchor="ctr"/>
        <a:lstStyle/>
        <a:p>
          <a:pPr algn="ctr"/>
          <a:r>
            <a:rPr lang="es-CO" sz="2000" b="0" i="0" dirty="0" smtClean="0">
              <a:latin typeface="Comic Sans MS" panose="030F0702030302020204" pitchFamily="66" charset="0"/>
            </a:rPr>
            <a:t>Está directamente relacionada con la facilidad que ofrece un material cualquiera al paso de la corriente eléctrica. La conductancia </a:t>
          </a:r>
          <a:r>
            <a:rPr lang="es-CO" sz="2000" b="0" i="0" dirty="0" smtClean="0">
              <a:latin typeface="Comic Sans MS" panose="030F0702030302020204" pitchFamily="66" charset="0"/>
            </a:rPr>
            <a:t>(G) es </a:t>
          </a:r>
          <a:r>
            <a:rPr lang="es-CO" sz="2000" b="0" i="0" dirty="0" smtClean="0">
              <a:latin typeface="Comic Sans MS" panose="030F0702030302020204" pitchFamily="66" charset="0"/>
            </a:rPr>
            <a:t>lo opuesto a la </a:t>
          </a:r>
          <a:r>
            <a:rPr lang="es-CO" sz="2000" b="0" i="0" dirty="0" smtClean="0">
              <a:latin typeface="Comic Sans MS" panose="030F0702030302020204" pitchFamily="66" charset="0"/>
            </a:rPr>
            <a:t>resistencia (R). </a:t>
          </a:r>
          <a:r>
            <a:rPr lang="es-CO" sz="2000" b="0" i="0" dirty="0" smtClean="0">
              <a:latin typeface="Comic Sans MS" panose="030F0702030302020204" pitchFamily="66" charset="0"/>
            </a:rPr>
            <a:t>A mayor conductancia la resistencia disminuye y viceversa, a mayor resistencia, menos conductancia, por lo que ambas son inversamente proporcionales.</a:t>
          </a:r>
          <a:endParaRPr lang="es-CO" sz="2000" dirty="0">
            <a:latin typeface="Comic Sans MS" panose="030F0702030302020204" pitchFamily="66" charset="0"/>
          </a:endParaRPr>
        </a:p>
      </dgm:t>
    </dgm:pt>
    <dgm:pt modelId="{E29782F4-8150-4439-A90D-6968B4AA25A6}" type="parTrans" cxnId="{D27F9D7A-4EFA-4E91-B985-3D56EC559C3F}">
      <dgm:prSet/>
      <dgm:spPr/>
      <dgm:t>
        <a:bodyPr/>
        <a:lstStyle/>
        <a:p>
          <a:endParaRPr lang="es-CO"/>
        </a:p>
      </dgm:t>
    </dgm:pt>
    <dgm:pt modelId="{F2083338-95F8-478F-99F4-6F14F5485613}" type="sibTrans" cxnId="{D27F9D7A-4EFA-4E91-B985-3D56EC559C3F}">
      <dgm:prSet/>
      <dgm:spPr/>
      <dgm:t>
        <a:bodyPr/>
        <a:lstStyle/>
        <a:p>
          <a:endParaRPr lang="es-CO"/>
        </a:p>
      </dgm:t>
    </dgm:pt>
    <dgm:pt modelId="{9360C2C3-1ED6-4E72-B7A6-CD28D9E24478}">
      <dgm:prSet phldrT="[Texto]"/>
      <dgm:spPr/>
      <dgm:t>
        <a:bodyPr/>
        <a:lstStyle/>
        <a:p>
          <a:r>
            <a:rPr lang="es-CO" dirty="0" smtClean="0">
              <a:latin typeface="Comic Sans MS" panose="030F0702030302020204" pitchFamily="66" charset="0"/>
            </a:rPr>
            <a:t>Conductividad</a:t>
          </a:r>
          <a:endParaRPr lang="es-CO" dirty="0">
            <a:latin typeface="Comic Sans MS" panose="030F0702030302020204" pitchFamily="66" charset="0"/>
          </a:endParaRPr>
        </a:p>
      </dgm:t>
    </dgm:pt>
    <dgm:pt modelId="{3470D687-1027-453E-A1AB-BA56FB685800}" type="parTrans" cxnId="{410BFEE5-655D-4413-9C7D-66AE8AB445F1}">
      <dgm:prSet/>
      <dgm:spPr/>
      <dgm:t>
        <a:bodyPr/>
        <a:lstStyle/>
        <a:p>
          <a:endParaRPr lang="es-CO"/>
        </a:p>
      </dgm:t>
    </dgm:pt>
    <dgm:pt modelId="{9D94502E-04B4-4D59-B092-355DB24784EA}" type="sibTrans" cxnId="{410BFEE5-655D-4413-9C7D-66AE8AB445F1}">
      <dgm:prSet/>
      <dgm:spPr/>
      <dgm:t>
        <a:bodyPr/>
        <a:lstStyle/>
        <a:p>
          <a:endParaRPr lang="es-CO"/>
        </a:p>
      </dgm:t>
    </dgm:pt>
    <dgm:pt modelId="{5B888DEC-6A28-4220-B02C-8373AD4AC0FC}">
      <dgm:prSet phldrT="[Texto]" custT="1"/>
      <dgm:spPr/>
      <dgm:t>
        <a:bodyPr anchor="ctr"/>
        <a:lstStyle/>
        <a:p>
          <a:pPr algn="ctr"/>
          <a:r>
            <a:rPr lang="es-CO" sz="2000" b="0" i="0" dirty="0" smtClean="0">
              <a:latin typeface="Comic Sans MS" panose="030F0702030302020204" pitchFamily="66" charset="0"/>
            </a:rPr>
            <a:t>Por su parte, es lo opuesto a la resistividad.</a:t>
          </a:r>
          <a:br>
            <a:rPr lang="es-CO" sz="2000" b="0" i="0" dirty="0" smtClean="0">
              <a:latin typeface="Comic Sans MS" panose="030F0702030302020204" pitchFamily="66" charset="0"/>
            </a:rPr>
          </a:br>
          <a:r>
            <a:rPr lang="es-CO" sz="2000" b="0" i="0" dirty="0" smtClean="0">
              <a:latin typeface="Comic Sans MS" panose="030F0702030302020204" pitchFamily="66" charset="0"/>
            </a:rPr>
            <a:t>Mientras mayor sea la </a:t>
          </a:r>
          <a:r>
            <a:rPr lang="es-CO" sz="2000" b="0" i="0" dirty="0" smtClean="0">
              <a:latin typeface="Comic Sans MS" panose="030F0702030302020204" pitchFamily="66" charset="0"/>
            </a:rPr>
            <a:t>conductividad (</a:t>
          </a:r>
          <a:r>
            <a:rPr lang="el-GR" sz="2000" b="0" i="0" dirty="0" smtClean="0">
              <a:latin typeface="Comic Sans MS" panose="030F0702030302020204" pitchFamily="66" charset="0"/>
            </a:rPr>
            <a:t>σ</a:t>
          </a:r>
          <a:r>
            <a:rPr lang="es-CO" sz="2000" b="0" i="0" dirty="0" smtClean="0">
              <a:latin typeface="Comic Sans MS" panose="030F0702030302020204" pitchFamily="66" charset="0"/>
            </a:rPr>
            <a:t>) </a:t>
          </a:r>
          <a:r>
            <a:rPr lang="es-CO" sz="2000" b="0" i="0" dirty="0" smtClean="0">
              <a:latin typeface="Comic Sans MS" panose="030F0702030302020204" pitchFamily="66" charset="0"/>
            </a:rPr>
            <a:t>de un material o elemento cualquiera, más fácilmente fluirá la corriente eléctrica por el circuito. La unidad de medida de la conductividad es el </a:t>
          </a:r>
          <a:r>
            <a:rPr lang="es-CO" sz="2000" b="1" i="0" dirty="0" smtClean="0">
              <a:latin typeface="Comic Sans MS" panose="030F0702030302020204" pitchFamily="66" charset="0"/>
            </a:rPr>
            <a:t>siemens/m</a:t>
          </a:r>
          <a:r>
            <a:rPr lang="es-CO" sz="2000" b="0" i="0" dirty="0" smtClean="0">
              <a:latin typeface="Comic Sans MS" panose="030F0702030302020204" pitchFamily="66" charset="0"/>
            </a:rPr>
            <a:t> [</a:t>
          </a:r>
          <a:r>
            <a:rPr lang="es-CO" sz="2000" b="1" i="0" dirty="0" smtClean="0">
              <a:latin typeface="Comic Sans MS" panose="030F0702030302020204" pitchFamily="66" charset="0"/>
            </a:rPr>
            <a:t>S/m]</a:t>
          </a:r>
          <a:endParaRPr lang="es-CO" sz="2000" dirty="0">
            <a:latin typeface="Comic Sans MS" panose="030F0702030302020204" pitchFamily="66" charset="0"/>
          </a:endParaRPr>
        </a:p>
      </dgm:t>
    </dgm:pt>
    <dgm:pt modelId="{DDE17473-0703-4807-B668-B54E6B7755F7}" type="parTrans" cxnId="{19B40001-08BA-454F-A1D7-F81EA62AB5AD}">
      <dgm:prSet/>
      <dgm:spPr/>
      <dgm:t>
        <a:bodyPr/>
        <a:lstStyle/>
        <a:p>
          <a:endParaRPr lang="es-CO"/>
        </a:p>
      </dgm:t>
    </dgm:pt>
    <dgm:pt modelId="{9B681EEB-63CB-4F8F-9AC8-A485402D7B99}" type="sibTrans" cxnId="{19B40001-08BA-454F-A1D7-F81EA62AB5AD}">
      <dgm:prSet/>
      <dgm:spPr/>
      <dgm:t>
        <a:bodyPr/>
        <a:lstStyle/>
        <a:p>
          <a:endParaRPr lang="es-CO"/>
        </a:p>
      </dgm:t>
    </dgm:pt>
    <dgm:pt modelId="{7AE13B7D-E4DE-4B04-9E61-F08C3DE8E1E8}" type="pres">
      <dgm:prSet presAssocID="{D0C7F114-A5E8-48D8-B3D4-F36449CA5B7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CO"/>
        </a:p>
      </dgm:t>
    </dgm:pt>
    <dgm:pt modelId="{C2C42C56-E0AA-41E4-9A85-31482BA58D12}" type="pres">
      <dgm:prSet presAssocID="{D24A92C8-B8F4-4A7B-A450-B7015B57A598}" presName="composite" presStyleCnt="0"/>
      <dgm:spPr/>
    </dgm:pt>
    <dgm:pt modelId="{94AC130A-2445-4BE1-B4C1-DD3872C86436}" type="pres">
      <dgm:prSet presAssocID="{D24A92C8-B8F4-4A7B-A450-B7015B57A598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8C482011-A467-40CC-8577-2AE2DF67A73A}" type="pres">
      <dgm:prSet presAssocID="{D24A92C8-B8F4-4A7B-A450-B7015B57A598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A1FD1477-9B01-497D-B037-9138D4B07DAB}" type="pres">
      <dgm:prSet presAssocID="{9ABB7FF4-40BE-4A9A-97C8-AA4734FFAC64}" presName="space" presStyleCnt="0"/>
      <dgm:spPr/>
    </dgm:pt>
    <dgm:pt modelId="{5F8A1812-B140-4296-9F32-D741B0BA5833}" type="pres">
      <dgm:prSet presAssocID="{9360C2C3-1ED6-4E72-B7A6-CD28D9E24478}" presName="composite" presStyleCnt="0"/>
      <dgm:spPr/>
    </dgm:pt>
    <dgm:pt modelId="{7C0B4D03-5704-4F18-987D-D1C06D1DFC92}" type="pres">
      <dgm:prSet presAssocID="{9360C2C3-1ED6-4E72-B7A6-CD28D9E24478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C9E3EF3E-BB23-46D1-98B4-E092A94B01D4}" type="pres">
      <dgm:prSet presAssocID="{9360C2C3-1ED6-4E72-B7A6-CD28D9E24478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</dgm:ptLst>
  <dgm:cxnLst>
    <dgm:cxn modelId="{D27F9D7A-4EFA-4E91-B985-3D56EC559C3F}" srcId="{D24A92C8-B8F4-4A7B-A450-B7015B57A598}" destId="{6E2705AD-49EE-4B76-9982-980388811145}" srcOrd="0" destOrd="0" parTransId="{E29782F4-8150-4439-A90D-6968B4AA25A6}" sibTransId="{F2083338-95F8-478F-99F4-6F14F5485613}"/>
    <dgm:cxn modelId="{0D385616-1089-42F9-886F-CAD27C63AB7A}" type="presOf" srcId="{D0C7F114-A5E8-48D8-B3D4-F36449CA5B73}" destId="{7AE13B7D-E4DE-4B04-9E61-F08C3DE8E1E8}" srcOrd="0" destOrd="0" presId="urn:microsoft.com/office/officeart/2005/8/layout/hList1"/>
    <dgm:cxn modelId="{91E1F1B0-3DB2-441A-996C-FFEE68B07C42}" type="presOf" srcId="{D24A92C8-B8F4-4A7B-A450-B7015B57A598}" destId="{94AC130A-2445-4BE1-B4C1-DD3872C86436}" srcOrd="0" destOrd="0" presId="urn:microsoft.com/office/officeart/2005/8/layout/hList1"/>
    <dgm:cxn modelId="{5F7CCD55-3AF7-40B3-BDD0-BAA7FCBD93F2}" srcId="{D0C7F114-A5E8-48D8-B3D4-F36449CA5B73}" destId="{D24A92C8-B8F4-4A7B-A450-B7015B57A598}" srcOrd="0" destOrd="0" parTransId="{82AE2319-FA20-42F7-87E3-9E7F02A9DC9B}" sibTransId="{9ABB7FF4-40BE-4A9A-97C8-AA4734FFAC64}"/>
    <dgm:cxn modelId="{96CEA718-4E2D-44A4-9D19-1EE185ED2CB7}" type="presOf" srcId="{9360C2C3-1ED6-4E72-B7A6-CD28D9E24478}" destId="{7C0B4D03-5704-4F18-987D-D1C06D1DFC92}" srcOrd="0" destOrd="0" presId="urn:microsoft.com/office/officeart/2005/8/layout/hList1"/>
    <dgm:cxn modelId="{410BFEE5-655D-4413-9C7D-66AE8AB445F1}" srcId="{D0C7F114-A5E8-48D8-B3D4-F36449CA5B73}" destId="{9360C2C3-1ED6-4E72-B7A6-CD28D9E24478}" srcOrd="1" destOrd="0" parTransId="{3470D687-1027-453E-A1AB-BA56FB685800}" sibTransId="{9D94502E-04B4-4D59-B092-355DB24784EA}"/>
    <dgm:cxn modelId="{16E7A6B6-E7AF-469A-BC70-C59CC4892711}" type="presOf" srcId="{6E2705AD-49EE-4B76-9982-980388811145}" destId="{8C482011-A467-40CC-8577-2AE2DF67A73A}" srcOrd="0" destOrd="0" presId="urn:microsoft.com/office/officeart/2005/8/layout/hList1"/>
    <dgm:cxn modelId="{19B40001-08BA-454F-A1D7-F81EA62AB5AD}" srcId="{9360C2C3-1ED6-4E72-B7A6-CD28D9E24478}" destId="{5B888DEC-6A28-4220-B02C-8373AD4AC0FC}" srcOrd="0" destOrd="0" parTransId="{DDE17473-0703-4807-B668-B54E6B7755F7}" sibTransId="{9B681EEB-63CB-4F8F-9AC8-A485402D7B99}"/>
    <dgm:cxn modelId="{B33E32FC-FFC8-4563-A9AF-4A334A9ED885}" type="presOf" srcId="{5B888DEC-6A28-4220-B02C-8373AD4AC0FC}" destId="{C9E3EF3E-BB23-46D1-98B4-E092A94B01D4}" srcOrd="0" destOrd="0" presId="urn:microsoft.com/office/officeart/2005/8/layout/hList1"/>
    <dgm:cxn modelId="{D942EDED-C515-4189-B2C4-4E5ECEE6BD90}" type="presParOf" srcId="{7AE13B7D-E4DE-4B04-9E61-F08C3DE8E1E8}" destId="{C2C42C56-E0AA-41E4-9A85-31482BA58D12}" srcOrd="0" destOrd="0" presId="urn:microsoft.com/office/officeart/2005/8/layout/hList1"/>
    <dgm:cxn modelId="{33F7B710-5835-4EEE-AE87-A10F787354A8}" type="presParOf" srcId="{C2C42C56-E0AA-41E4-9A85-31482BA58D12}" destId="{94AC130A-2445-4BE1-B4C1-DD3872C86436}" srcOrd="0" destOrd="0" presId="urn:microsoft.com/office/officeart/2005/8/layout/hList1"/>
    <dgm:cxn modelId="{F53D07FC-87F0-4051-B349-089D0845511D}" type="presParOf" srcId="{C2C42C56-E0AA-41E4-9A85-31482BA58D12}" destId="{8C482011-A467-40CC-8577-2AE2DF67A73A}" srcOrd="1" destOrd="0" presId="urn:microsoft.com/office/officeart/2005/8/layout/hList1"/>
    <dgm:cxn modelId="{F255EBAD-9323-4D44-BA7A-81CEC701E08A}" type="presParOf" srcId="{7AE13B7D-E4DE-4B04-9E61-F08C3DE8E1E8}" destId="{A1FD1477-9B01-497D-B037-9138D4B07DAB}" srcOrd="1" destOrd="0" presId="urn:microsoft.com/office/officeart/2005/8/layout/hList1"/>
    <dgm:cxn modelId="{8BCA686F-6B04-4A75-9DC9-F20A13F05145}" type="presParOf" srcId="{7AE13B7D-E4DE-4B04-9E61-F08C3DE8E1E8}" destId="{5F8A1812-B140-4296-9F32-D741B0BA5833}" srcOrd="2" destOrd="0" presId="urn:microsoft.com/office/officeart/2005/8/layout/hList1"/>
    <dgm:cxn modelId="{B564870B-58B6-4480-B2C9-1514A863C060}" type="presParOf" srcId="{5F8A1812-B140-4296-9F32-D741B0BA5833}" destId="{7C0B4D03-5704-4F18-987D-D1C06D1DFC92}" srcOrd="0" destOrd="0" presId="urn:microsoft.com/office/officeart/2005/8/layout/hList1"/>
    <dgm:cxn modelId="{D877C367-2FBF-4C3E-BCB6-010DEA28B73A}" type="presParOf" srcId="{5F8A1812-B140-4296-9F32-D741B0BA5833}" destId="{C9E3EF3E-BB23-46D1-98B4-E092A94B01D4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AFBE366-614D-4EE2-BB94-5C6AFE1EB286}" type="doc">
      <dgm:prSet loTypeId="urn:microsoft.com/office/officeart/2005/8/layout/vList2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s-CO"/>
        </a:p>
      </dgm:t>
    </dgm:pt>
    <dgm:pt modelId="{5B40E716-22B4-443A-B455-BBA13E6DD50B}">
      <dgm:prSet phldrT="[Texto]"/>
      <dgm:spPr/>
      <dgm:t>
        <a:bodyPr/>
        <a:lstStyle/>
        <a:p>
          <a:pPr algn="ctr"/>
          <a:r>
            <a:rPr lang="es-CO" dirty="0" smtClean="0">
              <a:latin typeface="Comic Sans MS" panose="030F0702030302020204" pitchFamily="66" charset="0"/>
            </a:rPr>
            <a:t>Resistencia - Conductancia</a:t>
          </a:r>
          <a:endParaRPr lang="es-CO" dirty="0">
            <a:latin typeface="Comic Sans MS" panose="030F0702030302020204" pitchFamily="66" charset="0"/>
          </a:endParaRPr>
        </a:p>
      </dgm:t>
    </dgm:pt>
    <dgm:pt modelId="{257AFE8A-8B86-4DE9-805A-9E4B9C46BAF4}" type="parTrans" cxnId="{1B01CA9B-08BD-43EF-B542-80AFB575ED22}">
      <dgm:prSet/>
      <dgm:spPr/>
      <dgm:t>
        <a:bodyPr/>
        <a:lstStyle/>
        <a:p>
          <a:endParaRPr lang="es-CO"/>
        </a:p>
      </dgm:t>
    </dgm:pt>
    <dgm:pt modelId="{0F331D9E-605A-43F6-A2E9-BB73628F6996}" type="sibTrans" cxnId="{1B01CA9B-08BD-43EF-B542-80AFB575ED22}">
      <dgm:prSet/>
      <dgm:spPr/>
      <dgm:t>
        <a:bodyPr/>
        <a:lstStyle/>
        <a:p>
          <a:endParaRPr lang="es-CO"/>
        </a:p>
      </dgm:t>
    </dgm:pt>
    <dgm:pt modelId="{55122553-634E-41E4-8053-13448A63A599}">
      <dgm:prSet phldrT="[Texto]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r>
            <a:rPr lang="es-CO">
              <a:noFill/>
            </a:rPr>
            <a:t> </a:t>
          </a:r>
        </a:p>
      </dgm:t>
    </dgm:pt>
    <dgm:pt modelId="{435461D0-66BC-45CB-8721-70E7913C1B20}" type="parTrans" cxnId="{8AD4F502-816D-4DD5-9E54-CE61316786A2}">
      <dgm:prSet/>
      <dgm:spPr/>
      <dgm:t>
        <a:bodyPr/>
        <a:lstStyle/>
        <a:p>
          <a:endParaRPr lang="es-CO"/>
        </a:p>
      </dgm:t>
    </dgm:pt>
    <dgm:pt modelId="{6657C048-85C6-4A28-A825-0D756CB7FF14}" type="sibTrans" cxnId="{8AD4F502-816D-4DD5-9E54-CE61316786A2}">
      <dgm:prSet/>
      <dgm:spPr/>
      <dgm:t>
        <a:bodyPr/>
        <a:lstStyle/>
        <a:p>
          <a:endParaRPr lang="es-CO"/>
        </a:p>
      </dgm:t>
    </dgm:pt>
    <dgm:pt modelId="{57598CF5-86E7-4FB8-B64E-886EA097FF6E}">
      <dgm:prSet phldrT="[Texto]"/>
      <dgm:spPr/>
      <dgm:t>
        <a:bodyPr/>
        <a:lstStyle/>
        <a:p>
          <a:pPr algn="ctr"/>
          <a:r>
            <a:rPr lang="es-CO" dirty="0" smtClean="0">
              <a:latin typeface="Comic Sans MS" panose="030F0702030302020204" pitchFamily="66" charset="0"/>
            </a:rPr>
            <a:t>Resistividad - Conductividad</a:t>
          </a:r>
          <a:endParaRPr lang="es-CO" dirty="0">
            <a:latin typeface="Comic Sans MS" panose="030F0702030302020204" pitchFamily="66" charset="0"/>
          </a:endParaRPr>
        </a:p>
      </dgm:t>
    </dgm:pt>
    <dgm:pt modelId="{0DDD8261-1F70-4982-9E25-FF5BF675E76B}" type="parTrans" cxnId="{82F8D6FD-50F0-4990-AE72-AD19DDF73486}">
      <dgm:prSet/>
      <dgm:spPr/>
      <dgm:t>
        <a:bodyPr/>
        <a:lstStyle/>
        <a:p>
          <a:endParaRPr lang="es-CO"/>
        </a:p>
      </dgm:t>
    </dgm:pt>
    <dgm:pt modelId="{3E88A9EC-036C-475C-A375-2CDB4C375BC8}" type="sibTrans" cxnId="{82F8D6FD-50F0-4990-AE72-AD19DDF73486}">
      <dgm:prSet/>
      <dgm:spPr/>
      <dgm:t>
        <a:bodyPr/>
        <a:lstStyle/>
        <a:p>
          <a:endParaRPr lang="es-CO"/>
        </a:p>
      </dgm:t>
    </dgm:pt>
    <dgm:pt modelId="{B2A3BC4E-9EB7-438D-AC49-F2C4C2D00901}">
      <dgm:prSet phldrT="[Texto]" custT="1"/>
      <dgm:spPr>
        <a:blipFill rotWithShape="0">
          <a:blip xmlns:r="http://schemas.openxmlformats.org/officeDocument/2006/relationships" r:embed="rId2"/>
          <a:stretch>
            <a:fillRect t="-9821" b="-14286"/>
          </a:stretch>
        </a:blipFill>
      </dgm:spPr>
      <dgm:t>
        <a:bodyPr/>
        <a:lstStyle/>
        <a:p>
          <a:r>
            <a:rPr lang="es-CO">
              <a:noFill/>
            </a:rPr>
            <a:t> </a:t>
          </a:r>
        </a:p>
      </dgm:t>
    </dgm:pt>
    <dgm:pt modelId="{5736C1F4-CB59-48BB-99F9-41AC9C0730A8}" type="parTrans" cxnId="{5E84BA90-48F6-4E5A-8067-D6802C5858CA}">
      <dgm:prSet/>
      <dgm:spPr/>
      <dgm:t>
        <a:bodyPr/>
        <a:lstStyle/>
        <a:p>
          <a:endParaRPr lang="es-CO"/>
        </a:p>
      </dgm:t>
    </dgm:pt>
    <dgm:pt modelId="{0211DDF8-8467-4A7A-BEE3-D511785B30EA}" type="sibTrans" cxnId="{5E84BA90-48F6-4E5A-8067-D6802C5858CA}">
      <dgm:prSet/>
      <dgm:spPr/>
      <dgm:t>
        <a:bodyPr/>
        <a:lstStyle/>
        <a:p>
          <a:endParaRPr lang="es-CO"/>
        </a:p>
      </dgm:t>
    </dgm:pt>
    <dgm:pt modelId="{69C9BF2D-0AEC-404D-B093-B0E22B8FCCC5}" type="pres">
      <dgm:prSet presAssocID="{0AFBE366-614D-4EE2-BB94-5C6AFE1EB28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CO"/>
        </a:p>
      </dgm:t>
    </dgm:pt>
    <dgm:pt modelId="{C075D82B-95E8-4EAB-91E8-736C5915E619}" type="pres">
      <dgm:prSet presAssocID="{5B40E716-22B4-443A-B455-BBA13E6DD50B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03EBB723-3610-4ADF-8740-AD6DE95D44BC}" type="pres">
      <dgm:prSet presAssocID="{5B40E716-22B4-443A-B455-BBA13E6DD50B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AC10D09F-2737-4AE8-ABB7-5D800A9D857B}" type="pres">
      <dgm:prSet presAssocID="{57598CF5-86E7-4FB8-B64E-886EA097FF6E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15342525-D187-4F06-B789-58777EC059A3}" type="pres">
      <dgm:prSet presAssocID="{57598CF5-86E7-4FB8-B64E-886EA097FF6E}" presName="childText" presStyleLbl="revTx" presStyleIdx="1" presStyleCnt="2" custLinFactNeighborY="10340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</dgm:ptLst>
  <dgm:cxnLst>
    <dgm:cxn modelId="{8AD4F502-816D-4DD5-9E54-CE61316786A2}" srcId="{5B40E716-22B4-443A-B455-BBA13E6DD50B}" destId="{55122553-634E-41E4-8053-13448A63A599}" srcOrd="0" destOrd="0" parTransId="{435461D0-66BC-45CB-8721-70E7913C1B20}" sibTransId="{6657C048-85C6-4A28-A825-0D756CB7FF14}"/>
    <dgm:cxn modelId="{1B01CA9B-08BD-43EF-B542-80AFB575ED22}" srcId="{0AFBE366-614D-4EE2-BB94-5C6AFE1EB286}" destId="{5B40E716-22B4-443A-B455-BBA13E6DD50B}" srcOrd="0" destOrd="0" parTransId="{257AFE8A-8B86-4DE9-805A-9E4B9C46BAF4}" sibTransId="{0F331D9E-605A-43F6-A2E9-BB73628F6996}"/>
    <dgm:cxn modelId="{5E84BA90-48F6-4E5A-8067-D6802C5858CA}" srcId="{57598CF5-86E7-4FB8-B64E-886EA097FF6E}" destId="{B2A3BC4E-9EB7-438D-AC49-F2C4C2D00901}" srcOrd="0" destOrd="0" parTransId="{5736C1F4-CB59-48BB-99F9-41AC9C0730A8}" sibTransId="{0211DDF8-8467-4A7A-BEE3-D511785B30EA}"/>
    <dgm:cxn modelId="{82F8D6FD-50F0-4990-AE72-AD19DDF73486}" srcId="{0AFBE366-614D-4EE2-BB94-5C6AFE1EB286}" destId="{57598CF5-86E7-4FB8-B64E-886EA097FF6E}" srcOrd="1" destOrd="0" parTransId="{0DDD8261-1F70-4982-9E25-FF5BF675E76B}" sibTransId="{3E88A9EC-036C-475C-A375-2CDB4C375BC8}"/>
    <dgm:cxn modelId="{FC5D4536-B7DD-4E6A-9CA6-B6482C4BDA4B}" type="presOf" srcId="{5B40E716-22B4-443A-B455-BBA13E6DD50B}" destId="{C075D82B-95E8-4EAB-91E8-736C5915E619}" srcOrd="0" destOrd="0" presId="urn:microsoft.com/office/officeart/2005/8/layout/vList2"/>
    <dgm:cxn modelId="{392EA5EF-74A6-4818-81C9-E598E25C5984}" type="presOf" srcId="{0AFBE366-614D-4EE2-BB94-5C6AFE1EB286}" destId="{69C9BF2D-0AEC-404D-B093-B0E22B8FCCC5}" srcOrd="0" destOrd="0" presId="urn:microsoft.com/office/officeart/2005/8/layout/vList2"/>
    <dgm:cxn modelId="{BF7A6DC7-EC7F-4CDC-83AA-9D55B0AF9652}" type="presOf" srcId="{55122553-634E-41E4-8053-13448A63A599}" destId="{03EBB723-3610-4ADF-8740-AD6DE95D44BC}" srcOrd="0" destOrd="0" presId="urn:microsoft.com/office/officeart/2005/8/layout/vList2"/>
    <dgm:cxn modelId="{DE4DBBB1-3F7E-4734-808B-8577F299238F}" type="presOf" srcId="{57598CF5-86E7-4FB8-B64E-886EA097FF6E}" destId="{AC10D09F-2737-4AE8-ABB7-5D800A9D857B}" srcOrd="0" destOrd="0" presId="urn:microsoft.com/office/officeart/2005/8/layout/vList2"/>
    <dgm:cxn modelId="{58CDE01B-5278-4AC1-BB0F-703ACD18B205}" type="presOf" srcId="{B2A3BC4E-9EB7-438D-AC49-F2C4C2D00901}" destId="{15342525-D187-4F06-B789-58777EC059A3}" srcOrd="0" destOrd="0" presId="urn:microsoft.com/office/officeart/2005/8/layout/vList2"/>
    <dgm:cxn modelId="{D8B7AE6F-D0F4-4E22-A6A8-1D36C787DF5D}" type="presParOf" srcId="{69C9BF2D-0AEC-404D-B093-B0E22B8FCCC5}" destId="{C075D82B-95E8-4EAB-91E8-736C5915E619}" srcOrd="0" destOrd="0" presId="urn:microsoft.com/office/officeart/2005/8/layout/vList2"/>
    <dgm:cxn modelId="{9F97D780-4035-41D1-BA37-55018E1C6D63}" type="presParOf" srcId="{69C9BF2D-0AEC-404D-B093-B0E22B8FCCC5}" destId="{03EBB723-3610-4ADF-8740-AD6DE95D44BC}" srcOrd="1" destOrd="0" presId="urn:microsoft.com/office/officeart/2005/8/layout/vList2"/>
    <dgm:cxn modelId="{B0D9274C-3C28-42C0-B8E3-9936BDE0D2EF}" type="presParOf" srcId="{69C9BF2D-0AEC-404D-B093-B0E22B8FCCC5}" destId="{AC10D09F-2737-4AE8-ABB7-5D800A9D857B}" srcOrd="2" destOrd="0" presId="urn:microsoft.com/office/officeart/2005/8/layout/vList2"/>
    <dgm:cxn modelId="{A881285A-9A4F-4F2C-B31C-8831FEF763D6}" type="presParOf" srcId="{69C9BF2D-0AEC-404D-B093-B0E22B8FCCC5}" destId="{15342525-D187-4F06-B789-58777EC059A3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FA05935-86B4-444D-B24E-BD7E7FD17A45}" type="doc">
      <dgm:prSet loTypeId="urn:microsoft.com/office/officeart/2008/layout/BendingPictureCaption" loCatId="picture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s-CO"/>
        </a:p>
      </dgm:t>
    </dgm:pt>
    <dgm:pt modelId="{B2A38A98-A22C-418E-87BF-60AAE188A739}">
      <dgm:prSet phldrT="[Texto]"/>
      <dgm:spPr/>
      <dgm:t>
        <a:bodyPr/>
        <a:lstStyle/>
        <a:p>
          <a:r>
            <a:rPr lang="es-CO" b="1" i="0" dirty="0" smtClean="0">
              <a:latin typeface="Comic Sans MS" panose="030F0702030302020204" pitchFamily="66" charset="0"/>
            </a:rPr>
            <a:t>CIRCUITOS SERIE</a:t>
          </a:r>
          <a:r>
            <a:rPr lang="es-CO" b="0" i="0" dirty="0" smtClean="0">
              <a:latin typeface="Comic Sans MS" panose="030F0702030302020204" pitchFamily="66" charset="0"/>
            </a:rPr>
            <a:t/>
          </a:r>
          <a:br>
            <a:rPr lang="es-CO" b="0" i="0" dirty="0" smtClean="0">
              <a:latin typeface="Comic Sans MS" panose="030F0702030302020204" pitchFamily="66" charset="0"/>
            </a:rPr>
          </a:br>
          <a:r>
            <a:rPr lang="es-CO" b="0" i="0" dirty="0" smtClean="0">
              <a:latin typeface="Comic Sans MS" panose="030F0702030302020204" pitchFamily="66" charset="0"/>
            </a:rPr>
            <a:t>Los receptores están instalados uno a continuación de otro en la línea eléctrica, de tal forma que la corriente que atraviesa el primero de ellos será la misma que la que atraviesa el </a:t>
          </a:r>
          <a:r>
            <a:rPr lang="es-CO" b="0" i="0" dirty="0" smtClean="0">
              <a:latin typeface="Comic Sans MS" panose="030F0702030302020204" pitchFamily="66" charset="0"/>
            </a:rPr>
            <a:t>último, mientras que el voltaje de la fuente se divide entre los elementos conectados en serie.</a:t>
          </a:r>
          <a:endParaRPr lang="es-CO" dirty="0">
            <a:latin typeface="Comic Sans MS" panose="030F0702030302020204" pitchFamily="66" charset="0"/>
          </a:endParaRPr>
        </a:p>
      </dgm:t>
    </dgm:pt>
    <dgm:pt modelId="{7D757A73-3B54-436A-A15D-561C8818190F}" type="parTrans" cxnId="{6890394E-C338-4852-9CB3-FACAA7368F44}">
      <dgm:prSet/>
      <dgm:spPr/>
      <dgm:t>
        <a:bodyPr/>
        <a:lstStyle/>
        <a:p>
          <a:endParaRPr lang="es-CO"/>
        </a:p>
      </dgm:t>
    </dgm:pt>
    <dgm:pt modelId="{47E3E17B-8307-41AD-A7CF-2E182F62890E}" type="sibTrans" cxnId="{6890394E-C338-4852-9CB3-FACAA7368F44}">
      <dgm:prSet/>
      <dgm:spPr/>
      <dgm:t>
        <a:bodyPr/>
        <a:lstStyle/>
        <a:p>
          <a:endParaRPr lang="es-CO"/>
        </a:p>
      </dgm:t>
    </dgm:pt>
    <dgm:pt modelId="{54D522B6-F048-4EA4-B459-89A292234914}">
      <dgm:prSet phldrT="[Texto]"/>
      <dgm:spPr/>
      <dgm:t>
        <a:bodyPr/>
        <a:lstStyle/>
        <a:p>
          <a:r>
            <a:rPr lang="es-CO" b="1" i="0" dirty="0" smtClean="0">
              <a:latin typeface="Comic Sans MS" panose="030F0702030302020204" pitchFamily="66" charset="0"/>
            </a:rPr>
            <a:t>CIRCUITOS</a:t>
          </a:r>
          <a:r>
            <a:rPr lang="es-CO" b="0" i="0" dirty="0" smtClean="0">
              <a:latin typeface="Comic Sans MS" panose="030F0702030302020204" pitchFamily="66" charset="0"/>
            </a:rPr>
            <a:t> </a:t>
          </a:r>
          <a:r>
            <a:rPr lang="es-CO" b="1" i="0" dirty="0" smtClean="0">
              <a:latin typeface="Comic Sans MS" panose="030F0702030302020204" pitchFamily="66" charset="0"/>
            </a:rPr>
            <a:t>PARALELO</a:t>
          </a:r>
          <a:r>
            <a:rPr lang="es-CO" b="0" i="0" dirty="0" smtClean="0">
              <a:latin typeface="Comic Sans MS" panose="030F0702030302020204" pitchFamily="66" charset="0"/>
            </a:rPr>
            <a:t/>
          </a:r>
          <a:br>
            <a:rPr lang="es-CO" b="0" i="0" dirty="0" smtClean="0">
              <a:latin typeface="Comic Sans MS" panose="030F0702030302020204" pitchFamily="66" charset="0"/>
            </a:rPr>
          </a:br>
          <a:r>
            <a:rPr lang="es-CO" b="0" i="0" dirty="0" smtClean="0">
              <a:latin typeface="Comic Sans MS" panose="030F0702030302020204" pitchFamily="66" charset="0"/>
            </a:rPr>
            <a:t>Cada receptor conectado a la fuente de alimentación lo está de forma independiente al resto; cada uno tiene su propia línea, aunque haya parte de esa línea que sea común a todos</a:t>
          </a:r>
          <a:r>
            <a:rPr lang="es-CO" b="0" i="0" dirty="0" smtClean="0">
              <a:latin typeface="Comic Sans MS" panose="030F0702030302020204" pitchFamily="66" charset="0"/>
            </a:rPr>
            <a:t>.  El voltaje de los elementos en paralelo es el mismo, mientras que la corriente que sale de la fuente, se divide entre cada uno de los elementos conectados.</a:t>
          </a:r>
          <a:endParaRPr lang="es-CO" dirty="0">
            <a:latin typeface="Comic Sans MS" panose="030F0702030302020204" pitchFamily="66" charset="0"/>
          </a:endParaRPr>
        </a:p>
      </dgm:t>
    </dgm:pt>
    <dgm:pt modelId="{2EDB667D-3748-41F7-A38A-7741D6CF7A30}" type="parTrans" cxnId="{FDBEA585-FB27-438B-B799-366F4EF9678C}">
      <dgm:prSet/>
      <dgm:spPr/>
      <dgm:t>
        <a:bodyPr/>
        <a:lstStyle/>
        <a:p>
          <a:endParaRPr lang="es-CO"/>
        </a:p>
      </dgm:t>
    </dgm:pt>
    <dgm:pt modelId="{5E8BBD6F-2AFB-448B-899F-9CE56E65EEB0}" type="sibTrans" cxnId="{FDBEA585-FB27-438B-B799-366F4EF9678C}">
      <dgm:prSet/>
      <dgm:spPr/>
      <dgm:t>
        <a:bodyPr/>
        <a:lstStyle/>
        <a:p>
          <a:endParaRPr lang="es-CO"/>
        </a:p>
      </dgm:t>
    </dgm:pt>
    <dgm:pt modelId="{143E9897-F48B-455C-BF33-CC1621AE4996}" type="pres">
      <dgm:prSet presAssocID="{7FA05935-86B4-444D-B24E-BD7E7FD17A45}" presName="diagram" presStyleCnt="0">
        <dgm:presLayoutVars>
          <dgm:dir/>
        </dgm:presLayoutVars>
      </dgm:prSet>
      <dgm:spPr/>
      <dgm:t>
        <a:bodyPr/>
        <a:lstStyle/>
        <a:p>
          <a:endParaRPr lang="es-CO"/>
        </a:p>
      </dgm:t>
    </dgm:pt>
    <dgm:pt modelId="{5EEEF1C2-1F5D-4D9B-88D2-5B65A515E7CE}" type="pres">
      <dgm:prSet presAssocID="{B2A38A98-A22C-418E-87BF-60AAE188A739}" presName="composite" presStyleCnt="0"/>
      <dgm:spPr/>
    </dgm:pt>
    <dgm:pt modelId="{2A1CA8B1-E349-4251-AD63-15E1A439A362}" type="pres">
      <dgm:prSet presAssocID="{B2A38A98-A22C-418E-87BF-60AAE188A739}" presName="Image" presStyleLbl="bgShp" presStyleIdx="0" presStyleCnt="2" custLinFactNeighborX="7656" custLinFactNeighborY="-32028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</dgm:pt>
    <dgm:pt modelId="{24E13417-615A-4E33-A1FF-1A07618B359A}" type="pres">
      <dgm:prSet presAssocID="{B2A38A98-A22C-418E-87BF-60AAE188A739}" presName="Parent" presStyleLbl="node0" presStyleIdx="0" presStyleCnt="2" custScaleX="126882" custScaleY="340856" custLinFactNeighborX="-6786" custLinFactNeighborY="91062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2E3382D5-82A2-432B-BE57-30643D891761}" type="pres">
      <dgm:prSet presAssocID="{47E3E17B-8307-41AD-A7CF-2E182F62890E}" presName="sibTrans" presStyleCnt="0"/>
      <dgm:spPr/>
    </dgm:pt>
    <dgm:pt modelId="{44FAA3AE-BB49-4A30-BFD3-6B03AD2EE686}" type="pres">
      <dgm:prSet presAssocID="{54D522B6-F048-4EA4-B459-89A292234914}" presName="composite" presStyleCnt="0"/>
      <dgm:spPr/>
    </dgm:pt>
    <dgm:pt modelId="{AA28DDEC-94AF-4306-9972-2E2FAC7CE40E}" type="pres">
      <dgm:prSet presAssocID="{54D522B6-F048-4EA4-B459-89A292234914}" presName="Image" presStyleLbl="bgShp" presStyleIdx="1" presStyleCnt="2" custLinFactNeighborY="-32028"/>
      <dgm:spPr>
        <a:blipFill rotWithShape="1">
          <a:blip xmlns:r="http://schemas.openxmlformats.org/officeDocument/2006/relationships" r:embed="rId2"/>
          <a:stretch>
            <a:fillRect/>
          </a:stretch>
        </a:blipFill>
      </dgm:spPr>
    </dgm:pt>
    <dgm:pt modelId="{757299E5-663B-40BB-A331-D2260FBD21D1}" type="pres">
      <dgm:prSet presAssocID="{54D522B6-F048-4EA4-B459-89A292234914}" presName="Parent" presStyleLbl="node0" presStyleIdx="1" presStyleCnt="2" custScaleX="125610" custScaleY="339957" custLinFactY="1117" custLinFactNeighborX="-9932" custLinFactNeighborY="100000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</dgm:ptLst>
  <dgm:cxnLst>
    <dgm:cxn modelId="{2248A0D1-1DAD-4425-92B1-1459B1549B57}" type="presOf" srcId="{54D522B6-F048-4EA4-B459-89A292234914}" destId="{757299E5-663B-40BB-A331-D2260FBD21D1}" srcOrd="0" destOrd="0" presId="urn:microsoft.com/office/officeart/2008/layout/BendingPictureCaption"/>
    <dgm:cxn modelId="{6890394E-C338-4852-9CB3-FACAA7368F44}" srcId="{7FA05935-86B4-444D-B24E-BD7E7FD17A45}" destId="{B2A38A98-A22C-418E-87BF-60AAE188A739}" srcOrd="0" destOrd="0" parTransId="{7D757A73-3B54-436A-A15D-561C8818190F}" sibTransId="{47E3E17B-8307-41AD-A7CF-2E182F62890E}"/>
    <dgm:cxn modelId="{1B6D37CA-3020-41FC-8623-AAA2D619D079}" type="presOf" srcId="{B2A38A98-A22C-418E-87BF-60AAE188A739}" destId="{24E13417-615A-4E33-A1FF-1A07618B359A}" srcOrd="0" destOrd="0" presId="urn:microsoft.com/office/officeart/2008/layout/BendingPictureCaption"/>
    <dgm:cxn modelId="{52694DBB-0EED-472A-95F2-F47554B97A71}" type="presOf" srcId="{7FA05935-86B4-444D-B24E-BD7E7FD17A45}" destId="{143E9897-F48B-455C-BF33-CC1621AE4996}" srcOrd="0" destOrd="0" presId="urn:microsoft.com/office/officeart/2008/layout/BendingPictureCaption"/>
    <dgm:cxn modelId="{FDBEA585-FB27-438B-B799-366F4EF9678C}" srcId="{7FA05935-86B4-444D-B24E-BD7E7FD17A45}" destId="{54D522B6-F048-4EA4-B459-89A292234914}" srcOrd="1" destOrd="0" parTransId="{2EDB667D-3748-41F7-A38A-7741D6CF7A30}" sibTransId="{5E8BBD6F-2AFB-448B-899F-9CE56E65EEB0}"/>
    <dgm:cxn modelId="{1125348C-0722-4FFC-8C1A-2F73029FF73D}" type="presParOf" srcId="{143E9897-F48B-455C-BF33-CC1621AE4996}" destId="{5EEEF1C2-1F5D-4D9B-88D2-5B65A515E7CE}" srcOrd="0" destOrd="0" presId="urn:microsoft.com/office/officeart/2008/layout/BendingPictureCaption"/>
    <dgm:cxn modelId="{2BD4D1FA-536E-4BC3-8303-5A850B996092}" type="presParOf" srcId="{5EEEF1C2-1F5D-4D9B-88D2-5B65A515E7CE}" destId="{2A1CA8B1-E349-4251-AD63-15E1A439A362}" srcOrd="0" destOrd="0" presId="urn:microsoft.com/office/officeart/2008/layout/BendingPictureCaption"/>
    <dgm:cxn modelId="{159DA87B-D406-417C-849E-E7533A41F2B1}" type="presParOf" srcId="{5EEEF1C2-1F5D-4D9B-88D2-5B65A515E7CE}" destId="{24E13417-615A-4E33-A1FF-1A07618B359A}" srcOrd="1" destOrd="0" presId="urn:microsoft.com/office/officeart/2008/layout/BendingPictureCaption"/>
    <dgm:cxn modelId="{CD559301-485D-46F5-B622-4C70A5E701ED}" type="presParOf" srcId="{143E9897-F48B-455C-BF33-CC1621AE4996}" destId="{2E3382D5-82A2-432B-BE57-30643D891761}" srcOrd="1" destOrd="0" presId="urn:microsoft.com/office/officeart/2008/layout/BendingPictureCaption"/>
    <dgm:cxn modelId="{D5F0C438-B91A-4A24-A4B7-70AA672D08F9}" type="presParOf" srcId="{143E9897-F48B-455C-BF33-CC1621AE4996}" destId="{44FAA3AE-BB49-4A30-BFD3-6B03AD2EE686}" srcOrd="2" destOrd="0" presId="urn:microsoft.com/office/officeart/2008/layout/BendingPictureCaption"/>
    <dgm:cxn modelId="{FED888B9-DD0B-423F-9B0E-9EF2A7B00A81}" type="presParOf" srcId="{44FAA3AE-BB49-4A30-BFD3-6B03AD2EE686}" destId="{AA28DDEC-94AF-4306-9972-2E2FAC7CE40E}" srcOrd="0" destOrd="0" presId="urn:microsoft.com/office/officeart/2008/layout/BendingPictureCaption"/>
    <dgm:cxn modelId="{794196E0-3689-46BA-A9F0-6538AC80CA1E}" type="presParOf" srcId="{44FAA3AE-BB49-4A30-BFD3-6B03AD2EE686}" destId="{757299E5-663B-40BB-A331-D2260FBD21D1}" srcOrd="1" destOrd="0" presId="urn:microsoft.com/office/officeart/2008/layout/BendingPictureCaption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1431E61-44D2-4094-B5FB-A6FAB6674E27}">
      <dsp:nvSpPr>
        <dsp:cNvPr id="0" name=""/>
        <dsp:cNvSpPr/>
      </dsp:nvSpPr>
      <dsp:spPr>
        <a:xfrm rot="16200000">
          <a:off x="-788528" y="758432"/>
          <a:ext cx="6117475" cy="4703630"/>
        </a:xfrm>
        <a:prstGeom prst="upArrow">
          <a:avLst>
            <a:gd name="adj1" fmla="val 50000"/>
            <a:gd name="adj2" fmla="val 35000"/>
          </a:avLst>
        </a:prstGeom>
        <a:solidFill>
          <a:schemeClr val="accent3">
            <a:shade val="8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700" b="0" i="0" kern="1200" dirty="0" smtClean="0">
              <a:solidFill>
                <a:schemeClr val="tx1"/>
              </a:solidFill>
              <a:latin typeface="Comic Sans MS" panose="030F0702030302020204" pitchFamily="66" charset="0"/>
            </a:rPr>
            <a:t>Toda oposición que encuentra la corriente a su paso por un circuito eléctrico cerrado, atenuando o frenando el libre flujo de circulación de las cargas eléctricas o electrones. Cualquier dispositivo o consumidor conectado a un circuito eléctrico representa en sí una carga, resistencia u obstáculo para la circulación de la corriente eléctrica</a:t>
          </a:r>
          <a:r>
            <a:rPr lang="es-CO" sz="1700" b="0" i="0" kern="1200" dirty="0" smtClean="0">
              <a:solidFill>
                <a:schemeClr val="tx1"/>
              </a:solidFill>
              <a:latin typeface="Comic Sans MS" panose="030F0702030302020204" pitchFamily="66" charset="0"/>
            </a:rPr>
            <a:t>. Se mide en ohm [</a:t>
          </a:r>
          <a:r>
            <a:rPr lang="el-GR" sz="1700" b="0" i="0" kern="1200" dirty="0" smtClean="0">
              <a:solidFill>
                <a:schemeClr val="tx1"/>
              </a:solidFill>
              <a:latin typeface="Comic Sans MS" panose="030F0702030302020204" pitchFamily="66" charset="0"/>
            </a:rPr>
            <a:t>Ω</a:t>
          </a:r>
          <a:r>
            <a:rPr lang="es-CO" sz="1700" b="0" i="0" kern="1200" dirty="0" smtClean="0">
              <a:solidFill>
                <a:schemeClr val="tx1"/>
              </a:solidFill>
              <a:latin typeface="Comic Sans MS" panose="030F0702030302020204" pitchFamily="66" charset="0"/>
            </a:rPr>
            <a:t>].</a:t>
          </a:r>
          <a:endParaRPr lang="es-CO" sz="1700" kern="1200" dirty="0">
            <a:solidFill>
              <a:schemeClr val="tx1"/>
            </a:solidFill>
            <a:latin typeface="Comic Sans MS" panose="030F0702030302020204" pitchFamily="66" charset="0"/>
          </a:endParaRPr>
        </a:p>
      </dsp:txBody>
      <dsp:txXfrm rot="16200000">
        <a:off x="-788528" y="758432"/>
        <a:ext cx="6117475" cy="4703630"/>
      </dsp:txXfrm>
    </dsp:sp>
    <dsp:sp modelId="{CD2C8D8F-9FEA-4AB2-BECD-98044D4448BB}">
      <dsp:nvSpPr>
        <dsp:cNvPr id="0" name=""/>
        <dsp:cNvSpPr/>
      </dsp:nvSpPr>
      <dsp:spPr>
        <a:xfrm rot="5400000">
          <a:off x="4201435" y="466548"/>
          <a:ext cx="6014427" cy="5287398"/>
        </a:xfrm>
        <a:prstGeom prst="upArrow">
          <a:avLst>
            <a:gd name="adj1" fmla="val 50000"/>
            <a:gd name="adj2" fmla="val 35000"/>
          </a:avLst>
        </a:prstGeom>
        <a:solidFill>
          <a:schemeClr val="accent3">
            <a:shade val="80000"/>
            <a:hueOff val="-373132"/>
            <a:satOff val="-6016"/>
            <a:lumOff val="30268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2000" kern="1200" dirty="0" smtClean="0">
              <a:solidFill>
                <a:schemeClr val="tx1">
                  <a:lumMod val="75000"/>
                  <a:lumOff val="25000"/>
                </a:schemeClr>
              </a:solidFill>
              <a:latin typeface="Comic Sans MS" panose="030F0702030302020204" pitchFamily="66" charset="0"/>
            </a:rPr>
            <a:t>E</a:t>
          </a:r>
          <a:r>
            <a:rPr lang="es-CO" sz="2000" b="0" i="0" kern="1200" dirty="0" smtClean="0">
              <a:solidFill>
                <a:schemeClr val="tx1">
                  <a:lumMod val="75000"/>
                  <a:lumOff val="25000"/>
                </a:schemeClr>
              </a:solidFill>
              <a:latin typeface="Comic Sans MS" panose="030F0702030302020204" pitchFamily="66" charset="0"/>
            </a:rPr>
            <a:t>s la resistencia eléctrica específica de cada material para oponerse al paso de una corriente eléctrica. Se designa por la letra griega rho minúscula </a:t>
          </a:r>
          <a:r>
            <a:rPr lang="es-CO" sz="2000" b="0" i="0" kern="1200" dirty="0" smtClean="0">
              <a:solidFill>
                <a:schemeClr val="tx1">
                  <a:lumMod val="75000"/>
                  <a:lumOff val="25000"/>
                </a:schemeClr>
              </a:solidFill>
              <a:latin typeface="Comic Sans MS" panose="030F0702030302020204" pitchFamily="66" charset="0"/>
            </a:rPr>
            <a:t>(ρ</a:t>
          </a:r>
          <a:r>
            <a:rPr lang="es-CO" sz="2000" b="0" i="0" kern="1200" dirty="0" smtClean="0">
              <a:solidFill>
                <a:schemeClr val="tx1">
                  <a:lumMod val="75000"/>
                  <a:lumOff val="25000"/>
                </a:schemeClr>
              </a:solidFill>
              <a:latin typeface="Comic Sans MS" panose="030F0702030302020204" pitchFamily="66" charset="0"/>
            </a:rPr>
            <a:t>) y se mide en </a:t>
          </a:r>
          <a:r>
            <a:rPr lang="es-CO" sz="2000" b="0" i="0" kern="1200" dirty="0" err="1" smtClean="0">
              <a:solidFill>
                <a:schemeClr val="tx1">
                  <a:lumMod val="75000"/>
                  <a:lumOff val="25000"/>
                </a:schemeClr>
              </a:solidFill>
              <a:latin typeface="Comic Sans MS" panose="030F0702030302020204" pitchFamily="66" charset="0"/>
            </a:rPr>
            <a:t>ohms</a:t>
          </a:r>
          <a:r>
            <a:rPr lang="es-CO" sz="2000" b="0" i="0" kern="1200" dirty="0" smtClean="0">
              <a:solidFill>
                <a:schemeClr val="tx1">
                  <a:lumMod val="75000"/>
                  <a:lumOff val="25000"/>
                </a:schemeClr>
              </a:solidFill>
              <a:latin typeface="Comic Sans MS" panose="030F0702030302020204" pitchFamily="66" charset="0"/>
            </a:rPr>
            <a:t>-metro </a:t>
          </a:r>
          <a:r>
            <a:rPr lang="es-CO" sz="2000" b="0" i="0" kern="1200" dirty="0" smtClean="0">
              <a:solidFill>
                <a:schemeClr val="tx1">
                  <a:lumMod val="75000"/>
                  <a:lumOff val="25000"/>
                </a:schemeClr>
              </a:solidFill>
              <a:latin typeface="Comic Sans MS" panose="030F0702030302020204" pitchFamily="66" charset="0"/>
            </a:rPr>
            <a:t>[</a:t>
          </a:r>
          <a:r>
            <a:rPr lang="es-CO" sz="2000" b="0" i="0" kern="1200" dirty="0" err="1" smtClean="0">
              <a:solidFill>
                <a:schemeClr val="tx1">
                  <a:lumMod val="75000"/>
                  <a:lumOff val="25000"/>
                </a:schemeClr>
              </a:solidFill>
              <a:latin typeface="Comic Sans MS" panose="030F0702030302020204" pitchFamily="66" charset="0"/>
            </a:rPr>
            <a:t>Ω•m</a:t>
          </a:r>
          <a:r>
            <a:rPr lang="es-CO" sz="2000" b="0" i="0" kern="1200" dirty="0" smtClean="0">
              <a:solidFill>
                <a:schemeClr val="tx1">
                  <a:lumMod val="75000"/>
                  <a:lumOff val="25000"/>
                </a:schemeClr>
              </a:solidFill>
              <a:latin typeface="Comic Sans MS" panose="030F0702030302020204" pitchFamily="66" charset="0"/>
            </a:rPr>
            <a:t>].</a:t>
          </a:r>
          <a:endParaRPr lang="es-CO" sz="2000" kern="1200" dirty="0">
            <a:solidFill>
              <a:schemeClr val="tx1">
                <a:lumMod val="75000"/>
                <a:lumOff val="25000"/>
              </a:schemeClr>
            </a:solidFill>
            <a:latin typeface="Comic Sans MS" panose="030F0702030302020204" pitchFamily="66" charset="0"/>
          </a:endParaRPr>
        </a:p>
      </dsp:txBody>
      <dsp:txXfrm rot="5400000">
        <a:off x="4201435" y="466548"/>
        <a:ext cx="6014427" cy="5287398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4AC130A-2445-4BE1-B4C1-DD3872C86436}">
      <dsp:nvSpPr>
        <dsp:cNvPr id="0" name=""/>
        <dsp:cNvSpPr/>
      </dsp:nvSpPr>
      <dsp:spPr>
        <a:xfrm>
          <a:off x="43" y="130138"/>
          <a:ext cx="4153141" cy="123840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5816" tIns="174752" rIns="305816" bIns="174752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4300" kern="1200" dirty="0" smtClean="0">
              <a:latin typeface="Comic Sans MS" panose="030F0702030302020204" pitchFamily="66" charset="0"/>
            </a:rPr>
            <a:t>Conductancia</a:t>
          </a:r>
          <a:endParaRPr lang="es-CO" sz="4300" kern="1200" dirty="0">
            <a:latin typeface="Comic Sans MS" panose="030F0702030302020204" pitchFamily="66" charset="0"/>
          </a:endParaRPr>
        </a:p>
      </dsp:txBody>
      <dsp:txXfrm>
        <a:off x="43" y="130138"/>
        <a:ext cx="4153141" cy="1238400"/>
      </dsp:txXfrm>
    </dsp:sp>
    <dsp:sp modelId="{8C482011-A467-40CC-8577-2AE2DF67A73A}">
      <dsp:nvSpPr>
        <dsp:cNvPr id="0" name=""/>
        <dsp:cNvSpPr/>
      </dsp:nvSpPr>
      <dsp:spPr>
        <a:xfrm>
          <a:off x="43" y="1368538"/>
          <a:ext cx="4153141" cy="4131225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ctr" anchorCtr="0">
          <a:noAutofit/>
        </a:bodyPr>
        <a:lstStyle/>
        <a:p>
          <a:pPr marL="228600" lvl="1" indent="-228600" algn="ctr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O" sz="2000" b="0" i="0" kern="1200" dirty="0" smtClean="0">
              <a:latin typeface="Comic Sans MS" panose="030F0702030302020204" pitchFamily="66" charset="0"/>
            </a:rPr>
            <a:t>Está directamente relacionada con la facilidad que ofrece un material cualquiera al paso de la corriente eléctrica. La conductancia </a:t>
          </a:r>
          <a:r>
            <a:rPr lang="es-CO" sz="2000" b="0" i="0" kern="1200" dirty="0" smtClean="0">
              <a:latin typeface="Comic Sans MS" panose="030F0702030302020204" pitchFamily="66" charset="0"/>
            </a:rPr>
            <a:t>(G) es </a:t>
          </a:r>
          <a:r>
            <a:rPr lang="es-CO" sz="2000" b="0" i="0" kern="1200" dirty="0" smtClean="0">
              <a:latin typeface="Comic Sans MS" panose="030F0702030302020204" pitchFamily="66" charset="0"/>
            </a:rPr>
            <a:t>lo opuesto a la </a:t>
          </a:r>
          <a:r>
            <a:rPr lang="es-CO" sz="2000" b="0" i="0" kern="1200" dirty="0" smtClean="0">
              <a:latin typeface="Comic Sans MS" panose="030F0702030302020204" pitchFamily="66" charset="0"/>
            </a:rPr>
            <a:t>resistencia (R). </a:t>
          </a:r>
          <a:r>
            <a:rPr lang="es-CO" sz="2000" b="0" i="0" kern="1200" dirty="0" smtClean="0">
              <a:latin typeface="Comic Sans MS" panose="030F0702030302020204" pitchFamily="66" charset="0"/>
            </a:rPr>
            <a:t>A mayor conductancia la resistencia disminuye y viceversa, a mayor resistencia, menos conductancia, por lo que ambas son inversamente proporcionales.</a:t>
          </a:r>
          <a:endParaRPr lang="es-CO" sz="2000" kern="1200" dirty="0">
            <a:latin typeface="Comic Sans MS" panose="030F0702030302020204" pitchFamily="66" charset="0"/>
          </a:endParaRPr>
        </a:p>
      </dsp:txBody>
      <dsp:txXfrm>
        <a:off x="43" y="1368538"/>
        <a:ext cx="4153141" cy="4131225"/>
      </dsp:txXfrm>
    </dsp:sp>
    <dsp:sp modelId="{7C0B4D03-5704-4F18-987D-D1C06D1DFC92}">
      <dsp:nvSpPr>
        <dsp:cNvPr id="0" name=""/>
        <dsp:cNvSpPr/>
      </dsp:nvSpPr>
      <dsp:spPr>
        <a:xfrm>
          <a:off x="4734624" y="130138"/>
          <a:ext cx="4153141" cy="123840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5816" tIns="174752" rIns="305816" bIns="174752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4300" kern="1200" dirty="0" smtClean="0">
              <a:latin typeface="Comic Sans MS" panose="030F0702030302020204" pitchFamily="66" charset="0"/>
            </a:rPr>
            <a:t>Conductividad</a:t>
          </a:r>
          <a:endParaRPr lang="es-CO" sz="4300" kern="1200" dirty="0">
            <a:latin typeface="Comic Sans MS" panose="030F0702030302020204" pitchFamily="66" charset="0"/>
          </a:endParaRPr>
        </a:p>
      </dsp:txBody>
      <dsp:txXfrm>
        <a:off x="4734624" y="130138"/>
        <a:ext cx="4153141" cy="1238400"/>
      </dsp:txXfrm>
    </dsp:sp>
    <dsp:sp modelId="{C9E3EF3E-BB23-46D1-98B4-E092A94B01D4}">
      <dsp:nvSpPr>
        <dsp:cNvPr id="0" name=""/>
        <dsp:cNvSpPr/>
      </dsp:nvSpPr>
      <dsp:spPr>
        <a:xfrm>
          <a:off x="4734624" y="1368538"/>
          <a:ext cx="4153141" cy="4131225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ctr" anchorCtr="0">
          <a:noAutofit/>
        </a:bodyPr>
        <a:lstStyle/>
        <a:p>
          <a:pPr marL="228600" lvl="1" indent="-228600" algn="ctr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O" sz="2000" b="0" i="0" kern="1200" dirty="0" smtClean="0">
              <a:latin typeface="Comic Sans MS" panose="030F0702030302020204" pitchFamily="66" charset="0"/>
            </a:rPr>
            <a:t>Por su parte, es lo opuesto a la resistividad.</a:t>
          </a:r>
          <a:br>
            <a:rPr lang="es-CO" sz="2000" b="0" i="0" kern="1200" dirty="0" smtClean="0">
              <a:latin typeface="Comic Sans MS" panose="030F0702030302020204" pitchFamily="66" charset="0"/>
            </a:rPr>
          </a:br>
          <a:r>
            <a:rPr lang="es-CO" sz="2000" b="0" i="0" kern="1200" dirty="0" smtClean="0">
              <a:latin typeface="Comic Sans MS" panose="030F0702030302020204" pitchFamily="66" charset="0"/>
            </a:rPr>
            <a:t>Mientras mayor sea la </a:t>
          </a:r>
          <a:r>
            <a:rPr lang="es-CO" sz="2000" b="0" i="0" kern="1200" dirty="0" smtClean="0">
              <a:latin typeface="Comic Sans MS" panose="030F0702030302020204" pitchFamily="66" charset="0"/>
            </a:rPr>
            <a:t>conductividad (</a:t>
          </a:r>
          <a:r>
            <a:rPr lang="el-GR" sz="2000" b="0" i="0" kern="1200" dirty="0" smtClean="0">
              <a:latin typeface="Comic Sans MS" panose="030F0702030302020204" pitchFamily="66" charset="0"/>
            </a:rPr>
            <a:t>σ</a:t>
          </a:r>
          <a:r>
            <a:rPr lang="es-CO" sz="2000" b="0" i="0" kern="1200" dirty="0" smtClean="0">
              <a:latin typeface="Comic Sans MS" panose="030F0702030302020204" pitchFamily="66" charset="0"/>
            </a:rPr>
            <a:t>) </a:t>
          </a:r>
          <a:r>
            <a:rPr lang="es-CO" sz="2000" b="0" i="0" kern="1200" dirty="0" smtClean="0">
              <a:latin typeface="Comic Sans MS" panose="030F0702030302020204" pitchFamily="66" charset="0"/>
            </a:rPr>
            <a:t>de un material o elemento cualquiera, más fácilmente fluirá la corriente eléctrica por el circuito. La unidad de medida de la conductividad es el </a:t>
          </a:r>
          <a:r>
            <a:rPr lang="es-CO" sz="2000" b="1" i="0" kern="1200" dirty="0" smtClean="0">
              <a:latin typeface="Comic Sans MS" panose="030F0702030302020204" pitchFamily="66" charset="0"/>
            </a:rPr>
            <a:t>siemens/m</a:t>
          </a:r>
          <a:r>
            <a:rPr lang="es-CO" sz="2000" b="0" i="0" kern="1200" dirty="0" smtClean="0">
              <a:latin typeface="Comic Sans MS" panose="030F0702030302020204" pitchFamily="66" charset="0"/>
            </a:rPr>
            <a:t> [</a:t>
          </a:r>
          <a:r>
            <a:rPr lang="es-CO" sz="2000" b="1" i="0" kern="1200" dirty="0" smtClean="0">
              <a:latin typeface="Comic Sans MS" panose="030F0702030302020204" pitchFamily="66" charset="0"/>
            </a:rPr>
            <a:t>S/m]</a:t>
          </a:r>
          <a:endParaRPr lang="es-CO" sz="2000" kern="1200" dirty="0">
            <a:latin typeface="Comic Sans MS" panose="030F0702030302020204" pitchFamily="66" charset="0"/>
          </a:endParaRPr>
        </a:p>
      </dsp:txBody>
      <dsp:txXfrm>
        <a:off x="4734624" y="1368538"/>
        <a:ext cx="4153141" cy="4131225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075D82B-95E8-4EAB-91E8-736C5915E619}">
      <dsp:nvSpPr>
        <dsp:cNvPr id="0" name=""/>
        <dsp:cNvSpPr/>
      </dsp:nvSpPr>
      <dsp:spPr>
        <a:xfrm>
          <a:off x="0" y="241315"/>
          <a:ext cx="8596312" cy="1263599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4800" kern="1200" dirty="0" smtClean="0">
              <a:latin typeface="Comic Sans MS" panose="030F0702030302020204" pitchFamily="66" charset="0"/>
            </a:rPr>
            <a:t>Resistencia - Conductancia</a:t>
          </a:r>
          <a:endParaRPr lang="es-CO" sz="4800" kern="1200" dirty="0">
            <a:latin typeface="Comic Sans MS" panose="030F0702030302020204" pitchFamily="66" charset="0"/>
          </a:endParaRPr>
        </a:p>
      </dsp:txBody>
      <dsp:txXfrm>
        <a:off x="0" y="241315"/>
        <a:ext cx="8596312" cy="1263599"/>
      </dsp:txXfrm>
    </dsp:sp>
    <dsp:sp modelId="{03EBB723-3610-4ADF-8740-AD6DE95D44BC}">
      <dsp:nvSpPr>
        <dsp:cNvPr id="0" name=""/>
        <dsp:cNvSpPr/>
      </dsp:nvSpPr>
      <dsp:spPr>
        <a:xfrm>
          <a:off x="0" y="1504915"/>
          <a:ext cx="8596312" cy="794880"/>
        </a:xfrm>
        <a:prstGeom prst="rect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2933" tIns="60960" rIns="341376" bIns="60960" numCol="1" spcCol="1270" anchor="t" anchorCtr="0">
          <a:noAutofit/>
        </a:bodyPr>
        <a:lstStyle/>
        <a:p>
          <a:pPr marL="285750" lvl="1" indent="-285750" algn="l" defTabSz="1644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s-CO" sz="3700" kern="1200">
              <a:noFill/>
            </a:rPr>
            <a:t> </a:t>
          </a:r>
        </a:p>
      </dsp:txBody>
      <dsp:txXfrm>
        <a:off x="0" y="1504915"/>
        <a:ext cx="8596312" cy="794880"/>
      </dsp:txXfrm>
    </dsp:sp>
    <dsp:sp modelId="{AC10D09F-2737-4AE8-ABB7-5D800A9D857B}">
      <dsp:nvSpPr>
        <dsp:cNvPr id="0" name=""/>
        <dsp:cNvSpPr/>
      </dsp:nvSpPr>
      <dsp:spPr>
        <a:xfrm>
          <a:off x="0" y="2299795"/>
          <a:ext cx="8596312" cy="1263599"/>
        </a:xfrm>
        <a:prstGeom prst="roundRect">
          <a:avLst/>
        </a:prstGeom>
        <a:solidFill>
          <a:schemeClr val="accent3">
            <a:hueOff val="-1433403"/>
            <a:satOff val="1180"/>
            <a:lumOff val="-981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4800" kern="1200" dirty="0" smtClean="0">
              <a:latin typeface="Comic Sans MS" panose="030F0702030302020204" pitchFamily="66" charset="0"/>
            </a:rPr>
            <a:t>Resistividad - Conductividad</a:t>
          </a:r>
          <a:endParaRPr lang="es-CO" sz="4800" kern="1200" dirty="0">
            <a:latin typeface="Comic Sans MS" panose="030F0702030302020204" pitchFamily="66" charset="0"/>
          </a:endParaRPr>
        </a:p>
      </dsp:txBody>
      <dsp:txXfrm>
        <a:off x="0" y="2299795"/>
        <a:ext cx="8596312" cy="1263599"/>
      </dsp:txXfrm>
    </dsp:sp>
    <dsp:sp modelId="{15342525-D187-4F06-B789-58777EC059A3}">
      <dsp:nvSpPr>
        <dsp:cNvPr id="0" name=""/>
        <dsp:cNvSpPr/>
      </dsp:nvSpPr>
      <dsp:spPr>
        <a:xfrm>
          <a:off x="0" y="3694051"/>
          <a:ext cx="8596312" cy="794880"/>
        </a:xfrm>
        <a:prstGeom prst="rect">
          <a:avLst/>
        </a:prstGeom>
        <a:blipFill rotWithShape="0">
          <a:blip xmlns:r="http://schemas.openxmlformats.org/officeDocument/2006/relationships" r:embed="rId2"/>
          <a:stretch>
            <a:fillRect t="-9821" b="-14286"/>
          </a:stretch>
        </a:blip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2933" tIns="45720" rIns="256032" bIns="45720" numCol="1" spcCol="1270" anchor="t" anchorCtr="0">
          <a:noAutofit/>
        </a:bodyPr>
        <a:lstStyle/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s-CO" sz="3600" kern="1200">
              <a:noFill/>
            </a:rPr>
            <a:t> </a:t>
          </a:r>
        </a:p>
      </dsp:txBody>
      <dsp:txXfrm>
        <a:off x="0" y="3694051"/>
        <a:ext cx="8596312" cy="794880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A1CA8B1-E349-4251-AD63-15E1A439A362}">
      <dsp:nvSpPr>
        <dsp:cNvPr id="0" name=""/>
        <dsp:cNvSpPr/>
      </dsp:nvSpPr>
      <dsp:spPr>
        <a:xfrm>
          <a:off x="268302" y="479290"/>
          <a:ext cx="3487053" cy="2576919"/>
        </a:xfrm>
        <a:prstGeom prst="rect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4E13417-615A-4E33-A1FF-1A07618B359A}">
      <dsp:nvSpPr>
        <dsp:cNvPr id="0" name=""/>
        <dsp:cNvSpPr/>
      </dsp:nvSpPr>
      <dsp:spPr>
        <a:xfrm>
          <a:off x="98382" y="3202248"/>
          <a:ext cx="3812552" cy="2461334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575" tIns="28575" rIns="28575" bIns="2857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5000"/>
            </a:spcAft>
          </a:pPr>
          <a:r>
            <a:rPr lang="es-CO" sz="1500" b="1" i="0" kern="1200" dirty="0" smtClean="0">
              <a:latin typeface="Comic Sans MS" panose="030F0702030302020204" pitchFamily="66" charset="0"/>
            </a:rPr>
            <a:t>CIRCUITOS SERIE</a:t>
          </a:r>
          <a:r>
            <a:rPr lang="es-CO" sz="1500" b="0" i="0" kern="1200" dirty="0" smtClean="0">
              <a:latin typeface="Comic Sans MS" panose="030F0702030302020204" pitchFamily="66" charset="0"/>
            </a:rPr>
            <a:t/>
          </a:r>
          <a:br>
            <a:rPr lang="es-CO" sz="1500" b="0" i="0" kern="1200" dirty="0" smtClean="0">
              <a:latin typeface="Comic Sans MS" panose="030F0702030302020204" pitchFamily="66" charset="0"/>
            </a:rPr>
          </a:br>
          <a:r>
            <a:rPr lang="es-CO" sz="1500" b="0" i="0" kern="1200" dirty="0" smtClean="0">
              <a:latin typeface="Comic Sans MS" panose="030F0702030302020204" pitchFamily="66" charset="0"/>
            </a:rPr>
            <a:t>Los receptores están instalados uno a continuación de otro en la línea eléctrica, de tal forma que la corriente que atraviesa el primero de ellos será la misma que la que atraviesa el </a:t>
          </a:r>
          <a:r>
            <a:rPr lang="es-CO" sz="1500" b="0" i="0" kern="1200" dirty="0" smtClean="0">
              <a:latin typeface="Comic Sans MS" panose="030F0702030302020204" pitchFamily="66" charset="0"/>
            </a:rPr>
            <a:t>último, mientras que el voltaje de la fuente se divide entre los elementos conectados en serie.</a:t>
          </a:r>
          <a:endParaRPr lang="es-CO" sz="1500" kern="1200" dirty="0">
            <a:latin typeface="Comic Sans MS" panose="030F0702030302020204" pitchFamily="66" charset="0"/>
          </a:endParaRPr>
        </a:p>
      </dsp:txBody>
      <dsp:txXfrm>
        <a:off x="98382" y="3202248"/>
        <a:ext cx="3812552" cy="2461334"/>
      </dsp:txXfrm>
    </dsp:sp>
    <dsp:sp modelId="{AA28DDEC-94AF-4306-9972-2E2FAC7CE40E}">
      <dsp:nvSpPr>
        <dsp:cNvPr id="0" name=""/>
        <dsp:cNvSpPr/>
      </dsp:nvSpPr>
      <dsp:spPr>
        <a:xfrm>
          <a:off x="4500582" y="480913"/>
          <a:ext cx="3487053" cy="2576919"/>
        </a:xfrm>
        <a:prstGeom prst="rect">
          <a:avLst/>
        </a:prstGeom>
        <a:blipFill rotWithShape="1">
          <a:blip xmlns:r="http://schemas.openxmlformats.org/officeDocument/2006/relationships" r:embed="rId2"/>
          <a:stretch>
            <a:fillRect/>
          </a:stretch>
        </a:blip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57299E5-663B-40BB-A331-D2260FBD21D1}">
      <dsp:nvSpPr>
        <dsp:cNvPr id="0" name=""/>
        <dsp:cNvSpPr/>
      </dsp:nvSpPr>
      <dsp:spPr>
        <a:xfrm>
          <a:off x="4522210" y="3279725"/>
          <a:ext cx="3774330" cy="2454842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575" tIns="28575" rIns="28575" bIns="2857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5000"/>
            </a:spcAft>
          </a:pPr>
          <a:r>
            <a:rPr lang="es-CO" sz="1500" b="1" i="0" kern="1200" dirty="0" smtClean="0">
              <a:latin typeface="Comic Sans MS" panose="030F0702030302020204" pitchFamily="66" charset="0"/>
            </a:rPr>
            <a:t>CIRCUITOS</a:t>
          </a:r>
          <a:r>
            <a:rPr lang="es-CO" sz="1500" b="0" i="0" kern="1200" dirty="0" smtClean="0">
              <a:latin typeface="Comic Sans MS" panose="030F0702030302020204" pitchFamily="66" charset="0"/>
            </a:rPr>
            <a:t> </a:t>
          </a:r>
          <a:r>
            <a:rPr lang="es-CO" sz="1500" b="1" i="0" kern="1200" dirty="0" smtClean="0">
              <a:latin typeface="Comic Sans MS" panose="030F0702030302020204" pitchFamily="66" charset="0"/>
            </a:rPr>
            <a:t>PARALELO</a:t>
          </a:r>
          <a:r>
            <a:rPr lang="es-CO" sz="1500" b="0" i="0" kern="1200" dirty="0" smtClean="0">
              <a:latin typeface="Comic Sans MS" panose="030F0702030302020204" pitchFamily="66" charset="0"/>
            </a:rPr>
            <a:t/>
          </a:r>
          <a:br>
            <a:rPr lang="es-CO" sz="1500" b="0" i="0" kern="1200" dirty="0" smtClean="0">
              <a:latin typeface="Comic Sans MS" panose="030F0702030302020204" pitchFamily="66" charset="0"/>
            </a:rPr>
          </a:br>
          <a:r>
            <a:rPr lang="es-CO" sz="1500" b="0" i="0" kern="1200" dirty="0" smtClean="0">
              <a:latin typeface="Comic Sans MS" panose="030F0702030302020204" pitchFamily="66" charset="0"/>
            </a:rPr>
            <a:t>Cada receptor conectado a la fuente de alimentación lo está de forma independiente al resto; cada uno tiene su propia línea, aunque haya parte de esa línea que sea común a todos</a:t>
          </a:r>
          <a:r>
            <a:rPr lang="es-CO" sz="1500" b="0" i="0" kern="1200" dirty="0" smtClean="0">
              <a:latin typeface="Comic Sans MS" panose="030F0702030302020204" pitchFamily="66" charset="0"/>
            </a:rPr>
            <a:t>.  El voltaje de los elementos en paralelo es el mismo, mientras que la corriente que sale de la fuente, se divide entre cada uno de los elementos conectados.</a:t>
          </a:r>
          <a:endParaRPr lang="es-CO" sz="1500" kern="1200" dirty="0">
            <a:latin typeface="Comic Sans MS" panose="030F0702030302020204" pitchFamily="66" charset="0"/>
          </a:endParaRPr>
        </a:p>
      </dsp:txBody>
      <dsp:txXfrm>
        <a:off x="4522210" y="3279725"/>
        <a:ext cx="3774330" cy="245484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1">
  <dgm:title val=""/>
  <dgm:desc val=""/>
  <dgm:catLst>
    <dgm:cat type="relationship" pri="7000"/>
    <dgm:cat type="process" pri="3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0.1"/>
          <dgm:constr type="diam" refType="w" refFor="ch" refPtType="node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"/>
        </dgm:constrLst>
      </dgm:if>
      <dgm:if name="Name13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15"/>
        </dgm:constrLst>
      </dgm:if>
      <dgm:if name="Name14" axis="ch" ptType="node" func="cnt" op="equ" val="10">
        <dgm:constrLst>
          <dgm:constr type="primFontSz" for="ch" ptType="node" op="lte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else name="Name1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35"/>
        </dgm:constrLst>
      </dgm:else>
    </dgm:choose>
    <dgm:ruleLst/>
    <dgm:forEach name="Name16" axis="ch" ptType="node">
      <dgm:layoutNode name="arrow">
        <dgm:varLst>
          <dgm:bulletEnabled val="1"/>
        </dgm:varLst>
        <dgm:alg type="tx"/>
        <dgm:shape xmlns:r="http://schemas.openxmlformats.org/officeDocument/2006/relationships" type="up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BendingPictureCaption">
  <dgm:title val=""/>
  <dgm:desc val=""/>
  <dgm:catLst>
    <dgm:cat type="picture" pri="6000"/>
    <dgm:cat type="pictureconvert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7" srcId="0" destId="1" srcOrd="0" destOrd="0"/>
        <dgm:cxn modelId="8" srcId="0" destId="2" srcOrd="1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diagram">
    <dgm:varLst>
      <dgm:dir/>
    </dgm:varLst>
    <dgm:choose name="Name0">
      <dgm:if name="Name1" func="var" arg="dir" op="equ" val="norm">
        <dgm:alg type="snake">
          <dgm:param type="off" val="ctr"/>
        </dgm:alg>
      </dgm:if>
      <dgm:else name="Name2">
        <dgm:alg type="snake">
          <dgm:param type="grDir" val="tR"/>
          <dgm:param type="off" val="c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Image" refType="w" fact="0"/>
              <dgm:constr type="t" for="ch" forName="Image" refType="h" fact="0"/>
              <dgm:constr type="w" for="ch" forName="Image" refType="w" fact="0.94"/>
              <dgm:constr type="h" for="ch" forName="Image" refType="h" fact="0.91"/>
              <dgm:constr type="l" for="ch" forName="Parent" refType="w" fact="0.19"/>
              <dgm:constr type="t" for="ch" forName="Parent" refType="h" fact="0.745"/>
              <dgm:constr type="w" for="ch" forName="Parent" refType="w" fact="0.81"/>
              <dgm:constr type="h" for="ch" forName="Parent" refType="h" fact="0.255"/>
            </dgm:constrLst>
          </dgm:if>
          <dgm:else name="Name5">
            <dgm:constrLst>
              <dgm:constr type="l" for="ch" forName="Image" refType="w" fact="0.06"/>
              <dgm:constr type="t" for="ch" forName="Image" refType="h" fact="0"/>
              <dgm:constr type="w" for="ch" forName="Image" refType="w" fact="0.94"/>
              <dgm:constr type="h" for="ch" forName="Image" refType="h" fact="0.91"/>
              <dgm:constr type="l" for="ch" forName="Parent" refType="w" fact="0"/>
              <dgm:constr type="t" for="ch" forName="Parent" refType="h" fact="0.745"/>
              <dgm:constr type="w" for="ch" forName="Parent" refType="w" fact="0.81"/>
              <dgm:constr type="h" for="ch" forName="Parent" refType="h" fact="0.255"/>
            </dgm:constrLst>
          </dgm:else>
        </dgm:choose>
        <dgm:layoutNode name="Image" styleLbl="bgShp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Parent" styleLbl="node0">
          <dgm:varLst>
            <dgm:bulletEnabled val="1"/>
          </dgm:varLst>
          <dgm:alg type="tx">
            <dgm:param type="txAnchorVertCh" val="mid"/>
            <dgm:param type="shpTxRTLAlignCh" val="r"/>
            <dgm:param type="lnSpAfParP" val="5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pPr/>
              <a:t>4/2/2015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pPr/>
              <a:t>4/2/2015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pPr/>
              <a:t>4/2/2015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9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sifunciona.com/electrotecnia/af_circuito/af_circuito_3.htm" TargetMode="External"/><Relationship Id="rId2" Type="http://schemas.openxmlformats.org/officeDocument/2006/relationships/hyperlink" Target="http://www.virtual.unal.edu.co/cursos/ingenieria/2001601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O" dirty="0" smtClean="0">
                <a:latin typeface="Comic Sans MS" panose="030F0702030302020204" pitchFamily="66" charset="0"/>
              </a:rPr>
              <a:t>Introducción</a:t>
            </a:r>
            <a:br>
              <a:rPr lang="es-CO" dirty="0" smtClean="0">
                <a:latin typeface="Comic Sans MS" panose="030F0702030302020204" pitchFamily="66" charset="0"/>
              </a:rPr>
            </a:br>
            <a:r>
              <a:rPr lang="es-CO" dirty="0" smtClean="0">
                <a:latin typeface="Comic Sans MS" panose="030F0702030302020204" pitchFamily="66" charset="0"/>
              </a:rPr>
              <a:t>Circuitos Eléctricos</a:t>
            </a:r>
            <a:endParaRPr lang="es-CO" dirty="0">
              <a:latin typeface="Comic Sans MS" panose="030F0702030302020204" pitchFamily="66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00781" y="5695406"/>
            <a:ext cx="7766936" cy="980681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es-CO" dirty="0" smtClean="0"/>
              <a:t>Por Juan Sebastián Barrera Pulido</a:t>
            </a:r>
          </a:p>
          <a:p>
            <a:pPr algn="l"/>
            <a:r>
              <a:rPr lang="es-CO" dirty="0" smtClean="0"/>
              <a:t>Revisado por Ing. </a:t>
            </a:r>
            <a:r>
              <a:rPr lang="es-CO" dirty="0" err="1" smtClean="0"/>
              <a:t>Arbey</a:t>
            </a:r>
            <a:r>
              <a:rPr lang="es-CO" dirty="0" smtClean="0"/>
              <a:t> Alexis Páez </a:t>
            </a:r>
            <a:r>
              <a:rPr lang="es-CO" dirty="0" smtClean="0"/>
              <a:t>Roa</a:t>
            </a:r>
          </a:p>
          <a:p>
            <a:pPr algn="l"/>
            <a:r>
              <a:rPr lang="es-CO" sz="1400" dirty="0" smtClean="0"/>
              <a:t>2-IV-2015</a:t>
            </a:r>
            <a:endParaRPr lang="es-CO" sz="1400" dirty="0"/>
          </a:p>
        </p:txBody>
      </p:sp>
    </p:spTree>
    <p:extLst>
      <p:ext uri="{BB962C8B-B14F-4D97-AF65-F5344CB8AC3E}">
        <p14:creationId xmlns:p14="http://schemas.microsoft.com/office/powerpoint/2010/main" xmlns="" val="11298655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46918555"/>
              </p:ext>
            </p:extLst>
          </p:nvPr>
        </p:nvGraphicFramePr>
        <p:xfrm>
          <a:off x="283334" y="193183"/>
          <a:ext cx="9427335" cy="62204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5280338" y="708338"/>
            <a:ext cx="261441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s-CO" sz="3200" dirty="0">
                <a:solidFill>
                  <a:srgbClr val="92D050"/>
                </a:solidFill>
                <a:latin typeface="Comic Sans MS" panose="030F0702030302020204" pitchFamily="66" charset="0"/>
              </a:rPr>
              <a:t>Resistividad Eléctrica: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1983346" y="769894"/>
            <a:ext cx="2871989" cy="107721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s-CO" sz="3200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Resistencia</a:t>
            </a:r>
            <a:br>
              <a:rPr lang="es-CO" sz="3200" dirty="0" smtClean="0">
                <a:solidFill>
                  <a:srgbClr val="92D050"/>
                </a:solidFill>
                <a:latin typeface="Comic Sans MS" panose="030F0702030302020204" pitchFamily="66" charset="0"/>
              </a:rPr>
            </a:br>
            <a:r>
              <a:rPr lang="es-CO" sz="3200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Eléctrica:</a:t>
            </a:r>
            <a:endParaRPr lang="es-CO" sz="3200" dirty="0">
              <a:solidFill>
                <a:srgbClr val="92D05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521411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793478990"/>
              </p:ext>
            </p:extLst>
          </p:nvPr>
        </p:nvGraphicFramePr>
        <p:xfrm>
          <a:off x="386366" y="412124"/>
          <a:ext cx="8887809" cy="56299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3671595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Marcador de conteni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:mc="http://schemas.openxmlformats.org/markup-compatibility/2006" xmlns="" val="4138144672"/>
              </p:ext>
            </p:extLst>
          </p:nvPr>
        </p:nvGraphicFramePr>
        <p:xfrm>
          <a:off x="677863" y="1442434"/>
          <a:ext cx="8596312" cy="45995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8" name="Picture 2" descr=" \rho = R {S \over l} 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98440" y="5103717"/>
            <a:ext cx="1345681" cy="8113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CuadroTexto 8"/>
          <p:cNvSpPr txBox="1"/>
          <p:nvPr/>
        </p:nvSpPr>
        <p:spPr>
          <a:xfrm>
            <a:off x="1146220" y="216061"/>
            <a:ext cx="7972022" cy="92333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s-CO" sz="5400" dirty="0" smtClean="0">
                <a:solidFill>
                  <a:srgbClr val="92D050"/>
                </a:solidFill>
                <a:latin typeface="Comic Sans MS" panose="030F0702030302020204" pitchFamily="66" charset="0"/>
              </a:rPr>
              <a:t>¡ Para tener en Cuenta !</a:t>
            </a:r>
            <a:endParaRPr lang="es-CO" sz="5400" dirty="0">
              <a:solidFill>
                <a:srgbClr val="92D05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386311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65611" y="1101969"/>
            <a:ext cx="8596668" cy="1320800"/>
          </a:xfrm>
        </p:spPr>
        <p:txBody>
          <a:bodyPr>
            <a:normAutofit/>
          </a:bodyPr>
          <a:lstStyle/>
          <a:p>
            <a:pPr algn="ctr"/>
            <a:r>
              <a:rPr lang="es-CO" sz="7200" dirty="0" smtClean="0">
                <a:latin typeface="Comic Sans MS" panose="030F0702030302020204" pitchFamily="66" charset="0"/>
              </a:rPr>
              <a:t>Ley de Ohm</a:t>
            </a:r>
            <a:endParaRPr lang="es-CO" sz="7200" dirty="0">
              <a:latin typeface="Comic Sans MS" panose="030F0702030302020204" pitchFamily="66" charset="0"/>
            </a:endParaRPr>
          </a:p>
        </p:txBody>
      </p:sp>
      <p:pic>
        <p:nvPicPr>
          <p:cNvPr id="4" name="Picture 7" descr="https://ytcphyssci.wikispaces.com/file/view/georgohm.jpg/239052923/georgohm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085043" y="2625006"/>
            <a:ext cx="2416805" cy="292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977561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67486" y="107324"/>
            <a:ext cx="8596668" cy="1320800"/>
          </a:xfrm>
        </p:spPr>
        <p:txBody>
          <a:bodyPr anchor="ctr">
            <a:noAutofit/>
          </a:bodyPr>
          <a:lstStyle/>
          <a:p>
            <a:pPr algn="ctr"/>
            <a:r>
              <a:rPr lang="es-CO" sz="4800" dirty="0" smtClean="0">
                <a:latin typeface="Comic Sans MS" panose="030F0702030302020204" pitchFamily="66" charset="0"/>
              </a:rPr>
              <a:t>Postulado General de la Ley de Ohm</a:t>
            </a:r>
            <a:endParaRPr lang="es-CO" sz="48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Marcador de contenido 2"/>
              <p:cNvSpPr>
                <a:spLocks noGrp="1"/>
              </p:cNvSpPr>
              <p:nvPr>
                <p:ph idx="1"/>
              </p:nvPr>
            </p:nvSpPr>
            <p:spPr>
              <a:xfrm>
                <a:off x="767486" y="1687133"/>
                <a:ext cx="8596668" cy="4407376"/>
              </a:xfrm>
            </p:spPr>
            <p:txBody>
              <a:bodyPr anchor="ctr">
                <a:normAutofit/>
              </a:bodyPr>
              <a:lstStyle/>
              <a:p>
                <a:pPr marL="0" indent="0" algn="ctr">
                  <a:buNone/>
                </a:pPr>
                <a:r>
                  <a:rPr lang="es-CO" sz="2400" dirty="0" smtClean="0">
                    <a:latin typeface="Comic Sans MS" panose="030F0702030302020204" pitchFamily="66" charset="0"/>
                  </a:rPr>
                  <a:t>El flujo de corriente en ampere que circula por un circuito eléctrico cerrado, es directamente proporcional a la tensión o voltaje aplicado, e inversamente proporcional a la resistencia en ohm de la carga que tiene conectada.</a:t>
                </a:r>
              </a:p>
              <a:p>
                <a:pPr marL="0" indent="0" algn="ctr">
                  <a:buNone/>
                </a:pPr>
                <a:endParaRPr lang="es-CO" sz="24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endParaRPr lang="es-CO" sz="2400" dirty="0" smtClean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CO" sz="3200" b="1" i="1" smtClean="0">
                          <a:latin typeface="Cambria Math" panose="02040503050406030204" pitchFamily="18" charset="0"/>
                        </a:rPr>
                        <m:t>𝑰</m:t>
                      </m:r>
                      <m:r>
                        <a:rPr lang="es-CO" sz="32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CO" sz="32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CO" sz="3200" b="1" i="1" smtClean="0">
                              <a:latin typeface="Cambria Math" panose="02040503050406030204" pitchFamily="18" charset="0"/>
                            </a:rPr>
                            <m:t>𝑽</m:t>
                          </m:r>
                        </m:num>
                        <m:den>
                          <m:r>
                            <a:rPr lang="es-CO" sz="3200" b="1" i="1" smtClean="0">
                              <a:latin typeface="Cambria Math" panose="02040503050406030204" pitchFamily="18" charset="0"/>
                            </a:rPr>
                            <m:t>𝑹</m:t>
                          </m:r>
                        </m:den>
                      </m:f>
                    </m:oMath>
                  </m:oMathPara>
                </a14:m>
                <a:endParaRPr lang="es-CO" sz="3200" b="1" i="1" dirty="0" smtClean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endParaRPr lang="es-CO" sz="3200" b="1" i="1" dirty="0" smtClean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endParaRPr lang="es-CO" sz="2400" dirty="0">
                  <a:latin typeface="Comic Sans MS" panose="030F0702030302020204" pitchFamily="66" charset="0"/>
                </a:endParaRPr>
              </a:p>
            </p:txBody>
          </p:sp>
        </mc:Choice>
        <mc:Fallback>
          <p:sp>
            <p:nvSpPr>
              <p:cNvPr id="3" name="Marcador de conteni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67486" y="1687133"/>
                <a:ext cx="8596668" cy="4407376"/>
              </a:xfrm>
              <a:blipFill rotWithShape="0">
                <a:blip r:embed="rId2"/>
                <a:stretch>
                  <a:fillRect l="-496" t="-2905" r="-1489"/>
                </a:stretch>
              </a:blipFill>
            </p:spPr>
            <p:txBody>
              <a:bodyPr/>
              <a:lstStyle/>
              <a:p>
                <a:r>
                  <a:rPr lang="es-CO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1341611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90213" y="1214908"/>
            <a:ext cx="8596668" cy="1320800"/>
          </a:xfrm>
        </p:spPr>
        <p:txBody>
          <a:bodyPr anchor="ctr">
            <a:noAutofit/>
          </a:bodyPr>
          <a:lstStyle/>
          <a:p>
            <a:pPr algn="ctr"/>
            <a:r>
              <a:rPr lang="es-CO" sz="9600" dirty="0" smtClean="0">
                <a:latin typeface="Comic Sans MS" panose="030F0702030302020204" pitchFamily="66" charset="0"/>
              </a:rPr>
              <a:t>Leyes de Kirchhoff</a:t>
            </a:r>
            <a:endParaRPr lang="es-CO" sz="9600" dirty="0">
              <a:latin typeface="Comic Sans MS" panose="030F0702030302020204" pitchFamily="66" charset="0"/>
            </a:endParaRPr>
          </a:p>
        </p:txBody>
      </p:sp>
      <p:pic>
        <p:nvPicPr>
          <p:cNvPr id="8194" name="Picture 2" descr="http://www.biografiasyvidas.com/biografia/k/fotos/kirchhoff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369297" y="3628399"/>
            <a:ext cx="3238500" cy="2838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0853811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25819" y="357546"/>
            <a:ext cx="8596668" cy="5927344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s-CO" sz="6000" b="1" dirty="0" smtClean="0">
                <a:latin typeface="Comic Sans MS" panose="030F0702030302020204" pitchFamily="66" charset="0"/>
              </a:rPr>
              <a:t>¿Qué es un nodo?</a:t>
            </a:r>
          </a:p>
          <a:p>
            <a:pPr marL="0" indent="0" algn="ctr">
              <a:buNone/>
            </a:pPr>
            <a:r>
              <a:rPr lang="es-CO" sz="3600" dirty="0">
                <a:latin typeface="Comic Sans MS" panose="030F0702030302020204" pitchFamily="66" charset="0"/>
              </a:rPr>
              <a:t>Punto donde se unen dos o más elementos de un circuito.</a:t>
            </a:r>
            <a:endParaRPr lang="es-CO" sz="3600" dirty="0" smtClean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s-CO" sz="6000" b="1" dirty="0" smtClean="0">
                <a:latin typeface="Comic Sans MS" panose="030F0702030302020204" pitchFamily="66" charset="0"/>
              </a:rPr>
              <a:t>¿Qué es una malla?</a:t>
            </a:r>
          </a:p>
          <a:p>
            <a:pPr marL="0" indent="0" algn="ctr">
              <a:buNone/>
            </a:pPr>
            <a:r>
              <a:rPr lang="es-CO" sz="3600" dirty="0">
                <a:latin typeface="Comic Sans MS" panose="030F0702030302020204" pitchFamily="66" charset="0"/>
              </a:rPr>
              <a:t>Es una trayectoria cerrada de circuito que no contenga otras trayectorias cerradas.</a:t>
            </a:r>
            <a:endParaRPr lang="es-CO" sz="36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730819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0"/>
            <a:ext cx="8596668" cy="1320800"/>
          </a:xfrm>
        </p:spPr>
        <p:txBody>
          <a:bodyPr anchor="ctr">
            <a:normAutofit/>
          </a:bodyPr>
          <a:lstStyle/>
          <a:p>
            <a:pPr algn="ctr"/>
            <a:r>
              <a:rPr lang="es-CO" sz="5400" b="1" dirty="0">
                <a:latin typeface="Comic Sans MS" panose="030F0702030302020204" pitchFamily="66" charset="0"/>
              </a:rPr>
              <a:t>LEY DE CORRIENTES</a:t>
            </a:r>
            <a:r>
              <a:rPr lang="es-CO" sz="5400" b="1" dirty="0"/>
              <a:t> </a:t>
            </a:r>
            <a:endParaRPr lang="es-CO" sz="5400" dirty="0"/>
          </a:p>
        </p:txBody>
      </p:sp>
      <p:sp>
        <p:nvSpPr>
          <p:cNvPr id="6" name="Marcador de contenido 5"/>
          <p:cNvSpPr>
            <a:spLocks noGrp="1"/>
          </p:cNvSpPr>
          <p:nvPr>
            <p:ph idx="1"/>
          </p:nvPr>
        </p:nvSpPr>
        <p:spPr>
          <a:xfrm>
            <a:off x="677334" y="924217"/>
            <a:ext cx="8596668" cy="3880773"/>
          </a:xfrm>
        </p:spPr>
        <p:txBody>
          <a:bodyPr anchor="ctr">
            <a:normAutofit fontScale="70000" lnSpcReduction="20000"/>
          </a:bodyPr>
          <a:lstStyle/>
          <a:p>
            <a:pPr marL="0" indent="0" algn="ctr">
              <a:buNone/>
            </a:pPr>
            <a:r>
              <a:rPr lang="es-CO" sz="3600" dirty="0">
                <a:latin typeface="Comic Sans MS" panose="030F0702030302020204" pitchFamily="66" charset="0"/>
              </a:rPr>
              <a:t>E</a:t>
            </a:r>
            <a:r>
              <a:rPr lang="es-CO" sz="3600" dirty="0" smtClean="0">
                <a:latin typeface="Comic Sans MS" panose="030F0702030302020204" pitchFamily="66" charset="0"/>
              </a:rPr>
              <a:t>l </a:t>
            </a:r>
            <a:r>
              <a:rPr lang="es-CO" sz="3600" dirty="0">
                <a:latin typeface="Comic Sans MS" panose="030F0702030302020204" pitchFamily="66" charset="0"/>
              </a:rPr>
              <a:t>total de cargas que entra a un nodo es igual al total de cargas que salen del nodo</a:t>
            </a:r>
            <a:r>
              <a:rPr lang="es-CO" sz="3600" dirty="0" smtClean="0">
                <a:latin typeface="Comic Sans MS" panose="030F0702030302020204" pitchFamily="66" charset="0"/>
              </a:rPr>
              <a:t>.</a:t>
            </a:r>
          </a:p>
          <a:p>
            <a:pPr marL="0" indent="0" algn="ctr">
              <a:buNone/>
            </a:pPr>
            <a:r>
              <a:rPr lang="es-CO" sz="3600" dirty="0">
                <a:latin typeface="Comic Sans MS" panose="030F0702030302020204" pitchFamily="66" charset="0"/>
              </a:rPr>
              <a:t>La suma algebraica de las corrientes en un nodo es cero. Se considera positiva una corriente que entra al nodo y negativa una corriente que sale del nodo</a:t>
            </a:r>
            <a:r>
              <a:rPr lang="es-CO" sz="3600" dirty="0" smtClean="0">
                <a:latin typeface="Comic Sans MS" panose="030F0702030302020204" pitchFamily="66" charset="0"/>
              </a:rPr>
              <a:t>.</a:t>
            </a:r>
            <a:endParaRPr lang="es-CO" sz="36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s-CO" sz="3600" b="1" dirty="0" smtClean="0">
                <a:solidFill>
                  <a:srgbClr val="FF0000"/>
                </a:solidFill>
              </a:rPr>
              <a:t>- I</a:t>
            </a:r>
            <a:r>
              <a:rPr lang="es-CO" sz="3600" b="1" baseline="-25000" dirty="0" smtClean="0">
                <a:solidFill>
                  <a:srgbClr val="FF0000"/>
                </a:solidFill>
              </a:rPr>
              <a:t>A</a:t>
            </a:r>
            <a:r>
              <a:rPr lang="es-CO" sz="3600" b="1" dirty="0">
                <a:solidFill>
                  <a:srgbClr val="FF0000"/>
                </a:solidFill>
              </a:rPr>
              <a:t> + I</a:t>
            </a:r>
            <a:r>
              <a:rPr lang="es-CO" sz="3600" b="1" baseline="-25000" dirty="0">
                <a:solidFill>
                  <a:srgbClr val="FF0000"/>
                </a:solidFill>
              </a:rPr>
              <a:t>B</a:t>
            </a:r>
            <a:r>
              <a:rPr lang="es-CO" sz="3600" b="1" dirty="0">
                <a:solidFill>
                  <a:srgbClr val="FF0000"/>
                </a:solidFill>
              </a:rPr>
              <a:t> - I</a:t>
            </a:r>
            <a:r>
              <a:rPr lang="es-CO" sz="3600" b="1" baseline="-25000" dirty="0">
                <a:solidFill>
                  <a:srgbClr val="FF0000"/>
                </a:solidFill>
              </a:rPr>
              <a:t>C</a:t>
            </a:r>
            <a:r>
              <a:rPr lang="es-CO" sz="3600" b="1" dirty="0">
                <a:solidFill>
                  <a:srgbClr val="FF0000"/>
                </a:solidFill>
              </a:rPr>
              <a:t> - I</a:t>
            </a:r>
            <a:r>
              <a:rPr lang="es-CO" sz="3600" b="1" baseline="-25000" dirty="0">
                <a:solidFill>
                  <a:srgbClr val="FF0000"/>
                </a:solidFill>
              </a:rPr>
              <a:t>D</a:t>
            </a:r>
            <a:r>
              <a:rPr lang="es-CO" sz="3600" b="1" dirty="0">
                <a:solidFill>
                  <a:srgbClr val="FF0000"/>
                </a:solidFill>
              </a:rPr>
              <a:t> + I</a:t>
            </a:r>
            <a:r>
              <a:rPr lang="es-CO" sz="3600" b="1" baseline="-25000" dirty="0">
                <a:solidFill>
                  <a:srgbClr val="FF0000"/>
                </a:solidFill>
              </a:rPr>
              <a:t>E</a:t>
            </a:r>
            <a:r>
              <a:rPr lang="es-CO" sz="3600" b="1" dirty="0">
                <a:solidFill>
                  <a:srgbClr val="FF0000"/>
                </a:solidFill>
              </a:rPr>
              <a:t> = </a:t>
            </a:r>
            <a:r>
              <a:rPr lang="es-CO" sz="3600" b="1" dirty="0" smtClean="0">
                <a:solidFill>
                  <a:srgbClr val="FF0000"/>
                </a:solidFill>
              </a:rPr>
              <a:t>0</a:t>
            </a:r>
            <a:endParaRPr lang="es-CO" sz="3600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es-CO" sz="3600" dirty="0">
                <a:latin typeface="Comic Sans MS" panose="030F0702030302020204" pitchFamily="66" charset="0"/>
              </a:rPr>
              <a:t>La suma de corrientes que entran a un nodo es igual a la suma de corrientes que salen del nodo.</a:t>
            </a:r>
          </a:p>
          <a:p>
            <a:pPr marL="0" indent="0" algn="ctr">
              <a:buNone/>
            </a:pPr>
            <a:r>
              <a:rPr lang="es-CO" sz="3600" b="1" dirty="0">
                <a:solidFill>
                  <a:srgbClr val="FF0000"/>
                </a:solidFill>
              </a:rPr>
              <a:t>I</a:t>
            </a:r>
            <a:r>
              <a:rPr lang="es-CO" sz="3600" b="1" baseline="-25000" dirty="0">
                <a:solidFill>
                  <a:srgbClr val="FF0000"/>
                </a:solidFill>
              </a:rPr>
              <a:t>B</a:t>
            </a:r>
            <a:r>
              <a:rPr lang="es-CO" sz="3600" b="1" dirty="0">
                <a:solidFill>
                  <a:srgbClr val="FF0000"/>
                </a:solidFill>
              </a:rPr>
              <a:t> + I</a:t>
            </a:r>
            <a:r>
              <a:rPr lang="es-CO" sz="3600" b="1" baseline="-25000" dirty="0">
                <a:solidFill>
                  <a:srgbClr val="FF0000"/>
                </a:solidFill>
              </a:rPr>
              <a:t>E</a:t>
            </a:r>
            <a:r>
              <a:rPr lang="es-CO" sz="3600" b="1" dirty="0">
                <a:solidFill>
                  <a:srgbClr val="FF0000"/>
                </a:solidFill>
              </a:rPr>
              <a:t> = I</a:t>
            </a:r>
            <a:r>
              <a:rPr lang="es-CO" sz="3600" b="1" baseline="-25000" dirty="0">
                <a:solidFill>
                  <a:srgbClr val="FF0000"/>
                </a:solidFill>
              </a:rPr>
              <a:t>A</a:t>
            </a:r>
            <a:r>
              <a:rPr lang="es-CO" sz="3600" b="1" dirty="0">
                <a:solidFill>
                  <a:srgbClr val="FF0000"/>
                </a:solidFill>
              </a:rPr>
              <a:t> + I</a:t>
            </a:r>
            <a:r>
              <a:rPr lang="es-CO" sz="3600" b="1" baseline="-25000" dirty="0">
                <a:solidFill>
                  <a:srgbClr val="FF0000"/>
                </a:solidFill>
              </a:rPr>
              <a:t>C</a:t>
            </a:r>
            <a:r>
              <a:rPr lang="es-CO" sz="3600" b="1" dirty="0">
                <a:solidFill>
                  <a:srgbClr val="FF0000"/>
                </a:solidFill>
              </a:rPr>
              <a:t> + I</a:t>
            </a:r>
            <a:r>
              <a:rPr lang="es-CO" sz="3600" b="1" baseline="-25000" dirty="0">
                <a:solidFill>
                  <a:srgbClr val="FF0000"/>
                </a:solidFill>
              </a:rPr>
              <a:t>D</a:t>
            </a:r>
            <a:endParaRPr lang="es-CO" sz="3600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es-CO" dirty="0"/>
          </a:p>
        </p:txBody>
      </p:sp>
      <p:pic>
        <p:nvPicPr>
          <p:cNvPr id="6148" name="Picture 4" descr="http://www.virtual.unal.edu.co/cursos/ingenieria/2001771/imagenes/cap1_lec2_01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794366" y="4548959"/>
            <a:ext cx="2400372" cy="21071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3944960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0"/>
            <a:ext cx="8596668" cy="1320800"/>
          </a:xfrm>
        </p:spPr>
        <p:txBody>
          <a:bodyPr anchor="ctr">
            <a:normAutofit/>
          </a:bodyPr>
          <a:lstStyle/>
          <a:p>
            <a:pPr algn="ctr"/>
            <a:r>
              <a:rPr lang="es-CO" sz="4800" b="1" dirty="0">
                <a:latin typeface="Comic Sans MS" panose="030F0702030302020204" pitchFamily="66" charset="0"/>
              </a:rPr>
              <a:t>LEY DE VOLTAJES</a:t>
            </a:r>
            <a:endParaRPr lang="es-CO" sz="4800" dirty="0">
              <a:latin typeface="Comic Sans MS" panose="030F0702030302020204" pitchFamily="66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4" y="808141"/>
            <a:ext cx="8596668" cy="4162938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s-CO" sz="2800" dirty="0" smtClean="0">
                <a:latin typeface="Comic Sans MS" panose="030F0702030302020204" pitchFamily="66" charset="0"/>
              </a:rPr>
              <a:t>La suma de voltajes en una trayectoria cerrada o en una malla de un circuito es igual a cero.</a:t>
            </a:r>
          </a:p>
          <a:p>
            <a:pPr marL="0" indent="0" algn="ctr">
              <a:buNone/>
            </a:pPr>
            <a:r>
              <a:rPr lang="es-CO" sz="2800" dirty="0">
                <a:latin typeface="Comic Sans MS" panose="030F0702030302020204" pitchFamily="66" charset="0"/>
              </a:rPr>
              <a:t>La trayectoria en el sentido marcado determina que hay </a:t>
            </a:r>
            <a:r>
              <a:rPr lang="es-CO" sz="2800" dirty="0" smtClean="0">
                <a:latin typeface="Comic Sans MS" panose="030F0702030302020204" pitchFamily="66" charset="0"/>
              </a:rPr>
              <a:t>elevación </a:t>
            </a:r>
            <a:r>
              <a:rPr lang="es-CO" sz="2800" dirty="0">
                <a:latin typeface="Comic Sans MS" panose="030F0702030302020204" pitchFamily="66" charset="0"/>
              </a:rPr>
              <a:t>de voltaje ( - a +) en V</a:t>
            </a:r>
            <a:r>
              <a:rPr lang="es-CO" sz="2800" baseline="-25000" dirty="0">
                <a:latin typeface="Comic Sans MS" panose="030F0702030302020204" pitchFamily="66" charset="0"/>
              </a:rPr>
              <a:t>A</a:t>
            </a:r>
            <a:r>
              <a:rPr lang="es-CO" sz="2800" dirty="0">
                <a:latin typeface="Comic Sans MS" panose="030F0702030302020204" pitchFamily="66" charset="0"/>
              </a:rPr>
              <a:t>, V</a:t>
            </a:r>
            <a:r>
              <a:rPr lang="es-CO" sz="2800" baseline="-25000" dirty="0">
                <a:latin typeface="Comic Sans MS" panose="030F0702030302020204" pitchFamily="66" charset="0"/>
              </a:rPr>
              <a:t>C</a:t>
            </a:r>
            <a:r>
              <a:rPr lang="es-CO" sz="2800" dirty="0">
                <a:latin typeface="Comic Sans MS" panose="030F0702030302020204" pitchFamily="66" charset="0"/>
              </a:rPr>
              <a:t>, V</a:t>
            </a:r>
            <a:r>
              <a:rPr lang="es-CO" sz="2800" baseline="-25000" dirty="0">
                <a:latin typeface="Comic Sans MS" panose="030F0702030302020204" pitchFamily="66" charset="0"/>
              </a:rPr>
              <a:t>E</a:t>
            </a:r>
            <a:r>
              <a:rPr lang="es-CO" sz="2800" dirty="0">
                <a:latin typeface="Comic Sans MS" panose="030F0702030302020204" pitchFamily="66" charset="0"/>
              </a:rPr>
              <a:t> y hay </a:t>
            </a:r>
            <a:r>
              <a:rPr lang="es-CO" sz="2800" dirty="0" smtClean="0">
                <a:latin typeface="Comic Sans MS" panose="030F0702030302020204" pitchFamily="66" charset="0"/>
              </a:rPr>
              <a:t>caída </a:t>
            </a:r>
            <a:r>
              <a:rPr lang="es-CO" sz="2800" dirty="0">
                <a:latin typeface="Comic Sans MS" panose="030F0702030302020204" pitchFamily="66" charset="0"/>
              </a:rPr>
              <a:t>de voltaje (+ a -) en V</a:t>
            </a:r>
            <a:r>
              <a:rPr lang="es-CO" sz="2800" baseline="-25000" dirty="0">
                <a:latin typeface="Comic Sans MS" panose="030F0702030302020204" pitchFamily="66" charset="0"/>
              </a:rPr>
              <a:t>AB</a:t>
            </a:r>
            <a:r>
              <a:rPr lang="es-CO" sz="2800" dirty="0">
                <a:latin typeface="Comic Sans MS" panose="030F0702030302020204" pitchFamily="66" charset="0"/>
              </a:rPr>
              <a:t> y V</a:t>
            </a:r>
            <a:r>
              <a:rPr lang="es-CO" sz="2800" baseline="-25000" dirty="0">
                <a:latin typeface="Comic Sans MS" panose="030F0702030302020204" pitchFamily="66" charset="0"/>
              </a:rPr>
              <a:t>D</a:t>
            </a:r>
            <a:r>
              <a:rPr lang="es-CO" sz="2800" dirty="0" smtClean="0">
                <a:latin typeface="Comic Sans MS" panose="030F0702030302020204" pitchFamily="66" charset="0"/>
              </a:rPr>
              <a:t>. Al </a:t>
            </a:r>
            <a:r>
              <a:rPr lang="es-CO" sz="2800" dirty="0">
                <a:latin typeface="Comic Sans MS" panose="030F0702030302020204" pitchFamily="66" charset="0"/>
              </a:rPr>
              <a:t>aplicar la ley de voltajes de Kirchhoff (LVK) nos resulta en la siguiente ecuación</a:t>
            </a:r>
            <a:r>
              <a:rPr lang="es-CO" sz="2800" dirty="0" smtClean="0">
                <a:latin typeface="Comic Sans MS" panose="030F0702030302020204" pitchFamily="66" charset="0"/>
              </a:rPr>
              <a:t>:</a:t>
            </a:r>
          </a:p>
          <a:p>
            <a:pPr marL="0" indent="0" algn="ctr">
              <a:buNone/>
            </a:pPr>
            <a:r>
              <a:rPr lang="es-CO" sz="3600" b="1" dirty="0">
                <a:solidFill>
                  <a:srgbClr val="FF0000"/>
                </a:solidFill>
                <a:latin typeface="Comic Sans MS" panose="030F0702030302020204" pitchFamily="66" charset="0"/>
              </a:rPr>
              <a:t>V</a:t>
            </a:r>
            <a:r>
              <a:rPr lang="es-CO" sz="3600" b="1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A</a:t>
            </a:r>
            <a:r>
              <a:rPr lang="es-CO" sz="3600" b="1" dirty="0">
                <a:solidFill>
                  <a:srgbClr val="FF0000"/>
                </a:solidFill>
                <a:latin typeface="Comic Sans MS" panose="030F0702030302020204" pitchFamily="66" charset="0"/>
              </a:rPr>
              <a:t>-V</a:t>
            </a:r>
            <a:r>
              <a:rPr lang="es-CO" sz="3600" b="1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B</a:t>
            </a:r>
            <a:r>
              <a:rPr lang="es-CO" sz="3600" b="1" dirty="0">
                <a:solidFill>
                  <a:srgbClr val="FF0000"/>
                </a:solidFill>
                <a:latin typeface="Comic Sans MS" panose="030F0702030302020204" pitchFamily="66" charset="0"/>
              </a:rPr>
              <a:t> +V</a:t>
            </a:r>
            <a:r>
              <a:rPr lang="es-CO" sz="3600" b="1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C</a:t>
            </a:r>
            <a:r>
              <a:rPr lang="es-CO" sz="3600" b="1" dirty="0">
                <a:solidFill>
                  <a:srgbClr val="FF0000"/>
                </a:solidFill>
                <a:latin typeface="Comic Sans MS" panose="030F0702030302020204" pitchFamily="66" charset="0"/>
              </a:rPr>
              <a:t>-V</a:t>
            </a:r>
            <a:r>
              <a:rPr lang="es-CO" sz="3600" b="1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D</a:t>
            </a:r>
            <a:r>
              <a:rPr lang="es-CO" sz="3600" b="1" dirty="0">
                <a:solidFill>
                  <a:srgbClr val="FF0000"/>
                </a:solidFill>
                <a:latin typeface="Comic Sans MS" panose="030F0702030302020204" pitchFamily="66" charset="0"/>
              </a:rPr>
              <a:t>+V</a:t>
            </a:r>
            <a:r>
              <a:rPr lang="es-CO" sz="3600" b="1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r>
              <a:rPr lang="es-CO" sz="3600" b="1" dirty="0">
                <a:solidFill>
                  <a:srgbClr val="FF0000"/>
                </a:solidFill>
                <a:latin typeface="Comic Sans MS" panose="030F0702030302020204" pitchFamily="66" charset="0"/>
              </a:rPr>
              <a:t> = 0</a:t>
            </a:r>
          </a:p>
        </p:txBody>
      </p:sp>
      <p:pic>
        <p:nvPicPr>
          <p:cNvPr id="7171" name="Picture 3" descr="http://www.virtual.unal.edu.co/cursos/ingenieria/2001771/imagenes/cap1_lec2_20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42205" y="4905375"/>
            <a:ext cx="2066925" cy="1952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8092856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Marcador de contenido 1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969759828"/>
              </p:ext>
            </p:extLst>
          </p:nvPr>
        </p:nvGraphicFramePr>
        <p:xfrm>
          <a:off x="677863" y="193183"/>
          <a:ext cx="8596312" cy="63106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12308075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248992"/>
            <a:ext cx="8596668" cy="1320800"/>
          </a:xfrm>
        </p:spPr>
        <p:txBody>
          <a:bodyPr anchor="ctr">
            <a:noAutofit/>
          </a:bodyPr>
          <a:lstStyle/>
          <a:p>
            <a:pPr algn="ctr"/>
            <a:r>
              <a:rPr lang="es-CO" sz="6000" dirty="0" smtClean="0">
                <a:latin typeface="Comic Sans MS" panose="030F0702030302020204" pitchFamily="66" charset="0"/>
              </a:rPr>
              <a:t>¿Qué es un Circuito Eléctrico?</a:t>
            </a:r>
            <a:endParaRPr lang="es-CO" sz="6000" dirty="0">
              <a:latin typeface="Comic Sans MS" panose="030F0702030302020204" pitchFamily="66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4" y="1179848"/>
            <a:ext cx="8596668" cy="3880773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s-CO" sz="3200" dirty="0">
                <a:latin typeface="Comic Sans MS" panose="030F0702030302020204" pitchFamily="66" charset="0"/>
              </a:rPr>
              <a:t>G</a:t>
            </a:r>
            <a:r>
              <a:rPr lang="es-CO" sz="3200" dirty="0" smtClean="0">
                <a:latin typeface="Comic Sans MS" panose="030F0702030302020204" pitchFamily="66" charset="0"/>
              </a:rPr>
              <a:t>rupo de elementos eléctricos conectados de una manera específica que interactúan entre sí para procesar información o energía en forma eléctrica. </a:t>
            </a:r>
          </a:p>
        </p:txBody>
      </p:sp>
      <p:pic>
        <p:nvPicPr>
          <p:cNvPr id="1026" name="Picture 2" descr="http://www.bricopage.com/imagenes/circuitosimple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490738" y="4385298"/>
            <a:ext cx="2969859" cy="24727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0090410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es-CO" sz="4400" dirty="0" smtClean="0">
                <a:latin typeface="Comic Sans MS" panose="030F0702030302020204" pitchFamily="66" charset="0"/>
              </a:rPr>
              <a:t>Bibliografía</a:t>
            </a:r>
            <a:endParaRPr lang="es-CO" sz="4400" dirty="0">
              <a:latin typeface="Comic Sans MS" panose="030F0702030302020204" pitchFamily="66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O" sz="2400" dirty="0" smtClean="0">
                <a:latin typeface="Comic Sans MS" panose="030F0702030302020204" pitchFamily="66" charset="0"/>
              </a:rPr>
              <a:t>Curso virtual </a:t>
            </a:r>
            <a:r>
              <a:rPr lang="es-CO" sz="2400" dirty="0">
                <a:latin typeface="Comic Sans MS" panose="030F0702030302020204" pitchFamily="66" charset="0"/>
              </a:rPr>
              <a:t>en </a:t>
            </a:r>
            <a:r>
              <a:rPr lang="es-CO" sz="2400" dirty="0" smtClean="0">
                <a:latin typeface="Comic Sans MS" panose="030F0702030302020204" pitchFamily="66" charset="0"/>
              </a:rPr>
              <a:t>ingeniería, </a:t>
            </a:r>
            <a:r>
              <a:rPr lang="es-CO" sz="2400" dirty="0">
                <a:latin typeface="Comic Sans MS" panose="030F0702030302020204" pitchFamily="66" charset="0"/>
              </a:rPr>
              <a:t>Universidad Nacional de Colombia, </a:t>
            </a:r>
            <a:r>
              <a:rPr lang="es-CO" sz="2400" dirty="0">
                <a:latin typeface="Comic Sans MS" panose="030F0702030302020204" pitchFamily="66" charset="0"/>
                <a:hlinkClick r:id="rId2"/>
              </a:rPr>
              <a:t>http://www.virtual.unal.edu.co/cursos/ingenieria/2001601</a:t>
            </a:r>
            <a:r>
              <a:rPr lang="es-CO" sz="2400" dirty="0" smtClean="0">
                <a:latin typeface="Comic Sans MS" panose="030F0702030302020204" pitchFamily="66" charset="0"/>
                <a:hlinkClick r:id="rId2"/>
              </a:rPr>
              <a:t>/</a:t>
            </a:r>
            <a:endParaRPr lang="es-CO" sz="2400" dirty="0" smtClean="0">
              <a:latin typeface="Comic Sans MS" panose="030F0702030302020204" pitchFamily="66" charset="0"/>
            </a:endParaRPr>
          </a:p>
          <a:p>
            <a:r>
              <a:rPr lang="es-CO" sz="2400" dirty="0" smtClean="0">
                <a:latin typeface="Comic Sans MS" panose="030F0702030302020204" pitchFamily="66" charset="0"/>
              </a:rPr>
              <a:t>Así funciona, Curso de aprendizaje virtual “Electrotecnia”</a:t>
            </a:r>
            <a:r>
              <a:rPr lang="es-CO" sz="2400" dirty="0">
                <a:latin typeface="Comic Sans MS" panose="030F0702030302020204" pitchFamily="66" charset="0"/>
              </a:rPr>
              <a:t/>
            </a:r>
            <a:br>
              <a:rPr lang="es-CO" sz="2400" dirty="0">
                <a:latin typeface="Comic Sans MS" panose="030F0702030302020204" pitchFamily="66" charset="0"/>
              </a:rPr>
            </a:br>
            <a:r>
              <a:rPr lang="es-CO" sz="2400" dirty="0">
                <a:latin typeface="Comic Sans MS" panose="030F0702030302020204" pitchFamily="66" charset="0"/>
                <a:hlinkClick r:id="rId3"/>
              </a:rPr>
              <a:t>http://</a:t>
            </a:r>
            <a:r>
              <a:rPr lang="es-CO" sz="2400" dirty="0" smtClean="0">
                <a:latin typeface="Comic Sans MS" panose="030F0702030302020204" pitchFamily="66" charset="0"/>
                <a:hlinkClick r:id="rId3"/>
              </a:rPr>
              <a:t>www.asifunciona.com/electrotecnia/af_circuito/af_circuito_3.htm</a:t>
            </a:r>
            <a:endParaRPr lang="es-CO" sz="2400" dirty="0" smtClean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xmlns="" val="7860934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107323"/>
            <a:ext cx="8596668" cy="1320800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es-CO" sz="6000" dirty="0" smtClean="0">
                <a:latin typeface="Comic Sans MS" panose="030F0702030302020204" pitchFamily="66" charset="0"/>
              </a:rPr>
              <a:t>Carga Eléctrica </a:t>
            </a:r>
            <a:br>
              <a:rPr lang="es-CO" sz="6000" dirty="0" smtClean="0">
                <a:latin typeface="Comic Sans MS" panose="030F0702030302020204" pitchFamily="66" charset="0"/>
              </a:rPr>
            </a:br>
            <a:r>
              <a:rPr lang="es-CO" sz="6000" dirty="0" smtClean="0">
                <a:latin typeface="Comic Sans MS" panose="030F0702030302020204" pitchFamily="66" charset="0"/>
              </a:rPr>
              <a:t>(Coulomb [C] )</a:t>
            </a:r>
            <a:endParaRPr lang="es-CO" sz="6000" dirty="0">
              <a:latin typeface="Comic Sans MS" panose="030F0702030302020204" pitchFamily="66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37700" y="2009866"/>
            <a:ext cx="7918026" cy="3880773"/>
          </a:xfrm>
        </p:spPr>
        <p:txBody>
          <a:bodyPr anchor="ctr">
            <a:normAutofit fontScale="92500"/>
          </a:bodyPr>
          <a:lstStyle/>
          <a:p>
            <a:pPr marL="0" indent="0" algn="ctr">
              <a:buNone/>
            </a:pPr>
            <a:r>
              <a:rPr lang="es-CO" dirty="0">
                <a:latin typeface="Comic Sans MS" panose="030F0702030302020204" pitchFamily="66" charset="0"/>
              </a:rPr>
              <a:t> </a:t>
            </a:r>
            <a:r>
              <a:rPr lang="es-CO" sz="3200" dirty="0">
                <a:latin typeface="Comic Sans MS" panose="030F0702030302020204" pitchFamily="66" charset="0"/>
              </a:rPr>
              <a:t>U</a:t>
            </a:r>
            <a:r>
              <a:rPr lang="es-CO" sz="3200" dirty="0" smtClean="0">
                <a:latin typeface="Comic Sans MS" panose="030F0702030302020204" pitchFamily="66" charset="0"/>
              </a:rPr>
              <a:t>nidad </a:t>
            </a:r>
            <a:r>
              <a:rPr lang="es-CO" sz="3200" dirty="0">
                <a:latin typeface="Comic Sans MS" panose="030F0702030302020204" pitchFamily="66" charset="0"/>
              </a:rPr>
              <a:t>fundamental de la energía eléctrica y se postula por definición que es indivisible. Existen dos tipos de carga, una </a:t>
            </a:r>
            <a:r>
              <a:rPr lang="es-CO" sz="3200" dirty="0" smtClean="0">
                <a:latin typeface="Comic Sans MS" panose="030F0702030302020204" pitchFamily="66" charset="0"/>
              </a:rPr>
              <a:t>negativa, partícula en la que hay exceso de electrones, </a:t>
            </a:r>
            <a:r>
              <a:rPr lang="es-CO" sz="3200" dirty="0">
                <a:latin typeface="Comic Sans MS" panose="030F0702030302020204" pitchFamily="66" charset="0"/>
              </a:rPr>
              <a:t>y una carga positiva </a:t>
            </a:r>
            <a:r>
              <a:rPr lang="es-CO" sz="3200" dirty="0" smtClean="0">
                <a:latin typeface="Comic Sans MS" panose="030F0702030302020204" pitchFamily="66" charset="0"/>
              </a:rPr>
              <a:t>en la que hay mayor número de protones que electrones</a:t>
            </a:r>
            <a:r>
              <a:rPr lang="es-CO" sz="3200" dirty="0">
                <a:latin typeface="Comic Sans MS" panose="030F0702030302020204" pitchFamily="66" charset="0"/>
              </a:rPr>
              <a:t>.</a:t>
            </a:r>
            <a:r>
              <a:rPr lang="es-CO" sz="3200" dirty="0" smtClean="0">
                <a:latin typeface="Comic Sans MS" panose="030F0702030302020204" pitchFamily="66" charset="0"/>
              </a:rPr>
              <a:t> En los átomos también </a:t>
            </a:r>
            <a:r>
              <a:rPr lang="es-CO" sz="3200" dirty="0">
                <a:latin typeface="Comic Sans MS" panose="030F0702030302020204" pitchFamily="66" charset="0"/>
              </a:rPr>
              <a:t>existe un elemento neutro el cual se llama neutrón.</a:t>
            </a:r>
          </a:p>
        </p:txBody>
      </p:sp>
      <p:pic>
        <p:nvPicPr>
          <p:cNvPr id="2050" name="Picture 2" descr="http://www.ciencia-explicada.com/wp-content/uploads/2011/06/atom11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076034" y="3088934"/>
            <a:ext cx="1850063" cy="1888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6974863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236113"/>
            <a:ext cx="8596668" cy="1320800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es-CO" sz="4900" b="1" dirty="0" smtClean="0">
                <a:latin typeface="Comic Sans MS" panose="030F0702030302020204" pitchFamily="66" charset="0"/>
              </a:rPr>
              <a:t>Voltaje, Tensión o Diferencia De Potencial (</a:t>
            </a:r>
            <a:r>
              <a:rPr lang="es-CO" sz="4900" b="1" dirty="0" smtClean="0">
                <a:latin typeface="Comic Sans MS" panose="030F0702030302020204" pitchFamily="66" charset="0"/>
              </a:rPr>
              <a:t>Volt </a:t>
            </a:r>
            <a:r>
              <a:rPr lang="es-CO" sz="4900" b="1" dirty="0" smtClean="0">
                <a:latin typeface="Comic Sans MS" panose="030F0702030302020204" pitchFamily="66" charset="0"/>
              </a:rPr>
              <a:t>[V])</a:t>
            </a:r>
            <a:r>
              <a:rPr lang="es-CO" b="1" dirty="0"/>
              <a:t/>
            </a:r>
            <a:br>
              <a:rPr lang="es-CO" b="1" dirty="0"/>
            </a:br>
            <a:endParaRPr lang="es-CO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4" y="1067515"/>
            <a:ext cx="8596668" cy="3880773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s-CO" sz="2400" dirty="0">
                <a:latin typeface="Comic Sans MS" panose="030F0702030302020204" pitchFamily="66" charset="0"/>
              </a:rPr>
              <a:t>P</a:t>
            </a:r>
            <a:r>
              <a:rPr lang="es-CO" sz="2400" dirty="0" smtClean="0">
                <a:latin typeface="Comic Sans MS" panose="030F0702030302020204" pitchFamily="66" charset="0"/>
              </a:rPr>
              <a:t>resión </a:t>
            </a:r>
            <a:r>
              <a:rPr lang="es-CO" sz="2400" dirty="0">
                <a:latin typeface="Comic Sans MS" panose="030F0702030302020204" pitchFamily="66" charset="0"/>
              </a:rPr>
              <a:t>que ejerce una fuente de suministro de energía eléctrica o fuerza electromotriz </a:t>
            </a:r>
            <a:r>
              <a:rPr lang="es-CO" sz="2400" b="1" dirty="0">
                <a:latin typeface="Comic Sans MS" panose="030F0702030302020204" pitchFamily="66" charset="0"/>
              </a:rPr>
              <a:t>(FEM)</a:t>
            </a:r>
            <a:r>
              <a:rPr lang="es-CO" sz="2400" dirty="0">
                <a:latin typeface="Comic Sans MS" panose="030F0702030302020204" pitchFamily="66" charset="0"/>
              </a:rPr>
              <a:t> sobre las cargas eléctricas o electrones en un circuito eléctrico cerrado, para que se establezca el flujo de una corriente eléctrica.</a:t>
            </a:r>
            <a:br>
              <a:rPr lang="es-CO" sz="2400" dirty="0">
                <a:latin typeface="Comic Sans MS" panose="030F0702030302020204" pitchFamily="66" charset="0"/>
              </a:rPr>
            </a:br>
            <a:r>
              <a:rPr lang="es-CO" sz="2400" dirty="0">
                <a:latin typeface="Comic Sans MS" panose="030F0702030302020204" pitchFamily="66" charset="0"/>
              </a:rPr>
              <a:t/>
            </a:r>
            <a:br>
              <a:rPr lang="es-CO" sz="2400" dirty="0">
                <a:latin typeface="Comic Sans MS" panose="030F0702030302020204" pitchFamily="66" charset="0"/>
              </a:rPr>
            </a:br>
            <a:r>
              <a:rPr lang="es-CO" sz="2400" dirty="0">
                <a:latin typeface="Comic Sans MS" panose="030F0702030302020204" pitchFamily="66" charset="0"/>
              </a:rPr>
              <a:t>A mayor </a:t>
            </a:r>
            <a:r>
              <a:rPr lang="es-CO" sz="2400" dirty="0" smtClean="0">
                <a:latin typeface="Comic Sans MS" panose="030F0702030302020204" pitchFamily="66" charset="0"/>
              </a:rPr>
              <a:t>voltaje o </a:t>
            </a:r>
            <a:r>
              <a:rPr lang="es-CO" sz="2400" dirty="0">
                <a:latin typeface="Comic Sans MS" panose="030F0702030302020204" pitchFamily="66" charset="0"/>
              </a:rPr>
              <a:t>presión que ejerza una fuente de FEM sobre las cargas eléctricas o electrones contenidos en un conductor, mayor será el voltaje o tensión existente en el circuito al que corresponda ese conductor.</a:t>
            </a:r>
          </a:p>
        </p:txBody>
      </p:sp>
      <p:pic>
        <p:nvPicPr>
          <p:cNvPr id="3074" name="Picture 2" descr="http://www.asifunciona.com/electrotecnia/ke_voltaje/img_voltaje/img_mov_0008_00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57430" y="4948288"/>
            <a:ext cx="2036476" cy="1724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7193190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339969"/>
            <a:ext cx="8596668" cy="1320800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es-CO" sz="6000" dirty="0" smtClean="0">
                <a:latin typeface="Comic Sans MS" panose="030F0702030302020204" pitchFamily="66" charset="0"/>
              </a:rPr>
              <a:t>Corriente Eléctrica (</a:t>
            </a:r>
            <a:r>
              <a:rPr lang="es-CO" sz="6000" dirty="0" smtClean="0">
                <a:latin typeface="Comic Sans MS" panose="030F0702030302020204" pitchFamily="66" charset="0"/>
              </a:rPr>
              <a:t>Ampere </a:t>
            </a:r>
            <a:r>
              <a:rPr lang="es-CO" sz="6000" dirty="0" smtClean="0">
                <a:latin typeface="Comic Sans MS" panose="030F0702030302020204" pitchFamily="66" charset="0"/>
              </a:rPr>
              <a:t>[A])</a:t>
            </a:r>
            <a:endParaRPr lang="es-CO" sz="6000" dirty="0">
              <a:latin typeface="Comic Sans MS" panose="030F0702030302020204" pitchFamily="66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4" y="626772"/>
            <a:ext cx="8596668" cy="3880773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s-CO" sz="2400" dirty="0" smtClean="0">
                <a:latin typeface="Comic Sans MS" panose="030F0702030302020204" pitchFamily="66" charset="0"/>
              </a:rPr>
              <a:t>Circulación </a:t>
            </a:r>
            <a:r>
              <a:rPr lang="es-CO" sz="2400" dirty="0">
                <a:latin typeface="Comic Sans MS" panose="030F0702030302020204" pitchFamily="66" charset="0"/>
              </a:rPr>
              <a:t>de cargas o electrones a través de un circuito eléctrico cerrado, que se mueven siempre del polo negativo al polo positivo de la fuente de suministro de fuerza electromotriz (FEM).</a:t>
            </a:r>
          </a:p>
        </p:txBody>
      </p:sp>
      <p:pic>
        <p:nvPicPr>
          <p:cNvPr id="4098" name="Picture 2" descr="http://www.asifunciona.com/electrotecnia/ke_corriente_electrica/img_corriente_electrica/img_0007_01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01488" y="3563814"/>
            <a:ext cx="3301526" cy="23605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uadroTexto 3"/>
          <p:cNvSpPr txBox="1"/>
          <p:nvPr/>
        </p:nvSpPr>
        <p:spPr>
          <a:xfrm>
            <a:off x="4539723" y="3959279"/>
            <a:ext cx="3997570" cy="1938992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285750" indent="-285750"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s-CO" sz="2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La dirección de la corriente se define opuesta a la del movimiento de los electrones</a:t>
            </a:r>
            <a:endParaRPr lang="es-CO" sz="2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647106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-163132"/>
            <a:ext cx="8596668" cy="1320800"/>
          </a:xfrm>
        </p:spPr>
        <p:txBody>
          <a:bodyPr anchor="ctr">
            <a:normAutofit/>
          </a:bodyPr>
          <a:lstStyle/>
          <a:p>
            <a:pPr algn="ctr"/>
            <a:r>
              <a:rPr lang="es-CO" sz="4800" dirty="0" smtClean="0">
                <a:latin typeface="Comic Sans MS" panose="030F0702030302020204" pitchFamily="66" charset="0"/>
              </a:rPr>
              <a:t>Energía (Joule [J])</a:t>
            </a:r>
            <a:endParaRPr lang="es-CO" sz="4800" dirty="0">
              <a:latin typeface="Comic Sans MS" panose="030F0702030302020204" pitchFamily="66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4" y="615124"/>
            <a:ext cx="8596668" cy="3880773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s-CO" sz="2400" dirty="0">
                <a:latin typeface="Comic Sans MS" panose="030F0702030302020204" pitchFamily="66" charset="0"/>
              </a:rPr>
              <a:t>E</a:t>
            </a:r>
            <a:r>
              <a:rPr lang="es-CO" sz="2400" dirty="0" smtClean="0">
                <a:latin typeface="Comic Sans MS" panose="030F0702030302020204" pitchFamily="66" charset="0"/>
              </a:rPr>
              <a:t>s </a:t>
            </a:r>
            <a:r>
              <a:rPr lang="es-CO" sz="2400" dirty="0">
                <a:latin typeface="Comic Sans MS" panose="030F0702030302020204" pitchFamily="66" charset="0"/>
              </a:rPr>
              <a:t>causada por el movimiento de las cargas eléctricas en el interior de los materiales conductores. Esta energía produce, fundamentalmente, 3 efectos: luminoso, térmico y magnético. </a:t>
            </a:r>
            <a:endParaRPr lang="es-CO" sz="2400" dirty="0" smtClean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s-CO" sz="2400" dirty="0" smtClean="0">
                <a:latin typeface="Comic Sans MS" panose="030F0702030302020204" pitchFamily="66" charset="0"/>
              </a:rPr>
              <a:t>Ejemplo: </a:t>
            </a:r>
            <a:r>
              <a:rPr lang="es-CO" sz="2400" dirty="0">
                <a:latin typeface="Comic Sans MS" panose="030F0702030302020204" pitchFamily="66" charset="0"/>
              </a:rPr>
              <a:t>La transportada por la corriente eléctrica en nuestras casas y que se manifiesta al encender una </a:t>
            </a:r>
            <a:r>
              <a:rPr lang="es-CO" sz="2400" dirty="0" smtClean="0">
                <a:latin typeface="Comic Sans MS" panose="030F0702030302020204" pitchFamily="66" charset="0"/>
              </a:rPr>
              <a:t>bombilla.</a:t>
            </a:r>
            <a:endParaRPr lang="es-CO" sz="2400" dirty="0">
              <a:latin typeface="Comic Sans MS" panose="030F0702030302020204" pitchFamily="66" charset="0"/>
            </a:endParaRPr>
          </a:p>
        </p:txBody>
      </p:sp>
      <p:pic>
        <p:nvPicPr>
          <p:cNvPr id="10242" name="Picture 2" descr="http://www.jmcprl.net/GIF%20ANI3/BOMBILLA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00297" y="3938677"/>
            <a:ext cx="3048000" cy="2286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4018237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-227527"/>
            <a:ext cx="8596668" cy="1320800"/>
          </a:xfrm>
        </p:spPr>
        <p:txBody>
          <a:bodyPr anchor="ctr">
            <a:normAutofit/>
          </a:bodyPr>
          <a:lstStyle/>
          <a:p>
            <a:pPr algn="ctr"/>
            <a:r>
              <a:rPr lang="es-CO" sz="4800" dirty="0" smtClean="0">
                <a:latin typeface="Comic Sans MS" panose="030F0702030302020204" pitchFamily="66" charset="0"/>
              </a:rPr>
              <a:t>Otras unidades de Energía</a:t>
            </a:r>
            <a:endParaRPr lang="es-CO" sz="4800" dirty="0">
              <a:latin typeface="Comic Sans MS" panose="030F0702030302020204" pitchFamily="66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4" y="1093273"/>
            <a:ext cx="8596668" cy="3880773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s-CO" sz="3600" dirty="0" smtClean="0">
                <a:latin typeface="Comic Sans MS" panose="030F0702030302020204" pitchFamily="66" charset="0"/>
              </a:rPr>
              <a:t>1 [</a:t>
            </a:r>
            <a:r>
              <a:rPr lang="es-CO" sz="3600" dirty="0" err="1" smtClean="0">
                <a:latin typeface="Comic Sans MS" panose="030F0702030302020204" pitchFamily="66" charset="0"/>
              </a:rPr>
              <a:t>k</a:t>
            </a:r>
            <a:r>
              <a:rPr lang="es-CO" sz="3600" dirty="0" err="1" smtClean="0">
                <a:latin typeface="Comic Sans MS" panose="030F0702030302020204" pitchFamily="66" charset="0"/>
              </a:rPr>
              <a:t>J</a:t>
            </a:r>
            <a:r>
              <a:rPr lang="es-CO" sz="3600" dirty="0" smtClean="0">
                <a:latin typeface="Comic Sans MS" panose="030F0702030302020204" pitchFamily="66" charset="0"/>
              </a:rPr>
              <a:t>] </a:t>
            </a:r>
            <a:r>
              <a:rPr lang="es-CO" sz="3600" dirty="0" smtClean="0">
                <a:latin typeface="Comic Sans MS" panose="030F0702030302020204" pitchFamily="66" charset="0"/>
              </a:rPr>
              <a:t>= 1000 [</a:t>
            </a:r>
            <a:r>
              <a:rPr lang="es-CO" sz="3600" dirty="0" smtClean="0">
                <a:latin typeface="Comic Sans MS" panose="030F0702030302020204" pitchFamily="66" charset="0"/>
              </a:rPr>
              <a:t>J]</a:t>
            </a:r>
            <a:endParaRPr lang="es-CO" sz="3600" dirty="0" smtClean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s-CO" sz="3600" dirty="0" smtClean="0">
                <a:latin typeface="Comic Sans MS" panose="030F0702030302020204" pitchFamily="66" charset="0"/>
              </a:rPr>
              <a:t>1 [c</a:t>
            </a:r>
            <a:r>
              <a:rPr lang="es-CO" sz="3600" dirty="0" smtClean="0">
                <a:latin typeface="Comic Sans MS" panose="030F0702030302020204" pitchFamily="66" charset="0"/>
              </a:rPr>
              <a:t>al] </a:t>
            </a:r>
            <a:r>
              <a:rPr lang="es-CO" sz="3600" dirty="0" smtClean="0">
                <a:latin typeface="Comic Sans MS" panose="030F0702030302020204" pitchFamily="66" charset="0"/>
              </a:rPr>
              <a:t>= </a:t>
            </a:r>
            <a:r>
              <a:rPr lang="es-CO" sz="3600" dirty="0">
                <a:latin typeface="Comic Sans MS" panose="030F0702030302020204" pitchFamily="66" charset="0"/>
              </a:rPr>
              <a:t>4.1868 </a:t>
            </a:r>
            <a:r>
              <a:rPr lang="es-CO" sz="3600" dirty="0" smtClean="0">
                <a:latin typeface="Comic Sans MS" panose="030F0702030302020204" pitchFamily="66" charset="0"/>
              </a:rPr>
              <a:t>[</a:t>
            </a:r>
            <a:r>
              <a:rPr lang="es-CO" sz="3600" dirty="0" smtClean="0">
                <a:latin typeface="Comic Sans MS" panose="030F0702030302020204" pitchFamily="66" charset="0"/>
              </a:rPr>
              <a:t>J]</a:t>
            </a:r>
            <a:endParaRPr lang="es-CO" sz="3600" dirty="0" smtClean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s-CO" sz="3600" dirty="0" smtClean="0">
                <a:latin typeface="Comic Sans MS" panose="030F0702030302020204" pitchFamily="66" charset="0"/>
              </a:rPr>
              <a:t>1 [</a:t>
            </a:r>
            <a:r>
              <a:rPr lang="es-CO" sz="3600" dirty="0" err="1" smtClean="0">
                <a:latin typeface="Comic Sans MS" panose="030F0702030302020204" pitchFamily="66" charset="0"/>
              </a:rPr>
              <a:t>kW∙</a:t>
            </a:r>
            <a:r>
              <a:rPr lang="es-CO" sz="3600" dirty="0" err="1" smtClean="0">
                <a:latin typeface="Comic Sans MS" panose="030F0702030302020204" pitchFamily="66" charset="0"/>
              </a:rPr>
              <a:t>h</a:t>
            </a:r>
            <a:r>
              <a:rPr lang="es-CO" sz="3600" dirty="0" smtClean="0">
                <a:latin typeface="Comic Sans MS" panose="030F0702030302020204" pitchFamily="66" charset="0"/>
              </a:rPr>
              <a:t>] </a:t>
            </a:r>
            <a:r>
              <a:rPr lang="es-CO" sz="3600" dirty="0" smtClean="0">
                <a:latin typeface="Comic Sans MS" panose="030F0702030302020204" pitchFamily="66" charset="0"/>
              </a:rPr>
              <a:t>= 3600000 [</a:t>
            </a:r>
            <a:r>
              <a:rPr lang="es-CO" sz="3600" dirty="0" smtClean="0">
                <a:latin typeface="Comic Sans MS" panose="030F0702030302020204" pitchFamily="66" charset="0"/>
              </a:rPr>
              <a:t>J]</a:t>
            </a:r>
            <a:endParaRPr lang="es-CO" sz="3600" dirty="0">
              <a:latin typeface="Comic Sans MS" panose="030F0702030302020204" pitchFamily="66" charset="0"/>
            </a:endParaRPr>
          </a:p>
        </p:txBody>
      </p:sp>
      <p:pic>
        <p:nvPicPr>
          <p:cNvPr id="1026" name="Picture 2" descr="http://www.dimatic.com.co/admin/pagweb/img/img_noticias/20101225014919-hombre-pensando-1-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975668" y="4104293"/>
            <a:ext cx="2548988" cy="2548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332921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es-CO" sz="4800" dirty="0" smtClean="0">
                <a:latin typeface="Comic Sans MS" panose="030F0702030302020204" pitchFamily="66" charset="0"/>
              </a:rPr>
              <a:t>Potencia </a:t>
            </a:r>
            <a:r>
              <a:rPr lang="es-CO" sz="4800" dirty="0" smtClean="0">
                <a:latin typeface="Comic Sans MS" panose="030F0702030302020204" pitchFamily="66" charset="0"/>
              </a:rPr>
              <a:t>(Watt </a:t>
            </a:r>
            <a:r>
              <a:rPr lang="es-CO" sz="4800" dirty="0" smtClean="0">
                <a:latin typeface="Comic Sans MS" panose="030F0702030302020204" pitchFamily="66" charset="0"/>
              </a:rPr>
              <a:t>[W])</a:t>
            </a:r>
            <a:endParaRPr lang="es-CO" sz="4800" dirty="0">
              <a:latin typeface="Comic Sans MS" panose="030F0702030302020204" pitchFamily="66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 anchor="ctr">
            <a:normAutofit fontScale="85000" lnSpcReduction="10000"/>
          </a:bodyPr>
          <a:lstStyle/>
          <a:p>
            <a:pPr marL="0" indent="0" algn="ctr">
              <a:buNone/>
            </a:pPr>
            <a:r>
              <a:rPr lang="es-CO" sz="2800" dirty="0">
                <a:latin typeface="Comic Sans MS" panose="030F0702030302020204" pitchFamily="66" charset="0"/>
              </a:rPr>
              <a:t>V</a:t>
            </a:r>
            <a:r>
              <a:rPr lang="es-CO" sz="2800" dirty="0" smtClean="0">
                <a:latin typeface="Comic Sans MS" panose="030F0702030302020204" pitchFamily="66" charset="0"/>
              </a:rPr>
              <a:t>elocidad </a:t>
            </a:r>
            <a:r>
              <a:rPr lang="es-CO" sz="2800" dirty="0">
                <a:latin typeface="Comic Sans MS" panose="030F0702030302020204" pitchFamily="66" charset="0"/>
              </a:rPr>
              <a:t>a la que se </a:t>
            </a:r>
            <a:r>
              <a:rPr lang="es-CO" sz="2800" dirty="0" smtClean="0">
                <a:latin typeface="Comic Sans MS" panose="030F0702030302020204" pitchFamily="66" charset="0"/>
              </a:rPr>
              <a:t>consume o se suministra </a:t>
            </a:r>
            <a:r>
              <a:rPr lang="es-CO" sz="2800" dirty="0">
                <a:latin typeface="Comic Sans MS" panose="030F0702030302020204" pitchFamily="66" charset="0"/>
              </a:rPr>
              <a:t>la energía</a:t>
            </a:r>
            <a:r>
              <a:rPr lang="es-CO" sz="2800" dirty="0" smtClean="0">
                <a:latin typeface="Comic Sans MS" panose="030F0702030302020204" pitchFamily="66" charset="0"/>
              </a:rPr>
              <a:t>.</a:t>
            </a:r>
          </a:p>
          <a:p>
            <a:pPr marL="0" indent="0" algn="ctr">
              <a:buNone/>
            </a:pPr>
            <a:r>
              <a:rPr lang="es-CO" sz="2800" dirty="0">
                <a:latin typeface="Comic Sans MS" panose="030F0702030302020204" pitchFamily="66" charset="0"/>
              </a:rPr>
              <a:t>E</a:t>
            </a:r>
            <a:r>
              <a:rPr lang="es-CO" sz="2800" dirty="0" smtClean="0">
                <a:latin typeface="Comic Sans MS" panose="030F0702030302020204" pitchFamily="66" charset="0"/>
              </a:rPr>
              <a:t>nergía </a:t>
            </a:r>
            <a:r>
              <a:rPr lang="es-CO" sz="2800" dirty="0">
                <a:latin typeface="Comic Sans MS" panose="030F0702030302020204" pitchFamily="66" charset="0"/>
              </a:rPr>
              <a:t>desarrollada o consumida en una unidad de </a:t>
            </a:r>
            <a:r>
              <a:rPr lang="es-CO" sz="2800" dirty="0" smtClean="0">
                <a:latin typeface="Comic Sans MS" panose="030F0702030302020204" pitchFamily="66" charset="0"/>
              </a:rPr>
              <a:t>tiempo.</a:t>
            </a:r>
          </a:p>
          <a:p>
            <a:pPr marL="0" indent="0" algn="ctr">
              <a:buNone/>
            </a:pPr>
            <a:endParaRPr lang="es-CO" sz="2800" dirty="0" smtClean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s-CO" sz="2800" dirty="0" smtClean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s-CO" sz="2800" dirty="0" smtClean="0">
                <a:latin typeface="Comic Sans MS" panose="030F0702030302020204" pitchFamily="66" charset="0"/>
              </a:rPr>
              <a:t>La </a:t>
            </a:r>
            <a:r>
              <a:rPr lang="es-CO" sz="2800" dirty="0">
                <a:latin typeface="Comic Sans MS" panose="030F0702030302020204" pitchFamily="66" charset="0"/>
              </a:rPr>
              <a:t>potencia de un elemento eléctrico corresponde al producto del voltaje por la corriente</a:t>
            </a:r>
            <a:r>
              <a:rPr lang="es-CO" sz="2800" dirty="0" smtClean="0">
                <a:latin typeface="Comic Sans MS" panose="030F0702030302020204" pitchFamily="66" charset="0"/>
              </a:rPr>
              <a:t>:</a:t>
            </a:r>
          </a:p>
          <a:p>
            <a:pPr marL="0" indent="0" algn="ctr">
              <a:buNone/>
            </a:pPr>
            <a:endParaRPr lang="es-CO" dirty="0"/>
          </a:p>
          <a:p>
            <a:pPr marL="0" indent="0" algn="ctr">
              <a:buNone/>
            </a:pPr>
            <a:r>
              <a:rPr lang="es-CO" sz="4400" b="1" i="1" dirty="0" smtClean="0"/>
              <a:t>P = V∙I</a:t>
            </a:r>
            <a:endParaRPr lang="es-CO" sz="4400" b="1" i="1" dirty="0"/>
          </a:p>
        </p:txBody>
      </p:sp>
      <p:pic>
        <p:nvPicPr>
          <p:cNvPr id="1028" name="Picture 4" descr="electricidadPyR0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407878" y="3252585"/>
            <a:ext cx="1078522" cy="929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7150795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0"/>
            <a:ext cx="8596668" cy="1320800"/>
          </a:xfrm>
        </p:spPr>
        <p:txBody>
          <a:bodyPr anchor="ctr"/>
          <a:lstStyle/>
          <a:p>
            <a:pPr algn="ctr"/>
            <a:r>
              <a:rPr lang="es-CO" dirty="0">
                <a:latin typeface="Comic Sans MS" panose="030F0702030302020204" pitchFamily="66" charset="0"/>
              </a:rPr>
              <a:t>Otras unidades de </a:t>
            </a:r>
            <a:r>
              <a:rPr lang="es-CO" dirty="0" smtClean="0">
                <a:latin typeface="Comic Sans MS" panose="030F0702030302020204" pitchFamily="66" charset="0"/>
              </a:rPr>
              <a:t>Potencia</a:t>
            </a:r>
            <a:endParaRPr lang="es-CO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4" y="2083315"/>
            <a:ext cx="8596668" cy="3880773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s-CO" sz="2800" dirty="0" smtClean="0">
                <a:latin typeface="Comic Sans MS" panose="030F0702030302020204" pitchFamily="66" charset="0"/>
              </a:rPr>
              <a:t>1 [J/s] </a:t>
            </a:r>
            <a:r>
              <a:rPr lang="es-CO" sz="2800" dirty="0" smtClean="0">
                <a:latin typeface="Comic Sans MS" panose="030F0702030302020204" pitchFamily="66" charset="0"/>
              </a:rPr>
              <a:t>= 1</a:t>
            </a:r>
            <a:r>
              <a:rPr lang="es-CO" sz="2800" dirty="0" smtClean="0">
                <a:latin typeface="Comic Sans MS" panose="030F0702030302020204" pitchFamily="66" charset="0"/>
              </a:rPr>
              <a:t> </a:t>
            </a:r>
            <a:r>
              <a:rPr lang="es-CO" sz="2800" dirty="0" smtClean="0">
                <a:latin typeface="Comic Sans MS" panose="030F0702030302020204" pitchFamily="66" charset="0"/>
              </a:rPr>
              <a:t>[W</a:t>
            </a:r>
            <a:r>
              <a:rPr lang="es-CO" sz="2800" dirty="0" smtClean="0">
                <a:latin typeface="Comic Sans MS" panose="030F0702030302020204" pitchFamily="66" charset="0"/>
              </a:rPr>
              <a:t>]</a:t>
            </a:r>
            <a:endParaRPr lang="es-CO" sz="2800" dirty="0" smtClean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s-CO" sz="2800" dirty="0" smtClean="0">
                <a:latin typeface="Comic Sans MS" panose="030F0702030302020204" pitchFamily="66" charset="0"/>
              </a:rPr>
              <a:t>1 </a:t>
            </a:r>
            <a:r>
              <a:rPr lang="es-CO" sz="2800" dirty="0" smtClean="0">
                <a:latin typeface="Comic Sans MS" panose="030F0702030302020204" pitchFamily="66" charset="0"/>
              </a:rPr>
              <a:t>[hp] = </a:t>
            </a:r>
            <a:r>
              <a:rPr lang="es-CO" sz="2800" dirty="0" smtClean="0">
                <a:latin typeface="Comic Sans MS" panose="030F0702030302020204" pitchFamily="66" charset="0"/>
              </a:rPr>
              <a:t>745.79 </a:t>
            </a:r>
            <a:r>
              <a:rPr lang="es-CO" sz="2800" dirty="0" smtClean="0">
                <a:latin typeface="Comic Sans MS" panose="030F0702030302020204" pitchFamily="66" charset="0"/>
              </a:rPr>
              <a:t>[W</a:t>
            </a:r>
            <a:r>
              <a:rPr lang="es-CO" sz="2800" dirty="0" smtClean="0">
                <a:latin typeface="Comic Sans MS" panose="030F0702030302020204" pitchFamily="66" charset="0"/>
              </a:rPr>
              <a:t>]</a:t>
            </a:r>
          </a:p>
          <a:p>
            <a:pPr marL="0" indent="0" algn="ctr">
              <a:buNone/>
            </a:pPr>
            <a:r>
              <a:rPr lang="es-CO" sz="2800" dirty="0" smtClean="0">
                <a:latin typeface="Comic Sans MS" panose="030F0702030302020204" pitchFamily="66" charset="0"/>
              </a:rPr>
              <a:t>1 [CV] = 735.35 [W]</a:t>
            </a:r>
            <a:endParaRPr lang="es-CO" sz="2800" dirty="0" smtClean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s-CO" sz="2800" dirty="0" smtClean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s-CO" sz="2800" dirty="0" smtClean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s-CO" sz="2800" dirty="0">
              <a:latin typeface="Comic Sans MS" panose="030F0702030302020204" pitchFamily="66" charset="0"/>
            </a:endParaRPr>
          </a:p>
        </p:txBody>
      </p:sp>
      <p:pic>
        <p:nvPicPr>
          <p:cNvPr id="4" name="Picture 2" descr="http://www.dimatic.com.co/admin/pagweb/img/img_noticias/20101225014919-hombre-pensando-1-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975668" y="4104293"/>
            <a:ext cx="2548988" cy="2548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1018463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483</TotalTime>
  <Words>647</Words>
  <Application>Microsoft Office PowerPoint</Application>
  <PresentationFormat>Personalizado</PresentationFormat>
  <Paragraphs>69</Paragraphs>
  <Slides>20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1" baseType="lpstr">
      <vt:lpstr>Faceta</vt:lpstr>
      <vt:lpstr>Introducción Circuitos Eléctricos</vt:lpstr>
      <vt:lpstr>¿Qué es un Circuito Eléctrico?</vt:lpstr>
      <vt:lpstr>Carga Eléctrica  (Coulomb [C] )</vt:lpstr>
      <vt:lpstr>Voltaje, Tensión o Diferencia De Potencial (Volt [V]) </vt:lpstr>
      <vt:lpstr>Corriente Eléctrica (Ampere [A])</vt:lpstr>
      <vt:lpstr>Energía (Joule [J])</vt:lpstr>
      <vt:lpstr>Otras unidades de Energía</vt:lpstr>
      <vt:lpstr>Potencia (Watt [W])</vt:lpstr>
      <vt:lpstr>Otras unidades de Potencia</vt:lpstr>
      <vt:lpstr>Diapositiva 10</vt:lpstr>
      <vt:lpstr>Diapositiva 11</vt:lpstr>
      <vt:lpstr>Diapositiva 12</vt:lpstr>
      <vt:lpstr>Ley de Ohm</vt:lpstr>
      <vt:lpstr>Postulado General de la Ley de Ohm</vt:lpstr>
      <vt:lpstr>Leyes de Kirchhoff</vt:lpstr>
      <vt:lpstr>Diapositiva 16</vt:lpstr>
      <vt:lpstr>LEY DE CORRIENTES </vt:lpstr>
      <vt:lpstr>LEY DE VOLTAJES</vt:lpstr>
      <vt:lpstr>Diapositiva 19</vt:lpstr>
      <vt:lpstr>Bibliografía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Juan Sebastian Barrera Pulido</dc:creator>
  <cp:lastModifiedBy>PETER</cp:lastModifiedBy>
  <cp:revision>41</cp:revision>
  <dcterms:created xsi:type="dcterms:W3CDTF">2015-03-24T03:03:56Z</dcterms:created>
  <dcterms:modified xsi:type="dcterms:W3CDTF">2015-04-02T12:50:24Z</dcterms:modified>
</cp:coreProperties>
</file>