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64"/>
  </p:notesMasterIdLst>
  <p:sldIdLst>
    <p:sldId id="256" r:id="rId2"/>
    <p:sldId id="262" r:id="rId3"/>
    <p:sldId id="476" r:id="rId4"/>
    <p:sldId id="477" r:id="rId5"/>
    <p:sldId id="478" r:id="rId6"/>
    <p:sldId id="479" r:id="rId7"/>
    <p:sldId id="480" r:id="rId8"/>
    <p:sldId id="513" r:id="rId9"/>
    <p:sldId id="514" r:id="rId10"/>
    <p:sldId id="515" r:id="rId11"/>
    <p:sldId id="516" r:id="rId12"/>
    <p:sldId id="485" r:id="rId13"/>
    <p:sldId id="486" r:id="rId14"/>
    <p:sldId id="474" r:id="rId15"/>
    <p:sldId id="517" r:id="rId16"/>
    <p:sldId id="518" r:id="rId17"/>
    <p:sldId id="519" r:id="rId18"/>
    <p:sldId id="520" r:id="rId19"/>
    <p:sldId id="266" r:id="rId20"/>
    <p:sldId id="267" r:id="rId21"/>
    <p:sldId id="268" r:id="rId22"/>
    <p:sldId id="269" r:id="rId23"/>
    <p:sldId id="270" r:id="rId24"/>
    <p:sldId id="271" r:id="rId25"/>
    <p:sldId id="521" r:id="rId26"/>
    <p:sldId id="522" r:id="rId27"/>
    <p:sldId id="523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524" r:id="rId37"/>
    <p:sldId id="284" r:id="rId38"/>
    <p:sldId id="285" r:id="rId39"/>
    <p:sldId id="286" r:id="rId40"/>
    <p:sldId id="469" r:id="rId41"/>
    <p:sldId id="288" r:id="rId42"/>
    <p:sldId id="289" r:id="rId43"/>
    <p:sldId id="290" r:id="rId44"/>
    <p:sldId id="291" r:id="rId45"/>
    <p:sldId id="292" r:id="rId46"/>
    <p:sldId id="293" r:id="rId47"/>
    <p:sldId id="525" r:id="rId48"/>
    <p:sldId id="297" r:id="rId49"/>
    <p:sldId id="298" r:id="rId50"/>
    <p:sldId id="526" r:id="rId51"/>
    <p:sldId id="527" r:id="rId52"/>
    <p:sldId id="301" r:id="rId53"/>
    <p:sldId id="528" r:id="rId54"/>
    <p:sldId id="529" r:id="rId55"/>
    <p:sldId id="304" r:id="rId56"/>
    <p:sldId id="530" r:id="rId57"/>
    <p:sldId id="308" r:id="rId58"/>
    <p:sldId id="314" r:id="rId59"/>
    <p:sldId id="315" r:id="rId60"/>
    <p:sldId id="316" r:id="rId61"/>
    <p:sldId id="317" r:id="rId62"/>
    <p:sldId id="318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F5D535F-9365-43A0-AC22-18B03541E57A}">
          <p14:sldIdLst>
            <p14:sldId id="256"/>
            <p14:sldId id="262"/>
            <p14:sldId id="476"/>
            <p14:sldId id="477"/>
            <p14:sldId id="478"/>
            <p14:sldId id="479"/>
            <p14:sldId id="480"/>
            <p14:sldId id="513"/>
            <p14:sldId id="514"/>
            <p14:sldId id="515"/>
            <p14:sldId id="516"/>
            <p14:sldId id="485"/>
            <p14:sldId id="486"/>
            <p14:sldId id="474"/>
            <p14:sldId id="517"/>
            <p14:sldId id="518"/>
            <p14:sldId id="519"/>
            <p14:sldId id="520"/>
            <p14:sldId id="266"/>
            <p14:sldId id="267"/>
            <p14:sldId id="268"/>
            <p14:sldId id="269"/>
            <p14:sldId id="270"/>
            <p14:sldId id="271"/>
            <p14:sldId id="521"/>
            <p14:sldId id="522"/>
            <p14:sldId id="52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524"/>
            <p14:sldId id="284"/>
            <p14:sldId id="285"/>
            <p14:sldId id="286"/>
            <p14:sldId id="469"/>
            <p14:sldId id="288"/>
            <p14:sldId id="289"/>
            <p14:sldId id="290"/>
            <p14:sldId id="291"/>
            <p14:sldId id="292"/>
            <p14:sldId id="293"/>
            <p14:sldId id="525"/>
            <p14:sldId id="297"/>
            <p14:sldId id="298"/>
            <p14:sldId id="526"/>
            <p14:sldId id="527"/>
            <p14:sldId id="301"/>
            <p14:sldId id="528"/>
            <p14:sldId id="529"/>
            <p14:sldId id="304"/>
            <p14:sldId id="530"/>
            <p14:sldId id="308"/>
            <p14:sldId id="314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338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D21A-9579-4857-8F07-8D889A5068EA}" type="datetimeFigureOut">
              <a:rPr lang="es-ES" smtClean="0"/>
              <a:t>19/07/2016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B2D6-91D1-4DCA-87F1-5CFF3DE13F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40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B2D6-91D1-4DCA-87F1-5CFF3DE13F4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1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04" y="1122363"/>
            <a:ext cx="840519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304" y="3602038"/>
            <a:ext cx="8405192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CFFC-03EB-42DE-86CD-6C4D8F6C9CB0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166" y="6492873"/>
            <a:ext cx="2057400" cy="365125"/>
          </a:xfrm>
        </p:spPr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31304" y="1141550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331304" y="1141550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 userDrawn="1"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 userDrawn="1"/>
        </p:nvCxnSpPr>
        <p:spPr>
          <a:xfrm>
            <a:off x="331304" y="1141550"/>
            <a:ext cx="84051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7570" y="5963724"/>
            <a:ext cx="1716430" cy="8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2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7F7C-7C2B-40C5-A486-E8E539E5DE1D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7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B81A-7A22-4973-8FE4-4447A555BFF9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81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0960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90600" y="1828800"/>
            <a:ext cx="7239000" cy="4648200"/>
          </a:xfrm>
        </p:spPr>
        <p:txBody>
          <a:bodyPr/>
          <a:lstStyle/>
          <a:p>
            <a:pPr lvl="0"/>
            <a:endParaRPr lang="es-CO" noProof="0"/>
          </a:p>
        </p:txBody>
      </p:sp>
    </p:spTree>
    <p:extLst>
      <p:ext uri="{BB962C8B-B14F-4D97-AF65-F5344CB8AC3E}">
        <p14:creationId xmlns:p14="http://schemas.microsoft.com/office/powerpoint/2010/main" val="3734457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0960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543300" cy="464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86300" y="1828800"/>
            <a:ext cx="3543300" cy="4648200"/>
          </a:xfrm>
        </p:spPr>
        <p:txBody>
          <a:bodyPr/>
          <a:lstStyle/>
          <a:p>
            <a:pPr lvl="0"/>
            <a:endParaRPr lang="es-CO" noProof="0"/>
          </a:p>
        </p:txBody>
      </p:sp>
    </p:spTree>
    <p:extLst>
      <p:ext uri="{BB962C8B-B14F-4D97-AF65-F5344CB8AC3E}">
        <p14:creationId xmlns:p14="http://schemas.microsoft.com/office/powerpoint/2010/main" val="296233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CB9-BB48-4867-8D3D-F8976FCEFC2E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66391" y="6474517"/>
            <a:ext cx="2057400" cy="365125"/>
          </a:xfrm>
        </p:spPr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9319" y="5963726"/>
            <a:ext cx="1716430" cy="8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1103041"/>
            <a:ext cx="8405192" cy="240692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04" y="3542547"/>
            <a:ext cx="8405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3FC2-BFE9-4BD0-9256-EEDDAFE375D5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0" name="Rectángulo 19"/>
          <p:cNvSpPr/>
          <p:nvPr userDrawn="1"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23" name="Conector recto 22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 userDrawn="1"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B54-B146-40CC-908C-34480EB68A1E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5" name="Conector recto 14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07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A29-A4B5-4CBA-9EB9-E1298C9BC0C9}" type="datetime1">
              <a:rPr lang="es-ES" smtClean="0"/>
              <a:t>19/07/2016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7" name="Conector recto 16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7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0C96-96C8-4247-A5AA-AE33AFEC12C5}" type="datetime1">
              <a:rPr lang="es-ES" smtClean="0"/>
              <a:t>19/07/2016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2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9C96-3D57-4D79-ADF3-A3F5308C1A05}" type="datetime1">
              <a:rPr lang="es-ES" smtClean="0"/>
              <a:t>19/07/2016</a:t>
            </a:fld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0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A7CD-16CA-418F-8BDD-E320FB6CA1F1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cxnSp>
        <p:nvCxnSpPr>
          <p:cNvPr id="14" name="Conector recto 13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FF3E-9EE8-4563-83CF-DA0B3D08A580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cxnSp>
        <p:nvCxnSpPr>
          <p:cNvPr id="14" name="Conector recto 13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65042"/>
            <a:ext cx="8454887" cy="124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669774"/>
            <a:ext cx="8454887" cy="450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191D-3C3B-499A-A6CB-21F10950918C}" type="datetime1">
              <a:rPr lang="es-ES" smtClean="0"/>
              <a:t>19/07/2016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98913" y="6492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E333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Automatización y control</a:t>
            </a:r>
            <a:br>
              <a:rPr lang="es-CO" dirty="0"/>
            </a:br>
            <a:r>
              <a:rPr lang="es-CO" dirty="0"/>
              <a:t>de sistemas de distribución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Especialización Sistemas de Distribución de Energía Eléctrica</a:t>
            </a:r>
            <a:endParaRPr lang="es-ES" dirty="0"/>
          </a:p>
          <a:p>
            <a:r>
              <a:rPr lang="es-CO" dirty="0"/>
              <a:t>Julio de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550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65162" y="288132"/>
            <a:ext cx="7820025" cy="914400"/>
          </a:xfrm>
        </p:spPr>
        <p:txBody>
          <a:bodyPr/>
          <a:lstStyle/>
          <a:p>
            <a:r>
              <a:rPr lang="es-ES" altLang="en-US" sz="3600" dirty="0" err="1"/>
              <a:t>The</a:t>
            </a:r>
            <a:r>
              <a:rPr lang="es-ES" altLang="en-US" sz="3600" dirty="0"/>
              <a:t> “</a:t>
            </a:r>
            <a:r>
              <a:rPr lang="es-ES" altLang="en-US" sz="3600" dirty="0" err="1"/>
              <a:t>Power</a:t>
            </a:r>
            <a:r>
              <a:rPr lang="es-ES" altLang="en-US" sz="3600" dirty="0"/>
              <a:t> of DATA”: </a:t>
            </a:r>
            <a:r>
              <a:rPr lang="es-ES" altLang="en-US" sz="3600" dirty="0" err="1"/>
              <a:t>Demand</a:t>
            </a:r>
            <a:r>
              <a:rPr lang="es-ES" altLang="en-US" sz="3600" dirty="0"/>
              <a:t> Response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57885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900113" y="6165850"/>
            <a:ext cx="4899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>
                <a:latin typeface="Arial" panose="020B0604020202020204" pitchFamily="34" charset="0"/>
              </a:rPr>
              <a:t>Autogrid, “Turning Big Data Into Power”, Nov.2013</a:t>
            </a:r>
          </a:p>
        </p:txBody>
      </p:sp>
    </p:spTree>
    <p:extLst>
      <p:ext uri="{BB962C8B-B14F-4D97-AF65-F5344CB8AC3E}">
        <p14:creationId xmlns:p14="http://schemas.microsoft.com/office/powerpoint/2010/main" val="333946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r>
              <a:rPr lang="es-ES" altLang="en-US" sz="4000"/>
              <a:t>The “Power of DATA”: Electric Vehicles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900113" y="6165850"/>
            <a:ext cx="4899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>
                <a:latin typeface="Arial" panose="020B0604020202020204" pitchFamily="34" charset="0"/>
              </a:rPr>
              <a:t>Autogrid, “Turning Big Data Into Power”, Nov.2013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76338"/>
            <a:ext cx="8707438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96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Una redefinición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68" y="1141578"/>
            <a:ext cx="7820025" cy="4070350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/>
              <a:t>Un sistema eléctrico comprende el conjunto de elementos que generan valor en la cadena del sector desde la producción hasta su uso final incluyendo los elementos que facilitan su gestión y operación. </a:t>
            </a:r>
          </a:p>
          <a:p>
            <a:r>
              <a:rPr lang="es-ES" dirty="0"/>
              <a:t>El sistema eléctrico incluye elementos de electrónica, comunicaciones, información y software además de los elementos tradicionales (generadores, líneas, transformadores, etc.)</a:t>
            </a:r>
          </a:p>
          <a:p>
            <a:r>
              <a:rPr lang="es-ES" dirty="0"/>
              <a:t>El sistema eléctrico incluye los elementos de consumo del usuario final (no termina en el medidor)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C7F0F-73D2-49C0-9FB8-C0B4887F8B22}" type="slidenum">
              <a:rPr lang="en-US" altLang="nl-NL" smtClean="0"/>
              <a:pPr>
                <a:defRPr/>
              </a:pPr>
              <a:t>12</a:t>
            </a:fld>
            <a:endParaRPr lang="en-US" altLang="nl-NL" sz="1000" dirty="0"/>
          </a:p>
        </p:txBody>
      </p:sp>
    </p:spTree>
    <p:extLst>
      <p:ext uri="{BB962C8B-B14F-4D97-AF65-F5344CB8AC3E}">
        <p14:creationId xmlns:p14="http://schemas.microsoft.com/office/powerpoint/2010/main" val="1972097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4" y="0"/>
            <a:ext cx="7820025" cy="914400"/>
          </a:xfrm>
        </p:spPr>
        <p:txBody>
          <a:bodyPr/>
          <a:lstStyle/>
          <a:p>
            <a:r>
              <a:rPr lang="es-ES" dirty="0"/>
              <a:t>Una necesidad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557" y="783324"/>
            <a:ext cx="4684760" cy="5559473"/>
          </a:xfrm>
        </p:spPr>
        <p:txBody>
          <a:bodyPr/>
          <a:lstStyle/>
          <a:p>
            <a:pPr algn="just"/>
            <a:r>
              <a:rPr lang="es-ES" dirty="0"/>
              <a:t>Organizar en forma lógica y ordenada la gran cantidad de elementos (de todo tipo incluyendo comunicaciones y software) de Smart </a:t>
            </a:r>
            <a:r>
              <a:rPr lang="es-ES" dirty="0" err="1"/>
              <a:t>Grids</a:t>
            </a:r>
            <a:r>
              <a:rPr lang="es-ES" dirty="0"/>
              <a:t> que tiene y en especial se van a ir agregando a un sistema eléctrico</a:t>
            </a:r>
          </a:p>
          <a:p>
            <a:pPr algn="just"/>
            <a:r>
              <a:rPr lang="es-ES" dirty="0"/>
              <a:t>Identificar los estándares que deben acompañar en particular las interfaces entre los diferentes elementos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9BF77-510C-40F4-BEEA-5C1FD7AEDFD5}" type="slidenum">
              <a:rPr lang="en-US" altLang="nl-NL" smtClean="0"/>
              <a:pPr>
                <a:defRPr/>
              </a:pPr>
              <a:t>13</a:t>
            </a:fld>
            <a:endParaRPr lang="en-US" altLang="nl-NL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17" y="2560159"/>
            <a:ext cx="4094329" cy="348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22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Funcionalidad</a:t>
            </a:r>
            <a:r>
              <a:rPr lang="en-US" dirty="0"/>
              <a:t> </a:t>
            </a:r>
            <a:r>
              <a:rPr lang="en-US" dirty="0" err="1"/>
              <a:t>creciente</a:t>
            </a:r>
            <a:endParaRPr lang="en-US" dirty="0"/>
          </a:p>
          <a:p>
            <a:pPr lvl="1"/>
            <a:r>
              <a:rPr lang="en-US" dirty="0"/>
              <a:t>AMI</a:t>
            </a:r>
          </a:p>
          <a:p>
            <a:pPr lvl="1"/>
            <a:r>
              <a:rPr lang="en-US" dirty="0"/>
              <a:t>RESPUESTA DE LA DEMANDA</a:t>
            </a:r>
          </a:p>
          <a:p>
            <a:pPr lvl="1"/>
            <a:r>
              <a:rPr lang="en-US" dirty="0"/>
              <a:t>AUTOMATIZACION DE DISTRIBUCION/ALIMENTADORES/SUBESTACIONES</a:t>
            </a:r>
          </a:p>
          <a:p>
            <a:pPr lvl="1"/>
            <a:r>
              <a:rPr lang="en-US" dirty="0"/>
              <a:t>GENERACION DISTRIBUIDA Y ALMACENAMIENTO</a:t>
            </a:r>
          </a:p>
          <a:p>
            <a:pPr lvl="1"/>
            <a:r>
              <a:rPr lang="en-US" dirty="0"/>
              <a:t>VIDEO VIGILANCIA </a:t>
            </a:r>
          </a:p>
          <a:p>
            <a:pPr lvl="1"/>
            <a:r>
              <a:rPr lang="en-US" dirty="0"/>
              <a:t>EQUIPOS DE TRABAJO MOVILES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494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96" y="13942"/>
            <a:ext cx="8454887" cy="1244671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Problema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909637"/>
            <a:ext cx="7277100" cy="5038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185" y="6052445"/>
            <a:ext cx="8078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Trilliant</a:t>
            </a:r>
            <a:r>
              <a:rPr lang="en-US" sz="1600" dirty="0"/>
              <a:t>, The Robust and Resilient Smart Grid, many applications one robust platform, Sep 2014</a:t>
            </a:r>
          </a:p>
        </p:txBody>
      </p:sp>
    </p:spTree>
    <p:extLst>
      <p:ext uri="{BB962C8B-B14F-4D97-AF65-F5344CB8AC3E}">
        <p14:creationId xmlns:p14="http://schemas.microsoft.com/office/powerpoint/2010/main" val="61407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caracteristicas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713"/>
            <a:ext cx="9207400" cy="2925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636168"/>
            <a:ext cx="8078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Trilliant</a:t>
            </a:r>
            <a:r>
              <a:rPr lang="en-US" sz="1600" dirty="0"/>
              <a:t>, The Robust and Resilient Smart Grid, many applications one robust platform, Sep 2014</a:t>
            </a:r>
          </a:p>
        </p:txBody>
      </p:sp>
    </p:spTree>
    <p:extLst>
      <p:ext uri="{BB962C8B-B14F-4D97-AF65-F5344CB8AC3E}">
        <p14:creationId xmlns:p14="http://schemas.microsoft.com/office/powerpoint/2010/main" val="82684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5189538" y="6169025"/>
            <a:ext cx="1892300" cy="309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58027E12-0312-4E4F-8EC4-4A1DA5538DEF}" type="slidenum">
              <a:rPr lang="en-US" altLang="nl-NL" sz="800" b="0">
                <a:solidFill>
                  <a:schemeClr val="tx2"/>
                </a:solidFill>
              </a:rPr>
              <a:pPr/>
              <a:t>17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DA Communication Technologies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920750" y="1739900"/>
          <a:ext cx="70993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Document" r:id="rId3" imgW="7309351" imgH="5191243" progId="Word.Document.8">
                  <p:embed/>
                </p:oleObj>
              </mc:Choice>
              <mc:Fallback>
                <p:oleObj name="Document" r:id="rId3" imgW="7309351" imgH="51912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739900"/>
                        <a:ext cx="7099300" cy="504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8616950" y="1982788"/>
            <a:ext cx="0" cy="3046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34529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6ABADA04-916D-4DEC-A513-4EA5FE4DB24E}" type="slidenum">
              <a:rPr lang="en-US" altLang="nl-NL" sz="800" b="0">
                <a:solidFill>
                  <a:schemeClr val="tx2"/>
                </a:solidFill>
              </a:rPr>
              <a:pPr/>
              <a:t>18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677150" cy="47148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Telephone Wire</a:t>
            </a:r>
            <a:endParaRPr lang="en-US" altLang="en-US" sz="4900" b="1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696200" cy="2209800"/>
          </a:xfrm>
        </p:spPr>
        <p:txBody>
          <a:bodyPr/>
          <a:lstStyle/>
          <a:p>
            <a:pPr>
              <a:lnSpc>
                <a:spcPts val="3200"/>
              </a:lnSpc>
              <a:spcAft>
                <a:spcPct val="50000"/>
              </a:spcAft>
            </a:pPr>
            <a:r>
              <a:rPr lang="en-US" altLang="en-US"/>
              <a:t>Most applicable for substation and customer interface automation</a:t>
            </a:r>
          </a:p>
          <a:p>
            <a:r>
              <a:rPr lang="en-US" altLang="en-US"/>
              <a:t>Telephone access to feeder sites is difficult to establish</a:t>
            </a:r>
          </a:p>
          <a:p>
            <a:endParaRPr lang="en-US" altLang="en-US" sz="2800"/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2743200" y="3962400"/>
            <a:ext cx="3319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Rectangle 5"/>
          <p:cNvSpPr>
            <a:spLocks noGrp="1" noChangeArrowheads="1"/>
          </p:cNvSpPr>
          <p:nvPr/>
        </p:nvSpPr>
        <p:spPr bwMode="auto">
          <a:xfrm>
            <a:off x="1100138" y="2819400"/>
            <a:ext cx="34718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ts val="2800"/>
              <a:buFont typeface="Arial" panose="020B0604020202020204" pitchFamily="34" charset="0"/>
              <a:buChar char="•"/>
            </a:pPr>
            <a:endParaRPr lang="es-CO" altLang="en-US" sz="2800">
              <a:solidFill>
                <a:schemeClr val="tx1"/>
              </a:solidFill>
            </a:endParaRP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838200" y="3429000"/>
            <a:ext cx="27860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1625" indent="-301625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163"/>
              </a:lnSpc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>
                <a:solidFill>
                  <a:srgbClr val="07405F"/>
                </a:solidFill>
              </a:rPr>
              <a:t>Low initial cost and short lead times, but high on-going costs</a:t>
            </a:r>
          </a:p>
        </p:txBody>
      </p:sp>
      <p:pic>
        <p:nvPicPr>
          <p:cNvPr id="604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12273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832387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5CCFBCD6-8A52-4AF8-94A9-72D8753048F1}" type="slidenum">
              <a:rPr lang="en-US" altLang="nl-NL" sz="800" b="0">
                <a:solidFill>
                  <a:schemeClr val="tx2"/>
                </a:solidFill>
              </a:rPr>
              <a:pPr/>
              <a:t>19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20025" cy="366713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Telephone Wire (2)</a:t>
            </a:r>
            <a:endParaRPr lang="en-US" altLang="en-US" sz="4900" b="1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962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 sz="2800"/>
              <a:t>Communication methods for DA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en-US" sz="2200"/>
              <a:t>leased circuit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en-US" sz="2200"/>
              <a:t>dial-out access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en-US" sz="2200"/>
              <a:t>dial-in access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Data transmission rates at 9.6 kbps common; higher rates possible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ISDN and DSL lines offer much higher data rates at correspondingly higher cost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Utility needs to protect the telephone circuit from high voltage surges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Dial-in access raises security issues</a:t>
            </a:r>
          </a:p>
        </p:txBody>
      </p:sp>
    </p:spTree>
    <p:extLst>
      <p:ext uri="{BB962C8B-B14F-4D97-AF65-F5344CB8AC3E}">
        <p14:creationId xmlns:p14="http://schemas.microsoft.com/office/powerpoint/2010/main" val="3906730302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57338"/>
            <a:ext cx="7926387" cy="979487"/>
          </a:xfrm>
        </p:spPr>
        <p:txBody>
          <a:bodyPr/>
          <a:lstStyle/>
          <a:p>
            <a:pPr algn="ctr"/>
            <a:r>
              <a:rPr lang="es-MX" altLang="en-US" sz="4400" dirty="0"/>
              <a:t>Modulo 1: Comunicaciones</a:t>
            </a:r>
            <a:endParaRPr lang="es-ES" altLang="en-US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7863" y="2276474"/>
            <a:ext cx="7781925" cy="3379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altLang="en-US" sz="3700"/>
          </a:p>
          <a:p>
            <a:endParaRPr lang="es-ES" altLang="en-US" sz="3700"/>
          </a:p>
          <a:p>
            <a:endParaRPr lang="es-ES" altLang="en-US" sz="2800"/>
          </a:p>
          <a:p>
            <a:endParaRPr lang="es-ES" altLang="en-US" sz="2800"/>
          </a:p>
          <a:p>
            <a:r>
              <a:rPr lang="es-ES" altLang="en-US" sz="3400"/>
              <a:t>Sandra M Téllez G</a:t>
            </a:r>
            <a:endParaRPr lang="es-ES" altLang="en-US" sz="3400" i="1"/>
          </a:p>
          <a:p>
            <a:r>
              <a:rPr lang="es-ES" altLang="en-US" sz="2900" i="1"/>
              <a:t>smtellezg@unal.edu.co </a:t>
            </a:r>
          </a:p>
          <a:p>
            <a:endParaRPr lang="es-ES" altLang="en-US" sz="2000" i="1"/>
          </a:p>
          <a:p>
            <a:r>
              <a:rPr lang="es-CO" sz="4600"/>
              <a:t>Automatización y control</a:t>
            </a:r>
            <a:br>
              <a:rPr lang="es-CO" sz="4600"/>
            </a:br>
            <a:r>
              <a:rPr lang="es-CO" sz="4600"/>
              <a:t>de sistemas de distribución</a:t>
            </a:r>
            <a:endParaRPr lang="es-ES" altLang="en-US" sz="6300" i="1" dirty="0"/>
          </a:p>
        </p:txBody>
      </p:sp>
    </p:spTree>
    <p:extLst>
      <p:ext uri="{BB962C8B-B14F-4D97-AF65-F5344CB8AC3E}">
        <p14:creationId xmlns:p14="http://schemas.microsoft.com/office/powerpoint/2010/main" val="156687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BB581DE4-0DC6-40DA-87BB-5805821274DC}" type="slidenum">
              <a:rPr lang="en-US" altLang="nl-NL" sz="800" b="0">
                <a:solidFill>
                  <a:schemeClr val="tx2"/>
                </a:solidFill>
              </a:rPr>
              <a:pPr/>
              <a:t>20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677150" cy="47148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Fiber Optic Cable</a:t>
            </a:r>
            <a:endParaRPr lang="en-US" altLang="en-US" sz="4900" b="1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543800" cy="2874963"/>
          </a:xfrm>
        </p:spPr>
        <p:txBody>
          <a:bodyPr>
            <a:noAutofit/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 sz="2400" dirty="0"/>
              <a:t>Becoming commonplace in utilities for voice and data transmission</a:t>
            </a:r>
          </a:p>
          <a:p>
            <a:pPr marL="342900" indent="-342900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 sz="2400" dirty="0"/>
              <a:t>Offer many advantages</a:t>
            </a:r>
          </a:p>
          <a:p>
            <a:pPr marL="742950" lvl="1" defTabSz="914400">
              <a:lnSpc>
                <a:spcPct val="100000"/>
              </a:lnSpc>
              <a:spcBef>
                <a:spcPct val="15000"/>
              </a:spcBef>
            </a:pPr>
            <a:r>
              <a:rPr lang="en-US" altLang="en-US" sz="2000" dirty="0"/>
              <a:t>extremely high data transmission rates</a:t>
            </a:r>
          </a:p>
          <a:p>
            <a:pPr marL="742950" lvl="1" defTabSz="914400">
              <a:lnSpc>
                <a:spcPct val="100000"/>
              </a:lnSpc>
              <a:spcBef>
                <a:spcPct val="15000"/>
              </a:spcBef>
            </a:pPr>
            <a:r>
              <a:rPr lang="en-US" altLang="en-US" sz="2000" dirty="0"/>
              <a:t>immunity from electromagnetic interference</a:t>
            </a:r>
          </a:p>
          <a:p>
            <a:pPr marL="742950" lvl="1" defTabSz="914400">
              <a:lnSpc>
                <a:spcPct val="100000"/>
              </a:lnSpc>
              <a:spcBef>
                <a:spcPct val="15000"/>
              </a:spcBef>
            </a:pPr>
            <a:r>
              <a:rPr lang="en-US" altLang="en-US" sz="2000" dirty="0"/>
              <a:t>lack of licensing requirements</a:t>
            </a:r>
          </a:p>
          <a:p>
            <a:pPr marL="742950" lvl="1" defTabSz="914400">
              <a:lnSpc>
                <a:spcPct val="100000"/>
              </a:lnSpc>
              <a:spcBef>
                <a:spcPct val="15000"/>
              </a:spcBef>
            </a:pPr>
            <a:r>
              <a:rPr lang="en-US" altLang="en-US" sz="2000" dirty="0"/>
              <a:t>can be brought into the substation without concern for protection against ground rise voltages </a:t>
            </a:r>
          </a:p>
          <a:p>
            <a:pPr marL="342900" indent="-342900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 sz="2400" dirty="0"/>
              <a:t>Cost effective for very high data transmission rates in a point-to-point configuration</a:t>
            </a:r>
          </a:p>
          <a:p>
            <a:pPr marL="342900" indent="-342900" defTabSz="914400"/>
            <a:r>
              <a:rPr lang="en-US" altLang="en-US" sz="2400" dirty="0"/>
              <a:t>Not as cost effective for DA applications, with</a:t>
            </a:r>
          </a:p>
          <a:p>
            <a:pPr marL="742950" lvl="1" defTabSz="914400">
              <a:lnSpc>
                <a:spcPts val="2800"/>
              </a:lnSpc>
              <a:spcBef>
                <a:spcPct val="15000"/>
              </a:spcBef>
            </a:pPr>
            <a:r>
              <a:rPr lang="en-US" altLang="en-US" sz="1800" dirty="0"/>
              <a:t>point-to-multipoint configuration</a:t>
            </a:r>
          </a:p>
          <a:p>
            <a:pPr marL="742950" lvl="1" defTabSz="914400">
              <a:lnSpc>
                <a:spcPts val="2800"/>
              </a:lnSpc>
              <a:spcBef>
                <a:spcPct val="15000"/>
              </a:spcBef>
            </a:pPr>
            <a:r>
              <a:rPr lang="en-US" altLang="en-US" sz="1800" dirty="0"/>
              <a:t>Modest data transmission speed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04868294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A4991CF6-BE44-4806-B41F-AEBE5C98B0CE}" type="slidenum">
              <a:rPr lang="en-US" altLang="nl-NL" sz="800" b="0">
                <a:solidFill>
                  <a:schemeClr val="tx2"/>
                </a:solidFill>
              </a:rPr>
              <a:pPr/>
              <a:t>21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652463"/>
            <a:ext cx="7677150" cy="471487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Licensed Radio </a:t>
            </a:r>
            <a:endParaRPr lang="en-US" altLang="en-US" sz="4900" b="1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714500"/>
            <a:ext cx="7696200" cy="4191000"/>
          </a:xfrm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5000"/>
              </a:spcBef>
              <a:buFont typeface="Symbol" pitchFamily="18" charset="2"/>
              <a:buNone/>
            </a:pPr>
            <a:r>
              <a:rPr lang="en-US" altLang="en-US" sz="2900" u="sng"/>
              <a:t>VHF radio</a:t>
            </a:r>
            <a:endParaRPr lang="en-US" altLang="en-US" sz="2900"/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Radio spectrum between 30 and 300 MHz, typically used for voice communication</a:t>
            </a:r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Most common DA application has been load management (at 154 MHz and 173 MHz)</a:t>
            </a:r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Must cope with dead spots in rugged terrain and in cities with tall buildings </a:t>
            </a:r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Data transmission rates limited to 1,200 bps</a:t>
            </a:r>
          </a:p>
          <a:p>
            <a:pPr marL="742950" lvl="1" defTabSz="914400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marL="742950" lvl="1" defTabSz="914400">
              <a:lnSpc>
                <a:spcPct val="90000"/>
              </a:lnSpc>
            </a:pPr>
            <a:endParaRPr lang="en-US" altLang="en-US" sz="2900"/>
          </a:p>
        </p:txBody>
      </p:sp>
    </p:spTree>
    <p:extLst>
      <p:ext uri="{BB962C8B-B14F-4D97-AF65-F5344CB8AC3E}">
        <p14:creationId xmlns:p14="http://schemas.microsoft.com/office/powerpoint/2010/main" val="97258026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B13D9400-5CBB-43AC-B184-67706FB3C9BC}" type="slidenum">
              <a:rPr lang="en-US" altLang="nl-NL" sz="800" b="0">
                <a:solidFill>
                  <a:schemeClr val="tx2"/>
                </a:solidFill>
              </a:rPr>
              <a:pPr/>
              <a:t>22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77150" cy="47148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Licensed Radio (2)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696200" cy="4737100"/>
          </a:xfrm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5000"/>
              </a:spcBef>
              <a:buFont typeface="Symbol" pitchFamily="18" charset="2"/>
              <a:buNone/>
            </a:pPr>
            <a:r>
              <a:rPr lang="en-US" altLang="en-US" sz="2800" u="sng"/>
              <a:t>UHF radio</a:t>
            </a:r>
            <a:r>
              <a:rPr lang="en-US" altLang="en-US" sz="2800"/>
              <a:t> </a:t>
            </a:r>
            <a:endParaRPr lang="en-US" altLang="en-US" sz="2800">
              <a:solidFill>
                <a:srgbClr val="CC0000"/>
              </a:solidFill>
            </a:endParaRPr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UHF has near straight-line propagation leading to dead spots in rugged terrain and urban areas</a:t>
            </a:r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Use of radio frequencies between 300 MHz and 3 GHz popular for DA applications</a:t>
            </a:r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Utilities have used frequency bands between 450 and 470 MHz and from 800 to 960 MHz for DA applications </a:t>
            </a:r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(most common application has been for commu-nications between dispatchers and crews)</a:t>
            </a:r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The 450 and 470 MHz band systems are mostly older installations with data rates up to 2,400 bps</a:t>
            </a:r>
          </a:p>
        </p:txBody>
      </p:sp>
    </p:spTree>
    <p:extLst>
      <p:ext uri="{BB962C8B-B14F-4D97-AF65-F5344CB8AC3E}">
        <p14:creationId xmlns:p14="http://schemas.microsoft.com/office/powerpoint/2010/main" val="2092822204"/>
      </p:ext>
    </p:extLst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251C2C88-74F4-4C99-84BE-88655BB268D8}" type="slidenum">
              <a:rPr lang="en-US" altLang="nl-NL" sz="800" b="0">
                <a:solidFill>
                  <a:schemeClr val="tx2"/>
                </a:solidFill>
              </a:rPr>
              <a:pPr/>
              <a:t>23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77150" cy="47148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Licensed Radio (3)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4432300"/>
          </a:xfrm>
        </p:spPr>
        <p:txBody>
          <a:bodyPr>
            <a:normAutofit fontScale="92500" lnSpcReduction="10000"/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5000"/>
              </a:spcBef>
              <a:buFont typeface="Symbol" pitchFamily="18" charset="2"/>
              <a:buNone/>
            </a:pPr>
            <a:r>
              <a:rPr lang="en-US" altLang="en-US" sz="2800" u="sng"/>
              <a:t>UHF radio (continued)</a:t>
            </a:r>
            <a:endParaRPr lang="en-US" altLang="en-US" sz="2800"/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altLang="en-US"/>
              <a:t>MAS = multiple address system</a:t>
            </a:r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Old allocation: 12 paired bands at 928/952 MHz</a:t>
            </a:r>
          </a:p>
          <a:p>
            <a:pPr marL="1085850" lvl="2" indent="-228600" defTabSz="914400">
              <a:lnSpc>
                <a:spcPct val="100000"/>
              </a:lnSpc>
              <a:spcBef>
                <a:spcPct val="10000"/>
              </a:spcBef>
            </a:pPr>
            <a:r>
              <a:rPr lang="en-US" altLang="en-US" sz="2200"/>
              <a:t>restricted to point-to-multipoint fixed</a:t>
            </a:r>
          </a:p>
          <a:p>
            <a:pPr marL="1085850" lvl="2" indent="-228600" defTabSz="914400">
              <a:lnSpc>
                <a:spcPct val="100000"/>
              </a:lnSpc>
              <a:spcBef>
                <a:spcPct val="10000"/>
              </a:spcBef>
            </a:pPr>
            <a:r>
              <a:rPr lang="en-US" altLang="en-US" sz="2200"/>
              <a:t>bands available are 12.5 and 25 kHz wide</a:t>
            </a:r>
          </a:p>
          <a:p>
            <a:pPr marL="1085850" lvl="2" indent="-228600" defTabSz="914400">
              <a:lnSpc>
                <a:spcPct val="100000"/>
              </a:lnSpc>
              <a:spcBef>
                <a:spcPct val="10000"/>
              </a:spcBef>
            </a:pPr>
            <a:r>
              <a:rPr lang="en-US" altLang="en-US" sz="2200"/>
              <a:t>data rates up to 9,600 bps</a:t>
            </a:r>
          </a:p>
          <a:p>
            <a:pPr marL="1085850" lvl="2" indent="-228600" defTabSz="914400">
              <a:lnSpc>
                <a:spcPct val="100000"/>
              </a:lnSpc>
              <a:spcBef>
                <a:spcPct val="10000"/>
              </a:spcBef>
            </a:pPr>
            <a:r>
              <a:rPr lang="en-US" altLang="en-US" sz="2200"/>
              <a:t>a minimum of four remote sites for each master</a:t>
            </a:r>
          </a:p>
          <a:p>
            <a:pPr marL="1085850" lvl="2" indent="-228600" defTabSz="914400">
              <a:lnSpc>
                <a:spcPct val="100000"/>
              </a:lnSpc>
              <a:spcBef>
                <a:spcPct val="10000"/>
              </a:spcBef>
            </a:pPr>
            <a:r>
              <a:rPr lang="en-US" altLang="en-US" sz="2200"/>
              <a:t>commonly used for feeder and customer interface automation</a:t>
            </a:r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Unpaired bands at 952 MHz for point-to-point</a:t>
            </a:r>
          </a:p>
          <a:p>
            <a:pPr marL="742950" lvl="1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New allocation of 20 bands at 932/941 MHz</a:t>
            </a:r>
          </a:p>
          <a:p>
            <a:pPr marL="1085850" lvl="2" indent="-228600" defTabSz="914400">
              <a:lnSpc>
                <a:spcPct val="100000"/>
              </a:lnSpc>
              <a:spcBef>
                <a:spcPct val="10000"/>
              </a:spcBef>
            </a:pPr>
            <a:r>
              <a:rPr lang="en-US" altLang="en-US" sz="2200"/>
              <a:t>Point-to-point and point-to-multipoint, fixed and mobile</a:t>
            </a:r>
          </a:p>
          <a:p>
            <a:pPr marL="1085850" lvl="2" indent="-228600" defTabSz="914400">
              <a:lnSpc>
                <a:spcPct val="100000"/>
              </a:lnSpc>
              <a:spcBef>
                <a:spcPct val="10000"/>
              </a:spcBef>
            </a:pPr>
            <a:r>
              <a:rPr lang="en-US" altLang="en-US" sz="2200"/>
              <a:t>Auctioned</a:t>
            </a:r>
          </a:p>
        </p:txBody>
      </p:sp>
    </p:spTree>
    <p:extLst>
      <p:ext uri="{BB962C8B-B14F-4D97-AF65-F5344CB8AC3E}">
        <p14:creationId xmlns:p14="http://schemas.microsoft.com/office/powerpoint/2010/main" val="2428458516"/>
      </p:ext>
    </p:extLst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515754C1-2DDE-41EB-B278-7123475E1FCD}" type="slidenum">
              <a:rPr lang="en-US" altLang="nl-NL" sz="800" b="0">
                <a:solidFill>
                  <a:schemeClr val="tx2"/>
                </a:solidFill>
              </a:rPr>
              <a:pPr/>
              <a:t>24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593725"/>
            <a:ext cx="7820025" cy="366713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Licensed Radio (4)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6977063" cy="4487863"/>
          </a:xfrm>
        </p:spPr>
        <p:txBody>
          <a:bodyPr/>
          <a:lstStyle/>
          <a:p>
            <a:pPr>
              <a:lnSpc>
                <a:spcPts val="3200"/>
              </a:lnSpc>
              <a:spcBef>
                <a:spcPct val="25000"/>
              </a:spcBef>
              <a:buFont typeface="Symbol" pitchFamily="18" charset="2"/>
              <a:buNone/>
            </a:pPr>
            <a:r>
              <a:rPr lang="en-US" altLang="en-US" sz="2800" u="sng"/>
              <a:t>Microwave radio</a:t>
            </a:r>
            <a:endParaRPr lang="en-US" altLang="en-US" sz="2800"/>
          </a:p>
          <a:p>
            <a:pPr lvl="1">
              <a:lnSpc>
                <a:spcPts val="3200"/>
              </a:lnSpc>
              <a:spcBef>
                <a:spcPct val="25000"/>
              </a:spcBef>
            </a:pPr>
            <a:r>
              <a:rPr lang="en-US" altLang="en-US"/>
              <a:t>Mostly at 2 GHz and 6 GHz (line of sight)</a:t>
            </a:r>
          </a:p>
          <a:p>
            <a:pPr lvl="1">
              <a:lnSpc>
                <a:spcPts val="3200"/>
              </a:lnSpc>
              <a:spcBef>
                <a:spcPct val="25000"/>
              </a:spcBef>
            </a:pPr>
            <a:r>
              <a:rPr lang="en-US" altLang="en-US"/>
              <a:t>Used for point-to-point communications carrying both voice and data</a:t>
            </a:r>
          </a:p>
          <a:p>
            <a:pPr lvl="1">
              <a:lnSpc>
                <a:spcPts val="3200"/>
              </a:lnSpc>
              <a:spcBef>
                <a:spcPct val="25000"/>
              </a:spcBef>
            </a:pPr>
            <a:r>
              <a:rPr lang="en-US" altLang="en-US"/>
              <a:t>Used for SCADA and protective relaying</a:t>
            </a:r>
          </a:p>
          <a:p>
            <a:pPr lvl="1">
              <a:lnSpc>
                <a:spcPts val="3200"/>
              </a:lnSpc>
              <a:spcBef>
                <a:spcPct val="25000"/>
              </a:spcBef>
            </a:pPr>
            <a:r>
              <a:rPr lang="en-US" altLang="en-US"/>
              <a:t>Use for DA is mainly limited to point-to-point transmission configuration when carrying DA data as part of larger payload </a:t>
            </a:r>
          </a:p>
        </p:txBody>
      </p:sp>
    </p:spTree>
    <p:extLst>
      <p:ext uri="{BB962C8B-B14F-4D97-AF65-F5344CB8AC3E}">
        <p14:creationId xmlns:p14="http://schemas.microsoft.com/office/powerpoint/2010/main" val="3783969676"/>
      </p:ext>
    </p:extLst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Unlicensed Radio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52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4B19E704-D556-452B-9A36-07F25AE239E0}" type="slidenum">
              <a:rPr lang="en-US" altLang="nl-NL" sz="800" b="0">
                <a:solidFill>
                  <a:schemeClr val="tx2"/>
                </a:solidFill>
              </a:rPr>
              <a:pPr/>
              <a:t>25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914400" y="1066800"/>
            <a:ext cx="77089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01625" indent="-301625" algn="l" defTabSz="785813">
              <a:lnSpc>
                <a:spcPts val="3200"/>
              </a:lnSpc>
              <a:spcAft>
                <a:spcPct val="25000"/>
              </a:spcAft>
              <a:buClr>
                <a:srgbClr val="E82808"/>
              </a:buClr>
              <a:buSzPct val="110000"/>
              <a:buFont typeface="Symbol" pitchFamily="18" charset="2"/>
              <a:buChar char="·"/>
              <a:defRPr/>
            </a:pPr>
            <a:r>
              <a:rPr lang="en-US" sz="2500" b="0" dirty="0">
                <a:solidFill>
                  <a:srgbClr val="07405F"/>
                </a:solidFill>
                <a:latin typeface="+mn-lt"/>
              </a:rPr>
              <a:t>902-928 MHz or 2.4 GHz band</a:t>
            </a:r>
          </a:p>
          <a:p>
            <a:pPr marL="301625" indent="-301625" algn="l" defTabSz="785813">
              <a:lnSpc>
                <a:spcPts val="3200"/>
              </a:lnSpc>
              <a:spcAft>
                <a:spcPct val="25000"/>
              </a:spcAft>
              <a:buClr>
                <a:srgbClr val="E82808"/>
              </a:buClr>
              <a:buSzPct val="110000"/>
              <a:buFont typeface="Symbol" pitchFamily="18" charset="2"/>
              <a:buChar char="·"/>
              <a:defRPr/>
            </a:pPr>
            <a:r>
              <a:rPr lang="en-US" sz="2500" b="0" dirty="0">
                <a:solidFill>
                  <a:srgbClr val="07405F"/>
                </a:solidFill>
                <a:latin typeface="+mn-lt"/>
              </a:rPr>
              <a:t>Low power, spread-spectrum transmission</a:t>
            </a:r>
          </a:p>
          <a:p>
            <a:pPr marL="301625" indent="-301625" algn="l" defTabSz="785813">
              <a:lnSpc>
                <a:spcPts val="3200"/>
              </a:lnSpc>
              <a:spcAft>
                <a:spcPct val="25000"/>
              </a:spcAft>
              <a:buClr>
                <a:srgbClr val="E82808"/>
              </a:buClr>
              <a:buSzPct val="110000"/>
              <a:buFont typeface="Symbol" pitchFamily="18" charset="2"/>
              <a:buChar char="·"/>
              <a:defRPr/>
            </a:pPr>
            <a:r>
              <a:rPr lang="en-US" sz="2500" b="0" dirty="0">
                <a:solidFill>
                  <a:srgbClr val="07405F"/>
                </a:solidFill>
                <a:latin typeface="+mn-lt"/>
              </a:rPr>
              <a:t>Regulated under FCC Part 15</a:t>
            </a:r>
          </a:p>
          <a:p>
            <a:pPr marL="301625" indent="-301625" algn="l" defTabSz="785813">
              <a:lnSpc>
                <a:spcPts val="3200"/>
              </a:lnSpc>
              <a:spcAft>
                <a:spcPct val="25000"/>
              </a:spcAft>
              <a:buClr>
                <a:srgbClr val="E82808"/>
              </a:buClr>
              <a:buSzPct val="110000"/>
              <a:buFont typeface="Symbol" pitchFamily="18" charset="2"/>
              <a:buChar char="·"/>
              <a:defRPr/>
            </a:pPr>
            <a:r>
              <a:rPr lang="en-US" sz="2500" b="0" dirty="0">
                <a:solidFill>
                  <a:srgbClr val="07405F"/>
                </a:solidFill>
                <a:latin typeface="+mn-lt"/>
              </a:rPr>
              <a:t>Confined to short distances</a:t>
            </a:r>
          </a:p>
          <a:p>
            <a:pPr marL="301625" indent="-301625" algn="l" defTabSz="785813">
              <a:lnSpc>
                <a:spcPts val="3200"/>
              </a:lnSpc>
              <a:spcAft>
                <a:spcPct val="25000"/>
              </a:spcAft>
              <a:buClr>
                <a:srgbClr val="E82808"/>
              </a:buClr>
              <a:buSzPct val="110000"/>
              <a:buFont typeface="Symbol" pitchFamily="18" charset="2"/>
              <a:buChar char="·"/>
              <a:defRPr/>
            </a:pPr>
            <a:r>
              <a:rPr lang="en-US" sz="2500" b="0" dirty="0">
                <a:solidFill>
                  <a:srgbClr val="07405F"/>
                </a:solidFill>
                <a:latin typeface="+mn-lt"/>
              </a:rPr>
              <a:t>Useful for the “last-mile” segment when a site cannot be reached by MAS</a:t>
            </a:r>
          </a:p>
          <a:p>
            <a:pPr marL="301625" indent="-301625" defTabSz="785813">
              <a:lnSpc>
                <a:spcPts val="3163"/>
              </a:lnSpc>
              <a:buClr>
                <a:srgbClr val="E82808"/>
              </a:buClr>
              <a:buSzPct val="110000"/>
              <a:buFont typeface="Symbol" pitchFamily="18" charset="2"/>
              <a:buChar char="·"/>
              <a:defRPr/>
            </a:pPr>
            <a:endParaRPr lang="en-US" sz="2800" dirty="0">
              <a:solidFill>
                <a:srgbClr val="07405F"/>
              </a:solidFill>
              <a:latin typeface="Arial" charset="0"/>
            </a:endParaRPr>
          </a:p>
          <a:p>
            <a:pPr marL="301625" indent="-301625" defTabSz="785813">
              <a:lnSpc>
                <a:spcPts val="3163"/>
              </a:lnSpc>
              <a:buClr>
                <a:srgbClr val="E82808"/>
              </a:buClr>
              <a:buSzPct val="110000"/>
              <a:buFont typeface="Symbol" pitchFamily="18" charset="2"/>
              <a:buChar char="·"/>
              <a:defRPr/>
            </a:pPr>
            <a:endParaRPr lang="en-US" sz="2500" dirty="0">
              <a:solidFill>
                <a:srgbClr val="07405F"/>
              </a:solidFill>
              <a:latin typeface="Arial" charset="0"/>
            </a:endParaRPr>
          </a:p>
          <a:p>
            <a:pPr marL="301625" indent="-301625" defTabSz="785813">
              <a:lnSpc>
                <a:spcPts val="3163"/>
              </a:lnSpc>
              <a:buClr>
                <a:srgbClr val="E82808"/>
              </a:buClr>
              <a:buSzPct val="110000"/>
              <a:buFont typeface="Symbol" pitchFamily="18" charset="2"/>
              <a:buChar char="·"/>
              <a:defRPr/>
            </a:pPr>
            <a:endParaRPr lang="en-US" sz="2500" dirty="0">
              <a:solidFill>
                <a:srgbClr val="07405F"/>
              </a:solidFill>
              <a:latin typeface="Arial" charset="0"/>
            </a:endParaRPr>
          </a:p>
          <a:p>
            <a:pPr marL="301625" indent="-301625" defTabSz="785813">
              <a:lnSpc>
                <a:spcPts val="3163"/>
              </a:lnSpc>
              <a:buClr>
                <a:srgbClr val="E82808"/>
              </a:buClr>
              <a:buSzPct val="110000"/>
              <a:buFont typeface="Symbol" pitchFamily="18" charset="2"/>
              <a:buChar char="·"/>
              <a:defRPr/>
            </a:pPr>
            <a:endParaRPr lang="en-US" sz="2500" dirty="0">
              <a:solidFill>
                <a:srgbClr val="07405F"/>
              </a:solidFill>
              <a:latin typeface="Arial" charset="0"/>
            </a:endParaRP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1355725" y="1412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endParaRPr lang="es-CO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6" name="Line 5"/>
          <p:cNvSpPr>
            <a:spLocks noChangeShapeType="1"/>
          </p:cNvSpPr>
          <p:nvPr/>
        </p:nvSpPr>
        <p:spPr bwMode="auto">
          <a:xfrm>
            <a:off x="1981200" y="5678488"/>
            <a:ext cx="594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6"/>
          <p:cNvSpPr>
            <a:spLocks noChangeShapeType="1"/>
          </p:cNvSpPr>
          <p:nvPr/>
        </p:nvSpPr>
        <p:spPr bwMode="auto">
          <a:xfrm flipV="1">
            <a:off x="2257425" y="4303713"/>
            <a:ext cx="344488" cy="143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7"/>
          <p:cNvSpPr>
            <a:spLocks noChangeShapeType="1"/>
          </p:cNvSpPr>
          <p:nvPr/>
        </p:nvSpPr>
        <p:spPr bwMode="auto">
          <a:xfrm>
            <a:off x="2601913" y="4303713"/>
            <a:ext cx="276225" cy="143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8"/>
          <p:cNvSpPr>
            <a:spLocks noChangeShapeType="1"/>
          </p:cNvSpPr>
          <p:nvPr/>
        </p:nvSpPr>
        <p:spPr bwMode="auto">
          <a:xfrm flipV="1">
            <a:off x="2257425" y="5403850"/>
            <a:ext cx="552450" cy="331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 flipH="1" flipV="1">
            <a:off x="2325688" y="5403850"/>
            <a:ext cx="552450" cy="331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flipV="1">
            <a:off x="2325688" y="5127625"/>
            <a:ext cx="414337" cy="276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>
            <a:off x="2463800" y="4964113"/>
            <a:ext cx="276225" cy="163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Rectangle 12"/>
          <p:cNvSpPr>
            <a:spLocks noChangeArrowheads="1"/>
          </p:cNvSpPr>
          <p:nvPr/>
        </p:nvSpPr>
        <p:spPr bwMode="auto">
          <a:xfrm>
            <a:off x="2947988" y="4303713"/>
            <a:ext cx="138112" cy="219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>
            <a:off x="2395538" y="5127625"/>
            <a:ext cx="414337" cy="276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395538" y="4908550"/>
            <a:ext cx="344487" cy="219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70375" y="4430713"/>
          <a:ext cx="13366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Clip" r:id="rId3" imgW="2826720" imgH="3497040" progId="MS_ClipArt_Gallery.2">
                  <p:embed/>
                </p:oleObj>
              </mc:Choice>
              <mc:Fallback>
                <p:oleObj name="Clip" r:id="rId3" imgW="2826720" imgH="3497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4430713"/>
                        <a:ext cx="1336675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708775" y="5116513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Clip" r:id="rId5" imgW="1577160" imgH="1825560" progId="MS_ClipArt_Gallery.2">
                  <p:embed/>
                </p:oleObj>
              </mc:Choice>
              <mc:Fallback>
                <p:oleObj name="Clip" r:id="rId5" imgW="1577160" imgH="1825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5116513"/>
                        <a:ext cx="53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2601913" y="4191000"/>
            <a:ext cx="290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067" name="Line 18"/>
          <p:cNvSpPr>
            <a:spLocks noChangeShapeType="1"/>
          </p:cNvSpPr>
          <p:nvPr/>
        </p:nvSpPr>
        <p:spPr bwMode="auto">
          <a:xfrm flipV="1">
            <a:off x="5184775" y="4354513"/>
            <a:ext cx="0" cy="109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19"/>
          <p:cNvSpPr>
            <a:spLocks noChangeShapeType="1"/>
          </p:cNvSpPr>
          <p:nvPr/>
        </p:nvSpPr>
        <p:spPr bwMode="auto">
          <a:xfrm flipV="1">
            <a:off x="2822575" y="4354513"/>
            <a:ext cx="22860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0"/>
          <p:cNvSpPr>
            <a:spLocks noChangeShapeType="1"/>
          </p:cNvSpPr>
          <p:nvPr/>
        </p:nvSpPr>
        <p:spPr bwMode="auto">
          <a:xfrm>
            <a:off x="5260975" y="4354513"/>
            <a:ext cx="1447800" cy="838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4651375" y="4332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endParaRPr lang="es-CO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943600" y="4354513"/>
            <a:ext cx="1487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Sp.Spectrum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3535363" y="4027488"/>
            <a:ext cx="735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MAS</a:t>
            </a:r>
          </a:p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endParaRPr lang="en-US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96315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Unlicensed Radio (2)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7586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D71B6EF4-4AC8-4EBC-A760-C91AF789D708}" type="slidenum">
              <a:rPr lang="en-US" altLang="nl-NL" sz="800" b="0">
                <a:solidFill>
                  <a:schemeClr val="tx2"/>
                </a:solidFill>
              </a:rPr>
              <a:pPr/>
              <a:t>26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762000" y="1066800"/>
            <a:ext cx="7696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1625" indent="-301625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3163"/>
              </a:lnSpc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Also used for “last 100 yards” from customer site to local concentrator equipment for AMR</a:t>
            </a:r>
          </a:p>
          <a:p>
            <a:pPr algn="l">
              <a:lnSpc>
                <a:spcPts val="3163"/>
              </a:lnSpc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Advantage: no license required</a:t>
            </a:r>
          </a:p>
          <a:p>
            <a:pPr algn="l">
              <a:lnSpc>
                <a:spcPts val="3163"/>
              </a:lnSpc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Disadvantage: no license required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1355725" y="1412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endParaRPr lang="es-CO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4645025" y="3787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endParaRPr lang="es-CO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2422525" y="368458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endParaRPr lang="en-US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endParaRPr lang="en-US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759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20800" y="4868863"/>
            <a:ext cx="736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45113"/>
            <a:ext cx="7921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5180013"/>
            <a:ext cx="1138237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5" name="Group 10"/>
          <p:cNvGrpSpPr>
            <a:grpSpLocks/>
          </p:cNvGrpSpPr>
          <p:nvPr/>
        </p:nvGrpSpPr>
        <p:grpSpPr bwMode="auto">
          <a:xfrm>
            <a:off x="1539875" y="3082925"/>
            <a:ext cx="1884363" cy="1162050"/>
            <a:chOff x="944" y="1774"/>
            <a:chExt cx="1187" cy="732"/>
          </a:xfrm>
        </p:grpSpPr>
        <p:sp>
          <p:nvSpPr>
            <p:cNvPr id="67619" name="Rectangle 11"/>
            <p:cNvSpPr>
              <a:spLocks noChangeArrowheads="1"/>
            </p:cNvSpPr>
            <p:nvPr/>
          </p:nvSpPr>
          <p:spPr bwMode="auto">
            <a:xfrm>
              <a:off x="1853" y="2368"/>
              <a:ext cx="87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pic>
          <p:nvPicPr>
            <p:cNvPr id="6762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" y="1966"/>
              <a:ext cx="69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21" name="Line 13"/>
            <p:cNvSpPr>
              <a:spLocks noChangeShapeType="1"/>
            </p:cNvSpPr>
            <p:nvPr/>
          </p:nvSpPr>
          <p:spPr bwMode="auto">
            <a:xfrm flipV="1">
              <a:off x="1440" y="1774"/>
              <a:ext cx="49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7622" name="Line 14"/>
            <p:cNvSpPr>
              <a:spLocks noChangeShapeType="1"/>
            </p:cNvSpPr>
            <p:nvPr/>
          </p:nvSpPr>
          <p:spPr bwMode="auto">
            <a:xfrm flipV="1">
              <a:off x="1526" y="1966"/>
              <a:ext cx="605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7623" name="Line 15"/>
            <p:cNvSpPr>
              <a:spLocks noChangeShapeType="1"/>
            </p:cNvSpPr>
            <p:nvPr/>
          </p:nvSpPr>
          <p:spPr bwMode="auto">
            <a:xfrm flipV="1">
              <a:off x="1526" y="2158"/>
              <a:ext cx="5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67596" name="Line 16"/>
          <p:cNvSpPr>
            <a:spLocks noChangeShapeType="1"/>
          </p:cNvSpPr>
          <p:nvPr/>
        </p:nvSpPr>
        <p:spPr bwMode="auto">
          <a:xfrm flipV="1">
            <a:off x="2422525" y="4797425"/>
            <a:ext cx="487363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7597" name="Line 17"/>
          <p:cNvSpPr>
            <a:spLocks noChangeShapeType="1"/>
          </p:cNvSpPr>
          <p:nvPr/>
        </p:nvSpPr>
        <p:spPr bwMode="auto">
          <a:xfrm flipV="1">
            <a:off x="3886200" y="4664075"/>
            <a:ext cx="457200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7598" name="Line 18"/>
          <p:cNvSpPr>
            <a:spLocks noChangeShapeType="1"/>
          </p:cNvSpPr>
          <p:nvPr/>
        </p:nvSpPr>
        <p:spPr bwMode="auto">
          <a:xfrm flipV="1">
            <a:off x="1798638" y="4875213"/>
            <a:ext cx="25876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7599" name="Line 19"/>
          <p:cNvSpPr>
            <a:spLocks noChangeShapeType="1"/>
          </p:cNvSpPr>
          <p:nvPr/>
        </p:nvSpPr>
        <p:spPr bwMode="auto">
          <a:xfrm flipV="1">
            <a:off x="1646238" y="4664075"/>
            <a:ext cx="182562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7600" name="Line 20"/>
          <p:cNvSpPr>
            <a:spLocks noChangeShapeType="1"/>
          </p:cNvSpPr>
          <p:nvPr/>
        </p:nvSpPr>
        <p:spPr bwMode="auto">
          <a:xfrm flipV="1">
            <a:off x="1493838" y="4664075"/>
            <a:ext cx="46037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7601" name="Line 21"/>
          <p:cNvSpPr>
            <a:spLocks noChangeShapeType="1"/>
          </p:cNvSpPr>
          <p:nvPr/>
        </p:nvSpPr>
        <p:spPr bwMode="auto">
          <a:xfrm flipV="1">
            <a:off x="2270125" y="4651375"/>
            <a:ext cx="15240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7602" name="Line 22"/>
          <p:cNvSpPr>
            <a:spLocks noChangeShapeType="1"/>
          </p:cNvSpPr>
          <p:nvPr/>
        </p:nvSpPr>
        <p:spPr bwMode="auto">
          <a:xfrm flipV="1">
            <a:off x="2743200" y="4875213"/>
            <a:ext cx="487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7603" name="Line 23"/>
          <p:cNvSpPr>
            <a:spLocks noChangeShapeType="1"/>
          </p:cNvSpPr>
          <p:nvPr/>
        </p:nvSpPr>
        <p:spPr bwMode="auto">
          <a:xfrm flipV="1">
            <a:off x="3886200" y="4968875"/>
            <a:ext cx="6350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67604" name="Group 24"/>
          <p:cNvGrpSpPr>
            <a:grpSpLocks/>
          </p:cNvGrpSpPr>
          <p:nvPr/>
        </p:nvGrpSpPr>
        <p:grpSpPr bwMode="auto">
          <a:xfrm>
            <a:off x="4521200" y="4446588"/>
            <a:ext cx="1570038" cy="2073275"/>
            <a:chOff x="3168" y="2689"/>
            <a:chExt cx="989" cy="1306"/>
          </a:xfrm>
        </p:grpSpPr>
        <p:grpSp>
          <p:nvGrpSpPr>
            <p:cNvPr id="67612" name="Group 25"/>
            <p:cNvGrpSpPr>
              <a:grpSpLocks/>
            </p:cNvGrpSpPr>
            <p:nvPr/>
          </p:nvGrpSpPr>
          <p:grpSpPr bwMode="auto">
            <a:xfrm>
              <a:off x="3312" y="3286"/>
              <a:ext cx="845" cy="709"/>
              <a:chOff x="1680" y="791"/>
              <a:chExt cx="3888" cy="3264"/>
            </a:xfrm>
          </p:grpSpPr>
          <p:pic>
            <p:nvPicPr>
              <p:cNvPr id="67617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791"/>
                <a:ext cx="3888" cy="326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618" name="Line 27"/>
              <p:cNvSpPr>
                <a:spLocks noChangeShapeType="1"/>
              </p:cNvSpPr>
              <p:nvPr/>
            </p:nvSpPr>
            <p:spPr bwMode="auto">
              <a:xfrm flipH="1" flipV="1">
                <a:off x="1872" y="1104"/>
                <a:ext cx="96" cy="91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613" name="Line 28"/>
            <p:cNvSpPr>
              <a:spLocks noChangeShapeType="1"/>
            </p:cNvSpPr>
            <p:nvPr/>
          </p:nvSpPr>
          <p:spPr bwMode="auto">
            <a:xfrm flipV="1">
              <a:off x="3375" y="2689"/>
              <a:ext cx="96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ShapeType="1"/>
            </p:cNvSpPr>
            <p:nvPr/>
          </p:nvSpPr>
          <p:spPr bwMode="auto">
            <a:xfrm flipV="1">
              <a:off x="3471" y="2881"/>
              <a:ext cx="225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ShapeType="1"/>
            </p:cNvSpPr>
            <p:nvPr/>
          </p:nvSpPr>
          <p:spPr bwMode="auto">
            <a:xfrm flipV="1">
              <a:off x="3375" y="3265"/>
              <a:ext cx="0" cy="2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ShapeType="1"/>
            </p:cNvSpPr>
            <p:nvPr/>
          </p:nvSpPr>
          <p:spPr bwMode="auto">
            <a:xfrm flipH="1" flipV="1">
              <a:off x="3168" y="2803"/>
              <a:ext cx="78" cy="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67605" name="Line 32"/>
          <p:cNvSpPr>
            <a:spLocks noChangeShapeType="1"/>
          </p:cNvSpPr>
          <p:nvPr/>
        </p:nvSpPr>
        <p:spPr bwMode="auto">
          <a:xfrm flipV="1">
            <a:off x="3687763" y="4446588"/>
            <a:ext cx="198437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pic>
        <p:nvPicPr>
          <p:cNvPr id="67606" name="Picture 33" descr="powerli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7200"/>
            <a:ext cx="18065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607" name="Group 34"/>
          <p:cNvGrpSpPr>
            <a:grpSpLocks/>
          </p:cNvGrpSpPr>
          <p:nvPr/>
        </p:nvGrpSpPr>
        <p:grpSpPr bwMode="auto">
          <a:xfrm>
            <a:off x="6142038" y="4025900"/>
            <a:ext cx="788987" cy="2971800"/>
            <a:chOff x="4512" y="2448"/>
            <a:chExt cx="497" cy="1872"/>
          </a:xfrm>
        </p:grpSpPr>
        <p:pic>
          <p:nvPicPr>
            <p:cNvPr id="67608" name="Picture 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940"/>
              <a:ext cx="497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9" name="Line 36"/>
            <p:cNvSpPr>
              <a:spLocks noChangeShapeType="1"/>
            </p:cNvSpPr>
            <p:nvPr/>
          </p:nvSpPr>
          <p:spPr bwMode="auto">
            <a:xfrm flipV="1">
              <a:off x="4817" y="244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7610" name="Line 37"/>
            <p:cNvSpPr>
              <a:spLocks noChangeShapeType="1"/>
            </p:cNvSpPr>
            <p:nvPr/>
          </p:nvSpPr>
          <p:spPr bwMode="auto">
            <a:xfrm flipV="1">
              <a:off x="4913" y="2507"/>
              <a:ext cx="96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7611" name="Line 38"/>
            <p:cNvSpPr>
              <a:spLocks noChangeShapeType="1"/>
            </p:cNvSpPr>
            <p:nvPr/>
          </p:nvSpPr>
          <p:spPr bwMode="auto">
            <a:xfrm flipH="1" flipV="1">
              <a:off x="4512" y="2459"/>
              <a:ext cx="192" cy="4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3547461"/>
      </p:ext>
    </p:extLst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Personal Communications Systems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8610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056AF646-732F-4439-8B01-F46EB22AC18B}" type="slidenum">
              <a:rPr lang="en-US" altLang="nl-NL" sz="800" b="0">
                <a:solidFill>
                  <a:schemeClr val="tx2"/>
                </a:solidFill>
              </a:rPr>
              <a:pPr/>
              <a:t>27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685800" y="1447800"/>
            <a:ext cx="792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1625" indent="-301625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588963" indent="-28575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3200"/>
              </a:lnSpc>
              <a:spcBef>
                <a:spcPct val="25000"/>
              </a:spcBef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Older, one-way paging technology had been used for load management</a:t>
            </a:r>
          </a:p>
          <a:p>
            <a:pPr algn="l">
              <a:lnSpc>
                <a:spcPts val="3200"/>
              </a:lnSpc>
              <a:spcBef>
                <a:spcPct val="25000"/>
              </a:spcBef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Use of PCS (personal communications services) represents a potential communications niche for DA</a:t>
            </a:r>
          </a:p>
          <a:p>
            <a:pPr algn="l">
              <a:lnSpc>
                <a:spcPts val="3200"/>
              </a:lnSpc>
              <a:spcBef>
                <a:spcPct val="25000"/>
              </a:spcBef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Two services:</a:t>
            </a:r>
          </a:p>
          <a:p>
            <a:pPr lvl="1" algn="l">
              <a:lnSpc>
                <a:spcPts val="3200"/>
              </a:lnSpc>
              <a:spcBef>
                <a:spcPct val="25000"/>
              </a:spcBef>
              <a:buClr>
                <a:srgbClr val="E82808"/>
              </a:buClr>
              <a:buSzPct val="110000"/>
              <a:buFontTx/>
              <a:buChar char="–"/>
            </a:pPr>
            <a:r>
              <a:rPr lang="en-US" altLang="en-US" sz="2200" b="0">
                <a:solidFill>
                  <a:srgbClr val="07405F"/>
                </a:solidFill>
              </a:rPr>
              <a:t>Narrow band PCS (900 MHz)</a:t>
            </a:r>
          </a:p>
          <a:p>
            <a:pPr lvl="1" algn="l">
              <a:lnSpc>
                <a:spcPts val="3200"/>
              </a:lnSpc>
              <a:spcBef>
                <a:spcPct val="25000"/>
              </a:spcBef>
              <a:buClr>
                <a:srgbClr val="E82808"/>
              </a:buClr>
              <a:buSzPct val="110000"/>
              <a:buFontTx/>
              <a:buChar char="–"/>
            </a:pPr>
            <a:r>
              <a:rPr lang="en-US" altLang="en-US" sz="2200" b="0">
                <a:solidFill>
                  <a:srgbClr val="07405F"/>
                </a:solidFill>
              </a:rPr>
              <a:t>Wide band PCS (2 GHz)</a:t>
            </a:r>
          </a:p>
          <a:p>
            <a:pPr algn="l">
              <a:lnSpc>
                <a:spcPts val="3200"/>
              </a:lnSpc>
              <a:spcBef>
                <a:spcPct val="25000"/>
              </a:spcBef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Offered for AMR; requires development for feeder automation</a:t>
            </a:r>
          </a:p>
          <a:p>
            <a:pPr>
              <a:lnSpc>
                <a:spcPts val="3163"/>
              </a:lnSpc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endParaRPr lang="en-US" altLang="en-US" sz="2500">
              <a:solidFill>
                <a:srgbClr val="0740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16106"/>
      </p:ext>
    </p:extLst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Trunking Radio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963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EEDA00D9-FF4F-4529-B4EE-38917CCC8F1A}" type="slidenum">
              <a:rPr lang="en-US" altLang="nl-NL" sz="800" b="0">
                <a:solidFill>
                  <a:schemeClr val="tx2"/>
                </a:solidFill>
              </a:rPr>
              <a:pPr/>
              <a:t>28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1100138" y="1663700"/>
            <a:ext cx="769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1625" indent="-301625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3200"/>
              </a:lnSpc>
              <a:spcBef>
                <a:spcPct val="25000"/>
              </a:spcBef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A multi-frequency, computer-controlled radio system used for field communications. </a:t>
            </a:r>
          </a:p>
          <a:p>
            <a:pPr algn="l">
              <a:lnSpc>
                <a:spcPts val="3200"/>
              </a:lnSpc>
              <a:spcBef>
                <a:spcPct val="25000"/>
              </a:spcBef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Mostly in the 800 MHz band</a:t>
            </a:r>
          </a:p>
          <a:p>
            <a:pPr algn="l">
              <a:lnSpc>
                <a:spcPts val="3200"/>
              </a:lnSpc>
              <a:spcBef>
                <a:spcPct val="25000"/>
              </a:spcBef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One of the frequencies (the “control channel”) is used to broadcast digital data that is used to control the portable radios in the field.</a:t>
            </a:r>
          </a:p>
          <a:p>
            <a:pPr algn="l">
              <a:lnSpc>
                <a:spcPts val="3200"/>
              </a:lnSpc>
              <a:spcBef>
                <a:spcPct val="25000"/>
              </a:spcBef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As another niche technology, the control channel can be used for DA communications</a:t>
            </a:r>
          </a:p>
          <a:p>
            <a:pPr>
              <a:lnSpc>
                <a:spcPts val="3163"/>
              </a:lnSpc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endParaRPr lang="en-US" altLang="en-US" sz="2500">
              <a:solidFill>
                <a:srgbClr val="07405F"/>
              </a:solidFill>
            </a:endParaRPr>
          </a:p>
          <a:p>
            <a:pPr>
              <a:lnSpc>
                <a:spcPts val="3163"/>
              </a:lnSpc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endParaRPr lang="en-US" altLang="en-US" sz="2500">
              <a:solidFill>
                <a:srgbClr val="0740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62429"/>
      </p:ext>
    </p:extLst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A82E7865-FCAD-49BE-A6B2-AD384702A8C1}" type="slidenum">
              <a:rPr lang="en-US" altLang="nl-NL" sz="800" b="0">
                <a:solidFill>
                  <a:schemeClr val="tx2"/>
                </a:solidFill>
              </a:rPr>
              <a:pPr/>
              <a:t>29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77150" cy="47148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Satellite Radio</a:t>
            </a:r>
            <a:endParaRPr lang="en-US" altLang="en-US" sz="4900" b="1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00800" cy="1830388"/>
          </a:xfrm>
        </p:spPr>
        <p:txBody>
          <a:bodyPr/>
          <a:lstStyle/>
          <a:p>
            <a:r>
              <a:rPr lang="en-US" altLang="en-US"/>
              <a:t>Two approaches:</a:t>
            </a:r>
          </a:p>
          <a:p>
            <a:pPr lvl="1"/>
            <a:r>
              <a:rPr lang="en-US" altLang="en-US" sz="2200"/>
              <a:t>Synchronous satellite</a:t>
            </a:r>
          </a:p>
          <a:p>
            <a:pPr lvl="1"/>
            <a:r>
              <a:rPr lang="en-US" altLang="en-US" sz="2200"/>
              <a:t>Low earth orbiting (LEO) satellite</a:t>
            </a:r>
          </a:p>
          <a:p>
            <a:endParaRPr lang="en-US" altLang="en-US" sz="2200"/>
          </a:p>
        </p:txBody>
      </p:sp>
      <p:grpSp>
        <p:nvGrpSpPr>
          <p:cNvPr id="70661" name="Group 4"/>
          <p:cNvGrpSpPr>
            <a:grpSpLocks/>
          </p:cNvGrpSpPr>
          <p:nvPr/>
        </p:nvGrpSpPr>
        <p:grpSpPr bwMode="auto">
          <a:xfrm>
            <a:off x="7585075" y="1371600"/>
            <a:ext cx="676275" cy="379413"/>
            <a:chOff x="2657" y="1019"/>
            <a:chExt cx="859" cy="524"/>
          </a:xfrm>
        </p:grpSpPr>
        <p:sp>
          <p:nvSpPr>
            <p:cNvPr id="70787" name="Freeform 5"/>
            <p:cNvSpPr>
              <a:spLocks/>
            </p:cNvSpPr>
            <p:nvPr/>
          </p:nvSpPr>
          <p:spPr bwMode="auto">
            <a:xfrm>
              <a:off x="3014" y="1284"/>
              <a:ext cx="222" cy="158"/>
            </a:xfrm>
            <a:custGeom>
              <a:avLst/>
              <a:gdLst>
                <a:gd name="T0" fmla="*/ 0 w 886"/>
                <a:gd name="T1" fmla="*/ 95 h 632"/>
                <a:gd name="T2" fmla="*/ 6 w 886"/>
                <a:gd name="T3" fmla="*/ 90 h 632"/>
                <a:gd name="T4" fmla="*/ 12 w 886"/>
                <a:gd name="T5" fmla="*/ 83 h 632"/>
                <a:gd name="T6" fmla="*/ 20 w 886"/>
                <a:gd name="T7" fmla="*/ 77 h 632"/>
                <a:gd name="T8" fmla="*/ 28 w 886"/>
                <a:gd name="T9" fmla="*/ 70 h 632"/>
                <a:gd name="T10" fmla="*/ 36 w 886"/>
                <a:gd name="T11" fmla="*/ 64 h 632"/>
                <a:gd name="T12" fmla="*/ 44 w 886"/>
                <a:gd name="T13" fmla="*/ 58 h 632"/>
                <a:gd name="T14" fmla="*/ 51 w 886"/>
                <a:gd name="T15" fmla="*/ 53 h 632"/>
                <a:gd name="T16" fmla="*/ 63 w 886"/>
                <a:gd name="T17" fmla="*/ 46 h 632"/>
                <a:gd name="T18" fmla="*/ 74 w 886"/>
                <a:gd name="T19" fmla="*/ 40 h 632"/>
                <a:gd name="T20" fmla="*/ 86 w 886"/>
                <a:gd name="T21" fmla="*/ 35 h 632"/>
                <a:gd name="T22" fmla="*/ 100 w 886"/>
                <a:gd name="T23" fmla="*/ 28 h 632"/>
                <a:gd name="T24" fmla="*/ 115 w 886"/>
                <a:gd name="T25" fmla="*/ 21 h 632"/>
                <a:gd name="T26" fmla="*/ 129 w 886"/>
                <a:gd name="T27" fmla="*/ 17 h 632"/>
                <a:gd name="T28" fmla="*/ 145 w 886"/>
                <a:gd name="T29" fmla="*/ 12 h 632"/>
                <a:gd name="T30" fmla="*/ 161 w 886"/>
                <a:gd name="T31" fmla="*/ 7 h 632"/>
                <a:gd name="T32" fmla="*/ 177 w 886"/>
                <a:gd name="T33" fmla="*/ 4 h 632"/>
                <a:gd name="T34" fmla="*/ 201 w 886"/>
                <a:gd name="T35" fmla="*/ 0 h 632"/>
                <a:gd name="T36" fmla="*/ 222 w 886"/>
                <a:gd name="T37" fmla="*/ 62 h 632"/>
                <a:gd name="T38" fmla="*/ 208 w 886"/>
                <a:gd name="T39" fmla="*/ 65 h 632"/>
                <a:gd name="T40" fmla="*/ 188 w 886"/>
                <a:gd name="T41" fmla="*/ 69 h 632"/>
                <a:gd name="T42" fmla="*/ 172 w 886"/>
                <a:gd name="T43" fmla="*/ 73 h 632"/>
                <a:gd name="T44" fmla="*/ 154 w 886"/>
                <a:gd name="T45" fmla="*/ 78 h 632"/>
                <a:gd name="T46" fmla="*/ 140 w 886"/>
                <a:gd name="T47" fmla="*/ 82 h 632"/>
                <a:gd name="T48" fmla="*/ 127 w 886"/>
                <a:gd name="T49" fmla="*/ 87 h 632"/>
                <a:gd name="T50" fmla="*/ 116 w 886"/>
                <a:gd name="T51" fmla="*/ 92 h 632"/>
                <a:gd name="T52" fmla="*/ 104 w 886"/>
                <a:gd name="T53" fmla="*/ 98 h 632"/>
                <a:gd name="T54" fmla="*/ 94 w 886"/>
                <a:gd name="T55" fmla="*/ 103 h 632"/>
                <a:gd name="T56" fmla="*/ 83 w 886"/>
                <a:gd name="T57" fmla="*/ 109 h 632"/>
                <a:gd name="T58" fmla="*/ 74 w 886"/>
                <a:gd name="T59" fmla="*/ 115 h 632"/>
                <a:gd name="T60" fmla="*/ 65 w 886"/>
                <a:gd name="T61" fmla="*/ 120 h 632"/>
                <a:gd name="T62" fmla="*/ 58 w 886"/>
                <a:gd name="T63" fmla="*/ 125 h 632"/>
                <a:gd name="T64" fmla="*/ 50 w 886"/>
                <a:gd name="T65" fmla="*/ 132 h 632"/>
                <a:gd name="T66" fmla="*/ 44 w 886"/>
                <a:gd name="T67" fmla="*/ 137 h 632"/>
                <a:gd name="T68" fmla="*/ 36 w 886"/>
                <a:gd name="T69" fmla="*/ 143 h 632"/>
                <a:gd name="T70" fmla="*/ 31 w 886"/>
                <a:gd name="T71" fmla="*/ 148 h 632"/>
                <a:gd name="T72" fmla="*/ 27 w 886"/>
                <a:gd name="T73" fmla="*/ 152 h 632"/>
                <a:gd name="T74" fmla="*/ 21 w 886"/>
                <a:gd name="T75" fmla="*/ 158 h 632"/>
                <a:gd name="T76" fmla="*/ 0 w 886"/>
                <a:gd name="T77" fmla="*/ 95 h 6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6"/>
                <a:gd name="T118" fmla="*/ 0 h 632"/>
                <a:gd name="T119" fmla="*/ 886 w 886"/>
                <a:gd name="T120" fmla="*/ 632 h 6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6" h="632">
                  <a:moveTo>
                    <a:pt x="0" y="382"/>
                  </a:moveTo>
                  <a:lnTo>
                    <a:pt x="23" y="359"/>
                  </a:lnTo>
                  <a:lnTo>
                    <a:pt x="49" y="333"/>
                  </a:lnTo>
                  <a:lnTo>
                    <a:pt x="78" y="308"/>
                  </a:lnTo>
                  <a:lnTo>
                    <a:pt x="111" y="280"/>
                  </a:lnTo>
                  <a:lnTo>
                    <a:pt x="144" y="255"/>
                  </a:lnTo>
                  <a:lnTo>
                    <a:pt x="176" y="233"/>
                  </a:lnTo>
                  <a:lnTo>
                    <a:pt x="205" y="214"/>
                  </a:lnTo>
                  <a:lnTo>
                    <a:pt x="253" y="186"/>
                  </a:lnTo>
                  <a:lnTo>
                    <a:pt x="296" y="162"/>
                  </a:lnTo>
                  <a:lnTo>
                    <a:pt x="344" y="138"/>
                  </a:lnTo>
                  <a:lnTo>
                    <a:pt x="400" y="111"/>
                  </a:lnTo>
                  <a:lnTo>
                    <a:pt x="460" y="86"/>
                  </a:lnTo>
                  <a:lnTo>
                    <a:pt x="514" y="67"/>
                  </a:lnTo>
                  <a:lnTo>
                    <a:pt x="577" y="49"/>
                  </a:lnTo>
                  <a:lnTo>
                    <a:pt x="642" y="30"/>
                  </a:lnTo>
                  <a:lnTo>
                    <a:pt x="706" y="17"/>
                  </a:lnTo>
                  <a:lnTo>
                    <a:pt x="803" y="0"/>
                  </a:lnTo>
                  <a:lnTo>
                    <a:pt x="886" y="250"/>
                  </a:lnTo>
                  <a:lnTo>
                    <a:pt x="830" y="259"/>
                  </a:lnTo>
                  <a:lnTo>
                    <a:pt x="752" y="274"/>
                  </a:lnTo>
                  <a:lnTo>
                    <a:pt x="685" y="292"/>
                  </a:lnTo>
                  <a:lnTo>
                    <a:pt x="615" y="311"/>
                  </a:lnTo>
                  <a:lnTo>
                    <a:pt x="560" y="329"/>
                  </a:lnTo>
                  <a:lnTo>
                    <a:pt x="508" y="350"/>
                  </a:lnTo>
                  <a:lnTo>
                    <a:pt x="462" y="368"/>
                  </a:lnTo>
                  <a:lnTo>
                    <a:pt x="416" y="391"/>
                  </a:lnTo>
                  <a:lnTo>
                    <a:pt x="376" y="413"/>
                  </a:lnTo>
                  <a:lnTo>
                    <a:pt x="331" y="436"/>
                  </a:lnTo>
                  <a:lnTo>
                    <a:pt x="294" y="460"/>
                  </a:lnTo>
                  <a:lnTo>
                    <a:pt x="260" y="482"/>
                  </a:lnTo>
                  <a:lnTo>
                    <a:pt x="231" y="502"/>
                  </a:lnTo>
                  <a:lnTo>
                    <a:pt x="199" y="527"/>
                  </a:lnTo>
                  <a:lnTo>
                    <a:pt x="174" y="549"/>
                  </a:lnTo>
                  <a:lnTo>
                    <a:pt x="145" y="570"/>
                  </a:lnTo>
                  <a:lnTo>
                    <a:pt x="123" y="591"/>
                  </a:lnTo>
                  <a:lnTo>
                    <a:pt x="106" y="608"/>
                  </a:lnTo>
                  <a:lnTo>
                    <a:pt x="83" y="63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8" name="Line 6"/>
            <p:cNvSpPr>
              <a:spLocks noChangeShapeType="1"/>
            </p:cNvSpPr>
            <p:nvPr/>
          </p:nvSpPr>
          <p:spPr bwMode="auto">
            <a:xfrm flipH="1">
              <a:off x="3069" y="1247"/>
              <a:ext cx="88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9" name="Line 7"/>
            <p:cNvSpPr>
              <a:spLocks noChangeShapeType="1"/>
            </p:cNvSpPr>
            <p:nvPr/>
          </p:nvSpPr>
          <p:spPr bwMode="auto">
            <a:xfrm flipH="1" flipV="1">
              <a:off x="3062" y="1285"/>
              <a:ext cx="108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0" name="Line 8"/>
            <p:cNvSpPr>
              <a:spLocks noChangeShapeType="1"/>
            </p:cNvSpPr>
            <p:nvPr/>
          </p:nvSpPr>
          <p:spPr bwMode="auto">
            <a:xfrm>
              <a:off x="3157" y="1245"/>
              <a:ext cx="13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1" name="Line 9"/>
            <p:cNvSpPr>
              <a:spLocks noChangeShapeType="1"/>
            </p:cNvSpPr>
            <p:nvPr/>
          </p:nvSpPr>
          <p:spPr bwMode="auto">
            <a:xfrm flipH="1">
              <a:off x="3068" y="1320"/>
              <a:ext cx="102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2" name="Line 10"/>
            <p:cNvSpPr>
              <a:spLocks noChangeShapeType="1"/>
            </p:cNvSpPr>
            <p:nvPr/>
          </p:nvSpPr>
          <p:spPr bwMode="auto">
            <a:xfrm flipH="1" flipV="1">
              <a:off x="3060" y="1284"/>
              <a:ext cx="9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3" name="Line 11"/>
            <p:cNvSpPr>
              <a:spLocks noChangeShapeType="1"/>
            </p:cNvSpPr>
            <p:nvPr/>
          </p:nvSpPr>
          <p:spPr bwMode="auto">
            <a:xfrm flipV="1">
              <a:off x="2947" y="1214"/>
              <a:ext cx="273" cy="133"/>
            </a:xfrm>
            <a:prstGeom prst="line">
              <a:avLst/>
            </a:prstGeom>
            <a:noFill/>
            <a:ln w="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4" name="Line 12"/>
            <p:cNvSpPr>
              <a:spLocks noChangeShapeType="1"/>
            </p:cNvSpPr>
            <p:nvPr/>
          </p:nvSpPr>
          <p:spPr bwMode="auto">
            <a:xfrm flipV="1">
              <a:off x="2944" y="1214"/>
              <a:ext cx="277" cy="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95" name="Freeform 13"/>
            <p:cNvSpPr>
              <a:spLocks/>
            </p:cNvSpPr>
            <p:nvPr/>
          </p:nvSpPr>
          <p:spPr bwMode="auto">
            <a:xfrm>
              <a:off x="2941" y="1140"/>
              <a:ext cx="166" cy="134"/>
            </a:xfrm>
            <a:custGeom>
              <a:avLst/>
              <a:gdLst>
                <a:gd name="T0" fmla="*/ 0 w 665"/>
                <a:gd name="T1" fmla="*/ 63 h 539"/>
                <a:gd name="T2" fmla="*/ 120 w 665"/>
                <a:gd name="T3" fmla="*/ 0 h 539"/>
                <a:gd name="T4" fmla="*/ 166 w 665"/>
                <a:gd name="T5" fmla="*/ 71 h 539"/>
                <a:gd name="T6" fmla="*/ 47 w 665"/>
                <a:gd name="T7" fmla="*/ 134 h 539"/>
                <a:gd name="T8" fmla="*/ 0 w 665"/>
                <a:gd name="T9" fmla="*/ 63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5"/>
                <a:gd name="T16" fmla="*/ 0 h 539"/>
                <a:gd name="T17" fmla="*/ 665 w 665"/>
                <a:gd name="T18" fmla="*/ 539 h 5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5" h="539">
                  <a:moveTo>
                    <a:pt x="0" y="254"/>
                  </a:moveTo>
                  <a:lnTo>
                    <a:pt x="481" y="0"/>
                  </a:lnTo>
                  <a:lnTo>
                    <a:pt x="665" y="287"/>
                  </a:lnTo>
                  <a:lnTo>
                    <a:pt x="187" y="539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BFD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6" name="Freeform 14"/>
            <p:cNvSpPr>
              <a:spLocks/>
            </p:cNvSpPr>
            <p:nvPr/>
          </p:nvSpPr>
          <p:spPr bwMode="auto">
            <a:xfrm>
              <a:off x="3061" y="1140"/>
              <a:ext cx="90" cy="80"/>
            </a:xfrm>
            <a:custGeom>
              <a:avLst/>
              <a:gdLst>
                <a:gd name="T0" fmla="*/ 0 w 360"/>
                <a:gd name="T1" fmla="*/ 0 h 321"/>
                <a:gd name="T2" fmla="*/ 66 w 360"/>
                <a:gd name="T3" fmla="*/ 42 h 321"/>
                <a:gd name="T4" fmla="*/ 90 w 360"/>
                <a:gd name="T5" fmla="*/ 80 h 321"/>
                <a:gd name="T6" fmla="*/ 46 w 360"/>
                <a:gd name="T7" fmla="*/ 71 h 321"/>
                <a:gd name="T8" fmla="*/ 0 w 360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21"/>
                <a:gd name="T17" fmla="*/ 360 w 360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21">
                  <a:moveTo>
                    <a:pt x="0" y="0"/>
                  </a:moveTo>
                  <a:lnTo>
                    <a:pt x="264" y="168"/>
                  </a:lnTo>
                  <a:lnTo>
                    <a:pt x="360" y="321"/>
                  </a:lnTo>
                  <a:lnTo>
                    <a:pt x="184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7" name="Freeform 15"/>
            <p:cNvSpPr>
              <a:spLocks/>
            </p:cNvSpPr>
            <p:nvPr/>
          </p:nvSpPr>
          <p:spPr bwMode="auto">
            <a:xfrm>
              <a:off x="2988" y="1211"/>
              <a:ext cx="162" cy="63"/>
            </a:xfrm>
            <a:custGeom>
              <a:avLst/>
              <a:gdLst>
                <a:gd name="T0" fmla="*/ 0 w 648"/>
                <a:gd name="T1" fmla="*/ 63 h 252"/>
                <a:gd name="T2" fmla="*/ 119 w 648"/>
                <a:gd name="T3" fmla="*/ 0 h 252"/>
                <a:gd name="T4" fmla="*/ 162 w 648"/>
                <a:gd name="T5" fmla="*/ 8 h 252"/>
                <a:gd name="T6" fmla="*/ 72 w 648"/>
                <a:gd name="T7" fmla="*/ 52 h 252"/>
                <a:gd name="T8" fmla="*/ 0 w 648"/>
                <a:gd name="T9" fmla="*/ 63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252"/>
                <a:gd name="T17" fmla="*/ 648 w 648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252">
                  <a:moveTo>
                    <a:pt x="0" y="252"/>
                  </a:moveTo>
                  <a:lnTo>
                    <a:pt x="476" y="0"/>
                  </a:lnTo>
                  <a:lnTo>
                    <a:pt x="648" y="32"/>
                  </a:lnTo>
                  <a:lnTo>
                    <a:pt x="288" y="207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8" name="Oval 16"/>
            <p:cNvSpPr>
              <a:spLocks noChangeArrowheads="1"/>
            </p:cNvSpPr>
            <p:nvPr/>
          </p:nvSpPr>
          <p:spPr bwMode="auto">
            <a:xfrm>
              <a:off x="2971" y="1190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0799" name="Oval 17"/>
            <p:cNvSpPr>
              <a:spLocks noChangeArrowheads="1"/>
            </p:cNvSpPr>
            <p:nvPr/>
          </p:nvSpPr>
          <p:spPr bwMode="auto">
            <a:xfrm>
              <a:off x="3019" y="1171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0800" name="Freeform 18"/>
            <p:cNvSpPr>
              <a:spLocks/>
            </p:cNvSpPr>
            <p:nvPr/>
          </p:nvSpPr>
          <p:spPr bwMode="auto">
            <a:xfrm>
              <a:off x="2657" y="1266"/>
              <a:ext cx="348" cy="277"/>
            </a:xfrm>
            <a:custGeom>
              <a:avLst/>
              <a:gdLst>
                <a:gd name="T0" fmla="*/ 0 w 1394"/>
                <a:gd name="T1" fmla="*/ 129 h 1110"/>
                <a:gd name="T2" fmla="*/ 249 w 1394"/>
                <a:gd name="T3" fmla="*/ 0 h 1110"/>
                <a:gd name="T4" fmla="*/ 348 w 1394"/>
                <a:gd name="T5" fmla="*/ 148 h 1110"/>
                <a:gd name="T6" fmla="*/ 99 w 1394"/>
                <a:gd name="T7" fmla="*/ 277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8" y="0"/>
                  </a:lnTo>
                  <a:lnTo>
                    <a:pt x="1394" y="595"/>
                  </a:lnTo>
                  <a:lnTo>
                    <a:pt x="397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1" name="Line 19"/>
            <p:cNvSpPr>
              <a:spLocks noChangeShapeType="1"/>
            </p:cNvSpPr>
            <p:nvPr/>
          </p:nvSpPr>
          <p:spPr bwMode="auto">
            <a:xfrm>
              <a:off x="2865" y="1289"/>
              <a:ext cx="98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2" name="Line 20"/>
            <p:cNvSpPr>
              <a:spLocks noChangeShapeType="1"/>
            </p:cNvSpPr>
            <p:nvPr/>
          </p:nvSpPr>
          <p:spPr bwMode="auto">
            <a:xfrm>
              <a:off x="2823" y="1311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3" name="Line 21"/>
            <p:cNvSpPr>
              <a:spLocks noChangeShapeType="1"/>
            </p:cNvSpPr>
            <p:nvPr/>
          </p:nvSpPr>
          <p:spPr bwMode="auto">
            <a:xfrm>
              <a:off x="2782" y="1332"/>
              <a:ext cx="98" cy="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4" name="Line 22"/>
            <p:cNvSpPr>
              <a:spLocks noChangeShapeType="1"/>
            </p:cNvSpPr>
            <p:nvPr/>
          </p:nvSpPr>
          <p:spPr bwMode="auto">
            <a:xfrm>
              <a:off x="2740" y="1351"/>
              <a:ext cx="100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5" name="Line 23"/>
            <p:cNvSpPr>
              <a:spLocks noChangeShapeType="1"/>
            </p:cNvSpPr>
            <p:nvPr/>
          </p:nvSpPr>
          <p:spPr bwMode="auto">
            <a:xfrm>
              <a:off x="2700" y="1373"/>
              <a:ext cx="98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6" name="Line 24"/>
            <p:cNvSpPr>
              <a:spLocks noChangeShapeType="1"/>
            </p:cNvSpPr>
            <p:nvPr/>
          </p:nvSpPr>
          <p:spPr bwMode="auto">
            <a:xfrm flipV="1">
              <a:off x="2679" y="1298"/>
              <a:ext cx="246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7" name="Line 25"/>
            <p:cNvSpPr>
              <a:spLocks noChangeShapeType="1"/>
            </p:cNvSpPr>
            <p:nvPr/>
          </p:nvSpPr>
          <p:spPr bwMode="auto">
            <a:xfrm flipV="1">
              <a:off x="2699" y="1326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8" name="Line 26"/>
            <p:cNvSpPr>
              <a:spLocks noChangeShapeType="1"/>
            </p:cNvSpPr>
            <p:nvPr/>
          </p:nvSpPr>
          <p:spPr bwMode="auto">
            <a:xfrm flipV="1">
              <a:off x="2718" y="1356"/>
              <a:ext cx="246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09" name="Line 27"/>
            <p:cNvSpPr>
              <a:spLocks noChangeShapeType="1"/>
            </p:cNvSpPr>
            <p:nvPr/>
          </p:nvSpPr>
          <p:spPr bwMode="auto">
            <a:xfrm flipV="1">
              <a:off x="2737" y="1385"/>
              <a:ext cx="245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0" name="Freeform 28"/>
            <p:cNvSpPr>
              <a:spLocks/>
            </p:cNvSpPr>
            <p:nvPr/>
          </p:nvSpPr>
          <p:spPr bwMode="auto">
            <a:xfrm>
              <a:off x="3167" y="1019"/>
              <a:ext cx="349" cy="278"/>
            </a:xfrm>
            <a:custGeom>
              <a:avLst/>
              <a:gdLst>
                <a:gd name="T0" fmla="*/ 0 w 1394"/>
                <a:gd name="T1" fmla="*/ 129 h 1110"/>
                <a:gd name="T2" fmla="*/ 250 w 1394"/>
                <a:gd name="T3" fmla="*/ 0 h 1110"/>
                <a:gd name="T4" fmla="*/ 349 w 1394"/>
                <a:gd name="T5" fmla="*/ 149 h 1110"/>
                <a:gd name="T6" fmla="*/ 99 w 1394"/>
                <a:gd name="T7" fmla="*/ 278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7" y="0"/>
                  </a:lnTo>
                  <a:lnTo>
                    <a:pt x="1394" y="595"/>
                  </a:lnTo>
                  <a:lnTo>
                    <a:pt x="396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1" name="Line 29"/>
            <p:cNvSpPr>
              <a:spLocks noChangeShapeType="1"/>
            </p:cNvSpPr>
            <p:nvPr/>
          </p:nvSpPr>
          <p:spPr bwMode="auto">
            <a:xfrm>
              <a:off x="3375" y="1043"/>
              <a:ext cx="99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2" name="Line 30"/>
            <p:cNvSpPr>
              <a:spLocks noChangeShapeType="1"/>
            </p:cNvSpPr>
            <p:nvPr/>
          </p:nvSpPr>
          <p:spPr bwMode="auto">
            <a:xfrm>
              <a:off x="3334" y="1065"/>
              <a:ext cx="97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3" name="Line 31"/>
            <p:cNvSpPr>
              <a:spLocks noChangeShapeType="1"/>
            </p:cNvSpPr>
            <p:nvPr/>
          </p:nvSpPr>
          <p:spPr bwMode="auto">
            <a:xfrm>
              <a:off x="3293" y="1086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4" name="Line 32"/>
            <p:cNvSpPr>
              <a:spLocks noChangeShapeType="1"/>
            </p:cNvSpPr>
            <p:nvPr/>
          </p:nvSpPr>
          <p:spPr bwMode="auto">
            <a:xfrm>
              <a:off x="3250" y="1104"/>
              <a:ext cx="101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5" name="Line 33"/>
            <p:cNvSpPr>
              <a:spLocks noChangeShapeType="1"/>
            </p:cNvSpPr>
            <p:nvPr/>
          </p:nvSpPr>
          <p:spPr bwMode="auto">
            <a:xfrm>
              <a:off x="3211" y="1127"/>
              <a:ext cx="97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6" name="Line 34"/>
            <p:cNvSpPr>
              <a:spLocks noChangeShapeType="1"/>
            </p:cNvSpPr>
            <p:nvPr/>
          </p:nvSpPr>
          <p:spPr bwMode="auto">
            <a:xfrm flipV="1">
              <a:off x="3190" y="1052"/>
              <a:ext cx="246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7" name="Line 35"/>
            <p:cNvSpPr>
              <a:spLocks noChangeShapeType="1"/>
            </p:cNvSpPr>
            <p:nvPr/>
          </p:nvSpPr>
          <p:spPr bwMode="auto">
            <a:xfrm flipV="1">
              <a:off x="3210" y="1080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8" name="Line 36"/>
            <p:cNvSpPr>
              <a:spLocks noChangeShapeType="1"/>
            </p:cNvSpPr>
            <p:nvPr/>
          </p:nvSpPr>
          <p:spPr bwMode="auto">
            <a:xfrm flipV="1">
              <a:off x="3228" y="1109"/>
              <a:ext cx="247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19" name="Line 37"/>
            <p:cNvSpPr>
              <a:spLocks noChangeShapeType="1"/>
            </p:cNvSpPr>
            <p:nvPr/>
          </p:nvSpPr>
          <p:spPr bwMode="auto">
            <a:xfrm flipV="1">
              <a:off x="3248" y="1138"/>
              <a:ext cx="245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20" name="Freeform 38"/>
            <p:cNvSpPr>
              <a:spLocks/>
            </p:cNvSpPr>
            <p:nvPr/>
          </p:nvSpPr>
          <p:spPr bwMode="auto">
            <a:xfrm>
              <a:off x="3016" y="1232"/>
              <a:ext cx="80" cy="125"/>
            </a:xfrm>
            <a:custGeom>
              <a:avLst/>
              <a:gdLst>
                <a:gd name="T0" fmla="*/ 28 w 321"/>
                <a:gd name="T1" fmla="*/ 0 h 501"/>
                <a:gd name="T2" fmla="*/ 80 w 321"/>
                <a:gd name="T3" fmla="*/ 0 h 501"/>
                <a:gd name="T4" fmla="*/ 69 w 321"/>
                <a:gd name="T5" fmla="*/ 18 h 501"/>
                <a:gd name="T6" fmla="*/ 64 w 321"/>
                <a:gd name="T7" fmla="*/ 34 h 501"/>
                <a:gd name="T8" fmla="*/ 58 w 321"/>
                <a:gd name="T9" fmla="*/ 54 h 501"/>
                <a:gd name="T10" fmla="*/ 57 w 321"/>
                <a:gd name="T11" fmla="*/ 67 h 501"/>
                <a:gd name="T12" fmla="*/ 56 w 321"/>
                <a:gd name="T13" fmla="*/ 84 h 501"/>
                <a:gd name="T14" fmla="*/ 57 w 321"/>
                <a:gd name="T15" fmla="*/ 94 h 501"/>
                <a:gd name="T16" fmla="*/ 57 w 321"/>
                <a:gd name="T17" fmla="*/ 106 h 501"/>
                <a:gd name="T18" fmla="*/ 59 w 321"/>
                <a:gd name="T19" fmla="*/ 115 h 501"/>
                <a:gd name="T20" fmla="*/ 61 w 321"/>
                <a:gd name="T21" fmla="*/ 125 h 501"/>
                <a:gd name="T22" fmla="*/ 4 w 321"/>
                <a:gd name="T23" fmla="*/ 125 h 501"/>
                <a:gd name="T24" fmla="*/ 3 w 321"/>
                <a:gd name="T25" fmla="*/ 117 h 501"/>
                <a:gd name="T26" fmla="*/ 1 w 321"/>
                <a:gd name="T27" fmla="*/ 107 h 501"/>
                <a:gd name="T28" fmla="*/ 0 w 321"/>
                <a:gd name="T29" fmla="*/ 97 h 501"/>
                <a:gd name="T30" fmla="*/ 0 w 321"/>
                <a:gd name="T31" fmla="*/ 86 h 501"/>
                <a:gd name="T32" fmla="*/ 1 w 321"/>
                <a:gd name="T33" fmla="*/ 77 h 501"/>
                <a:gd name="T34" fmla="*/ 1 w 321"/>
                <a:gd name="T35" fmla="*/ 69 h 501"/>
                <a:gd name="T36" fmla="*/ 2 w 321"/>
                <a:gd name="T37" fmla="*/ 59 h 501"/>
                <a:gd name="T38" fmla="*/ 5 w 321"/>
                <a:gd name="T39" fmla="*/ 49 h 501"/>
                <a:gd name="T40" fmla="*/ 8 w 321"/>
                <a:gd name="T41" fmla="*/ 40 h 501"/>
                <a:gd name="T42" fmla="*/ 12 w 321"/>
                <a:gd name="T43" fmla="*/ 28 h 501"/>
                <a:gd name="T44" fmla="*/ 17 w 321"/>
                <a:gd name="T45" fmla="*/ 18 h 501"/>
                <a:gd name="T46" fmla="*/ 22 w 321"/>
                <a:gd name="T47" fmla="*/ 8 h 501"/>
                <a:gd name="T48" fmla="*/ 28 w 321"/>
                <a:gd name="T49" fmla="*/ 0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501"/>
                <a:gd name="T77" fmla="*/ 321 w 321"/>
                <a:gd name="T78" fmla="*/ 501 h 5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501">
                  <a:moveTo>
                    <a:pt x="111" y="0"/>
                  </a:moveTo>
                  <a:lnTo>
                    <a:pt x="321" y="0"/>
                  </a:lnTo>
                  <a:lnTo>
                    <a:pt x="278" y="71"/>
                  </a:lnTo>
                  <a:lnTo>
                    <a:pt x="255" y="136"/>
                  </a:lnTo>
                  <a:lnTo>
                    <a:pt x="234" y="217"/>
                  </a:lnTo>
                  <a:lnTo>
                    <a:pt x="227" y="268"/>
                  </a:lnTo>
                  <a:lnTo>
                    <a:pt x="225" y="335"/>
                  </a:lnTo>
                  <a:lnTo>
                    <a:pt x="227" y="376"/>
                  </a:lnTo>
                  <a:lnTo>
                    <a:pt x="230" y="423"/>
                  </a:lnTo>
                  <a:lnTo>
                    <a:pt x="236" y="459"/>
                  </a:lnTo>
                  <a:lnTo>
                    <a:pt x="246" y="500"/>
                  </a:lnTo>
                  <a:lnTo>
                    <a:pt x="17" y="501"/>
                  </a:lnTo>
                  <a:lnTo>
                    <a:pt x="11" y="468"/>
                  </a:lnTo>
                  <a:lnTo>
                    <a:pt x="3" y="429"/>
                  </a:lnTo>
                  <a:lnTo>
                    <a:pt x="1" y="388"/>
                  </a:lnTo>
                  <a:lnTo>
                    <a:pt x="0" y="346"/>
                  </a:lnTo>
                  <a:lnTo>
                    <a:pt x="3" y="308"/>
                  </a:lnTo>
                  <a:lnTo>
                    <a:pt x="5" y="276"/>
                  </a:lnTo>
                  <a:lnTo>
                    <a:pt x="10" y="237"/>
                  </a:lnTo>
                  <a:lnTo>
                    <a:pt x="20" y="198"/>
                  </a:lnTo>
                  <a:lnTo>
                    <a:pt x="31" y="159"/>
                  </a:lnTo>
                  <a:lnTo>
                    <a:pt x="48" y="111"/>
                  </a:lnTo>
                  <a:lnTo>
                    <a:pt x="67" y="74"/>
                  </a:lnTo>
                  <a:lnTo>
                    <a:pt x="88" y="3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1" name="Freeform 39"/>
            <p:cNvSpPr>
              <a:spLocks/>
            </p:cNvSpPr>
            <p:nvPr/>
          </p:nvSpPr>
          <p:spPr bwMode="auto">
            <a:xfrm>
              <a:off x="3049" y="1186"/>
              <a:ext cx="135" cy="125"/>
            </a:xfrm>
            <a:custGeom>
              <a:avLst/>
              <a:gdLst>
                <a:gd name="T0" fmla="*/ 0 w 540"/>
                <a:gd name="T1" fmla="*/ 111 h 502"/>
                <a:gd name="T2" fmla="*/ 2 w 540"/>
                <a:gd name="T3" fmla="*/ 102 h 502"/>
                <a:gd name="T4" fmla="*/ 7 w 540"/>
                <a:gd name="T5" fmla="*/ 89 h 502"/>
                <a:gd name="T6" fmla="*/ 12 w 540"/>
                <a:gd name="T7" fmla="*/ 78 h 502"/>
                <a:gd name="T8" fmla="*/ 18 w 540"/>
                <a:gd name="T9" fmla="*/ 66 h 502"/>
                <a:gd name="T10" fmla="*/ 25 w 540"/>
                <a:gd name="T11" fmla="*/ 55 h 502"/>
                <a:gd name="T12" fmla="*/ 33 w 540"/>
                <a:gd name="T13" fmla="*/ 46 h 502"/>
                <a:gd name="T14" fmla="*/ 40 w 540"/>
                <a:gd name="T15" fmla="*/ 37 h 502"/>
                <a:gd name="T16" fmla="*/ 50 w 540"/>
                <a:gd name="T17" fmla="*/ 27 h 502"/>
                <a:gd name="T18" fmla="*/ 57 w 540"/>
                <a:gd name="T19" fmla="*/ 22 h 502"/>
                <a:gd name="T20" fmla="*/ 63 w 540"/>
                <a:gd name="T21" fmla="*/ 17 h 502"/>
                <a:gd name="T22" fmla="*/ 75 w 540"/>
                <a:gd name="T23" fmla="*/ 9 h 502"/>
                <a:gd name="T24" fmla="*/ 83 w 540"/>
                <a:gd name="T25" fmla="*/ 4 h 502"/>
                <a:gd name="T26" fmla="*/ 91 w 540"/>
                <a:gd name="T27" fmla="*/ 0 h 502"/>
                <a:gd name="T28" fmla="*/ 135 w 540"/>
                <a:gd name="T29" fmla="*/ 14 h 502"/>
                <a:gd name="T30" fmla="*/ 122 w 540"/>
                <a:gd name="T31" fmla="*/ 22 h 502"/>
                <a:gd name="T32" fmla="*/ 113 w 540"/>
                <a:gd name="T33" fmla="*/ 27 h 502"/>
                <a:gd name="T34" fmla="*/ 104 w 540"/>
                <a:gd name="T35" fmla="*/ 34 h 502"/>
                <a:gd name="T36" fmla="*/ 96 w 540"/>
                <a:gd name="T37" fmla="*/ 40 h 502"/>
                <a:gd name="T38" fmla="*/ 89 w 540"/>
                <a:gd name="T39" fmla="*/ 46 h 502"/>
                <a:gd name="T40" fmla="*/ 83 w 540"/>
                <a:gd name="T41" fmla="*/ 53 h 502"/>
                <a:gd name="T42" fmla="*/ 76 w 540"/>
                <a:gd name="T43" fmla="*/ 62 h 502"/>
                <a:gd name="T44" fmla="*/ 70 w 540"/>
                <a:gd name="T45" fmla="*/ 70 h 502"/>
                <a:gd name="T46" fmla="*/ 65 w 540"/>
                <a:gd name="T47" fmla="*/ 77 h 502"/>
                <a:gd name="T48" fmla="*/ 59 w 540"/>
                <a:gd name="T49" fmla="*/ 88 h 502"/>
                <a:gd name="T50" fmla="*/ 53 w 540"/>
                <a:gd name="T51" fmla="*/ 98 h 502"/>
                <a:gd name="T52" fmla="*/ 50 w 540"/>
                <a:gd name="T53" fmla="*/ 106 h 502"/>
                <a:gd name="T54" fmla="*/ 46 w 540"/>
                <a:gd name="T55" fmla="*/ 116 h 502"/>
                <a:gd name="T56" fmla="*/ 44 w 540"/>
                <a:gd name="T57" fmla="*/ 125 h 502"/>
                <a:gd name="T58" fmla="*/ 0 w 540"/>
                <a:gd name="T59" fmla="*/ 111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0"/>
                <a:gd name="T91" fmla="*/ 0 h 502"/>
                <a:gd name="T92" fmla="*/ 540 w 540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0" h="502">
                  <a:moveTo>
                    <a:pt x="0" y="445"/>
                  </a:moveTo>
                  <a:lnTo>
                    <a:pt x="10" y="409"/>
                  </a:lnTo>
                  <a:lnTo>
                    <a:pt x="28" y="357"/>
                  </a:lnTo>
                  <a:lnTo>
                    <a:pt x="48" y="313"/>
                  </a:lnTo>
                  <a:lnTo>
                    <a:pt x="74" y="264"/>
                  </a:lnTo>
                  <a:lnTo>
                    <a:pt x="102" y="221"/>
                  </a:lnTo>
                  <a:lnTo>
                    <a:pt x="131" y="183"/>
                  </a:lnTo>
                  <a:lnTo>
                    <a:pt x="161" y="148"/>
                  </a:lnTo>
                  <a:lnTo>
                    <a:pt x="202" y="110"/>
                  </a:lnTo>
                  <a:lnTo>
                    <a:pt x="229" y="87"/>
                  </a:lnTo>
                  <a:lnTo>
                    <a:pt x="254" y="68"/>
                  </a:lnTo>
                  <a:lnTo>
                    <a:pt x="300" y="37"/>
                  </a:lnTo>
                  <a:lnTo>
                    <a:pt x="333" y="16"/>
                  </a:lnTo>
                  <a:lnTo>
                    <a:pt x="365" y="0"/>
                  </a:lnTo>
                  <a:lnTo>
                    <a:pt x="540" y="57"/>
                  </a:lnTo>
                  <a:lnTo>
                    <a:pt x="487" y="87"/>
                  </a:lnTo>
                  <a:lnTo>
                    <a:pt x="452" y="110"/>
                  </a:lnTo>
                  <a:lnTo>
                    <a:pt x="415" y="135"/>
                  </a:lnTo>
                  <a:lnTo>
                    <a:pt x="385" y="162"/>
                  </a:lnTo>
                  <a:lnTo>
                    <a:pt x="356" y="186"/>
                  </a:lnTo>
                  <a:lnTo>
                    <a:pt x="333" y="213"/>
                  </a:lnTo>
                  <a:lnTo>
                    <a:pt x="305" y="247"/>
                  </a:lnTo>
                  <a:lnTo>
                    <a:pt x="279" y="281"/>
                  </a:lnTo>
                  <a:lnTo>
                    <a:pt x="259" y="311"/>
                  </a:lnTo>
                  <a:lnTo>
                    <a:pt x="235" y="353"/>
                  </a:lnTo>
                  <a:lnTo>
                    <a:pt x="213" y="395"/>
                  </a:lnTo>
                  <a:lnTo>
                    <a:pt x="200" y="427"/>
                  </a:lnTo>
                  <a:lnTo>
                    <a:pt x="185" y="465"/>
                  </a:lnTo>
                  <a:lnTo>
                    <a:pt x="178" y="502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62" name="Group 40"/>
          <p:cNvGrpSpPr>
            <a:grpSpLocks/>
          </p:cNvGrpSpPr>
          <p:nvPr/>
        </p:nvGrpSpPr>
        <p:grpSpPr bwMode="auto">
          <a:xfrm>
            <a:off x="7691438" y="5795963"/>
            <a:ext cx="212725" cy="444500"/>
            <a:chOff x="3984" y="3552"/>
            <a:chExt cx="176" cy="345"/>
          </a:xfrm>
        </p:grpSpPr>
        <p:sp>
          <p:nvSpPr>
            <p:cNvPr id="70784" name="Rectangle 41"/>
            <p:cNvSpPr>
              <a:spLocks noChangeArrowheads="1"/>
            </p:cNvSpPr>
            <p:nvPr/>
          </p:nvSpPr>
          <p:spPr bwMode="auto">
            <a:xfrm>
              <a:off x="4087" y="3717"/>
              <a:ext cx="15" cy="143"/>
            </a:xfrm>
            <a:prstGeom prst="rect">
              <a:avLst/>
            </a:prstGeom>
            <a:solidFill>
              <a:srgbClr val="6666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0785" name="Freeform 42"/>
            <p:cNvSpPr>
              <a:spLocks/>
            </p:cNvSpPr>
            <p:nvPr/>
          </p:nvSpPr>
          <p:spPr bwMode="auto">
            <a:xfrm>
              <a:off x="3984" y="3552"/>
              <a:ext cx="173" cy="261"/>
            </a:xfrm>
            <a:custGeom>
              <a:avLst/>
              <a:gdLst>
                <a:gd name="T0" fmla="*/ 136 w 33"/>
                <a:gd name="T1" fmla="*/ 19 h 42"/>
                <a:gd name="T2" fmla="*/ 26 w 33"/>
                <a:gd name="T3" fmla="*/ 93 h 42"/>
                <a:gd name="T4" fmla="*/ 37 w 33"/>
                <a:gd name="T5" fmla="*/ 242 h 42"/>
                <a:gd name="T6" fmla="*/ 147 w 33"/>
                <a:gd name="T7" fmla="*/ 168 h 42"/>
                <a:gd name="T8" fmla="*/ 136 w 33"/>
                <a:gd name="T9" fmla="*/ 1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2"/>
                <a:gd name="T17" fmla="*/ 33 w 3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2">
                  <a:moveTo>
                    <a:pt x="26" y="3"/>
                  </a:moveTo>
                  <a:cubicBezTo>
                    <a:pt x="20" y="0"/>
                    <a:pt x="11" y="5"/>
                    <a:pt x="5" y="15"/>
                  </a:cubicBezTo>
                  <a:cubicBezTo>
                    <a:pt x="0" y="25"/>
                    <a:pt x="1" y="35"/>
                    <a:pt x="7" y="39"/>
                  </a:cubicBezTo>
                  <a:cubicBezTo>
                    <a:pt x="13" y="42"/>
                    <a:pt x="22" y="37"/>
                    <a:pt x="28" y="27"/>
                  </a:cubicBezTo>
                  <a:cubicBezTo>
                    <a:pt x="33" y="17"/>
                    <a:pt x="32" y="7"/>
                    <a:pt x="26" y="3"/>
                  </a:cubicBezTo>
                  <a:close/>
                </a:path>
              </a:pathLst>
            </a:custGeom>
            <a:solidFill>
              <a:srgbClr val="666699"/>
            </a:solidFill>
            <a:ln w="158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6" name="Rectangle 43"/>
            <p:cNvSpPr>
              <a:spLocks noChangeArrowheads="1"/>
            </p:cNvSpPr>
            <p:nvPr/>
          </p:nvSpPr>
          <p:spPr bwMode="auto">
            <a:xfrm>
              <a:off x="4034" y="3872"/>
              <a:ext cx="126" cy="25"/>
            </a:xfrm>
            <a:prstGeom prst="rect">
              <a:avLst/>
            </a:prstGeom>
            <a:solidFill>
              <a:srgbClr val="6666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sp>
        <p:nvSpPr>
          <p:cNvPr id="70663" name="Line 44"/>
          <p:cNvSpPr>
            <a:spLocks noChangeShapeType="1"/>
          </p:cNvSpPr>
          <p:nvPr/>
        </p:nvSpPr>
        <p:spPr bwMode="auto">
          <a:xfrm flipH="1">
            <a:off x="7807325" y="1751013"/>
            <a:ext cx="101600" cy="40449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664" name="Group 45"/>
          <p:cNvGrpSpPr>
            <a:grpSpLocks/>
          </p:cNvGrpSpPr>
          <p:nvPr/>
        </p:nvGrpSpPr>
        <p:grpSpPr bwMode="auto">
          <a:xfrm>
            <a:off x="1100138" y="3752850"/>
            <a:ext cx="495300" cy="196850"/>
            <a:chOff x="2657" y="1019"/>
            <a:chExt cx="859" cy="524"/>
          </a:xfrm>
        </p:grpSpPr>
        <p:sp>
          <p:nvSpPr>
            <p:cNvPr id="70749" name="Freeform 46"/>
            <p:cNvSpPr>
              <a:spLocks/>
            </p:cNvSpPr>
            <p:nvPr/>
          </p:nvSpPr>
          <p:spPr bwMode="auto">
            <a:xfrm>
              <a:off x="3014" y="1284"/>
              <a:ext cx="222" cy="158"/>
            </a:xfrm>
            <a:custGeom>
              <a:avLst/>
              <a:gdLst>
                <a:gd name="T0" fmla="*/ 0 w 886"/>
                <a:gd name="T1" fmla="*/ 95 h 632"/>
                <a:gd name="T2" fmla="*/ 6 w 886"/>
                <a:gd name="T3" fmla="*/ 90 h 632"/>
                <a:gd name="T4" fmla="*/ 12 w 886"/>
                <a:gd name="T5" fmla="*/ 83 h 632"/>
                <a:gd name="T6" fmla="*/ 20 w 886"/>
                <a:gd name="T7" fmla="*/ 77 h 632"/>
                <a:gd name="T8" fmla="*/ 28 w 886"/>
                <a:gd name="T9" fmla="*/ 70 h 632"/>
                <a:gd name="T10" fmla="*/ 36 w 886"/>
                <a:gd name="T11" fmla="*/ 64 h 632"/>
                <a:gd name="T12" fmla="*/ 44 w 886"/>
                <a:gd name="T13" fmla="*/ 58 h 632"/>
                <a:gd name="T14" fmla="*/ 51 w 886"/>
                <a:gd name="T15" fmla="*/ 53 h 632"/>
                <a:gd name="T16" fmla="*/ 63 w 886"/>
                <a:gd name="T17" fmla="*/ 46 h 632"/>
                <a:gd name="T18" fmla="*/ 74 w 886"/>
                <a:gd name="T19" fmla="*/ 40 h 632"/>
                <a:gd name="T20" fmla="*/ 86 w 886"/>
                <a:gd name="T21" fmla="*/ 35 h 632"/>
                <a:gd name="T22" fmla="*/ 100 w 886"/>
                <a:gd name="T23" fmla="*/ 28 h 632"/>
                <a:gd name="T24" fmla="*/ 115 w 886"/>
                <a:gd name="T25" fmla="*/ 21 h 632"/>
                <a:gd name="T26" fmla="*/ 129 w 886"/>
                <a:gd name="T27" fmla="*/ 17 h 632"/>
                <a:gd name="T28" fmla="*/ 145 w 886"/>
                <a:gd name="T29" fmla="*/ 12 h 632"/>
                <a:gd name="T30" fmla="*/ 161 w 886"/>
                <a:gd name="T31" fmla="*/ 7 h 632"/>
                <a:gd name="T32" fmla="*/ 177 w 886"/>
                <a:gd name="T33" fmla="*/ 4 h 632"/>
                <a:gd name="T34" fmla="*/ 201 w 886"/>
                <a:gd name="T35" fmla="*/ 0 h 632"/>
                <a:gd name="T36" fmla="*/ 222 w 886"/>
                <a:gd name="T37" fmla="*/ 62 h 632"/>
                <a:gd name="T38" fmla="*/ 208 w 886"/>
                <a:gd name="T39" fmla="*/ 65 h 632"/>
                <a:gd name="T40" fmla="*/ 188 w 886"/>
                <a:gd name="T41" fmla="*/ 69 h 632"/>
                <a:gd name="T42" fmla="*/ 172 w 886"/>
                <a:gd name="T43" fmla="*/ 73 h 632"/>
                <a:gd name="T44" fmla="*/ 154 w 886"/>
                <a:gd name="T45" fmla="*/ 78 h 632"/>
                <a:gd name="T46" fmla="*/ 140 w 886"/>
                <a:gd name="T47" fmla="*/ 82 h 632"/>
                <a:gd name="T48" fmla="*/ 127 w 886"/>
                <a:gd name="T49" fmla="*/ 87 h 632"/>
                <a:gd name="T50" fmla="*/ 116 w 886"/>
                <a:gd name="T51" fmla="*/ 92 h 632"/>
                <a:gd name="T52" fmla="*/ 104 w 886"/>
                <a:gd name="T53" fmla="*/ 98 h 632"/>
                <a:gd name="T54" fmla="*/ 94 w 886"/>
                <a:gd name="T55" fmla="*/ 103 h 632"/>
                <a:gd name="T56" fmla="*/ 83 w 886"/>
                <a:gd name="T57" fmla="*/ 109 h 632"/>
                <a:gd name="T58" fmla="*/ 74 w 886"/>
                <a:gd name="T59" fmla="*/ 115 h 632"/>
                <a:gd name="T60" fmla="*/ 65 w 886"/>
                <a:gd name="T61" fmla="*/ 120 h 632"/>
                <a:gd name="T62" fmla="*/ 58 w 886"/>
                <a:gd name="T63" fmla="*/ 125 h 632"/>
                <a:gd name="T64" fmla="*/ 50 w 886"/>
                <a:gd name="T65" fmla="*/ 132 h 632"/>
                <a:gd name="T66" fmla="*/ 44 w 886"/>
                <a:gd name="T67" fmla="*/ 137 h 632"/>
                <a:gd name="T68" fmla="*/ 36 w 886"/>
                <a:gd name="T69" fmla="*/ 143 h 632"/>
                <a:gd name="T70" fmla="*/ 31 w 886"/>
                <a:gd name="T71" fmla="*/ 148 h 632"/>
                <a:gd name="T72" fmla="*/ 27 w 886"/>
                <a:gd name="T73" fmla="*/ 152 h 632"/>
                <a:gd name="T74" fmla="*/ 21 w 886"/>
                <a:gd name="T75" fmla="*/ 158 h 632"/>
                <a:gd name="T76" fmla="*/ 0 w 886"/>
                <a:gd name="T77" fmla="*/ 95 h 6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6"/>
                <a:gd name="T118" fmla="*/ 0 h 632"/>
                <a:gd name="T119" fmla="*/ 886 w 886"/>
                <a:gd name="T120" fmla="*/ 632 h 6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6" h="632">
                  <a:moveTo>
                    <a:pt x="0" y="382"/>
                  </a:moveTo>
                  <a:lnTo>
                    <a:pt x="23" y="359"/>
                  </a:lnTo>
                  <a:lnTo>
                    <a:pt x="49" y="333"/>
                  </a:lnTo>
                  <a:lnTo>
                    <a:pt x="78" y="308"/>
                  </a:lnTo>
                  <a:lnTo>
                    <a:pt x="111" y="280"/>
                  </a:lnTo>
                  <a:lnTo>
                    <a:pt x="144" y="255"/>
                  </a:lnTo>
                  <a:lnTo>
                    <a:pt x="176" y="233"/>
                  </a:lnTo>
                  <a:lnTo>
                    <a:pt x="205" y="214"/>
                  </a:lnTo>
                  <a:lnTo>
                    <a:pt x="253" y="186"/>
                  </a:lnTo>
                  <a:lnTo>
                    <a:pt x="296" y="162"/>
                  </a:lnTo>
                  <a:lnTo>
                    <a:pt x="344" y="138"/>
                  </a:lnTo>
                  <a:lnTo>
                    <a:pt x="400" y="111"/>
                  </a:lnTo>
                  <a:lnTo>
                    <a:pt x="460" y="86"/>
                  </a:lnTo>
                  <a:lnTo>
                    <a:pt x="514" y="67"/>
                  </a:lnTo>
                  <a:lnTo>
                    <a:pt x="577" y="49"/>
                  </a:lnTo>
                  <a:lnTo>
                    <a:pt x="642" y="30"/>
                  </a:lnTo>
                  <a:lnTo>
                    <a:pt x="706" y="17"/>
                  </a:lnTo>
                  <a:lnTo>
                    <a:pt x="803" y="0"/>
                  </a:lnTo>
                  <a:lnTo>
                    <a:pt x="886" y="250"/>
                  </a:lnTo>
                  <a:lnTo>
                    <a:pt x="830" y="259"/>
                  </a:lnTo>
                  <a:lnTo>
                    <a:pt x="752" y="274"/>
                  </a:lnTo>
                  <a:lnTo>
                    <a:pt x="685" y="292"/>
                  </a:lnTo>
                  <a:lnTo>
                    <a:pt x="615" y="311"/>
                  </a:lnTo>
                  <a:lnTo>
                    <a:pt x="560" y="329"/>
                  </a:lnTo>
                  <a:lnTo>
                    <a:pt x="508" y="350"/>
                  </a:lnTo>
                  <a:lnTo>
                    <a:pt x="462" y="368"/>
                  </a:lnTo>
                  <a:lnTo>
                    <a:pt x="416" y="391"/>
                  </a:lnTo>
                  <a:lnTo>
                    <a:pt x="376" y="413"/>
                  </a:lnTo>
                  <a:lnTo>
                    <a:pt x="331" y="436"/>
                  </a:lnTo>
                  <a:lnTo>
                    <a:pt x="294" y="460"/>
                  </a:lnTo>
                  <a:lnTo>
                    <a:pt x="260" y="482"/>
                  </a:lnTo>
                  <a:lnTo>
                    <a:pt x="231" y="502"/>
                  </a:lnTo>
                  <a:lnTo>
                    <a:pt x="199" y="527"/>
                  </a:lnTo>
                  <a:lnTo>
                    <a:pt x="174" y="549"/>
                  </a:lnTo>
                  <a:lnTo>
                    <a:pt x="145" y="570"/>
                  </a:lnTo>
                  <a:lnTo>
                    <a:pt x="123" y="591"/>
                  </a:lnTo>
                  <a:lnTo>
                    <a:pt x="106" y="608"/>
                  </a:lnTo>
                  <a:lnTo>
                    <a:pt x="83" y="63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0" name="Line 47"/>
            <p:cNvSpPr>
              <a:spLocks noChangeShapeType="1"/>
            </p:cNvSpPr>
            <p:nvPr/>
          </p:nvSpPr>
          <p:spPr bwMode="auto">
            <a:xfrm flipH="1">
              <a:off x="3069" y="1247"/>
              <a:ext cx="88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1" name="Line 48"/>
            <p:cNvSpPr>
              <a:spLocks noChangeShapeType="1"/>
            </p:cNvSpPr>
            <p:nvPr/>
          </p:nvSpPr>
          <p:spPr bwMode="auto">
            <a:xfrm flipH="1" flipV="1">
              <a:off x="3062" y="1285"/>
              <a:ext cx="108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2" name="Line 49"/>
            <p:cNvSpPr>
              <a:spLocks noChangeShapeType="1"/>
            </p:cNvSpPr>
            <p:nvPr/>
          </p:nvSpPr>
          <p:spPr bwMode="auto">
            <a:xfrm>
              <a:off x="3157" y="1245"/>
              <a:ext cx="13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Line 50"/>
            <p:cNvSpPr>
              <a:spLocks noChangeShapeType="1"/>
            </p:cNvSpPr>
            <p:nvPr/>
          </p:nvSpPr>
          <p:spPr bwMode="auto">
            <a:xfrm flipH="1">
              <a:off x="3068" y="1320"/>
              <a:ext cx="102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4" name="Line 51"/>
            <p:cNvSpPr>
              <a:spLocks noChangeShapeType="1"/>
            </p:cNvSpPr>
            <p:nvPr/>
          </p:nvSpPr>
          <p:spPr bwMode="auto">
            <a:xfrm flipH="1" flipV="1">
              <a:off x="3060" y="1284"/>
              <a:ext cx="9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5" name="Line 52"/>
            <p:cNvSpPr>
              <a:spLocks noChangeShapeType="1"/>
            </p:cNvSpPr>
            <p:nvPr/>
          </p:nvSpPr>
          <p:spPr bwMode="auto">
            <a:xfrm flipV="1">
              <a:off x="2947" y="1214"/>
              <a:ext cx="273" cy="133"/>
            </a:xfrm>
            <a:prstGeom prst="line">
              <a:avLst/>
            </a:prstGeom>
            <a:noFill/>
            <a:ln w="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6" name="Line 53"/>
            <p:cNvSpPr>
              <a:spLocks noChangeShapeType="1"/>
            </p:cNvSpPr>
            <p:nvPr/>
          </p:nvSpPr>
          <p:spPr bwMode="auto">
            <a:xfrm flipV="1">
              <a:off x="2944" y="1214"/>
              <a:ext cx="277" cy="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7" name="Freeform 54"/>
            <p:cNvSpPr>
              <a:spLocks/>
            </p:cNvSpPr>
            <p:nvPr/>
          </p:nvSpPr>
          <p:spPr bwMode="auto">
            <a:xfrm>
              <a:off x="2941" y="1140"/>
              <a:ext cx="166" cy="134"/>
            </a:xfrm>
            <a:custGeom>
              <a:avLst/>
              <a:gdLst>
                <a:gd name="T0" fmla="*/ 0 w 665"/>
                <a:gd name="T1" fmla="*/ 63 h 539"/>
                <a:gd name="T2" fmla="*/ 120 w 665"/>
                <a:gd name="T3" fmla="*/ 0 h 539"/>
                <a:gd name="T4" fmla="*/ 166 w 665"/>
                <a:gd name="T5" fmla="*/ 71 h 539"/>
                <a:gd name="T6" fmla="*/ 47 w 665"/>
                <a:gd name="T7" fmla="*/ 134 h 539"/>
                <a:gd name="T8" fmla="*/ 0 w 665"/>
                <a:gd name="T9" fmla="*/ 63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5"/>
                <a:gd name="T16" fmla="*/ 0 h 539"/>
                <a:gd name="T17" fmla="*/ 665 w 665"/>
                <a:gd name="T18" fmla="*/ 539 h 5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5" h="539">
                  <a:moveTo>
                    <a:pt x="0" y="254"/>
                  </a:moveTo>
                  <a:lnTo>
                    <a:pt x="481" y="0"/>
                  </a:lnTo>
                  <a:lnTo>
                    <a:pt x="665" y="287"/>
                  </a:lnTo>
                  <a:lnTo>
                    <a:pt x="187" y="539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BFD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8" name="Freeform 55"/>
            <p:cNvSpPr>
              <a:spLocks/>
            </p:cNvSpPr>
            <p:nvPr/>
          </p:nvSpPr>
          <p:spPr bwMode="auto">
            <a:xfrm>
              <a:off x="3061" y="1140"/>
              <a:ext cx="90" cy="80"/>
            </a:xfrm>
            <a:custGeom>
              <a:avLst/>
              <a:gdLst>
                <a:gd name="T0" fmla="*/ 0 w 360"/>
                <a:gd name="T1" fmla="*/ 0 h 321"/>
                <a:gd name="T2" fmla="*/ 66 w 360"/>
                <a:gd name="T3" fmla="*/ 42 h 321"/>
                <a:gd name="T4" fmla="*/ 90 w 360"/>
                <a:gd name="T5" fmla="*/ 80 h 321"/>
                <a:gd name="T6" fmla="*/ 46 w 360"/>
                <a:gd name="T7" fmla="*/ 71 h 321"/>
                <a:gd name="T8" fmla="*/ 0 w 360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21"/>
                <a:gd name="T17" fmla="*/ 360 w 360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21">
                  <a:moveTo>
                    <a:pt x="0" y="0"/>
                  </a:moveTo>
                  <a:lnTo>
                    <a:pt x="264" y="168"/>
                  </a:lnTo>
                  <a:lnTo>
                    <a:pt x="360" y="321"/>
                  </a:lnTo>
                  <a:lnTo>
                    <a:pt x="184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9" name="Freeform 56"/>
            <p:cNvSpPr>
              <a:spLocks/>
            </p:cNvSpPr>
            <p:nvPr/>
          </p:nvSpPr>
          <p:spPr bwMode="auto">
            <a:xfrm>
              <a:off x="2988" y="1211"/>
              <a:ext cx="162" cy="63"/>
            </a:xfrm>
            <a:custGeom>
              <a:avLst/>
              <a:gdLst>
                <a:gd name="T0" fmla="*/ 0 w 648"/>
                <a:gd name="T1" fmla="*/ 63 h 252"/>
                <a:gd name="T2" fmla="*/ 119 w 648"/>
                <a:gd name="T3" fmla="*/ 0 h 252"/>
                <a:gd name="T4" fmla="*/ 162 w 648"/>
                <a:gd name="T5" fmla="*/ 8 h 252"/>
                <a:gd name="T6" fmla="*/ 72 w 648"/>
                <a:gd name="T7" fmla="*/ 52 h 252"/>
                <a:gd name="T8" fmla="*/ 0 w 648"/>
                <a:gd name="T9" fmla="*/ 63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252"/>
                <a:gd name="T17" fmla="*/ 648 w 648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252">
                  <a:moveTo>
                    <a:pt x="0" y="252"/>
                  </a:moveTo>
                  <a:lnTo>
                    <a:pt x="476" y="0"/>
                  </a:lnTo>
                  <a:lnTo>
                    <a:pt x="648" y="32"/>
                  </a:lnTo>
                  <a:lnTo>
                    <a:pt x="288" y="207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0" name="Oval 57"/>
            <p:cNvSpPr>
              <a:spLocks noChangeArrowheads="1"/>
            </p:cNvSpPr>
            <p:nvPr/>
          </p:nvSpPr>
          <p:spPr bwMode="auto">
            <a:xfrm>
              <a:off x="2971" y="1190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0761" name="Oval 58"/>
            <p:cNvSpPr>
              <a:spLocks noChangeArrowheads="1"/>
            </p:cNvSpPr>
            <p:nvPr/>
          </p:nvSpPr>
          <p:spPr bwMode="auto">
            <a:xfrm>
              <a:off x="3019" y="1171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0762" name="Freeform 59"/>
            <p:cNvSpPr>
              <a:spLocks/>
            </p:cNvSpPr>
            <p:nvPr/>
          </p:nvSpPr>
          <p:spPr bwMode="auto">
            <a:xfrm>
              <a:off x="2657" y="1266"/>
              <a:ext cx="348" cy="277"/>
            </a:xfrm>
            <a:custGeom>
              <a:avLst/>
              <a:gdLst>
                <a:gd name="T0" fmla="*/ 0 w 1394"/>
                <a:gd name="T1" fmla="*/ 129 h 1110"/>
                <a:gd name="T2" fmla="*/ 249 w 1394"/>
                <a:gd name="T3" fmla="*/ 0 h 1110"/>
                <a:gd name="T4" fmla="*/ 348 w 1394"/>
                <a:gd name="T5" fmla="*/ 148 h 1110"/>
                <a:gd name="T6" fmla="*/ 99 w 1394"/>
                <a:gd name="T7" fmla="*/ 277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8" y="0"/>
                  </a:lnTo>
                  <a:lnTo>
                    <a:pt x="1394" y="595"/>
                  </a:lnTo>
                  <a:lnTo>
                    <a:pt x="397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3" name="Line 60"/>
            <p:cNvSpPr>
              <a:spLocks noChangeShapeType="1"/>
            </p:cNvSpPr>
            <p:nvPr/>
          </p:nvSpPr>
          <p:spPr bwMode="auto">
            <a:xfrm>
              <a:off x="2865" y="1289"/>
              <a:ext cx="98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4" name="Line 61"/>
            <p:cNvSpPr>
              <a:spLocks noChangeShapeType="1"/>
            </p:cNvSpPr>
            <p:nvPr/>
          </p:nvSpPr>
          <p:spPr bwMode="auto">
            <a:xfrm>
              <a:off x="2823" y="1311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5" name="Line 62"/>
            <p:cNvSpPr>
              <a:spLocks noChangeShapeType="1"/>
            </p:cNvSpPr>
            <p:nvPr/>
          </p:nvSpPr>
          <p:spPr bwMode="auto">
            <a:xfrm>
              <a:off x="2782" y="1332"/>
              <a:ext cx="98" cy="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6" name="Line 63"/>
            <p:cNvSpPr>
              <a:spLocks noChangeShapeType="1"/>
            </p:cNvSpPr>
            <p:nvPr/>
          </p:nvSpPr>
          <p:spPr bwMode="auto">
            <a:xfrm>
              <a:off x="2740" y="1351"/>
              <a:ext cx="100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7" name="Line 64"/>
            <p:cNvSpPr>
              <a:spLocks noChangeShapeType="1"/>
            </p:cNvSpPr>
            <p:nvPr/>
          </p:nvSpPr>
          <p:spPr bwMode="auto">
            <a:xfrm>
              <a:off x="2700" y="1373"/>
              <a:ext cx="98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8" name="Line 65"/>
            <p:cNvSpPr>
              <a:spLocks noChangeShapeType="1"/>
            </p:cNvSpPr>
            <p:nvPr/>
          </p:nvSpPr>
          <p:spPr bwMode="auto">
            <a:xfrm flipV="1">
              <a:off x="2679" y="1298"/>
              <a:ext cx="246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9" name="Line 66"/>
            <p:cNvSpPr>
              <a:spLocks noChangeShapeType="1"/>
            </p:cNvSpPr>
            <p:nvPr/>
          </p:nvSpPr>
          <p:spPr bwMode="auto">
            <a:xfrm flipV="1">
              <a:off x="2699" y="1326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0" name="Line 67"/>
            <p:cNvSpPr>
              <a:spLocks noChangeShapeType="1"/>
            </p:cNvSpPr>
            <p:nvPr/>
          </p:nvSpPr>
          <p:spPr bwMode="auto">
            <a:xfrm flipV="1">
              <a:off x="2718" y="1356"/>
              <a:ext cx="246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1" name="Line 68"/>
            <p:cNvSpPr>
              <a:spLocks noChangeShapeType="1"/>
            </p:cNvSpPr>
            <p:nvPr/>
          </p:nvSpPr>
          <p:spPr bwMode="auto">
            <a:xfrm flipV="1">
              <a:off x="2737" y="1385"/>
              <a:ext cx="245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2" name="Freeform 69"/>
            <p:cNvSpPr>
              <a:spLocks/>
            </p:cNvSpPr>
            <p:nvPr/>
          </p:nvSpPr>
          <p:spPr bwMode="auto">
            <a:xfrm>
              <a:off x="3167" y="1019"/>
              <a:ext cx="349" cy="278"/>
            </a:xfrm>
            <a:custGeom>
              <a:avLst/>
              <a:gdLst>
                <a:gd name="T0" fmla="*/ 0 w 1394"/>
                <a:gd name="T1" fmla="*/ 129 h 1110"/>
                <a:gd name="T2" fmla="*/ 250 w 1394"/>
                <a:gd name="T3" fmla="*/ 0 h 1110"/>
                <a:gd name="T4" fmla="*/ 349 w 1394"/>
                <a:gd name="T5" fmla="*/ 149 h 1110"/>
                <a:gd name="T6" fmla="*/ 99 w 1394"/>
                <a:gd name="T7" fmla="*/ 278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7" y="0"/>
                  </a:lnTo>
                  <a:lnTo>
                    <a:pt x="1394" y="595"/>
                  </a:lnTo>
                  <a:lnTo>
                    <a:pt x="396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3" name="Line 70"/>
            <p:cNvSpPr>
              <a:spLocks noChangeShapeType="1"/>
            </p:cNvSpPr>
            <p:nvPr/>
          </p:nvSpPr>
          <p:spPr bwMode="auto">
            <a:xfrm>
              <a:off x="3375" y="1043"/>
              <a:ext cx="99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4" name="Line 71"/>
            <p:cNvSpPr>
              <a:spLocks noChangeShapeType="1"/>
            </p:cNvSpPr>
            <p:nvPr/>
          </p:nvSpPr>
          <p:spPr bwMode="auto">
            <a:xfrm>
              <a:off x="3334" y="1065"/>
              <a:ext cx="97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5" name="Line 72"/>
            <p:cNvSpPr>
              <a:spLocks noChangeShapeType="1"/>
            </p:cNvSpPr>
            <p:nvPr/>
          </p:nvSpPr>
          <p:spPr bwMode="auto">
            <a:xfrm>
              <a:off x="3293" y="1086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6" name="Line 73"/>
            <p:cNvSpPr>
              <a:spLocks noChangeShapeType="1"/>
            </p:cNvSpPr>
            <p:nvPr/>
          </p:nvSpPr>
          <p:spPr bwMode="auto">
            <a:xfrm>
              <a:off x="3250" y="1104"/>
              <a:ext cx="101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7" name="Line 74"/>
            <p:cNvSpPr>
              <a:spLocks noChangeShapeType="1"/>
            </p:cNvSpPr>
            <p:nvPr/>
          </p:nvSpPr>
          <p:spPr bwMode="auto">
            <a:xfrm>
              <a:off x="3211" y="1127"/>
              <a:ext cx="97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8" name="Line 75"/>
            <p:cNvSpPr>
              <a:spLocks noChangeShapeType="1"/>
            </p:cNvSpPr>
            <p:nvPr/>
          </p:nvSpPr>
          <p:spPr bwMode="auto">
            <a:xfrm flipV="1">
              <a:off x="3190" y="1052"/>
              <a:ext cx="246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79" name="Line 76"/>
            <p:cNvSpPr>
              <a:spLocks noChangeShapeType="1"/>
            </p:cNvSpPr>
            <p:nvPr/>
          </p:nvSpPr>
          <p:spPr bwMode="auto">
            <a:xfrm flipV="1">
              <a:off x="3210" y="1080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0" name="Line 77"/>
            <p:cNvSpPr>
              <a:spLocks noChangeShapeType="1"/>
            </p:cNvSpPr>
            <p:nvPr/>
          </p:nvSpPr>
          <p:spPr bwMode="auto">
            <a:xfrm flipV="1">
              <a:off x="3228" y="1109"/>
              <a:ext cx="247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1" name="Line 78"/>
            <p:cNvSpPr>
              <a:spLocks noChangeShapeType="1"/>
            </p:cNvSpPr>
            <p:nvPr/>
          </p:nvSpPr>
          <p:spPr bwMode="auto">
            <a:xfrm flipV="1">
              <a:off x="3248" y="1138"/>
              <a:ext cx="245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82" name="Freeform 79"/>
            <p:cNvSpPr>
              <a:spLocks/>
            </p:cNvSpPr>
            <p:nvPr/>
          </p:nvSpPr>
          <p:spPr bwMode="auto">
            <a:xfrm>
              <a:off x="3016" y="1232"/>
              <a:ext cx="80" cy="125"/>
            </a:xfrm>
            <a:custGeom>
              <a:avLst/>
              <a:gdLst>
                <a:gd name="T0" fmla="*/ 28 w 321"/>
                <a:gd name="T1" fmla="*/ 0 h 501"/>
                <a:gd name="T2" fmla="*/ 80 w 321"/>
                <a:gd name="T3" fmla="*/ 0 h 501"/>
                <a:gd name="T4" fmla="*/ 69 w 321"/>
                <a:gd name="T5" fmla="*/ 18 h 501"/>
                <a:gd name="T6" fmla="*/ 64 w 321"/>
                <a:gd name="T7" fmla="*/ 34 h 501"/>
                <a:gd name="T8" fmla="*/ 58 w 321"/>
                <a:gd name="T9" fmla="*/ 54 h 501"/>
                <a:gd name="T10" fmla="*/ 57 w 321"/>
                <a:gd name="T11" fmla="*/ 67 h 501"/>
                <a:gd name="T12" fmla="*/ 56 w 321"/>
                <a:gd name="T13" fmla="*/ 84 h 501"/>
                <a:gd name="T14" fmla="*/ 57 w 321"/>
                <a:gd name="T15" fmla="*/ 94 h 501"/>
                <a:gd name="T16" fmla="*/ 57 w 321"/>
                <a:gd name="T17" fmla="*/ 106 h 501"/>
                <a:gd name="T18" fmla="*/ 59 w 321"/>
                <a:gd name="T19" fmla="*/ 115 h 501"/>
                <a:gd name="T20" fmla="*/ 61 w 321"/>
                <a:gd name="T21" fmla="*/ 125 h 501"/>
                <a:gd name="T22" fmla="*/ 4 w 321"/>
                <a:gd name="T23" fmla="*/ 125 h 501"/>
                <a:gd name="T24" fmla="*/ 3 w 321"/>
                <a:gd name="T25" fmla="*/ 117 h 501"/>
                <a:gd name="T26" fmla="*/ 1 w 321"/>
                <a:gd name="T27" fmla="*/ 107 h 501"/>
                <a:gd name="T28" fmla="*/ 0 w 321"/>
                <a:gd name="T29" fmla="*/ 97 h 501"/>
                <a:gd name="T30" fmla="*/ 0 w 321"/>
                <a:gd name="T31" fmla="*/ 86 h 501"/>
                <a:gd name="T32" fmla="*/ 1 w 321"/>
                <a:gd name="T33" fmla="*/ 77 h 501"/>
                <a:gd name="T34" fmla="*/ 1 w 321"/>
                <a:gd name="T35" fmla="*/ 69 h 501"/>
                <a:gd name="T36" fmla="*/ 2 w 321"/>
                <a:gd name="T37" fmla="*/ 59 h 501"/>
                <a:gd name="T38" fmla="*/ 5 w 321"/>
                <a:gd name="T39" fmla="*/ 49 h 501"/>
                <a:gd name="T40" fmla="*/ 8 w 321"/>
                <a:gd name="T41" fmla="*/ 40 h 501"/>
                <a:gd name="T42" fmla="*/ 12 w 321"/>
                <a:gd name="T43" fmla="*/ 28 h 501"/>
                <a:gd name="T44" fmla="*/ 17 w 321"/>
                <a:gd name="T45" fmla="*/ 18 h 501"/>
                <a:gd name="T46" fmla="*/ 22 w 321"/>
                <a:gd name="T47" fmla="*/ 8 h 501"/>
                <a:gd name="T48" fmla="*/ 28 w 321"/>
                <a:gd name="T49" fmla="*/ 0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501"/>
                <a:gd name="T77" fmla="*/ 321 w 321"/>
                <a:gd name="T78" fmla="*/ 501 h 5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501">
                  <a:moveTo>
                    <a:pt x="111" y="0"/>
                  </a:moveTo>
                  <a:lnTo>
                    <a:pt x="321" y="0"/>
                  </a:lnTo>
                  <a:lnTo>
                    <a:pt x="278" y="71"/>
                  </a:lnTo>
                  <a:lnTo>
                    <a:pt x="255" y="136"/>
                  </a:lnTo>
                  <a:lnTo>
                    <a:pt x="234" y="217"/>
                  </a:lnTo>
                  <a:lnTo>
                    <a:pt x="227" y="268"/>
                  </a:lnTo>
                  <a:lnTo>
                    <a:pt x="225" y="335"/>
                  </a:lnTo>
                  <a:lnTo>
                    <a:pt x="227" y="376"/>
                  </a:lnTo>
                  <a:lnTo>
                    <a:pt x="230" y="423"/>
                  </a:lnTo>
                  <a:lnTo>
                    <a:pt x="236" y="459"/>
                  </a:lnTo>
                  <a:lnTo>
                    <a:pt x="246" y="500"/>
                  </a:lnTo>
                  <a:lnTo>
                    <a:pt x="17" y="501"/>
                  </a:lnTo>
                  <a:lnTo>
                    <a:pt x="11" y="468"/>
                  </a:lnTo>
                  <a:lnTo>
                    <a:pt x="3" y="429"/>
                  </a:lnTo>
                  <a:lnTo>
                    <a:pt x="1" y="388"/>
                  </a:lnTo>
                  <a:lnTo>
                    <a:pt x="0" y="346"/>
                  </a:lnTo>
                  <a:lnTo>
                    <a:pt x="3" y="308"/>
                  </a:lnTo>
                  <a:lnTo>
                    <a:pt x="5" y="276"/>
                  </a:lnTo>
                  <a:lnTo>
                    <a:pt x="10" y="237"/>
                  </a:lnTo>
                  <a:lnTo>
                    <a:pt x="20" y="198"/>
                  </a:lnTo>
                  <a:lnTo>
                    <a:pt x="31" y="159"/>
                  </a:lnTo>
                  <a:lnTo>
                    <a:pt x="48" y="111"/>
                  </a:lnTo>
                  <a:lnTo>
                    <a:pt x="67" y="74"/>
                  </a:lnTo>
                  <a:lnTo>
                    <a:pt x="88" y="3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3" name="Freeform 80"/>
            <p:cNvSpPr>
              <a:spLocks/>
            </p:cNvSpPr>
            <p:nvPr/>
          </p:nvSpPr>
          <p:spPr bwMode="auto">
            <a:xfrm>
              <a:off x="3049" y="1186"/>
              <a:ext cx="135" cy="125"/>
            </a:xfrm>
            <a:custGeom>
              <a:avLst/>
              <a:gdLst>
                <a:gd name="T0" fmla="*/ 0 w 540"/>
                <a:gd name="T1" fmla="*/ 111 h 502"/>
                <a:gd name="T2" fmla="*/ 2 w 540"/>
                <a:gd name="T3" fmla="*/ 102 h 502"/>
                <a:gd name="T4" fmla="*/ 7 w 540"/>
                <a:gd name="T5" fmla="*/ 89 h 502"/>
                <a:gd name="T6" fmla="*/ 12 w 540"/>
                <a:gd name="T7" fmla="*/ 78 h 502"/>
                <a:gd name="T8" fmla="*/ 18 w 540"/>
                <a:gd name="T9" fmla="*/ 66 h 502"/>
                <a:gd name="T10" fmla="*/ 25 w 540"/>
                <a:gd name="T11" fmla="*/ 55 h 502"/>
                <a:gd name="T12" fmla="*/ 33 w 540"/>
                <a:gd name="T13" fmla="*/ 46 h 502"/>
                <a:gd name="T14" fmla="*/ 40 w 540"/>
                <a:gd name="T15" fmla="*/ 37 h 502"/>
                <a:gd name="T16" fmla="*/ 50 w 540"/>
                <a:gd name="T17" fmla="*/ 27 h 502"/>
                <a:gd name="T18" fmla="*/ 57 w 540"/>
                <a:gd name="T19" fmla="*/ 22 h 502"/>
                <a:gd name="T20" fmla="*/ 63 w 540"/>
                <a:gd name="T21" fmla="*/ 17 h 502"/>
                <a:gd name="T22" fmla="*/ 75 w 540"/>
                <a:gd name="T23" fmla="*/ 9 h 502"/>
                <a:gd name="T24" fmla="*/ 83 w 540"/>
                <a:gd name="T25" fmla="*/ 4 h 502"/>
                <a:gd name="T26" fmla="*/ 91 w 540"/>
                <a:gd name="T27" fmla="*/ 0 h 502"/>
                <a:gd name="T28" fmla="*/ 135 w 540"/>
                <a:gd name="T29" fmla="*/ 14 h 502"/>
                <a:gd name="T30" fmla="*/ 122 w 540"/>
                <a:gd name="T31" fmla="*/ 22 h 502"/>
                <a:gd name="T32" fmla="*/ 113 w 540"/>
                <a:gd name="T33" fmla="*/ 27 h 502"/>
                <a:gd name="T34" fmla="*/ 104 w 540"/>
                <a:gd name="T35" fmla="*/ 34 h 502"/>
                <a:gd name="T36" fmla="*/ 96 w 540"/>
                <a:gd name="T37" fmla="*/ 40 h 502"/>
                <a:gd name="T38" fmla="*/ 89 w 540"/>
                <a:gd name="T39" fmla="*/ 46 h 502"/>
                <a:gd name="T40" fmla="*/ 83 w 540"/>
                <a:gd name="T41" fmla="*/ 53 h 502"/>
                <a:gd name="T42" fmla="*/ 76 w 540"/>
                <a:gd name="T43" fmla="*/ 62 h 502"/>
                <a:gd name="T44" fmla="*/ 70 w 540"/>
                <a:gd name="T45" fmla="*/ 70 h 502"/>
                <a:gd name="T46" fmla="*/ 65 w 540"/>
                <a:gd name="T47" fmla="*/ 77 h 502"/>
                <a:gd name="T48" fmla="*/ 59 w 540"/>
                <a:gd name="T49" fmla="*/ 88 h 502"/>
                <a:gd name="T50" fmla="*/ 53 w 540"/>
                <a:gd name="T51" fmla="*/ 98 h 502"/>
                <a:gd name="T52" fmla="*/ 50 w 540"/>
                <a:gd name="T53" fmla="*/ 106 h 502"/>
                <a:gd name="T54" fmla="*/ 46 w 540"/>
                <a:gd name="T55" fmla="*/ 116 h 502"/>
                <a:gd name="T56" fmla="*/ 44 w 540"/>
                <a:gd name="T57" fmla="*/ 125 h 502"/>
                <a:gd name="T58" fmla="*/ 0 w 540"/>
                <a:gd name="T59" fmla="*/ 111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0"/>
                <a:gd name="T91" fmla="*/ 0 h 502"/>
                <a:gd name="T92" fmla="*/ 540 w 540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0" h="502">
                  <a:moveTo>
                    <a:pt x="0" y="445"/>
                  </a:moveTo>
                  <a:lnTo>
                    <a:pt x="10" y="409"/>
                  </a:lnTo>
                  <a:lnTo>
                    <a:pt x="28" y="357"/>
                  </a:lnTo>
                  <a:lnTo>
                    <a:pt x="48" y="313"/>
                  </a:lnTo>
                  <a:lnTo>
                    <a:pt x="74" y="264"/>
                  </a:lnTo>
                  <a:lnTo>
                    <a:pt x="102" y="221"/>
                  </a:lnTo>
                  <a:lnTo>
                    <a:pt x="131" y="183"/>
                  </a:lnTo>
                  <a:lnTo>
                    <a:pt x="161" y="148"/>
                  </a:lnTo>
                  <a:lnTo>
                    <a:pt x="202" y="110"/>
                  </a:lnTo>
                  <a:lnTo>
                    <a:pt x="229" y="87"/>
                  </a:lnTo>
                  <a:lnTo>
                    <a:pt x="254" y="68"/>
                  </a:lnTo>
                  <a:lnTo>
                    <a:pt x="300" y="37"/>
                  </a:lnTo>
                  <a:lnTo>
                    <a:pt x="333" y="16"/>
                  </a:lnTo>
                  <a:lnTo>
                    <a:pt x="365" y="0"/>
                  </a:lnTo>
                  <a:lnTo>
                    <a:pt x="540" y="57"/>
                  </a:lnTo>
                  <a:lnTo>
                    <a:pt x="487" y="87"/>
                  </a:lnTo>
                  <a:lnTo>
                    <a:pt x="452" y="110"/>
                  </a:lnTo>
                  <a:lnTo>
                    <a:pt x="415" y="135"/>
                  </a:lnTo>
                  <a:lnTo>
                    <a:pt x="385" y="162"/>
                  </a:lnTo>
                  <a:lnTo>
                    <a:pt x="356" y="186"/>
                  </a:lnTo>
                  <a:lnTo>
                    <a:pt x="333" y="213"/>
                  </a:lnTo>
                  <a:lnTo>
                    <a:pt x="305" y="247"/>
                  </a:lnTo>
                  <a:lnTo>
                    <a:pt x="279" y="281"/>
                  </a:lnTo>
                  <a:lnTo>
                    <a:pt x="259" y="311"/>
                  </a:lnTo>
                  <a:lnTo>
                    <a:pt x="235" y="353"/>
                  </a:lnTo>
                  <a:lnTo>
                    <a:pt x="213" y="395"/>
                  </a:lnTo>
                  <a:lnTo>
                    <a:pt x="200" y="427"/>
                  </a:lnTo>
                  <a:lnTo>
                    <a:pt x="185" y="465"/>
                  </a:lnTo>
                  <a:lnTo>
                    <a:pt x="178" y="502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65" name="Group 81"/>
          <p:cNvGrpSpPr>
            <a:grpSpLocks/>
          </p:cNvGrpSpPr>
          <p:nvPr/>
        </p:nvGrpSpPr>
        <p:grpSpPr bwMode="auto">
          <a:xfrm>
            <a:off x="3467100" y="3386138"/>
            <a:ext cx="495300" cy="196850"/>
            <a:chOff x="2657" y="1019"/>
            <a:chExt cx="859" cy="524"/>
          </a:xfrm>
        </p:grpSpPr>
        <p:sp>
          <p:nvSpPr>
            <p:cNvPr id="70714" name="Freeform 82"/>
            <p:cNvSpPr>
              <a:spLocks/>
            </p:cNvSpPr>
            <p:nvPr/>
          </p:nvSpPr>
          <p:spPr bwMode="auto">
            <a:xfrm>
              <a:off x="3014" y="1284"/>
              <a:ext cx="222" cy="158"/>
            </a:xfrm>
            <a:custGeom>
              <a:avLst/>
              <a:gdLst>
                <a:gd name="T0" fmla="*/ 0 w 886"/>
                <a:gd name="T1" fmla="*/ 95 h 632"/>
                <a:gd name="T2" fmla="*/ 6 w 886"/>
                <a:gd name="T3" fmla="*/ 90 h 632"/>
                <a:gd name="T4" fmla="*/ 12 w 886"/>
                <a:gd name="T5" fmla="*/ 83 h 632"/>
                <a:gd name="T6" fmla="*/ 20 w 886"/>
                <a:gd name="T7" fmla="*/ 77 h 632"/>
                <a:gd name="T8" fmla="*/ 28 w 886"/>
                <a:gd name="T9" fmla="*/ 70 h 632"/>
                <a:gd name="T10" fmla="*/ 36 w 886"/>
                <a:gd name="T11" fmla="*/ 64 h 632"/>
                <a:gd name="T12" fmla="*/ 44 w 886"/>
                <a:gd name="T13" fmla="*/ 58 h 632"/>
                <a:gd name="T14" fmla="*/ 51 w 886"/>
                <a:gd name="T15" fmla="*/ 53 h 632"/>
                <a:gd name="T16" fmla="*/ 63 w 886"/>
                <a:gd name="T17" fmla="*/ 46 h 632"/>
                <a:gd name="T18" fmla="*/ 74 w 886"/>
                <a:gd name="T19" fmla="*/ 40 h 632"/>
                <a:gd name="T20" fmla="*/ 86 w 886"/>
                <a:gd name="T21" fmla="*/ 35 h 632"/>
                <a:gd name="T22" fmla="*/ 100 w 886"/>
                <a:gd name="T23" fmla="*/ 28 h 632"/>
                <a:gd name="T24" fmla="*/ 115 w 886"/>
                <a:gd name="T25" fmla="*/ 21 h 632"/>
                <a:gd name="T26" fmla="*/ 129 w 886"/>
                <a:gd name="T27" fmla="*/ 17 h 632"/>
                <a:gd name="T28" fmla="*/ 145 w 886"/>
                <a:gd name="T29" fmla="*/ 12 h 632"/>
                <a:gd name="T30" fmla="*/ 161 w 886"/>
                <a:gd name="T31" fmla="*/ 7 h 632"/>
                <a:gd name="T32" fmla="*/ 177 w 886"/>
                <a:gd name="T33" fmla="*/ 4 h 632"/>
                <a:gd name="T34" fmla="*/ 201 w 886"/>
                <a:gd name="T35" fmla="*/ 0 h 632"/>
                <a:gd name="T36" fmla="*/ 222 w 886"/>
                <a:gd name="T37" fmla="*/ 62 h 632"/>
                <a:gd name="T38" fmla="*/ 208 w 886"/>
                <a:gd name="T39" fmla="*/ 65 h 632"/>
                <a:gd name="T40" fmla="*/ 188 w 886"/>
                <a:gd name="T41" fmla="*/ 69 h 632"/>
                <a:gd name="T42" fmla="*/ 172 w 886"/>
                <a:gd name="T43" fmla="*/ 73 h 632"/>
                <a:gd name="T44" fmla="*/ 154 w 886"/>
                <a:gd name="T45" fmla="*/ 78 h 632"/>
                <a:gd name="T46" fmla="*/ 140 w 886"/>
                <a:gd name="T47" fmla="*/ 82 h 632"/>
                <a:gd name="T48" fmla="*/ 127 w 886"/>
                <a:gd name="T49" fmla="*/ 87 h 632"/>
                <a:gd name="T50" fmla="*/ 116 w 886"/>
                <a:gd name="T51" fmla="*/ 92 h 632"/>
                <a:gd name="T52" fmla="*/ 104 w 886"/>
                <a:gd name="T53" fmla="*/ 98 h 632"/>
                <a:gd name="T54" fmla="*/ 94 w 886"/>
                <a:gd name="T55" fmla="*/ 103 h 632"/>
                <a:gd name="T56" fmla="*/ 83 w 886"/>
                <a:gd name="T57" fmla="*/ 109 h 632"/>
                <a:gd name="T58" fmla="*/ 74 w 886"/>
                <a:gd name="T59" fmla="*/ 115 h 632"/>
                <a:gd name="T60" fmla="*/ 65 w 886"/>
                <a:gd name="T61" fmla="*/ 120 h 632"/>
                <a:gd name="T62" fmla="*/ 58 w 886"/>
                <a:gd name="T63" fmla="*/ 125 h 632"/>
                <a:gd name="T64" fmla="*/ 50 w 886"/>
                <a:gd name="T65" fmla="*/ 132 h 632"/>
                <a:gd name="T66" fmla="*/ 44 w 886"/>
                <a:gd name="T67" fmla="*/ 137 h 632"/>
                <a:gd name="T68" fmla="*/ 36 w 886"/>
                <a:gd name="T69" fmla="*/ 143 h 632"/>
                <a:gd name="T70" fmla="*/ 31 w 886"/>
                <a:gd name="T71" fmla="*/ 148 h 632"/>
                <a:gd name="T72" fmla="*/ 27 w 886"/>
                <a:gd name="T73" fmla="*/ 152 h 632"/>
                <a:gd name="T74" fmla="*/ 21 w 886"/>
                <a:gd name="T75" fmla="*/ 158 h 632"/>
                <a:gd name="T76" fmla="*/ 0 w 886"/>
                <a:gd name="T77" fmla="*/ 95 h 6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6"/>
                <a:gd name="T118" fmla="*/ 0 h 632"/>
                <a:gd name="T119" fmla="*/ 886 w 886"/>
                <a:gd name="T120" fmla="*/ 632 h 6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6" h="632">
                  <a:moveTo>
                    <a:pt x="0" y="382"/>
                  </a:moveTo>
                  <a:lnTo>
                    <a:pt x="23" y="359"/>
                  </a:lnTo>
                  <a:lnTo>
                    <a:pt x="49" y="333"/>
                  </a:lnTo>
                  <a:lnTo>
                    <a:pt x="78" y="308"/>
                  </a:lnTo>
                  <a:lnTo>
                    <a:pt x="111" y="280"/>
                  </a:lnTo>
                  <a:lnTo>
                    <a:pt x="144" y="255"/>
                  </a:lnTo>
                  <a:lnTo>
                    <a:pt x="176" y="233"/>
                  </a:lnTo>
                  <a:lnTo>
                    <a:pt x="205" y="214"/>
                  </a:lnTo>
                  <a:lnTo>
                    <a:pt x="253" y="186"/>
                  </a:lnTo>
                  <a:lnTo>
                    <a:pt x="296" y="162"/>
                  </a:lnTo>
                  <a:lnTo>
                    <a:pt x="344" y="138"/>
                  </a:lnTo>
                  <a:lnTo>
                    <a:pt x="400" y="111"/>
                  </a:lnTo>
                  <a:lnTo>
                    <a:pt x="460" y="86"/>
                  </a:lnTo>
                  <a:lnTo>
                    <a:pt x="514" y="67"/>
                  </a:lnTo>
                  <a:lnTo>
                    <a:pt x="577" y="49"/>
                  </a:lnTo>
                  <a:lnTo>
                    <a:pt x="642" y="30"/>
                  </a:lnTo>
                  <a:lnTo>
                    <a:pt x="706" y="17"/>
                  </a:lnTo>
                  <a:lnTo>
                    <a:pt x="803" y="0"/>
                  </a:lnTo>
                  <a:lnTo>
                    <a:pt x="886" y="250"/>
                  </a:lnTo>
                  <a:lnTo>
                    <a:pt x="830" y="259"/>
                  </a:lnTo>
                  <a:lnTo>
                    <a:pt x="752" y="274"/>
                  </a:lnTo>
                  <a:lnTo>
                    <a:pt x="685" y="292"/>
                  </a:lnTo>
                  <a:lnTo>
                    <a:pt x="615" y="311"/>
                  </a:lnTo>
                  <a:lnTo>
                    <a:pt x="560" y="329"/>
                  </a:lnTo>
                  <a:lnTo>
                    <a:pt x="508" y="350"/>
                  </a:lnTo>
                  <a:lnTo>
                    <a:pt x="462" y="368"/>
                  </a:lnTo>
                  <a:lnTo>
                    <a:pt x="416" y="391"/>
                  </a:lnTo>
                  <a:lnTo>
                    <a:pt x="376" y="413"/>
                  </a:lnTo>
                  <a:lnTo>
                    <a:pt x="331" y="436"/>
                  </a:lnTo>
                  <a:lnTo>
                    <a:pt x="294" y="460"/>
                  </a:lnTo>
                  <a:lnTo>
                    <a:pt x="260" y="482"/>
                  </a:lnTo>
                  <a:lnTo>
                    <a:pt x="231" y="502"/>
                  </a:lnTo>
                  <a:lnTo>
                    <a:pt x="199" y="527"/>
                  </a:lnTo>
                  <a:lnTo>
                    <a:pt x="174" y="549"/>
                  </a:lnTo>
                  <a:lnTo>
                    <a:pt x="145" y="570"/>
                  </a:lnTo>
                  <a:lnTo>
                    <a:pt x="123" y="591"/>
                  </a:lnTo>
                  <a:lnTo>
                    <a:pt x="106" y="608"/>
                  </a:lnTo>
                  <a:lnTo>
                    <a:pt x="83" y="63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5" name="Line 83"/>
            <p:cNvSpPr>
              <a:spLocks noChangeShapeType="1"/>
            </p:cNvSpPr>
            <p:nvPr/>
          </p:nvSpPr>
          <p:spPr bwMode="auto">
            <a:xfrm flipH="1">
              <a:off x="3069" y="1247"/>
              <a:ext cx="88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Line 84"/>
            <p:cNvSpPr>
              <a:spLocks noChangeShapeType="1"/>
            </p:cNvSpPr>
            <p:nvPr/>
          </p:nvSpPr>
          <p:spPr bwMode="auto">
            <a:xfrm flipH="1" flipV="1">
              <a:off x="3062" y="1285"/>
              <a:ext cx="108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Line 85"/>
            <p:cNvSpPr>
              <a:spLocks noChangeShapeType="1"/>
            </p:cNvSpPr>
            <p:nvPr/>
          </p:nvSpPr>
          <p:spPr bwMode="auto">
            <a:xfrm>
              <a:off x="3157" y="1245"/>
              <a:ext cx="13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Line 86"/>
            <p:cNvSpPr>
              <a:spLocks noChangeShapeType="1"/>
            </p:cNvSpPr>
            <p:nvPr/>
          </p:nvSpPr>
          <p:spPr bwMode="auto">
            <a:xfrm flipH="1">
              <a:off x="3068" y="1320"/>
              <a:ext cx="102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Line 87"/>
            <p:cNvSpPr>
              <a:spLocks noChangeShapeType="1"/>
            </p:cNvSpPr>
            <p:nvPr/>
          </p:nvSpPr>
          <p:spPr bwMode="auto">
            <a:xfrm flipH="1" flipV="1">
              <a:off x="3060" y="1284"/>
              <a:ext cx="9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0" name="Line 88"/>
            <p:cNvSpPr>
              <a:spLocks noChangeShapeType="1"/>
            </p:cNvSpPr>
            <p:nvPr/>
          </p:nvSpPr>
          <p:spPr bwMode="auto">
            <a:xfrm flipV="1">
              <a:off x="2947" y="1214"/>
              <a:ext cx="273" cy="133"/>
            </a:xfrm>
            <a:prstGeom prst="line">
              <a:avLst/>
            </a:prstGeom>
            <a:noFill/>
            <a:ln w="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Line 89"/>
            <p:cNvSpPr>
              <a:spLocks noChangeShapeType="1"/>
            </p:cNvSpPr>
            <p:nvPr/>
          </p:nvSpPr>
          <p:spPr bwMode="auto">
            <a:xfrm flipV="1">
              <a:off x="2944" y="1214"/>
              <a:ext cx="277" cy="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90"/>
            <p:cNvSpPr>
              <a:spLocks/>
            </p:cNvSpPr>
            <p:nvPr/>
          </p:nvSpPr>
          <p:spPr bwMode="auto">
            <a:xfrm>
              <a:off x="2941" y="1140"/>
              <a:ext cx="166" cy="134"/>
            </a:xfrm>
            <a:custGeom>
              <a:avLst/>
              <a:gdLst>
                <a:gd name="T0" fmla="*/ 0 w 665"/>
                <a:gd name="T1" fmla="*/ 63 h 539"/>
                <a:gd name="T2" fmla="*/ 120 w 665"/>
                <a:gd name="T3" fmla="*/ 0 h 539"/>
                <a:gd name="T4" fmla="*/ 166 w 665"/>
                <a:gd name="T5" fmla="*/ 71 h 539"/>
                <a:gd name="T6" fmla="*/ 47 w 665"/>
                <a:gd name="T7" fmla="*/ 134 h 539"/>
                <a:gd name="T8" fmla="*/ 0 w 665"/>
                <a:gd name="T9" fmla="*/ 63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5"/>
                <a:gd name="T16" fmla="*/ 0 h 539"/>
                <a:gd name="T17" fmla="*/ 665 w 665"/>
                <a:gd name="T18" fmla="*/ 539 h 5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5" h="539">
                  <a:moveTo>
                    <a:pt x="0" y="254"/>
                  </a:moveTo>
                  <a:lnTo>
                    <a:pt x="481" y="0"/>
                  </a:lnTo>
                  <a:lnTo>
                    <a:pt x="665" y="287"/>
                  </a:lnTo>
                  <a:lnTo>
                    <a:pt x="187" y="539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BFD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91"/>
            <p:cNvSpPr>
              <a:spLocks/>
            </p:cNvSpPr>
            <p:nvPr/>
          </p:nvSpPr>
          <p:spPr bwMode="auto">
            <a:xfrm>
              <a:off x="3061" y="1140"/>
              <a:ext cx="90" cy="80"/>
            </a:xfrm>
            <a:custGeom>
              <a:avLst/>
              <a:gdLst>
                <a:gd name="T0" fmla="*/ 0 w 360"/>
                <a:gd name="T1" fmla="*/ 0 h 321"/>
                <a:gd name="T2" fmla="*/ 66 w 360"/>
                <a:gd name="T3" fmla="*/ 42 h 321"/>
                <a:gd name="T4" fmla="*/ 90 w 360"/>
                <a:gd name="T5" fmla="*/ 80 h 321"/>
                <a:gd name="T6" fmla="*/ 46 w 360"/>
                <a:gd name="T7" fmla="*/ 71 h 321"/>
                <a:gd name="T8" fmla="*/ 0 w 360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21"/>
                <a:gd name="T17" fmla="*/ 360 w 360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21">
                  <a:moveTo>
                    <a:pt x="0" y="0"/>
                  </a:moveTo>
                  <a:lnTo>
                    <a:pt x="264" y="168"/>
                  </a:lnTo>
                  <a:lnTo>
                    <a:pt x="360" y="321"/>
                  </a:lnTo>
                  <a:lnTo>
                    <a:pt x="184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92"/>
            <p:cNvSpPr>
              <a:spLocks/>
            </p:cNvSpPr>
            <p:nvPr/>
          </p:nvSpPr>
          <p:spPr bwMode="auto">
            <a:xfrm>
              <a:off x="2988" y="1211"/>
              <a:ext cx="162" cy="63"/>
            </a:xfrm>
            <a:custGeom>
              <a:avLst/>
              <a:gdLst>
                <a:gd name="T0" fmla="*/ 0 w 648"/>
                <a:gd name="T1" fmla="*/ 63 h 252"/>
                <a:gd name="T2" fmla="*/ 119 w 648"/>
                <a:gd name="T3" fmla="*/ 0 h 252"/>
                <a:gd name="T4" fmla="*/ 162 w 648"/>
                <a:gd name="T5" fmla="*/ 8 h 252"/>
                <a:gd name="T6" fmla="*/ 72 w 648"/>
                <a:gd name="T7" fmla="*/ 52 h 252"/>
                <a:gd name="T8" fmla="*/ 0 w 648"/>
                <a:gd name="T9" fmla="*/ 63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252"/>
                <a:gd name="T17" fmla="*/ 648 w 648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252">
                  <a:moveTo>
                    <a:pt x="0" y="252"/>
                  </a:moveTo>
                  <a:lnTo>
                    <a:pt x="476" y="0"/>
                  </a:lnTo>
                  <a:lnTo>
                    <a:pt x="648" y="32"/>
                  </a:lnTo>
                  <a:lnTo>
                    <a:pt x="288" y="207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5" name="Oval 93"/>
            <p:cNvSpPr>
              <a:spLocks noChangeArrowheads="1"/>
            </p:cNvSpPr>
            <p:nvPr/>
          </p:nvSpPr>
          <p:spPr bwMode="auto">
            <a:xfrm>
              <a:off x="2971" y="1190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0726" name="Oval 94"/>
            <p:cNvSpPr>
              <a:spLocks noChangeArrowheads="1"/>
            </p:cNvSpPr>
            <p:nvPr/>
          </p:nvSpPr>
          <p:spPr bwMode="auto">
            <a:xfrm>
              <a:off x="3019" y="1171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0727" name="Freeform 95"/>
            <p:cNvSpPr>
              <a:spLocks/>
            </p:cNvSpPr>
            <p:nvPr/>
          </p:nvSpPr>
          <p:spPr bwMode="auto">
            <a:xfrm>
              <a:off x="2657" y="1266"/>
              <a:ext cx="348" cy="277"/>
            </a:xfrm>
            <a:custGeom>
              <a:avLst/>
              <a:gdLst>
                <a:gd name="T0" fmla="*/ 0 w 1394"/>
                <a:gd name="T1" fmla="*/ 129 h 1110"/>
                <a:gd name="T2" fmla="*/ 249 w 1394"/>
                <a:gd name="T3" fmla="*/ 0 h 1110"/>
                <a:gd name="T4" fmla="*/ 348 w 1394"/>
                <a:gd name="T5" fmla="*/ 148 h 1110"/>
                <a:gd name="T6" fmla="*/ 99 w 1394"/>
                <a:gd name="T7" fmla="*/ 277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8" y="0"/>
                  </a:lnTo>
                  <a:lnTo>
                    <a:pt x="1394" y="595"/>
                  </a:lnTo>
                  <a:lnTo>
                    <a:pt x="397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Line 96"/>
            <p:cNvSpPr>
              <a:spLocks noChangeShapeType="1"/>
            </p:cNvSpPr>
            <p:nvPr/>
          </p:nvSpPr>
          <p:spPr bwMode="auto">
            <a:xfrm>
              <a:off x="2865" y="1289"/>
              <a:ext cx="98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Line 97"/>
            <p:cNvSpPr>
              <a:spLocks noChangeShapeType="1"/>
            </p:cNvSpPr>
            <p:nvPr/>
          </p:nvSpPr>
          <p:spPr bwMode="auto">
            <a:xfrm>
              <a:off x="2823" y="1311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0" name="Line 98"/>
            <p:cNvSpPr>
              <a:spLocks noChangeShapeType="1"/>
            </p:cNvSpPr>
            <p:nvPr/>
          </p:nvSpPr>
          <p:spPr bwMode="auto">
            <a:xfrm>
              <a:off x="2782" y="1332"/>
              <a:ext cx="98" cy="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1" name="Line 99"/>
            <p:cNvSpPr>
              <a:spLocks noChangeShapeType="1"/>
            </p:cNvSpPr>
            <p:nvPr/>
          </p:nvSpPr>
          <p:spPr bwMode="auto">
            <a:xfrm>
              <a:off x="2740" y="1351"/>
              <a:ext cx="100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2" name="Line 100"/>
            <p:cNvSpPr>
              <a:spLocks noChangeShapeType="1"/>
            </p:cNvSpPr>
            <p:nvPr/>
          </p:nvSpPr>
          <p:spPr bwMode="auto">
            <a:xfrm>
              <a:off x="2700" y="1373"/>
              <a:ext cx="98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3" name="Line 101"/>
            <p:cNvSpPr>
              <a:spLocks noChangeShapeType="1"/>
            </p:cNvSpPr>
            <p:nvPr/>
          </p:nvSpPr>
          <p:spPr bwMode="auto">
            <a:xfrm flipV="1">
              <a:off x="2679" y="1298"/>
              <a:ext cx="246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4" name="Line 102"/>
            <p:cNvSpPr>
              <a:spLocks noChangeShapeType="1"/>
            </p:cNvSpPr>
            <p:nvPr/>
          </p:nvSpPr>
          <p:spPr bwMode="auto">
            <a:xfrm flipV="1">
              <a:off x="2699" y="1326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5" name="Line 103"/>
            <p:cNvSpPr>
              <a:spLocks noChangeShapeType="1"/>
            </p:cNvSpPr>
            <p:nvPr/>
          </p:nvSpPr>
          <p:spPr bwMode="auto">
            <a:xfrm flipV="1">
              <a:off x="2718" y="1356"/>
              <a:ext cx="246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Line 104"/>
            <p:cNvSpPr>
              <a:spLocks noChangeShapeType="1"/>
            </p:cNvSpPr>
            <p:nvPr/>
          </p:nvSpPr>
          <p:spPr bwMode="auto">
            <a:xfrm flipV="1">
              <a:off x="2737" y="1385"/>
              <a:ext cx="245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7" name="Freeform 105"/>
            <p:cNvSpPr>
              <a:spLocks/>
            </p:cNvSpPr>
            <p:nvPr/>
          </p:nvSpPr>
          <p:spPr bwMode="auto">
            <a:xfrm>
              <a:off x="3167" y="1019"/>
              <a:ext cx="349" cy="278"/>
            </a:xfrm>
            <a:custGeom>
              <a:avLst/>
              <a:gdLst>
                <a:gd name="T0" fmla="*/ 0 w 1394"/>
                <a:gd name="T1" fmla="*/ 129 h 1110"/>
                <a:gd name="T2" fmla="*/ 250 w 1394"/>
                <a:gd name="T3" fmla="*/ 0 h 1110"/>
                <a:gd name="T4" fmla="*/ 349 w 1394"/>
                <a:gd name="T5" fmla="*/ 149 h 1110"/>
                <a:gd name="T6" fmla="*/ 99 w 1394"/>
                <a:gd name="T7" fmla="*/ 278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7" y="0"/>
                  </a:lnTo>
                  <a:lnTo>
                    <a:pt x="1394" y="595"/>
                  </a:lnTo>
                  <a:lnTo>
                    <a:pt x="396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8" name="Line 106"/>
            <p:cNvSpPr>
              <a:spLocks noChangeShapeType="1"/>
            </p:cNvSpPr>
            <p:nvPr/>
          </p:nvSpPr>
          <p:spPr bwMode="auto">
            <a:xfrm>
              <a:off x="3375" y="1043"/>
              <a:ext cx="99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9" name="Line 107"/>
            <p:cNvSpPr>
              <a:spLocks noChangeShapeType="1"/>
            </p:cNvSpPr>
            <p:nvPr/>
          </p:nvSpPr>
          <p:spPr bwMode="auto">
            <a:xfrm>
              <a:off x="3334" y="1065"/>
              <a:ext cx="97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0" name="Line 108"/>
            <p:cNvSpPr>
              <a:spLocks noChangeShapeType="1"/>
            </p:cNvSpPr>
            <p:nvPr/>
          </p:nvSpPr>
          <p:spPr bwMode="auto">
            <a:xfrm>
              <a:off x="3293" y="1086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1" name="Line 109"/>
            <p:cNvSpPr>
              <a:spLocks noChangeShapeType="1"/>
            </p:cNvSpPr>
            <p:nvPr/>
          </p:nvSpPr>
          <p:spPr bwMode="auto">
            <a:xfrm>
              <a:off x="3250" y="1104"/>
              <a:ext cx="101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2" name="Line 110"/>
            <p:cNvSpPr>
              <a:spLocks noChangeShapeType="1"/>
            </p:cNvSpPr>
            <p:nvPr/>
          </p:nvSpPr>
          <p:spPr bwMode="auto">
            <a:xfrm>
              <a:off x="3211" y="1127"/>
              <a:ext cx="97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3" name="Line 111"/>
            <p:cNvSpPr>
              <a:spLocks noChangeShapeType="1"/>
            </p:cNvSpPr>
            <p:nvPr/>
          </p:nvSpPr>
          <p:spPr bwMode="auto">
            <a:xfrm flipV="1">
              <a:off x="3190" y="1052"/>
              <a:ext cx="246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4" name="Line 112"/>
            <p:cNvSpPr>
              <a:spLocks noChangeShapeType="1"/>
            </p:cNvSpPr>
            <p:nvPr/>
          </p:nvSpPr>
          <p:spPr bwMode="auto">
            <a:xfrm flipV="1">
              <a:off x="3210" y="1080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5" name="Line 113"/>
            <p:cNvSpPr>
              <a:spLocks noChangeShapeType="1"/>
            </p:cNvSpPr>
            <p:nvPr/>
          </p:nvSpPr>
          <p:spPr bwMode="auto">
            <a:xfrm flipV="1">
              <a:off x="3228" y="1109"/>
              <a:ext cx="247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6" name="Line 114"/>
            <p:cNvSpPr>
              <a:spLocks noChangeShapeType="1"/>
            </p:cNvSpPr>
            <p:nvPr/>
          </p:nvSpPr>
          <p:spPr bwMode="auto">
            <a:xfrm flipV="1">
              <a:off x="3248" y="1138"/>
              <a:ext cx="245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7" name="Freeform 115"/>
            <p:cNvSpPr>
              <a:spLocks/>
            </p:cNvSpPr>
            <p:nvPr/>
          </p:nvSpPr>
          <p:spPr bwMode="auto">
            <a:xfrm>
              <a:off x="3016" y="1232"/>
              <a:ext cx="80" cy="125"/>
            </a:xfrm>
            <a:custGeom>
              <a:avLst/>
              <a:gdLst>
                <a:gd name="T0" fmla="*/ 28 w 321"/>
                <a:gd name="T1" fmla="*/ 0 h 501"/>
                <a:gd name="T2" fmla="*/ 80 w 321"/>
                <a:gd name="T3" fmla="*/ 0 h 501"/>
                <a:gd name="T4" fmla="*/ 69 w 321"/>
                <a:gd name="T5" fmla="*/ 18 h 501"/>
                <a:gd name="T6" fmla="*/ 64 w 321"/>
                <a:gd name="T7" fmla="*/ 34 h 501"/>
                <a:gd name="T8" fmla="*/ 58 w 321"/>
                <a:gd name="T9" fmla="*/ 54 h 501"/>
                <a:gd name="T10" fmla="*/ 57 w 321"/>
                <a:gd name="T11" fmla="*/ 67 h 501"/>
                <a:gd name="T12" fmla="*/ 56 w 321"/>
                <a:gd name="T13" fmla="*/ 84 h 501"/>
                <a:gd name="T14" fmla="*/ 57 w 321"/>
                <a:gd name="T15" fmla="*/ 94 h 501"/>
                <a:gd name="T16" fmla="*/ 57 w 321"/>
                <a:gd name="T17" fmla="*/ 106 h 501"/>
                <a:gd name="T18" fmla="*/ 59 w 321"/>
                <a:gd name="T19" fmla="*/ 115 h 501"/>
                <a:gd name="T20" fmla="*/ 61 w 321"/>
                <a:gd name="T21" fmla="*/ 125 h 501"/>
                <a:gd name="T22" fmla="*/ 4 w 321"/>
                <a:gd name="T23" fmla="*/ 125 h 501"/>
                <a:gd name="T24" fmla="*/ 3 w 321"/>
                <a:gd name="T25" fmla="*/ 117 h 501"/>
                <a:gd name="T26" fmla="*/ 1 w 321"/>
                <a:gd name="T27" fmla="*/ 107 h 501"/>
                <a:gd name="T28" fmla="*/ 0 w 321"/>
                <a:gd name="T29" fmla="*/ 97 h 501"/>
                <a:gd name="T30" fmla="*/ 0 w 321"/>
                <a:gd name="T31" fmla="*/ 86 h 501"/>
                <a:gd name="T32" fmla="*/ 1 w 321"/>
                <a:gd name="T33" fmla="*/ 77 h 501"/>
                <a:gd name="T34" fmla="*/ 1 w 321"/>
                <a:gd name="T35" fmla="*/ 69 h 501"/>
                <a:gd name="T36" fmla="*/ 2 w 321"/>
                <a:gd name="T37" fmla="*/ 59 h 501"/>
                <a:gd name="T38" fmla="*/ 5 w 321"/>
                <a:gd name="T39" fmla="*/ 49 h 501"/>
                <a:gd name="T40" fmla="*/ 8 w 321"/>
                <a:gd name="T41" fmla="*/ 40 h 501"/>
                <a:gd name="T42" fmla="*/ 12 w 321"/>
                <a:gd name="T43" fmla="*/ 28 h 501"/>
                <a:gd name="T44" fmla="*/ 17 w 321"/>
                <a:gd name="T45" fmla="*/ 18 h 501"/>
                <a:gd name="T46" fmla="*/ 22 w 321"/>
                <a:gd name="T47" fmla="*/ 8 h 501"/>
                <a:gd name="T48" fmla="*/ 28 w 321"/>
                <a:gd name="T49" fmla="*/ 0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501"/>
                <a:gd name="T77" fmla="*/ 321 w 321"/>
                <a:gd name="T78" fmla="*/ 501 h 5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501">
                  <a:moveTo>
                    <a:pt x="111" y="0"/>
                  </a:moveTo>
                  <a:lnTo>
                    <a:pt x="321" y="0"/>
                  </a:lnTo>
                  <a:lnTo>
                    <a:pt x="278" y="71"/>
                  </a:lnTo>
                  <a:lnTo>
                    <a:pt x="255" y="136"/>
                  </a:lnTo>
                  <a:lnTo>
                    <a:pt x="234" y="217"/>
                  </a:lnTo>
                  <a:lnTo>
                    <a:pt x="227" y="268"/>
                  </a:lnTo>
                  <a:lnTo>
                    <a:pt x="225" y="335"/>
                  </a:lnTo>
                  <a:lnTo>
                    <a:pt x="227" y="376"/>
                  </a:lnTo>
                  <a:lnTo>
                    <a:pt x="230" y="423"/>
                  </a:lnTo>
                  <a:lnTo>
                    <a:pt x="236" y="459"/>
                  </a:lnTo>
                  <a:lnTo>
                    <a:pt x="246" y="500"/>
                  </a:lnTo>
                  <a:lnTo>
                    <a:pt x="17" y="501"/>
                  </a:lnTo>
                  <a:lnTo>
                    <a:pt x="11" y="468"/>
                  </a:lnTo>
                  <a:lnTo>
                    <a:pt x="3" y="429"/>
                  </a:lnTo>
                  <a:lnTo>
                    <a:pt x="1" y="388"/>
                  </a:lnTo>
                  <a:lnTo>
                    <a:pt x="0" y="346"/>
                  </a:lnTo>
                  <a:lnTo>
                    <a:pt x="3" y="308"/>
                  </a:lnTo>
                  <a:lnTo>
                    <a:pt x="5" y="276"/>
                  </a:lnTo>
                  <a:lnTo>
                    <a:pt x="10" y="237"/>
                  </a:lnTo>
                  <a:lnTo>
                    <a:pt x="20" y="198"/>
                  </a:lnTo>
                  <a:lnTo>
                    <a:pt x="31" y="159"/>
                  </a:lnTo>
                  <a:lnTo>
                    <a:pt x="48" y="111"/>
                  </a:lnTo>
                  <a:lnTo>
                    <a:pt x="67" y="74"/>
                  </a:lnTo>
                  <a:lnTo>
                    <a:pt x="88" y="3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8" name="Freeform 116"/>
            <p:cNvSpPr>
              <a:spLocks/>
            </p:cNvSpPr>
            <p:nvPr/>
          </p:nvSpPr>
          <p:spPr bwMode="auto">
            <a:xfrm>
              <a:off x="3049" y="1186"/>
              <a:ext cx="135" cy="125"/>
            </a:xfrm>
            <a:custGeom>
              <a:avLst/>
              <a:gdLst>
                <a:gd name="T0" fmla="*/ 0 w 540"/>
                <a:gd name="T1" fmla="*/ 111 h 502"/>
                <a:gd name="T2" fmla="*/ 2 w 540"/>
                <a:gd name="T3" fmla="*/ 102 h 502"/>
                <a:gd name="T4" fmla="*/ 7 w 540"/>
                <a:gd name="T5" fmla="*/ 89 h 502"/>
                <a:gd name="T6" fmla="*/ 12 w 540"/>
                <a:gd name="T7" fmla="*/ 78 h 502"/>
                <a:gd name="T8" fmla="*/ 18 w 540"/>
                <a:gd name="T9" fmla="*/ 66 h 502"/>
                <a:gd name="T10" fmla="*/ 25 w 540"/>
                <a:gd name="T11" fmla="*/ 55 h 502"/>
                <a:gd name="T12" fmla="*/ 33 w 540"/>
                <a:gd name="T13" fmla="*/ 46 h 502"/>
                <a:gd name="T14" fmla="*/ 40 w 540"/>
                <a:gd name="T15" fmla="*/ 37 h 502"/>
                <a:gd name="T16" fmla="*/ 50 w 540"/>
                <a:gd name="T17" fmla="*/ 27 h 502"/>
                <a:gd name="T18" fmla="*/ 57 w 540"/>
                <a:gd name="T19" fmla="*/ 22 h 502"/>
                <a:gd name="T20" fmla="*/ 63 w 540"/>
                <a:gd name="T21" fmla="*/ 17 h 502"/>
                <a:gd name="T22" fmla="*/ 75 w 540"/>
                <a:gd name="T23" fmla="*/ 9 h 502"/>
                <a:gd name="T24" fmla="*/ 83 w 540"/>
                <a:gd name="T25" fmla="*/ 4 h 502"/>
                <a:gd name="T26" fmla="*/ 91 w 540"/>
                <a:gd name="T27" fmla="*/ 0 h 502"/>
                <a:gd name="T28" fmla="*/ 135 w 540"/>
                <a:gd name="T29" fmla="*/ 14 h 502"/>
                <a:gd name="T30" fmla="*/ 122 w 540"/>
                <a:gd name="T31" fmla="*/ 22 h 502"/>
                <a:gd name="T32" fmla="*/ 113 w 540"/>
                <a:gd name="T33" fmla="*/ 27 h 502"/>
                <a:gd name="T34" fmla="*/ 104 w 540"/>
                <a:gd name="T35" fmla="*/ 34 h 502"/>
                <a:gd name="T36" fmla="*/ 96 w 540"/>
                <a:gd name="T37" fmla="*/ 40 h 502"/>
                <a:gd name="T38" fmla="*/ 89 w 540"/>
                <a:gd name="T39" fmla="*/ 46 h 502"/>
                <a:gd name="T40" fmla="*/ 83 w 540"/>
                <a:gd name="T41" fmla="*/ 53 h 502"/>
                <a:gd name="T42" fmla="*/ 76 w 540"/>
                <a:gd name="T43" fmla="*/ 62 h 502"/>
                <a:gd name="T44" fmla="*/ 70 w 540"/>
                <a:gd name="T45" fmla="*/ 70 h 502"/>
                <a:gd name="T46" fmla="*/ 65 w 540"/>
                <a:gd name="T47" fmla="*/ 77 h 502"/>
                <a:gd name="T48" fmla="*/ 59 w 540"/>
                <a:gd name="T49" fmla="*/ 88 h 502"/>
                <a:gd name="T50" fmla="*/ 53 w 540"/>
                <a:gd name="T51" fmla="*/ 98 h 502"/>
                <a:gd name="T52" fmla="*/ 50 w 540"/>
                <a:gd name="T53" fmla="*/ 106 h 502"/>
                <a:gd name="T54" fmla="*/ 46 w 540"/>
                <a:gd name="T55" fmla="*/ 116 h 502"/>
                <a:gd name="T56" fmla="*/ 44 w 540"/>
                <a:gd name="T57" fmla="*/ 125 h 502"/>
                <a:gd name="T58" fmla="*/ 0 w 540"/>
                <a:gd name="T59" fmla="*/ 111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0"/>
                <a:gd name="T91" fmla="*/ 0 h 502"/>
                <a:gd name="T92" fmla="*/ 540 w 540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0" h="502">
                  <a:moveTo>
                    <a:pt x="0" y="445"/>
                  </a:moveTo>
                  <a:lnTo>
                    <a:pt x="10" y="409"/>
                  </a:lnTo>
                  <a:lnTo>
                    <a:pt x="28" y="357"/>
                  </a:lnTo>
                  <a:lnTo>
                    <a:pt x="48" y="313"/>
                  </a:lnTo>
                  <a:lnTo>
                    <a:pt x="74" y="264"/>
                  </a:lnTo>
                  <a:lnTo>
                    <a:pt x="102" y="221"/>
                  </a:lnTo>
                  <a:lnTo>
                    <a:pt x="131" y="183"/>
                  </a:lnTo>
                  <a:lnTo>
                    <a:pt x="161" y="148"/>
                  </a:lnTo>
                  <a:lnTo>
                    <a:pt x="202" y="110"/>
                  </a:lnTo>
                  <a:lnTo>
                    <a:pt x="229" y="87"/>
                  </a:lnTo>
                  <a:lnTo>
                    <a:pt x="254" y="68"/>
                  </a:lnTo>
                  <a:lnTo>
                    <a:pt x="300" y="37"/>
                  </a:lnTo>
                  <a:lnTo>
                    <a:pt x="333" y="16"/>
                  </a:lnTo>
                  <a:lnTo>
                    <a:pt x="365" y="0"/>
                  </a:lnTo>
                  <a:lnTo>
                    <a:pt x="540" y="57"/>
                  </a:lnTo>
                  <a:lnTo>
                    <a:pt x="487" y="87"/>
                  </a:lnTo>
                  <a:lnTo>
                    <a:pt x="452" y="110"/>
                  </a:lnTo>
                  <a:lnTo>
                    <a:pt x="415" y="135"/>
                  </a:lnTo>
                  <a:lnTo>
                    <a:pt x="385" y="162"/>
                  </a:lnTo>
                  <a:lnTo>
                    <a:pt x="356" y="186"/>
                  </a:lnTo>
                  <a:lnTo>
                    <a:pt x="333" y="213"/>
                  </a:lnTo>
                  <a:lnTo>
                    <a:pt x="305" y="247"/>
                  </a:lnTo>
                  <a:lnTo>
                    <a:pt x="279" y="281"/>
                  </a:lnTo>
                  <a:lnTo>
                    <a:pt x="259" y="311"/>
                  </a:lnTo>
                  <a:lnTo>
                    <a:pt x="235" y="353"/>
                  </a:lnTo>
                  <a:lnTo>
                    <a:pt x="213" y="395"/>
                  </a:lnTo>
                  <a:lnTo>
                    <a:pt x="200" y="427"/>
                  </a:lnTo>
                  <a:lnTo>
                    <a:pt x="185" y="465"/>
                  </a:lnTo>
                  <a:lnTo>
                    <a:pt x="178" y="502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66" name="Group 117"/>
          <p:cNvGrpSpPr>
            <a:grpSpLocks/>
          </p:cNvGrpSpPr>
          <p:nvPr/>
        </p:nvGrpSpPr>
        <p:grpSpPr bwMode="auto">
          <a:xfrm>
            <a:off x="5599113" y="3838575"/>
            <a:ext cx="495300" cy="196850"/>
            <a:chOff x="2657" y="1019"/>
            <a:chExt cx="859" cy="524"/>
          </a:xfrm>
        </p:grpSpPr>
        <p:sp>
          <p:nvSpPr>
            <p:cNvPr id="70679" name="Freeform 118"/>
            <p:cNvSpPr>
              <a:spLocks/>
            </p:cNvSpPr>
            <p:nvPr/>
          </p:nvSpPr>
          <p:spPr bwMode="auto">
            <a:xfrm>
              <a:off x="3014" y="1284"/>
              <a:ext cx="222" cy="158"/>
            </a:xfrm>
            <a:custGeom>
              <a:avLst/>
              <a:gdLst>
                <a:gd name="T0" fmla="*/ 0 w 886"/>
                <a:gd name="T1" fmla="*/ 95 h 632"/>
                <a:gd name="T2" fmla="*/ 6 w 886"/>
                <a:gd name="T3" fmla="*/ 90 h 632"/>
                <a:gd name="T4" fmla="*/ 12 w 886"/>
                <a:gd name="T5" fmla="*/ 83 h 632"/>
                <a:gd name="T6" fmla="*/ 20 w 886"/>
                <a:gd name="T7" fmla="*/ 77 h 632"/>
                <a:gd name="T8" fmla="*/ 28 w 886"/>
                <a:gd name="T9" fmla="*/ 70 h 632"/>
                <a:gd name="T10" fmla="*/ 36 w 886"/>
                <a:gd name="T11" fmla="*/ 64 h 632"/>
                <a:gd name="T12" fmla="*/ 44 w 886"/>
                <a:gd name="T13" fmla="*/ 58 h 632"/>
                <a:gd name="T14" fmla="*/ 51 w 886"/>
                <a:gd name="T15" fmla="*/ 53 h 632"/>
                <a:gd name="T16" fmla="*/ 63 w 886"/>
                <a:gd name="T17" fmla="*/ 46 h 632"/>
                <a:gd name="T18" fmla="*/ 74 w 886"/>
                <a:gd name="T19" fmla="*/ 40 h 632"/>
                <a:gd name="T20" fmla="*/ 86 w 886"/>
                <a:gd name="T21" fmla="*/ 35 h 632"/>
                <a:gd name="T22" fmla="*/ 100 w 886"/>
                <a:gd name="T23" fmla="*/ 28 h 632"/>
                <a:gd name="T24" fmla="*/ 115 w 886"/>
                <a:gd name="T25" fmla="*/ 21 h 632"/>
                <a:gd name="T26" fmla="*/ 129 w 886"/>
                <a:gd name="T27" fmla="*/ 17 h 632"/>
                <a:gd name="T28" fmla="*/ 145 w 886"/>
                <a:gd name="T29" fmla="*/ 12 h 632"/>
                <a:gd name="T30" fmla="*/ 161 w 886"/>
                <a:gd name="T31" fmla="*/ 7 h 632"/>
                <a:gd name="T32" fmla="*/ 177 w 886"/>
                <a:gd name="T33" fmla="*/ 4 h 632"/>
                <a:gd name="T34" fmla="*/ 201 w 886"/>
                <a:gd name="T35" fmla="*/ 0 h 632"/>
                <a:gd name="T36" fmla="*/ 222 w 886"/>
                <a:gd name="T37" fmla="*/ 62 h 632"/>
                <a:gd name="T38" fmla="*/ 208 w 886"/>
                <a:gd name="T39" fmla="*/ 65 h 632"/>
                <a:gd name="T40" fmla="*/ 188 w 886"/>
                <a:gd name="T41" fmla="*/ 69 h 632"/>
                <a:gd name="T42" fmla="*/ 172 w 886"/>
                <a:gd name="T43" fmla="*/ 73 h 632"/>
                <a:gd name="T44" fmla="*/ 154 w 886"/>
                <a:gd name="T45" fmla="*/ 78 h 632"/>
                <a:gd name="T46" fmla="*/ 140 w 886"/>
                <a:gd name="T47" fmla="*/ 82 h 632"/>
                <a:gd name="T48" fmla="*/ 127 w 886"/>
                <a:gd name="T49" fmla="*/ 87 h 632"/>
                <a:gd name="T50" fmla="*/ 116 w 886"/>
                <a:gd name="T51" fmla="*/ 92 h 632"/>
                <a:gd name="T52" fmla="*/ 104 w 886"/>
                <a:gd name="T53" fmla="*/ 98 h 632"/>
                <a:gd name="T54" fmla="*/ 94 w 886"/>
                <a:gd name="T55" fmla="*/ 103 h 632"/>
                <a:gd name="T56" fmla="*/ 83 w 886"/>
                <a:gd name="T57" fmla="*/ 109 h 632"/>
                <a:gd name="T58" fmla="*/ 74 w 886"/>
                <a:gd name="T59" fmla="*/ 115 h 632"/>
                <a:gd name="T60" fmla="*/ 65 w 886"/>
                <a:gd name="T61" fmla="*/ 120 h 632"/>
                <a:gd name="T62" fmla="*/ 58 w 886"/>
                <a:gd name="T63" fmla="*/ 125 h 632"/>
                <a:gd name="T64" fmla="*/ 50 w 886"/>
                <a:gd name="T65" fmla="*/ 132 h 632"/>
                <a:gd name="T66" fmla="*/ 44 w 886"/>
                <a:gd name="T67" fmla="*/ 137 h 632"/>
                <a:gd name="T68" fmla="*/ 36 w 886"/>
                <a:gd name="T69" fmla="*/ 143 h 632"/>
                <a:gd name="T70" fmla="*/ 31 w 886"/>
                <a:gd name="T71" fmla="*/ 148 h 632"/>
                <a:gd name="T72" fmla="*/ 27 w 886"/>
                <a:gd name="T73" fmla="*/ 152 h 632"/>
                <a:gd name="T74" fmla="*/ 21 w 886"/>
                <a:gd name="T75" fmla="*/ 158 h 632"/>
                <a:gd name="T76" fmla="*/ 0 w 886"/>
                <a:gd name="T77" fmla="*/ 95 h 6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6"/>
                <a:gd name="T118" fmla="*/ 0 h 632"/>
                <a:gd name="T119" fmla="*/ 886 w 886"/>
                <a:gd name="T120" fmla="*/ 632 h 6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6" h="632">
                  <a:moveTo>
                    <a:pt x="0" y="382"/>
                  </a:moveTo>
                  <a:lnTo>
                    <a:pt x="23" y="359"/>
                  </a:lnTo>
                  <a:lnTo>
                    <a:pt x="49" y="333"/>
                  </a:lnTo>
                  <a:lnTo>
                    <a:pt x="78" y="308"/>
                  </a:lnTo>
                  <a:lnTo>
                    <a:pt x="111" y="280"/>
                  </a:lnTo>
                  <a:lnTo>
                    <a:pt x="144" y="255"/>
                  </a:lnTo>
                  <a:lnTo>
                    <a:pt x="176" y="233"/>
                  </a:lnTo>
                  <a:lnTo>
                    <a:pt x="205" y="214"/>
                  </a:lnTo>
                  <a:lnTo>
                    <a:pt x="253" y="186"/>
                  </a:lnTo>
                  <a:lnTo>
                    <a:pt x="296" y="162"/>
                  </a:lnTo>
                  <a:lnTo>
                    <a:pt x="344" y="138"/>
                  </a:lnTo>
                  <a:lnTo>
                    <a:pt x="400" y="111"/>
                  </a:lnTo>
                  <a:lnTo>
                    <a:pt x="460" y="86"/>
                  </a:lnTo>
                  <a:lnTo>
                    <a:pt x="514" y="67"/>
                  </a:lnTo>
                  <a:lnTo>
                    <a:pt x="577" y="49"/>
                  </a:lnTo>
                  <a:lnTo>
                    <a:pt x="642" y="30"/>
                  </a:lnTo>
                  <a:lnTo>
                    <a:pt x="706" y="17"/>
                  </a:lnTo>
                  <a:lnTo>
                    <a:pt x="803" y="0"/>
                  </a:lnTo>
                  <a:lnTo>
                    <a:pt x="886" y="250"/>
                  </a:lnTo>
                  <a:lnTo>
                    <a:pt x="830" y="259"/>
                  </a:lnTo>
                  <a:lnTo>
                    <a:pt x="752" y="274"/>
                  </a:lnTo>
                  <a:lnTo>
                    <a:pt x="685" y="292"/>
                  </a:lnTo>
                  <a:lnTo>
                    <a:pt x="615" y="311"/>
                  </a:lnTo>
                  <a:lnTo>
                    <a:pt x="560" y="329"/>
                  </a:lnTo>
                  <a:lnTo>
                    <a:pt x="508" y="350"/>
                  </a:lnTo>
                  <a:lnTo>
                    <a:pt x="462" y="368"/>
                  </a:lnTo>
                  <a:lnTo>
                    <a:pt x="416" y="391"/>
                  </a:lnTo>
                  <a:lnTo>
                    <a:pt x="376" y="413"/>
                  </a:lnTo>
                  <a:lnTo>
                    <a:pt x="331" y="436"/>
                  </a:lnTo>
                  <a:lnTo>
                    <a:pt x="294" y="460"/>
                  </a:lnTo>
                  <a:lnTo>
                    <a:pt x="260" y="482"/>
                  </a:lnTo>
                  <a:lnTo>
                    <a:pt x="231" y="502"/>
                  </a:lnTo>
                  <a:lnTo>
                    <a:pt x="199" y="527"/>
                  </a:lnTo>
                  <a:lnTo>
                    <a:pt x="174" y="549"/>
                  </a:lnTo>
                  <a:lnTo>
                    <a:pt x="145" y="570"/>
                  </a:lnTo>
                  <a:lnTo>
                    <a:pt x="123" y="591"/>
                  </a:lnTo>
                  <a:lnTo>
                    <a:pt x="106" y="608"/>
                  </a:lnTo>
                  <a:lnTo>
                    <a:pt x="83" y="63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0" name="Line 119"/>
            <p:cNvSpPr>
              <a:spLocks noChangeShapeType="1"/>
            </p:cNvSpPr>
            <p:nvPr/>
          </p:nvSpPr>
          <p:spPr bwMode="auto">
            <a:xfrm flipH="1">
              <a:off x="3069" y="1247"/>
              <a:ext cx="88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120"/>
            <p:cNvSpPr>
              <a:spLocks noChangeShapeType="1"/>
            </p:cNvSpPr>
            <p:nvPr/>
          </p:nvSpPr>
          <p:spPr bwMode="auto">
            <a:xfrm flipH="1" flipV="1">
              <a:off x="3062" y="1285"/>
              <a:ext cx="108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2" name="Line 121"/>
            <p:cNvSpPr>
              <a:spLocks noChangeShapeType="1"/>
            </p:cNvSpPr>
            <p:nvPr/>
          </p:nvSpPr>
          <p:spPr bwMode="auto">
            <a:xfrm>
              <a:off x="3157" y="1245"/>
              <a:ext cx="13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Line 122"/>
            <p:cNvSpPr>
              <a:spLocks noChangeShapeType="1"/>
            </p:cNvSpPr>
            <p:nvPr/>
          </p:nvSpPr>
          <p:spPr bwMode="auto">
            <a:xfrm flipH="1">
              <a:off x="3068" y="1320"/>
              <a:ext cx="102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Line 123"/>
            <p:cNvSpPr>
              <a:spLocks noChangeShapeType="1"/>
            </p:cNvSpPr>
            <p:nvPr/>
          </p:nvSpPr>
          <p:spPr bwMode="auto">
            <a:xfrm flipH="1" flipV="1">
              <a:off x="3060" y="1284"/>
              <a:ext cx="9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Line 124"/>
            <p:cNvSpPr>
              <a:spLocks noChangeShapeType="1"/>
            </p:cNvSpPr>
            <p:nvPr/>
          </p:nvSpPr>
          <p:spPr bwMode="auto">
            <a:xfrm flipV="1">
              <a:off x="2947" y="1214"/>
              <a:ext cx="273" cy="133"/>
            </a:xfrm>
            <a:prstGeom prst="line">
              <a:avLst/>
            </a:prstGeom>
            <a:noFill/>
            <a:ln w="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Line 125"/>
            <p:cNvSpPr>
              <a:spLocks noChangeShapeType="1"/>
            </p:cNvSpPr>
            <p:nvPr/>
          </p:nvSpPr>
          <p:spPr bwMode="auto">
            <a:xfrm flipV="1">
              <a:off x="2944" y="1214"/>
              <a:ext cx="277" cy="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Freeform 126"/>
            <p:cNvSpPr>
              <a:spLocks/>
            </p:cNvSpPr>
            <p:nvPr/>
          </p:nvSpPr>
          <p:spPr bwMode="auto">
            <a:xfrm>
              <a:off x="2941" y="1140"/>
              <a:ext cx="166" cy="134"/>
            </a:xfrm>
            <a:custGeom>
              <a:avLst/>
              <a:gdLst>
                <a:gd name="T0" fmla="*/ 0 w 665"/>
                <a:gd name="T1" fmla="*/ 63 h 539"/>
                <a:gd name="T2" fmla="*/ 120 w 665"/>
                <a:gd name="T3" fmla="*/ 0 h 539"/>
                <a:gd name="T4" fmla="*/ 166 w 665"/>
                <a:gd name="T5" fmla="*/ 71 h 539"/>
                <a:gd name="T6" fmla="*/ 47 w 665"/>
                <a:gd name="T7" fmla="*/ 134 h 539"/>
                <a:gd name="T8" fmla="*/ 0 w 665"/>
                <a:gd name="T9" fmla="*/ 63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5"/>
                <a:gd name="T16" fmla="*/ 0 h 539"/>
                <a:gd name="T17" fmla="*/ 665 w 665"/>
                <a:gd name="T18" fmla="*/ 539 h 5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5" h="539">
                  <a:moveTo>
                    <a:pt x="0" y="254"/>
                  </a:moveTo>
                  <a:lnTo>
                    <a:pt x="481" y="0"/>
                  </a:lnTo>
                  <a:lnTo>
                    <a:pt x="665" y="287"/>
                  </a:lnTo>
                  <a:lnTo>
                    <a:pt x="187" y="539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BFD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8" name="Freeform 127"/>
            <p:cNvSpPr>
              <a:spLocks/>
            </p:cNvSpPr>
            <p:nvPr/>
          </p:nvSpPr>
          <p:spPr bwMode="auto">
            <a:xfrm>
              <a:off x="3061" y="1140"/>
              <a:ext cx="90" cy="80"/>
            </a:xfrm>
            <a:custGeom>
              <a:avLst/>
              <a:gdLst>
                <a:gd name="T0" fmla="*/ 0 w 360"/>
                <a:gd name="T1" fmla="*/ 0 h 321"/>
                <a:gd name="T2" fmla="*/ 66 w 360"/>
                <a:gd name="T3" fmla="*/ 42 h 321"/>
                <a:gd name="T4" fmla="*/ 90 w 360"/>
                <a:gd name="T5" fmla="*/ 80 h 321"/>
                <a:gd name="T6" fmla="*/ 46 w 360"/>
                <a:gd name="T7" fmla="*/ 71 h 321"/>
                <a:gd name="T8" fmla="*/ 0 w 360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21"/>
                <a:gd name="T17" fmla="*/ 360 w 360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21">
                  <a:moveTo>
                    <a:pt x="0" y="0"/>
                  </a:moveTo>
                  <a:lnTo>
                    <a:pt x="264" y="168"/>
                  </a:lnTo>
                  <a:lnTo>
                    <a:pt x="360" y="321"/>
                  </a:lnTo>
                  <a:lnTo>
                    <a:pt x="184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9" name="Freeform 128"/>
            <p:cNvSpPr>
              <a:spLocks/>
            </p:cNvSpPr>
            <p:nvPr/>
          </p:nvSpPr>
          <p:spPr bwMode="auto">
            <a:xfrm>
              <a:off x="2988" y="1211"/>
              <a:ext cx="162" cy="63"/>
            </a:xfrm>
            <a:custGeom>
              <a:avLst/>
              <a:gdLst>
                <a:gd name="T0" fmla="*/ 0 w 648"/>
                <a:gd name="T1" fmla="*/ 63 h 252"/>
                <a:gd name="T2" fmla="*/ 119 w 648"/>
                <a:gd name="T3" fmla="*/ 0 h 252"/>
                <a:gd name="T4" fmla="*/ 162 w 648"/>
                <a:gd name="T5" fmla="*/ 8 h 252"/>
                <a:gd name="T6" fmla="*/ 72 w 648"/>
                <a:gd name="T7" fmla="*/ 52 h 252"/>
                <a:gd name="T8" fmla="*/ 0 w 648"/>
                <a:gd name="T9" fmla="*/ 63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252"/>
                <a:gd name="T17" fmla="*/ 648 w 648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252">
                  <a:moveTo>
                    <a:pt x="0" y="252"/>
                  </a:moveTo>
                  <a:lnTo>
                    <a:pt x="476" y="0"/>
                  </a:lnTo>
                  <a:lnTo>
                    <a:pt x="648" y="32"/>
                  </a:lnTo>
                  <a:lnTo>
                    <a:pt x="288" y="207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Oval 129"/>
            <p:cNvSpPr>
              <a:spLocks noChangeArrowheads="1"/>
            </p:cNvSpPr>
            <p:nvPr/>
          </p:nvSpPr>
          <p:spPr bwMode="auto">
            <a:xfrm>
              <a:off x="2971" y="1190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0691" name="Oval 130"/>
            <p:cNvSpPr>
              <a:spLocks noChangeArrowheads="1"/>
            </p:cNvSpPr>
            <p:nvPr/>
          </p:nvSpPr>
          <p:spPr bwMode="auto">
            <a:xfrm>
              <a:off x="3019" y="1171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0692" name="Freeform 131"/>
            <p:cNvSpPr>
              <a:spLocks/>
            </p:cNvSpPr>
            <p:nvPr/>
          </p:nvSpPr>
          <p:spPr bwMode="auto">
            <a:xfrm>
              <a:off x="2657" y="1266"/>
              <a:ext cx="348" cy="277"/>
            </a:xfrm>
            <a:custGeom>
              <a:avLst/>
              <a:gdLst>
                <a:gd name="T0" fmla="*/ 0 w 1394"/>
                <a:gd name="T1" fmla="*/ 129 h 1110"/>
                <a:gd name="T2" fmla="*/ 249 w 1394"/>
                <a:gd name="T3" fmla="*/ 0 h 1110"/>
                <a:gd name="T4" fmla="*/ 348 w 1394"/>
                <a:gd name="T5" fmla="*/ 148 h 1110"/>
                <a:gd name="T6" fmla="*/ 99 w 1394"/>
                <a:gd name="T7" fmla="*/ 277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8" y="0"/>
                  </a:lnTo>
                  <a:lnTo>
                    <a:pt x="1394" y="595"/>
                  </a:lnTo>
                  <a:lnTo>
                    <a:pt x="397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Line 132"/>
            <p:cNvSpPr>
              <a:spLocks noChangeShapeType="1"/>
            </p:cNvSpPr>
            <p:nvPr/>
          </p:nvSpPr>
          <p:spPr bwMode="auto">
            <a:xfrm>
              <a:off x="2865" y="1289"/>
              <a:ext cx="98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4" name="Line 133"/>
            <p:cNvSpPr>
              <a:spLocks noChangeShapeType="1"/>
            </p:cNvSpPr>
            <p:nvPr/>
          </p:nvSpPr>
          <p:spPr bwMode="auto">
            <a:xfrm>
              <a:off x="2823" y="1311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5" name="Line 134"/>
            <p:cNvSpPr>
              <a:spLocks noChangeShapeType="1"/>
            </p:cNvSpPr>
            <p:nvPr/>
          </p:nvSpPr>
          <p:spPr bwMode="auto">
            <a:xfrm>
              <a:off x="2782" y="1332"/>
              <a:ext cx="98" cy="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6" name="Line 135"/>
            <p:cNvSpPr>
              <a:spLocks noChangeShapeType="1"/>
            </p:cNvSpPr>
            <p:nvPr/>
          </p:nvSpPr>
          <p:spPr bwMode="auto">
            <a:xfrm>
              <a:off x="2740" y="1351"/>
              <a:ext cx="100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Line 136"/>
            <p:cNvSpPr>
              <a:spLocks noChangeShapeType="1"/>
            </p:cNvSpPr>
            <p:nvPr/>
          </p:nvSpPr>
          <p:spPr bwMode="auto">
            <a:xfrm>
              <a:off x="2700" y="1373"/>
              <a:ext cx="98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8" name="Line 137"/>
            <p:cNvSpPr>
              <a:spLocks noChangeShapeType="1"/>
            </p:cNvSpPr>
            <p:nvPr/>
          </p:nvSpPr>
          <p:spPr bwMode="auto">
            <a:xfrm flipV="1">
              <a:off x="2679" y="1298"/>
              <a:ext cx="246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Line 138"/>
            <p:cNvSpPr>
              <a:spLocks noChangeShapeType="1"/>
            </p:cNvSpPr>
            <p:nvPr/>
          </p:nvSpPr>
          <p:spPr bwMode="auto">
            <a:xfrm flipV="1">
              <a:off x="2699" y="1326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Line 139"/>
            <p:cNvSpPr>
              <a:spLocks noChangeShapeType="1"/>
            </p:cNvSpPr>
            <p:nvPr/>
          </p:nvSpPr>
          <p:spPr bwMode="auto">
            <a:xfrm flipV="1">
              <a:off x="2718" y="1356"/>
              <a:ext cx="246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Line 140"/>
            <p:cNvSpPr>
              <a:spLocks noChangeShapeType="1"/>
            </p:cNvSpPr>
            <p:nvPr/>
          </p:nvSpPr>
          <p:spPr bwMode="auto">
            <a:xfrm flipV="1">
              <a:off x="2737" y="1385"/>
              <a:ext cx="245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2" name="Freeform 141"/>
            <p:cNvSpPr>
              <a:spLocks/>
            </p:cNvSpPr>
            <p:nvPr/>
          </p:nvSpPr>
          <p:spPr bwMode="auto">
            <a:xfrm>
              <a:off x="3167" y="1019"/>
              <a:ext cx="349" cy="278"/>
            </a:xfrm>
            <a:custGeom>
              <a:avLst/>
              <a:gdLst>
                <a:gd name="T0" fmla="*/ 0 w 1394"/>
                <a:gd name="T1" fmla="*/ 129 h 1110"/>
                <a:gd name="T2" fmla="*/ 250 w 1394"/>
                <a:gd name="T3" fmla="*/ 0 h 1110"/>
                <a:gd name="T4" fmla="*/ 349 w 1394"/>
                <a:gd name="T5" fmla="*/ 149 h 1110"/>
                <a:gd name="T6" fmla="*/ 99 w 1394"/>
                <a:gd name="T7" fmla="*/ 278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7" y="0"/>
                  </a:lnTo>
                  <a:lnTo>
                    <a:pt x="1394" y="595"/>
                  </a:lnTo>
                  <a:lnTo>
                    <a:pt x="396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3" name="Line 142"/>
            <p:cNvSpPr>
              <a:spLocks noChangeShapeType="1"/>
            </p:cNvSpPr>
            <p:nvPr/>
          </p:nvSpPr>
          <p:spPr bwMode="auto">
            <a:xfrm>
              <a:off x="3375" y="1043"/>
              <a:ext cx="99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4" name="Line 143"/>
            <p:cNvSpPr>
              <a:spLocks noChangeShapeType="1"/>
            </p:cNvSpPr>
            <p:nvPr/>
          </p:nvSpPr>
          <p:spPr bwMode="auto">
            <a:xfrm>
              <a:off x="3334" y="1065"/>
              <a:ext cx="97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5" name="Line 144"/>
            <p:cNvSpPr>
              <a:spLocks noChangeShapeType="1"/>
            </p:cNvSpPr>
            <p:nvPr/>
          </p:nvSpPr>
          <p:spPr bwMode="auto">
            <a:xfrm>
              <a:off x="3293" y="1086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6" name="Line 145"/>
            <p:cNvSpPr>
              <a:spLocks noChangeShapeType="1"/>
            </p:cNvSpPr>
            <p:nvPr/>
          </p:nvSpPr>
          <p:spPr bwMode="auto">
            <a:xfrm>
              <a:off x="3250" y="1104"/>
              <a:ext cx="101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Line 146"/>
            <p:cNvSpPr>
              <a:spLocks noChangeShapeType="1"/>
            </p:cNvSpPr>
            <p:nvPr/>
          </p:nvSpPr>
          <p:spPr bwMode="auto">
            <a:xfrm>
              <a:off x="3211" y="1127"/>
              <a:ext cx="97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Line 147"/>
            <p:cNvSpPr>
              <a:spLocks noChangeShapeType="1"/>
            </p:cNvSpPr>
            <p:nvPr/>
          </p:nvSpPr>
          <p:spPr bwMode="auto">
            <a:xfrm flipV="1">
              <a:off x="3190" y="1052"/>
              <a:ext cx="246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Line 148"/>
            <p:cNvSpPr>
              <a:spLocks noChangeShapeType="1"/>
            </p:cNvSpPr>
            <p:nvPr/>
          </p:nvSpPr>
          <p:spPr bwMode="auto">
            <a:xfrm flipV="1">
              <a:off x="3210" y="1080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0" name="Line 149"/>
            <p:cNvSpPr>
              <a:spLocks noChangeShapeType="1"/>
            </p:cNvSpPr>
            <p:nvPr/>
          </p:nvSpPr>
          <p:spPr bwMode="auto">
            <a:xfrm flipV="1">
              <a:off x="3228" y="1109"/>
              <a:ext cx="247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150"/>
            <p:cNvSpPr>
              <a:spLocks noChangeShapeType="1"/>
            </p:cNvSpPr>
            <p:nvPr/>
          </p:nvSpPr>
          <p:spPr bwMode="auto">
            <a:xfrm flipV="1">
              <a:off x="3248" y="1138"/>
              <a:ext cx="245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Freeform 151"/>
            <p:cNvSpPr>
              <a:spLocks/>
            </p:cNvSpPr>
            <p:nvPr/>
          </p:nvSpPr>
          <p:spPr bwMode="auto">
            <a:xfrm>
              <a:off x="3016" y="1232"/>
              <a:ext cx="80" cy="125"/>
            </a:xfrm>
            <a:custGeom>
              <a:avLst/>
              <a:gdLst>
                <a:gd name="T0" fmla="*/ 28 w 321"/>
                <a:gd name="T1" fmla="*/ 0 h 501"/>
                <a:gd name="T2" fmla="*/ 80 w 321"/>
                <a:gd name="T3" fmla="*/ 0 h 501"/>
                <a:gd name="T4" fmla="*/ 69 w 321"/>
                <a:gd name="T5" fmla="*/ 18 h 501"/>
                <a:gd name="T6" fmla="*/ 64 w 321"/>
                <a:gd name="T7" fmla="*/ 34 h 501"/>
                <a:gd name="T8" fmla="*/ 58 w 321"/>
                <a:gd name="T9" fmla="*/ 54 h 501"/>
                <a:gd name="T10" fmla="*/ 57 w 321"/>
                <a:gd name="T11" fmla="*/ 67 h 501"/>
                <a:gd name="T12" fmla="*/ 56 w 321"/>
                <a:gd name="T13" fmla="*/ 84 h 501"/>
                <a:gd name="T14" fmla="*/ 57 w 321"/>
                <a:gd name="T15" fmla="*/ 94 h 501"/>
                <a:gd name="T16" fmla="*/ 57 w 321"/>
                <a:gd name="T17" fmla="*/ 106 h 501"/>
                <a:gd name="T18" fmla="*/ 59 w 321"/>
                <a:gd name="T19" fmla="*/ 115 h 501"/>
                <a:gd name="T20" fmla="*/ 61 w 321"/>
                <a:gd name="T21" fmla="*/ 125 h 501"/>
                <a:gd name="T22" fmla="*/ 4 w 321"/>
                <a:gd name="T23" fmla="*/ 125 h 501"/>
                <a:gd name="T24" fmla="*/ 3 w 321"/>
                <a:gd name="T25" fmla="*/ 117 h 501"/>
                <a:gd name="T26" fmla="*/ 1 w 321"/>
                <a:gd name="T27" fmla="*/ 107 h 501"/>
                <a:gd name="T28" fmla="*/ 0 w 321"/>
                <a:gd name="T29" fmla="*/ 97 h 501"/>
                <a:gd name="T30" fmla="*/ 0 w 321"/>
                <a:gd name="T31" fmla="*/ 86 h 501"/>
                <a:gd name="T32" fmla="*/ 1 w 321"/>
                <a:gd name="T33" fmla="*/ 77 h 501"/>
                <a:gd name="T34" fmla="*/ 1 w 321"/>
                <a:gd name="T35" fmla="*/ 69 h 501"/>
                <a:gd name="T36" fmla="*/ 2 w 321"/>
                <a:gd name="T37" fmla="*/ 59 h 501"/>
                <a:gd name="T38" fmla="*/ 5 w 321"/>
                <a:gd name="T39" fmla="*/ 49 h 501"/>
                <a:gd name="T40" fmla="*/ 8 w 321"/>
                <a:gd name="T41" fmla="*/ 40 h 501"/>
                <a:gd name="T42" fmla="*/ 12 w 321"/>
                <a:gd name="T43" fmla="*/ 28 h 501"/>
                <a:gd name="T44" fmla="*/ 17 w 321"/>
                <a:gd name="T45" fmla="*/ 18 h 501"/>
                <a:gd name="T46" fmla="*/ 22 w 321"/>
                <a:gd name="T47" fmla="*/ 8 h 501"/>
                <a:gd name="T48" fmla="*/ 28 w 321"/>
                <a:gd name="T49" fmla="*/ 0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501"/>
                <a:gd name="T77" fmla="*/ 321 w 321"/>
                <a:gd name="T78" fmla="*/ 501 h 5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501">
                  <a:moveTo>
                    <a:pt x="111" y="0"/>
                  </a:moveTo>
                  <a:lnTo>
                    <a:pt x="321" y="0"/>
                  </a:lnTo>
                  <a:lnTo>
                    <a:pt x="278" y="71"/>
                  </a:lnTo>
                  <a:lnTo>
                    <a:pt x="255" y="136"/>
                  </a:lnTo>
                  <a:lnTo>
                    <a:pt x="234" y="217"/>
                  </a:lnTo>
                  <a:lnTo>
                    <a:pt x="227" y="268"/>
                  </a:lnTo>
                  <a:lnTo>
                    <a:pt x="225" y="335"/>
                  </a:lnTo>
                  <a:lnTo>
                    <a:pt x="227" y="376"/>
                  </a:lnTo>
                  <a:lnTo>
                    <a:pt x="230" y="423"/>
                  </a:lnTo>
                  <a:lnTo>
                    <a:pt x="236" y="459"/>
                  </a:lnTo>
                  <a:lnTo>
                    <a:pt x="246" y="500"/>
                  </a:lnTo>
                  <a:lnTo>
                    <a:pt x="17" y="501"/>
                  </a:lnTo>
                  <a:lnTo>
                    <a:pt x="11" y="468"/>
                  </a:lnTo>
                  <a:lnTo>
                    <a:pt x="3" y="429"/>
                  </a:lnTo>
                  <a:lnTo>
                    <a:pt x="1" y="388"/>
                  </a:lnTo>
                  <a:lnTo>
                    <a:pt x="0" y="346"/>
                  </a:lnTo>
                  <a:lnTo>
                    <a:pt x="3" y="308"/>
                  </a:lnTo>
                  <a:lnTo>
                    <a:pt x="5" y="276"/>
                  </a:lnTo>
                  <a:lnTo>
                    <a:pt x="10" y="237"/>
                  </a:lnTo>
                  <a:lnTo>
                    <a:pt x="20" y="198"/>
                  </a:lnTo>
                  <a:lnTo>
                    <a:pt x="31" y="159"/>
                  </a:lnTo>
                  <a:lnTo>
                    <a:pt x="48" y="111"/>
                  </a:lnTo>
                  <a:lnTo>
                    <a:pt x="67" y="74"/>
                  </a:lnTo>
                  <a:lnTo>
                    <a:pt x="88" y="3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Freeform 152"/>
            <p:cNvSpPr>
              <a:spLocks/>
            </p:cNvSpPr>
            <p:nvPr/>
          </p:nvSpPr>
          <p:spPr bwMode="auto">
            <a:xfrm>
              <a:off x="3049" y="1186"/>
              <a:ext cx="135" cy="125"/>
            </a:xfrm>
            <a:custGeom>
              <a:avLst/>
              <a:gdLst>
                <a:gd name="T0" fmla="*/ 0 w 540"/>
                <a:gd name="T1" fmla="*/ 111 h 502"/>
                <a:gd name="T2" fmla="*/ 2 w 540"/>
                <a:gd name="T3" fmla="*/ 102 h 502"/>
                <a:gd name="T4" fmla="*/ 7 w 540"/>
                <a:gd name="T5" fmla="*/ 89 h 502"/>
                <a:gd name="T6" fmla="*/ 12 w 540"/>
                <a:gd name="T7" fmla="*/ 78 h 502"/>
                <a:gd name="T8" fmla="*/ 18 w 540"/>
                <a:gd name="T9" fmla="*/ 66 h 502"/>
                <a:gd name="T10" fmla="*/ 25 w 540"/>
                <a:gd name="T11" fmla="*/ 55 h 502"/>
                <a:gd name="T12" fmla="*/ 33 w 540"/>
                <a:gd name="T13" fmla="*/ 46 h 502"/>
                <a:gd name="T14" fmla="*/ 40 w 540"/>
                <a:gd name="T15" fmla="*/ 37 h 502"/>
                <a:gd name="T16" fmla="*/ 50 w 540"/>
                <a:gd name="T17" fmla="*/ 27 h 502"/>
                <a:gd name="T18" fmla="*/ 57 w 540"/>
                <a:gd name="T19" fmla="*/ 22 h 502"/>
                <a:gd name="T20" fmla="*/ 63 w 540"/>
                <a:gd name="T21" fmla="*/ 17 h 502"/>
                <a:gd name="T22" fmla="*/ 75 w 540"/>
                <a:gd name="T23" fmla="*/ 9 h 502"/>
                <a:gd name="T24" fmla="*/ 83 w 540"/>
                <a:gd name="T25" fmla="*/ 4 h 502"/>
                <a:gd name="T26" fmla="*/ 91 w 540"/>
                <a:gd name="T27" fmla="*/ 0 h 502"/>
                <a:gd name="T28" fmla="*/ 135 w 540"/>
                <a:gd name="T29" fmla="*/ 14 h 502"/>
                <a:gd name="T30" fmla="*/ 122 w 540"/>
                <a:gd name="T31" fmla="*/ 22 h 502"/>
                <a:gd name="T32" fmla="*/ 113 w 540"/>
                <a:gd name="T33" fmla="*/ 27 h 502"/>
                <a:gd name="T34" fmla="*/ 104 w 540"/>
                <a:gd name="T35" fmla="*/ 34 h 502"/>
                <a:gd name="T36" fmla="*/ 96 w 540"/>
                <a:gd name="T37" fmla="*/ 40 h 502"/>
                <a:gd name="T38" fmla="*/ 89 w 540"/>
                <a:gd name="T39" fmla="*/ 46 h 502"/>
                <a:gd name="T40" fmla="*/ 83 w 540"/>
                <a:gd name="T41" fmla="*/ 53 h 502"/>
                <a:gd name="T42" fmla="*/ 76 w 540"/>
                <a:gd name="T43" fmla="*/ 62 h 502"/>
                <a:gd name="T44" fmla="*/ 70 w 540"/>
                <a:gd name="T45" fmla="*/ 70 h 502"/>
                <a:gd name="T46" fmla="*/ 65 w 540"/>
                <a:gd name="T47" fmla="*/ 77 h 502"/>
                <a:gd name="T48" fmla="*/ 59 w 540"/>
                <a:gd name="T49" fmla="*/ 88 h 502"/>
                <a:gd name="T50" fmla="*/ 53 w 540"/>
                <a:gd name="T51" fmla="*/ 98 h 502"/>
                <a:gd name="T52" fmla="*/ 50 w 540"/>
                <a:gd name="T53" fmla="*/ 106 h 502"/>
                <a:gd name="T54" fmla="*/ 46 w 540"/>
                <a:gd name="T55" fmla="*/ 116 h 502"/>
                <a:gd name="T56" fmla="*/ 44 w 540"/>
                <a:gd name="T57" fmla="*/ 125 h 502"/>
                <a:gd name="T58" fmla="*/ 0 w 540"/>
                <a:gd name="T59" fmla="*/ 111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0"/>
                <a:gd name="T91" fmla="*/ 0 h 502"/>
                <a:gd name="T92" fmla="*/ 540 w 540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0" h="502">
                  <a:moveTo>
                    <a:pt x="0" y="445"/>
                  </a:moveTo>
                  <a:lnTo>
                    <a:pt x="10" y="409"/>
                  </a:lnTo>
                  <a:lnTo>
                    <a:pt x="28" y="357"/>
                  </a:lnTo>
                  <a:lnTo>
                    <a:pt x="48" y="313"/>
                  </a:lnTo>
                  <a:lnTo>
                    <a:pt x="74" y="264"/>
                  </a:lnTo>
                  <a:lnTo>
                    <a:pt x="102" y="221"/>
                  </a:lnTo>
                  <a:lnTo>
                    <a:pt x="131" y="183"/>
                  </a:lnTo>
                  <a:lnTo>
                    <a:pt x="161" y="148"/>
                  </a:lnTo>
                  <a:lnTo>
                    <a:pt x="202" y="110"/>
                  </a:lnTo>
                  <a:lnTo>
                    <a:pt x="229" y="87"/>
                  </a:lnTo>
                  <a:lnTo>
                    <a:pt x="254" y="68"/>
                  </a:lnTo>
                  <a:lnTo>
                    <a:pt x="300" y="37"/>
                  </a:lnTo>
                  <a:lnTo>
                    <a:pt x="333" y="16"/>
                  </a:lnTo>
                  <a:lnTo>
                    <a:pt x="365" y="0"/>
                  </a:lnTo>
                  <a:lnTo>
                    <a:pt x="540" y="57"/>
                  </a:lnTo>
                  <a:lnTo>
                    <a:pt x="487" y="87"/>
                  </a:lnTo>
                  <a:lnTo>
                    <a:pt x="452" y="110"/>
                  </a:lnTo>
                  <a:lnTo>
                    <a:pt x="415" y="135"/>
                  </a:lnTo>
                  <a:lnTo>
                    <a:pt x="385" y="162"/>
                  </a:lnTo>
                  <a:lnTo>
                    <a:pt x="356" y="186"/>
                  </a:lnTo>
                  <a:lnTo>
                    <a:pt x="333" y="213"/>
                  </a:lnTo>
                  <a:lnTo>
                    <a:pt x="305" y="247"/>
                  </a:lnTo>
                  <a:lnTo>
                    <a:pt x="279" y="281"/>
                  </a:lnTo>
                  <a:lnTo>
                    <a:pt x="259" y="311"/>
                  </a:lnTo>
                  <a:lnTo>
                    <a:pt x="235" y="353"/>
                  </a:lnTo>
                  <a:lnTo>
                    <a:pt x="213" y="395"/>
                  </a:lnTo>
                  <a:lnTo>
                    <a:pt x="200" y="427"/>
                  </a:lnTo>
                  <a:lnTo>
                    <a:pt x="185" y="465"/>
                  </a:lnTo>
                  <a:lnTo>
                    <a:pt x="178" y="502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7" name="Line 153"/>
          <p:cNvSpPr>
            <a:spLocks noChangeShapeType="1"/>
          </p:cNvSpPr>
          <p:nvPr/>
        </p:nvSpPr>
        <p:spPr bwMode="auto">
          <a:xfrm flipV="1">
            <a:off x="1595438" y="3603625"/>
            <a:ext cx="61436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0668" name="Line 154"/>
          <p:cNvSpPr>
            <a:spLocks noChangeShapeType="1"/>
          </p:cNvSpPr>
          <p:nvPr/>
        </p:nvSpPr>
        <p:spPr bwMode="auto">
          <a:xfrm>
            <a:off x="3833813" y="3511550"/>
            <a:ext cx="69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0669" name="Line 155"/>
          <p:cNvSpPr>
            <a:spLocks noChangeShapeType="1"/>
          </p:cNvSpPr>
          <p:nvPr/>
        </p:nvSpPr>
        <p:spPr bwMode="auto">
          <a:xfrm>
            <a:off x="5907088" y="3962400"/>
            <a:ext cx="569912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0670" name="Line 156"/>
          <p:cNvSpPr>
            <a:spLocks noChangeShapeType="1"/>
          </p:cNvSpPr>
          <p:nvPr/>
        </p:nvSpPr>
        <p:spPr bwMode="auto">
          <a:xfrm flipH="1">
            <a:off x="3675063" y="3817938"/>
            <a:ext cx="58737" cy="1854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157"/>
          <p:cNvSpPr>
            <a:spLocks noChangeShapeType="1"/>
          </p:cNvSpPr>
          <p:nvPr/>
        </p:nvSpPr>
        <p:spPr bwMode="auto">
          <a:xfrm>
            <a:off x="1546225" y="3956050"/>
            <a:ext cx="1862138" cy="1868488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Line 158"/>
          <p:cNvSpPr>
            <a:spLocks noChangeShapeType="1"/>
          </p:cNvSpPr>
          <p:nvPr/>
        </p:nvSpPr>
        <p:spPr bwMode="auto">
          <a:xfrm flipH="1">
            <a:off x="3925888" y="4094163"/>
            <a:ext cx="1673225" cy="15779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Text Box 159"/>
          <p:cNvSpPr txBox="1">
            <a:spLocks noChangeArrowheads="1"/>
          </p:cNvSpPr>
          <p:nvPr/>
        </p:nvSpPr>
        <p:spPr bwMode="auto">
          <a:xfrm>
            <a:off x="1905000" y="5613400"/>
            <a:ext cx="876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LEO</a:t>
            </a:r>
          </a:p>
        </p:txBody>
      </p:sp>
      <p:sp>
        <p:nvSpPr>
          <p:cNvPr id="70674" name="Text Box 160"/>
          <p:cNvSpPr txBox="1">
            <a:spLocks noChangeArrowheads="1"/>
          </p:cNvSpPr>
          <p:nvPr/>
        </p:nvSpPr>
        <p:spPr bwMode="auto">
          <a:xfrm>
            <a:off x="5410200" y="5562600"/>
            <a:ext cx="204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Synchronous</a:t>
            </a:r>
            <a:endParaRPr lang="en-US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5" name="Text Box 161"/>
          <p:cNvSpPr txBox="1">
            <a:spLocks noChangeArrowheads="1"/>
          </p:cNvSpPr>
          <p:nvPr/>
        </p:nvSpPr>
        <p:spPr bwMode="auto">
          <a:xfrm>
            <a:off x="7958138" y="3509963"/>
            <a:ext cx="10541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22,300 mi</a:t>
            </a:r>
          </a:p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36,000 km</a:t>
            </a:r>
          </a:p>
        </p:txBody>
      </p:sp>
      <p:sp>
        <p:nvSpPr>
          <p:cNvPr id="70676" name="Rectangle 162"/>
          <p:cNvSpPr>
            <a:spLocks noChangeArrowheads="1"/>
          </p:cNvSpPr>
          <p:nvPr/>
        </p:nvSpPr>
        <p:spPr bwMode="auto">
          <a:xfrm>
            <a:off x="3595688" y="6208713"/>
            <a:ext cx="74612" cy="176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sp>
        <p:nvSpPr>
          <p:cNvPr id="70677" name="Line 163"/>
          <p:cNvSpPr>
            <a:spLocks noChangeShapeType="1"/>
          </p:cNvSpPr>
          <p:nvPr/>
        </p:nvSpPr>
        <p:spPr bwMode="auto">
          <a:xfrm>
            <a:off x="3562350" y="6008688"/>
            <a:ext cx="0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0678" name="Text Box 164"/>
          <p:cNvSpPr txBox="1">
            <a:spLocks noChangeArrowheads="1"/>
          </p:cNvSpPr>
          <p:nvPr/>
        </p:nvSpPr>
        <p:spPr bwMode="auto">
          <a:xfrm>
            <a:off x="3765550" y="4252913"/>
            <a:ext cx="1016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&lt;1000 mi</a:t>
            </a:r>
          </a:p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&lt;1500 km</a:t>
            </a:r>
          </a:p>
        </p:txBody>
      </p:sp>
    </p:spTree>
    <p:extLst>
      <p:ext uri="{BB962C8B-B14F-4D97-AF65-F5344CB8AC3E}">
        <p14:creationId xmlns:p14="http://schemas.microsoft.com/office/powerpoint/2010/main" val="1001512329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pensamiento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200" dirty="0"/>
              <a:t>“Las </a:t>
            </a:r>
            <a:r>
              <a:rPr lang="es-ES" sz="3200" i="1" dirty="0"/>
              <a:t>Smart </a:t>
            </a:r>
            <a:r>
              <a:rPr lang="es-ES" sz="3200" i="1" dirty="0" err="1"/>
              <a:t>Grids</a:t>
            </a:r>
            <a:r>
              <a:rPr lang="es-ES" sz="3200" i="1" dirty="0"/>
              <a:t> </a:t>
            </a:r>
            <a:r>
              <a:rPr lang="es-ES" sz="3200" dirty="0"/>
              <a:t>serán el mayor usuario de comunicaciones en toda la historia”</a:t>
            </a:r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r>
              <a:rPr lang="es-ES" sz="3200" dirty="0"/>
              <a:t>“Un plan director de desarrollo de comunicaciones para empresas eléctricas incluye información de hasta 60 cámaras de video en una sola subestación”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Cristiano Ferraz, Consultor, </a:t>
            </a:r>
            <a:r>
              <a:rPr lang="es-ES" dirty="0" err="1"/>
              <a:t>Andicom</a:t>
            </a:r>
            <a:r>
              <a:rPr lang="es-ES" dirty="0"/>
              <a:t> Cartagena,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C7F0F-73D2-49C0-9FB8-C0B4887F8B22}" type="slidenum">
              <a:rPr lang="en-US" altLang="nl-NL" smtClean="0"/>
              <a:pPr>
                <a:defRPr/>
              </a:pPr>
              <a:t>3</a:t>
            </a:fld>
            <a:endParaRPr lang="en-US" altLang="nl-NL" sz="1000" dirty="0"/>
          </a:p>
        </p:txBody>
      </p:sp>
    </p:spTree>
    <p:extLst>
      <p:ext uri="{BB962C8B-B14F-4D97-AF65-F5344CB8AC3E}">
        <p14:creationId xmlns:p14="http://schemas.microsoft.com/office/powerpoint/2010/main" val="866701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B81A056C-0B38-4577-99E1-7436D5A8D198}" type="slidenum">
              <a:rPr lang="en-US" altLang="nl-NL" sz="800" b="0">
                <a:solidFill>
                  <a:schemeClr val="tx2"/>
                </a:solidFill>
              </a:rPr>
              <a:pPr/>
              <a:t>30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677150" cy="47148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Satellite Radio (2)</a:t>
            </a:r>
            <a:endParaRPr lang="en-US" altLang="en-US" sz="4900" b="1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6477000" cy="18303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ct val="25000"/>
              </a:spcBef>
              <a:buFont typeface="Symbol" pitchFamily="18" charset="2"/>
              <a:buNone/>
            </a:pPr>
            <a:r>
              <a:rPr lang="en-US" altLang="en-US"/>
              <a:t>Synchronous satellites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Very small aperture terminals (VSATs) for low data rates 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For DA, most frequently uses a shared channel, to lower costs</a:t>
            </a:r>
            <a:r>
              <a:rPr lang="en-US" altLang="en-US" sz="2800"/>
              <a:t> 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en-US" sz="2200"/>
              <a:t>Communications routed through a third-party network management center</a:t>
            </a:r>
          </a:p>
          <a:p>
            <a:pPr lvl="1"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endParaRPr lang="en-US" altLang="en-US" sz="1900"/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1100138" y="5846763"/>
            <a:ext cx="12207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UTILITY CONTROL CENTER</a:t>
            </a: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686" name="Group 5"/>
          <p:cNvGrpSpPr>
            <a:grpSpLocks/>
          </p:cNvGrpSpPr>
          <p:nvPr/>
        </p:nvGrpSpPr>
        <p:grpSpPr bwMode="auto">
          <a:xfrm>
            <a:off x="5192713" y="5245100"/>
            <a:ext cx="573087" cy="650875"/>
            <a:chOff x="2400" y="2736"/>
            <a:chExt cx="473" cy="506"/>
          </a:xfrm>
        </p:grpSpPr>
        <p:sp>
          <p:nvSpPr>
            <p:cNvPr id="71843" name="Rectangle 6"/>
            <p:cNvSpPr>
              <a:spLocks noChangeArrowheads="1"/>
            </p:cNvSpPr>
            <p:nvPr/>
          </p:nvSpPr>
          <p:spPr bwMode="auto">
            <a:xfrm>
              <a:off x="2569" y="3042"/>
              <a:ext cx="18" cy="6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844" name="Line 7"/>
            <p:cNvSpPr>
              <a:spLocks noChangeShapeType="1"/>
            </p:cNvSpPr>
            <p:nvPr/>
          </p:nvSpPr>
          <p:spPr bwMode="auto">
            <a:xfrm>
              <a:off x="2577" y="3042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5" name="Rectangle 8"/>
            <p:cNvSpPr>
              <a:spLocks noChangeArrowheads="1"/>
            </p:cNvSpPr>
            <p:nvPr/>
          </p:nvSpPr>
          <p:spPr bwMode="auto">
            <a:xfrm>
              <a:off x="2498" y="3002"/>
              <a:ext cx="54" cy="101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846" name="Freeform 9"/>
            <p:cNvSpPr>
              <a:spLocks/>
            </p:cNvSpPr>
            <p:nvPr/>
          </p:nvSpPr>
          <p:spPr bwMode="auto">
            <a:xfrm>
              <a:off x="2580" y="3111"/>
              <a:ext cx="107" cy="7"/>
            </a:xfrm>
            <a:custGeom>
              <a:avLst/>
              <a:gdLst>
                <a:gd name="T0" fmla="*/ 0 w 321"/>
                <a:gd name="T1" fmla="*/ 0 h 26"/>
                <a:gd name="T2" fmla="*/ 107 w 321"/>
                <a:gd name="T3" fmla="*/ 0 h 26"/>
                <a:gd name="T4" fmla="*/ 107 w 321"/>
                <a:gd name="T5" fmla="*/ 7 h 26"/>
                <a:gd name="T6" fmla="*/ 1 w 321"/>
                <a:gd name="T7" fmla="*/ 7 h 26"/>
                <a:gd name="T8" fmla="*/ 0 w 32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1"/>
                <a:gd name="T16" fmla="*/ 0 h 26"/>
                <a:gd name="T17" fmla="*/ 321 w 32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1" h="26">
                  <a:moveTo>
                    <a:pt x="0" y="0"/>
                  </a:moveTo>
                  <a:lnTo>
                    <a:pt x="321" y="0"/>
                  </a:lnTo>
                  <a:lnTo>
                    <a:pt x="321" y="26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7" name="Freeform 10"/>
            <p:cNvSpPr>
              <a:spLocks/>
            </p:cNvSpPr>
            <p:nvPr/>
          </p:nvSpPr>
          <p:spPr bwMode="auto">
            <a:xfrm>
              <a:off x="2486" y="2755"/>
              <a:ext cx="68" cy="348"/>
            </a:xfrm>
            <a:custGeom>
              <a:avLst/>
              <a:gdLst>
                <a:gd name="T0" fmla="*/ 68 w 204"/>
                <a:gd name="T1" fmla="*/ 0 h 1392"/>
                <a:gd name="T2" fmla="*/ 0 w 204"/>
                <a:gd name="T3" fmla="*/ 21 h 1392"/>
                <a:gd name="T4" fmla="*/ 0 w 204"/>
                <a:gd name="T5" fmla="*/ 348 h 1392"/>
                <a:gd name="T6" fmla="*/ 13 w 204"/>
                <a:gd name="T7" fmla="*/ 348 h 1392"/>
                <a:gd name="T8" fmla="*/ 13 w 204"/>
                <a:gd name="T9" fmla="*/ 50 h 1392"/>
                <a:gd name="T10" fmla="*/ 68 w 204"/>
                <a:gd name="T11" fmla="*/ 33 h 1392"/>
                <a:gd name="T12" fmla="*/ 68 w 204"/>
                <a:gd name="T13" fmla="*/ 0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1392"/>
                <a:gd name="T23" fmla="*/ 204 w 204"/>
                <a:gd name="T24" fmla="*/ 1392 h 1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1392">
                  <a:moveTo>
                    <a:pt x="204" y="0"/>
                  </a:moveTo>
                  <a:lnTo>
                    <a:pt x="0" y="82"/>
                  </a:lnTo>
                  <a:lnTo>
                    <a:pt x="0" y="1392"/>
                  </a:lnTo>
                  <a:lnTo>
                    <a:pt x="38" y="1392"/>
                  </a:lnTo>
                  <a:lnTo>
                    <a:pt x="38" y="201"/>
                  </a:lnTo>
                  <a:lnTo>
                    <a:pt x="204" y="13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8" name="Freeform 11"/>
            <p:cNvSpPr>
              <a:spLocks/>
            </p:cNvSpPr>
            <p:nvPr/>
          </p:nvSpPr>
          <p:spPr bwMode="auto">
            <a:xfrm>
              <a:off x="2484" y="3103"/>
              <a:ext cx="389" cy="76"/>
            </a:xfrm>
            <a:custGeom>
              <a:avLst/>
              <a:gdLst>
                <a:gd name="T0" fmla="*/ 0 w 1166"/>
                <a:gd name="T1" fmla="*/ 76 h 304"/>
                <a:gd name="T2" fmla="*/ 0 w 1166"/>
                <a:gd name="T3" fmla="*/ 0 h 304"/>
                <a:gd name="T4" fmla="*/ 85 w 1166"/>
                <a:gd name="T5" fmla="*/ 0 h 304"/>
                <a:gd name="T6" fmla="*/ 102 w 1166"/>
                <a:gd name="T7" fmla="*/ 13 h 304"/>
                <a:gd name="T8" fmla="*/ 152 w 1166"/>
                <a:gd name="T9" fmla="*/ 13 h 304"/>
                <a:gd name="T10" fmla="*/ 169 w 1166"/>
                <a:gd name="T11" fmla="*/ 25 h 304"/>
                <a:gd name="T12" fmla="*/ 339 w 1166"/>
                <a:gd name="T13" fmla="*/ 25 h 304"/>
                <a:gd name="T14" fmla="*/ 339 w 1166"/>
                <a:gd name="T15" fmla="*/ 51 h 304"/>
                <a:gd name="T16" fmla="*/ 389 w 1166"/>
                <a:gd name="T17" fmla="*/ 51 h 304"/>
                <a:gd name="T18" fmla="*/ 389 w 1166"/>
                <a:gd name="T19" fmla="*/ 76 h 304"/>
                <a:gd name="T20" fmla="*/ 0 w 1166"/>
                <a:gd name="T21" fmla="*/ 76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6"/>
                <a:gd name="T34" fmla="*/ 0 h 304"/>
                <a:gd name="T35" fmla="*/ 1166 w 1166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6" h="304">
                  <a:moveTo>
                    <a:pt x="0" y="304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305" y="51"/>
                  </a:lnTo>
                  <a:lnTo>
                    <a:pt x="457" y="51"/>
                  </a:lnTo>
                  <a:lnTo>
                    <a:pt x="507" y="102"/>
                  </a:lnTo>
                  <a:lnTo>
                    <a:pt x="1015" y="102"/>
                  </a:lnTo>
                  <a:lnTo>
                    <a:pt x="1015" y="203"/>
                  </a:lnTo>
                  <a:lnTo>
                    <a:pt x="1166" y="203"/>
                  </a:lnTo>
                  <a:lnTo>
                    <a:pt x="1166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9" name="Rectangle 12"/>
            <p:cNvSpPr>
              <a:spLocks noChangeArrowheads="1"/>
            </p:cNvSpPr>
            <p:nvPr/>
          </p:nvSpPr>
          <p:spPr bwMode="auto">
            <a:xfrm>
              <a:off x="2484" y="3154"/>
              <a:ext cx="288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850" name="Freeform 13"/>
            <p:cNvSpPr>
              <a:spLocks/>
            </p:cNvSpPr>
            <p:nvPr/>
          </p:nvSpPr>
          <p:spPr bwMode="auto">
            <a:xfrm>
              <a:off x="2603" y="3026"/>
              <a:ext cx="86" cy="92"/>
            </a:xfrm>
            <a:custGeom>
              <a:avLst/>
              <a:gdLst>
                <a:gd name="T0" fmla="*/ 0 w 260"/>
                <a:gd name="T1" fmla="*/ 0 h 366"/>
                <a:gd name="T2" fmla="*/ 86 w 260"/>
                <a:gd name="T3" fmla="*/ 92 h 366"/>
                <a:gd name="T4" fmla="*/ 73 w 260"/>
                <a:gd name="T5" fmla="*/ 90 h 366"/>
                <a:gd name="T6" fmla="*/ 0 w 260"/>
                <a:gd name="T7" fmla="*/ 13 h 366"/>
                <a:gd name="T8" fmla="*/ 0 w 260"/>
                <a:gd name="T9" fmla="*/ 0 h 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366"/>
                <a:gd name="T17" fmla="*/ 260 w 260"/>
                <a:gd name="T18" fmla="*/ 366 h 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366">
                  <a:moveTo>
                    <a:pt x="0" y="0"/>
                  </a:moveTo>
                  <a:lnTo>
                    <a:pt x="260" y="366"/>
                  </a:lnTo>
                  <a:lnTo>
                    <a:pt x="222" y="359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1" name="Freeform 14"/>
            <p:cNvSpPr>
              <a:spLocks/>
            </p:cNvSpPr>
            <p:nvPr/>
          </p:nvSpPr>
          <p:spPr bwMode="auto">
            <a:xfrm>
              <a:off x="2417" y="3078"/>
              <a:ext cx="67" cy="101"/>
            </a:xfrm>
            <a:custGeom>
              <a:avLst/>
              <a:gdLst>
                <a:gd name="T0" fmla="*/ 50 w 203"/>
                <a:gd name="T1" fmla="*/ 0 h 404"/>
                <a:gd name="T2" fmla="*/ 0 w 203"/>
                <a:gd name="T3" fmla="*/ 38 h 404"/>
                <a:gd name="T4" fmla="*/ 0 w 203"/>
                <a:gd name="T5" fmla="*/ 101 h 404"/>
                <a:gd name="T6" fmla="*/ 67 w 203"/>
                <a:gd name="T7" fmla="*/ 101 h 404"/>
                <a:gd name="T8" fmla="*/ 67 w 203"/>
                <a:gd name="T9" fmla="*/ 25 h 404"/>
                <a:gd name="T10" fmla="*/ 50 w 203"/>
                <a:gd name="T11" fmla="*/ 0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"/>
                <a:gd name="T19" fmla="*/ 0 h 404"/>
                <a:gd name="T20" fmla="*/ 203 w 203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" h="404">
                  <a:moveTo>
                    <a:pt x="152" y="0"/>
                  </a:moveTo>
                  <a:lnTo>
                    <a:pt x="0" y="151"/>
                  </a:lnTo>
                  <a:lnTo>
                    <a:pt x="0" y="404"/>
                  </a:lnTo>
                  <a:lnTo>
                    <a:pt x="203" y="404"/>
                  </a:lnTo>
                  <a:lnTo>
                    <a:pt x="203" y="10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2" name="Rectangle 15"/>
            <p:cNvSpPr>
              <a:spLocks noChangeArrowheads="1"/>
            </p:cNvSpPr>
            <p:nvPr/>
          </p:nvSpPr>
          <p:spPr bwMode="auto">
            <a:xfrm>
              <a:off x="2400" y="3227"/>
              <a:ext cx="473" cy="15"/>
            </a:xfrm>
            <a:prstGeom prst="rect">
              <a:avLst/>
            </a:prstGeom>
            <a:solidFill>
              <a:srgbClr val="9F9F9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853" name="Rectangle 16"/>
            <p:cNvSpPr>
              <a:spLocks noChangeArrowheads="1"/>
            </p:cNvSpPr>
            <p:nvPr/>
          </p:nvSpPr>
          <p:spPr bwMode="auto">
            <a:xfrm>
              <a:off x="2400" y="3204"/>
              <a:ext cx="473" cy="23"/>
            </a:xfrm>
            <a:prstGeom prst="rect">
              <a:avLst/>
            </a:prstGeom>
            <a:solidFill>
              <a:srgbClr val="9F9F9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854" name="Rectangle 17"/>
            <p:cNvSpPr>
              <a:spLocks noChangeArrowheads="1"/>
            </p:cNvSpPr>
            <p:nvPr/>
          </p:nvSpPr>
          <p:spPr bwMode="auto">
            <a:xfrm>
              <a:off x="2400" y="3179"/>
              <a:ext cx="473" cy="25"/>
            </a:xfrm>
            <a:prstGeom prst="rect">
              <a:avLst/>
            </a:prstGeom>
            <a:solidFill>
              <a:srgbClr val="9F9F9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855" name="Rectangle 18"/>
            <p:cNvSpPr>
              <a:spLocks noChangeArrowheads="1"/>
            </p:cNvSpPr>
            <p:nvPr/>
          </p:nvSpPr>
          <p:spPr bwMode="auto">
            <a:xfrm>
              <a:off x="2808" y="3160"/>
              <a:ext cx="51" cy="13"/>
            </a:xfrm>
            <a:prstGeom prst="rect">
              <a:avLst/>
            </a:prstGeom>
            <a:solidFill>
              <a:srgbClr val="9F9F9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856" name="Oval 19"/>
            <p:cNvSpPr>
              <a:spLocks noChangeArrowheads="1"/>
            </p:cNvSpPr>
            <p:nvPr/>
          </p:nvSpPr>
          <p:spPr bwMode="auto">
            <a:xfrm>
              <a:off x="2454" y="3061"/>
              <a:ext cx="19" cy="19"/>
            </a:xfrm>
            <a:prstGeom prst="ellipse">
              <a:avLst/>
            </a:prstGeom>
            <a:solidFill>
              <a:srgbClr val="9F9F9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857" name="Freeform 20"/>
            <p:cNvSpPr>
              <a:spLocks/>
            </p:cNvSpPr>
            <p:nvPr/>
          </p:nvSpPr>
          <p:spPr bwMode="auto">
            <a:xfrm>
              <a:off x="2552" y="3002"/>
              <a:ext cx="135" cy="101"/>
            </a:xfrm>
            <a:custGeom>
              <a:avLst/>
              <a:gdLst>
                <a:gd name="T0" fmla="*/ 17 w 405"/>
                <a:gd name="T1" fmla="*/ 101 h 402"/>
                <a:gd name="T2" fmla="*/ 17 w 405"/>
                <a:gd name="T3" fmla="*/ 13 h 402"/>
                <a:gd name="T4" fmla="*/ 135 w 405"/>
                <a:gd name="T5" fmla="*/ 13 h 402"/>
                <a:gd name="T6" fmla="*/ 135 w 405"/>
                <a:gd name="T7" fmla="*/ 0 h 402"/>
                <a:gd name="T8" fmla="*/ 0 w 405"/>
                <a:gd name="T9" fmla="*/ 0 h 402"/>
                <a:gd name="T10" fmla="*/ 0 w 405"/>
                <a:gd name="T11" fmla="*/ 101 h 402"/>
                <a:gd name="T12" fmla="*/ 17 w 405"/>
                <a:gd name="T13" fmla="*/ 101 h 4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5"/>
                <a:gd name="T22" fmla="*/ 0 h 402"/>
                <a:gd name="T23" fmla="*/ 405 w 405"/>
                <a:gd name="T24" fmla="*/ 402 h 4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5" h="402">
                  <a:moveTo>
                    <a:pt x="51" y="402"/>
                  </a:moveTo>
                  <a:lnTo>
                    <a:pt x="51" y="50"/>
                  </a:lnTo>
                  <a:lnTo>
                    <a:pt x="405" y="50"/>
                  </a:lnTo>
                  <a:lnTo>
                    <a:pt x="405" y="0"/>
                  </a:lnTo>
                  <a:lnTo>
                    <a:pt x="0" y="0"/>
                  </a:lnTo>
                  <a:lnTo>
                    <a:pt x="0" y="402"/>
                  </a:lnTo>
                  <a:lnTo>
                    <a:pt x="51" y="402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8" name="Oval 21"/>
            <p:cNvSpPr>
              <a:spLocks noChangeArrowheads="1"/>
            </p:cNvSpPr>
            <p:nvPr/>
          </p:nvSpPr>
          <p:spPr bwMode="auto">
            <a:xfrm>
              <a:off x="2444" y="2907"/>
              <a:ext cx="125" cy="96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859" name="Rectangle 22"/>
            <p:cNvSpPr>
              <a:spLocks noChangeArrowheads="1"/>
            </p:cNvSpPr>
            <p:nvPr/>
          </p:nvSpPr>
          <p:spPr bwMode="auto">
            <a:xfrm>
              <a:off x="2501" y="3103"/>
              <a:ext cx="51" cy="101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860" name="Line 23"/>
            <p:cNvSpPr>
              <a:spLocks noChangeShapeType="1"/>
            </p:cNvSpPr>
            <p:nvPr/>
          </p:nvSpPr>
          <p:spPr bwMode="auto">
            <a:xfrm>
              <a:off x="2501" y="3129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1" name="Line 24"/>
            <p:cNvSpPr>
              <a:spLocks noChangeShapeType="1"/>
            </p:cNvSpPr>
            <p:nvPr/>
          </p:nvSpPr>
          <p:spPr bwMode="auto">
            <a:xfrm>
              <a:off x="2501" y="3166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2" name="Line 25"/>
            <p:cNvSpPr>
              <a:spLocks noChangeShapeType="1"/>
            </p:cNvSpPr>
            <p:nvPr/>
          </p:nvSpPr>
          <p:spPr bwMode="auto">
            <a:xfrm>
              <a:off x="2501" y="3154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3" name="Line 26"/>
            <p:cNvSpPr>
              <a:spLocks noChangeShapeType="1"/>
            </p:cNvSpPr>
            <p:nvPr/>
          </p:nvSpPr>
          <p:spPr bwMode="auto">
            <a:xfrm>
              <a:off x="2501" y="3141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4" name="Line 27"/>
            <p:cNvSpPr>
              <a:spLocks noChangeShapeType="1"/>
            </p:cNvSpPr>
            <p:nvPr/>
          </p:nvSpPr>
          <p:spPr bwMode="auto">
            <a:xfrm>
              <a:off x="2501" y="3116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5" name="Line 28"/>
            <p:cNvSpPr>
              <a:spLocks noChangeShapeType="1"/>
            </p:cNvSpPr>
            <p:nvPr/>
          </p:nvSpPr>
          <p:spPr bwMode="auto">
            <a:xfrm>
              <a:off x="2501" y="3179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6" name="Line 29"/>
            <p:cNvSpPr>
              <a:spLocks noChangeShapeType="1"/>
            </p:cNvSpPr>
            <p:nvPr/>
          </p:nvSpPr>
          <p:spPr bwMode="auto">
            <a:xfrm>
              <a:off x="2501" y="3192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7" name="Rectangle 30"/>
            <p:cNvSpPr>
              <a:spLocks noChangeArrowheads="1"/>
            </p:cNvSpPr>
            <p:nvPr/>
          </p:nvSpPr>
          <p:spPr bwMode="auto">
            <a:xfrm>
              <a:off x="2823" y="3129"/>
              <a:ext cx="16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grpSp>
          <p:nvGrpSpPr>
            <p:cNvPr id="71868" name="Group 31"/>
            <p:cNvGrpSpPr>
              <a:grpSpLocks/>
            </p:cNvGrpSpPr>
            <p:nvPr/>
          </p:nvGrpSpPr>
          <p:grpSpPr bwMode="auto">
            <a:xfrm rot="-1024988">
              <a:off x="2454" y="2736"/>
              <a:ext cx="401" cy="328"/>
              <a:chOff x="2454" y="2736"/>
              <a:chExt cx="401" cy="328"/>
            </a:xfrm>
          </p:grpSpPr>
          <p:sp>
            <p:nvSpPr>
              <p:cNvPr id="71869" name="Freeform 32"/>
              <p:cNvSpPr>
                <a:spLocks/>
              </p:cNvSpPr>
              <p:nvPr/>
            </p:nvSpPr>
            <p:spPr bwMode="auto">
              <a:xfrm>
                <a:off x="2690" y="3023"/>
                <a:ext cx="34" cy="21"/>
              </a:xfrm>
              <a:custGeom>
                <a:avLst/>
                <a:gdLst>
                  <a:gd name="T0" fmla="*/ 0 w 101"/>
                  <a:gd name="T1" fmla="*/ 0 h 84"/>
                  <a:gd name="T2" fmla="*/ 0 w 101"/>
                  <a:gd name="T3" fmla="*/ 21 h 84"/>
                  <a:gd name="T4" fmla="*/ 34 w 101"/>
                  <a:gd name="T5" fmla="*/ 21 h 84"/>
                  <a:gd name="T6" fmla="*/ 34 w 101"/>
                  <a:gd name="T7" fmla="*/ 4 h 84"/>
                  <a:gd name="T8" fmla="*/ 0 w 101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84"/>
                  <a:gd name="T17" fmla="*/ 101 w 101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84">
                    <a:moveTo>
                      <a:pt x="0" y="0"/>
                    </a:moveTo>
                    <a:lnTo>
                      <a:pt x="0" y="84"/>
                    </a:lnTo>
                    <a:lnTo>
                      <a:pt x="101" y="84"/>
                    </a:lnTo>
                    <a:lnTo>
                      <a:pt x="101" y="1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0" name="Freeform 33"/>
              <p:cNvSpPr>
                <a:spLocks/>
              </p:cNvSpPr>
              <p:nvPr/>
            </p:nvSpPr>
            <p:spPr bwMode="auto">
              <a:xfrm>
                <a:off x="2620" y="2985"/>
                <a:ext cx="23" cy="19"/>
              </a:xfrm>
              <a:custGeom>
                <a:avLst/>
                <a:gdLst>
                  <a:gd name="T0" fmla="*/ 13 w 69"/>
                  <a:gd name="T1" fmla="*/ 0 h 76"/>
                  <a:gd name="T2" fmla="*/ 0 w 69"/>
                  <a:gd name="T3" fmla="*/ 19 h 76"/>
                  <a:gd name="T4" fmla="*/ 17 w 69"/>
                  <a:gd name="T5" fmla="*/ 18 h 76"/>
                  <a:gd name="T6" fmla="*/ 23 w 69"/>
                  <a:gd name="T7" fmla="*/ 5 h 76"/>
                  <a:gd name="T8" fmla="*/ 13 w 69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76"/>
                  <a:gd name="T17" fmla="*/ 69 w 6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76">
                    <a:moveTo>
                      <a:pt x="38" y="0"/>
                    </a:moveTo>
                    <a:lnTo>
                      <a:pt x="0" y="76"/>
                    </a:lnTo>
                    <a:lnTo>
                      <a:pt x="51" y="70"/>
                    </a:lnTo>
                    <a:lnTo>
                      <a:pt x="69" y="1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1" name="Freeform 34"/>
              <p:cNvSpPr>
                <a:spLocks/>
              </p:cNvSpPr>
              <p:nvPr/>
            </p:nvSpPr>
            <p:spPr bwMode="auto">
              <a:xfrm>
                <a:off x="2498" y="2862"/>
                <a:ext cx="45" cy="41"/>
              </a:xfrm>
              <a:custGeom>
                <a:avLst/>
                <a:gdLst>
                  <a:gd name="T0" fmla="*/ 42 w 134"/>
                  <a:gd name="T1" fmla="*/ 0 h 163"/>
                  <a:gd name="T2" fmla="*/ 0 w 134"/>
                  <a:gd name="T3" fmla="*/ 29 h 163"/>
                  <a:gd name="T4" fmla="*/ 0 w 134"/>
                  <a:gd name="T5" fmla="*/ 41 h 163"/>
                  <a:gd name="T6" fmla="*/ 45 w 134"/>
                  <a:gd name="T7" fmla="*/ 14 h 163"/>
                  <a:gd name="T8" fmla="*/ 42 w 134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63"/>
                  <a:gd name="T17" fmla="*/ 134 w 134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63">
                    <a:moveTo>
                      <a:pt x="126" y="0"/>
                    </a:moveTo>
                    <a:lnTo>
                      <a:pt x="1" y="117"/>
                    </a:lnTo>
                    <a:lnTo>
                      <a:pt x="0" y="163"/>
                    </a:lnTo>
                    <a:lnTo>
                      <a:pt x="134" y="5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2" name="Line 35"/>
              <p:cNvSpPr>
                <a:spLocks noChangeShapeType="1"/>
              </p:cNvSpPr>
              <p:nvPr/>
            </p:nvSpPr>
            <p:spPr bwMode="auto">
              <a:xfrm>
                <a:off x="2472" y="2998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3" name="Freeform 36"/>
              <p:cNvSpPr>
                <a:spLocks/>
              </p:cNvSpPr>
              <p:nvPr/>
            </p:nvSpPr>
            <p:spPr bwMode="auto">
              <a:xfrm>
                <a:off x="2461" y="3042"/>
                <a:ext cx="25" cy="22"/>
              </a:xfrm>
              <a:custGeom>
                <a:avLst/>
                <a:gdLst>
                  <a:gd name="T0" fmla="*/ 0 w 76"/>
                  <a:gd name="T1" fmla="*/ 22 h 88"/>
                  <a:gd name="T2" fmla="*/ 0 w 76"/>
                  <a:gd name="T3" fmla="*/ 0 h 88"/>
                  <a:gd name="T4" fmla="*/ 25 w 76"/>
                  <a:gd name="T5" fmla="*/ 0 h 88"/>
                  <a:gd name="T6" fmla="*/ 25 w 76"/>
                  <a:gd name="T7" fmla="*/ 8 h 88"/>
                  <a:gd name="T8" fmla="*/ 8 w 76"/>
                  <a:gd name="T9" fmla="*/ 8 h 88"/>
                  <a:gd name="T10" fmla="*/ 8 w 76"/>
                  <a:gd name="T11" fmla="*/ 22 h 88"/>
                  <a:gd name="T12" fmla="*/ 0 w 76"/>
                  <a:gd name="T13" fmla="*/ 22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8"/>
                  <a:gd name="T23" fmla="*/ 76 w 76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8">
                    <a:moveTo>
                      <a:pt x="0" y="88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76" y="31"/>
                    </a:lnTo>
                    <a:lnTo>
                      <a:pt x="25" y="31"/>
                    </a:lnTo>
                    <a:lnTo>
                      <a:pt x="25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4" name="Rectangle 37"/>
              <p:cNvSpPr>
                <a:spLocks noChangeArrowheads="1"/>
              </p:cNvSpPr>
              <p:nvPr/>
            </p:nvSpPr>
            <p:spPr bwMode="auto">
              <a:xfrm>
                <a:off x="2569" y="3015"/>
                <a:ext cx="34" cy="25"/>
              </a:xfrm>
              <a:prstGeom prst="rect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71875" name="Oval 38"/>
              <p:cNvSpPr>
                <a:spLocks noChangeArrowheads="1"/>
              </p:cNvSpPr>
              <p:nvPr/>
            </p:nvSpPr>
            <p:spPr bwMode="auto">
              <a:xfrm>
                <a:off x="2454" y="2907"/>
                <a:ext cx="134" cy="96"/>
              </a:xfrm>
              <a:prstGeom prst="ellipse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71876" name="Freeform 39"/>
              <p:cNvSpPr>
                <a:spLocks/>
              </p:cNvSpPr>
              <p:nvPr/>
            </p:nvSpPr>
            <p:spPr bwMode="auto">
              <a:xfrm>
                <a:off x="2729" y="2870"/>
                <a:ext cx="39" cy="49"/>
              </a:xfrm>
              <a:custGeom>
                <a:avLst/>
                <a:gdLst>
                  <a:gd name="T0" fmla="*/ 33 w 115"/>
                  <a:gd name="T1" fmla="*/ 0 h 195"/>
                  <a:gd name="T2" fmla="*/ 0 w 115"/>
                  <a:gd name="T3" fmla="*/ 41 h 195"/>
                  <a:gd name="T4" fmla="*/ 6 w 115"/>
                  <a:gd name="T5" fmla="*/ 49 h 195"/>
                  <a:gd name="T6" fmla="*/ 39 w 115"/>
                  <a:gd name="T7" fmla="*/ 2 h 195"/>
                  <a:gd name="T8" fmla="*/ 33 w 115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5"/>
                  <a:gd name="T17" fmla="*/ 115 w 11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5">
                    <a:moveTo>
                      <a:pt x="96" y="0"/>
                    </a:moveTo>
                    <a:lnTo>
                      <a:pt x="0" y="163"/>
                    </a:lnTo>
                    <a:lnTo>
                      <a:pt x="19" y="195"/>
                    </a:lnTo>
                    <a:lnTo>
                      <a:pt x="115" y="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BFBFD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7" name="Freeform 40"/>
              <p:cNvSpPr>
                <a:spLocks/>
              </p:cNvSpPr>
              <p:nvPr/>
            </p:nvSpPr>
            <p:spPr bwMode="auto">
              <a:xfrm>
                <a:off x="2683" y="2849"/>
                <a:ext cx="74" cy="15"/>
              </a:xfrm>
              <a:custGeom>
                <a:avLst/>
                <a:gdLst>
                  <a:gd name="T0" fmla="*/ 72 w 222"/>
                  <a:gd name="T1" fmla="*/ 0 h 57"/>
                  <a:gd name="T2" fmla="*/ 0 w 222"/>
                  <a:gd name="T3" fmla="*/ 8 h 57"/>
                  <a:gd name="T4" fmla="*/ 10 w 222"/>
                  <a:gd name="T5" fmla="*/ 15 h 57"/>
                  <a:gd name="T6" fmla="*/ 74 w 222"/>
                  <a:gd name="T7" fmla="*/ 5 h 57"/>
                  <a:gd name="T8" fmla="*/ 72 w 222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57"/>
                  <a:gd name="T17" fmla="*/ 222 w 22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57">
                    <a:moveTo>
                      <a:pt x="215" y="0"/>
                    </a:moveTo>
                    <a:lnTo>
                      <a:pt x="0" y="31"/>
                    </a:lnTo>
                    <a:lnTo>
                      <a:pt x="31" y="57"/>
                    </a:lnTo>
                    <a:lnTo>
                      <a:pt x="222" y="19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BFBFD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8" name="Freeform 41"/>
              <p:cNvSpPr>
                <a:spLocks/>
              </p:cNvSpPr>
              <p:nvPr/>
            </p:nvSpPr>
            <p:spPr bwMode="auto">
              <a:xfrm>
                <a:off x="2515" y="2737"/>
                <a:ext cx="277" cy="324"/>
              </a:xfrm>
              <a:custGeom>
                <a:avLst/>
                <a:gdLst>
                  <a:gd name="T0" fmla="*/ 9 w 831"/>
                  <a:gd name="T1" fmla="*/ 12 h 1298"/>
                  <a:gd name="T2" fmla="*/ 4 w 831"/>
                  <a:gd name="T3" fmla="*/ 21 h 1298"/>
                  <a:gd name="T4" fmla="*/ 1 w 831"/>
                  <a:gd name="T5" fmla="*/ 33 h 1298"/>
                  <a:gd name="T6" fmla="*/ 0 w 831"/>
                  <a:gd name="T7" fmla="*/ 45 h 1298"/>
                  <a:gd name="T8" fmla="*/ 0 w 831"/>
                  <a:gd name="T9" fmla="*/ 58 h 1298"/>
                  <a:gd name="T10" fmla="*/ 3 w 831"/>
                  <a:gd name="T11" fmla="*/ 75 h 1298"/>
                  <a:gd name="T12" fmla="*/ 7 w 831"/>
                  <a:gd name="T13" fmla="*/ 95 h 1298"/>
                  <a:gd name="T14" fmla="*/ 13 w 831"/>
                  <a:gd name="T15" fmla="*/ 118 h 1298"/>
                  <a:gd name="T16" fmla="*/ 23 w 831"/>
                  <a:gd name="T17" fmla="*/ 144 h 1298"/>
                  <a:gd name="T18" fmla="*/ 39 w 831"/>
                  <a:gd name="T19" fmla="*/ 169 h 1298"/>
                  <a:gd name="T20" fmla="*/ 65 w 831"/>
                  <a:gd name="T21" fmla="*/ 199 h 1298"/>
                  <a:gd name="T22" fmla="*/ 90 w 831"/>
                  <a:gd name="T23" fmla="*/ 227 h 1298"/>
                  <a:gd name="T24" fmla="*/ 111 w 831"/>
                  <a:gd name="T25" fmla="*/ 246 h 1298"/>
                  <a:gd name="T26" fmla="*/ 140 w 831"/>
                  <a:gd name="T27" fmla="*/ 269 h 1298"/>
                  <a:gd name="T28" fmla="*/ 171 w 831"/>
                  <a:gd name="T29" fmla="*/ 288 h 1298"/>
                  <a:gd name="T30" fmla="*/ 199 w 831"/>
                  <a:gd name="T31" fmla="*/ 303 h 1298"/>
                  <a:gd name="T32" fmla="*/ 219 w 831"/>
                  <a:gd name="T33" fmla="*/ 312 h 1298"/>
                  <a:gd name="T34" fmla="*/ 239 w 831"/>
                  <a:gd name="T35" fmla="*/ 319 h 1298"/>
                  <a:gd name="T36" fmla="*/ 255 w 831"/>
                  <a:gd name="T37" fmla="*/ 324 h 1298"/>
                  <a:gd name="T38" fmla="*/ 267 w 831"/>
                  <a:gd name="T39" fmla="*/ 324 h 1298"/>
                  <a:gd name="T40" fmla="*/ 277 w 831"/>
                  <a:gd name="T41" fmla="*/ 320 h 1298"/>
                  <a:gd name="T42" fmla="*/ 18 w 831"/>
                  <a:gd name="T43" fmla="*/ 0 h 1298"/>
                  <a:gd name="T44" fmla="*/ 9 w 831"/>
                  <a:gd name="T45" fmla="*/ 12 h 12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31"/>
                  <a:gd name="T70" fmla="*/ 0 h 1298"/>
                  <a:gd name="T71" fmla="*/ 831 w 831"/>
                  <a:gd name="T72" fmla="*/ 1298 h 12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31" h="1298">
                    <a:moveTo>
                      <a:pt x="26" y="47"/>
                    </a:moveTo>
                    <a:lnTo>
                      <a:pt x="13" y="85"/>
                    </a:lnTo>
                    <a:lnTo>
                      <a:pt x="3" y="132"/>
                    </a:lnTo>
                    <a:lnTo>
                      <a:pt x="0" y="182"/>
                    </a:lnTo>
                    <a:lnTo>
                      <a:pt x="0" y="233"/>
                    </a:lnTo>
                    <a:lnTo>
                      <a:pt x="10" y="299"/>
                    </a:lnTo>
                    <a:lnTo>
                      <a:pt x="20" y="380"/>
                    </a:lnTo>
                    <a:lnTo>
                      <a:pt x="39" y="472"/>
                    </a:lnTo>
                    <a:lnTo>
                      <a:pt x="70" y="577"/>
                    </a:lnTo>
                    <a:lnTo>
                      <a:pt x="118" y="677"/>
                    </a:lnTo>
                    <a:lnTo>
                      <a:pt x="194" y="797"/>
                    </a:lnTo>
                    <a:lnTo>
                      <a:pt x="270" y="910"/>
                    </a:lnTo>
                    <a:lnTo>
                      <a:pt x="333" y="986"/>
                    </a:lnTo>
                    <a:lnTo>
                      <a:pt x="421" y="1077"/>
                    </a:lnTo>
                    <a:lnTo>
                      <a:pt x="513" y="1153"/>
                    </a:lnTo>
                    <a:lnTo>
                      <a:pt x="596" y="1213"/>
                    </a:lnTo>
                    <a:lnTo>
                      <a:pt x="656" y="1250"/>
                    </a:lnTo>
                    <a:lnTo>
                      <a:pt x="716" y="1279"/>
                    </a:lnTo>
                    <a:lnTo>
                      <a:pt x="764" y="1298"/>
                    </a:lnTo>
                    <a:lnTo>
                      <a:pt x="802" y="1298"/>
                    </a:lnTo>
                    <a:lnTo>
                      <a:pt x="831" y="1282"/>
                    </a:lnTo>
                    <a:lnTo>
                      <a:pt x="54" y="0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9" name="Freeform 42"/>
              <p:cNvSpPr>
                <a:spLocks/>
              </p:cNvSpPr>
              <p:nvPr/>
            </p:nvSpPr>
            <p:spPr bwMode="auto">
              <a:xfrm rot="21384">
                <a:off x="2531" y="2736"/>
                <a:ext cx="261" cy="321"/>
              </a:xfrm>
              <a:custGeom>
                <a:avLst/>
                <a:gdLst>
                  <a:gd name="T0" fmla="*/ 2 w 783"/>
                  <a:gd name="T1" fmla="*/ 0 h 1286"/>
                  <a:gd name="T2" fmla="*/ 0 w 783"/>
                  <a:gd name="T3" fmla="*/ 6 h 1286"/>
                  <a:gd name="T4" fmla="*/ 0 w 783"/>
                  <a:gd name="T5" fmla="*/ 20 h 1286"/>
                  <a:gd name="T6" fmla="*/ 1 w 783"/>
                  <a:gd name="T7" fmla="*/ 37 h 1286"/>
                  <a:gd name="T8" fmla="*/ 3 w 783"/>
                  <a:gd name="T9" fmla="*/ 50 h 1286"/>
                  <a:gd name="T10" fmla="*/ 6 w 783"/>
                  <a:gd name="T11" fmla="*/ 68 h 1286"/>
                  <a:gd name="T12" fmla="*/ 11 w 783"/>
                  <a:gd name="T13" fmla="*/ 88 h 1286"/>
                  <a:gd name="T14" fmla="*/ 17 w 783"/>
                  <a:gd name="T15" fmla="*/ 109 h 1286"/>
                  <a:gd name="T16" fmla="*/ 30 w 783"/>
                  <a:gd name="T17" fmla="*/ 136 h 1286"/>
                  <a:gd name="T18" fmla="*/ 49 w 783"/>
                  <a:gd name="T19" fmla="*/ 167 h 1286"/>
                  <a:gd name="T20" fmla="*/ 70 w 783"/>
                  <a:gd name="T21" fmla="*/ 192 h 1286"/>
                  <a:gd name="T22" fmla="*/ 95 w 783"/>
                  <a:gd name="T23" fmla="*/ 219 h 1286"/>
                  <a:gd name="T24" fmla="*/ 118 w 783"/>
                  <a:gd name="T25" fmla="*/ 239 h 1286"/>
                  <a:gd name="T26" fmla="*/ 136 w 783"/>
                  <a:gd name="T27" fmla="*/ 253 h 1286"/>
                  <a:gd name="T28" fmla="*/ 153 w 783"/>
                  <a:gd name="T29" fmla="*/ 266 h 1286"/>
                  <a:gd name="T30" fmla="*/ 171 w 783"/>
                  <a:gd name="T31" fmla="*/ 279 h 1286"/>
                  <a:gd name="T32" fmla="*/ 191 w 783"/>
                  <a:gd name="T33" fmla="*/ 291 h 1286"/>
                  <a:gd name="T34" fmla="*/ 205 w 783"/>
                  <a:gd name="T35" fmla="*/ 299 h 1286"/>
                  <a:gd name="T36" fmla="*/ 219 w 783"/>
                  <a:gd name="T37" fmla="*/ 306 h 1286"/>
                  <a:gd name="T38" fmla="*/ 236 w 783"/>
                  <a:gd name="T39" fmla="*/ 313 h 1286"/>
                  <a:gd name="T40" fmla="*/ 249 w 783"/>
                  <a:gd name="T41" fmla="*/ 320 h 1286"/>
                  <a:gd name="T42" fmla="*/ 258 w 783"/>
                  <a:gd name="T43" fmla="*/ 321 h 1286"/>
                  <a:gd name="T44" fmla="*/ 261 w 783"/>
                  <a:gd name="T45" fmla="*/ 316 h 1286"/>
                  <a:gd name="T46" fmla="*/ 260 w 783"/>
                  <a:gd name="T47" fmla="*/ 310 h 1286"/>
                  <a:gd name="T48" fmla="*/ 258 w 783"/>
                  <a:gd name="T49" fmla="*/ 302 h 1286"/>
                  <a:gd name="T50" fmla="*/ 255 w 783"/>
                  <a:gd name="T51" fmla="*/ 289 h 1286"/>
                  <a:gd name="T52" fmla="*/ 250 w 783"/>
                  <a:gd name="T53" fmla="*/ 271 h 1286"/>
                  <a:gd name="T54" fmla="*/ 245 w 783"/>
                  <a:gd name="T55" fmla="*/ 255 h 1286"/>
                  <a:gd name="T56" fmla="*/ 239 w 783"/>
                  <a:gd name="T57" fmla="*/ 236 h 1286"/>
                  <a:gd name="T58" fmla="*/ 230 w 783"/>
                  <a:gd name="T59" fmla="*/ 216 h 1286"/>
                  <a:gd name="T60" fmla="*/ 221 w 783"/>
                  <a:gd name="T61" fmla="*/ 200 h 1286"/>
                  <a:gd name="T62" fmla="*/ 213 w 783"/>
                  <a:gd name="T63" fmla="*/ 186 h 1286"/>
                  <a:gd name="T64" fmla="*/ 201 w 783"/>
                  <a:gd name="T65" fmla="*/ 167 h 1286"/>
                  <a:gd name="T66" fmla="*/ 189 w 783"/>
                  <a:gd name="T67" fmla="*/ 151 h 1286"/>
                  <a:gd name="T68" fmla="*/ 174 w 783"/>
                  <a:gd name="T69" fmla="*/ 134 h 1286"/>
                  <a:gd name="T70" fmla="*/ 152 w 783"/>
                  <a:gd name="T71" fmla="*/ 112 h 1286"/>
                  <a:gd name="T72" fmla="*/ 136 w 783"/>
                  <a:gd name="T73" fmla="*/ 96 h 1286"/>
                  <a:gd name="T74" fmla="*/ 113 w 783"/>
                  <a:gd name="T75" fmla="*/ 74 h 1286"/>
                  <a:gd name="T76" fmla="*/ 92 w 783"/>
                  <a:gd name="T77" fmla="*/ 59 h 1286"/>
                  <a:gd name="T78" fmla="*/ 71 w 783"/>
                  <a:gd name="T79" fmla="*/ 43 h 1286"/>
                  <a:gd name="T80" fmla="*/ 55 w 783"/>
                  <a:gd name="T81" fmla="*/ 31 h 1286"/>
                  <a:gd name="T82" fmla="*/ 38 w 783"/>
                  <a:gd name="T83" fmla="*/ 19 h 1286"/>
                  <a:gd name="T84" fmla="*/ 25 w 783"/>
                  <a:gd name="T85" fmla="*/ 11 h 1286"/>
                  <a:gd name="T86" fmla="*/ 13 w 783"/>
                  <a:gd name="T87" fmla="*/ 3 h 1286"/>
                  <a:gd name="T88" fmla="*/ 2 w 783"/>
                  <a:gd name="T89" fmla="*/ 0 h 1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83"/>
                  <a:gd name="T136" fmla="*/ 0 h 1286"/>
                  <a:gd name="T137" fmla="*/ 783 w 783"/>
                  <a:gd name="T138" fmla="*/ 1286 h 1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83" h="1286">
                    <a:moveTo>
                      <a:pt x="6" y="0"/>
                    </a:moveTo>
                    <a:lnTo>
                      <a:pt x="0" y="26"/>
                    </a:lnTo>
                    <a:lnTo>
                      <a:pt x="0" y="82"/>
                    </a:lnTo>
                    <a:lnTo>
                      <a:pt x="3" y="148"/>
                    </a:lnTo>
                    <a:lnTo>
                      <a:pt x="10" y="202"/>
                    </a:lnTo>
                    <a:lnTo>
                      <a:pt x="19" y="271"/>
                    </a:lnTo>
                    <a:lnTo>
                      <a:pt x="32" y="353"/>
                    </a:lnTo>
                    <a:lnTo>
                      <a:pt x="51" y="438"/>
                    </a:lnTo>
                    <a:lnTo>
                      <a:pt x="89" y="546"/>
                    </a:lnTo>
                    <a:lnTo>
                      <a:pt x="146" y="669"/>
                    </a:lnTo>
                    <a:lnTo>
                      <a:pt x="209" y="770"/>
                    </a:lnTo>
                    <a:lnTo>
                      <a:pt x="285" y="877"/>
                    </a:lnTo>
                    <a:lnTo>
                      <a:pt x="354" y="958"/>
                    </a:lnTo>
                    <a:lnTo>
                      <a:pt x="408" y="1014"/>
                    </a:lnTo>
                    <a:lnTo>
                      <a:pt x="459" y="1066"/>
                    </a:lnTo>
                    <a:lnTo>
                      <a:pt x="513" y="1116"/>
                    </a:lnTo>
                    <a:lnTo>
                      <a:pt x="573" y="1165"/>
                    </a:lnTo>
                    <a:lnTo>
                      <a:pt x="614" y="1198"/>
                    </a:lnTo>
                    <a:lnTo>
                      <a:pt x="658" y="1226"/>
                    </a:lnTo>
                    <a:lnTo>
                      <a:pt x="707" y="1253"/>
                    </a:lnTo>
                    <a:lnTo>
                      <a:pt x="748" y="1280"/>
                    </a:lnTo>
                    <a:lnTo>
                      <a:pt x="773" y="1286"/>
                    </a:lnTo>
                    <a:lnTo>
                      <a:pt x="783" y="1267"/>
                    </a:lnTo>
                    <a:lnTo>
                      <a:pt x="781" y="1241"/>
                    </a:lnTo>
                    <a:lnTo>
                      <a:pt x="774" y="1210"/>
                    </a:lnTo>
                    <a:lnTo>
                      <a:pt x="764" y="1157"/>
                    </a:lnTo>
                    <a:lnTo>
                      <a:pt x="751" y="1087"/>
                    </a:lnTo>
                    <a:lnTo>
                      <a:pt x="735" y="1021"/>
                    </a:lnTo>
                    <a:lnTo>
                      <a:pt x="716" y="945"/>
                    </a:lnTo>
                    <a:lnTo>
                      <a:pt x="691" y="864"/>
                    </a:lnTo>
                    <a:lnTo>
                      <a:pt x="662" y="800"/>
                    </a:lnTo>
                    <a:lnTo>
                      <a:pt x="639" y="744"/>
                    </a:lnTo>
                    <a:lnTo>
                      <a:pt x="602" y="671"/>
                    </a:lnTo>
                    <a:lnTo>
                      <a:pt x="566" y="606"/>
                    </a:lnTo>
                    <a:lnTo>
                      <a:pt x="523" y="536"/>
                    </a:lnTo>
                    <a:lnTo>
                      <a:pt x="456" y="447"/>
                    </a:lnTo>
                    <a:lnTo>
                      <a:pt x="408" y="384"/>
                    </a:lnTo>
                    <a:lnTo>
                      <a:pt x="340" y="298"/>
                    </a:lnTo>
                    <a:lnTo>
                      <a:pt x="275" y="237"/>
                    </a:lnTo>
                    <a:lnTo>
                      <a:pt x="212" y="172"/>
                    </a:lnTo>
                    <a:lnTo>
                      <a:pt x="165" y="126"/>
                    </a:lnTo>
                    <a:lnTo>
                      <a:pt x="114" y="78"/>
                    </a:lnTo>
                    <a:lnTo>
                      <a:pt x="76" y="44"/>
                    </a:lnTo>
                    <a:lnTo>
                      <a:pt x="38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0" name="Freeform 43"/>
              <p:cNvSpPr>
                <a:spLocks/>
              </p:cNvSpPr>
              <p:nvPr/>
            </p:nvSpPr>
            <p:spPr bwMode="auto">
              <a:xfrm>
                <a:off x="2541" y="2818"/>
                <a:ext cx="256" cy="14"/>
              </a:xfrm>
              <a:custGeom>
                <a:avLst/>
                <a:gdLst>
                  <a:gd name="T0" fmla="*/ 0 w 770"/>
                  <a:gd name="T1" fmla="*/ 0 h 56"/>
                  <a:gd name="T2" fmla="*/ 256 w 770"/>
                  <a:gd name="T3" fmla="*/ 8 h 56"/>
                  <a:gd name="T4" fmla="*/ 254 w 770"/>
                  <a:gd name="T5" fmla="*/ 14 h 56"/>
                  <a:gd name="T6" fmla="*/ 1 w 770"/>
                  <a:gd name="T7" fmla="*/ 6 h 56"/>
                  <a:gd name="T8" fmla="*/ 0 w 77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0"/>
                  <a:gd name="T16" fmla="*/ 0 h 56"/>
                  <a:gd name="T17" fmla="*/ 770 w 770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0" h="56">
                    <a:moveTo>
                      <a:pt x="0" y="0"/>
                    </a:moveTo>
                    <a:lnTo>
                      <a:pt x="770" y="31"/>
                    </a:lnTo>
                    <a:lnTo>
                      <a:pt x="763" y="56"/>
                    </a:lnTo>
                    <a:lnTo>
                      <a:pt x="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1" name="Freeform 44"/>
              <p:cNvSpPr>
                <a:spLocks/>
              </p:cNvSpPr>
              <p:nvPr/>
            </p:nvSpPr>
            <p:spPr bwMode="auto">
              <a:xfrm>
                <a:off x="2717" y="2860"/>
                <a:ext cx="91" cy="168"/>
              </a:xfrm>
              <a:custGeom>
                <a:avLst/>
                <a:gdLst>
                  <a:gd name="T0" fmla="*/ 81 w 273"/>
                  <a:gd name="T1" fmla="*/ 3 h 671"/>
                  <a:gd name="T2" fmla="*/ 0 w 273"/>
                  <a:gd name="T3" fmla="*/ 164 h 671"/>
                  <a:gd name="T4" fmla="*/ 7 w 273"/>
                  <a:gd name="T5" fmla="*/ 168 h 671"/>
                  <a:gd name="T6" fmla="*/ 91 w 273"/>
                  <a:gd name="T7" fmla="*/ 0 h 671"/>
                  <a:gd name="T8" fmla="*/ 81 w 273"/>
                  <a:gd name="T9" fmla="*/ 3 h 6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3"/>
                  <a:gd name="T16" fmla="*/ 0 h 671"/>
                  <a:gd name="T17" fmla="*/ 273 w 273"/>
                  <a:gd name="T18" fmla="*/ 671 h 6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3" h="671">
                    <a:moveTo>
                      <a:pt x="242" y="13"/>
                    </a:moveTo>
                    <a:lnTo>
                      <a:pt x="0" y="656"/>
                    </a:lnTo>
                    <a:lnTo>
                      <a:pt x="22" y="671"/>
                    </a:lnTo>
                    <a:lnTo>
                      <a:pt x="273" y="0"/>
                    </a:lnTo>
                    <a:lnTo>
                      <a:pt x="242" y="13"/>
                    </a:lnTo>
                    <a:close/>
                  </a:path>
                </a:pathLst>
              </a:custGeom>
              <a:solidFill>
                <a:srgbClr val="DFD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2" name="Freeform 45"/>
              <p:cNvSpPr>
                <a:spLocks/>
              </p:cNvSpPr>
              <p:nvPr/>
            </p:nvSpPr>
            <p:spPr bwMode="auto">
              <a:xfrm>
                <a:off x="2748" y="2828"/>
                <a:ext cx="76" cy="46"/>
              </a:xfrm>
              <a:custGeom>
                <a:avLst/>
                <a:gdLst>
                  <a:gd name="T0" fmla="*/ 57 w 226"/>
                  <a:gd name="T1" fmla="*/ 0 h 183"/>
                  <a:gd name="T2" fmla="*/ 3 w 226"/>
                  <a:gd name="T3" fmla="*/ 14 h 183"/>
                  <a:gd name="T4" fmla="*/ 1 w 226"/>
                  <a:gd name="T5" fmla="*/ 17 h 183"/>
                  <a:gd name="T6" fmla="*/ 0 w 226"/>
                  <a:gd name="T7" fmla="*/ 21 h 183"/>
                  <a:gd name="T8" fmla="*/ 1 w 226"/>
                  <a:gd name="T9" fmla="*/ 28 h 183"/>
                  <a:gd name="T10" fmla="*/ 1 w 226"/>
                  <a:gd name="T11" fmla="*/ 32 h 183"/>
                  <a:gd name="T12" fmla="*/ 5 w 226"/>
                  <a:gd name="T13" fmla="*/ 38 h 183"/>
                  <a:gd name="T14" fmla="*/ 10 w 226"/>
                  <a:gd name="T15" fmla="*/ 42 h 183"/>
                  <a:gd name="T16" fmla="*/ 17 w 226"/>
                  <a:gd name="T17" fmla="*/ 45 h 183"/>
                  <a:gd name="T18" fmla="*/ 22 w 226"/>
                  <a:gd name="T19" fmla="*/ 46 h 183"/>
                  <a:gd name="T20" fmla="*/ 26 w 226"/>
                  <a:gd name="T21" fmla="*/ 46 h 183"/>
                  <a:gd name="T22" fmla="*/ 76 w 226"/>
                  <a:gd name="T23" fmla="*/ 28 h 183"/>
                  <a:gd name="T24" fmla="*/ 66 w 226"/>
                  <a:gd name="T25" fmla="*/ 23 h 183"/>
                  <a:gd name="T26" fmla="*/ 61 w 226"/>
                  <a:gd name="T27" fmla="*/ 17 h 183"/>
                  <a:gd name="T28" fmla="*/ 57 w 226"/>
                  <a:gd name="T29" fmla="*/ 0 h 1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6"/>
                  <a:gd name="T46" fmla="*/ 0 h 183"/>
                  <a:gd name="T47" fmla="*/ 226 w 226"/>
                  <a:gd name="T48" fmla="*/ 183 h 1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6" h="183">
                    <a:moveTo>
                      <a:pt x="169" y="0"/>
                    </a:moveTo>
                    <a:lnTo>
                      <a:pt x="9" y="56"/>
                    </a:lnTo>
                    <a:lnTo>
                      <a:pt x="3" y="66"/>
                    </a:lnTo>
                    <a:lnTo>
                      <a:pt x="0" y="85"/>
                    </a:lnTo>
                    <a:lnTo>
                      <a:pt x="2" y="111"/>
                    </a:lnTo>
                    <a:lnTo>
                      <a:pt x="4" y="127"/>
                    </a:lnTo>
                    <a:lnTo>
                      <a:pt x="14" y="150"/>
                    </a:lnTo>
                    <a:lnTo>
                      <a:pt x="29" y="168"/>
                    </a:lnTo>
                    <a:lnTo>
                      <a:pt x="52" y="180"/>
                    </a:lnTo>
                    <a:lnTo>
                      <a:pt x="64" y="183"/>
                    </a:lnTo>
                    <a:lnTo>
                      <a:pt x="77" y="183"/>
                    </a:lnTo>
                    <a:lnTo>
                      <a:pt x="226" y="113"/>
                    </a:lnTo>
                    <a:lnTo>
                      <a:pt x="197" y="91"/>
                    </a:lnTo>
                    <a:lnTo>
                      <a:pt x="181" y="6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BFBFD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3" name="Freeform 46"/>
              <p:cNvSpPr>
                <a:spLocks/>
              </p:cNvSpPr>
              <p:nvPr/>
            </p:nvSpPr>
            <p:spPr bwMode="auto">
              <a:xfrm>
                <a:off x="2792" y="2822"/>
                <a:ext cx="42" cy="43"/>
              </a:xfrm>
              <a:custGeom>
                <a:avLst/>
                <a:gdLst>
                  <a:gd name="T0" fmla="*/ 25 w 125"/>
                  <a:gd name="T1" fmla="*/ 6 h 172"/>
                  <a:gd name="T2" fmla="*/ 23 w 125"/>
                  <a:gd name="T3" fmla="*/ 3 h 172"/>
                  <a:gd name="T4" fmla="*/ 18 w 125"/>
                  <a:gd name="T5" fmla="*/ 1 h 172"/>
                  <a:gd name="T6" fmla="*/ 11 w 125"/>
                  <a:gd name="T7" fmla="*/ 0 h 172"/>
                  <a:gd name="T8" fmla="*/ 7 w 125"/>
                  <a:gd name="T9" fmla="*/ 1 h 172"/>
                  <a:gd name="T10" fmla="*/ 4 w 125"/>
                  <a:gd name="T11" fmla="*/ 3 h 172"/>
                  <a:gd name="T12" fmla="*/ 1 w 125"/>
                  <a:gd name="T13" fmla="*/ 6 h 172"/>
                  <a:gd name="T14" fmla="*/ 0 w 125"/>
                  <a:gd name="T15" fmla="*/ 11 h 172"/>
                  <a:gd name="T16" fmla="*/ 0 w 125"/>
                  <a:gd name="T17" fmla="*/ 14 h 172"/>
                  <a:gd name="T18" fmla="*/ 1 w 125"/>
                  <a:gd name="T19" fmla="*/ 18 h 172"/>
                  <a:gd name="T20" fmla="*/ 3 w 125"/>
                  <a:gd name="T21" fmla="*/ 24 h 172"/>
                  <a:gd name="T22" fmla="*/ 6 w 125"/>
                  <a:gd name="T23" fmla="*/ 29 h 172"/>
                  <a:gd name="T24" fmla="*/ 9 w 125"/>
                  <a:gd name="T25" fmla="*/ 33 h 172"/>
                  <a:gd name="T26" fmla="*/ 13 w 125"/>
                  <a:gd name="T27" fmla="*/ 37 h 172"/>
                  <a:gd name="T28" fmla="*/ 17 w 125"/>
                  <a:gd name="T29" fmla="*/ 40 h 172"/>
                  <a:gd name="T30" fmla="*/ 23 w 125"/>
                  <a:gd name="T31" fmla="*/ 42 h 172"/>
                  <a:gd name="T32" fmla="*/ 29 w 125"/>
                  <a:gd name="T33" fmla="*/ 43 h 172"/>
                  <a:gd name="T34" fmla="*/ 35 w 125"/>
                  <a:gd name="T35" fmla="*/ 43 h 172"/>
                  <a:gd name="T36" fmla="*/ 40 w 125"/>
                  <a:gd name="T37" fmla="*/ 41 h 172"/>
                  <a:gd name="T38" fmla="*/ 42 w 125"/>
                  <a:gd name="T39" fmla="*/ 38 h 172"/>
                  <a:gd name="T40" fmla="*/ 42 w 125"/>
                  <a:gd name="T41" fmla="*/ 33 h 172"/>
                  <a:gd name="T42" fmla="*/ 41 w 125"/>
                  <a:gd name="T43" fmla="*/ 27 h 172"/>
                  <a:gd name="T44" fmla="*/ 38 w 125"/>
                  <a:gd name="T45" fmla="*/ 20 h 172"/>
                  <a:gd name="T46" fmla="*/ 30 w 125"/>
                  <a:gd name="T47" fmla="*/ 11 h 172"/>
                  <a:gd name="T48" fmla="*/ 25 w 125"/>
                  <a:gd name="T49" fmla="*/ 6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72"/>
                  <a:gd name="T77" fmla="*/ 125 w 125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72">
                    <a:moveTo>
                      <a:pt x="74" y="25"/>
                    </a:moveTo>
                    <a:lnTo>
                      <a:pt x="67" y="14"/>
                    </a:lnTo>
                    <a:lnTo>
                      <a:pt x="55" y="5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11" y="11"/>
                    </a:lnTo>
                    <a:lnTo>
                      <a:pt x="4" y="25"/>
                    </a:lnTo>
                    <a:lnTo>
                      <a:pt x="0" y="46"/>
                    </a:lnTo>
                    <a:lnTo>
                      <a:pt x="1" y="57"/>
                    </a:lnTo>
                    <a:lnTo>
                      <a:pt x="3" y="73"/>
                    </a:lnTo>
                    <a:lnTo>
                      <a:pt x="8" y="96"/>
                    </a:lnTo>
                    <a:lnTo>
                      <a:pt x="18" y="115"/>
                    </a:lnTo>
                    <a:lnTo>
                      <a:pt x="28" y="132"/>
                    </a:lnTo>
                    <a:lnTo>
                      <a:pt x="40" y="146"/>
                    </a:lnTo>
                    <a:lnTo>
                      <a:pt x="52" y="159"/>
                    </a:lnTo>
                    <a:lnTo>
                      <a:pt x="68" y="166"/>
                    </a:lnTo>
                    <a:lnTo>
                      <a:pt x="87" y="172"/>
                    </a:lnTo>
                    <a:lnTo>
                      <a:pt x="103" y="172"/>
                    </a:lnTo>
                    <a:lnTo>
                      <a:pt x="118" y="163"/>
                    </a:lnTo>
                    <a:lnTo>
                      <a:pt x="124" y="150"/>
                    </a:lnTo>
                    <a:lnTo>
                      <a:pt x="125" y="131"/>
                    </a:lnTo>
                    <a:lnTo>
                      <a:pt x="121" y="110"/>
                    </a:lnTo>
                    <a:lnTo>
                      <a:pt x="112" y="81"/>
                    </a:lnTo>
                    <a:lnTo>
                      <a:pt x="89" y="46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4" name="Freeform 47"/>
              <p:cNvSpPr>
                <a:spLocks/>
              </p:cNvSpPr>
              <p:nvPr/>
            </p:nvSpPr>
            <p:spPr bwMode="auto">
              <a:xfrm>
                <a:off x="2804" y="2824"/>
                <a:ext cx="51" cy="31"/>
              </a:xfrm>
              <a:custGeom>
                <a:avLst/>
                <a:gdLst>
                  <a:gd name="T0" fmla="*/ 4 w 154"/>
                  <a:gd name="T1" fmla="*/ 7 h 123"/>
                  <a:gd name="T2" fmla="*/ 36 w 154"/>
                  <a:gd name="T3" fmla="*/ 1 h 123"/>
                  <a:gd name="T4" fmla="*/ 43 w 154"/>
                  <a:gd name="T5" fmla="*/ 0 h 123"/>
                  <a:gd name="T6" fmla="*/ 49 w 154"/>
                  <a:gd name="T7" fmla="*/ 1 h 123"/>
                  <a:gd name="T8" fmla="*/ 50 w 154"/>
                  <a:gd name="T9" fmla="*/ 2 h 123"/>
                  <a:gd name="T10" fmla="*/ 51 w 154"/>
                  <a:gd name="T11" fmla="*/ 6 h 123"/>
                  <a:gd name="T12" fmla="*/ 49 w 154"/>
                  <a:gd name="T13" fmla="*/ 10 h 123"/>
                  <a:gd name="T14" fmla="*/ 19 w 154"/>
                  <a:gd name="T15" fmla="*/ 31 h 123"/>
                  <a:gd name="T16" fmla="*/ 15 w 154"/>
                  <a:gd name="T17" fmla="*/ 31 h 123"/>
                  <a:gd name="T18" fmla="*/ 10 w 154"/>
                  <a:gd name="T19" fmla="*/ 29 h 123"/>
                  <a:gd name="T20" fmla="*/ 7 w 154"/>
                  <a:gd name="T21" fmla="*/ 27 h 123"/>
                  <a:gd name="T22" fmla="*/ 2 w 154"/>
                  <a:gd name="T23" fmla="*/ 23 h 123"/>
                  <a:gd name="T24" fmla="*/ 0 w 154"/>
                  <a:gd name="T25" fmla="*/ 19 h 123"/>
                  <a:gd name="T26" fmla="*/ 0 w 154"/>
                  <a:gd name="T27" fmla="*/ 14 h 123"/>
                  <a:gd name="T28" fmla="*/ 1 w 154"/>
                  <a:gd name="T29" fmla="*/ 10 h 123"/>
                  <a:gd name="T30" fmla="*/ 4 w 154"/>
                  <a:gd name="T31" fmla="*/ 7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4"/>
                  <a:gd name="T49" fmla="*/ 0 h 123"/>
                  <a:gd name="T50" fmla="*/ 154 w 154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4" h="123">
                    <a:moveTo>
                      <a:pt x="11" y="27"/>
                    </a:moveTo>
                    <a:lnTo>
                      <a:pt x="108" y="3"/>
                    </a:lnTo>
                    <a:lnTo>
                      <a:pt x="131" y="0"/>
                    </a:lnTo>
                    <a:lnTo>
                      <a:pt x="147" y="3"/>
                    </a:lnTo>
                    <a:lnTo>
                      <a:pt x="152" y="9"/>
                    </a:lnTo>
                    <a:lnTo>
                      <a:pt x="154" y="22"/>
                    </a:lnTo>
                    <a:lnTo>
                      <a:pt x="147" y="41"/>
                    </a:lnTo>
                    <a:lnTo>
                      <a:pt x="58" y="123"/>
                    </a:lnTo>
                    <a:lnTo>
                      <a:pt x="45" y="122"/>
                    </a:lnTo>
                    <a:lnTo>
                      <a:pt x="30" y="116"/>
                    </a:lnTo>
                    <a:lnTo>
                      <a:pt x="20" y="106"/>
                    </a:lnTo>
                    <a:lnTo>
                      <a:pt x="7" y="90"/>
                    </a:lnTo>
                    <a:lnTo>
                      <a:pt x="1" y="74"/>
                    </a:lnTo>
                    <a:lnTo>
                      <a:pt x="0" y="57"/>
                    </a:lnTo>
                    <a:lnTo>
                      <a:pt x="4" y="40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9F9FB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5" name="Freeform 48"/>
              <p:cNvSpPr>
                <a:spLocks/>
              </p:cNvSpPr>
              <p:nvPr/>
            </p:nvSpPr>
            <p:spPr bwMode="auto">
              <a:xfrm>
                <a:off x="2764" y="2839"/>
                <a:ext cx="22" cy="31"/>
              </a:xfrm>
              <a:custGeom>
                <a:avLst/>
                <a:gdLst>
                  <a:gd name="T0" fmla="*/ 2 w 67"/>
                  <a:gd name="T1" fmla="*/ 0 h 124"/>
                  <a:gd name="T2" fmla="*/ 0 w 67"/>
                  <a:gd name="T3" fmla="*/ 5 h 124"/>
                  <a:gd name="T4" fmla="*/ 0 w 67"/>
                  <a:gd name="T5" fmla="*/ 10 h 124"/>
                  <a:gd name="T6" fmla="*/ 2 w 67"/>
                  <a:gd name="T7" fmla="*/ 15 h 124"/>
                  <a:gd name="T8" fmla="*/ 4 w 67"/>
                  <a:gd name="T9" fmla="*/ 20 h 124"/>
                  <a:gd name="T10" fmla="*/ 8 w 67"/>
                  <a:gd name="T11" fmla="*/ 24 h 124"/>
                  <a:gd name="T12" fmla="*/ 12 w 67"/>
                  <a:gd name="T13" fmla="*/ 27 h 124"/>
                  <a:gd name="T14" fmla="*/ 15 w 67"/>
                  <a:gd name="T15" fmla="*/ 29 h 124"/>
                  <a:gd name="T16" fmla="*/ 18 w 67"/>
                  <a:gd name="T17" fmla="*/ 30 h 124"/>
                  <a:gd name="T18" fmla="*/ 22 w 67"/>
                  <a:gd name="T19" fmla="*/ 31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124"/>
                  <a:gd name="T32" fmla="*/ 67 w 67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124">
                    <a:moveTo>
                      <a:pt x="5" y="0"/>
                    </a:moveTo>
                    <a:lnTo>
                      <a:pt x="0" y="20"/>
                    </a:lnTo>
                    <a:lnTo>
                      <a:pt x="0" y="38"/>
                    </a:lnTo>
                    <a:lnTo>
                      <a:pt x="6" y="60"/>
                    </a:lnTo>
                    <a:lnTo>
                      <a:pt x="11" y="79"/>
                    </a:lnTo>
                    <a:lnTo>
                      <a:pt x="25" y="96"/>
                    </a:lnTo>
                    <a:lnTo>
                      <a:pt x="37" y="108"/>
                    </a:lnTo>
                    <a:lnTo>
                      <a:pt x="47" y="114"/>
                    </a:lnTo>
                    <a:lnTo>
                      <a:pt x="56" y="118"/>
                    </a:lnTo>
                    <a:lnTo>
                      <a:pt x="67" y="1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6" name="Freeform 49"/>
              <p:cNvSpPr>
                <a:spLocks/>
              </p:cNvSpPr>
              <p:nvPr/>
            </p:nvSpPr>
            <p:spPr bwMode="auto">
              <a:xfrm>
                <a:off x="2778" y="2835"/>
                <a:ext cx="22" cy="31"/>
              </a:xfrm>
              <a:custGeom>
                <a:avLst/>
                <a:gdLst>
                  <a:gd name="T0" fmla="*/ 1 w 66"/>
                  <a:gd name="T1" fmla="*/ 0 h 124"/>
                  <a:gd name="T2" fmla="*/ 0 w 66"/>
                  <a:gd name="T3" fmla="*/ 5 h 124"/>
                  <a:gd name="T4" fmla="*/ 0 w 66"/>
                  <a:gd name="T5" fmla="*/ 10 h 124"/>
                  <a:gd name="T6" fmla="*/ 2 w 66"/>
                  <a:gd name="T7" fmla="*/ 15 h 124"/>
                  <a:gd name="T8" fmla="*/ 3 w 66"/>
                  <a:gd name="T9" fmla="*/ 20 h 124"/>
                  <a:gd name="T10" fmla="*/ 8 w 66"/>
                  <a:gd name="T11" fmla="*/ 24 h 124"/>
                  <a:gd name="T12" fmla="*/ 12 w 66"/>
                  <a:gd name="T13" fmla="*/ 27 h 124"/>
                  <a:gd name="T14" fmla="*/ 15 w 66"/>
                  <a:gd name="T15" fmla="*/ 29 h 124"/>
                  <a:gd name="T16" fmla="*/ 18 w 66"/>
                  <a:gd name="T17" fmla="*/ 30 h 124"/>
                  <a:gd name="T18" fmla="*/ 22 w 66"/>
                  <a:gd name="T19" fmla="*/ 31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24"/>
                  <a:gd name="T32" fmla="*/ 66 w 66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24">
                    <a:moveTo>
                      <a:pt x="4" y="0"/>
                    </a:moveTo>
                    <a:lnTo>
                      <a:pt x="0" y="20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0" y="79"/>
                    </a:lnTo>
                    <a:lnTo>
                      <a:pt x="24" y="96"/>
                    </a:lnTo>
                    <a:lnTo>
                      <a:pt x="36" y="108"/>
                    </a:lnTo>
                    <a:lnTo>
                      <a:pt x="46" y="114"/>
                    </a:lnTo>
                    <a:lnTo>
                      <a:pt x="55" y="119"/>
                    </a:lnTo>
                    <a:lnTo>
                      <a:pt x="66" y="1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1687" name="Group 50"/>
          <p:cNvGrpSpPr>
            <a:grpSpLocks/>
          </p:cNvGrpSpPr>
          <p:nvPr/>
        </p:nvGrpSpPr>
        <p:grpSpPr bwMode="auto">
          <a:xfrm>
            <a:off x="1295400" y="5253038"/>
            <a:ext cx="542925" cy="530225"/>
            <a:chOff x="2405" y="3521"/>
            <a:chExt cx="449" cy="412"/>
          </a:xfrm>
        </p:grpSpPr>
        <p:sp>
          <p:nvSpPr>
            <p:cNvPr id="71746" name="Freeform 51"/>
            <p:cNvSpPr>
              <a:spLocks/>
            </p:cNvSpPr>
            <p:nvPr/>
          </p:nvSpPr>
          <p:spPr bwMode="auto">
            <a:xfrm>
              <a:off x="2505" y="3671"/>
              <a:ext cx="134" cy="92"/>
            </a:xfrm>
            <a:custGeom>
              <a:avLst/>
              <a:gdLst>
                <a:gd name="T0" fmla="*/ 0 w 1209"/>
                <a:gd name="T1" fmla="*/ 28 h 734"/>
                <a:gd name="T2" fmla="*/ 0 w 1209"/>
                <a:gd name="T3" fmla="*/ 92 h 734"/>
                <a:gd name="T4" fmla="*/ 134 w 1209"/>
                <a:gd name="T5" fmla="*/ 45 h 734"/>
                <a:gd name="T6" fmla="*/ 134 w 1209"/>
                <a:gd name="T7" fmla="*/ 0 h 734"/>
                <a:gd name="T8" fmla="*/ 0 w 1209"/>
                <a:gd name="T9" fmla="*/ 28 h 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9"/>
                <a:gd name="T16" fmla="*/ 0 h 734"/>
                <a:gd name="T17" fmla="*/ 1209 w 1209"/>
                <a:gd name="T18" fmla="*/ 734 h 7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9" h="734">
                  <a:moveTo>
                    <a:pt x="0" y="224"/>
                  </a:moveTo>
                  <a:lnTo>
                    <a:pt x="0" y="734"/>
                  </a:lnTo>
                  <a:lnTo>
                    <a:pt x="1209" y="358"/>
                  </a:lnTo>
                  <a:lnTo>
                    <a:pt x="1209" y="0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A0A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7" name="Freeform 52"/>
            <p:cNvSpPr>
              <a:spLocks/>
            </p:cNvSpPr>
            <p:nvPr/>
          </p:nvSpPr>
          <p:spPr bwMode="auto">
            <a:xfrm>
              <a:off x="2405" y="3693"/>
              <a:ext cx="100" cy="70"/>
            </a:xfrm>
            <a:custGeom>
              <a:avLst/>
              <a:gdLst>
                <a:gd name="T0" fmla="*/ 100 w 898"/>
                <a:gd name="T1" fmla="*/ 6 h 559"/>
                <a:gd name="T2" fmla="*/ 100 w 898"/>
                <a:gd name="T3" fmla="*/ 70 h 559"/>
                <a:gd name="T4" fmla="*/ 0 w 898"/>
                <a:gd name="T5" fmla="*/ 54 h 559"/>
                <a:gd name="T6" fmla="*/ 0 w 898"/>
                <a:gd name="T7" fmla="*/ 0 h 559"/>
                <a:gd name="T8" fmla="*/ 100 w 898"/>
                <a:gd name="T9" fmla="*/ 6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8"/>
                <a:gd name="T16" fmla="*/ 0 h 559"/>
                <a:gd name="T17" fmla="*/ 898 w 898"/>
                <a:gd name="T18" fmla="*/ 559 h 5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8" h="559">
                  <a:moveTo>
                    <a:pt x="898" y="49"/>
                  </a:moveTo>
                  <a:lnTo>
                    <a:pt x="898" y="559"/>
                  </a:lnTo>
                  <a:lnTo>
                    <a:pt x="0" y="433"/>
                  </a:lnTo>
                  <a:lnTo>
                    <a:pt x="0" y="0"/>
                  </a:lnTo>
                  <a:lnTo>
                    <a:pt x="898" y="4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8" name="Freeform 53"/>
            <p:cNvSpPr>
              <a:spLocks/>
            </p:cNvSpPr>
            <p:nvPr/>
          </p:nvSpPr>
          <p:spPr bwMode="auto">
            <a:xfrm>
              <a:off x="2405" y="3671"/>
              <a:ext cx="234" cy="28"/>
            </a:xfrm>
            <a:custGeom>
              <a:avLst/>
              <a:gdLst>
                <a:gd name="T0" fmla="*/ 0 w 2107"/>
                <a:gd name="T1" fmla="*/ 22 h 224"/>
                <a:gd name="T2" fmla="*/ 101 w 2107"/>
                <a:gd name="T3" fmla="*/ 28 h 224"/>
                <a:gd name="T4" fmla="*/ 234 w 2107"/>
                <a:gd name="T5" fmla="*/ 0 h 224"/>
                <a:gd name="T6" fmla="*/ 136 w 2107"/>
                <a:gd name="T7" fmla="*/ 0 h 224"/>
                <a:gd name="T8" fmla="*/ 0 w 2107"/>
                <a:gd name="T9" fmla="*/ 22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7"/>
                <a:gd name="T16" fmla="*/ 0 h 224"/>
                <a:gd name="T17" fmla="*/ 2107 w 2107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7" h="224">
                  <a:moveTo>
                    <a:pt x="0" y="175"/>
                  </a:moveTo>
                  <a:lnTo>
                    <a:pt x="908" y="224"/>
                  </a:lnTo>
                  <a:lnTo>
                    <a:pt x="2107" y="0"/>
                  </a:lnTo>
                  <a:lnTo>
                    <a:pt x="1224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9" name="Freeform 54"/>
            <p:cNvSpPr>
              <a:spLocks/>
            </p:cNvSpPr>
            <p:nvPr/>
          </p:nvSpPr>
          <p:spPr bwMode="auto">
            <a:xfrm>
              <a:off x="2481" y="3663"/>
              <a:ext cx="85" cy="27"/>
            </a:xfrm>
            <a:custGeom>
              <a:avLst/>
              <a:gdLst>
                <a:gd name="T0" fmla="*/ 0 w 765"/>
                <a:gd name="T1" fmla="*/ 15 h 209"/>
                <a:gd name="T2" fmla="*/ 0 w 765"/>
                <a:gd name="T3" fmla="*/ 24 h 209"/>
                <a:gd name="T4" fmla="*/ 40 w 765"/>
                <a:gd name="T5" fmla="*/ 27 h 209"/>
                <a:gd name="T6" fmla="*/ 85 w 765"/>
                <a:gd name="T7" fmla="*/ 17 h 209"/>
                <a:gd name="T8" fmla="*/ 85 w 765"/>
                <a:gd name="T9" fmla="*/ 0 h 209"/>
                <a:gd name="T10" fmla="*/ 0 w 765"/>
                <a:gd name="T11" fmla="*/ 15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5"/>
                <a:gd name="T19" fmla="*/ 0 h 209"/>
                <a:gd name="T20" fmla="*/ 765 w 765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5" h="209">
                  <a:moveTo>
                    <a:pt x="0" y="119"/>
                  </a:moveTo>
                  <a:lnTo>
                    <a:pt x="0" y="186"/>
                  </a:lnTo>
                  <a:lnTo>
                    <a:pt x="357" y="209"/>
                  </a:lnTo>
                  <a:lnTo>
                    <a:pt x="765" y="134"/>
                  </a:lnTo>
                  <a:lnTo>
                    <a:pt x="765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606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0" name="Freeform 55"/>
            <p:cNvSpPr>
              <a:spLocks/>
            </p:cNvSpPr>
            <p:nvPr/>
          </p:nvSpPr>
          <p:spPr bwMode="auto">
            <a:xfrm>
              <a:off x="2504" y="3552"/>
              <a:ext cx="108" cy="128"/>
            </a:xfrm>
            <a:custGeom>
              <a:avLst/>
              <a:gdLst>
                <a:gd name="T0" fmla="*/ 15 w 977"/>
                <a:gd name="T1" fmla="*/ 128 h 1025"/>
                <a:gd name="T2" fmla="*/ 0 w 977"/>
                <a:gd name="T3" fmla="*/ 4 h 1025"/>
                <a:gd name="T4" fmla="*/ 93 w 977"/>
                <a:gd name="T5" fmla="*/ 0 h 1025"/>
                <a:gd name="T6" fmla="*/ 108 w 977"/>
                <a:gd name="T7" fmla="*/ 110 h 1025"/>
                <a:gd name="T8" fmla="*/ 15 w 977"/>
                <a:gd name="T9" fmla="*/ 128 h 1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"/>
                <a:gd name="T16" fmla="*/ 0 h 1025"/>
                <a:gd name="T17" fmla="*/ 977 w 977"/>
                <a:gd name="T18" fmla="*/ 1025 h 10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" h="1025">
                  <a:moveTo>
                    <a:pt x="138" y="1025"/>
                  </a:moveTo>
                  <a:lnTo>
                    <a:pt x="0" y="33"/>
                  </a:lnTo>
                  <a:lnTo>
                    <a:pt x="841" y="0"/>
                  </a:lnTo>
                  <a:lnTo>
                    <a:pt x="977" y="884"/>
                  </a:lnTo>
                  <a:lnTo>
                    <a:pt x="138" y="1025"/>
                  </a:lnTo>
                  <a:close/>
                </a:path>
              </a:pathLst>
            </a:custGeom>
            <a:solidFill>
              <a:srgbClr val="A0A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1" name="Freeform 56"/>
            <p:cNvSpPr>
              <a:spLocks/>
            </p:cNvSpPr>
            <p:nvPr/>
          </p:nvSpPr>
          <p:spPr bwMode="auto">
            <a:xfrm>
              <a:off x="2423" y="3556"/>
              <a:ext cx="96" cy="128"/>
            </a:xfrm>
            <a:custGeom>
              <a:avLst/>
              <a:gdLst>
                <a:gd name="T0" fmla="*/ 81 w 866"/>
                <a:gd name="T1" fmla="*/ 0 h 1020"/>
                <a:gd name="T2" fmla="*/ 0 w 866"/>
                <a:gd name="T3" fmla="*/ 28 h 1020"/>
                <a:gd name="T4" fmla="*/ 12 w 866"/>
                <a:gd name="T5" fmla="*/ 128 h 1020"/>
                <a:gd name="T6" fmla="*/ 96 w 866"/>
                <a:gd name="T7" fmla="*/ 125 h 1020"/>
                <a:gd name="T8" fmla="*/ 81 w 866"/>
                <a:gd name="T9" fmla="*/ 0 h 1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"/>
                <a:gd name="T16" fmla="*/ 0 h 1020"/>
                <a:gd name="T17" fmla="*/ 866 w 866"/>
                <a:gd name="T18" fmla="*/ 1020 h 10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" h="1020">
                  <a:moveTo>
                    <a:pt x="728" y="0"/>
                  </a:moveTo>
                  <a:lnTo>
                    <a:pt x="0" y="226"/>
                  </a:lnTo>
                  <a:lnTo>
                    <a:pt x="104" y="1020"/>
                  </a:lnTo>
                  <a:lnTo>
                    <a:pt x="866" y="99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2" name="Freeform 57"/>
            <p:cNvSpPr>
              <a:spLocks/>
            </p:cNvSpPr>
            <p:nvPr/>
          </p:nvSpPr>
          <p:spPr bwMode="auto">
            <a:xfrm>
              <a:off x="2522" y="3565"/>
              <a:ext cx="78" cy="96"/>
            </a:xfrm>
            <a:custGeom>
              <a:avLst/>
              <a:gdLst>
                <a:gd name="T0" fmla="*/ 0 w 701"/>
                <a:gd name="T1" fmla="*/ 4 h 772"/>
                <a:gd name="T2" fmla="*/ 11 w 701"/>
                <a:gd name="T3" fmla="*/ 96 h 772"/>
                <a:gd name="T4" fmla="*/ 78 w 701"/>
                <a:gd name="T5" fmla="*/ 85 h 772"/>
                <a:gd name="T6" fmla="*/ 67 w 701"/>
                <a:gd name="T7" fmla="*/ 0 h 772"/>
                <a:gd name="T8" fmla="*/ 0 w 701"/>
                <a:gd name="T9" fmla="*/ 4 h 7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1"/>
                <a:gd name="T16" fmla="*/ 0 h 772"/>
                <a:gd name="T17" fmla="*/ 701 w 701"/>
                <a:gd name="T18" fmla="*/ 772 h 7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1" h="772">
                  <a:moveTo>
                    <a:pt x="0" y="34"/>
                  </a:moveTo>
                  <a:lnTo>
                    <a:pt x="100" y="772"/>
                  </a:lnTo>
                  <a:lnTo>
                    <a:pt x="701" y="684"/>
                  </a:lnTo>
                  <a:lnTo>
                    <a:pt x="59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3" name="Freeform 58"/>
            <p:cNvSpPr>
              <a:spLocks/>
            </p:cNvSpPr>
            <p:nvPr/>
          </p:nvSpPr>
          <p:spPr bwMode="auto">
            <a:xfrm>
              <a:off x="2553" y="3681"/>
              <a:ext cx="76" cy="60"/>
            </a:xfrm>
            <a:custGeom>
              <a:avLst/>
              <a:gdLst>
                <a:gd name="T0" fmla="*/ 76 w 687"/>
                <a:gd name="T1" fmla="*/ 0 h 479"/>
                <a:gd name="T2" fmla="*/ 0 w 687"/>
                <a:gd name="T3" fmla="*/ 18 h 479"/>
                <a:gd name="T4" fmla="*/ 0 w 687"/>
                <a:gd name="T5" fmla="*/ 60 h 479"/>
                <a:gd name="T6" fmla="*/ 76 w 687"/>
                <a:gd name="T7" fmla="*/ 34 h 479"/>
                <a:gd name="T8" fmla="*/ 76 w 687"/>
                <a:gd name="T9" fmla="*/ 0 h 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7"/>
                <a:gd name="T16" fmla="*/ 0 h 479"/>
                <a:gd name="T17" fmla="*/ 687 w 687"/>
                <a:gd name="T18" fmla="*/ 479 h 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7" h="479">
                  <a:moveTo>
                    <a:pt x="687" y="0"/>
                  </a:moveTo>
                  <a:lnTo>
                    <a:pt x="0" y="143"/>
                  </a:lnTo>
                  <a:lnTo>
                    <a:pt x="0" y="479"/>
                  </a:lnTo>
                  <a:lnTo>
                    <a:pt x="687" y="270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4" name="Line 59"/>
            <p:cNvSpPr>
              <a:spLocks noChangeShapeType="1"/>
            </p:cNvSpPr>
            <p:nvPr/>
          </p:nvSpPr>
          <p:spPr bwMode="auto">
            <a:xfrm flipV="1">
              <a:off x="2603" y="3695"/>
              <a:ext cx="2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5" name="Line 60"/>
            <p:cNvSpPr>
              <a:spLocks noChangeShapeType="1"/>
            </p:cNvSpPr>
            <p:nvPr/>
          </p:nvSpPr>
          <p:spPr bwMode="auto">
            <a:xfrm flipH="1">
              <a:off x="2566" y="3703"/>
              <a:ext cx="2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6" name="Line 61"/>
            <p:cNvSpPr>
              <a:spLocks noChangeShapeType="1"/>
            </p:cNvSpPr>
            <p:nvPr/>
          </p:nvSpPr>
          <p:spPr bwMode="auto">
            <a:xfrm>
              <a:off x="2597" y="368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7" name="Line 62"/>
            <p:cNvSpPr>
              <a:spLocks noChangeShapeType="1"/>
            </p:cNvSpPr>
            <p:nvPr/>
          </p:nvSpPr>
          <p:spPr bwMode="auto">
            <a:xfrm>
              <a:off x="2561" y="36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8" name="Line 63"/>
            <p:cNvSpPr>
              <a:spLocks noChangeShapeType="1"/>
            </p:cNvSpPr>
            <p:nvPr/>
          </p:nvSpPr>
          <p:spPr bwMode="auto">
            <a:xfrm flipH="1">
              <a:off x="2561" y="3696"/>
              <a:ext cx="69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9" name="Line 64"/>
            <p:cNvSpPr>
              <a:spLocks noChangeShapeType="1"/>
            </p:cNvSpPr>
            <p:nvPr/>
          </p:nvSpPr>
          <p:spPr bwMode="auto">
            <a:xfrm flipV="1">
              <a:off x="2561" y="3690"/>
              <a:ext cx="69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0" name="Freeform 65"/>
            <p:cNvSpPr>
              <a:spLocks/>
            </p:cNvSpPr>
            <p:nvPr/>
          </p:nvSpPr>
          <p:spPr bwMode="auto">
            <a:xfrm>
              <a:off x="2537" y="3738"/>
              <a:ext cx="8" cy="24"/>
            </a:xfrm>
            <a:custGeom>
              <a:avLst/>
              <a:gdLst>
                <a:gd name="T0" fmla="*/ 2 w 77"/>
                <a:gd name="T1" fmla="*/ 0 h 193"/>
                <a:gd name="T2" fmla="*/ 0 w 77"/>
                <a:gd name="T3" fmla="*/ 23 h 193"/>
                <a:gd name="T4" fmla="*/ 6 w 77"/>
                <a:gd name="T5" fmla="*/ 24 h 193"/>
                <a:gd name="T6" fmla="*/ 8 w 77"/>
                <a:gd name="T7" fmla="*/ 1 h 193"/>
                <a:gd name="T8" fmla="*/ 2 w 77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93"/>
                <a:gd name="T17" fmla="*/ 77 w 77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93">
                  <a:moveTo>
                    <a:pt x="23" y="0"/>
                  </a:moveTo>
                  <a:lnTo>
                    <a:pt x="0" y="183"/>
                  </a:lnTo>
                  <a:lnTo>
                    <a:pt x="56" y="193"/>
                  </a:lnTo>
                  <a:lnTo>
                    <a:pt x="77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06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1" name="Freeform 66"/>
            <p:cNvSpPr>
              <a:spLocks/>
            </p:cNvSpPr>
            <p:nvPr/>
          </p:nvSpPr>
          <p:spPr bwMode="auto">
            <a:xfrm>
              <a:off x="2543" y="3741"/>
              <a:ext cx="23" cy="21"/>
            </a:xfrm>
            <a:custGeom>
              <a:avLst/>
              <a:gdLst>
                <a:gd name="T0" fmla="*/ 2 w 210"/>
                <a:gd name="T1" fmla="*/ 1 h 167"/>
                <a:gd name="T2" fmla="*/ 0 w 210"/>
                <a:gd name="T3" fmla="*/ 21 h 167"/>
                <a:gd name="T4" fmla="*/ 23 w 210"/>
                <a:gd name="T5" fmla="*/ 11 h 167"/>
                <a:gd name="T6" fmla="*/ 14 w 210"/>
                <a:gd name="T7" fmla="*/ 7 h 167"/>
                <a:gd name="T8" fmla="*/ 6 w 210"/>
                <a:gd name="T9" fmla="*/ 12 h 167"/>
                <a:gd name="T10" fmla="*/ 8 w 210"/>
                <a:gd name="T11" fmla="*/ 0 h 167"/>
                <a:gd name="T12" fmla="*/ 2 w 210"/>
                <a:gd name="T13" fmla="*/ 1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"/>
                <a:gd name="T22" fmla="*/ 0 h 167"/>
                <a:gd name="T23" fmla="*/ 210 w 210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" h="167">
                  <a:moveTo>
                    <a:pt x="18" y="5"/>
                  </a:moveTo>
                  <a:lnTo>
                    <a:pt x="0" y="167"/>
                  </a:lnTo>
                  <a:lnTo>
                    <a:pt x="210" y="84"/>
                  </a:lnTo>
                  <a:lnTo>
                    <a:pt x="128" y="59"/>
                  </a:lnTo>
                  <a:lnTo>
                    <a:pt x="54" y="96"/>
                  </a:lnTo>
                  <a:lnTo>
                    <a:pt x="77" y="0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2" name="Freeform 67"/>
            <p:cNvSpPr>
              <a:spLocks/>
            </p:cNvSpPr>
            <p:nvPr/>
          </p:nvSpPr>
          <p:spPr bwMode="auto">
            <a:xfrm>
              <a:off x="2528" y="3682"/>
              <a:ext cx="179" cy="91"/>
            </a:xfrm>
            <a:custGeom>
              <a:avLst/>
              <a:gdLst>
                <a:gd name="T0" fmla="*/ 0 w 1611"/>
                <a:gd name="T1" fmla="*/ 39 h 725"/>
                <a:gd name="T2" fmla="*/ 86 w 1611"/>
                <a:gd name="T3" fmla="*/ 91 h 725"/>
                <a:gd name="T4" fmla="*/ 179 w 1611"/>
                <a:gd name="T5" fmla="*/ 40 h 725"/>
                <a:gd name="T6" fmla="*/ 108 w 1611"/>
                <a:gd name="T7" fmla="*/ 0 h 725"/>
                <a:gd name="T8" fmla="*/ 0 w 1611"/>
                <a:gd name="T9" fmla="*/ 39 h 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1"/>
                <a:gd name="T16" fmla="*/ 0 h 725"/>
                <a:gd name="T17" fmla="*/ 1611 w 1611"/>
                <a:gd name="T18" fmla="*/ 725 h 7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1" h="725">
                  <a:moveTo>
                    <a:pt x="0" y="307"/>
                  </a:moveTo>
                  <a:lnTo>
                    <a:pt x="773" y="725"/>
                  </a:lnTo>
                  <a:lnTo>
                    <a:pt x="1611" y="316"/>
                  </a:lnTo>
                  <a:lnTo>
                    <a:pt x="968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3" name="Freeform 68"/>
            <p:cNvSpPr>
              <a:spLocks/>
            </p:cNvSpPr>
            <p:nvPr/>
          </p:nvSpPr>
          <p:spPr bwMode="auto">
            <a:xfrm>
              <a:off x="2525" y="3720"/>
              <a:ext cx="90" cy="64"/>
            </a:xfrm>
            <a:custGeom>
              <a:avLst/>
              <a:gdLst>
                <a:gd name="T0" fmla="*/ 3 w 807"/>
                <a:gd name="T1" fmla="*/ 0 h 514"/>
                <a:gd name="T2" fmla="*/ 90 w 807"/>
                <a:gd name="T3" fmla="*/ 53 h 514"/>
                <a:gd name="T4" fmla="*/ 87 w 807"/>
                <a:gd name="T5" fmla="*/ 64 h 514"/>
                <a:gd name="T6" fmla="*/ 0 w 807"/>
                <a:gd name="T7" fmla="*/ 10 h 514"/>
                <a:gd name="T8" fmla="*/ 3 w 807"/>
                <a:gd name="T9" fmla="*/ 0 h 5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7"/>
                <a:gd name="T16" fmla="*/ 0 h 514"/>
                <a:gd name="T17" fmla="*/ 807 w 807"/>
                <a:gd name="T18" fmla="*/ 514 h 5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7" h="514">
                  <a:moveTo>
                    <a:pt x="29" y="0"/>
                  </a:moveTo>
                  <a:lnTo>
                    <a:pt x="807" y="424"/>
                  </a:lnTo>
                  <a:lnTo>
                    <a:pt x="784" y="514"/>
                  </a:lnTo>
                  <a:lnTo>
                    <a:pt x="0" y="8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06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4" name="Freeform 69"/>
            <p:cNvSpPr>
              <a:spLocks/>
            </p:cNvSpPr>
            <p:nvPr/>
          </p:nvSpPr>
          <p:spPr bwMode="auto">
            <a:xfrm>
              <a:off x="2612" y="3722"/>
              <a:ext cx="96" cy="63"/>
            </a:xfrm>
            <a:custGeom>
              <a:avLst/>
              <a:gdLst>
                <a:gd name="T0" fmla="*/ 0 w 861"/>
                <a:gd name="T1" fmla="*/ 63 h 505"/>
                <a:gd name="T2" fmla="*/ 3 w 861"/>
                <a:gd name="T3" fmla="*/ 51 h 505"/>
                <a:gd name="T4" fmla="*/ 96 w 861"/>
                <a:gd name="T5" fmla="*/ 0 h 505"/>
                <a:gd name="T6" fmla="*/ 93 w 861"/>
                <a:gd name="T7" fmla="*/ 9 h 505"/>
                <a:gd name="T8" fmla="*/ 0 w 861"/>
                <a:gd name="T9" fmla="*/ 63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1"/>
                <a:gd name="T16" fmla="*/ 0 h 505"/>
                <a:gd name="T17" fmla="*/ 861 w 861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1" h="505">
                  <a:moveTo>
                    <a:pt x="0" y="505"/>
                  </a:moveTo>
                  <a:lnTo>
                    <a:pt x="26" y="409"/>
                  </a:lnTo>
                  <a:lnTo>
                    <a:pt x="861" y="0"/>
                  </a:lnTo>
                  <a:lnTo>
                    <a:pt x="832" y="76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5" name="Freeform 70"/>
            <p:cNvSpPr>
              <a:spLocks/>
            </p:cNvSpPr>
            <p:nvPr/>
          </p:nvSpPr>
          <p:spPr bwMode="auto">
            <a:xfrm>
              <a:off x="2563" y="3725"/>
              <a:ext cx="72" cy="40"/>
            </a:xfrm>
            <a:custGeom>
              <a:avLst/>
              <a:gdLst>
                <a:gd name="T0" fmla="*/ 0 w 648"/>
                <a:gd name="T1" fmla="*/ 10 h 320"/>
                <a:gd name="T2" fmla="*/ 25 w 648"/>
                <a:gd name="T3" fmla="*/ 0 h 320"/>
                <a:gd name="T4" fmla="*/ 72 w 648"/>
                <a:gd name="T5" fmla="*/ 28 h 320"/>
                <a:gd name="T6" fmla="*/ 48 w 648"/>
                <a:gd name="T7" fmla="*/ 40 h 320"/>
                <a:gd name="T8" fmla="*/ 0 w 648"/>
                <a:gd name="T9" fmla="*/ 1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320"/>
                <a:gd name="T17" fmla="*/ 648 w 648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320">
                  <a:moveTo>
                    <a:pt x="0" y="83"/>
                  </a:moveTo>
                  <a:lnTo>
                    <a:pt x="223" y="0"/>
                  </a:lnTo>
                  <a:lnTo>
                    <a:pt x="648" y="223"/>
                  </a:lnTo>
                  <a:lnTo>
                    <a:pt x="432" y="32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6" name="Freeform 71"/>
            <p:cNvSpPr>
              <a:spLocks/>
            </p:cNvSpPr>
            <p:nvPr/>
          </p:nvSpPr>
          <p:spPr bwMode="auto">
            <a:xfrm>
              <a:off x="2593" y="3697"/>
              <a:ext cx="106" cy="54"/>
            </a:xfrm>
            <a:custGeom>
              <a:avLst/>
              <a:gdLst>
                <a:gd name="T0" fmla="*/ 0 w 955"/>
                <a:gd name="T1" fmla="*/ 26 h 432"/>
                <a:gd name="T2" fmla="*/ 46 w 955"/>
                <a:gd name="T3" fmla="*/ 54 h 432"/>
                <a:gd name="T4" fmla="*/ 106 w 955"/>
                <a:gd name="T5" fmla="*/ 23 h 432"/>
                <a:gd name="T6" fmla="*/ 63 w 955"/>
                <a:gd name="T7" fmla="*/ 0 h 432"/>
                <a:gd name="T8" fmla="*/ 0 w 955"/>
                <a:gd name="T9" fmla="*/ 26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5"/>
                <a:gd name="T16" fmla="*/ 0 h 432"/>
                <a:gd name="T17" fmla="*/ 955 w 955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5" h="432">
                  <a:moveTo>
                    <a:pt x="0" y="209"/>
                  </a:moveTo>
                  <a:lnTo>
                    <a:pt x="417" y="432"/>
                  </a:lnTo>
                  <a:lnTo>
                    <a:pt x="955" y="185"/>
                  </a:lnTo>
                  <a:lnTo>
                    <a:pt x="56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7" name="Freeform 72"/>
            <p:cNvSpPr>
              <a:spLocks/>
            </p:cNvSpPr>
            <p:nvPr/>
          </p:nvSpPr>
          <p:spPr bwMode="auto">
            <a:xfrm>
              <a:off x="2537" y="3685"/>
              <a:ext cx="117" cy="49"/>
            </a:xfrm>
            <a:custGeom>
              <a:avLst/>
              <a:gdLst>
                <a:gd name="T0" fmla="*/ 24 w 1053"/>
                <a:gd name="T1" fmla="*/ 49 h 393"/>
                <a:gd name="T2" fmla="*/ 0 w 1053"/>
                <a:gd name="T3" fmla="*/ 35 h 393"/>
                <a:gd name="T4" fmla="*/ 98 w 1053"/>
                <a:gd name="T5" fmla="*/ 0 h 393"/>
                <a:gd name="T6" fmla="*/ 117 w 1053"/>
                <a:gd name="T7" fmla="*/ 10 h 393"/>
                <a:gd name="T8" fmla="*/ 24 w 1053"/>
                <a:gd name="T9" fmla="*/ 49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3"/>
                <a:gd name="T16" fmla="*/ 0 h 393"/>
                <a:gd name="T17" fmla="*/ 1053 w 1053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3" h="393">
                  <a:moveTo>
                    <a:pt x="220" y="393"/>
                  </a:moveTo>
                  <a:lnTo>
                    <a:pt x="0" y="283"/>
                  </a:lnTo>
                  <a:lnTo>
                    <a:pt x="883" y="0"/>
                  </a:lnTo>
                  <a:lnTo>
                    <a:pt x="1053" y="81"/>
                  </a:lnTo>
                  <a:lnTo>
                    <a:pt x="220" y="393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8" name="Line 73"/>
            <p:cNvSpPr>
              <a:spLocks noChangeShapeType="1"/>
            </p:cNvSpPr>
            <p:nvPr/>
          </p:nvSpPr>
          <p:spPr bwMode="auto">
            <a:xfrm flipV="1">
              <a:off x="2540" y="3687"/>
              <a:ext cx="101" cy="3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9" name="Line 74"/>
            <p:cNvSpPr>
              <a:spLocks noChangeShapeType="1"/>
            </p:cNvSpPr>
            <p:nvPr/>
          </p:nvSpPr>
          <p:spPr bwMode="auto">
            <a:xfrm flipV="1">
              <a:off x="2549" y="3689"/>
              <a:ext cx="97" cy="39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0" name="Line 75"/>
            <p:cNvSpPr>
              <a:spLocks noChangeShapeType="1"/>
            </p:cNvSpPr>
            <p:nvPr/>
          </p:nvSpPr>
          <p:spPr bwMode="auto">
            <a:xfrm flipV="1">
              <a:off x="2555" y="3694"/>
              <a:ext cx="95" cy="39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1" name="Line 76"/>
            <p:cNvSpPr>
              <a:spLocks noChangeShapeType="1"/>
            </p:cNvSpPr>
            <p:nvPr/>
          </p:nvSpPr>
          <p:spPr bwMode="auto">
            <a:xfrm flipV="1">
              <a:off x="2569" y="3699"/>
              <a:ext cx="94" cy="4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2" name="Line 77"/>
            <p:cNvSpPr>
              <a:spLocks noChangeShapeType="1"/>
            </p:cNvSpPr>
            <p:nvPr/>
          </p:nvSpPr>
          <p:spPr bwMode="auto">
            <a:xfrm flipV="1">
              <a:off x="2578" y="3704"/>
              <a:ext cx="92" cy="4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3" name="Line 78"/>
            <p:cNvSpPr>
              <a:spLocks noChangeShapeType="1"/>
            </p:cNvSpPr>
            <p:nvPr/>
          </p:nvSpPr>
          <p:spPr bwMode="auto">
            <a:xfrm flipV="1">
              <a:off x="2588" y="3709"/>
              <a:ext cx="84" cy="4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4" name="Line 79"/>
            <p:cNvSpPr>
              <a:spLocks noChangeShapeType="1"/>
            </p:cNvSpPr>
            <p:nvPr/>
          </p:nvSpPr>
          <p:spPr bwMode="auto">
            <a:xfrm flipV="1">
              <a:off x="2597" y="3713"/>
              <a:ext cx="81" cy="4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5" name="Line 80"/>
            <p:cNvSpPr>
              <a:spLocks noChangeShapeType="1"/>
            </p:cNvSpPr>
            <p:nvPr/>
          </p:nvSpPr>
          <p:spPr bwMode="auto">
            <a:xfrm flipV="1">
              <a:off x="2606" y="3718"/>
              <a:ext cx="81" cy="4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6" name="Line 81"/>
            <p:cNvSpPr>
              <a:spLocks noChangeShapeType="1"/>
            </p:cNvSpPr>
            <p:nvPr/>
          </p:nvSpPr>
          <p:spPr bwMode="auto">
            <a:xfrm>
              <a:off x="2572" y="3732"/>
              <a:ext cx="48" cy="3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7" name="Line 82"/>
            <p:cNvSpPr>
              <a:spLocks noChangeShapeType="1"/>
            </p:cNvSpPr>
            <p:nvPr/>
          </p:nvSpPr>
          <p:spPr bwMode="auto">
            <a:xfrm>
              <a:off x="2583" y="3728"/>
              <a:ext cx="46" cy="2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8" name="Line 83"/>
            <p:cNvSpPr>
              <a:spLocks noChangeShapeType="1"/>
            </p:cNvSpPr>
            <p:nvPr/>
          </p:nvSpPr>
          <p:spPr bwMode="auto">
            <a:xfrm>
              <a:off x="2603" y="3719"/>
              <a:ext cx="46" cy="2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9" name="Line 84"/>
            <p:cNvSpPr>
              <a:spLocks noChangeShapeType="1"/>
            </p:cNvSpPr>
            <p:nvPr/>
          </p:nvSpPr>
          <p:spPr bwMode="auto">
            <a:xfrm>
              <a:off x="2613" y="3714"/>
              <a:ext cx="46" cy="2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0" name="Line 85"/>
            <p:cNvSpPr>
              <a:spLocks noChangeShapeType="1"/>
            </p:cNvSpPr>
            <p:nvPr/>
          </p:nvSpPr>
          <p:spPr bwMode="auto">
            <a:xfrm>
              <a:off x="2625" y="3710"/>
              <a:ext cx="44" cy="2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1" name="Line 86"/>
            <p:cNvSpPr>
              <a:spLocks noChangeShapeType="1"/>
            </p:cNvSpPr>
            <p:nvPr/>
          </p:nvSpPr>
          <p:spPr bwMode="auto">
            <a:xfrm>
              <a:off x="2635" y="3706"/>
              <a:ext cx="43" cy="2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2" name="Line 87"/>
            <p:cNvSpPr>
              <a:spLocks noChangeShapeType="1"/>
            </p:cNvSpPr>
            <p:nvPr/>
          </p:nvSpPr>
          <p:spPr bwMode="auto">
            <a:xfrm>
              <a:off x="2644" y="3701"/>
              <a:ext cx="44" cy="2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3" name="Line 88"/>
            <p:cNvSpPr>
              <a:spLocks noChangeShapeType="1"/>
            </p:cNvSpPr>
            <p:nvPr/>
          </p:nvSpPr>
          <p:spPr bwMode="auto">
            <a:xfrm>
              <a:off x="2552" y="3715"/>
              <a:ext cx="23" cy="13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4" name="Line 89"/>
            <p:cNvSpPr>
              <a:spLocks noChangeShapeType="1"/>
            </p:cNvSpPr>
            <p:nvPr/>
          </p:nvSpPr>
          <p:spPr bwMode="auto">
            <a:xfrm>
              <a:off x="2567" y="3710"/>
              <a:ext cx="22" cy="13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5" name="Line 90"/>
            <p:cNvSpPr>
              <a:spLocks noChangeShapeType="1"/>
            </p:cNvSpPr>
            <p:nvPr/>
          </p:nvSpPr>
          <p:spPr bwMode="auto">
            <a:xfrm>
              <a:off x="2580" y="3705"/>
              <a:ext cx="23" cy="13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6" name="Line 91"/>
            <p:cNvSpPr>
              <a:spLocks noChangeShapeType="1"/>
            </p:cNvSpPr>
            <p:nvPr/>
          </p:nvSpPr>
          <p:spPr bwMode="auto">
            <a:xfrm>
              <a:off x="2593" y="3700"/>
              <a:ext cx="23" cy="12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7" name="Line 92"/>
            <p:cNvSpPr>
              <a:spLocks noChangeShapeType="1"/>
            </p:cNvSpPr>
            <p:nvPr/>
          </p:nvSpPr>
          <p:spPr bwMode="auto">
            <a:xfrm>
              <a:off x="2608" y="3695"/>
              <a:ext cx="20" cy="1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8" name="Line 93"/>
            <p:cNvSpPr>
              <a:spLocks noChangeShapeType="1"/>
            </p:cNvSpPr>
            <p:nvPr/>
          </p:nvSpPr>
          <p:spPr bwMode="auto">
            <a:xfrm>
              <a:off x="2623" y="3689"/>
              <a:ext cx="20" cy="12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9" name="Freeform 94"/>
            <p:cNvSpPr>
              <a:spLocks/>
            </p:cNvSpPr>
            <p:nvPr/>
          </p:nvSpPr>
          <p:spPr bwMode="auto">
            <a:xfrm>
              <a:off x="2590" y="3817"/>
              <a:ext cx="236" cy="116"/>
            </a:xfrm>
            <a:custGeom>
              <a:avLst/>
              <a:gdLst>
                <a:gd name="T0" fmla="*/ 21 w 2129"/>
                <a:gd name="T1" fmla="*/ 115 h 927"/>
                <a:gd name="T2" fmla="*/ 1 w 2129"/>
                <a:gd name="T3" fmla="*/ 113 h 927"/>
                <a:gd name="T4" fmla="*/ 0 w 2129"/>
                <a:gd name="T5" fmla="*/ 87 h 927"/>
                <a:gd name="T6" fmla="*/ 1 w 2129"/>
                <a:gd name="T7" fmla="*/ 67 h 927"/>
                <a:gd name="T8" fmla="*/ 11 w 2129"/>
                <a:gd name="T9" fmla="*/ 55 h 927"/>
                <a:gd name="T10" fmla="*/ 24 w 2129"/>
                <a:gd name="T11" fmla="*/ 48 h 927"/>
                <a:gd name="T12" fmla="*/ 52 w 2129"/>
                <a:gd name="T13" fmla="*/ 37 h 927"/>
                <a:gd name="T14" fmla="*/ 94 w 2129"/>
                <a:gd name="T15" fmla="*/ 26 h 927"/>
                <a:gd name="T16" fmla="*/ 102 w 2129"/>
                <a:gd name="T17" fmla="*/ 25 h 927"/>
                <a:gd name="T18" fmla="*/ 107 w 2129"/>
                <a:gd name="T19" fmla="*/ 26 h 927"/>
                <a:gd name="T20" fmla="*/ 108 w 2129"/>
                <a:gd name="T21" fmla="*/ 23 h 927"/>
                <a:gd name="T22" fmla="*/ 111 w 2129"/>
                <a:gd name="T23" fmla="*/ 21 h 927"/>
                <a:gd name="T24" fmla="*/ 113 w 2129"/>
                <a:gd name="T25" fmla="*/ 22 h 927"/>
                <a:gd name="T26" fmla="*/ 117 w 2129"/>
                <a:gd name="T27" fmla="*/ 22 h 927"/>
                <a:gd name="T28" fmla="*/ 118 w 2129"/>
                <a:gd name="T29" fmla="*/ 17 h 927"/>
                <a:gd name="T30" fmla="*/ 122 w 2129"/>
                <a:gd name="T31" fmla="*/ 15 h 927"/>
                <a:gd name="T32" fmla="*/ 125 w 2129"/>
                <a:gd name="T33" fmla="*/ 14 h 927"/>
                <a:gd name="T34" fmla="*/ 129 w 2129"/>
                <a:gd name="T35" fmla="*/ 14 h 927"/>
                <a:gd name="T36" fmla="*/ 128 w 2129"/>
                <a:gd name="T37" fmla="*/ 10 h 927"/>
                <a:gd name="T38" fmla="*/ 133 w 2129"/>
                <a:gd name="T39" fmla="*/ 0 h 927"/>
                <a:gd name="T40" fmla="*/ 230 w 2129"/>
                <a:gd name="T41" fmla="*/ 3 h 927"/>
                <a:gd name="T42" fmla="*/ 230 w 2129"/>
                <a:gd name="T43" fmla="*/ 14 h 927"/>
                <a:gd name="T44" fmla="*/ 232 w 2129"/>
                <a:gd name="T45" fmla="*/ 23 h 927"/>
                <a:gd name="T46" fmla="*/ 233 w 2129"/>
                <a:gd name="T47" fmla="*/ 30 h 927"/>
                <a:gd name="T48" fmla="*/ 235 w 2129"/>
                <a:gd name="T49" fmla="*/ 39 h 927"/>
                <a:gd name="T50" fmla="*/ 236 w 2129"/>
                <a:gd name="T51" fmla="*/ 53 h 927"/>
                <a:gd name="T52" fmla="*/ 235 w 2129"/>
                <a:gd name="T53" fmla="*/ 62 h 927"/>
                <a:gd name="T54" fmla="*/ 232 w 2129"/>
                <a:gd name="T55" fmla="*/ 69 h 927"/>
                <a:gd name="T56" fmla="*/ 228 w 2129"/>
                <a:gd name="T57" fmla="*/ 76 h 927"/>
                <a:gd name="T58" fmla="*/ 224 w 2129"/>
                <a:gd name="T59" fmla="*/ 78 h 927"/>
                <a:gd name="T60" fmla="*/ 217 w 2129"/>
                <a:gd name="T61" fmla="*/ 81 h 927"/>
                <a:gd name="T62" fmla="*/ 208 w 2129"/>
                <a:gd name="T63" fmla="*/ 84 h 927"/>
                <a:gd name="T64" fmla="*/ 203 w 2129"/>
                <a:gd name="T65" fmla="*/ 89 h 927"/>
                <a:gd name="T66" fmla="*/ 198 w 2129"/>
                <a:gd name="T67" fmla="*/ 94 h 927"/>
                <a:gd name="T68" fmla="*/ 190 w 2129"/>
                <a:gd name="T69" fmla="*/ 98 h 927"/>
                <a:gd name="T70" fmla="*/ 181 w 2129"/>
                <a:gd name="T71" fmla="*/ 101 h 927"/>
                <a:gd name="T72" fmla="*/ 166 w 2129"/>
                <a:gd name="T73" fmla="*/ 103 h 927"/>
                <a:gd name="T74" fmla="*/ 154 w 2129"/>
                <a:gd name="T75" fmla="*/ 103 h 927"/>
                <a:gd name="T76" fmla="*/ 144 w 2129"/>
                <a:gd name="T77" fmla="*/ 102 h 927"/>
                <a:gd name="T78" fmla="*/ 136 w 2129"/>
                <a:gd name="T79" fmla="*/ 101 h 927"/>
                <a:gd name="T80" fmla="*/ 129 w 2129"/>
                <a:gd name="T81" fmla="*/ 105 h 927"/>
                <a:gd name="T82" fmla="*/ 116 w 2129"/>
                <a:gd name="T83" fmla="*/ 104 h 927"/>
                <a:gd name="T84" fmla="*/ 66 w 2129"/>
                <a:gd name="T85" fmla="*/ 112 h 927"/>
                <a:gd name="T86" fmla="*/ 44 w 2129"/>
                <a:gd name="T87" fmla="*/ 116 h 927"/>
                <a:gd name="T88" fmla="*/ 21 w 2129"/>
                <a:gd name="T89" fmla="*/ 115 h 9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29"/>
                <a:gd name="T136" fmla="*/ 0 h 927"/>
                <a:gd name="T137" fmla="*/ 2129 w 2129"/>
                <a:gd name="T138" fmla="*/ 927 h 9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29" h="927">
                  <a:moveTo>
                    <a:pt x="186" y="922"/>
                  </a:moveTo>
                  <a:lnTo>
                    <a:pt x="5" y="900"/>
                  </a:lnTo>
                  <a:lnTo>
                    <a:pt x="0" y="692"/>
                  </a:lnTo>
                  <a:lnTo>
                    <a:pt x="10" y="534"/>
                  </a:lnTo>
                  <a:lnTo>
                    <a:pt x="102" y="440"/>
                  </a:lnTo>
                  <a:lnTo>
                    <a:pt x="214" y="385"/>
                  </a:lnTo>
                  <a:lnTo>
                    <a:pt x="469" y="294"/>
                  </a:lnTo>
                  <a:lnTo>
                    <a:pt x="844" y="206"/>
                  </a:lnTo>
                  <a:lnTo>
                    <a:pt x="917" y="200"/>
                  </a:lnTo>
                  <a:lnTo>
                    <a:pt x="965" y="206"/>
                  </a:lnTo>
                  <a:lnTo>
                    <a:pt x="978" y="187"/>
                  </a:lnTo>
                  <a:lnTo>
                    <a:pt x="998" y="168"/>
                  </a:lnTo>
                  <a:lnTo>
                    <a:pt x="1022" y="172"/>
                  </a:lnTo>
                  <a:lnTo>
                    <a:pt x="1055" y="175"/>
                  </a:lnTo>
                  <a:lnTo>
                    <a:pt x="1068" y="137"/>
                  </a:lnTo>
                  <a:lnTo>
                    <a:pt x="1097" y="118"/>
                  </a:lnTo>
                  <a:lnTo>
                    <a:pt x="1126" y="112"/>
                  </a:lnTo>
                  <a:lnTo>
                    <a:pt x="1165" y="112"/>
                  </a:lnTo>
                  <a:lnTo>
                    <a:pt x="1159" y="82"/>
                  </a:lnTo>
                  <a:lnTo>
                    <a:pt x="1204" y="0"/>
                  </a:lnTo>
                  <a:lnTo>
                    <a:pt x="2078" y="22"/>
                  </a:lnTo>
                  <a:lnTo>
                    <a:pt x="2075" y="110"/>
                  </a:lnTo>
                  <a:lnTo>
                    <a:pt x="2090" y="187"/>
                  </a:lnTo>
                  <a:lnTo>
                    <a:pt x="2103" y="243"/>
                  </a:lnTo>
                  <a:lnTo>
                    <a:pt x="2118" y="313"/>
                  </a:lnTo>
                  <a:lnTo>
                    <a:pt x="2129" y="425"/>
                  </a:lnTo>
                  <a:lnTo>
                    <a:pt x="2116" y="492"/>
                  </a:lnTo>
                  <a:lnTo>
                    <a:pt x="2090" y="554"/>
                  </a:lnTo>
                  <a:lnTo>
                    <a:pt x="2060" y="607"/>
                  </a:lnTo>
                  <a:lnTo>
                    <a:pt x="2019" y="626"/>
                  </a:lnTo>
                  <a:lnTo>
                    <a:pt x="1956" y="645"/>
                  </a:lnTo>
                  <a:lnTo>
                    <a:pt x="1872" y="669"/>
                  </a:lnTo>
                  <a:lnTo>
                    <a:pt x="1834" y="713"/>
                  </a:lnTo>
                  <a:lnTo>
                    <a:pt x="1789" y="750"/>
                  </a:lnTo>
                  <a:lnTo>
                    <a:pt x="1717" y="782"/>
                  </a:lnTo>
                  <a:lnTo>
                    <a:pt x="1634" y="808"/>
                  </a:lnTo>
                  <a:lnTo>
                    <a:pt x="1502" y="823"/>
                  </a:lnTo>
                  <a:lnTo>
                    <a:pt x="1389" y="823"/>
                  </a:lnTo>
                  <a:lnTo>
                    <a:pt x="1303" y="814"/>
                  </a:lnTo>
                  <a:lnTo>
                    <a:pt x="1224" y="808"/>
                  </a:lnTo>
                  <a:lnTo>
                    <a:pt x="1165" y="838"/>
                  </a:lnTo>
                  <a:lnTo>
                    <a:pt x="1050" y="832"/>
                  </a:lnTo>
                  <a:lnTo>
                    <a:pt x="594" y="896"/>
                  </a:lnTo>
                  <a:lnTo>
                    <a:pt x="394" y="927"/>
                  </a:lnTo>
                  <a:lnTo>
                    <a:pt x="186" y="922"/>
                  </a:lnTo>
                  <a:close/>
                </a:path>
              </a:pathLst>
            </a:custGeom>
            <a:solidFill>
              <a:srgbClr val="606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0" name="Freeform 95"/>
            <p:cNvSpPr>
              <a:spLocks/>
            </p:cNvSpPr>
            <p:nvPr/>
          </p:nvSpPr>
          <p:spPr bwMode="auto">
            <a:xfrm>
              <a:off x="2591" y="3827"/>
              <a:ext cx="232" cy="103"/>
            </a:xfrm>
            <a:custGeom>
              <a:avLst/>
              <a:gdLst>
                <a:gd name="T0" fmla="*/ 225 w 2086"/>
                <a:gd name="T1" fmla="*/ 11 h 824"/>
                <a:gd name="T2" fmla="*/ 231 w 2086"/>
                <a:gd name="T3" fmla="*/ 25 h 824"/>
                <a:gd name="T4" fmla="*/ 226 w 2086"/>
                <a:gd name="T5" fmla="*/ 64 h 824"/>
                <a:gd name="T6" fmla="*/ 213 w 2086"/>
                <a:gd name="T7" fmla="*/ 64 h 824"/>
                <a:gd name="T8" fmla="*/ 199 w 2086"/>
                <a:gd name="T9" fmla="*/ 78 h 824"/>
                <a:gd name="T10" fmla="*/ 165 w 2086"/>
                <a:gd name="T11" fmla="*/ 87 h 824"/>
                <a:gd name="T12" fmla="*/ 134 w 2086"/>
                <a:gd name="T13" fmla="*/ 87 h 824"/>
                <a:gd name="T14" fmla="*/ 146 w 2086"/>
                <a:gd name="T15" fmla="*/ 73 h 824"/>
                <a:gd name="T16" fmla="*/ 131 w 2086"/>
                <a:gd name="T17" fmla="*/ 87 h 824"/>
                <a:gd name="T18" fmla="*/ 115 w 2086"/>
                <a:gd name="T19" fmla="*/ 90 h 824"/>
                <a:gd name="T20" fmla="*/ 126 w 2086"/>
                <a:gd name="T21" fmla="*/ 81 h 824"/>
                <a:gd name="T22" fmla="*/ 109 w 2086"/>
                <a:gd name="T23" fmla="*/ 91 h 824"/>
                <a:gd name="T24" fmla="*/ 56 w 2086"/>
                <a:gd name="T25" fmla="*/ 99 h 824"/>
                <a:gd name="T26" fmla="*/ 56 w 2086"/>
                <a:gd name="T27" fmla="*/ 92 h 824"/>
                <a:gd name="T28" fmla="*/ 55 w 2086"/>
                <a:gd name="T29" fmla="*/ 89 h 824"/>
                <a:gd name="T30" fmla="*/ 36 w 2086"/>
                <a:gd name="T31" fmla="*/ 101 h 824"/>
                <a:gd name="T32" fmla="*/ 53 w 2086"/>
                <a:gd name="T33" fmla="*/ 83 h 824"/>
                <a:gd name="T34" fmla="*/ 34 w 2086"/>
                <a:gd name="T35" fmla="*/ 95 h 824"/>
                <a:gd name="T36" fmla="*/ 24 w 2086"/>
                <a:gd name="T37" fmla="*/ 92 h 824"/>
                <a:gd name="T38" fmla="*/ 21 w 2086"/>
                <a:gd name="T39" fmla="*/ 93 h 824"/>
                <a:gd name="T40" fmla="*/ 7 w 2086"/>
                <a:gd name="T41" fmla="*/ 99 h 824"/>
                <a:gd name="T42" fmla="*/ 0 w 2086"/>
                <a:gd name="T43" fmla="*/ 84 h 824"/>
                <a:gd name="T44" fmla="*/ 5 w 2086"/>
                <a:gd name="T45" fmla="*/ 54 h 824"/>
                <a:gd name="T46" fmla="*/ 33 w 2086"/>
                <a:gd name="T47" fmla="*/ 37 h 824"/>
                <a:gd name="T48" fmla="*/ 90 w 2086"/>
                <a:gd name="T49" fmla="*/ 18 h 824"/>
                <a:gd name="T50" fmla="*/ 110 w 2086"/>
                <a:gd name="T51" fmla="*/ 26 h 824"/>
                <a:gd name="T52" fmla="*/ 118 w 2086"/>
                <a:gd name="T53" fmla="*/ 27 h 824"/>
                <a:gd name="T54" fmla="*/ 108 w 2086"/>
                <a:gd name="T55" fmla="*/ 16 h 824"/>
                <a:gd name="T56" fmla="*/ 114 w 2086"/>
                <a:gd name="T57" fmla="*/ 13 h 824"/>
                <a:gd name="T58" fmla="*/ 120 w 2086"/>
                <a:gd name="T59" fmla="*/ 20 h 824"/>
                <a:gd name="T60" fmla="*/ 121 w 2086"/>
                <a:gd name="T61" fmla="*/ 17 h 824"/>
                <a:gd name="T62" fmla="*/ 120 w 2086"/>
                <a:gd name="T63" fmla="*/ 8 h 824"/>
                <a:gd name="T64" fmla="*/ 134 w 2086"/>
                <a:gd name="T65" fmla="*/ 14 h 824"/>
                <a:gd name="T66" fmla="*/ 133 w 2086"/>
                <a:gd name="T67" fmla="*/ 8 h 824"/>
                <a:gd name="T68" fmla="*/ 130 w 2086"/>
                <a:gd name="T69" fmla="*/ 0 h 824"/>
                <a:gd name="T70" fmla="*/ 145 w 2086"/>
                <a:gd name="T71" fmla="*/ 7 h 824"/>
                <a:gd name="T72" fmla="*/ 171 w 2086"/>
                <a:gd name="T73" fmla="*/ 13 h 824"/>
                <a:gd name="T74" fmla="*/ 177 w 2086"/>
                <a:gd name="T75" fmla="*/ 4 h 824"/>
                <a:gd name="T76" fmla="*/ 184 w 2086"/>
                <a:gd name="T77" fmla="*/ 14 h 824"/>
                <a:gd name="T78" fmla="*/ 198 w 2086"/>
                <a:gd name="T79" fmla="*/ 8 h 824"/>
                <a:gd name="T80" fmla="*/ 203 w 2086"/>
                <a:gd name="T81" fmla="*/ 16 h 824"/>
                <a:gd name="T82" fmla="*/ 220 w 2086"/>
                <a:gd name="T83" fmla="*/ 13 h 824"/>
                <a:gd name="T84" fmla="*/ 224 w 2086"/>
                <a:gd name="T85" fmla="*/ 4 h 8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86"/>
                <a:gd name="T130" fmla="*/ 0 h 824"/>
                <a:gd name="T131" fmla="*/ 2086 w 2086"/>
                <a:gd name="T132" fmla="*/ 824 h 8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86" h="824">
                  <a:moveTo>
                    <a:pt x="2018" y="31"/>
                  </a:moveTo>
                  <a:lnTo>
                    <a:pt x="2022" y="89"/>
                  </a:lnTo>
                  <a:lnTo>
                    <a:pt x="2046" y="67"/>
                  </a:lnTo>
                  <a:lnTo>
                    <a:pt x="2073" y="198"/>
                  </a:lnTo>
                  <a:lnTo>
                    <a:pt x="2086" y="350"/>
                  </a:lnTo>
                  <a:lnTo>
                    <a:pt x="2031" y="509"/>
                  </a:lnTo>
                  <a:lnTo>
                    <a:pt x="1902" y="545"/>
                  </a:lnTo>
                  <a:lnTo>
                    <a:pt x="1916" y="509"/>
                  </a:lnTo>
                  <a:lnTo>
                    <a:pt x="1846" y="564"/>
                  </a:lnTo>
                  <a:lnTo>
                    <a:pt x="1785" y="620"/>
                  </a:lnTo>
                  <a:lnTo>
                    <a:pt x="1651" y="684"/>
                  </a:lnTo>
                  <a:lnTo>
                    <a:pt x="1486" y="697"/>
                  </a:lnTo>
                  <a:lnTo>
                    <a:pt x="1286" y="706"/>
                  </a:lnTo>
                  <a:lnTo>
                    <a:pt x="1202" y="697"/>
                  </a:lnTo>
                  <a:lnTo>
                    <a:pt x="1277" y="665"/>
                  </a:lnTo>
                  <a:lnTo>
                    <a:pt x="1310" y="585"/>
                  </a:lnTo>
                  <a:lnTo>
                    <a:pt x="1250" y="652"/>
                  </a:lnTo>
                  <a:lnTo>
                    <a:pt x="1175" y="693"/>
                  </a:lnTo>
                  <a:lnTo>
                    <a:pt x="1106" y="729"/>
                  </a:lnTo>
                  <a:lnTo>
                    <a:pt x="1035" y="720"/>
                  </a:lnTo>
                  <a:lnTo>
                    <a:pt x="1082" y="688"/>
                  </a:lnTo>
                  <a:lnTo>
                    <a:pt x="1129" y="648"/>
                  </a:lnTo>
                  <a:lnTo>
                    <a:pt x="1054" y="674"/>
                  </a:lnTo>
                  <a:lnTo>
                    <a:pt x="980" y="729"/>
                  </a:lnTo>
                  <a:lnTo>
                    <a:pt x="739" y="756"/>
                  </a:lnTo>
                  <a:lnTo>
                    <a:pt x="500" y="792"/>
                  </a:lnTo>
                  <a:lnTo>
                    <a:pt x="416" y="788"/>
                  </a:lnTo>
                  <a:lnTo>
                    <a:pt x="504" y="738"/>
                  </a:lnTo>
                  <a:lnTo>
                    <a:pt x="591" y="720"/>
                  </a:lnTo>
                  <a:lnTo>
                    <a:pt x="495" y="715"/>
                  </a:lnTo>
                  <a:lnTo>
                    <a:pt x="421" y="747"/>
                  </a:lnTo>
                  <a:lnTo>
                    <a:pt x="324" y="811"/>
                  </a:lnTo>
                  <a:lnTo>
                    <a:pt x="393" y="715"/>
                  </a:lnTo>
                  <a:lnTo>
                    <a:pt x="481" y="665"/>
                  </a:lnTo>
                  <a:lnTo>
                    <a:pt x="365" y="688"/>
                  </a:lnTo>
                  <a:lnTo>
                    <a:pt x="305" y="761"/>
                  </a:lnTo>
                  <a:lnTo>
                    <a:pt x="292" y="824"/>
                  </a:lnTo>
                  <a:lnTo>
                    <a:pt x="217" y="738"/>
                  </a:lnTo>
                  <a:lnTo>
                    <a:pt x="143" y="697"/>
                  </a:lnTo>
                  <a:lnTo>
                    <a:pt x="185" y="742"/>
                  </a:lnTo>
                  <a:lnTo>
                    <a:pt x="246" y="824"/>
                  </a:lnTo>
                  <a:lnTo>
                    <a:pt x="60" y="788"/>
                  </a:lnTo>
                  <a:lnTo>
                    <a:pt x="23" y="774"/>
                  </a:lnTo>
                  <a:lnTo>
                    <a:pt x="0" y="670"/>
                  </a:lnTo>
                  <a:lnTo>
                    <a:pt x="13" y="527"/>
                  </a:lnTo>
                  <a:lnTo>
                    <a:pt x="41" y="432"/>
                  </a:lnTo>
                  <a:lnTo>
                    <a:pt x="157" y="360"/>
                  </a:lnTo>
                  <a:lnTo>
                    <a:pt x="301" y="296"/>
                  </a:lnTo>
                  <a:lnTo>
                    <a:pt x="582" y="206"/>
                  </a:lnTo>
                  <a:lnTo>
                    <a:pt x="810" y="143"/>
                  </a:lnTo>
                  <a:lnTo>
                    <a:pt x="934" y="134"/>
                  </a:lnTo>
                  <a:lnTo>
                    <a:pt x="985" y="206"/>
                  </a:lnTo>
                  <a:lnTo>
                    <a:pt x="1143" y="283"/>
                  </a:lnTo>
                  <a:lnTo>
                    <a:pt x="1059" y="215"/>
                  </a:lnTo>
                  <a:lnTo>
                    <a:pt x="994" y="180"/>
                  </a:lnTo>
                  <a:lnTo>
                    <a:pt x="970" y="130"/>
                  </a:lnTo>
                  <a:lnTo>
                    <a:pt x="980" y="108"/>
                  </a:lnTo>
                  <a:lnTo>
                    <a:pt x="1026" y="108"/>
                  </a:lnTo>
                  <a:lnTo>
                    <a:pt x="1054" y="134"/>
                  </a:lnTo>
                  <a:lnTo>
                    <a:pt x="1082" y="162"/>
                  </a:lnTo>
                  <a:lnTo>
                    <a:pt x="1152" y="189"/>
                  </a:lnTo>
                  <a:lnTo>
                    <a:pt x="1087" y="134"/>
                  </a:lnTo>
                  <a:lnTo>
                    <a:pt x="1059" y="94"/>
                  </a:lnTo>
                  <a:lnTo>
                    <a:pt x="1077" y="67"/>
                  </a:lnTo>
                  <a:lnTo>
                    <a:pt x="1133" y="49"/>
                  </a:lnTo>
                  <a:lnTo>
                    <a:pt x="1208" y="112"/>
                  </a:lnTo>
                  <a:lnTo>
                    <a:pt x="1277" y="153"/>
                  </a:lnTo>
                  <a:lnTo>
                    <a:pt x="1194" y="62"/>
                  </a:lnTo>
                  <a:lnTo>
                    <a:pt x="1166" y="27"/>
                  </a:lnTo>
                  <a:lnTo>
                    <a:pt x="1166" y="0"/>
                  </a:lnTo>
                  <a:lnTo>
                    <a:pt x="1235" y="9"/>
                  </a:lnTo>
                  <a:lnTo>
                    <a:pt x="1300" y="53"/>
                  </a:lnTo>
                  <a:lnTo>
                    <a:pt x="1342" y="85"/>
                  </a:lnTo>
                  <a:lnTo>
                    <a:pt x="1541" y="103"/>
                  </a:lnTo>
                  <a:lnTo>
                    <a:pt x="1535" y="53"/>
                  </a:lnTo>
                  <a:lnTo>
                    <a:pt x="1595" y="35"/>
                  </a:lnTo>
                  <a:lnTo>
                    <a:pt x="1595" y="98"/>
                  </a:lnTo>
                  <a:lnTo>
                    <a:pt x="1655" y="112"/>
                  </a:lnTo>
                  <a:lnTo>
                    <a:pt x="1785" y="130"/>
                  </a:lnTo>
                  <a:lnTo>
                    <a:pt x="1776" y="62"/>
                  </a:lnTo>
                  <a:lnTo>
                    <a:pt x="1822" y="62"/>
                  </a:lnTo>
                  <a:lnTo>
                    <a:pt x="1827" y="130"/>
                  </a:lnTo>
                  <a:lnTo>
                    <a:pt x="1902" y="126"/>
                  </a:lnTo>
                  <a:lnTo>
                    <a:pt x="1981" y="108"/>
                  </a:lnTo>
                  <a:lnTo>
                    <a:pt x="1985" y="53"/>
                  </a:lnTo>
                  <a:lnTo>
                    <a:pt x="2018" y="3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1" name="Freeform 96"/>
            <p:cNvSpPr>
              <a:spLocks/>
            </p:cNvSpPr>
            <p:nvPr/>
          </p:nvSpPr>
          <p:spPr bwMode="auto">
            <a:xfrm>
              <a:off x="2759" y="3865"/>
              <a:ext cx="32" cy="6"/>
            </a:xfrm>
            <a:custGeom>
              <a:avLst/>
              <a:gdLst>
                <a:gd name="T0" fmla="*/ 32 w 286"/>
                <a:gd name="T1" fmla="*/ 0 h 47"/>
                <a:gd name="T2" fmla="*/ 17 w 286"/>
                <a:gd name="T3" fmla="*/ 6 h 47"/>
                <a:gd name="T4" fmla="*/ 0 w 286"/>
                <a:gd name="T5" fmla="*/ 4 h 47"/>
                <a:gd name="T6" fmla="*/ 32 w 28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6"/>
                <a:gd name="T13" fmla="*/ 0 h 47"/>
                <a:gd name="T14" fmla="*/ 286 w 286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6" h="47">
                  <a:moveTo>
                    <a:pt x="286" y="0"/>
                  </a:moveTo>
                  <a:lnTo>
                    <a:pt x="152" y="47"/>
                  </a:lnTo>
                  <a:lnTo>
                    <a:pt x="0" y="35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2" name="Freeform 97"/>
            <p:cNvSpPr>
              <a:spLocks/>
            </p:cNvSpPr>
            <p:nvPr/>
          </p:nvSpPr>
          <p:spPr bwMode="auto">
            <a:xfrm>
              <a:off x="2803" y="3855"/>
              <a:ext cx="19" cy="7"/>
            </a:xfrm>
            <a:custGeom>
              <a:avLst/>
              <a:gdLst>
                <a:gd name="T0" fmla="*/ 19 w 173"/>
                <a:gd name="T1" fmla="*/ 0 h 57"/>
                <a:gd name="T2" fmla="*/ 14 w 173"/>
                <a:gd name="T3" fmla="*/ 4 h 57"/>
                <a:gd name="T4" fmla="*/ 0 w 173"/>
                <a:gd name="T5" fmla="*/ 7 h 57"/>
                <a:gd name="T6" fmla="*/ 14 w 173"/>
                <a:gd name="T7" fmla="*/ 7 h 57"/>
                <a:gd name="T8" fmla="*/ 19 w 17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57"/>
                <a:gd name="T17" fmla="*/ 173 w 17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57">
                  <a:moveTo>
                    <a:pt x="173" y="0"/>
                  </a:moveTo>
                  <a:lnTo>
                    <a:pt x="128" y="35"/>
                  </a:lnTo>
                  <a:lnTo>
                    <a:pt x="0" y="53"/>
                  </a:lnTo>
                  <a:lnTo>
                    <a:pt x="132" y="5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3" name="Freeform 98"/>
            <p:cNvSpPr>
              <a:spLocks/>
            </p:cNvSpPr>
            <p:nvPr/>
          </p:nvSpPr>
          <p:spPr bwMode="auto">
            <a:xfrm>
              <a:off x="2712" y="3850"/>
              <a:ext cx="29" cy="18"/>
            </a:xfrm>
            <a:custGeom>
              <a:avLst/>
              <a:gdLst>
                <a:gd name="T0" fmla="*/ 29 w 268"/>
                <a:gd name="T1" fmla="*/ 0 h 143"/>
                <a:gd name="T2" fmla="*/ 16 w 268"/>
                <a:gd name="T3" fmla="*/ 2 h 143"/>
                <a:gd name="T4" fmla="*/ 14 w 268"/>
                <a:gd name="T5" fmla="*/ 4 h 143"/>
                <a:gd name="T6" fmla="*/ 14 w 268"/>
                <a:gd name="T7" fmla="*/ 10 h 143"/>
                <a:gd name="T8" fmla="*/ 12 w 268"/>
                <a:gd name="T9" fmla="*/ 16 h 143"/>
                <a:gd name="T10" fmla="*/ 0 w 268"/>
                <a:gd name="T11" fmla="*/ 18 h 143"/>
                <a:gd name="T12" fmla="*/ 15 w 268"/>
                <a:gd name="T13" fmla="*/ 17 h 143"/>
                <a:gd name="T14" fmla="*/ 17 w 268"/>
                <a:gd name="T15" fmla="*/ 6 h 143"/>
                <a:gd name="T16" fmla="*/ 29 w 268"/>
                <a:gd name="T17" fmla="*/ 0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8"/>
                <a:gd name="T28" fmla="*/ 0 h 143"/>
                <a:gd name="T29" fmla="*/ 268 w 268"/>
                <a:gd name="T30" fmla="*/ 143 h 1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8" h="143">
                  <a:moveTo>
                    <a:pt x="268" y="0"/>
                  </a:moveTo>
                  <a:lnTo>
                    <a:pt x="148" y="14"/>
                  </a:lnTo>
                  <a:lnTo>
                    <a:pt x="125" y="31"/>
                  </a:lnTo>
                  <a:lnTo>
                    <a:pt x="125" y="76"/>
                  </a:lnTo>
                  <a:lnTo>
                    <a:pt x="115" y="124"/>
                  </a:lnTo>
                  <a:lnTo>
                    <a:pt x="0" y="143"/>
                  </a:lnTo>
                  <a:lnTo>
                    <a:pt x="138" y="138"/>
                  </a:lnTo>
                  <a:lnTo>
                    <a:pt x="161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4" name="Freeform 99"/>
            <p:cNvSpPr>
              <a:spLocks/>
            </p:cNvSpPr>
            <p:nvPr/>
          </p:nvSpPr>
          <p:spPr bwMode="auto">
            <a:xfrm>
              <a:off x="2615" y="3890"/>
              <a:ext cx="96" cy="27"/>
            </a:xfrm>
            <a:custGeom>
              <a:avLst/>
              <a:gdLst>
                <a:gd name="T0" fmla="*/ 96 w 868"/>
                <a:gd name="T1" fmla="*/ 0 h 210"/>
                <a:gd name="T2" fmla="*/ 72 w 868"/>
                <a:gd name="T3" fmla="*/ 1 h 210"/>
                <a:gd name="T4" fmla="*/ 46 w 868"/>
                <a:gd name="T5" fmla="*/ 8 h 210"/>
                <a:gd name="T6" fmla="*/ 28 w 868"/>
                <a:gd name="T7" fmla="*/ 9 h 210"/>
                <a:gd name="T8" fmla="*/ 13 w 868"/>
                <a:gd name="T9" fmla="*/ 13 h 210"/>
                <a:gd name="T10" fmla="*/ 7 w 868"/>
                <a:gd name="T11" fmla="*/ 22 h 210"/>
                <a:gd name="T12" fmla="*/ 0 w 868"/>
                <a:gd name="T13" fmla="*/ 27 h 210"/>
                <a:gd name="T14" fmla="*/ 7 w 868"/>
                <a:gd name="T15" fmla="*/ 25 h 210"/>
                <a:gd name="T16" fmla="*/ 14 w 868"/>
                <a:gd name="T17" fmla="*/ 15 h 210"/>
                <a:gd name="T18" fmla="*/ 34 w 868"/>
                <a:gd name="T19" fmla="*/ 10 h 210"/>
                <a:gd name="T20" fmla="*/ 46 w 868"/>
                <a:gd name="T21" fmla="*/ 10 h 210"/>
                <a:gd name="T22" fmla="*/ 56 w 868"/>
                <a:gd name="T23" fmla="*/ 8 h 210"/>
                <a:gd name="T24" fmla="*/ 73 w 868"/>
                <a:gd name="T25" fmla="*/ 3 h 210"/>
                <a:gd name="T26" fmla="*/ 96 w 868"/>
                <a:gd name="T27" fmla="*/ 0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8"/>
                <a:gd name="T43" fmla="*/ 0 h 210"/>
                <a:gd name="T44" fmla="*/ 868 w 868"/>
                <a:gd name="T45" fmla="*/ 210 h 2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8" h="210">
                  <a:moveTo>
                    <a:pt x="868" y="0"/>
                  </a:moveTo>
                  <a:lnTo>
                    <a:pt x="647" y="10"/>
                  </a:lnTo>
                  <a:lnTo>
                    <a:pt x="420" y="63"/>
                  </a:lnTo>
                  <a:lnTo>
                    <a:pt x="253" y="71"/>
                  </a:lnTo>
                  <a:lnTo>
                    <a:pt x="116" y="99"/>
                  </a:lnTo>
                  <a:lnTo>
                    <a:pt x="65" y="169"/>
                  </a:lnTo>
                  <a:lnTo>
                    <a:pt x="0" y="210"/>
                  </a:lnTo>
                  <a:lnTo>
                    <a:pt x="65" y="197"/>
                  </a:lnTo>
                  <a:lnTo>
                    <a:pt x="125" y="116"/>
                  </a:lnTo>
                  <a:lnTo>
                    <a:pt x="309" y="80"/>
                  </a:lnTo>
                  <a:lnTo>
                    <a:pt x="420" y="80"/>
                  </a:lnTo>
                  <a:lnTo>
                    <a:pt x="508" y="63"/>
                  </a:lnTo>
                  <a:lnTo>
                    <a:pt x="661" y="23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5" name="Freeform 100"/>
            <p:cNvSpPr>
              <a:spLocks/>
            </p:cNvSpPr>
            <p:nvPr/>
          </p:nvSpPr>
          <p:spPr bwMode="auto">
            <a:xfrm>
              <a:off x="2630" y="3691"/>
              <a:ext cx="85" cy="47"/>
            </a:xfrm>
            <a:custGeom>
              <a:avLst/>
              <a:gdLst>
                <a:gd name="T0" fmla="*/ 77 w 764"/>
                <a:gd name="T1" fmla="*/ 47 h 377"/>
                <a:gd name="T2" fmla="*/ 72 w 764"/>
                <a:gd name="T3" fmla="*/ 46 h 377"/>
                <a:gd name="T4" fmla="*/ 68 w 764"/>
                <a:gd name="T5" fmla="*/ 44 h 377"/>
                <a:gd name="T6" fmla="*/ 64 w 764"/>
                <a:gd name="T7" fmla="*/ 43 h 377"/>
                <a:gd name="T8" fmla="*/ 57 w 764"/>
                <a:gd name="T9" fmla="*/ 44 h 377"/>
                <a:gd name="T10" fmla="*/ 52 w 764"/>
                <a:gd name="T11" fmla="*/ 44 h 377"/>
                <a:gd name="T12" fmla="*/ 48 w 764"/>
                <a:gd name="T13" fmla="*/ 42 h 377"/>
                <a:gd name="T14" fmla="*/ 45 w 764"/>
                <a:gd name="T15" fmla="*/ 41 h 377"/>
                <a:gd name="T16" fmla="*/ 42 w 764"/>
                <a:gd name="T17" fmla="*/ 40 h 377"/>
                <a:gd name="T18" fmla="*/ 39 w 764"/>
                <a:gd name="T19" fmla="*/ 37 h 377"/>
                <a:gd name="T20" fmla="*/ 37 w 764"/>
                <a:gd name="T21" fmla="*/ 34 h 377"/>
                <a:gd name="T22" fmla="*/ 33 w 764"/>
                <a:gd name="T23" fmla="*/ 31 h 377"/>
                <a:gd name="T24" fmla="*/ 27 w 764"/>
                <a:gd name="T25" fmla="*/ 32 h 377"/>
                <a:gd name="T26" fmla="*/ 24 w 764"/>
                <a:gd name="T27" fmla="*/ 32 h 377"/>
                <a:gd name="T28" fmla="*/ 22 w 764"/>
                <a:gd name="T29" fmla="*/ 31 h 377"/>
                <a:gd name="T30" fmla="*/ 21 w 764"/>
                <a:gd name="T31" fmla="*/ 30 h 377"/>
                <a:gd name="T32" fmla="*/ 20 w 764"/>
                <a:gd name="T33" fmla="*/ 28 h 377"/>
                <a:gd name="T34" fmla="*/ 20 w 764"/>
                <a:gd name="T35" fmla="*/ 27 h 377"/>
                <a:gd name="T36" fmla="*/ 22 w 764"/>
                <a:gd name="T37" fmla="*/ 25 h 377"/>
                <a:gd name="T38" fmla="*/ 24 w 764"/>
                <a:gd name="T39" fmla="*/ 24 h 377"/>
                <a:gd name="T40" fmla="*/ 28 w 764"/>
                <a:gd name="T41" fmla="*/ 23 h 377"/>
                <a:gd name="T42" fmla="*/ 33 w 764"/>
                <a:gd name="T43" fmla="*/ 21 h 377"/>
                <a:gd name="T44" fmla="*/ 29 w 764"/>
                <a:gd name="T45" fmla="*/ 17 h 377"/>
                <a:gd name="T46" fmla="*/ 24 w 764"/>
                <a:gd name="T47" fmla="*/ 15 h 377"/>
                <a:gd name="T48" fmla="*/ 19 w 764"/>
                <a:gd name="T49" fmla="*/ 15 h 377"/>
                <a:gd name="T50" fmla="*/ 14 w 764"/>
                <a:gd name="T51" fmla="*/ 15 h 377"/>
                <a:gd name="T52" fmla="*/ 11 w 764"/>
                <a:gd name="T53" fmla="*/ 16 h 377"/>
                <a:gd name="T54" fmla="*/ 6 w 764"/>
                <a:gd name="T55" fmla="*/ 16 h 377"/>
                <a:gd name="T56" fmla="*/ 5 w 764"/>
                <a:gd name="T57" fmla="*/ 15 h 377"/>
                <a:gd name="T58" fmla="*/ 4 w 764"/>
                <a:gd name="T59" fmla="*/ 13 h 377"/>
                <a:gd name="T60" fmla="*/ 2 w 764"/>
                <a:gd name="T61" fmla="*/ 13 h 377"/>
                <a:gd name="T62" fmla="*/ 1 w 764"/>
                <a:gd name="T63" fmla="*/ 13 h 377"/>
                <a:gd name="T64" fmla="*/ 0 w 764"/>
                <a:gd name="T65" fmla="*/ 11 h 377"/>
                <a:gd name="T66" fmla="*/ 0 w 764"/>
                <a:gd name="T67" fmla="*/ 9 h 377"/>
                <a:gd name="T68" fmla="*/ 2 w 764"/>
                <a:gd name="T69" fmla="*/ 8 h 377"/>
                <a:gd name="T70" fmla="*/ 4 w 764"/>
                <a:gd name="T71" fmla="*/ 7 h 377"/>
                <a:gd name="T72" fmla="*/ 6 w 764"/>
                <a:gd name="T73" fmla="*/ 5 h 377"/>
                <a:gd name="T74" fmla="*/ 8 w 764"/>
                <a:gd name="T75" fmla="*/ 4 h 377"/>
                <a:gd name="T76" fmla="*/ 11 w 764"/>
                <a:gd name="T77" fmla="*/ 3 h 377"/>
                <a:gd name="T78" fmla="*/ 13 w 764"/>
                <a:gd name="T79" fmla="*/ 3 h 377"/>
                <a:gd name="T80" fmla="*/ 23 w 764"/>
                <a:gd name="T81" fmla="*/ 1 h 377"/>
                <a:gd name="T82" fmla="*/ 25 w 764"/>
                <a:gd name="T83" fmla="*/ 0 h 377"/>
                <a:gd name="T84" fmla="*/ 28 w 764"/>
                <a:gd name="T85" fmla="*/ 0 h 377"/>
                <a:gd name="T86" fmla="*/ 30 w 764"/>
                <a:gd name="T87" fmla="*/ 0 h 377"/>
                <a:gd name="T88" fmla="*/ 33 w 764"/>
                <a:gd name="T89" fmla="*/ 2 h 377"/>
                <a:gd name="T90" fmla="*/ 42 w 764"/>
                <a:gd name="T91" fmla="*/ 7 h 377"/>
                <a:gd name="T92" fmla="*/ 47 w 764"/>
                <a:gd name="T93" fmla="*/ 8 h 377"/>
                <a:gd name="T94" fmla="*/ 50 w 764"/>
                <a:gd name="T95" fmla="*/ 9 h 377"/>
                <a:gd name="T96" fmla="*/ 53 w 764"/>
                <a:gd name="T97" fmla="*/ 11 h 377"/>
                <a:gd name="T98" fmla="*/ 55 w 764"/>
                <a:gd name="T99" fmla="*/ 13 h 377"/>
                <a:gd name="T100" fmla="*/ 62 w 764"/>
                <a:gd name="T101" fmla="*/ 19 h 377"/>
                <a:gd name="T102" fmla="*/ 66 w 764"/>
                <a:gd name="T103" fmla="*/ 22 h 377"/>
                <a:gd name="T104" fmla="*/ 70 w 764"/>
                <a:gd name="T105" fmla="*/ 27 h 377"/>
                <a:gd name="T106" fmla="*/ 73 w 764"/>
                <a:gd name="T107" fmla="*/ 28 h 377"/>
                <a:gd name="T108" fmla="*/ 85 w 764"/>
                <a:gd name="T109" fmla="*/ 29 h 377"/>
                <a:gd name="T110" fmla="*/ 77 w 764"/>
                <a:gd name="T111" fmla="*/ 47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4"/>
                <a:gd name="T169" fmla="*/ 0 h 377"/>
                <a:gd name="T170" fmla="*/ 764 w 764"/>
                <a:gd name="T171" fmla="*/ 377 h 3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4" h="377">
                  <a:moveTo>
                    <a:pt x="692" y="377"/>
                  </a:moveTo>
                  <a:lnTo>
                    <a:pt x="651" y="368"/>
                  </a:lnTo>
                  <a:lnTo>
                    <a:pt x="611" y="351"/>
                  </a:lnTo>
                  <a:lnTo>
                    <a:pt x="574" y="343"/>
                  </a:lnTo>
                  <a:lnTo>
                    <a:pt x="511" y="352"/>
                  </a:lnTo>
                  <a:lnTo>
                    <a:pt x="465" y="351"/>
                  </a:lnTo>
                  <a:lnTo>
                    <a:pt x="432" y="340"/>
                  </a:lnTo>
                  <a:lnTo>
                    <a:pt x="406" y="330"/>
                  </a:lnTo>
                  <a:lnTo>
                    <a:pt x="380" y="319"/>
                  </a:lnTo>
                  <a:lnTo>
                    <a:pt x="352" y="294"/>
                  </a:lnTo>
                  <a:lnTo>
                    <a:pt x="329" y="272"/>
                  </a:lnTo>
                  <a:lnTo>
                    <a:pt x="294" y="245"/>
                  </a:lnTo>
                  <a:lnTo>
                    <a:pt x="242" y="253"/>
                  </a:lnTo>
                  <a:lnTo>
                    <a:pt x="212" y="256"/>
                  </a:lnTo>
                  <a:lnTo>
                    <a:pt x="194" y="250"/>
                  </a:lnTo>
                  <a:lnTo>
                    <a:pt x="185" y="242"/>
                  </a:lnTo>
                  <a:lnTo>
                    <a:pt x="179" y="228"/>
                  </a:lnTo>
                  <a:lnTo>
                    <a:pt x="183" y="215"/>
                  </a:lnTo>
                  <a:lnTo>
                    <a:pt x="194" y="199"/>
                  </a:lnTo>
                  <a:lnTo>
                    <a:pt x="212" y="193"/>
                  </a:lnTo>
                  <a:lnTo>
                    <a:pt x="253" y="188"/>
                  </a:lnTo>
                  <a:lnTo>
                    <a:pt x="301" y="170"/>
                  </a:lnTo>
                  <a:lnTo>
                    <a:pt x="261" y="140"/>
                  </a:lnTo>
                  <a:lnTo>
                    <a:pt x="213" y="121"/>
                  </a:lnTo>
                  <a:lnTo>
                    <a:pt x="171" y="124"/>
                  </a:lnTo>
                  <a:lnTo>
                    <a:pt x="124" y="121"/>
                  </a:lnTo>
                  <a:lnTo>
                    <a:pt x="95" y="130"/>
                  </a:lnTo>
                  <a:lnTo>
                    <a:pt x="55" y="131"/>
                  </a:lnTo>
                  <a:lnTo>
                    <a:pt x="43" y="121"/>
                  </a:lnTo>
                  <a:lnTo>
                    <a:pt x="39" y="105"/>
                  </a:lnTo>
                  <a:lnTo>
                    <a:pt x="18" y="106"/>
                  </a:lnTo>
                  <a:lnTo>
                    <a:pt x="6" y="103"/>
                  </a:lnTo>
                  <a:lnTo>
                    <a:pt x="0" y="87"/>
                  </a:lnTo>
                  <a:lnTo>
                    <a:pt x="4" y="74"/>
                  </a:lnTo>
                  <a:lnTo>
                    <a:pt x="15" y="68"/>
                  </a:lnTo>
                  <a:lnTo>
                    <a:pt x="36" y="57"/>
                  </a:lnTo>
                  <a:lnTo>
                    <a:pt x="53" y="44"/>
                  </a:lnTo>
                  <a:lnTo>
                    <a:pt x="72" y="34"/>
                  </a:lnTo>
                  <a:lnTo>
                    <a:pt x="95" y="28"/>
                  </a:lnTo>
                  <a:lnTo>
                    <a:pt x="114" y="28"/>
                  </a:lnTo>
                  <a:lnTo>
                    <a:pt x="206" y="9"/>
                  </a:lnTo>
                  <a:lnTo>
                    <a:pt x="226" y="4"/>
                  </a:lnTo>
                  <a:lnTo>
                    <a:pt x="249" y="0"/>
                  </a:lnTo>
                  <a:lnTo>
                    <a:pt x="272" y="4"/>
                  </a:lnTo>
                  <a:lnTo>
                    <a:pt x="300" y="14"/>
                  </a:lnTo>
                  <a:lnTo>
                    <a:pt x="380" y="57"/>
                  </a:lnTo>
                  <a:lnTo>
                    <a:pt x="418" y="64"/>
                  </a:lnTo>
                  <a:lnTo>
                    <a:pt x="451" y="71"/>
                  </a:lnTo>
                  <a:lnTo>
                    <a:pt x="477" y="87"/>
                  </a:lnTo>
                  <a:lnTo>
                    <a:pt x="493" y="108"/>
                  </a:lnTo>
                  <a:lnTo>
                    <a:pt x="559" y="153"/>
                  </a:lnTo>
                  <a:lnTo>
                    <a:pt x="589" y="174"/>
                  </a:lnTo>
                  <a:lnTo>
                    <a:pt x="628" y="215"/>
                  </a:lnTo>
                  <a:lnTo>
                    <a:pt x="653" y="227"/>
                  </a:lnTo>
                  <a:lnTo>
                    <a:pt x="764" y="231"/>
                  </a:lnTo>
                  <a:lnTo>
                    <a:pt x="692" y="377"/>
                  </a:lnTo>
                  <a:close/>
                </a:path>
              </a:pathLst>
            </a:custGeom>
            <a:solidFill>
              <a:srgbClr val="FFC080"/>
            </a:solidFill>
            <a:ln w="0">
              <a:solidFill>
                <a:srgbClr val="402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6" name="Freeform 101"/>
            <p:cNvSpPr>
              <a:spLocks/>
            </p:cNvSpPr>
            <p:nvPr/>
          </p:nvSpPr>
          <p:spPr bwMode="auto">
            <a:xfrm>
              <a:off x="2663" y="3712"/>
              <a:ext cx="20" cy="5"/>
            </a:xfrm>
            <a:custGeom>
              <a:avLst/>
              <a:gdLst>
                <a:gd name="T0" fmla="*/ 0 w 181"/>
                <a:gd name="T1" fmla="*/ 0 h 43"/>
                <a:gd name="T2" fmla="*/ 1 w 181"/>
                <a:gd name="T3" fmla="*/ 1 h 43"/>
                <a:gd name="T4" fmla="*/ 4 w 181"/>
                <a:gd name="T5" fmla="*/ 1 h 43"/>
                <a:gd name="T6" fmla="*/ 6 w 181"/>
                <a:gd name="T7" fmla="*/ 2 h 43"/>
                <a:gd name="T8" fmla="*/ 8 w 181"/>
                <a:gd name="T9" fmla="*/ 3 h 43"/>
                <a:gd name="T10" fmla="*/ 12 w 181"/>
                <a:gd name="T11" fmla="*/ 4 h 43"/>
                <a:gd name="T12" fmla="*/ 17 w 181"/>
                <a:gd name="T13" fmla="*/ 4 h 43"/>
                <a:gd name="T14" fmla="*/ 20 w 181"/>
                <a:gd name="T15" fmla="*/ 5 h 43"/>
                <a:gd name="T16" fmla="*/ 17 w 181"/>
                <a:gd name="T17" fmla="*/ 4 h 43"/>
                <a:gd name="T18" fmla="*/ 14 w 181"/>
                <a:gd name="T19" fmla="*/ 3 h 43"/>
                <a:gd name="T20" fmla="*/ 12 w 181"/>
                <a:gd name="T21" fmla="*/ 3 h 43"/>
                <a:gd name="T22" fmla="*/ 8 w 181"/>
                <a:gd name="T23" fmla="*/ 3 h 43"/>
                <a:gd name="T24" fmla="*/ 6 w 181"/>
                <a:gd name="T25" fmla="*/ 1 h 43"/>
                <a:gd name="T26" fmla="*/ 5 w 181"/>
                <a:gd name="T27" fmla="*/ 0 h 43"/>
                <a:gd name="T28" fmla="*/ 0 w 181"/>
                <a:gd name="T29" fmla="*/ 0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43"/>
                <a:gd name="T47" fmla="*/ 181 w 181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43">
                  <a:moveTo>
                    <a:pt x="0" y="0"/>
                  </a:moveTo>
                  <a:lnTo>
                    <a:pt x="5" y="12"/>
                  </a:lnTo>
                  <a:lnTo>
                    <a:pt x="38" y="11"/>
                  </a:lnTo>
                  <a:lnTo>
                    <a:pt x="50" y="17"/>
                  </a:lnTo>
                  <a:lnTo>
                    <a:pt x="76" y="30"/>
                  </a:lnTo>
                  <a:lnTo>
                    <a:pt x="113" y="37"/>
                  </a:lnTo>
                  <a:lnTo>
                    <a:pt x="152" y="38"/>
                  </a:lnTo>
                  <a:lnTo>
                    <a:pt x="181" y="43"/>
                  </a:lnTo>
                  <a:lnTo>
                    <a:pt x="157" y="34"/>
                  </a:lnTo>
                  <a:lnTo>
                    <a:pt x="127" y="30"/>
                  </a:lnTo>
                  <a:lnTo>
                    <a:pt x="106" y="30"/>
                  </a:lnTo>
                  <a:lnTo>
                    <a:pt x="76" y="22"/>
                  </a:lnTo>
                  <a:lnTo>
                    <a:pt x="53" y="9"/>
                  </a:lnTo>
                  <a:lnTo>
                    <a:pt x="4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7" name="Freeform 102"/>
            <p:cNvSpPr>
              <a:spLocks/>
            </p:cNvSpPr>
            <p:nvPr/>
          </p:nvSpPr>
          <p:spPr bwMode="auto">
            <a:xfrm>
              <a:off x="2655" y="3717"/>
              <a:ext cx="3" cy="3"/>
            </a:xfrm>
            <a:custGeom>
              <a:avLst/>
              <a:gdLst>
                <a:gd name="T0" fmla="*/ 1 w 20"/>
                <a:gd name="T1" fmla="*/ 0 h 25"/>
                <a:gd name="T2" fmla="*/ 2 w 20"/>
                <a:gd name="T3" fmla="*/ 1 h 25"/>
                <a:gd name="T4" fmla="*/ 1 w 20"/>
                <a:gd name="T5" fmla="*/ 2 h 25"/>
                <a:gd name="T6" fmla="*/ 0 w 20"/>
                <a:gd name="T7" fmla="*/ 3 h 25"/>
                <a:gd name="T8" fmla="*/ 3 w 20"/>
                <a:gd name="T9" fmla="*/ 2 h 25"/>
                <a:gd name="T10" fmla="*/ 3 w 20"/>
                <a:gd name="T11" fmla="*/ 1 h 25"/>
                <a:gd name="T12" fmla="*/ 1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5"/>
                <a:gd name="T23" fmla="*/ 20 w 2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5">
                  <a:moveTo>
                    <a:pt x="4" y="0"/>
                  </a:moveTo>
                  <a:lnTo>
                    <a:pt x="12" y="6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17" y="19"/>
                  </a:lnTo>
                  <a:lnTo>
                    <a:pt x="20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8" name="Freeform 103"/>
            <p:cNvSpPr>
              <a:spLocks/>
            </p:cNvSpPr>
            <p:nvPr/>
          </p:nvSpPr>
          <p:spPr bwMode="auto">
            <a:xfrm>
              <a:off x="2634" y="3698"/>
              <a:ext cx="12" cy="6"/>
            </a:xfrm>
            <a:custGeom>
              <a:avLst/>
              <a:gdLst>
                <a:gd name="T0" fmla="*/ 0 w 106"/>
                <a:gd name="T1" fmla="*/ 6 h 47"/>
                <a:gd name="T2" fmla="*/ 1 w 106"/>
                <a:gd name="T3" fmla="*/ 6 h 47"/>
                <a:gd name="T4" fmla="*/ 3 w 106"/>
                <a:gd name="T5" fmla="*/ 4 h 47"/>
                <a:gd name="T6" fmla="*/ 5 w 106"/>
                <a:gd name="T7" fmla="*/ 3 h 47"/>
                <a:gd name="T8" fmla="*/ 7 w 106"/>
                <a:gd name="T9" fmla="*/ 2 h 47"/>
                <a:gd name="T10" fmla="*/ 8 w 106"/>
                <a:gd name="T11" fmla="*/ 1 h 47"/>
                <a:gd name="T12" fmla="*/ 10 w 106"/>
                <a:gd name="T13" fmla="*/ 1 h 47"/>
                <a:gd name="T14" fmla="*/ 12 w 106"/>
                <a:gd name="T15" fmla="*/ 0 h 47"/>
                <a:gd name="T16" fmla="*/ 10 w 106"/>
                <a:gd name="T17" fmla="*/ 0 h 47"/>
                <a:gd name="T18" fmla="*/ 7 w 106"/>
                <a:gd name="T19" fmla="*/ 1 h 47"/>
                <a:gd name="T20" fmla="*/ 6 w 106"/>
                <a:gd name="T21" fmla="*/ 1 h 47"/>
                <a:gd name="T22" fmla="*/ 4 w 106"/>
                <a:gd name="T23" fmla="*/ 2 h 47"/>
                <a:gd name="T24" fmla="*/ 0 w 106"/>
                <a:gd name="T25" fmla="*/ 6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"/>
                <a:gd name="T40" fmla="*/ 0 h 47"/>
                <a:gd name="T41" fmla="*/ 106 w 106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" h="47">
                  <a:moveTo>
                    <a:pt x="0" y="44"/>
                  </a:moveTo>
                  <a:lnTo>
                    <a:pt x="12" y="47"/>
                  </a:lnTo>
                  <a:lnTo>
                    <a:pt x="26" y="32"/>
                  </a:lnTo>
                  <a:lnTo>
                    <a:pt x="47" y="24"/>
                  </a:lnTo>
                  <a:lnTo>
                    <a:pt x="58" y="13"/>
                  </a:lnTo>
                  <a:lnTo>
                    <a:pt x="67" y="8"/>
                  </a:lnTo>
                  <a:lnTo>
                    <a:pt x="92" y="4"/>
                  </a:lnTo>
                  <a:lnTo>
                    <a:pt x="106" y="1"/>
                  </a:lnTo>
                  <a:lnTo>
                    <a:pt x="86" y="0"/>
                  </a:lnTo>
                  <a:lnTo>
                    <a:pt x="60" y="4"/>
                  </a:lnTo>
                  <a:lnTo>
                    <a:pt x="51" y="11"/>
                  </a:lnTo>
                  <a:lnTo>
                    <a:pt x="38" y="1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9" name="Freeform 104"/>
            <p:cNvSpPr>
              <a:spLocks/>
            </p:cNvSpPr>
            <p:nvPr/>
          </p:nvSpPr>
          <p:spPr bwMode="auto">
            <a:xfrm>
              <a:off x="2651" y="3696"/>
              <a:ext cx="19" cy="5"/>
            </a:xfrm>
            <a:custGeom>
              <a:avLst/>
              <a:gdLst>
                <a:gd name="T0" fmla="*/ 0 w 169"/>
                <a:gd name="T1" fmla="*/ 1 h 42"/>
                <a:gd name="T2" fmla="*/ 4 w 169"/>
                <a:gd name="T3" fmla="*/ 1 h 42"/>
                <a:gd name="T4" fmla="*/ 6 w 169"/>
                <a:gd name="T5" fmla="*/ 0 h 42"/>
                <a:gd name="T6" fmla="*/ 7 w 169"/>
                <a:gd name="T7" fmla="*/ 0 h 42"/>
                <a:gd name="T8" fmla="*/ 10 w 169"/>
                <a:gd name="T9" fmla="*/ 1 h 42"/>
                <a:gd name="T10" fmla="*/ 11 w 169"/>
                <a:gd name="T11" fmla="*/ 2 h 42"/>
                <a:gd name="T12" fmla="*/ 13 w 169"/>
                <a:gd name="T13" fmla="*/ 3 h 42"/>
                <a:gd name="T14" fmla="*/ 16 w 169"/>
                <a:gd name="T15" fmla="*/ 4 h 42"/>
                <a:gd name="T16" fmla="*/ 19 w 169"/>
                <a:gd name="T17" fmla="*/ 4 h 42"/>
                <a:gd name="T18" fmla="*/ 16 w 169"/>
                <a:gd name="T19" fmla="*/ 5 h 42"/>
                <a:gd name="T20" fmla="*/ 14 w 169"/>
                <a:gd name="T21" fmla="*/ 5 h 42"/>
                <a:gd name="T22" fmla="*/ 10 w 169"/>
                <a:gd name="T23" fmla="*/ 3 h 42"/>
                <a:gd name="T24" fmla="*/ 9 w 169"/>
                <a:gd name="T25" fmla="*/ 1 h 42"/>
                <a:gd name="T26" fmla="*/ 6 w 169"/>
                <a:gd name="T27" fmla="*/ 1 h 42"/>
                <a:gd name="T28" fmla="*/ 4 w 169"/>
                <a:gd name="T29" fmla="*/ 1 h 42"/>
                <a:gd name="T30" fmla="*/ 0 w 169"/>
                <a:gd name="T31" fmla="*/ 1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"/>
                <a:gd name="T49" fmla="*/ 0 h 42"/>
                <a:gd name="T50" fmla="*/ 169 w 169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" h="42">
                  <a:moveTo>
                    <a:pt x="0" y="10"/>
                  </a:moveTo>
                  <a:lnTo>
                    <a:pt x="35" y="6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86" y="5"/>
                  </a:lnTo>
                  <a:lnTo>
                    <a:pt x="95" y="14"/>
                  </a:lnTo>
                  <a:lnTo>
                    <a:pt x="112" y="24"/>
                  </a:lnTo>
                  <a:lnTo>
                    <a:pt x="145" y="36"/>
                  </a:lnTo>
                  <a:lnTo>
                    <a:pt x="169" y="36"/>
                  </a:lnTo>
                  <a:lnTo>
                    <a:pt x="144" y="42"/>
                  </a:lnTo>
                  <a:lnTo>
                    <a:pt x="128" y="39"/>
                  </a:lnTo>
                  <a:lnTo>
                    <a:pt x="92" y="23"/>
                  </a:lnTo>
                  <a:lnTo>
                    <a:pt x="80" y="10"/>
                  </a:lnTo>
                  <a:lnTo>
                    <a:pt x="55" y="8"/>
                  </a:lnTo>
                  <a:lnTo>
                    <a:pt x="3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0" name="Freeform 105"/>
            <p:cNvSpPr>
              <a:spLocks/>
            </p:cNvSpPr>
            <p:nvPr/>
          </p:nvSpPr>
          <p:spPr bwMode="auto">
            <a:xfrm>
              <a:off x="2637" y="3701"/>
              <a:ext cx="4" cy="4"/>
            </a:xfrm>
            <a:custGeom>
              <a:avLst/>
              <a:gdLst>
                <a:gd name="T0" fmla="*/ 3 w 33"/>
                <a:gd name="T1" fmla="*/ 0 h 30"/>
                <a:gd name="T2" fmla="*/ 4 w 33"/>
                <a:gd name="T3" fmla="*/ 2 h 30"/>
                <a:gd name="T4" fmla="*/ 3 w 33"/>
                <a:gd name="T5" fmla="*/ 3 h 30"/>
                <a:gd name="T6" fmla="*/ 0 w 33"/>
                <a:gd name="T7" fmla="*/ 4 h 30"/>
                <a:gd name="T8" fmla="*/ 3 w 33"/>
                <a:gd name="T9" fmla="*/ 2 h 30"/>
                <a:gd name="T10" fmla="*/ 3 w 33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0"/>
                <a:gd name="T20" fmla="*/ 33 w 3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0">
                  <a:moveTo>
                    <a:pt x="25" y="0"/>
                  </a:moveTo>
                  <a:lnTo>
                    <a:pt x="33" y="12"/>
                  </a:lnTo>
                  <a:lnTo>
                    <a:pt x="23" y="24"/>
                  </a:lnTo>
                  <a:lnTo>
                    <a:pt x="0" y="30"/>
                  </a:lnTo>
                  <a:lnTo>
                    <a:pt x="25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1" name="Freeform 106"/>
            <p:cNvSpPr>
              <a:spLocks/>
            </p:cNvSpPr>
            <p:nvPr/>
          </p:nvSpPr>
          <p:spPr bwMode="auto">
            <a:xfrm>
              <a:off x="2633" y="3698"/>
              <a:ext cx="4" cy="4"/>
            </a:xfrm>
            <a:custGeom>
              <a:avLst/>
              <a:gdLst>
                <a:gd name="T0" fmla="*/ 4 w 33"/>
                <a:gd name="T1" fmla="*/ 2 h 27"/>
                <a:gd name="T2" fmla="*/ 3 w 33"/>
                <a:gd name="T3" fmla="*/ 0 h 27"/>
                <a:gd name="T4" fmla="*/ 3 w 33"/>
                <a:gd name="T5" fmla="*/ 2 h 27"/>
                <a:gd name="T6" fmla="*/ 0 w 33"/>
                <a:gd name="T7" fmla="*/ 4 h 27"/>
                <a:gd name="T8" fmla="*/ 0 w 33"/>
                <a:gd name="T9" fmla="*/ 4 h 27"/>
                <a:gd name="T10" fmla="*/ 4 w 33"/>
                <a:gd name="T11" fmla="*/ 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7"/>
                <a:gd name="T20" fmla="*/ 33 w 3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7">
                  <a:moveTo>
                    <a:pt x="33" y="15"/>
                  </a:moveTo>
                  <a:lnTo>
                    <a:pt x="25" y="0"/>
                  </a:lnTo>
                  <a:lnTo>
                    <a:pt x="24" y="12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2" name="Freeform 107"/>
            <p:cNvSpPr>
              <a:spLocks/>
            </p:cNvSpPr>
            <p:nvPr/>
          </p:nvSpPr>
          <p:spPr bwMode="auto">
            <a:xfrm>
              <a:off x="2680" y="3703"/>
              <a:ext cx="4" cy="5"/>
            </a:xfrm>
            <a:custGeom>
              <a:avLst/>
              <a:gdLst>
                <a:gd name="T0" fmla="*/ 0 w 38"/>
                <a:gd name="T1" fmla="*/ 0 h 42"/>
                <a:gd name="T2" fmla="*/ 1 w 38"/>
                <a:gd name="T3" fmla="*/ 3 h 42"/>
                <a:gd name="T4" fmla="*/ 2 w 38"/>
                <a:gd name="T5" fmla="*/ 5 h 42"/>
                <a:gd name="T6" fmla="*/ 4 w 38"/>
                <a:gd name="T7" fmla="*/ 5 h 42"/>
                <a:gd name="T8" fmla="*/ 0 w 38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0" y="0"/>
                  </a:moveTo>
                  <a:lnTo>
                    <a:pt x="8" y="21"/>
                  </a:lnTo>
                  <a:lnTo>
                    <a:pt x="23" y="39"/>
                  </a:lnTo>
                  <a:lnTo>
                    <a:pt x="3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3" name="Freeform 108"/>
            <p:cNvSpPr>
              <a:spLocks/>
            </p:cNvSpPr>
            <p:nvPr/>
          </p:nvSpPr>
          <p:spPr bwMode="auto">
            <a:xfrm>
              <a:off x="2695" y="3726"/>
              <a:ext cx="5" cy="5"/>
            </a:xfrm>
            <a:custGeom>
              <a:avLst/>
              <a:gdLst>
                <a:gd name="T0" fmla="*/ 5 w 51"/>
                <a:gd name="T1" fmla="*/ 0 h 39"/>
                <a:gd name="T2" fmla="*/ 2 w 51"/>
                <a:gd name="T3" fmla="*/ 2 h 39"/>
                <a:gd name="T4" fmla="*/ 0 w 51"/>
                <a:gd name="T5" fmla="*/ 5 h 39"/>
                <a:gd name="T6" fmla="*/ 5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51" y="0"/>
                  </a:moveTo>
                  <a:lnTo>
                    <a:pt x="17" y="14"/>
                  </a:lnTo>
                  <a:lnTo>
                    <a:pt x="0" y="3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4" name="Freeform 109"/>
            <p:cNvSpPr>
              <a:spLocks/>
            </p:cNvSpPr>
            <p:nvPr/>
          </p:nvSpPr>
          <p:spPr bwMode="auto">
            <a:xfrm>
              <a:off x="2703" y="3717"/>
              <a:ext cx="25" cy="33"/>
            </a:xfrm>
            <a:custGeom>
              <a:avLst/>
              <a:gdLst>
                <a:gd name="T0" fmla="*/ 9 w 223"/>
                <a:gd name="T1" fmla="*/ 2 h 266"/>
                <a:gd name="T2" fmla="*/ 5 w 223"/>
                <a:gd name="T3" fmla="*/ 7 h 266"/>
                <a:gd name="T4" fmla="*/ 3 w 223"/>
                <a:gd name="T5" fmla="*/ 11 h 266"/>
                <a:gd name="T6" fmla="*/ 1 w 223"/>
                <a:gd name="T7" fmla="*/ 17 h 266"/>
                <a:gd name="T8" fmla="*/ 1 w 223"/>
                <a:gd name="T9" fmla="*/ 21 h 266"/>
                <a:gd name="T10" fmla="*/ 0 w 223"/>
                <a:gd name="T11" fmla="*/ 26 h 266"/>
                <a:gd name="T12" fmla="*/ 20 w 223"/>
                <a:gd name="T13" fmla="*/ 33 h 266"/>
                <a:gd name="T14" fmla="*/ 25 w 223"/>
                <a:gd name="T15" fmla="*/ 0 h 266"/>
                <a:gd name="T16" fmla="*/ 17 w 223"/>
                <a:gd name="T17" fmla="*/ 2 h 266"/>
                <a:gd name="T18" fmla="*/ 9 w 223"/>
                <a:gd name="T19" fmla="*/ 2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266"/>
                <a:gd name="T32" fmla="*/ 223 w 223"/>
                <a:gd name="T33" fmla="*/ 266 h 2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266">
                  <a:moveTo>
                    <a:pt x="78" y="18"/>
                  </a:moveTo>
                  <a:lnTo>
                    <a:pt x="42" y="56"/>
                  </a:lnTo>
                  <a:lnTo>
                    <a:pt x="26" y="87"/>
                  </a:lnTo>
                  <a:lnTo>
                    <a:pt x="10" y="138"/>
                  </a:lnTo>
                  <a:lnTo>
                    <a:pt x="10" y="166"/>
                  </a:lnTo>
                  <a:lnTo>
                    <a:pt x="0" y="209"/>
                  </a:lnTo>
                  <a:lnTo>
                    <a:pt x="181" y="266"/>
                  </a:lnTo>
                  <a:lnTo>
                    <a:pt x="223" y="0"/>
                  </a:lnTo>
                  <a:lnTo>
                    <a:pt x="148" y="18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5" name="Freeform 110"/>
            <p:cNvSpPr>
              <a:spLocks/>
            </p:cNvSpPr>
            <p:nvPr/>
          </p:nvSpPr>
          <p:spPr bwMode="auto">
            <a:xfrm>
              <a:off x="2705" y="3719"/>
              <a:ext cx="20" cy="28"/>
            </a:xfrm>
            <a:custGeom>
              <a:avLst/>
              <a:gdLst>
                <a:gd name="T0" fmla="*/ 8 w 179"/>
                <a:gd name="T1" fmla="*/ 1 h 218"/>
                <a:gd name="T2" fmla="*/ 4 w 179"/>
                <a:gd name="T3" fmla="*/ 5 h 218"/>
                <a:gd name="T4" fmla="*/ 1 w 179"/>
                <a:gd name="T5" fmla="*/ 12 h 218"/>
                <a:gd name="T6" fmla="*/ 1 w 179"/>
                <a:gd name="T7" fmla="*/ 16 h 218"/>
                <a:gd name="T8" fmla="*/ 0 w 179"/>
                <a:gd name="T9" fmla="*/ 22 h 218"/>
                <a:gd name="T10" fmla="*/ 16 w 179"/>
                <a:gd name="T11" fmla="*/ 28 h 218"/>
                <a:gd name="T12" fmla="*/ 20 w 179"/>
                <a:gd name="T13" fmla="*/ 0 h 218"/>
                <a:gd name="T14" fmla="*/ 14 w 179"/>
                <a:gd name="T15" fmla="*/ 1 h 218"/>
                <a:gd name="T16" fmla="*/ 8 w 179"/>
                <a:gd name="T17" fmla="*/ 1 h 2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218"/>
                <a:gd name="T29" fmla="*/ 179 w 179"/>
                <a:gd name="T30" fmla="*/ 218 h 2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218">
                  <a:moveTo>
                    <a:pt x="70" y="6"/>
                  </a:moveTo>
                  <a:lnTo>
                    <a:pt x="39" y="41"/>
                  </a:lnTo>
                  <a:lnTo>
                    <a:pt x="13" y="91"/>
                  </a:lnTo>
                  <a:lnTo>
                    <a:pt x="6" y="127"/>
                  </a:lnTo>
                  <a:lnTo>
                    <a:pt x="0" y="169"/>
                  </a:lnTo>
                  <a:lnTo>
                    <a:pt x="143" y="218"/>
                  </a:lnTo>
                  <a:lnTo>
                    <a:pt x="179" y="0"/>
                  </a:lnTo>
                  <a:lnTo>
                    <a:pt x="124" y="9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6" name="Freeform 111"/>
            <p:cNvSpPr>
              <a:spLocks/>
            </p:cNvSpPr>
            <p:nvPr/>
          </p:nvSpPr>
          <p:spPr bwMode="auto">
            <a:xfrm>
              <a:off x="2725" y="3535"/>
              <a:ext cx="84" cy="100"/>
            </a:xfrm>
            <a:custGeom>
              <a:avLst/>
              <a:gdLst>
                <a:gd name="T0" fmla="*/ 27 w 755"/>
                <a:gd name="T1" fmla="*/ 3 h 802"/>
                <a:gd name="T2" fmla="*/ 20 w 755"/>
                <a:gd name="T3" fmla="*/ 9 h 802"/>
                <a:gd name="T4" fmla="*/ 16 w 755"/>
                <a:gd name="T5" fmla="*/ 16 h 802"/>
                <a:gd name="T6" fmla="*/ 13 w 755"/>
                <a:gd name="T7" fmla="*/ 24 h 802"/>
                <a:gd name="T8" fmla="*/ 10 w 755"/>
                <a:gd name="T9" fmla="*/ 28 h 802"/>
                <a:gd name="T10" fmla="*/ 10 w 755"/>
                <a:gd name="T11" fmla="*/ 32 h 802"/>
                <a:gd name="T12" fmla="*/ 12 w 755"/>
                <a:gd name="T13" fmla="*/ 37 h 802"/>
                <a:gd name="T14" fmla="*/ 9 w 755"/>
                <a:gd name="T15" fmla="*/ 41 h 802"/>
                <a:gd name="T16" fmla="*/ 3 w 755"/>
                <a:gd name="T17" fmla="*/ 52 h 802"/>
                <a:gd name="T18" fmla="*/ 0 w 755"/>
                <a:gd name="T19" fmla="*/ 58 h 802"/>
                <a:gd name="T20" fmla="*/ 0 w 755"/>
                <a:gd name="T21" fmla="*/ 60 h 802"/>
                <a:gd name="T22" fmla="*/ 1 w 755"/>
                <a:gd name="T23" fmla="*/ 62 h 802"/>
                <a:gd name="T24" fmla="*/ 3 w 755"/>
                <a:gd name="T25" fmla="*/ 62 h 802"/>
                <a:gd name="T26" fmla="*/ 7 w 755"/>
                <a:gd name="T27" fmla="*/ 62 h 802"/>
                <a:gd name="T28" fmla="*/ 9 w 755"/>
                <a:gd name="T29" fmla="*/ 63 h 802"/>
                <a:gd name="T30" fmla="*/ 9 w 755"/>
                <a:gd name="T31" fmla="*/ 68 h 802"/>
                <a:gd name="T32" fmla="*/ 8 w 755"/>
                <a:gd name="T33" fmla="*/ 73 h 802"/>
                <a:gd name="T34" fmla="*/ 10 w 755"/>
                <a:gd name="T35" fmla="*/ 76 h 802"/>
                <a:gd name="T36" fmla="*/ 9 w 755"/>
                <a:gd name="T37" fmla="*/ 79 h 802"/>
                <a:gd name="T38" fmla="*/ 11 w 755"/>
                <a:gd name="T39" fmla="*/ 82 h 802"/>
                <a:gd name="T40" fmla="*/ 12 w 755"/>
                <a:gd name="T41" fmla="*/ 88 h 802"/>
                <a:gd name="T42" fmla="*/ 15 w 755"/>
                <a:gd name="T43" fmla="*/ 90 h 802"/>
                <a:gd name="T44" fmla="*/ 19 w 755"/>
                <a:gd name="T45" fmla="*/ 90 h 802"/>
                <a:gd name="T46" fmla="*/ 25 w 755"/>
                <a:gd name="T47" fmla="*/ 89 h 802"/>
                <a:gd name="T48" fmla="*/ 30 w 755"/>
                <a:gd name="T49" fmla="*/ 88 h 802"/>
                <a:gd name="T50" fmla="*/ 30 w 755"/>
                <a:gd name="T51" fmla="*/ 100 h 802"/>
                <a:gd name="T52" fmla="*/ 74 w 755"/>
                <a:gd name="T53" fmla="*/ 84 h 802"/>
                <a:gd name="T54" fmla="*/ 71 w 755"/>
                <a:gd name="T55" fmla="*/ 75 h 802"/>
                <a:gd name="T56" fmla="*/ 72 w 755"/>
                <a:gd name="T57" fmla="*/ 68 h 802"/>
                <a:gd name="T58" fmla="*/ 84 w 755"/>
                <a:gd name="T59" fmla="*/ 55 h 802"/>
                <a:gd name="T60" fmla="*/ 84 w 755"/>
                <a:gd name="T61" fmla="*/ 19 h 802"/>
                <a:gd name="T62" fmla="*/ 76 w 755"/>
                <a:gd name="T63" fmla="*/ 9 h 802"/>
                <a:gd name="T64" fmla="*/ 65 w 755"/>
                <a:gd name="T65" fmla="*/ 4 h 802"/>
                <a:gd name="T66" fmla="*/ 55 w 755"/>
                <a:gd name="T67" fmla="*/ 0 h 802"/>
                <a:gd name="T68" fmla="*/ 40 w 755"/>
                <a:gd name="T69" fmla="*/ 2 h 802"/>
                <a:gd name="T70" fmla="*/ 27 w 755"/>
                <a:gd name="T71" fmla="*/ 3 h 8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5"/>
                <a:gd name="T109" fmla="*/ 0 h 802"/>
                <a:gd name="T110" fmla="*/ 755 w 755"/>
                <a:gd name="T111" fmla="*/ 802 h 8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5" h="802">
                  <a:moveTo>
                    <a:pt x="247" y="25"/>
                  </a:moveTo>
                  <a:lnTo>
                    <a:pt x="182" y="73"/>
                  </a:lnTo>
                  <a:lnTo>
                    <a:pt x="146" y="130"/>
                  </a:lnTo>
                  <a:lnTo>
                    <a:pt x="114" y="190"/>
                  </a:lnTo>
                  <a:lnTo>
                    <a:pt x="94" y="222"/>
                  </a:lnTo>
                  <a:lnTo>
                    <a:pt x="94" y="257"/>
                  </a:lnTo>
                  <a:lnTo>
                    <a:pt x="111" y="298"/>
                  </a:lnTo>
                  <a:lnTo>
                    <a:pt x="78" y="330"/>
                  </a:lnTo>
                  <a:lnTo>
                    <a:pt x="27" y="417"/>
                  </a:lnTo>
                  <a:lnTo>
                    <a:pt x="0" y="464"/>
                  </a:lnTo>
                  <a:lnTo>
                    <a:pt x="0" y="478"/>
                  </a:lnTo>
                  <a:lnTo>
                    <a:pt x="7" y="495"/>
                  </a:lnTo>
                  <a:lnTo>
                    <a:pt x="29" y="500"/>
                  </a:lnTo>
                  <a:lnTo>
                    <a:pt x="61" y="501"/>
                  </a:lnTo>
                  <a:lnTo>
                    <a:pt x="80" y="507"/>
                  </a:lnTo>
                  <a:lnTo>
                    <a:pt x="78" y="542"/>
                  </a:lnTo>
                  <a:lnTo>
                    <a:pt x="69" y="583"/>
                  </a:lnTo>
                  <a:lnTo>
                    <a:pt x="88" y="606"/>
                  </a:lnTo>
                  <a:lnTo>
                    <a:pt x="81" y="635"/>
                  </a:lnTo>
                  <a:lnTo>
                    <a:pt x="97" y="655"/>
                  </a:lnTo>
                  <a:lnTo>
                    <a:pt x="112" y="708"/>
                  </a:lnTo>
                  <a:lnTo>
                    <a:pt x="136" y="723"/>
                  </a:lnTo>
                  <a:lnTo>
                    <a:pt x="171" y="723"/>
                  </a:lnTo>
                  <a:lnTo>
                    <a:pt x="221" y="716"/>
                  </a:lnTo>
                  <a:lnTo>
                    <a:pt x="273" y="708"/>
                  </a:lnTo>
                  <a:lnTo>
                    <a:pt x="268" y="802"/>
                  </a:lnTo>
                  <a:lnTo>
                    <a:pt x="669" y="676"/>
                  </a:lnTo>
                  <a:lnTo>
                    <a:pt x="637" y="602"/>
                  </a:lnTo>
                  <a:lnTo>
                    <a:pt x="645" y="545"/>
                  </a:lnTo>
                  <a:lnTo>
                    <a:pt x="755" y="438"/>
                  </a:lnTo>
                  <a:lnTo>
                    <a:pt x="755" y="154"/>
                  </a:lnTo>
                  <a:lnTo>
                    <a:pt x="680" y="76"/>
                  </a:lnTo>
                  <a:lnTo>
                    <a:pt x="588" y="35"/>
                  </a:lnTo>
                  <a:lnTo>
                    <a:pt x="490" y="0"/>
                  </a:lnTo>
                  <a:lnTo>
                    <a:pt x="362" y="17"/>
                  </a:lnTo>
                  <a:lnTo>
                    <a:pt x="247" y="25"/>
                  </a:lnTo>
                  <a:close/>
                </a:path>
              </a:pathLst>
            </a:custGeom>
            <a:solidFill>
              <a:srgbClr val="FFC080"/>
            </a:solidFill>
            <a:ln w="0">
              <a:solidFill>
                <a:srgbClr val="402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7" name="Freeform 112"/>
            <p:cNvSpPr>
              <a:spLocks/>
            </p:cNvSpPr>
            <p:nvPr/>
          </p:nvSpPr>
          <p:spPr bwMode="auto">
            <a:xfrm>
              <a:off x="2729" y="3596"/>
              <a:ext cx="5" cy="1"/>
            </a:xfrm>
            <a:custGeom>
              <a:avLst/>
              <a:gdLst>
                <a:gd name="T0" fmla="*/ 0 w 43"/>
                <a:gd name="T1" fmla="*/ 0 h 9"/>
                <a:gd name="T2" fmla="*/ 1 w 43"/>
                <a:gd name="T3" fmla="*/ 1 h 9"/>
                <a:gd name="T4" fmla="*/ 4 w 43"/>
                <a:gd name="T5" fmla="*/ 1 h 9"/>
                <a:gd name="T6" fmla="*/ 5 w 43"/>
                <a:gd name="T7" fmla="*/ 1 h 9"/>
                <a:gd name="T8" fmla="*/ 5 w 43"/>
                <a:gd name="T9" fmla="*/ 0 h 9"/>
                <a:gd name="T10" fmla="*/ 4 w 43"/>
                <a:gd name="T11" fmla="*/ 0 h 9"/>
                <a:gd name="T12" fmla="*/ 0 w 4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"/>
                <a:gd name="T23" fmla="*/ 43 w 4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">
                  <a:moveTo>
                    <a:pt x="0" y="3"/>
                  </a:moveTo>
                  <a:lnTo>
                    <a:pt x="10" y="8"/>
                  </a:lnTo>
                  <a:lnTo>
                    <a:pt x="32" y="6"/>
                  </a:lnTo>
                  <a:lnTo>
                    <a:pt x="40" y="9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8" name="Freeform 113"/>
            <p:cNvSpPr>
              <a:spLocks/>
            </p:cNvSpPr>
            <p:nvPr/>
          </p:nvSpPr>
          <p:spPr bwMode="auto">
            <a:xfrm>
              <a:off x="2734" y="3592"/>
              <a:ext cx="2" cy="3"/>
            </a:xfrm>
            <a:custGeom>
              <a:avLst/>
              <a:gdLst>
                <a:gd name="T0" fmla="*/ 0 w 18"/>
                <a:gd name="T1" fmla="*/ 0 h 31"/>
                <a:gd name="T2" fmla="*/ 1 w 18"/>
                <a:gd name="T3" fmla="*/ 1 h 31"/>
                <a:gd name="T4" fmla="*/ 1 w 18"/>
                <a:gd name="T5" fmla="*/ 2 h 31"/>
                <a:gd name="T6" fmla="*/ 2 w 18"/>
                <a:gd name="T7" fmla="*/ 3 h 31"/>
                <a:gd name="T8" fmla="*/ 2 w 18"/>
                <a:gd name="T9" fmla="*/ 1 h 31"/>
                <a:gd name="T10" fmla="*/ 2 w 18"/>
                <a:gd name="T11" fmla="*/ 0 h 31"/>
                <a:gd name="T12" fmla="*/ 0 w 18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1"/>
                <a:gd name="T23" fmla="*/ 18 w 1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1">
                  <a:moveTo>
                    <a:pt x="0" y="0"/>
                  </a:moveTo>
                  <a:lnTo>
                    <a:pt x="12" y="7"/>
                  </a:lnTo>
                  <a:lnTo>
                    <a:pt x="12" y="16"/>
                  </a:lnTo>
                  <a:lnTo>
                    <a:pt x="14" y="31"/>
                  </a:lnTo>
                  <a:lnTo>
                    <a:pt x="18" y="12"/>
                  </a:lnTo>
                  <a:lnTo>
                    <a:pt x="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9" name="Freeform 114"/>
            <p:cNvSpPr>
              <a:spLocks/>
            </p:cNvSpPr>
            <p:nvPr/>
          </p:nvSpPr>
          <p:spPr bwMode="auto">
            <a:xfrm>
              <a:off x="2737" y="3579"/>
              <a:ext cx="2" cy="8"/>
            </a:xfrm>
            <a:custGeom>
              <a:avLst/>
              <a:gdLst>
                <a:gd name="T0" fmla="*/ 2 w 20"/>
                <a:gd name="T1" fmla="*/ 0 h 60"/>
                <a:gd name="T2" fmla="*/ 1 w 20"/>
                <a:gd name="T3" fmla="*/ 5 h 60"/>
                <a:gd name="T4" fmla="*/ 0 w 20"/>
                <a:gd name="T5" fmla="*/ 8 h 60"/>
                <a:gd name="T6" fmla="*/ 1 w 20"/>
                <a:gd name="T7" fmla="*/ 6 h 60"/>
                <a:gd name="T8" fmla="*/ 2 w 2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60"/>
                <a:gd name="T17" fmla="*/ 20 w 2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60">
                  <a:moveTo>
                    <a:pt x="20" y="0"/>
                  </a:moveTo>
                  <a:lnTo>
                    <a:pt x="5" y="34"/>
                  </a:lnTo>
                  <a:lnTo>
                    <a:pt x="0" y="60"/>
                  </a:lnTo>
                  <a:lnTo>
                    <a:pt x="9" y="4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0" name="Freeform 115"/>
            <p:cNvSpPr>
              <a:spLocks/>
            </p:cNvSpPr>
            <p:nvPr/>
          </p:nvSpPr>
          <p:spPr bwMode="auto">
            <a:xfrm>
              <a:off x="2739" y="3572"/>
              <a:ext cx="9" cy="6"/>
            </a:xfrm>
            <a:custGeom>
              <a:avLst/>
              <a:gdLst>
                <a:gd name="T0" fmla="*/ 0 w 81"/>
                <a:gd name="T1" fmla="*/ 0 h 50"/>
                <a:gd name="T2" fmla="*/ 2 w 81"/>
                <a:gd name="T3" fmla="*/ 3 h 50"/>
                <a:gd name="T4" fmla="*/ 2 w 81"/>
                <a:gd name="T5" fmla="*/ 4 h 50"/>
                <a:gd name="T6" fmla="*/ 2 w 81"/>
                <a:gd name="T7" fmla="*/ 5 h 50"/>
                <a:gd name="T8" fmla="*/ 1 w 81"/>
                <a:gd name="T9" fmla="*/ 6 h 50"/>
                <a:gd name="T10" fmla="*/ 2 w 81"/>
                <a:gd name="T11" fmla="*/ 4 h 50"/>
                <a:gd name="T12" fmla="*/ 4 w 81"/>
                <a:gd name="T13" fmla="*/ 4 h 50"/>
                <a:gd name="T14" fmla="*/ 6 w 81"/>
                <a:gd name="T15" fmla="*/ 3 h 50"/>
                <a:gd name="T16" fmla="*/ 9 w 81"/>
                <a:gd name="T17" fmla="*/ 3 h 50"/>
                <a:gd name="T18" fmla="*/ 6 w 81"/>
                <a:gd name="T19" fmla="*/ 1 h 50"/>
                <a:gd name="T20" fmla="*/ 0 w 81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50"/>
                <a:gd name="T35" fmla="*/ 81 w 81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50">
                  <a:moveTo>
                    <a:pt x="0" y="0"/>
                  </a:moveTo>
                  <a:lnTo>
                    <a:pt x="17" y="28"/>
                  </a:lnTo>
                  <a:lnTo>
                    <a:pt x="14" y="35"/>
                  </a:lnTo>
                  <a:lnTo>
                    <a:pt x="14" y="4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36" y="34"/>
                  </a:lnTo>
                  <a:lnTo>
                    <a:pt x="53" y="28"/>
                  </a:lnTo>
                  <a:lnTo>
                    <a:pt x="81" y="26"/>
                  </a:lnTo>
                  <a:lnTo>
                    <a:pt x="5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1" name="Freeform 116"/>
            <p:cNvSpPr>
              <a:spLocks/>
            </p:cNvSpPr>
            <p:nvPr/>
          </p:nvSpPr>
          <p:spPr bwMode="auto">
            <a:xfrm>
              <a:off x="2736" y="3563"/>
              <a:ext cx="16" cy="6"/>
            </a:xfrm>
            <a:custGeom>
              <a:avLst/>
              <a:gdLst>
                <a:gd name="T0" fmla="*/ 0 w 137"/>
                <a:gd name="T1" fmla="*/ 3 h 48"/>
                <a:gd name="T2" fmla="*/ 1 w 137"/>
                <a:gd name="T3" fmla="*/ 5 h 48"/>
                <a:gd name="T4" fmla="*/ 2 w 137"/>
                <a:gd name="T5" fmla="*/ 6 h 48"/>
                <a:gd name="T6" fmla="*/ 5 w 137"/>
                <a:gd name="T7" fmla="*/ 4 h 48"/>
                <a:gd name="T8" fmla="*/ 8 w 137"/>
                <a:gd name="T9" fmla="*/ 3 h 48"/>
                <a:gd name="T10" fmla="*/ 13 w 137"/>
                <a:gd name="T11" fmla="*/ 3 h 48"/>
                <a:gd name="T12" fmla="*/ 16 w 137"/>
                <a:gd name="T13" fmla="*/ 3 h 48"/>
                <a:gd name="T14" fmla="*/ 12 w 137"/>
                <a:gd name="T15" fmla="*/ 2 h 48"/>
                <a:gd name="T16" fmla="*/ 9 w 137"/>
                <a:gd name="T17" fmla="*/ 1 h 48"/>
                <a:gd name="T18" fmla="*/ 9 w 137"/>
                <a:gd name="T19" fmla="*/ 0 h 48"/>
                <a:gd name="T20" fmla="*/ 7 w 137"/>
                <a:gd name="T21" fmla="*/ 1 h 48"/>
                <a:gd name="T22" fmla="*/ 7 w 137"/>
                <a:gd name="T23" fmla="*/ 0 h 48"/>
                <a:gd name="T24" fmla="*/ 5 w 137"/>
                <a:gd name="T25" fmla="*/ 2 h 48"/>
                <a:gd name="T26" fmla="*/ 3 w 137"/>
                <a:gd name="T27" fmla="*/ 2 h 48"/>
                <a:gd name="T28" fmla="*/ 0 w 137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48"/>
                <a:gd name="T47" fmla="*/ 137 w 137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48">
                  <a:moveTo>
                    <a:pt x="0" y="25"/>
                  </a:moveTo>
                  <a:lnTo>
                    <a:pt x="6" y="42"/>
                  </a:lnTo>
                  <a:lnTo>
                    <a:pt x="20" y="48"/>
                  </a:lnTo>
                  <a:lnTo>
                    <a:pt x="42" y="34"/>
                  </a:lnTo>
                  <a:lnTo>
                    <a:pt x="70" y="25"/>
                  </a:lnTo>
                  <a:lnTo>
                    <a:pt x="115" y="24"/>
                  </a:lnTo>
                  <a:lnTo>
                    <a:pt x="137" y="27"/>
                  </a:lnTo>
                  <a:lnTo>
                    <a:pt x="102" y="12"/>
                  </a:lnTo>
                  <a:lnTo>
                    <a:pt x="78" y="6"/>
                  </a:lnTo>
                  <a:lnTo>
                    <a:pt x="81" y="0"/>
                  </a:lnTo>
                  <a:lnTo>
                    <a:pt x="58" y="9"/>
                  </a:lnTo>
                  <a:lnTo>
                    <a:pt x="60" y="3"/>
                  </a:lnTo>
                  <a:lnTo>
                    <a:pt x="40" y="12"/>
                  </a:lnTo>
                  <a:lnTo>
                    <a:pt x="24" y="1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2" name="Freeform 117"/>
            <p:cNvSpPr>
              <a:spLocks/>
            </p:cNvSpPr>
            <p:nvPr/>
          </p:nvSpPr>
          <p:spPr bwMode="auto">
            <a:xfrm>
              <a:off x="2771" y="3571"/>
              <a:ext cx="9" cy="20"/>
            </a:xfrm>
            <a:custGeom>
              <a:avLst/>
              <a:gdLst>
                <a:gd name="T0" fmla="*/ 0 w 80"/>
                <a:gd name="T1" fmla="*/ 4 h 158"/>
                <a:gd name="T2" fmla="*/ 3 w 80"/>
                <a:gd name="T3" fmla="*/ 1 h 158"/>
                <a:gd name="T4" fmla="*/ 6 w 80"/>
                <a:gd name="T5" fmla="*/ 2 h 158"/>
                <a:gd name="T6" fmla="*/ 8 w 80"/>
                <a:gd name="T7" fmla="*/ 5 h 158"/>
                <a:gd name="T8" fmla="*/ 8 w 80"/>
                <a:gd name="T9" fmla="*/ 10 h 158"/>
                <a:gd name="T10" fmla="*/ 8 w 80"/>
                <a:gd name="T11" fmla="*/ 13 h 158"/>
                <a:gd name="T12" fmla="*/ 7 w 80"/>
                <a:gd name="T13" fmla="*/ 16 h 158"/>
                <a:gd name="T14" fmla="*/ 5 w 80"/>
                <a:gd name="T15" fmla="*/ 12 h 158"/>
                <a:gd name="T16" fmla="*/ 4 w 80"/>
                <a:gd name="T17" fmla="*/ 9 h 158"/>
                <a:gd name="T18" fmla="*/ 1 w 80"/>
                <a:gd name="T19" fmla="*/ 7 h 158"/>
                <a:gd name="T20" fmla="*/ 3 w 80"/>
                <a:gd name="T21" fmla="*/ 11 h 158"/>
                <a:gd name="T22" fmla="*/ 6 w 80"/>
                <a:gd name="T23" fmla="*/ 14 h 158"/>
                <a:gd name="T24" fmla="*/ 6 w 80"/>
                <a:gd name="T25" fmla="*/ 17 h 158"/>
                <a:gd name="T26" fmla="*/ 5 w 80"/>
                <a:gd name="T27" fmla="*/ 20 h 158"/>
                <a:gd name="T28" fmla="*/ 3 w 80"/>
                <a:gd name="T29" fmla="*/ 20 h 158"/>
                <a:gd name="T30" fmla="*/ 7 w 80"/>
                <a:gd name="T31" fmla="*/ 19 h 158"/>
                <a:gd name="T32" fmla="*/ 9 w 80"/>
                <a:gd name="T33" fmla="*/ 15 h 158"/>
                <a:gd name="T34" fmla="*/ 9 w 80"/>
                <a:gd name="T35" fmla="*/ 9 h 158"/>
                <a:gd name="T36" fmla="*/ 9 w 80"/>
                <a:gd name="T37" fmla="*/ 4 h 158"/>
                <a:gd name="T38" fmla="*/ 7 w 80"/>
                <a:gd name="T39" fmla="*/ 1 h 158"/>
                <a:gd name="T40" fmla="*/ 4 w 80"/>
                <a:gd name="T41" fmla="*/ 0 h 158"/>
                <a:gd name="T42" fmla="*/ 1 w 80"/>
                <a:gd name="T43" fmla="*/ 1 h 158"/>
                <a:gd name="T44" fmla="*/ 0 w 80"/>
                <a:gd name="T45" fmla="*/ 4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158"/>
                <a:gd name="T71" fmla="*/ 80 w 80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158">
                  <a:moveTo>
                    <a:pt x="0" y="29"/>
                  </a:moveTo>
                  <a:lnTo>
                    <a:pt x="24" y="10"/>
                  </a:lnTo>
                  <a:lnTo>
                    <a:pt x="54" y="15"/>
                  </a:lnTo>
                  <a:lnTo>
                    <a:pt x="70" y="41"/>
                  </a:lnTo>
                  <a:lnTo>
                    <a:pt x="73" y="77"/>
                  </a:lnTo>
                  <a:lnTo>
                    <a:pt x="70" y="104"/>
                  </a:lnTo>
                  <a:lnTo>
                    <a:pt x="60" y="127"/>
                  </a:lnTo>
                  <a:lnTo>
                    <a:pt x="45" y="92"/>
                  </a:lnTo>
                  <a:lnTo>
                    <a:pt x="32" y="73"/>
                  </a:lnTo>
                  <a:lnTo>
                    <a:pt x="5" y="59"/>
                  </a:lnTo>
                  <a:lnTo>
                    <a:pt x="25" y="88"/>
                  </a:lnTo>
                  <a:lnTo>
                    <a:pt x="49" y="110"/>
                  </a:lnTo>
                  <a:lnTo>
                    <a:pt x="51" y="133"/>
                  </a:lnTo>
                  <a:lnTo>
                    <a:pt x="41" y="155"/>
                  </a:lnTo>
                  <a:lnTo>
                    <a:pt x="29" y="158"/>
                  </a:lnTo>
                  <a:lnTo>
                    <a:pt x="62" y="150"/>
                  </a:lnTo>
                  <a:lnTo>
                    <a:pt x="79" y="117"/>
                  </a:lnTo>
                  <a:lnTo>
                    <a:pt x="80" y="73"/>
                  </a:lnTo>
                  <a:lnTo>
                    <a:pt x="79" y="33"/>
                  </a:lnTo>
                  <a:lnTo>
                    <a:pt x="60" y="7"/>
                  </a:lnTo>
                  <a:lnTo>
                    <a:pt x="35" y="0"/>
                  </a:lnTo>
                  <a:lnTo>
                    <a:pt x="11" y="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3" name="Freeform 118"/>
            <p:cNvSpPr>
              <a:spLocks/>
            </p:cNvSpPr>
            <p:nvPr/>
          </p:nvSpPr>
          <p:spPr bwMode="auto">
            <a:xfrm>
              <a:off x="2768" y="3568"/>
              <a:ext cx="15" cy="26"/>
            </a:xfrm>
            <a:custGeom>
              <a:avLst/>
              <a:gdLst>
                <a:gd name="T0" fmla="*/ 0 w 131"/>
                <a:gd name="T1" fmla="*/ 6 h 213"/>
                <a:gd name="T2" fmla="*/ 2 w 131"/>
                <a:gd name="T3" fmla="*/ 2 h 213"/>
                <a:gd name="T4" fmla="*/ 6 w 131"/>
                <a:gd name="T5" fmla="*/ 1 h 213"/>
                <a:gd name="T6" fmla="*/ 11 w 131"/>
                <a:gd name="T7" fmla="*/ 2 h 213"/>
                <a:gd name="T8" fmla="*/ 13 w 131"/>
                <a:gd name="T9" fmla="*/ 4 h 213"/>
                <a:gd name="T10" fmla="*/ 14 w 131"/>
                <a:gd name="T11" fmla="*/ 8 h 213"/>
                <a:gd name="T12" fmla="*/ 14 w 131"/>
                <a:gd name="T13" fmla="*/ 11 h 213"/>
                <a:gd name="T14" fmla="*/ 13 w 131"/>
                <a:gd name="T15" fmla="*/ 14 h 213"/>
                <a:gd name="T16" fmla="*/ 13 w 131"/>
                <a:gd name="T17" fmla="*/ 17 h 213"/>
                <a:gd name="T18" fmla="*/ 12 w 131"/>
                <a:gd name="T19" fmla="*/ 20 h 213"/>
                <a:gd name="T20" fmla="*/ 9 w 131"/>
                <a:gd name="T21" fmla="*/ 24 h 213"/>
                <a:gd name="T22" fmla="*/ 7 w 131"/>
                <a:gd name="T23" fmla="*/ 24 h 213"/>
                <a:gd name="T24" fmla="*/ 5 w 131"/>
                <a:gd name="T25" fmla="*/ 24 h 213"/>
                <a:gd name="T26" fmla="*/ 5 w 131"/>
                <a:gd name="T27" fmla="*/ 25 h 213"/>
                <a:gd name="T28" fmla="*/ 7 w 131"/>
                <a:gd name="T29" fmla="*/ 26 h 213"/>
                <a:gd name="T30" fmla="*/ 9 w 131"/>
                <a:gd name="T31" fmla="*/ 26 h 213"/>
                <a:gd name="T32" fmla="*/ 12 w 131"/>
                <a:gd name="T33" fmla="*/ 24 h 213"/>
                <a:gd name="T34" fmla="*/ 14 w 131"/>
                <a:gd name="T35" fmla="*/ 21 h 213"/>
                <a:gd name="T36" fmla="*/ 14 w 131"/>
                <a:gd name="T37" fmla="*/ 15 h 213"/>
                <a:gd name="T38" fmla="*/ 15 w 131"/>
                <a:gd name="T39" fmla="*/ 10 h 213"/>
                <a:gd name="T40" fmla="*/ 15 w 131"/>
                <a:gd name="T41" fmla="*/ 7 h 213"/>
                <a:gd name="T42" fmla="*/ 14 w 131"/>
                <a:gd name="T43" fmla="*/ 4 h 213"/>
                <a:gd name="T44" fmla="*/ 12 w 131"/>
                <a:gd name="T45" fmla="*/ 1 h 213"/>
                <a:gd name="T46" fmla="*/ 8 w 131"/>
                <a:gd name="T47" fmla="*/ 0 h 213"/>
                <a:gd name="T48" fmla="*/ 2 w 131"/>
                <a:gd name="T49" fmla="*/ 1 h 213"/>
                <a:gd name="T50" fmla="*/ 0 w 131"/>
                <a:gd name="T51" fmla="*/ 2 h 213"/>
                <a:gd name="T52" fmla="*/ 0 w 131"/>
                <a:gd name="T53" fmla="*/ 6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1"/>
                <a:gd name="T82" fmla="*/ 0 h 213"/>
                <a:gd name="T83" fmla="*/ 131 w 131"/>
                <a:gd name="T84" fmla="*/ 213 h 2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1" h="213">
                  <a:moveTo>
                    <a:pt x="0" y="52"/>
                  </a:moveTo>
                  <a:lnTo>
                    <a:pt x="20" y="19"/>
                  </a:lnTo>
                  <a:lnTo>
                    <a:pt x="55" y="9"/>
                  </a:lnTo>
                  <a:lnTo>
                    <a:pt x="97" y="16"/>
                  </a:lnTo>
                  <a:lnTo>
                    <a:pt x="111" y="35"/>
                  </a:lnTo>
                  <a:lnTo>
                    <a:pt x="122" y="67"/>
                  </a:lnTo>
                  <a:lnTo>
                    <a:pt x="122" y="92"/>
                  </a:lnTo>
                  <a:lnTo>
                    <a:pt x="116" y="111"/>
                  </a:lnTo>
                  <a:lnTo>
                    <a:pt x="116" y="136"/>
                  </a:lnTo>
                  <a:lnTo>
                    <a:pt x="109" y="167"/>
                  </a:lnTo>
                  <a:lnTo>
                    <a:pt x="81" y="197"/>
                  </a:lnTo>
                  <a:lnTo>
                    <a:pt x="64" y="197"/>
                  </a:lnTo>
                  <a:lnTo>
                    <a:pt x="41" y="197"/>
                  </a:lnTo>
                  <a:lnTo>
                    <a:pt x="41" y="202"/>
                  </a:lnTo>
                  <a:lnTo>
                    <a:pt x="58" y="213"/>
                  </a:lnTo>
                  <a:lnTo>
                    <a:pt x="78" y="210"/>
                  </a:lnTo>
                  <a:lnTo>
                    <a:pt x="103" y="200"/>
                  </a:lnTo>
                  <a:lnTo>
                    <a:pt x="123" y="170"/>
                  </a:lnTo>
                  <a:lnTo>
                    <a:pt x="125" y="120"/>
                  </a:lnTo>
                  <a:lnTo>
                    <a:pt x="131" y="86"/>
                  </a:lnTo>
                  <a:lnTo>
                    <a:pt x="131" y="58"/>
                  </a:lnTo>
                  <a:lnTo>
                    <a:pt x="119" y="32"/>
                  </a:lnTo>
                  <a:lnTo>
                    <a:pt x="105" y="9"/>
                  </a:lnTo>
                  <a:lnTo>
                    <a:pt x="70" y="0"/>
                  </a:lnTo>
                  <a:lnTo>
                    <a:pt x="20" y="6"/>
                  </a:lnTo>
                  <a:lnTo>
                    <a:pt x="3" y="1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4" name="Freeform 119"/>
            <p:cNvSpPr>
              <a:spLocks/>
            </p:cNvSpPr>
            <p:nvPr/>
          </p:nvSpPr>
          <p:spPr bwMode="auto">
            <a:xfrm>
              <a:off x="2761" y="3596"/>
              <a:ext cx="13" cy="23"/>
            </a:xfrm>
            <a:custGeom>
              <a:avLst/>
              <a:gdLst>
                <a:gd name="T0" fmla="*/ 13 w 120"/>
                <a:gd name="T1" fmla="*/ 0 h 178"/>
                <a:gd name="T2" fmla="*/ 11 w 120"/>
                <a:gd name="T3" fmla="*/ 5 h 178"/>
                <a:gd name="T4" fmla="*/ 9 w 120"/>
                <a:gd name="T5" fmla="*/ 10 h 178"/>
                <a:gd name="T6" fmla="*/ 6 w 120"/>
                <a:gd name="T7" fmla="*/ 15 h 178"/>
                <a:gd name="T8" fmla="*/ 2 w 120"/>
                <a:gd name="T9" fmla="*/ 21 h 178"/>
                <a:gd name="T10" fmla="*/ 0 w 120"/>
                <a:gd name="T11" fmla="*/ 23 h 178"/>
                <a:gd name="T12" fmla="*/ 4 w 120"/>
                <a:gd name="T13" fmla="*/ 20 h 178"/>
                <a:gd name="T14" fmla="*/ 8 w 120"/>
                <a:gd name="T15" fmla="*/ 15 h 178"/>
                <a:gd name="T16" fmla="*/ 11 w 120"/>
                <a:gd name="T17" fmla="*/ 9 h 178"/>
                <a:gd name="T18" fmla="*/ 13 w 120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78"/>
                <a:gd name="T32" fmla="*/ 120 w 120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78">
                  <a:moveTo>
                    <a:pt x="120" y="0"/>
                  </a:moveTo>
                  <a:lnTo>
                    <a:pt x="104" y="39"/>
                  </a:lnTo>
                  <a:lnTo>
                    <a:pt x="79" y="80"/>
                  </a:lnTo>
                  <a:lnTo>
                    <a:pt x="52" y="116"/>
                  </a:lnTo>
                  <a:lnTo>
                    <a:pt x="17" y="163"/>
                  </a:lnTo>
                  <a:lnTo>
                    <a:pt x="0" y="178"/>
                  </a:lnTo>
                  <a:lnTo>
                    <a:pt x="40" y="158"/>
                  </a:lnTo>
                  <a:lnTo>
                    <a:pt x="71" y="115"/>
                  </a:lnTo>
                  <a:lnTo>
                    <a:pt x="101" y="6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5" name="Freeform 120"/>
            <p:cNvSpPr>
              <a:spLocks/>
            </p:cNvSpPr>
            <p:nvPr/>
          </p:nvSpPr>
          <p:spPr bwMode="auto">
            <a:xfrm>
              <a:off x="2739" y="3521"/>
              <a:ext cx="76" cy="83"/>
            </a:xfrm>
            <a:custGeom>
              <a:avLst/>
              <a:gdLst>
                <a:gd name="T0" fmla="*/ 6 w 683"/>
                <a:gd name="T1" fmla="*/ 24 h 666"/>
                <a:gd name="T2" fmla="*/ 18 w 683"/>
                <a:gd name="T3" fmla="*/ 22 h 666"/>
                <a:gd name="T4" fmla="*/ 25 w 683"/>
                <a:gd name="T5" fmla="*/ 23 h 666"/>
                <a:gd name="T6" fmla="*/ 30 w 683"/>
                <a:gd name="T7" fmla="*/ 29 h 666"/>
                <a:gd name="T8" fmla="*/ 27 w 683"/>
                <a:gd name="T9" fmla="*/ 36 h 666"/>
                <a:gd name="T10" fmla="*/ 23 w 683"/>
                <a:gd name="T11" fmla="*/ 39 h 666"/>
                <a:gd name="T12" fmla="*/ 22 w 683"/>
                <a:gd name="T13" fmla="*/ 45 h 666"/>
                <a:gd name="T14" fmla="*/ 25 w 683"/>
                <a:gd name="T15" fmla="*/ 50 h 666"/>
                <a:gd name="T16" fmla="*/ 23 w 683"/>
                <a:gd name="T17" fmla="*/ 56 h 666"/>
                <a:gd name="T18" fmla="*/ 27 w 683"/>
                <a:gd name="T19" fmla="*/ 56 h 666"/>
                <a:gd name="T20" fmla="*/ 29 w 683"/>
                <a:gd name="T21" fmla="*/ 49 h 666"/>
                <a:gd name="T22" fmla="*/ 32 w 683"/>
                <a:gd name="T23" fmla="*/ 45 h 666"/>
                <a:gd name="T24" fmla="*/ 37 w 683"/>
                <a:gd name="T25" fmla="*/ 45 h 666"/>
                <a:gd name="T26" fmla="*/ 43 w 683"/>
                <a:gd name="T27" fmla="*/ 47 h 666"/>
                <a:gd name="T28" fmla="*/ 45 w 683"/>
                <a:gd name="T29" fmla="*/ 52 h 666"/>
                <a:gd name="T30" fmla="*/ 45 w 683"/>
                <a:gd name="T31" fmla="*/ 59 h 666"/>
                <a:gd name="T32" fmla="*/ 45 w 683"/>
                <a:gd name="T33" fmla="*/ 64 h 666"/>
                <a:gd name="T34" fmla="*/ 45 w 683"/>
                <a:gd name="T35" fmla="*/ 68 h 666"/>
                <a:gd name="T36" fmla="*/ 45 w 683"/>
                <a:gd name="T37" fmla="*/ 72 h 666"/>
                <a:gd name="T38" fmla="*/ 49 w 683"/>
                <a:gd name="T39" fmla="*/ 76 h 666"/>
                <a:gd name="T40" fmla="*/ 51 w 683"/>
                <a:gd name="T41" fmla="*/ 78 h 666"/>
                <a:gd name="T42" fmla="*/ 58 w 683"/>
                <a:gd name="T43" fmla="*/ 83 h 666"/>
                <a:gd name="T44" fmla="*/ 70 w 683"/>
                <a:gd name="T45" fmla="*/ 69 h 666"/>
                <a:gd name="T46" fmla="*/ 74 w 683"/>
                <a:gd name="T47" fmla="*/ 58 h 666"/>
                <a:gd name="T48" fmla="*/ 75 w 683"/>
                <a:gd name="T49" fmla="*/ 40 h 666"/>
                <a:gd name="T50" fmla="*/ 76 w 683"/>
                <a:gd name="T51" fmla="*/ 27 h 666"/>
                <a:gd name="T52" fmla="*/ 75 w 683"/>
                <a:gd name="T53" fmla="*/ 14 h 666"/>
                <a:gd name="T54" fmla="*/ 71 w 683"/>
                <a:gd name="T55" fmla="*/ 7 h 666"/>
                <a:gd name="T56" fmla="*/ 64 w 683"/>
                <a:gd name="T57" fmla="*/ 2 h 666"/>
                <a:gd name="T58" fmla="*/ 57 w 683"/>
                <a:gd name="T59" fmla="*/ 1 h 666"/>
                <a:gd name="T60" fmla="*/ 44 w 683"/>
                <a:gd name="T61" fmla="*/ 0 h 666"/>
                <a:gd name="T62" fmla="*/ 31 w 683"/>
                <a:gd name="T63" fmla="*/ 1 h 666"/>
                <a:gd name="T64" fmla="*/ 15 w 683"/>
                <a:gd name="T65" fmla="*/ 4 h 666"/>
                <a:gd name="T66" fmla="*/ 7 w 683"/>
                <a:gd name="T67" fmla="*/ 8 h 666"/>
                <a:gd name="T68" fmla="*/ 4 w 683"/>
                <a:gd name="T69" fmla="*/ 12 h 666"/>
                <a:gd name="T70" fmla="*/ 0 w 683"/>
                <a:gd name="T71" fmla="*/ 17 h 666"/>
                <a:gd name="T72" fmla="*/ 1 w 683"/>
                <a:gd name="T73" fmla="*/ 21 h 666"/>
                <a:gd name="T74" fmla="*/ 6 w 683"/>
                <a:gd name="T75" fmla="*/ 24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3"/>
                <a:gd name="T115" fmla="*/ 0 h 666"/>
                <a:gd name="T116" fmla="*/ 683 w 683"/>
                <a:gd name="T117" fmla="*/ 666 h 6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3" h="666">
                  <a:moveTo>
                    <a:pt x="55" y="192"/>
                  </a:moveTo>
                  <a:lnTo>
                    <a:pt x="158" y="176"/>
                  </a:lnTo>
                  <a:lnTo>
                    <a:pt x="227" y="186"/>
                  </a:lnTo>
                  <a:lnTo>
                    <a:pt x="269" y="233"/>
                  </a:lnTo>
                  <a:lnTo>
                    <a:pt x="243" y="288"/>
                  </a:lnTo>
                  <a:lnTo>
                    <a:pt x="211" y="310"/>
                  </a:lnTo>
                  <a:lnTo>
                    <a:pt x="201" y="364"/>
                  </a:lnTo>
                  <a:lnTo>
                    <a:pt x="221" y="399"/>
                  </a:lnTo>
                  <a:lnTo>
                    <a:pt x="204" y="451"/>
                  </a:lnTo>
                  <a:lnTo>
                    <a:pt x="246" y="451"/>
                  </a:lnTo>
                  <a:lnTo>
                    <a:pt x="259" y="392"/>
                  </a:lnTo>
                  <a:lnTo>
                    <a:pt x="285" y="364"/>
                  </a:lnTo>
                  <a:lnTo>
                    <a:pt x="336" y="364"/>
                  </a:lnTo>
                  <a:lnTo>
                    <a:pt x="385" y="376"/>
                  </a:lnTo>
                  <a:lnTo>
                    <a:pt x="401" y="417"/>
                  </a:lnTo>
                  <a:lnTo>
                    <a:pt x="407" y="473"/>
                  </a:lnTo>
                  <a:lnTo>
                    <a:pt x="401" y="514"/>
                  </a:lnTo>
                  <a:lnTo>
                    <a:pt x="401" y="544"/>
                  </a:lnTo>
                  <a:lnTo>
                    <a:pt x="404" y="578"/>
                  </a:lnTo>
                  <a:lnTo>
                    <a:pt x="436" y="610"/>
                  </a:lnTo>
                  <a:lnTo>
                    <a:pt x="459" y="628"/>
                  </a:lnTo>
                  <a:lnTo>
                    <a:pt x="519" y="666"/>
                  </a:lnTo>
                  <a:lnTo>
                    <a:pt x="632" y="555"/>
                  </a:lnTo>
                  <a:lnTo>
                    <a:pt x="664" y="463"/>
                  </a:lnTo>
                  <a:lnTo>
                    <a:pt x="677" y="317"/>
                  </a:lnTo>
                  <a:lnTo>
                    <a:pt x="683" y="214"/>
                  </a:lnTo>
                  <a:lnTo>
                    <a:pt x="671" y="114"/>
                  </a:lnTo>
                  <a:lnTo>
                    <a:pt x="641" y="58"/>
                  </a:lnTo>
                  <a:lnTo>
                    <a:pt x="573" y="20"/>
                  </a:lnTo>
                  <a:lnTo>
                    <a:pt x="511" y="8"/>
                  </a:lnTo>
                  <a:lnTo>
                    <a:pt x="391" y="0"/>
                  </a:lnTo>
                  <a:lnTo>
                    <a:pt x="276" y="5"/>
                  </a:lnTo>
                  <a:lnTo>
                    <a:pt x="132" y="30"/>
                  </a:lnTo>
                  <a:lnTo>
                    <a:pt x="66" y="61"/>
                  </a:lnTo>
                  <a:lnTo>
                    <a:pt x="33" y="93"/>
                  </a:lnTo>
                  <a:lnTo>
                    <a:pt x="0" y="139"/>
                  </a:lnTo>
                  <a:lnTo>
                    <a:pt x="7" y="165"/>
                  </a:lnTo>
                  <a:lnTo>
                    <a:pt x="55" y="192"/>
                  </a:lnTo>
                  <a:close/>
                </a:path>
              </a:pathLst>
            </a:custGeom>
            <a:solidFill>
              <a:srgbClr val="60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6" name="Freeform 121"/>
            <p:cNvSpPr>
              <a:spLocks/>
            </p:cNvSpPr>
            <p:nvPr/>
          </p:nvSpPr>
          <p:spPr bwMode="auto">
            <a:xfrm>
              <a:off x="2741" y="3522"/>
              <a:ext cx="72" cy="80"/>
            </a:xfrm>
            <a:custGeom>
              <a:avLst/>
              <a:gdLst>
                <a:gd name="T0" fmla="*/ 3 w 648"/>
                <a:gd name="T1" fmla="*/ 12 h 640"/>
                <a:gd name="T2" fmla="*/ 2 w 648"/>
                <a:gd name="T3" fmla="*/ 19 h 640"/>
                <a:gd name="T4" fmla="*/ 18 w 648"/>
                <a:gd name="T5" fmla="*/ 20 h 640"/>
                <a:gd name="T6" fmla="*/ 33 w 648"/>
                <a:gd name="T7" fmla="*/ 16 h 640"/>
                <a:gd name="T8" fmla="*/ 26 w 648"/>
                <a:gd name="T9" fmla="*/ 18 h 640"/>
                <a:gd name="T10" fmla="*/ 24 w 648"/>
                <a:gd name="T11" fmla="*/ 21 h 640"/>
                <a:gd name="T12" fmla="*/ 31 w 648"/>
                <a:gd name="T13" fmla="*/ 20 h 640"/>
                <a:gd name="T14" fmla="*/ 33 w 648"/>
                <a:gd name="T15" fmla="*/ 21 h 640"/>
                <a:gd name="T16" fmla="*/ 29 w 648"/>
                <a:gd name="T17" fmla="*/ 27 h 640"/>
                <a:gd name="T18" fmla="*/ 30 w 648"/>
                <a:gd name="T19" fmla="*/ 28 h 640"/>
                <a:gd name="T20" fmla="*/ 26 w 648"/>
                <a:gd name="T21" fmla="*/ 35 h 640"/>
                <a:gd name="T22" fmla="*/ 39 w 648"/>
                <a:gd name="T23" fmla="*/ 32 h 640"/>
                <a:gd name="T24" fmla="*/ 22 w 648"/>
                <a:gd name="T25" fmla="*/ 39 h 640"/>
                <a:gd name="T26" fmla="*/ 32 w 648"/>
                <a:gd name="T27" fmla="*/ 37 h 640"/>
                <a:gd name="T28" fmla="*/ 23 w 648"/>
                <a:gd name="T29" fmla="*/ 42 h 640"/>
                <a:gd name="T30" fmla="*/ 26 w 648"/>
                <a:gd name="T31" fmla="*/ 44 h 640"/>
                <a:gd name="T32" fmla="*/ 40 w 648"/>
                <a:gd name="T33" fmla="*/ 43 h 640"/>
                <a:gd name="T34" fmla="*/ 50 w 648"/>
                <a:gd name="T35" fmla="*/ 44 h 640"/>
                <a:gd name="T36" fmla="*/ 50 w 648"/>
                <a:gd name="T37" fmla="*/ 47 h 640"/>
                <a:gd name="T38" fmla="*/ 52 w 648"/>
                <a:gd name="T39" fmla="*/ 49 h 640"/>
                <a:gd name="T40" fmla="*/ 44 w 648"/>
                <a:gd name="T41" fmla="*/ 55 h 640"/>
                <a:gd name="T42" fmla="*/ 51 w 648"/>
                <a:gd name="T43" fmla="*/ 55 h 640"/>
                <a:gd name="T44" fmla="*/ 44 w 648"/>
                <a:gd name="T45" fmla="*/ 64 h 640"/>
                <a:gd name="T46" fmla="*/ 49 w 648"/>
                <a:gd name="T47" fmla="*/ 63 h 640"/>
                <a:gd name="T48" fmla="*/ 47 w 648"/>
                <a:gd name="T49" fmla="*/ 73 h 640"/>
                <a:gd name="T50" fmla="*/ 56 w 648"/>
                <a:gd name="T51" fmla="*/ 59 h 640"/>
                <a:gd name="T52" fmla="*/ 47 w 648"/>
                <a:gd name="T53" fmla="*/ 75 h 640"/>
                <a:gd name="T54" fmla="*/ 58 w 648"/>
                <a:gd name="T55" fmla="*/ 69 h 640"/>
                <a:gd name="T56" fmla="*/ 56 w 648"/>
                <a:gd name="T57" fmla="*/ 75 h 640"/>
                <a:gd name="T58" fmla="*/ 61 w 648"/>
                <a:gd name="T59" fmla="*/ 75 h 640"/>
                <a:gd name="T60" fmla="*/ 70 w 648"/>
                <a:gd name="T61" fmla="*/ 48 h 640"/>
                <a:gd name="T62" fmla="*/ 66 w 648"/>
                <a:gd name="T63" fmla="*/ 32 h 640"/>
                <a:gd name="T64" fmla="*/ 58 w 648"/>
                <a:gd name="T65" fmla="*/ 33 h 640"/>
                <a:gd name="T66" fmla="*/ 71 w 648"/>
                <a:gd name="T67" fmla="*/ 28 h 640"/>
                <a:gd name="T68" fmla="*/ 62 w 648"/>
                <a:gd name="T69" fmla="*/ 18 h 640"/>
                <a:gd name="T70" fmla="*/ 57 w 648"/>
                <a:gd name="T71" fmla="*/ 18 h 640"/>
                <a:gd name="T72" fmla="*/ 69 w 648"/>
                <a:gd name="T73" fmla="*/ 9 h 640"/>
                <a:gd name="T74" fmla="*/ 55 w 648"/>
                <a:gd name="T75" fmla="*/ 5 h 640"/>
                <a:gd name="T76" fmla="*/ 59 w 648"/>
                <a:gd name="T77" fmla="*/ 2 h 640"/>
                <a:gd name="T78" fmla="*/ 41 w 648"/>
                <a:gd name="T79" fmla="*/ 1 h 640"/>
                <a:gd name="T80" fmla="*/ 34 w 648"/>
                <a:gd name="T81" fmla="*/ 4 h 640"/>
                <a:gd name="T82" fmla="*/ 32 w 648"/>
                <a:gd name="T83" fmla="*/ 0 h 640"/>
                <a:gd name="T84" fmla="*/ 18 w 648"/>
                <a:gd name="T85" fmla="*/ 7 h 640"/>
                <a:gd name="T86" fmla="*/ 21 w 648"/>
                <a:gd name="T87" fmla="*/ 2 h 6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8"/>
                <a:gd name="T133" fmla="*/ 0 h 640"/>
                <a:gd name="T134" fmla="*/ 648 w 648"/>
                <a:gd name="T135" fmla="*/ 640 h 6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8" h="640">
                  <a:moveTo>
                    <a:pt x="106" y="41"/>
                  </a:moveTo>
                  <a:lnTo>
                    <a:pt x="53" y="63"/>
                  </a:lnTo>
                  <a:lnTo>
                    <a:pt x="27" y="98"/>
                  </a:lnTo>
                  <a:lnTo>
                    <a:pt x="11" y="120"/>
                  </a:lnTo>
                  <a:lnTo>
                    <a:pt x="0" y="138"/>
                  </a:lnTo>
                  <a:lnTo>
                    <a:pt x="14" y="151"/>
                  </a:lnTo>
                  <a:lnTo>
                    <a:pt x="42" y="168"/>
                  </a:lnTo>
                  <a:lnTo>
                    <a:pt x="113" y="157"/>
                  </a:lnTo>
                  <a:lnTo>
                    <a:pt x="163" y="157"/>
                  </a:lnTo>
                  <a:lnTo>
                    <a:pt x="198" y="141"/>
                  </a:lnTo>
                  <a:lnTo>
                    <a:pt x="250" y="128"/>
                  </a:lnTo>
                  <a:lnTo>
                    <a:pt x="296" y="125"/>
                  </a:lnTo>
                  <a:lnTo>
                    <a:pt x="349" y="128"/>
                  </a:lnTo>
                  <a:lnTo>
                    <a:pt x="272" y="138"/>
                  </a:lnTo>
                  <a:lnTo>
                    <a:pt x="234" y="147"/>
                  </a:lnTo>
                  <a:lnTo>
                    <a:pt x="205" y="157"/>
                  </a:lnTo>
                  <a:lnTo>
                    <a:pt x="198" y="160"/>
                  </a:lnTo>
                  <a:lnTo>
                    <a:pt x="218" y="168"/>
                  </a:lnTo>
                  <a:lnTo>
                    <a:pt x="234" y="184"/>
                  </a:lnTo>
                  <a:lnTo>
                    <a:pt x="260" y="168"/>
                  </a:lnTo>
                  <a:lnTo>
                    <a:pt x="283" y="162"/>
                  </a:lnTo>
                  <a:lnTo>
                    <a:pt x="331" y="154"/>
                  </a:lnTo>
                  <a:lnTo>
                    <a:pt x="346" y="154"/>
                  </a:lnTo>
                  <a:lnTo>
                    <a:pt x="299" y="171"/>
                  </a:lnTo>
                  <a:lnTo>
                    <a:pt x="263" y="187"/>
                  </a:lnTo>
                  <a:lnTo>
                    <a:pt x="244" y="200"/>
                  </a:lnTo>
                  <a:lnTo>
                    <a:pt x="260" y="215"/>
                  </a:lnTo>
                  <a:lnTo>
                    <a:pt x="299" y="203"/>
                  </a:lnTo>
                  <a:lnTo>
                    <a:pt x="331" y="197"/>
                  </a:lnTo>
                  <a:lnTo>
                    <a:pt x="272" y="225"/>
                  </a:lnTo>
                  <a:lnTo>
                    <a:pt x="253" y="238"/>
                  </a:lnTo>
                  <a:lnTo>
                    <a:pt x="247" y="265"/>
                  </a:lnTo>
                  <a:lnTo>
                    <a:pt x="237" y="278"/>
                  </a:lnTo>
                  <a:lnTo>
                    <a:pt x="272" y="262"/>
                  </a:lnTo>
                  <a:lnTo>
                    <a:pt x="304" y="255"/>
                  </a:lnTo>
                  <a:lnTo>
                    <a:pt x="355" y="253"/>
                  </a:lnTo>
                  <a:lnTo>
                    <a:pt x="278" y="275"/>
                  </a:lnTo>
                  <a:lnTo>
                    <a:pt x="230" y="292"/>
                  </a:lnTo>
                  <a:lnTo>
                    <a:pt x="198" y="309"/>
                  </a:lnTo>
                  <a:lnTo>
                    <a:pt x="195" y="333"/>
                  </a:lnTo>
                  <a:lnTo>
                    <a:pt x="234" y="315"/>
                  </a:lnTo>
                  <a:lnTo>
                    <a:pt x="286" y="298"/>
                  </a:lnTo>
                  <a:lnTo>
                    <a:pt x="310" y="298"/>
                  </a:lnTo>
                  <a:lnTo>
                    <a:pt x="253" y="318"/>
                  </a:lnTo>
                  <a:lnTo>
                    <a:pt x="208" y="336"/>
                  </a:lnTo>
                  <a:lnTo>
                    <a:pt x="192" y="353"/>
                  </a:lnTo>
                  <a:lnTo>
                    <a:pt x="198" y="368"/>
                  </a:lnTo>
                  <a:lnTo>
                    <a:pt x="234" y="356"/>
                  </a:lnTo>
                  <a:lnTo>
                    <a:pt x="266" y="343"/>
                  </a:lnTo>
                  <a:lnTo>
                    <a:pt x="333" y="339"/>
                  </a:lnTo>
                  <a:lnTo>
                    <a:pt x="361" y="343"/>
                  </a:lnTo>
                  <a:lnTo>
                    <a:pt x="424" y="346"/>
                  </a:lnTo>
                  <a:lnTo>
                    <a:pt x="497" y="336"/>
                  </a:lnTo>
                  <a:lnTo>
                    <a:pt x="453" y="353"/>
                  </a:lnTo>
                  <a:lnTo>
                    <a:pt x="375" y="365"/>
                  </a:lnTo>
                  <a:lnTo>
                    <a:pt x="391" y="391"/>
                  </a:lnTo>
                  <a:lnTo>
                    <a:pt x="447" y="377"/>
                  </a:lnTo>
                  <a:lnTo>
                    <a:pt x="500" y="359"/>
                  </a:lnTo>
                  <a:lnTo>
                    <a:pt x="535" y="343"/>
                  </a:lnTo>
                  <a:lnTo>
                    <a:pt x="469" y="391"/>
                  </a:lnTo>
                  <a:lnTo>
                    <a:pt x="427" y="403"/>
                  </a:lnTo>
                  <a:lnTo>
                    <a:pt x="391" y="414"/>
                  </a:lnTo>
                  <a:lnTo>
                    <a:pt x="394" y="440"/>
                  </a:lnTo>
                  <a:lnTo>
                    <a:pt x="447" y="432"/>
                  </a:lnTo>
                  <a:lnTo>
                    <a:pt x="488" y="420"/>
                  </a:lnTo>
                  <a:lnTo>
                    <a:pt x="463" y="438"/>
                  </a:lnTo>
                  <a:lnTo>
                    <a:pt x="417" y="449"/>
                  </a:lnTo>
                  <a:lnTo>
                    <a:pt x="394" y="452"/>
                  </a:lnTo>
                  <a:lnTo>
                    <a:pt x="394" y="509"/>
                  </a:lnTo>
                  <a:lnTo>
                    <a:pt x="444" y="489"/>
                  </a:lnTo>
                  <a:lnTo>
                    <a:pt x="482" y="475"/>
                  </a:lnTo>
                  <a:lnTo>
                    <a:pt x="440" y="506"/>
                  </a:lnTo>
                  <a:lnTo>
                    <a:pt x="388" y="527"/>
                  </a:lnTo>
                  <a:lnTo>
                    <a:pt x="391" y="553"/>
                  </a:lnTo>
                  <a:lnTo>
                    <a:pt x="420" y="582"/>
                  </a:lnTo>
                  <a:lnTo>
                    <a:pt x="447" y="550"/>
                  </a:lnTo>
                  <a:lnTo>
                    <a:pt x="482" y="509"/>
                  </a:lnTo>
                  <a:lnTo>
                    <a:pt x="506" y="469"/>
                  </a:lnTo>
                  <a:lnTo>
                    <a:pt x="482" y="530"/>
                  </a:lnTo>
                  <a:lnTo>
                    <a:pt x="463" y="553"/>
                  </a:lnTo>
                  <a:lnTo>
                    <a:pt x="427" y="596"/>
                  </a:lnTo>
                  <a:lnTo>
                    <a:pt x="453" y="624"/>
                  </a:lnTo>
                  <a:lnTo>
                    <a:pt x="494" y="591"/>
                  </a:lnTo>
                  <a:lnTo>
                    <a:pt x="523" y="550"/>
                  </a:lnTo>
                  <a:lnTo>
                    <a:pt x="551" y="506"/>
                  </a:lnTo>
                  <a:lnTo>
                    <a:pt x="527" y="570"/>
                  </a:lnTo>
                  <a:lnTo>
                    <a:pt x="500" y="599"/>
                  </a:lnTo>
                  <a:lnTo>
                    <a:pt x="474" y="628"/>
                  </a:lnTo>
                  <a:lnTo>
                    <a:pt x="497" y="640"/>
                  </a:lnTo>
                  <a:lnTo>
                    <a:pt x="551" y="596"/>
                  </a:lnTo>
                  <a:lnTo>
                    <a:pt x="600" y="527"/>
                  </a:lnTo>
                  <a:lnTo>
                    <a:pt x="619" y="475"/>
                  </a:lnTo>
                  <a:lnTo>
                    <a:pt x="632" y="384"/>
                  </a:lnTo>
                  <a:lnTo>
                    <a:pt x="639" y="315"/>
                  </a:lnTo>
                  <a:lnTo>
                    <a:pt x="648" y="238"/>
                  </a:lnTo>
                  <a:lnTo>
                    <a:pt x="593" y="253"/>
                  </a:lnTo>
                  <a:lnTo>
                    <a:pt x="532" y="275"/>
                  </a:lnTo>
                  <a:lnTo>
                    <a:pt x="440" y="295"/>
                  </a:lnTo>
                  <a:lnTo>
                    <a:pt x="523" y="265"/>
                  </a:lnTo>
                  <a:lnTo>
                    <a:pt x="554" y="247"/>
                  </a:lnTo>
                  <a:lnTo>
                    <a:pt x="613" y="228"/>
                  </a:lnTo>
                  <a:lnTo>
                    <a:pt x="642" y="222"/>
                  </a:lnTo>
                  <a:lnTo>
                    <a:pt x="642" y="181"/>
                  </a:lnTo>
                  <a:lnTo>
                    <a:pt x="635" y="128"/>
                  </a:lnTo>
                  <a:lnTo>
                    <a:pt x="561" y="141"/>
                  </a:lnTo>
                  <a:lnTo>
                    <a:pt x="515" y="154"/>
                  </a:lnTo>
                  <a:lnTo>
                    <a:pt x="456" y="181"/>
                  </a:lnTo>
                  <a:lnTo>
                    <a:pt x="509" y="141"/>
                  </a:lnTo>
                  <a:lnTo>
                    <a:pt x="571" y="123"/>
                  </a:lnTo>
                  <a:lnTo>
                    <a:pt x="632" y="109"/>
                  </a:lnTo>
                  <a:lnTo>
                    <a:pt x="619" y="69"/>
                  </a:lnTo>
                  <a:lnTo>
                    <a:pt x="600" y="44"/>
                  </a:lnTo>
                  <a:lnTo>
                    <a:pt x="544" y="28"/>
                  </a:lnTo>
                  <a:lnTo>
                    <a:pt x="491" y="41"/>
                  </a:lnTo>
                  <a:lnTo>
                    <a:pt x="440" y="76"/>
                  </a:lnTo>
                  <a:lnTo>
                    <a:pt x="474" y="35"/>
                  </a:lnTo>
                  <a:lnTo>
                    <a:pt x="527" y="16"/>
                  </a:lnTo>
                  <a:lnTo>
                    <a:pt x="469" y="6"/>
                  </a:lnTo>
                  <a:lnTo>
                    <a:pt x="427" y="3"/>
                  </a:lnTo>
                  <a:lnTo>
                    <a:pt x="366" y="12"/>
                  </a:lnTo>
                  <a:lnTo>
                    <a:pt x="325" y="38"/>
                  </a:lnTo>
                  <a:lnTo>
                    <a:pt x="260" y="50"/>
                  </a:lnTo>
                  <a:lnTo>
                    <a:pt x="304" y="32"/>
                  </a:lnTo>
                  <a:lnTo>
                    <a:pt x="336" y="12"/>
                  </a:lnTo>
                  <a:lnTo>
                    <a:pt x="355" y="0"/>
                  </a:lnTo>
                  <a:lnTo>
                    <a:pt x="292" y="3"/>
                  </a:lnTo>
                  <a:lnTo>
                    <a:pt x="237" y="6"/>
                  </a:lnTo>
                  <a:lnTo>
                    <a:pt x="202" y="22"/>
                  </a:lnTo>
                  <a:lnTo>
                    <a:pt x="166" y="53"/>
                  </a:lnTo>
                  <a:lnTo>
                    <a:pt x="139" y="94"/>
                  </a:lnTo>
                  <a:lnTo>
                    <a:pt x="155" y="47"/>
                  </a:lnTo>
                  <a:lnTo>
                    <a:pt x="188" y="16"/>
                  </a:lnTo>
                  <a:lnTo>
                    <a:pt x="106" y="41"/>
                  </a:lnTo>
                  <a:close/>
                </a:path>
              </a:pathLst>
            </a:custGeom>
            <a:solidFill>
              <a:srgbClr val="A0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7" name="Freeform 122"/>
            <p:cNvSpPr>
              <a:spLocks/>
            </p:cNvSpPr>
            <p:nvPr/>
          </p:nvSpPr>
          <p:spPr bwMode="auto">
            <a:xfrm>
              <a:off x="2588" y="3724"/>
              <a:ext cx="79" cy="52"/>
            </a:xfrm>
            <a:custGeom>
              <a:avLst/>
              <a:gdLst>
                <a:gd name="T0" fmla="*/ 79 w 710"/>
                <a:gd name="T1" fmla="*/ 31 h 422"/>
                <a:gd name="T2" fmla="*/ 69 w 710"/>
                <a:gd name="T3" fmla="*/ 28 h 422"/>
                <a:gd name="T4" fmla="*/ 66 w 710"/>
                <a:gd name="T5" fmla="*/ 28 h 422"/>
                <a:gd name="T6" fmla="*/ 63 w 710"/>
                <a:gd name="T7" fmla="*/ 26 h 422"/>
                <a:gd name="T8" fmla="*/ 61 w 710"/>
                <a:gd name="T9" fmla="*/ 22 h 422"/>
                <a:gd name="T10" fmla="*/ 56 w 710"/>
                <a:gd name="T11" fmla="*/ 17 h 422"/>
                <a:gd name="T12" fmla="*/ 48 w 710"/>
                <a:gd name="T13" fmla="*/ 10 h 422"/>
                <a:gd name="T14" fmla="*/ 46 w 710"/>
                <a:gd name="T15" fmla="*/ 7 h 422"/>
                <a:gd name="T16" fmla="*/ 44 w 710"/>
                <a:gd name="T17" fmla="*/ 5 h 422"/>
                <a:gd name="T18" fmla="*/ 39 w 710"/>
                <a:gd name="T19" fmla="*/ 4 h 422"/>
                <a:gd name="T20" fmla="*/ 25 w 710"/>
                <a:gd name="T21" fmla="*/ 1 h 422"/>
                <a:gd name="T22" fmla="*/ 22 w 710"/>
                <a:gd name="T23" fmla="*/ 0 h 422"/>
                <a:gd name="T24" fmla="*/ 18 w 710"/>
                <a:gd name="T25" fmla="*/ 2 h 422"/>
                <a:gd name="T26" fmla="*/ 17 w 710"/>
                <a:gd name="T27" fmla="*/ 3 h 422"/>
                <a:gd name="T28" fmla="*/ 8 w 710"/>
                <a:gd name="T29" fmla="*/ 6 h 422"/>
                <a:gd name="T30" fmla="*/ 5 w 710"/>
                <a:gd name="T31" fmla="*/ 8 h 422"/>
                <a:gd name="T32" fmla="*/ 4 w 710"/>
                <a:gd name="T33" fmla="*/ 9 h 422"/>
                <a:gd name="T34" fmla="*/ 3 w 710"/>
                <a:gd name="T35" fmla="*/ 14 h 422"/>
                <a:gd name="T36" fmla="*/ 2 w 710"/>
                <a:gd name="T37" fmla="*/ 16 h 422"/>
                <a:gd name="T38" fmla="*/ 1 w 710"/>
                <a:gd name="T39" fmla="*/ 18 h 422"/>
                <a:gd name="T40" fmla="*/ 0 w 710"/>
                <a:gd name="T41" fmla="*/ 20 h 422"/>
                <a:gd name="T42" fmla="*/ 0 w 710"/>
                <a:gd name="T43" fmla="*/ 22 h 422"/>
                <a:gd name="T44" fmla="*/ 2 w 710"/>
                <a:gd name="T45" fmla="*/ 23 h 422"/>
                <a:gd name="T46" fmla="*/ 5 w 710"/>
                <a:gd name="T47" fmla="*/ 23 h 422"/>
                <a:gd name="T48" fmla="*/ 10 w 710"/>
                <a:gd name="T49" fmla="*/ 21 h 422"/>
                <a:gd name="T50" fmla="*/ 17 w 710"/>
                <a:gd name="T51" fmla="*/ 19 h 422"/>
                <a:gd name="T52" fmla="*/ 22 w 710"/>
                <a:gd name="T53" fmla="*/ 20 h 422"/>
                <a:gd name="T54" fmla="*/ 16 w 710"/>
                <a:gd name="T55" fmla="*/ 22 h 422"/>
                <a:gd name="T56" fmla="*/ 12 w 710"/>
                <a:gd name="T57" fmla="*/ 23 h 422"/>
                <a:gd name="T58" fmla="*/ 7 w 710"/>
                <a:gd name="T59" fmla="*/ 26 h 422"/>
                <a:gd name="T60" fmla="*/ 6 w 710"/>
                <a:gd name="T61" fmla="*/ 27 h 422"/>
                <a:gd name="T62" fmla="*/ 6 w 710"/>
                <a:gd name="T63" fmla="*/ 30 h 422"/>
                <a:gd name="T64" fmla="*/ 8 w 710"/>
                <a:gd name="T65" fmla="*/ 31 h 422"/>
                <a:gd name="T66" fmla="*/ 10 w 710"/>
                <a:gd name="T67" fmla="*/ 31 h 422"/>
                <a:gd name="T68" fmla="*/ 17 w 710"/>
                <a:gd name="T69" fmla="*/ 28 h 422"/>
                <a:gd name="T70" fmla="*/ 23 w 710"/>
                <a:gd name="T71" fmla="*/ 28 h 422"/>
                <a:gd name="T72" fmla="*/ 28 w 710"/>
                <a:gd name="T73" fmla="*/ 28 h 422"/>
                <a:gd name="T74" fmla="*/ 31 w 710"/>
                <a:gd name="T75" fmla="*/ 31 h 422"/>
                <a:gd name="T76" fmla="*/ 34 w 710"/>
                <a:gd name="T77" fmla="*/ 34 h 422"/>
                <a:gd name="T78" fmla="*/ 36 w 710"/>
                <a:gd name="T79" fmla="*/ 38 h 422"/>
                <a:gd name="T80" fmla="*/ 39 w 710"/>
                <a:gd name="T81" fmla="*/ 42 h 422"/>
                <a:gd name="T82" fmla="*/ 41 w 710"/>
                <a:gd name="T83" fmla="*/ 45 h 422"/>
                <a:gd name="T84" fmla="*/ 45 w 710"/>
                <a:gd name="T85" fmla="*/ 48 h 422"/>
                <a:gd name="T86" fmla="*/ 49 w 710"/>
                <a:gd name="T87" fmla="*/ 48 h 422"/>
                <a:gd name="T88" fmla="*/ 53 w 710"/>
                <a:gd name="T89" fmla="*/ 49 h 422"/>
                <a:gd name="T90" fmla="*/ 57 w 710"/>
                <a:gd name="T91" fmla="*/ 48 h 422"/>
                <a:gd name="T92" fmla="*/ 61 w 710"/>
                <a:gd name="T93" fmla="*/ 48 h 422"/>
                <a:gd name="T94" fmla="*/ 66 w 710"/>
                <a:gd name="T95" fmla="*/ 49 h 422"/>
                <a:gd name="T96" fmla="*/ 79 w 710"/>
                <a:gd name="T97" fmla="*/ 52 h 422"/>
                <a:gd name="T98" fmla="*/ 79 w 710"/>
                <a:gd name="T99" fmla="*/ 31 h 4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0"/>
                <a:gd name="T151" fmla="*/ 0 h 422"/>
                <a:gd name="T152" fmla="*/ 710 w 710"/>
                <a:gd name="T153" fmla="*/ 422 h 4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0" h="422">
                  <a:moveTo>
                    <a:pt x="710" y="251"/>
                  </a:moveTo>
                  <a:lnTo>
                    <a:pt x="621" y="231"/>
                  </a:lnTo>
                  <a:lnTo>
                    <a:pt x="589" y="225"/>
                  </a:lnTo>
                  <a:lnTo>
                    <a:pt x="568" y="208"/>
                  </a:lnTo>
                  <a:lnTo>
                    <a:pt x="547" y="180"/>
                  </a:lnTo>
                  <a:lnTo>
                    <a:pt x="505" y="141"/>
                  </a:lnTo>
                  <a:lnTo>
                    <a:pt x="427" y="78"/>
                  </a:lnTo>
                  <a:lnTo>
                    <a:pt x="413" y="57"/>
                  </a:lnTo>
                  <a:lnTo>
                    <a:pt x="393" y="37"/>
                  </a:lnTo>
                  <a:lnTo>
                    <a:pt x="352" y="31"/>
                  </a:lnTo>
                  <a:lnTo>
                    <a:pt x="228" y="10"/>
                  </a:lnTo>
                  <a:lnTo>
                    <a:pt x="195" y="0"/>
                  </a:lnTo>
                  <a:lnTo>
                    <a:pt x="164" y="13"/>
                  </a:lnTo>
                  <a:lnTo>
                    <a:pt x="149" y="26"/>
                  </a:lnTo>
                  <a:lnTo>
                    <a:pt x="76" y="51"/>
                  </a:lnTo>
                  <a:lnTo>
                    <a:pt x="48" y="61"/>
                  </a:lnTo>
                  <a:lnTo>
                    <a:pt x="37" y="71"/>
                  </a:lnTo>
                  <a:lnTo>
                    <a:pt x="24" y="112"/>
                  </a:lnTo>
                  <a:lnTo>
                    <a:pt x="15" y="132"/>
                  </a:lnTo>
                  <a:lnTo>
                    <a:pt x="9" y="144"/>
                  </a:lnTo>
                  <a:lnTo>
                    <a:pt x="0" y="164"/>
                  </a:lnTo>
                  <a:lnTo>
                    <a:pt x="0" y="179"/>
                  </a:lnTo>
                  <a:lnTo>
                    <a:pt x="14" y="189"/>
                  </a:lnTo>
                  <a:lnTo>
                    <a:pt x="44" y="188"/>
                  </a:lnTo>
                  <a:lnTo>
                    <a:pt x="90" y="167"/>
                  </a:lnTo>
                  <a:lnTo>
                    <a:pt x="149" y="156"/>
                  </a:lnTo>
                  <a:lnTo>
                    <a:pt x="201" y="164"/>
                  </a:lnTo>
                  <a:lnTo>
                    <a:pt x="145" y="177"/>
                  </a:lnTo>
                  <a:lnTo>
                    <a:pt x="107" y="189"/>
                  </a:lnTo>
                  <a:lnTo>
                    <a:pt x="61" y="208"/>
                  </a:lnTo>
                  <a:lnTo>
                    <a:pt x="51" y="222"/>
                  </a:lnTo>
                  <a:lnTo>
                    <a:pt x="51" y="240"/>
                  </a:lnTo>
                  <a:lnTo>
                    <a:pt x="68" y="251"/>
                  </a:lnTo>
                  <a:lnTo>
                    <a:pt x="88" y="248"/>
                  </a:lnTo>
                  <a:lnTo>
                    <a:pt x="152" y="231"/>
                  </a:lnTo>
                  <a:lnTo>
                    <a:pt x="209" y="228"/>
                  </a:lnTo>
                  <a:lnTo>
                    <a:pt x="253" y="231"/>
                  </a:lnTo>
                  <a:lnTo>
                    <a:pt x="277" y="248"/>
                  </a:lnTo>
                  <a:lnTo>
                    <a:pt x="306" y="276"/>
                  </a:lnTo>
                  <a:lnTo>
                    <a:pt x="328" y="307"/>
                  </a:lnTo>
                  <a:lnTo>
                    <a:pt x="351" y="339"/>
                  </a:lnTo>
                  <a:lnTo>
                    <a:pt x="370" y="364"/>
                  </a:lnTo>
                  <a:lnTo>
                    <a:pt x="404" y="386"/>
                  </a:lnTo>
                  <a:lnTo>
                    <a:pt x="436" y="393"/>
                  </a:lnTo>
                  <a:lnTo>
                    <a:pt x="472" y="396"/>
                  </a:lnTo>
                  <a:lnTo>
                    <a:pt x="515" y="393"/>
                  </a:lnTo>
                  <a:lnTo>
                    <a:pt x="548" y="390"/>
                  </a:lnTo>
                  <a:lnTo>
                    <a:pt x="592" y="401"/>
                  </a:lnTo>
                  <a:lnTo>
                    <a:pt x="710" y="422"/>
                  </a:lnTo>
                  <a:lnTo>
                    <a:pt x="710" y="251"/>
                  </a:lnTo>
                  <a:close/>
                </a:path>
              </a:pathLst>
            </a:custGeom>
            <a:solidFill>
              <a:srgbClr val="FFC080"/>
            </a:solidFill>
            <a:ln w="0">
              <a:solidFill>
                <a:srgbClr val="402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8" name="Freeform 123"/>
            <p:cNvSpPr>
              <a:spLocks/>
            </p:cNvSpPr>
            <p:nvPr/>
          </p:nvSpPr>
          <p:spPr bwMode="auto">
            <a:xfrm>
              <a:off x="2592" y="3733"/>
              <a:ext cx="25" cy="7"/>
            </a:xfrm>
            <a:custGeom>
              <a:avLst/>
              <a:gdLst>
                <a:gd name="T0" fmla="*/ 0 w 227"/>
                <a:gd name="T1" fmla="*/ 7 h 53"/>
                <a:gd name="T2" fmla="*/ 4 w 227"/>
                <a:gd name="T3" fmla="*/ 5 h 53"/>
                <a:gd name="T4" fmla="*/ 8 w 227"/>
                <a:gd name="T5" fmla="*/ 4 h 53"/>
                <a:gd name="T6" fmla="*/ 12 w 227"/>
                <a:gd name="T7" fmla="*/ 3 h 53"/>
                <a:gd name="T8" fmla="*/ 16 w 227"/>
                <a:gd name="T9" fmla="*/ 2 h 53"/>
                <a:gd name="T10" fmla="*/ 21 w 227"/>
                <a:gd name="T11" fmla="*/ 2 h 53"/>
                <a:gd name="T12" fmla="*/ 25 w 227"/>
                <a:gd name="T13" fmla="*/ 3 h 53"/>
                <a:gd name="T14" fmla="*/ 19 w 227"/>
                <a:gd name="T15" fmla="*/ 1 h 53"/>
                <a:gd name="T16" fmla="*/ 14 w 227"/>
                <a:gd name="T17" fmla="*/ 0 h 53"/>
                <a:gd name="T18" fmla="*/ 8 w 227"/>
                <a:gd name="T19" fmla="*/ 3 h 53"/>
                <a:gd name="T20" fmla="*/ 4 w 227"/>
                <a:gd name="T21" fmla="*/ 4 h 53"/>
                <a:gd name="T22" fmla="*/ 0 w 227"/>
                <a:gd name="T23" fmla="*/ 6 h 53"/>
                <a:gd name="T24" fmla="*/ 0 w 227"/>
                <a:gd name="T25" fmla="*/ 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7"/>
                <a:gd name="T40" fmla="*/ 0 h 53"/>
                <a:gd name="T41" fmla="*/ 227 w 227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7" h="53">
                  <a:moveTo>
                    <a:pt x="0" y="53"/>
                  </a:moveTo>
                  <a:lnTo>
                    <a:pt x="39" y="36"/>
                  </a:lnTo>
                  <a:lnTo>
                    <a:pt x="70" y="30"/>
                  </a:lnTo>
                  <a:lnTo>
                    <a:pt x="109" y="19"/>
                  </a:lnTo>
                  <a:lnTo>
                    <a:pt x="142" y="12"/>
                  </a:lnTo>
                  <a:lnTo>
                    <a:pt x="192" y="16"/>
                  </a:lnTo>
                  <a:lnTo>
                    <a:pt x="227" y="19"/>
                  </a:lnTo>
                  <a:lnTo>
                    <a:pt x="174" y="9"/>
                  </a:lnTo>
                  <a:lnTo>
                    <a:pt x="129" y="0"/>
                  </a:lnTo>
                  <a:lnTo>
                    <a:pt x="70" y="25"/>
                  </a:lnTo>
                  <a:lnTo>
                    <a:pt x="39" y="28"/>
                  </a:lnTo>
                  <a:lnTo>
                    <a:pt x="3" y="4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9" name="Freeform 124"/>
            <p:cNvSpPr>
              <a:spLocks/>
            </p:cNvSpPr>
            <p:nvPr/>
          </p:nvSpPr>
          <p:spPr bwMode="auto">
            <a:xfrm>
              <a:off x="2606" y="3726"/>
              <a:ext cx="21" cy="5"/>
            </a:xfrm>
            <a:custGeom>
              <a:avLst/>
              <a:gdLst>
                <a:gd name="T0" fmla="*/ 6 w 191"/>
                <a:gd name="T1" fmla="*/ 0 h 36"/>
                <a:gd name="T2" fmla="*/ 3 w 191"/>
                <a:gd name="T3" fmla="*/ 0 h 36"/>
                <a:gd name="T4" fmla="*/ 0 w 191"/>
                <a:gd name="T5" fmla="*/ 2 h 36"/>
                <a:gd name="T6" fmla="*/ 2 w 191"/>
                <a:gd name="T7" fmla="*/ 1 h 36"/>
                <a:gd name="T8" fmla="*/ 5 w 191"/>
                <a:gd name="T9" fmla="*/ 1 h 36"/>
                <a:gd name="T10" fmla="*/ 12 w 191"/>
                <a:gd name="T11" fmla="*/ 3 h 36"/>
                <a:gd name="T12" fmla="*/ 16 w 191"/>
                <a:gd name="T13" fmla="*/ 4 h 36"/>
                <a:gd name="T14" fmla="*/ 20 w 191"/>
                <a:gd name="T15" fmla="*/ 5 h 36"/>
                <a:gd name="T16" fmla="*/ 21 w 191"/>
                <a:gd name="T17" fmla="*/ 4 h 36"/>
                <a:gd name="T18" fmla="*/ 16 w 191"/>
                <a:gd name="T19" fmla="*/ 3 h 36"/>
                <a:gd name="T20" fmla="*/ 11 w 191"/>
                <a:gd name="T21" fmla="*/ 2 h 36"/>
                <a:gd name="T22" fmla="*/ 6 w 191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1"/>
                <a:gd name="T37" fmla="*/ 0 h 36"/>
                <a:gd name="T38" fmla="*/ 191 w 191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1" h="36">
                  <a:moveTo>
                    <a:pt x="52" y="0"/>
                  </a:moveTo>
                  <a:lnTo>
                    <a:pt x="29" y="1"/>
                  </a:lnTo>
                  <a:lnTo>
                    <a:pt x="0" y="11"/>
                  </a:lnTo>
                  <a:lnTo>
                    <a:pt x="20" y="9"/>
                  </a:lnTo>
                  <a:lnTo>
                    <a:pt x="49" y="4"/>
                  </a:lnTo>
                  <a:lnTo>
                    <a:pt x="111" y="20"/>
                  </a:lnTo>
                  <a:lnTo>
                    <a:pt x="146" y="30"/>
                  </a:lnTo>
                  <a:lnTo>
                    <a:pt x="185" y="36"/>
                  </a:lnTo>
                  <a:lnTo>
                    <a:pt x="191" y="30"/>
                  </a:lnTo>
                  <a:lnTo>
                    <a:pt x="149" y="22"/>
                  </a:lnTo>
                  <a:lnTo>
                    <a:pt x="99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0" name="Freeform 125"/>
            <p:cNvSpPr>
              <a:spLocks/>
            </p:cNvSpPr>
            <p:nvPr/>
          </p:nvSpPr>
          <p:spPr bwMode="auto">
            <a:xfrm>
              <a:off x="2610" y="3743"/>
              <a:ext cx="8" cy="2"/>
            </a:xfrm>
            <a:custGeom>
              <a:avLst/>
              <a:gdLst>
                <a:gd name="T0" fmla="*/ 0 w 77"/>
                <a:gd name="T1" fmla="*/ 1 h 18"/>
                <a:gd name="T2" fmla="*/ 1 w 77"/>
                <a:gd name="T3" fmla="*/ 2 h 18"/>
                <a:gd name="T4" fmla="*/ 4 w 77"/>
                <a:gd name="T5" fmla="*/ 1 h 18"/>
                <a:gd name="T6" fmla="*/ 7 w 77"/>
                <a:gd name="T7" fmla="*/ 1 h 18"/>
                <a:gd name="T8" fmla="*/ 8 w 77"/>
                <a:gd name="T9" fmla="*/ 0 h 18"/>
                <a:gd name="T10" fmla="*/ 6 w 77"/>
                <a:gd name="T11" fmla="*/ 0 h 18"/>
                <a:gd name="T12" fmla="*/ 0 w 77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18"/>
                <a:gd name="T23" fmla="*/ 77 w 7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18">
                  <a:moveTo>
                    <a:pt x="0" y="9"/>
                  </a:moveTo>
                  <a:lnTo>
                    <a:pt x="8" y="18"/>
                  </a:lnTo>
                  <a:lnTo>
                    <a:pt x="36" y="13"/>
                  </a:lnTo>
                  <a:lnTo>
                    <a:pt x="68" y="13"/>
                  </a:lnTo>
                  <a:lnTo>
                    <a:pt x="77" y="0"/>
                  </a:lnTo>
                  <a:lnTo>
                    <a:pt x="55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1" name="Freeform 126"/>
            <p:cNvSpPr>
              <a:spLocks/>
            </p:cNvSpPr>
            <p:nvPr/>
          </p:nvSpPr>
          <p:spPr bwMode="auto">
            <a:xfrm>
              <a:off x="2592" y="3741"/>
              <a:ext cx="2" cy="4"/>
            </a:xfrm>
            <a:custGeom>
              <a:avLst/>
              <a:gdLst>
                <a:gd name="T0" fmla="*/ 2 w 19"/>
                <a:gd name="T1" fmla="*/ 0 h 33"/>
                <a:gd name="T2" fmla="*/ 2 w 19"/>
                <a:gd name="T3" fmla="*/ 1 h 33"/>
                <a:gd name="T4" fmla="*/ 2 w 19"/>
                <a:gd name="T5" fmla="*/ 3 h 33"/>
                <a:gd name="T6" fmla="*/ 0 w 19"/>
                <a:gd name="T7" fmla="*/ 4 h 33"/>
                <a:gd name="T8" fmla="*/ 2 w 1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3"/>
                <a:gd name="T17" fmla="*/ 19 w 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3">
                  <a:moveTo>
                    <a:pt x="19" y="0"/>
                  </a:moveTo>
                  <a:lnTo>
                    <a:pt x="19" y="9"/>
                  </a:lnTo>
                  <a:lnTo>
                    <a:pt x="15" y="25"/>
                  </a:lnTo>
                  <a:lnTo>
                    <a:pt x="0" y="3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2" name="Freeform 127"/>
            <p:cNvSpPr>
              <a:spLocks/>
            </p:cNvSpPr>
            <p:nvPr/>
          </p:nvSpPr>
          <p:spPr bwMode="auto">
            <a:xfrm>
              <a:off x="2598" y="3750"/>
              <a:ext cx="1" cy="3"/>
            </a:xfrm>
            <a:custGeom>
              <a:avLst/>
              <a:gdLst>
                <a:gd name="T0" fmla="*/ 1 w 14"/>
                <a:gd name="T1" fmla="*/ 0 h 18"/>
                <a:gd name="T2" fmla="*/ 1 w 14"/>
                <a:gd name="T3" fmla="*/ 2 h 18"/>
                <a:gd name="T4" fmla="*/ 0 w 14"/>
                <a:gd name="T5" fmla="*/ 3 h 18"/>
                <a:gd name="T6" fmla="*/ 1 w 1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8"/>
                <a:gd name="T14" fmla="*/ 14 w 1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8">
                  <a:moveTo>
                    <a:pt x="14" y="0"/>
                  </a:moveTo>
                  <a:lnTo>
                    <a:pt x="11" y="9"/>
                  </a:lnTo>
                  <a:lnTo>
                    <a:pt x="0" y="1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3" name="Freeform 128"/>
            <p:cNvSpPr>
              <a:spLocks/>
            </p:cNvSpPr>
            <p:nvPr/>
          </p:nvSpPr>
          <p:spPr bwMode="auto">
            <a:xfrm>
              <a:off x="2626" y="3737"/>
              <a:ext cx="4" cy="5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2 h 43"/>
                <a:gd name="T4" fmla="*/ 1 w 35"/>
                <a:gd name="T5" fmla="*/ 3 h 43"/>
                <a:gd name="T6" fmla="*/ 4 w 35"/>
                <a:gd name="T7" fmla="*/ 5 h 43"/>
                <a:gd name="T8" fmla="*/ 0 w 3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3"/>
                <a:gd name="T17" fmla="*/ 35 w 3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3">
                  <a:moveTo>
                    <a:pt x="0" y="0"/>
                  </a:moveTo>
                  <a:lnTo>
                    <a:pt x="6" y="15"/>
                  </a:lnTo>
                  <a:lnTo>
                    <a:pt x="6" y="25"/>
                  </a:lnTo>
                  <a:lnTo>
                    <a:pt x="35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4" name="Freeform 129"/>
            <p:cNvSpPr>
              <a:spLocks/>
            </p:cNvSpPr>
            <p:nvPr/>
          </p:nvSpPr>
          <p:spPr bwMode="auto">
            <a:xfrm>
              <a:off x="2633" y="3737"/>
              <a:ext cx="13" cy="14"/>
            </a:xfrm>
            <a:custGeom>
              <a:avLst/>
              <a:gdLst>
                <a:gd name="T0" fmla="*/ 0 w 115"/>
                <a:gd name="T1" fmla="*/ 0 h 114"/>
                <a:gd name="T2" fmla="*/ 2 w 115"/>
                <a:gd name="T3" fmla="*/ 4 h 114"/>
                <a:gd name="T4" fmla="*/ 5 w 115"/>
                <a:gd name="T5" fmla="*/ 8 h 114"/>
                <a:gd name="T6" fmla="*/ 13 w 115"/>
                <a:gd name="T7" fmla="*/ 14 h 114"/>
                <a:gd name="T8" fmla="*/ 5 w 115"/>
                <a:gd name="T9" fmla="*/ 7 h 114"/>
                <a:gd name="T10" fmla="*/ 0 w 115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114"/>
                <a:gd name="T20" fmla="*/ 115 w 115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114">
                  <a:moveTo>
                    <a:pt x="0" y="0"/>
                  </a:moveTo>
                  <a:lnTo>
                    <a:pt x="21" y="35"/>
                  </a:lnTo>
                  <a:lnTo>
                    <a:pt x="43" y="64"/>
                  </a:lnTo>
                  <a:lnTo>
                    <a:pt x="115" y="114"/>
                  </a:lnTo>
                  <a:lnTo>
                    <a:pt x="47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5" name="Freeform 130"/>
            <p:cNvSpPr>
              <a:spLocks/>
            </p:cNvSpPr>
            <p:nvPr/>
          </p:nvSpPr>
          <p:spPr bwMode="auto">
            <a:xfrm>
              <a:off x="2649" y="3757"/>
              <a:ext cx="3" cy="10"/>
            </a:xfrm>
            <a:custGeom>
              <a:avLst/>
              <a:gdLst>
                <a:gd name="T0" fmla="*/ 3 w 27"/>
                <a:gd name="T1" fmla="*/ 0 h 81"/>
                <a:gd name="T2" fmla="*/ 1 w 27"/>
                <a:gd name="T3" fmla="*/ 4 h 81"/>
                <a:gd name="T4" fmla="*/ 0 w 27"/>
                <a:gd name="T5" fmla="*/ 7 h 81"/>
                <a:gd name="T6" fmla="*/ 0 w 27"/>
                <a:gd name="T7" fmla="*/ 10 h 81"/>
                <a:gd name="T8" fmla="*/ 0 w 27"/>
                <a:gd name="T9" fmla="*/ 6 h 81"/>
                <a:gd name="T10" fmla="*/ 0 w 27"/>
                <a:gd name="T11" fmla="*/ 3 h 81"/>
                <a:gd name="T12" fmla="*/ 3 w 27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81"/>
                <a:gd name="T23" fmla="*/ 27 w 27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81">
                  <a:moveTo>
                    <a:pt x="27" y="0"/>
                  </a:moveTo>
                  <a:lnTo>
                    <a:pt x="9" y="29"/>
                  </a:lnTo>
                  <a:lnTo>
                    <a:pt x="4" y="56"/>
                  </a:lnTo>
                  <a:lnTo>
                    <a:pt x="3" y="81"/>
                  </a:lnTo>
                  <a:lnTo>
                    <a:pt x="0" y="46"/>
                  </a:lnTo>
                  <a:lnTo>
                    <a:pt x="3" y="2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6" name="Freeform 131"/>
            <p:cNvSpPr>
              <a:spLocks/>
            </p:cNvSpPr>
            <p:nvPr/>
          </p:nvSpPr>
          <p:spPr bwMode="auto">
            <a:xfrm>
              <a:off x="2621" y="3746"/>
              <a:ext cx="2" cy="4"/>
            </a:xfrm>
            <a:custGeom>
              <a:avLst/>
              <a:gdLst>
                <a:gd name="T0" fmla="*/ 2 w 14"/>
                <a:gd name="T1" fmla="*/ 0 h 30"/>
                <a:gd name="T2" fmla="*/ 2 w 14"/>
                <a:gd name="T3" fmla="*/ 2 h 30"/>
                <a:gd name="T4" fmla="*/ 0 w 14"/>
                <a:gd name="T5" fmla="*/ 4 h 30"/>
                <a:gd name="T6" fmla="*/ 2 w 14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0"/>
                <a:gd name="T14" fmla="*/ 14 w 1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0">
                  <a:moveTo>
                    <a:pt x="11" y="0"/>
                  </a:moveTo>
                  <a:lnTo>
                    <a:pt x="14" y="12"/>
                  </a:lnTo>
                  <a:lnTo>
                    <a:pt x="0" y="3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7" name="Freeform 132"/>
            <p:cNvSpPr>
              <a:spLocks/>
            </p:cNvSpPr>
            <p:nvPr/>
          </p:nvSpPr>
          <p:spPr bwMode="auto">
            <a:xfrm>
              <a:off x="2733" y="3608"/>
              <a:ext cx="6" cy="4"/>
            </a:xfrm>
            <a:custGeom>
              <a:avLst/>
              <a:gdLst>
                <a:gd name="T0" fmla="*/ 0 w 52"/>
                <a:gd name="T1" fmla="*/ 0 h 36"/>
                <a:gd name="T2" fmla="*/ 2 w 52"/>
                <a:gd name="T3" fmla="*/ 1 h 36"/>
                <a:gd name="T4" fmla="*/ 3 w 52"/>
                <a:gd name="T5" fmla="*/ 2 h 36"/>
                <a:gd name="T6" fmla="*/ 5 w 52"/>
                <a:gd name="T7" fmla="*/ 3 h 36"/>
                <a:gd name="T8" fmla="*/ 6 w 52"/>
                <a:gd name="T9" fmla="*/ 4 h 36"/>
                <a:gd name="T10" fmla="*/ 5 w 52"/>
                <a:gd name="T11" fmla="*/ 4 h 36"/>
                <a:gd name="T12" fmla="*/ 2 w 52"/>
                <a:gd name="T13" fmla="*/ 3 h 36"/>
                <a:gd name="T14" fmla="*/ 0 w 52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36"/>
                <a:gd name="T26" fmla="*/ 52 w 52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36">
                  <a:moveTo>
                    <a:pt x="0" y="0"/>
                  </a:moveTo>
                  <a:lnTo>
                    <a:pt x="15" y="10"/>
                  </a:lnTo>
                  <a:lnTo>
                    <a:pt x="30" y="15"/>
                  </a:lnTo>
                  <a:lnTo>
                    <a:pt x="44" y="24"/>
                  </a:lnTo>
                  <a:lnTo>
                    <a:pt x="52" y="36"/>
                  </a:lnTo>
                  <a:lnTo>
                    <a:pt x="40" y="32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8" name="Freeform 133"/>
            <p:cNvSpPr>
              <a:spLocks/>
            </p:cNvSpPr>
            <p:nvPr/>
          </p:nvSpPr>
          <p:spPr bwMode="auto">
            <a:xfrm>
              <a:off x="2734" y="3615"/>
              <a:ext cx="2" cy="3"/>
            </a:xfrm>
            <a:custGeom>
              <a:avLst/>
              <a:gdLst>
                <a:gd name="T0" fmla="*/ 0 w 14"/>
                <a:gd name="T1" fmla="*/ 0 h 24"/>
                <a:gd name="T2" fmla="*/ 2 w 14"/>
                <a:gd name="T3" fmla="*/ 0 h 24"/>
                <a:gd name="T4" fmla="*/ 2 w 14"/>
                <a:gd name="T5" fmla="*/ 3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0"/>
                  </a:moveTo>
                  <a:lnTo>
                    <a:pt x="14" y="0"/>
                  </a:lnTo>
                  <a:lnTo>
                    <a:pt x="1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9" name="Freeform 134"/>
            <p:cNvSpPr>
              <a:spLocks/>
            </p:cNvSpPr>
            <p:nvPr/>
          </p:nvSpPr>
          <p:spPr bwMode="auto">
            <a:xfrm>
              <a:off x="2710" y="3638"/>
              <a:ext cx="49" cy="133"/>
            </a:xfrm>
            <a:custGeom>
              <a:avLst/>
              <a:gdLst>
                <a:gd name="T0" fmla="*/ 42 w 438"/>
                <a:gd name="T1" fmla="*/ 0 h 1070"/>
                <a:gd name="T2" fmla="*/ 37 w 438"/>
                <a:gd name="T3" fmla="*/ 5 h 1070"/>
                <a:gd name="T4" fmla="*/ 36 w 438"/>
                <a:gd name="T5" fmla="*/ 13 h 1070"/>
                <a:gd name="T6" fmla="*/ 29 w 438"/>
                <a:gd name="T7" fmla="*/ 21 h 1070"/>
                <a:gd name="T8" fmla="*/ 14 w 438"/>
                <a:gd name="T9" fmla="*/ 57 h 1070"/>
                <a:gd name="T10" fmla="*/ 6 w 438"/>
                <a:gd name="T11" fmla="*/ 89 h 1070"/>
                <a:gd name="T12" fmla="*/ 0 w 438"/>
                <a:gd name="T13" fmla="*/ 133 h 1070"/>
                <a:gd name="T14" fmla="*/ 20 w 438"/>
                <a:gd name="T15" fmla="*/ 114 h 1070"/>
                <a:gd name="T16" fmla="*/ 49 w 438"/>
                <a:gd name="T17" fmla="*/ 17 h 1070"/>
                <a:gd name="T18" fmla="*/ 42 w 438"/>
                <a:gd name="T19" fmla="*/ 0 h 10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8"/>
                <a:gd name="T31" fmla="*/ 0 h 1070"/>
                <a:gd name="T32" fmla="*/ 438 w 438"/>
                <a:gd name="T33" fmla="*/ 1070 h 10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8" h="1070">
                  <a:moveTo>
                    <a:pt x="375" y="0"/>
                  </a:moveTo>
                  <a:lnTo>
                    <a:pt x="334" y="44"/>
                  </a:lnTo>
                  <a:lnTo>
                    <a:pt x="323" y="107"/>
                  </a:lnTo>
                  <a:lnTo>
                    <a:pt x="259" y="169"/>
                  </a:lnTo>
                  <a:lnTo>
                    <a:pt x="128" y="458"/>
                  </a:lnTo>
                  <a:lnTo>
                    <a:pt x="58" y="720"/>
                  </a:lnTo>
                  <a:lnTo>
                    <a:pt x="0" y="1070"/>
                  </a:lnTo>
                  <a:lnTo>
                    <a:pt x="181" y="914"/>
                  </a:lnTo>
                  <a:lnTo>
                    <a:pt x="438" y="139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4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0" name="Freeform 135"/>
            <p:cNvSpPr>
              <a:spLocks/>
            </p:cNvSpPr>
            <p:nvPr/>
          </p:nvSpPr>
          <p:spPr bwMode="auto">
            <a:xfrm>
              <a:off x="2655" y="3612"/>
              <a:ext cx="182" cy="223"/>
            </a:xfrm>
            <a:custGeom>
              <a:avLst/>
              <a:gdLst>
                <a:gd name="T0" fmla="*/ 148 w 1635"/>
                <a:gd name="T1" fmla="*/ 12 h 1782"/>
                <a:gd name="T2" fmla="*/ 143 w 1635"/>
                <a:gd name="T3" fmla="*/ 0 h 1782"/>
                <a:gd name="T4" fmla="*/ 98 w 1635"/>
                <a:gd name="T5" fmla="*/ 20 h 1782"/>
                <a:gd name="T6" fmla="*/ 96 w 1635"/>
                <a:gd name="T7" fmla="*/ 36 h 1782"/>
                <a:gd name="T8" fmla="*/ 93 w 1635"/>
                <a:gd name="T9" fmla="*/ 41 h 1782"/>
                <a:gd name="T10" fmla="*/ 88 w 1635"/>
                <a:gd name="T11" fmla="*/ 48 h 1782"/>
                <a:gd name="T12" fmla="*/ 85 w 1635"/>
                <a:gd name="T13" fmla="*/ 59 h 1782"/>
                <a:gd name="T14" fmla="*/ 75 w 1635"/>
                <a:gd name="T15" fmla="*/ 84 h 1782"/>
                <a:gd name="T16" fmla="*/ 67 w 1635"/>
                <a:gd name="T17" fmla="*/ 115 h 1782"/>
                <a:gd name="T18" fmla="*/ 63 w 1635"/>
                <a:gd name="T19" fmla="*/ 135 h 1782"/>
                <a:gd name="T20" fmla="*/ 27 w 1635"/>
                <a:gd name="T21" fmla="*/ 136 h 1782"/>
                <a:gd name="T22" fmla="*/ 22 w 1635"/>
                <a:gd name="T23" fmla="*/ 140 h 1782"/>
                <a:gd name="T24" fmla="*/ 5 w 1635"/>
                <a:gd name="T25" fmla="*/ 140 h 1782"/>
                <a:gd name="T26" fmla="*/ 1 w 1635"/>
                <a:gd name="T27" fmla="*/ 148 h 1782"/>
                <a:gd name="T28" fmla="*/ 0 w 1635"/>
                <a:gd name="T29" fmla="*/ 157 h 1782"/>
                <a:gd name="T30" fmla="*/ 2 w 1635"/>
                <a:gd name="T31" fmla="*/ 166 h 1782"/>
                <a:gd name="T32" fmla="*/ 17 w 1635"/>
                <a:gd name="T33" fmla="*/ 169 h 1782"/>
                <a:gd name="T34" fmla="*/ 24 w 1635"/>
                <a:gd name="T35" fmla="*/ 181 h 1782"/>
                <a:gd name="T36" fmla="*/ 38 w 1635"/>
                <a:gd name="T37" fmla="*/ 185 h 1782"/>
                <a:gd name="T38" fmla="*/ 49 w 1635"/>
                <a:gd name="T39" fmla="*/ 185 h 1782"/>
                <a:gd name="T40" fmla="*/ 61 w 1635"/>
                <a:gd name="T41" fmla="*/ 187 h 1782"/>
                <a:gd name="T42" fmla="*/ 62 w 1635"/>
                <a:gd name="T43" fmla="*/ 193 h 1782"/>
                <a:gd name="T44" fmla="*/ 61 w 1635"/>
                <a:gd name="T45" fmla="*/ 204 h 1782"/>
                <a:gd name="T46" fmla="*/ 62 w 1635"/>
                <a:gd name="T47" fmla="*/ 212 h 1782"/>
                <a:gd name="T48" fmla="*/ 69 w 1635"/>
                <a:gd name="T49" fmla="*/ 213 h 1782"/>
                <a:gd name="T50" fmla="*/ 77 w 1635"/>
                <a:gd name="T51" fmla="*/ 215 h 1782"/>
                <a:gd name="T52" fmla="*/ 85 w 1635"/>
                <a:gd name="T53" fmla="*/ 222 h 1782"/>
                <a:gd name="T54" fmla="*/ 94 w 1635"/>
                <a:gd name="T55" fmla="*/ 222 h 1782"/>
                <a:gd name="T56" fmla="*/ 103 w 1635"/>
                <a:gd name="T57" fmla="*/ 221 h 1782"/>
                <a:gd name="T58" fmla="*/ 115 w 1635"/>
                <a:gd name="T59" fmla="*/ 217 h 1782"/>
                <a:gd name="T60" fmla="*/ 130 w 1635"/>
                <a:gd name="T61" fmla="*/ 219 h 1782"/>
                <a:gd name="T62" fmla="*/ 144 w 1635"/>
                <a:gd name="T63" fmla="*/ 223 h 1782"/>
                <a:gd name="T64" fmla="*/ 158 w 1635"/>
                <a:gd name="T65" fmla="*/ 220 h 1782"/>
                <a:gd name="T66" fmla="*/ 167 w 1635"/>
                <a:gd name="T67" fmla="*/ 208 h 1782"/>
                <a:gd name="T68" fmla="*/ 166 w 1635"/>
                <a:gd name="T69" fmla="*/ 196 h 1782"/>
                <a:gd name="T70" fmla="*/ 170 w 1635"/>
                <a:gd name="T71" fmla="*/ 180 h 1782"/>
                <a:gd name="T72" fmla="*/ 172 w 1635"/>
                <a:gd name="T73" fmla="*/ 160 h 1782"/>
                <a:gd name="T74" fmla="*/ 176 w 1635"/>
                <a:gd name="T75" fmla="*/ 141 h 1782"/>
                <a:gd name="T76" fmla="*/ 182 w 1635"/>
                <a:gd name="T77" fmla="*/ 113 h 1782"/>
                <a:gd name="T78" fmla="*/ 181 w 1635"/>
                <a:gd name="T79" fmla="*/ 84 h 1782"/>
                <a:gd name="T80" fmla="*/ 181 w 1635"/>
                <a:gd name="T81" fmla="*/ 59 h 1782"/>
                <a:gd name="T82" fmla="*/ 180 w 1635"/>
                <a:gd name="T83" fmla="*/ 42 h 1782"/>
                <a:gd name="T84" fmla="*/ 176 w 1635"/>
                <a:gd name="T85" fmla="*/ 34 h 1782"/>
                <a:gd name="T86" fmla="*/ 168 w 1635"/>
                <a:gd name="T87" fmla="*/ 28 h 1782"/>
                <a:gd name="T88" fmla="*/ 159 w 1635"/>
                <a:gd name="T89" fmla="*/ 18 h 1782"/>
                <a:gd name="T90" fmla="*/ 148 w 1635"/>
                <a:gd name="T91" fmla="*/ 12 h 17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35"/>
                <a:gd name="T139" fmla="*/ 0 h 1782"/>
                <a:gd name="T140" fmla="*/ 1635 w 1635"/>
                <a:gd name="T141" fmla="*/ 1782 h 17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35" h="1782">
                  <a:moveTo>
                    <a:pt x="1332" y="93"/>
                  </a:moveTo>
                  <a:lnTo>
                    <a:pt x="1281" y="0"/>
                  </a:lnTo>
                  <a:lnTo>
                    <a:pt x="883" y="162"/>
                  </a:lnTo>
                  <a:lnTo>
                    <a:pt x="865" y="287"/>
                  </a:lnTo>
                  <a:lnTo>
                    <a:pt x="832" y="330"/>
                  </a:lnTo>
                  <a:lnTo>
                    <a:pt x="787" y="380"/>
                  </a:lnTo>
                  <a:lnTo>
                    <a:pt x="761" y="469"/>
                  </a:lnTo>
                  <a:lnTo>
                    <a:pt x="672" y="674"/>
                  </a:lnTo>
                  <a:lnTo>
                    <a:pt x="600" y="919"/>
                  </a:lnTo>
                  <a:lnTo>
                    <a:pt x="568" y="1082"/>
                  </a:lnTo>
                  <a:lnTo>
                    <a:pt x="247" y="1088"/>
                  </a:lnTo>
                  <a:lnTo>
                    <a:pt x="196" y="1119"/>
                  </a:lnTo>
                  <a:lnTo>
                    <a:pt x="48" y="1119"/>
                  </a:lnTo>
                  <a:lnTo>
                    <a:pt x="7" y="1183"/>
                  </a:lnTo>
                  <a:lnTo>
                    <a:pt x="0" y="1258"/>
                  </a:lnTo>
                  <a:lnTo>
                    <a:pt x="15" y="1325"/>
                  </a:lnTo>
                  <a:lnTo>
                    <a:pt x="151" y="1351"/>
                  </a:lnTo>
                  <a:lnTo>
                    <a:pt x="215" y="1444"/>
                  </a:lnTo>
                  <a:lnTo>
                    <a:pt x="343" y="1476"/>
                  </a:lnTo>
                  <a:lnTo>
                    <a:pt x="437" y="1476"/>
                  </a:lnTo>
                  <a:lnTo>
                    <a:pt x="548" y="1495"/>
                  </a:lnTo>
                  <a:lnTo>
                    <a:pt x="554" y="1539"/>
                  </a:lnTo>
                  <a:lnTo>
                    <a:pt x="548" y="1633"/>
                  </a:lnTo>
                  <a:lnTo>
                    <a:pt x="560" y="1696"/>
                  </a:lnTo>
                  <a:lnTo>
                    <a:pt x="619" y="1702"/>
                  </a:lnTo>
                  <a:lnTo>
                    <a:pt x="689" y="1715"/>
                  </a:lnTo>
                  <a:lnTo>
                    <a:pt x="761" y="1776"/>
                  </a:lnTo>
                  <a:lnTo>
                    <a:pt x="845" y="1776"/>
                  </a:lnTo>
                  <a:lnTo>
                    <a:pt x="922" y="1769"/>
                  </a:lnTo>
                  <a:lnTo>
                    <a:pt x="1037" y="1734"/>
                  </a:lnTo>
                  <a:lnTo>
                    <a:pt x="1165" y="1747"/>
                  </a:lnTo>
                  <a:lnTo>
                    <a:pt x="1296" y="1782"/>
                  </a:lnTo>
                  <a:lnTo>
                    <a:pt x="1417" y="1757"/>
                  </a:lnTo>
                  <a:lnTo>
                    <a:pt x="1499" y="1665"/>
                  </a:lnTo>
                  <a:lnTo>
                    <a:pt x="1493" y="1563"/>
                  </a:lnTo>
                  <a:lnTo>
                    <a:pt x="1525" y="1438"/>
                  </a:lnTo>
                  <a:lnTo>
                    <a:pt x="1543" y="1275"/>
                  </a:lnTo>
                  <a:lnTo>
                    <a:pt x="1582" y="1125"/>
                  </a:lnTo>
                  <a:lnTo>
                    <a:pt x="1635" y="901"/>
                  </a:lnTo>
                  <a:lnTo>
                    <a:pt x="1626" y="674"/>
                  </a:lnTo>
                  <a:lnTo>
                    <a:pt x="1626" y="475"/>
                  </a:lnTo>
                  <a:lnTo>
                    <a:pt x="1615" y="336"/>
                  </a:lnTo>
                  <a:lnTo>
                    <a:pt x="1582" y="275"/>
                  </a:lnTo>
                  <a:lnTo>
                    <a:pt x="1511" y="224"/>
                  </a:lnTo>
                  <a:lnTo>
                    <a:pt x="1428" y="141"/>
                  </a:lnTo>
                  <a:lnTo>
                    <a:pt x="1332" y="93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1" name="Freeform 136"/>
            <p:cNvSpPr>
              <a:spLocks/>
            </p:cNvSpPr>
            <p:nvPr/>
          </p:nvSpPr>
          <p:spPr bwMode="auto">
            <a:xfrm>
              <a:off x="2719" y="3625"/>
              <a:ext cx="115" cy="208"/>
            </a:xfrm>
            <a:custGeom>
              <a:avLst/>
              <a:gdLst>
                <a:gd name="T0" fmla="*/ 15 w 1032"/>
                <a:gd name="T1" fmla="*/ 172 h 1662"/>
                <a:gd name="T2" fmla="*/ 42 w 1032"/>
                <a:gd name="T3" fmla="*/ 170 h 1662"/>
                <a:gd name="T4" fmla="*/ 65 w 1032"/>
                <a:gd name="T5" fmla="*/ 162 h 1662"/>
                <a:gd name="T6" fmla="*/ 74 w 1032"/>
                <a:gd name="T7" fmla="*/ 143 h 1662"/>
                <a:gd name="T8" fmla="*/ 72 w 1032"/>
                <a:gd name="T9" fmla="*/ 131 h 1662"/>
                <a:gd name="T10" fmla="*/ 89 w 1032"/>
                <a:gd name="T11" fmla="*/ 104 h 1662"/>
                <a:gd name="T12" fmla="*/ 73 w 1032"/>
                <a:gd name="T13" fmla="*/ 116 h 1662"/>
                <a:gd name="T14" fmla="*/ 81 w 1032"/>
                <a:gd name="T15" fmla="*/ 92 h 1662"/>
                <a:gd name="T16" fmla="*/ 96 w 1032"/>
                <a:gd name="T17" fmla="*/ 62 h 1662"/>
                <a:gd name="T18" fmla="*/ 74 w 1032"/>
                <a:gd name="T19" fmla="*/ 87 h 1662"/>
                <a:gd name="T20" fmla="*/ 72 w 1032"/>
                <a:gd name="T21" fmla="*/ 47 h 1662"/>
                <a:gd name="T22" fmla="*/ 61 w 1032"/>
                <a:gd name="T23" fmla="*/ 33 h 1662"/>
                <a:gd name="T24" fmla="*/ 46 w 1032"/>
                <a:gd name="T25" fmla="*/ 27 h 1662"/>
                <a:gd name="T26" fmla="*/ 75 w 1032"/>
                <a:gd name="T27" fmla="*/ 16 h 1662"/>
                <a:gd name="T28" fmla="*/ 89 w 1032"/>
                <a:gd name="T29" fmla="*/ 28 h 1662"/>
                <a:gd name="T30" fmla="*/ 80 w 1032"/>
                <a:gd name="T31" fmla="*/ 16 h 1662"/>
                <a:gd name="T32" fmla="*/ 64 w 1032"/>
                <a:gd name="T33" fmla="*/ 10 h 1662"/>
                <a:gd name="T34" fmla="*/ 75 w 1032"/>
                <a:gd name="T35" fmla="*/ 6 h 1662"/>
                <a:gd name="T36" fmla="*/ 85 w 1032"/>
                <a:gd name="T37" fmla="*/ 0 h 1662"/>
                <a:gd name="T38" fmla="*/ 99 w 1032"/>
                <a:gd name="T39" fmla="*/ 12 h 1662"/>
                <a:gd name="T40" fmla="*/ 111 w 1032"/>
                <a:gd name="T41" fmla="*/ 23 h 1662"/>
                <a:gd name="T42" fmla="*/ 115 w 1032"/>
                <a:gd name="T43" fmla="*/ 42 h 1662"/>
                <a:gd name="T44" fmla="*/ 114 w 1032"/>
                <a:gd name="T45" fmla="*/ 78 h 1662"/>
                <a:gd name="T46" fmla="*/ 110 w 1032"/>
                <a:gd name="T47" fmla="*/ 121 h 1662"/>
                <a:gd name="T48" fmla="*/ 104 w 1032"/>
                <a:gd name="T49" fmla="*/ 164 h 1662"/>
                <a:gd name="T50" fmla="*/ 101 w 1032"/>
                <a:gd name="T51" fmla="*/ 190 h 1662"/>
                <a:gd name="T52" fmla="*/ 94 w 1032"/>
                <a:gd name="T53" fmla="*/ 203 h 1662"/>
                <a:gd name="T54" fmla="*/ 79 w 1032"/>
                <a:gd name="T55" fmla="*/ 208 h 1662"/>
                <a:gd name="T56" fmla="*/ 69 w 1032"/>
                <a:gd name="T57" fmla="*/ 205 h 1662"/>
                <a:gd name="T58" fmla="*/ 61 w 1032"/>
                <a:gd name="T59" fmla="*/ 194 h 1662"/>
                <a:gd name="T60" fmla="*/ 59 w 1032"/>
                <a:gd name="T61" fmla="*/ 191 h 1662"/>
                <a:gd name="T62" fmla="*/ 46 w 1032"/>
                <a:gd name="T63" fmla="*/ 202 h 1662"/>
                <a:gd name="T64" fmla="*/ 31 w 1032"/>
                <a:gd name="T65" fmla="*/ 206 h 1662"/>
                <a:gd name="T66" fmla="*/ 19 w 1032"/>
                <a:gd name="T67" fmla="*/ 204 h 1662"/>
                <a:gd name="T68" fmla="*/ 27 w 1032"/>
                <a:gd name="T69" fmla="*/ 195 h 1662"/>
                <a:gd name="T70" fmla="*/ 40 w 1032"/>
                <a:gd name="T71" fmla="*/ 180 h 1662"/>
                <a:gd name="T72" fmla="*/ 20 w 1032"/>
                <a:gd name="T73" fmla="*/ 192 h 1662"/>
                <a:gd name="T74" fmla="*/ 4 w 1032"/>
                <a:gd name="T75" fmla="*/ 198 h 1662"/>
                <a:gd name="T76" fmla="*/ 0 w 1032"/>
                <a:gd name="T77" fmla="*/ 190 h 16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32"/>
                <a:gd name="T118" fmla="*/ 0 h 1662"/>
                <a:gd name="T119" fmla="*/ 1032 w 1032"/>
                <a:gd name="T120" fmla="*/ 1662 h 16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32" h="1662">
                  <a:moveTo>
                    <a:pt x="0" y="1394"/>
                  </a:moveTo>
                  <a:lnTo>
                    <a:pt x="134" y="1375"/>
                  </a:lnTo>
                  <a:lnTo>
                    <a:pt x="250" y="1369"/>
                  </a:lnTo>
                  <a:lnTo>
                    <a:pt x="377" y="1357"/>
                  </a:lnTo>
                  <a:lnTo>
                    <a:pt x="519" y="1337"/>
                  </a:lnTo>
                  <a:lnTo>
                    <a:pt x="584" y="1294"/>
                  </a:lnTo>
                  <a:lnTo>
                    <a:pt x="757" y="1083"/>
                  </a:lnTo>
                  <a:lnTo>
                    <a:pt x="668" y="1143"/>
                  </a:lnTo>
                  <a:lnTo>
                    <a:pt x="609" y="1195"/>
                  </a:lnTo>
                  <a:lnTo>
                    <a:pt x="642" y="1045"/>
                  </a:lnTo>
                  <a:lnTo>
                    <a:pt x="706" y="988"/>
                  </a:lnTo>
                  <a:lnTo>
                    <a:pt x="801" y="833"/>
                  </a:lnTo>
                  <a:lnTo>
                    <a:pt x="712" y="907"/>
                  </a:lnTo>
                  <a:lnTo>
                    <a:pt x="653" y="926"/>
                  </a:lnTo>
                  <a:lnTo>
                    <a:pt x="668" y="819"/>
                  </a:lnTo>
                  <a:lnTo>
                    <a:pt x="731" y="737"/>
                  </a:lnTo>
                  <a:lnTo>
                    <a:pt x="795" y="676"/>
                  </a:lnTo>
                  <a:lnTo>
                    <a:pt x="860" y="494"/>
                  </a:lnTo>
                  <a:lnTo>
                    <a:pt x="737" y="644"/>
                  </a:lnTo>
                  <a:lnTo>
                    <a:pt x="668" y="699"/>
                  </a:lnTo>
                  <a:lnTo>
                    <a:pt x="660" y="469"/>
                  </a:lnTo>
                  <a:lnTo>
                    <a:pt x="642" y="377"/>
                  </a:lnTo>
                  <a:lnTo>
                    <a:pt x="603" y="333"/>
                  </a:lnTo>
                  <a:lnTo>
                    <a:pt x="545" y="263"/>
                  </a:lnTo>
                  <a:lnTo>
                    <a:pt x="454" y="231"/>
                  </a:lnTo>
                  <a:lnTo>
                    <a:pt x="410" y="214"/>
                  </a:lnTo>
                  <a:lnTo>
                    <a:pt x="538" y="94"/>
                  </a:lnTo>
                  <a:lnTo>
                    <a:pt x="673" y="125"/>
                  </a:lnTo>
                  <a:lnTo>
                    <a:pt x="764" y="176"/>
                  </a:lnTo>
                  <a:lnTo>
                    <a:pt x="795" y="225"/>
                  </a:lnTo>
                  <a:lnTo>
                    <a:pt x="770" y="150"/>
                  </a:lnTo>
                  <a:lnTo>
                    <a:pt x="718" y="125"/>
                  </a:lnTo>
                  <a:lnTo>
                    <a:pt x="635" y="94"/>
                  </a:lnTo>
                  <a:lnTo>
                    <a:pt x="570" y="82"/>
                  </a:lnTo>
                  <a:lnTo>
                    <a:pt x="609" y="62"/>
                  </a:lnTo>
                  <a:lnTo>
                    <a:pt x="673" y="44"/>
                  </a:lnTo>
                  <a:lnTo>
                    <a:pt x="731" y="25"/>
                  </a:lnTo>
                  <a:lnTo>
                    <a:pt x="764" y="0"/>
                  </a:lnTo>
                  <a:lnTo>
                    <a:pt x="840" y="51"/>
                  </a:lnTo>
                  <a:lnTo>
                    <a:pt x="884" y="94"/>
                  </a:lnTo>
                  <a:lnTo>
                    <a:pt x="929" y="150"/>
                  </a:lnTo>
                  <a:lnTo>
                    <a:pt x="994" y="182"/>
                  </a:lnTo>
                  <a:lnTo>
                    <a:pt x="1006" y="239"/>
                  </a:lnTo>
                  <a:lnTo>
                    <a:pt x="1032" y="333"/>
                  </a:lnTo>
                  <a:lnTo>
                    <a:pt x="1032" y="476"/>
                  </a:lnTo>
                  <a:lnTo>
                    <a:pt x="1026" y="625"/>
                  </a:lnTo>
                  <a:lnTo>
                    <a:pt x="1020" y="795"/>
                  </a:lnTo>
                  <a:lnTo>
                    <a:pt x="987" y="970"/>
                  </a:lnTo>
                  <a:lnTo>
                    <a:pt x="948" y="1152"/>
                  </a:lnTo>
                  <a:lnTo>
                    <a:pt x="929" y="1307"/>
                  </a:lnTo>
                  <a:lnTo>
                    <a:pt x="898" y="1419"/>
                  </a:lnTo>
                  <a:lnTo>
                    <a:pt x="904" y="1520"/>
                  </a:lnTo>
                  <a:lnTo>
                    <a:pt x="891" y="1576"/>
                  </a:lnTo>
                  <a:lnTo>
                    <a:pt x="845" y="1619"/>
                  </a:lnTo>
                  <a:lnTo>
                    <a:pt x="789" y="1656"/>
                  </a:lnTo>
                  <a:lnTo>
                    <a:pt x="712" y="1662"/>
                  </a:lnTo>
                  <a:lnTo>
                    <a:pt x="673" y="1644"/>
                  </a:lnTo>
                  <a:lnTo>
                    <a:pt x="623" y="1639"/>
                  </a:lnTo>
                  <a:lnTo>
                    <a:pt x="499" y="1614"/>
                  </a:lnTo>
                  <a:lnTo>
                    <a:pt x="551" y="1551"/>
                  </a:lnTo>
                  <a:lnTo>
                    <a:pt x="609" y="1462"/>
                  </a:lnTo>
                  <a:lnTo>
                    <a:pt x="525" y="1526"/>
                  </a:lnTo>
                  <a:lnTo>
                    <a:pt x="460" y="1582"/>
                  </a:lnTo>
                  <a:lnTo>
                    <a:pt x="415" y="1614"/>
                  </a:lnTo>
                  <a:lnTo>
                    <a:pt x="352" y="1644"/>
                  </a:lnTo>
                  <a:lnTo>
                    <a:pt x="281" y="1644"/>
                  </a:lnTo>
                  <a:lnTo>
                    <a:pt x="212" y="1644"/>
                  </a:lnTo>
                  <a:lnTo>
                    <a:pt x="173" y="1627"/>
                  </a:lnTo>
                  <a:lnTo>
                    <a:pt x="154" y="1608"/>
                  </a:lnTo>
                  <a:lnTo>
                    <a:pt x="245" y="1557"/>
                  </a:lnTo>
                  <a:lnTo>
                    <a:pt x="333" y="1476"/>
                  </a:lnTo>
                  <a:lnTo>
                    <a:pt x="358" y="1439"/>
                  </a:lnTo>
                  <a:lnTo>
                    <a:pt x="288" y="1456"/>
                  </a:lnTo>
                  <a:lnTo>
                    <a:pt x="180" y="1538"/>
                  </a:lnTo>
                  <a:lnTo>
                    <a:pt x="134" y="1576"/>
                  </a:lnTo>
                  <a:lnTo>
                    <a:pt x="33" y="1582"/>
                  </a:lnTo>
                  <a:lnTo>
                    <a:pt x="0" y="1564"/>
                  </a:lnTo>
                  <a:lnTo>
                    <a:pt x="0" y="1520"/>
                  </a:lnTo>
                  <a:lnTo>
                    <a:pt x="0" y="139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2" name="Freeform 137"/>
            <p:cNvSpPr>
              <a:spLocks/>
            </p:cNvSpPr>
            <p:nvPr/>
          </p:nvSpPr>
          <p:spPr bwMode="auto">
            <a:xfrm>
              <a:off x="2792" y="3728"/>
              <a:ext cx="33" cy="97"/>
            </a:xfrm>
            <a:custGeom>
              <a:avLst/>
              <a:gdLst>
                <a:gd name="T0" fmla="*/ 0 w 301"/>
                <a:gd name="T1" fmla="*/ 97 h 769"/>
                <a:gd name="T2" fmla="*/ 6 w 301"/>
                <a:gd name="T3" fmla="*/ 94 h 769"/>
                <a:gd name="T4" fmla="*/ 12 w 301"/>
                <a:gd name="T5" fmla="*/ 86 h 769"/>
                <a:gd name="T6" fmla="*/ 18 w 301"/>
                <a:gd name="T7" fmla="*/ 72 h 769"/>
                <a:gd name="T8" fmla="*/ 21 w 301"/>
                <a:gd name="T9" fmla="*/ 60 h 769"/>
                <a:gd name="T10" fmla="*/ 25 w 301"/>
                <a:gd name="T11" fmla="*/ 47 h 769"/>
                <a:gd name="T12" fmla="*/ 27 w 301"/>
                <a:gd name="T13" fmla="*/ 34 h 769"/>
                <a:gd name="T14" fmla="*/ 30 w 301"/>
                <a:gd name="T15" fmla="*/ 14 h 769"/>
                <a:gd name="T16" fmla="*/ 33 w 301"/>
                <a:gd name="T17" fmla="*/ 0 h 769"/>
                <a:gd name="T18" fmla="*/ 26 w 301"/>
                <a:gd name="T19" fmla="*/ 28 h 769"/>
                <a:gd name="T20" fmla="*/ 21 w 301"/>
                <a:gd name="T21" fmla="*/ 50 h 769"/>
                <a:gd name="T22" fmla="*/ 14 w 301"/>
                <a:gd name="T23" fmla="*/ 65 h 769"/>
                <a:gd name="T24" fmla="*/ 4 w 301"/>
                <a:gd name="T25" fmla="*/ 81 h 769"/>
                <a:gd name="T26" fmla="*/ 0 w 301"/>
                <a:gd name="T27" fmla="*/ 97 h 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1"/>
                <a:gd name="T43" fmla="*/ 0 h 769"/>
                <a:gd name="T44" fmla="*/ 301 w 301"/>
                <a:gd name="T45" fmla="*/ 769 h 7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1" h="769">
                  <a:moveTo>
                    <a:pt x="0" y="769"/>
                  </a:moveTo>
                  <a:lnTo>
                    <a:pt x="53" y="744"/>
                  </a:lnTo>
                  <a:lnTo>
                    <a:pt x="110" y="682"/>
                  </a:lnTo>
                  <a:lnTo>
                    <a:pt x="160" y="570"/>
                  </a:lnTo>
                  <a:lnTo>
                    <a:pt x="187" y="474"/>
                  </a:lnTo>
                  <a:lnTo>
                    <a:pt x="225" y="369"/>
                  </a:lnTo>
                  <a:lnTo>
                    <a:pt x="244" y="268"/>
                  </a:lnTo>
                  <a:lnTo>
                    <a:pt x="275" y="113"/>
                  </a:lnTo>
                  <a:lnTo>
                    <a:pt x="301" y="0"/>
                  </a:lnTo>
                  <a:lnTo>
                    <a:pt x="237" y="225"/>
                  </a:lnTo>
                  <a:lnTo>
                    <a:pt x="187" y="399"/>
                  </a:lnTo>
                  <a:lnTo>
                    <a:pt x="130" y="518"/>
                  </a:lnTo>
                  <a:lnTo>
                    <a:pt x="39" y="644"/>
                  </a:lnTo>
                  <a:lnTo>
                    <a:pt x="0" y="76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3" name="Freeform 138"/>
            <p:cNvSpPr>
              <a:spLocks/>
            </p:cNvSpPr>
            <p:nvPr/>
          </p:nvSpPr>
          <p:spPr bwMode="auto">
            <a:xfrm>
              <a:off x="2658" y="3651"/>
              <a:ext cx="133" cy="144"/>
            </a:xfrm>
            <a:custGeom>
              <a:avLst/>
              <a:gdLst>
                <a:gd name="T0" fmla="*/ 93 w 1193"/>
                <a:gd name="T1" fmla="*/ 5 h 1156"/>
                <a:gd name="T2" fmla="*/ 82 w 1193"/>
                <a:gd name="T3" fmla="*/ 27 h 1156"/>
                <a:gd name="T4" fmla="*/ 84 w 1193"/>
                <a:gd name="T5" fmla="*/ 47 h 1156"/>
                <a:gd name="T6" fmla="*/ 82 w 1193"/>
                <a:gd name="T7" fmla="*/ 71 h 1156"/>
                <a:gd name="T8" fmla="*/ 82 w 1193"/>
                <a:gd name="T9" fmla="*/ 77 h 1156"/>
                <a:gd name="T10" fmla="*/ 84 w 1193"/>
                <a:gd name="T11" fmla="*/ 85 h 1156"/>
                <a:gd name="T12" fmla="*/ 78 w 1193"/>
                <a:gd name="T13" fmla="*/ 90 h 1156"/>
                <a:gd name="T14" fmla="*/ 73 w 1193"/>
                <a:gd name="T15" fmla="*/ 97 h 1156"/>
                <a:gd name="T16" fmla="*/ 64 w 1193"/>
                <a:gd name="T17" fmla="*/ 97 h 1156"/>
                <a:gd name="T18" fmla="*/ 34 w 1193"/>
                <a:gd name="T19" fmla="*/ 98 h 1156"/>
                <a:gd name="T20" fmla="*/ 19 w 1193"/>
                <a:gd name="T21" fmla="*/ 103 h 1156"/>
                <a:gd name="T22" fmla="*/ 0 w 1193"/>
                <a:gd name="T23" fmla="*/ 108 h 1156"/>
                <a:gd name="T24" fmla="*/ 1 w 1193"/>
                <a:gd name="T25" fmla="*/ 124 h 1156"/>
                <a:gd name="T26" fmla="*/ 12 w 1193"/>
                <a:gd name="T27" fmla="*/ 121 h 1156"/>
                <a:gd name="T28" fmla="*/ 15 w 1193"/>
                <a:gd name="T29" fmla="*/ 114 h 1156"/>
                <a:gd name="T30" fmla="*/ 17 w 1193"/>
                <a:gd name="T31" fmla="*/ 128 h 1156"/>
                <a:gd name="T32" fmla="*/ 24 w 1193"/>
                <a:gd name="T33" fmla="*/ 139 h 1156"/>
                <a:gd name="T34" fmla="*/ 46 w 1193"/>
                <a:gd name="T35" fmla="*/ 143 h 1156"/>
                <a:gd name="T36" fmla="*/ 43 w 1193"/>
                <a:gd name="T37" fmla="*/ 135 h 1156"/>
                <a:gd name="T38" fmla="*/ 32 w 1193"/>
                <a:gd name="T39" fmla="*/ 121 h 1156"/>
                <a:gd name="T40" fmla="*/ 41 w 1193"/>
                <a:gd name="T41" fmla="*/ 115 h 1156"/>
                <a:gd name="T42" fmla="*/ 46 w 1193"/>
                <a:gd name="T43" fmla="*/ 128 h 1156"/>
                <a:gd name="T44" fmla="*/ 61 w 1193"/>
                <a:gd name="T45" fmla="*/ 142 h 1156"/>
                <a:gd name="T46" fmla="*/ 81 w 1193"/>
                <a:gd name="T47" fmla="*/ 142 h 1156"/>
                <a:gd name="T48" fmla="*/ 59 w 1193"/>
                <a:gd name="T49" fmla="*/ 126 h 1156"/>
                <a:gd name="T50" fmla="*/ 49 w 1193"/>
                <a:gd name="T51" fmla="*/ 115 h 1156"/>
                <a:gd name="T52" fmla="*/ 54 w 1193"/>
                <a:gd name="T53" fmla="*/ 110 h 1156"/>
                <a:gd name="T54" fmla="*/ 62 w 1193"/>
                <a:gd name="T55" fmla="*/ 120 h 1156"/>
                <a:gd name="T56" fmla="*/ 77 w 1193"/>
                <a:gd name="T57" fmla="*/ 132 h 1156"/>
                <a:gd name="T58" fmla="*/ 89 w 1193"/>
                <a:gd name="T59" fmla="*/ 139 h 1156"/>
                <a:gd name="T60" fmla="*/ 104 w 1193"/>
                <a:gd name="T61" fmla="*/ 141 h 1156"/>
                <a:gd name="T62" fmla="*/ 94 w 1193"/>
                <a:gd name="T63" fmla="*/ 132 h 1156"/>
                <a:gd name="T64" fmla="*/ 82 w 1193"/>
                <a:gd name="T65" fmla="*/ 121 h 1156"/>
                <a:gd name="T66" fmla="*/ 86 w 1193"/>
                <a:gd name="T67" fmla="*/ 115 h 1156"/>
                <a:gd name="T68" fmla="*/ 92 w 1193"/>
                <a:gd name="T69" fmla="*/ 125 h 1156"/>
                <a:gd name="T70" fmla="*/ 104 w 1193"/>
                <a:gd name="T71" fmla="*/ 135 h 1156"/>
                <a:gd name="T72" fmla="*/ 119 w 1193"/>
                <a:gd name="T73" fmla="*/ 136 h 1156"/>
                <a:gd name="T74" fmla="*/ 127 w 1193"/>
                <a:gd name="T75" fmla="*/ 123 h 1156"/>
                <a:gd name="T76" fmla="*/ 100 w 1193"/>
                <a:gd name="T77" fmla="*/ 118 h 1156"/>
                <a:gd name="T78" fmla="*/ 83 w 1193"/>
                <a:gd name="T79" fmla="*/ 108 h 1156"/>
                <a:gd name="T80" fmla="*/ 80 w 1193"/>
                <a:gd name="T81" fmla="*/ 98 h 1156"/>
                <a:gd name="T82" fmla="*/ 87 w 1193"/>
                <a:gd name="T83" fmla="*/ 103 h 1156"/>
                <a:gd name="T84" fmla="*/ 105 w 1193"/>
                <a:gd name="T85" fmla="*/ 116 h 1156"/>
                <a:gd name="T86" fmla="*/ 127 w 1193"/>
                <a:gd name="T87" fmla="*/ 123 h 1156"/>
                <a:gd name="T88" fmla="*/ 131 w 1193"/>
                <a:gd name="T89" fmla="*/ 95 h 1156"/>
                <a:gd name="T90" fmla="*/ 119 w 1193"/>
                <a:gd name="T91" fmla="*/ 92 h 1156"/>
                <a:gd name="T92" fmla="*/ 93 w 1193"/>
                <a:gd name="T93" fmla="*/ 94 h 1156"/>
                <a:gd name="T94" fmla="*/ 89 w 1193"/>
                <a:gd name="T95" fmla="*/ 89 h 1156"/>
                <a:gd name="T96" fmla="*/ 102 w 1193"/>
                <a:gd name="T97" fmla="*/ 91 h 1156"/>
                <a:gd name="T98" fmla="*/ 131 w 1193"/>
                <a:gd name="T99" fmla="*/ 85 h 1156"/>
                <a:gd name="T100" fmla="*/ 132 w 1193"/>
                <a:gd name="T101" fmla="*/ 60 h 1156"/>
                <a:gd name="T102" fmla="*/ 132 w 1193"/>
                <a:gd name="T103" fmla="*/ 33 h 1156"/>
                <a:gd name="T104" fmla="*/ 117 w 1193"/>
                <a:gd name="T105" fmla="*/ 19 h 1156"/>
                <a:gd name="T106" fmla="*/ 132 w 1193"/>
                <a:gd name="T107" fmla="*/ 25 h 1156"/>
                <a:gd name="T108" fmla="*/ 124 w 1193"/>
                <a:gd name="T109" fmla="*/ 8 h 1156"/>
                <a:gd name="T110" fmla="*/ 109 w 1193"/>
                <a:gd name="T111" fmla="*/ 0 h 1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3"/>
                <a:gd name="T169" fmla="*/ 0 h 1156"/>
                <a:gd name="T170" fmla="*/ 1193 w 1193"/>
                <a:gd name="T171" fmla="*/ 1156 h 1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3" h="1156">
                  <a:moveTo>
                    <a:pt x="975" y="0"/>
                  </a:moveTo>
                  <a:lnTo>
                    <a:pt x="835" y="43"/>
                  </a:lnTo>
                  <a:lnTo>
                    <a:pt x="770" y="100"/>
                  </a:lnTo>
                  <a:lnTo>
                    <a:pt x="732" y="213"/>
                  </a:lnTo>
                  <a:lnTo>
                    <a:pt x="732" y="319"/>
                  </a:lnTo>
                  <a:lnTo>
                    <a:pt x="752" y="380"/>
                  </a:lnTo>
                  <a:lnTo>
                    <a:pt x="739" y="486"/>
                  </a:lnTo>
                  <a:lnTo>
                    <a:pt x="739" y="568"/>
                  </a:lnTo>
                  <a:lnTo>
                    <a:pt x="758" y="588"/>
                  </a:lnTo>
                  <a:lnTo>
                    <a:pt x="739" y="618"/>
                  </a:lnTo>
                  <a:lnTo>
                    <a:pt x="726" y="649"/>
                  </a:lnTo>
                  <a:lnTo>
                    <a:pt x="752" y="681"/>
                  </a:lnTo>
                  <a:lnTo>
                    <a:pt x="752" y="713"/>
                  </a:lnTo>
                  <a:lnTo>
                    <a:pt x="700" y="725"/>
                  </a:lnTo>
                  <a:lnTo>
                    <a:pt x="707" y="757"/>
                  </a:lnTo>
                  <a:lnTo>
                    <a:pt x="655" y="775"/>
                  </a:lnTo>
                  <a:lnTo>
                    <a:pt x="609" y="763"/>
                  </a:lnTo>
                  <a:lnTo>
                    <a:pt x="578" y="775"/>
                  </a:lnTo>
                  <a:lnTo>
                    <a:pt x="436" y="795"/>
                  </a:lnTo>
                  <a:lnTo>
                    <a:pt x="309" y="789"/>
                  </a:lnTo>
                  <a:lnTo>
                    <a:pt x="226" y="795"/>
                  </a:lnTo>
                  <a:lnTo>
                    <a:pt x="173" y="827"/>
                  </a:lnTo>
                  <a:lnTo>
                    <a:pt x="45" y="827"/>
                  </a:lnTo>
                  <a:lnTo>
                    <a:pt x="0" y="869"/>
                  </a:lnTo>
                  <a:lnTo>
                    <a:pt x="0" y="918"/>
                  </a:lnTo>
                  <a:lnTo>
                    <a:pt x="6" y="999"/>
                  </a:lnTo>
                  <a:lnTo>
                    <a:pt x="110" y="1024"/>
                  </a:lnTo>
                  <a:lnTo>
                    <a:pt x="110" y="973"/>
                  </a:lnTo>
                  <a:lnTo>
                    <a:pt x="116" y="930"/>
                  </a:lnTo>
                  <a:lnTo>
                    <a:pt x="135" y="912"/>
                  </a:lnTo>
                  <a:lnTo>
                    <a:pt x="143" y="961"/>
                  </a:lnTo>
                  <a:lnTo>
                    <a:pt x="149" y="1024"/>
                  </a:lnTo>
                  <a:lnTo>
                    <a:pt x="173" y="1062"/>
                  </a:lnTo>
                  <a:lnTo>
                    <a:pt x="218" y="1113"/>
                  </a:lnTo>
                  <a:lnTo>
                    <a:pt x="326" y="1136"/>
                  </a:lnTo>
                  <a:lnTo>
                    <a:pt x="409" y="1150"/>
                  </a:lnTo>
                  <a:lnTo>
                    <a:pt x="507" y="1156"/>
                  </a:lnTo>
                  <a:lnTo>
                    <a:pt x="385" y="1087"/>
                  </a:lnTo>
                  <a:lnTo>
                    <a:pt x="302" y="1024"/>
                  </a:lnTo>
                  <a:lnTo>
                    <a:pt x="283" y="973"/>
                  </a:lnTo>
                  <a:lnTo>
                    <a:pt x="296" y="930"/>
                  </a:lnTo>
                  <a:lnTo>
                    <a:pt x="364" y="924"/>
                  </a:lnTo>
                  <a:lnTo>
                    <a:pt x="391" y="973"/>
                  </a:lnTo>
                  <a:lnTo>
                    <a:pt x="409" y="1031"/>
                  </a:lnTo>
                  <a:lnTo>
                    <a:pt x="474" y="1092"/>
                  </a:lnTo>
                  <a:lnTo>
                    <a:pt x="546" y="1143"/>
                  </a:lnTo>
                  <a:lnTo>
                    <a:pt x="617" y="1150"/>
                  </a:lnTo>
                  <a:lnTo>
                    <a:pt x="726" y="1143"/>
                  </a:lnTo>
                  <a:lnTo>
                    <a:pt x="609" y="1055"/>
                  </a:lnTo>
                  <a:lnTo>
                    <a:pt x="526" y="1011"/>
                  </a:lnTo>
                  <a:lnTo>
                    <a:pt x="462" y="961"/>
                  </a:lnTo>
                  <a:lnTo>
                    <a:pt x="442" y="924"/>
                  </a:lnTo>
                  <a:lnTo>
                    <a:pt x="448" y="886"/>
                  </a:lnTo>
                  <a:lnTo>
                    <a:pt x="487" y="881"/>
                  </a:lnTo>
                  <a:lnTo>
                    <a:pt x="532" y="918"/>
                  </a:lnTo>
                  <a:lnTo>
                    <a:pt x="558" y="967"/>
                  </a:lnTo>
                  <a:lnTo>
                    <a:pt x="617" y="1031"/>
                  </a:lnTo>
                  <a:lnTo>
                    <a:pt x="687" y="1062"/>
                  </a:lnTo>
                  <a:lnTo>
                    <a:pt x="739" y="1092"/>
                  </a:lnTo>
                  <a:lnTo>
                    <a:pt x="796" y="1118"/>
                  </a:lnTo>
                  <a:lnTo>
                    <a:pt x="861" y="1130"/>
                  </a:lnTo>
                  <a:lnTo>
                    <a:pt x="937" y="1130"/>
                  </a:lnTo>
                  <a:lnTo>
                    <a:pt x="1011" y="1117"/>
                  </a:lnTo>
                  <a:lnTo>
                    <a:pt x="847" y="1062"/>
                  </a:lnTo>
                  <a:lnTo>
                    <a:pt x="784" y="1031"/>
                  </a:lnTo>
                  <a:lnTo>
                    <a:pt x="739" y="973"/>
                  </a:lnTo>
                  <a:lnTo>
                    <a:pt x="732" y="924"/>
                  </a:lnTo>
                  <a:lnTo>
                    <a:pt x="770" y="924"/>
                  </a:lnTo>
                  <a:lnTo>
                    <a:pt x="791" y="967"/>
                  </a:lnTo>
                  <a:lnTo>
                    <a:pt x="822" y="1005"/>
                  </a:lnTo>
                  <a:lnTo>
                    <a:pt x="874" y="1044"/>
                  </a:lnTo>
                  <a:lnTo>
                    <a:pt x="930" y="1082"/>
                  </a:lnTo>
                  <a:lnTo>
                    <a:pt x="1006" y="1114"/>
                  </a:lnTo>
                  <a:lnTo>
                    <a:pt x="1065" y="1092"/>
                  </a:lnTo>
                  <a:lnTo>
                    <a:pt x="1091" y="1062"/>
                  </a:lnTo>
                  <a:lnTo>
                    <a:pt x="1136" y="986"/>
                  </a:lnTo>
                  <a:lnTo>
                    <a:pt x="1052" y="967"/>
                  </a:lnTo>
                  <a:lnTo>
                    <a:pt x="894" y="950"/>
                  </a:lnTo>
                  <a:lnTo>
                    <a:pt x="796" y="906"/>
                  </a:lnTo>
                  <a:lnTo>
                    <a:pt x="745" y="864"/>
                  </a:lnTo>
                  <a:lnTo>
                    <a:pt x="726" y="812"/>
                  </a:lnTo>
                  <a:lnTo>
                    <a:pt x="719" y="789"/>
                  </a:lnTo>
                  <a:lnTo>
                    <a:pt x="745" y="789"/>
                  </a:lnTo>
                  <a:lnTo>
                    <a:pt x="778" y="827"/>
                  </a:lnTo>
                  <a:lnTo>
                    <a:pt x="828" y="892"/>
                  </a:lnTo>
                  <a:lnTo>
                    <a:pt x="943" y="930"/>
                  </a:lnTo>
                  <a:lnTo>
                    <a:pt x="1052" y="963"/>
                  </a:lnTo>
                  <a:lnTo>
                    <a:pt x="1136" y="986"/>
                  </a:lnTo>
                  <a:lnTo>
                    <a:pt x="1169" y="856"/>
                  </a:lnTo>
                  <a:lnTo>
                    <a:pt x="1175" y="763"/>
                  </a:lnTo>
                  <a:lnTo>
                    <a:pt x="1175" y="680"/>
                  </a:lnTo>
                  <a:lnTo>
                    <a:pt x="1065" y="737"/>
                  </a:lnTo>
                  <a:lnTo>
                    <a:pt x="937" y="763"/>
                  </a:lnTo>
                  <a:lnTo>
                    <a:pt x="835" y="757"/>
                  </a:lnTo>
                  <a:lnTo>
                    <a:pt x="808" y="745"/>
                  </a:lnTo>
                  <a:lnTo>
                    <a:pt x="796" y="713"/>
                  </a:lnTo>
                  <a:lnTo>
                    <a:pt x="855" y="713"/>
                  </a:lnTo>
                  <a:lnTo>
                    <a:pt x="917" y="731"/>
                  </a:lnTo>
                  <a:lnTo>
                    <a:pt x="1068" y="737"/>
                  </a:lnTo>
                  <a:lnTo>
                    <a:pt x="1175" y="681"/>
                  </a:lnTo>
                  <a:lnTo>
                    <a:pt x="1181" y="562"/>
                  </a:lnTo>
                  <a:lnTo>
                    <a:pt x="1188" y="481"/>
                  </a:lnTo>
                  <a:lnTo>
                    <a:pt x="1193" y="399"/>
                  </a:lnTo>
                  <a:lnTo>
                    <a:pt x="1181" y="263"/>
                  </a:lnTo>
                  <a:lnTo>
                    <a:pt x="1149" y="213"/>
                  </a:lnTo>
                  <a:lnTo>
                    <a:pt x="1052" y="151"/>
                  </a:lnTo>
                  <a:lnTo>
                    <a:pt x="1084" y="157"/>
                  </a:lnTo>
                  <a:lnTo>
                    <a:pt x="1181" y="200"/>
                  </a:lnTo>
                  <a:lnTo>
                    <a:pt x="1142" y="113"/>
                  </a:lnTo>
                  <a:lnTo>
                    <a:pt x="1110" y="68"/>
                  </a:lnTo>
                  <a:lnTo>
                    <a:pt x="1084" y="3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4" name="Freeform 139"/>
            <p:cNvSpPr>
              <a:spLocks/>
            </p:cNvSpPr>
            <p:nvPr/>
          </p:nvSpPr>
          <p:spPr bwMode="auto">
            <a:xfrm>
              <a:off x="2749" y="3705"/>
              <a:ext cx="33" cy="33"/>
            </a:xfrm>
            <a:custGeom>
              <a:avLst/>
              <a:gdLst>
                <a:gd name="T0" fmla="*/ 0 w 300"/>
                <a:gd name="T1" fmla="*/ 0 h 261"/>
                <a:gd name="T2" fmla="*/ 0 w 300"/>
                <a:gd name="T3" fmla="*/ 3 h 261"/>
                <a:gd name="T4" fmla="*/ 4 w 300"/>
                <a:gd name="T5" fmla="*/ 9 h 261"/>
                <a:gd name="T6" fmla="*/ 8 w 300"/>
                <a:gd name="T7" fmla="*/ 12 h 261"/>
                <a:gd name="T8" fmla="*/ 17 w 300"/>
                <a:gd name="T9" fmla="*/ 20 h 261"/>
                <a:gd name="T10" fmla="*/ 21 w 300"/>
                <a:gd name="T11" fmla="*/ 23 h 261"/>
                <a:gd name="T12" fmla="*/ 29 w 300"/>
                <a:gd name="T13" fmla="*/ 30 h 261"/>
                <a:gd name="T14" fmla="*/ 20 w 300"/>
                <a:gd name="T15" fmla="*/ 27 h 261"/>
                <a:gd name="T16" fmla="*/ 11 w 300"/>
                <a:gd name="T17" fmla="*/ 24 h 261"/>
                <a:gd name="T18" fmla="*/ 2 w 300"/>
                <a:gd name="T19" fmla="*/ 23 h 261"/>
                <a:gd name="T20" fmla="*/ 3 w 300"/>
                <a:gd name="T21" fmla="*/ 26 h 261"/>
                <a:gd name="T22" fmla="*/ 17 w 300"/>
                <a:gd name="T23" fmla="*/ 29 h 261"/>
                <a:gd name="T24" fmla="*/ 25 w 300"/>
                <a:gd name="T25" fmla="*/ 32 h 261"/>
                <a:gd name="T26" fmla="*/ 29 w 300"/>
                <a:gd name="T27" fmla="*/ 33 h 261"/>
                <a:gd name="T28" fmla="*/ 33 w 300"/>
                <a:gd name="T29" fmla="*/ 32 h 261"/>
                <a:gd name="T30" fmla="*/ 33 w 300"/>
                <a:gd name="T31" fmla="*/ 28 h 261"/>
                <a:gd name="T32" fmla="*/ 30 w 300"/>
                <a:gd name="T33" fmla="*/ 25 h 261"/>
                <a:gd name="T34" fmla="*/ 26 w 300"/>
                <a:gd name="T35" fmla="*/ 20 h 261"/>
                <a:gd name="T36" fmla="*/ 21 w 300"/>
                <a:gd name="T37" fmla="*/ 14 h 261"/>
                <a:gd name="T38" fmla="*/ 16 w 300"/>
                <a:gd name="T39" fmla="*/ 7 h 261"/>
                <a:gd name="T40" fmla="*/ 10 w 300"/>
                <a:gd name="T41" fmla="*/ 2 h 261"/>
                <a:gd name="T42" fmla="*/ 4 w 300"/>
                <a:gd name="T43" fmla="*/ 0 h 261"/>
                <a:gd name="T44" fmla="*/ 0 w 300"/>
                <a:gd name="T45" fmla="*/ 0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261"/>
                <a:gd name="T71" fmla="*/ 300 w 300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261">
                  <a:moveTo>
                    <a:pt x="0" y="0"/>
                  </a:moveTo>
                  <a:lnTo>
                    <a:pt x="0" y="20"/>
                  </a:lnTo>
                  <a:lnTo>
                    <a:pt x="39" y="71"/>
                  </a:lnTo>
                  <a:lnTo>
                    <a:pt x="76" y="98"/>
                  </a:lnTo>
                  <a:lnTo>
                    <a:pt x="155" y="157"/>
                  </a:lnTo>
                  <a:lnTo>
                    <a:pt x="188" y="181"/>
                  </a:lnTo>
                  <a:lnTo>
                    <a:pt x="264" y="238"/>
                  </a:lnTo>
                  <a:lnTo>
                    <a:pt x="181" y="212"/>
                  </a:lnTo>
                  <a:lnTo>
                    <a:pt x="98" y="187"/>
                  </a:lnTo>
                  <a:lnTo>
                    <a:pt x="16" y="181"/>
                  </a:lnTo>
                  <a:lnTo>
                    <a:pt x="23" y="206"/>
                  </a:lnTo>
                  <a:lnTo>
                    <a:pt x="155" y="230"/>
                  </a:lnTo>
                  <a:lnTo>
                    <a:pt x="226" y="255"/>
                  </a:lnTo>
                  <a:lnTo>
                    <a:pt x="264" y="261"/>
                  </a:lnTo>
                  <a:lnTo>
                    <a:pt x="297" y="251"/>
                  </a:lnTo>
                  <a:lnTo>
                    <a:pt x="300" y="220"/>
                  </a:lnTo>
                  <a:lnTo>
                    <a:pt x="274" y="198"/>
                  </a:lnTo>
                  <a:lnTo>
                    <a:pt x="236" y="161"/>
                  </a:lnTo>
                  <a:lnTo>
                    <a:pt x="191" y="112"/>
                  </a:lnTo>
                  <a:lnTo>
                    <a:pt x="147" y="55"/>
                  </a:lnTo>
                  <a:lnTo>
                    <a:pt x="92" y="17"/>
                  </a:lnTo>
                  <a:lnTo>
                    <a:pt x="3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5" name="Freeform 140"/>
            <p:cNvSpPr>
              <a:spLocks/>
            </p:cNvSpPr>
            <p:nvPr/>
          </p:nvSpPr>
          <p:spPr bwMode="auto">
            <a:xfrm>
              <a:off x="2750" y="3678"/>
              <a:ext cx="31" cy="42"/>
            </a:xfrm>
            <a:custGeom>
              <a:avLst/>
              <a:gdLst>
                <a:gd name="T0" fmla="*/ 6 w 275"/>
                <a:gd name="T1" fmla="*/ 0 h 342"/>
                <a:gd name="T2" fmla="*/ 1 w 275"/>
                <a:gd name="T3" fmla="*/ 1 h 342"/>
                <a:gd name="T4" fmla="*/ 0 w 275"/>
                <a:gd name="T5" fmla="*/ 5 h 342"/>
                <a:gd name="T6" fmla="*/ 0 w 275"/>
                <a:gd name="T7" fmla="*/ 8 h 342"/>
                <a:gd name="T8" fmla="*/ 3 w 275"/>
                <a:gd name="T9" fmla="*/ 12 h 342"/>
                <a:gd name="T10" fmla="*/ 7 w 275"/>
                <a:gd name="T11" fmla="*/ 14 h 342"/>
                <a:gd name="T12" fmla="*/ 13 w 275"/>
                <a:gd name="T13" fmla="*/ 18 h 342"/>
                <a:gd name="T14" fmla="*/ 20 w 275"/>
                <a:gd name="T15" fmla="*/ 24 h 342"/>
                <a:gd name="T16" fmla="*/ 24 w 275"/>
                <a:gd name="T17" fmla="*/ 32 h 342"/>
                <a:gd name="T18" fmla="*/ 30 w 275"/>
                <a:gd name="T19" fmla="*/ 40 h 342"/>
                <a:gd name="T20" fmla="*/ 31 w 275"/>
                <a:gd name="T21" fmla="*/ 42 h 342"/>
                <a:gd name="T22" fmla="*/ 30 w 275"/>
                <a:gd name="T23" fmla="*/ 33 h 342"/>
                <a:gd name="T24" fmla="*/ 28 w 275"/>
                <a:gd name="T25" fmla="*/ 24 h 342"/>
                <a:gd name="T26" fmla="*/ 26 w 275"/>
                <a:gd name="T27" fmla="*/ 17 h 342"/>
                <a:gd name="T28" fmla="*/ 22 w 275"/>
                <a:gd name="T29" fmla="*/ 10 h 342"/>
                <a:gd name="T30" fmla="*/ 10 w 275"/>
                <a:gd name="T31" fmla="*/ 1 h 342"/>
                <a:gd name="T32" fmla="*/ 6 w 275"/>
                <a:gd name="T33" fmla="*/ 0 h 3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5"/>
                <a:gd name="T52" fmla="*/ 0 h 342"/>
                <a:gd name="T53" fmla="*/ 275 w 275"/>
                <a:gd name="T54" fmla="*/ 342 h 3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5" h="342">
                  <a:moveTo>
                    <a:pt x="52" y="0"/>
                  </a:moveTo>
                  <a:lnTo>
                    <a:pt x="13" y="6"/>
                  </a:lnTo>
                  <a:lnTo>
                    <a:pt x="0" y="38"/>
                  </a:lnTo>
                  <a:lnTo>
                    <a:pt x="4" y="64"/>
                  </a:lnTo>
                  <a:lnTo>
                    <a:pt x="27" y="100"/>
                  </a:lnTo>
                  <a:lnTo>
                    <a:pt x="58" y="110"/>
                  </a:lnTo>
                  <a:lnTo>
                    <a:pt x="118" y="147"/>
                  </a:lnTo>
                  <a:lnTo>
                    <a:pt x="175" y="193"/>
                  </a:lnTo>
                  <a:lnTo>
                    <a:pt x="216" y="257"/>
                  </a:lnTo>
                  <a:lnTo>
                    <a:pt x="262" y="323"/>
                  </a:lnTo>
                  <a:lnTo>
                    <a:pt x="275" y="342"/>
                  </a:lnTo>
                  <a:lnTo>
                    <a:pt x="262" y="265"/>
                  </a:lnTo>
                  <a:lnTo>
                    <a:pt x="252" y="196"/>
                  </a:lnTo>
                  <a:lnTo>
                    <a:pt x="229" y="138"/>
                  </a:lnTo>
                  <a:lnTo>
                    <a:pt x="192" y="85"/>
                  </a:lnTo>
                  <a:lnTo>
                    <a:pt x="92" y="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6" name="Freeform 141"/>
            <p:cNvSpPr>
              <a:spLocks/>
            </p:cNvSpPr>
            <p:nvPr/>
          </p:nvSpPr>
          <p:spPr bwMode="auto">
            <a:xfrm>
              <a:off x="2745" y="3635"/>
              <a:ext cx="32" cy="25"/>
            </a:xfrm>
            <a:custGeom>
              <a:avLst/>
              <a:gdLst>
                <a:gd name="T0" fmla="*/ 0 w 292"/>
                <a:gd name="T1" fmla="*/ 25 h 198"/>
                <a:gd name="T2" fmla="*/ 5 w 292"/>
                <a:gd name="T3" fmla="*/ 20 h 198"/>
                <a:gd name="T4" fmla="*/ 14 w 292"/>
                <a:gd name="T5" fmla="*/ 16 h 198"/>
                <a:gd name="T6" fmla="*/ 21 w 292"/>
                <a:gd name="T7" fmla="*/ 14 h 198"/>
                <a:gd name="T8" fmla="*/ 32 w 292"/>
                <a:gd name="T9" fmla="*/ 0 h 198"/>
                <a:gd name="T10" fmla="*/ 24 w 292"/>
                <a:gd name="T11" fmla="*/ 5 h 198"/>
                <a:gd name="T12" fmla="*/ 16 w 292"/>
                <a:gd name="T13" fmla="*/ 9 h 198"/>
                <a:gd name="T14" fmla="*/ 10 w 292"/>
                <a:gd name="T15" fmla="*/ 13 h 198"/>
                <a:gd name="T16" fmla="*/ 8 w 292"/>
                <a:gd name="T17" fmla="*/ 16 h 198"/>
                <a:gd name="T18" fmla="*/ 0 w 292"/>
                <a:gd name="T19" fmla="*/ 25 h 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198"/>
                <a:gd name="T32" fmla="*/ 292 w 292"/>
                <a:gd name="T33" fmla="*/ 198 h 1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198">
                  <a:moveTo>
                    <a:pt x="0" y="198"/>
                  </a:moveTo>
                  <a:lnTo>
                    <a:pt x="50" y="155"/>
                  </a:lnTo>
                  <a:lnTo>
                    <a:pt x="132" y="124"/>
                  </a:lnTo>
                  <a:lnTo>
                    <a:pt x="189" y="110"/>
                  </a:lnTo>
                  <a:lnTo>
                    <a:pt x="292" y="0"/>
                  </a:lnTo>
                  <a:lnTo>
                    <a:pt x="215" y="43"/>
                  </a:lnTo>
                  <a:lnTo>
                    <a:pt x="145" y="73"/>
                  </a:lnTo>
                  <a:lnTo>
                    <a:pt x="95" y="99"/>
                  </a:lnTo>
                  <a:lnTo>
                    <a:pt x="69" y="124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7" name="Freeform 142"/>
            <p:cNvSpPr>
              <a:spLocks/>
            </p:cNvSpPr>
            <p:nvPr/>
          </p:nvSpPr>
          <p:spPr bwMode="auto">
            <a:xfrm>
              <a:off x="2721" y="3681"/>
              <a:ext cx="18" cy="64"/>
            </a:xfrm>
            <a:custGeom>
              <a:avLst/>
              <a:gdLst>
                <a:gd name="T0" fmla="*/ 0 w 164"/>
                <a:gd name="T1" fmla="*/ 64 h 512"/>
                <a:gd name="T2" fmla="*/ 9 w 164"/>
                <a:gd name="T3" fmla="*/ 64 h 512"/>
                <a:gd name="T4" fmla="*/ 12 w 164"/>
                <a:gd name="T5" fmla="*/ 63 h 512"/>
                <a:gd name="T6" fmla="*/ 12 w 164"/>
                <a:gd name="T7" fmla="*/ 61 h 512"/>
                <a:gd name="T8" fmla="*/ 14 w 164"/>
                <a:gd name="T9" fmla="*/ 58 h 512"/>
                <a:gd name="T10" fmla="*/ 17 w 164"/>
                <a:gd name="T11" fmla="*/ 56 h 512"/>
                <a:gd name="T12" fmla="*/ 15 w 164"/>
                <a:gd name="T13" fmla="*/ 54 h 512"/>
                <a:gd name="T14" fmla="*/ 15 w 164"/>
                <a:gd name="T15" fmla="*/ 51 h 512"/>
                <a:gd name="T16" fmla="*/ 17 w 164"/>
                <a:gd name="T17" fmla="*/ 47 h 512"/>
                <a:gd name="T18" fmla="*/ 17 w 164"/>
                <a:gd name="T19" fmla="*/ 43 h 512"/>
                <a:gd name="T20" fmla="*/ 16 w 164"/>
                <a:gd name="T21" fmla="*/ 38 h 512"/>
                <a:gd name="T22" fmla="*/ 16 w 164"/>
                <a:gd name="T23" fmla="*/ 28 h 512"/>
                <a:gd name="T24" fmla="*/ 18 w 164"/>
                <a:gd name="T25" fmla="*/ 19 h 512"/>
                <a:gd name="T26" fmla="*/ 17 w 164"/>
                <a:gd name="T27" fmla="*/ 12 h 512"/>
                <a:gd name="T28" fmla="*/ 17 w 164"/>
                <a:gd name="T29" fmla="*/ 0 h 512"/>
                <a:gd name="T30" fmla="*/ 12 w 164"/>
                <a:gd name="T31" fmla="*/ 18 h 512"/>
                <a:gd name="T32" fmla="*/ 7 w 164"/>
                <a:gd name="T33" fmla="*/ 34 h 512"/>
                <a:gd name="T34" fmla="*/ 4 w 164"/>
                <a:gd name="T35" fmla="*/ 52 h 512"/>
                <a:gd name="T36" fmla="*/ 0 w 164"/>
                <a:gd name="T37" fmla="*/ 64 h 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512"/>
                <a:gd name="T59" fmla="*/ 164 w 164"/>
                <a:gd name="T60" fmla="*/ 512 h 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512">
                  <a:moveTo>
                    <a:pt x="0" y="512"/>
                  </a:moveTo>
                  <a:lnTo>
                    <a:pt x="81" y="512"/>
                  </a:lnTo>
                  <a:lnTo>
                    <a:pt x="108" y="506"/>
                  </a:lnTo>
                  <a:lnTo>
                    <a:pt x="108" y="486"/>
                  </a:lnTo>
                  <a:lnTo>
                    <a:pt x="126" y="468"/>
                  </a:lnTo>
                  <a:lnTo>
                    <a:pt x="152" y="448"/>
                  </a:lnTo>
                  <a:lnTo>
                    <a:pt x="139" y="431"/>
                  </a:lnTo>
                  <a:lnTo>
                    <a:pt x="139" y="405"/>
                  </a:lnTo>
                  <a:lnTo>
                    <a:pt x="158" y="374"/>
                  </a:lnTo>
                  <a:lnTo>
                    <a:pt x="158" y="343"/>
                  </a:lnTo>
                  <a:lnTo>
                    <a:pt x="146" y="305"/>
                  </a:lnTo>
                  <a:lnTo>
                    <a:pt x="146" y="223"/>
                  </a:lnTo>
                  <a:lnTo>
                    <a:pt x="164" y="149"/>
                  </a:lnTo>
                  <a:lnTo>
                    <a:pt x="158" y="94"/>
                  </a:lnTo>
                  <a:lnTo>
                    <a:pt x="158" y="0"/>
                  </a:lnTo>
                  <a:lnTo>
                    <a:pt x="108" y="142"/>
                  </a:lnTo>
                  <a:lnTo>
                    <a:pt x="63" y="274"/>
                  </a:lnTo>
                  <a:lnTo>
                    <a:pt x="32" y="416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8" name="Freeform 143"/>
            <p:cNvSpPr>
              <a:spLocks/>
            </p:cNvSpPr>
            <p:nvPr/>
          </p:nvSpPr>
          <p:spPr bwMode="auto">
            <a:xfrm>
              <a:off x="2748" y="3750"/>
              <a:ext cx="32" cy="12"/>
            </a:xfrm>
            <a:custGeom>
              <a:avLst/>
              <a:gdLst>
                <a:gd name="T0" fmla="*/ 26 w 294"/>
                <a:gd name="T1" fmla="*/ 6 h 96"/>
                <a:gd name="T2" fmla="*/ 19 w 294"/>
                <a:gd name="T3" fmla="*/ 2 h 96"/>
                <a:gd name="T4" fmla="*/ 12 w 294"/>
                <a:gd name="T5" fmla="*/ 1 h 96"/>
                <a:gd name="T6" fmla="*/ 4 w 294"/>
                <a:gd name="T7" fmla="*/ 0 h 96"/>
                <a:gd name="T8" fmla="*/ 0 w 294"/>
                <a:gd name="T9" fmla="*/ 1 h 96"/>
                <a:gd name="T10" fmla="*/ 2 w 294"/>
                <a:gd name="T11" fmla="*/ 5 h 96"/>
                <a:gd name="T12" fmla="*/ 5 w 294"/>
                <a:gd name="T13" fmla="*/ 7 h 96"/>
                <a:gd name="T14" fmla="*/ 13 w 294"/>
                <a:gd name="T15" fmla="*/ 10 h 96"/>
                <a:gd name="T16" fmla="*/ 24 w 294"/>
                <a:gd name="T17" fmla="*/ 12 h 96"/>
                <a:gd name="T18" fmla="*/ 32 w 294"/>
                <a:gd name="T19" fmla="*/ 11 h 96"/>
                <a:gd name="T20" fmla="*/ 26 w 294"/>
                <a:gd name="T21" fmla="*/ 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4"/>
                <a:gd name="T34" fmla="*/ 0 h 96"/>
                <a:gd name="T35" fmla="*/ 294 w 294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4" h="96">
                  <a:moveTo>
                    <a:pt x="236" y="47"/>
                  </a:moveTo>
                  <a:lnTo>
                    <a:pt x="170" y="19"/>
                  </a:lnTo>
                  <a:lnTo>
                    <a:pt x="112" y="4"/>
                  </a:lnTo>
                  <a:lnTo>
                    <a:pt x="33" y="0"/>
                  </a:lnTo>
                  <a:lnTo>
                    <a:pt x="0" y="6"/>
                  </a:lnTo>
                  <a:lnTo>
                    <a:pt x="15" y="37"/>
                  </a:lnTo>
                  <a:lnTo>
                    <a:pt x="45" y="60"/>
                  </a:lnTo>
                  <a:lnTo>
                    <a:pt x="115" y="79"/>
                  </a:lnTo>
                  <a:lnTo>
                    <a:pt x="223" y="96"/>
                  </a:lnTo>
                  <a:lnTo>
                    <a:pt x="294" y="91"/>
                  </a:lnTo>
                  <a:lnTo>
                    <a:pt x="236" y="4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9" name="Freeform 144"/>
            <p:cNvSpPr>
              <a:spLocks/>
            </p:cNvSpPr>
            <p:nvPr/>
          </p:nvSpPr>
          <p:spPr bwMode="auto">
            <a:xfrm>
              <a:off x="2721" y="3756"/>
              <a:ext cx="19" cy="27"/>
            </a:xfrm>
            <a:custGeom>
              <a:avLst/>
              <a:gdLst>
                <a:gd name="T0" fmla="*/ 9 w 178"/>
                <a:gd name="T1" fmla="*/ 7 h 214"/>
                <a:gd name="T2" fmla="*/ 6 w 178"/>
                <a:gd name="T3" fmla="*/ 2 h 214"/>
                <a:gd name="T4" fmla="*/ 3 w 178"/>
                <a:gd name="T5" fmla="*/ 0 h 214"/>
                <a:gd name="T6" fmla="*/ 0 w 178"/>
                <a:gd name="T7" fmla="*/ 1 h 214"/>
                <a:gd name="T8" fmla="*/ 0 w 178"/>
                <a:gd name="T9" fmla="*/ 4 h 214"/>
                <a:gd name="T10" fmla="*/ 1 w 178"/>
                <a:gd name="T11" fmla="*/ 10 h 214"/>
                <a:gd name="T12" fmla="*/ 4 w 178"/>
                <a:gd name="T13" fmla="*/ 14 h 214"/>
                <a:gd name="T14" fmla="*/ 8 w 178"/>
                <a:gd name="T15" fmla="*/ 19 h 214"/>
                <a:gd name="T16" fmla="*/ 12 w 178"/>
                <a:gd name="T17" fmla="*/ 23 h 214"/>
                <a:gd name="T18" fmla="*/ 19 w 178"/>
                <a:gd name="T19" fmla="*/ 27 h 214"/>
                <a:gd name="T20" fmla="*/ 13 w 178"/>
                <a:gd name="T21" fmla="*/ 19 h 214"/>
                <a:gd name="T22" fmla="*/ 11 w 178"/>
                <a:gd name="T23" fmla="*/ 14 h 214"/>
                <a:gd name="T24" fmla="*/ 9 w 178"/>
                <a:gd name="T25" fmla="*/ 7 h 2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8"/>
                <a:gd name="T40" fmla="*/ 0 h 214"/>
                <a:gd name="T41" fmla="*/ 178 w 178"/>
                <a:gd name="T42" fmla="*/ 214 h 2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8" h="214">
                  <a:moveTo>
                    <a:pt x="81" y="58"/>
                  </a:moveTo>
                  <a:lnTo>
                    <a:pt x="59" y="13"/>
                  </a:lnTo>
                  <a:lnTo>
                    <a:pt x="26" y="0"/>
                  </a:lnTo>
                  <a:lnTo>
                    <a:pt x="3" y="10"/>
                  </a:lnTo>
                  <a:lnTo>
                    <a:pt x="0" y="35"/>
                  </a:lnTo>
                  <a:lnTo>
                    <a:pt x="14" y="76"/>
                  </a:lnTo>
                  <a:lnTo>
                    <a:pt x="41" y="114"/>
                  </a:lnTo>
                  <a:lnTo>
                    <a:pt x="72" y="149"/>
                  </a:lnTo>
                  <a:lnTo>
                    <a:pt x="114" y="183"/>
                  </a:lnTo>
                  <a:lnTo>
                    <a:pt x="178" y="214"/>
                  </a:lnTo>
                  <a:lnTo>
                    <a:pt x="120" y="152"/>
                  </a:lnTo>
                  <a:lnTo>
                    <a:pt x="101" y="108"/>
                  </a:lnTo>
                  <a:lnTo>
                    <a:pt x="81" y="5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0" name="Freeform 145"/>
            <p:cNvSpPr>
              <a:spLocks/>
            </p:cNvSpPr>
            <p:nvPr/>
          </p:nvSpPr>
          <p:spPr bwMode="auto">
            <a:xfrm>
              <a:off x="2753" y="3615"/>
              <a:ext cx="47" cy="32"/>
            </a:xfrm>
            <a:custGeom>
              <a:avLst/>
              <a:gdLst>
                <a:gd name="T0" fmla="*/ 0 w 425"/>
                <a:gd name="T1" fmla="*/ 32 h 259"/>
                <a:gd name="T2" fmla="*/ 1 w 425"/>
                <a:gd name="T3" fmla="*/ 19 h 259"/>
                <a:gd name="T4" fmla="*/ 11 w 425"/>
                <a:gd name="T5" fmla="*/ 14 h 259"/>
                <a:gd name="T6" fmla="*/ 25 w 425"/>
                <a:gd name="T7" fmla="*/ 9 h 259"/>
                <a:gd name="T8" fmla="*/ 34 w 425"/>
                <a:gd name="T9" fmla="*/ 4 h 259"/>
                <a:gd name="T10" fmla="*/ 43 w 425"/>
                <a:gd name="T11" fmla="*/ 0 h 259"/>
                <a:gd name="T12" fmla="*/ 47 w 425"/>
                <a:gd name="T13" fmla="*/ 9 h 259"/>
                <a:gd name="T14" fmla="*/ 38 w 425"/>
                <a:gd name="T15" fmla="*/ 15 h 259"/>
                <a:gd name="T16" fmla="*/ 28 w 425"/>
                <a:gd name="T17" fmla="*/ 18 h 259"/>
                <a:gd name="T18" fmla="*/ 20 w 425"/>
                <a:gd name="T19" fmla="*/ 21 h 259"/>
                <a:gd name="T20" fmla="*/ 11 w 425"/>
                <a:gd name="T21" fmla="*/ 27 h 259"/>
                <a:gd name="T22" fmla="*/ 0 w 425"/>
                <a:gd name="T23" fmla="*/ 32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5"/>
                <a:gd name="T37" fmla="*/ 0 h 259"/>
                <a:gd name="T38" fmla="*/ 425 w 425"/>
                <a:gd name="T39" fmla="*/ 259 h 2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5" h="259">
                  <a:moveTo>
                    <a:pt x="0" y="259"/>
                  </a:moveTo>
                  <a:lnTo>
                    <a:pt x="13" y="152"/>
                  </a:lnTo>
                  <a:lnTo>
                    <a:pt x="102" y="115"/>
                  </a:lnTo>
                  <a:lnTo>
                    <a:pt x="223" y="69"/>
                  </a:lnTo>
                  <a:lnTo>
                    <a:pt x="309" y="35"/>
                  </a:lnTo>
                  <a:lnTo>
                    <a:pt x="392" y="0"/>
                  </a:lnTo>
                  <a:lnTo>
                    <a:pt x="425" y="75"/>
                  </a:lnTo>
                  <a:lnTo>
                    <a:pt x="347" y="118"/>
                  </a:lnTo>
                  <a:lnTo>
                    <a:pt x="256" y="149"/>
                  </a:lnTo>
                  <a:lnTo>
                    <a:pt x="184" y="169"/>
                  </a:lnTo>
                  <a:lnTo>
                    <a:pt x="99" y="215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1" name="Freeform 146"/>
            <p:cNvSpPr>
              <a:spLocks/>
            </p:cNvSpPr>
            <p:nvPr/>
          </p:nvSpPr>
          <p:spPr bwMode="auto">
            <a:xfrm>
              <a:off x="2756" y="3766"/>
              <a:ext cx="98" cy="144"/>
            </a:xfrm>
            <a:custGeom>
              <a:avLst/>
              <a:gdLst>
                <a:gd name="T0" fmla="*/ 44 w 879"/>
                <a:gd name="T1" fmla="*/ 21 h 1157"/>
                <a:gd name="T2" fmla="*/ 62 w 879"/>
                <a:gd name="T3" fmla="*/ 20 h 1157"/>
                <a:gd name="T4" fmla="*/ 72 w 879"/>
                <a:gd name="T5" fmla="*/ 16 h 1157"/>
                <a:gd name="T6" fmla="*/ 76 w 879"/>
                <a:gd name="T7" fmla="*/ 11 h 1157"/>
                <a:gd name="T8" fmla="*/ 76 w 879"/>
                <a:gd name="T9" fmla="*/ 6 h 1157"/>
                <a:gd name="T10" fmla="*/ 79 w 879"/>
                <a:gd name="T11" fmla="*/ 2 h 1157"/>
                <a:gd name="T12" fmla="*/ 89 w 879"/>
                <a:gd name="T13" fmla="*/ 0 h 1157"/>
                <a:gd name="T14" fmla="*/ 98 w 879"/>
                <a:gd name="T15" fmla="*/ 1 h 1157"/>
                <a:gd name="T16" fmla="*/ 87 w 879"/>
                <a:gd name="T17" fmla="*/ 112 h 1157"/>
                <a:gd name="T18" fmla="*/ 79 w 879"/>
                <a:gd name="T19" fmla="*/ 122 h 1157"/>
                <a:gd name="T20" fmla="*/ 69 w 879"/>
                <a:gd name="T21" fmla="*/ 133 h 1157"/>
                <a:gd name="T22" fmla="*/ 55 w 879"/>
                <a:gd name="T23" fmla="*/ 140 h 1157"/>
                <a:gd name="T24" fmla="*/ 38 w 879"/>
                <a:gd name="T25" fmla="*/ 143 h 1157"/>
                <a:gd name="T26" fmla="*/ 16 w 879"/>
                <a:gd name="T27" fmla="*/ 144 h 1157"/>
                <a:gd name="T28" fmla="*/ 3 w 879"/>
                <a:gd name="T29" fmla="*/ 142 h 1157"/>
                <a:gd name="T30" fmla="*/ 0 w 879"/>
                <a:gd name="T31" fmla="*/ 134 h 1157"/>
                <a:gd name="T32" fmla="*/ 2 w 879"/>
                <a:gd name="T33" fmla="*/ 124 h 1157"/>
                <a:gd name="T34" fmla="*/ 11 w 879"/>
                <a:gd name="T35" fmla="*/ 93 h 1157"/>
                <a:gd name="T36" fmla="*/ 19 w 879"/>
                <a:gd name="T37" fmla="*/ 62 h 1157"/>
                <a:gd name="T38" fmla="*/ 22 w 879"/>
                <a:gd name="T39" fmla="*/ 38 h 1157"/>
                <a:gd name="T40" fmla="*/ 22 w 879"/>
                <a:gd name="T41" fmla="*/ 32 h 1157"/>
                <a:gd name="T42" fmla="*/ 27 w 879"/>
                <a:gd name="T43" fmla="*/ 23 h 1157"/>
                <a:gd name="T44" fmla="*/ 33 w 879"/>
                <a:gd name="T45" fmla="*/ 21 h 1157"/>
                <a:gd name="T46" fmla="*/ 44 w 879"/>
                <a:gd name="T47" fmla="*/ 21 h 11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9"/>
                <a:gd name="T73" fmla="*/ 0 h 1157"/>
                <a:gd name="T74" fmla="*/ 879 w 879"/>
                <a:gd name="T75" fmla="*/ 1157 h 11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9" h="1157">
                  <a:moveTo>
                    <a:pt x="392" y="170"/>
                  </a:moveTo>
                  <a:lnTo>
                    <a:pt x="552" y="157"/>
                  </a:lnTo>
                  <a:lnTo>
                    <a:pt x="649" y="132"/>
                  </a:lnTo>
                  <a:lnTo>
                    <a:pt x="680" y="89"/>
                  </a:lnTo>
                  <a:lnTo>
                    <a:pt x="680" y="51"/>
                  </a:lnTo>
                  <a:lnTo>
                    <a:pt x="707" y="19"/>
                  </a:lnTo>
                  <a:lnTo>
                    <a:pt x="796" y="0"/>
                  </a:lnTo>
                  <a:lnTo>
                    <a:pt x="879" y="6"/>
                  </a:lnTo>
                  <a:lnTo>
                    <a:pt x="777" y="902"/>
                  </a:lnTo>
                  <a:lnTo>
                    <a:pt x="707" y="984"/>
                  </a:lnTo>
                  <a:lnTo>
                    <a:pt x="617" y="1065"/>
                  </a:lnTo>
                  <a:lnTo>
                    <a:pt x="489" y="1127"/>
                  </a:lnTo>
                  <a:lnTo>
                    <a:pt x="340" y="1146"/>
                  </a:lnTo>
                  <a:lnTo>
                    <a:pt x="141" y="1157"/>
                  </a:lnTo>
                  <a:lnTo>
                    <a:pt x="25" y="1140"/>
                  </a:lnTo>
                  <a:lnTo>
                    <a:pt x="0" y="1076"/>
                  </a:lnTo>
                  <a:lnTo>
                    <a:pt x="14" y="995"/>
                  </a:lnTo>
                  <a:lnTo>
                    <a:pt x="97" y="745"/>
                  </a:lnTo>
                  <a:lnTo>
                    <a:pt x="166" y="496"/>
                  </a:lnTo>
                  <a:lnTo>
                    <a:pt x="198" y="307"/>
                  </a:lnTo>
                  <a:lnTo>
                    <a:pt x="198" y="257"/>
                  </a:lnTo>
                  <a:lnTo>
                    <a:pt x="244" y="188"/>
                  </a:lnTo>
                  <a:lnTo>
                    <a:pt x="296" y="170"/>
                  </a:lnTo>
                  <a:lnTo>
                    <a:pt x="392" y="17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2" name="Freeform 147"/>
            <p:cNvSpPr>
              <a:spLocks/>
            </p:cNvSpPr>
            <p:nvPr/>
          </p:nvSpPr>
          <p:spPr bwMode="auto">
            <a:xfrm>
              <a:off x="2768" y="3773"/>
              <a:ext cx="84" cy="133"/>
            </a:xfrm>
            <a:custGeom>
              <a:avLst/>
              <a:gdLst>
                <a:gd name="T0" fmla="*/ 29 w 756"/>
                <a:gd name="T1" fmla="*/ 27 h 1062"/>
                <a:gd name="T2" fmla="*/ 45 w 756"/>
                <a:gd name="T3" fmla="*/ 26 h 1062"/>
                <a:gd name="T4" fmla="*/ 61 w 756"/>
                <a:gd name="T5" fmla="*/ 23 h 1062"/>
                <a:gd name="T6" fmla="*/ 71 w 756"/>
                <a:gd name="T7" fmla="*/ 17 h 1062"/>
                <a:gd name="T8" fmla="*/ 77 w 756"/>
                <a:gd name="T9" fmla="*/ 13 h 1062"/>
                <a:gd name="T10" fmla="*/ 84 w 756"/>
                <a:gd name="T11" fmla="*/ 0 h 1062"/>
                <a:gd name="T12" fmla="*/ 73 w 756"/>
                <a:gd name="T13" fmla="*/ 102 h 1062"/>
                <a:gd name="T14" fmla="*/ 66 w 756"/>
                <a:gd name="T15" fmla="*/ 112 h 1062"/>
                <a:gd name="T16" fmla="*/ 58 w 756"/>
                <a:gd name="T17" fmla="*/ 120 h 1062"/>
                <a:gd name="T18" fmla="*/ 48 w 756"/>
                <a:gd name="T19" fmla="*/ 127 h 1062"/>
                <a:gd name="T20" fmla="*/ 40 w 756"/>
                <a:gd name="T21" fmla="*/ 130 h 1062"/>
                <a:gd name="T22" fmla="*/ 29 w 756"/>
                <a:gd name="T23" fmla="*/ 131 h 1062"/>
                <a:gd name="T24" fmla="*/ 19 w 756"/>
                <a:gd name="T25" fmla="*/ 133 h 1062"/>
                <a:gd name="T26" fmla="*/ 8 w 756"/>
                <a:gd name="T27" fmla="*/ 133 h 1062"/>
                <a:gd name="T28" fmla="*/ 3 w 756"/>
                <a:gd name="T29" fmla="*/ 131 h 1062"/>
                <a:gd name="T30" fmla="*/ 0 w 756"/>
                <a:gd name="T31" fmla="*/ 127 h 1062"/>
                <a:gd name="T32" fmla="*/ 1 w 756"/>
                <a:gd name="T33" fmla="*/ 119 h 1062"/>
                <a:gd name="T34" fmla="*/ 9 w 756"/>
                <a:gd name="T35" fmla="*/ 101 h 1062"/>
                <a:gd name="T36" fmla="*/ 21 w 756"/>
                <a:gd name="T37" fmla="*/ 40 h 1062"/>
                <a:gd name="T38" fmla="*/ 23 w 756"/>
                <a:gd name="T39" fmla="*/ 31 h 1062"/>
                <a:gd name="T40" fmla="*/ 29 w 756"/>
                <a:gd name="T41" fmla="*/ 27 h 10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6"/>
                <a:gd name="T64" fmla="*/ 0 h 1062"/>
                <a:gd name="T65" fmla="*/ 756 w 756"/>
                <a:gd name="T66" fmla="*/ 1062 h 10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6" h="1062">
                  <a:moveTo>
                    <a:pt x="261" y="212"/>
                  </a:moveTo>
                  <a:lnTo>
                    <a:pt x="404" y="206"/>
                  </a:lnTo>
                  <a:lnTo>
                    <a:pt x="551" y="181"/>
                  </a:lnTo>
                  <a:lnTo>
                    <a:pt x="640" y="138"/>
                  </a:lnTo>
                  <a:lnTo>
                    <a:pt x="691" y="100"/>
                  </a:lnTo>
                  <a:lnTo>
                    <a:pt x="756" y="0"/>
                  </a:lnTo>
                  <a:lnTo>
                    <a:pt x="660" y="817"/>
                  </a:lnTo>
                  <a:lnTo>
                    <a:pt x="595" y="893"/>
                  </a:lnTo>
                  <a:lnTo>
                    <a:pt x="525" y="962"/>
                  </a:lnTo>
                  <a:lnTo>
                    <a:pt x="436" y="1011"/>
                  </a:lnTo>
                  <a:lnTo>
                    <a:pt x="359" y="1037"/>
                  </a:lnTo>
                  <a:lnTo>
                    <a:pt x="261" y="1049"/>
                  </a:lnTo>
                  <a:lnTo>
                    <a:pt x="173" y="1062"/>
                  </a:lnTo>
                  <a:lnTo>
                    <a:pt x="70" y="1062"/>
                  </a:lnTo>
                  <a:lnTo>
                    <a:pt x="24" y="1049"/>
                  </a:lnTo>
                  <a:lnTo>
                    <a:pt x="0" y="1011"/>
                  </a:lnTo>
                  <a:lnTo>
                    <a:pt x="11" y="951"/>
                  </a:lnTo>
                  <a:lnTo>
                    <a:pt x="77" y="805"/>
                  </a:lnTo>
                  <a:lnTo>
                    <a:pt x="187" y="319"/>
                  </a:lnTo>
                  <a:lnTo>
                    <a:pt x="205" y="250"/>
                  </a:lnTo>
                  <a:lnTo>
                    <a:pt x="261" y="2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688" name="Group 148"/>
          <p:cNvGrpSpPr>
            <a:grpSpLocks/>
          </p:cNvGrpSpPr>
          <p:nvPr/>
        </p:nvGrpSpPr>
        <p:grpSpPr bwMode="auto">
          <a:xfrm>
            <a:off x="7634288" y="3082925"/>
            <a:ext cx="676275" cy="379413"/>
            <a:chOff x="2657" y="1019"/>
            <a:chExt cx="859" cy="524"/>
          </a:xfrm>
        </p:grpSpPr>
        <p:sp>
          <p:nvSpPr>
            <p:cNvPr id="71711" name="Freeform 149"/>
            <p:cNvSpPr>
              <a:spLocks/>
            </p:cNvSpPr>
            <p:nvPr/>
          </p:nvSpPr>
          <p:spPr bwMode="auto">
            <a:xfrm>
              <a:off x="3014" y="1284"/>
              <a:ext cx="222" cy="158"/>
            </a:xfrm>
            <a:custGeom>
              <a:avLst/>
              <a:gdLst>
                <a:gd name="T0" fmla="*/ 0 w 886"/>
                <a:gd name="T1" fmla="*/ 95 h 632"/>
                <a:gd name="T2" fmla="*/ 6 w 886"/>
                <a:gd name="T3" fmla="*/ 90 h 632"/>
                <a:gd name="T4" fmla="*/ 12 w 886"/>
                <a:gd name="T5" fmla="*/ 83 h 632"/>
                <a:gd name="T6" fmla="*/ 20 w 886"/>
                <a:gd name="T7" fmla="*/ 77 h 632"/>
                <a:gd name="T8" fmla="*/ 28 w 886"/>
                <a:gd name="T9" fmla="*/ 70 h 632"/>
                <a:gd name="T10" fmla="*/ 36 w 886"/>
                <a:gd name="T11" fmla="*/ 64 h 632"/>
                <a:gd name="T12" fmla="*/ 44 w 886"/>
                <a:gd name="T13" fmla="*/ 58 h 632"/>
                <a:gd name="T14" fmla="*/ 51 w 886"/>
                <a:gd name="T15" fmla="*/ 53 h 632"/>
                <a:gd name="T16" fmla="*/ 63 w 886"/>
                <a:gd name="T17" fmla="*/ 46 h 632"/>
                <a:gd name="T18" fmla="*/ 74 w 886"/>
                <a:gd name="T19" fmla="*/ 40 h 632"/>
                <a:gd name="T20" fmla="*/ 86 w 886"/>
                <a:gd name="T21" fmla="*/ 35 h 632"/>
                <a:gd name="T22" fmla="*/ 100 w 886"/>
                <a:gd name="T23" fmla="*/ 28 h 632"/>
                <a:gd name="T24" fmla="*/ 115 w 886"/>
                <a:gd name="T25" fmla="*/ 21 h 632"/>
                <a:gd name="T26" fmla="*/ 129 w 886"/>
                <a:gd name="T27" fmla="*/ 17 h 632"/>
                <a:gd name="T28" fmla="*/ 145 w 886"/>
                <a:gd name="T29" fmla="*/ 12 h 632"/>
                <a:gd name="T30" fmla="*/ 161 w 886"/>
                <a:gd name="T31" fmla="*/ 7 h 632"/>
                <a:gd name="T32" fmla="*/ 177 w 886"/>
                <a:gd name="T33" fmla="*/ 4 h 632"/>
                <a:gd name="T34" fmla="*/ 201 w 886"/>
                <a:gd name="T35" fmla="*/ 0 h 632"/>
                <a:gd name="T36" fmla="*/ 222 w 886"/>
                <a:gd name="T37" fmla="*/ 62 h 632"/>
                <a:gd name="T38" fmla="*/ 208 w 886"/>
                <a:gd name="T39" fmla="*/ 65 h 632"/>
                <a:gd name="T40" fmla="*/ 188 w 886"/>
                <a:gd name="T41" fmla="*/ 69 h 632"/>
                <a:gd name="T42" fmla="*/ 172 w 886"/>
                <a:gd name="T43" fmla="*/ 73 h 632"/>
                <a:gd name="T44" fmla="*/ 154 w 886"/>
                <a:gd name="T45" fmla="*/ 78 h 632"/>
                <a:gd name="T46" fmla="*/ 140 w 886"/>
                <a:gd name="T47" fmla="*/ 82 h 632"/>
                <a:gd name="T48" fmla="*/ 127 w 886"/>
                <a:gd name="T49" fmla="*/ 87 h 632"/>
                <a:gd name="T50" fmla="*/ 116 w 886"/>
                <a:gd name="T51" fmla="*/ 92 h 632"/>
                <a:gd name="T52" fmla="*/ 104 w 886"/>
                <a:gd name="T53" fmla="*/ 98 h 632"/>
                <a:gd name="T54" fmla="*/ 94 w 886"/>
                <a:gd name="T55" fmla="*/ 103 h 632"/>
                <a:gd name="T56" fmla="*/ 83 w 886"/>
                <a:gd name="T57" fmla="*/ 109 h 632"/>
                <a:gd name="T58" fmla="*/ 74 w 886"/>
                <a:gd name="T59" fmla="*/ 115 h 632"/>
                <a:gd name="T60" fmla="*/ 65 w 886"/>
                <a:gd name="T61" fmla="*/ 120 h 632"/>
                <a:gd name="T62" fmla="*/ 58 w 886"/>
                <a:gd name="T63" fmla="*/ 125 h 632"/>
                <a:gd name="T64" fmla="*/ 50 w 886"/>
                <a:gd name="T65" fmla="*/ 132 h 632"/>
                <a:gd name="T66" fmla="*/ 44 w 886"/>
                <a:gd name="T67" fmla="*/ 137 h 632"/>
                <a:gd name="T68" fmla="*/ 36 w 886"/>
                <a:gd name="T69" fmla="*/ 143 h 632"/>
                <a:gd name="T70" fmla="*/ 31 w 886"/>
                <a:gd name="T71" fmla="*/ 148 h 632"/>
                <a:gd name="T72" fmla="*/ 27 w 886"/>
                <a:gd name="T73" fmla="*/ 152 h 632"/>
                <a:gd name="T74" fmla="*/ 21 w 886"/>
                <a:gd name="T75" fmla="*/ 158 h 632"/>
                <a:gd name="T76" fmla="*/ 0 w 886"/>
                <a:gd name="T77" fmla="*/ 95 h 6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6"/>
                <a:gd name="T118" fmla="*/ 0 h 632"/>
                <a:gd name="T119" fmla="*/ 886 w 886"/>
                <a:gd name="T120" fmla="*/ 632 h 6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6" h="632">
                  <a:moveTo>
                    <a:pt x="0" y="382"/>
                  </a:moveTo>
                  <a:lnTo>
                    <a:pt x="23" y="359"/>
                  </a:lnTo>
                  <a:lnTo>
                    <a:pt x="49" y="333"/>
                  </a:lnTo>
                  <a:lnTo>
                    <a:pt x="78" y="308"/>
                  </a:lnTo>
                  <a:lnTo>
                    <a:pt x="111" y="280"/>
                  </a:lnTo>
                  <a:lnTo>
                    <a:pt x="144" y="255"/>
                  </a:lnTo>
                  <a:lnTo>
                    <a:pt x="176" y="233"/>
                  </a:lnTo>
                  <a:lnTo>
                    <a:pt x="205" y="214"/>
                  </a:lnTo>
                  <a:lnTo>
                    <a:pt x="253" y="186"/>
                  </a:lnTo>
                  <a:lnTo>
                    <a:pt x="296" y="162"/>
                  </a:lnTo>
                  <a:lnTo>
                    <a:pt x="344" y="138"/>
                  </a:lnTo>
                  <a:lnTo>
                    <a:pt x="400" y="111"/>
                  </a:lnTo>
                  <a:lnTo>
                    <a:pt x="460" y="86"/>
                  </a:lnTo>
                  <a:lnTo>
                    <a:pt x="514" y="67"/>
                  </a:lnTo>
                  <a:lnTo>
                    <a:pt x="577" y="49"/>
                  </a:lnTo>
                  <a:lnTo>
                    <a:pt x="642" y="30"/>
                  </a:lnTo>
                  <a:lnTo>
                    <a:pt x="706" y="17"/>
                  </a:lnTo>
                  <a:lnTo>
                    <a:pt x="803" y="0"/>
                  </a:lnTo>
                  <a:lnTo>
                    <a:pt x="886" y="250"/>
                  </a:lnTo>
                  <a:lnTo>
                    <a:pt x="830" y="259"/>
                  </a:lnTo>
                  <a:lnTo>
                    <a:pt x="752" y="274"/>
                  </a:lnTo>
                  <a:lnTo>
                    <a:pt x="685" y="292"/>
                  </a:lnTo>
                  <a:lnTo>
                    <a:pt x="615" y="311"/>
                  </a:lnTo>
                  <a:lnTo>
                    <a:pt x="560" y="329"/>
                  </a:lnTo>
                  <a:lnTo>
                    <a:pt x="508" y="350"/>
                  </a:lnTo>
                  <a:lnTo>
                    <a:pt x="462" y="368"/>
                  </a:lnTo>
                  <a:lnTo>
                    <a:pt x="416" y="391"/>
                  </a:lnTo>
                  <a:lnTo>
                    <a:pt x="376" y="413"/>
                  </a:lnTo>
                  <a:lnTo>
                    <a:pt x="331" y="436"/>
                  </a:lnTo>
                  <a:lnTo>
                    <a:pt x="294" y="460"/>
                  </a:lnTo>
                  <a:lnTo>
                    <a:pt x="260" y="482"/>
                  </a:lnTo>
                  <a:lnTo>
                    <a:pt x="231" y="502"/>
                  </a:lnTo>
                  <a:lnTo>
                    <a:pt x="199" y="527"/>
                  </a:lnTo>
                  <a:lnTo>
                    <a:pt x="174" y="549"/>
                  </a:lnTo>
                  <a:lnTo>
                    <a:pt x="145" y="570"/>
                  </a:lnTo>
                  <a:lnTo>
                    <a:pt x="123" y="591"/>
                  </a:lnTo>
                  <a:lnTo>
                    <a:pt x="106" y="608"/>
                  </a:lnTo>
                  <a:lnTo>
                    <a:pt x="83" y="63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2" name="Line 150"/>
            <p:cNvSpPr>
              <a:spLocks noChangeShapeType="1"/>
            </p:cNvSpPr>
            <p:nvPr/>
          </p:nvSpPr>
          <p:spPr bwMode="auto">
            <a:xfrm flipH="1">
              <a:off x="3069" y="1247"/>
              <a:ext cx="88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3" name="Line 151"/>
            <p:cNvSpPr>
              <a:spLocks noChangeShapeType="1"/>
            </p:cNvSpPr>
            <p:nvPr/>
          </p:nvSpPr>
          <p:spPr bwMode="auto">
            <a:xfrm flipH="1" flipV="1">
              <a:off x="3062" y="1285"/>
              <a:ext cx="108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4" name="Line 152"/>
            <p:cNvSpPr>
              <a:spLocks noChangeShapeType="1"/>
            </p:cNvSpPr>
            <p:nvPr/>
          </p:nvSpPr>
          <p:spPr bwMode="auto">
            <a:xfrm>
              <a:off x="3157" y="1245"/>
              <a:ext cx="13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5" name="Line 153"/>
            <p:cNvSpPr>
              <a:spLocks noChangeShapeType="1"/>
            </p:cNvSpPr>
            <p:nvPr/>
          </p:nvSpPr>
          <p:spPr bwMode="auto">
            <a:xfrm flipH="1">
              <a:off x="3068" y="1320"/>
              <a:ext cx="102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6" name="Line 154"/>
            <p:cNvSpPr>
              <a:spLocks noChangeShapeType="1"/>
            </p:cNvSpPr>
            <p:nvPr/>
          </p:nvSpPr>
          <p:spPr bwMode="auto">
            <a:xfrm flipH="1" flipV="1">
              <a:off x="3060" y="1284"/>
              <a:ext cx="9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7" name="Line 155"/>
            <p:cNvSpPr>
              <a:spLocks noChangeShapeType="1"/>
            </p:cNvSpPr>
            <p:nvPr/>
          </p:nvSpPr>
          <p:spPr bwMode="auto">
            <a:xfrm flipV="1">
              <a:off x="2947" y="1214"/>
              <a:ext cx="273" cy="133"/>
            </a:xfrm>
            <a:prstGeom prst="line">
              <a:avLst/>
            </a:prstGeom>
            <a:noFill/>
            <a:ln w="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8" name="Line 156"/>
            <p:cNvSpPr>
              <a:spLocks noChangeShapeType="1"/>
            </p:cNvSpPr>
            <p:nvPr/>
          </p:nvSpPr>
          <p:spPr bwMode="auto">
            <a:xfrm flipV="1">
              <a:off x="2944" y="1214"/>
              <a:ext cx="277" cy="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9" name="Freeform 157"/>
            <p:cNvSpPr>
              <a:spLocks/>
            </p:cNvSpPr>
            <p:nvPr/>
          </p:nvSpPr>
          <p:spPr bwMode="auto">
            <a:xfrm>
              <a:off x="2941" y="1140"/>
              <a:ext cx="166" cy="134"/>
            </a:xfrm>
            <a:custGeom>
              <a:avLst/>
              <a:gdLst>
                <a:gd name="T0" fmla="*/ 0 w 665"/>
                <a:gd name="T1" fmla="*/ 63 h 539"/>
                <a:gd name="T2" fmla="*/ 120 w 665"/>
                <a:gd name="T3" fmla="*/ 0 h 539"/>
                <a:gd name="T4" fmla="*/ 166 w 665"/>
                <a:gd name="T5" fmla="*/ 71 h 539"/>
                <a:gd name="T6" fmla="*/ 47 w 665"/>
                <a:gd name="T7" fmla="*/ 134 h 539"/>
                <a:gd name="T8" fmla="*/ 0 w 665"/>
                <a:gd name="T9" fmla="*/ 63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5"/>
                <a:gd name="T16" fmla="*/ 0 h 539"/>
                <a:gd name="T17" fmla="*/ 665 w 665"/>
                <a:gd name="T18" fmla="*/ 539 h 5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5" h="539">
                  <a:moveTo>
                    <a:pt x="0" y="254"/>
                  </a:moveTo>
                  <a:lnTo>
                    <a:pt x="481" y="0"/>
                  </a:lnTo>
                  <a:lnTo>
                    <a:pt x="665" y="287"/>
                  </a:lnTo>
                  <a:lnTo>
                    <a:pt x="187" y="539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BFD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0" name="Freeform 158"/>
            <p:cNvSpPr>
              <a:spLocks/>
            </p:cNvSpPr>
            <p:nvPr/>
          </p:nvSpPr>
          <p:spPr bwMode="auto">
            <a:xfrm>
              <a:off x="3061" y="1140"/>
              <a:ext cx="90" cy="80"/>
            </a:xfrm>
            <a:custGeom>
              <a:avLst/>
              <a:gdLst>
                <a:gd name="T0" fmla="*/ 0 w 360"/>
                <a:gd name="T1" fmla="*/ 0 h 321"/>
                <a:gd name="T2" fmla="*/ 66 w 360"/>
                <a:gd name="T3" fmla="*/ 42 h 321"/>
                <a:gd name="T4" fmla="*/ 90 w 360"/>
                <a:gd name="T5" fmla="*/ 80 h 321"/>
                <a:gd name="T6" fmla="*/ 46 w 360"/>
                <a:gd name="T7" fmla="*/ 71 h 321"/>
                <a:gd name="T8" fmla="*/ 0 w 360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21"/>
                <a:gd name="T17" fmla="*/ 360 w 360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21">
                  <a:moveTo>
                    <a:pt x="0" y="0"/>
                  </a:moveTo>
                  <a:lnTo>
                    <a:pt x="264" y="168"/>
                  </a:lnTo>
                  <a:lnTo>
                    <a:pt x="360" y="321"/>
                  </a:lnTo>
                  <a:lnTo>
                    <a:pt x="184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1" name="Freeform 159"/>
            <p:cNvSpPr>
              <a:spLocks/>
            </p:cNvSpPr>
            <p:nvPr/>
          </p:nvSpPr>
          <p:spPr bwMode="auto">
            <a:xfrm>
              <a:off x="2988" y="1211"/>
              <a:ext cx="162" cy="63"/>
            </a:xfrm>
            <a:custGeom>
              <a:avLst/>
              <a:gdLst>
                <a:gd name="T0" fmla="*/ 0 w 648"/>
                <a:gd name="T1" fmla="*/ 63 h 252"/>
                <a:gd name="T2" fmla="*/ 119 w 648"/>
                <a:gd name="T3" fmla="*/ 0 h 252"/>
                <a:gd name="T4" fmla="*/ 162 w 648"/>
                <a:gd name="T5" fmla="*/ 8 h 252"/>
                <a:gd name="T6" fmla="*/ 72 w 648"/>
                <a:gd name="T7" fmla="*/ 52 h 252"/>
                <a:gd name="T8" fmla="*/ 0 w 648"/>
                <a:gd name="T9" fmla="*/ 63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252"/>
                <a:gd name="T17" fmla="*/ 648 w 648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252">
                  <a:moveTo>
                    <a:pt x="0" y="252"/>
                  </a:moveTo>
                  <a:lnTo>
                    <a:pt x="476" y="0"/>
                  </a:lnTo>
                  <a:lnTo>
                    <a:pt x="648" y="32"/>
                  </a:lnTo>
                  <a:lnTo>
                    <a:pt x="288" y="207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2" name="Oval 160"/>
            <p:cNvSpPr>
              <a:spLocks noChangeArrowheads="1"/>
            </p:cNvSpPr>
            <p:nvPr/>
          </p:nvSpPr>
          <p:spPr bwMode="auto">
            <a:xfrm>
              <a:off x="2971" y="1190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723" name="Oval 161"/>
            <p:cNvSpPr>
              <a:spLocks noChangeArrowheads="1"/>
            </p:cNvSpPr>
            <p:nvPr/>
          </p:nvSpPr>
          <p:spPr bwMode="auto">
            <a:xfrm>
              <a:off x="3019" y="1171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724" name="Freeform 162"/>
            <p:cNvSpPr>
              <a:spLocks/>
            </p:cNvSpPr>
            <p:nvPr/>
          </p:nvSpPr>
          <p:spPr bwMode="auto">
            <a:xfrm>
              <a:off x="2657" y="1266"/>
              <a:ext cx="348" cy="277"/>
            </a:xfrm>
            <a:custGeom>
              <a:avLst/>
              <a:gdLst>
                <a:gd name="T0" fmla="*/ 0 w 1394"/>
                <a:gd name="T1" fmla="*/ 129 h 1110"/>
                <a:gd name="T2" fmla="*/ 249 w 1394"/>
                <a:gd name="T3" fmla="*/ 0 h 1110"/>
                <a:gd name="T4" fmla="*/ 348 w 1394"/>
                <a:gd name="T5" fmla="*/ 148 h 1110"/>
                <a:gd name="T6" fmla="*/ 99 w 1394"/>
                <a:gd name="T7" fmla="*/ 277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8" y="0"/>
                  </a:lnTo>
                  <a:lnTo>
                    <a:pt x="1394" y="595"/>
                  </a:lnTo>
                  <a:lnTo>
                    <a:pt x="397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5" name="Line 163"/>
            <p:cNvSpPr>
              <a:spLocks noChangeShapeType="1"/>
            </p:cNvSpPr>
            <p:nvPr/>
          </p:nvSpPr>
          <p:spPr bwMode="auto">
            <a:xfrm>
              <a:off x="2865" y="1289"/>
              <a:ext cx="98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6" name="Line 164"/>
            <p:cNvSpPr>
              <a:spLocks noChangeShapeType="1"/>
            </p:cNvSpPr>
            <p:nvPr/>
          </p:nvSpPr>
          <p:spPr bwMode="auto">
            <a:xfrm>
              <a:off x="2823" y="1311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7" name="Line 165"/>
            <p:cNvSpPr>
              <a:spLocks noChangeShapeType="1"/>
            </p:cNvSpPr>
            <p:nvPr/>
          </p:nvSpPr>
          <p:spPr bwMode="auto">
            <a:xfrm>
              <a:off x="2782" y="1332"/>
              <a:ext cx="98" cy="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8" name="Line 166"/>
            <p:cNvSpPr>
              <a:spLocks noChangeShapeType="1"/>
            </p:cNvSpPr>
            <p:nvPr/>
          </p:nvSpPr>
          <p:spPr bwMode="auto">
            <a:xfrm>
              <a:off x="2740" y="1351"/>
              <a:ext cx="100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9" name="Line 167"/>
            <p:cNvSpPr>
              <a:spLocks noChangeShapeType="1"/>
            </p:cNvSpPr>
            <p:nvPr/>
          </p:nvSpPr>
          <p:spPr bwMode="auto">
            <a:xfrm>
              <a:off x="2700" y="1373"/>
              <a:ext cx="98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0" name="Line 168"/>
            <p:cNvSpPr>
              <a:spLocks noChangeShapeType="1"/>
            </p:cNvSpPr>
            <p:nvPr/>
          </p:nvSpPr>
          <p:spPr bwMode="auto">
            <a:xfrm flipV="1">
              <a:off x="2679" y="1298"/>
              <a:ext cx="246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1" name="Line 169"/>
            <p:cNvSpPr>
              <a:spLocks noChangeShapeType="1"/>
            </p:cNvSpPr>
            <p:nvPr/>
          </p:nvSpPr>
          <p:spPr bwMode="auto">
            <a:xfrm flipV="1">
              <a:off x="2699" y="1326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2" name="Line 170"/>
            <p:cNvSpPr>
              <a:spLocks noChangeShapeType="1"/>
            </p:cNvSpPr>
            <p:nvPr/>
          </p:nvSpPr>
          <p:spPr bwMode="auto">
            <a:xfrm flipV="1">
              <a:off x="2718" y="1356"/>
              <a:ext cx="246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3" name="Line 171"/>
            <p:cNvSpPr>
              <a:spLocks noChangeShapeType="1"/>
            </p:cNvSpPr>
            <p:nvPr/>
          </p:nvSpPr>
          <p:spPr bwMode="auto">
            <a:xfrm flipV="1">
              <a:off x="2737" y="1385"/>
              <a:ext cx="245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4" name="Freeform 172"/>
            <p:cNvSpPr>
              <a:spLocks/>
            </p:cNvSpPr>
            <p:nvPr/>
          </p:nvSpPr>
          <p:spPr bwMode="auto">
            <a:xfrm>
              <a:off x="3167" y="1019"/>
              <a:ext cx="349" cy="278"/>
            </a:xfrm>
            <a:custGeom>
              <a:avLst/>
              <a:gdLst>
                <a:gd name="T0" fmla="*/ 0 w 1394"/>
                <a:gd name="T1" fmla="*/ 129 h 1110"/>
                <a:gd name="T2" fmla="*/ 250 w 1394"/>
                <a:gd name="T3" fmla="*/ 0 h 1110"/>
                <a:gd name="T4" fmla="*/ 349 w 1394"/>
                <a:gd name="T5" fmla="*/ 149 h 1110"/>
                <a:gd name="T6" fmla="*/ 99 w 1394"/>
                <a:gd name="T7" fmla="*/ 278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7" y="0"/>
                  </a:lnTo>
                  <a:lnTo>
                    <a:pt x="1394" y="595"/>
                  </a:lnTo>
                  <a:lnTo>
                    <a:pt x="396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5" name="Line 173"/>
            <p:cNvSpPr>
              <a:spLocks noChangeShapeType="1"/>
            </p:cNvSpPr>
            <p:nvPr/>
          </p:nvSpPr>
          <p:spPr bwMode="auto">
            <a:xfrm>
              <a:off x="3375" y="1043"/>
              <a:ext cx="99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6" name="Line 174"/>
            <p:cNvSpPr>
              <a:spLocks noChangeShapeType="1"/>
            </p:cNvSpPr>
            <p:nvPr/>
          </p:nvSpPr>
          <p:spPr bwMode="auto">
            <a:xfrm>
              <a:off x="3334" y="1065"/>
              <a:ext cx="97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7" name="Line 175"/>
            <p:cNvSpPr>
              <a:spLocks noChangeShapeType="1"/>
            </p:cNvSpPr>
            <p:nvPr/>
          </p:nvSpPr>
          <p:spPr bwMode="auto">
            <a:xfrm>
              <a:off x="3293" y="1086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8" name="Line 176"/>
            <p:cNvSpPr>
              <a:spLocks noChangeShapeType="1"/>
            </p:cNvSpPr>
            <p:nvPr/>
          </p:nvSpPr>
          <p:spPr bwMode="auto">
            <a:xfrm>
              <a:off x="3250" y="1104"/>
              <a:ext cx="101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9" name="Line 177"/>
            <p:cNvSpPr>
              <a:spLocks noChangeShapeType="1"/>
            </p:cNvSpPr>
            <p:nvPr/>
          </p:nvSpPr>
          <p:spPr bwMode="auto">
            <a:xfrm>
              <a:off x="3211" y="1127"/>
              <a:ext cx="97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0" name="Line 178"/>
            <p:cNvSpPr>
              <a:spLocks noChangeShapeType="1"/>
            </p:cNvSpPr>
            <p:nvPr/>
          </p:nvSpPr>
          <p:spPr bwMode="auto">
            <a:xfrm flipV="1">
              <a:off x="3190" y="1052"/>
              <a:ext cx="246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1" name="Line 179"/>
            <p:cNvSpPr>
              <a:spLocks noChangeShapeType="1"/>
            </p:cNvSpPr>
            <p:nvPr/>
          </p:nvSpPr>
          <p:spPr bwMode="auto">
            <a:xfrm flipV="1">
              <a:off x="3210" y="1080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2" name="Line 180"/>
            <p:cNvSpPr>
              <a:spLocks noChangeShapeType="1"/>
            </p:cNvSpPr>
            <p:nvPr/>
          </p:nvSpPr>
          <p:spPr bwMode="auto">
            <a:xfrm flipV="1">
              <a:off x="3228" y="1109"/>
              <a:ext cx="247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3" name="Line 181"/>
            <p:cNvSpPr>
              <a:spLocks noChangeShapeType="1"/>
            </p:cNvSpPr>
            <p:nvPr/>
          </p:nvSpPr>
          <p:spPr bwMode="auto">
            <a:xfrm flipV="1">
              <a:off x="3248" y="1138"/>
              <a:ext cx="245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4" name="Freeform 182"/>
            <p:cNvSpPr>
              <a:spLocks/>
            </p:cNvSpPr>
            <p:nvPr/>
          </p:nvSpPr>
          <p:spPr bwMode="auto">
            <a:xfrm>
              <a:off x="3016" y="1232"/>
              <a:ext cx="80" cy="125"/>
            </a:xfrm>
            <a:custGeom>
              <a:avLst/>
              <a:gdLst>
                <a:gd name="T0" fmla="*/ 28 w 321"/>
                <a:gd name="T1" fmla="*/ 0 h 501"/>
                <a:gd name="T2" fmla="*/ 80 w 321"/>
                <a:gd name="T3" fmla="*/ 0 h 501"/>
                <a:gd name="T4" fmla="*/ 69 w 321"/>
                <a:gd name="T5" fmla="*/ 18 h 501"/>
                <a:gd name="T6" fmla="*/ 64 w 321"/>
                <a:gd name="T7" fmla="*/ 34 h 501"/>
                <a:gd name="T8" fmla="*/ 58 w 321"/>
                <a:gd name="T9" fmla="*/ 54 h 501"/>
                <a:gd name="T10" fmla="*/ 57 w 321"/>
                <a:gd name="T11" fmla="*/ 67 h 501"/>
                <a:gd name="T12" fmla="*/ 56 w 321"/>
                <a:gd name="T13" fmla="*/ 84 h 501"/>
                <a:gd name="T14" fmla="*/ 57 w 321"/>
                <a:gd name="T15" fmla="*/ 94 h 501"/>
                <a:gd name="T16" fmla="*/ 57 w 321"/>
                <a:gd name="T17" fmla="*/ 106 h 501"/>
                <a:gd name="T18" fmla="*/ 59 w 321"/>
                <a:gd name="T19" fmla="*/ 115 h 501"/>
                <a:gd name="T20" fmla="*/ 61 w 321"/>
                <a:gd name="T21" fmla="*/ 125 h 501"/>
                <a:gd name="T22" fmla="*/ 4 w 321"/>
                <a:gd name="T23" fmla="*/ 125 h 501"/>
                <a:gd name="T24" fmla="*/ 3 w 321"/>
                <a:gd name="T25" fmla="*/ 117 h 501"/>
                <a:gd name="T26" fmla="*/ 1 w 321"/>
                <a:gd name="T27" fmla="*/ 107 h 501"/>
                <a:gd name="T28" fmla="*/ 0 w 321"/>
                <a:gd name="T29" fmla="*/ 97 h 501"/>
                <a:gd name="T30" fmla="*/ 0 w 321"/>
                <a:gd name="T31" fmla="*/ 86 h 501"/>
                <a:gd name="T32" fmla="*/ 1 w 321"/>
                <a:gd name="T33" fmla="*/ 77 h 501"/>
                <a:gd name="T34" fmla="*/ 1 w 321"/>
                <a:gd name="T35" fmla="*/ 69 h 501"/>
                <a:gd name="T36" fmla="*/ 2 w 321"/>
                <a:gd name="T37" fmla="*/ 59 h 501"/>
                <a:gd name="T38" fmla="*/ 5 w 321"/>
                <a:gd name="T39" fmla="*/ 49 h 501"/>
                <a:gd name="T40" fmla="*/ 8 w 321"/>
                <a:gd name="T41" fmla="*/ 40 h 501"/>
                <a:gd name="T42" fmla="*/ 12 w 321"/>
                <a:gd name="T43" fmla="*/ 28 h 501"/>
                <a:gd name="T44" fmla="*/ 17 w 321"/>
                <a:gd name="T45" fmla="*/ 18 h 501"/>
                <a:gd name="T46" fmla="*/ 22 w 321"/>
                <a:gd name="T47" fmla="*/ 8 h 501"/>
                <a:gd name="T48" fmla="*/ 28 w 321"/>
                <a:gd name="T49" fmla="*/ 0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501"/>
                <a:gd name="T77" fmla="*/ 321 w 321"/>
                <a:gd name="T78" fmla="*/ 501 h 5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501">
                  <a:moveTo>
                    <a:pt x="111" y="0"/>
                  </a:moveTo>
                  <a:lnTo>
                    <a:pt x="321" y="0"/>
                  </a:lnTo>
                  <a:lnTo>
                    <a:pt x="278" y="71"/>
                  </a:lnTo>
                  <a:lnTo>
                    <a:pt x="255" y="136"/>
                  </a:lnTo>
                  <a:lnTo>
                    <a:pt x="234" y="217"/>
                  </a:lnTo>
                  <a:lnTo>
                    <a:pt x="227" y="268"/>
                  </a:lnTo>
                  <a:lnTo>
                    <a:pt x="225" y="335"/>
                  </a:lnTo>
                  <a:lnTo>
                    <a:pt x="227" y="376"/>
                  </a:lnTo>
                  <a:lnTo>
                    <a:pt x="230" y="423"/>
                  </a:lnTo>
                  <a:lnTo>
                    <a:pt x="236" y="459"/>
                  </a:lnTo>
                  <a:lnTo>
                    <a:pt x="246" y="500"/>
                  </a:lnTo>
                  <a:lnTo>
                    <a:pt x="17" y="501"/>
                  </a:lnTo>
                  <a:lnTo>
                    <a:pt x="11" y="468"/>
                  </a:lnTo>
                  <a:lnTo>
                    <a:pt x="3" y="429"/>
                  </a:lnTo>
                  <a:lnTo>
                    <a:pt x="1" y="388"/>
                  </a:lnTo>
                  <a:lnTo>
                    <a:pt x="0" y="346"/>
                  </a:lnTo>
                  <a:lnTo>
                    <a:pt x="3" y="308"/>
                  </a:lnTo>
                  <a:lnTo>
                    <a:pt x="5" y="276"/>
                  </a:lnTo>
                  <a:lnTo>
                    <a:pt x="10" y="237"/>
                  </a:lnTo>
                  <a:lnTo>
                    <a:pt x="20" y="198"/>
                  </a:lnTo>
                  <a:lnTo>
                    <a:pt x="31" y="159"/>
                  </a:lnTo>
                  <a:lnTo>
                    <a:pt x="48" y="111"/>
                  </a:lnTo>
                  <a:lnTo>
                    <a:pt x="67" y="74"/>
                  </a:lnTo>
                  <a:lnTo>
                    <a:pt x="88" y="3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5" name="Freeform 183"/>
            <p:cNvSpPr>
              <a:spLocks/>
            </p:cNvSpPr>
            <p:nvPr/>
          </p:nvSpPr>
          <p:spPr bwMode="auto">
            <a:xfrm>
              <a:off x="3049" y="1186"/>
              <a:ext cx="135" cy="125"/>
            </a:xfrm>
            <a:custGeom>
              <a:avLst/>
              <a:gdLst>
                <a:gd name="T0" fmla="*/ 0 w 540"/>
                <a:gd name="T1" fmla="*/ 111 h 502"/>
                <a:gd name="T2" fmla="*/ 2 w 540"/>
                <a:gd name="T3" fmla="*/ 102 h 502"/>
                <a:gd name="T4" fmla="*/ 7 w 540"/>
                <a:gd name="T5" fmla="*/ 89 h 502"/>
                <a:gd name="T6" fmla="*/ 12 w 540"/>
                <a:gd name="T7" fmla="*/ 78 h 502"/>
                <a:gd name="T8" fmla="*/ 18 w 540"/>
                <a:gd name="T9" fmla="*/ 66 h 502"/>
                <a:gd name="T10" fmla="*/ 25 w 540"/>
                <a:gd name="T11" fmla="*/ 55 h 502"/>
                <a:gd name="T12" fmla="*/ 33 w 540"/>
                <a:gd name="T13" fmla="*/ 46 h 502"/>
                <a:gd name="T14" fmla="*/ 40 w 540"/>
                <a:gd name="T15" fmla="*/ 37 h 502"/>
                <a:gd name="T16" fmla="*/ 50 w 540"/>
                <a:gd name="T17" fmla="*/ 27 h 502"/>
                <a:gd name="T18" fmla="*/ 57 w 540"/>
                <a:gd name="T19" fmla="*/ 22 h 502"/>
                <a:gd name="T20" fmla="*/ 63 w 540"/>
                <a:gd name="T21" fmla="*/ 17 h 502"/>
                <a:gd name="T22" fmla="*/ 75 w 540"/>
                <a:gd name="T23" fmla="*/ 9 h 502"/>
                <a:gd name="T24" fmla="*/ 83 w 540"/>
                <a:gd name="T25" fmla="*/ 4 h 502"/>
                <a:gd name="T26" fmla="*/ 91 w 540"/>
                <a:gd name="T27" fmla="*/ 0 h 502"/>
                <a:gd name="T28" fmla="*/ 135 w 540"/>
                <a:gd name="T29" fmla="*/ 14 h 502"/>
                <a:gd name="T30" fmla="*/ 122 w 540"/>
                <a:gd name="T31" fmla="*/ 22 h 502"/>
                <a:gd name="T32" fmla="*/ 113 w 540"/>
                <a:gd name="T33" fmla="*/ 27 h 502"/>
                <a:gd name="T34" fmla="*/ 104 w 540"/>
                <a:gd name="T35" fmla="*/ 34 h 502"/>
                <a:gd name="T36" fmla="*/ 96 w 540"/>
                <a:gd name="T37" fmla="*/ 40 h 502"/>
                <a:gd name="T38" fmla="*/ 89 w 540"/>
                <a:gd name="T39" fmla="*/ 46 h 502"/>
                <a:gd name="T40" fmla="*/ 83 w 540"/>
                <a:gd name="T41" fmla="*/ 53 h 502"/>
                <a:gd name="T42" fmla="*/ 76 w 540"/>
                <a:gd name="T43" fmla="*/ 62 h 502"/>
                <a:gd name="T44" fmla="*/ 70 w 540"/>
                <a:gd name="T45" fmla="*/ 70 h 502"/>
                <a:gd name="T46" fmla="*/ 65 w 540"/>
                <a:gd name="T47" fmla="*/ 77 h 502"/>
                <a:gd name="T48" fmla="*/ 59 w 540"/>
                <a:gd name="T49" fmla="*/ 88 h 502"/>
                <a:gd name="T50" fmla="*/ 53 w 540"/>
                <a:gd name="T51" fmla="*/ 98 h 502"/>
                <a:gd name="T52" fmla="*/ 50 w 540"/>
                <a:gd name="T53" fmla="*/ 106 h 502"/>
                <a:gd name="T54" fmla="*/ 46 w 540"/>
                <a:gd name="T55" fmla="*/ 116 h 502"/>
                <a:gd name="T56" fmla="*/ 44 w 540"/>
                <a:gd name="T57" fmla="*/ 125 h 502"/>
                <a:gd name="T58" fmla="*/ 0 w 540"/>
                <a:gd name="T59" fmla="*/ 111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0"/>
                <a:gd name="T91" fmla="*/ 0 h 502"/>
                <a:gd name="T92" fmla="*/ 540 w 540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0" h="502">
                  <a:moveTo>
                    <a:pt x="0" y="445"/>
                  </a:moveTo>
                  <a:lnTo>
                    <a:pt x="10" y="409"/>
                  </a:lnTo>
                  <a:lnTo>
                    <a:pt x="28" y="357"/>
                  </a:lnTo>
                  <a:lnTo>
                    <a:pt x="48" y="313"/>
                  </a:lnTo>
                  <a:lnTo>
                    <a:pt x="74" y="264"/>
                  </a:lnTo>
                  <a:lnTo>
                    <a:pt x="102" y="221"/>
                  </a:lnTo>
                  <a:lnTo>
                    <a:pt x="131" y="183"/>
                  </a:lnTo>
                  <a:lnTo>
                    <a:pt x="161" y="148"/>
                  </a:lnTo>
                  <a:lnTo>
                    <a:pt x="202" y="110"/>
                  </a:lnTo>
                  <a:lnTo>
                    <a:pt x="229" y="87"/>
                  </a:lnTo>
                  <a:lnTo>
                    <a:pt x="254" y="68"/>
                  </a:lnTo>
                  <a:lnTo>
                    <a:pt x="300" y="37"/>
                  </a:lnTo>
                  <a:lnTo>
                    <a:pt x="333" y="16"/>
                  </a:lnTo>
                  <a:lnTo>
                    <a:pt x="365" y="0"/>
                  </a:lnTo>
                  <a:lnTo>
                    <a:pt x="540" y="57"/>
                  </a:lnTo>
                  <a:lnTo>
                    <a:pt x="487" y="87"/>
                  </a:lnTo>
                  <a:lnTo>
                    <a:pt x="452" y="110"/>
                  </a:lnTo>
                  <a:lnTo>
                    <a:pt x="415" y="135"/>
                  </a:lnTo>
                  <a:lnTo>
                    <a:pt x="385" y="162"/>
                  </a:lnTo>
                  <a:lnTo>
                    <a:pt x="356" y="186"/>
                  </a:lnTo>
                  <a:lnTo>
                    <a:pt x="333" y="213"/>
                  </a:lnTo>
                  <a:lnTo>
                    <a:pt x="305" y="247"/>
                  </a:lnTo>
                  <a:lnTo>
                    <a:pt x="279" y="281"/>
                  </a:lnTo>
                  <a:lnTo>
                    <a:pt x="259" y="311"/>
                  </a:lnTo>
                  <a:lnTo>
                    <a:pt x="235" y="353"/>
                  </a:lnTo>
                  <a:lnTo>
                    <a:pt x="213" y="395"/>
                  </a:lnTo>
                  <a:lnTo>
                    <a:pt x="200" y="427"/>
                  </a:lnTo>
                  <a:lnTo>
                    <a:pt x="185" y="465"/>
                  </a:lnTo>
                  <a:lnTo>
                    <a:pt x="178" y="502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89" name="Line 184"/>
          <p:cNvSpPr>
            <a:spLocks noChangeShapeType="1"/>
          </p:cNvSpPr>
          <p:nvPr/>
        </p:nvSpPr>
        <p:spPr bwMode="auto">
          <a:xfrm flipV="1">
            <a:off x="5832475" y="3514725"/>
            <a:ext cx="1743075" cy="1730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185"/>
          <p:cNvSpPr>
            <a:spLocks noChangeShapeType="1"/>
          </p:cNvSpPr>
          <p:nvPr/>
        </p:nvSpPr>
        <p:spPr bwMode="auto">
          <a:xfrm flipH="1">
            <a:off x="7807325" y="3638550"/>
            <a:ext cx="58738" cy="185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186"/>
          <p:cNvSpPr>
            <a:spLocks noChangeShapeType="1"/>
          </p:cNvSpPr>
          <p:nvPr/>
        </p:nvSpPr>
        <p:spPr bwMode="auto">
          <a:xfrm>
            <a:off x="8215313" y="3328988"/>
            <a:ext cx="347662" cy="2163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87"/>
          <p:cNvSpPr>
            <a:spLocks noChangeShapeType="1"/>
          </p:cNvSpPr>
          <p:nvPr/>
        </p:nvSpPr>
        <p:spPr bwMode="auto">
          <a:xfrm>
            <a:off x="8040688" y="3452813"/>
            <a:ext cx="174625" cy="203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Text Box 188"/>
          <p:cNvSpPr txBox="1">
            <a:spLocks noChangeArrowheads="1"/>
          </p:cNvSpPr>
          <p:nvPr/>
        </p:nvSpPr>
        <p:spPr bwMode="auto">
          <a:xfrm>
            <a:off x="5076825" y="5986463"/>
            <a:ext cx="1181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SHARED HUB</a:t>
            </a:r>
          </a:p>
        </p:txBody>
      </p:sp>
      <p:sp>
        <p:nvSpPr>
          <p:cNvPr id="71694" name="Line 189"/>
          <p:cNvSpPr>
            <a:spLocks noChangeShapeType="1"/>
          </p:cNvSpPr>
          <p:nvPr/>
        </p:nvSpPr>
        <p:spPr bwMode="auto">
          <a:xfrm flipH="1">
            <a:off x="4343400" y="5653088"/>
            <a:ext cx="6762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Text Box 190"/>
          <p:cNvSpPr txBox="1">
            <a:spLocks noChangeArrowheads="1"/>
          </p:cNvSpPr>
          <p:nvPr/>
        </p:nvSpPr>
        <p:spPr bwMode="auto">
          <a:xfrm>
            <a:off x="7634288" y="2711450"/>
            <a:ext cx="989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SATELLITE</a:t>
            </a:r>
          </a:p>
        </p:txBody>
      </p:sp>
      <p:grpSp>
        <p:nvGrpSpPr>
          <p:cNvPr id="71696" name="Group 191"/>
          <p:cNvGrpSpPr>
            <a:grpSpLocks/>
          </p:cNvGrpSpPr>
          <p:nvPr/>
        </p:nvGrpSpPr>
        <p:grpSpPr bwMode="auto">
          <a:xfrm>
            <a:off x="8097838" y="5492750"/>
            <a:ext cx="214312" cy="444500"/>
            <a:chOff x="3984" y="3552"/>
            <a:chExt cx="176" cy="345"/>
          </a:xfrm>
        </p:grpSpPr>
        <p:sp>
          <p:nvSpPr>
            <p:cNvPr id="71708" name="Rectangle 192"/>
            <p:cNvSpPr>
              <a:spLocks noChangeArrowheads="1"/>
            </p:cNvSpPr>
            <p:nvPr/>
          </p:nvSpPr>
          <p:spPr bwMode="auto">
            <a:xfrm>
              <a:off x="4087" y="3717"/>
              <a:ext cx="15" cy="143"/>
            </a:xfrm>
            <a:prstGeom prst="rect">
              <a:avLst/>
            </a:prstGeom>
            <a:solidFill>
              <a:srgbClr val="6666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709" name="Freeform 193"/>
            <p:cNvSpPr>
              <a:spLocks/>
            </p:cNvSpPr>
            <p:nvPr/>
          </p:nvSpPr>
          <p:spPr bwMode="auto">
            <a:xfrm>
              <a:off x="3984" y="3552"/>
              <a:ext cx="173" cy="261"/>
            </a:xfrm>
            <a:custGeom>
              <a:avLst/>
              <a:gdLst>
                <a:gd name="T0" fmla="*/ 136 w 33"/>
                <a:gd name="T1" fmla="*/ 19 h 42"/>
                <a:gd name="T2" fmla="*/ 26 w 33"/>
                <a:gd name="T3" fmla="*/ 93 h 42"/>
                <a:gd name="T4" fmla="*/ 37 w 33"/>
                <a:gd name="T5" fmla="*/ 242 h 42"/>
                <a:gd name="T6" fmla="*/ 147 w 33"/>
                <a:gd name="T7" fmla="*/ 168 h 42"/>
                <a:gd name="T8" fmla="*/ 136 w 33"/>
                <a:gd name="T9" fmla="*/ 1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2"/>
                <a:gd name="T17" fmla="*/ 33 w 3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2">
                  <a:moveTo>
                    <a:pt x="26" y="3"/>
                  </a:moveTo>
                  <a:cubicBezTo>
                    <a:pt x="20" y="0"/>
                    <a:pt x="11" y="5"/>
                    <a:pt x="5" y="15"/>
                  </a:cubicBezTo>
                  <a:cubicBezTo>
                    <a:pt x="0" y="25"/>
                    <a:pt x="1" y="35"/>
                    <a:pt x="7" y="39"/>
                  </a:cubicBezTo>
                  <a:cubicBezTo>
                    <a:pt x="13" y="42"/>
                    <a:pt x="22" y="37"/>
                    <a:pt x="28" y="27"/>
                  </a:cubicBezTo>
                  <a:cubicBezTo>
                    <a:pt x="33" y="17"/>
                    <a:pt x="32" y="7"/>
                    <a:pt x="26" y="3"/>
                  </a:cubicBezTo>
                  <a:close/>
                </a:path>
              </a:pathLst>
            </a:custGeom>
            <a:solidFill>
              <a:srgbClr val="666699"/>
            </a:solidFill>
            <a:ln w="158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0" name="Rectangle 194"/>
            <p:cNvSpPr>
              <a:spLocks noChangeArrowheads="1"/>
            </p:cNvSpPr>
            <p:nvPr/>
          </p:nvSpPr>
          <p:spPr bwMode="auto">
            <a:xfrm>
              <a:off x="4034" y="3872"/>
              <a:ext cx="126" cy="25"/>
            </a:xfrm>
            <a:prstGeom prst="rect">
              <a:avLst/>
            </a:prstGeom>
            <a:solidFill>
              <a:srgbClr val="6666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grpSp>
        <p:nvGrpSpPr>
          <p:cNvPr id="71697" name="Group 195"/>
          <p:cNvGrpSpPr>
            <a:grpSpLocks/>
          </p:cNvGrpSpPr>
          <p:nvPr/>
        </p:nvGrpSpPr>
        <p:grpSpPr bwMode="auto">
          <a:xfrm>
            <a:off x="7691438" y="5492750"/>
            <a:ext cx="212725" cy="444500"/>
            <a:chOff x="3984" y="3552"/>
            <a:chExt cx="176" cy="345"/>
          </a:xfrm>
        </p:grpSpPr>
        <p:sp>
          <p:nvSpPr>
            <p:cNvPr id="71705" name="Rectangle 196"/>
            <p:cNvSpPr>
              <a:spLocks noChangeArrowheads="1"/>
            </p:cNvSpPr>
            <p:nvPr/>
          </p:nvSpPr>
          <p:spPr bwMode="auto">
            <a:xfrm>
              <a:off x="4087" y="3717"/>
              <a:ext cx="15" cy="143"/>
            </a:xfrm>
            <a:prstGeom prst="rect">
              <a:avLst/>
            </a:prstGeom>
            <a:solidFill>
              <a:srgbClr val="6666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706" name="Freeform 197"/>
            <p:cNvSpPr>
              <a:spLocks/>
            </p:cNvSpPr>
            <p:nvPr/>
          </p:nvSpPr>
          <p:spPr bwMode="auto">
            <a:xfrm>
              <a:off x="3984" y="3552"/>
              <a:ext cx="173" cy="261"/>
            </a:xfrm>
            <a:custGeom>
              <a:avLst/>
              <a:gdLst>
                <a:gd name="T0" fmla="*/ 136 w 33"/>
                <a:gd name="T1" fmla="*/ 19 h 42"/>
                <a:gd name="T2" fmla="*/ 26 w 33"/>
                <a:gd name="T3" fmla="*/ 93 h 42"/>
                <a:gd name="T4" fmla="*/ 37 w 33"/>
                <a:gd name="T5" fmla="*/ 242 h 42"/>
                <a:gd name="T6" fmla="*/ 147 w 33"/>
                <a:gd name="T7" fmla="*/ 168 h 42"/>
                <a:gd name="T8" fmla="*/ 136 w 33"/>
                <a:gd name="T9" fmla="*/ 1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2"/>
                <a:gd name="T17" fmla="*/ 33 w 3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2">
                  <a:moveTo>
                    <a:pt x="26" y="3"/>
                  </a:moveTo>
                  <a:cubicBezTo>
                    <a:pt x="20" y="0"/>
                    <a:pt x="11" y="5"/>
                    <a:pt x="5" y="15"/>
                  </a:cubicBezTo>
                  <a:cubicBezTo>
                    <a:pt x="0" y="25"/>
                    <a:pt x="1" y="35"/>
                    <a:pt x="7" y="39"/>
                  </a:cubicBezTo>
                  <a:cubicBezTo>
                    <a:pt x="13" y="42"/>
                    <a:pt x="22" y="37"/>
                    <a:pt x="28" y="27"/>
                  </a:cubicBezTo>
                  <a:cubicBezTo>
                    <a:pt x="33" y="17"/>
                    <a:pt x="32" y="7"/>
                    <a:pt x="26" y="3"/>
                  </a:cubicBezTo>
                  <a:close/>
                </a:path>
              </a:pathLst>
            </a:custGeom>
            <a:solidFill>
              <a:srgbClr val="666699"/>
            </a:solidFill>
            <a:ln w="158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Rectangle 198"/>
            <p:cNvSpPr>
              <a:spLocks noChangeArrowheads="1"/>
            </p:cNvSpPr>
            <p:nvPr/>
          </p:nvSpPr>
          <p:spPr bwMode="auto">
            <a:xfrm>
              <a:off x="4034" y="3872"/>
              <a:ext cx="126" cy="25"/>
            </a:xfrm>
            <a:prstGeom prst="rect">
              <a:avLst/>
            </a:prstGeom>
            <a:solidFill>
              <a:srgbClr val="6666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grpSp>
        <p:nvGrpSpPr>
          <p:cNvPr id="71698" name="Group 199"/>
          <p:cNvGrpSpPr>
            <a:grpSpLocks/>
          </p:cNvGrpSpPr>
          <p:nvPr/>
        </p:nvGrpSpPr>
        <p:grpSpPr bwMode="auto">
          <a:xfrm>
            <a:off x="8505825" y="5492750"/>
            <a:ext cx="212725" cy="444500"/>
            <a:chOff x="3984" y="3552"/>
            <a:chExt cx="176" cy="345"/>
          </a:xfrm>
        </p:grpSpPr>
        <p:sp>
          <p:nvSpPr>
            <p:cNvPr id="71702" name="Rectangle 200"/>
            <p:cNvSpPr>
              <a:spLocks noChangeArrowheads="1"/>
            </p:cNvSpPr>
            <p:nvPr/>
          </p:nvSpPr>
          <p:spPr bwMode="auto">
            <a:xfrm>
              <a:off x="4087" y="3717"/>
              <a:ext cx="15" cy="143"/>
            </a:xfrm>
            <a:prstGeom prst="rect">
              <a:avLst/>
            </a:prstGeom>
            <a:solidFill>
              <a:srgbClr val="6666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1703" name="Freeform 201"/>
            <p:cNvSpPr>
              <a:spLocks/>
            </p:cNvSpPr>
            <p:nvPr/>
          </p:nvSpPr>
          <p:spPr bwMode="auto">
            <a:xfrm>
              <a:off x="3984" y="3552"/>
              <a:ext cx="173" cy="261"/>
            </a:xfrm>
            <a:custGeom>
              <a:avLst/>
              <a:gdLst>
                <a:gd name="T0" fmla="*/ 136 w 33"/>
                <a:gd name="T1" fmla="*/ 19 h 42"/>
                <a:gd name="T2" fmla="*/ 26 w 33"/>
                <a:gd name="T3" fmla="*/ 93 h 42"/>
                <a:gd name="T4" fmla="*/ 37 w 33"/>
                <a:gd name="T5" fmla="*/ 242 h 42"/>
                <a:gd name="T6" fmla="*/ 147 w 33"/>
                <a:gd name="T7" fmla="*/ 168 h 42"/>
                <a:gd name="T8" fmla="*/ 136 w 33"/>
                <a:gd name="T9" fmla="*/ 1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2"/>
                <a:gd name="T17" fmla="*/ 33 w 3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2">
                  <a:moveTo>
                    <a:pt x="26" y="3"/>
                  </a:moveTo>
                  <a:cubicBezTo>
                    <a:pt x="20" y="0"/>
                    <a:pt x="11" y="5"/>
                    <a:pt x="5" y="15"/>
                  </a:cubicBezTo>
                  <a:cubicBezTo>
                    <a:pt x="0" y="25"/>
                    <a:pt x="1" y="35"/>
                    <a:pt x="7" y="39"/>
                  </a:cubicBezTo>
                  <a:cubicBezTo>
                    <a:pt x="13" y="42"/>
                    <a:pt x="22" y="37"/>
                    <a:pt x="28" y="27"/>
                  </a:cubicBezTo>
                  <a:cubicBezTo>
                    <a:pt x="33" y="17"/>
                    <a:pt x="32" y="7"/>
                    <a:pt x="26" y="3"/>
                  </a:cubicBezTo>
                  <a:close/>
                </a:path>
              </a:pathLst>
            </a:custGeom>
            <a:solidFill>
              <a:srgbClr val="666699"/>
            </a:solidFill>
            <a:ln w="158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Rectangle 202"/>
            <p:cNvSpPr>
              <a:spLocks noChangeArrowheads="1"/>
            </p:cNvSpPr>
            <p:nvPr/>
          </p:nvSpPr>
          <p:spPr bwMode="auto">
            <a:xfrm>
              <a:off x="4034" y="3872"/>
              <a:ext cx="126" cy="25"/>
            </a:xfrm>
            <a:prstGeom prst="rect">
              <a:avLst/>
            </a:prstGeom>
            <a:solidFill>
              <a:srgbClr val="6666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sp>
        <p:nvSpPr>
          <p:cNvPr id="71699" name="Text Box 203"/>
          <p:cNvSpPr txBox="1">
            <a:spLocks noChangeArrowheads="1"/>
          </p:cNvSpPr>
          <p:nvPr/>
        </p:nvSpPr>
        <p:spPr bwMode="auto">
          <a:xfrm>
            <a:off x="7866063" y="5986463"/>
            <a:ext cx="947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VSATs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0" name="Line 204"/>
          <p:cNvSpPr>
            <a:spLocks noChangeShapeType="1"/>
          </p:cNvSpPr>
          <p:nvPr/>
        </p:nvSpPr>
        <p:spPr bwMode="auto">
          <a:xfrm flipV="1">
            <a:off x="1981200" y="5537200"/>
            <a:ext cx="746125" cy="79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Text Box 205"/>
          <p:cNvSpPr txBox="1">
            <a:spLocks noChangeArrowheads="1"/>
          </p:cNvSpPr>
          <p:nvPr/>
        </p:nvSpPr>
        <p:spPr bwMode="auto">
          <a:xfrm>
            <a:off x="2895600" y="5287963"/>
            <a:ext cx="1354138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NETWORK MANAGEMENT CENTER</a:t>
            </a:r>
          </a:p>
        </p:txBody>
      </p:sp>
    </p:spTree>
    <p:extLst>
      <p:ext uri="{BB962C8B-B14F-4D97-AF65-F5344CB8AC3E}">
        <p14:creationId xmlns:p14="http://schemas.microsoft.com/office/powerpoint/2010/main" val="1981440924"/>
      </p:ext>
    </p:extLst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CA1D1D91-59E6-477F-88DE-ED7506E140CC}" type="slidenum">
              <a:rPr lang="en-US" altLang="nl-NL" sz="800" b="0">
                <a:solidFill>
                  <a:schemeClr val="tx2"/>
                </a:solidFill>
              </a:rPr>
              <a:pPr/>
              <a:t>31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20025" cy="366713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Satellite Radio (3)</a:t>
            </a:r>
            <a:endParaRPr lang="en-US" altLang="en-US" sz="4900" b="1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6248400" cy="18303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ct val="25000"/>
              </a:spcBef>
              <a:buFont typeface="Symbol" pitchFamily="18" charset="2"/>
              <a:buNone/>
            </a:pPr>
            <a:r>
              <a:rPr lang="en-US" altLang="en-US"/>
              <a:t>Low earth orbiting (LEO)  satellites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Communications latency  (average about one minute) until satellite in view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Pay by the message and byte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en-US" sz="2200"/>
              <a:t>special software in user terminal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en-US" sz="2200"/>
              <a:t>(infrequent and/or unsolicited                    messages)</a:t>
            </a:r>
            <a:r>
              <a:rPr lang="en-US" altLang="en-US"/>
              <a:t>           </a:t>
            </a:r>
          </a:p>
          <a:p>
            <a:pPr>
              <a:lnSpc>
                <a:spcPct val="90000"/>
              </a:lnSpc>
            </a:pPr>
            <a:endParaRPr lang="en-US" altLang="en-US" sz="1900"/>
          </a:p>
          <a:p>
            <a:pPr lvl="1">
              <a:lnSpc>
                <a:spcPct val="90000"/>
              </a:lnSpc>
            </a:pPr>
            <a:endParaRPr lang="en-US" altLang="en-US" sz="1900"/>
          </a:p>
          <a:p>
            <a:pPr>
              <a:lnSpc>
                <a:spcPct val="90000"/>
              </a:lnSpc>
            </a:pPr>
            <a:endParaRPr lang="en-US" altLang="en-US" sz="1900"/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1100138" y="5846763"/>
            <a:ext cx="12207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UTILITY CONTROL CENTER</a:t>
            </a: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2710" name="Group 5"/>
          <p:cNvGrpSpPr>
            <a:grpSpLocks/>
          </p:cNvGrpSpPr>
          <p:nvPr/>
        </p:nvGrpSpPr>
        <p:grpSpPr bwMode="auto">
          <a:xfrm>
            <a:off x="5192713" y="5245100"/>
            <a:ext cx="573087" cy="650875"/>
            <a:chOff x="2400" y="2736"/>
            <a:chExt cx="473" cy="506"/>
          </a:xfrm>
        </p:grpSpPr>
        <p:sp>
          <p:nvSpPr>
            <p:cNvPr id="72908" name="Rectangle 6"/>
            <p:cNvSpPr>
              <a:spLocks noChangeArrowheads="1"/>
            </p:cNvSpPr>
            <p:nvPr/>
          </p:nvSpPr>
          <p:spPr bwMode="auto">
            <a:xfrm>
              <a:off x="2569" y="3042"/>
              <a:ext cx="18" cy="6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909" name="Line 7"/>
            <p:cNvSpPr>
              <a:spLocks noChangeShapeType="1"/>
            </p:cNvSpPr>
            <p:nvPr/>
          </p:nvSpPr>
          <p:spPr bwMode="auto">
            <a:xfrm>
              <a:off x="2577" y="3042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0" name="Rectangle 8"/>
            <p:cNvSpPr>
              <a:spLocks noChangeArrowheads="1"/>
            </p:cNvSpPr>
            <p:nvPr/>
          </p:nvSpPr>
          <p:spPr bwMode="auto">
            <a:xfrm>
              <a:off x="2498" y="3002"/>
              <a:ext cx="54" cy="101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911" name="Freeform 9"/>
            <p:cNvSpPr>
              <a:spLocks/>
            </p:cNvSpPr>
            <p:nvPr/>
          </p:nvSpPr>
          <p:spPr bwMode="auto">
            <a:xfrm>
              <a:off x="2580" y="3111"/>
              <a:ext cx="107" cy="7"/>
            </a:xfrm>
            <a:custGeom>
              <a:avLst/>
              <a:gdLst>
                <a:gd name="T0" fmla="*/ 0 w 321"/>
                <a:gd name="T1" fmla="*/ 0 h 26"/>
                <a:gd name="T2" fmla="*/ 107 w 321"/>
                <a:gd name="T3" fmla="*/ 0 h 26"/>
                <a:gd name="T4" fmla="*/ 107 w 321"/>
                <a:gd name="T5" fmla="*/ 7 h 26"/>
                <a:gd name="T6" fmla="*/ 1 w 321"/>
                <a:gd name="T7" fmla="*/ 7 h 26"/>
                <a:gd name="T8" fmla="*/ 0 w 32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1"/>
                <a:gd name="T16" fmla="*/ 0 h 26"/>
                <a:gd name="T17" fmla="*/ 321 w 32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1" h="26">
                  <a:moveTo>
                    <a:pt x="0" y="0"/>
                  </a:moveTo>
                  <a:lnTo>
                    <a:pt x="321" y="0"/>
                  </a:lnTo>
                  <a:lnTo>
                    <a:pt x="321" y="26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" name="Freeform 10"/>
            <p:cNvSpPr>
              <a:spLocks/>
            </p:cNvSpPr>
            <p:nvPr/>
          </p:nvSpPr>
          <p:spPr bwMode="auto">
            <a:xfrm>
              <a:off x="2486" y="2755"/>
              <a:ext cx="68" cy="348"/>
            </a:xfrm>
            <a:custGeom>
              <a:avLst/>
              <a:gdLst>
                <a:gd name="T0" fmla="*/ 68 w 204"/>
                <a:gd name="T1" fmla="*/ 0 h 1392"/>
                <a:gd name="T2" fmla="*/ 0 w 204"/>
                <a:gd name="T3" fmla="*/ 21 h 1392"/>
                <a:gd name="T4" fmla="*/ 0 w 204"/>
                <a:gd name="T5" fmla="*/ 348 h 1392"/>
                <a:gd name="T6" fmla="*/ 13 w 204"/>
                <a:gd name="T7" fmla="*/ 348 h 1392"/>
                <a:gd name="T8" fmla="*/ 13 w 204"/>
                <a:gd name="T9" fmla="*/ 50 h 1392"/>
                <a:gd name="T10" fmla="*/ 68 w 204"/>
                <a:gd name="T11" fmla="*/ 33 h 1392"/>
                <a:gd name="T12" fmla="*/ 68 w 204"/>
                <a:gd name="T13" fmla="*/ 0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1392"/>
                <a:gd name="T23" fmla="*/ 204 w 204"/>
                <a:gd name="T24" fmla="*/ 1392 h 1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1392">
                  <a:moveTo>
                    <a:pt x="204" y="0"/>
                  </a:moveTo>
                  <a:lnTo>
                    <a:pt x="0" y="82"/>
                  </a:lnTo>
                  <a:lnTo>
                    <a:pt x="0" y="1392"/>
                  </a:lnTo>
                  <a:lnTo>
                    <a:pt x="38" y="1392"/>
                  </a:lnTo>
                  <a:lnTo>
                    <a:pt x="38" y="201"/>
                  </a:lnTo>
                  <a:lnTo>
                    <a:pt x="204" y="13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" name="Freeform 11"/>
            <p:cNvSpPr>
              <a:spLocks/>
            </p:cNvSpPr>
            <p:nvPr/>
          </p:nvSpPr>
          <p:spPr bwMode="auto">
            <a:xfrm>
              <a:off x="2484" y="3103"/>
              <a:ext cx="389" cy="76"/>
            </a:xfrm>
            <a:custGeom>
              <a:avLst/>
              <a:gdLst>
                <a:gd name="T0" fmla="*/ 0 w 1166"/>
                <a:gd name="T1" fmla="*/ 76 h 304"/>
                <a:gd name="T2" fmla="*/ 0 w 1166"/>
                <a:gd name="T3" fmla="*/ 0 h 304"/>
                <a:gd name="T4" fmla="*/ 85 w 1166"/>
                <a:gd name="T5" fmla="*/ 0 h 304"/>
                <a:gd name="T6" fmla="*/ 102 w 1166"/>
                <a:gd name="T7" fmla="*/ 13 h 304"/>
                <a:gd name="T8" fmla="*/ 152 w 1166"/>
                <a:gd name="T9" fmla="*/ 13 h 304"/>
                <a:gd name="T10" fmla="*/ 169 w 1166"/>
                <a:gd name="T11" fmla="*/ 25 h 304"/>
                <a:gd name="T12" fmla="*/ 339 w 1166"/>
                <a:gd name="T13" fmla="*/ 25 h 304"/>
                <a:gd name="T14" fmla="*/ 339 w 1166"/>
                <a:gd name="T15" fmla="*/ 51 h 304"/>
                <a:gd name="T16" fmla="*/ 389 w 1166"/>
                <a:gd name="T17" fmla="*/ 51 h 304"/>
                <a:gd name="T18" fmla="*/ 389 w 1166"/>
                <a:gd name="T19" fmla="*/ 76 h 304"/>
                <a:gd name="T20" fmla="*/ 0 w 1166"/>
                <a:gd name="T21" fmla="*/ 76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6"/>
                <a:gd name="T34" fmla="*/ 0 h 304"/>
                <a:gd name="T35" fmla="*/ 1166 w 1166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6" h="304">
                  <a:moveTo>
                    <a:pt x="0" y="304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305" y="51"/>
                  </a:lnTo>
                  <a:lnTo>
                    <a:pt x="457" y="51"/>
                  </a:lnTo>
                  <a:lnTo>
                    <a:pt x="507" y="102"/>
                  </a:lnTo>
                  <a:lnTo>
                    <a:pt x="1015" y="102"/>
                  </a:lnTo>
                  <a:lnTo>
                    <a:pt x="1015" y="203"/>
                  </a:lnTo>
                  <a:lnTo>
                    <a:pt x="1166" y="203"/>
                  </a:lnTo>
                  <a:lnTo>
                    <a:pt x="1166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" name="Rectangle 12"/>
            <p:cNvSpPr>
              <a:spLocks noChangeArrowheads="1"/>
            </p:cNvSpPr>
            <p:nvPr/>
          </p:nvSpPr>
          <p:spPr bwMode="auto">
            <a:xfrm>
              <a:off x="2484" y="3154"/>
              <a:ext cx="288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915" name="Freeform 13"/>
            <p:cNvSpPr>
              <a:spLocks/>
            </p:cNvSpPr>
            <p:nvPr/>
          </p:nvSpPr>
          <p:spPr bwMode="auto">
            <a:xfrm>
              <a:off x="2603" y="3026"/>
              <a:ext cx="86" cy="92"/>
            </a:xfrm>
            <a:custGeom>
              <a:avLst/>
              <a:gdLst>
                <a:gd name="T0" fmla="*/ 0 w 260"/>
                <a:gd name="T1" fmla="*/ 0 h 366"/>
                <a:gd name="T2" fmla="*/ 86 w 260"/>
                <a:gd name="T3" fmla="*/ 92 h 366"/>
                <a:gd name="T4" fmla="*/ 73 w 260"/>
                <a:gd name="T5" fmla="*/ 90 h 366"/>
                <a:gd name="T6" fmla="*/ 0 w 260"/>
                <a:gd name="T7" fmla="*/ 13 h 366"/>
                <a:gd name="T8" fmla="*/ 0 w 260"/>
                <a:gd name="T9" fmla="*/ 0 h 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366"/>
                <a:gd name="T17" fmla="*/ 260 w 260"/>
                <a:gd name="T18" fmla="*/ 366 h 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366">
                  <a:moveTo>
                    <a:pt x="0" y="0"/>
                  </a:moveTo>
                  <a:lnTo>
                    <a:pt x="260" y="366"/>
                  </a:lnTo>
                  <a:lnTo>
                    <a:pt x="222" y="359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" name="Freeform 14"/>
            <p:cNvSpPr>
              <a:spLocks/>
            </p:cNvSpPr>
            <p:nvPr/>
          </p:nvSpPr>
          <p:spPr bwMode="auto">
            <a:xfrm>
              <a:off x="2417" y="3078"/>
              <a:ext cx="67" cy="101"/>
            </a:xfrm>
            <a:custGeom>
              <a:avLst/>
              <a:gdLst>
                <a:gd name="T0" fmla="*/ 50 w 203"/>
                <a:gd name="T1" fmla="*/ 0 h 404"/>
                <a:gd name="T2" fmla="*/ 0 w 203"/>
                <a:gd name="T3" fmla="*/ 38 h 404"/>
                <a:gd name="T4" fmla="*/ 0 w 203"/>
                <a:gd name="T5" fmla="*/ 101 h 404"/>
                <a:gd name="T6" fmla="*/ 67 w 203"/>
                <a:gd name="T7" fmla="*/ 101 h 404"/>
                <a:gd name="T8" fmla="*/ 67 w 203"/>
                <a:gd name="T9" fmla="*/ 25 h 404"/>
                <a:gd name="T10" fmla="*/ 50 w 203"/>
                <a:gd name="T11" fmla="*/ 0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"/>
                <a:gd name="T19" fmla="*/ 0 h 404"/>
                <a:gd name="T20" fmla="*/ 203 w 203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" h="404">
                  <a:moveTo>
                    <a:pt x="152" y="0"/>
                  </a:moveTo>
                  <a:lnTo>
                    <a:pt x="0" y="151"/>
                  </a:lnTo>
                  <a:lnTo>
                    <a:pt x="0" y="404"/>
                  </a:lnTo>
                  <a:lnTo>
                    <a:pt x="203" y="404"/>
                  </a:lnTo>
                  <a:lnTo>
                    <a:pt x="203" y="10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" name="Rectangle 15"/>
            <p:cNvSpPr>
              <a:spLocks noChangeArrowheads="1"/>
            </p:cNvSpPr>
            <p:nvPr/>
          </p:nvSpPr>
          <p:spPr bwMode="auto">
            <a:xfrm>
              <a:off x="2400" y="3227"/>
              <a:ext cx="473" cy="15"/>
            </a:xfrm>
            <a:prstGeom prst="rect">
              <a:avLst/>
            </a:prstGeom>
            <a:solidFill>
              <a:srgbClr val="9F9F9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918" name="Rectangle 16"/>
            <p:cNvSpPr>
              <a:spLocks noChangeArrowheads="1"/>
            </p:cNvSpPr>
            <p:nvPr/>
          </p:nvSpPr>
          <p:spPr bwMode="auto">
            <a:xfrm>
              <a:off x="2400" y="3204"/>
              <a:ext cx="473" cy="23"/>
            </a:xfrm>
            <a:prstGeom prst="rect">
              <a:avLst/>
            </a:prstGeom>
            <a:solidFill>
              <a:srgbClr val="9F9F9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919" name="Rectangle 17"/>
            <p:cNvSpPr>
              <a:spLocks noChangeArrowheads="1"/>
            </p:cNvSpPr>
            <p:nvPr/>
          </p:nvSpPr>
          <p:spPr bwMode="auto">
            <a:xfrm>
              <a:off x="2400" y="3179"/>
              <a:ext cx="473" cy="25"/>
            </a:xfrm>
            <a:prstGeom prst="rect">
              <a:avLst/>
            </a:prstGeom>
            <a:solidFill>
              <a:srgbClr val="9F9F9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920" name="Rectangle 18"/>
            <p:cNvSpPr>
              <a:spLocks noChangeArrowheads="1"/>
            </p:cNvSpPr>
            <p:nvPr/>
          </p:nvSpPr>
          <p:spPr bwMode="auto">
            <a:xfrm>
              <a:off x="2808" y="3160"/>
              <a:ext cx="51" cy="13"/>
            </a:xfrm>
            <a:prstGeom prst="rect">
              <a:avLst/>
            </a:prstGeom>
            <a:solidFill>
              <a:srgbClr val="9F9F9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921" name="Oval 19"/>
            <p:cNvSpPr>
              <a:spLocks noChangeArrowheads="1"/>
            </p:cNvSpPr>
            <p:nvPr/>
          </p:nvSpPr>
          <p:spPr bwMode="auto">
            <a:xfrm>
              <a:off x="2454" y="3061"/>
              <a:ext cx="19" cy="19"/>
            </a:xfrm>
            <a:prstGeom prst="ellipse">
              <a:avLst/>
            </a:prstGeom>
            <a:solidFill>
              <a:srgbClr val="9F9F9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922" name="Freeform 20"/>
            <p:cNvSpPr>
              <a:spLocks/>
            </p:cNvSpPr>
            <p:nvPr/>
          </p:nvSpPr>
          <p:spPr bwMode="auto">
            <a:xfrm>
              <a:off x="2552" y="3002"/>
              <a:ext cx="135" cy="101"/>
            </a:xfrm>
            <a:custGeom>
              <a:avLst/>
              <a:gdLst>
                <a:gd name="T0" fmla="*/ 17 w 405"/>
                <a:gd name="T1" fmla="*/ 101 h 402"/>
                <a:gd name="T2" fmla="*/ 17 w 405"/>
                <a:gd name="T3" fmla="*/ 13 h 402"/>
                <a:gd name="T4" fmla="*/ 135 w 405"/>
                <a:gd name="T5" fmla="*/ 13 h 402"/>
                <a:gd name="T6" fmla="*/ 135 w 405"/>
                <a:gd name="T7" fmla="*/ 0 h 402"/>
                <a:gd name="T8" fmla="*/ 0 w 405"/>
                <a:gd name="T9" fmla="*/ 0 h 402"/>
                <a:gd name="T10" fmla="*/ 0 w 405"/>
                <a:gd name="T11" fmla="*/ 101 h 402"/>
                <a:gd name="T12" fmla="*/ 17 w 405"/>
                <a:gd name="T13" fmla="*/ 101 h 4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5"/>
                <a:gd name="T22" fmla="*/ 0 h 402"/>
                <a:gd name="T23" fmla="*/ 405 w 405"/>
                <a:gd name="T24" fmla="*/ 402 h 4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5" h="402">
                  <a:moveTo>
                    <a:pt x="51" y="402"/>
                  </a:moveTo>
                  <a:lnTo>
                    <a:pt x="51" y="50"/>
                  </a:lnTo>
                  <a:lnTo>
                    <a:pt x="405" y="50"/>
                  </a:lnTo>
                  <a:lnTo>
                    <a:pt x="405" y="0"/>
                  </a:lnTo>
                  <a:lnTo>
                    <a:pt x="0" y="0"/>
                  </a:lnTo>
                  <a:lnTo>
                    <a:pt x="0" y="402"/>
                  </a:lnTo>
                  <a:lnTo>
                    <a:pt x="51" y="402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" name="Oval 21"/>
            <p:cNvSpPr>
              <a:spLocks noChangeArrowheads="1"/>
            </p:cNvSpPr>
            <p:nvPr/>
          </p:nvSpPr>
          <p:spPr bwMode="auto">
            <a:xfrm>
              <a:off x="2444" y="2907"/>
              <a:ext cx="125" cy="96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924" name="Rectangle 22"/>
            <p:cNvSpPr>
              <a:spLocks noChangeArrowheads="1"/>
            </p:cNvSpPr>
            <p:nvPr/>
          </p:nvSpPr>
          <p:spPr bwMode="auto">
            <a:xfrm>
              <a:off x="2501" y="3103"/>
              <a:ext cx="51" cy="101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925" name="Line 23"/>
            <p:cNvSpPr>
              <a:spLocks noChangeShapeType="1"/>
            </p:cNvSpPr>
            <p:nvPr/>
          </p:nvSpPr>
          <p:spPr bwMode="auto">
            <a:xfrm>
              <a:off x="2501" y="3129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6" name="Line 24"/>
            <p:cNvSpPr>
              <a:spLocks noChangeShapeType="1"/>
            </p:cNvSpPr>
            <p:nvPr/>
          </p:nvSpPr>
          <p:spPr bwMode="auto">
            <a:xfrm>
              <a:off x="2501" y="3166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7" name="Line 25"/>
            <p:cNvSpPr>
              <a:spLocks noChangeShapeType="1"/>
            </p:cNvSpPr>
            <p:nvPr/>
          </p:nvSpPr>
          <p:spPr bwMode="auto">
            <a:xfrm>
              <a:off x="2501" y="3154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8" name="Line 26"/>
            <p:cNvSpPr>
              <a:spLocks noChangeShapeType="1"/>
            </p:cNvSpPr>
            <p:nvPr/>
          </p:nvSpPr>
          <p:spPr bwMode="auto">
            <a:xfrm>
              <a:off x="2501" y="3141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29" name="Line 27"/>
            <p:cNvSpPr>
              <a:spLocks noChangeShapeType="1"/>
            </p:cNvSpPr>
            <p:nvPr/>
          </p:nvSpPr>
          <p:spPr bwMode="auto">
            <a:xfrm>
              <a:off x="2501" y="3116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30" name="Line 28"/>
            <p:cNvSpPr>
              <a:spLocks noChangeShapeType="1"/>
            </p:cNvSpPr>
            <p:nvPr/>
          </p:nvSpPr>
          <p:spPr bwMode="auto">
            <a:xfrm>
              <a:off x="2501" y="3179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31" name="Line 29"/>
            <p:cNvSpPr>
              <a:spLocks noChangeShapeType="1"/>
            </p:cNvSpPr>
            <p:nvPr/>
          </p:nvSpPr>
          <p:spPr bwMode="auto">
            <a:xfrm>
              <a:off x="2501" y="3192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32" name="Rectangle 30"/>
            <p:cNvSpPr>
              <a:spLocks noChangeArrowheads="1"/>
            </p:cNvSpPr>
            <p:nvPr/>
          </p:nvSpPr>
          <p:spPr bwMode="auto">
            <a:xfrm>
              <a:off x="2823" y="3129"/>
              <a:ext cx="16" cy="25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grpSp>
          <p:nvGrpSpPr>
            <p:cNvPr id="72933" name="Group 31"/>
            <p:cNvGrpSpPr>
              <a:grpSpLocks/>
            </p:cNvGrpSpPr>
            <p:nvPr/>
          </p:nvGrpSpPr>
          <p:grpSpPr bwMode="auto">
            <a:xfrm rot="-1024988">
              <a:off x="2454" y="2736"/>
              <a:ext cx="401" cy="328"/>
              <a:chOff x="2454" y="2736"/>
              <a:chExt cx="401" cy="328"/>
            </a:xfrm>
          </p:grpSpPr>
          <p:sp>
            <p:nvSpPr>
              <p:cNvPr id="72934" name="Freeform 32"/>
              <p:cNvSpPr>
                <a:spLocks/>
              </p:cNvSpPr>
              <p:nvPr/>
            </p:nvSpPr>
            <p:spPr bwMode="auto">
              <a:xfrm>
                <a:off x="2690" y="3023"/>
                <a:ext cx="34" cy="21"/>
              </a:xfrm>
              <a:custGeom>
                <a:avLst/>
                <a:gdLst>
                  <a:gd name="T0" fmla="*/ 0 w 101"/>
                  <a:gd name="T1" fmla="*/ 0 h 84"/>
                  <a:gd name="T2" fmla="*/ 0 w 101"/>
                  <a:gd name="T3" fmla="*/ 21 h 84"/>
                  <a:gd name="T4" fmla="*/ 34 w 101"/>
                  <a:gd name="T5" fmla="*/ 21 h 84"/>
                  <a:gd name="T6" fmla="*/ 34 w 101"/>
                  <a:gd name="T7" fmla="*/ 4 h 84"/>
                  <a:gd name="T8" fmla="*/ 0 w 101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84"/>
                  <a:gd name="T17" fmla="*/ 101 w 101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84">
                    <a:moveTo>
                      <a:pt x="0" y="0"/>
                    </a:moveTo>
                    <a:lnTo>
                      <a:pt x="0" y="84"/>
                    </a:lnTo>
                    <a:lnTo>
                      <a:pt x="101" y="84"/>
                    </a:lnTo>
                    <a:lnTo>
                      <a:pt x="101" y="1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5" name="Freeform 33"/>
              <p:cNvSpPr>
                <a:spLocks/>
              </p:cNvSpPr>
              <p:nvPr/>
            </p:nvSpPr>
            <p:spPr bwMode="auto">
              <a:xfrm>
                <a:off x="2620" y="2985"/>
                <a:ext cx="23" cy="19"/>
              </a:xfrm>
              <a:custGeom>
                <a:avLst/>
                <a:gdLst>
                  <a:gd name="T0" fmla="*/ 13 w 69"/>
                  <a:gd name="T1" fmla="*/ 0 h 76"/>
                  <a:gd name="T2" fmla="*/ 0 w 69"/>
                  <a:gd name="T3" fmla="*/ 19 h 76"/>
                  <a:gd name="T4" fmla="*/ 17 w 69"/>
                  <a:gd name="T5" fmla="*/ 18 h 76"/>
                  <a:gd name="T6" fmla="*/ 23 w 69"/>
                  <a:gd name="T7" fmla="*/ 5 h 76"/>
                  <a:gd name="T8" fmla="*/ 13 w 69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76"/>
                  <a:gd name="T17" fmla="*/ 69 w 69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76">
                    <a:moveTo>
                      <a:pt x="38" y="0"/>
                    </a:moveTo>
                    <a:lnTo>
                      <a:pt x="0" y="76"/>
                    </a:lnTo>
                    <a:lnTo>
                      <a:pt x="51" y="70"/>
                    </a:lnTo>
                    <a:lnTo>
                      <a:pt x="69" y="1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6" name="Freeform 34"/>
              <p:cNvSpPr>
                <a:spLocks/>
              </p:cNvSpPr>
              <p:nvPr/>
            </p:nvSpPr>
            <p:spPr bwMode="auto">
              <a:xfrm>
                <a:off x="2498" y="2862"/>
                <a:ext cx="45" cy="41"/>
              </a:xfrm>
              <a:custGeom>
                <a:avLst/>
                <a:gdLst>
                  <a:gd name="T0" fmla="*/ 42 w 134"/>
                  <a:gd name="T1" fmla="*/ 0 h 163"/>
                  <a:gd name="T2" fmla="*/ 0 w 134"/>
                  <a:gd name="T3" fmla="*/ 29 h 163"/>
                  <a:gd name="T4" fmla="*/ 0 w 134"/>
                  <a:gd name="T5" fmla="*/ 41 h 163"/>
                  <a:gd name="T6" fmla="*/ 45 w 134"/>
                  <a:gd name="T7" fmla="*/ 14 h 163"/>
                  <a:gd name="T8" fmla="*/ 42 w 134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163"/>
                  <a:gd name="T17" fmla="*/ 134 w 134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163">
                    <a:moveTo>
                      <a:pt x="126" y="0"/>
                    </a:moveTo>
                    <a:lnTo>
                      <a:pt x="1" y="117"/>
                    </a:lnTo>
                    <a:lnTo>
                      <a:pt x="0" y="163"/>
                    </a:lnTo>
                    <a:lnTo>
                      <a:pt x="134" y="5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7" name="Line 35"/>
              <p:cNvSpPr>
                <a:spLocks noChangeShapeType="1"/>
              </p:cNvSpPr>
              <p:nvPr/>
            </p:nvSpPr>
            <p:spPr bwMode="auto">
              <a:xfrm>
                <a:off x="2472" y="2998"/>
                <a:ext cx="1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8" name="Freeform 36"/>
              <p:cNvSpPr>
                <a:spLocks/>
              </p:cNvSpPr>
              <p:nvPr/>
            </p:nvSpPr>
            <p:spPr bwMode="auto">
              <a:xfrm>
                <a:off x="2461" y="3042"/>
                <a:ext cx="25" cy="22"/>
              </a:xfrm>
              <a:custGeom>
                <a:avLst/>
                <a:gdLst>
                  <a:gd name="T0" fmla="*/ 0 w 76"/>
                  <a:gd name="T1" fmla="*/ 22 h 88"/>
                  <a:gd name="T2" fmla="*/ 0 w 76"/>
                  <a:gd name="T3" fmla="*/ 0 h 88"/>
                  <a:gd name="T4" fmla="*/ 25 w 76"/>
                  <a:gd name="T5" fmla="*/ 0 h 88"/>
                  <a:gd name="T6" fmla="*/ 25 w 76"/>
                  <a:gd name="T7" fmla="*/ 8 h 88"/>
                  <a:gd name="T8" fmla="*/ 8 w 76"/>
                  <a:gd name="T9" fmla="*/ 8 h 88"/>
                  <a:gd name="T10" fmla="*/ 8 w 76"/>
                  <a:gd name="T11" fmla="*/ 22 h 88"/>
                  <a:gd name="T12" fmla="*/ 0 w 76"/>
                  <a:gd name="T13" fmla="*/ 22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88"/>
                  <a:gd name="T23" fmla="*/ 76 w 76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88">
                    <a:moveTo>
                      <a:pt x="0" y="88"/>
                    </a:moveTo>
                    <a:lnTo>
                      <a:pt x="0" y="0"/>
                    </a:lnTo>
                    <a:lnTo>
                      <a:pt x="76" y="0"/>
                    </a:lnTo>
                    <a:lnTo>
                      <a:pt x="76" y="31"/>
                    </a:lnTo>
                    <a:lnTo>
                      <a:pt x="25" y="31"/>
                    </a:lnTo>
                    <a:lnTo>
                      <a:pt x="25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9" name="Rectangle 37"/>
              <p:cNvSpPr>
                <a:spLocks noChangeArrowheads="1"/>
              </p:cNvSpPr>
              <p:nvPr/>
            </p:nvSpPr>
            <p:spPr bwMode="auto">
              <a:xfrm>
                <a:off x="2569" y="3015"/>
                <a:ext cx="34" cy="25"/>
              </a:xfrm>
              <a:prstGeom prst="rect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72940" name="Oval 38"/>
              <p:cNvSpPr>
                <a:spLocks noChangeArrowheads="1"/>
              </p:cNvSpPr>
              <p:nvPr/>
            </p:nvSpPr>
            <p:spPr bwMode="auto">
              <a:xfrm>
                <a:off x="2454" y="2907"/>
                <a:ext cx="134" cy="96"/>
              </a:xfrm>
              <a:prstGeom prst="ellipse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72941" name="Freeform 39"/>
              <p:cNvSpPr>
                <a:spLocks/>
              </p:cNvSpPr>
              <p:nvPr/>
            </p:nvSpPr>
            <p:spPr bwMode="auto">
              <a:xfrm>
                <a:off x="2729" y="2870"/>
                <a:ext cx="39" cy="49"/>
              </a:xfrm>
              <a:custGeom>
                <a:avLst/>
                <a:gdLst>
                  <a:gd name="T0" fmla="*/ 33 w 115"/>
                  <a:gd name="T1" fmla="*/ 0 h 195"/>
                  <a:gd name="T2" fmla="*/ 0 w 115"/>
                  <a:gd name="T3" fmla="*/ 41 h 195"/>
                  <a:gd name="T4" fmla="*/ 6 w 115"/>
                  <a:gd name="T5" fmla="*/ 49 h 195"/>
                  <a:gd name="T6" fmla="*/ 39 w 115"/>
                  <a:gd name="T7" fmla="*/ 2 h 195"/>
                  <a:gd name="T8" fmla="*/ 33 w 115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5"/>
                  <a:gd name="T17" fmla="*/ 115 w 11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5">
                    <a:moveTo>
                      <a:pt x="96" y="0"/>
                    </a:moveTo>
                    <a:lnTo>
                      <a:pt x="0" y="163"/>
                    </a:lnTo>
                    <a:lnTo>
                      <a:pt x="19" y="195"/>
                    </a:lnTo>
                    <a:lnTo>
                      <a:pt x="115" y="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BFBFD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2" name="Freeform 40"/>
              <p:cNvSpPr>
                <a:spLocks/>
              </p:cNvSpPr>
              <p:nvPr/>
            </p:nvSpPr>
            <p:spPr bwMode="auto">
              <a:xfrm>
                <a:off x="2683" y="2849"/>
                <a:ext cx="74" cy="15"/>
              </a:xfrm>
              <a:custGeom>
                <a:avLst/>
                <a:gdLst>
                  <a:gd name="T0" fmla="*/ 72 w 222"/>
                  <a:gd name="T1" fmla="*/ 0 h 57"/>
                  <a:gd name="T2" fmla="*/ 0 w 222"/>
                  <a:gd name="T3" fmla="*/ 8 h 57"/>
                  <a:gd name="T4" fmla="*/ 10 w 222"/>
                  <a:gd name="T5" fmla="*/ 15 h 57"/>
                  <a:gd name="T6" fmla="*/ 74 w 222"/>
                  <a:gd name="T7" fmla="*/ 5 h 57"/>
                  <a:gd name="T8" fmla="*/ 72 w 222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57"/>
                  <a:gd name="T17" fmla="*/ 222 w 22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57">
                    <a:moveTo>
                      <a:pt x="215" y="0"/>
                    </a:moveTo>
                    <a:lnTo>
                      <a:pt x="0" y="31"/>
                    </a:lnTo>
                    <a:lnTo>
                      <a:pt x="31" y="57"/>
                    </a:lnTo>
                    <a:lnTo>
                      <a:pt x="222" y="19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BFBFD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3" name="Freeform 41"/>
              <p:cNvSpPr>
                <a:spLocks/>
              </p:cNvSpPr>
              <p:nvPr/>
            </p:nvSpPr>
            <p:spPr bwMode="auto">
              <a:xfrm>
                <a:off x="2515" y="2737"/>
                <a:ext cx="277" cy="324"/>
              </a:xfrm>
              <a:custGeom>
                <a:avLst/>
                <a:gdLst>
                  <a:gd name="T0" fmla="*/ 9 w 831"/>
                  <a:gd name="T1" fmla="*/ 12 h 1298"/>
                  <a:gd name="T2" fmla="*/ 4 w 831"/>
                  <a:gd name="T3" fmla="*/ 21 h 1298"/>
                  <a:gd name="T4" fmla="*/ 1 w 831"/>
                  <a:gd name="T5" fmla="*/ 33 h 1298"/>
                  <a:gd name="T6" fmla="*/ 0 w 831"/>
                  <a:gd name="T7" fmla="*/ 45 h 1298"/>
                  <a:gd name="T8" fmla="*/ 0 w 831"/>
                  <a:gd name="T9" fmla="*/ 58 h 1298"/>
                  <a:gd name="T10" fmla="*/ 3 w 831"/>
                  <a:gd name="T11" fmla="*/ 75 h 1298"/>
                  <a:gd name="T12" fmla="*/ 7 w 831"/>
                  <a:gd name="T13" fmla="*/ 95 h 1298"/>
                  <a:gd name="T14" fmla="*/ 13 w 831"/>
                  <a:gd name="T15" fmla="*/ 118 h 1298"/>
                  <a:gd name="T16" fmla="*/ 23 w 831"/>
                  <a:gd name="T17" fmla="*/ 144 h 1298"/>
                  <a:gd name="T18" fmla="*/ 39 w 831"/>
                  <a:gd name="T19" fmla="*/ 169 h 1298"/>
                  <a:gd name="T20" fmla="*/ 65 w 831"/>
                  <a:gd name="T21" fmla="*/ 199 h 1298"/>
                  <a:gd name="T22" fmla="*/ 90 w 831"/>
                  <a:gd name="T23" fmla="*/ 227 h 1298"/>
                  <a:gd name="T24" fmla="*/ 111 w 831"/>
                  <a:gd name="T25" fmla="*/ 246 h 1298"/>
                  <a:gd name="T26" fmla="*/ 140 w 831"/>
                  <a:gd name="T27" fmla="*/ 269 h 1298"/>
                  <a:gd name="T28" fmla="*/ 171 w 831"/>
                  <a:gd name="T29" fmla="*/ 288 h 1298"/>
                  <a:gd name="T30" fmla="*/ 199 w 831"/>
                  <a:gd name="T31" fmla="*/ 303 h 1298"/>
                  <a:gd name="T32" fmla="*/ 219 w 831"/>
                  <a:gd name="T33" fmla="*/ 312 h 1298"/>
                  <a:gd name="T34" fmla="*/ 239 w 831"/>
                  <a:gd name="T35" fmla="*/ 319 h 1298"/>
                  <a:gd name="T36" fmla="*/ 255 w 831"/>
                  <a:gd name="T37" fmla="*/ 324 h 1298"/>
                  <a:gd name="T38" fmla="*/ 267 w 831"/>
                  <a:gd name="T39" fmla="*/ 324 h 1298"/>
                  <a:gd name="T40" fmla="*/ 277 w 831"/>
                  <a:gd name="T41" fmla="*/ 320 h 1298"/>
                  <a:gd name="T42" fmla="*/ 18 w 831"/>
                  <a:gd name="T43" fmla="*/ 0 h 1298"/>
                  <a:gd name="T44" fmla="*/ 9 w 831"/>
                  <a:gd name="T45" fmla="*/ 12 h 12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31"/>
                  <a:gd name="T70" fmla="*/ 0 h 1298"/>
                  <a:gd name="T71" fmla="*/ 831 w 831"/>
                  <a:gd name="T72" fmla="*/ 1298 h 12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31" h="1298">
                    <a:moveTo>
                      <a:pt x="26" y="47"/>
                    </a:moveTo>
                    <a:lnTo>
                      <a:pt x="13" y="85"/>
                    </a:lnTo>
                    <a:lnTo>
                      <a:pt x="3" y="132"/>
                    </a:lnTo>
                    <a:lnTo>
                      <a:pt x="0" y="182"/>
                    </a:lnTo>
                    <a:lnTo>
                      <a:pt x="0" y="233"/>
                    </a:lnTo>
                    <a:lnTo>
                      <a:pt x="10" y="299"/>
                    </a:lnTo>
                    <a:lnTo>
                      <a:pt x="20" y="380"/>
                    </a:lnTo>
                    <a:lnTo>
                      <a:pt x="39" y="472"/>
                    </a:lnTo>
                    <a:lnTo>
                      <a:pt x="70" y="577"/>
                    </a:lnTo>
                    <a:lnTo>
                      <a:pt x="118" y="677"/>
                    </a:lnTo>
                    <a:lnTo>
                      <a:pt x="194" y="797"/>
                    </a:lnTo>
                    <a:lnTo>
                      <a:pt x="270" y="910"/>
                    </a:lnTo>
                    <a:lnTo>
                      <a:pt x="333" y="986"/>
                    </a:lnTo>
                    <a:lnTo>
                      <a:pt x="421" y="1077"/>
                    </a:lnTo>
                    <a:lnTo>
                      <a:pt x="513" y="1153"/>
                    </a:lnTo>
                    <a:lnTo>
                      <a:pt x="596" y="1213"/>
                    </a:lnTo>
                    <a:lnTo>
                      <a:pt x="656" y="1250"/>
                    </a:lnTo>
                    <a:lnTo>
                      <a:pt x="716" y="1279"/>
                    </a:lnTo>
                    <a:lnTo>
                      <a:pt x="764" y="1298"/>
                    </a:lnTo>
                    <a:lnTo>
                      <a:pt x="802" y="1298"/>
                    </a:lnTo>
                    <a:lnTo>
                      <a:pt x="831" y="1282"/>
                    </a:lnTo>
                    <a:lnTo>
                      <a:pt x="54" y="0"/>
                    </a:lnTo>
                    <a:lnTo>
                      <a:pt x="26" y="4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4" name="Freeform 42"/>
              <p:cNvSpPr>
                <a:spLocks/>
              </p:cNvSpPr>
              <p:nvPr/>
            </p:nvSpPr>
            <p:spPr bwMode="auto">
              <a:xfrm rot="21384">
                <a:off x="2531" y="2736"/>
                <a:ext cx="261" cy="321"/>
              </a:xfrm>
              <a:custGeom>
                <a:avLst/>
                <a:gdLst>
                  <a:gd name="T0" fmla="*/ 2 w 783"/>
                  <a:gd name="T1" fmla="*/ 0 h 1286"/>
                  <a:gd name="T2" fmla="*/ 0 w 783"/>
                  <a:gd name="T3" fmla="*/ 6 h 1286"/>
                  <a:gd name="T4" fmla="*/ 0 w 783"/>
                  <a:gd name="T5" fmla="*/ 20 h 1286"/>
                  <a:gd name="T6" fmla="*/ 1 w 783"/>
                  <a:gd name="T7" fmla="*/ 37 h 1286"/>
                  <a:gd name="T8" fmla="*/ 3 w 783"/>
                  <a:gd name="T9" fmla="*/ 50 h 1286"/>
                  <a:gd name="T10" fmla="*/ 6 w 783"/>
                  <a:gd name="T11" fmla="*/ 68 h 1286"/>
                  <a:gd name="T12" fmla="*/ 11 w 783"/>
                  <a:gd name="T13" fmla="*/ 88 h 1286"/>
                  <a:gd name="T14" fmla="*/ 17 w 783"/>
                  <a:gd name="T15" fmla="*/ 109 h 1286"/>
                  <a:gd name="T16" fmla="*/ 30 w 783"/>
                  <a:gd name="T17" fmla="*/ 136 h 1286"/>
                  <a:gd name="T18" fmla="*/ 49 w 783"/>
                  <a:gd name="T19" fmla="*/ 167 h 1286"/>
                  <a:gd name="T20" fmla="*/ 70 w 783"/>
                  <a:gd name="T21" fmla="*/ 192 h 1286"/>
                  <a:gd name="T22" fmla="*/ 95 w 783"/>
                  <a:gd name="T23" fmla="*/ 219 h 1286"/>
                  <a:gd name="T24" fmla="*/ 118 w 783"/>
                  <a:gd name="T25" fmla="*/ 239 h 1286"/>
                  <a:gd name="T26" fmla="*/ 136 w 783"/>
                  <a:gd name="T27" fmla="*/ 253 h 1286"/>
                  <a:gd name="T28" fmla="*/ 153 w 783"/>
                  <a:gd name="T29" fmla="*/ 266 h 1286"/>
                  <a:gd name="T30" fmla="*/ 171 w 783"/>
                  <a:gd name="T31" fmla="*/ 279 h 1286"/>
                  <a:gd name="T32" fmla="*/ 191 w 783"/>
                  <a:gd name="T33" fmla="*/ 291 h 1286"/>
                  <a:gd name="T34" fmla="*/ 205 w 783"/>
                  <a:gd name="T35" fmla="*/ 299 h 1286"/>
                  <a:gd name="T36" fmla="*/ 219 w 783"/>
                  <a:gd name="T37" fmla="*/ 306 h 1286"/>
                  <a:gd name="T38" fmla="*/ 236 w 783"/>
                  <a:gd name="T39" fmla="*/ 313 h 1286"/>
                  <a:gd name="T40" fmla="*/ 249 w 783"/>
                  <a:gd name="T41" fmla="*/ 320 h 1286"/>
                  <a:gd name="T42" fmla="*/ 258 w 783"/>
                  <a:gd name="T43" fmla="*/ 321 h 1286"/>
                  <a:gd name="T44" fmla="*/ 261 w 783"/>
                  <a:gd name="T45" fmla="*/ 316 h 1286"/>
                  <a:gd name="T46" fmla="*/ 260 w 783"/>
                  <a:gd name="T47" fmla="*/ 310 h 1286"/>
                  <a:gd name="T48" fmla="*/ 258 w 783"/>
                  <a:gd name="T49" fmla="*/ 302 h 1286"/>
                  <a:gd name="T50" fmla="*/ 255 w 783"/>
                  <a:gd name="T51" fmla="*/ 289 h 1286"/>
                  <a:gd name="T52" fmla="*/ 250 w 783"/>
                  <a:gd name="T53" fmla="*/ 271 h 1286"/>
                  <a:gd name="T54" fmla="*/ 245 w 783"/>
                  <a:gd name="T55" fmla="*/ 255 h 1286"/>
                  <a:gd name="T56" fmla="*/ 239 w 783"/>
                  <a:gd name="T57" fmla="*/ 236 h 1286"/>
                  <a:gd name="T58" fmla="*/ 230 w 783"/>
                  <a:gd name="T59" fmla="*/ 216 h 1286"/>
                  <a:gd name="T60" fmla="*/ 221 w 783"/>
                  <a:gd name="T61" fmla="*/ 200 h 1286"/>
                  <a:gd name="T62" fmla="*/ 213 w 783"/>
                  <a:gd name="T63" fmla="*/ 186 h 1286"/>
                  <a:gd name="T64" fmla="*/ 201 w 783"/>
                  <a:gd name="T65" fmla="*/ 167 h 1286"/>
                  <a:gd name="T66" fmla="*/ 189 w 783"/>
                  <a:gd name="T67" fmla="*/ 151 h 1286"/>
                  <a:gd name="T68" fmla="*/ 174 w 783"/>
                  <a:gd name="T69" fmla="*/ 134 h 1286"/>
                  <a:gd name="T70" fmla="*/ 152 w 783"/>
                  <a:gd name="T71" fmla="*/ 112 h 1286"/>
                  <a:gd name="T72" fmla="*/ 136 w 783"/>
                  <a:gd name="T73" fmla="*/ 96 h 1286"/>
                  <a:gd name="T74" fmla="*/ 113 w 783"/>
                  <a:gd name="T75" fmla="*/ 74 h 1286"/>
                  <a:gd name="T76" fmla="*/ 92 w 783"/>
                  <a:gd name="T77" fmla="*/ 59 h 1286"/>
                  <a:gd name="T78" fmla="*/ 71 w 783"/>
                  <a:gd name="T79" fmla="*/ 43 h 1286"/>
                  <a:gd name="T80" fmla="*/ 55 w 783"/>
                  <a:gd name="T81" fmla="*/ 31 h 1286"/>
                  <a:gd name="T82" fmla="*/ 38 w 783"/>
                  <a:gd name="T83" fmla="*/ 19 h 1286"/>
                  <a:gd name="T84" fmla="*/ 25 w 783"/>
                  <a:gd name="T85" fmla="*/ 11 h 1286"/>
                  <a:gd name="T86" fmla="*/ 13 w 783"/>
                  <a:gd name="T87" fmla="*/ 3 h 1286"/>
                  <a:gd name="T88" fmla="*/ 2 w 783"/>
                  <a:gd name="T89" fmla="*/ 0 h 1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83"/>
                  <a:gd name="T136" fmla="*/ 0 h 1286"/>
                  <a:gd name="T137" fmla="*/ 783 w 783"/>
                  <a:gd name="T138" fmla="*/ 1286 h 1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83" h="1286">
                    <a:moveTo>
                      <a:pt x="6" y="0"/>
                    </a:moveTo>
                    <a:lnTo>
                      <a:pt x="0" y="26"/>
                    </a:lnTo>
                    <a:lnTo>
                      <a:pt x="0" y="82"/>
                    </a:lnTo>
                    <a:lnTo>
                      <a:pt x="3" y="148"/>
                    </a:lnTo>
                    <a:lnTo>
                      <a:pt x="10" y="202"/>
                    </a:lnTo>
                    <a:lnTo>
                      <a:pt x="19" y="271"/>
                    </a:lnTo>
                    <a:lnTo>
                      <a:pt x="32" y="353"/>
                    </a:lnTo>
                    <a:lnTo>
                      <a:pt x="51" y="438"/>
                    </a:lnTo>
                    <a:lnTo>
                      <a:pt x="89" y="546"/>
                    </a:lnTo>
                    <a:lnTo>
                      <a:pt x="146" y="669"/>
                    </a:lnTo>
                    <a:lnTo>
                      <a:pt x="209" y="770"/>
                    </a:lnTo>
                    <a:lnTo>
                      <a:pt x="285" y="877"/>
                    </a:lnTo>
                    <a:lnTo>
                      <a:pt x="354" y="958"/>
                    </a:lnTo>
                    <a:lnTo>
                      <a:pt x="408" y="1014"/>
                    </a:lnTo>
                    <a:lnTo>
                      <a:pt x="459" y="1066"/>
                    </a:lnTo>
                    <a:lnTo>
                      <a:pt x="513" y="1116"/>
                    </a:lnTo>
                    <a:lnTo>
                      <a:pt x="573" y="1165"/>
                    </a:lnTo>
                    <a:lnTo>
                      <a:pt x="614" y="1198"/>
                    </a:lnTo>
                    <a:lnTo>
                      <a:pt x="658" y="1226"/>
                    </a:lnTo>
                    <a:lnTo>
                      <a:pt x="707" y="1253"/>
                    </a:lnTo>
                    <a:lnTo>
                      <a:pt x="748" y="1280"/>
                    </a:lnTo>
                    <a:lnTo>
                      <a:pt x="773" y="1286"/>
                    </a:lnTo>
                    <a:lnTo>
                      <a:pt x="783" y="1267"/>
                    </a:lnTo>
                    <a:lnTo>
                      <a:pt x="781" y="1241"/>
                    </a:lnTo>
                    <a:lnTo>
                      <a:pt x="774" y="1210"/>
                    </a:lnTo>
                    <a:lnTo>
                      <a:pt x="764" y="1157"/>
                    </a:lnTo>
                    <a:lnTo>
                      <a:pt x="751" y="1087"/>
                    </a:lnTo>
                    <a:lnTo>
                      <a:pt x="735" y="1021"/>
                    </a:lnTo>
                    <a:lnTo>
                      <a:pt x="716" y="945"/>
                    </a:lnTo>
                    <a:lnTo>
                      <a:pt x="691" y="864"/>
                    </a:lnTo>
                    <a:lnTo>
                      <a:pt x="662" y="800"/>
                    </a:lnTo>
                    <a:lnTo>
                      <a:pt x="639" y="744"/>
                    </a:lnTo>
                    <a:lnTo>
                      <a:pt x="602" y="671"/>
                    </a:lnTo>
                    <a:lnTo>
                      <a:pt x="566" y="606"/>
                    </a:lnTo>
                    <a:lnTo>
                      <a:pt x="523" y="536"/>
                    </a:lnTo>
                    <a:lnTo>
                      <a:pt x="456" y="447"/>
                    </a:lnTo>
                    <a:lnTo>
                      <a:pt x="408" y="384"/>
                    </a:lnTo>
                    <a:lnTo>
                      <a:pt x="340" y="298"/>
                    </a:lnTo>
                    <a:lnTo>
                      <a:pt x="275" y="237"/>
                    </a:lnTo>
                    <a:lnTo>
                      <a:pt x="212" y="172"/>
                    </a:lnTo>
                    <a:lnTo>
                      <a:pt x="165" y="126"/>
                    </a:lnTo>
                    <a:lnTo>
                      <a:pt x="114" y="78"/>
                    </a:lnTo>
                    <a:lnTo>
                      <a:pt x="76" y="44"/>
                    </a:lnTo>
                    <a:lnTo>
                      <a:pt x="38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5" name="Freeform 43"/>
              <p:cNvSpPr>
                <a:spLocks/>
              </p:cNvSpPr>
              <p:nvPr/>
            </p:nvSpPr>
            <p:spPr bwMode="auto">
              <a:xfrm>
                <a:off x="2541" y="2818"/>
                <a:ext cx="256" cy="14"/>
              </a:xfrm>
              <a:custGeom>
                <a:avLst/>
                <a:gdLst>
                  <a:gd name="T0" fmla="*/ 0 w 770"/>
                  <a:gd name="T1" fmla="*/ 0 h 56"/>
                  <a:gd name="T2" fmla="*/ 256 w 770"/>
                  <a:gd name="T3" fmla="*/ 8 h 56"/>
                  <a:gd name="T4" fmla="*/ 254 w 770"/>
                  <a:gd name="T5" fmla="*/ 14 h 56"/>
                  <a:gd name="T6" fmla="*/ 1 w 770"/>
                  <a:gd name="T7" fmla="*/ 6 h 56"/>
                  <a:gd name="T8" fmla="*/ 0 w 77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0"/>
                  <a:gd name="T16" fmla="*/ 0 h 56"/>
                  <a:gd name="T17" fmla="*/ 770 w 770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0" h="56">
                    <a:moveTo>
                      <a:pt x="0" y="0"/>
                    </a:moveTo>
                    <a:lnTo>
                      <a:pt x="770" y="31"/>
                    </a:lnTo>
                    <a:lnTo>
                      <a:pt x="763" y="56"/>
                    </a:lnTo>
                    <a:lnTo>
                      <a:pt x="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6" name="Freeform 44"/>
              <p:cNvSpPr>
                <a:spLocks/>
              </p:cNvSpPr>
              <p:nvPr/>
            </p:nvSpPr>
            <p:spPr bwMode="auto">
              <a:xfrm>
                <a:off x="2717" y="2860"/>
                <a:ext cx="91" cy="168"/>
              </a:xfrm>
              <a:custGeom>
                <a:avLst/>
                <a:gdLst>
                  <a:gd name="T0" fmla="*/ 81 w 273"/>
                  <a:gd name="T1" fmla="*/ 3 h 671"/>
                  <a:gd name="T2" fmla="*/ 0 w 273"/>
                  <a:gd name="T3" fmla="*/ 164 h 671"/>
                  <a:gd name="T4" fmla="*/ 7 w 273"/>
                  <a:gd name="T5" fmla="*/ 168 h 671"/>
                  <a:gd name="T6" fmla="*/ 91 w 273"/>
                  <a:gd name="T7" fmla="*/ 0 h 671"/>
                  <a:gd name="T8" fmla="*/ 81 w 273"/>
                  <a:gd name="T9" fmla="*/ 3 h 6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3"/>
                  <a:gd name="T16" fmla="*/ 0 h 671"/>
                  <a:gd name="T17" fmla="*/ 273 w 273"/>
                  <a:gd name="T18" fmla="*/ 671 h 6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3" h="671">
                    <a:moveTo>
                      <a:pt x="242" y="13"/>
                    </a:moveTo>
                    <a:lnTo>
                      <a:pt x="0" y="656"/>
                    </a:lnTo>
                    <a:lnTo>
                      <a:pt x="22" y="671"/>
                    </a:lnTo>
                    <a:lnTo>
                      <a:pt x="273" y="0"/>
                    </a:lnTo>
                    <a:lnTo>
                      <a:pt x="242" y="13"/>
                    </a:lnTo>
                    <a:close/>
                  </a:path>
                </a:pathLst>
              </a:custGeom>
              <a:solidFill>
                <a:srgbClr val="DFD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7" name="Freeform 45"/>
              <p:cNvSpPr>
                <a:spLocks/>
              </p:cNvSpPr>
              <p:nvPr/>
            </p:nvSpPr>
            <p:spPr bwMode="auto">
              <a:xfrm>
                <a:off x="2748" y="2828"/>
                <a:ext cx="76" cy="46"/>
              </a:xfrm>
              <a:custGeom>
                <a:avLst/>
                <a:gdLst>
                  <a:gd name="T0" fmla="*/ 57 w 226"/>
                  <a:gd name="T1" fmla="*/ 0 h 183"/>
                  <a:gd name="T2" fmla="*/ 3 w 226"/>
                  <a:gd name="T3" fmla="*/ 14 h 183"/>
                  <a:gd name="T4" fmla="*/ 1 w 226"/>
                  <a:gd name="T5" fmla="*/ 17 h 183"/>
                  <a:gd name="T6" fmla="*/ 0 w 226"/>
                  <a:gd name="T7" fmla="*/ 21 h 183"/>
                  <a:gd name="T8" fmla="*/ 1 w 226"/>
                  <a:gd name="T9" fmla="*/ 28 h 183"/>
                  <a:gd name="T10" fmla="*/ 1 w 226"/>
                  <a:gd name="T11" fmla="*/ 32 h 183"/>
                  <a:gd name="T12" fmla="*/ 5 w 226"/>
                  <a:gd name="T13" fmla="*/ 38 h 183"/>
                  <a:gd name="T14" fmla="*/ 10 w 226"/>
                  <a:gd name="T15" fmla="*/ 42 h 183"/>
                  <a:gd name="T16" fmla="*/ 17 w 226"/>
                  <a:gd name="T17" fmla="*/ 45 h 183"/>
                  <a:gd name="T18" fmla="*/ 22 w 226"/>
                  <a:gd name="T19" fmla="*/ 46 h 183"/>
                  <a:gd name="T20" fmla="*/ 26 w 226"/>
                  <a:gd name="T21" fmla="*/ 46 h 183"/>
                  <a:gd name="T22" fmla="*/ 76 w 226"/>
                  <a:gd name="T23" fmla="*/ 28 h 183"/>
                  <a:gd name="T24" fmla="*/ 66 w 226"/>
                  <a:gd name="T25" fmla="*/ 23 h 183"/>
                  <a:gd name="T26" fmla="*/ 61 w 226"/>
                  <a:gd name="T27" fmla="*/ 17 h 183"/>
                  <a:gd name="T28" fmla="*/ 57 w 226"/>
                  <a:gd name="T29" fmla="*/ 0 h 1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6"/>
                  <a:gd name="T46" fmla="*/ 0 h 183"/>
                  <a:gd name="T47" fmla="*/ 226 w 226"/>
                  <a:gd name="T48" fmla="*/ 183 h 1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6" h="183">
                    <a:moveTo>
                      <a:pt x="169" y="0"/>
                    </a:moveTo>
                    <a:lnTo>
                      <a:pt x="9" y="56"/>
                    </a:lnTo>
                    <a:lnTo>
                      <a:pt x="3" y="66"/>
                    </a:lnTo>
                    <a:lnTo>
                      <a:pt x="0" y="85"/>
                    </a:lnTo>
                    <a:lnTo>
                      <a:pt x="2" y="111"/>
                    </a:lnTo>
                    <a:lnTo>
                      <a:pt x="4" y="127"/>
                    </a:lnTo>
                    <a:lnTo>
                      <a:pt x="14" y="150"/>
                    </a:lnTo>
                    <a:lnTo>
                      <a:pt x="29" y="168"/>
                    </a:lnTo>
                    <a:lnTo>
                      <a:pt x="52" y="180"/>
                    </a:lnTo>
                    <a:lnTo>
                      <a:pt x="64" y="183"/>
                    </a:lnTo>
                    <a:lnTo>
                      <a:pt x="77" y="183"/>
                    </a:lnTo>
                    <a:lnTo>
                      <a:pt x="226" y="113"/>
                    </a:lnTo>
                    <a:lnTo>
                      <a:pt x="197" y="91"/>
                    </a:lnTo>
                    <a:lnTo>
                      <a:pt x="181" y="6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BFBFD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8" name="Freeform 46"/>
              <p:cNvSpPr>
                <a:spLocks/>
              </p:cNvSpPr>
              <p:nvPr/>
            </p:nvSpPr>
            <p:spPr bwMode="auto">
              <a:xfrm>
                <a:off x="2792" y="2822"/>
                <a:ext cx="42" cy="43"/>
              </a:xfrm>
              <a:custGeom>
                <a:avLst/>
                <a:gdLst>
                  <a:gd name="T0" fmla="*/ 25 w 125"/>
                  <a:gd name="T1" fmla="*/ 6 h 172"/>
                  <a:gd name="T2" fmla="*/ 23 w 125"/>
                  <a:gd name="T3" fmla="*/ 3 h 172"/>
                  <a:gd name="T4" fmla="*/ 18 w 125"/>
                  <a:gd name="T5" fmla="*/ 1 h 172"/>
                  <a:gd name="T6" fmla="*/ 11 w 125"/>
                  <a:gd name="T7" fmla="*/ 0 h 172"/>
                  <a:gd name="T8" fmla="*/ 7 w 125"/>
                  <a:gd name="T9" fmla="*/ 1 h 172"/>
                  <a:gd name="T10" fmla="*/ 4 w 125"/>
                  <a:gd name="T11" fmla="*/ 3 h 172"/>
                  <a:gd name="T12" fmla="*/ 1 w 125"/>
                  <a:gd name="T13" fmla="*/ 6 h 172"/>
                  <a:gd name="T14" fmla="*/ 0 w 125"/>
                  <a:gd name="T15" fmla="*/ 11 h 172"/>
                  <a:gd name="T16" fmla="*/ 0 w 125"/>
                  <a:gd name="T17" fmla="*/ 14 h 172"/>
                  <a:gd name="T18" fmla="*/ 1 w 125"/>
                  <a:gd name="T19" fmla="*/ 18 h 172"/>
                  <a:gd name="T20" fmla="*/ 3 w 125"/>
                  <a:gd name="T21" fmla="*/ 24 h 172"/>
                  <a:gd name="T22" fmla="*/ 6 w 125"/>
                  <a:gd name="T23" fmla="*/ 29 h 172"/>
                  <a:gd name="T24" fmla="*/ 9 w 125"/>
                  <a:gd name="T25" fmla="*/ 33 h 172"/>
                  <a:gd name="T26" fmla="*/ 13 w 125"/>
                  <a:gd name="T27" fmla="*/ 37 h 172"/>
                  <a:gd name="T28" fmla="*/ 17 w 125"/>
                  <a:gd name="T29" fmla="*/ 40 h 172"/>
                  <a:gd name="T30" fmla="*/ 23 w 125"/>
                  <a:gd name="T31" fmla="*/ 42 h 172"/>
                  <a:gd name="T32" fmla="*/ 29 w 125"/>
                  <a:gd name="T33" fmla="*/ 43 h 172"/>
                  <a:gd name="T34" fmla="*/ 35 w 125"/>
                  <a:gd name="T35" fmla="*/ 43 h 172"/>
                  <a:gd name="T36" fmla="*/ 40 w 125"/>
                  <a:gd name="T37" fmla="*/ 41 h 172"/>
                  <a:gd name="T38" fmla="*/ 42 w 125"/>
                  <a:gd name="T39" fmla="*/ 38 h 172"/>
                  <a:gd name="T40" fmla="*/ 42 w 125"/>
                  <a:gd name="T41" fmla="*/ 33 h 172"/>
                  <a:gd name="T42" fmla="*/ 41 w 125"/>
                  <a:gd name="T43" fmla="*/ 27 h 172"/>
                  <a:gd name="T44" fmla="*/ 38 w 125"/>
                  <a:gd name="T45" fmla="*/ 20 h 172"/>
                  <a:gd name="T46" fmla="*/ 30 w 125"/>
                  <a:gd name="T47" fmla="*/ 11 h 172"/>
                  <a:gd name="T48" fmla="*/ 25 w 125"/>
                  <a:gd name="T49" fmla="*/ 6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72"/>
                  <a:gd name="T77" fmla="*/ 125 w 125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72">
                    <a:moveTo>
                      <a:pt x="74" y="25"/>
                    </a:moveTo>
                    <a:lnTo>
                      <a:pt x="67" y="14"/>
                    </a:lnTo>
                    <a:lnTo>
                      <a:pt x="55" y="5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11" y="11"/>
                    </a:lnTo>
                    <a:lnTo>
                      <a:pt x="4" y="25"/>
                    </a:lnTo>
                    <a:lnTo>
                      <a:pt x="0" y="46"/>
                    </a:lnTo>
                    <a:lnTo>
                      <a:pt x="1" y="57"/>
                    </a:lnTo>
                    <a:lnTo>
                      <a:pt x="3" y="73"/>
                    </a:lnTo>
                    <a:lnTo>
                      <a:pt x="8" y="96"/>
                    </a:lnTo>
                    <a:lnTo>
                      <a:pt x="18" y="115"/>
                    </a:lnTo>
                    <a:lnTo>
                      <a:pt x="28" y="132"/>
                    </a:lnTo>
                    <a:lnTo>
                      <a:pt x="40" y="146"/>
                    </a:lnTo>
                    <a:lnTo>
                      <a:pt x="52" y="159"/>
                    </a:lnTo>
                    <a:lnTo>
                      <a:pt x="68" y="166"/>
                    </a:lnTo>
                    <a:lnTo>
                      <a:pt x="87" y="172"/>
                    </a:lnTo>
                    <a:lnTo>
                      <a:pt x="103" y="172"/>
                    </a:lnTo>
                    <a:lnTo>
                      <a:pt x="118" y="163"/>
                    </a:lnTo>
                    <a:lnTo>
                      <a:pt x="124" y="150"/>
                    </a:lnTo>
                    <a:lnTo>
                      <a:pt x="125" y="131"/>
                    </a:lnTo>
                    <a:lnTo>
                      <a:pt x="121" y="110"/>
                    </a:lnTo>
                    <a:lnTo>
                      <a:pt x="112" y="81"/>
                    </a:lnTo>
                    <a:lnTo>
                      <a:pt x="89" y="46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9" name="Freeform 47"/>
              <p:cNvSpPr>
                <a:spLocks/>
              </p:cNvSpPr>
              <p:nvPr/>
            </p:nvSpPr>
            <p:spPr bwMode="auto">
              <a:xfrm>
                <a:off x="2804" y="2824"/>
                <a:ext cx="51" cy="31"/>
              </a:xfrm>
              <a:custGeom>
                <a:avLst/>
                <a:gdLst>
                  <a:gd name="T0" fmla="*/ 4 w 154"/>
                  <a:gd name="T1" fmla="*/ 7 h 123"/>
                  <a:gd name="T2" fmla="*/ 36 w 154"/>
                  <a:gd name="T3" fmla="*/ 1 h 123"/>
                  <a:gd name="T4" fmla="*/ 43 w 154"/>
                  <a:gd name="T5" fmla="*/ 0 h 123"/>
                  <a:gd name="T6" fmla="*/ 49 w 154"/>
                  <a:gd name="T7" fmla="*/ 1 h 123"/>
                  <a:gd name="T8" fmla="*/ 50 w 154"/>
                  <a:gd name="T9" fmla="*/ 2 h 123"/>
                  <a:gd name="T10" fmla="*/ 51 w 154"/>
                  <a:gd name="T11" fmla="*/ 6 h 123"/>
                  <a:gd name="T12" fmla="*/ 49 w 154"/>
                  <a:gd name="T13" fmla="*/ 10 h 123"/>
                  <a:gd name="T14" fmla="*/ 19 w 154"/>
                  <a:gd name="T15" fmla="*/ 31 h 123"/>
                  <a:gd name="T16" fmla="*/ 15 w 154"/>
                  <a:gd name="T17" fmla="*/ 31 h 123"/>
                  <a:gd name="T18" fmla="*/ 10 w 154"/>
                  <a:gd name="T19" fmla="*/ 29 h 123"/>
                  <a:gd name="T20" fmla="*/ 7 w 154"/>
                  <a:gd name="T21" fmla="*/ 27 h 123"/>
                  <a:gd name="T22" fmla="*/ 2 w 154"/>
                  <a:gd name="T23" fmla="*/ 23 h 123"/>
                  <a:gd name="T24" fmla="*/ 0 w 154"/>
                  <a:gd name="T25" fmla="*/ 19 h 123"/>
                  <a:gd name="T26" fmla="*/ 0 w 154"/>
                  <a:gd name="T27" fmla="*/ 14 h 123"/>
                  <a:gd name="T28" fmla="*/ 1 w 154"/>
                  <a:gd name="T29" fmla="*/ 10 h 123"/>
                  <a:gd name="T30" fmla="*/ 4 w 154"/>
                  <a:gd name="T31" fmla="*/ 7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4"/>
                  <a:gd name="T49" fmla="*/ 0 h 123"/>
                  <a:gd name="T50" fmla="*/ 154 w 154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4" h="123">
                    <a:moveTo>
                      <a:pt x="11" y="27"/>
                    </a:moveTo>
                    <a:lnTo>
                      <a:pt x="108" y="3"/>
                    </a:lnTo>
                    <a:lnTo>
                      <a:pt x="131" y="0"/>
                    </a:lnTo>
                    <a:lnTo>
                      <a:pt x="147" y="3"/>
                    </a:lnTo>
                    <a:lnTo>
                      <a:pt x="152" y="9"/>
                    </a:lnTo>
                    <a:lnTo>
                      <a:pt x="154" y="22"/>
                    </a:lnTo>
                    <a:lnTo>
                      <a:pt x="147" y="41"/>
                    </a:lnTo>
                    <a:lnTo>
                      <a:pt x="58" y="123"/>
                    </a:lnTo>
                    <a:lnTo>
                      <a:pt x="45" y="122"/>
                    </a:lnTo>
                    <a:lnTo>
                      <a:pt x="30" y="116"/>
                    </a:lnTo>
                    <a:lnTo>
                      <a:pt x="20" y="106"/>
                    </a:lnTo>
                    <a:lnTo>
                      <a:pt x="7" y="90"/>
                    </a:lnTo>
                    <a:lnTo>
                      <a:pt x="1" y="74"/>
                    </a:lnTo>
                    <a:lnTo>
                      <a:pt x="0" y="57"/>
                    </a:lnTo>
                    <a:lnTo>
                      <a:pt x="4" y="40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9F9FB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0" name="Freeform 48"/>
              <p:cNvSpPr>
                <a:spLocks/>
              </p:cNvSpPr>
              <p:nvPr/>
            </p:nvSpPr>
            <p:spPr bwMode="auto">
              <a:xfrm>
                <a:off x="2764" y="2839"/>
                <a:ext cx="22" cy="31"/>
              </a:xfrm>
              <a:custGeom>
                <a:avLst/>
                <a:gdLst>
                  <a:gd name="T0" fmla="*/ 2 w 67"/>
                  <a:gd name="T1" fmla="*/ 0 h 124"/>
                  <a:gd name="T2" fmla="*/ 0 w 67"/>
                  <a:gd name="T3" fmla="*/ 5 h 124"/>
                  <a:gd name="T4" fmla="*/ 0 w 67"/>
                  <a:gd name="T5" fmla="*/ 10 h 124"/>
                  <a:gd name="T6" fmla="*/ 2 w 67"/>
                  <a:gd name="T7" fmla="*/ 15 h 124"/>
                  <a:gd name="T8" fmla="*/ 4 w 67"/>
                  <a:gd name="T9" fmla="*/ 20 h 124"/>
                  <a:gd name="T10" fmla="*/ 8 w 67"/>
                  <a:gd name="T11" fmla="*/ 24 h 124"/>
                  <a:gd name="T12" fmla="*/ 12 w 67"/>
                  <a:gd name="T13" fmla="*/ 27 h 124"/>
                  <a:gd name="T14" fmla="*/ 15 w 67"/>
                  <a:gd name="T15" fmla="*/ 29 h 124"/>
                  <a:gd name="T16" fmla="*/ 18 w 67"/>
                  <a:gd name="T17" fmla="*/ 30 h 124"/>
                  <a:gd name="T18" fmla="*/ 22 w 67"/>
                  <a:gd name="T19" fmla="*/ 31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124"/>
                  <a:gd name="T32" fmla="*/ 67 w 67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124">
                    <a:moveTo>
                      <a:pt x="5" y="0"/>
                    </a:moveTo>
                    <a:lnTo>
                      <a:pt x="0" y="20"/>
                    </a:lnTo>
                    <a:lnTo>
                      <a:pt x="0" y="38"/>
                    </a:lnTo>
                    <a:lnTo>
                      <a:pt x="6" y="60"/>
                    </a:lnTo>
                    <a:lnTo>
                      <a:pt x="11" y="79"/>
                    </a:lnTo>
                    <a:lnTo>
                      <a:pt x="25" y="96"/>
                    </a:lnTo>
                    <a:lnTo>
                      <a:pt x="37" y="108"/>
                    </a:lnTo>
                    <a:lnTo>
                      <a:pt x="47" y="114"/>
                    </a:lnTo>
                    <a:lnTo>
                      <a:pt x="56" y="118"/>
                    </a:lnTo>
                    <a:lnTo>
                      <a:pt x="67" y="1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1" name="Freeform 49"/>
              <p:cNvSpPr>
                <a:spLocks/>
              </p:cNvSpPr>
              <p:nvPr/>
            </p:nvSpPr>
            <p:spPr bwMode="auto">
              <a:xfrm>
                <a:off x="2778" y="2835"/>
                <a:ext cx="22" cy="31"/>
              </a:xfrm>
              <a:custGeom>
                <a:avLst/>
                <a:gdLst>
                  <a:gd name="T0" fmla="*/ 1 w 66"/>
                  <a:gd name="T1" fmla="*/ 0 h 124"/>
                  <a:gd name="T2" fmla="*/ 0 w 66"/>
                  <a:gd name="T3" fmla="*/ 5 h 124"/>
                  <a:gd name="T4" fmla="*/ 0 w 66"/>
                  <a:gd name="T5" fmla="*/ 10 h 124"/>
                  <a:gd name="T6" fmla="*/ 2 w 66"/>
                  <a:gd name="T7" fmla="*/ 15 h 124"/>
                  <a:gd name="T8" fmla="*/ 3 w 66"/>
                  <a:gd name="T9" fmla="*/ 20 h 124"/>
                  <a:gd name="T10" fmla="*/ 8 w 66"/>
                  <a:gd name="T11" fmla="*/ 24 h 124"/>
                  <a:gd name="T12" fmla="*/ 12 w 66"/>
                  <a:gd name="T13" fmla="*/ 27 h 124"/>
                  <a:gd name="T14" fmla="*/ 15 w 66"/>
                  <a:gd name="T15" fmla="*/ 29 h 124"/>
                  <a:gd name="T16" fmla="*/ 18 w 66"/>
                  <a:gd name="T17" fmla="*/ 30 h 124"/>
                  <a:gd name="T18" fmla="*/ 22 w 66"/>
                  <a:gd name="T19" fmla="*/ 31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124"/>
                  <a:gd name="T32" fmla="*/ 66 w 66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124">
                    <a:moveTo>
                      <a:pt x="4" y="0"/>
                    </a:moveTo>
                    <a:lnTo>
                      <a:pt x="0" y="20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0" y="79"/>
                    </a:lnTo>
                    <a:lnTo>
                      <a:pt x="24" y="96"/>
                    </a:lnTo>
                    <a:lnTo>
                      <a:pt x="36" y="108"/>
                    </a:lnTo>
                    <a:lnTo>
                      <a:pt x="46" y="114"/>
                    </a:lnTo>
                    <a:lnTo>
                      <a:pt x="55" y="119"/>
                    </a:lnTo>
                    <a:lnTo>
                      <a:pt x="66" y="1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2711" name="Group 50"/>
          <p:cNvGrpSpPr>
            <a:grpSpLocks/>
          </p:cNvGrpSpPr>
          <p:nvPr/>
        </p:nvGrpSpPr>
        <p:grpSpPr bwMode="auto">
          <a:xfrm>
            <a:off x="1295400" y="5253038"/>
            <a:ext cx="542925" cy="530225"/>
            <a:chOff x="2405" y="3521"/>
            <a:chExt cx="449" cy="412"/>
          </a:xfrm>
        </p:grpSpPr>
        <p:sp>
          <p:nvSpPr>
            <p:cNvPr id="72811" name="Freeform 51"/>
            <p:cNvSpPr>
              <a:spLocks/>
            </p:cNvSpPr>
            <p:nvPr/>
          </p:nvSpPr>
          <p:spPr bwMode="auto">
            <a:xfrm>
              <a:off x="2505" y="3671"/>
              <a:ext cx="134" cy="92"/>
            </a:xfrm>
            <a:custGeom>
              <a:avLst/>
              <a:gdLst>
                <a:gd name="T0" fmla="*/ 0 w 1209"/>
                <a:gd name="T1" fmla="*/ 28 h 734"/>
                <a:gd name="T2" fmla="*/ 0 w 1209"/>
                <a:gd name="T3" fmla="*/ 92 h 734"/>
                <a:gd name="T4" fmla="*/ 134 w 1209"/>
                <a:gd name="T5" fmla="*/ 45 h 734"/>
                <a:gd name="T6" fmla="*/ 134 w 1209"/>
                <a:gd name="T7" fmla="*/ 0 h 734"/>
                <a:gd name="T8" fmla="*/ 0 w 1209"/>
                <a:gd name="T9" fmla="*/ 28 h 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9"/>
                <a:gd name="T16" fmla="*/ 0 h 734"/>
                <a:gd name="T17" fmla="*/ 1209 w 1209"/>
                <a:gd name="T18" fmla="*/ 734 h 7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9" h="734">
                  <a:moveTo>
                    <a:pt x="0" y="224"/>
                  </a:moveTo>
                  <a:lnTo>
                    <a:pt x="0" y="734"/>
                  </a:lnTo>
                  <a:lnTo>
                    <a:pt x="1209" y="358"/>
                  </a:lnTo>
                  <a:lnTo>
                    <a:pt x="1209" y="0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A0A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2" name="Freeform 52"/>
            <p:cNvSpPr>
              <a:spLocks/>
            </p:cNvSpPr>
            <p:nvPr/>
          </p:nvSpPr>
          <p:spPr bwMode="auto">
            <a:xfrm>
              <a:off x="2405" y="3693"/>
              <a:ext cx="100" cy="70"/>
            </a:xfrm>
            <a:custGeom>
              <a:avLst/>
              <a:gdLst>
                <a:gd name="T0" fmla="*/ 100 w 898"/>
                <a:gd name="T1" fmla="*/ 6 h 559"/>
                <a:gd name="T2" fmla="*/ 100 w 898"/>
                <a:gd name="T3" fmla="*/ 70 h 559"/>
                <a:gd name="T4" fmla="*/ 0 w 898"/>
                <a:gd name="T5" fmla="*/ 54 h 559"/>
                <a:gd name="T6" fmla="*/ 0 w 898"/>
                <a:gd name="T7" fmla="*/ 0 h 559"/>
                <a:gd name="T8" fmla="*/ 100 w 898"/>
                <a:gd name="T9" fmla="*/ 6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8"/>
                <a:gd name="T16" fmla="*/ 0 h 559"/>
                <a:gd name="T17" fmla="*/ 898 w 898"/>
                <a:gd name="T18" fmla="*/ 559 h 5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8" h="559">
                  <a:moveTo>
                    <a:pt x="898" y="49"/>
                  </a:moveTo>
                  <a:lnTo>
                    <a:pt x="898" y="559"/>
                  </a:lnTo>
                  <a:lnTo>
                    <a:pt x="0" y="433"/>
                  </a:lnTo>
                  <a:lnTo>
                    <a:pt x="0" y="0"/>
                  </a:lnTo>
                  <a:lnTo>
                    <a:pt x="898" y="49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3" name="Freeform 53"/>
            <p:cNvSpPr>
              <a:spLocks/>
            </p:cNvSpPr>
            <p:nvPr/>
          </p:nvSpPr>
          <p:spPr bwMode="auto">
            <a:xfrm>
              <a:off x="2405" y="3671"/>
              <a:ext cx="234" cy="28"/>
            </a:xfrm>
            <a:custGeom>
              <a:avLst/>
              <a:gdLst>
                <a:gd name="T0" fmla="*/ 0 w 2107"/>
                <a:gd name="T1" fmla="*/ 22 h 224"/>
                <a:gd name="T2" fmla="*/ 101 w 2107"/>
                <a:gd name="T3" fmla="*/ 28 h 224"/>
                <a:gd name="T4" fmla="*/ 234 w 2107"/>
                <a:gd name="T5" fmla="*/ 0 h 224"/>
                <a:gd name="T6" fmla="*/ 136 w 2107"/>
                <a:gd name="T7" fmla="*/ 0 h 224"/>
                <a:gd name="T8" fmla="*/ 0 w 2107"/>
                <a:gd name="T9" fmla="*/ 22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7"/>
                <a:gd name="T16" fmla="*/ 0 h 224"/>
                <a:gd name="T17" fmla="*/ 2107 w 2107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7" h="224">
                  <a:moveTo>
                    <a:pt x="0" y="175"/>
                  </a:moveTo>
                  <a:lnTo>
                    <a:pt x="908" y="224"/>
                  </a:lnTo>
                  <a:lnTo>
                    <a:pt x="2107" y="0"/>
                  </a:lnTo>
                  <a:lnTo>
                    <a:pt x="1224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4" name="Freeform 54"/>
            <p:cNvSpPr>
              <a:spLocks/>
            </p:cNvSpPr>
            <p:nvPr/>
          </p:nvSpPr>
          <p:spPr bwMode="auto">
            <a:xfrm>
              <a:off x="2481" y="3663"/>
              <a:ext cx="85" cy="27"/>
            </a:xfrm>
            <a:custGeom>
              <a:avLst/>
              <a:gdLst>
                <a:gd name="T0" fmla="*/ 0 w 765"/>
                <a:gd name="T1" fmla="*/ 15 h 209"/>
                <a:gd name="T2" fmla="*/ 0 w 765"/>
                <a:gd name="T3" fmla="*/ 24 h 209"/>
                <a:gd name="T4" fmla="*/ 40 w 765"/>
                <a:gd name="T5" fmla="*/ 27 h 209"/>
                <a:gd name="T6" fmla="*/ 85 w 765"/>
                <a:gd name="T7" fmla="*/ 17 h 209"/>
                <a:gd name="T8" fmla="*/ 85 w 765"/>
                <a:gd name="T9" fmla="*/ 0 h 209"/>
                <a:gd name="T10" fmla="*/ 0 w 765"/>
                <a:gd name="T11" fmla="*/ 15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5"/>
                <a:gd name="T19" fmla="*/ 0 h 209"/>
                <a:gd name="T20" fmla="*/ 765 w 765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5" h="209">
                  <a:moveTo>
                    <a:pt x="0" y="119"/>
                  </a:moveTo>
                  <a:lnTo>
                    <a:pt x="0" y="186"/>
                  </a:lnTo>
                  <a:lnTo>
                    <a:pt x="357" y="209"/>
                  </a:lnTo>
                  <a:lnTo>
                    <a:pt x="765" y="134"/>
                  </a:lnTo>
                  <a:lnTo>
                    <a:pt x="765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606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5" name="Freeform 55"/>
            <p:cNvSpPr>
              <a:spLocks/>
            </p:cNvSpPr>
            <p:nvPr/>
          </p:nvSpPr>
          <p:spPr bwMode="auto">
            <a:xfrm>
              <a:off x="2504" y="3552"/>
              <a:ext cx="108" cy="128"/>
            </a:xfrm>
            <a:custGeom>
              <a:avLst/>
              <a:gdLst>
                <a:gd name="T0" fmla="*/ 15 w 977"/>
                <a:gd name="T1" fmla="*/ 128 h 1025"/>
                <a:gd name="T2" fmla="*/ 0 w 977"/>
                <a:gd name="T3" fmla="*/ 4 h 1025"/>
                <a:gd name="T4" fmla="*/ 93 w 977"/>
                <a:gd name="T5" fmla="*/ 0 h 1025"/>
                <a:gd name="T6" fmla="*/ 108 w 977"/>
                <a:gd name="T7" fmla="*/ 110 h 1025"/>
                <a:gd name="T8" fmla="*/ 15 w 977"/>
                <a:gd name="T9" fmla="*/ 128 h 1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"/>
                <a:gd name="T16" fmla="*/ 0 h 1025"/>
                <a:gd name="T17" fmla="*/ 977 w 977"/>
                <a:gd name="T18" fmla="*/ 1025 h 10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" h="1025">
                  <a:moveTo>
                    <a:pt x="138" y="1025"/>
                  </a:moveTo>
                  <a:lnTo>
                    <a:pt x="0" y="33"/>
                  </a:lnTo>
                  <a:lnTo>
                    <a:pt x="841" y="0"/>
                  </a:lnTo>
                  <a:lnTo>
                    <a:pt x="977" y="884"/>
                  </a:lnTo>
                  <a:lnTo>
                    <a:pt x="138" y="1025"/>
                  </a:lnTo>
                  <a:close/>
                </a:path>
              </a:pathLst>
            </a:custGeom>
            <a:solidFill>
              <a:srgbClr val="A0A0A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6" name="Freeform 56"/>
            <p:cNvSpPr>
              <a:spLocks/>
            </p:cNvSpPr>
            <p:nvPr/>
          </p:nvSpPr>
          <p:spPr bwMode="auto">
            <a:xfrm>
              <a:off x="2423" y="3556"/>
              <a:ext cx="96" cy="128"/>
            </a:xfrm>
            <a:custGeom>
              <a:avLst/>
              <a:gdLst>
                <a:gd name="T0" fmla="*/ 81 w 866"/>
                <a:gd name="T1" fmla="*/ 0 h 1020"/>
                <a:gd name="T2" fmla="*/ 0 w 866"/>
                <a:gd name="T3" fmla="*/ 28 h 1020"/>
                <a:gd name="T4" fmla="*/ 12 w 866"/>
                <a:gd name="T5" fmla="*/ 128 h 1020"/>
                <a:gd name="T6" fmla="*/ 96 w 866"/>
                <a:gd name="T7" fmla="*/ 125 h 1020"/>
                <a:gd name="T8" fmla="*/ 81 w 866"/>
                <a:gd name="T9" fmla="*/ 0 h 1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"/>
                <a:gd name="T16" fmla="*/ 0 h 1020"/>
                <a:gd name="T17" fmla="*/ 866 w 866"/>
                <a:gd name="T18" fmla="*/ 1020 h 10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" h="1020">
                  <a:moveTo>
                    <a:pt x="728" y="0"/>
                  </a:moveTo>
                  <a:lnTo>
                    <a:pt x="0" y="226"/>
                  </a:lnTo>
                  <a:lnTo>
                    <a:pt x="104" y="1020"/>
                  </a:lnTo>
                  <a:lnTo>
                    <a:pt x="866" y="99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7" name="Freeform 57"/>
            <p:cNvSpPr>
              <a:spLocks/>
            </p:cNvSpPr>
            <p:nvPr/>
          </p:nvSpPr>
          <p:spPr bwMode="auto">
            <a:xfrm>
              <a:off x="2522" y="3565"/>
              <a:ext cx="78" cy="96"/>
            </a:xfrm>
            <a:custGeom>
              <a:avLst/>
              <a:gdLst>
                <a:gd name="T0" fmla="*/ 0 w 701"/>
                <a:gd name="T1" fmla="*/ 4 h 772"/>
                <a:gd name="T2" fmla="*/ 11 w 701"/>
                <a:gd name="T3" fmla="*/ 96 h 772"/>
                <a:gd name="T4" fmla="*/ 78 w 701"/>
                <a:gd name="T5" fmla="*/ 85 h 772"/>
                <a:gd name="T6" fmla="*/ 67 w 701"/>
                <a:gd name="T7" fmla="*/ 0 h 772"/>
                <a:gd name="T8" fmla="*/ 0 w 701"/>
                <a:gd name="T9" fmla="*/ 4 h 7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1"/>
                <a:gd name="T16" fmla="*/ 0 h 772"/>
                <a:gd name="T17" fmla="*/ 701 w 701"/>
                <a:gd name="T18" fmla="*/ 772 h 7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1" h="772">
                  <a:moveTo>
                    <a:pt x="0" y="34"/>
                  </a:moveTo>
                  <a:lnTo>
                    <a:pt x="100" y="772"/>
                  </a:lnTo>
                  <a:lnTo>
                    <a:pt x="701" y="684"/>
                  </a:lnTo>
                  <a:lnTo>
                    <a:pt x="59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8" name="Freeform 58"/>
            <p:cNvSpPr>
              <a:spLocks/>
            </p:cNvSpPr>
            <p:nvPr/>
          </p:nvSpPr>
          <p:spPr bwMode="auto">
            <a:xfrm>
              <a:off x="2553" y="3681"/>
              <a:ext cx="76" cy="60"/>
            </a:xfrm>
            <a:custGeom>
              <a:avLst/>
              <a:gdLst>
                <a:gd name="T0" fmla="*/ 76 w 687"/>
                <a:gd name="T1" fmla="*/ 0 h 479"/>
                <a:gd name="T2" fmla="*/ 0 w 687"/>
                <a:gd name="T3" fmla="*/ 18 h 479"/>
                <a:gd name="T4" fmla="*/ 0 w 687"/>
                <a:gd name="T5" fmla="*/ 60 h 479"/>
                <a:gd name="T6" fmla="*/ 76 w 687"/>
                <a:gd name="T7" fmla="*/ 34 h 479"/>
                <a:gd name="T8" fmla="*/ 76 w 687"/>
                <a:gd name="T9" fmla="*/ 0 h 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7"/>
                <a:gd name="T16" fmla="*/ 0 h 479"/>
                <a:gd name="T17" fmla="*/ 687 w 687"/>
                <a:gd name="T18" fmla="*/ 479 h 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7" h="479">
                  <a:moveTo>
                    <a:pt x="687" y="0"/>
                  </a:moveTo>
                  <a:lnTo>
                    <a:pt x="0" y="143"/>
                  </a:lnTo>
                  <a:lnTo>
                    <a:pt x="0" y="479"/>
                  </a:lnTo>
                  <a:lnTo>
                    <a:pt x="687" y="270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9" name="Line 59"/>
            <p:cNvSpPr>
              <a:spLocks noChangeShapeType="1"/>
            </p:cNvSpPr>
            <p:nvPr/>
          </p:nvSpPr>
          <p:spPr bwMode="auto">
            <a:xfrm flipV="1">
              <a:off x="2603" y="3695"/>
              <a:ext cx="2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0" name="Line 60"/>
            <p:cNvSpPr>
              <a:spLocks noChangeShapeType="1"/>
            </p:cNvSpPr>
            <p:nvPr/>
          </p:nvSpPr>
          <p:spPr bwMode="auto">
            <a:xfrm flipH="1">
              <a:off x="2566" y="3703"/>
              <a:ext cx="2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1" name="Line 61"/>
            <p:cNvSpPr>
              <a:spLocks noChangeShapeType="1"/>
            </p:cNvSpPr>
            <p:nvPr/>
          </p:nvSpPr>
          <p:spPr bwMode="auto">
            <a:xfrm>
              <a:off x="2597" y="3688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2" name="Line 62"/>
            <p:cNvSpPr>
              <a:spLocks noChangeShapeType="1"/>
            </p:cNvSpPr>
            <p:nvPr/>
          </p:nvSpPr>
          <p:spPr bwMode="auto">
            <a:xfrm>
              <a:off x="2561" y="36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3" name="Line 63"/>
            <p:cNvSpPr>
              <a:spLocks noChangeShapeType="1"/>
            </p:cNvSpPr>
            <p:nvPr/>
          </p:nvSpPr>
          <p:spPr bwMode="auto">
            <a:xfrm flipH="1">
              <a:off x="2561" y="3696"/>
              <a:ext cx="69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4" name="Line 64"/>
            <p:cNvSpPr>
              <a:spLocks noChangeShapeType="1"/>
            </p:cNvSpPr>
            <p:nvPr/>
          </p:nvSpPr>
          <p:spPr bwMode="auto">
            <a:xfrm flipV="1">
              <a:off x="2561" y="3690"/>
              <a:ext cx="69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5" name="Freeform 65"/>
            <p:cNvSpPr>
              <a:spLocks/>
            </p:cNvSpPr>
            <p:nvPr/>
          </p:nvSpPr>
          <p:spPr bwMode="auto">
            <a:xfrm>
              <a:off x="2537" y="3738"/>
              <a:ext cx="8" cy="24"/>
            </a:xfrm>
            <a:custGeom>
              <a:avLst/>
              <a:gdLst>
                <a:gd name="T0" fmla="*/ 2 w 77"/>
                <a:gd name="T1" fmla="*/ 0 h 193"/>
                <a:gd name="T2" fmla="*/ 0 w 77"/>
                <a:gd name="T3" fmla="*/ 23 h 193"/>
                <a:gd name="T4" fmla="*/ 6 w 77"/>
                <a:gd name="T5" fmla="*/ 24 h 193"/>
                <a:gd name="T6" fmla="*/ 8 w 77"/>
                <a:gd name="T7" fmla="*/ 1 h 193"/>
                <a:gd name="T8" fmla="*/ 2 w 77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93"/>
                <a:gd name="T17" fmla="*/ 77 w 77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93">
                  <a:moveTo>
                    <a:pt x="23" y="0"/>
                  </a:moveTo>
                  <a:lnTo>
                    <a:pt x="0" y="183"/>
                  </a:lnTo>
                  <a:lnTo>
                    <a:pt x="56" y="193"/>
                  </a:lnTo>
                  <a:lnTo>
                    <a:pt x="77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06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6" name="Freeform 66"/>
            <p:cNvSpPr>
              <a:spLocks/>
            </p:cNvSpPr>
            <p:nvPr/>
          </p:nvSpPr>
          <p:spPr bwMode="auto">
            <a:xfrm>
              <a:off x="2543" y="3741"/>
              <a:ext cx="23" cy="21"/>
            </a:xfrm>
            <a:custGeom>
              <a:avLst/>
              <a:gdLst>
                <a:gd name="T0" fmla="*/ 2 w 210"/>
                <a:gd name="T1" fmla="*/ 1 h 167"/>
                <a:gd name="T2" fmla="*/ 0 w 210"/>
                <a:gd name="T3" fmla="*/ 21 h 167"/>
                <a:gd name="T4" fmla="*/ 23 w 210"/>
                <a:gd name="T5" fmla="*/ 11 h 167"/>
                <a:gd name="T6" fmla="*/ 14 w 210"/>
                <a:gd name="T7" fmla="*/ 7 h 167"/>
                <a:gd name="T8" fmla="*/ 6 w 210"/>
                <a:gd name="T9" fmla="*/ 12 h 167"/>
                <a:gd name="T10" fmla="*/ 8 w 210"/>
                <a:gd name="T11" fmla="*/ 0 h 167"/>
                <a:gd name="T12" fmla="*/ 2 w 210"/>
                <a:gd name="T13" fmla="*/ 1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0"/>
                <a:gd name="T22" fmla="*/ 0 h 167"/>
                <a:gd name="T23" fmla="*/ 210 w 210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0" h="167">
                  <a:moveTo>
                    <a:pt x="18" y="5"/>
                  </a:moveTo>
                  <a:lnTo>
                    <a:pt x="0" y="167"/>
                  </a:lnTo>
                  <a:lnTo>
                    <a:pt x="210" y="84"/>
                  </a:lnTo>
                  <a:lnTo>
                    <a:pt x="128" y="59"/>
                  </a:lnTo>
                  <a:lnTo>
                    <a:pt x="54" y="96"/>
                  </a:lnTo>
                  <a:lnTo>
                    <a:pt x="77" y="0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7" name="Freeform 67"/>
            <p:cNvSpPr>
              <a:spLocks/>
            </p:cNvSpPr>
            <p:nvPr/>
          </p:nvSpPr>
          <p:spPr bwMode="auto">
            <a:xfrm>
              <a:off x="2528" y="3682"/>
              <a:ext cx="179" cy="91"/>
            </a:xfrm>
            <a:custGeom>
              <a:avLst/>
              <a:gdLst>
                <a:gd name="T0" fmla="*/ 0 w 1611"/>
                <a:gd name="T1" fmla="*/ 39 h 725"/>
                <a:gd name="T2" fmla="*/ 86 w 1611"/>
                <a:gd name="T3" fmla="*/ 91 h 725"/>
                <a:gd name="T4" fmla="*/ 179 w 1611"/>
                <a:gd name="T5" fmla="*/ 40 h 725"/>
                <a:gd name="T6" fmla="*/ 108 w 1611"/>
                <a:gd name="T7" fmla="*/ 0 h 725"/>
                <a:gd name="T8" fmla="*/ 0 w 1611"/>
                <a:gd name="T9" fmla="*/ 39 h 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1"/>
                <a:gd name="T16" fmla="*/ 0 h 725"/>
                <a:gd name="T17" fmla="*/ 1611 w 1611"/>
                <a:gd name="T18" fmla="*/ 725 h 7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1" h="725">
                  <a:moveTo>
                    <a:pt x="0" y="307"/>
                  </a:moveTo>
                  <a:lnTo>
                    <a:pt x="773" y="725"/>
                  </a:lnTo>
                  <a:lnTo>
                    <a:pt x="1611" y="316"/>
                  </a:lnTo>
                  <a:lnTo>
                    <a:pt x="968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8" name="Freeform 68"/>
            <p:cNvSpPr>
              <a:spLocks/>
            </p:cNvSpPr>
            <p:nvPr/>
          </p:nvSpPr>
          <p:spPr bwMode="auto">
            <a:xfrm>
              <a:off x="2525" y="3720"/>
              <a:ext cx="90" cy="64"/>
            </a:xfrm>
            <a:custGeom>
              <a:avLst/>
              <a:gdLst>
                <a:gd name="T0" fmla="*/ 3 w 807"/>
                <a:gd name="T1" fmla="*/ 0 h 514"/>
                <a:gd name="T2" fmla="*/ 90 w 807"/>
                <a:gd name="T3" fmla="*/ 53 h 514"/>
                <a:gd name="T4" fmla="*/ 87 w 807"/>
                <a:gd name="T5" fmla="*/ 64 h 514"/>
                <a:gd name="T6" fmla="*/ 0 w 807"/>
                <a:gd name="T7" fmla="*/ 10 h 514"/>
                <a:gd name="T8" fmla="*/ 3 w 807"/>
                <a:gd name="T9" fmla="*/ 0 h 5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7"/>
                <a:gd name="T16" fmla="*/ 0 h 514"/>
                <a:gd name="T17" fmla="*/ 807 w 807"/>
                <a:gd name="T18" fmla="*/ 514 h 5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7" h="514">
                  <a:moveTo>
                    <a:pt x="29" y="0"/>
                  </a:moveTo>
                  <a:lnTo>
                    <a:pt x="807" y="424"/>
                  </a:lnTo>
                  <a:lnTo>
                    <a:pt x="784" y="514"/>
                  </a:lnTo>
                  <a:lnTo>
                    <a:pt x="0" y="8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06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9" name="Freeform 69"/>
            <p:cNvSpPr>
              <a:spLocks/>
            </p:cNvSpPr>
            <p:nvPr/>
          </p:nvSpPr>
          <p:spPr bwMode="auto">
            <a:xfrm>
              <a:off x="2612" y="3722"/>
              <a:ext cx="96" cy="63"/>
            </a:xfrm>
            <a:custGeom>
              <a:avLst/>
              <a:gdLst>
                <a:gd name="T0" fmla="*/ 0 w 861"/>
                <a:gd name="T1" fmla="*/ 63 h 505"/>
                <a:gd name="T2" fmla="*/ 3 w 861"/>
                <a:gd name="T3" fmla="*/ 51 h 505"/>
                <a:gd name="T4" fmla="*/ 96 w 861"/>
                <a:gd name="T5" fmla="*/ 0 h 505"/>
                <a:gd name="T6" fmla="*/ 93 w 861"/>
                <a:gd name="T7" fmla="*/ 9 h 505"/>
                <a:gd name="T8" fmla="*/ 0 w 861"/>
                <a:gd name="T9" fmla="*/ 63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1"/>
                <a:gd name="T16" fmla="*/ 0 h 505"/>
                <a:gd name="T17" fmla="*/ 861 w 861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1" h="505">
                  <a:moveTo>
                    <a:pt x="0" y="505"/>
                  </a:moveTo>
                  <a:lnTo>
                    <a:pt x="26" y="409"/>
                  </a:lnTo>
                  <a:lnTo>
                    <a:pt x="861" y="0"/>
                  </a:lnTo>
                  <a:lnTo>
                    <a:pt x="832" y="76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30" name="Freeform 70"/>
            <p:cNvSpPr>
              <a:spLocks/>
            </p:cNvSpPr>
            <p:nvPr/>
          </p:nvSpPr>
          <p:spPr bwMode="auto">
            <a:xfrm>
              <a:off x="2563" y="3725"/>
              <a:ext cx="72" cy="40"/>
            </a:xfrm>
            <a:custGeom>
              <a:avLst/>
              <a:gdLst>
                <a:gd name="T0" fmla="*/ 0 w 648"/>
                <a:gd name="T1" fmla="*/ 10 h 320"/>
                <a:gd name="T2" fmla="*/ 25 w 648"/>
                <a:gd name="T3" fmla="*/ 0 h 320"/>
                <a:gd name="T4" fmla="*/ 72 w 648"/>
                <a:gd name="T5" fmla="*/ 28 h 320"/>
                <a:gd name="T6" fmla="*/ 48 w 648"/>
                <a:gd name="T7" fmla="*/ 40 h 320"/>
                <a:gd name="T8" fmla="*/ 0 w 648"/>
                <a:gd name="T9" fmla="*/ 1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320"/>
                <a:gd name="T17" fmla="*/ 648 w 648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320">
                  <a:moveTo>
                    <a:pt x="0" y="83"/>
                  </a:moveTo>
                  <a:lnTo>
                    <a:pt x="223" y="0"/>
                  </a:lnTo>
                  <a:lnTo>
                    <a:pt x="648" y="223"/>
                  </a:lnTo>
                  <a:lnTo>
                    <a:pt x="432" y="32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1" name="Freeform 71"/>
            <p:cNvSpPr>
              <a:spLocks/>
            </p:cNvSpPr>
            <p:nvPr/>
          </p:nvSpPr>
          <p:spPr bwMode="auto">
            <a:xfrm>
              <a:off x="2593" y="3697"/>
              <a:ext cx="106" cy="54"/>
            </a:xfrm>
            <a:custGeom>
              <a:avLst/>
              <a:gdLst>
                <a:gd name="T0" fmla="*/ 0 w 955"/>
                <a:gd name="T1" fmla="*/ 26 h 432"/>
                <a:gd name="T2" fmla="*/ 46 w 955"/>
                <a:gd name="T3" fmla="*/ 54 h 432"/>
                <a:gd name="T4" fmla="*/ 106 w 955"/>
                <a:gd name="T5" fmla="*/ 23 h 432"/>
                <a:gd name="T6" fmla="*/ 63 w 955"/>
                <a:gd name="T7" fmla="*/ 0 h 432"/>
                <a:gd name="T8" fmla="*/ 0 w 955"/>
                <a:gd name="T9" fmla="*/ 26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5"/>
                <a:gd name="T16" fmla="*/ 0 h 432"/>
                <a:gd name="T17" fmla="*/ 955 w 955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5" h="432">
                  <a:moveTo>
                    <a:pt x="0" y="209"/>
                  </a:moveTo>
                  <a:lnTo>
                    <a:pt x="417" y="432"/>
                  </a:lnTo>
                  <a:lnTo>
                    <a:pt x="955" y="185"/>
                  </a:lnTo>
                  <a:lnTo>
                    <a:pt x="56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2" name="Freeform 72"/>
            <p:cNvSpPr>
              <a:spLocks/>
            </p:cNvSpPr>
            <p:nvPr/>
          </p:nvSpPr>
          <p:spPr bwMode="auto">
            <a:xfrm>
              <a:off x="2537" y="3685"/>
              <a:ext cx="117" cy="49"/>
            </a:xfrm>
            <a:custGeom>
              <a:avLst/>
              <a:gdLst>
                <a:gd name="T0" fmla="*/ 24 w 1053"/>
                <a:gd name="T1" fmla="*/ 49 h 393"/>
                <a:gd name="T2" fmla="*/ 0 w 1053"/>
                <a:gd name="T3" fmla="*/ 35 h 393"/>
                <a:gd name="T4" fmla="*/ 98 w 1053"/>
                <a:gd name="T5" fmla="*/ 0 h 393"/>
                <a:gd name="T6" fmla="*/ 117 w 1053"/>
                <a:gd name="T7" fmla="*/ 10 h 393"/>
                <a:gd name="T8" fmla="*/ 24 w 1053"/>
                <a:gd name="T9" fmla="*/ 49 h 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3"/>
                <a:gd name="T16" fmla="*/ 0 h 393"/>
                <a:gd name="T17" fmla="*/ 1053 w 1053"/>
                <a:gd name="T18" fmla="*/ 393 h 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3" h="393">
                  <a:moveTo>
                    <a:pt x="220" y="393"/>
                  </a:moveTo>
                  <a:lnTo>
                    <a:pt x="0" y="283"/>
                  </a:lnTo>
                  <a:lnTo>
                    <a:pt x="883" y="0"/>
                  </a:lnTo>
                  <a:lnTo>
                    <a:pt x="1053" y="81"/>
                  </a:lnTo>
                  <a:lnTo>
                    <a:pt x="220" y="393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3" name="Line 73"/>
            <p:cNvSpPr>
              <a:spLocks noChangeShapeType="1"/>
            </p:cNvSpPr>
            <p:nvPr/>
          </p:nvSpPr>
          <p:spPr bwMode="auto">
            <a:xfrm flipV="1">
              <a:off x="2540" y="3687"/>
              <a:ext cx="101" cy="3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4" name="Line 74"/>
            <p:cNvSpPr>
              <a:spLocks noChangeShapeType="1"/>
            </p:cNvSpPr>
            <p:nvPr/>
          </p:nvSpPr>
          <p:spPr bwMode="auto">
            <a:xfrm flipV="1">
              <a:off x="2549" y="3689"/>
              <a:ext cx="97" cy="39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5" name="Line 75"/>
            <p:cNvSpPr>
              <a:spLocks noChangeShapeType="1"/>
            </p:cNvSpPr>
            <p:nvPr/>
          </p:nvSpPr>
          <p:spPr bwMode="auto">
            <a:xfrm flipV="1">
              <a:off x="2555" y="3694"/>
              <a:ext cx="95" cy="39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6" name="Line 76"/>
            <p:cNvSpPr>
              <a:spLocks noChangeShapeType="1"/>
            </p:cNvSpPr>
            <p:nvPr/>
          </p:nvSpPr>
          <p:spPr bwMode="auto">
            <a:xfrm flipV="1">
              <a:off x="2569" y="3699"/>
              <a:ext cx="94" cy="4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7" name="Line 77"/>
            <p:cNvSpPr>
              <a:spLocks noChangeShapeType="1"/>
            </p:cNvSpPr>
            <p:nvPr/>
          </p:nvSpPr>
          <p:spPr bwMode="auto">
            <a:xfrm flipV="1">
              <a:off x="2578" y="3704"/>
              <a:ext cx="92" cy="4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8" name="Line 78"/>
            <p:cNvSpPr>
              <a:spLocks noChangeShapeType="1"/>
            </p:cNvSpPr>
            <p:nvPr/>
          </p:nvSpPr>
          <p:spPr bwMode="auto">
            <a:xfrm flipV="1">
              <a:off x="2588" y="3709"/>
              <a:ext cx="84" cy="4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39" name="Line 79"/>
            <p:cNvSpPr>
              <a:spLocks noChangeShapeType="1"/>
            </p:cNvSpPr>
            <p:nvPr/>
          </p:nvSpPr>
          <p:spPr bwMode="auto">
            <a:xfrm flipV="1">
              <a:off x="2597" y="3713"/>
              <a:ext cx="81" cy="4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0" name="Line 80"/>
            <p:cNvSpPr>
              <a:spLocks noChangeShapeType="1"/>
            </p:cNvSpPr>
            <p:nvPr/>
          </p:nvSpPr>
          <p:spPr bwMode="auto">
            <a:xfrm flipV="1">
              <a:off x="2606" y="3718"/>
              <a:ext cx="81" cy="4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1" name="Line 81"/>
            <p:cNvSpPr>
              <a:spLocks noChangeShapeType="1"/>
            </p:cNvSpPr>
            <p:nvPr/>
          </p:nvSpPr>
          <p:spPr bwMode="auto">
            <a:xfrm>
              <a:off x="2572" y="3732"/>
              <a:ext cx="48" cy="3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2" name="Line 82"/>
            <p:cNvSpPr>
              <a:spLocks noChangeShapeType="1"/>
            </p:cNvSpPr>
            <p:nvPr/>
          </p:nvSpPr>
          <p:spPr bwMode="auto">
            <a:xfrm>
              <a:off x="2583" y="3728"/>
              <a:ext cx="46" cy="2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3" name="Line 83"/>
            <p:cNvSpPr>
              <a:spLocks noChangeShapeType="1"/>
            </p:cNvSpPr>
            <p:nvPr/>
          </p:nvSpPr>
          <p:spPr bwMode="auto">
            <a:xfrm>
              <a:off x="2603" y="3719"/>
              <a:ext cx="46" cy="2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4" name="Line 84"/>
            <p:cNvSpPr>
              <a:spLocks noChangeShapeType="1"/>
            </p:cNvSpPr>
            <p:nvPr/>
          </p:nvSpPr>
          <p:spPr bwMode="auto">
            <a:xfrm>
              <a:off x="2613" y="3714"/>
              <a:ext cx="46" cy="2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5" name="Line 85"/>
            <p:cNvSpPr>
              <a:spLocks noChangeShapeType="1"/>
            </p:cNvSpPr>
            <p:nvPr/>
          </p:nvSpPr>
          <p:spPr bwMode="auto">
            <a:xfrm>
              <a:off x="2625" y="3710"/>
              <a:ext cx="44" cy="2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6" name="Line 86"/>
            <p:cNvSpPr>
              <a:spLocks noChangeShapeType="1"/>
            </p:cNvSpPr>
            <p:nvPr/>
          </p:nvSpPr>
          <p:spPr bwMode="auto">
            <a:xfrm>
              <a:off x="2635" y="3706"/>
              <a:ext cx="43" cy="2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7" name="Line 87"/>
            <p:cNvSpPr>
              <a:spLocks noChangeShapeType="1"/>
            </p:cNvSpPr>
            <p:nvPr/>
          </p:nvSpPr>
          <p:spPr bwMode="auto">
            <a:xfrm>
              <a:off x="2644" y="3701"/>
              <a:ext cx="44" cy="2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8" name="Line 88"/>
            <p:cNvSpPr>
              <a:spLocks noChangeShapeType="1"/>
            </p:cNvSpPr>
            <p:nvPr/>
          </p:nvSpPr>
          <p:spPr bwMode="auto">
            <a:xfrm>
              <a:off x="2552" y="3715"/>
              <a:ext cx="23" cy="13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9" name="Line 89"/>
            <p:cNvSpPr>
              <a:spLocks noChangeShapeType="1"/>
            </p:cNvSpPr>
            <p:nvPr/>
          </p:nvSpPr>
          <p:spPr bwMode="auto">
            <a:xfrm>
              <a:off x="2567" y="3710"/>
              <a:ext cx="22" cy="13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0" name="Line 90"/>
            <p:cNvSpPr>
              <a:spLocks noChangeShapeType="1"/>
            </p:cNvSpPr>
            <p:nvPr/>
          </p:nvSpPr>
          <p:spPr bwMode="auto">
            <a:xfrm>
              <a:off x="2580" y="3705"/>
              <a:ext cx="23" cy="13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1" name="Line 91"/>
            <p:cNvSpPr>
              <a:spLocks noChangeShapeType="1"/>
            </p:cNvSpPr>
            <p:nvPr/>
          </p:nvSpPr>
          <p:spPr bwMode="auto">
            <a:xfrm>
              <a:off x="2593" y="3700"/>
              <a:ext cx="23" cy="12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2" name="Line 92"/>
            <p:cNvSpPr>
              <a:spLocks noChangeShapeType="1"/>
            </p:cNvSpPr>
            <p:nvPr/>
          </p:nvSpPr>
          <p:spPr bwMode="auto">
            <a:xfrm>
              <a:off x="2608" y="3695"/>
              <a:ext cx="20" cy="1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3" name="Line 93"/>
            <p:cNvSpPr>
              <a:spLocks noChangeShapeType="1"/>
            </p:cNvSpPr>
            <p:nvPr/>
          </p:nvSpPr>
          <p:spPr bwMode="auto">
            <a:xfrm>
              <a:off x="2623" y="3689"/>
              <a:ext cx="20" cy="12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4" name="Freeform 94"/>
            <p:cNvSpPr>
              <a:spLocks/>
            </p:cNvSpPr>
            <p:nvPr/>
          </p:nvSpPr>
          <p:spPr bwMode="auto">
            <a:xfrm>
              <a:off x="2590" y="3817"/>
              <a:ext cx="236" cy="116"/>
            </a:xfrm>
            <a:custGeom>
              <a:avLst/>
              <a:gdLst>
                <a:gd name="T0" fmla="*/ 21 w 2129"/>
                <a:gd name="T1" fmla="*/ 115 h 927"/>
                <a:gd name="T2" fmla="*/ 1 w 2129"/>
                <a:gd name="T3" fmla="*/ 113 h 927"/>
                <a:gd name="T4" fmla="*/ 0 w 2129"/>
                <a:gd name="T5" fmla="*/ 87 h 927"/>
                <a:gd name="T6" fmla="*/ 1 w 2129"/>
                <a:gd name="T7" fmla="*/ 67 h 927"/>
                <a:gd name="T8" fmla="*/ 11 w 2129"/>
                <a:gd name="T9" fmla="*/ 55 h 927"/>
                <a:gd name="T10" fmla="*/ 24 w 2129"/>
                <a:gd name="T11" fmla="*/ 48 h 927"/>
                <a:gd name="T12" fmla="*/ 52 w 2129"/>
                <a:gd name="T13" fmla="*/ 37 h 927"/>
                <a:gd name="T14" fmla="*/ 94 w 2129"/>
                <a:gd name="T15" fmla="*/ 26 h 927"/>
                <a:gd name="T16" fmla="*/ 102 w 2129"/>
                <a:gd name="T17" fmla="*/ 25 h 927"/>
                <a:gd name="T18" fmla="*/ 107 w 2129"/>
                <a:gd name="T19" fmla="*/ 26 h 927"/>
                <a:gd name="T20" fmla="*/ 108 w 2129"/>
                <a:gd name="T21" fmla="*/ 23 h 927"/>
                <a:gd name="T22" fmla="*/ 111 w 2129"/>
                <a:gd name="T23" fmla="*/ 21 h 927"/>
                <a:gd name="T24" fmla="*/ 113 w 2129"/>
                <a:gd name="T25" fmla="*/ 22 h 927"/>
                <a:gd name="T26" fmla="*/ 117 w 2129"/>
                <a:gd name="T27" fmla="*/ 22 h 927"/>
                <a:gd name="T28" fmla="*/ 118 w 2129"/>
                <a:gd name="T29" fmla="*/ 17 h 927"/>
                <a:gd name="T30" fmla="*/ 122 w 2129"/>
                <a:gd name="T31" fmla="*/ 15 h 927"/>
                <a:gd name="T32" fmla="*/ 125 w 2129"/>
                <a:gd name="T33" fmla="*/ 14 h 927"/>
                <a:gd name="T34" fmla="*/ 129 w 2129"/>
                <a:gd name="T35" fmla="*/ 14 h 927"/>
                <a:gd name="T36" fmla="*/ 128 w 2129"/>
                <a:gd name="T37" fmla="*/ 10 h 927"/>
                <a:gd name="T38" fmla="*/ 133 w 2129"/>
                <a:gd name="T39" fmla="*/ 0 h 927"/>
                <a:gd name="T40" fmla="*/ 230 w 2129"/>
                <a:gd name="T41" fmla="*/ 3 h 927"/>
                <a:gd name="T42" fmla="*/ 230 w 2129"/>
                <a:gd name="T43" fmla="*/ 14 h 927"/>
                <a:gd name="T44" fmla="*/ 232 w 2129"/>
                <a:gd name="T45" fmla="*/ 23 h 927"/>
                <a:gd name="T46" fmla="*/ 233 w 2129"/>
                <a:gd name="T47" fmla="*/ 30 h 927"/>
                <a:gd name="T48" fmla="*/ 235 w 2129"/>
                <a:gd name="T49" fmla="*/ 39 h 927"/>
                <a:gd name="T50" fmla="*/ 236 w 2129"/>
                <a:gd name="T51" fmla="*/ 53 h 927"/>
                <a:gd name="T52" fmla="*/ 235 w 2129"/>
                <a:gd name="T53" fmla="*/ 62 h 927"/>
                <a:gd name="T54" fmla="*/ 232 w 2129"/>
                <a:gd name="T55" fmla="*/ 69 h 927"/>
                <a:gd name="T56" fmla="*/ 228 w 2129"/>
                <a:gd name="T57" fmla="*/ 76 h 927"/>
                <a:gd name="T58" fmla="*/ 224 w 2129"/>
                <a:gd name="T59" fmla="*/ 78 h 927"/>
                <a:gd name="T60" fmla="*/ 217 w 2129"/>
                <a:gd name="T61" fmla="*/ 81 h 927"/>
                <a:gd name="T62" fmla="*/ 208 w 2129"/>
                <a:gd name="T63" fmla="*/ 84 h 927"/>
                <a:gd name="T64" fmla="*/ 203 w 2129"/>
                <a:gd name="T65" fmla="*/ 89 h 927"/>
                <a:gd name="T66" fmla="*/ 198 w 2129"/>
                <a:gd name="T67" fmla="*/ 94 h 927"/>
                <a:gd name="T68" fmla="*/ 190 w 2129"/>
                <a:gd name="T69" fmla="*/ 98 h 927"/>
                <a:gd name="T70" fmla="*/ 181 w 2129"/>
                <a:gd name="T71" fmla="*/ 101 h 927"/>
                <a:gd name="T72" fmla="*/ 166 w 2129"/>
                <a:gd name="T73" fmla="*/ 103 h 927"/>
                <a:gd name="T74" fmla="*/ 154 w 2129"/>
                <a:gd name="T75" fmla="*/ 103 h 927"/>
                <a:gd name="T76" fmla="*/ 144 w 2129"/>
                <a:gd name="T77" fmla="*/ 102 h 927"/>
                <a:gd name="T78" fmla="*/ 136 w 2129"/>
                <a:gd name="T79" fmla="*/ 101 h 927"/>
                <a:gd name="T80" fmla="*/ 129 w 2129"/>
                <a:gd name="T81" fmla="*/ 105 h 927"/>
                <a:gd name="T82" fmla="*/ 116 w 2129"/>
                <a:gd name="T83" fmla="*/ 104 h 927"/>
                <a:gd name="T84" fmla="*/ 66 w 2129"/>
                <a:gd name="T85" fmla="*/ 112 h 927"/>
                <a:gd name="T86" fmla="*/ 44 w 2129"/>
                <a:gd name="T87" fmla="*/ 116 h 927"/>
                <a:gd name="T88" fmla="*/ 21 w 2129"/>
                <a:gd name="T89" fmla="*/ 115 h 9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29"/>
                <a:gd name="T136" fmla="*/ 0 h 927"/>
                <a:gd name="T137" fmla="*/ 2129 w 2129"/>
                <a:gd name="T138" fmla="*/ 927 h 9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29" h="927">
                  <a:moveTo>
                    <a:pt x="186" y="922"/>
                  </a:moveTo>
                  <a:lnTo>
                    <a:pt x="5" y="900"/>
                  </a:lnTo>
                  <a:lnTo>
                    <a:pt x="0" y="692"/>
                  </a:lnTo>
                  <a:lnTo>
                    <a:pt x="10" y="534"/>
                  </a:lnTo>
                  <a:lnTo>
                    <a:pt x="102" y="440"/>
                  </a:lnTo>
                  <a:lnTo>
                    <a:pt x="214" y="385"/>
                  </a:lnTo>
                  <a:lnTo>
                    <a:pt x="469" y="294"/>
                  </a:lnTo>
                  <a:lnTo>
                    <a:pt x="844" y="206"/>
                  </a:lnTo>
                  <a:lnTo>
                    <a:pt x="917" y="200"/>
                  </a:lnTo>
                  <a:lnTo>
                    <a:pt x="965" y="206"/>
                  </a:lnTo>
                  <a:lnTo>
                    <a:pt x="978" y="187"/>
                  </a:lnTo>
                  <a:lnTo>
                    <a:pt x="998" y="168"/>
                  </a:lnTo>
                  <a:lnTo>
                    <a:pt x="1022" y="172"/>
                  </a:lnTo>
                  <a:lnTo>
                    <a:pt x="1055" y="175"/>
                  </a:lnTo>
                  <a:lnTo>
                    <a:pt x="1068" y="137"/>
                  </a:lnTo>
                  <a:lnTo>
                    <a:pt x="1097" y="118"/>
                  </a:lnTo>
                  <a:lnTo>
                    <a:pt x="1126" y="112"/>
                  </a:lnTo>
                  <a:lnTo>
                    <a:pt x="1165" y="112"/>
                  </a:lnTo>
                  <a:lnTo>
                    <a:pt x="1159" y="82"/>
                  </a:lnTo>
                  <a:lnTo>
                    <a:pt x="1204" y="0"/>
                  </a:lnTo>
                  <a:lnTo>
                    <a:pt x="2078" y="22"/>
                  </a:lnTo>
                  <a:lnTo>
                    <a:pt x="2075" y="110"/>
                  </a:lnTo>
                  <a:lnTo>
                    <a:pt x="2090" y="187"/>
                  </a:lnTo>
                  <a:lnTo>
                    <a:pt x="2103" y="243"/>
                  </a:lnTo>
                  <a:lnTo>
                    <a:pt x="2118" y="313"/>
                  </a:lnTo>
                  <a:lnTo>
                    <a:pt x="2129" y="425"/>
                  </a:lnTo>
                  <a:lnTo>
                    <a:pt x="2116" y="492"/>
                  </a:lnTo>
                  <a:lnTo>
                    <a:pt x="2090" y="554"/>
                  </a:lnTo>
                  <a:lnTo>
                    <a:pt x="2060" y="607"/>
                  </a:lnTo>
                  <a:lnTo>
                    <a:pt x="2019" y="626"/>
                  </a:lnTo>
                  <a:lnTo>
                    <a:pt x="1956" y="645"/>
                  </a:lnTo>
                  <a:lnTo>
                    <a:pt x="1872" y="669"/>
                  </a:lnTo>
                  <a:lnTo>
                    <a:pt x="1834" y="713"/>
                  </a:lnTo>
                  <a:lnTo>
                    <a:pt x="1789" y="750"/>
                  </a:lnTo>
                  <a:lnTo>
                    <a:pt x="1717" y="782"/>
                  </a:lnTo>
                  <a:lnTo>
                    <a:pt x="1634" y="808"/>
                  </a:lnTo>
                  <a:lnTo>
                    <a:pt x="1502" y="823"/>
                  </a:lnTo>
                  <a:lnTo>
                    <a:pt x="1389" y="823"/>
                  </a:lnTo>
                  <a:lnTo>
                    <a:pt x="1303" y="814"/>
                  </a:lnTo>
                  <a:lnTo>
                    <a:pt x="1224" y="808"/>
                  </a:lnTo>
                  <a:lnTo>
                    <a:pt x="1165" y="838"/>
                  </a:lnTo>
                  <a:lnTo>
                    <a:pt x="1050" y="832"/>
                  </a:lnTo>
                  <a:lnTo>
                    <a:pt x="594" y="896"/>
                  </a:lnTo>
                  <a:lnTo>
                    <a:pt x="394" y="927"/>
                  </a:lnTo>
                  <a:lnTo>
                    <a:pt x="186" y="922"/>
                  </a:lnTo>
                  <a:close/>
                </a:path>
              </a:pathLst>
            </a:custGeom>
            <a:solidFill>
              <a:srgbClr val="606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5" name="Freeform 95"/>
            <p:cNvSpPr>
              <a:spLocks/>
            </p:cNvSpPr>
            <p:nvPr/>
          </p:nvSpPr>
          <p:spPr bwMode="auto">
            <a:xfrm>
              <a:off x="2591" y="3827"/>
              <a:ext cx="232" cy="103"/>
            </a:xfrm>
            <a:custGeom>
              <a:avLst/>
              <a:gdLst>
                <a:gd name="T0" fmla="*/ 225 w 2086"/>
                <a:gd name="T1" fmla="*/ 11 h 824"/>
                <a:gd name="T2" fmla="*/ 231 w 2086"/>
                <a:gd name="T3" fmla="*/ 25 h 824"/>
                <a:gd name="T4" fmla="*/ 226 w 2086"/>
                <a:gd name="T5" fmla="*/ 64 h 824"/>
                <a:gd name="T6" fmla="*/ 213 w 2086"/>
                <a:gd name="T7" fmla="*/ 64 h 824"/>
                <a:gd name="T8" fmla="*/ 199 w 2086"/>
                <a:gd name="T9" fmla="*/ 78 h 824"/>
                <a:gd name="T10" fmla="*/ 165 w 2086"/>
                <a:gd name="T11" fmla="*/ 87 h 824"/>
                <a:gd name="T12" fmla="*/ 134 w 2086"/>
                <a:gd name="T13" fmla="*/ 87 h 824"/>
                <a:gd name="T14" fmla="*/ 146 w 2086"/>
                <a:gd name="T15" fmla="*/ 73 h 824"/>
                <a:gd name="T16" fmla="*/ 131 w 2086"/>
                <a:gd name="T17" fmla="*/ 87 h 824"/>
                <a:gd name="T18" fmla="*/ 115 w 2086"/>
                <a:gd name="T19" fmla="*/ 90 h 824"/>
                <a:gd name="T20" fmla="*/ 126 w 2086"/>
                <a:gd name="T21" fmla="*/ 81 h 824"/>
                <a:gd name="T22" fmla="*/ 109 w 2086"/>
                <a:gd name="T23" fmla="*/ 91 h 824"/>
                <a:gd name="T24" fmla="*/ 56 w 2086"/>
                <a:gd name="T25" fmla="*/ 99 h 824"/>
                <a:gd name="T26" fmla="*/ 56 w 2086"/>
                <a:gd name="T27" fmla="*/ 92 h 824"/>
                <a:gd name="T28" fmla="*/ 55 w 2086"/>
                <a:gd name="T29" fmla="*/ 89 h 824"/>
                <a:gd name="T30" fmla="*/ 36 w 2086"/>
                <a:gd name="T31" fmla="*/ 101 h 824"/>
                <a:gd name="T32" fmla="*/ 53 w 2086"/>
                <a:gd name="T33" fmla="*/ 83 h 824"/>
                <a:gd name="T34" fmla="*/ 34 w 2086"/>
                <a:gd name="T35" fmla="*/ 95 h 824"/>
                <a:gd name="T36" fmla="*/ 24 w 2086"/>
                <a:gd name="T37" fmla="*/ 92 h 824"/>
                <a:gd name="T38" fmla="*/ 21 w 2086"/>
                <a:gd name="T39" fmla="*/ 93 h 824"/>
                <a:gd name="T40" fmla="*/ 7 w 2086"/>
                <a:gd name="T41" fmla="*/ 99 h 824"/>
                <a:gd name="T42" fmla="*/ 0 w 2086"/>
                <a:gd name="T43" fmla="*/ 84 h 824"/>
                <a:gd name="T44" fmla="*/ 5 w 2086"/>
                <a:gd name="T45" fmla="*/ 54 h 824"/>
                <a:gd name="T46" fmla="*/ 33 w 2086"/>
                <a:gd name="T47" fmla="*/ 37 h 824"/>
                <a:gd name="T48" fmla="*/ 90 w 2086"/>
                <a:gd name="T49" fmla="*/ 18 h 824"/>
                <a:gd name="T50" fmla="*/ 110 w 2086"/>
                <a:gd name="T51" fmla="*/ 26 h 824"/>
                <a:gd name="T52" fmla="*/ 118 w 2086"/>
                <a:gd name="T53" fmla="*/ 27 h 824"/>
                <a:gd name="T54" fmla="*/ 108 w 2086"/>
                <a:gd name="T55" fmla="*/ 16 h 824"/>
                <a:gd name="T56" fmla="*/ 114 w 2086"/>
                <a:gd name="T57" fmla="*/ 13 h 824"/>
                <a:gd name="T58" fmla="*/ 120 w 2086"/>
                <a:gd name="T59" fmla="*/ 20 h 824"/>
                <a:gd name="T60" fmla="*/ 121 w 2086"/>
                <a:gd name="T61" fmla="*/ 17 h 824"/>
                <a:gd name="T62" fmla="*/ 120 w 2086"/>
                <a:gd name="T63" fmla="*/ 8 h 824"/>
                <a:gd name="T64" fmla="*/ 134 w 2086"/>
                <a:gd name="T65" fmla="*/ 14 h 824"/>
                <a:gd name="T66" fmla="*/ 133 w 2086"/>
                <a:gd name="T67" fmla="*/ 8 h 824"/>
                <a:gd name="T68" fmla="*/ 130 w 2086"/>
                <a:gd name="T69" fmla="*/ 0 h 824"/>
                <a:gd name="T70" fmla="*/ 145 w 2086"/>
                <a:gd name="T71" fmla="*/ 7 h 824"/>
                <a:gd name="T72" fmla="*/ 171 w 2086"/>
                <a:gd name="T73" fmla="*/ 13 h 824"/>
                <a:gd name="T74" fmla="*/ 177 w 2086"/>
                <a:gd name="T75" fmla="*/ 4 h 824"/>
                <a:gd name="T76" fmla="*/ 184 w 2086"/>
                <a:gd name="T77" fmla="*/ 14 h 824"/>
                <a:gd name="T78" fmla="*/ 198 w 2086"/>
                <a:gd name="T79" fmla="*/ 8 h 824"/>
                <a:gd name="T80" fmla="*/ 203 w 2086"/>
                <a:gd name="T81" fmla="*/ 16 h 824"/>
                <a:gd name="T82" fmla="*/ 220 w 2086"/>
                <a:gd name="T83" fmla="*/ 13 h 824"/>
                <a:gd name="T84" fmla="*/ 224 w 2086"/>
                <a:gd name="T85" fmla="*/ 4 h 8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86"/>
                <a:gd name="T130" fmla="*/ 0 h 824"/>
                <a:gd name="T131" fmla="*/ 2086 w 2086"/>
                <a:gd name="T132" fmla="*/ 824 h 8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86" h="824">
                  <a:moveTo>
                    <a:pt x="2018" y="31"/>
                  </a:moveTo>
                  <a:lnTo>
                    <a:pt x="2022" y="89"/>
                  </a:lnTo>
                  <a:lnTo>
                    <a:pt x="2046" y="67"/>
                  </a:lnTo>
                  <a:lnTo>
                    <a:pt x="2073" y="198"/>
                  </a:lnTo>
                  <a:lnTo>
                    <a:pt x="2086" y="350"/>
                  </a:lnTo>
                  <a:lnTo>
                    <a:pt x="2031" y="509"/>
                  </a:lnTo>
                  <a:lnTo>
                    <a:pt x="1902" y="545"/>
                  </a:lnTo>
                  <a:lnTo>
                    <a:pt x="1916" y="509"/>
                  </a:lnTo>
                  <a:lnTo>
                    <a:pt x="1846" y="564"/>
                  </a:lnTo>
                  <a:lnTo>
                    <a:pt x="1785" y="620"/>
                  </a:lnTo>
                  <a:lnTo>
                    <a:pt x="1651" y="684"/>
                  </a:lnTo>
                  <a:lnTo>
                    <a:pt x="1486" y="697"/>
                  </a:lnTo>
                  <a:lnTo>
                    <a:pt x="1286" y="706"/>
                  </a:lnTo>
                  <a:lnTo>
                    <a:pt x="1202" y="697"/>
                  </a:lnTo>
                  <a:lnTo>
                    <a:pt x="1277" y="665"/>
                  </a:lnTo>
                  <a:lnTo>
                    <a:pt x="1310" y="585"/>
                  </a:lnTo>
                  <a:lnTo>
                    <a:pt x="1250" y="652"/>
                  </a:lnTo>
                  <a:lnTo>
                    <a:pt x="1175" y="693"/>
                  </a:lnTo>
                  <a:lnTo>
                    <a:pt x="1106" y="729"/>
                  </a:lnTo>
                  <a:lnTo>
                    <a:pt x="1035" y="720"/>
                  </a:lnTo>
                  <a:lnTo>
                    <a:pt x="1082" y="688"/>
                  </a:lnTo>
                  <a:lnTo>
                    <a:pt x="1129" y="648"/>
                  </a:lnTo>
                  <a:lnTo>
                    <a:pt x="1054" y="674"/>
                  </a:lnTo>
                  <a:lnTo>
                    <a:pt x="980" y="729"/>
                  </a:lnTo>
                  <a:lnTo>
                    <a:pt x="739" y="756"/>
                  </a:lnTo>
                  <a:lnTo>
                    <a:pt x="500" y="792"/>
                  </a:lnTo>
                  <a:lnTo>
                    <a:pt x="416" y="788"/>
                  </a:lnTo>
                  <a:lnTo>
                    <a:pt x="504" y="738"/>
                  </a:lnTo>
                  <a:lnTo>
                    <a:pt x="591" y="720"/>
                  </a:lnTo>
                  <a:lnTo>
                    <a:pt x="495" y="715"/>
                  </a:lnTo>
                  <a:lnTo>
                    <a:pt x="421" y="747"/>
                  </a:lnTo>
                  <a:lnTo>
                    <a:pt x="324" y="811"/>
                  </a:lnTo>
                  <a:lnTo>
                    <a:pt x="393" y="715"/>
                  </a:lnTo>
                  <a:lnTo>
                    <a:pt x="481" y="665"/>
                  </a:lnTo>
                  <a:lnTo>
                    <a:pt x="365" y="688"/>
                  </a:lnTo>
                  <a:lnTo>
                    <a:pt x="305" y="761"/>
                  </a:lnTo>
                  <a:lnTo>
                    <a:pt x="292" y="824"/>
                  </a:lnTo>
                  <a:lnTo>
                    <a:pt x="217" y="738"/>
                  </a:lnTo>
                  <a:lnTo>
                    <a:pt x="143" y="697"/>
                  </a:lnTo>
                  <a:lnTo>
                    <a:pt x="185" y="742"/>
                  </a:lnTo>
                  <a:lnTo>
                    <a:pt x="246" y="824"/>
                  </a:lnTo>
                  <a:lnTo>
                    <a:pt x="60" y="788"/>
                  </a:lnTo>
                  <a:lnTo>
                    <a:pt x="23" y="774"/>
                  </a:lnTo>
                  <a:lnTo>
                    <a:pt x="0" y="670"/>
                  </a:lnTo>
                  <a:lnTo>
                    <a:pt x="13" y="527"/>
                  </a:lnTo>
                  <a:lnTo>
                    <a:pt x="41" y="432"/>
                  </a:lnTo>
                  <a:lnTo>
                    <a:pt x="157" y="360"/>
                  </a:lnTo>
                  <a:lnTo>
                    <a:pt x="301" y="296"/>
                  </a:lnTo>
                  <a:lnTo>
                    <a:pt x="582" y="206"/>
                  </a:lnTo>
                  <a:lnTo>
                    <a:pt x="810" y="143"/>
                  </a:lnTo>
                  <a:lnTo>
                    <a:pt x="934" y="134"/>
                  </a:lnTo>
                  <a:lnTo>
                    <a:pt x="985" y="206"/>
                  </a:lnTo>
                  <a:lnTo>
                    <a:pt x="1143" y="283"/>
                  </a:lnTo>
                  <a:lnTo>
                    <a:pt x="1059" y="215"/>
                  </a:lnTo>
                  <a:lnTo>
                    <a:pt x="994" y="180"/>
                  </a:lnTo>
                  <a:lnTo>
                    <a:pt x="970" y="130"/>
                  </a:lnTo>
                  <a:lnTo>
                    <a:pt x="980" y="108"/>
                  </a:lnTo>
                  <a:lnTo>
                    <a:pt x="1026" y="108"/>
                  </a:lnTo>
                  <a:lnTo>
                    <a:pt x="1054" y="134"/>
                  </a:lnTo>
                  <a:lnTo>
                    <a:pt x="1082" y="162"/>
                  </a:lnTo>
                  <a:lnTo>
                    <a:pt x="1152" y="189"/>
                  </a:lnTo>
                  <a:lnTo>
                    <a:pt x="1087" y="134"/>
                  </a:lnTo>
                  <a:lnTo>
                    <a:pt x="1059" y="94"/>
                  </a:lnTo>
                  <a:lnTo>
                    <a:pt x="1077" y="67"/>
                  </a:lnTo>
                  <a:lnTo>
                    <a:pt x="1133" y="49"/>
                  </a:lnTo>
                  <a:lnTo>
                    <a:pt x="1208" y="112"/>
                  </a:lnTo>
                  <a:lnTo>
                    <a:pt x="1277" y="153"/>
                  </a:lnTo>
                  <a:lnTo>
                    <a:pt x="1194" y="62"/>
                  </a:lnTo>
                  <a:lnTo>
                    <a:pt x="1166" y="27"/>
                  </a:lnTo>
                  <a:lnTo>
                    <a:pt x="1166" y="0"/>
                  </a:lnTo>
                  <a:lnTo>
                    <a:pt x="1235" y="9"/>
                  </a:lnTo>
                  <a:lnTo>
                    <a:pt x="1300" y="53"/>
                  </a:lnTo>
                  <a:lnTo>
                    <a:pt x="1342" y="85"/>
                  </a:lnTo>
                  <a:lnTo>
                    <a:pt x="1541" y="103"/>
                  </a:lnTo>
                  <a:lnTo>
                    <a:pt x="1535" y="53"/>
                  </a:lnTo>
                  <a:lnTo>
                    <a:pt x="1595" y="35"/>
                  </a:lnTo>
                  <a:lnTo>
                    <a:pt x="1595" y="98"/>
                  </a:lnTo>
                  <a:lnTo>
                    <a:pt x="1655" y="112"/>
                  </a:lnTo>
                  <a:lnTo>
                    <a:pt x="1785" y="130"/>
                  </a:lnTo>
                  <a:lnTo>
                    <a:pt x="1776" y="62"/>
                  </a:lnTo>
                  <a:lnTo>
                    <a:pt x="1822" y="62"/>
                  </a:lnTo>
                  <a:lnTo>
                    <a:pt x="1827" y="130"/>
                  </a:lnTo>
                  <a:lnTo>
                    <a:pt x="1902" y="126"/>
                  </a:lnTo>
                  <a:lnTo>
                    <a:pt x="1981" y="108"/>
                  </a:lnTo>
                  <a:lnTo>
                    <a:pt x="1985" y="53"/>
                  </a:lnTo>
                  <a:lnTo>
                    <a:pt x="2018" y="3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6" name="Freeform 96"/>
            <p:cNvSpPr>
              <a:spLocks/>
            </p:cNvSpPr>
            <p:nvPr/>
          </p:nvSpPr>
          <p:spPr bwMode="auto">
            <a:xfrm>
              <a:off x="2759" y="3865"/>
              <a:ext cx="32" cy="6"/>
            </a:xfrm>
            <a:custGeom>
              <a:avLst/>
              <a:gdLst>
                <a:gd name="T0" fmla="*/ 32 w 286"/>
                <a:gd name="T1" fmla="*/ 0 h 47"/>
                <a:gd name="T2" fmla="*/ 17 w 286"/>
                <a:gd name="T3" fmla="*/ 6 h 47"/>
                <a:gd name="T4" fmla="*/ 0 w 286"/>
                <a:gd name="T5" fmla="*/ 4 h 47"/>
                <a:gd name="T6" fmla="*/ 32 w 286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6"/>
                <a:gd name="T13" fmla="*/ 0 h 47"/>
                <a:gd name="T14" fmla="*/ 286 w 286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6" h="47">
                  <a:moveTo>
                    <a:pt x="286" y="0"/>
                  </a:moveTo>
                  <a:lnTo>
                    <a:pt x="152" y="47"/>
                  </a:lnTo>
                  <a:lnTo>
                    <a:pt x="0" y="35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7" name="Freeform 97"/>
            <p:cNvSpPr>
              <a:spLocks/>
            </p:cNvSpPr>
            <p:nvPr/>
          </p:nvSpPr>
          <p:spPr bwMode="auto">
            <a:xfrm>
              <a:off x="2803" y="3855"/>
              <a:ext cx="19" cy="7"/>
            </a:xfrm>
            <a:custGeom>
              <a:avLst/>
              <a:gdLst>
                <a:gd name="T0" fmla="*/ 19 w 173"/>
                <a:gd name="T1" fmla="*/ 0 h 57"/>
                <a:gd name="T2" fmla="*/ 14 w 173"/>
                <a:gd name="T3" fmla="*/ 4 h 57"/>
                <a:gd name="T4" fmla="*/ 0 w 173"/>
                <a:gd name="T5" fmla="*/ 7 h 57"/>
                <a:gd name="T6" fmla="*/ 14 w 173"/>
                <a:gd name="T7" fmla="*/ 7 h 57"/>
                <a:gd name="T8" fmla="*/ 19 w 17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57"/>
                <a:gd name="T17" fmla="*/ 173 w 17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57">
                  <a:moveTo>
                    <a:pt x="173" y="0"/>
                  </a:moveTo>
                  <a:lnTo>
                    <a:pt x="128" y="35"/>
                  </a:lnTo>
                  <a:lnTo>
                    <a:pt x="0" y="53"/>
                  </a:lnTo>
                  <a:lnTo>
                    <a:pt x="132" y="5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8" name="Freeform 98"/>
            <p:cNvSpPr>
              <a:spLocks/>
            </p:cNvSpPr>
            <p:nvPr/>
          </p:nvSpPr>
          <p:spPr bwMode="auto">
            <a:xfrm>
              <a:off x="2712" y="3850"/>
              <a:ext cx="29" cy="18"/>
            </a:xfrm>
            <a:custGeom>
              <a:avLst/>
              <a:gdLst>
                <a:gd name="T0" fmla="*/ 29 w 268"/>
                <a:gd name="T1" fmla="*/ 0 h 143"/>
                <a:gd name="T2" fmla="*/ 16 w 268"/>
                <a:gd name="T3" fmla="*/ 2 h 143"/>
                <a:gd name="T4" fmla="*/ 14 w 268"/>
                <a:gd name="T5" fmla="*/ 4 h 143"/>
                <a:gd name="T6" fmla="*/ 14 w 268"/>
                <a:gd name="T7" fmla="*/ 10 h 143"/>
                <a:gd name="T8" fmla="*/ 12 w 268"/>
                <a:gd name="T9" fmla="*/ 16 h 143"/>
                <a:gd name="T10" fmla="*/ 0 w 268"/>
                <a:gd name="T11" fmla="*/ 18 h 143"/>
                <a:gd name="T12" fmla="*/ 15 w 268"/>
                <a:gd name="T13" fmla="*/ 17 h 143"/>
                <a:gd name="T14" fmla="*/ 17 w 268"/>
                <a:gd name="T15" fmla="*/ 6 h 143"/>
                <a:gd name="T16" fmla="*/ 29 w 268"/>
                <a:gd name="T17" fmla="*/ 0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8"/>
                <a:gd name="T28" fmla="*/ 0 h 143"/>
                <a:gd name="T29" fmla="*/ 268 w 268"/>
                <a:gd name="T30" fmla="*/ 143 h 1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8" h="143">
                  <a:moveTo>
                    <a:pt x="268" y="0"/>
                  </a:moveTo>
                  <a:lnTo>
                    <a:pt x="148" y="14"/>
                  </a:lnTo>
                  <a:lnTo>
                    <a:pt x="125" y="31"/>
                  </a:lnTo>
                  <a:lnTo>
                    <a:pt x="125" y="76"/>
                  </a:lnTo>
                  <a:lnTo>
                    <a:pt x="115" y="124"/>
                  </a:lnTo>
                  <a:lnTo>
                    <a:pt x="0" y="143"/>
                  </a:lnTo>
                  <a:lnTo>
                    <a:pt x="138" y="138"/>
                  </a:lnTo>
                  <a:lnTo>
                    <a:pt x="161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9" name="Freeform 99"/>
            <p:cNvSpPr>
              <a:spLocks/>
            </p:cNvSpPr>
            <p:nvPr/>
          </p:nvSpPr>
          <p:spPr bwMode="auto">
            <a:xfrm>
              <a:off x="2615" y="3890"/>
              <a:ext cx="96" cy="27"/>
            </a:xfrm>
            <a:custGeom>
              <a:avLst/>
              <a:gdLst>
                <a:gd name="T0" fmla="*/ 96 w 868"/>
                <a:gd name="T1" fmla="*/ 0 h 210"/>
                <a:gd name="T2" fmla="*/ 72 w 868"/>
                <a:gd name="T3" fmla="*/ 1 h 210"/>
                <a:gd name="T4" fmla="*/ 46 w 868"/>
                <a:gd name="T5" fmla="*/ 8 h 210"/>
                <a:gd name="T6" fmla="*/ 28 w 868"/>
                <a:gd name="T7" fmla="*/ 9 h 210"/>
                <a:gd name="T8" fmla="*/ 13 w 868"/>
                <a:gd name="T9" fmla="*/ 13 h 210"/>
                <a:gd name="T10" fmla="*/ 7 w 868"/>
                <a:gd name="T11" fmla="*/ 22 h 210"/>
                <a:gd name="T12" fmla="*/ 0 w 868"/>
                <a:gd name="T13" fmla="*/ 27 h 210"/>
                <a:gd name="T14" fmla="*/ 7 w 868"/>
                <a:gd name="T15" fmla="*/ 25 h 210"/>
                <a:gd name="T16" fmla="*/ 14 w 868"/>
                <a:gd name="T17" fmla="*/ 15 h 210"/>
                <a:gd name="T18" fmla="*/ 34 w 868"/>
                <a:gd name="T19" fmla="*/ 10 h 210"/>
                <a:gd name="T20" fmla="*/ 46 w 868"/>
                <a:gd name="T21" fmla="*/ 10 h 210"/>
                <a:gd name="T22" fmla="*/ 56 w 868"/>
                <a:gd name="T23" fmla="*/ 8 h 210"/>
                <a:gd name="T24" fmla="*/ 73 w 868"/>
                <a:gd name="T25" fmla="*/ 3 h 210"/>
                <a:gd name="T26" fmla="*/ 96 w 868"/>
                <a:gd name="T27" fmla="*/ 0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8"/>
                <a:gd name="T43" fmla="*/ 0 h 210"/>
                <a:gd name="T44" fmla="*/ 868 w 868"/>
                <a:gd name="T45" fmla="*/ 210 h 2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8" h="210">
                  <a:moveTo>
                    <a:pt x="868" y="0"/>
                  </a:moveTo>
                  <a:lnTo>
                    <a:pt x="647" y="10"/>
                  </a:lnTo>
                  <a:lnTo>
                    <a:pt x="420" y="63"/>
                  </a:lnTo>
                  <a:lnTo>
                    <a:pt x="253" y="71"/>
                  </a:lnTo>
                  <a:lnTo>
                    <a:pt x="116" y="99"/>
                  </a:lnTo>
                  <a:lnTo>
                    <a:pt x="65" y="169"/>
                  </a:lnTo>
                  <a:lnTo>
                    <a:pt x="0" y="210"/>
                  </a:lnTo>
                  <a:lnTo>
                    <a:pt x="65" y="197"/>
                  </a:lnTo>
                  <a:lnTo>
                    <a:pt x="125" y="116"/>
                  </a:lnTo>
                  <a:lnTo>
                    <a:pt x="309" y="80"/>
                  </a:lnTo>
                  <a:lnTo>
                    <a:pt x="420" y="80"/>
                  </a:lnTo>
                  <a:lnTo>
                    <a:pt x="508" y="63"/>
                  </a:lnTo>
                  <a:lnTo>
                    <a:pt x="661" y="23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0" name="Freeform 100"/>
            <p:cNvSpPr>
              <a:spLocks/>
            </p:cNvSpPr>
            <p:nvPr/>
          </p:nvSpPr>
          <p:spPr bwMode="auto">
            <a:xfrm>
              <a:off x="2630" y="3691"/>
              <a:ext cx="85" cy="47"/>
            </a:xfrm>
            <a:custGeom>
              <a:avLst/>
              <a:gdLst>
                <a:gd name="T0" fmla="*/ 77 w 764"/>
                <a:gd name="T1" fmla="*/ 47 h 377"/>
                <a:gd name="T2" fmla="*/ 72 w 764"/>
                <a:gd name="T3" fmla="*/ 46 h 377"/>
                <a:gd name="T4" fmla="*/ 68 w 764"/>
                <a:gd name="T5" fmla="*/ 44 h 377"/>
                <a:gd name="T6" fmla="*/ 64 w 764"/>
                <a:gd name="T7" fmla="*/ 43 h 377"/>
                <a:gd name="T8" fmla="*/ 57 w 764"/>
                <a:gd name="T9" fmla="*/ 44 h 377"/>
                <a:gd name="T10" fmla="*/ 52 w 764"/>
                <a:gd name="T11" fmla="*/ 44 h 377"/>
                <a:gd name="T12" fmla="*/ 48 w 764"/>
                <a:gd name="T13" fmla="*/ 42 h 377"/>
                <a:gd name="T14" fmla="*/ 45 w 764"/>
                <a:gd name="T15" fmla="*/ 41 h 377"/>
                <a:gd name="T16" fmla="*/ 42 w 764"/>
                <a:gd name="T17" fmla="*/ 40 h 377"/>
                <a:gd name="T18" fmla="*/ 39 w 764"/>
                <a:gd name="T19" fmla="*/ 37 h 377"/>
                <a:gd name="T20" fmla="*/ 37 w 764"/>
                <a:gd name="T21" fmla="*/ 34 h 377"/>
                <a:gd name="T22" fmla="*/ 33 w 764"/>
                <a:gd name="T23" fmla="*/ 31 h 377"/>
                <a:gd name="T24" fmla="*/ 27 w 764"/>
                <a:gd name="T25" fmla="*/ 32 h 377"/>
                <a:gd name="T26" fmla="*/ 24 w 764"/>
                <a:gd name="T27" fmla="*/ 32 h 377"/>
                <a:gd name="T28" fmla="*/ 22 w 764"/>
                <a:gd name="T29" fmla="*/ 31 h 377"/>
                <a:gd name="T30" fmla="*/ 21 w 764"/>
                <a:gd name="T31" fmla="*/ 30 h 377"/>
                <a:gd name="T32" fmla="*/ 20 w 764"/>
                <a:gd name="T33" fmla="*/ 28 h 377"/>
                <a:gd name="T34" fmla="*/ 20 w 764"/>
                <a:gd name="T35" fmla="*/ 27 h 377"/>
                <a:gd name="T36" fmla="*/ 22 w 764"/>
                <a:gd name="T37" fmla="*/ 25 h 377"/>
                <a:gd name="T38" fmla="*/ 24 w 764"/>
                <a:gd name="T39" fmla="*/ 24 h 377"/>
                <a:gd name="T40" fmla="*/ 28 w 764"/>
                <a:gd name="T41" fmla="*/ 23 h 377"/>
                <a:gd name="T42" fmla="*/ 33 w 764"/>
                <a:gd name="T43" fmla="*/ 21 h 377"/>
                <a:gd name="T44" fmla="*/ 29 w 764"/>
                <a:gd name="T45" fmla="*/ 17 h 377"/>
                <a:gd name="T46" fmla="*/ 24 w 764"/>
                <a:gd name="T47" fmla="*/ 15 h 377"/>
                <a:gd name="T48" fmla="*/ 19 w 764"/>
                <a:gd name="T49" fmla="*/ 15 h 377"/>
                <a:gd name="T50" fmla="*/ 14 w 764"/>
                <a:gd name="T51" fmla="*/ 15 h 377"/>
                <a:gd name="T52" fmla="*/ 11 w 764"/>
                <a:gd name="T53" fmla="*/ 16 h 377"/>
                <a:gd name="T54" fmla="*/ 6 w 764"/>
                <a:gd name="T55" fmla="*/ 16 h 377"/>
                <a:gd name="T56" fmla="*/ 5 w 764"/>
                <a:gd name="T57" fmla="*/ 15 h 377"/>
                <a:gd name="T58" fmla="*/ 4 w 764"/>
                <a:gd name="T59" fmla="*/ 13 h 377"/>
                <a:gd name="T60" fmla="*/ 2 w 764"/>
                <a:gd name="T61" fmla="*/ 13 h 377"/>
                <a:gd name="T62" fmla="*/ 1 w 764"/>
                <a:gd name="T63" fmla="*/ 13 h 377"/>
                <a:gd name="T64" fmla="*/ 0 w 764"/>
                <a:gd name="T65" fmla="*/ 11 h 377"/>
                <a:gd name="T66" fmla="*/ 0 w 764"/>
                <a:gd name="T67" fmla="*/ 9 h 377"/>
                <a:gd name="T68" fmla="*/ 2 w 764"/>
                <a:gd name="T69" fmla="*/ 8 h 377"/>
                <a:gd name="T70" fmla="*/ 4 w 764"/>
                <a:gd name="T71" fmla="*/ 7 h 377"/>
                <a:gd name="T72" fmla="*/ 6 w 764"/>
                <a:gd name="T73" fmla="*/ 5 h 377"/>
                <a:gd name="T74" fmla="*/ 8 w 764"/>
                <a:gd name="T75" fmla="*/ 4 h 377"/>
                <a:gd name="T76" fmla="*/ 11 w 764"/>
                <a:gd name="T77" fmla="*/ 3 h 377"/>
                <a:gd name="T78" fmla="*/ 13 w 764"/>
                <a:gd name="T79" fmla="*/ 3 h 377"/>
                <a:gd name="T80" fmla="*/ 23 w 764"/>
                <a:gd name="T81" fmla="*/ 1 h 377"/>
                <a:gd name="T82" fmla="*/ 25 w 764"/>
                <a:gd name="T83" fmla="*/ 0 h 377"/>
                <a:gd name="T84" fmla="*/ 28 w 764"/>
                <a:gd name="T85" fmla="*/ 0 h 377"/>
                <a:gd name="T86" fmla="*/ 30 w 764"/>
                <a:gd name="T87" fmla="*/ 0 h 377"/>
                <a:gd name="T88" fmla="*/ 33 w 764"/>
                <a:gd name="T89" fmla="*/ 2 h 377"/>
                <a:gd name="T90" fmla="*/ 42 w 764"/>
                <a:gd name="T91" fmla="*/ 7 h 377"/>
                <a:gd name="T92" fmla="*/ 47 w 764"/>
                <a:gd name="T93" fmla="*/ 8 h 377"/>
                <a:gd name="T94" fmla="*/ 50 w 764"/>
                <a:gd name="T95" fmla="*/ 9 h 377"/>
                <a:gd name="T96" fmla="*/ 53 w 764"/>
                <a:gd name="T97" fmla="*/ 11 h 377"/>
                <a:gd name="T98" fmla="*/ 55 w 764"/>
                <a:gd name="T99" fmla="*/ 13 h 377"/>
                <a:gd name="T100" fmla="*/ 62 w 764"/>
                <a:gd name="T101" fmla="*/ 19 h 377"/>
                <a:gd name="T102" fmla="*/ 66 w 764"/>
                <a:gd name="T103" fmla="*/ 22 h 377"/>
                <a:gd name="T104" fmla="*/ 70 w 764"/>
                <a:gd name="T105" fmla="*/ 27 h 377"/>
                <a:gd name="T106" fmla="*/ 73 w 764"/>
                <a:gd name="T107" fmla="*/ 28 h 377"/>
                <a:gd name="T108" fmla="*/ 85 w 764"/>
                <a:gd name="T109" fmla="*/ 29 h 377"/>
                <a:gd name="T110" fmla="*/ 77 w 764"/>
                <a:gd name="T111" fmla="*/ 47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4"/>
                <a:gd name="T169" fmla="*/ 0 h 377"/>
                <a:gd name="T170" fmla="*/ 764 w 764"/>
                <a:gd name="T171" fmla="*/ 377 h 3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4" h="377">
                  <a:moveTo>
                    <a:pt x="692" y="377"/>
                  </a:moveTo>
                  <a:lnTo>
                    <a:pt x="651" y="368"/>
                  </a:lnTo>
                  <a:lnTo>
                    <a:pt x="611" y="351"/>
                  </a:lnTo>
                  <a:lnTo>
                    <a:pt x="574" y="343"/>
                  </a:lnTo>
                  <a:lnTo>
                    <a:pt x="511" y="352"/>
                  </a:lnTo>
                  <a:lnTo>
                    <a:pt x="465" y="351"/>
                  </a:lnTo>
                  <a:lnTo>
                    <a:pt x="432" y="340"/>
                  </a:lnTo>
                  <a:lnTo>
                    <a:pt x="406" y="330"/>
                  </a:lnTo>
                  <a:lnTo>
                    <a:pt x="380" y="319"/>
                  </a:lnTo>
                  <a:lnTo>
                    <a:pt x="352" y="294"/>
                  </a:lnTo>
                  <a:lnTo>
                    <a:pt x="329" y="272"/>
                  </a:lnTo>
                  <a:lnTo>
                    <a:pt x="294" y="245"/>
                  </a:lnTo>
                  <a:lnTo>
                    <a:pt x="242" y="253"/>
                  </a:lnTo>
                  <a:lnTo>
                    <a:pt x="212" y="256"/>
                  </a:lnTo>
                  <a:lnTo>
                    <a:pt x="194" y="250"/>
                  </a:lnTo>
                  <a:lnTo>
                    <a:pt x="185" y="242"/>
                  </a:lnTo>
                  <a:lnTo>
                    <a:pt x="179" y="228"/>
                  </a:lnTo>
                  <a:lnTo>
                    <a:pt x="183" y="215"/>
                  </a:lnTo>
                  <a:lnTo>
                    <a:pt x="194" y="199"/>
                  </a:lnTo>
                  <a:lnTo>
                    <a:pt x="212" y="193"/>
                  </a:lnTo>
                  <a:lnTo>
                    <a:pt x="253" y="188"/>
                  </a:lnTo>
                  <a:lnTo>
                    <a:pt x="301" y="170"/>
                  </a:lnTo>
                  <a:lnTo>
                    <a:pt x="261" y="140"/>
                  </a:lnTo>
                  <a:lnTo>
                    <a:pt x="213" y="121"/>
                  </a:lnTo>
                  <a:lnTo>
                    <a:pt x="171" y="124"/>
                  </a:lnTo>
                  <a:lnTo>
                    <a:pt x="124" y="121"/>
                  </a:lnTo>
                  <a:lnTo>
                    <a:pt x="95" y="130"/>
                  </a:lnTo>
                  <a:lnTo>
                    <a:pt x="55" y="131"/>
                  </a:lnTo>
                  <a:lnTo>
                    <a:pt x="43" y="121"/>
                  </a:lnTo>
                  <a:lnTo>
                    <a:pt x="39" y="105"/>
                  </a:lnTo>
                  <a:lnTo>
                    <a:pt x="18" y="106"/>
                  </a:lnTo>
                  <a:lnTo>
                    <a:pt x="6" y="103"/>
                  </a:lnTo>
                  <a:lnTo>
                    <a:pt x="0" y="87"/>
                  </a:lnTo>
                  <a:lnTo>
                    <a:pt x="4" y="74"/>
                  </a:lnTo>
                  <a:lnTo>
                    <a:pt x="15" y="68"/>
                  </a:lnTo>
                  <a:lnTo>
                    <a:pt x="36" y="57"/>
                  </a:lnTo>
                  <a:lnTo>
                    <a:pt x="53" y="44"/>
                  </a:lnTo>
                  <a:lnTo>
                    <a:pt x="72" y="34"/>
                  </a:lnTo>
                  <a:lnTo>
                    <a:pt x="95" y="28"/>
                  </a:lnTo>
                  <a:lnTo>
                    <a:pt x="114" y="28"/>
                  </a:lnTo>
                  <a:lnTo>
                    <a:pt x="206" y="9"/>
                  </a:lnTo>
                  <a:lnTo>
                    <a:pt x="226" y="4"/>
                  </a:lnTo>
                  <a:lnTo>
                    <a:pt x="249" y="0"/>
                  </a:lnTo>
                  <a:lnTo>
                    <a:pt x="272" y="4"/>
                  </a:lnTo>
                  <a:lnTo>
                    <a:pt x="300" y="14"/>
                  </a:lnTo>
                  <a:lnTo>
                    <a:pt x="380" y="57"/>
                  </a:lnTo>
                  <a:lnTo>
                    <a:pt x="418" y="64"/>
                  </a:lnTo>
                  <a:lnTo>
                    <a:pt x="451" y="71"/>
                  </a:lnTo>
                  <a:lnTo>
                    <a:pt x="477" y="87"/>
                  </a:lnTo>
                  <a:lnTo>
                    <a:pt x="493" y="108"/>
                  </a:lnTo>
                  <a:lnTo>
                    <a:pt x="559" y="153"/>
                  </a:lnTo>
                  <a:lnTo>
                    <a:pt x="589" y="174"/>
                  </a:lnTo>
                  <a:lnTo>
                    <a:pt x="628" y="215"/>
                  </a:lnTo>
                  <a:lnTo>
                    <a:pt x="653" y="227"/>
                  </a:lnTo>
                  <a:lnTo>
                    <a:pt x="764" y="231"/>
                  </a:lnTo>
                  <a:lnTo>
                    <a:pt x="692" y="377"/>
                  </a:lnTo>
                  <a:close/>
                </a:path>
              </a:pathLst>
            </a:custGeom>
            <a:solidFill>
              <a:srgbClr val="FFC080"/>
            </a:solidFill>
            <a:ln w="0">
              <a:solidFill>
                <a:srgbClr val="402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1" name="Freeform 101"/>
            <p:cNvSpPr>
              <a:spLocks/>
            </p:cNvSpPr>
            <p:nvPr/>
          </p:nvSpPr>
          <p:spPr bwMode="auto">
            <a:xfrm>
              <a:off x="2663" y="3712"/>
              <a:ext cx="20" cy="5"/>
            </a:xfrm>
            <a:custGeom>
              <a:avLst/>
              <a:gdLst>
                <a:gd name="T0" fmla="*/ 0 w 181"/>
                <a:gd name="T1" fmla="*/ 0 h 43"/>
                <a:gd name="T2" fmla="*/ 1 w 181"/>
                <a:gd name="T3" fmla="*/ 1 h 43"/>
                <a:gd name="T4" fmla="*/ 4 w 181"/>
                <a:gd name="T5" fmla="*/ 1 h 43"/>
                <a:gd name="T6" fmla="*/ 6 w 181"/>
                <a:gd name="T7" fmla="*/ 2 h 43"/>
                <a:gd name="T8" fmla="*/ 8 w 181"/>
                <a:gd name="T9" fmla="*/ 3 h 43"/>
                <a:gd name="T10" fmla="*/ 12 w 181"/>
                <a:gd name="T11" fmla="*/ 4 h 43"/>
                <a:gd name="T12" fmla="*/ 17 w 181"/>
                <a:gd name="T13" fmla="*/ 4 h 43"/>
                <a:gd name="T14" fmla="*/ 20 w 181"/>
                <a:gd name="T15" fmla="*/ 5 h 43"/>
                <a:gd name="T16" fmla="*/ 17 w 181"/>
                <a:gd name="T17" fmla="*/ 4 h 43"/>
                <a:gd name="T18" fmla="*/ 14 w 181"/>
                <a:gd name="T19" fmla="*/ 3 h 43"/>
                <a:gd name="T20" fmla="*/ 12 w 181"/>
                <a:gd name="T21" fmla="*/ 3 h 43"/>
                <a:gd name="T22" fmla="*/ 8 w 181"/>
                <a:gd name="T23" fmla="*/ 3 h 43"/>
                <a:gd name="T24" fmla="*/ 6 w 181"/>
                <a:gd name="T25" fmla="*/ 1 h 43"/>
                <a:gd name="T26" fmla="*/ 5 w 181"/>
                <a:gd name="T27" fmla="*/ 0 h 43"/>
                <a:gd name="T28" fmla="*/ 0 w 181"/>
                <a:gd name="T29" fmla="*/ 0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1"/>
                <a:gd name="T46" fmla="*/ 0 h 43"/>
                <a:gd name="T47" fmla="*/ 181 w 181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1" h="43">
                  <a:moveTo>
                    <a:pt x="0" y="0"/>
                  </a:moveTo>
                  <a:lnTo>
                    <a:pt x="5" y="12"/>
                  </a:lnTo>
                  <a:lnTo>
                    <a:pt x="38" y="11"/>
                  </a:lnTo>
                  <a:lnTo>
                    <a:pt x="50" y="17"/>
                  </a:lnTo>
                  <a:lnTo>
                    <a:pt x="76" y="30"/>
                  </a:lnTo>
                  <a:lnTo>
                    <a:pt x="113" y="37"/>
                  </a:lnTo>
                  <a:lnTo>
                    <a:pt x="152" y="38"/>
                  </a:lnTo>
                  <a:lnTo>
                    <a:pt x="181" y="43"/>
                  </a:lnTo>
                  <a:lnTo>
                    <a:pt x="157" y="34"/>
                  </a:lnTo>
                  <a:lnTo>
                    <a:pt x="127" y="30"/>
                  </a:lnTo>
                  <a:lnTo>
                    <a:pt x="106" y="30"/>
                  </a:lnTo>
                  <a:lnTo>
                    <a:pt x="76" y="22"/>
                  </a:lnTo>
                  <a:lnTo>
                    <a:pt x="53" y="9"/>
                  </a:lnTo>
                  <a:lnTo>
                    <a:pt x="4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2" name="Freeform 102"/>
            <p:cNvSpPr>
              <a:spLocks/>
            </p:cNvSpPr>
            <p:nvPr/>
          </p:nvSpPr>
          <p:spPr bwMode="auto">
            <a:xfrm>
              <a:off x="2655" y="3717"/>
              <a:ext cx="3" cy="3"/>
            </a:xfrm>
            <a:custGeom>
              <a:avLst/>
              <a:gdLst>
                <a:gd name="T0" fmla="*/ 1 w 20"/>
                <a:gd name="T1" fmla="*/ 0 h 25"/>
                <a:gd name="T2" fmla="*/ 2 w 20"/>
                <a:gd name="T3" fmla="*/ 1 h 25"/>
                <a:gd name="T4" fmla="*/ 1 w 20"/>
                <a:gd name="T5" fmla="*/ 2 h 25"/>
                <a:gd name="T6" fmla="*/ 0 w 20"/>
                <a:gd name="T7" fmla="*/ 3 h 25"/>
                <a:gd name="T8" fmla="*/ 3 w 20"/>
                <a:gd name="T9" fmla="*/ 2 h 25"/>
                <a:gd name="T10" fmla="*/ 3 w 20"/>
                <a:gd name="T11" fmla="*/ 1 h 25"/>
                <a:gd name="T12" fmla="*/ 1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5"/>
                <a:gd name="T23" fmla="*/ 20 w 2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5">
                  <a:moveTo>
                    <a:pt x="4" y="0"/>
                  </a:moveTo>
                  <a:lnTo>
                    <a:pt x="12" y="6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17" y="19"/>
                  </a:lnTo>
                  <a:lnTo>
                    <a:pt x="20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3" name="Freeform 103"/>
            <p:cNvSpPr>
              <a:spLocks/>
            </p:cNvSpPr>
            <p:nvPr/>
          </p:nvSpPr>
          <p:spPr bwMode="auto">
            <a:xfrm>
              <a:off x="2634" y="3698"/>
              <a:ext cx="12" cy="6"/>
            </a:xfrm>
            <a:custGeom>
              <a:avLst/>
              <a:gdLst>
                <a:gd name="T0" fmla="*/ 0 w 106"/>
                <a:gd name="T1" fmla="*/ 6 h 47"/>
                <a:gd name="T2" fmla="*/ 1 w 106"/>
                <a:gd name="T3" fmla="*/ 6 h 47"/>
                <a:gd name="T4" fmla="*/ 3 w 106"/>
                <a:gd name="T5" fmla="*/ 4 h 47"/>
                <a:gd name="T6" fmla="*/ 5 w 106"/>
                <a:gd name="T7" fmla="*/ 3 h 47"/>
                <a:gd name="T8" fmla="*/ 7 w 106"/>
                <a:gd name="T9" fmla="*/ 2 h 47"/>
                <a:gd name="T10" fmla="*/ 8 w 106"/>
                <a:gd name="T11" fmla="*/ 1 h 47"/>
                <a:gd name="T12" fmla="*/ 10 w 106"/>
                <a:gd name="T13" fmla="*/ 1 h 47"/>
                <a:gd name="T14" fmla="*/ 12 w 106"/>
                <a:gd name="T15" fmla="*/ 0 h 47"/>
                <a:gd name="T16" fmla="*/ 10 w 106"/>
                <a:gd name="T17" fmla="*/ 0 h 47"/>
                <a:gd name="T18" fmla="*/ 7 w 106"/>
                <a:gd name="T19" fmla="*/ 1 h 47"/>
                <a:gd name="T20" fmla="*/ 6 w 106"/>
                <a:gd name="T21" fmla="*/ 1 h 47"/>
                <a:gd name="T22" fmla="*/ 4 w 106"/>
                <a:gd name="T23" fmla="*/ 2 h 47"/>
                <a:gd name="T24" fmla="*/ 0 w 106"/>
                <a:gd name="T25" fmla="*/ 6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"/>
                <a:gd name="T40" fmla="*/ 0 h 47"/>
                <a:gd name="T41" fmla="*/ 106 w 106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" h="47">
                  <a:moveTo>
                    <a:pt x="0" y="44"/>
                  </a:moveTo>
                  <a:lnTo>
                    <a:pt x="12" y="47"/>
                  </a:lnTo>
                  <a:lnTo>
                    <a:pt x="26" y="32"/>
                  </a:lnTo>
                  <a:lnTo>
                    <a:pt x="47" y="24"/>
                  </a:lnTo>
                  <a:lnTo>
                    <a:pt x="58" y="13"/>
                  </a:lnTo>
                  <a:lnTo>
                    <a:pt x="67" y="8"/>
                  </a:lnTo>
                  <a:lnTo>
                    <a:pt x="92" y="4"/>
                  </a:lnTo>
                  <a:lnTo>
                    <a:pt x="106" y="1"/>
                  </a:lnTo>
                  <a:lnTo>
                    <a:pt x="86" y="0"/>
                  </a:lnTo>
                  <a:lnTo>
                    <a:pt x="60" y="4"/>
                  </a:lnTo>
                  <a:lnTo>
                    <a:pt x="51" y="11"/>
                  </a:lnTo>
                  <a:lnTo>
                    <a:pt x="38" y="1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4" name="Freeform 104"/>
            <p:cNvSpPr>
              <a:spLocks/>
            </p:cNvSpPr>
            <p:nvPr/>
          </p:nvSpPr>
          <p:spPr bwMode="auto">
            <a:xfrm>
              <a:off x="2651" y="3696"/>
              <a:ext cx="19" cy="5"/>
            </a:xfrm>
            <a:custGeom>
              <a:avLst/>
              <a:gdLst>
                <a:gd name="T0" fmla="*/ 0 w 169"/>
                <a:gd name="T1" fmla="*/ 1 h 42"/>
                <a:gd name="T2" fmla="*/ 4 w 169"/>
                <a:gd name="T3" fmla="*/ 1 h 42"/>
                <a:gd name="T4" fmla="*/ 6 w 169"/>
                <a:gd name="T5" fmla="*/ 0 h 42"/>
                <a:gd name="T6" fmla="*/ 7 w 169"/>
                <a:gd name="T7" fmla="*/ 0 h 42"/>
                <a:gd name="T8" fmla="*/ 10 w 169"/>
                <a:gd name="T9" fmla="*/ 1 h 42"/>
                <a:gd name="T10" fmla="*/ 11 w 169"/>
                <a:gd name="T11" fmla="*/ 2 h 42"/>
                <a:gd name="T12" fmla="*/ 13 w 169"/>
                <a:gd name="T13" fmla="*/ 3 h 42"/>
                <a:gd name="T14" fmla="*/ 16 w 169"/>
                <a:gd name="T15" fmla="*/ 4 h 42"/>
                <a:gd name="T16" fmla="*/ 19 w 169"/>
                <a:gd name="T17" fmla="*/ 4 h 42"/>
                <a:gd name="T18" fmla="*/ 16 w 169"/>
                <a:gd name="T19" fmla="*/ 5 h 42"/>
                <a:gd name="T20" fmla="*/ 14 w 169"/>
                <a:gd name="T21" fmla="*/ 5 h 42"/>
                <a:gd name="T22" fmla="*/ 10 w 169"/>
                <a:gd name="T23" fmla="*/ 3 h 42"/>
                <a:gd name="T24" fmla="*/ 9 w 169"/>
                <a:gd name="T25" fmla="*/ 1 h 42"/>
                <a:gd name="T26" fmla="*/ 6 w 169"/>
                <a:gd name="T27" fmla="*/ 1 h 42"/>
                <a:gd name="T28" fmla="*/ 4 w 169"/>
                <a:gd name="T29" fmla="*/ 1 h 42"/>
                <a:gd name="T30" fmla="*/ 0 w 169"/>
                <a:gd name="T31" fmla="*/ 1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"/>
                <a:gd name="T49" fmla="*/ 0 h 42"/>
                <a:gd name="T50" fmla="*/ 169 w 169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" h="42">
                  <a:moveTo>
                    <a:pt x="0" y="10"/>
                  </a:moveTo>
                  <a:lnTo>
                    <a:pt x="35" y="6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86" y="5"/>
                  </a:lnTo>
                  <a:lnTo>
                    <a:pt x="95" y="14"/>
                  </a:lnTo>
                  <a:lnTo>
                    <a:pt x="112" y="24"/>
                  </a:lnTo>
                  <a:lnTo>
                    <a:pt x="145" y="36"/>
                  </a:lnTo>
                  <a:lnTo>
                    <a:pt x="169" y="36"/>
                  </a:lnTo>
                  <a:lnTo>
                    <a:pt x="144" y="42"/>
                  </a:lnTo>
                  <a:lnTo>
                    <a:pt x="128" y="39"/>
                  </a:lnTo>
                  <a:lnTo>
                    <a:pt x="92" y="23"/>
                  </a:lnTo>
                  <a:lnTo>
                    <a:pt x="80" y="10"/>
                  </a:lnTo>
                  <a:lnTo>
                    <a:pt x="55" y="8"/>
                  </a:lnTo>
                  <a:lnTo>
                    <a:pt x="3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5" name="Freeform 105"/>
            <p:cNvSpPr>
              <a:spLocks/>
            </p:cNvSpPr>
            <p:nvPr/>
          </p:nvSpPr>
          <p:spPr bwMode="auto">
            <a:xfrm>
              <a:off x="2637" y="3701"/>
              <a:ext cx="4" cy="4"/>
            </a:xfrm>
            <a:custGeom>
              <a:avLst/>
              <a:gdLst>
                <a:gd name="T0" fmla="*/ 3 w 33"/>
                <a:gd name="T1" fmla="*/ 0 h 30"/>
                <a:gd name="T2" fmla="*/ 4 w 33"/>
                <a:gd name="T3" fmla="*/ 2 h 30"/>
                <a:gd name="T4" fmla="*/ 3 w 33"/>
                <a:gd name="T5" fmla="*/ 3 h 30"/>
                <a:gd name="T6" fmla="*/ 0 w 33"/>
                <a:gd name="T7" fmla="*/ 4 h 30"/>
                <a:gd name="T8" fmla="*/ 3 w 33"/>
                <a:gd name="T9" fmla="*/ 2 h 30"/>
                <a:gd name="T10" fmla="*/ 3 w 33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0"/>
                <a:gd name="T20" fmla="*/ 33 w 3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0">
                  <a:moveTo>
                    <a:pt x="25" y="0"/>
                  </a:moveTo>
                  <a:lnTo>
                    <a:pt x="33" y="12"/>
                  </a:lnTo>
                  <a:lnTo>
                    <a:pt x="23" y="24"/>
                  </a:lnTo>
                  <a:lnTo>
                    <a:pt x="0" y="30"/>
                  </a:lnTo>
                  <a:lnTo>
                    <a:pt x="25" y="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6" name="Freeform 106"/>
            <p:cNvSpPr>
              <a:spLocks/>
            </p:cNvSpPr>
            <p:nvPr/>
          </p:nvSpPr>
          <p:spPr bwMode="auto">
            <a:xfrm>
              <a:off x="2633" y="3698"/>
              <a:ext cx="4" cy="4"/>
            </a:xfrm>
            <a:custGeom>
              <a:avLst/>
              <a:gdLst>
                <a:gd name="T0" fmla="*/ 4 w 33"/>
                <a:gd name="T1" fmla="*/ 2 h 27"/>
                <a:gd name="T2" fmla="*/ 3 w 33"/>
                <a:gd name="T3" fmla="*/ 0 h 27"/>
                <a:gd name="T4" fmla="*/ 3 w 33"/>
                <a:gd name="T5" fmla="*/ 2 h 27"/>
                <a:gd name="T6" fmla="*/ 0 w 33"/>
                <a:gd name="T7" fmla="*/ 4 h 27"/>
                <a:gd name="T8" fmla="*/ 0 w 33"/>
                <a:gd name="T9" fmla="*/ 4 h 27"/>
                <a:gd name="T10" fmla="*/ 4 w 33"/>
                <a:gd name="T11" fmla="*/ 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7"/>
                <a:gd name="T20" fmla="*/ 33 w 3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7">
                  <a:moveTo>
                    <a:pt x="33" y="15"/>
                  </a:moveTo>
                  <a:lnTo>
                    <a:pt x="25" y="0"/>
                  </a:lnTo>
                  <a:lnTo>
                    <a:pt x="24" y="12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7" name="Freeform 107"/>
            <p:cNvSpPr>
              <a:spLocks/>
            </p:cNvSpPr>
            <p:nvPr/>
          </p:nvSpPr>
          <p:spPr bwMode="auto">
            <a:xfrm>
              <a:off x="2680" y="3703"/>
              <a:ext cx="4" cy="5"/>
            </a:xfrm>
            <a:custGeom>
              <a:avLst/>
              <a:gdLst>
                <a:gd name="T0" fmla="*/ 0 w 38"/>
                <a:gd name="T1" fmla="*/ 0 h 42"/>
                <a:gd name="T2" fmla="*/ 1 w 38"/>
                <a:gd name="T3" fmla="*/ 3 h 42"/>
                <a:gd name="T4" fmla="*/ 2 w 38"/>
                <a:gd name="T5" fmla="*/ 5 h 42"/>
                <a:gd name="T6" fmla="*/ 4 w 38"/>
                <a:gd name="T7" fmla="*/ 5 h 42"/>
                <a:gd name="T8" fmla="*/ 0 w 38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2"/>
                <a:gd name="T17" fmla="*/ 38 w 3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2">
                  <a:moveTo>
                    <a:pt x="0" y="0"/>
                  </a:moveTo>
                  <a:lnTo>
                    <a:pt x="8" y="21"/>
                  </a:lnTo>
                  <a:lnTo>
                    <a:pt x="23" y="39"/>
                  </a:lnTo>
                  <a:lnTo>
                    <a:pt x="3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8" name="Freeform 108"/>
            <p:cNvSpPr>
              <a:spLocks/>
            </p:cNvSpPr>
            <p:nvPr/>
          </p:nvSpPr>
          <p:spPr bwMode="auto">
            <a:xfrm>
              <a:off x="2695" y="3726"/>
              <a:ext cx="5" cy="5"/>
            </a:xfrm>
            <a:custGeom>
              <a:avLst/>
              <a:gdLst>
                <a:gd name="T0" fmla="*/ 5 w 51"/>
                <a:gd name="T1" fmla="*/ 0 h 39"/>
                <a:gd name="T2" fmla="*/ 2 w 51"/>
                <a:gd name="T3" fmla="*/ 2 h 39"/>
                <a:gd name="T4" fmla="*/ 0 w 51"/>
                <a:gd name="T5" fmla="*/ 5 h 39"/>
                <a:gd name="T6" fmla="*/ 5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51" y="0"/>
                  </a:moveTo>
                  <a:lnTo>
                    <a:pt x="17" y="14"/>
                  </a:lnTo>
                  <a:lnTo>
                    <a:pt x="0" y="3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9" name="Freeform 109"/>
            <p:cNvSpPr>
              <a:spLocks/>
            </p:cNvSpPr>
            <p:nvPr/>
          </p:nvSpPr>
          <p:spPr bwMode="auto">
            <a:xfrm>
              <a:off x="2703" y="3717"/>
              <a:ext cx="25" cy="33"/>
            </a:xfrm>
            <a:custGeom>
              <a:avLst/>
              <a:gdLst>
                <a:gd name="T0" fmla="*/ 9 w 223"/>
                <a:gd name="T1" fmla="*/ 2 h 266"/>
                <a:gd name="T2" fmla="*/ 5 w 223"/>
                <a:gd name="T3" fmla="*/ 7 h 266"/>
                <a:gd name="T4" fmla="*/ 3 w 223"/>
                <a:gd name="T5" fmla="*/ 11 h 266"/>
                <a:gd name="T6" fmla="*/ 1 w 223"/>
                <a:gd name="T7" fmla="*/ 17 h 266"/>
                <a:gd name="T8" fmla="*/ 1 w 223"/>
                <a:gd name="T9" fmla="*/ 21 h 266"/>
                <a:gd name="T10" fmla="*/ 0 w 223"/>
                <a:gd name="T11" fmla="*/ 26 h 266"/>
                <a:gd name="T12" fmla="*/ 20 w 223"/>
                <a:gd name="T13" fmla="*/ 33 h 266"/>
                <a:gd name="T14" fmla="*/ 25 w 223"/>
                <a:gd name="T15" fmla="*/ 0 h 266"/>
                <a:gd name="T16" fmla="*/ 17 w 223"/>
                <a:gd name="T17" fmla="*/ 2 h 266"/>
                <a:gd name="T18" fmla="*/ 9 w 223"/>
                <a:gd name="T19" fmla="*/ 2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266"/>
                <a:gd name="T32" fmla="*/ 223 w 223"/>
                <a:gd name="T33" fmla="*/ 266 h 2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266">
                  <a:moveTo>
                    <a:pt x="78" y="18"/>
                  </a:moveTo>
                  <a:lnTo>
                    <a:pt x="42" y="56"/>
                  </a:lnTo>
                  <a:lnTo>
                    <a:pt x="26" y="87"/>
                  </a:lnTo>
                  <a:lnTo>
                    <a:pt x="10" y="138"/>
                  </a:lnTo>
                  <a:lnTo>
                    <a:pt x="10" y="166"/>
                  </a:lnTo>
                  <a:lnTo>
                    <a:pt x="0" y="209"/>
                  </a:lnTo>
                  <a:lnTo>
                    <a:pt x="181" y="266"/>
                  </a:lnTo>
                  <a:lnTo>
                    <a:pt x="223" y="0"/>
                  </a:lnTo>
                  <a:lnTo>
                    <a:pt x="148" y="18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0" name="Freeform 110"/>
            <p:cNvSpPr>
              <a:spLocks/>
            </p:cNvSpPr>
            <p:nvPr/>
          </p:nvSpPr>
          <p:spPr bwMode="auto">
            <a:xfrm>
              <a:off x="2705" y="3719"/>
              <a:ext cx="20" cy="28"/>
            </a:xfrm>
            <a:custGeom>
              <a:avLst/>
              <a:gdLst>
                <a:gd name="T0" fmla="*/ 8 w 179"/>
                <a:gd name="T1" fmla="*/ 1 h 218"/>
                <a:gd name="T2" fmla="*/ 4 w 179"/>
                <a:gd name="T3" fmla="*/ 5 h 218"/>
                <a:gd name="T4" fmla="*/ 1 w 179"/>
                <a:gd name="T5" fmla="*/ 12 h 218"/>
                <a:gd name="T6" fmla="*/ 1 w 179"/>
                <a:gd name="T7" fmla="*/ 16 h 218"/>
                <a:gd name="T8" fmla="*/ 0 w 179"/>
                <a:gd name="T9" fmla="*/ 22 h 218"/>
                <a:gd name="T10" fmla="*/ 16 w 179"/>
                <a:gd name="T11" fmla="*/ 28 h 218"/>
                <a:gd name="T12" fmla="*/ 20 w 179"/>
                <a:gd name="T13" fmla="*/ 0 h 218"/>
                <a:gd name="T14" fmla="*/ 14 w 179"/>
                <a:gd name="T15" fmla="*/ 1 h 218"/>
                <a:gd name="T16" fmla="*/ 8 w 179"/>
                <a:gd name="T17" fmla="*/ 1 h 2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218"/>
                <a:gd name="T29" fmla="*/ 179 w 179"/>
                <a:gd name="T30" fmla="*/ 218 h 2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218">
                  <a:moveTo>
                    <a:pt x="70" y="6"/>
                  </a:moveTo>
                  <a:lnTo>
                    <a:pt x="39" y="41"/>
                  </a:lnTo>
                  <a:lnTo>
                    <a:pt x="13" y="91"/>
                  </a:lnTo>
                  <a:lnTo>
                    <a:pt x="6" y="127"/>
                  </a:lnTo>
                  <a:lnTo>
                    <a:pt x="0" y="169"/>
                  </a:lnTo>
                  <a:lnTo>
                    <a:pt x="143" y="218"/>
                  </a:lnTo>
                  <a:lnTo>
                    <a:pt x="179" y="0"/>
                  </a:lnTo>
                  <a:lnTo>
                    <a:pt x="124" y="9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1" name="Freeform 111"/>
            <p:cNvSpPr>
              <a:spLocks/>
            </p:cNvSpPr>
            <p:nvPr/>
          </p:nvSpPr>
          <p:spPr bwMode="auto">
            <a:xfrm>
              <a:off x="2725" y="3535"/>
              <a:ext cx="84" cy="100"/>
            </a:xfrm>
            <a:custGeom>
              <a:avLst/>
              <a:gdLst>
                <a:gd name="T0" fmla="*/ 27 w 755"/>
                <a:gd name="T1" fmla="*/ 3 h 802"/>
                <a:gd name="T2" fmla="*/ 20 w 755"/>
                <a:gd name="T3" fmla="*/ 9 h 802"/>
                <a:gd name="T4" fmla="*/ 16 w 755"/>
                <a:gd name="T5" fmla="*/ 16 h 802"/>
                <a:gd name="T6" fmla="*/ 13 w 755"/>
                <a:gd name="T7" fmla="*/ 24 h 802"/>
                <a:gd name="T8" fmla="*/ 10 w 755"/>
                <a:gd name="T9" fmla="*/ 28 h 802"/>
                <a:gd name="T10" fmla="*/ 10 w 755"/>
                <a:gd name="T11" fmla="*/ 32 h 802"/>
                <a:gd name="T12" fmla="*/ 12 w 755"/>
                <a:gd name="T13" fmla="*/ 37 h 802"/>
                <a:gd name="T14" fmla="*/ 9 w 755"/>
                <a:gd name="T15" fmla="*/ 41 h 802"/>
                <a:gd name="T16" fmla="*/ 3 w 755"/>
                <a:gd name="T17" fmla="*/ 52 h 802"/>
                <a:gd name="T18" fmla="*/ 0 w 755"/>
                <a:gd name="T19" fmla="*/ 58 h 802"/>
                <a:gd name="T20" fmla="*/ 0 w 755"/>
                <a:gd name="T21" fmla="*/ 60 h 802"/>
                <a:gd name="T22" fmla="*/ 1 w 755"/>
                <a:gd name="T23" fmla="*/ 62 h 802"/>
                <a:gd name="T24" fmla="*/ 3 w 755"/>
                <a:gd name="T25" fmla="*/ 62 h 802"/>
                <a:gd name="T26" fmla="*/ 7 w 755"/>
                <a:gd name="T27" fmla="*/ 62 h 802"/>
                <a:gd name="T28" fmla="*/ 9 w 755"/>
                <a:gd name="T29" fmla="*/ 63 h 802"/>
                <a:gd name="T30" fmla="*/ 9 w 755"/>
                <a:gd name="T31" fmla="*/ 68 h 802"/>
                <a:gd name="T32" fmla="*/ 8 w 755"/>
                <a:gd name="T33" fmla="*/ 73 h 802"/>
                <a:gd name="T34" fmla="*/ 10 w 755"/>
                <a:gd name="T35" fmla="*/ 76 h 802"/>
                <a:gd name="T36" fmla="*/ 9 w 755"/>
                <a:gd name="T37" fmla="*/ 79 h 802"/>
                <a:gd name="T38" fmla="*/ 11 w 755"/>
                <a:gd name="T39" fmla="*/ 82 h 802"/>
                <a:gd name="T40" fmla="*/ 12 w 755"/>
                <a:gd name="T41" fmla="*/ 88 h 802"/>
                <a:gd name="T42" fmla="*/ 15 w 755"/>
                <a:gd name="T43" fmla="*/ 90 h 802"/>
                <a:gd name="T44" fmla="*/ 19 w 755"/>
                <a:gd name="T45" fmla="*/ 90 h 802"/>
                <a:gd name="T46" fmla="*/ 25 w 755"/>
                <a:gd name="T47" fmla="*/ 89 h 802"/>
                <a:gd name="T48" fmla="*/ 30 w 755"/>
                <a:gd name="T49" fmla="*/ 88 h 802"/>
                <a:gd name="T50" fmla="*/ 30 w 755"/>
                <a:gd name="T51" fmla="*/ 100 h 802"/>
                <a:gd name="T52" fmla="*/ 74 w 755"/>
                <a:gd name="T53" fmla="*/ 84 h 802"/>
                <a:gd name="T54" fmla="*/ 71 w 755"/>
                <a:gd name="T55" fmla="*/ 75 h 802"/>
                <a:gd name="T56" fmla="*/ 72 w 755"/>
                <a:gd name="T57" fmla="*/ 68 h 802"/>
                <a:gd name="T58" fmla="*/ 84 w 755"/>
                <a:gd name="T59" fmla="*/ 55 h 802"/>
                <a:gd name="T60" fmla="*/ 84 w 755"/>
                <a:gd name="T61" fmla="*/ 19 h 802"/>
                <a:gd name="T62" fmla="*/ 76 w 755"/>
                <a:gd name="T63" fmla="*/ 9 h 802"/>
                <a:gd name="T64" fmla="*/ 65 w 755"/>
                <a:gd name="T65" fmla="*/ 4 h 802"/>
                <a:gd name="T66" fmla="*/ 55 w 755"/>
                <a:gd name="T67" fmla="*/ 0 h 802"/>
                <a:gd name="T68" fmla="*/ 40 w 755"/>
                <a:gd name="T69" fmla="*/ 2 h 802"/>
                <a:gd name="T70" fmla="*/ 27 w 755"/>
                <a:gd name="T71" fmla="*/ 3 h 8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5"/>
                <a:gd name="T109" fmla="*/ 0 h 802"/>
                <a:gd name="T110" fmla="*/ 755 w 755"/>
                <a:gd name="T111" fmla="*/ 802 h 8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5" h="802">
                  <a:moveTo>
                    <a:pt x="247" y="25"/>
                  </a:moveTo>
                  <a:lnTo>
                    <a:pt x="182" y="73"/>
                  </a:lnTo>
                  <a:lnTo>
                    <a:pt x="146" y="130"/>
                  </a:lnTo>
                  <a:lnTo>
                    <a:pt x="114" y="190"/>
                  </a:lnTo>
                  <a:lnTo>
                    <a:pt x="94" y="222"/>
                  </a:lnTo>
                  <a:lnTo>
                    <a:pt x="94" y="257"/>
                  </a:lnTo>
                  <a:lnTo>
                    <a:pt x="111" y="298"/>
                  </a:lnTo>
                  <a:lnTo>
                    <a:pt x="78" y="330"/>
                  </a:lnTo>
                  <a:lnTo>
                    <a:pt x="27" y="417"/>
                  </a:lnTo>
                  <a:lnTo>
                    <a:pt x="0" y="464"/>
                  </a:lnTo>
                  <a:lnTo>
                    <a:pt x="0" y="478"/>
                  </a:lnTo>
                  <a:lnTo>
                    <a:pt x="7" y="495"/>
                  </a:lnTo>
                  <a:lnTo>
                    <a:pt x="29" y="500"/>
                  </a:lnTo>
                  <a:lnTo>
                    <a:pt x="61" y="501"/>
                  </a:lnTo>
                  <a:lnTo>
                    <a:pt x="80" y="507"/>
                  </a:lnTo>
                  <a:lnTo>
                    <a:pt x="78" y="542"/>
                  </a:lnTo>
                  <a:lnTo>
                    <a:pt x="69" y="583"/>
                  </a:lnTo>
                  <a:lnTo>
                    <a:pt x="88" y="606"/>
                  </a:lnTo>
                  <a:lnTo>
                    <a:pt x="81" y="635"/>
                  </a:lnTo>
                  <a:lnTo>
                    <a:pt x="97" y="655"/>
                  </a:lnTo>
                  <a:lnTo>
                    <a:pt x="112" y="708"/>
                  </a:lnTo>
                  <a:lnTo>
                    <a:pt x="136" y="723"/>
                  </a:lnTo>
                  <a:lnTo>
                    <a:pt x="171" y="723"/>
                  </a:lnTo>
                  <a:lnTo>
                    <a:pt x="221" y="716"/>
                  </a:lnTo>
                  <a:lnTo>
                    <a:pt x="273" y="708"/>
                  </a:lnTo>
                  <a:lnTo>
                    <a:pt x="268" y="802"/>
                  </a:lnTo>
                  <a:lnTo>
                    <a:pt x="669" y="676"/>
                  </a:lnTo>
                  <a:lnTo>
                    <a:pt x="637" y="602"/>
                  </a:lnTo>
                  <a:lnTo>
                    <a:pt x="645" y="545"/>
                  </a:lnTo>
                  <a:lnTo>
                    <a:pt x="755" y="438"/>
                  </a:lnTo>
                  <a:lnTo>
                    <a:pt x="755" y="154"/>
                  </a:lnTo>
                  <a:lnTo>
                    <a:pt x="680" y="76"/>
                  </a:lnTo>
                  <a:lnTo>
                    <a:pt x="588" y="35"/>
                  </a:lnTo>
                  <a:lnTo>
                    <a:pt x="490" y="0"/>
                  </a:lnTo>
                  <a:lnTo>
                    <a:pt x="362" y="17"/>
                  </a:lnTo>
                  <a:lnTo>
                    <a:pt x="247" y="25"/>
                  </a:lnTo>
                  <a:close/>
                </a:path>
              </a:pathLst>
            </a:custGeom>
            <a:solidFill>
              <a:srgbClr val="FFC080"/>
            </a:solidFill>
            <a:ln w="0">
              <a:solidFill>
                <a:srgbClr val="402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2" name="Freeform 112"/>
            <p:cNvSpPr>
              <a:spLocks/>
            </p:cNvSpPr>
            <p:nvPr/>
          </p:nvSpPr>
          <p:spPr bwMode="auto">
            <a:xfrm>
              <a:off x="2729" y="3596"/>
              <a:ext cx="5" cy="1"/>
            </a:xfrm>
            <a:custGeom>
              <a:avLst/>
              <a:gdLst>
                <a:gd name="T0" fmla="*/ 0 w 43"/>
                <a:gd name="T1" fmla="*/ 0 h 9"/>
                <a:gd name="T2" fmla="*/ 1 w 43"/>
                <a:gd name="T3" fmla="*/ 1 h 9"/>
                <a:gd name="T4" fmla="*/ 4 w 43"/>
                <a:gd name="T5" fmla="*/ 1 h 9"/>
                <a:gd name="T6" fmla="*/ 5 w 43"/>
                <a:gd name="T7" fmla="*/ 1 h 9"/>
                <a:gd name="T8" fmla="*/ 5 w 43"/>
                <a:gd name="T9" fmla="*/ 0 h 9"/>
                <a:gd name="T10" fmla="*/ 4 w 43"/>
                <a:gd name="T11" fmla="*/ 0 h 9"/>
                <a:gd name="T12" fmla="*/ 0 w 4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9"/>
                <a:gd name="T23" fmla="*/ 43 w 4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9">
                  <a:moveTo>
                    <a:pt x="0" y="3"/>
                  </a:moveTo>
                  <a:lnTo>
                    <a:pt x="10" y="8"/>
                  </a:lnTo>
                  <a:lnTo>
                    <a:pt x="32" y="6"/>
                  </a:lnTo>
                  <a:lnTo>
                    <a:pt x="40" y="9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3" name="Freeform 113"/>
            <p:cNvSpPr>
              <a:spLocks/>
            </p:cNvSpPr>
            <p:nvPr/>
          </p:nvSpPr>
          <p:spPr bwMode="auto">
            <a:xfrm>
              <a:off x="2734" y="3592"/>
              <a:ext cx="2" cy="3"/>
            </a:xfrm>
            <a:custGeom>
              <a:avLst/>
              <a:gdLst>
                <a:gd name="T0" fmla="*/ 0 w 18"/>
                <a:gd name="T1" fmla="*/ 0 h 31"/>
                <a:gd name="T2" fmla="*/ 1 w 18"/>
                <a:gd name="T3" fmla="*/ 1 h 31"/>
                <a:gd name="T4" fmla="*/ 1 w 18"/>
                <a:gd name="T5" fmla="*/ 2 h 31"/>
                <a:gd name="T6" fmla="*/ 2 w 18"/>
                <a:gd name="T7" fmla="*/ 3 h 31"/>
                <a:gd name="T8" fmla="*/ 2 w 18"/>
                <a:gd name="T9" fmla="*/ 1 h 31"/>
                <a:gd name="T10" fmla="*/ 2 w 18"/>
                <a:gd name="T11" fmla="*/ 0 h 31"/>
                <a:gd name="T12" fmla="*/ 0 w 18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1"/>
                <a:gd name="T23" fmla="*/ 18 w 1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1">
                  <a:moveTo>
                    <a:pt x="0" y="0"/>
                  </a:moveTo>
                  <a:lnTo>
                    <a:pt x="12" y="7"/>
                  </a:lnTo>
                  <a:lnTo>
                    <a:pt x="12" y="16"/>
                  </a:lnTo>
                  <a:lnTo>
                    <a:pt x="14" y="31"/>
                  </a:lnTo>
                  <a:lnTo>
                    <a:pt x="18" y="12"/>
                  </a:lnTo>
                  <a:lnTo>
                    <a:pt x="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4" name="Freeform 114"/>
            <p:cNvSpPr>
              <a:spLocks/>
            </p:cNvSpPr>
            <p:nvPr/>
          </p:nvSpPr>
          <p:spPr bwMode="auto">
            <a:xfrm>
              <a:off x="2737" y="3579"/>
              <a:ext cx="2" cy="8"/>
            </a:xfrm>
            <a:custGeom>
              <a:avLst/>
              <a:gdLst>
                <a:gd name="T0" fmla="*/ 2 w 20"/>
                <a:gd name="T1" fmla="*/ 0 h 60"/>
                <a:gd name="T2" fmla="*/ 1 w 20"/>
                <a:gd name="T3" fmla="*/ 5 h 60"/>
                <a:gd name="T4" fmla="*/ 0 w 20"/>
                <a:gd name="T5" fmla="*/ 8 h 60"/>
                <a:gd name="T6" fmla="*/ 1 w 20"/>
                <a:gd name="T7" fmla="*/ 6 h 60"/>
                <a:gd name="T8" fmla="*/ 2 w 2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60"/>
                <a:gd name="T17" fmla="*/ 20 w 2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60">
                  <a:moveTo>
                    <a:pt x="20" y="0"/>
                  </a:moveTo>
                  <a:lnTo>
                    <a:pt x="5" y="34"/>
                  </a:lnTo>
                  <a:lnTo>
                    <a:pt x="0" y="60"/>
                  </a:lnTo>
                  <a:lnTo>
                    <a:pt x="9" y="4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5" name="Freeform 115"/>
            <p:cNvSpPr>
              <a:spLocks/>
            </p:cNvSpPr>
            <p:nvPr/>
          </p:nvSpPr>
          <p:spPr bwMode="auto">
            <a:xfrm>
              <a:off x="2739" y="3572"/>
              <a:ext cx="9" cy="6"/>
            </a:xfrm>
            <a:custGeom>
              <a:avLst/>
              <a:gdLst>
                <a:gd name="T0" fmla="*/ 0 w 81"/>
                <a:gd name="T1" fmla="*/ 0 h 50"/>
                <a:gd name="T2" fmla="*/ 2 w 81"/>
                <a:gd name="T3" fmla="*/ 3 h 50"/>
                <a:gd name="T4" fmla="*/ 2 w 81"/>
                <a:gd name="T5" fmla="*/ 4 h 50"/>
                <a:gd name="T6" fmla="*/ 2 w 81"/>
                <a:gd name="T7" fmla="*/ 5 h 50"/>
                <a:gd name="T8" fmla="*/ 1 w 81"/>
                <a:gd name="T9" fmla="*/ 6 h 50"/>
                <a:gd name="T10" fmla="*/ 2 w 81"/>
                <a:gd name="T11" fmla="*/ 4 h 50"/>
                <a:gd name="T12" fmla="*/ 4 w 81"/>
                <a:gd name="T13" fmla="*/ 4 h 50"/>
                <a:gd name="T14" fmla="*/ 6 w 81"/>
                <a:gd name="T15" fmla="*/ 3 h 50"/>
                <a:gd name="T16" fmla="*/ 9 w 81"/>
                <a:gd name="T17" fmla="*/ 3 h 50"/>
                <a:gd name="T18" fmla="*/ 6 w 81"/>
                <a:gd name="T19" fmla="*/ 1 h 50"/>
                <a:gd name="T20" fmla="*/ 0 w 81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50"/>
                <a:gd name="T35" fmla="*/ 81 w 81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50">
                  <a:moveTo>
                    <a:pt x="0" y="0"/>
                  </a:moveTo>
                  <a:lnTo>
                    <a:pt x="17" y="28"/>
                  </a:lnTo>
                  <a:lnTo>
                    <a:pt x="14" y="35"/>
                  </a:lnTo>
                  <a:lnTo>
                    <a:pt x="14" y="40"/>
                  </a:lnTo>
                  <a:lnTo>
                    <a:pt x="10" y="50"/>
                  </a:lnTo>
                  <a:lnTo>
                    <a:pt x="20" y="34"/>
                  </a:lnTo>
                  <a:lnTo>
                    <a:pt x="36" y="34"/>
                  </a:lnTo>
                  <a:lnTo>
                    <a:pt x="53" y="28"/>
                  </a:lnTo>
                  <a:lnTo>
                    <a:pt x="81" y="26"/>
                  </a:lnTo>
                  <a:lnTo>
                    <a:pt x="5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6" name="Freeform 116"/>
            <p:cNvSpPr>
              <a:spLocks/>
            </p:cNvSpPr>
            <p:nvPr/>
          </p:nvSpPr>
          <p:spPr bwMode="auto">
            <a:xfrm>
              <a:off x="2736" y="3563"/>
              <a:ext cx="16" cy="6"/>
            </a:xfrm>
            <a:custGeom>
              <a:avLst/>
              <a:gdLst>
                <a:gd name="T0" fmla="*/ 0 w 137"/>
                <a:gd name="T1" fmla="*/ 3 h 48"/>
                <a:gd name="T2" fmla="*/ 1 w 137"/>
                <a:gd name="T3" fmla="*/ 5 h 48"/>
                <a:gd name="T4" fmla="*/ 2 w 137"/>
                <a:gd name="T5" fmla="*/ 6 h 48"/>
                <a:gd name="T6" fmla="*/ 5 w 137"/>
                <a:gd name="T7" fmla="*/ 4 h 48"/>
                <a:gd name="T8" fmla="*/ 8 w 137"/>
                <a:gd name="T9" fmla="*/ 3 h 48"/>
                <a:gd name="T10" fmla="*/ 13 w 137"/>
                <a:gd name="T11" fmla="*/ 3 h 48"/>
                <a:gd name="T12" fmla="*/ 16 w 137"/>
                <a:gd name="T13" fmla="*/ 3 h 48"/>
                <a:gd name="T14" fmla="*/ 12 w 137"/>
                <a:gd name="T15" fmla="*/ 2 h 48"/>
                <a:gd name="T16" fmla="*/ 9 w 137"/>
                <a:gd name="T17" fmla="*/ 1 h 48"/>
                <a:gd name="T18" fmla="*/ 9 w 137"/>
                <a:gd name="T19" fmla="*/ 0 h 48"/>
                <a:gd name="T20" fmla="*/ 7 w 137"/>
                <a:gd name="T21" fmla="*/ 1 h 48"/>
                <a:gd name="T22" fmla="*/ 7 w 137"/>
                <a:gd name="T23" fmla="*/ 0 h 48"/>
                <a:gd name="T24" fmla="*/ 5 w 137"/>
                <a:gd name="T25" fmla="*/ 2 h 48"/>
                <a:gd name="T26" fmla="*/ 3 w 137"/>
                <a:gd name="T27" fmla="*/ 2 h 48"/>
                <a:gd name="T28" fmla="*/ 0 w 137"/>
                <a:gd name="T29" fmla="*/ 3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48"/>
                <a:gd name="T47" fmla="*/ 137 w 137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48">
                  <a:moveTo>
                    <a:pt x="0" y="25"/>
                  </a:moveTo>
                  <a:lnTo>
                    <a:pt x="6" y="42"/>
                  </a:lnTo>
                  <a:lnTo>
                    <a:pt x="20" y="48"/>
                  </a:lnTo>
                  <a:lnTo>
                    <a:pt x="42" y="34"/>
                  </a:lnTo>
                  <a:lnTo>
                    <a:pt x="70" y="25"/>
                  </a:lnTo>
                  <a:lnTo>
                    <a:pt x="115" y="24"/>
                  </a:lnTo>
                  <a:lnTo>
                    <a:pt x="137" y="27"/>
                  </a:lnTo>
                  <a:lnTo>
                    <a:pt x="102" y="12"/>
                  </a:lnTo>
                  <a:lnTo>
                    <a:pt x="78" y="6"/>
                  </a:lnTo>
                  <a:lnTo>
                    <a:pt x="81" y="0"/>
                  </a:lnTo>
                  <a:lnTo>
                    <a:pt x="58" y="9"/>
                  </a:lnTo>
                  <a:lnTo>
                    <a:pt x="60" y="3"/>
                  </a:lnTo>
                  <a:lnTo>
                    <a:pt x="40" y="12"/>
                  </a:lnTo>
                  <a:lnTo>
                    <a:pt x="24" y="1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7" name="Freeform 117"/>
            <p:cNvSpPr>
              <a:spLocks/>
            </p:cNvSpPr>
            <p:nvPr/>
          </p:nvSpPr>
          <p:spPr bwMode="auto">
            <a:xfrm>
              <a:off x="2771" y="3571"/>
              <a:ext cx="9" cy="20"/>
            </a:xfrm>
            <a:custGeom>
              <a:avLst/>
              <a:gdLst>
                <a:gd name="T0" fmla="*/ 0 w 80"/>
                <a:gd name="T1" fmla="*/ 4 h 158"/>
                <a:gd name="T2" fmla="*/ 3 w 80"/>
                <a:gd name="T3" fmla="*/ 1 h 158"/>
                <a:gd name="T4" fmla="*/ 6 w 80"/>
                <a:gd name="T5" fmla="*/ 2 h 158"/>
                <a:gd name="T6" fmla="*/ 8 w 80"/>
                <a:gd name="T7" fmla="*/ 5 h 158"/>
                <a:gd name="T8" fmla="*/ 8 w 80"/>
                <a:gd name="T9" fmla="*/ 10 h 158"/>
                <a:gd name="T10" fmla="*/ 8 w 80"/>
                <a:gd name="T11" fmla="*/ 13 h 158"/>
                <a:gd name="T12" fmla="*/ 7 w 80"/>
                <a:gd name="T13" fmla="*/ 16 h 158"/>
                <a:gd name="T14" fmla="*/ 5 w 80"/>
                <a:gd name="T15" fmla="*/ 12 h 158"/>
                <a:gd name="T16" fmla="*/ 4 w 80"/>
                <a:gd name="T17" fmla="*/ 9 h 158"/>
                <a:gd name="T18" fmla="*/ 1 w 80"/>
                <a:gd name="T19" fmla="*/ 7 h 158"/>
                <a:gd name="T20" fmla="*/ 3 w 80"/>
                <a:gd name="T21" fmla="*/ 11 h 158"/>
                <a:gd name="T22" fmla="*/ 6 w 80"/>
                <a:gd name="T23" fmla="*/ 14 h 158"/>
                <a:gd name="T24" fmla="*/ 6 w 80"/>
                <a:gd name="T25" fmla="*/ 17 h 158"/>
                <a:gd name="T26" fmla="*/ 5 w 80"/>
                <a:gd name="T27" fmla="*/ 20 h 158"/>
                <a:gd name="T28" fmla="*/ 3 w 80"/>
                <a:gd name="T29" fmla="*/ 20 h 158"/>
                <a:gd name="T30" fmla="*/ 7 w 80"/>
                <a:gd name="T31" fmla="*/ 19 h 158"/>
                <a:gd name="T32" fmla="*/ 9 w 80"/>
                <a:gd name="T33" fmla="*/ 15 h 158"/>
                <a:gd name="T34" fmla="*/ 9 w 80"/>
                <a:gd name="T35" fmla="*/ 9 h 158"/>
                <a:gd name="T36" fmla="*/ 9 w 80"/>
                <a:gd name="T37" fmla="*/ 4 h 158"/>
                <a:gd name="T38" fmla="*/ 7 w 80"/>
                <a:gd name="T39" fmla="*/ 1 h 158"/>
                <a:gd name="T40" fmla="*/ 4 w 80"/>
                <a:gd name="T41" fmla="*/ 0 h 158"/>
                <a:gd name="T42" fmla="*/ 1 w 80"/>
                <a:gd name="T43" fmla="*/ 1 h 158"/>
                <a:gd name="T44" fmla="*/ 0 w 80"/>
                <a:gd name="T45" fmla="*/ 4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158"/>
                <a:gd name="T71" fmla="*/ 80 w 80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158">
                  <a:moveTo>
                    <a:pt x="0" y="29"/>
                  </a:moveTo>
                  <a:lnTo>
                    <a:pt x="24" y="10"/>
                  </a:lnTo>
                  <a:lnTo>
                    <a:pt x="54" y="15"/>
                  </a:lnTo>
                  <a:lnTo>
                    <a:pt x="70" y="41"/>
                  </a:lnTo>
                  <a:lnTo>
                    <a:pt x="73" y="77"/>
                  </a:lnTo>
                  <a:lnTo>
                    <a:pt x="70" y="104"/>
                  </a:lnTo>
                  <a:lnTo>
                    <a:pt x="60" y="127"/>
                  </a:lnTo>
                  <a:lnTo>
                    <a:pt x="45" y="92"/>
                  </a:lnTo>
                  <a:lnTo>
                    <a:pt x="32" y="73"/>
                  </a:lnTo>
                  <a:lnTo>
                    <a:pt x="5" y="59"/>
                  </a:lnTo>
                  <a:lnTo>
                    <a:pt x="25" y="88"/>
                  </a:lnTo>
                  <a:lnTo>
                    <a:pt x="49" y="110"/>
                  </a:lnTo>
                  <a:lnTo>
                    <a:pt x="51" y="133"/>
                  </a:lnTo>
                  <a:lnTo>
                    <a:pt x="41" y="155"/>
                  </a:lnTo>
                  <a:lnTo>
                    <a:pt x="29" y="158"/>
                  </a:lnTo>
                  <a:lnTo>
                    <a:pt x="62" y="150"/>
                  </a:lnTo>
                  <a:lnTo>
                    <a:pt x="79" y="117"/>
                  </a:lnTo>
                  <a:lnTo>
                    <a:pt x="80" y="73"/>
                  </a:lnTo>
                  <a:lnTo>
                    <a:pt x="79" y="33"/>
                  </a:lnTo>
                  <a:lnTo>
                    <a:pt x="60" y="7"/>
                  </a:lnTo>
                  <a:lnTo>
                    <a:pt x="35" y="0"/>
                  </a:lnTo>
                  <a:lnTo>
                    <a:pt x="11" y="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8" name="Freeform 118"/>
            <p:cNvSpPr>
              <a:spLocks/>
            </p:cNvSpPr>
            <p:nvPr/>
          </p:nvSpPr>
          <p:spPr bwMode="auto">
            <a:xfrm>
              <a:off x="2768" y="3568"/>
              <a:ext cx="15" cy="26"/>
            </a:xfrm>
            <a:custGeom>
              <a:avLst/>
              <a:gdLst>
                <a:gd name="T0" fmla="*/ 0 w 131"/>
                <a:gd name="T1" fmla="*/ 6 h 213"/>
                <a:gd name="T2" fmla="*/ 2 w 131"/>
                <a:gd name="T3" fmla="*/ 2 h 213"/>
                <a:gd name="T4" fmla="*/ 6 w 131"/>
                <a:gd name="T5" fmla="*/ 1 h 213"/>
                <a:gd name="T6" fmla="*/ 11 w 131"/>
                <a:gd name="T7" fmla="*/ 2 h 213"/>
                <a:gd name="T8" fmla="*/ 13 w 131"/>
                <a:gd name="T9" fmla="*/ 4 h 213"/>
                <a:gd name="T10" fmla="*/ 14 w 131"/>
                <a:gd name="T11" fmla="*/ 8 h 213"/>
                <a:gd name="T12" fmla="*/ 14 w 131"/>
                <a:gd name="T13" fmla="*/ 11 h 213"/>
                <a:gd name="T14" fmla="*/ 13 w 131"/>
                <a:gd name="T15" fmla="*/ 14 h 213"/>
                <a:gd name="T16" fmla="*/ 13 w 131"/>
                <a:gd name="T17" fmla="*/ 17 h 213"/>
                <a:gd name="T18" fmla="*/ 12 w 131"/>
                <a:gd name="T19" fmla="*/ 20 h 213"/>
                <a:gd name="T20" fmla="*/ 9 w 131"/>
                <a:gd name="T21" fmla="*/ 24 h 213"/>
                <a:gd name="T22" fmla="*/ 7 w 131"/>
                <a:gd name="T23" fmla="*/ 24 h 213"/>
                <a:gd name="T24" fmla="*/ 5 w 131"/>
                <a:gd name="T25" fmla="*/ 24 h 213"/>
                <a:gd name="T26" fmla="*/ 5 w 131"/>
                <a:gd name="T27" fmla="*/ 25 h 213"/>
                <a:gd name="T28" fmla="*/ 7 w 131"/>
                <a:gd name="T29" fmla="*/ 26 h 213"/>
                <a:gd name="T30" fmla="*/ 9 w 131"/>
                <a:gd name="T31" fmla="*/ 26 h 213"/>
                <a:gd name="T32" fmla="*/ 12 w 131"/>
                <a:gd name="T33" fmla="*/ 24 h 213"/>
                <a:gd name="T34" fmla="*/ 14 w 131"/>
                <a:gd name="T35" fmla="*/ 21 h 213"/>
                <a:gd name="T36" fmla="*/ 14 w 131"/>
                <a:gd name="T37" fmla="*/ 15 h 213"/>
                <a:gd name="T38" fmla="*/ 15 w 131"/>
                <a:gd name="T39" fmla="*/ 10 h 213"/>
                <a:gd name="T40" fmla="*/ 15 w 131"/>
                <a:gd name="T41" fmla="*/ 7 h 213"/>
                <a:gd name="T42" fmla="*/ 14 w 131"/>
                <a:gd name="T43" fmla="*/ 4 h 213"/>
                <a:gd name="T44" fmla="*/ 12 w 131"/>
                <a:gd name="T45" fmla="*/ 1 h 213"/>
                <a:gd name="T46" fmla="*/ 8 w 131"/>
                <a:gd name="T47" fmla="*/ 0 h 213"/>
                <a:gd name="T48" fmla="*/ 2 w 131"/>
                <a:gd name="T49" fmla="*/ 1 h 213"/>
                <a:gd name="T50" fmla="*/ 0 w 131"/>
                <a:gd name="T51" fmla="*/ 2 h 213"/>
                <a:gd name="T52" fmla="*/ 0 w 131"/>
                <a:gd name="T53" fmla="*/ 6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1"/>
                <a:gd name="T82" fmla="*/ 0 h 213"/>
                <a:gd name="T83" fmla="*/ 131 w 131"/>
                <a:gd name="T84" fmla="*/ 213 h 2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1" h="213">
                  <a:moveTo>
                    <a:pt x="0" y="52"/>
                  </a:moveTo>
                  <a:lnTo>
                    <a:pt x="20" y="19"/>
                  </a:lnTo>
                  <a:lnTo>
                    <a:pt x="55" y="9"/>
                  </a:lnTo>
                  <a:lnTo>
                    <a:pt x="97" y="16"/>
                  </a:lnTo>
                  <a:lnTo>
                    <a:pt x="111" y="35"/>
                  </a:lnTo>
                  <a:lnTo>
                    <a:pt x="122" y="67"/>
                  </a:lnTo>
                  <a:lnTo>
                    <a:pt x="122" y="92"/>
                  </a:lnTo>
                  <a:lnTo>
                    <a:pt x="116" y="111"/>
                  </a:lnTo>
                  <a:lnTo>
                    <a:pt x="116" y="136"/>
                  </a:lnTo>
                  <a:lnTo>
                    <a:pt x="109" y="167"/>
                  </a:lnTo>
                  <a:lnTo>
                    <a:pt x="81" y="197"/>
                  </a:lnTo>
                  <a:lnTo>
                    <a:pt x="64" y="197"/>
                  </a:lnTo>
                  <a:lnTo>
                    <a:pt x="41" y="197"/>
                  </a:lnTo>
                  <a:lnTo>
                    <a:pt x="41" y="202"/>
                  </a:lnTo>
                  <a:lnTo>
                    <a:pt x="58" y="213"/>
                  </a:lnTo>
                  <a:lnTo>
                    <a:pt x="78" y="210"/>
                  </a:lnTo>
                  <a:lnTo>
                    <a:pt x="103" y="200"/>
                  </a:lnTo>
                  <a:lnTo>
                    <a:pt x="123" y="170"/>
                  </a:lnTo>
                  <a:lnTo>
                    <a:pt x="125" y="120"/>
                  </a:lnTo>
                  <a:lnTo>
                    <a:pt x="131" y="86"/>
                  </a:lnTo>
                  <a:lnTo>
                    <a:pt x="131" y="58"/>
                  </a:lnTo>
                  <a:lnTo>
                    <a:pt x="119" y="32"/>
                  </a:lnTo>
                  <a:lnTo>
                    <a:pt x="105" y="9"/>
                  </a:lnTo>
                  <a:lnTo>
                    <a:pt x="70" y="0"/>
                  </a:lnTo>
                  <a:lnTo>
                    <a:pt x="20" y="6"/>
                  </a:lnTo>
                  <a:lnTo>
                    <a:pt x="3" y="1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9" name="Freeform 119"/>
            <p:cNvSpPr>
              <a:spLocks/>
            </p:cNvSpPr>
            <p:nvPr/>
          </p:nvSpPr>
          <p:spPr bwMode="auto">
            <a:xfrm>
              <a:off x="2761" y="3596"/>
              <a:ext cx="13" cy="23"/>
            </a:xfrm>
            <a:custGeom>
              <a:avLst/>
              <a:gdLst>
                <a:gd name="T0" fmla="*/ 13 w 120"/>
                <a:gd name="T1" fmla="*/ 0 h 178"/>
                <a:gd name="T2" fmla="*/ 11 w 120"/>
                <a:gd name="T3" fmla="*/ 5 h 178"/>
                <a:gd name="T4" fmla="*/ 9 w 120"/>
                <a:gd name="T5" fmla="*/ 10 h 178"/>
                <a:gd name="T6" fmla="*/ 6 w 120"/>
                <a:gd name="T7" fmla="*/ 15 h 178"/>
                <a:gd name="T8" fmla="*/ 2 w 120"/>
                <a:gd name="T9" fmla="*/ 21 h 178"/>
                <a:gd name="T10" fmla="*/ 0 w 120"/>
                <a:gd name="T11" fmla="*/ 23 h 178"/>
                <a:gd name="T12" fmla="*/ 4 w 120"/>
                <a:gd name="T13" fmla="*/ 20 h 178"/>
                <a:gd name="T14" fmla="*/ 8 w 120"/>
                <a:gd name="T15" fmla="*/ 15 h 178"/>
                <a:gd name="T16" fmla="*/ 11 w 120"/>
                <a:gd name="T17" fmla="*/ 9 h 178"/>
                <a:gd name="T18" fmla="*/ 13 w 120"/>
                <a:gd name="T19" fmla="*/ 0 h 1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178"/>
                <a:gd name="T32" fmla="*/ 120 w 120"/>
                <a:gd name="T33" fmla="*/ 178 h 1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178">
                  <a:moveTo>
                    <a:pt x="120" y="0"/>
                  </a:moveTo>
                  <a:lnTo>
                    <a:pt x="104" y="39"/>
                  </a:lnTo>
                  <a:lnTo>
                    <a:pt x="79" y="80"/>
                  </a:lnTo>
                  <a:lnTo>
                    <a:pt x="52" y="116"/>
                  </a:lnTo>
                  <a:lnTo>
                    <a:pt x="17" y="163"/>
                  </a:lnTo>
                  <a:lnTo>
                    <a:pt x="0" y="178"/>
                  </a:lnTo>
                  <a:lnTo>
                    <a:pt x="40" y="158"/>
                  </a:lnTo>
                  <a:lnTo>
                    <a:pt x="71" y="115"/>
                  </a:lnTo>
                  <a:lnTo>
                    <a:pt x="101" y="6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0" name="Freeform 120"/>
            <p:cNvSpPr>
              <a:spLocks/>
            </p:cNvSpPr>
            <p:nvPr/>
          </p:nvSpPr>
          <p:spPr bwMode="auto">
            <a:xfrm>
              <a:off x="2739" y="3521"/>
              <a:ext cx="76" cy="83"/>
            </a:xfrm>
            <a:custGeom>
              <a:avLst/>
              <a:gdLst>
                <a:gd name="T0" fmla="*/ 6 w 683"/>
                <a:gd name="T1" fmla="*/ 24 h 666"/>
                <a:gd name="T2" fmla="*/ 18 w 683"/>
                <a:gd name="T3" fmla="*/ 22 h 666"/>
                <a:gd name="T4" fmla="*/ 25 w 683"/>
                <a:gd name="T5" fmla="*/ 23 h 666"/>
                <a:gd name="T6" fmla="*/ 30 w 683"/>
                <a:gd name="T7" fmla="*/ 29 h 666"/>
                <a:gd name="T8" fmla="*/ 27 w 683"/>
                <a:gd name="T9" fmla="*/ 36 h 666"/>
                <a:gd name="T10" fmla="*/ 23 w 683"/>
                <a:gd name="T11" fmla="*/ 39 h 666"/>
                <a:gd name="T12" fmla="*/ 22 w 683"/>
                <a:gd name="T13" fmla="*/ 45 h 666"/>
                <a:gd name="T14" fmla="*/ 25 w 683"/>
                <a:gd name="T15" fmla="*/ 50 h 666"/>
                <a:gd name="T16" fmla="*/ 23 w 683"/>
                <a:gd name="T17" fmla="*/ 56 h 666"/>
                <a:gd name="T18" fmla="*/ 27 w 683"/>
                <a:gd name="T19" fmla="*/ 56 h 666"/>
                <a:gd name="T20" fmla="*/ 29 w 683"/>
                <a:gd name="T21" fmla="*/ 49 h 666"/>
                <a:gd name="T22" fmla="*/ 32 w 683"/>
                <a:gd name="T23" fmla="*/ 45 h 666"/>
                <a:gd name="T24" fmla="*/ 37 w 683"/>
                <a:gd name="T25" fmla="*/ 45 h 666"/>
                <a:gd name="T26" fmla="*/ 43 w 683"/>
                <a:gd name="T27" fmla="*/ 47 h 666"/>
                <a:gd name="T28" fmla="*/ 45 w 683"/>
                <a:gd name="T29" fmla="*/ 52 h 666"/>
                <a:gd name="T30" fmla="*/ 45 w 683"/>
                <a:gd name="T31" fmla="*/ 59 h 666"/>
                <a:gd name="T32" fmla="*/ 45 w 683"/>
                <a:gd name="T33" fmla="*/ 64 h 666"/>
                <a:gd name="T34" fmla="*/ 45 w 683"/>
                <a:gd name="T35" fmla="*/ 68 h 666"/>
                <a:gd name="T36" fmla="*/ 45 w 683"/>
                <a:gd name="T37" fmla="*/ 72 h 666"/>
                <a:gd name="T38" fmla="*/ 49 w 683"/>
                <a:gd name="T39" fmla="*/ 76 h 666"/>
                <a:gd name="T40" fmla="*/ 51 w 683"/>
                <a:gd name="T41" fmla="*/ 78 h 666"/>
                <a:gd name="T42" fmla="*/ 58 w 683"/>
                <a:gd name="T43" fmla="*/ 83 h 666"/>
                <a:gd name="T44" fmla="*/ 70 w 683"/>
                <a:gd name="T45" fmla="*/ 69 h 666"/>
                <a:gd name="T46" fmla="*/ 74 w 683"/>
                <a:gd name="T47" fmla="*/ 58 h 666"/>
                <a:gd name="T48" fmla="*/ 75 w 683"/>
                <a:gd name="T49" fmla="*/ 40 h 666"/>
                <a:gd name="T50" fmla="*/ 76 w 683"/>
                <a:gd name="T51" fmla="*/ 27 h 666"/>
                <a:gd name="T52" fmla="*/ 75 w 683"/>
                <a:gd name="T53" fmla="*/ 14 h 666"/>
                <a:gd name="T54" fmla="*/ 71 w 683"/>
                <a:gd name="T55" fmla="*/ 7 h 666"/>
                <a:gd name="T56" fmla="*/ 64 w 683"/>
                <a:gd name="T57" fmla="*/ 2 h 666"/>
                <a:gd name="T58" fmla="*/ 57 w 683"/>
                <a:gd name="T59" fmla="*/ 1 h 666"/>
                <a:gd name="T60" fmla="*/ 44 w 683"/>
                <a:gd name="T61" fmla="*/ 0 h 666"/>
                <a:gd name="T62" fmla="*/ 31 w 683"/>
                <a:gd name="T63" fmla="*/ 1 h 666"/>
                <a:gd name="T64" fmla="*/ 15 w 683"/>
                <a:gd name="T65" fmla="*/ 4 h 666"/>
                <a:gd name="T66" fmla="*/ 7 w 683"/>
                <a:gd name="T67" fmla="*/ 8 h 666"/>
                <a:gd name="T68" fmla="*/ 4 w 683"/>
                <a:gd name="T69" fmla="*/ 12 h 666"/>
                <a:gd name="T70" fmla="*/ 0 w 683"/>
                <a:gd name="T71" fmla="*/ 17 h 666"/>
                <a:gd name="T72" fmla="*/ 1 w 683"/>
                <a:gd name="T73" fmla="*/ 21 h 666"/>
                <a:gd name="T74" fmla="*/ 6 w 683"/>
                <a:gd name="T75" fmla="*/ 24 h 6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3"/>
                <a:gd name="T115" fmla="*/ 0 h 666"/>
                <a:gd name="T116" fmla="*/ 683 w 683"/>
                <a:gd name="T117" fmla="*/ 666 h 6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3" h="666">
                  <a:moveTo>
                    <a:pt x="55" y="192"/>
                  </a:moveTo>
                  <a:lnTo>
                    <a:pt x="158" y="176"/>
                  </a:lnTo>
                  <a:lnTo>
                    <a:pt x="227" y="186"/>
                  </a:lnTo>
                  <a:lnTo>
                    <a:pt x="269" y="233"/>
                  </a:lnTo>
                  <a:lnTo>
                    <a:pt x="243" y="288"/>
                  </a:lnTo>
                  <a:lnTo>
                    <a:pt x="211" y="310"/>
                  </a:lnTo>
                  <a:lnTo>
                    <a:pt x="201" y="364"/>
                  </a:lnTo>
                  <a:lnTo>
                    <a:pt x="221" y="399"/>
                  </a:lnTo>
                  <a:lnTo>
                    <a:pt x="204" y="451"/>
                  </a:lnTo>
                  <a:lnTo>
                    <a:pt x="246" y="451"/>
                  </a:lnTo>
                  <a:lnTo>
                    <a:pt x="259" y="392"/>
                  </a:lnTo>
                  <a:lnTo>
                    <a:pt x="285" y="364"/>
                  </a:lnTo>
                  <a:lnTo>
                    <a:pt x="336" y="364"/>
                  </a:lnTo>
                  <a:lnTo>
                    <a:pt x="385" y="376"/>
                  </a:lnTo>
                  <a:lnTo>
                    <a:pt x="401" y="417"/>
                  </a:lnTo>
                  <a:lnTo>
                    <a:pt x="407" y="473"/>
                  </a:lnTo>
                  <a:lnTo>
                    <a:pt x="401" y="514"/>
                  </a:lnTo>
                  <a:lnTo>
                    <a:pt x="401" y="544"/>
                  </a:lnTo>
                  <a:lnTo>
                    <a:pt x="404" y="578"/>
                  </a:lnTo>
                  <a:lnTo>
                    <a:pt x="436" y="610"/>
                  </a:lnTo>
                  <a:lnTo>
                    <a:pt x="459" y="628"/>
                  </a:lnTo>
                  <a:lnTo>
                    <a:pt x="519" y="666"/>
                  </a:lnTo>
                  <a:lnTo>
                    <a:pt x="632" y="555"/>
                  </a:lnTo>
                  <a:lnTo>
                    <a:pt x="664" y="463"/>
                  </a:lnTo>
                  <a:lnTo>
                    <a:pt x="677" y="317"/>
                  </a:lnTo>
                  <a:lnTo>
                    <a:pt x="683" y="214"/>
                  </a:lnTo>
                  <a:lnTo>
                    <a:pt x="671" y="114"/>
                  </a:lnTo>
                  <a:lnTo>
                    <a:pt x="641" y="58"/>
                  </a:lnTo>
                  <a:lnTo>
                    <a:pt x="573" y="20"/>
                  </a:lnTo>
                  <a:lnTo>
                    <a:pt x="511" y="8"/>
                  </a:lnTo>
                  <a:lnTo>
                    <a:pt x="391" y="0"/>
                  </a:lnTo>
                  <a:lnTo>
                    <a:pt x="276" y="5"/>
                  </a:lnTo>
                  <a:lnTo>
                    <a:pt x="132" y="30"/>
                  </a:lnTo>
                  <a:lnTo>
                    <a:pt x="66" y="61"/>
                  </a:lnTo>
                  <a:lnTo>
                    <a:pt x="33" y="93"/>
                  </a:lnTo>
                  <a:lnTo>
                    <a:pt x="0" y="139"/>
                  </a:lnTo>
                  <a:lnTo>
                    <a:pt x="7" y="165"/>
                  </a:lnTo>
                  <a:lnTo>
                    <a:pt x="55" y="192"/>
                  </a:lnTo>
                  <a:close/>
                </a:path>
              </a:pathLst>
            </a:custGeom>
            <a:solidFill>
              <a:srgbClr val="60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1" name="Freeform 121"/>
            <p:cNvSpPr>
              <a:spLocks/>
            </p:cNvSpPr>
            <p:nvPr/>
          </p:nvSpPr>
          <p:spPr bwMode="auto">
            <a:xfrm>
              <a:off x="2741" y="3522"/>
              <a:ext cx="72" cy="80"/>
            </a:xfrm>
            <a:custGeom>
              <a:avLst/>
              <a:gdLst>
                <a:gd name="T0" fmla="*/ 3 w 648"/>
                <a:gd name="T1" fmla="*/ 12 h 640"/>
                <a:gd name="T2" fmla="*/ 2 w 648"/>
                <a:gd name="T3" fmla="*/ 19 h 640"/>
                <a:gd name="T4" fmla="*/ 18 w 648"/>
                <a:gd name="T5" fmla="*/ 20 h 640"/>
                <a:gd name="T6" fmla="*/ 33 w 648"/>
                <a:gd name="T7" fmla="*/ 16 h 640"/>
                <a:gd name="T8" fmla="*/ 26 w 648"/>
                <a:gd name="T9" fmla="*/ 18 h 640"/>
                <a:gd name="T10" fmla="*/ 24 w 648"/>
                <a:gd name="T11" fmla="*/ 21 h 640"/>
                <a:gd name="T12" fmla="*/ 31 w 648"/>
                <a:gd name="T13" fmla="*/ 20 h 640"/>
                <a:gd name="T14" fmla="*/ 33 w 648"/>
                <a:gd name="T15" fmla="*/ 21 h 640"/>
                <a:gd name="T16" fmla="*/ 29 w 648"/>
                <a:gd name="T17" fmla="*/ 27 h 640"/>
                <a:gd name="T18" fmla="*/ 30 w 648"/>
                <a:gd name="T19" fmla="*/ 28 h 640"/>
                <a:gd name="T20" fmla="*/ 26 w 648"/>
                <a:gd name="T21" fmla="*/ 35 h 640"/>
                <a:gd name="T22" fmla="*/ 39 w 648"/>
                <a:gd name="T23" fmla="*/ 32 h 640"/>
                <a:gd name="T24" fmla="*/ 22 w 648"/>
                <a:gd name="T25" fmla="*/ 39 h 640"/>
                <a:gd name="T26" fmla="*/ 32 w 648"/>
                <a:gd name="T27" fmla="*/ 37 h 640"/>
                <a:gd name="T28" fmla="*/ 23 w 648"/>
                <a:gd name="T29" fmla="*/ 42 h 640"/>
                <a:gd name="T30" fmla="*/ 26 w 648"/>
                <a:gd name="T31" fmla="*/ 44 h 640"/>
                <a:gd name="T32" fmla="*/ 40 w 648"/>
                <a:gd name="T33" fmla="*/ 43 h 640"/>
                <a:gd name="T34" fmla="*/ 50 w 648"/>
                <a:gd name="T35" fmla="*/ 44 h 640"/>
                <a:gd name="T36" fmla="*/ 50 w 648"/>
                <a:gd name="T37" fmla="*/ 47 h 640"/>
                <a:gd name="T38" fmla="*/ 52 w 648"/>
                <a:gd name="T39" fmla="*/ 49 h 640"/>
                <a:gd name="T40" fmla="*/ 44 w 648"/>
                <a:gd name="T41" fmla="*/ 55 h 640"/>
                <a:gd name="T42" fmla="*/ 51 w 648"/>
                <a:gd name="T43" fmla="*/ 55 h 640"/>
                <a:gd name="T44" fmla="*/ 44 w 648"/>
                <a:gd name="T45" fmla="*/ 64 h 640"/>
                <a:gd name="T46" fmla="*/ 49 w 648"/>
                <a:gd name="T47" fmla="*/ 63 h 640"/>
                <a:gd name="T48" fmla="*/ 47 w 648"/>
                <a:gd name="T49" fmla="*/ 73 h 640"/>
                <a:gd name="T50" fmla="*/ 56 w 648"/>
                <a:gd name="T51" fmla="*/ 59 h 640"/>
                <a:gd name="T52" fmla="*/ 47 w 648"/>
                <a:gd name="T53" fmla="*/ 75 h 640"/>
                <a:gd name="T54" fmla="*/ 58 w 648"/>
                <a:gd name="T55" fmla="*/ 69 h 640"/>
                <a:gd name="T56" fmla="*/ 56 w 648"/>
                <a:gd name="T57" fmla="*/ 75 h 640"/>
                <a:gd name="T58" fmla="*/ 61 w 648"/>
                <a:gd name="T59" fmla="*/ 75 h 640"/>
                <a:gd name="T60" fmla="*/ 70 w 648"/>
                <a:gd name="T61" fmla="*/ 48 h 640"/>
                <a:gd name="T62" fmla="*/ 66 w 648"/>
                <a:gd name="T63" fmla="*/ 32 h 640"/>
                <a:gd name="T64" fmla="*/ 58 w 648"/>
                <a:gd name="T65" fmla="*/ 33 h 640"/>
                <a:gd name="T66" fmla="*/ 71 w 648"/>
                <a:gd name="T67" fmla="*/ 28 h 640"/>
                <a:gd name="T68" fmla="*/ 62 w 648"/>
                <a:gd name="T69" fmla="*/ 18 h 640"/>
                <a:gd name="T70" fmla="*/ 57 w 648"/>
                <a:gd name="T71" fmla="*/ 18 h 640"/>
                <a:gd name="T72" fmla="*/ 69 w 648"/>
                <a:gd name="T73" fmla="*/ 9 h 640"/>
                <a:gd name="T74" fmla="*/ 55 w 648"/>
                <a:gd name="T75" fmla="*/ 5 h 640"/>
                <a:gd name="T76" fmla="*/ 59 w 648"/>
                <a:gd name="T77" fmla="*/ 2 h 640"/>
                <a:gd name="T78" fmla="*/ 41 w 648"/>
                <a:gd name="T79" fmla="*/ 1 h 640"/>
                <a:gd name="T80" fmla="*/ 34 w 648"/>
                <a:gd name="T81" fmla="*/ 4 h 640"/>
                <a:gd name="T82" fmla="*/ 32 w 648"/>
                <a:gd name="T83" fmla="*/ 0 h 640"/>
                <a:gd name="T84" fmla="*/ 18 w 648"/>
                <a:gd name="T85" fmla="*/ 7 h 640"/>
                <a:gd name="T86" fmla="*/ 21 w 648"/>
                <a:gd name="T87" fmla="*/ 2 h 6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8"/>
                <a:gd name="T133" fmla="*/ 0 h 640"/>
                <a:gd name="T134" fmla="*/ 648 w 648"/>
                <a:gd name="T135" fmla="*/ 640 h 6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8" h="640">
                  <a:moveTo>
                    <a:pt x="106" y="41"/>
                  </a:moveTo>
                  <a:lnTo>
                    <a:pt x="53" y="63"/>
                  </a:lnTo>
                  <a:lnTo>
                    <a:pt x="27" y="98"/>
                  </a:lnTo>
                  <a:lnTo>
                    <a:pt x="11" y="120"/>
                  </a:lnTo>
                  <a:lnTo>
                    <a:pt x="0" y="138"/>
                  </a:lnTo>
                  <a:lnTo>
                    <a:pt x="14" y="151"/>
                  </a:lnTo>
                  <a:lnTo>
                    <a:pt x="42" y="168"/>
                  </a:lnTo>
                  <a:lnTo>
                    <a:pt x="113" y="157"/>
                  </a:lnTo>
                  <a:lnTo>
                    <a:pt x="163" y="157"/>
                  </a:lnTo>
                  <a:lnTo>
                    <a:pt x="198" y="141"/>
                  </a:lnTo>
                  <a:lnTo>
                    <a:pt x="250" y="128"/>
                  </a:lnTo>
                  <a:lnTo>
                    <a:pt x="296" y="125"/>
                  </a:lnTo>
                  <a:lnTo>
                    <a:pt x="349" y="128"/>
                  </a:lnTo>
                  <a:lnTo>
                    <a:pt x="272" y="138"/>
                  </a:lnTo>
                  <a:lnTo>
                    <a:pt x="234" y="147"/>
                  </a:lnTo>
                  <a:lnTo>
                    <a:pt x="205" y="157"/>
                  </a:lnTo>
                  <a:lnTo>
                    <a:pt x="198" y="160"/>
                  </a:lnTo>
                  <a:lnTo>
                    <a:pt x="218" y="168"/>
                  </a:lnTo>
                  <a:lnTo>
                    <a:pt x="234" y="184"/>
                  </a:lnTo>
                  <a:lnTo>
                    <a:pt x="260" y="168"/>
                  </a:lnTo>
                  <a:lnTo>
                    <a:pt x="283" y="162"/>
                  </a:lnTo>
                  <a:lnTo>
                    <a:pt x="331" y="154"/>
                  </a:lnTo>
                  <a:lnTo>
                    <a:pt x="346" y="154"/>
                  </a:lnTo>
                  <a:lnTo>
                    <a:pt x="299" y="171"/>
                  </a:lnTo>
                  <a:lnTo>
                    <a:pt x="263" y="187"/>
                  </a:lnTo>
                  <a:lnTo>
                    <a:pt x="244" y="200"/>
                  </a:lnTo>
                  <a:lnTo>
                    <a:pt x="260" y="215"/>
                  </a:lnTo>
                  <a:lnTo>
                    <a:pt x="299" y="203"/>
                  </a:lnTo>
                  <a:lnTo>
                    <a:pt x="331" y="197"/>
                  </a:lnTo>
                  <a:lnTo>
                    <a:pt x="272" y="225"/>
                  </a:lnTo>
                  <a:lnTo>
                    <a:pt x="253" y="238"/>
                  </a:lnTo>
                  <a:lnTo>
                    <a:pt x="247" y="265"/>
                  </a:lnTo>
                  <a:lnTo>
                    <a:pt x="237" y="278"/>
                  </a:lnTo>
                  <a:lnTo>
                    <a:pt x="272" y="262"/>
                  </a:lnTo>
                  <a:lnTo>
                    <a:pt x="304" y="255"/>
                  </a:lnTo>
                  <a:lnTo>
                    <a:pt x="355" y="253"/>
                  </a:lnTo>
                  <a:lnTo>
                    <a:pt x="278" y="275"/>
                  </a:lnTo>
                  <a:lnTo>
                    <a:pt x="230" y="292"/>
                  </a:lnTo>
                  <a:lnTo>
                    <a:pt x="198" y="309"/>
                  </a:lnTo>
                  <a:lnTo>
                    <a:pt x="195" y="333"/>
                  </a:lnTo>
                  <a:lnTo>
                    <a:pt x="234" y="315"/>
                  </a:lnTo>
                  <a:lnTo>
                    <a:pt x="286" y="298"/>
                  </a:lnTo>
                  <a:lnTo>
                    <a:pt x="310" y="298"/>
                  </a:lnTo>
                  <a:lnTo>
                    <a:pt x="253" y="318"/>
                  </a:lnTo>
                  <a:lnTo>
                    <a:pt x="208" y="336"/>
                  </a:lnTo>
                  <a:lnTo>
                    <a:pt x="192" y="353"/>
                  </a:lnTo>
                  <a:lnTo>
                    <a:pt x="198" y="368"/>
                  </a:lnTo>
                  <a:lnTo>
                    <a:pt x="234" y="356"/>
                  </a:lnTo>
                  <a:lnTo>
                    <a:pt x="266" y="343"/>
                  </a:lnTo>
                  <a:lnTo>
                    <a:pt x="333" y="339"/>
                  </a:lnTo>
                  <a:lnTo>
                    <a:pt x="361" y="343"/>
                  </a:lnTo>
                  <a:lnTo>
                    <a:pt x="424" y="346"/>
                  </a:lnTo>
                  <a:lnTo>
                    <a:pt x="497" y="336"/>
                  </a:lnTo>
                  <a:lnTo>
                    <a:pt x="453" y="353"/>
                  </a:lnTo>
                  <a:lnTo>
                    <a:pt x="375" y="365"/>
                  </a:lnTo>
                  <a:lnTo>
                    <a:pt x="391" y="391"/>
                  </a:lnTo>
                  <a:lnTo>
                    <a:pt x="447" y="377"/>
                  </a:lnTo>
                  <a:lnTo>
                    <a:pt x="500" y="359"/>
                  </a:lnTo>
                  <a:lnTo>
                    <a:pt x="535" y="343"/>
                  </a:lnTo>
                  <a:lnTo>
                    <a:pt x="469" y="391"/>
                  </a:lnTo>
                  <a:lnTo>
                    <a:pt x="427" y="403"/>
                  </a:lnTo>
                  <a:lnTo>
                    <a:pt x="391" y="414"/>
                  </a:lnTo>
                  <a:lnTo>
                    <a:pt x="394" y="440"/>
                  </a:lnTo>
                  <a:lnTo>
                    <a:pt x="447" y="432"/>
                  </a:lnTo>
                  <a:lnTo>
                    <a:pt x="488" y="420"/>
                  </a:lnTo>
                  <a:lnTo>
                    <a:pt x="463" y="438"/>
                  </a:lnTo>
                  <a:lnTo>
                    <a:pt x="417" y="449"/>
                  </a:lnTo>
                  <a:lnTo>
                    <a:pt x="394" y="452"/>
                  </a:lnTo>
                  <a:lnTo>
                    <a:pt x="394" y="509"/>
                  </a:lnTo>
                  <a:lnTo>
                    <a:pt x="444" y="489"/>
                  </a:lnTo>
                  <a:lnTo>
                    <a:pt x="482" y="475"/>
                  </a:lnTo>
                  <a:lnTo>
                    <a:pt x="440" y="506"/>
                  </a:lnTo>
                  <a:lnTo>
                    <a:pt x="388" y="527"/>
                  </a:lnTo>
                  <a:lnTo>
                    <a:pt x="391" y="553"/>
                  </a:lnTo>
                  <a:lnTo>
                    <a:pt x="420" y="582"/>
                  </a:lnTo>
                  <a:lnTo>
                    <a:pt x="447" y="550"/>
                  </a:lnTo>
                  <a:lnTo>
                    <a:pt x="482" y="509"/>
                  </a:lnTo>
                  <a:lnTo>
                    <a:pt x="506" y="469"/>
                  </a:lnTo>
                  <a:lnTo>
                    <a:pt x="482" y="530"/>
                  </a:lnTo>
                  <a:lnTo>
                    <a:pt x="463" y="553"/>
                  </a:lnTo>
                  <a:lnTo>
                    <a:pt x="427" y="596"/>
                  </a:lnTo>
                  <a:lnTo>
                    <a:pt x="453" y="624"/>
                  </a:lnTo>
                  <a:lnTo>
                    <a:pt x="494" y="591"/>
                  </a:lnTo>
                  <a:lnTo>
                    <a:pt x="523" y="550"/>
                  </a:lnTo>
                  <a:lnTo>
                    <a:pt x="551" y="506"/>
                  </a:lnTo>
                  <a:lnTo>
                    <a:pt x="527" y="570"/>
                  </a:lnTo>
                  <a:lnTo>
                    <a:pt x="500" y="599"/>
                  </a:lnTo>
                  <a:lnTo>
                    <a:pt x="474" y="628"/>
                  </a:lnTo>
                  <a:lnTo>
                    <a:pt x="497" y="640"/>
                  </a:lnTo>
                  <a:lnTo>
                    <a:pt x="551" y="596"/>
                  </a:lnTo>
                  <a:lnTo>
                    <a:pt x="600" y="527"/>
                  </a:lnTo>
                  <a:lnTo>
                    <a:pt x="619" y="475"/>
                  </a:lnTo>
                  <a:lnTo>
                    <a:pt x="632" y="384"/>
                  </a:lnTo>
                  <a:lnTo>
                    <a:pt x="639" y="315"/>
                  </a:lnTo>
                  <a:lnTo>
                    <a:pt x="648" y="238"/>
                  </a:lnTo>
                  <a:lnTo>
                    <a:pt x="593" y="253"/>
                  </a:lnTo>
                  <a:lnTo>
                    <a:pt x="532" y="275"/>
                  </a:lnTo>
                  <a:lnTo>
                    <a:pt x="440" y="295"/>
                  </a:lnTo>
                  <a:lnTo>
                    <a:pt x="523" y="265"/>
                  </a:lnTo>
                  <a:lnTo>
                    <a:pt x="554" y="247"/>
                  </a:lnTo>
                  <a:lnTo>
                    <a:pt x="613" y="228"/>
                  </a:lnTo>
                  <a:lnTo>
                    <a:pt x="642" y="222"/>
                  </a:lnTo>
                  <a:lnTo>
                    <a:pt x="642" y="181"/>
                  </a:lnTo>
                  <a:lnTo>
                    <a:pt x="635" y="128"/>
                  </a:lnTo>
                  <a:lnTo>
                    <a:pt x="561" y="141"/>
                  </a:lnTo>
                  <a:lnTo>
                    <a:pt x="515" y="154"/>
                  </a:lnTo>
                  <a:lnTo>
                    <a:pt x="456" y="181"/>
                  </a:lnTo>
                  <a:lnTo>
                    <a:pt x="509" y="141"/>
                  </a:lnTo>
                  <a:lnTo>
                    <a:pt x="571" y="123"/>
                  </a:lnTo>
                  <a:lnTo>
                    <a:pt x="632" y="109"/>
                  </a:lnTo>
                  <a:lnTo>
                    <a:pt x="619" y="69"/>
                  </a:lnTo>
                  <a:lnTo>
                    <a:pt x="600" y="44"/>
                  </a:lnTo>
                  <a:lnTo>
                    <a:pt x="544" y="28"/>
                  </a:lnTo>
                  <a:lnTo>
                    <a:pt x="491" y="41"/>
                  </a:lnTo>
                  <a:lnTo>
                    <a:pt x="440" y="76"/>
                  </a:lnTo>
                  <a:lnTo>
                    <a:pt x="474" y="35"/>
                  </a:lnTo>
                  <a:lnTo>
                    <a:pt x="527" y="16"/>
                  </a:lnTo>
                  <a:lnTo>
                    <a:pt x="469" y="6"/>
                  </a:lnTo>
                  <a:lnTo>
                    <a:pt x="427" y="3"/>
                  </a:lnTo>
                  <a:lnTo>
                    <a:pt x="366" y="12"/>
                  </a:lnTo>
                  <a:lnTo>
                    <a:pt x="325" y="38"/>
                  </a:lnTo>
                  <a:lnTo>
                    <a:pt x="260" y="50"/>
                  </a:lnTo>
                  <a:lnTo>
                    <a:pt x="304" y="32"/>
                  </a:lnTo>
                  <a:lnTo>
                    <a:pt x="336" y="12"/>
                  </a:lnTo>
                  <a:lnTo>
                    <a:pt x="355" y="0"/>
                  </a:lnTo>
                  <a:lnTo>
                    <a:pt x="292" y="3"/>
                  </a:lnTo>
                  <a:lnTo>
                    <a:pt x="237" y="6"/>
                  </a:lnTo>
                  <a:lnTo>
                    <a:pt x="202" y="22"/>
                  </a:lnTo>
                  <a:lnTo>
                    <a:pt x="166" y="53"/>
                  </a:lnTo>
                  <a:lnTo>
                    <a:pt x="139" y="94"/>
                  </a:lnTo>
                  <a:lnTo>
                    <a:pt x="155" y="47"/>
                  </a:lnTo>
                  <a:lnTo>
                    <a:pt x="188" y="16"/>
                  </a:lnTo>
                  <a:lnTo>
                    <a:pt x="106" y="41"/>
                  </a:lnTo>
                  <a:close/>
                </a:path>
              </a:pathLst>
            </a:custGeom>
            <a:solidFill>
              <a:srgbClr val="A0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2" name="Freeform 122"/>
            <p:cNvSpPr>
              <a:spLocks/>
            </p:cNvSpPr>
            <p:nvPr/>
          </p:nvSpPr>
          <p:spPr bwMode="auto">
            <a:xfrm>
              <a:off x="2588" y="3724"/>
              <a:ext cx="79" cy="52"/>
            </a:xfrm>
            <a:custGeom>
              <a:avLst/>
              <a:gdLst>
                <a:gd name="T0" fmla="*/ 79 w 710"/>
                <a:gd name="T1" fmla="*/ 31 h 422"/>
                <a:gd name="T2" fmla="*/ 69 w 710"/>
                <a:gd name="T3" fmla="*/ 28 h 422"/>
                <a:gd name="T4" fmla="*/ 66 w 710"/>
                <a:gd name="T5" fmla="*/ 28 h 422"/>
                <a:gd name="T6" fmla="*/ 63 w 710"/>
                <a:gd name="T7" fmla="*/ 26 h 422"/>
                <a:gd name="T8" fmla="*/ 61 w 710"/>
                <a:gd name="T9" fmla="*/ 22 h 422"/>
                <a:gd name="T10" fmla="*/ 56 w 710"/>
                <a:gd name="T11" fmla="*/ 17 h 422"/>
                <a:gd name="T12" fmla="*/ 48 w 710"/>
                <a:gd name="T13" fmla="*/ 10 h 422"/>
                <a:gd name="T14" fmla="*/ 46 w 710"/>
                <a:gd name="T15" fmla="*/ 7 h 422"/>
                <a:gd name="T16" fmla="*/ 44 w 710"/>
                <a:gd name="T17" fmla="*/ 5 h 422"/>
                <a:gd name="T18" fmla="*/ 39 w 710"/>
                <a:gd name="T19" fmla="*/ 4 h 422"/>
                <a:gd name="T20" fmla="*/ 25 w 710"/>
                <a:gd name="T21" fmla="*/ 1 h 422"/>
                <a:gd name="T22" fmla="*/ 22 w 710"/>
                <a:gd name="T23" fmla="*/ 0 h 422"/>
                <a:gd name="T24" fmla="*/ 18 w 710"/>
                <a:gd name="T25" fmla="*/ 2 h 422"/>
                <a:gd name="T26" fmla="*/ 17 w 710"/>
                <a:gd name="T27" fmla="*/ 3 h 422"/>
                <a:gd name="T28" fmla="*/ 8 w 710"/>
                <a:gd name="T29" fmla="*/ 6 h 422"/>
                <a:gd name="T30" fmla="*/ 5 w 710"/>
                <a:gd name="T31" fmla="*/ 8 h 422"/>
                <a:gd name="T32" fmla="*/ 4 w 710"/>
                <a:gd name="T33" fmla="*/ 9 h 422"/>
                <a:gd name="T34" fmla="*/ 3 w 710"/>
                <a:gd name="T35" fmla="*/ 14 h 422"/>
                <a:gd name="T36" fmla="*/ 2 w 710"/>
                <a:gd name="T37" fmla="*/ 16 h 422"/>
                <a:gd name="T38" fmla="*/ 1 w 710"/>
                <a:gd name="T39" fmla="*/ 18 h 422"/>
                <a:gd name="T40" fmla="*/ 0 w 710"/>
                <a:gd name="T41" fmla="*/ 20 h 422"/>
                <a:gd name="T42" fmla="*/ 0 w 710"/>
                <a:gd name="T43" fmla="*/ 22 h 422"/>
                <a:gd name="T44" fmla="*/ 2 w 710"/>
                <a:gd name="T45" fmla="*/ 23 h 422"/>
                <a:gd name="T46" fmla="*/ 5 w 710"/>
                <a:gd name="T47" fmla="*/ 23 h 422"/>
                <a:gd name="T48" fmla="*/ 10 w 710"/>
                <a:gd name="T49" fmla="*/ 21 h 422"/>
                <a:gd name="T50" fmla="*/ 17 w 710"/>
                <a:gd name="T51" fmla="*/ 19 h 422"/>
                <a:gd name="T52" fmla="*/ 22 w 710"/>
                <a:gd name="T53" fmla="*/ 20 h 422"/>
                <a:gd name="T54" fmla="*/ 16 w 710"/>
                <a:gd name="T55" fmla="*/ 22 h 422"/>
                <a:gd name="T56" fmla="*/ 12 w 710"/>
                <a:gd name="T57" fmla="*/ 23 h 422"/>
                <a:gd name="T58" fmla="*/ 7 w 710"/>
                <a:gd name="T59" fmla="*/ 26 h 422"/>
                <a:gd name="T60" fmla="*/ 6 w 710"/>
                <a:gd name="T61" fmla="*/ 27 h 422"/>
                <a:gd name="T62" fmla="*/ 6 w 710"/>
                <a:gd name="T63" fmla="*/ 30 h 422"/>
                <a:gd name="T64" fmla="*/ 8 w 710"/>
                <a:gd name="T65" fmla="*/ 31 h 422"/>
                <a:gd name="T66" fmla="*/ 10 w 710"/>
                <a:gd name="T67" fmla="*/ 31 h 422"/>
                <a:gd name="T68" fmla="*/ 17 w 710"/>
                <a:gd name="T69" fmla="*/ 28 h 422"/>
                <a:gd name="T70" fmla="*/ 23 w 710"/>
                <a:gd name="T71" fmla="*/ 28 h 422"/>
                <a:gd name="T72" fmla="*/ 28 w 710"/>
                <a:gd name="T73" fmla="*/ 28 h 422"/>
                <a:gd name="T74" fmla="*/ 31 w 710"/>
                <a:gd name="T75" fmla="*/ 31 h 422"/>
                <a:gd name="T76" fmla="*/ 34 w 710"/>
                <a:gd name="T77" fmla="*/ 34 h 422"/>
                <a:gd name="T78" fmla="*/ 36 w 710"/>
                <a:gd name="T79" fmla="*/ 38 h 422"/>
                <a:gd name="T80" fmla="*/ 39 w 710"/>
                <a:gd name="T81" fmla="*/ 42 h 422"/>
                <a:gd name="T82" fmla="*/ 41 w 710"/>
                <a:gd name="T83" fmla="*/ 45 h 422"/>
                <a:gd name="T84" fmla="*/ 45 w 710"/>
                <a:gd name="T85" fmla="*/ 48 h 422"/>
                <a:gd name="T86" fmla="*/ 49 w 710"/>
                <a:gd name="T87" fmla="*/ 48 h 422"/>
                <a:gd name="T88" fmla="*/ 53 w 710"/>
                <a:gd name="T89" fmla="*/ 49 h 422"/>
                <a:gd name="T90" fmla="*/ 57 w 710"/>
                <a:gd name="T91" fmla="*/ 48 h 422"/>
                <a:gd name="T92" fmla="*/ 61 w 710"/>
                <a:gd name="T93" fmla="*/ 48 h 422"/>
                <a:gd name="T94" fmla="*/ 66 w 710"/>
                <a:gd name="T95" fmla="*/ 49 h 422"/>
                <a:gd name="T96" fmla="*/ 79 w 710"/>
                <a:gd name="T97" fmla="*/ 52 h 422"/>
                <a:gd name="T98" fmla="*/ 79 w 710"/>
                <a:gd name="T99" fmla="*/ 31 h 4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0"/>
                <a:gd name="T151" fmla="*/ 0 h 422"/>
                <a:gd name="T152" fmla="*/ 710 w 710"/>
                <a:gd name="T153" fmla="*/ 422 h 4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0" h="422">
                  <a:moveTo>
                    <a:pt x="710" y="251"/>
                  </a:moveTo>
                  <a:lnTo>
                    <a:pt x="621" y="231"/>
                  </a:lnTo>
                  <a:lnTo>
                    <a:pt x="589" y="225"/>
                  </a:lnTo>
                  <a:lnTo>
                    <a:pt x="568" y="208"/>
                  </a:lnTo>
                  <a:lnTo>
                    <a:pt x="547" y="180"/>
                  </a:lnTo>
                  <a:lnTo>
                    <a:pt x="505" y="141"/>
                  </a:lnTo>
                  <a:lnTo>
                    <a:pt x="427" y="78"/>
                  </a:lnTo>
                  <a:lnTo>
                    <a:pt x="413" y="57"/>
                  </a:lnTo>
                  <a:lnTo>
                    <a:pt x="393" y="37"/>
                  </a:lnTo>
                  <a:lnTo>
                    <a:pt x="352" y="31"/>
                  </a:lnTo>
                  <a:lnTo>
                    <a:pt x="228" y="10"/>
                  </a:lnTo>
                  <a:lnTo>
                    <a:pt x="195" y="0"/>
                  </a:lnTo>
                  <a:lnTo>
                    <a:pt x="164" y="13"/>
                  </a:lnTo>
                  <a:lnTo>
                    <a:pt x="149" y="26"/>
                  </a:lnTo>
                  <a:lnTo>
                    <a:pt x="76" y="51"/>
                  </a:lnTo>
                  <a:lnTo>
                    <a:pt x="48" y="61"/>
                  </a:lnTo>
                  <a:lnTo>
                    <a:pt x="37" y="71"/>
                  </a:lnTo>
                  <a:lnTo>
                    <a:pt x="24" y="112"/>
                  </a:lnTo>
                  <a:lnTo>
                    <a:pt x="15" y="132"/>
                  </a:lnTo>
                  <a:lnTo>
                    <a:pt x="9" y="144"/>
                  </a:lnTo>
                  <a:lnTo>
                    <a:pt x="0" y="164"/>
                  </a:lnTo>
                  <a:lnTo>
                    <a:pt x="0" y="179"/>
                  </a:lnTo>
                  <a:lnTo>
                    <a:pt x="14" y="189"/>
                  </a:lnTo>
                  <a:lnTo>
                    <a:pt x="44" y="188"/>
                  </a:lnTo>
                  <a:lnTo>
                    <a:pt x="90" y="167"/>
                  </a:lnTo>
                  <a:lnTo>
                    <a:pt x="149" y="156"/>
                  </a:lnTo>
                  <a:lnTo>
                    <a:pt x="201" y="164"/>
                  </a:lnTo>
                  <a:lnTo>
                    <a:pt x="145" y="177"/>
                  </a:lnTo>
                  <a:lnTo>
                    <a:pt x="107" y="189"/>
                  </a:lnTo>
                  <a:lnTo>
                    <a:pt x="61" y="208"/>
                  </a:lnTo>
                  <a:lnTo>
                    <a:pt x="51" y="222"/>
                  </a:lnTo>
                  <a:lnTo>
                    <a:pt x="51" y="240"/>
                  </a:lnTo>
                  <a:lnTo>
                    <a:pt x="68" y="251"/>
                  </a:lnTo>
                  <a:lnTo>
                    <a:pt x="88" y="248"/>
                  </a:lnTo>
                  <a:lnTo>
                    <a:pt x="152" y="231"/>
                  </a:lnTo>
                  <a:lnTo>
                    <a:pt x="209" y="228"/>
                  </a:lnTo>
                  <a:lnTo>
                    <a:pt x="253" y="231"/>
                  </a:lnTo>
                  <a:lnTo>
                    <a:pt x="277" y="248"/>
                  </a:lnTo>
                  <a:lnTo>
                    <a:pt x="306" y="276"/>
                  </a:lnTo>
                  <a:lnTo>
                    <a:pt x="328" y="307"/>
                  </a:lnTo>
                  <a:lnTo>
                    <a:pt x="351" y="339"/>
                  </a:lnTo>
                  <a:lnTo>
                    <a:pt x="370" y="364"/>
                  </a:lnTo>
                  <a:lnTo>
                    <a:pt x="404" y="386"/>
                  </a:lnTo>
                  <a:lnTo>
                    <a:pt x="436" y="393"/>
                  </a:lnTo>
                  <a:lnTo>
                    <a:pt x="472" y="396"/>
                  </a:lnTo>
                  <a:lnTo>
                    <a:pt x="515" y="393"/>
                  </a:lnTo>
                  <a:lnTo>
                    <a:pt x="548" y="390"/>
                  </a:lnTo>
                  <a:lnTo>
                    <a:pt x="592" y="401"/>
                  </a:lnTo>
                  <a:lnTo>
                    <a:pt x="710" y="422"/>
                  </a:lnTo>
                  <a:lnTo>
                    <a:pt x="710" y="251"/>
                  </a:lnTo>
                  <a:close/>
                </a:path>
              </a:pathLst>
            </a:custGeom>
            <a:solidFill>
              <a:srgbClr val="FFC080"/>
            </a:solidFill>
            <a:ln w="0">
              <a:solidFill>
                <a:srgbClr val="402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3" name="Freeform 123"/>
            <p:cNvSpPr>
              <a:spLocks/>
            </p:cNvSpPr>
            <p:nvPr/>
          </p:nvSpPr>
          <p:spPr bwMode="auto">
            <a:xfrm>
              <a:off x="2592" y="3733"/>
              <a:ext cx="25" cy="7"/>
            </a:xfrm>
            <a:custGeom>
              <a:avLst/>
              <a:gdLst>
                <a:gd name="T0" fmla="*/ 0 w 227"/>
                <a:gd name="T1" fmla="*/ 7 h 53"/>
                <a:gd name="T2" fmla="*/ 4 w 227"/>
                <a:gd name="T3" fmla="*/ 5 h 53"/>
                <a:gd name="T4" fmla="*/ 8 w 227"/>
                <a:gd name="T5" fmla="*/ 4 h 53"/>
                <a:gd name="T6" fmla="*/ 12 w 227"/>
                <a:gd name="T7" fmla="*/ 3 h 53"/>
                <a:gd name="T8" fmla="*/ 16 w 227"/>
                <a:gd name="T9" fmla="*/ 2 h 53"/>
                <a:gd name="T10" fmla="*/ 21 w 227"/>
                <a:gd name="T11" fmla="*/ 2 h 53"/>
                <a:gd name="T12" fmla="*/ 25 w 227"/>
                <a:gd name="T13" fmla="*/ 3 h 53"/>
                <a:gd name="T14" fmla="*/ 19 w 227"/>
                <a:gd name="T15" fmla="*/ 1 h 53"/>
                <a:gd name="T16" fmla="*/ 14 w 227"/>
                <a:gd name="T17" fmla="*/ 0 h 53"/>
                <a:gd name="T18" fmla="*/ 8 w 227"/>
                <a:gd name="T19" fmla="*/ 3 h 53"/>
                <a:gd name="T20" fmla="*/ 4 w 227"/>
                <a:gd name="T21" fmla="*/ 4 h 53"/>
                <a:gd name="T22" fmla="*/ 0 w 227"/>
                <a:gd name="T23" fmla="*/ 6 h 53"/>
                <a:gd name="T24" fmla="*/ 0 w 227"/>
                <a:gd name="T25" fmla="*/ 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7"/>
                <a:gd name="T40" fmla="*/ 0 h 53"/>
                <a:gd name="T41" fmla="*/ 227 w 227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7" h="53">
                  <a:moveTo>
                    <a:pt x="0" y="53"/>
                  </a:moveTo>
                  <a:lnTo>
                    <a:pt x="39" y="36"/>
                  </a:lnTo>
                  <a:lnTo>
                    <a:pt x="70" y="30"/>
                  </a:lnTo>
                  <a:lnTo>
                    <a:pt x="109" y="19"/>
                  </a:lnTo>
                  <a:lnTo>
                    <a:pt x="142" y="12"/>
                  </a:lnTo>
                  <a:lnTo>
                    <a:pt x="192" y="16"/>
                  </a:lnTo>
                  <a:lnTo>
                    <a:pt x="227" y="19"/>
                  </a:lnTo>
                  <a:lnTo>
                    <a:pt x="174" y="9"/>
                  </a:lnTo>
                  <a:lnTo>
                    <a:pt x="129" y="0"/>
                  </a:lnTo>
                  <a:lnTo>
                    <a:pt x="70" y="25"/>
                  </a:lnTo>
                  <a:lnTo>
                    <a:pt x="39" y="28"/>
                  </a:lnTo>
                  <a:lnTo>
                    <a:pt x="3" y="4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4" name="Freeform 124"/>
            <p:cNvSpPr>
              <a:spLocks/>
            </p:cNvSpPr>
            <p:nvPr/>
          </p:nvSpPr>
          <p:spPr bwMode="auto">
            <a:xfrm>
              <a:off x="2606" y="3726"/>
              <a:ext cx="21" cy="5"/>
            </a:xfrm>
            <a:custGeom>
              <a:avLst/>
              <a:gdLst>
                <a:gd name="T0" fmla="*/ 6 w 191"/>
                <a:gd name="T1" fmla="*/ 0 h 36"/>
                <a:gd name="T2" fmla="*/ 3 w 191"/>
                <a:gd name="T3" fmla="*/ 0 h 36"/>
                <a:gd name="T4" fmla="*/ 0 w 191"/>
                <a:gd name="T5" fmla="*/ 2 h 36"/>
                <a:gd name="T6" fmla="*/ 2 w 191"/>
                <a:gd name="T7" fmla="*/ 1 h 36"/>
                <a:gd name="T8" fmla="*/ 5 w 191"/>
                <a:gd name="T9" fmla="*/ 1 h 36"/>
                <a:gd name="T10" fmla="*/ 12 w 191"/>
                <a:gd name="T11" fmla="*/ 3 h 36"/>
                <a:gd name="T12" fmla="*/ 16 w 191"/>
                <a:gd name="T13" fmla="*/ 4 h 36"/>
                <a:gd name="T14" fmla="*/ 20 w 191"/>
                <a:gd name="T15" fmla="*/ 5 h 36"/>
                <a:gd name="T16" fmla="*/ 21 w 191"/>
                <a:gd name="T17" fmla="*/ 4 h 36"/>
                <a:gd name="T18" fmla="*/ 16 w 191"/>
                <a:gd name="T19" fmla="*/ 3 h 36"/>
                <a:gd name="T20" fmla="*/ 11 w 191"/>
                <a:gd name="T21" fmla="*/ 2 h 36"/>
                <a:gd name="T22" fmla="*/ 6 w 191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1"/>
                <a:gd name="T37" fmla="*/ 0 h 36"/>
                <a:gd name="T38" fmla="*/ 191 w 191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1" h="36">
                  <a:moveTo>
                    <a:pt x="52" y="0"/>
                  </a:moveTo>
                  <a:lnTo>
                    <a:pt x="29" y="1"/>
                  </a:lnTo>
                  <a:lnTo>
                    <a:pt x="0" y="11"/>
                  </a:lnTo>
                  <a:lnTo>
                    <a:pt x="20" y="9"/>
                  </a:lnTo>
                  <a:lnTo>
                    <a:pt x="49" y="4"/>
                  </a:lnTo>
                  <a:lnTo>
                    <a:pt x="111" y="20"/>
                  </a:lnTo>
                  <a:lnTo>
                    <a:pt x="146" y="30"/>
                  </a:lnTo>
                  <a:lnTo>
                    <a:pt x="185" y="36"/>
                  </a:lnTo>
                  <a:lnTo>
                    <a:pt x="191" y="30"/>
                  </a:lnTo>
                  <a:lnTo>
                    <a:pt x="149" y="22"/>
                  </a:lnTo>
                  <a:lnTo>
                    <a:pt x="99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5" name="Freeform 125"/>
            <p:cNvSpPr>
              <a:spLocks/>
            </p:cNvSpPr>
            <p:nvPr/>
          </p:nvSpPr>
          <p:spPr bwMode="auto">
            <a:xfrm>
              <a:off x="2610" y="3743"/>
              <a:ext cx="8" cy="2"/>
            </a:xfrm>
            <a:custGeom>
              <a:avLst/>
              <a:gdLst>
                <a:gd name="T0" fmla="*/ 0 w 77"/>
                <a:gd name="T1" fmla="*/ 1 h 18"/>
                <a:gd name="T2" fmla="*/ 1 w 77"/>
                <a:gd name="T3" fmla="*/ 2 h 18"/>
                <a:gd name="T4" fmla="*/ 4 w 77"/>
                <a:gd name="T5" fmla="*/ 1 h 18"/>
                <a:gd name="T6" fmla="*/ 7 w 77"/>
                <a:gd name="T7" fmla="*/ 1 h 18"/>
                <a:gd name="T8" fmla="*/ 8 w 77"/>
                <a:gd name="T9" fmla="*/ 0 h 18"/>
                <a:gd name="T10" fmla="*/ 6 w 77"/>
                <a:gd name="T11" fmla="*/ 0 h 18"/>
                <a:gd name="T12" fmla="*/ 0 w 77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18"/>
                <a:gd name="T23" fmla="*/ 77 w 7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18">
                  <a:moveTo>
                    <a:pt x="0" y="9"/>
                  </a:moveTo>
                  <a:lnTo>
                    <a:pt x="8" y="18"/>
                  </a:lnTo>
                  <a:lnTo>
                    <a:pt x="36" y="13"/>
                  </a:lnTo>
                  <a:lnTo>
                    <a:pt x="68" y="13"/>
                  </a:lnTo>
                  <a:lnTo>
                    <a:pt x="77" y="0"/>
                  </a:lnTo>
                  <a:lnTo>
                    <a:pt x="55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6" name="Freeform 126"/>
            <p:cNvSpPr>
              <a:spLocks/>
            </p:cNvSpPr>
            <p:nvPr/>
          </p:nvSpPr>
          <p:spPr bwMode="auto">
            <a:xfrm>
              <a:off x="2592" y="3741"/>
              <a:ext cx="2" cy="4"/>
            </a:xfrm>
            <a:custGeom>
              <a:avLst/>
              <a:gdLst>
                <a:gd name="T0" fmla="*/ 2 w 19"/>
                <a:gd name="T1" fmla="*/ 0 h 33"/>
                <a:gd name="T2" fmla="*/ 2 w 19"/>
                <a:gd name="T3" fmla="*/ 1 h 33"/>
                <a:gd name="T4" fmla="*/ 2 w 19"/>
                <a:gd name="T5" fmla="*/ 3 h 33"/>
                <a:gd name="T6" fmla="*/ 0 w 19"/>
                <a:gd name="T7" fmla="*/ 4 h 33"/>
                <a:gd name="T8" fmla="*/ 2 w 1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3"/>
                <a:gd name="T17" fmla="*/ 19 w 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3">
                  <a:moveTo>
                    <a:pt x="19" y="0"/>
                  </a:moveTo>
                  <a:lnTo>
                    <a:pt x="19" y="9"/>
                  </a:lnTo>
                  <a:lnTo>
                    <a:pt x="15" y="25"/>
                  </a:lnTo>
                  <a:lnTo>
                    <a:pt x="0" y="3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7" name="Freeform 127"/>
            <p:cNvSpPr>
              <a:spLocks/>
            </p:cNvSpPr>
            <p:nvPr/>
          </p:nvSpPr>
          <p:spPr bwMode="auto">
            <a:xfrm>
              <a:off x="2598" y="3750"/>
              <a:ext cx="1" cy="3"/>
            </a:xfrm>
            <a:custGeom>
              <a:avLst/>
              <a:gdLst>
                <a:gd name="T0" fmla="*/ 1 w 14"/>
                <a:gd name="T1" fmla="*/ 0 h 18"/>
                <a:gd name="T2" fmla="*/ 1 w 14"/>
                <a:gd name="T3" fmla="*/ 2 h 18"/>
                <a:gd name="T4" fmla="*/ 0 w 14"/>
                <a:gd name="T5" fmla="*/ 3 h 18"/>
                <a:gd name="T6" fmla="*/ 1 w 14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8"/>
                <a:gd name="T14" fmla="*/ 14 w 1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8">
                  <a:moveTo>
                    <a:pt x="14" y="0"/>
                  </a:moveTo>
                  <a:lnTo>
                    <a:pt x="11" y="9"/>
                  </a:lnTo>
                  <a:lnTo>
                    <a:pt x="0" y="1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8" name="Freeform 128"/>
            <p:cNvSpPr>
              <a:spLocks/>
            </p:cNvSpPr>
            <p:nvPr/>
          </p:nvSpPr>
          <p:spPr bwMode="auto">
            <a:xfrm>
              <a:off x="2626" y="3737"/>
              <a:ext cx="4" cy="5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2 h 43"/>
                <a:gd name="T4" fmla="*/ 1 w 35"/>
                <a:gd name="T5" fmla="*/ 3 h 43"/>
                <a:gd name="T6" fmla="*/ 4 w 35"/>
                <a:gd name="T7" fmla="*/ 5 h 43"/>
                <a:gd name="T8" fmla="*/ 0 w 3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3"/>
                <a:gd name="T17" fmla="*/ 35 w 3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3">
                  <a:moveTo>
                    <a:pt x="0" y="0"/>
                  </a:moveTo>
                  <a:lnTo>
                    <a:pt x="6" y="15"/>
                  </a:lnTo>
                  <a:lnTo>
                    <a:pt x="6" y="25"/>
                  </a:lnTo>
                  <a:lnTo>
                    <a:pt x="35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9" name="Freeform 129"/>
            <p:cNvSpPr>
              <a:spLocks/>
            </p:cNvSpPr>
            <p:nvPr/>
          </p:nvSpPr>
          <p:spPr bwMode="auto">
            <a:xfrm>
              <a:off x="2633" y="3737"/>
              <a:ext cx="13" cy="14"/>
            </a:xfrm>
            <a:custGeom>
              <a:avLst/>
              <a:gdLst>
                <a:gd name="T0" fmla="*/ 0 w 115"/>
                <a:gd name="T1" fmla="*/ 0 h 114"/>
                <a:gd name="T2" fmla="*/ 2 w 115"/>
                <a:gd name="T3" fmla="*/ 4 h 114"/>
                <a:gd name="T4" fmla="*/ 5 w 115"/>
                <a:gd name="T5" fmla="*/ 8 h 114"/>
                <a:gd name="T6" fmla="*/ 13 w 115"/>
                <a:gd name="T7" fmla="*/ 14 h 114"/>
                <a:gd name="T8" fmla="*/ 5 w 115"/>
                <a:gd name="T9" fmla="*/ 7 h 114"/>
                <a:gd name="T10" fmla="*/ 0 w 115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114"/>
                <a:gd name="T20" fmla="*/ 115 w 115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114">
                  <a:moveTo>
                    <a:pt x="0" y="0"/>
                  </a:moveTo>
                  <a:lnTo>
                    <a:pt x="21" y="35"/>
                  </a:lnTo>
                  <a:lnTo>
                    <a:pt x="43" y="64"/>
                  </a:lnTo>
                  <a:lnTo>
                    <a:pt x="115" y="114"/>
                  </a:lnTo>
                  <a:lnTo>
                    <a:pt x="47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0" name="Freeform 130"/>
            <p:cNvSpPr>
              <a:spLocks/>
            </p:cNvSpPr>
            <p:nvPr/>
          </p:nvSpPr>
          <p:spPr bwMode="auto">
            <a:xfrm>
              <a:off x="2649" y="3757"/>
              <a:ext cx="3" cy="10"/>
            </a:xfrm>
            <a:custGeom>
              <a:avLst/>
              <a:gdLst>
                <a:gd name="T0" fmla="*/ 3 w 27"/>
                <a:gd name="T1" fmla="*/ 0 h 81"/>
                <a:gd name="T2" fmla="*/ 1 w 27"/>
                <a:gd name="T3" fmla="*/ 4 h 81"/>
                <a:gd name="T4" fmla="*/ 0 w 27"/>
                <a:gd name="T5" fmla="*/ 7 h 81"/>
                <a:gd name="T6" fmla="*/ 0 w 27"/>
                <a:gd name="T7" fmla="*/ 10 h 81"/>
                <a:gd name="T8" fmla="*/ 0 w 27"/>
                <a:gd name="T9" fmla="*/ 6 h 81"/>
                <a:gd name="T10" fmla="*/ 0 w 27"/>
                <a:gd name="T11" fmla="*/ 3 h 81"/>
                <a:gd name="T12" fmla="*/ 3 w 27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81"/>
                <a:gd name="T23" fmla="*/ 27 w 27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81">
                  <a:moveTo>
                    <a:pt x="27" y="0"/>
                  </a:moveTo>
                  <a:lnTo>
                    <a:pt x="9" y="29"/>
                  </a:lnTo>
                  <a:lnTo>
                    <a:pt x="4" y="56"/>
                  </a:lnTo>
                  <a:lnTo>
                    <a:pt x="3" y="81"/>
                  </a:lnTo>
                  <a:lnTo>
                    <a:pt x="0" y="46"/>
                  </a:lnTo>
                  <a:lnTo>
                    <a:pt x="3" y="2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1" name="Freeform 131"/>
            <p:cNvSpPr>
              <a:spLocks/>
            </p:cNvSpPr>
            <p:nvPr/>
          </p:nvSpPr>
          <p:spPr bwMode="auto">
            <a:xfrm>
              <a:off x="2621" y="3746"/>
              <a:ext cx="2" cy="4"/>
            </a:xfrm>
            <a:custGeom>
              <a:avLst/>
              <a:gdLst>
                <a:gd name="T0" fmla="*/ 2 w 14"/>
                <a:gd name="T1" fmla="*/ 0 h 30"/>
                <a:gd name="T2" fmla="*/ 2 w 14"/>
                <a:gd name="T3" fmla="*/ 2 h 30"/>
                <a:gd name="T4" fmla="*/ 0 w 14"/>
                <a:gd name="T5" fmla="*/ 4 h 30"/>
                <a:gd name="T6" fmla="*/ 2 w 14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0"/>
                <a:gd name="T14" fmla="*/ 14 w 1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0">
                  <a:moveTo>
                    <a:pt x="11" y="0"/>
                  </a:moveTo>
                  <a:lnTo>
                    <a:pt x="14" y="12"/>
                  </a:lnTo>
                  <a:lnTo>
                    <a:pt x="0" y="3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2" name="Freeform 132"/>
            <p:cNvSpPr>
              <a:spLocks/>
            </p:cNvSpPr>
            <p:nvPr/>
          </p:nvSpPr>
          <p:spPr bwMode="auto">
            <a:xfrm>
              <a:off x="2733" y="3608"/>
              <a:ext cx="6" cy="4"/>
            </a:xfrm>
            <a:custGeom>
              <a:avLst/>
              <a:gdLst>
                <a:gd name="T0" fmla="*/ 0 w 52"/>
                <a:gd name="T1" fmla="*/ 0 h 36"/>
                <a:gd name="T2" fmla="*/ 2 w 52"/>
                <a:gd name="T3" fmla="*/ 1 h 36"/>
                <a:gd name="T4" fmla="*/ 3 w 52"/>
                <a:gd name="T5" fmla="*/ 2 h 36"/>
                <a:gd name="T6" fmla="*/ 5 w 52"/>
                <a:gd name="T7" fmla="*/ 3 h 36"/>
                <a:gd name="T8" fmla="*/ 6 w 52"/>
                <a:gd name="T9" fmla="*/ 4 h 36"/>
                <a:gd name="T10" fmla="*/ 5 w 52"/>
                <a:gd name="T11" fmla="*/ 4 h 36"/>
                <a:gd name="T12" fmla="*/ 2 w 52"/>
                <a:gd name="T13" fmla="*/ 3 h 36"/>
                <a:gd name="T14" fmla="*/ 0 w 52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36"/>
                <a:gd name="T26" fmla="*/ 52 w 52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36">
                  <a:moveTo>
                    <a:pt x="0" y="0"/>
                  </a:moveTo>
                  <a:lnTo>
                    <a:pt x="15" y="10"/>
                  </a:lnTo>
                  <a:lnTo>
                    <a:pt x="30" y="15"/>
                  </a:lnTo>
                  <a:lnTo>
                    <a:pt x="44" y="24"/>
                  </a:lnTo>
                  <a:lnTo>
                    <a:pt x="52" y="36"/>
                  </a:lnTo>
                  <a:lnTo>
                    <a:pt x="40" y="32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3" name="Freeform 133"/>
            <p:cNvSpPr>
              <a:spLocks/>
            </p:cNvSpPr>
            <p:nvPr/>
          </p:nvSpPr>
          <p:spPr bwMode="auto">
            <a:xfrm>
              <a:off x="2734" y="3615"/>
              <a:ext cx="2" cy="3"/>
            </a:xfrm>
            <a:custGeom>
              <a:avLst/>
              <a:gdLst>
                <a:gd name="T0" fmla="*/ 0 w 14"/>
                <a:gd name="T1" fmla="*/ 0 h 24"/>
                <a:gd name="T2" fmla="*/ 2 w 14"/>
                <a:gd name="T3" fmla="*/ 0 h 24"/>
                <a:gd name="T4" fmla="*/ 2 w 14"/>
                <a:gd name="T5" fmla="*/ 3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0"/>
                  </a:moveTo>
                  <a:lnTo>
                    <a:pt x="14" y="0"/>
                  </a:lnTo>
                  <a:lnTo>
                    <a:pt x="1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4" name="Freeform 134"/>
            <p:cNvSpPr>
              <a:spLocks/>
            </p:cNvSpPr>
            <p:nvPr/>
          </p:nvSpPr>
          <p:spPr bwMode="auto">
            <a:xfrm>
              <a:off x="2710" y="3638"/>
              <a:ext cx="49" cy="133"/>
            </a:xfrm>
            <a:custGeom>
              <a:avLst/>
              <a:gdLst>
                <a:gd name="T0" fmla="*/ 42 w 438"/>
                <a:gd name="T1" fmla="*/ 0 h 1070"/>
                <a:gd name="T2" fmla="*/ 37 w 438"/>
                <a:gd name="T3" fmla="*/ 5 h 1070"/>
                <a:gd name="T4" fmla="*/ 36 w 438"/>
                <a:gd name="T5" fmla="*/ 13 h 1070"/>
                <a:gd name="T6" fmla="*/ 29 w 438"/>
                <a:gd name="T7" fmla="*/ 21 h 1070"/>
                <a:gd name="T8" fmla="*/ 14 w 438"/>
                <a:gd name="T9" fmla="*/ 57 h 1070"/>
                <a:gd name="T10" fmla="*/ 6 w 438"/>
                <a:gd name="T11" fmla="*/ 89 h 1070"/>
                <a:gd name="T12" fmla="*/ 0 w 438"/>
                <a:gd name="T13" fmla="*/ 133 h 1070"/>
                <a:gd name="T14" fmla="*/ 20 w 438"/>
                <a:gd name="T15" fmla="*/ 114 h 1070"/>
                <a:gd name="T16" fmla="*/ 49 w 438"/>
                <a:gd name="T17" fmla="*/ 17 h 1070"/>
                <a:gd name="T18" fmla="*/ 42 w 438"/>
                <a:gd name="T19" fmla="*/ 0 h 10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8"/>
                <a:gd name="T31" fmla="*/ 0 h 1070"/>
                <a:gd name="T32" fmla="*/ 438 w 438"/>
                <a:gd name="T33" fmla="*/ 1070 h 10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8" h="1070">
                  <a:moveTo>
                    <a:pt x="375" y="0"/>
                  </a:moveTo>
                  <a:lnTo>
                    <a:pt x="334" y="44"/>
                  </a:lnTo>
                  <a:lnTo>
                    <a:pt x="323" y="107"/>
                  </a:lnTo>
                  <a:lnTo>
                    <a:pt x="259" y="169"/>
                  </a:lnTo>
                  <a:lnTo>
                    <a:pt x="128" y="458"/>
                  </a:lnTo>
                  <a:lnTo>
                    <a:pt x="58" y="720"/>
                  </a:lnTo>
                  <a:lnTo>
                    <a:pt x="0" y="1070"/>
                  </a:lnTo>
                  <a:lnTo>
                    <a:pt x="181" y="914"/>
                  </a:lnTo>
                  <a:lnTo>
                    <a:pt x="438" y="139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4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5" name="Freeform 135"/>
            <p:cNvSpPr>
              <a:spLocks/>
            </p:cNvSpPr>
            <p:nvPr/>
          </p:nvSpPr>
          <p:spPr bwMode="auto">
            <a:xfrm>
              <a:off x="2655" y="3612"/>
              <a:ext cx="182" cy="223"/>
            </a:xfrm>
            <a:custGeom>
              <a:avLst/>
              <a:gdLst>
                <a:gd name="T0" fmla="*/ 148 w 1635"/>
                <a:gd name="T1" fmla="*/ 12 h 1782"/>
                <a:gd name="T2" fmla="*/ 143 w 1635"/>
                <a:gd name="T3" fmla="*/ 0 h 1782"/>
                <a:gd name="T4" fmla="*/ 98 w 1635"/>
                <a:gd name="T5" fmla="*/ 20 h 1782"/>
                <a:gd name="T6" fmla="*/ 96 w 1635"/>
                <a:gd name="T7" fmla="*/ 36 h 1782"/>
                <a:gd name="T8" fmla="*/ 93 w 1635"/>
                <a:gd name="T9" fmla="*/ 41 h 1782"/>
                <a:gd name="T10" fmla="*/ 88 w 1635"/>
                <a:gd name="T11" fmla="*/ 48 h 1782"/>
                <a:gd name="T12" fmla="*/ 85 w 1635"/>
                <a:gd name="T13" fmla="*/ 59 h 1782"/>
                <a:gd name="T14" fmla="*/ 75 w 1635"/>
                <a:gd name="T15" fmla="*/ 84 h 1782"/>
                <a:gd name="T16" fmla="*/ 67 w 1635"/>
                <a:gd name="T17" fmla="*/ 115 h 1782"/>
                <a:gd name="T18" fmla="*/ 63 w 1635"/>
                <a:gd name="T19" fmla="*/ 135 h 1782"/>
                <a:gd name="T20" fmla="*/ 27 w 1635"/>
                <a:gd name="T21" fmla="*/ 136 h 1782"/>
                <a:gd name="T22" fmla="*/ 22 w 1635"/>
                <a:gd name="T23" fmla="*/ 140 h 1782"/>
                <a:gd name="T24" fmla="*/ 5 w 1635"/>
                <a:gd name="T25" fmla="*/ 140 h 1782"/>
                <a:gd name="T26" fmla="*/ 1 w 1635"/>
                <a:gd name="T27" fmla="*/ 148 h 1782"/>
                <a:gd name="T28" fmla="*/ 0 w 1635"/>
                <a:gd name="T29" fmla="*/ 157 h 1782"/>
                <a:gd name="T30" fmla="*/ 2 w 1635"/>
                <a:gd name="T31" fmla="*/ 166 h 1782"/>
                <a:gd name="T32" fmla="*/ 17 w 1635"/>
                <a:gd name="T33" fmla="*/ 169 h 1782"/>
                <a:gd name="T34" fmla="*/ 24 w 1635"/>
                <a:gd name="T35" fmla="*/ 181 h 1782"/>
                <a:gd name="T36" fmla="*/ 38 w 1635"/>
                <a:gd name="T37" fmla="*/ 185 h 1782"/>
                <a:gd name="T38" fmla="*/ 49 w 1635"/>
                <a:gd name="T39" fmla="*/ 185 h 1782"/>
                <a:gd name="T40" fmla="*/ 61 w 1635"/>
                <a:gd name="T41" fmla="*/ 187 h 1782"/>
                <a:gd name="T42" fmla="*/ 62 w 1635"/>
                <a:gd name="T43" fmla="*/ 193 h 1782"/>
                <a:gd name="T44" fmla="*/ 61 w 1635"/>
                <a:gd name="T45" fmla="*/ 204 h 1782"/>
                <a:gd name="T46" fmla="*/ 62 w 1635"/>
                <a:gd name="T47" fmla="*/ 212 h 1782"/>
                <a:gd name="T48" fmla="*/ 69 w 1635"/>
                <a:gd name="T49" fmla="*/ 213 h 1782"/>
                <a:gd name="T50" fmla="*/ 77 w 1635"/>
                <a:gd name="T51" fmla="*/ 215 h 1782"/>
                <a:gd name="T52" fmla="*/ 85 w 1635"/>
                <a:gd name="T53" fmla="*/ 222 h 1782"/>
                <a:gd name="T54" fmla="*/ 94 w 1635"/>
                <a:gd name="T55" fmla="*/ 222 h 1782"/>
                <a:gd name="T56" fmla="*/ 103 w 1635"/>
                <a:gd name="T57" fmla="*/ 221 h 1782"/>
                <a:gd name="T58" fmla="*/ 115 w 1635"/>
                <a:gd name="T59" fmla="*/ 217 h 1782"/>
                <a:gd name="T60" fmla="*/ 130 w 1635"/>
                <a:gd name="T61" fmla="*/ 219 h 1782"/>
                <a:gd name="T62" fmla="*/ 144 w 1635"/>
                <a:gd name="T63" fmla="*/ 223 h 1782"/>
                <a:gd name="T64" fmla="*/ 158 w 1635"/>
                <a:gd name="T65" fmla="*/ 220 h 1782"/>
                <a:gd name="T66" fmla="*/ 167 w 1635"/>
                <a:gd name="T67" fmla="*/ 208 h 1782"/>
                <a:gd name="T68" fmla="*/ 166 w 1635"/>
                <a:gd name="T69" fmla="*/ 196 h 1782"/>
                <a:gd name="T70" fmla="*/ 170 w 1635"/>
                <a:gd name="T71" fmla="*/ 180 h 1782"/>
                <a:gd name="T72" fmla="*/ 172 w 1635"/>
                <a:gd name="T73" fmla="*/ 160 h 1782"/>
                <a:gd name="T74" fmla="*/ 176 w 1635"/>
                <a:gd name="T75" fmla="*/ 141 h 1782"/>
                <a:gd name="T76" fmla="*/ 182 w 1635"/>
                <a:gd name="T77" fmla="*/ 113 h 1782"/>
                <a:gd name="T78" fmla="*/ 181 w 1635"/>
                <a:gd name="T79" fmla="*/ 84 h 1782"/>
                <a:gd name="T80" fmla="*/ 181 w 1635"/>
                <a:gd name="T81" fmla="*/ 59 h 1782"/>
                <a:gd name="T82" fmla="*/ 180 w 1635"/>
                <a:gd name="T83" fmla="*/ 42 h 1782"/>
                <a:gd name="T84" fmla="*/ 176 w 1635"/>
                <a:gd name="T85" fmla="*/ 34 h 1782"/>
                <a:gd name="T86" fmla="*/ 168 w 1635"/>
                <a:gd name="T87" fmla="*/ 28 h 1782"/>
                <a:gd name="T88" fmla="*/ 159 w 1635"/>
                <a:gd name="T89" fmla="*/ 18 h 1782"/>
                <a:gd name="T90" fmla="*/ 148 w 1635"/>
                <a:gd name="T91" fmla="*/ 12 h 17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35"/>
                <a:gd name="T139" fmla="*/ 0 h 1782"/>
                <a:gd name="T140" fmla="*/ 1635 w 1635"/>
                <a:gd name="T141" fmla="*/ 1782 h 17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35" h="1782">
                  <a:moveTo>
                    <a:pt x="1332" y="93"/>
                  </a:moveTo>
                  <a:lnTo>
                    <a:pt x="1281" y="0"/>
                  </a:lnTo>
                  <a:lnTo>
                    <a:pt x="883" y="162"/>
                  </a:lnTo>
                  <a:lnTo>
                    <a:pt x="865" y="287"/>
                  </a:lnTo>
                  <a:lnTo>
                    <a:pt x="832" y="330"/>
                  </a:lnTo>
                  <a:lnTo>
                    <a:pt x="787" y="380"/>
                  </a:lnTo>
                  <a:lnTo>
                    <a:pt x="761" y="469"/>
                  </a:lnTo>
                  <a:lnTo>
                    <a:pt x="672" y="674"/>
                  </a:lnTo>
                  <a:lnTo>
                    <a:pt x="600" y="919"/>
                  </a:lnTo>
                  <a:lnTo>
                    <a:pt x="568" y="1082"/>
                  </a:lnTo>
                  <a:lnTo>
                    <a:pt x="247" y="1088"/>
                  </a:lnTo>
                  <a:lnTo>
                    <a:pt x="196" y="1119"/>
                  </a:lnTo>
                  <a:lnTo>
                    <a:pt x="48" y="1119"/>
                  </a:lnTo>
                  <a:lnTo>
                    <a:pt x="7" y="1183"/>
                  </a:lnTo>
                  <a:lnTo>
                    <a:pt x="0" y="1258"/>
                  </a:lnTo>
                  <a:lnTo>
                    <a:pt x="15" y="1325"/>
                  </a:lnTo>
                  <a:lnTo>
                    <a:pt x="151" y="1351"/>
                  </a:lnTo>
                  <a:lnTo>
                    <a:pt x="215" y="1444"/>
                  </a:lnTo>
                  <a:lnTo>
                    <a:pt x="343" y="1476"/>
                  </a:lnTo>
                  <a:lnTo>
                    <a:pt x="437" y="1476"/>
                  </a:lnTo>
                  <a:lnTo>
                    <a:pt x="548" y="1495"/>
                  </a:lnTo>
                  <a:lnTo>
                    <a:pt x="554" y="1539"/>
                  </a:lnTo>
                  <a:lnTo>
                    <a:pt x="548" y="1633"/>
                  </a:lnTo>
                  <a:lnTo>
                    <a:pt x="560" y="1696"/>
                  </a:lnTo>
                  <a:lnTo>
                    <a:pt x="619" y="1702"/>
                  </a:lnTo>
                  <a:lnTo>
                    <a:pt x="689" y="1715"/>
                  </a:lnTo>
                  <a:lnTo>
                    <a:pt x="761" y="1776"/>
                  </a:lnTo>
                  <a:lnTo>
                    <a:pt x="845" y="1776"/>
                  </a:lnTo>
                  <a:lnTo>
                    <a:pt x="922" y="1769"/>
                  </a:lnTo>
                  <a:lnTo>
                    <a:pt x="1037" y="1734"/>
                  </a:lnTo>
                  <a:lnTo>
                    <a:pt x="1165" y="1747"/>
                  </a:lnTo>
                  <a:lnTo>
                    <a:pt x="1296" y="1782"/>
                  </a:lnTo>
                  <a:lnTo>
                    <a:pt x="1417" y="1757"/>
                  </a:lnTo>
                  <a:lnTo>
                    <a:pt x="1499" y="1665"/>
                  </a:lnTo>
                  <a:lnTo>
                    <a:pt x="1493" y="1563"/>
                  </a:lnTo>
                  <a:lnTo>
                    <a:pt x="1525" y="1438"/>
                  </a:lnTo>
                  <a:lnTo>
                    <a:pt x="1543" y="1275"/>
                  </a:lnTo>
                  <a:lnTo>
                    <a:pt x="1582" y="1125"/>
                  </a:lnTo>
                  <a:lnTo>
                    <a:pt x="1635" y="901"/>
                  </a:lnTo>
                  <a:lnTo>
                    <a:pt x="1626" y="674"/>
                  </a:lnTo>
                  <a:lnTo>
                    <a:pt x="1626" y="475"/>
                  </a:lnTo>
                  <a:lnTo>
                    <a:pt x="1615" y="336"/>
                  </a:lnTo>
                  <a:lnTo>
                    <a:pt x="1582" y="275"/>
                  </a:lnTo>
                  <a:lnTo>
                    <a:pt x="1511" y="224"/>
                  </a:lnTo>
                  <a:lnTo>
                    <a:pt x="1428" y="141"/>
                  </a:lnTo>
                  <a:lnTo>
                    <a:pt x="1332" y="93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6" name="Freeform 136"/>
            <p:cNvSpPr>
              <a:spLocks/>
            </p:cNvSpPr>
            <p:nvPr/>
          </p:nvSpPr>
          <p:spPr bwMode="auto">
            <a:xfrm>
              <a:off x="2719" y="3625"/>
              <a:ext cx="115" cy="208"/>
            </a:xfrm>
            <a:custGeom>
              <a:avLst/>
              <a:gdLst>
                <a:gd name="T0" fmla="*/ 15 w 1032"/>
                <a:gd name="T1" fmla="*/ 172 h 1662"/>
                <a:gd name="T2" fmla="*/ 42 w 1032"/>
                <a:gd name="T3" fmla="*/ 170 h 1662"/>
                <a:gd name="T4" fmla="*/ 65 w 1032"/>
                <a:gd name="T5" fmla="*/ 162 h 1662"/>
                <a:gd name="T6" fmla="*/ 74 w 1032"/>
                <a:gd name="T7" fmla="*/ 143 h 1662"/>
                <a:gd name="T8" fmla="*/ 72 w 1032"/>
                <a:gd name="T9" fmla="*/ 131 h 1662"/>
                <a:gd name="T10" fmla="*/ 89 w 1032"/>
                <a:gd name="T11" fmla="*/ 104 h 1662"/>
                <a:gd name="T12" fmla="*/ 73 w 1032"/>
                <a:gd name="T13" fmla="*/ 116 h 1662"/>
                <a:gd name="T14" fmla="*/ 81 w 1032"/>
                <a:gd name="T15" fmla="*/ 92 h 1662"/>
                <a:gd name="T16" fmla="*/ 96 w 1032"/>
                <a:gd name="T17" fmla="*/ 62 h 1662"/>
                <a:gd name="T18" fmla="*/ 74 w 1032"/>
                <a:gd name="T19" fmla="*/ 87 h 1662"/>
                <a:gd name="T20" fmla="*/ 72 w 1032"/>
                <a:gd name="T21" fmla="*/ 47 h 1662"/>
                <a:gd name="T22" fmla="*/ 61 w 1032"/>
                <a:gd name="T23" fmla="*/ 33 h 1662"/>
                <a:gd name="T24" fmla="*/ 46 w 1032"/>
                <a:gd name="T25" fmla="*/ 27 h 1662"/>
                <a:gd name="T26" fmla="*/ 75 w 1032"/>
                <a:gd name="T27" fmla="*/ 16 h 1662"/>
                <a:gd name="T28" fmla="*/ 89 w 1032"/>
                <a:gd name="T29" fmla="*/ 28 h 1662"/>
                <a:gd name="T30" fmla="*/ 80 w 1032"/>
                <a:gd name="T31" fmla="*/ 16 h 1662"/>
                <a:gd name="T32" fmla="*/ 64 w 1032"/>
                <a:gd name="T33" fmla="*/ 10 h 1662"/>
                <a:gd name="T34" fmla="*/ 75 w 1032"/>
                <a:gd name="T35" fmla="*/ 6 h 1662"/>
                <a:gd name="T36" fmla="*/ 85 w 1032"/>
                <a:gd name="T37" fmla="*/ 0 h 1662"/>
                <a:gd name="T38" fmla="*/ 99 w 1032"/>
                <a:gd name="T39" fmla="*/ 12 h 1662"/>
                <a:gd name="T40" fmla="*/ 111 w 1032"/>
                <a:gd name="T41" fmla="*/ 23 h 1662"/>
                <a:gd name="T42" fmla="*/ 115 w 1032"/>
                <a:gd name="T43" fmla="*/ 42 h 1662"/>
                <a:gd name="T44" fmla="*/ 114 w 1032"/>
                <a:gd name="T45" fmla="*/ 78 h 1662"/>
                <a:gd name="T46" fmla="*/ 110 w 1032"/>
                <a:gd name="T47" fmla="*/ 121 h 1662"/>
                <a:gd name="T48" fmla="*/ 104 w 1032"/>
                <a:gd name="T49" fmla="*/ 164 h 1662"/>
                <a:gd name="T50" fmla="*/ 101 w 1032"/>
                <a:gd name="T51" fmla="*/ 190 h 1662"/>
                <a:gd name="T52" fmla="*/ 94 w 1032"/>
                <a:gd name="T53" fmla="*/ 203 h 1662"/>
                <a:gd name="T54" fmla="*/ 79 w 1032"/>
                <a:gd name="T55" fmla="*/ 208 h 1662"/>
                <a:gd name="T56" fmla="*/ 69 w 1032"/>
                <a:gd name="T57" fmla="*/ 205 h 1662"/>
                <a:gd name="T58" fmla="*/ 61 w 1032"/>
                <a:gd name="T59" fmla="*/ 194 h 1662"/>
                <a:gd name="T60" fmla="*/ 59 w 1032"/>
                <a:gd name="T61" fmla="*/ 191 h 1662"/>
                <a:gd name="T62" fmla="*/ 46 w 1032"/>
                <a:gd name="T63" fmla="*/ 202 h 1662"/>
                <a:gd name="T64" fmla="*/ 31 w 1032"/>
                <a:gd name="T65" fmla="*/ 206 h 1662"/>
                <a:gd name="T66" fmla="*/ 19 w 1032"/>
                <a:gd name="T67" fmla="*/ 204 h 1662"/>
                <a:gd name="T68" fmla="*/ 27 w 1032"/>
                <a:gd name="T69" fmla="*/ 195 h 1662"/>
                <a:gd name="T70" fmla="*/ 40 w 1032"/>
                <a:gd name="T71" fmla="*/ 180 h 1662"/>
                <a:gd name="T72" fmla="*/ 20 w 1032"/>
                <a:gd name="T73" fmla="*/ 192 h 1662"/>
                <a:gd name="T74" fmla="*/ 4 w 1032"/>
                <a:gd name="T75" fmla="*/ 198 h 1662"/>
                <a:gd name="T76" fmla="*/ 0 w 1032"/>
                <a:gd name="T77" fmla="*/ 190 h 16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32"/>
                <a:gd name="T118" fmla="*/ 0 h 1662"/>
                <a:gd name="T119" fmla="*/ 1032 w 1032"/>
                <a:gd name="T120" fmla="*/ 1662 h 16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32" h="1662">
                  <a:moveTo>
                    <a:pt x="0" y="1394"/>
                  </a:moveTo>
                  <a:lnTo>
                    <a:pt x="134" y="1375"/>
                  </a:lnTo>
                  <a:lnTo>
                    <a:pt x="250" y="1369"/>
                  </a:lnTo>
                  <a:lnTo>
                    <a:pt x="377" y="1357"/>
                  </a:lnTo>
                  <a:lnTo>
                    <a:pt x="519" y="1337"/>
                  </a:lnTo>
                  <a:lnTo>
                    <a:pt x="584" y="1294"/>
                  </a:lnTo>
                  <a:lnTo>
                    <a:pt x="757" y="1083"/>
                  </a:lnTo>
                  <a:lnTo>
                    <a:pt x="668" y="1143"/>
                  </a:lnTo>
                  <a:lnTo>
                    <a:pt x="609" y="1195"/>
                  </a:lnTo>
                  <a:lnTo>
                    <a:pt x="642" y="1045"/>
                  </a:lnTo>
                  <a:lnTo>
                    <a:pt x="706" y="988"/>
                  </a:lnTo>
                  <a:lnTo>
                    <a:pt x="801" y="833"/>
                  </a:lnTo>
                  <a:lnTo>
                    <a:pt x="712" y="907"/>
                  </a:lnTo>
                  <a:lnTo>
                    <a:pt x="653" y="926"/>
                  </a:lnTo>
                  <a:lnTo>
                    <a:pt x="668" y="819"/>
                  </a:lnTo>
                  <a:lnTo>
                    <a:pt x="731" y="737"/>
                  </a:lnTo>
                  <a:lnTo>
                    <a:pt x="795" y="676"/>
                  </a:lnTo>
                  <a:lnTo>
                    <a:pt x="860" y="494"/>
                  </a:lnTo>
                  <a:lnTo>
                    <a:pt x="737" y="644"/>
                  </a:lnTo>
                  <a:lnTo>
                    <a:pt x="668" y="699"/>
                  </a:lnTo>
                  <a:lnTo>
                    <a:pt x="660" y="469"/>
                  </a:lnTo>
                  <a:lnTo>
                    <a:pt x="642" y="377"/>
                  </a:lnTo>
                  <a:lnTo>
                    <a:pt x="603" y="333"/>
                  </a:lnTo>
                  <a:lnTo>
                    <a:pt x="545" y="263"/>
                  </a:lnTo>
                  <a:lnTo>
                    <a:pt x="454" y="231"/>
                  </a:lnTo>
                  <a:lnTo>
                    <a:pt x="410" y="214"/>
                  </a:lnTo>
                  <a:lnTo>
                    <a:pt x="538" y="94"/>
                  </a:lnTo>
                  <a:lnTo>
                    <a:pt x="673" y="125"/>
                  </a:lnTo>
                  <a:lnTo>
                    <a:pt x="764" y="176"/>
                  </a:lnTo>
                  <a:lnTo>
                    <a:pt x="795" y="225"/>
                  </a:lnTo>
                  <a:lnTo>
                    <a:pt x="770" y="150"/>
                  </a:lnTo>
                  <a:lnTo>
                    <a:pt x="718" y="125"/>
                  </a:lnTo>
                  <a:lnTo>
                    <a:pt x="635" y="94"/>
                  </a:lnTo>
                  <a:lnTo>
                    <a:pt x="570" y="82"/>
                  </a:lnTo>
                  <a:lnTo>
                    <a:pt x="609" y="62"/>
                  </a:lnTo>
                  <a:lnTo>
                    <a:pt x="673" y="44"/>
                  </a:lnTo>
                  <a:lnTo>
                    <a:pt x="731" y="25"/>
                  </a:lnTo>
                  <a:lnTo>
                    <a:pt x="764" y="0"/>
                  </a:lnTo>
                  <a:lnTo>
                    <a:pt x="840" y="51"/>
                  </a:lnTo>
                  <a:lnTo>
                    <a:pt x="884" y="94"/>
                  </a:lnTo>
                  <a:lnTo>
                    <a:pt x="929" y="150"/>
                  </a:lnTo>
                  <a:lnTo>
                    <a:pt x="994" y="182"/>
                  </a:lnTo>
                  <a:lnTo>
                    <a:pt x="1006" y="239"/>
                  </a:lnTo>
                  <a:lnTo>
                    <a:pt x="1032" y="333"/>
                  </a:lnTo>
                  <a:lnTo>
                    <a:pt x="1032" y="476"/>
                  </a:lnTo>
                  <a:lnTo>
                    <a:pt x="1026" y="625"/>
                  </a:lnTo>
                  <a:lnTo>
                    <a:pt x="1020" y="795"/>
                  </a:lnTo>
                  <a:lnTo>
                    <a:pt x="987" y="970"/>
                  </a:lnTo>
                  <a:lnTo>
                    <a:pt x="948" y="1152"/>
                  </a:lnTo>
                  <a:lnTo>
                    <a:pt x="929" y="1307"/>
                  </a:lnTo>
                  <a:lnTo>
                    <a:pt x="898" y="1419"/>
                  </a:lnTo>
                  <a:lnTo>
                    <a:pt x="904" y="1520"/>
                  </a:lnTo>
                  <a:lnTo>
                    <a:pt x="891" y="1576"/>
                  </a:lnTo>
                  <a:lnTo>
                    <a:pt x="845" y="1619"/>
                  </a:lnTo>
                  <a:lnTo>
                    <a:pt x="789" y="1656"/>
                  </a:lnTo>
                  <a:lnTo>
                    <a:pt x="712" y="1662"/>
                  </a:lnTo>
                  <a:lnTo>
                    <a:pt x="673" y="1644"/>
                  </a:lnTo>
                  <a:lnTo>
                    <a:pt x="623" y="1639"/>
                  </a:lnTo>
                  <a:lnTo>
                    <a:pt x="499" y="1614"/>
                  </a:lnTo>
                  <a:lnTo>
                    <a:pt x="551" y="1551"/>
                  </a:lnTo>
                  <a:lnTo>
                    <a:pt x="609" y="1462"/>
                  </a:lnTo>
                  <a:lnTo>
                    <a:pt x="525" y="1526"/>
                  </a:lnTo>
                  <a:lnTo>
                    <a:pt x="460" y="1582"/>
                  </a:lnTo>
                  <a:lnTo>
                    <a:pt x="415" y="1614"/>
                  </a:lnTo>
                  <a:lnTo>
                    <a:pt x="352" y="1644"/>
                  </a:lnTo>
                  <a:lnTo>
                    <a:pt x="281" y="1644"/>
                  </a:lnTo>
                  <a:lnTo>
                    <a:pt x="212" y="1644"/>
                  </a:lnTo>
                  <a:lnTo>
                    <a:pt x="173" y="1627"/>
                  </a:lnTo>
                  <a:lnTo>
                    <a:pt x="154" y="1608"/>
                  </a:lnTo>
                  <a:lnTo>
                    <a:pt x="245" y="1557"/>
                  </a:lnTo>
                  <a:lnTo>
                    <a:pt x="333" y="1476"/>
                  </a:lnTo>
                  <a:lnTo>
                    <a:pt x="358" y="1439"/>
                  </a:lnTo>
                  <a:lnTo>
                    <a:pt x="288" y="1456"/>
                  </a:lnTo>
                  <a:lnTo>
                    <a:pt x="180" y="1538"/>
                  </a:lnTo>
                  <a:lnTo>
                    <a:pt x="134" y="1576"/>
                  </a:lnTo>
                  <a:lnTo>
                    <a:pt x="33" y="1582"/>
                  </a:lnTo>
                  <a:lnTo>
                    <a:pt x="0" y="1564"/>
                  </a:lnTo>
                  <a:lnTo>
                    <a:pt x="0" y="1520"/>
                  </a:lnTo>
                  <a:lnTo>
                    <a:pt x="0" y="139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7" name="Freeform 137"/>
            <p:cNvSpPr>
              <a:spLocks/>
            </p:cNvSpPr>
            <p:nvPr/>
          </p:nvSpPr>
          <p:spPr bwMode="auto">
            <a:xfrm>
              <a:off x="2792" y="3728"/>
              <a:ext cx="33" cy="97"/>
            </a:xfrm>
            <a:custGeom>
              <a:avLst/>
              <a:gdLst>
                <a:gd name="T0" fmla="*/ 0 w 301"/>
                <a:gd name="T1" fmla="*/ 97 h 769"/>
                <a:gd name="T2" fmla="*/ 6 w 301"/>
                <a:gd name="T3" fmla="*/ 94 h 769"/>
                <a:gd name="T4" fmla="*/ 12 w 301"/>
                <a:gd name="T5" fmla="*/ 86 h 769"/>
                <a:gd name="T6" fmla="*/ 18 w 301"/>
                <a:gd name="T7" fmla="*/ 72 h 769"/>
                <a:gd name="T8" fmla="*/ 21 w 301"/>
                <a:gd name="T9" fmla="*/ 60 h 769"/>
                <a:gd name="T10" fmla="*/ 25 w 301"/>
                <a:gd name="T11" fmla="*/ 47 h 769"/>
                <a:gd name="T12" fmla="*/ 27 w 301"/>
                <a:gd name="T13" fmla="*/ 34 h 769"/>
                <a:gd name="T14" fmla="*/ 30 w 301"/>
                <a:gd name="T15" fmla="*/ 14 h 769"/>
                <a:gd name="T16" fmla="*/ 33 w 301"/>
                <a:gd name="T17" fmla="*/ 0 h 769"/>
                <a:gd name="T18" fmla="*/ 26 w 301"/>
                <a:gd name="T19" fmla="*/ 28 h 769"/>
                <a:gd name="T20" fmla="*/ 21 w 301"/>
                <a:gd name="T21" fmla="*/ 50 h 769"/>
                <a:gd name="T22" fmla="*/ 14 w 301"/>
                <a:gd name="T23" fmla="*/ 65 h 769"/>
                <a:gd name="T24" fmla="*/ 4 w 301"/>
                <a:gd name="T25" fmla="*/ 81 h 769"/>
                <a:gd name="T26" fmla="*/ 0 w 301"/>
                <a:gd name="T27" fmla="*/ 97 h 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1"/>
                <a:gd name="T43" fmla="*/ 0 h 769"/>
                <a:gd name="T44" fmla="*/ 301 w 301"/>
                <a:gd name="T45" fmla="*/ 769 h 7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1" h="769">
                  <a:moveTo>
                    <a:pt x="0" y="769"/>
                  </a:moveTo>
                  <a:lnTo>
                    <a:pt x="53" y="744"/>
                  </a:lnTo>
                  <a:lnTo>
                    <a:pt x="110" y="682"/>
                  </a:lnTo>
                  <a:lnTo>
                    <a:pt x="160" y="570"/>
                  </a:lnTo>
                  <a:lnTo>
                    <a:pt x="187" y="474"/>
                  </a:lnTo>
                  <a:lnTo>
                    <a:pt x="225" y="369"/>
                  </a:lnTo>
                  <a:lnTo>
                    <a:pt x="244" y="268"/>
                  </a:lnTo>
                  <a:lnTo>
                    <a:pt x="275" y="113"/>
                  </a:lnTo>
                  <a:lnTo>
                    <a:pt x="301" y="0"/>
                  </a:lnTo>
                  <a:lnTo>
                    <a:pt x="237" y="225"/>
                  </a:lnTo>
                  <a:lnTo>
                    <a:pt x="187" y="399"/>
                  </a:lnTo>
                  <a:lnTo>
                    <a:pt x="130" y="518"/>
                  </a:lnTo>
                  <a:lnTo>
                    <a:pt x="39" y="644"/>
                  </a:lnTo>
                  <a:lnTo>
                    <a:pt x="0" y="76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8" name="Freeform 138"/>
            <p:cNvSpPr>
              <a:spLocks/>
            </p:cNvSpPr>
            <p:nvPr/>
          </p:nvSpPr>
          <p:spPr bwMode="auto">
            <a:xfrm>
              <a:off x="2658" y="3651"/>
              <a:ext cx="133" cy="144"/>
            </a:xfrm>
            <a:custGeom>
              <a:avLst/>
              <a:gdLst>
                <a:gd name="T0" fmla="*/ 93 w 1193"/>
                <a:gd name="T1" fmla="*/ 5 h 1156"/>
                <a:gd name="T2" fmla="*/ 82 w 1193"/>
                <a:gd name="T3" fmla="*/ 27 h 1156"/>
                <a:gd name="T4" fmla="*/ 84 w 1193"/>
                <a:gd name="T5" fmla="*/ 47 h 1156"/>
                <a:gd name="T6" fmla="*/ 82 w 1193"/>
                <a:gd name="T7" fmla="*/ 71 h 1156"/>
                <a:gd name="T8" fmla="*/ 82 w 1193"/>
                <a:gd name="T9" fmla="*/ 77 h 1156"/>
                <a:gd name="T10" fmla="*/ 84 w 1193"/>
                <a:gd name="T11" fmla="*/ 85 h 1156"/>
                <a:gd name="T12" fmla="*/ 78 w 1193"/>
                <a:gd name="T13" fmla="*/ 90 h 1156"/>
                <a:gd name="T14" fmla="*/ 73 w 1193"/>
                <a:gd name="T15" fmla="*/ 97 h 1156"/>
                <a:gd name="T16" fmla="*/ 64 w 1193"/>
                <a:gd name="T17" fmla="*/ 97 h 1156"/>
                <a:gd name="T18" fmla="*/ 34 w 1193"/>
                <a:gd name="T19" fmla="*/ 98 h 1156"/>
                <a:gd name="T20" fmla="*/ 19 w 1193"/>
                <a:gd name="T21" fmla="*/ 103 h 1156"/>
                <a:gd name="T22" fmla="*/ 0 w 1193"/>
                <a:gd name="T23" fmla="*/ 108 h 1156"/>
                <a:gd name="T24" fmla="*/ 1 w 1193"/>
                <a:gd name="T25" fmla="*/ 124 h 1156"/>
                <a:gd name="T26" fmla="*/ 12 w 1193"/>
                <a:gd name="T27" fmla="*/ 121 h 1156"/>
                <a:gd name="T28" fmla="*/ 15 w 1193"/>
                <a:gd name="T29" fmla="*/ 114 h 1156"/>
                <a:gd name="T30" fmla="*/ 17 w 1193"/>
                <a:gd name="T31" fmla="*/ 128 h 1156"/>
                <a:gd name="T32" fmla="*/ 24 w 1193"/>
                <a:gd name="T33" fmla="*/ 139 h 1156"/>
                <a:gd name="T34" fmla="*/ 46 w 1193"/>
                <a:gd name="T35" fmla="*/ 143 h 1156"/>
                <a:gd name="T36" fmla="*/ 43 w 1193"/>
                <a:gd name="T37" fmla="*/ 135 h 1156"/>
                <a:gd name="T38" fmla="*/ 32 w 1193"/>
                <a:gd name="T39" fmla="*/ 121 h 1156"/>
                <a:gd name="T40" fmla="*/ 41 w 1193"/>
                <a:gd name="T41" fmla="*/ 115 h 1156"/>
                <a:gd name="T42" fmla="*/ 46 w 1193"/>
                <a:gd name="T43" fmla="*/ 128 h 1156"/>
                <a:gd name="T44" fmla="*/ 61 w 1193"/>
                <a:gd name="T45" fmla="*/ 142 h 1156"/>
                <a:gd name="T46" fmla="*/ 81 w 1193"/>
                <a:gd name="T47" fmla="*/ 142 h 1156"/>
                <a:gd name="T48" fmla="*/ 59 w 1193"/>
                <a:gd name="T49" fmla="*/ 126 h 1156"/>
                <a:gd name="T50" fmla="*/ 49 w 1193"/>
                <a:gd name="T51" fmla="*/ 115 h 1156"/>
                <a:gd name="T52" fmla="*/ 54 w 1193"/>
                <a:gd name="T53" fmla="*/ 110 h 1156"/>
                <a:gd name="T54" fmla="*/ 62 w 1193"/>
                <a:gd name="T55" fmla="*/ 120 h 1156"/>
                <a:gd name="T56" fmla="*/ 77 w 1193"/>
                <a:gd name="T57" fmla="*/ 132 h 1156"/>
                <a:gd name="T58" fmla="*/ 89 w 1193"/>
                <a:gd name="T59" fmla="*/ 139 h 1156"/>
                <a:gd name="T60" fmla="*/ 104 w 1193"/>
                <a:gd name="T61" fmla="*/ 141 h 1156"/>
                <a:gd name="T62" fmla="*/ 94 w 1193"/>
                <a:gd name="T63" fmla="*/ 132 h 1156"/>
                <a:gd name="T64" fmla="*/ 82 w 1193"/>
                <a:gd name="T65" fmla="*/ 121 h 1156"/>
                <a:gd name="T66" fmla="*/ 86 w 1193"/>
                <a:gd name="T67" fmla="*/ 115 h 1156"/>
                <a:gd name="T68" fmla="*/ 92 w 1193"/>
                <a:gd name="T69" fmla="*/ 125 h 1156"/>
                <a:gd name="T70" fmla="*/ 104 w 1193"/>
                <a:gd name="T71" fmla="*/ 135 h 1156"/>
                <a:gd name="T72" fmla="*/ 119 w 1193"/>
                <a:gd name="T73" fmla="*/ 136 h 1156"/>
                <a:gd name="T74" fmla="*/ 127 w 1193"/>
                <a:gd name="T75" fmla="*/ 123 h 1156"/>
                <a:gd name="T76" fmla="*/ 100 w 1193"/>
                <a:gd name="T77" fmla="*/ 118 h 1156"/>
                <a:gd name="T78" fmla="*/ 83 w 1193"/>
                <a:gd name="T79" fmla="*/ 108 h 1156"/>
                <a:gd name="T80" fmla="*/ 80 w 1193"/>
                <a:gd name="T81" fmla="*/ 98 h 1156"/>
                <a:gd name="T82" fmla="*/ 87 w 1193"/>
                <a:gd name="T83" fmla="*/ 103 h 1156"/>
                <a:gd name="T84" fmla="*/ 105 w 1193"/>
                <a:gd name="T85" fmla="*/ 116 h 1156"/>
                <a:gd name="T86" fmla="*/ 127 w 1193"/>
                <a:gd name="T87" fmla="*/ 123 h 1156"/>
                <a:gd name="T88" fmla="*/ 131 w 1193"/>
                <a:gd name="T89" fmla="*/ 95 h 1156"/>
                <a:gd name="T90" fmla="*/ 119 w 1193"/>
                <a:gd name="T91" fmla="*/ 92 h 1156"/>
                <a:gd name="T92" fmla="*/ 93 w 1193"/>
                <a:gd name="T93" fmla="*/ 94 h 1156"/>
                <a:gd name="T94" fmla="*/ 89 w 1193"/>
                <a:gd name="T95" fmla="*/ 89 h 1156"/>
                <a:gd name="T96" fmla="*/ 102 w 1193"/>
                <a:gd name="T97" fmla="*/ 91 h 1156"/>
                <a:gd name="T98" fmla="*/ 131 w 1193"/>
                <a:gd name="T99" fmla="*/ 85 h 1156"/>
                <a:gd name="T100" fmla="*/ 132 w 1193"/>
                <a:gd name="T101" fmla="*/ 60 h 1156"/>
                <a:gd name="T102" fmla="*/ 132 w 1193"/>
                <a:gd name="T103" fmla="*/ 33 h 1156"/>
                <a:gd name="T104" fmla="*/ 117 w 1193"/>
                <a:gd name="T105" fmla="*/ 19 h 1156"/>
                <a:gd name="T106" fmla="*/ 132 w 1193"/>
                <a:gd name="T107" fmla="*/ 25 h 1156"/>
                <a:gd name="T108" fmla="*/ 124 w 1193"/>
                <a:gd name="T109" fmla="*/ 8 h 1156"/>
                <a:gd name="T110" fmla="*/ 109 w 1193"/>
                <a:gd name="T111" fmla="*/ 0 h 1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3"/>
                <a:gd name="T169" fmla="*/ 0 h 1156"/>
                <a:gd name="T170" fmla="*/ 1193 w 1193"/>
                <a:gd name="T171" fmla="*/ 1156 h 1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3" h="1156">
                  <a:moveTo>
                    <a:pt x="975" y="0"/>
                  </a:moveTo>
                  <a:lnTo>
                    <a:pt x="835" y="43"/>
                  </a:lnTo>
                  <a:lnTo>
                    <a:pt x="770" y="100"/>
                  </a:lnTo>
                  <a:lnTo>
                    <a:pt x="732" y="213"/>
                  </a:lnTo>
                  <a:lnTo>
                    <a:pt x="732" y="319"/>
                  </a:lnTo>
                  <a:lnTo>
                    <a:pt x="752" y="380"/>
                  </a:lnTo>
                  <a:lnTo>
                    <a:pt x="739" y="486"/>
                  </a:lnTo>
                  <a:lnTo>
                    <a:pt x="739" y="568"/>
                  </a:lnTo>
                  <a:lnTo>
                    <a:pt x="758" y="588"/>
                  </a:lnTo>
                  <a:lnTo>
                    <a:pt x="739" y="618"/>
                  </a:lnTo>
                  <a:lnTo>
                    <a:pt x="726" y="649"/>
                  </a:lnTo>
                  <a:lnTo>
                    <a:pt x="752" y="681"/>
                  </a:lnTo>
                  <a:lnTo>
                    <a:pt x="752" y="713"/>
                  </a:lnTo>
                  <a:lnTo>
                    <a:pt x="700" y="725"/>
                  </a:lnTo>
                  <a:lnTo>
                    <a:pt x="707" y="757"/>
                  </a:lnTo>
                  <a:lnTo>
                    <a:pt x="655" y="775"/>
                  </a:lnTo>
                  <a:lnTo>
                    <a:pt x="609" y="763"/>
                  </a:lnTo>
                  <a:lnTo>
                    <a:pt x="578" y="775"/>
                  </a:lnTo>
                  <a:lnTo>
                    <a:pt x="436" y="795"/>
                  </a:lnTo>
                  <a:lnTo>
                    <a:pt x="309" y="789"/>
                  </a:lnTo>
                  <a:lnTo>
                    <a:pt x="226" y="795"/>
                  </a:lnTo>
                  <a:lnTo>
                    <a:pt x="173" y="827"/>
                  </a:lnTo>
                  <a:lnTo>
                    <a:pt x="45" y="827"/>
                  </a:lnTo>
                  <a:lnTo>
                    <a:pt x="0" y="869"/>
                  </a:lnTo>
                  <a:lnTo>
                    <a:pt x="0" y="918"/>
                  </a:lnTo>
                  <a:lnTo>
                    <a:pt x="6" y="999"/>
                  </a:lnTo>
                  <a:lnTo>
                    <a:pt x="110" y="1024"/>
                  </a:lnTo>
                  <a:lnTo>
                    <a:pt x="110" y="973"/>
                  </a:lnTo>
                  <a:lnTo>
                    <a:pt x="116" y="930"/>
                  </a:lnTo>
                  <a:lnTo>
                    <a:pt x="135" y="912"/>
                  </a:lnTo>
                  <a:lnTo>
                    <a:pt x="143" y="961"/>
                  </a:lnTo>
                  <a:lnTo>
                    <a:pt x="149" y="1024"/>
                  </a:lnTo>
                  <a:lnTo>
                    <a:pt x="173" y="1062"/>
                  </a:lnTo>
                  <a:lnTo>
                    <a:pt x="218" y="1113"/>
                  </a:lnTo>
                  <a:lnTo>
                    <a:pt x="326" y="1136"/>
                  </a:lnTo>
                  <a:lnTo>
                    <a:pt x="409" y="1150"/>
                  </a:lnTo>
                  <a:lnTo>
                    <a:pt x="507" y="1156"/>
                  </a:lnTo>
                  <a:lnTo>
                    <a:pt x="385" y="1087"/>
                  </a:lnTo>
                  <a:lnTo>
                    <a:pt x="302" y="1024"/>
                  </a:lnTo>
                  <a:lnTo>
                    <a:pt x="283" y="973"/>
                  </a:lnTo>
                  <a:lnTo>
                    <a:pt x="296" y="930"/>
                  </a:lnTo>
                  <a:lnTo>
                    <a:pt x="364" y="924"/>
                  </a:lnTo>
                  <a:lnTo>
                    <a:pt x="391" y="973"/>
                  </a:lnTo>
                  <a:lnTo>
                    <a:pt x="409" y="1031"/>
                  </a:lnTo>
                  <a:lnTo>
                    <a:pt x="474" y="1092"/>
                  </a:lnTo>
                  <a:lnTo>
                    <a:pt x="546" y="1143"/>
                  </a:lnTo>
                  <a:lnTo>
                    <a:pt x="617" y="1150"/>
                  </a:lnTo>
                  <a:lnTo>
                    <a:pt x="726" y="1143"/>
                  </a:lnTo>
                  <a:lnTo>
                    <a:pt x="609" y="1055"/>
                  </a:lnTo>
                  <a:lnTo>
                    <a:pt x="526" y="1011"/>
                  </a:lnTo>
                  <a:lnTo>
                    <a:pt x="462" y="961"/>
                  </a:lnTo>
                  <a:lnTo>
                    <a:pt x="442" y="924"/>
                  </a:lnTo>
                  <a:lnTo>
                    <a:pt x="448" y="886"/>
                  </a:lnTo>
                  <a:lnTo>
                    <a:pt x="487" y="881"/>
                  </a:lnTo>
                  <a:lnTo>
                    <a:pt x="532" y="918"/>
                  </a:lnTo>
                  <a:lnTo>
                    <a:pt x="558" y="967"/>
                  </a:lnTo>
                  <a:lnTo>
                    <a:pt x="617" y="1031"/>
                  </a:lnTo>
                  <a:lnTo>
                    <a:pt x="687" y="1062"/>
                  </a:lnTo>
                  <a:lnTo>
                    <a:pt x="739" y="1092"/>
                  </a:lnTo>
                  <a:lnTo>
                    <a:pt x="796" y="1118"/>
                  </a:lnTo>
                  <a:lnTo>
                    <a:pt x="861" y="1130"/>
                  </a:lnTo>
                  <a:lnTo>
                    <a:pt x="937" y="1130"/>
                  </a:lnTo>
                  <a:lnTo>
                    <a:pt x="1011" y="1117"/>
                  </a:lnTo>
                  <a:lnTo>
                    <a:pt x="847" y="1062"/>
                  </a:lnTo>
                  <a:lnTo>
                    <a:pt x="784" y="1031"/>
                  </a:lnTo>
                  <a:lnTo>
                    <a:pt x="739" y="973"/>
                  </a:lnTo>
                  <a:lnTo>
                    <a:pt x="732" y="924"/>
                  </a:lnTo>
                  <a:lnTo>
                    <a:pt x="770" y="924"/>
                  </a:lnTo>
                  <a:lnTo>
                    <a:pt x="791" y="967"/>
                  </a:lnTo>
                  <a:lnTo>
                    <a:pt x="822" y="1005"/>
                  </a:lnTo>
                  <a:lnTo>
                    <a:pt x="874" y="1044"/>
                  </a:lnTo>
                  <a:lnTo>
                    <a:pt x="930" y="1082"/>
                  </a:lnTo>
                  <a:lnTo>
                    <a:pt x="1006" y="1114"/>
                  </a:lnTo>
                  <a:lnTo>
                    <a:pt x="1065" y="1092"/>
                  </a:lnTo>
                  <a:lnTo>
                    <a:pt x="1091" y="1062"/>
                  </a:lnTo>
                  <a:lnTo>
                    <a:pt x="1136" y="986"/>
                  </a:lnTo>
                  <a:lnTo>
                    <a:pt x="1052" y="967"/>
                  </a:lnTo>
                  <a:lnTo>
                    <a:pt x="894" y="950"/>
                  </a:lnTo>
                  <a:lnTo>
                    <a:pt x="796" y="906"/>
                  </a:lnTo>
                  <a:lnTo>
                    <a:pt x="745" y="864"/>
                  </a:lnTo>
                  <a:lnTo>
                    <a:pt x="726" y="812"/>
                  </a:lnTo>
                  <a:lnTo>
                    <a:pt x="719" y="789"/>
                  </a:lnTo>
                  <a:lnTo>
                    <a:pt x="745" y="789"/>
                  </a:lnTo>
                  <a:lnTo>
                    <a:pt x="778" y="827"/>
                  </a:lnTo>
                  <a:lnTo>
                    <a:pt x="828" y="892"/>
                  </a:lnTo>
                  <a:lnTo>
                    <a:pt x="943" y="930"/>
                  </a:lnTo>
                  <a:lnTo>
                    <a:pt x="1052" y="963"/>
                  </a:lnTo>
                  <a:lnTo>
                    <a:pt x="1136" y="986"/>
                  </a:lnTo>
                  <a:lnTo>
                    <a:pt x="1169" y="856"/>
                  </a:lnTo>
                  <a:lnTo>
                    <a:pt x="1175" y="763"/>
                  </a:lnTo>
                  <a:lnTo>
                    <a:pt x="1175" y="680"/>
                  </a:lnTo>
                  <a:lnTo>
                    <a:pt x="1065" y="737"/>
                  </a:lnTo>
                  <a:lnTo>
                    <a:pt x="937" y="763"/>
                  </a:lnTo>
                  <a:lnTo>
                    <a:pt x="835" y="757"/>
                  </a:lnTo>
                  <a:lnTo>
                    <a:pt x="808" y="745"/>
                  </a:lnTo>
                  <a:lnTo>
                    <a:pt x="796" y="713"/>
                  </a:lnTo>
                  <a:lnTo>
                    <a:pt x="855" y="713"/>
                  </a:lnTo>
                  <a:lnTo>
                    <a:pt x="917" y="731"/>
                  </a:lnTo>
                  <a:lnTo>
                    <a:pt x="1068" y="737"/>
                  </a:lnTo>
                  <a:lnTo>
                    <a:pt x="1175" y="681"/>
                  </a:lnTo>
                  <a:lnTo>
                    <a:pt x="1181" y="562"/>
                  </a:lnTo>
                  <a:lnTo>
                    <a:pt x="1188" y="481"/>
                  </a:lnTo>
                  <a:lnTo>
                    <a:pt x="1193" y="399"/>
                  </a:lnTo>
                  <a:lnTo>
                    <a:pt x="1181" y="263"/>
                  </a:lnTo>
                  <a:lnTo>
                    <a:pt x="1149" y="213"/>
                  </a:lnTo>
                  <a:lnTo>
                    <a:pt x="1052" y="151"/>
                  </a:lnTo>
                  <a:lnTo>
                    <a:pt x="1084" y="157"/>
                  </a:lnTo>
                  <a:lnTo>
                    <a:pt x="1181" y="200"/>
                  </a:lnTo>
                  <a:lnTo>
                    <a:pt x="1142" y="113"/>
                  </a:lnTo>
                  <a:lnTo>
                    <a:pt x="1110" y="68"/>
                  </a:lnTo>
                  <a:lnTo>
                    <a:pt x="1084" y="3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9" name="Freeform 139"/>
            <p:cNvSpPr>
              <a:spLocks/>
            </p:cNvSpPr>
            <p:nvPr/>
          </p:nvSpPr>
          <p:spPr bwMode="auto">
            <a:xfrm>
              <a:off x="2749" y="3705"/>
              <a:ext cx="33" cy="33"/>
            </a:xfrm>
            <a:custGeom>
              <a:avLst/>
              <a:gdLst>
                <a:gd name="T0" fmla="*/ 0 w 300"/>
                <a:gd name="T1" fmla="*/ 0 h 261"/>
                <a:gd name="T2" fmla="*/ 0 w 300"/>
                <a:gd name="T3" fmla="*/ 3 h 261"/>
                <a:gd name="T4" fmla="*/ 4 w 300"/>
                <a:gd name="T5" fmla="*/ 9 h 261"/>
                <a:gd name="T6" fmla="*/ 8 w 300"/>
                <a:gd name="T7" fmla="*/ 12 h 261"/>
                <a:gd name="T8" fmla="*/ 17 w 300"/>
                <a:gd name="T9" fmla="*/ 20 h 261"/>
                <a:gd name="T10" fmla="*/ 21 w 300"/>
                <a:gd name="T11" fmla="*/ 23 h 261"/>
                <a:gd name="T12" fmla="*/ 29 w 300"/>
                <a:gd name="T13" fmla="*/ 30 h 261"/>
                <a:gd name="T14" fmla="*/ 20 w 300"/>
                <a:gd name="T15" fmla="*/ 27 h 261"/>
                <a:gd name="T16" fmla="*/ 11 w 300"/>
                <a:gd name="T17" fmla="*/ 24 h 261"/>
                <a:gd name="T18" fmla="*/ 2 w 300"/>
                <a:gd name="T19" fmla="*/ 23 h 261"/>
                <a:gd name="T20" fmla="*/ 3 w 300"/>
                <a:gd name="T21" fmla="*/ 26 h 261"/>
                <a:gd name="T22" fmla="*/ 17 w 300"/>
                <a:gd name="T23" fmla="*/ 29 h 261"/>
                <a:gd name="T24" fmla="*/ 25 w 300"/>
                <a:gd name="T25" fmla="*/ 32 h 261"/>
                <a:gd name="T26" fmla="*/ 29 w 300"/>
                <a:gd name="T27" fmla="*/ 33 h 261"/>
                <a:gd name="T28" fmla="*/ 33 w 300"/>
                <a:gd name="T29" fmla="*/ 32 h 261"/>
                <a:gd name="T30" fmla="*/ 33 w 300"/>
                <a:gd name="T31" fmla="*/ 28 h 261"/>
                <a:gd name="T32" fmla="*/ 30 w 300"/>
                <a:gd name="T33" fmla="*/ 25 h 261"/>
                <a:gd name="T34" fmla="*/ 26 w 300"/>
                <a:gd name="T35" fmla="*/ 20 h 261"/>
                <a:gd name="T36" fmla="*/ 21 w 300"/>
                <a:gd name="T37" fmla="*/ 14 h 261"/>
                <a:gd name="T38" fmla="*/ 16 w 300"/>
                <a:gd name="T39" fmla="*/ 7 h 261"/>
                <a:gd name="T40" fmla="*/ 10 w 300"/>
                <a:gd name="T41" fmla="*/ 2 h 261"/>
                <a:gd name="T42" fmla="*/ 4 w 300"/>
                <a:gd name="T43" fmla="*/ 0 h 261"/>
                <a:gd name="T44" fmla="*/ 0 w 300"/>
                <a:gd name="T45" fmla="*/ 0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261"/>
                <a:gd name="T71" fmla="*/ 300 w 300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261">
                  <a:moveTo>
                    <a:pt x="0" y="0"/>
                  </a:moveTo>
                  <a:lnTo>
                    <a:pt x="0" y="20"/>
                  </a:lnTo>
                  <a:lnTo>
                    <a:pt x="39" y="71"/>
                  </a:lnTo>
                  <a:lnTo>
                    <a:pt x="76" y="98"/>
                  </a:lnTo>
                  <a:lnTo>
                    <a:pt x="155" y="157"/>
                  </a:lnTo>
                  <a:lnTo>
                    <a:pt x="188" y="181"/>
                  </a:lnTo>
                  <a:lnTo>
                    <a:pt x="264" y="238"/>
                  </a:lnTo>
                  <a:lnTo>
                    <a:pt x="181" y="212"/>
                  </a:lnTo>
                  <a:lnTo>
                    <a:pt x="98" y="187"/>
                  </a:lnTo>
                  <a:lnTo>
                    <a:pt x="16" y="181"/>
                  </a:lnTo>
                  <a:lnTo>
                    <a:pt x="23" y="206"/>
                  </a:lnTo>
                  <a:lnTo>
                    <a:pt x="155" y="230"/>
                  </a:lnTo>
                  <a:lnTo>
                    <a:pt x="226" y="255"/>
                  </a:lnTo>
                  <a:lnTo>
                    <a:pt x="264" y="261"/>
                  </a:lnTo>
                  <a:lnTo>
                    <a:pt x="297" y="251"/>
                  </a:lnTo>
                  <a:lnTo>
                    <a:pt x="300" y="220"/>
                  </a:lnTo>
                  <a:lnTo>
                    <a:pt x="274" y="198"/>
                  </a:lnTo>
                  <a:lnTo>
                    <a:pt x="236" y="161"/>
                  </a:lnTo>
                  <a:lnTo>
                    <a:pt x="191" y="112"/>
                  </a:lnTo>
                  <a:lnTo>
                    <a:pt x="147" y="55"/>
                  </a:lnTo>
                  <a:lnTo>
                    <a:pt x="92" y="17"/>
                  </a:lnTo>
                  <a:lnTo>
                    <a:pt x="3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0" name="Freeform 140"/>
            <p:cNvSpPr>
              <a:spLocks/>
            </p:cNvSpPr>
            <p:nvPr/>
          </p:nvSpPr>
          <p:spPr bwMode="auto">
            <a:xfrm>
              <a:off x="2750" y="3678"/>
              <a:ext cx="31" cy="42"/>
            </a:xfrm>
            <a:custGeom>
              <a:avLst/>
              <a:gdLst>
                <a:gd name="T0" fmla="*/ 6 w 275"/>
                <a:gd name="T1" fmla="*/ 0 h 342"/>
                <a:gd name="T2" fmla="*/ 1 w 275"/>
                <a:gd name="T3" fmla="*/ 1 h 342"/>
                <a:gd name="T4" fmla="*/ 0 w 275"/>
                <a:gd name="T5" fmla="*/ 5 h 342"/>
                <a:gd name="T6" fmla="*/ 0 w 275"/>
                <a:gd name="T7" fmla="*/ 8 h 342"/>
                <a:gd name="T8" fmla="*/ 3 w 275"/>
                <a:gd name="T9" fmla="*/ 12 h 342"/>
                <a:gd name="T10" fmla="*/ 7 w 275"/>
                <a:gd name="T11" fmla="*/ 14 h 342"/>
                <a:gd name="T12" fmla="*/ 13 w 275"/>
                <a:gd name="T13" fmla="*/ 18 h 342"/>
                <a:gd name="T14" fmla="*/ 20 w 275"/>
                <a:gd name="T15" fmla="*/ 24 h 342"/>
                <a:gd name="T16" fmla="*/ 24 w 275"/>
                <a:gd name="T17" fmla="*/ 32 h 342"/>
                <a:gd name="T18" fmla="*/ 30 w 275"/>
                <a:gd name="T19" fmla="*/ 40 h 342"/>
                <a:gd name="T20" fmla="*/ 31 w 275"/>
                <a:gd name="T21" fmla="*/ 42 h 342"/>
                <a:gd name="T22" fmla="*/ 30 w 275"/>
                <a:gd name="T23" fmla="*/ 33 h 342"/>
                <a:gd name="T24" fmla="*/ 28 w 275"/>
                <a:gd name="T25" fmla="*/ 24 h 342"/>
                <a:gd name="T26" fmla="*/ 26 w 275"/>
                <a:gd name="T27" fmla="*/ 17 h 342"/>
                <a:gd name="T28" fmla="*/ 22 w 275"/>
                <a:gd name="T29" fmla="*/ 10 h 342"/>
                <a:gd name="T30" fmla="*/ 10 w 275"/>
                <a:gd name="T31" fmla="*/ 1 h 342"/>
                <a:gd name="T32" fmla="*/ 6 w 275"/>
                <a:gd name="T33" fmla="*/ 0 h 3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5"/>
                <a:gd name="T52" fmla="*/ 0 h 342"/>
                <a:gd name="T53" fmla="*/ 275 w 275"/>
                <a:gd name="T54" fmla="*/ 342 h 3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5" h="342">
                  <a:moveTo>
                    <a:pt x="52" y="0"/>
                  </a:moveTo>
                  <a:lnTo>
                    <a:pt x="13" y="6"/>
                  </a:lnTo>
                  <a:lnTo>
                    <a:pt x="0" y="38"/>
                  </a:lnTo>
                  <a:lnTo>
                    <a:pt x="4" y="64"/>
                  </a:lnTo>
                  <a:lnTo>
                    <a:pt x="27" y="100"/>
                  </a:lnTo>
                  <a:lnTo>
                    <a:pt x="58" y="110"/>
                  </a:lnTo>
                  <a:lnTo>
                    <a:pt x="118" y="147"/>
                  </a:lnTo>
                  <a:lnTo>
                    <a:pt x="175" y="193"/>
                  </a:lnTo>
                  <a:lnTo>
                    <a:pt x="216" y="257"/>
                  </a:lnTo>
                  <a:lnTo>
                    <a:pt x="262" y="323"/>
                  </a:lnTo>
                  <a:lnTo>
                    <a:pt x="275" y="342"/>
                  </a:lnTo>
                  <a:lnTo>
                    <a:pt x="262" y="265"/>
                  </a:lnTo>
                  <a:lnTo>
                    <a:pt x="252" y="196"/>
                  </a:lnTo>
                  <a:lnTo>
                    <a:pt x="229" y="138"/>
                  </a:lnTo>
                  <a:lnTo>
                    <a:pt x="192" y="85"/>
                  </a:lnTo>
                  <a:lnTo>
                    <a:pt x="92" y="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1" name="Freeform 141"/>
            <p:cNvSpPr>
              <a:spLocks/>
            </p:cNvSpPr>
            <p:nvPr/>
          </p:nvSpPr>
          <p:spPr bwMode="auto">
            <a:xfrm>
              <a:off x="2745" y="3635"/>
              <a:ext cx="32" cy="25"/>
            </a:xfrm>
            <a:custGeom>
              <a:avLst/>
              <a:gdLst>
                <a:gd name="T0" fmla="*/ 0 w 292"/>
                <a:gd name="T1" fmla="*/ 25 h 198"/>
                <a:gd name="T2" fmla="*/ 5 w 292"/>
                <a:gd name="T3" fmla="*/ 20 h 198"/>
                <a:gd name="T4" fmla="*/ 14 w 292"/>
                <a:gd name="T5" fmla="*/ 16 h 198"/>
                <a:gd name="T6" fmla="*/ 21 w 292"/>
                <a:gd name="T7" fmla="*/ 14 h 198"/>
                <a:gd name="T8" fmla="*/ 32 w 292"/>
                <a:gd name="T9" fmla="*/ 0 h 198"/>
                <a:gd name="T10" fmla="*/ 24 w 292"/>
                <a:gd name="T11" fmla="*/ 5 h 198"/>
                <a:gd name="T12" fmla="*/ 16 w 292"/>
                <a:gd name="T13" fmla="*/ 9 h 198"/>
                <a:gd name="T14" fmla="*/ 10 w 292"/>
                <a:gd name="T15" fmla="*/ 13 h 198"/>
                <a:gd name="T16" fmla="*/ 8 w 292"/>
                <a:gd name="T17" fmla="*/ 16 h 198"/>
                <a:gd name="T18" fmla="*/ 0 w 292"/>
                <a:gd name="T19" fmla="*/ 25 h 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198"/>
                <a:gd name="T32" fmla="*/ 292 w 292"/>
                <a:gd name="T33" fmla="*/ 198 h 1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198">
                  <a:moveTo>
                    <a:pt x="0" y="198"/>
                  </a:moveTo>
                  <a:lnTo>
                    <a:pt x="50" y="155"/>
                  </a:lnTo>
                  <a:lnTo>
                    <a:pt x="132" y="124"/>
                  </a:lnTo>
                  <a:lnTo>
                    <a:pt x="189" y="110"/>
                  </a:lnTo>
                  <a:lnTo>
                    <a:pt x="292" y="0"/>
                  </a:lnTo>
                  <a:lnTo>
                    <a:pt x="215" y="43"/>
                  </a:lnTo>
                  <a:lnTo>
                    <a:pt x="145" y="73"/>
                  </a:lnTo>
                  <a:lnTo>
                    <a:pt x="95" y="99"/>
                  </a:lnTo>
                  <a:lnTo>
                    <a:pt x="69" y="124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2" name="Freeform 142"/>
            <p:cNvSpPr>
              <a:spLocks/>
            </p:cNvSpPr>
            <p:nvPr/>
          </p:nvSpPr>
          <p:spPr bwMode="auto">
            <a:xfrm>
              <a:off x="2721" y="3681"/>
              <a:ext cx="18" cy="64"/>
            </a:xfrm>
            <a:custGeom>
              <a:avLst/>
              <a:gdLst>
                <a:gd name="T0" fmla="*/ 0 w 164"/>
                <a:gd name="T1" fmla="*/ 64 h 512"/>
                <a:gd name="T2" fmla="*/ 9 w 164"/>
                <a:gd name="T3" fmla="*/ 64 h 512"/>
                <a:gd name="T4" fmla="*/ 12 w 164"/>
                <a:gd name="T5" fmla="*/ 63 h 512"/>
                <a:gd name="T6" fmla="*/ 12 w 164"/>
                <a:gd name="T7" fmla="*/ 61 h 512"/>
                <a:gd name="T8" fmla="*/ 14 w 164"/>
                <a:gd name="T9" fmla="*/ 58 h 512"/>
                <a:gd name="T10" fmla="*/ 17 w 164"/>
                <a:gd name="T11" fmla="*/ 56 h 512"/>
                <a:gd name="T12" fmla="*/ 15 w 164"/>
                <a:gd name="T13" fmla="*/ 54 h 512"/>
                <a:gd name="T14" fmla="*/ 15 w 164"/>
                <a:gd name="T15" fmla="*/ 51 h 512"/>
                <a:gd name="T16" fmla="*/ 17 w 164"/>
                <a:gd name="T17" fmla="*/ 47 h 512"/>
                <a:gd name="T18" fmla="*/ 17 w 164"/>
                <a:gd name="T19" fmla="*/ 43 h 512"/>
                <a:gd name="T20" fmla="*/ 16 w 164"/>
                <a:gd name="T21" fmla="*/ 38 h 512"/>
                <a:gd name="T22" fmla="*/ 16 w 164"/>
                <a:gd name="T23" fmla="*/ 28 h 512"/>
                <a:gd name="T24" fmla="*/ 18 w 164"/>
                <a:gd name="T25" fmla="*/ 19 h 512"/>
                <a:gd name="T26" fmla="*/ 17 w 164"/>
                <a:gd name="T27" fmla="*/ 12 h 512"/>
                <a:gd name="T28" fmla="*/ 17 w 164"/>
                <a:gd name="T29" fmla="*/ 0 h 512"/>
                <a:gd name="T30" fmla="*/ 12 w 164"/>
                <a:gd name="T31" fmla="*/ 18 h 512"/>
                <a:gd name="T32" fmla="*/ 7 w 164"/>
                <a:gd name="T33" fmla="*/ 34 h 512"/>
                <a:gd name="T34" fmla="*/ 4 w 164"/>
                <a:gd name="T35" fmla="*/ 52 h 512"/>
                <a:gd name="T36" fmla="*/ 0 w 164"/>
                <a:gd name="T37" fmla="*/ 64 h 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512"/>
                <a:gd name="T59" fmla="*/ 164 w 164"/>
                <a:gd name="T60" fmla="*/ 512 h 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512">
                  <a:moveTo>
                    <a:pt x="0" y="512"/>
                  </a:moveTo>
                  <a:lnTo>
                    <a:pt x="81" y="512"/>
                  </a:lnTo>
                  <a:lnTo>
                    <a:pt x="108" y="506"/>
                  </a:lnTo>
                  <a:lnTo>
                    <a:pt x="108" y="486"/>
                  </a:lnTo>
                  <a:lnTo>
                    <a:pt x="126" y="468"/>
                  </a:lnTo>
                  <a:lnTo>
                    <a:pt x="152" y="448"/>
                  </a:lnTo>
                  <a:lnTo>
                    <a:pt x="139" y="431"/>
                  </a:lnTo>
                  <a:lnTo>
                    <a:pt x="139" y="405"/>
                  </a:lnTo>
                  <a:lnTo>
                    <a:pt x="158" y="374"/>
                  </a:lnTo>
                  <a:lnTo>
                    <a:pt x="158" y="343"/>
                  </a:lnTo>
                  <a:lnTo>
                    <a:pt x="146" y="305"/>
                  </a:lnTo>
                  <a:lnTo>
                    <a:pt x="146" y="223"/>
                  </a:lnTo>
                  <a:lnTo>
                    <a:pt x="164" y="149"/>
                  </a:lnTo>
                  <a:lnTo>
                    <a:pt x="158" y="94"/>
                  </a:lnTo>
                  <a:lnTo>
                    <a:pt x="158" y="0"/>
                  </a:lnTo>
                  <a:lnTo>
                    <a:pt x="108" y="142"/>
                  </a:lnTo>
                  <a:lnTo>
                    <a:pt x="63" y="274"/>
                  </a:lnTo>
                  <a:lnTo>
                    <a:pt x="32" y="416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3" name="Freeform 143"/>
            <p:cNvSpPr>
              <a:spLocks/>
            </p:cNvSpPr>
            <p:nvPr/>
          </p:nvSpPr>
          <p:spPr bwMode="auto">
            <a:xfrm>
              <a:off x="2748" y="3750"/>
              <a:ext cx="32" cy="12"/>
            </a:xfrm>
            <a:custGeom>
              <a:avLst/>
              <a:gdLst>
                <a:gd name="T0" fmla="*/ 26 w 294"/>
                <a:gd name="T1" fmla="*/ 6 h 96"/>
                <a:gd name="T2" fmla="*/ 19 w 294"/>
                <a:gd name="T3" fmla="*/ 2 h 96"/>
                <a:gd name="T4" fmla="*/ 12 w 294"/>
                <a:gd name="T5" fmla="*/ 1 h 96"/>
                <a:gd name="T6" fmla="*/ 4 w 294"/>
                <a:gd name="T7" fmla="*/ 0 h 96"/>
                <a:gd name="T8" fmla="*/ 0 w 294"/>
                <a:gd name="T9" fmla="*/ 1 h 96"/>
                <a:gd name="T10" fmla="*/ 2 w 294"/>
                <a:gd name="T11" fmla="*/ 5 h 96"/>
                <a:gd name="T12" fmla="*/ 5 w 294"/>
                <a:gd name="T13" fmla="*/ 7 h 96"/>
                <a:gd name="T14" fmla="*/ 13 w 294"/>
                <a:gd name="T15" fmla="*/ 10 h 96"/>
                <a:gd name="T16" fmla="*/ 24 w 294"/>
                <a:gd name="T17" fmla="*/ 12 h 96"/>
                <a:gd name="T18" fmla="*/ 32 w 294"/>
                <a:gd name="T19" fmla="*/ 11 h 96"/>
                <a:gd name="T20" fmla="*/ 26 w 294"/>
                <a:gd name="T21" fmla="*/ 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4"/>
                <a:gd name="T34" fmla="*/ 0 h 96"/>
                <a:gd name="T35" fmla="*/ 294 w 294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4" h="96">
                  <a:moveTo>
                    <a:pt x="236" y="47"/>
                  </a:moveTo>
                  <a:lnTo>
                    <a:pt x="170" y="19"/>
                  </a:lnTo>
                  <a:lnTo>
                    <a:pt x="112" y="4"/>
                  </a:lnTo>
                  <a:lnTo>
                    <a:pt x="33" y="0"/>
                  </a:lnTo>
                  <a:lnTo>
                    <a:pt x="0" y="6"/>
                  </a:lnTo>
                  <a:lnTo>
                    <a:pt x="15" y="37"/>
                  </a:lnTo>
                  <a:lnTo>
                    <a:pt x="45" y="60"/>
                  </a:lnTo>
                  <a:lnTo>
                    <a:pt x="115" y="79"/>
                  </a:lnTo>
                  <a:lnTo>
                    <a:pt x="223" y="96"/>
                  </a:lnTo>
                  <a:lnTo>
                    <a:pt x="294" y="91"/>
                  </a:lnTo>
                  <a:lnTo>
                    <a:pt x="236" y="4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4" name="Freeform 144"/>
            <p:cNvSpPr>
              <a:spLocks/>
            </p:cNvSpPr>
            <p:nvPr/>
          </p:nvSpPr>
          <p:spPr bwMode="auto">
            <a:xfrm>
              <a:off x="2721" y="3756"/>
              <a:ext cx="19" cy="27"/>
            </a:xfrm>
            <a:custGeom>
              <a:avLst/>
              <a:gdLst>
                <a:gd name="T0" fmla="*/ 9 w 178"/>
                <a:gd name="T1" fmla="*/ 7 h 214"/>
                <a:gd name="T2" fmla="*/ 6 w 178"/>
                <a:gd name="T3" fmla="*/ 2 h 214"/>
                <a:gd name="T4" fmla="*/ 3 w 178"/>
                <a:gd name="T5" fmla="*/ 0 h 214"/>
                <a:gd name="T6" fmla="*/ 0 w 178"/>
                <a:gd name="T7" fmla="*/ 1 h 214"/>
                <a:gd name="T8" fmla="*/ 0 w 178"/>
                <a:gd name="T9" fmla="*/ 4 h 214"/>
                <a:gd name="T10" fmla="*/ 1 w 178"/>
                <a:gd name="T11" fmla="*/ 10 h 214"/>
                <a:gd name="T12" fmla="*/ 4 w 178"/>
                <a:gd name="T13" fmla="*/ 14 h 214"/>
                <a:gd name="T14" fmla="*/ 8 w 178"/>
                <a:gd name="T15" fmla="*/ 19 h 214"/>
                <a:gd name="T16" fmla="*/ 12 w 178"/>
                <a:gd name="T17" fmla="*/ 23 h 214"/>
                <a:gd name="T18" fmla="*/ 19 w 178"/>
                <a:gd name="T19" fmla="*/ 27 h 214"/>
                <a:gd name="T20" fmla="*/ 13 w 178"/>
                <a:gd name="T21" fmla="*/ 19 h 214"/>
                <a:gd name="T22" fmla="*/ 11 w 178"/>
                <a:gd name="T23" fmla="*/ 14 h 214"/>
                <a:gd name="T24" fmla="*/ 9 w 178"/>
                <a:gd name="T25" fmla="*/ 7 h 2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8"/>
                <a:gd name="T40" fmla="*/ 0 h 214"/>
                <a:gd name="T41" fmla="*/ 178 w 178"/>
                <a:gd name="T42" fmla="*/ 214 h 2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8" h="214">
                  <a:moveTo>
                    <a:pt x="81" y="58"/>
                  </a:moveTo>
                  <a:lnTo>
                    <a:pt x="59" y="13"/>
                  </a:lnTo>
                  <a:lnTo>
                    <a:pt x="26" y="0"/>
                  </a:lnTo>
                  <a:lnTo>
                    <a:pt x="3" y="10"/>
                  </a:lnTo>
                  <a:lnTo>
                    <a:pt x="0" y="35"/>
                  </a:lnTo>
                  <a:lnTo>
                    <a:pt x="14" y="76"/>
                  </a:lnTo>
                  <a:lnTo>
                    <a:pt x="41" y="114"/>
                  </a:lnTo>
                  <a:lnTo>
                    <a:pt x="72" y="149"/>
                  </a:lnTo>
                  <a:lnTo>
                    <a:pt x="114" y="183"/>
                  </a:lnTo>
                  <a:lnTo>
                    <a:pt x="178" y="214"/>
                  </a:lnTo>
                  <a:lnTo>
                    <a:pt x="120" y="152"/>
                  </a:lnTo>
                  <a:lnTo>
                    <a:pt x="101" y="108"/>
                  </a:lnTo>
                  <a:lnTo>
                    <a:pt x="81" y="58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5" name="Freeform 145"/>
            <p:cNvSpPr>
              <a:spLocks/>
            </p:cNvSpPr>
            <p:nvPr/>
          </p:nvSpPr>
          <p:spPr bwMode="auto">
            <a:xfrm>
              <a:off x="2753" y="3615"/>
              <a:ext cx="47" cy="32"/>
            </a:xfrm>
            <a:custGeom>
              <a:avLst/>
              <a:gdLst>
                <a:gd name="T0" fmla="*/ 0 w 425"/>
                <a:gd name="T1" fmla="*/ 32 h 259"/>
                <a:gd name="T2" fmla="*/ 1 w 425"/>
                <a:gd name="T3" fmla="*/ 19 h 259"/>
                <a:gd name="T4" fmla="*/ 11 w 425"/>
                <a:gd name="T5" fmla="*/ 14 h 259"/>
                <a:gd name="T6" fmla="*/ 25 w 425"/>
                <a:gd name="T7" fmla="*/ 9 h 259"/>
                <a:gd name="T8" fmla="*/ 34 w 425"/>
                <a:gd name="T9" fmla="*/ 4 h 259"/>
                <a:gd name="T10" fmla="*/ 43 w 425"/>
                <a:gd name="T11" fmla="*/ 0 h 259"/>
                <a:gd name="T12" fmla="*/ 47 w 425"/>
                <a:gd name="T13" fmla="*/ 9 h 259"/>
                <a:gd name="T14" fmla="*/ 38 w 425"/>
                <a:gd name="T15" fmla="*/ 15 h 259"/>
                <a:gd name="T16" fmla="*/ 28 w 425"/>
                <a:gd name="T17" fmla="*/ 18 h 259"/>
                <a:gd name="T18" fmla="*/ 20 w 425"/>
                <a:gd name="T19" fmla="*/ 21 h 259"/>
                <a:gd name="T20" fmla="*/ 11 w 425"/>
                <a:gd name="T21" fmla="*/ 27 h 259"/>
                <a:gd name="T22" fmla="*/ 0 w 425"/>
                <a:gd name="T23" fmla="*/ 32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5"/>
                <a:gd name="T37" fmla="*/ 0 h 259"/>
                <a:gd name="T38" fmla="*/ 425 w 425"/>
                <a:gd name="T39" fmla="*/ 259 h 2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5" h="259">
                  <a:moveTo>
                    <a:pt x="0" y="259"/>
                  </a:moveTo>
                  <a:lnTo>
                    <a:pt x="13" y="152"/>
                  </a:lnTo>
                  <a:lnTo>
                    <a:pt x="102" y="115"/>
                  </a:lnTo>
                  <a:lnTo>
                    <a:pt x="223" y="69"/>
                  </a:lnTo>
                  <a:lnTo>
                    <a:pt x="309" y="35"/>
                  </a:lnTo>
                  <a:lnTo>
                    <a:pt x="392" y="0"/>
                  </a:lnTo>
                  <a:lnTo>
                    <a:pt x="425" y="75"/>
                  </a:lnTo>
                  <a:lnTo>
                    <a:pt x="347" y="118"/>
                  </a:lnTo>
                  <a:lnTo>
                    <a:pt x="256" y="149"/>
                  </a:lnTo>
                  <a:lnTo>
                    <a:pt x="184" y="169"/>
                  </a:lnTo>
                  <a:lnTo>
                    <a:pt x="99" y="215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6" name="Freeform 146"/>
            <p:cNvSpPr>
              <a:spLocks/>
            </p:cNvSpPr>
            <p:nvPr/>
          </p:nvSpPr>
          <p:spPr bwMode="auto">
            <a:xfrm>
              <a:off x="2756" y="3766"/>
              <a:ext cx="98" cy="144"/>
            </a:xfrm>
            <a:custGeom>
              <a:avLst/>
              <a:gdLst>
                <a:gd name="T0" fmla="*/ 44 w 879"/>
                <a:gd name="T1" fmla="*/ 21 h 1157"/>
                <a:gd name="T2" fmla="*/ 62 w 879"/>
                <a:gd name="T3" fmla="*/ 20 h 1157"/>
                <a:gd name="T4" fmla="*/ 72 w 879"/>
                <a:gd name="T5" fmla="*/ 16 h 1157"/>
                <a:gd name="T6" fmla="*/ 76 w 879"/>
                <a:gd name="T7" fmla="*/ 11 h 1157"/>
                <a:gd name="T8" fmla="*/ 76 w 879"/>
                <a:gd name="T9" fmla="*/ 6 h 1157"/>
                <a:gd name="T10" fmla="*/ 79 w 879"/>
                <a:gd name="T11" fmla="*/ 2 h 1157"/>
                <a:gd name="T12" fmla="*/ 89 w 879"/>
                <a:gd name="T13" fmla="*/ 0 h 1157"/>
                <a:gd name="T14" fmla="*/ 98 w 879"/>
                <a:gd name="T15" fmla="*/ 1 h 1157"/>
                <a:gd name="T16" fmla="*/ 87 w 879"/>
                <a:gd name="T17" fmla="*/ 112 h 1157"/>
                <a:gd name="T18" fmla="*/ 79 w 879"/>
                <a:gd name="T19" fmla="*/ 122 h 1157"/>
                <a:gd name="T20" fmla="*/ 69 w 879"/>
                <a:gd name="T21" fmla="*/ 133 h 1157"/>
                <a:gd name="T22" fmla="*/ 55 w 879"/>
                <a:gd name="T23" fmla="*/ 140 h 1157"/>
                <a:gd name="T24" fmla="*/ 38 w 879"/>
                <a:gd name="T25" fmla="*/ 143 h 1157"/>
                <a:gd name="T26" fmla="*/ 16 w 879"/>
                <a:gd name="T27" fmla="*/ 144 h 1157"/>
                <a:gd name="T28" fmla="*/ 3 w 879"/>
                <a:gd name="T29" fmla="*/ 142 h 1157"/>
                <a:gd name="T30" fmla="*/ 0 w 879"/>
                <a:gd name="T31" fmla="*/ 134 h 1157"/>
                <a:gd name="T32" fmla="*/ 2 w 879"/>
                <a:gd name="T33" fmla="*/ 124 h 1157"/>
                <a:gd name="T34" fmla="*/ 11 w 879"/>
                <a:gd name="T35" fmla="*/ 93 h 1157"/>
                <a:gd name="T36" fmla="*/ 19 w 879"/>
                <a:gd name="T37" fmla="*/ 62 h 1157"/>
                <a:gd name="T38" fmla="*/ 22 w 879"/>
                <a:gd name="T39" fmla="*/ 38 h 1157"/>
                <a:gd name="T40" fmla="*/ 22 w 879"/>
                <a:gd name="T41" fmla="*/ 32 h 1157"/>
                <a:gd name="T42" fmla="*/ 27 w 879"/>
                <a:gd name="T43" fmla="*/ 23 h 1157"/>
                <a:gd name="T44" fmla="*/ 33 w 879"/>
                <a:gd name="T45" fmla="*/ 21 h 1157"/>
                <a:gd name="T46" fmla="*/ 44 w 879"/>
                <a:gd name="T47" fmla="*/ 21 h 11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9"/>
                <a:gd name="T73" fmla="*/ 0 h 1157"/>
                <a:gd name="T74" fmla="*/ 879 w 879"/>
                <a:gd name="T75" fmla="*/ 1157 h 11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9" h="1157">
                  <a:moveTo>
                    <a:pt x="392" y="170"/>
                  </a:moveTo>
                  <a:lnTo>
                    <a:pt x="552" y="157"/>
                  </a:lnTo>
                  <a:lnTo>
                    <a:pt x="649" y="132"/>
                  </a:lnTo>
                  <a:lnTo>
                    <a:pt x="680" y="89"/>
                  </a:lnTo>
                  <a:lnTo>
                    <a:pt x="680" y="51"/>
                  </a:lnTo>
                  <a:lnTo>
                    <a:pt x="707" y="19"/>
                  </a:lnTo>
                  <a:lnTo>
                    <a:pt x="796" y="0"/>
                  </a:lnTo>
                  <a:lnTo>
                    <a:pt x="879" y="6"/>
                  </a:lnTo>
                  <a:lnTo>
                    <a:pt x="777" y="902"/>
                  </a:lnTo>
                  <a:lnTo>
                    <a:pt x="707" y="984"/>
                  </a:lnTo>
                  <a:lnTo>
                    <a:pt x="617" y="1065"/>
                  </a:lnTo>
                  <a:lnTo>
                    <a:pt x="489" y="1127"/>
                  </a:lnTo>
                  <a:lnTo>
                    <a:pt x="340" y="1146"/>
                  </a:lnTo>
                  <a:lnTo>
                    <a:pt x="141" y="1157"/>
                  </a:lnTo>
                  <a:lnTo>
                    <a:pt x="25" y="1140"/>
                  </a:lnTo>
                  <a:lnTo>
                    <a:pt x="0" y="1076"/>
                  </a:lnTo>
                  <a:lnTo>
                    <a:pt x="14" y="995"/>
                  </a:lnTo>
                  <a:lnTo>
                    <a:pt x="97" y="745"/>
                  </a:lnTo>
                  <a:lnTo>
                    <a:pt x="166" y="496"/>
                  </a:lnTo>
                  <a:lnTo>
                    <a:pt x="198" y="307"/>
                  </a:lnTo>
                  <a:lnTo>
                    <a:pt x="198" y="257"/>
                  </a:lnTo>
                  <a:lnTo>
                    <a:pt x="244" y="188"/>
                  </a:lnTo>
                  <a:lnTo>
                    <a:pt x="296" y="170"/>
                  </a:lnTo>
                  <a:lnTo>
                    <a:pt x="392" y="17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7" name="Freeform 147"/>
            <p:cNvSpPr>
              <a:spLocks/>
            </p:cNvSpPr>
            <p:nvPr/>
          </p:nvSpPr>
          <p:spPr bwMode="auto">
            <a:xfrm>
              <a:off x="2768" y="3773"/>
              <a:ext cx="84" cy="133"/>
            </a:xfrm>
            <a:custGeom>
              <a:avLst/>
              <a:gdLst>
                <a:gd name="T0" fmla="*/ 29 w 756"/>
                <a:gd name="T1" fmla="*/ 27 h 1062"/>
                <a:gd name="T2" fmla="*/ 45 w 756"/>
                <a:gd name="T3" fmla="*/ 26 h 1062"/>
                <a:gd name="T4" fmla="*/ 61 w 756"/>
                <a:gd name="T5" fmla="*/ 23 h 1062"/>
                <a:gd name="T6" fmla="*/ 71 w 756"/>
                <a:gd name="T7" fmla="*/ 17 h 1062"/>
                <a:gd name="T8" fmla="*/ 77 w 756"/>
                <a:gd name="T9" fmla="*/ 13 h 1062"/>
                <a:gd name="T10" fmla="*/ 84 w 756"/>
                <a:gd name="T11" fmla="*/ 0 h 1062"/>
                <a:gd name="T12" fmla="*/ 73 w 756"/>
                <a:gd name="T13" fmla="*/ 102 h 1062"/>
                <a:gd name="T14" fmla="*/ 66 w 756"/>
                <a:gd name="T15" fmla="*/ 112 h 1062"/>
                <a:gd name="T16" fmla="*/ 58 w 756"/>
                <a:gd name="T17" fmla="*/ 120 h 1062"/>
                <a:gd name="T18" fmla="*/ 48 w 756"/>
                <a:gd name="T19" fmla="*/ 127 h 1062"/>
                <a:gd name="T20" fmla="*/ 40 w 756"/>
                <a:gd name="T21" fmla="*/ 130 h 1062"/>
                <a:gd name="T22" fmla="*/ 29 w 756"/>
                <a:gd name="T23" fmla="*/ 131 h 1062"/>
                <a:gd name="T24" fmla="*/ 19 w 756"/>
                <a:gd name="T25" fmla="*/ 133 h 1062"/>
                <a:gd name="T26" fmla="*/ 8 w 756"/>
                <a:gd name="T27" fmla="*/ 133 h 1062"/>
                <a:gd name="T28" fmla="*/ 3 w 756"/>
                <a:gd name="T29" fmla="*/ 131 h 1062"/>
                <a:gd name="T30" fmla="*/ 0 w 756"/>
                <a:gd name="T31" fmla="*/ 127 h 1062"/>
                <a:gd name="T32" fmla="*/ 1 w 756"/>
                <a:gd name="T33" fmla="*/ 119 h 1062"/>
                <a:gd name="T34" fmla="*/ 9 w 756"/>
                <a:gd name="T35" fmla="*/ 101 h 1062"/>
                <a:gd name="T36" fmla="*/ 21 w 756"/>
                <a:gd name="T37" fmla="*/ 40 h 1062"/>
                <a:gd name="T38" fmla="*/ 23 w 756"/>
                <a:gd name="T39" fmla="*/ 31 h 1062"/>
                <a:gd name="T40" fmla="*/ 29 w 756"/>
                <a:gd name="T41" fmla="*/ 27 h 10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6"/>
                <a:gd name="T64" fmla="*/ 0 h 1062"/>
                <a:gd name="T65" fmla="*/ 756 w 756"/>
                <a:gd name="T66" fmla="*/ 1062 h 10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6" h="1062">
                  <a:moveTo>
                    <a:pt x="261" y="212"/>
                  </a:moveTo>
                  <a:lnTo>
                    <a:pt x="404" y="206"/>
                  </a:lnTo>
                  <a:lnTo>
                    <a:pt x="551" y="181"/>
                  </a:lnTo>
                  <a:lnTo>
                    <a:pt x="640" y="138"/>
                  </a:lnTo>
                  <a:lnTo>
                    <a:pt x="691" y="100"/>
                  </a:lnTo>
                  <a:lnTo>
                    <a:pt x="756" y="0"/>
                  </a:lnTo>
                  <a:lnTo>
                    <a:pt x="660" y="817"/>
                  </a:lnTo>
                  <a:lnTo>
                    <a:pt x="595" y="893"/>
                  </a:lnTo>
                  <a:lnTo>
                    <a:pt x="525" y="962"/>
                  </a:lnTo>
                  <a:lnTo>
                    <a:pt x="436" y="1011"/>
                  </a:lnTo>
                  <a:lnTo>
                    <a:pt x="359" y="1037"/>
                  </a:lnTo>
                  <a:lnTo>
                    <a:pt x="261" y="1049"/>
                  </a:lnTo>
                  <a:lnTo>
                    <a:pt x="173" y="1062"/>
                  </a:lnTo>
                  <a:lnTo>
                    <a:pt x="70" y="1062"/>
                  </a:lnTo>
                  <a:lnTo>
                    <a:pt x="24" y="1049"/>
                  </a:lnTo>
                  <a:lnTo>
                    <a:pt x="0" y="1011"/>
                  </a:lnTo>
                  <a:lnTo>
                    <a:pt x="11" y="951"/>
                  </a:lnTo>
                  <a:lnTo>
                    <a:pt x="77" y="805"/>
                  </a:lnTo>
                  <a:lnTo>
                    <a:pt x="187" y="319"/>
                  </a:lnTo>
                  <a:lnTo>
                    <a:pt x="205" y="250"/>
                  </a:lnTo>
                  <a:lnTo>
                    <a:pt x="261" y="2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12" name="Group 148"/>
          <p:cNvGrpSpPr>
            <a:grpSpLocks/>
          </p:cNvGrpSpPr>
          <p:nvPr/>
        </p:nvGrpSpPr>
        <p:grpSpPr bwMode="auto">
          <a:xfrm>
            <a:off x="7504113" y="2887663"/>
            <a:ext cx="676275" cy="379412"/>
            <a:chOff x="2657" y="1019"/>
            <a:chExt cx="859" cy="524"/>
          </a:xfrm>
        </p:grpSpPr>
        <p:sp>
          <p:nvSpPr>
            <p:cNvPr id="72776" name="Freeform 149"/>
            <p:cNvSpPr>
              <a:spLocks/>
            </p:cNvSpPr>
            <p:nvPr/>
          </p:nvSpPr>
          <p:spPr bwMode="auto">
            <a:xfrm>
              <a:off x="3014" y="1284"/>
              <a:ext cx="222" cy="158"/>
            </a:xfrm>
            <a:custGeom>
              <a:avLst/>
              <a:gdLst>
                <a:gd name="T0" fmla="*/ 0 w 886"/>
                <a:gd name="T1" fmla="*/ 95 h 632"/>
                <a:gd name="T2" fmla="*/ 6 w 886"/>
                <a:gd name="T3" fmla="*/ 90 h 632"/>
                <a:gd name="T4" fmla="*/ 12 w 886"/>
                <a:gd name="T5" fmla="*/ 83 h 632"/>
                <a:gd name="T6" fmla="*/ 20 w 886"/>
                <a:gd name="T7" fmla="*/ 77 h 632"/>
                <a:gd name="T8" fmla="*/ 28 w 886"/>
                <a:gd name="T9" fmla="*/ 70 h 632"/>
                <a:gd name="T10" fmla="*/ 36 w 886"/>
                <a:gd name="T11" fmla="*/ 64 h 632"/>
                <a:gd name="T12" fmla="*/ 44 w 886"/>
                <a:gd name="T13" fmla="*/ 58 h 632"/>
                <a:gd name="T14" fmla="*/ 51 w 886"/>
                <a:gd name="T15" fmla="*/ 53 h 632"/>
                <a:gd name="T16" fmla="*/ 63 w 886"/>
                <a:gd name="T17" fmla="*/ 46 h 632"/>
                <a:gd name="T18" fmla="*/ 74 w 886"/>
                <a:gd name="T19" fmla="*/ 40 h 632"/>
                <a:gd name="T20" fmla="*/ 86 w 886"/>
                <a:gd name="T21" fmla="*/ 35 h 632"/>
                <a:gd name="T22" fmla="*/ 100 w 886"/>
                <a:gd name="T23" fmla="*/ 28 h 632"/>
                <a:gd name="T24" fmla="*/ 115 w 886"/>
                <a:gd name="T25" fmla="*/ 21 h 632"/>
                <a:gd name="T26" fmla="*/ 129 w 886"/>
                <a:gd name="T27" fmla="*/ 17 h 632"/>
                <a:gd name="T28" fmla="*/ 145 w 886"/>
                <a:gd name="T29" fmla="*/ 12 h 632"/>
                <a:gd name="T30" fmla="*/ 161 w 886"/>
                <a:gd name="T31" fmla="*/ 7 h 632"/>
                <a:gd name="T32" fmla="*/ 177 w 886"/>
                <a:gd name="T33" fmla="*/ 4 h 632"/>
                <a:gd name="T34" fmla="*/ 201 w 886"/>
                <a:gd name="T35" fmla="*/ 0 h 632"/>
                <a:gd name="T36" fmla="*/ 222 w 886"/>
                <a:gd name="T37" fmla="*/ 62 h 632"/>
                <a:gd name="T38" fmla="*/ 208 w 886"/>
                <a:gd name="T39" fmla="*/ 65 h 632"/>
                <a:gd name="T40" fmla="*/ 188 w 886"/>
                <a:gd name="T41" fmla="*/ 69 h 632"/>
                <a:gd name="T42" fmla="*/ 172 w 886"/>
                <a:gd name="T43" fmla="*/ 73 h 632"/>
                <a:gd name="T44" fmla="*/ 154 w 886"/>
                <a:gd name="T45" fmla="*/ 78 h 632"/>
                <a:gd name="T46" fmla="*/ 140 w 886"/>
                <a:gd name="T47" fmla="*/ 82 h 632"/>
                <a:gd name="T48" fmla="*/ 127 w 886"/>
                <a:gd name="T49" fmla="*/ 87 h 632"/>
                <a:gd name="T50" fmla="*/ 116 w 886"/>
                <a:gd name="T51" fmla="*/ 92 h 632"/>
                <a:gd name="T52" fmla="*/ 104 w 886"/>
                <a:gd name="T53" fmla="*/ 98 h 632"/>
                <a:gd name="T54" fmla="*/ 94 w 886"/>
                <a:gd name="T55" fmla="*/ 103 h 632"/>
                <a:gd name="T56" fmla="*/ 83 w 886"/>
                <a:gd name="T57" fmla="*/ 109 h 632"/>
                <a:gd name="T58" fmla="*/ 74 w 886"/>
                <a:gd name="T59" fmla="*/ 115 h 632"/>
                <a:gd name="T60" fmla="*/ 65 w 886"/>
                <a:gd name="T61" fmla="*/ 120 h 632"/>
                <a:gd name="T62" fmla="*/ 58 w 886"/>
                <a:gd name="T63" fmla="*/ 125 h 632"/>
                <a:gd name="T64" fmla="*/ 50 w 886"/>
                <a:gd name="T65" fmla="*/ 132 h 632"/>
                <a:gd name="T66" fmla="*/ 44 w 886"/>
                <a:gd name="T67" fmla="*/ 137 h 632"/>
                <a:gd name="T68" fmla="*/ 36 w 886"/>
                <a:gd name="T69" fmla="*/ 143 h 632"/>
                <a:gd name="T70" fmla="*/ 31 w 886"/>
                <a:gd name="T71" fmla="*/ 148 h 632"/>
                <a:gd name="T72" fmla="*/ 27 w 886"/>
                <a:gd name="T73" fmla="*/ 152 h 632"/>
                <a:gd name="T74" fmla="*/ 21 w 886"/>
                <a:gd name="T75" fmla="*/ 158 h 632"/>
                <a:gd name="T76" fmla="*/ 0 w 886"/>
                <a:gd name="T77" fmla="*/ 95 h 6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6"/>
                <a:gd name="T118" fmla="*/ 0 h 632"/>
                <a:gd name="T119" fmla="*/ 886 w 886"/>
                <a:gd name="T120" fmla="*/ 632 h 6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6" h="632">
                  <a:moveTo>
                    <a:pt x="0" y="382"/>
                  </a:moveTo>
                  <a:lnTo>
                    <a:pt x="23" y="359"/>
                  </a:lnTo>
                  <a:lnTo>
                    <a:pt x="49" y="333"/>
                  </a:lnTo>
                  <a:lnTo>
                    <a:pt x="78" y="308"/>
                  </a:lnTo>
                  <a:lnTo>
                    <a:pt x="111" y="280"/>
                  </a:lnTo>
                  <a:lnTo>
                    <a:pt x="144" y="255"/>
                  </a:lnTo>
                  <a:lnTo>
                    <a:pt x="176" y="233"/>
                  </a:lnTo>
                  <a:lnTo>
                    <a:pt x="205" y="214"/>
                  </a:lnTo>
                  <a:lnTo>
                    <a:pt x="253" y="186"/>
                  </a:lnTo>
                  <a:lnTo>
                    <a:pt x="296" y="162"/>
                  </a:lnTo>
                  <a:lnTo>
                    <a:pt x="344" y="138"/>
                  </a:lnTo>
                  <a:lnTo>
                    <a:pt x="400" y="111"/>
                  </a:lnTo>
                  <a:lnTo>
                    <a:pt x="460" y="86"/>
                  </a:lnTo>
                  <a:lnTo>
                    <a:pt x="514" y="67"/>
                  </a:lnTo>
                  <a:lnTo>
                    <a:pt x="577" y="49"/>
                  </a:lnTo>
                  <a:lnTo>
                    <a:pt x="642" y="30"/>
                  </a:lnTo>
                  <a:lnTo>
                    <a:pt x="706" y="17"/>
                  </a:lnTo>
                  <a:lnTo>
                    <a:pt x="803" y="0"/>
                  </a:lnTo>
                  <a:lnTo>
                    <a:pt x="886" y="250"/>
                  </a:lnTo>
                  <a:lnTo>
                    <a:pt x="830" y="259"/>
                  </a:lnTo>
                  <a:lnTo>
                    <a:pt x="752" y="274"/>
                  </a:lnTo>
                  <a:lnTo>
                    <a:pt x="685" y="292"/>
                  </a:lnTo>
                  <a:lnTo>
                    <a:pt x="615" y="311"/>
                  </a:lnTo>
                  <a:lnTo>
                    <a:pt x="560" y="329"/>
                  </a:lnTo>
                  <a:lnTo>
                    <a:pt x="508" y="350"/>
                  </a:lnTo>
                  <a:lnTo>
                    <a:pt x="462" y="368"/>
                  </a:lnTo>
                  <a:lnTo>
                    <a:pt x="416" y="391"/>
                  </a:lnTo>
                  <a:lnTo>
                    <a:pt x="376" y="413"/>
                  </a:lnTo>
                  <a:lnTo>
                    <a:pt x="331" y="436"/>
                  </a:lnTo>
                  <a:lnTo>
                    <a:pt x="294" y="460"/>
                  </a:lnTo>
                  <a:lnTo>
                    <a:pt x="260" y="482"/>
                  </a:lnTo>
                  <a:lnTo>
                    <a:pt x="231" y="502"/>
                  </a:lnTo>
                  <a:lnTo>
                    <a:pt x="199" y="527"/>
                  </a:lnTo>
                  <a:lnTo>
                    <a:pt x="174" y="549"/>
                  </a:lnTo>
                  <a:lnTo>
                    <a:pt x="145" y="570"/>
                  </a:lnTo>
                  <a:lnTo>
                    <a:pt x="123" y="591"/>
                  </a:lnTo>
                  <a:lnTo>
                    <a:pt x="106" y="608"/>
                  </a:lnTo>
                  <a:lnTo>
                    <a:pt x="83" y="63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7" name="Line 150"/>
            <p:cNvSpPr>
              <a:spLocks noChangeShapeType="1"/>
            </p:cNvSpPr>
            <p:nvPr/>
          </p:nvSpPr>
          <p:spPr bwMode="auto">
            <a:xfrm flipH="1">
              <a:off x="3069" y="1247"/>
              <a:ext cx="88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8" name="Line 151"/>
            <p:cNvSpPr>
              <a:spLocks noChangeShapeType="1"/>
            </p:cNvSpPr>
            <p:nvPr/>
          </p:nvSpPr>
          <p:spPr bwMode="auto">
            <a:xfrm flipH="1" flipV="1">
              <a:off x="3062" y="1285"/>
              <a:ext cx="108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79" name="Line 152"/>
            <p:cNvSpPr>
              <a:spLocks noChangeShapeType="1"/>
            </p:cNvSpPr>
            <p:nvPr/>
          </p:nvSpPr>
          <p:spPr bwMode="auto">
            <a:xfrm>
              <a:off x="3157" y="1245"/>
              <a:ext cx="13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0" name="Line 153"/>
            <p:cNvSpPr>
              <a:spLocks noChangeShapeType="1"/>
            </p:cNvSpPr>
            <p:nvPr/>
          </p:nvSpPr>
          <p:spPr bwMode="auto">
            <a:xfrm flipH="1">
              <a:off x="3068" y="1320"/>
              <a:ext cx="102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1" name="Line 154"/>
            <p:cNvSpPr>
              <a:spLocks noChangeShapeType="1"/>
            </p:cNvSpPr>
            <p:nvPr/>
          </p:nvSpPr>
          <p:spPr bwMode="auto">
            <a:xfrm flipH="1" flipV="1">
              <a:off x="3060" y="1284"/>
              <a:ext cx="9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2" name="Line 155"/>
            <p:cNvSpPr>
              <a:spLocks noChangeShapeType="1"/>
            </p:cNvSpPr>
            <p:nvPr/>
          </p:nvSpPr>
          <p:spPr bwMode="auto">
            <a:xfrm flipV="1">
              <a:off x="2947" y="1214"/>
              <a:ext cx="273" cy="133"/>
            </a:xfrm>
            <a:prstGeom prst="line">
              <a:avLst/>
            </a:prstGeom>
            <a:noFill/>
            <a:ln w="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Line 156"/>
            <p:cNvSpPr>
              <a:spLocks noChangeShapeType="1"/>
            </p:cNvSpPr>
            <p:nvPr/>
          </p:nvSpPr>
          <p:spPr bwMode="auto">
            <a:xfrm flipV="1">
              <a:off x="2944" y="1214"/>
              <a:ext cx="277" cy="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4" name="Freeform 157"/>
            <p:cNvSpPr>
              <a:spLocks/>
            </p:cNvSpPr>
            <p:nvPr/>
          </p:nvSpPr>
          <p:spPr bwMode="auto">
            <a:xfrm>
              <a:off x="2941" y="1140"/>
              <a:ext cx="166" cy="134"/>
            </a:xfrm>
            <a:custGeom>
              <a:avLst/>
              <a:gdLst>
                <a:gd name="T0" fmla="*/ 0 w 665"/>
                <a:gd name="T1" fmla="*/ 63 h 539"/>
                <a:gd name="T2" fmla="*/ 120 w 665"/>
                <a:gd name="T3" fmla="*/ 0 h 539"/>
                <a:gd name="T4" fmla="*/ 166 w 665"/>
                <a:gd name="T5" fmla="*/ 71 h 539"/>
                <a:gd name="T6" fmla="*/ 47 w 665"/>
                <a:gd name="T7" fmla="*/ 134 h 539"/>
                <a:gd name="T8" fmla="*/ 0 w 665"/>
                <a:gd name="T9" fmla="*/ 63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5"/>
                <a:gd name="T16" fmla="*/ 0 h 539"/>
                <a:gd name="T17" fmla="*/ 665 w 665"/>
                <a:gd name="T18" fmla="*/ 539 h 5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5" h="539">
                  <a:moveTo>
                    <a:pt x="0" y="254"/>
                  </a:moveTo>
                  <a:lnTo>
                    <a:pt x="481" y="0"/>
                  </a:lnTo>
                  <a:lnTo>
                    <a:pt x="665" y="287"/>
                  </a:lnTo>
                  <a:lnTo>
                    <a:pt x="187" y="539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BFD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5" name="Freeform 158"/>
            <p:cNvSpPr>
              <a:spLocks/>
            </p:cNvSpPr>
            <p:nvPr/>
          </p:nvSpPr>
          <p:spPr bwMode="auto">
            <a:xfrm>
              <a:off x="3061" y="1140"/>
              <a:ext cx="90" cy="80"/>
            </a:xfrm>
            <a:custGeom>
              <a:avLst/>
              <a:gdLst>
                <a:gd name="T0" fmla="*/ 0 w 360"/>
                <a:gd name="T1" fmla="*/ 0 h 321"/>
                <a:gd name="T2" fmla="*/ 66 w 360"/>
                <a:gd name="T3" fmla="*/ 42 h 321"/>
                <a:gd name="T4" fmla="*/ 90 w 360"/>
                <a:gd name="T5" fmla="*/ 80 h 321"/>
                <a:gd name="T6" fmla="*/ 46 w 360"/>
                <a:gd name="T7" fmla="*/ 71 h 321"/>
                <a:gd name="T8" fmla="*/ 0 w 360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21"/>
                <a:gd name="T17" fmla="*/ 360 w 360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21">
                  <a:moveTo>
                    <a:pt x="0" y="0"/>
                  </a:moveTo>
                  <a:lnTo>
                    <a:pt x="264" y="168"/>
                  </a:lnTo>
                  <a:lnTo>
                    <a:pt x="360" y="321"/>
                  </a:lnTo>
                  <a:lnTo>
                    <a:pt x="184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6" name="Freeform 159"/>
            <p:cNvSpPr>
              <a:spLocks/>
            </p:cNvSpPr>
            <p:nvPr/>
          </p:nvSpPr>
          <p:spPr bwMode="auto">
            <a:xfrm>
              <a:off x="2988" y="1211"/>
              <a:ext cx="162" cy="63"/>
            </a:xfrm>
            <a:custGeom>
              <a:avLst/>
              <a:gdLst>
                <a:gd name="T0" fmla="*/ 0 w 648"/>
                <a:gd name="T1" fmla="*/ 63 h 252"/>
                <a:gd name="T2" fmla="*/ 119 w 648"/>
                <a:gd name="T3" fmla="*/ 0 h 252"/>
                <a:gd name="T4" fmla="*/ 162 w 648"/>
                <a:gd name="T5" fmla="*/ 8 h 252"/>
                <a:gd name="T6" fmla="*/ 72 w 648"/>
                <a:gd name="T7" fmla="*/ 52 h 252"/>
                <a:gd name="T8" fmla="*/ 0 w 648"/>
                <a:gd name="T9" fmla="*/ 63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252"/>
                <a:gd name="T17" fmla="*/ 648 w 648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252">
                  <a:moveTo>
                    <a:pt x="0" y="252"/>
                  </a:moveTo>
                  <a:lnTo>
                    <a:pt x="476" y="0"/>
                  </a:lnTo>
                  <a:lnTo>
                    <a:pt x="648" y="32"/>
                  </a:lnTo>
                  <a:lnTo>
                    <a:pt x="288" y="207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7" name="Oval 160"/>
            <p:cNvSpPr>
              <a:spLocks noChangeArrowheads="1"/>
            </p:cNvSpPr>
            <p:nvPr/>
          </p:nvSpPr>
          <p:spPr bwMode="auto">
            <a:xfrm>
              <a:off x="2971" y="1190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788" name="Oval 161"/>
            <p:cNvSpPr>
              <a:spLocks noChangeArrowheads="1"/>
            </p:cNvSpPr>
            <p:nvPr/>
          </p:nvSpPr>
          <p:spPr bwMode="auto">
            <a:xfrm>
              <a:off x="3019" y="1171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789" name="Freeform 162"/>
            <p:cNvSpPr>
              <a:spLocks/>
            </p:cNvSpPr>
            <p:nvPr/>
          </p:nvSpPr>
          <p:spPr bwMode="auto">
            <a:xfrm>
              <a:off x="2657" y="1266"/>
              <a:ext cx="348" cy="277"/>
            </a:xfrm>
            <a:custGeom>
              <a:avLst/>
              <a:gdLst>
                <a:gd name="T0" fmla="*/ 0 w 1394"/>
                <a:gd name="T1" fmla="*/ 129 h 1110"/>
                <a:gd name="T2" fmla="*/ 249 w 1394"/>
                <a:gd name="T3" fmla="*/ 0 h 1110"/>
                <a:gd name="T4" fmla="*/ 348 w 1394"/>
                <a:gd name="T5" fmla="*/ 148 h 1110"/>
                <a:gd name="T6" fmla="*/ 99 w 1394"/>
                <a:gd name="T7" fmla="*/ 277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8" y="0"/>
                  </a:lnTo>
                  <a:lnTo>
                    <a:pt x="1394" y="595"/>
                  </a:lnTo>
                  <a:lnTo>
                    <a:pt x="397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0" name="Line 163"/>
            <p:cNvSpPr>
              <a:spLocks noChangeShapeType="1"/>
            </p:cNvSpPr>
            <p:nvPr/>
          </p:nvSpPr>
          <p:spPr bwMode="auto">
            <a:xfrm>
              <a:off x="2865" y="1289"/>
              <a:ext cx="98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1" name="Line 164"/>
            <p:cNvSpPr>
              <a:spLocks noChangeShapeType="1"/>
            </p:cNvSpPr>
            <p:nvPr/>
          </p:nvSpPr>
          <p:spPr bwMode="auto">
            <a:xfrm>
              <a:off x="2823" y="1311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2" name="Line 165"/>
            <p:cNvSpPr>
              <a:spLocks noChangeShapeType="1"/>
            </p:cNvSpPr>
            <p:nvPr/>
          </p:nvSpPr>
          <p:spPr bwMode="auto">
            <a:xfrm>
              <a:off x="2782" y="1332"/>
              <a:ext cx="98" cy="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3" name="Line 166"/>
            <p:cNvSpPr>
              <a:spLocks noChangeShapeType="1"/>
            </p:cNvSpPr>
            <p:nvPr/>
          </p:nvSpPr>
          <p:spPr bwMode="auto">
            <a:xfrm>
              <a:off x="2740" y="1351"/>
              <a:ext cx="100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4" name="Line 167"/>
            <p:cNvSpPr>
              <a:spLocks noChangeShapeType="1"/>
            </p:cNvSpPr>
            <p:nvPr/>
          </p:nvSpPr>
          <p:spPr bwMode="auto">
            <a:xfrm>
              <a:off x="2700" y="1373"/>
              <a:ext cx="98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5" name="Line 168"/>
            <p:cNvSpPr>
              <a:spLocks noChangeShapeType="1"/>
            </p:cNvSpPr>
            <p:nvPr/>
          </p:nvSpPr>
          <p:spPr bwMode="auto">
            <a:xfrm flipV="1">
              <a:off x="2679" y="1298"/>
              <a:ext cx="246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6" name="Line 169"/>
            <p:cNvSpPr>
              <a:spLocks noChangeShapeType="1"/>
            </p:cNvSpPr>
            <p:nvPr/>
          </p:nvSpPr>
          <p:spPr bwMode="auto">
            <a:xfrm flipV="1">
              <a:off x="2699" y="1326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7" name="Line 170"/>
            <p:cNvSpPr>
              <a:spLocks noChangeShapeType="1"/>
            </p:cNvSpPr>
            <p:nvPr/>
          </p:nvSpPr>
          <p:spPr bwMode="auto">
            <a:xfrm flipV="1">
              <a:off x="2718" y="1356"/>
              <a:ext cx="246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8" name="Line 171"/>
            <p:cNvSpPr>
              <a:spLocks noChangeShapeType="1"/>
            </p:cNvSpPr>
            <p:nvPr/>
          </p:nvSpPr>
          <p:spPr bwMode="auto">
            <a:xfrm flipV="1">
              <a:off x="2737" y="1385"/>
              <a:ext cx="245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9" name="Freeform 172"/>
            <p:cNvSpPr>
              <a:spLocks/>
            </p:cNvSpPr>
            <p:nvPr/>
          </p:nvSpPr>
          <p:spPr bwMode="auto">
            <a:xfrm>
              <a:off x="3167" y="1019"/>
              <a:ext cx="349" cy="278"/>
            </a:xfrm>
            <a:custGeom>
              <a:avLst/>
              <a:gdLst>
                <a:gd name="T0" fmla="*/ 0 w 1394"/>
                <a:gd name="T1" fmla="*/ 129 h 1110"/>
                <a:gd name="T2" fmla="*/ 250 w 1394"/>
                <a:gd name="T3" fmla="*/ 0 h 1110"/>
                <a:gd name="T4" fmla="*/ 349 w 1394"/>
                <a:gd name="T5" fmla="*/ 149 h 1110"/>
                <a:gd name="T6" fmla="*/ 99 w 1394"/>
                <a:gd name="T7" fmla="*/ 278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7" y="0"/>
                  </a:lnTo>
                  <a:lnTo>
                    <a:pt x="1394" y="595"/>
                  </a:lnTo>
                  <a:lnTo>
                    <a:pt x="396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00" name="Line 173"/>
            <p:cNvSpPr>
              <a:spLocks noChangeShapeType="1"/>
            </p:cNvSpPr>
            <p:nvPr/>
          </p:nvSpPr>
          <p:spPr bwMode="auto">
            <a:xfrm>
              <a:off x="3375" y="1043"/>
              <a:ext cx="99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1" name="Line 174"/>
            <p:cNvSpPr>
              <a:spLocks noChangeShapeType="1"/>
            </p:cNvSpPr>
            <p:nvPr/>
          </p:nvSpPr>
          <p:spPr bwMode="auto">
            <a:xfrm>
              <a:off x="3334" y="1065"/>
              <a:ext cx="97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2" name="Line 175"/>
            <p:cNvSpPr>
              <a:spLocks noChangeShapeType="1"/>
            </p:cNvSpPr>
            <p:nvPr/>
          </p:nvSpPr>
          <p:spPr bwMode="auto">
            <a:xfrm>
              <a:off x="3293" y="1086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3" name="Line 176"/>
            <p:cNvSpPr>
              <a:spLocks noChangeShapeType="1"/>
            </p:cNvSpPr>
            <p:nvPr/>
          </p:nvSpPr>
          <p:spPr bwMode="auto">
            <a:xfrm>
              <a:off x="3250" y="1104"/>
              <a:ext cx="101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4" name="Line 177"/>
            <p:cNvSpPr>
              <a:spLocks noChangeShapeType="1"/>
            </p:cNvSpPr>
            <p:nvPr/>
          </p:nvSpPr>
          <p:spPr bwMode="auto">
            <a:xfrm>
              <a:off x="3211" y="1127"/>
              <a:ext cx="97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5" name="Line 178"/>
            <p:cNvSpPr>
              <a:spLocks noChangeShapeType="1"/>
            </p:cNvSpPr>
            <p:nvPr/>
          </p:nvSpPr>
          <p:spPr bwMode="auto">
            <a:xfrm flipV="1">
              <a:off x="3190" y="1052"/>
              <a:ext cx="246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6" name="Line 179"/>
            <p:cNvSpPr>
              <a:spLocks noChangeShapeType="1"/>
            </p:cNvSpPr>
            <p:nvPr/>
          </p:nvSpPr>
          <p:spPr bwMode="auto">
            <a:xfrm flipV="1">
              <a:off x="3210" y="1080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7" name="Line 180"/>
            <p:cNvSpPr>
              <a:spLocks noChangeShapeType="1"/>
            </p:cNvSpPr>
            <p:nvPr/>
          </p:nvSpPr>
          <p:spPr bwMode="auto">
            <a:xfrm flipV="1">
              <a:off x="3228" y="1109"/>
              <a:ext cx="247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8" name="Line 181"/>
            <p:cNvSpPr>
              <a:spLocks noChangeShapeType="1"/>
            </p:cNvSpPr>
            <p:nvPr/>
          </p:nvSpPr>
          <p:spPr bwMode="auto">
            <a:xfrm flipV="1">
              <a:off x="3248" y="1138"/>
              <a:ext cx="245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09" name="Freeform 182"/>
            <p:cNvSpPr>
              <a:spLocks/>
            </p:cNvSpPr>
            <p:nvPr/>
          </p:nvSpPr>
          <p:spPr bwMode="auto">
            <a:xfrm>
              <a:off x="3016" y="1232"/>
              <a:ext cx="80" cy="125"/>
            </a:xfrm>
            <a:custGeom>
              <a:avLst/>
              <a:gdLst>
                <a:gd name="T0" fmla="*/ 28 w 321"/>
                <a:gd name="T1" fmla="*/ 0 h 501"/>
                <a:gd name="T2" fmla="*/ 80 w 321"/>
                <a:gd name="T3" fmla="*/ 0 h 501"/>
                <a:gd name="T4" fmla="*/ 69 w 321"/>
                <a:gd name="T5" fmla="*/ 18 h 501"/>
                <a:gd name="T6" fmla="*/ 64 w 321"/>
                <a:gd name="T7" fmla="*/ 34 h 501"/>
                <a:gd name="T8" fmla="*/ 58 w 321"/>
                <a:gd name="T9" fmla="*/ 54 h 501"/>
                <a:gd name="T10" fmla="*/ 57 w 321"/>
                <a:gd name="T11" fmla="*/ 67 h 501"/>
                <a:gd name="T12" fmla="*/ 56 w 321"/>
                <a:gd name="T13" fmla="*/ 84 h 501"/>
                <a:gd name="T14" fmla="*/ 57 w 321"/>
                <a:gd name="T15" fmla="*/ 94 h 501"/>
                <a:gd name="T16" fmla="*/ 57 w 321"/>
                <a:gd name="T17" fmla="*/ 106 h 501"/>
                <a:gd name="T18" fmla="*/ 59 w 321"/>
                <a:gd name="T19" fmla="*/ 115 h 501"/>
                <a:gd name="T20" fmla="*/ 61 w 321"/>
                <a:gd name="T21" fmla="*/ 125 h 501"/>
                <a:gd name="T22" fmla="*/ 4 w 321"/>
                <a:gd name="T23" fmla="*/ 125 h 501"/>
                <a:gd name="T24" fmla="*/ 3 w 321"/>
                <a:gd name="T25" fmla="*/ 117 h 501"/>
                <a:gd name="T26" fmla="*/ 1 w 321"/>
                <a:gd name="T27" fmla="*/ 107 h 501"/>
                <a:gd name="T28" fmla="*/ 0 w 321"/>
                <a:gd name="T29" fmla="*/ 97 h 501"/>
                <a:gd name="T30" fmla="*/ 0 w 321"/>
                <a:gd name="T31" fmla="*/ 86 h 501"/>
                <a:gd name="T32" fmla="*/ 1 w 321"/>
                <a:gd name="T33" fmla="*/ 77 h 501"/>
                <a:gd name="T34" fmla="*/ 1 w 321"/>
                <a:gd name="T35" fmla="*/ 69 h 501"/>
                <a:gd name="T36" fmla="*/ 2 w 321"/>
                <a:gd name="T37" fmla="*/ 59 h 501"/>
                <a:gd name="T38" fmla="*/ 5 w 321"/>
                <a:gd name="T39" fmla="*/ 49 h 501"/>
                <a:gd name="T40" fmla="*/ 8 w 321"/>
                <a:gd name="T41" fmla="*/ 40 h 501"/>
                <a:gd name="T42" fmla="*/ 12 w 321"/>
                <a:gd name="T43" fmla="*/ 28 h 501"/>
                <a:gd name="T44" fmla="*/ 17 w 321"/>
                <a:gd name="T45" fmla="*/ 18 h 501"/>
                <a:gd name="T46" fmla="*/ 22 w 321"/>
                <a:gd name="T47" fmla="*/ 8 h 501"/>
                <a:gd name="T48" fmla="*/ 28 w 321"/>
                <a:gd name="T49" fmla="*/ 0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501"/>
                <a:gd name="T77" fmla="*/ 321 w 321"/>
                <a:gd name="T78" fmla="*/ 501 h 5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501">
                  <a:moveTo>
                    <a:pt x="111" y="0"/>
                  </a:moveTo>
                  <a:lnTo>
                    <a:pt x="321" y="0"/>
                  </a:lnTo>
                  <a:lnTo>
                    <a:pt x="278" y="71"/>
                  </a:lnTo>
                  <a:lnTo>
                    <a:pt x="255" y="136"/>
                  </a:lnTo>
                  <a:lnTo>
                    <a:pt x="234" y="217"/>
                  </a:lnTo>
                  <a:lnTo>
                    <a:pt x="227" y="268"/>
                  </a:lnTo>
                  <a:lnTo>
                    <a:pt x="225" y="335"/>
                  </a:lnTo>
                  <a:lnTo>
                    <a:pt x="227" y="376"/>
                  </a:lnTo>
                  <a:lnTo>
                    <a:pt x="230" y="423"/>
                  </a:lnTo>
                  <a:lnTo>
                    <a:pt x="236" y="459"/>
                  </a:lnTo>
                  <a:lnTo>
                    <a:pt x="246" y="500"/>
                  </a:lnTo>
                  <a:lnTo>
                    <a:pt x="17" y="501"/>
                  </a:lnTo>
                  <a:lnTo>
                    <a:pt x="11" y="468"/>
                  </a:lnTo>
                  <a:lnTo>
                    <a:pt x="3" y="429"/>
                  </a:lnTo>
                  <a:lnTo>
                    <a:pt x="1" y="388"/>
                  </a:lnTo>
                  <a:lnTo>
                    <a:pt x="0" y="346"/>
                  </a:lnTo>
                  <a:lnTo>
                    <a:pt x="3" y="308"/>
                  </a:lnTo>
                  <a:lnTo>
                    <a:pt x="5" y="276"/>
                  </a:lnTo>
                  <a:lnTo>
                    <a:pt x="10" y="237"/>
                  </a:lnTo>
                  <a:lnTo>
                    <a:pt x="20" y="198"/>
                  </a:lnTo>
                  <a:lnTo>
                    <a:pt x="31" y="159"/>
                  </a:lnTo>
                  <a:lnTo>
                    <a:pt x="48" y="111"/>
                  </a:lnTo>
                  <a:lnTo>
                    <a:pt x="67" y="74"/>
                  </a:lnTo>
                  <a:lnTo>
                    <a:pt x="88" y="3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10" name="Freeform 183"/>
            <p:cNvSpPr>
              <a:spLocks/>
            </p:cNvSpPr>
            <p:nvPr/>
          </p:nvSpPr>
          <p:spPr bwMode="auto">
            <a:xfrm>
              <a:off x="3049" y="1186"/>
              <a:ext cx="135" cy="125"/>
            </a:xfrm>
            <a:custGeom>
              <a:avLst/>
              <a:gdLst>
                <a:gd name="T0" fmla="*/ 0 w 540"/>
                <a:gd name="T1" fmla="*/ 111 h 502"/>
                <a:gd name="T2" fmla="*/ 2 w 540"/>
                <a:gd name="T3" fmla="*/ 102 h 502"/>
                <a:gd name="T4" fmla="*/ 7 w 540"/>
                <a:gd name="T5" fmla="*/ 89 h 502"/>
                <a:gd name="T6" fmla="*/ 12 w 540"/>
                <a:gd name="T7" fmla="*/ 78 h 502"/>
                <a:gd name="T8" fmla="*/ 18 w 540"/>
                <a:gd name="T9" fmla="*/ 66 h 502"/>
                <a:gd name="T10" fmla="*/ 25 w 540"/>
                <a:gd name="T11" fmla="*/ 55 h 502"/>
                <a:gd name="T12" fmla="*/ 33 w 540"/>
                <a:gd name="T13" fmla="*/ 46 h 502"/>
                <a:gd name="T14" fmla="*/ 40 w 540"/>
                <a:gd name="T15" fmla="*/ 37 h 502"/>
                <a:gd name="T16" fmla="*/ 50 w 540"/>
                <a:gd name="T17" fmla="*/ 27 h 502"/>
                <a:gd name="T18" fmla="*/ 57 w 540"/>
                <a:gd name="T19" fmla="*/ 22 h 502"/>
                <a:gd name="T20" fmla="*/ 63 w 540"/>
                <a:gd name="T21" fmla="*/ 17 h 502"/>
                <a:gd name="T22" fmla="*/ 75 w 540"/>
                <a:gd name="T23" fmla="*/ 9 h 502"/>
                <a:gd name="T24" fmla="*/ 83 w 540"/>
                <a:gd name="T25" fmla="*/ 4 h 502"/>
                <a:gd name="T26" fmla="*/ 91 w 540"/>
                <a:gd name="T27" fmla="*/ 0 h 502"/>
                <a:gd name="T28" fmla="*/ 135 w 540"/>
                <a:gd name="T29" fmla="*/ 14 h 502"/>
                <a:gd name="T30" fmla="*/ 122 w 540"/>
                <a:gd name="T31" fmla="*/ 22 h 502"/>
                <a:gd name="T32" fmla="*/ 113 w 540"/>
                <a:gd name="T33" fmla="*/ 27 h 502"/>
                <a:gd name="T34" fmla="*/ 104 w 540"/>
                <a:gd name="T35" fmla="*/ 34 h 502"/>
                <a:gd name="T36" fmla="*/ 96 w 540"/>
                <a:gd name="T37" fmla="*/ 40 h 502"/>
                <a:gd name="T38" fmla="*/ 89 w 540"/>
                <a:gd name="T39" fmla="*/ 46 h 502"/>
                <a:gd name="T40" fmla="*/ 83 w 540"/>
                <a:gd name="T41" fmla="*/ 53 h 502"/>
                <a:gd name="T42" fmla="*/ 76 w 540"/>
                <a:gd name="T43" fmla="*/ 62 h 502"/>
                <a:gd name="T44" fmla="*/ 70 w 540"/>
                <a:gd name="T45" fmla="*/ 70 h 502"/>
                <a:gd name="T46" fmla="*/ 65 w 540"/>
                <a:gd name="T47" fmla="*/ 77 h 502"/>
                <a:gd name="T48" fmla="*/ 59 w 540"/>
                <a:gd name="T49" fmla="*/ 88 h 502"/>
                <a:gd name="T50" fmla="*/ 53 w 540"/>
                <a:gd name="T51" fmla="*/ 98 h 502"/>
                <a:gd name="T52" fmla="*/ 50 w 540"/>
                <a:gd name="T53" fmla="*/ 106 h 502"/>
                <a:gd name="T54" fmla="*/ 46 w 540"/>
                <a:gd name="T55" fmla="*/ 116 h 502"/>
                <a:gd name="T56" fmla="*/ 44 w 540"/>
                <a:gd name="T57" fmla="*/ 125 h 502"/>
                <a:gd name="T58" fmla="*/ 0 w 540"/>
                <a:gd name="T59" fmla="*/ 111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0"/>
                <a:gd name="T91" fmla="*/ 0 h 502"/>
                <a:gd name="T92" fmla="*/ 540 w 540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0" h="502">
                  <a:moveTo>
                    <a:pt x="0" y="445"/>
                  </a:moveTo>
                  <a:lnTo>
                    <a:pt x="10" y="409"/>
                  </a:lnTo>
                  <a:lnTo>
                    <a:pt x="28" y="357"/>
                  </a:lnTo>
                  <a:lnTo>
                    <a:pt x="48" y="313"/>
                  </a:lnTo>
                  <a:lnTo>
                    <a:pt x="74" y="264"/>
                  </a:lnTo>
                  <a:lnTo>
                    <a:pt x="102" y="221"/>
                  </a:lnTo>
                  <a:lnTo>
                    <a:pt x="131" y="183"/>
                  </a:lnTo>
                  <a:lnTo>
                    <a:pt x="161" y="148"/>
                  </a:lnTo>
                  <a:lnTo>
                    <a:pt x="202" y="110"/>
                  </a:lnTo>
                  <a:lnTo>
                    <a:pt x="229" y="87"/>
                  </a:lnTo>
                  <a:lnTo>
                    <a:pt x="254" y="68"/>
                  </a:lnTo>
                  <a:lnTo>
                    <a:pt x="300" y="37"/>
                  </a:lnTo>
                  <a:lnTo>
                    <a:pt x="333" y="16"/>
                  </a:lnTo>
                  <a:lnTo>
                    <a:pt x="365" y="0"/>
                  </a:lnTo>
                  <a:lnTo>
                    <a:pt x="540" y="57"/>
                  </a:lnTo>
                  <a:lnTo>
                    <a:pt x="487" y="87"/>
                  </a:lnTo>
                  <a:lnTo>
                    <a:pt x="452" y="110"/>
                  </a:lnTo>
                  <a:lnTo>
                    <a:pt x="415" y="135"/>
                  </a:lnTo>
                  <a:lnTo>
                    <a:pt x="385" y="162"/>
                  </a:lnTo>
                  <a:lnTo>
                    <a:pt x="356" y="186"/>
                  </a:lnTo>
                  <a:lnTo>
                    <a:pt x="333" y="213"/>
                  </a:lnTo>
                  <a:lnTo>
                    <a:pt x="305" y="247"/>
                  </a:lnTo>
                  <a:lnTo>
                    <a:pt x="279" y="281"/>
                  </a:lnTo>
                  <a:lnTo>
                    <a:pt x="259" y="311"/>
                  </a:lnTo>
                  <a:lnTo>
                    <a:pt x="235" y="353"/>
                  </a:lnTo>
                  <a:lnTo>
                    <a:pt x="213" y="395"/>
                  </a:lnTo>
                  <a:lnTo>
                    <a:pt x="200" y="427"/>
                  </a:lnTo>
                  <a:lnTo>
                    <a:pt x="185" y="465"/>
                  </a:lnTo>
                  <a:lnTo>
                    <a:pt x="178" y="502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3" name="Line 184"/>
          <p:cNvSpPr>
            <a:spLocks noChangeShapeType="1"/>
          </p:cNvSpPr>
          <p:nvPr/>
        </p:nvSpPr>
        <p:spPr bwMode="auto">
          <a:xfrm flipV="1">
            <a:off x="5832475" y="3267075"/>
            <a:ext cx="1671638" cy="1978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185"/>
          <p:cNvSpPr>
            <a:spLocks noChangeShapeType="1"/>
          </p:cNvSpPr>
          <p:nvPr/>
        </p:nvSpPr>
        <p:spPr bwMode="auto">
          <a:xfrm flipH="1">
            <a:off x="7648575" y="3514725"/>
            <a:ext cx="79375" cy="197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86"/>
          <p:cNvSpPr>
            <a:spLocks noChangeShapeType="1"/>
          </p:cNvSpPr>
          <p:nvPr/>
        </p:nvSpPr>
        <p:spPr bwMode="auto">
          <a:xfrm>
            <a:off x="8081963" y="3514725"/>
            <a:ext cx="481012" cy="197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Line 187"/>
          <p:cNvSpPr>
            <a:spLocks noChangeShapeType="1"/>
          </p:cNvSpPr>
          <p:nvPr/>
        </p:nvSpPr>
        <p:spPr bwMode="auto">
          <a:xfrm>
            <a:off x="7897813" y="3514725"/>
            <a:ext cx="171450" cy="193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Text Box 188"/>
          <p:cNvSpPr txBox="1">
            <a:spLocks noChangeArrowheads="1"/>
          </p:cNvSpPr>
          <p:nvPr/>
        </p:nvSpPr>
        <p:spPr bwMode="auto">
          <a:xfrm>
            <a:off x="5076825" y="5986463"/>
            <a:ext cx="1181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SHARED HUB</a:t>
            </a:r>
          </a:p>
        </p:txBody>
      </p:sp>
      <p:sp>
        <p:nvSpPr>
          <p:cNvPr id="72718" name="Line 189"/>
          <p:cNvSpPr>
            <a:spLocks noChangeShapeType="1"/>
          </p:cNvSpPr>
          <p:nvPr/>
        </p:nvSpPr>
        <p:spPr bwMode="auto">
          <a:xfrm flipH="1">
            <a:off x="4343400" y="5653088"/>
            <a:ext cx="6762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Text Box 190"/>
          <p:cNvSpPr txBox="1">
            <a:spLocks noChangeArrowheads="1"/>
          </p:cNvSpPr>
          <p:nvPr/>
        </p:nvSpPr>
        <p:spPr bwMode="auto">
          <a:xfrm>
            <a:off x="7651750" y="2209800"/>
            <a:ext cx="989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SATELLITE</a:t>
            </a:r>
          </a:p>
        </p:txBody>
      </p:sp>
      <p:sp>
        <p:nvSpPr>
          <p:cNvPr id="72720" name="Text Box 191"/>
          <p:cNvSpPr txBox="1">
            <a:spLocks noChangeArrowheads="1"/>
          </p:cNvSpPr>
          <p:nvPr/>
        </p:nvSpPr>
        <p:spPr bwMode="auto">
          <a:xfrm>
            <a:off x="7866063" y="5986463"/>
            <a:ext cx="62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UTs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1" name="Line 192"/>
          <p:cNvSpPr>
            <a:spLocks noChangeShapeType="1"/>
          </p:cNvSpPr>
          <p:nvPr/>
        </p:nvSpPr>
        <p:spPr bwMode="auto">
          <a:xfrm flipV="1">
            <a:off x="1981200" y="5537200"/>
            <a:ext cx="746125" cy="79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Text Box 193"/>
          <p:cNvSpPr txBox="1">
            <a:spLocks noChangeArrowheads="1"/>
          </p:cNvSpPr>
          <p:nvPr/>
        </p:nvSpPr>
        <p:spPr bwMode="auto">
          <a:xfrm>
            <a:off x="2895600" y="5287963"/>
            <a:ext cx="1354138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NETWORK MANAGEMENT CENTER</a:t>
            </a:r>
          </a:p>
        </p:txBody>
      </p:sp>
      <p:grpSp>
        <p:nvGrpSpPr>
          <p:cNvPr id="72723" name="Group 194"/>
          <p:cNvGrpSpPr>
            <a:grpSpLocks/>
          </p:cNvGrpSpPr>
          <p:nvPr/>
        </p:nvGrpSpPr>
        <p:grpSpPr bwMode="auto">
          <a:xfrm>
            <a:off x="7543800" y="5632450"/>
            <a:ext cx="107950" cy="376238"/>
            <a:chOff x="2244" y="3785"/>
            <a:chExt cx="68" cy="237"/>
          </a:xfrm>
        </p:grpSpPr>
        <p:grpSp>
          <p:nvGrpSpPr>
            <p:cNvPr id="72771" name="Group 195"/>
            <p:cNvGrpSpPr>
              <a:grpSpLocks/>
            </p:cNvGrpSpPr>
            <p:nvPr/>
          </p:nvGrpSpPr>
          <p:grpSpPr bwMode="auto">
            <a:xfrm>
              <a:off x="2244" y="3785"/>
              <a:ext cx="68" cy="237"/>
              <a:chOff x="2244" y="3785"/>
              <a:chExt cx="68" cy="237"/>
            </a:xfrm>
          </p:grpSpPr>
          <p:sp>
            <p:nvSpPr>
              <p:cNvPr id="72774" name="Rectangle 196"/>
              <p:cNvSpPr>
                <a:spLocks noChangeArrowheads="1"/>
              </p:cNvSpPr>
              <p:nvPr/>
            </p:nvSpPr>
            <p:spPr bwMode="auto">
              <a:xfrm>
                <a:off x="2265" y="3911"/>
                <a:ext cx="47" cy="11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72775" name="Line 197"/>
              <p:cNvSpPr>
                <a:spLocks noChangeShapeType="1"/>
              </p:cNvSpPr>
              <p:nvPr/>
            </p:nvSpPr>
            <p:spPr bwMode="auto">
              <a:xfrm>
                <a:off x="2244" y="3785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72772" name="Rectangle 198"/>
            <p:cNvSpPr>
              <a:spLocks noChangeArrowheads="1"/>
            </p:cNvSpPr>
            <p:nvPr/>
          </p:nvSpPr>
          <p:spPr bwMode="auto">
            <a:xfrm>
              <a:off x="2265" y="3911"/>
              <a:ext cx="47" cy="11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773" name="Line 199"/>
            <p:cNvSpPr>
              <a:spLocks noChangeShapeType="1"/>
            </p:cNvSpPr>
            <p:nvPr/>
          </p:nvSpPr>
          <p:spPr bwMode="auto">
            <a:xfrm>
              <a:off x="2244" y="3785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72724" name="Group 200"/>
          <p:cNvGrpSpPr>
            <a:grpSpLocks/>
          </p:cNvGrpSpPr>
          <p:nvPr/>
        </p:nvGrpSpPr>
        <p:grpSpPr bwMode="auto">
          <a:xfrm>
            <a:off x="8562975" y="5657850"/>
            <a:ext cx="107950" cy="376238"/>
            <a:chOff x="2340" y="3881"/>
            <a:chExt cx="68" cy="237"/>
          </a:xfrm>
        </p:grpSpPr>
        <p:sp>
          <p:nvSpPr>
            <p:cNvPr id="72769" name="Rectangle 201"/>
            <p:cNvSpPr>
              <a:spLocks noChangeArrowheads="1"/>
            </p:cNvSpPr>
            <p:nvPr/>
          </p:nvSpPr>
          <p:spPr bwMode="auto">
            <a:xfrm>
              <a:off x="2361" y="4007"/>
              <a:ext cx="47" cy="11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770" name="Line 202"/>
            <p:cNvSpPr>
              <a:spLocks noChangeShapeType="1"/>
            </p:cNvSpPr>
            <p:nvPr/>
          </p:nvSpPr>
          <p:spPr bwMode="auto">
            <a:xfrm>
              <a:off x="2340" y="3881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72725" name="Group 203"/>
          <p:cNvGrpSpPr>
            <a:grpSpLocks/>
          </p:cNvGrpSpPr>
          <p:nvPr/>
        </p:nvGrpSpPr>
        <p:grpSpPr bwMode="auto">
          <a:xfrm>
            <a:off x="5743575" y="2882900"/>
            <a:ext cx="676275" cy="379413"/>
            <a:chOff x="2657" y="1019"/>
            <a:chExt cx="859" cy="524"/>
          </a:xfrm>
        </p:grpSpPr>
        <p:sp>
          <p:nvSpPr>
            <p:cNvPr id="72734" name="Freeform 204"/>
            <p:cNvSpPr>
              <a:spLocks/>
            </p:cNvSpPr>
            <p:nvPr/>
          </p:nvSpPr>
          <p:spPr bwMode="auto">
            <a:xfrm>
              <a:off x="3014" y="1284"/>
              <a:ext cx="222" cy="158"/>
            </a:xfrm>
            <a:custGeom>
              <a:avLst/>
              <a:gdLst>
                <a:gd name="T0" fmla="*/ 0 w 886"/>
                <a:gd name="T1" fmla="*/ 95 h 632"/>
                <a:gd name="T2" fmla="*/ 6 w 886"/>
                <a:gd name="T3" fmla="*/ 90 h 632"/>
                <a:gd name="T4" fmla="*/ 12 w 886"/>
                <a:gd name="T5" fmla="*/ 83 h 632"/>
                <a:gd name="T6" fmla="*/ 20 w 886"/>
                <a:gd name="T7" fmla="*/ 77 h 632"/>
                <a:gd name="T8" fmla="*/ 28 w 886"/>
                <a:gd name="T9" fmla="*/ 70 h 632"/>
                <a:gd name="T10" fmla="*/ 36 w 886"/>
                <a:gd name="T11" fmla="*/ 64 h 632"/>
                <a:gd name="T12" fmla="*/ 44 w 886"/>
                <a:gd name="T13" fmla="*/ 58 h 632"/>
                <a:gd name="T14" fmla="*/ 51 w 886"/>
                <a:gd name="T15" fmla="*/ 53 h 632"/>
                <a:gd name="T16" fmla="*/ 63 w 886"/>
                <a:gd name="T17" fmla="*/ 46 h 632"/>
                <a:gd name="T18" fmla="*/ 74 w 886"/>
                <a:gd name="T19" fmla="*/ 40 h 632"/>
                <a:gd name="T20" fmla="*/ 86 w 886"/>
                <a:gd name="T21" fmla="*/ 35 h 632"/>
                <a:gd name="T22" fmla="*/ 100 w 886"/>
                <a:gd name="T23" fmla="*/ 28 h 632"/>
                <a:gd name="T24" fmla="*/ 115 w 886"/>
                <a:gd name="T25" fmla="*/ 21 h 632"/>
                <a:gd name="T26" fmla="*/ 129 w 886"/>
                <a:gd name="T27" fmla="*/ 17 h 632"/>
                <a:gd name="T28" fmla="*/ 145 w 886"/>
                <a:gd name="T29" fmla="*/ 12 h 632"/>
                <a:gd name="T30" fmla="*/ 161 w 886"/>
                <a:gd name="T31" fmla="*/ 7 h 632"/>
                <a:gd name="T32" fmla="*/ 177 w 886"/>
                <a:gd name="T33" fmla="*/ 4 h 632"/>
                <a:gd name="T34" fmla="*/ 201 w 886"/>
                <a:gd name="T35" fmla="*/ 0 h 632"/>
                <a:gd name="T36" fmla="*/ 222 w 886"/>
                <a:gd name="T37" fmla="*/ 62 h 632"/>
                <a:gd name="T38" fmla="*/ 208 w 886"/>
                <a:gd name="T39" fmla="*/ 65 h 632"/>
                <a:gd name="T40" fmla="*/ 188 w 886"/>
                <a:gd name="T41" fmla="*/ 69 h 632"/>
                <a:gd name="T42" fmla="*/ 172 w 886"/>
                <a:gd name="T43" fmla="*/ 73 h 632"/>
                <a:gd name="T44" fmla="*/ 154 w 886"/>
                <a:gd name="T45" fmla="*/ 78 h 632"/>
                <a:gd name="T46" fmla="*/ 140 w 886"/>
                <a:gd name="T47" fmla="*/ 82 h 632"/>
                <a:gd name="T48" fmla="*/ 127 w 886"/>
                <a:gd name="T49" fmla="*/ 87 h 632"/>
                <a:gd name="T50" fmla="*/ 116 w 886"/>
                <a:gd name="T51" fmla="*/ 92 h 632"/>
                <a:gd name="T52" fmla="*/ 104 w 886"/>
                <a:gd name="T53" fmla="*/ 98 h 632"/>
                <a:gd name="T54" fmla="*/ 94 w 886"/>
                <a:gd name="T55" fmla="*/ 103 h 632"/>
                <a:gd name="T56" fmla="*/ 83 w 886"/>
                <a:gd name="T57" fmla="*/ 109 h 632"/>
                <a:gd name="T58" fmla="*/ 74 w 886"/>
                <a:gd name="T59" fmla="*/ 115 h 632"/>
                <a:gd name="T60" fmla="*/ 65 w 886"/>
                <a:gd name="T61" fmla="*/ 120 h 632"/>
                <a:gd name="T62" fmla="*/ 58 w 886"/>
                <a:gd name="T63" fmla="*/ 125 h 632"/>
                <a:gd name="T64" fmla="*/ 50 w 886"/>
                <a:gd name="T65" fmla="*/ 132 h 632"/>
                <a:gd name="T66" fmla="*/ 44 w 886"/>
                <a:gd name="T67" fmla="*/ 137 h 632"/>
                <a:gd name="T68" fmla="*/ 36 w 886"/>
                <a:gd name="T69" fmla="*/ 143 h 632"/>
                <a:gd name="T70" fmla="*/ 31 w 886"/>
                <a:gd name="T71" fmla="*/ 148 h 632"/>
                <a:gd name="T72" fmla="*/ 27 w 886"/>
                <a:gd name="T73" fmla="*/ 152 h 632"/>
                <a:gd name="T74" fmla="*/ 21 w 886"/>
                <a:gd name="T75" fmla="*/ 158 h 632"/>
                <a:gd name="T76" fmla="*/ 0 w 886"/>
                <a:gd name="T77" fmla="*/ 95 h 6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6"/>
                <a:gd name="T118" fmla="*/ 0 h 632"/>
                <a:gd name="T119" fmla="*/ 886 w 886"/>
                <a:gd name="T120" fmla="*/ 632 h 6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6" h="632">
                  <a:moveTo>
                    <a:pt x="0" y="382"/>
                  </a:moveTo>
                  <a:lnTo>
                    <a:pt x="23" y="359"/>
                  </a:lnTo>
                  <a:lnTo>
                    <a:pt x="49" y="333"/>
                  </a:lnTo>
                  <a:lnTo>
                    <a:pt x="78" y="308"/>
                  </a:lnTo>
                  <a:lnTo>
                    <a:pt x="111" y="280"/>
                  </a:lnTo>
                  <a:lnTo>
                    <a:pt x="144" y="255"/>
                  </a:lnTo>
                  <a:lnTo>
                    <a:pt x="176" y="233"/>
                  </a:lnTo>
                  <a:lnTo>
                    <a:pt x="205" y="214"/>
                  </a:lnTo>
                  <a:lnTo>
                    <a:pt x="253" y="186"/>
                  </a:lnTo>
                  <a:lnTo>
                    <a:pt x="296" y="162"/>
                  </a:lnTo>
                  <a:lnTo>
                    <a:pt x="344" y="138"/>
                  </a:lnTo>
                  <a:lnTo>
                    <a:pt x="400" y="111"/>
                  </a:lnTo>
                  <a:lnTo>
                    <a:pt x="460" y="86"/>
                  </a:lnTo>
                  <a:lnTo>
                    <a:pt x="514" y="67"/>
                  </a:lnTo>
                  <a:lnTo>
                    <a:pt x="577" y="49"/>
                  </a:lnTo>
                  <a:lnTo>
                    <a:pt x="642" y="30"/>
                  </a:lnTo>
                  <a:lnTo>
                    <a:pt x="706" y="17"/>
                  </a:lnTo>
                  <a:lnTo>
                    <a:pt x="803" y="0"/>
                  </a:lnTo>
                  <a:lnTo>
                    <a:pt x="886" y="250"/>
                  </a:lnTo>
                  <a:lnTo>
                    <a:pt x="830" y="259"/>
                  </a:lnTo>
                  <a:lnTo>
                    <a:pt x="752" y="274"/>
                  </a:lnTo>
                  <a:lnTo>
                    <a:pt x="685" y="292"/>
                  </a:lnTo>
                  <a:lnTo>
                    <a:pt x="615" y="311"/>
                  </a:lnTo>
                  <a:lnTo>
                    <a:pt x="560" y="329"/>
                  </a:lnTo>
                  <a:lnTo>
                    <a:pt x="508" y="350"/>
                  </a:lnTo>
                  <a:lnTo>
                    <a:pt x="462" y="368"/>
                  </a:lnTo>
                  <a:lnTo>
                    <a:pt x="416" y="391"/>
                  </a:lnTo>
                  <a:lnTo>
                    <a:pt x="376" y="413"/>
                  </a:lnTo>
                  <a:lnTo>
                    <a:pt x="331" y="436"/>
                  </a:lnTo>
                  <a:lnTo>
                    <a:pt x="294" y="460"/>
                  </a:lnTo>
                  <a:lnTo>
                    <a:pt x="260" y="482"/>
                  </a:lnTo>
                  <a:lnTo>
                    <a:pt x="231" y="502"/>
                  </a:lnTo>
                  <a:lnTo>
                    <a:pt x="199" y="527"/>
                  </a:lnTo>
                  <a:lnTo>
                    <a:pt x="174" y="549"/>
                  </a:lnTo>
                  <a:lnTo>
                    <a:pt x="145" y="570"/>
                  </a:lnTo>
                  <a:lnTo>
                    <a:pt x="123" y="591"/>
                  </a:lnTo>
                  <a:lnTo>
                    <a:pt x="106" y="608"/>
                  </a:lnTo>
                  <a:lnTo>
                    <a:pt x="83" y="63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5" name="Line 205"/>
            <p:cNvSpPr>
              <a:spLocks noChangeShapeType="1"/>
            </p:cNvSpPr>
            <p:nvPr/>
          </p:nvSpPr>
          <p:spPr bwMode="auto">
            <a:xfrm flipH="1">
              <a:off x="3069" y="1247"/>
              <a:ext cx="88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6" name="Line 206"/>
            <p:cNvSpPr>
              <a:spLocks noChangeShapeType="1"/>
            </p:cNvSpPr>
            <p:nvPr/>
          </p:nvSpPr>
          <p:spPr bwMode="auto">
            <a:xfrm flipH="1" flipV="1">
              <a:off x="3062" y="1285"/>
              <a:ext cx="108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7" name="Line 207"/>
            <p:cNvSpPr>
              <a:spLocks noChangeShapeType="1"/>
            </p:cNvSpPr>
            <p:nvPr/>
          </p:nvSpPr>
          <p:spPr bwMode="auto">
            <a:xfrm>
              <a:off x="3157" y="1245"/>
              <a:ext cx="13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8" name="Line 208"/>
            <p:cNvSpPr>
              <a:spLocks noChangeShapeType="1"/>
            </p:cNvSpPr>
            <p:nvPr/>
          </p:nvSpPr>
          <p:spPr bwMode="auto">
            <a:xfrm flipH="1">
              <a:off x="3068" y="1320"/>
              <a:ext cx="102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Line 209"/>
            <p:cNvSpPr>
              <a:spLocks noChangeShapeType="1"/>
            </p:cNvSpPr>
            <p:nvPr/>
          </p:nvSpPr>
          <p:spPr bwMode="auto">
            <a:xfrm flipH="1" flipV="1">
              <a:off x="3060" y="1284"/>
              <a:ext cx="9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0" name="Line 210"/>
            <p:cNvSpPr>
              <a:spLocks noChangeShapeType="1"/>
            </p:cNvSpPr>
            <p:nvPr/>
          </p:nvSpPr>
          <p:spPr bwMode="auto">
            <a:xfrm flipV="1">
              <a:off x="2947" y="1214"/>
              <a:ext cx="273" cy="133"/>
            </a:xfrm>
            <a:prstGeom prst="line">
              <a:avLst/>
            </a:prstGeom>
            <a:noFill/>
            <a:ln w="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1" name="Line 211"/>
            <p:cNvSpPr>
              <a:spLocks noChangeShapeType="1"/>
            </p:cNvSpPr>
            <p:nvPr/>
          </p:nvSpPr>
          <p:spPr bwMode="auto">
            <a:xfrm flipV="1">
              <a:off x="2944" y="1214"/>
              <a:ext cx="277" cy="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2" name="Freeform 212"/>
            <p:cNvSpPr>
              <a:spLocks/>
            </p:cNvSpPr>
            <p:nvPr/>
          </p:nvSpPr>
          <p:spPr bwMode="auto">
            <a:xfrm>
              <a:off x="2941" y="1140"/>
              <a:ext cx="166" cy="134"/>
            </a:xfrm>
            <a:custGeom>
              <a:avLst/>
              <a:gdLst>
                <a:gd name="T0" fmla="*/ 0 w 665"/>
                <a:gd name="T1" fmla="*/ 63 h 539"/>
                <a:gd name="T2" fmla="*/ 120 w 665"/>
                <a:gd name="T3" fmla="*/ 0 h 539"/>
                <a:gd name="T4" fmla="*/ 166 w 665"/>
                <a:gd name="T5" fmla="*/ 71 h 539"/>
                <a:gd name="T6" fmla="*/ 47 w 665"/>
                <a:gd name="T7" fmla="*/ 134 h 539"/>
                <a:gd name="T8" fmla="*/ 0 w 665"/>
                <a:gd name="T9" fmla="*/ 63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5"/>
                <a:gd name="T16" fmla="*/ 0 h 539"/>
                <a:gd name="T17" fmla="*/ 665 w 665"/>
                <a:gd name="T18" fmla="*/ 539 h 5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5" h="539">
                  <a:moveTo>
                    <a:pt x="0" y="254"/>
                  </a:moveTo>
                  <a:lnTo>
                    <a:pt x="481" y="0"/>
                  </a:lnTo>
                  <a:lnTo>
                    <a:pt x="665" y="287"/>
                  </a:lnTo>
                  <a:lnTo>
                    <a:pt x="187" y="539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BFD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3" name="Freeform 213"/>
            <p:cNvSpPr>
              <a:spLocks/>
            </p:cNvSpPr>
            <p:nvPr/>
          </p:nvSpPr>
          <p:spPr bwMode="auto">
            <a:xfrm>
              <a:off x="3061" y="1140"/>
              <a:ext cx="90" cy="80"/>
            </a:xfrm>
            <a:custGeom>
              <a:avLst/>
              <a:gdLst>
                <a:gd name="T0" fmla="*/ 0 w 360"/>
                <a:gd name="T1" fmla="*/ 0 h 321"/>
                <a:gd name="T2" fmla="*/ 66 w 360"/>
                <a:gd name="T3" fmla="*/ 42 h 321"/>
                <a:gd name="T4" fmla="*/ 90 w 360"/>
                <a:gd name="T5" fmla="*/ 80 h 321"/>
                <a:gd name="T6" fmla="*/ 46 w 360"/>
                <a:gd name="T7" fmla="*/ 71 h 321"/>
                <a:gd name="T8" fmla="*/ 0 w 360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21"/>
                <a:gd name="T17" fmla="*/ 360 w 360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21">
                  <a:moveTo>
                    <a:pt x="0" y="0"/>
                  </a:moveTo>
                  <a:lnTo>
                    <a:pt x="264" y="168"/>
                  </a:lnTo>
                  <a:lnTo>
                    <a:pt x="360" y="321"/>
                  </a:lnTo>
                  <a:lnTo>
                    <a:pt x="184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4" name="Freeform 214"/>
            <p:cNvSpPr>
              <a:spLocks/>
            </p:cNvSpPr>
            <p:nvPr/>
          </p:nvSpPr>
          <p:spPr bwMode="auto">
            <a:xfrm>
              <a:off x="2988" y="1211"/>
              <a:ext cx="162" cy="63"/>
            </a:xfrm>
            <a:custGeom>
              <a:avLst/>
              <a:gdLst>
                <a:gd name="T0" fmla="*/ 0 w 648"/>
                <a:gd name="T1" fmla="*/ 63 h 252"/>
                <a:gd name="T2" fmla="*/ 119 w 648"/>
                <a:gd name="T3" fmla="*/ 0 h 252"/>
                <a:gd name="T4" fmla="*/ 162 w 648"/>
                <a:gd name="T5" fmla="*/ 8 h 252"/>
                <a:gd name="T6" fmla="*/ 72 w 648"/>
                <a:gd name="T7" fmla="*/ 52 h 252"/>
                <a:gd name="T8" fmla="*/ 0 w 648"/>
                <a:gd name="T9" fmla="*/ 63 h 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252"/>
                <a:gd name="T17" fmla="*/ 648 w 648"/>
                <a:gd name="T18" fmla="*/ 252 h 2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252">
                  <a:moveTo>
                    <a:pt x="0" y="252"/>
                  </a:moveTo>
                  <a:lnTo>
                    <a:pt x="476" y="0"/>
                  </a:lnTo>
                  <a:lnTo>
                    <a:pt x="648" y="32"/>
                  </a:lnTo>
                  <a:lnTo>
                    <a:pt x="288" y="207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Oval 215"/>
            <p:cNvSpPr>
              <a:spLocks noChangeArrowheads="1"/>
            </p:cNvSpPr>
            <p:nvPr/>
          </p:nvSpPr>
          <p:spPr bwMode="auto">
            <a:xfrm>
              <a:off x="2971" y="1190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746" name="Oval 216"/>
            <p:cNvSpPr>
              <a:spLocks noChangeArrowheads="1"/>
            </p:cNvSpPr>
            <p:nvPr/>
          </p:nvSpPr>
          <p:spPr bwMode="auto">
            <a:xfrm>
              <a:off x="3019" y="1171"/>
              <a:ext cx="39" cy="29"/>
            </a:xfrm>
            <a:prstGeom prst="ellipse">
              <a:avLst/>
            </a:prstGeom>
            <a:solidFill>
              <a:srgbClr val="3F7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747" name="Freeform 217"/>
            <p:cNvSpPr>
              <a:spLocks/>
            </p:cNvSpPr>
            <p:nvPr/>
          </p:nvSpPr>
          <p:spPr bwMode="auto">
            <a:xfrm>
              <a:off x="2657" y="1266"/>
              <a:ext cx="348" cy="277"/>
            </a:xfrm>
            <a:custGeom>
              <a:avLst/>
              <a:gdLst>
                <a:gd name="T0" fmla="*/ 0 w 1394"/>
                <a:gd name="T1" fmla="*/ 129 h 1110"/>
                <a:gd name="T2" fmla="*/ 249 w 1394"/>
                <a:gd name="T3" fmla="*/ 0 h 1110"/>
                <a:gd name="T4" fmla="*/ 348 w 1394"/>
                <a:gd name="T5" fmla="*/ 148 h 1110"/>
                <a:gd name="T6" fmla="*/ 99 w 1394"/>
                <a:gd name="T7" fmla="*/ 277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8" y="0"/>
                  </a:lnTo>
                  <a:lnTo>
                    <a:pt x="1394" y="595"/>
                  </a:lnTo>
                  <a:lnTo>
                    <a:pt x="397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8" name="Line 218"/>
            <p:cNvSpPr>
              <a:spLocks noChangeShapeType="1"/>
            </p:cNvSpPr>
            <p:nvPr/>
          </p:nvSpPr>
          <p:spPr bwMode="auto">
            <a:xfrm>
              <a:off x="2865" y="1289"/>
              <a:ext cx="98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Line 219"/>
            <p:cNvSpPr>
              <a:spLocks noChangeShapeType="1"/>
            </p:cNvSpPr>
            <p:nvPr/>
          </p:nvSpPr>
          <p:spPr bwMode="auto">
            <a:xfrm>
              <a:off x="2823" y="1311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Line 220"/>
            <p:cNvSpPr>
              <a:spLocks noChangeShapeType="1"/>
            </p:cNvSpPr>
            <p:nvPr/>
          </p:nvSpPr>
          <p:spPr bwMode="auto">
            <a:xfrm>
              <a:off x="2782" y="1332"/>
              <a:ext cx="98" cy="1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Line 221"/>
            <p:cNvSpPr>
              <a:spLocks noChangeShapeType="1"/>
            </p:cNvSpPr>
            <p:nvPr/>
          </p:nvSpPr>
          <p:spPr bwMode="auto">
            <a:xfrm>
              <a:off x="2740" y="1351"/>
              <a:ext cx="100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Line 222"/>
            <p:cNvSpPr>
              <a:spLocks noChangeShapeType="1"/>
            </p:cNvSpPr>
            <p:nvPr/>
          </p:nvSpPr>
          <p:spPr bwMode="auto">
            <a:xfrm>
              <a:off x="2700" y="1373"/>
              <a:ext cx="98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Line 223"/>
            <p:cNvSpPr>
              <a:spLocks noChangeShapeType="1"/>
            </p:cNvSpPr>
            <p:nvPr/>
          </p:nvSpPr>
          <p:spPr bwMode="auto">
            <a:xfrm flipV="1">
              <a:off x="2679" y="1298"/>
              <a:ext cx="246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4" name="Line 224"/>
            <p:cNvSpPr>
              <a:spLocks noChangeShapeType="1"/>
            </p:cNvSpPr>
            <p:nvPr/>
          </p:nvSpPr>
          <p:spPr bwMode="auto">
            <a:xfrm flipV="1">
              <a:off x="2699" y="1326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5" name="Line 225"/>
            <p:cNvSpPr>
              <a:spLocks noChangeShapeType="1"/>
            </p:cNvSpPr>
            <p:nvPr/>
          </p:nvSpPr>
          <p:spPr bwMode="auto">
            <a:xfrm flipV="1">
              <a:off x="2718" y="1356"/>
              <a:ext cx="246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Line 226"/>
            <p:cNvSpPr>
              <a:spLocks noChangeShapeType="1"/>
            </p:cNvSpPr>
            <p:nvPr/>
          </p:nvSpPr>
          <p:spPr bwMode="auto">
            <a:xfrm flipV="1">
              <a:off x="2737" y="1385"/>
              <a:ext cx="245" cy="1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227"/>
            <p:cNvSpPr>
              <a:spLocks/>
            </p:cNvSpPr>
            <p:nvPr/>
          </p:nvSpPr>
          <p:spPr bwMode="auto">
            <a:xfrm>
              <a:off x="3167" y="1019"/>
              <a:ext cx="349" cy="278"/>
            </a:xfrm>
            <a:custGeom>
              <a:avLst/>
              <a:gdLst>
                <a:gd name="T0" fmla="*/ 0 w 1394"/>
                <a:gd name="T1" fmla="*/ 129 h 1110"/>
                <a:gd name="T2" fmla="*/ 250 w 1394"/>
                <a:gd name="T3" fmla="*/ 0 h 1110"/>
                <a:gd name="T4" fmla="*/ 349 w 1394"/>
                <a:gd name="T5" fmla="*/ 149 h 1110"/>
                <a:gd name="T6" fmla="*/ 99 w 1394"/>
                <a:gd name="T7" fmla="*/ 278 h 1110"/>
                <a:gd name="T8" fmla="*/ 0 w 1394"/>
                <a:gd name="T9" fmla="*/ 129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4"/>
                <a:gd name="T16" fmla="*/ 0 h 1110"/>
                <a:gd name="T17" fmla="*/ 1394 w 1394"/>
                <a:gd name="T18" fmla="*/ 1110 h 1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4" h="1110">
                  <a:moveTo>
                    <a:pt x="0" y="515"/>
                  </a:moveTo>
                  <a:lnTo>
                    <a:pt x="997" y="0"/>
                  </a:lnTo>
                  <a:lnTo>
                    <a:pt x="1394" y="595"/>
                  </a:lnTo>
                  <a:lnTo>
                    <a:pt x="396" y="111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Line 228"/>
            <p:cNvSpPr>
              <a:spLocks noChangeShapeType="1"/>
            </p:cNvSpPr>
            <p:nvPr/>
          </p:nvSpPr>
          <p:spPr bwMode="auto">
            <a:xfrm>
              <a:off x="3375" y="1043"/>
              <a:ext cx="99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Line 229"/>
            <p:cNvSpPr>
              <a:spLocks noChangeShapeType="1"/>
            </p:cNvSpPr>
            <p:nvPr/>
          </p:nvSpPr>
          <p:spPr bwMode="auto">
            <a:xfrm>
              <a:off x="3334" y="1065"/>
              <a:ext cx="97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Line 230"/>
            <p:cNvSpPr>
              <a:spLocks noChangeShapeType="1"/>
            </p:cNvSpPr>
            <p:nvPr/>
          </p:nvSpPr>
          <p:spPr bwMode="auto">
            <a:xfrm>
              <a:off x="3293" y="1086"/>
              <a:ext cx="98" cy="1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Line 231"/>
            <p:cNvSpPr>
              <a:spLocks noChangeShapeType="1"/>
            </p:cNvSpPr>
            <p:nvPr/>
          </p:nvSpPr>
          <p:spPr bwMode="auto">
            <a:xfrm>
              <a:off x="3250" y="1104"/>
              <a:ext cx="101" cy="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Line 232"/>
            <p:cNvSpPr>
              <a:spLocks noChangeShapeType="1"/>
            </p:cNvSpPr>
            <p:nvPr/>
          </p:nvSpPr>
          <p:spPr bwMode="auto">
            <a:xfrm>
              <a:off x="3211" y="1127"/>
              <a:ext cx="97" cy="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Line 233"/>
            <p:cNvSpPr>
              <a:spLocks noChangeShapeType="1"/>
            </p:cNvSpPr>
            <p:nvPr/>
          </p:nvSpPr>
          <p:spPr bwMode="auto">
            <a:xfrm flipV="1">
              <a:off x="3190" y="1052"/>
              <a:ext cx="246" cy="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Line 234"/>
            <p:cNvSpPr>
              <a:spLocks noChangeShapeType="1"/>
            </p:cNvSpPr>
            <p:nvPr/>
          </p:nvSpPr>
          <p:spPr bwMode="auto">
            <a:xfrm flipV="1">
              <a:off x="3210" y="1080"/>
              <a:ext cx="244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Line 235"/>
            <p:cNvSpPr>
              <a:spLocks noChangeShapeType="1"/>
            </p:cNvSpPr>
            <p:nvPr/>
          </p:nvSpPr>
          <p:spPr bwMode="auto">
            <a:xfrm flipV="1">
              <a:off x="3228" y="1109"/>
              <a:ext cx="247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Line 236"/>
            <p:cNvSpPr>
              <a:spLocks noChangeShapeType="1"/>
            </p:cNvSpPr>
            <p:nvPr/>
          </p:nvSpPr>
          <p:spPr bwMode="auto">
            <a:xfrm flipV="1">
              <a:off x="3248" y="1138"/>
              <a:ext cx="245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Freeform 237"/>
            <p:cNvSpPr>
              <a:spLocks/>
            </p:cNvSpPr>
            <p:nvPr/>
          </p:nvSpPr>
          <p:spPr bwMode="auto">
            <a:xfrm>
              <a:off x="3016" y="1232"/>
              <a:ext cx="80" cy="125"/>
            </a:xfrm>
            <a:custGeom>
              <a:avLst/>
              <a:gdLst>
                <a:gd name="T0" fmla="*/ 28 w 321"/>
                <a:gd name="T1" fmla="*/ 0 h 501"/>
                <a:gd name="T2" fmla="*/ 80 w 321"/>
                <a:gd name="T3" fmla="*/ 0 h 501"/>
                <a:gd name="T4" fmla="*/ 69 w 321"/>
                <a:gd name="T5" fmla="*/ 18 h 501"/>
                <a:gd name="T6" fmla="*/ 64 w 321"/>
                <a:gd name="T7" fmla="*/ 34 h 501"/>
                <a:gd name="T8" fmla="*/ 58 w 321"/>
                <a:gd name="T9" fmla="*/ 54 h 501"/>
                <a:gd name="T10" fmla="*/ 57 w 321"/>
                <a:gd name="T11" fmla="*/ 67 h 501"/>
                <a:gd name="T12" fmla="*/ 56 w 321"/>
                <a:gd name="T13" fmla="*/ 84 h 501"/>
                <a:gd name="T14" fmla="*/ 57 w 321"/>
                <a:gd name="T15" fmla="*/ 94 h 501"/>
                <a:gd name="T16" fmla="*/ 57 w 321"/>
                <a:gd name="T17" fmla="*/ 106 h 501"/>
                <a:gd name="T18" fmla="*/ 59 w 321"/>
                <a:gd name="T19" fmla="*/ 115 h 501"/>
                <a:gd name="T20" fmla="*/ 61 w 321"/>
                <a:gd name="T21" fmla="*/ 125 h 501"/>
                <a:gd name="T22" fmla="*/ 4 w 321"/>
                <a:gd name="T23" fmla="*/ 125 h 501"/>
                <a:gd name="T24" fmla="*/ 3 w 321"/>
                <a:gd name="T25" fmla="*/ 117 h 501"/>
                <a:gd name="T26" fmla="*/ 1 w 321"/>
                <a:gd name="T27" fmla="*/ 107 h 501"/>
                <a:gd name="T28" fmla="*/ 0 w 321"/>
                <a:gd name="T29" fmla="*/ 97 h 501"/>
                <a:gd name="T30" fmla="*/ 0 w 321"/>
                <a:gd name="T31" fmla="*/ 86 h 501"/>
                <a:gd name="T32" fmla="*/ 1 w 321"/>
                <a:gd name="T33" fmla="*/ 77 h 501"/>
                <a:gd name="T34" fmla="*/ 1 w 321"/>
                <a:gd name="T35" fmla="*/ 69 h 501"/>
                <a:gd name="T36" fmla="*/ 2 w 321"/>
                <a:gd name="T37" fmla="*/ 59 h 501"/>
                <a:gd name="T38" fmla="*/ 5 w 321"/>
                <a:gd name="T39" fmla="*/ 49 h 501"/>
                <a:gd name="T40" fmla="*/ 8 w 321"/>
                <a:gd name="T41" fmla="*/ 40 h 501"/>
                <a:gd name="T42" fmla="*/ 12 w 321"/>
                <a:gd name="T43" fmla="*/ 28 h 501"/>
                <a:gd name="T44" fmla="*/ 17 w 321"/>
                <a:gd name="T45" fmla="*/ 18 h 501"/>
                <a:gd name="T46" fmla="*/ 22 w 321"/>
                <a:gd name="T47" fmla="*/ 8 h 501"/>
                <a:gd name="T48" fmla="*/ 28 w 321"/>
                <a:gd name="T49" fmla="*/ 0 h 5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1"/>
                <a:gd name="T76" fmla="*/ 0 h 501"/>
                <a:gd name="T77" fmla="*/ 321 w 321"/>
                <a:gd name="T78" fmla="*/ 501 h 5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1" h="501">
                  <a:moveTo>
                    <a:pt x="111" y="0"/>
                  </a:moveTo>
                  <a:lnTo>
                    <a:pt x="321" y="0"/>
                  </a:lnTo>
                  <a:lnTo>
                    <a:pt x="278" y="71"/>
                  </a:lnTo>
                  <a:lnTo>
                    <a:pt x="255" y="136"/>
                  </a:lnTo>
                  <a:lnTo>
                    <a:pt x="234" y="217"/>
                  </a:lnTo>
                  <a:lnTo>
                    <a:pt x="227" y="268"/>
                  </a:lnTo>
                  <a:lnTo>
                    <a:pt x="225" y="335"/>
                  </a:lnTo>
                  <a:lnTo>
                    <a:pt x="227" y="376"/>
                  </a:lnTo>
                  <a:lnTo>
                    <a:pt x="230" y="423"/>
                  </a:lnTo>
                  <a:lnTo>
                    <a:pt x="236" y="459"/>
                  </a:lnTo>
                  <a:lnTo>
                    <a:pt x="246" y="500"/>
                  </a:lnTo>
                  <a:lnTo>
                    <a:pt x="17" y="501"/>
                  </a:lnTo>
                  <a:lnTo>
                    <a:pt x="11" y="468"/>
                  </a:lnTo>
                  <a:lnTo>
                    <a:pt x="3" y="429"/>
                  </a:lnTo>
                  <a:lnTo>
                    <a:pt x="1" y="388"/>
                  </a:lnTo>
                  <a:lnTo>
                    <a:pt x="0" y="346"/>
                  </a:lnTo>
                  <a:lnTo>
                    <a:pt x="3" y="308"/>
                  </a:lnTo>
                  <a:lnTo>
                    <a:pt x="5" y="276"/>
                  </a:lnTo>
                  <a:lnTo>
                    <a:pt x="10" y="237"/>
                  </a:lnTo>
                  <a:lnTo>
                    <a:pt x="20" y="198"/>
                  </a:lnTo>
                  <a:lnTo>
                    <a:pt x="31" y="159"/>
                  </a:lnTo>
                  <a:lnTo>
                    <a:pt x="48" y="111"/>
                  </a:lnTo>
                  <a:lnTo>
                    <a:pt x="67" y="74"/>
                  </a:lnTo>
                  <a:lnTo>
                    <a:pt x="88" y="3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8" name="Freeform 238"/>
            <p:cNvSpPr>
              <a:spLocks/>
            </p:cNvSpPr>
            <p:nvPr/>
          </p:nvSpPr>
          <p:spPr bwMode="auto">
            <a:xfrm>
              <a:off x="3049" y="1186"/>
              <a:ext cx="135" cy="125"/>
            </a:xfrm>
            <a:custGeom>
              <a:avLst/>
              <a:gdLst>
                <a:gd name="T0" fmla="*/ 0 w 540"/>
                <a:gd name="T1" fmla="*/ 111 h 502"/>
                <a:gd name="T2" fmla="*/ 2 w 540"/>
                <a:gd name="T3" fmla="*/ 102 h 502"/>
                <a:gd name="T4" fmla="*/ 7 w 540"/>
                <a:gd name="T5" fmla="*/ 89 h 502"/>
                <a:gd name="T6" fmla="*/ 12 w 540"/>
                <a:gd name="T7" fmla="*/ 78 h 502"/>
                <a:gd name="T8" fmla="*/ 18 w 540"/>
                <a:gd name="T9" fmla="*/ 66 h 502"/>
                <a:gd name="T10" fmla="*/ 25 w 540"/>
                <a:gd name="T11" fmla="*/ 55 h 502"/>
                <a:gd name="T12" fmla="*/ 33 w 540"/>
                <a:gd name="T13" fmla="*/ 46 h 502"/>
                <a:gd name="T14" fmla="*/ 40 w 540"/>
                <a:gd name="T15" fmla="*/ 37 h 502"/>
                <a:gd name="T16" fmla="*/ 50 w 540"/>
                <a:gd name="T17" fmla="*/ 27 h 502"/>
                <a:gd name="T18" fmla="*/ 57 w 540"/>
                <a:gd name="T19" fmla="*/ 22 h 502"/>
                <a:gd name="T20" fmla="*/ 63 w 540"/>
                <a:gd name="T21" fmla="*/ 17 h 502"/>
                <a:gd name="T22" fmla="*/ 75 w 540"/>
                <a:gd name="T23" fmla="*/ 9 h 502"/>
                <a:gd name="T24" fmla="*/ 83 w 540"/>
                <a:gd name="T25" fmla="*/ 4 h 502"/>
                <a:gd name="T26" fmla="*/ 91 w 540"/>
                <a:gd name="T27" fmla="*/ 0 h 502"/>
                <a:gd name="T28" fmla="*/ 135 w 540"/>
                <a:gd name="T29" fmla="*/ 14 h 502"/>
                <a:gd name="T30" fmla="*/ 122 w 540"/>
                <a:gd name="T31" fmla="*/ 22 h 502"/>
                <a:gd name="T32" fmla="*/ 113 w 540"/>
                <a:gd name="T33" fmla="*/ 27 h 502"/>
                <a:gd name="T34" fmla="*/ 104 w 540"/>
                <a:gd name="T35" fmla="*/ 34 h 502"/>
                <a:gd name="T36" fmla="*/ 96 w 540"/>
                <a:gd name="T37" fmla="*/ 40 h 502"/>
                <a:gd name="T38" fmla="*/ 89 w 540"/>
                <a:gd name="T39" fmla="*/ 46 h 502"/>
                <a:gd name="T40" fmla="*/ 83 w 540"/>
                <a:gd name="T41" fmla="*/ 53 h 502"/>
                <a:gd name="T42" fmla="*/ 76 w 540"/>
                <a:gd name="T43" fmla="*/ 62 h 502"/>
                <a:gd name="T44" fmla="*/ 70 w 540"/>
                <a:gd name="T45" fmla="*/ 70 h 502"/>
                <a:gd name="T46" fmla="*/ 65 w 540"/>
                <a:gd name="T47" fmla="*/ 77 h 502"/>
                <a:gd name="T48" fmla="*/ 59 w 540"/>
                <a:gd name="T49" fmla="*/ 88 h 502"/>
                <a:gd name="T50" fmla="*/ 53 w 540"/>
                <a:gd name="T51" fmla="*/ 98 h 502"/>
                <a:gd name="T52" fmla="*/ 50 w 540"/>
                <a:gd name="T53" fmla="*/ 106 h 502"/>
                <a:gd name="T54" fmla="*/ 46 w 540"/>
                <a:gd name="T55" fmla="*/ 116 h 502"/>
                <a:gd name="T56" fmla="*/ 44 w 540"/>
                <a:gd name="T57" fmla="*/ 125 h 502"/>
                <a:gd name="T58" fmla="*/ 0 w 540"/>
                <a:gd name="T59" fmla="*/ 111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0"/>
                <a:gd name="T91" fmla="*/ 0 h 502"/>
                <a:gd name="T92" fmla="*/ 540 w 540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0" h="502">
                  <a:moveTo>
                    <a:pt x="0" y="445"/>
                  </a:moveTo>
                  <a:lnTo>
                    <a:pt x="10" y="409"/>
                  </a:lnTo>
                  <a:lnTo>
                    <a:pt x="28" y="357"/>
                  </a:lnTo>
                  <a:lnTo>
                    <a:pt x="48" y="313"/>
                  </a:lnTo>
                  <a:lnTo>
                    <a:pt x="74" y="264"/>
                  </a:lnTo>
                  <a:lnTo>
                    <a:pt x="102" y="221"/>
                  </a:lnTo>
                  <a:lnTo>
                    <a:pt x="131" y="183"/>
                  </a:lnTo>
                  <a:lnTo>
                    <a:pt x="161" y="148"/>
                  </a:lnTo>
                  <a:lnTo>
                    <a:pt x="202" y="110"/>
                  </a:lnTo>
                  <a:lnTo>
                    <a:pt x="229" y="87"/>
                  </a:lnTo>
                  <a:lnTo>
                    <a:pt x="254" y="68"/>
                  </a:lnTo>
                  <a:lnTo>
                    <a:pt x="300" y="37"/>
                  </a:lnTo>
                  <a:lnTo>
                    <a:pt x="333" y="16"/>
                  </a:lnTo>
                  <a:lnTo>
                    <a:pt x="365" y="0"/>
                  </a:lnTo>
                  <a:lnTo>
                    <a:pt x="540" y="57"/>
                  </a:lnTo>
                  <a:lnTo>
                    <a:pt x="487" y="87"/>
                  </a:lnTo>
                  <a:lnTo>
                    <a:pt x="452" y="110"/>
                  </a:lnTo>
                  <a:lnTo>
                    <a:pt x="415" y="135"/>
                  </a:lnTo>
                  <a:lnTo>
                    <a:pt x="385" y="162"/>
                  </a:lnTo>
                  <a:lnTo>
                    <a:pt x="356" y="186"/>
                  </a:lnTo>
                  <a:lnTo>
                    <a:pt x="333" y="213"/>
                  </a:lnTo>
                  <a:lnTo>
                    <a:pt x="305" y="247"/>
                  </a:lnTo>
                  <a:lnTo>
                    <a:pt x="279" y="281"/>
                  </a:lnTo>
                  <a:lnTo>
                    <a:pt x="259" y="311"/>
                  </a:lnTo>
                  <a:lnTo>
                    <a:pt x="235" y="353"/>
                  </a:lnTo>
                  <a:lnTo>
                    <a:pt x="213" y="395"/>
                  </a:lnTo>
                  <a:lnTo>
                    <a:pt x="200" y="427"/>
                  </a:lnTo>
                  <a:lnTo>
                    <a:pt x="185" y="465"/>
                  </a:lnTo>
                  <a:lnTo>
                    <a:pt x="178" y="502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26" name="Line 239"/>
          <p:cNvSpPr>
            <a:spLocks noChangeShapeType="1"/>
          </p:cNvSpPr>
          <p:nvPr/>
        </p:nvSpPr>
        <p:spPr bwMode="auto">
          <a:xfrm>
            <a:off x="6243638" y="3094038"/>
            <a:ext cx="91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2727" name="Line 240"/>
          <p:cNvSpPr>
            <a:spLocks noChangeShapeType="1"/>
          </p:cNvSpPr>
          <p:nvPr/>
        </p:nvSpPr>
        <p:spPr bwMode="auto">
          <a:xfrm>
            <a:off x="8050213" y="3121025"/>
            <a:ext cx="91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72728" name="Group 241"/>
          <p:cNvGrpSpPr>
            <a:grpSpLocks/>
          </p:cNvGrpSpPr>
          <p:nvPr/>
        </p:nvGrpSpPr>
        <p:grpSpPr bwMode="auto">
          <a:xfrm>
            <a:off x="8107363" y="5657850"/>
            <a:ext cx="107950" cy="376238"/>
            <a:chOff x="2244" y="3785"/>
            <a:chExt cx="68" cy="237"/>
          </a:xfrm>
        </p:grpSpPr>
        <p:grpSp>
          <p:nvGrpSpPr>
            <p:cNvPr id="72729" name="Group 242"/>
            <p:cNvGrpSpPr>
              <a:grpSpLocks/>
            </p:cNvGrpSpPr>
            <p:nvPr/>
          </p:nvGrpSpPr>
          <p:grpSpPr bwMode="auto">
            <a:xfrm>
              <a:off x="2244" y="3785"/>
              <a:ext cx="68" cy="237"/>
              <a:chOff x="2244" y="3785"/>
              <a:chExt cx="68" cy="237"/>
            </a:xfrm>
          </p:grpSpPr>
          <p:sp>
            <p:nvSpPr>
              <p:cNvPr id="72732" name="Rectangle 243"/>
              <p:cNvSpPr>
                <a:spLocks noChangeArrowheads="1"/>
              </p:cNvSpPr>
              <p:nvPr/>
            </p:nvSpPr>
            <p:spPr bwMode="auto">
              <a:xfrm>
                <a:off x="2265" y="3911"/>
                <a:ext cx="47" cy="11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72733" name="Line 244"/>
              <p:cNvSpPr>
                <a:spLocks noChangeShapeType="1"/>
              </p:cNvSpPr>
              <p:nvPr/>
            </p:nvSpPr>
            <p:spPr bwMode="auto">
              <a:xfrm>
                <a:off x="2244" y="3785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72730" name="Rectangle 245"/>
            <p:cNvSpPr>
              <a:spLocks noChangeArrowheads="1"/>
            </p:cNvSpPr>
            <p:nvPr/>
          </p:nvSpPr>
          <p:spPr bwMode="auto">
            <a:xfrm>
              <a:off x="2265" y="3911"/>
              <a:ext cx="47" cy="11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2731" name="Line 246"/>
            <p:cNvSpPr>
              <a:spLocks noChangeShapeType="1"/>
            </p:cNvSpPr>
            <p:nvPr/>
          </p:nvSpPr>
          <p:spPr bwMode="auto">
            <a:xfrm>
              <a:off x="2244" y="3785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5294144"/>
      </p:ext>
    </p:extLst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40076062-2701-451E-A1DF-ED22885EF3FD}" type="slidenum">
              <a:rPr lang="en-US" altLang="nl-NL" sz="800" b="0">
                <a:solidFill>
                  <a:schemeClr val="tx2"/>
                </a:solidFill>
              </a:rPr>
              <a:pPr/>
              <a:t>32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677150" cy="47148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Satellite Radio (4)</a:t>
            </a:r>
            <a:endParaRPr lang="en-US" altLang="en-US" sz="4900" b="1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51000"/>
            <a:ext cx="7945438" cy="4495800"/>
          </a:xfrm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 sz="2800"/>
              <a:t>Various frequency bands: </a:t>
            </a:r>
          </a:p>
          <a:p>
            <a:pPr marL="742950" lvl="1" defTabSz="914400">
              <a:lnSpc>
                <a:spcPct val="100000"/>
              </a:lnSpc>
              <a:spcBef>
                <a:spcPct val="15000"/>
              </a:spcBef>
            </a:pPr>
            <a:r>
              <a:rPr lang="en-US" altLang="en-US" sz="2200"/>
              <a:t>130/150 MHz; C-band (4/6 GHz), &amp; Ku-band (12/14 GHz)</a:t>
            </a:r>
          </a:p>
          <a:p>
            <a:pPr marL="342900" indent="-342900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 sz="2800"/>
              <a:t>Advantages</a:t>
            </a:r>
          </a:p>
          <a:p>
            <a:pPr marL="742950" lvl="1" defTabSz="914400">
              <a:lnSpc>
                <a:spcPct val="100000"/>
              </a:lnSpc>
              <a:spcBef>
                <a:spcPct val="15000"/>
              </a:spcBef>
            </a:pPr>
            <a:r>
              <a:rPr lang="en-US" altLang="en-US" sz="2200"/>
              <a:t>Near-universal coverage</a:t>
            </a:r>
          </a:p>
          <a:p>
            <a:pPr marL="742950" lvl="1" defTabSz="914400">
              <a:lnSpc>
                <a:spcPct val="100000"/>
              </a:lnSpc>
              <a:spcBef>
                <a:spcPct val="15000"/>
              </a:spcBef>
            </a:pPr>
            <a:r>
              <a:rPr lang="en-US" altLang="en-US" sz="2200"/>
              <a:t>Good reliability</a:t>
            </a:r>
          </a:p>
          <a:p>
            <a:pPr marL="342900" indent="-342900" defTabSz="914400">
              <a:lnSpc>
                <a:spcPct val="100000"/>
              </a:lnSpc>
              <a:spcBef>
                <a:spcPct val="25000"/>
              </a:spcBef>
            </a:pPr>
            <a:r>
              <a:rPr lang="en-US" altLang="en-US" sz="2800"/>
              <a:t>Disadvantages</a:t>
            </a:r>
          </a:p>
          <a:p>
            <a:pPr marL="742950" lvl="1" defTabSz="914400">
              <a:lnSpc>
                <a:spcPct val="100000"/>
              </a:lnSpc>
              <a:spcBef>
                <a:spcPct val="15000"/>
              </a:spcBef>
            </a:pPr>
            <a:r>
              <a:rPr lang="en-US" altLang="en-US" sz="2200"/>
              <a:t>Cost</a:t>
            </a:r>
          </a:p>
          <a:p>
            <a:pPr marL="742950" lvl="1" defTabSz="914400">
              <a:lnSpc>
                <a:spcPct val="100000"/>
              </a:lnSpc>
              <a:spcBef>
                <a:spcPct val="15000"/>
              </a:spcBef>
            </a:pPr>
            <a:r>
              <a:rPr lang="en-US" altLang="en-US" sz="2200"/>
              <a:t>Transmission delays</a:t>
            </a:r>
          </a:p>
          <a:p>
            <a:pPr marL="742950" lvl="1" defTabSz="914400">
              <a:lnSpc>
                <a:spcPct val="100000"/>
              </a:lnSpc>
              <a:spcBef>
                <a:spcPct val="15000"/>
              </a:spcBef>
            </a:pPr>
            <a:r>
              <a:rPr lang="en-US" altLang="en-US" sz="2200"/>
              <a:t>Blackout periods due to sun</a:t>
            </a:r>
          </a:p>
          <a:p>
            <a:pPr marL="742950" lvl="1" defTabSz="914400">
              <a:lnSpc>
                <a:spcPct val="100000"/>
              </a:lnSpc>
              <a:spcBef>
                <a:spcPct val="15000"/>
              </a:spcBef>
            </a:pPr>
            <a:r>
              <a:rPr lang="en-US" altLang="en-US" sz="2200"/>
              <a:t>Attenuation in heavy rain (Ku band)</a:t>
            </a:r>
          </a:p>
        </p:txBody>
      </p:sp>
    </p:spTree>
    <p:extLst>
      <p:ext uri="{BB962C8B-B14F-4D97-AF65-F5344CB8AC3E}">
        <p14:creationId xmlns:p14="http://schemas.microsoft.com/office/powerpoint/2010/main" val="546730013"/>
      </p:ext>
    </p:extLst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Cellular Telephone Network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475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D79428BC-321A-4260-825A-B36702F7EABD}" type="slidenum">
              <a:rPr lang="en-US" altLang="nl-NL" sz="800" b="0">
                <a:solidFill>
                  <a:schemeClr val="tx2"/>
                </a:solidFill>
              </a:rPr>
              <a:pPr/>
              <a:t>33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1100138" y="1371600"/>
            <a:ext cx="7683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1625" indent="-301625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588963" indent="-28575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85813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85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3163"/>
              </a:lnSpc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Several competing technologies</a:t>
            </a:r>
          </a:p>
          <a:p>
            <a:pPr lvl="1" algn="l">
              <a:lnSpc>
                <a:spcPts val="2800"/>
              </a:lnSpc>
              <a:spcBef>
                <a:spcPct val="15000"/>
              </a:spcBef>
              <a:buClr>
                <a:srgbClr val="E82808"/>
              </a:buClr>
              <a:buSzPct val="110000"/>
              <a:buFontTx/>
              <a:buChar char="–"/>
            </a:pPr>
            <a:r>
              <a:rPr lang="en-US" altLang="en-US" sz="2200" b="0">
                <a:solidFill>
                  <a:srgbClr val="07405F"/>
                </a:solidFill>
              </a:rPr>
              <a:t>Use of control channel on analog AMPS (Advanced Mobile Phone Service), 800 MHz</a:t>
            </a:r>
          </a:p>
          <a:p>
            <a:pPr lvl="1" algn="l">
              <a:lnSpc>
                <a:spcPts val="2800"/>
              </a:lnSpc>
              <a:spcBef>
                <a:spcPct val="15000"/>
              </a:spcBef>
              <a:buClr>
                <a:srgbClr val="E82808"/>
              </a:buClr>
              <a:buSzPct val="110000"/>
              <a:buFontTx/>
              <a:buChar char="–"/>
            </a:pPr>
            <a:r>
              <a:rPr lang="en-US" altLang="en-US" sz="2200" b="0">
                <a:solidFill>
                  <a:srgbClr val="07405F"/>
                </a:solidFill>
              </a:rPr>
              <a:t>CDPD (Cellular Digital Packet Data)</a:t>
            </a:r>
          </a:p>
          <a:p>
            <a:pPr lvl="1" algn="l">
              <a:lnSpc>
                <a:spcPts val="2800"/>
              </a:lnSpc>
              <a:spcBef>
                <a:spcPct val="15000"/>
              </a:spcBef>
              <a:spcAft>
                <a:spcPct val="25000"/>
              </a:spcAft>
              <a:buClr>
                <a:srgbClr val="E82808"/>
              </a:buClr>
              <a:buSzPct val="110000"/>
              <a:buFontTx/>
              <a:buChar char="–"/>
            </a:pPr>
            <a:r>
              <a:rPr lang="en-US" altLang="en-US" sz="2200" b="0">
                <a:solidFill>
                  <a:srgbClr val="07405F"/>
                </a:solidFill>
              </a:rPr>
              <a:t>GPRS (General Packet Radio Service)</a:t>
            </a:r>
          </a:p>
          <a:p>
            <a:pPr algn="l">
              <a:lnSpc>
                <a:spcPts val="3200"/>
              </a:lnSpc>
              <a:spcAft>
                <a:spcPct val="25000"/>
              </a:spcAft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The field is rapidly evolving</a:t>
            </a:r>
          </a:p>
          <a:p>
            <a:pPr algn="l">
              <a:lnSpc>
                <a:spcPts val="3200"/>
              </a:lnSpc>
              <a:spcAft>
                <a:spcPct val="25000"/>
              </a:spcAft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Currently, most applications are for AMR</a:t>
            </a:r>
          </a:p>
          <a:p>
            <a:pPr algn="l">
              <a:lnSpc>
                <a:spcPts val="3200"/>
              </a:lnSpc>
              <a:spcAft>
                <a:spcPct val="25000"/>
              </a:spcAft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Recently also being offered for applications in feeder automation</a:t>
            </a:r>
          </a:p>
          <a:p>
            <a:pPr algn="l">
              <a:lnSpc>
                <a:spcPts val="3200"/>
              </a:lnSpc>
              <a:spcAft>
                <a:spcPct val="25000"/>
              </a:spcAft>
              <a:buClr>
                <a:srgbClr val="E82808"/>
              </a:buClr>
              <a:buSzPct val="110000"/>
              <a:buFont typeface="Symbol" panose="05050102010706020507" pitchFamily="18" charset="2"/>
              <a:buChar char="·"/>
            </a:pPr>
            <a:r>
              <a:rPr lang="en-US" altLang="en-US" sz="2500" b="0">
                <a:solidFill>
                  <a:srgbClr val="07405F"/>
                </a:solidFill>
              </a:rPr>
              <a:t>Potentially holds the promise of economical and wide-spread coverage </a:t>
            </a:r>
          </a:p>
        </p:txBody>
      </p:sp>
    </p:spTree>
    <p:extLst>
      <p:ext uri="{BB962C8B-B14F-4D97-AF65-F5344CB8AC3E}">
        <p14:creationId xmlns:p14="http://schemas.microsoft.com/office/powerpoint/2010/main" val="1057768238"/>
      </p:ext>
    </p:extLst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21C95BB7-DA22-4720-95B5-A931E6B0AA6B}" type="slidenum">
              <a:rPr lang="en-US" altLang="nl-NL" sz="800" b="0">
                <a:solidFill>
                  <a:schemeClr val="tx2"/>
                </a:solidFill>
              </a:rPr>
              <a:pPr/>
              <a:t>34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558800"/>
            <a:ext cx="7700963" cy="1143000"/>
          </a:xfrm>
        </p:spPr>
        <p:txBody>
          <a:bodyPr/>
          <a:lstStyle/>
          <a:p>
            <a:r>
              <a:rPr lang="en-US" altLang="en-US"/>
              <a:t>Cellular Telephone Network (2)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5063" y="1808163"/>
            <a:ext cx="6904037" cy="4162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GPRS 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/>
              <a:t>Good Data Rates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/>
              <a:t>Uses all eight time slots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/>
              <a:t>“Immediacy” near real time connectivity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/>
              <a:t>Supports FTP, TCP/IP and Telnet and all WWW interfaces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/>
              <a:t>Supports Global System Mobile (GSM) and IS 136 TDMA </a:t>
            </a:r>
          </a:p>
        </p:txBody>
      </p:sp>
    </p:spTree>
    <p:extLst>
      <p:ext uri="{BB962C8B-B14F-4D97-AF65-F5344CB8AC3E}">
        <p14:creationId xmlns:p14="http://schemas.microsoft.com/office/powerpoint/2010/main" val="3311315324"/>
      </p:ext>
    </p:extLst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C4815C22-8494-45FF-BC60-4CF2E157727E}" type="slidenum">
              <a:rPr lang="en-US" altLang="nl-NL" sz="800" b="0">
                <a:solidFill>
                  <a:schemeClr val="tx2"/>
                </a:solidFill>
              </a:rPr>
              <a:pPr/>
              <a:t>35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677150" cy="1177925"/>
          </a:xfrm>
        </p:spPr>
        <p:txBody>
          <a:bodyPr/>
          <a:lstStyle/>
          <a:p>
            <a:r>
              <a:rPr lang="en-US" altLang="en-US"/>
              <a:t>802.11 (WiFi) Wireless Ethernet </a:t>
            </a:r>
          </a:p>
        </p:txBody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227088"/>
            <a:ext cx="6891337" cy="3336925"/>
          </a:xfrm>
        </p:spPr>
        <p:txBody>
          <a:bodyPr>
            <a:noAutofit/>
          </a:bodyPr>
          <a:lstStyle/>
          <a:p>
            <a:pPr marL="342900" indent="-342900" defTabSz="914400">
              <a:lnSpc>
                <a:spcPct val="90000"/>
              </a:lnSpc>
              <a:defRPr/>
            </a:pPr>
            <a:r>
              <a:rPr lang="en-US" sz="2400" dirty="0"/>
              <a:t>802.11b</a:t>
            </a:r>
          </a:p>
          <a:p>
            <a:pPr marL="742950" lvl="1" defTabSz="914400">
              <a:lnSpc>
                <a:spcPct val="100000"/>
              </a:lnSpc>
              <a:defRPr/>
            </a:pPr>
            <a:r>
              <a:rPr lang="en-US" sz="1800" dirty="0"/>
              <a:t>Operates in 2.4 GHz band</a:t>
            </a:r>
          </a:p>
          <a:p>
            <a:pPr marL="742950" lvl="1" defTabSz="914400">
              <a:lnSpc>
                <a:spcPct val="100000"/>
              </a:lnSpc>
              <a:defRPr/>
            </a:pPr>
            <a:r>
              <a:rPr lang="en-US" sz="1800" dirty="0"/>
              <a:t>11 Mbps capacity</a:t>
            </a:r>
          </a:p>
          <a:p>
            <a:pPr marL="742950" lvl="1" defTabSz="914400">
              <a:lnSpc>
                <a:spcPct val="100000"/>
              </a:lnSpc>
              <a:defRPr/>
            </a:pPr>
            <a:r>
              <a:rPr lang="en-US" sz="1800" dirty="0"/>
              <a:t>Direct Sequence Spread Spectrum Modulation</a:t>
            </a:r>
          </a:p>
          <a:p>
            <a:pPr marL="742950" lvl="1" defTabSz="914400">
              <a:lnSpc>
                <a:spcPct val="100000"/>
              </a:lnSpc>
              <a:defRPr/>
            </a:pPr>
            <a:r>
              <a:rPr lang="en-US" sz="1800" dirty="0"/>
              <a:t>300 FT – 1 Mile range</a:t>
            </a:r>
          </a:p>
          <a:p>
            <a:pPr marL="742950" lvl="1" defTabSz="914400">
              <a:lnSpc>
                <a:spcPct val="90000"/>
              </a:lnSpc>
              <a:defRPr/>
            </a:pPr>
            <a:endParaRPr lang="en-US" sz="1800" dirty="0"/>
          </a:p>
          <a:p>
            <a:pPr marL="342900" indent="-342900" defTabSz="914400">
              <a:lnSpc>
                <a:spcPct val="100000"/>
              </a:lnSpc>
              <a:defRPr/>
            </a:pPr>
            <a:r>
              <a:rPr lang="en-US" dirty="0"/>
              <a:t>802.11a</a:t>
            </a:r>
          </a:p>
          <a:p>
            <a:pPr marL="742950" lvl="1" defTabSz="914400">
              <a:lnSpc>
                <a:spcPct val="100000"/>
              </a:lnSpc>
              <a:defRPr/>
            </a:pPr>
            <a:r>
              <a:rPr lang="en-US" sz="1800" dirty="0"/>
              <a:t>Operates in 5 GHz band</a:t>
            </a:r>
          </a:p>
          <a:p>
            <a:pPr marL="742950" lvl="1" defTabSz="914400">
              <a:lnSpc>
                <a:spcPct val="100000"/>
              </a:lnSpc>
              <a:defRPr/>
            </a:pPr>
            <a:r>
              <a:rPr lang="en-US" sz="1800" dirty="0"/>
              <a:t>54 Mbps capacity</a:t>
            </a:r>
          </a:p>
          <a:p>
            <a:pPr marL="742950" lvl="1" defTabSz="914400">
              <a:lnSpc>
                <a:spcPct val="100000"/>
              </a:lnSpc>
              <a:defRPr/>
            </a:pPr>
            <a:r>
              <a:rPr lang="en-US" sz="1800" dirty="0"/>
              <a:t>Orthogonal Frequency Division Multiplexing (OFDM)  </a:t>
            </a:r>
          </a:p>
          <a:p>
            <a:pPr marL="742950" lvl="1" defTabSz="914400">
              <a:lnSpc>
                <a:spcPct val="100000"/>
              </a:lnSpc>
              <a:defRPr/>
            </a:pPr>
            <a:r>
              <a:rPr lang="en-US" sz="1800" dirty="0"/>
              <a:t>60FT – 300FT range</a:t>
            </a:r>
          </a:p>
          <a:p>
            <a:pPr marL="455612" defTabSz="914400">
              <a:lnSpc>
                <a:spcPct val="100000"/>
              </a:lnSpc>
              <a:defRPr/>
            </a:pPr>
            <a:r>
              <a:rPr lang="es-CO" sz="2400" dirty="0"/>
              <a:t>El estándar 802.11n, hasta 600Mbps, hace uso simultáneo de ambas bandas, 2,4 </a:t>
            </a:r>
            <a:r>
              <a:rPr lang="es-CO" sz="2400" dirty="0" err="1"/>
              <a:t>Ghz</a:t>
            </a:r>
            <a:r>
              <a:rPr lang="es-CO" sz="2400" dirty="0"/>
              <a:t> y 5,4 </a:t>
            </a:r>
            <a:r>
              <a:rPr lang="es-CO" sz="2400" dirty="0" err="1"/>
              <a:t>Ghz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935829"/>
      </p:ext>
    </p:extLst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of Technologies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7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1965B367-21C5-4126-9825-1CFF2BAB54F8}" type="slidenum">
              <a:rPr lang="en-US" altLang="nl-NL" sz="800" b="0">
                <a:solidFill>
                  <a:schemeClr val="tx2"/>
                </a:solidFill>
              </a:rPr>
              <a:pPr/>
              <a:t>36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38200" y="1295400"/>
          <a:ext cx="73533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Document" r:id="rId3" imgW="5622412" imgH="4018237" progId="Word.Document.8">
                  <p:embed/>
                </p:oleObj>
              </mc:Choice>
              <mc:Fallback>
                <p:oleObj name="Document" r:id="rId3" imgW="5622412" imgH="40182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7353300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559281"/>
      </p:ext>
    </p:extLst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08A09B38-7AA3-4AF0-90F9-5F62F47F251E}" type="slidenum">
              <a:rPr lang="en-US" altLang="nl-NL" sz="800" b="0">
                <a:solidFill>
                  <a:schemeClr val="tx2"/>
                </a:solidFill>
              </a:rPr>
              <a:pPr/>
              <a:t>37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593725"/>
            <a:ext cx="7820025" cy="366713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Hybrid Communication Systems</a:t>
            </a:r>
            <a:endParaRPr lang="en-US" altLang="en-US" sz="4900" b="1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4751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Hybrid systems comprising two or more communication media are commonly used for DA applications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High transmission rate communications such as fiber optic or microwave radio are used for point-to-point data transmission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Slower communication technologies such as UHF radio or distribution line carrier used from remote locations to remote units</a:t>
            </a:r>
          </a:p>
        </p:txBody>
      </p:sp>
    </p:spTree>
    <p:extLst>
      <p:ext uri="{BB962C8B-B14F-4D97-AF65-F5344CB8AC3E}">
        <p14:creationId xmlns:p14="http://schemas.microsoft.com/office/powerpoint/2010/main" val="2194376613"/>
      </p:ext>
    </p:extLst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503445BF-3CD4-4F61-ABED-001CED430E52}" type="slidenum">
              <a:rPr lang="en-US" altLang="nl-NL" sz="800" b="0">
                <a:solidFill>
                  <a:schemeClr val="tx2"/>
                </a:solidFill>
              </a:rPr>
              <a:pPr/>
              <a:t>38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77150" cy="47148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Hybrid Communication Systems (2)</a:t>
            </a:r>
            <a:endParaRPr lang="en-US" altLang="en-US" sz="4900" b="1"/>
          </a:p>
        </p:txBody>
      </p:sp>
      <p:sp>
        <p:nvSpPr>
          <p:cNvPr id="78852" name="Line 3"/>
          <p:cNvSpPr>
            <a:spLocks noChangeShapeType="1"/>
          </p:cNvSpPr>
          <p:nvPr/>
        </p:nvSpPr>
        <p:spPr bwMode="auto">
          <a:xfrm>
            <a:off x="1539875" y="2622550"/>
            <a:ext cx="0" cy="2438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8853" name="Line 4"/>
          <p:cNvSpPr>
            <a:spLocks noChangeShapeType="1"/>
          </p:cNvSpPr>
          <p:nvPr/>
        </p:nvSpPr>
        <p:spPr bwMode="auto">
          <a:xfrm>
            <a:off x="2530475" y="315595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Line 5"/>
          <p:cNvSpPr>
            <a:spLocks noChangeShapeType="1"/>
          </p:cNvSpPr>
          <p:nvPr/>
        </p:nvSpPr>
        <p:spPr bwMode="auto">
          <a:xfrm>
            <a:off x="2682875" y="315595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5" name="Group 6"/>
          <p:cNvGrpSpPr>
            <a:grpSpLocks/>
          </p:cNvGrpSpPr>
          <p:nvPr/>
        </p:nvGrpSpPr>
        <p:grpSpPr bwMode="auto">
          <a:xfrm>
            <a:off x="2530475" y="4984750"/>
            <a:ext cx="152400" cy="914400"/>
            <a:chOff x="1968" y="2496"/>
            <a:chExt cx="96" cy="576"/>
          </a:xfrm>
        </p:grpSpPr>
        <p:grpSp>
          <p:nvGrpSpPr>
            <p:cNvPr id="79059" name="Group 7"/>
            <p:cNvGrpSpPr>
              <a:grpSpLocks/>
            </p:cNvGrpSpPr>
            <p:nvPr/>
          </p:nvGrpSpPr>
          <p:grpSpPr bwMode="auto">
            <a:xfrm>
              <a:off x="1968" y="2976"/>
              <a:ext cx="96" cy="96"/>
              <a:chOff x="1968" y="2976"/>
              <a:chExt cx="96" cy="96"/>
            </a:xfrm>
          </p:grpSpPr>
          <p:sp>
            <p:nvSpPr>
              <p:cNvPr id="79075" name="Line 8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76" name="Line 9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60" name="Group 10"/>
            <p:cNvGrpSpPr>
              <a:grpSpLocks/>
            </p:cNvGrpSpPr>
            <p:nvPr/>
          </p:nvGrpSpPr>
          <p:grpSpPr bwMode="auto">
            <a:xfrm>
              <a:off x="1968" y="2496"/>
              <a:ext cx="96" cy="96"/>
              <a:chOff x="1968" y="2976"/>
              <a:chExt cx="96" cy="96"/>
            </a:xfrm>
          </p:grpSpPr>
          <p:sp>
            <p:nvSpPr>
              <p:cNvPr id="79073" name="Line 11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74" name="Line 12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61" name="Group 13"/>
            <p:cNvGrpSpPr>
              <a:grpSpLocks/>
            </p:cNvGrpSpPr>
            <p:nvPr/>
          </p:nvGrpSpPr>
          <p:grpSpPr bwMode="auto">
            <a:xfrm>
              <a:off x="1968" y="2592"/>
              <a:ext cx="96" cy="96"/>
              <a:chOff x="1968" y="2976"/>
              <a:chExt cx="96" cy="96"/>
            </a:xfrm>
          </p:grpSpPr>
          <p:sp>
            <p:nvSpPr>
              <p:cNvPr id="79071" name="Line 14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72" name="Line 15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62" name="Group 16"/>
            <p:cNvGrpSpPr>
              <a:grpSpLocks/>
            </p:cNvGrpSpPr>
            <p:nvPr/>
          </p:nvGrpSpPr>
          <p:grpSpPr bwMode="auto">
            <a:xfrm>
              <a:off x="1968" y="2688"/>
              <a:ext cx="96" cy="96"/>
              <a:chOff x="1968" y="2976"/>
              <a:chExt cx="96" cy="96"/>
            </a:xfrm>
          </p:grpSpPr>
          <p:sp>
            <p:nvSpPr>
              <p:cNvPr id="79069" name="Line 17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70" name="Line 18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63" name="Group 19"/>
            <p:cNvGrpSpPr>
              <a:grpSpLocks/>
            </p:cNvGrpSpPr>
            <p:nvPr/>
          </p:nvGrpSpPr>
          <p:grpSpPr bwMode="auto">
            <a:xfrm>
              <a:off x="1968" y="2784"/>
              <a:ext cx="96" cy="96"/>
              <a:chOff x="1968" y="2976"/>
              <a:chExt cx="96" cy="96"/>
            </a:xfrm>
          </p:grpSpPr>
          <p:sp>
            <p:nvSpPr>
              <p:cNvPr id="79067" name="Line 20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68" name="Line 21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64" name="Group 22"/>
            <p:cNvGrpSpPr>
              <a:grpSpLocks/>
            </p:cNvGrpSpPr>
            <p:nvPr/>
          </p:nvGrpSpPr>
          <p:grpSpPr bwMode="auto">
            <a:xfrm>
              <a:off x="1968" y="2880"/>
              <a:ext cx="96" cy="96"/>
              <a:chOff x="1968" y="2976"/>
              <a:chExt cx="96" cy="96"/>
            </a:xfrm>
          </p:grpSpPr>
          <p:sp>
            <p:nvSpPr>
              <p:cNvPr id="79065" name="Line 23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66" name="Line 24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8856" name="Group 25"/>
          <p:cNvGrpSpPr>
            <a:grpSpLocks/>
          </p:cNvGrpSpPr>
          <p:nvPr/>
        </p:nvGrpSpPr>
        <p:grpSpPr bwMode="auto">
          <a:xfrm>
            <a:off x="2530475" y="4070350"/>
            <a:ext cx="152400" cy="914400"/>
            <a:chOff x="1968" y="2496"/>
            <a:chExt cx="96" cy="576"/>
          </a:xfrm>
        </p:grpSpPr>
        <p:grpSp>
          <p:nvGrpSpPr>
            <p:cNvPr id="79041" name="Group 26"/>
            <p:cNvGrpSpPr>
              <a:grpSpLocks/>
            </p:cNvGrpSpPr>
            <p:nvPr/>
          </p:nvGrpSpPr>
          <p:grpSpPr bwMode="auto">
            <a:xfrm>
              <a:off x="1968" y="2976"/>
              <a:ext cx="96" cy="96"/>
              <a:chOff x="1968" y="2976"/>
              <a:chExt cx="96" cy="96"/>
            </a:xfrm>
          </p:grpSpPr>
          <p:sp>
            <p:nvSpPr>
              <p:cNvPr id="79057" name="Line 27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8" name="Line 28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42" name="Group 29"/>
            <p:cNvGrpSpPr>
              <a:grpSpLocks/>
            </p:cNvGrpSpPr>
            <p:nvPr/>
          </p:nvGrpSpPr>
          <p:grpSpPr bwMode="auto">
            <a:xfrm>
              <a:off x="1968" y="2496"/>
              <a:ext cx="96" cy="96"/>
              <a:chOff x="1968" y="2976"/>
              <a:chExt cx="96" cy="96"/>
            </a:xfrm>
          </p:grpSpPr>
          <p:sp>
            <p:nvSpPr>
              <p:cNvPr id="79055" name="Line 30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6" name="Line 31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43" name="Group 32"/>
            <p:cNvGrpSpPr>
              <a:grpSpLocks/>
            </p:cNvGrpSpPr>
            <p:nvPr/>
          </p:nvGrpSpPr>
          <p:grpSpPr bwMode="auto">
            <a:xfrm>
              <a:off x="1968" y="2592"/>
              <a:ext cx="96" cy="96"/>
              <a:chOff x="1968" y="2976"/>
              <a:chExt cx="96" cy="96"/>
            </a:xfrm>
          </p:grpSpPr>
          <p:sp>
            <p:nvSpPr>
              <p:cNvPr id="79053" name="Line 33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4" name="Line 34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44" name="Group 35"/>
            <p:cNvGrpSpPr>
              <a:grpSpLocks/>
            </p:cNvGrpSpPr>
            <p:nvPr/>
          </p:nvGrpSpPr>
          <p:grpSpPr bwMode="auto">
            <a:xfrm>
              <a:off x="1968" y="2688"/>
              <a:ext cx="96" cy="96"/>
              <a:chOff x="1968" y="2976"/>
              <a:chExt cx="96" cy="96"/>
            </a:xfrm>
          </p:grpSpPr>
          <p:sp>
            <p:nvSpPr>
              <p:cNvPr id="79051" name="Line 36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2" name="Line 37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45" name="Group 38"/>
            <p:cNvGrpSpPr>
              <a:grpSpLocks/>
            </p:cNvGrpSpPr>
            <p:nvPr/>
          </p:nvGrpSpPr>
          <p:grpSpPr bwMode="auto">
            <a:xfrm>
              <a:off x="1968" y="2784"/>
              <a:ext cx="96" cy="96"/>
              <a:chOff x="1968" y="2976"/>
              <a:chExt cx="96" cy="96"/>
            </a:xfrm>
          </p:grpSpPr>
          <p:sp>
            <p:nvSpPr>
              <p:cNvPr id="79049" name="Line 39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0" name="Line 40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46" name="Group 41"/>
            <p:cNvGrpSpPr>
              <a:grpSpLocks/>
            </p:cNvGrpSpPr>
            <p:nvPr/>
          </p:nvGrpSpPr>
          <p:grpSpPr bwMode="auto">
            <a:xfrm>
              <a:off x="1968" y="2880"/>
              <a:ext cx="96" cy="96"/>
              <a:chOff x="1968" y="2976"/>
              <a:chExt cx="96" cy="96"/>
            </a:xfrm>
          </p:grpSpPr>
          <p:sp>
            <p:nvSpPr>
              <p:cNvPr id="79047" name="Line 42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48" name="Line 43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8857" name="Group 44"/>
          <p:cNvGrpSpPr>
            <a:grpSpLocks/>
          </p:cNvGrpSpPr>
          <p:nvPr/>
        </p:nvGrpSpPr>
        <p:grpSpPr bwMode="auto">
          <a:xfrm>
            <a:off x="2530475" y="3155950"/>
            <a:ext cx="152400" cy="914400"/>
            <a:chOff x="1968" y="2496"/>
            <a:chExt cx="96" cy="576"/>
          </a:xfrm>
        </p:grpSpPr>
        <p:grpSp>
          <p:nvGrpSpPr>
            <p:cNvPr id="79023" name="Group 45"/>
            <p:cNvGrpSpPr>
              <a:grpSpLocks/>
            </p:cNvGrpSpPr>
            <p:nvPr/>
          </p:nvGrpSpPr>
          <p:grpSpPr bwMode="auto">
            <a:xfrm>
              <a:off x="1968" y="2976"/>
              <a:ext cx="96" cy="96"/>
              <a:chOff x="1968" y="2976"/>
              <a:chExt cx="96" cy="96"/>
            </a:xfrm>
          </p:grpSpPr>
          <p:sp>
            <p:nvSpPr>
              <p:cNvPr id="79039" name="Line 46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40" name="Line 47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24" name="Group 48"/>
            <p:cNvGrpSpPr>
              <a:grpSpLocks/>
            </p:cNvGrpSpPr>
            <p:nvPr/>
          </p:nvGrpSpPr>
          <p:grpSpPr bwMode="auto">
            <a:xfrm>
              <a:off x="1968" y="2496"/>
              <a:ext cx="96" cy="96"/>
              <a:chOff x="1968" y="2976"/>
              <a:chExt cx="96" cy="96"/>
            </a:xfrm>
          </p:grpSpPr>
          <p:sp>
            <p:nvSpPr>
              <p:cNvPr id="79037" name="Line 49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38" name="Line 50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25" name="Group 51"/>
            <p:cNvGrpSpPr>
              <a:grpSpLocks/>
            </p:cNvGrpSpPr>
            <p:nvPr/>
          </p:nvGrpSpPr>
          <p:grpSpPr bwMode="auto">
            <a:xfrm>
              <a:off x="1968" y="2592"/>
              <a:ext cx="96" cy="96"/>
              <a:chOff x="1968" y="2976"/>
              <a:chExt cx="96" cy="96"/>
            </a:xfrm>
          </p:grpSpPr>
          <p:sp>
            <p:nvSpPr>
              <p:cNvPr id="79035" name="Line 52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36" name="Line 53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26" name="Group 54"/>
            <p:cNvGrpSpPr>
              <a:grpSpLocks/>
            </p:cNvGrpSpPr>
            <p:nvPr/>
          </p:nvGrpSpPr>
          <p:grpSpPr bwMode="auto">
            <a:xfrm>
              <a:off x="1968" y="2688"/>
              <a:ext cx="96" cy="96"/>
              <a:chOff x="1968" y="2976"/>
              <a:chExt cx="96" cy="96"/>
            </a:xfrm>
          </p:grpSpPr>
          <p:sp>
            <p:nvSpPr>
              <p:cNvPr id="79033" name="Line 55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34" name="Line 56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27" name="Group 57"/>
            <p:cNvGrpSpPr>
              <a:grpSpLocks/>
            </p:cNvGrpSpPr>
            <p:nvPr/>
          </p:nvGrpSpPr>
          <p:grpSpPr bwMode="auto">
            <a:xfrm>
              <a:off x="1968" y="2784"/>
              <a:ext cx="96" cy="96"/>
              <a:chOff x="1968" y="2976"/>
              <a:chExt cx="96" cy="96"/>
            </a:xfrm>
          </p:grpSpPr>
          <p:sp>
            <p:nvSpPr>
              <p:cNvPr id="79031" name="Line 58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32" name="Line 59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028" name="Group 60"/>
            <p:cNvGrpSpPr>
              <a:grpSpLocks/>
            </p:cNvGrpSpPr>
            <p:nvPr/>
          </p:nvGrpSpPr>
          <p:grpSpPr bwMode="auto">
            <a:xfrm>
              <a:off x="1968" y="2880"/>
              <a:ext cx="96" cy="96"/>
              <a:chOff x="1968" y="2976"/>
              <a:chExt cx="96" cy="96"/>
            </a:xfrm>
          </p:grpSpPr>
          <p:sp>
            <p:nvSpPr>
              <p:cNvPr id="79029" name="Line 61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30" name="Line 62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858" name="Line 63"/>
          <p:cNvSpPr>
            <a:spLocks noChangeShapeType="1"/>
          </p:cNvSpPr>
          <p:nvPr/>
        </p:nvSpPr>
        <p:spPr bwMode="auto">
          <a:xfrm flipV="1">
            <a:off x="2530475" y="307975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64"/>
          <p:cNvSpPr>
            <a:spLocks noChangeShapeType="1"/>
          </p:cNvSpPr>
          <p:nvPr/>
        </p:nvSpPr>
        <p:spPr bwMode="auto">
          <a:xfrm>
            <a:off x="2606675" y="307975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65"/>
          <p:cNvSpPr>
            <a:spLocks noChangeShapeType="1"/>
          </p:cNvSpPr>
          <p:nvPr/>
        </p:nvSpPr>
        <p:spPr bwMode="auto">
          <a:xfrm>
            <a:off x="2530475" y="589915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66"/>
          <p:cNvSpPr>
            <a:spLocks noChangeShapeType="1"/>
          </p:cNvSpPr>
          <p:nvPr/>
        </p:nvSpPr>
        <p:spPr bwMode="auto">
          <a:xfrm flipV="1">
            <a:off x="2606675" y="589915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Line 67"/>
          <p:cNvSpPr>
            <a:spLocks noChangeShapeType="1"/>
          </p:cNvSpPr>
          <p:nvPr/>
        </p:nvSpPr>
        <p:spPr bwMode="auto">
          <a:xfrm>
            <a:off x="2682875" y="32321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63" name="Group 68"/>
          <p:cNvGrpSpPr>
            <a:grpSpLocks/>
          </p:cNvGrpSpPr>
          <p:nvPr/>
        </p:nvGrpSpPr>
        <p:grpSpPr bwMode="auto">
          <a:xfrm>
            <a:off x="4664075" y="3079750"/>
            <a:ext cx="381000" cy="2895600"/>
            <a:chOff x="3120" y="2112"/>
            <a:chExt cx="240" cy="1824"/>
          </a:xfrm>
        </p:grpSpPr>
        <p:grpSp>
          <p:nvGrpSpPr>
            <p:cNvPr id="78955" name="Group 69"/>
            <p:cNvGrpSpPr>
              <a:grpSpLocks/>
            </p:cNvGrpSpPr>
            <p:nvPr/>
          </p:nvGrpSpPr>
          <p:grpSpPr bwMode="auto">
            <a:xfrm>
              <a:off x="3216" y="2112"/>
              <a:ext cx="144" cy="1824"/>
              <a:chOff x="1968" y="1296"/>
              <a:chExt cx="144" cy="1824"/>
            </a:xfrm>
          </p:grpSpPr>
          <p:sp>
            <p:nvSpPr>
              <p:cNvPr id="78958" name="Line 70"/>
              <p:cNvSpPr>
                <a:spLocks noChangeShapeType="1"/>
              </p:cNvSpPr>
              <p:nvPr/>
            </p:nvSpPr>
            <p:spPr bwMode="auto">
              <a:xfrm>
                <a:off x="1968" y="1344"/>
                <a:ext cx="0" cy="17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9" name="Line 71"/>
              <p:cNvSpPr>
                <a:spLocks noChangeShapeType="1"/>
              </p:cNvSpPr>
              <p:nvPr/>
            </p:nvSpPr>
            <p:spPr bwMode="auto">
              <a:xfrm>
                <a:off x="2064" y="1344"/>
                <a:ext cx="0" cy="17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8960" name="Group 72"/>
              <p:cNvGrpSpPr>
                <a:grpSpLocks/>
              </p:cNvGrpSpPr>
              <p:nvPr/>
            </p:nvGrpSpPr>
            <p:grpSpPr bwMode="auto">
              <a:xfrm>
                <a:off x="1968" y="2496"/>
                <a:ext cx="96" cy="576"/>
                <a:chOff x="1968" y="2496"/>
                <a:chExt cx="96" cy="576"/>
              </a:xfrm>
            </p:grpSpPr>
            <p:grpSp>
              <p:nvGrpSpPr>
                <p:cNvPr id="79005" name="Group 73"/>
                <p:cNvGrpSpPr>
                  <a:grpSpLocks/>
                </p:cNvGrpSpPr>
                <p:nvPr/>
              </p:nvGrpSpPr>
              <p:grpSpPr bwMode="auto">
                <a:xfrm>
                  <a:off x="1968" y="2976"/>
                  <a:ext cx="96" cy="96"/>
                  <a:chOff x="1968" y="2976"/>
                  <a:chExt cx="96" cy="96"/>
                </a:xfrm>
              </p:grpSpPr>
              <p:sp>
                <p:nvSpPr>
                  <p:cNvPr id="79021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022" name="Line 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006" name="Group 76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96" cy="96"/>
                  <a:chOff x="1968" y="2976"/>
                  <a:chExt cx="96" cy="96"/>
                </a:xfrm>
              </p:grpSpPr>
              <p:sp>
                <p:nvSpPr>
                  <p:cNvPr id="79019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020" name="Line 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007" name="Group 79"/>
                <p:cNvGrpSpPr>
                  <a:grpSpLocks/>
                </p:cNvGrpSpPr>
                <p:nvPr/>
              </p:nvGrpSpPr>
              <p:grpSpPr bwMode="auto">
                <a:xfrm>
                  <a:off x="1968" y="2592"/>
                  <a:ext cx="96" cy="96"/>
                  <a:chOff x="1968" y="2976"/>
                  <a:chExt cx="96" cy="96"/>
                </a:xfrm>
              </p:grpSpPr>
              <p:sp>
                <p:nvSpPr>
                  <p:cNvPr id="79017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018" name="Line 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008" name="Group 82"/>
                <p:cNvGrpSpPr>
                  <a:grpSpLocks/>
                </p:cNvGrpSpPr>
                <p:nvPr/>
              </p:nvGrpSpPr>
              <p:grpSpPr bwMode="auto">
                <a:xfrm>
                  <a:off x="1968" y="2688"/>
                  <a:ext cx="96" cy="96"/>
                  <a:chOff x="1968" y="2976"/>
                  <a:chExt cx="96" cy="96"/>
                </a:xfrm>
              </p:grpSpPr>
              <p:sp>
                <p:nvSpPr>
                  <p:cNvPr id="79015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016" name="Line 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009" name="Group 85"/>
                <p:cNvGrpSpPr>
                  <a:grpSpLocks/>
                </p:cNvGrpSpPr>
                <p:nvPr/>
              </p:nvGrpSpPr>
              <p:grpSpPr bwMode="auto">
                <a:xfrm>
                  <a:off x="1968" y="2784"/>
                  <a:ext cx="96" cy="96"/>
                  <a:chOff x="1968" y="2976"/>
                  <a:chExt cx="96" cy="96"/>
                </a:xfrm>
              </p:grpSpPr>
              <p:sp>
                <p:nvSpPr>
                  <p:cNvPr id="79013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014" name="Line 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010" name="Group 88"/>
                <p:cNvGrpSpPr>
                  <a:grpSpLocks/>
                </p:cNvGrpSpPr>
                <p:nvPr/>
              </p:nvGrpSpPr>
              <p:grpSpPr bwMode="auto">
                <a:xfrm>
                  <a:off x="1968" y="2880"/>
                  <a:ext cx="96" cy="96"/>
                  <a:chOff x="1968" y="2976"/>
                  <a:chExt cx="96" cy="96"/>
                </a:xfrm>
              </p:grpSpPr>
              <p:sp>
                <p:nvSpPr>
                  <p:cNvPr id="79011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012" name="Line 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8961" name="Group 91"/>
              <p:cNvGrpSpPr>
                <a:grpSpLocks/>
              </p:cNvGrpSpPr>
              <p:nvPr/>
            </p:nvGrpSpPr>
            <p:grpSpPr bwMode="auto">
              <a:xfrm>
                <a:off x="1968" y="1920"/>
                <a:ext cx="96" cy="576"/>
                <a:chOff x="1968" y="2496"/>
                <a:chExt cx="96" cy="576"/>
              </a:xfrm>
            </p:grpSpPr>
            <p:grpSp>
              <p:nvGrpSpPr>
                <p:cNvPr id="78987" name="Group 92"/>
                <p:cNvGrpSpPr>
                  <a:grpSpLocks/>
                </p:cNvGrpSpPr>
                <p:nvPr/>
              </p:nvGrpSpPr>
              <p:grpSpPr bwMode="auto">
                <a:xfrm>
                  <a:off x="1968" y="2976"/>
                  <a:ext cx="96" cy="96"/>
                  <a:chOff x="1968" y="2976"/>
                  <a:chExt cx="96" cy="96"/>
                </a:xfrm>
              </p:grpSpPr>
              <p:sp>
                <p:nvSpPr>
                  <p:cNvPr id="79003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004" name="Line 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988" name="Group 95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96" cy="96"/>
                  <a:chOff x="1968" y="2976"/>
                  <a:chExt cx="96" cy="96"/>
                </a:xfrm>
              </p:grpSpPr>
              <p:sp>
                <p:nvSpPr>
                  <p:cNvPr id="79001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002" name="Line 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989" name="Group 98"/>
                <p:cNvGrpSpPr>
                  <a:grpSpLocks/>
                </p:cNvGrpSpPr>
                <p:nvPr/>
              </p:nvGrpSpPr>
              <p:grpSpPr bwMode="auto">
                <a:xfrm>
                  <a:off x="1968" y="2592"/>
                  <a:ext cx="96" cy="96"/>
                  <a:chOff x="1968" y="2976"/>
                  <a:chExt cx="96" cy="96"/>
                </a:xfrm>
              </p:grpSpPr>
              <p:sp>
                <p:nvSpPr>
                  <p:cNvPr id="78999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000" name="Line 1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990" name="Group 101"/>
                <p:cNvGrpSpPr>
                  <a:grpSpLocks/>
                </p:cNvGrpSpPr>
                <p:nvPr/>
              </p:nvGrpSpPr>
              <p:grpSpPr bwMode="auto">
                <a:xfrm>
                  <a:off x="1968" y="2688"/>
                  <a:ext cx="96" cy="96"/>
                  <a:chOff x="1968" y="2976"/>
                  <a:chExt cx="96" cy="96"/>
                </a:xfrm>
              </p:grpSpPr>
              <p:sp>
                <p:nvSpPr>
                  <p:cNvPr id="78997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998" name="Line 1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991" name="Group 104"/>
                <p:cNvGrpSpPr>
                  <a:grpSpLocks/>
                </p:cNvGrpSpPr>
                <p:nvPr/>
              </p:nvGrpSpPr>
              <p:grpSpPr bwMode="auto">
                <a:xfrm>
                  <a:off x="1968" y="2784"/>
                  <a:ext cx="96" cy="96"/>
                  <a:chOff x="1968" y="2976"/>
                  <a:chExt cx="96" cy="96"/>
                </a:xfrm>
              </p:grpSpPr>
              <p:sp>
                <p:nvSpPr>
                  <p:cNvPr id="78995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996" name="Line 1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992" name="Group 107"/>
                <p:cNvGrpSpPr>
                  <a:grpSpLocks/>
                </p:cNvGrpSpPr>
                <p:nvPr/>
              </p:nvGrpSpPr>
              <p:grpSpPr bwMode="auto">
                <a:xfrm>
                  <a:off x="1968" y="2880"/>
                  <a:ext cx="96" cy="96"/>
                  <a:chOff x="1968" y="2976"/>
                  <a:chExt cx="96" cy="96"/>
                </a:xfrm>
              </p:grpSpPr>
              <p:sp>
                <p:nvSpPr>
                  <p:cNvPr id="78993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994" name="Line 10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8962" name="Group 110"/>
              <p:cNvGrpSpPr>
                <a:grpSpLocks/>
              </p:cNvGrpSpPr>
              <p:nvPr/>
            </p:nvGrpSpPr>
            <p:grpSpPr bwMode="auto">
              <a:xfrm>
                <a:off x="1968" y="1344"/>
                <a:ext cx="96" cy="576"/>
                <a:chOff x="1968" y="2496"/>
                <a:chExt cx="96" cy="576"/>
              </a:xfrm>
            </p:grpSpPr>
            <p:grpSp>
              <p:nvGrpSpPr>
                <p:cNvPr id="78969" name="Group 111"/>
                <p:cNvGrpSpPr>
                  <a:grpSpLocks/>
                </p:cNvGrpSpPr>
                <p:nvPr/>
              </p:nvGrpSpPr>
              <p:grpSpPr bwMode="auto">
                <a:xfrm>
                  <a:off x="1968" y="2976"/>
                  <a:ext cx="96" cy="96"/>
                  <a:chOff x="1968" y="2976"/>
                  <a:chExt cx="96" cy="96"/>
                </a:xfrm>
              </p:grpSpPr>
              <p:sp>
                <p:nvSpPr>
                  <p:cNvPr id="78985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986" name="Line 1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970" name="Group 114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96" cy="96"/>
                  <a:chOff x="1968" y="2976"/>
                  <a:chExt cx="96" cy="96"/>
                </a:xfrm>
              </p:grpSpPr>
              <p:sp>
                <p:nvSpPr>
                  <p:cNvPr id="78983" name="Line 1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984" name="Line 1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971" name="Group 117"/>
                <p:cNvGrpSpPr>
                  <a:grpSpLocks/>
                </p:cNvGrpSpPr>
                <p:nvPr/>
              </p:nvGrpSpPr>
              <p:grpSpPr bwMode="auto">
                <a:xfrm>
                  <a:off x="1968" y="2592"/>
                  <a:ext cx="96" cy="96"/>
                  <a:chOff x="1968" y="2976"/>
                  <a:chExt cx="96" cy="96"/>
                </a:xfrm>
              </p:grpSpPr>
              <p:sp>
                <p:nvSpPr>
                  <p:cNvPr id="78981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982" name="Line 1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972" name="Group 120"/>
                <p:cNvGrpSpPr>
                  <a:grpSpLocks/>
                </p:cNvGrpSpPr>
                <p:nvPr/>
              </p:nvGrpSpPr>
              <p:grpSpPr bwMode="auto">
                <a:xfrm>
                  <a:off x="1968" y="2688"/>
                  <a:ext cx="96" cy="96"/>
                  <a:chOff x="1968" y="2976"/>
                  <a:chExt cx="96" cy="96"/>
                </a:xfrm>
              </p:grpSpPr>
              <p:sp>
                <p:nvSpPr>
                  <p:cNvPr id="78979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980" name="Line 1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973" name="Group 123"/>
                <p:cNvGrpSpPr>
                  <a:grpSpLocks/>
                </p:cNvGrpSpPr>
                <p:nvPr/>
              </p:nvGrpSpPr>
              <p:grpSpPr bwMode="auto">
                <a:xfrm>
                  <a:off x="1968" y="2784"/>
                  <a:ext cx="96" cy="96"/>
                  <a:chOff x="1968" y="2976"/>
                  <a:chExt cx="96" cy="96"/>
                </a:xfrm>
              </p:grpSpPr>
              <p:sp>
                <p:nvSpPr>
                  <p:cNvPr id="78977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978" name="Line 1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974" name="Group 126"/>
                <p:cNvGrpSpPr>
                  <a:grpSpLocks/>
                </p:cNvGrpSpPr>
                <p:nvPr/>
              </p:nvGrpSpPr>
              <p:grpSpPr bwMode="auto">
                <a:xfrm>
                  <a:off x="1968" y="2880"/>
                  <a:ext cx="96" cy="96"/>
                  <a:chOff x="1968" y="2976"/>
                  <a:chExt cx="96" cy="96"/>
                </a:xfrm>
              </p:grpSpPr>
              <p:sp>
                <p:nvSpPr>
                  <p:cNvPr id="78975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976" name="Line 1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976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8963" name="Line 129"/>
              <p:cNvSpPr>
                <a:spLocks noChangeShapeType="1"/>
              </p:cNvSpPr>
              <p:nvPr/>
            </p:nvSpPr>
            <p:spPr bwMode="auto">
              <a:xfrm flipV="1">
                <a:off x="1968" y="12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64" name="Line 130"/>
              <p:cNvSpPr>
                <a:spLocks noChangeShapeType="1"/>
              </p:cNvSpPr>
              <p:nvPr/>
            </p:nvSpPr>
            <p:spPr bwMode="auto">
              <a:xfrm>
                <a:off x="2016" y="129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65" name="Line 131"/>
              <p:cNvSpPr>
                <a:spLocks noChangeShapeType="1"/>
              </p:cNvSpPr>
              <p:nvPr/>
            </p:nvSpPr>
            <p:spPr bwMode="auto">
              <a:xfrm>
                <a:off x="1968" y="30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66" name="Line 132"/>
              <p:cNvSpPr>
                <a:spLocks noChangeShapeType="1"/>
              </p:cNvSpPr>
              <p:nvPr/>
            </p:nvSpPr>
            <p:spPr bwMode="auto">
              <a:xfrm flipV="1">
                <a:off x="2016" y="30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67" name="Line 133"/>
              <p:cNvSpPr>
                <a:spLocks noChangeShapeType="1"/>
              </p:cNvSpPr>
              <p:nvPr/>
            </p:nvSpPr>
            <p:spPr bwMode="auto">
              <a:xfrm>
                <a:off x="2064" y="139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68" name="Line 134"/>
              <p:cNvSpPr>
                <a:spLocks noChangeShapeType="1"/>
              </p:cNvSpPr>
              <p:nvPr/>
            </p:nvSpPr>
            <p:spPr bwMode="auto">
              <a:xfrm flipV="1">
                <a:off x="2112" y="1344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956" name="Line 135"/>
            <p:cNvSpPr>
              <a:spLocks noChangeShapeType="1"/>
            </p:cNvSpPr>
            <p:nvPr/>
          </p:nvSpPr>
          <p:spPr bwMode="auto">
            <a:xfrm flipH="1">
              <a:off x="3168" y="22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8957" name="Arc 136"/>
            <p:cNvSpPr>
              <a:spLocks/>
            </p:cNvSpPr>
            <p:nvPr/>
          </p:nvSpPr>
          <p:spPr bwMode="auto">
            <a:xfrm flipV="1">
              <a:off x="3120" y="2160"/>
              <a:ext cx="48" cy="96"/>
            </a:xfrm>
            <a:custGeom>
              <a:avLst/>
              <a:gdLst>
                <a:gd name="T0" fmla="*/ 0 w 21600"/>
                <a:gd name="T1" fmla="*/ 0 h 43193"/>
                <a:gd name="T2" fmla="*/ 0 w 21600"/>
                <a:gd name="T3" fmla="*/ 0 h 43193"/>
                <a:gd name="T4" fmla="*/ 0 w 21600"/>
                <a:gd name="T5" fmla="*/ 0 h 431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3"/>
                <a:gd name="T11" fmla="*/ 21600 w 21600"/>
                <a:gd name="T12" fmla="*/ 43193 h 431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13"/>
                    <a:pt x="12263" y="42892"/>
                    <a:pt x="553" y="43192"/>
                  </a:cubicBezTo>
                </a:path>
                <a:path w="21600" h="431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13"/>
                    <a:pt x="12263" y="42892"/>
                    <a:pt x="553" y="4319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78864" name="Arc 137"/>
          <p:cNvSpPr>
            <a:spLocks/>
          </p:cNvSpPr>
          <p:nvPr/>
        </p:nvSpPr>
        <p:spPr bwMode="auto">
          <a:xfrm flipH="1" flipV="1">
            <a:off x="2759075" y="3155950"/>
            <a:ext cx="76200" cy="152400"/>
          </a:xfrm>
          <a:custGeom>
            <a:avLst/>
            <a:gdLst>
              <a:gd name="T0" fmla="*/ 0 w 21600"/>
              <a:gd name="T1" fmla="*/ 0 h 43193"/>
              <a:gd name="T2" fmla="*/ 6893 w 21600"/>
              <a:gd name="T3" fmla="*/ 537720 h 43193"/>
              <a:gd name="T4" fmla="*/ 0 w 21600"/>
              <a:gd name="T5" fmla="*/ 268903 h 43193"/>
              <a:gd name="T6" fmla="*/ 0 60000 65536"/>
              <a:gd name="T7" fmla="*/ 0 60000 65536"/>
              <a:gd name="T8" fmla="*/ 0 60000 65536"/>
              <a:gd name="T9" fmla="*/ 0 w 21600"/>
              <a:gd name="T10" fmla="*/ 0 h 43193"/>
              <a:gd name="T11" fmla="*/ 21600 w 21600"/>
              <a:gd name="T12" fmla="*/ 43193 h 43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13"/>
                  <a:pt x="12263" y="42892"/>
                  <a:pt x="553" y="43192"/>
                </a:cubicBezTo>
              </a:path>
              <a:path w="21600" h="4319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13"/>
                  <a:pt x="12263" y="42892"/>
                  <a:pt x="553" y="4319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8865" name="Line 138"/>
          <p:cNvSpPr>
            <a:spLocks noChangeShapeType="1"/>
          </p:cNvSpPr>
          <p:nvPr/>
        </p:nvSpPr>
        <p:spPr bwMode="auto">
          <a:xfrm>
            <a:off x="2835275" y="3232150"/>
            <a:ext cx="1828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78866" name="Group 139"/>
          <p:cNvGrpSpPr>
            <a:grpSpLocks/>
          </p:cNvGrpSpPr>
          <p:nvPr/>
        </p:nvGrpSpPr>
        <p:grpSpPr bwMode="auto">
          <a:xfrm>
            <a:off x="1311275" y="1403350"/>
            <a:ext cx="1447800" cy="1219200"/>
            <a:chOff x="1008" y="1008"/>
            <a:chExt cx="912" cy="768"/>
          </a:xfrm>
        </p:grpSpPr>
        <p:sp>
          <p:nvSpPr>
            <p:cNvPr id="78953" name="Rectangle 140"/>
            <p:cNvSpPr>
              <a:spLocks noChangeArrowheads="1"/>
            </p:cNvSpPr>
            <p:nvPr/>
          </p:nvSpPr>
          <p:spPr bwMode="auto">
            <a:xfrm>
              <a:off x="1008" y="1008"/>
              <a:ext cx="912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8954" name="Text Box 141"/>
            <p:cNvSpPr txBox="1">
              <a:spLocks noChangeArrowheads="1"/>
            </p:cNvSpPr>
            <p:nvPr/>
          </p:nvSpPr>
          <p:spPr bwMode="auto">
            <a:xfrm>
              <a:off x="1080" y="1161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9900"/>
                </a:buClr>
                <a:buSzPct val="56000"/>
                <a:buFont typeface="Monotype Sorts"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Times New Roman" panose="02020603050405020304" pitchFamily="18" charset="0"/>
                </a:rPr>
                <a:t>Control center</a:t>
              </a:r>
            </a:p>
          </p:txBody>
        </p:sp>
      </p:grpSp>
      <p:grpSp>
        <p:nvGrpSpPr>
          <p:cNvPr id="78867" name="Group 142"/>
          <p:cNvGrpSpPr>
            <a:grpSpLocks/>
          </p:cNvGrpSpPr>
          <p:nvPr/>
        </p:nvGrpSpPr>
        <p:grpSpPr bwMode="auto">
          <a:xfrm>
            <a:off x="1311275" y="5060950"/>
            <a:ext cx="1066800" cy="914400"/>
            <a:chOff x="1008" y="3312"/>
            <a:chExt cx="672" cy="576"/>
          </a:xfrm>
        </p:grpSpPr>
        <p:sp>
          <p:nvSpPr>
            <p:cNvPr id="78951" name="Rectangle 143"/>
            <p:cNvSpPr>
              <a:spLocks noChangeArrowheads="1"/>
            </p:cNvSpPr>
            <p:nvPr/>
          </p:nvSpPr>
          <p:spPr bwMode="auto">
            <a:xfrm>
              <a:off x="1008" y="3312"/>
              <a:ext cx="672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8952" name="Text Box 144"/>
            <p:cNvSpPr txBox="1">
              <a:spLocks noChangeArrowheads="1"/>
            </p:cNvSpPr>
            <p:nvPr/>
          </p:nvSpPr>
          <p:spPr bwMode="auto">
            <a:xfrm>
              <a:off x="1069" y="3475"/>
              <a:ext cx="5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9900"/>
                </a:buClr>
                <a:buSzPct val="56000"/>
                <a:buFont typeface="Monotype Sorts"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Times New Roman" panose="02020603050405020304" pitchFamily="18" charset="0"/>
                </a:rPr>
                <a:t>Subst.</a:t>
              </a:r>
            </a:p>
          </p:txBody>
        </p:sp>
      </p:grpSp>
      <p:sp>
        <p:nvSpPr>
          <p:cNvPr id="78868" name="Text Box 145"/>
          <p:cNvSpPr txBox="1">
            <a:spLocks noChangeArrowheads="1"/>
          </p:cNvSpPr>
          <p:nvPr/>
        </p:nvSpPr>
        <p:spPr bwMode="auto">
          <a:xfrm>
            <a:off x="1539875" y="3627438"/>
            <a:ext cx="827088" cy="711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Optic Fiber</a:t>
            </a:r>
            <a:endParaRPr lang="en-US" altLang="en-US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9" name="Text Box 146"/>
          <p:cNvSpPr txBox="1">
            <a:spLocks noChangeArrowheads="1"/>
          </p:cNvSpPr>
          <p:nvPr/>
        </p:nvSpPr>
        <p:spPr bwMode="auto">
          <a:xfrm>
            <a:off x="2895600" y="2819400"/>
            <a:ext cx="1581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Microwave radio</a:t>
            </a:r>
            <a:endParaRPr lang="en-US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8870" name="Group 147"/>
          <p:cNvGrpSpPr>
            <a:grpSpLocks/>
          </p:cNvGrpSpPr>
          <p:nvPr/>
        </p:nvGrpSpPr>
        <p:grpSpPr bwMode="auto">
          <a:xfrm>
            <a:off x="3597275" y="5060950"/>
            <a:ext cx="1066800" cy="914400"/>
            <a:chOff x="1008" y="3312"/>
            <a:chExt cx="672" cy="576"/>
          </a:xfrm>
        </p:grpSpPr>
        <p:sp>
          <p:nvSpPr>
            <p:cNvPr id="78949" name="Rectangle 148"/>
            <p:cNvSpPr>
              <a:spLocks noChangeArrowheads="1"/>
            </p:cNvSpPr>
            <p:nvPr/>
          </p:nvSpPr>
          <p:spPr bwMode="auto">
            <a:xfrm>
              <a:off x="1008" y="3312"/>
              <a:ext cx="672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78950" name="Text Box 149"/>
            <p:cNvSpPr txBox="1">
              <a:spLocks noChangeArrowheads="1"/>
            </p:cNvSpPr>
            <p:nvPr/>
          </p:nvSpPr>
          <p:spPr bwMode="auto">
            <a:xfrm>
              <a:off x="1069" y="3475"/>
              <a:ext cx="5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9900"/>
                </a:buClr>
                <a:buSzPct val="56000"/>
                <a:buFont typeface="Monotype Sorts"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Times New Roman" panose="02020603050405020304" pitchFamily="18" charset="0"/>
                </a:rPr>
                <a:t>Subst.</a:t>
              </a:r>
            </a:p>
          </p:txBody>
        </p:sp>
      </p:grpSp>
      <p:pic>
        <p:nvPicPr>
          <p:cNvPr id="78871" name="Picture 150" descr="power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2347913"/>
            <a:ext cx="531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2" name="Picture 151" descr="power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174750"/>
            <a:ext cx="531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3" name="Picture 152" descr="power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74750"/>
            <a:ext cx="531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4" name="Picture 153" descr="power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5137150"/>
            <a:ext cx="531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75" name="Line 154"/>
          <p:cNvSpPr>
            <a:spLocks noChangeShapeType="1"/>
          </p:cNvSpPr>
          <p:nvPr/>
        </p:nvSpPr>
        <p:spPr bwMode="auto">
          <a:xfrm flipV="1">
            <a:off x="5045075" y="1646238"/>
            <a:ext cx="838200" cy="14335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8876" name="Line 155"/>
          <p:cNvSpPr>
            <a:spLocks noChangeShapeType="1"/>
          </p:cNvSpPr>
          <p:nvPr/>
        </p:nvSpPr>
        <p:spPr bwMode="auto">
          <a:xfrm flipV="1">
            <a:off x="5045075" y="1646238"/>
            <a:ext cx="2057400" cy="14335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8877" name="Line 156"/>
          <p:cNvSpPr>
            <a:spLocks noChangeShapeType="1"/>
          </p:cNvSpPr>
          <p:nvPr/>
        </p:nvSpPr>
        <p:spPr bwMode="auto">
          <a:xfrm flipV="1">
            <a:off x="5045075" y="2622550"/>
            <a:ext cx="3124200" cy="4572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8878" name="Line 157"/>
          <p:cNvSpPr>
            <a:spLocks noChangeShapeType="1"/>
          </p:cNvSpPr>
          <p:nvPr/>
        </p:nvSpPr>
        <p:spPr bwMode="auto">
          <a:xfrm>
            <a:off x="6538913" y="460375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9" name="Line 158"/>
          <p:cNvSpPr>
            <a:spLocks noChangeShapeType="1"/>
          </p:cNvSpPr>
          <p:nvPr/>
        </p:nvSpPr>
        <p:spPr bwMode="auto">
          <a:xfrm>
            <a:off x="6661150" y="460375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80" name="Group 159"/>
          <p:cNvGrpSpPr>
            <a:grpSpLocks/>
          </p:cNvGrpSpPr>
          <p:nvPr/>
        </p:nvGrpSpPr>
        <p:grpSpPr bwMode="auto">
          <a:xfrm>
            <a:off x="6538913" y="5518150"/>
            <a:ext cx="122237" cy="457200"/>
            <a:chOff x="1968" y="2496"/>
            <a:chExt cx="96" cy="576"/>
          </a:xfrm>
        </p:grpSpPr>
        <p:grpSp>
          <p:nvGrpSpPr>
            <p:cNvPr id="78931" name="Group 160"/>
            <p:cNvGrpSpPr>
              <a:grpSpLocks/>
            </p:cNvGrpSpPr>
            <p:nvPr/>
          </p:nvGrpSpPr>
          <p:grpSpPr bwMode="auto">
            <a:xfrm>
              <a:off x="1968" y="2976"/>
              <a:ext cx="96" cy="96"/>
              <a:chOff x="1968" y="2976"/>
              <a:chExt cx="96" cy="96"/>
            </a:xfrm>
          </p:grpSpPr>
          <p:sp>
            <p:nvSpPr>
              <p:cNvPr id="78947" name="Line 161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48" name="Line 162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32" name="Group 163"/>
            <p:cNvGrpSpPr>
              <a:grpSpLocks/>
            </p:cNvGrpSpPr>
            <p:nvPr/>
          </p:nvGrpSpPr>
          <p:grpSpPr bwMode="auto">
            <a:xfrm>
              <a:off x="1968" y="2496"/>
              <a:ext cx="96" cy="96"/>
              <a:chOff x="1968" y="2976"/>
              <a:chExt cx="96" cy="96"/>
            </a:xfrm>
          </p:grpSpPr>
          <p:sp>
            <p:nvSpPr>
              <p:cNvPr id="78945" name="Line 164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46" name="Line 165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33" name="Group 166"/>
            <p:cNvGrpSpPr>
              <a:grpSpLocks/>
            </p:cNvGrpSpPr>
            <p:nvPr/>
          </p:nvGrpSpPr>
          <p:grpSpPr bwMode="auto">
            <a:xfrm>
              <a:off x="1968" y="2592"/>
              <a:ext cx="96" cy="96"/>
              <a:chOff x="1968" y="2976"/>
              <a:chExt cx="96" cy="96"/>
            </a:xfrm>
          </p:grpSpPr>
          <p:sp>
            <p:nvSpPr>
              <p:cNvPr id="78943" name="Line 167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44" name="Line 168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34" name="Group 169"/>
            <p:cNvGrpSpPr>
              <a:grpSpLocks/>
            </p:cNvGrpSpPr>
            <p:nvPr/>
          </p:nvGrpSpPr>
          <p:grpSpPr bwMode="auto">
            <a:xfrm>
              <a:off x="1968" y="2688"/>
              <a:ext cx="96" cy="96"/>
              <a:chOff x="1968" y="2976"/>
              <a:chExt cx="96" cy="96"/>
            </a:xfrm>
          </p:grpSpPr>
          <p:sp>
            <p:nvSpPr>
              <p:cNvPr id="78941" name="Line 170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42" name="Line 171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35" name="Group 172"/>
            <p:cNvGrpSpPr>
              <a:grpSpLocks/>
            </p:cNvGrpSpPr>
            <p:nvPr/>
          </p:nvGrpSpPr>
          <p:grpSpPr bwMode="auto">
            <a:xfrm>
              <a:off x="1968" y="2784"/>
              <a:ext cx="96" cy="96"/>
              <a:chOff x="1968" y="2976"/>
              <a:chExt cx="96" cy="96"/>
            </a:xfrm>
          </p:grpSpPr>
          <p:sp>
            <p:nvSpPr>
              <p:cNvPr id="78939" name="Line 173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40" name="Line 174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36" name="Group 175"/>
            <p:cNvGrpSpPr>
              <a:grpSpLocks/>
            </p:cNvGrpSpPr>
            <p:nvPr/>
          </p:nvGrpSpPr>
          <p:grpSpPr bwMode="auto">
            <a:xfrm>
              <a:off x="1968" y="2880"/>
              <a:ext cx="96" cy="96"/>
              <a:chOff x="1968" y="2976"/>
              <a:chExt cx="96" cy="96"/>
            </a:xfrm>
          </p:grpSpPr>
          <p:sp>
            <p:nvSpPr>
              <p:cNvPr id="78937" name="Line 176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38" name="Line 177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8881" name="Group 178"/>
          <p:cNvGrpSpPr>
            <a:grpSpLocks/>
          </p:cNvGrpSpPr>
          <p:nvPr/>
        </p:nvGrpSpPr>
        <p:grpSpPr bwMode="auto">
          <a:xfrm>
            <a:off x="6538913" y="5060950"/>
            <a:ext cx="122237" cy="457200"/>
            <a:chOff x="1968" y="2496"/>
            <a:chExt cx="96" cy="576"/>
          </a:xfrm>
        </p:grpSpPr>
        <p:grpSp>
          <p:nvGrpSpPr>
            <p:cNvPr id="78913" name="Group 179"/>
            <p:cNvGrpSpPr>
              <a:grpSpLocks/>
            </p:cNvGrpSpPr>
            <p:nvPr/>
          </p:nvGrpSpPr>
          <p:grpSpPr bwMode="auto">
            <a:xfrm>
              <a:off x="1968" y="2976"/>
              <a:ext cx="96" cy="96"/>
              <a:chOff x="1968" y="2976"/>
              <a:chExt cx="96" cy="96"/>
            </a:xfrm>
          </p:grpSpPr>
          <p:sp>
            <p:nvSpPr>
              <p:cNvPr id="78929" name="Line 180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30" name="Line 181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14" name="Group 182"/>
            <p:cNvGrpSpPr>
              <a:grpSpLocks/>
            </p:cNvGrpSpPr>
            <p:nvPr/>
          </p:nvGrpSpPr>
          <p:grpSpPr bwMode="auto">
            <a:xfrm>
              <a:off x="1968" y="2496"/>
              <a:ext cx="96" cy="96"/>
              <a:chOff x="1968" y="2976"/>
              <a:chExt cx="96" cy="96"/>
            </a:xfrm>
          </p:grpSpPr>
          <p:sp>
            <p:nvSpPr>
              <p:cNvPr id="78927" name="Line 183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28" name="Line 184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15" name="Group 185"/>
            <p:cNvGrpSpPr>
              <a:grpSpLocks/>
            </p:cNvGrpSpPr>
            <p:nvPr/>
          </p:nvGrpSpPr>
          <p:grpSpPr bwMode="auto">
            <a:xfrm>
              <a:off x="1968" y="2592"/>
              <a:ext cx="96" cy="96"/>
              <a:chOff x="1968" y="2976"/>
              <a:chExt cx="96" cy="96"/>
            </a:xfrm>
          </p:grpSpPr>
          <p:sp>
            <p:nvSpPr>
              <p:cNvPr id="78925" name="Line 186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26" name="Line 187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16" name="Group 188"/>
            <p:cNvGrpSpPr>
              <a:grpSpLocks/>
            </p:cNvGrpSpPr>
            <p:nvPr/>
          </p:nvGrpSpPr>
          <p:grpSpPr bwMode="auto">
            <a:xfrm>
              <a:off x="1968" y="2688"/>
              <a:ext cx="96" cy="96"/>
              <a:chOff x="1968" y="2976"/>
              <a:chExt cx="96" cy="96"/>
            </a:xfrm>
          </p:grpSpPr>
          <p:sp>
            <p:nvSpPr>
              <p:cNvPr id="78923" name="Line 189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24" name="Line 190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17" name="Group 191"/>
            <p:cNvGrpSpPr>
              <a:grpSpLocks/>
            </p:cNvGrpSpPr>
            <p:nvPr/>
          </p:nvGrpSpPr>
          <p:grpSpPr bwMode="auto">
            <a:xfrm>
              <a:off x="1968" y="2784"/>
              <a:ext cx="96" cy="96"/>
              <a:chOff x="1968" y="2976"/>
              <a:chExt cx="96" cy="96"/>
            </a:xfrm>
          </p:grpSpPr>
          <p:sp>
            <p:nvSpPr>
              <p:cNvPr id="78921" name="Line 192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22" name="Line 193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18" name="Group 194"/>
            <p:cNvGrpSpPr>
              <a:grpSpLocks/>
            </p:cNvGrpSpPr>
            <p:nvPr/>
          </p:nvGrpSpPr>
          <p:grpSpPr bwMode="auto">
            <a:xfrm>
              <a:off x="1968" y="2880"/>
              <a:ext cx="96" cy="96"/>
              <a:chOff x="1968" y="2976"/>
              <a:chExt cx="96" cy="96"/>
            </a:xfrm>
          </p:grpSpPr>
          <p:sp>
            <p:nvSpPr>
              <p:cNvPr id="78919" name="Line 195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20" name="Line 196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8882" name="Group 197"/>
          <p:cNvGrpSpPr>
            <a:grpSpLocks/>
          </p:cNvGrpSpPr>
          <p:nvPr/>
        </p:nvGrpSpPr>
        <p:grpSpPr bwMode="auto">
          <a:xfrm>
            <a:off x="6538913" y="4603750"/>
            <a:ext cx="122237" cy="457200"/>
            <a:chOff x="1968" y="2496"/>
            <a:chExt cx="96" cy="576"/>
          </a:xfrm>
        </p:grpSpPr>
        <p:grpSp>
          <p:nvGrpSpPr>
            <p:cNvPr id="78895" name="Group 198"/>
            <p:cNvGrpSpPr>
              <a:grpSpLocks/>
            </p:cNvGrpSpPr>
            <p:nvPr/>
          </p:nvGrpSpPr>
          <p:grpSpPr bwMode="auto">
            <a:xfrm>
              <a:off x="1968" y="2976"/>
              <a:ext cx="96" cy="96"/>
              <a:chOff x="1968" y="2976"/>
              <a:chExt cx="96" cy="96"/>
            </a:xfrm>
          </p:grpSpPr>
          <p:sp>
            <p:nvSpPr>
              <p:cNvPr id="78911" name="Line 199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2" name="Line 200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96" name="Group 201"/>
            <p:cNvGrpSpPr>
              <a:grpSpLocks/>
            </p:cNvGrpSpPr>
            <p:nvPr/>
          </p:nvGrpSpPr>
          <p:grpSpPr bwMode="auto">
            <a:xfrm>
              <a:off x="1968" y="2496"/>
              <a:ext cx="96" cy="96"/>
              <a:chOff x="1968" y="2976"/>
              <a:chExt cx="96" cy="96"/>
            </a:xfrm>
          </p:grpSpPr>
          <p:sp>
            <p:nvSpPr>
              <p:cNvPr id="78909" name="Line 202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0" name="Line 203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97" name="Group 204"/>
            <p:cNvGrpSpPr>
              <a:grpSpLocks/>
            </p:cNvGrpSpPr>
            <p:nvPr/>
          </p:nvGrpSpPr>
          <p:grpSpPr bwMode="auto">
            <a:xfrm>
              <a:off x="1968" y="2592"/>
              <a:ext cx="96" cy="96"/>
              <a:chOff x="1968" y="2976"/>
              <a:chExt cx="96" cy="96"/>
            </a:xfrm>
          </p:grpSpPr>
          <p:sp>
            <p:nvSpPr>
              <p:cNvPr id="78907" name="Line 205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8" name="Line 206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98" name="Group 207"/>
            <p:cNvGrpSpPr>
              <a:grpSpLocks/>
            </p:cNvGrpSpPr>
            <p:nvPr/>
          </p:nvGrpSpPr>
          <p:grpSpPr bwMode="auto">
            <a:xfrm>
              <a:off x="1968" y="2688"/>
              <a:ext cx="96" cy="96"/>
              <a:chOff x="1968" y="2976"/>
              <a:chExt cx="96" cy="96"/>
            </a:xfrm>
          </p:grpSpPr>
          <p:sp>
            <p:nvSpPr>
              <p:cNvPr id="78905" name="Line 208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6" name="Line 209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899" name="Group 210"/>
            <p:cNvGrpSpPr>
              <a:grpSpLocks/>
            </p:cNvGrpSpPr>
            <p:nvPr/>
          </p:nvGrpSpPr>
          <p:grpSpPr bwMode="auto">
            <a:xfrm>
              <a:off x="1968" y="2784"/>
              <a:ext cx="96" cy="96"/>
              <a:chOff x="1968" y="2976"/>
              <a:chExt cx="96" cy="96"/>
            </a:xfrm>
          </p:grpSpPr>
          <p:sp>
            <p:nvSpPr>
              <p:cNvPr id="78903" name="Line 211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4" name="Line 212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00" name="Group 213"/>
            <p:cNvGrpSpPr>
              <a:grpSpLocks/>
            </p:cNvGrpSpPr>
            <p:nvPr/>
          </p:nvGrpSpPr>
          <p:grpSpPr bwMode="auto">
            <a:xfrm>
              <a:off x="1968" y="2880"/>
              <a:ext cx="96" cy="96"/>
              <a:chOff x="1968" y="2976"/>
              <a:chExt cx="96" cy="96"/>
            </a:xfrm>
          </p:grpSpPr>
          <p:sp>
            <p:nvSpPr>
              <p:cNvPr id="78901" name="Line 214"/>
              <p:cNvSpPr>
                <a:spLocks noChangeShapeType="1"/>
              </p:cNvSpPr>
              <p:nvPr/>
            </p:nvSpPr>
            <p:spPr bwMode="auto">
              <a:xfrm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2" name="Line 215"/>
              <p:cNvSpPr>
                <a:spLocks noChangeShapeType="1"/>
              </p:cNvSpPr>
              <p:nvPr/>
            </p:nvSpPr>
            <p:spPr bwMode="auto">
              <a:xfrm flipH="1" flipV="1">
                <a:off x="1968" y="297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883" name="Line 216"/>
          <p:cNvSpPr>
            <a:spLocks noChangeShapeType="1"/>
          </p:cNvSpPr>
          <p:nvPr/>
        </p:nvSpPr>
        <p:spPr bwMode="auto">
          <a:xfrm flipV="1">
            <a:off x="6538913" y="4565650"/>
            <a:ext cx="60325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4" name="Line 217"/>
          <p:cNvSpPr>
            <a:spLocks noChangeShapeType="1"/>
          </p:cNvSpPr>
          <p:nvPr/>
        </p:nvSpPr>
        <p:spPr bwMode="auto">
          <a:xfrm>
            <a:off x="6599238" y="4565650"/>
            <a:ext cx="61912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5" name="Line 218"/>
          <p:cNvSpPr>
            <a:spLocks noChangeShapeType="1"/>
          </p:cNvSpPr>
          <p:nvPr/>
        </p:nvSpPr>
        <p:spPr bwMode="auto">
          <a:xfrm>
            <a:off x="6538913" y="5975350"/>
            <a:ext cx="60325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6" name="Line 219"/>
          <p:cNvSpPr>
            <a:spLocks noChangeShapeType="1"/>
          </p:cNvSpPr>
          <p:nvPr/>
        </p:nvSpPr>
        <p:spPr bwMode="auto">
          <a:xfrm flipV="1">
            <a:off x="6599238" y="5975350"/>
            <a:ext cx="61912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7" name="Line 220"/>
          <p:cNvSpPr>
            <a:spLocks noChangeShapeType="1"/>
          </p:cNvSpPr>
          <p:nvPr/>
        </p:nvSpPr>
        <p:spPr bwMode="auto">
          <a:xfrm>
            <a:off x="6661150" y="4641850"/>
            <a:ext cx="60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8" name="Line 221"/>
          <p:cNvSpPr>
            <a:spLocks noChangeShapeType="1"/>
          </p:cNvSpPr>
          <p:nvPr/>
        </p:nvSpPr>
        <p:spPr bwMode="auto">
          <a:xfrm flipV="1">
            <a:off x="6721475" y="4603750"/>
            <a:ext cx="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9" name="Line 222"/>
          <p:cNvSpPr>
            <a:spLocks noChangeShapeType="1"/>
          </p:cNvSpPr>
          <p:nvPr/>
        </p:nvSpPr>
        <p:spPr bwMode="auto">
          <a:xfrm flipH="1">
            <a:off x="6477000" y="4641850"/>
            <a:ext cx="61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8890" name="Line 223"/>
          <p:cNvSpPr>
            <a:spLocks noChangeShapeType="1"/>
          </p:cNvSpPr>
          <p:nvPr/>
        </p:nvSpPr>
        <p:spPr bwMode="auto">
          <a:xfrm flipV="1">
            <a:off x="6477000" y="4603750"/>
            <a:ext cx="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1" name="Line 224"/>
          <p:cNvSpPr>
            <a:spLocks noChangeShapeType="1"/>
          </p:cNvSpPr>
          <p:nvPr/>
        </p:nvSpPr>
        <p:spPr bwMode="auto">
          <a:xfrm>
            <a:off x="5045075" y="3079750"/>
            <a:ext cx="1431925" cy="14859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8892" name="Line 225"/>
          <p:cNvSpPr>
            <a:spLocks noChangeShapeType="1"/>
          </p:cNvSpPr>
          <p:nvPr/>
        </p:nvSpPr>
        <p:spPr bwMode="auto">
          <a:xfrm>
            <a:off x="6721475" y="4565650"/>
            <a:ext cx="1258888" cy="754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8893" name="Text Box 226"/>
          <p:cNvSpPr txBox="1">
            <a:spLocks noChangeArrowheads="1"/>
          </p:cNvSpPr>
          <p:nvPr/>
        </p:nvSpPr>
        <p:spPr bwMode="auto">
          <a:xfrm>
            <a:off x="7010400" y="4275138"/>
            <a:ext cx="1158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t>Spread spectrum radio</a:t>
            </a:r>
            <a:endParaRPr lang="en-US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94" name="Text Box 227"/>
          <p:cNvSpPr txBox="1">
            <a:spLocks noChangeArrowheads="1"/>
          </p:cNvSpPr>
          <p:nvPr/>
        </p:nvSpPr>
        <p:spPr bwMode="auto">
          <a:xfrm>
            <a:off x="5334000" y="2943225"/>
            <a:ext cx="1093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1600">
                <a:solidFill>
                  <a:srgbClr val="009900"/>
                </a:solidFill>
                <a:latin typeface="Times New Roman" panose="02020603050405020304" pitchFamily="18" charset="0"/>
              </a:rPr>
              <a:t>MAS radio</a:t>
            </a:r>
          </a:p>
        </p:txBody>
      </p:sp>
    </p:spTree>
    <p:extLst>
      <p:ext uri="{BB962C8B-B14F-4D97-AF65-F5344CB8AC3E}">
        <p14:creationId xmlns:p14="http://schemas.microsoft.com/office/powerpoint/2010/main" val="3796878492"/>
      </p:ext>
    </p:extLst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059E18E4-4B2F-45AF-A829-F1877BAD0854}" type="slidenum">
              <a:rPr lang="en-US" altLang="nl-NL" sz="800" b="0">
                <a:solidFill>
                  <a:schemeClr val="tx2"/>
                </a:solidFill>
              </a:rPr>
              <a:pPr/>
              <a:t>39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77150" cy="471488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Trends</a:t>
            </a:r>
            <a:endParaRPr lang="en-US" altLang="en-US" sz="4900" b="1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8001000" cy="47371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Growing use of the Internet</a:t>
            </a:r>
            <a:r>
              <a:rPr lang="en-US" altLang="en-US" sz="2800"/>
              <a:t> 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 sz="2200"/>
              <a:t>Use of the Internet as the mechanism for transporting data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 sz="2200"/>
              <a:t>Use of browsers to access the data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 sz="2200"/>
              <a:t>Supported by a wider availability of IP-addressable devices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altLang="en-US"/>
              <a:t>Disadvantages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en-US" sz="2200"/>
              <a:t>Need for Internet connection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altLang="en-US" sz="2200"/>
              <a:t>Concerns about security</a:t>
            </a:r>
          </a:p>
          <a:p>
            <a:r>
              <a:rPr lang="en-US" altLang="en-US"/>
              <a:t>Growing insistence on adherence to communication standards </a:t>
            </a:r>
          </a:p>
          <a:p>
            <a:r>
              <a:rPr lang="en-US" altLang="en-US"/>
              <a:t>Growing use of fiber optic cable for communications to and within substations in urban areas</a:t>
            </a:r>
          </a:p>
          <a:p>
            <a:r>
              <a:rPr lang="en-US" altLang="en-US"/>
              <a:t>Possible application of cellular data radio  technologies</a:t>
            </a:r>
          </a:p>
        </p:txBody>
      </p:sp>
    </p:spTree>
    <p:extLst>
      <p:ext uri="{BB962C8B-B14F-4D97-AF65-F5344CB8AC3E}">
        <p14:creationId xmlns:p14="http://schemas.microsoft.com/office/powerpoint/2010/main" val="338155700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9" y="0"/>
            <a:ext cx="9145449" cy="1244671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Sistemas</a:t>
            </a:r>
            <a:r>
              <a:rPr lang="en-US" sz="4000" dirty="0"/>
              <a:t> de Control: </a:t>
            </a:r>
            <a:r>
              <a:rPr lang="en-US" sz="4000" dirty="0" err="1"/>
              <a:t>complejidad</a:t>
            </a:r>
            <a:r>
              <a:rPr lang="en-US" sz="4000" dirty="0"/>
              <a:t> </a:t>
            </a:r>
            <a:r>
              <a:rPr lang="en-US" sz="4000" dirty="0" err="1"/>
              <a:t>creciente</a:t>
            </a:r>
            <a:endParaRPr lang="en-US" sz="4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5DDC-5EF5-45C3-9439-A2B3CD3B25BF}" type="slidenum">
              <a:rPr lang="en-US" altLang="nl-NL"/>
              <a:pPr/>
              <a:t>4</a:t>
            </a:fld>
            <a:endParaRPr lang="en-US" altLang="nl-NL" sz="1000"/>
          </a:p>
        </p:txBody>
      </p:sp>
      <p:sp>
        <p:nvSpPr>
          <p:cNvPr id="1316866" name="4 Marcador de número de diapositiva"/>
          <p:cNvSpPr txBox="1">
            <a:spLocks noGrp="1"/>
          </p:cNvSpPr>
          <p:nvPr/>
        </p:nvSpPr>
        <p:spPr bwMode="auto">
          <a:xfrm>
            <a:off x="5189538" y="6169025"/>
            <a:ext cx="18923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793" tIns="36396" rIns="72793" bIns="36396" anchor="ctr"/>
          <a:lstStyle>
            <a:lvl1pPr algn="l" defTabSz="603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6032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6032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6032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6032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03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CFBC64C-31E3-468D-87EA-FA10F56EB6D7}" type="slidenum">
              <a:rPr lang="en-US" altLang="nl-NL" sz="800" b="0">
                <a:solidFill>
                  <a:schemeClr val="tx2"/>
                </a:solidFill>
                <a:latin typeface="Arial" pitchFamily="34" charset="0"/>
              </a:rPr>
              <a:pPr algn="r"/>
              <a:t>4</a:t>
            </a:fld>
            <a:endParaRPr lang="en-US" altLang="nl-NL" sz="10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16868" name="Rectangle 3"/>
          <p:cNvSpPr>
            <a:spLocks noChangeArrowheads="1"/>
          </p:cNvSpPr>
          <p:nvPr/>
        </p:nvSpPr>
        <p:spPr bwMode="auto">
          <a:xfrm>
            <a:off x="1414463" y="1228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04800" y="1219200"/>
          <a:ext cx="86106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Visio" r:id="rId3" imgW="8790801" imgH="5911788" progId="Visio.Drawing.11">
                  <p:embed/>
                </p:oleObj>
              </mc:Choice>
              <mc:Fallback>
                <p:oleObj name="Visio" r:id="rId3" imgW="8790801" imgH="59117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8610600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331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57338"/>
            <a:ext cx="7926387" cy="979487"/>
          </a:xfrm>
        </p:spPr>
        <p:txBody>
          <a:bodyPr/>
          <a:lstStyle/>
          <a:p>
            <a:pPr algn="ctr"/>
            <a:r>
              <a:rPr lang="es-MX" altLang="en-US" sz="4400" dirty="0"/>
              <a:t>Modulo 1: Protocolos</a:t>
            </a:r>
            <a:endParaRPr lang="es-ES" altLang="en-US" sz="36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2691255"/>
            <a:ext cx="7781925" cy="2743200"/>
          </a:xfrm>
        </p:spPr>
        <p:txBody>
          <a:bodyPr>
            <a:normAutofit fontScale="92500" lnSpcReduction="20000"/>
          </a:bodyPr>
          <a:lstStyle/>
          <a:p>
            <a:endParaRPr lang="es-ES" altLang="en-US" sz="3700" dirty="0"/>
          </a:p>
          <a:p>
            <a:pPr algn="ctr"/>
            <a:endParaRPr lang="es-ES" altLang="en-US" sz="3700" dirty="0"/>
          </a:p>
          <a:p>
            <a:r>
              <a:rPr lang="es-ES" altLang="en-US" sz="2200" dirty="0"/>
              <a:t>Sandra M </a:t>
            </a:r>
            <a:r>
              <a:rPr lang="es-ES" altLang="en-US" sz="2200" dirty="0" err="1"/>
              <a:t>Tellez</a:t>
            </a:r>
            <a:r>
              <a:rPr lang="es-ES" altLang="en-US" sz="2200" dirty="0"/>
              <a:t> G</a:t>
            </a:r>
            <a:endParaRPr lang="es-ES" altLang="en-US" sz="1900" i="1" dirty="0"/>
          </a:p>
          <a:p>
            <a:r>
              <a:rPr lang="es-ES" altLang="en-US" sz="1700" i="1" dirty="0"/>
              <a:t>smtellezg@unal.edu.co </a:t>
            </a:r>
          </a:p>
          <a:p>
            <a:endParaRPr lang="es-ES" altLang="en-US" sz="1100" i="1" dirty="0"/>
          </a:p>
          <a:p>
            <a:r>
              <a:rPr lang="es-CO" sz="2800" dirty="0"/>
              <a:t>Automatización y control</a:t>
            </a:r>
            <a:br>
              <a:rPr lang="es-CO" sz="2800" dirty="0"/>
            </a:br>
            <a:r>
              <a:rPr lang="es-CO" sz="2800" dirty="0"/>
              <a:t>de sistemas de distribución</a:t>
            </a:r>
            <a:endParaRPr lang="es-ES" alt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832796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Properties of a Protocol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8" y="1386970"/>
            <a:ext cx="8454887" cy="4507189"/>
          </a:xfrm>
          <a:noFill/>
        </p:spPr>
        <p:txBody>
          <a:bodyPr/>
          <a:lstStyle/>
          <a:p>
            <a:r>
              <a:rPr lang="en-US" altLang="en-US" dirty="0"/>
              <a:t>An agreed-upon format for transmitting data between two devices. The protocol determines the following: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  <a:p>
            <a:pPr lvl="2"/>
            <a:r>
              <a:rPr lang="en-US" altLang="en-US" dirty="0"/>
              <a:t>Speed of transmission</a:t>
            </a:r>
          </a:p>
          <a:p>
            <a:pPr lvl="2"/>
            <a:r>
              <a:rPr lang="en-US" altLang="en-US" dirty="0"/>
              <a:t>The type of error checking to be used </a:t>
            </a:r>
          </a:p>
          <a:p>
            <a:pPr lvl="2"/>
            <a:r>
              <a:rPr lang="en-US" altLang="en-US" dirty="0"/>
              <a:t>The data compression method </a:t>
            </a:r>
          </a:p>
          <a:p>
            <a:pPr lvl="2"/>
            <a:r>
              <a:rPr lang="en-US" altLang="en-US" dirty="0"/>
              <a:t>How the sending device will indicate that it has finished sending a message. </a:t>
            </a:r>
          </a:p>
          <a:p>
            <a:pPr lvl="2"/>
            <a:r>
              <a:rPr lang="en-US" altLang="en-US" dirty="0"/>
              <a:t>How the receiving device will indicate that it has received a message. </a:t>
            </a:r>
          </a:p>
        </p:txBody>
      </p:sp>
    </p:spTree>
    <p:extLst>
      <p:ext uri="{BB962C8B-B14F-4D97-AF65-F5344CB8AC3E}">
        <p14:creationId xmlns:p14="http://schemas.microsoft.com/office/powerpoint/2010/main" val="1207737940"/>
      </p:ext>
    </p:extLst>
  </p:cSld>
  <p:clrMapOvr>
    <a:masterClrMapping/>
  </p:clrMapOvr>
  <p:transition spd="slow">
    <p:pull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SCADA Protocols	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SCADA protocols are numerous due to:</a:t>
            </a:r>
          </a:p>
          <a:p>
            <a:pPr lvl="1"/>
            <a:r>
              <a:rPr lang="en-US" altLang="en-US"/>
              <a:t>Lack of standards (in past)</a:t>
            </a:r>
          </a:p>
          <a:p>
            <a:pPr lvl="1"/>
            <a:r>
              <a:rPr lang="en-US" altLang="en-US"/>
              <a:t>Manufacturers variety</a:t>
            </a:r>
          </a:p>
          <a:p>
            <a:pPr lvl="1"/>
            <a:r>
              <a:rPr lang="en-US" altLang="en-US"/>
              <a:t>Device Requirements</a:t>
            </a:r>
          </a:p>
          <a:p>
            <a:pPr lvl="1"/>
            <a:r>
              <a:rPr lang="en-US" altLang="en-US"/>
              <a:t>Device Capabilities</a:t>
            </a:r>
          </a:p>
          <a:p>
            <a:pPr lvl="1"/>
            <a:r>
              <a:rPr lang="en-US" altLang="en-US"/>
              <a:t>Network communication requirements</a:t>
            </a:r>
          </a:p>
          <a:p>
            <a:pPr lvl="1"/>
            <a:r>
              <a:rPr lang="en-US" altLang="en-US"/>
              <a:t>Customer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37514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Basic Protocols Features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All protocols have the following Basic setup:</a:t>
            </a:r>
          </a:p>
          <a:p>
            <a:pPr lvl="1"/>
            <a:r>
              <a:rPr lang="en-US" altLang="en-US"/>
              <a:t>Format</a:t>
            </a:r>
          </a:p>
          <a:p>
            <a:pPr lvl="1"/>
            <a:r>
              <a:rPr lang="en-US" altLang="en-US"/>
              <a:t>Opcode (Operational Code or Command) request</a:t>
            </a:r>
          </a:p>
          <a:p>
            <a:pPr lvl="1"/>
            <a:r>
              <a:rPr lang="en-US" altLang="en-US"/>
              <a:t>Device Number</a:t>
            </a:r>
          </a:p>
          <a:p>
            <a:pPr lvl="1"/>
            <a:r>
              <a:rPr lang="en-US" altLang="en-US"/>
              <a:t>Data</a:t>
            </a:r>
          </a:p>
          <a:p>
            <a:pPr lvl="1"/>
            <a:r>
              <a:rPr lang="en-US" altLang="en-US"/>
              <a:t>CRC / BCH  or message certification for data integrity</a:t>
            </a:r>
          </a:p>
        </p:txBody>
      </p:sp>
    </p:spTree>
    <p:extLst>
      <p:ext uri="{BB962C8B-B14F-4D97-AF65-F5344CB8AC3E}">
        <p14:creationId xmlns:p14="http://schemas.microsoft.com/office/powerpoint/2010/main" val="3667157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Legacy Protocols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Protocols from the first set of IEDs</a:t>
            </a:r>
          </a:p>
          <a:p>
            <a:r>
              <a:rPr lang="en-US" altLang="en-US"/>
              <a:t>Limited functions</a:t>
            </a:r>
          </a:p>
          <a:p>
            <a:r>
              <a:rPr lang="en-US" altLang="en-US"/>
              <a:t>Limited configuration</a:t>
            </a:r>
          </a:p>
          <a:p>
            <a:r>
              <a:rPr lang="en-US" altLang="en-US"/>
              <a:t>Limited Baud rates</a:t>
            </a:r>
          </a:p>
          <a:p>
            <a:r>
              <a:rPr lang="en-US" altLang="en-US"/>
              <a:t>Limited Communication Mediums</a:t>
            </a:r>
          </a:p>
          <a:p>
            <a:r>
              <a:rPr lang="en-US" altLang="en-US"/>
              <a:t>Manufacturer specific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2284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Proprietary Protocols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Manufacturer Specific</a:t>
            </a:r>
          </a:p>
          <a:p>
            <a:r>
              <a:rPr lang="en-US" altLang="en-US"/>
              <a:t>COPYRIGHT Protection</a:t>
            </a:r>
          </a:p>
          <a:p>
            <a:r>
              <a:rPr lang="en-US" altLang="en-US"/>
              <a:t>Manufacturer ONLY support / Implementation</a:t>
            </a:r>
          </a:p>
          <a:p>
            <a:r>
              <a:rPr lang="en-US" altLang="en-US"/>
              <a:t>Limited Functions</a:t>
            </a:r>
          </a:p>
          <a:p>
            <a:r>
              <a:rPr lang="en-US" altLang="en-US"/>
              <a:t>Limited usage</a:t>
            </a:r>
          </a:p>
          <a:p>
            <a:r>
              <a:rPr lang="en-US" altLang="en-US"/>
              <a:t>Synchronous Communications</a:t>
            </a:r>
          </a:p>
          <a:p>
            <a:r>
              <a:rPr lang="en-US" altLang="en-US"/>
              <a:t>Unique operations</a:t>
            </a:r>
          </a:p>
        </p:txBody>
      </p:sp>
    </p:spTree>
    <p:extLst>
      <p:ext uri="{BB962C8B-B14F-4D97-AF65-F5344CB8AC3E}">
        <p14:creationId xmlns:p14="http://schemas.microsoft.com/office/powerpoint/2010/main" val="35377548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DNP / IEC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New breed of Standard Power Utility / SCADA protocols</a:t>
            </a:r>
          </a:p>
          <a:p>
            <a:r>
              <a:rPr lang="en-US" altLang="en-US"/>
              <a:t>Control of protocol is via panels and Technical Committees</a:t>
            </a:r>
          </a:p>
          <a:p>
            <a:r>
              <a:rPr lang="en-US" altLang="en-US"/>
              <a:t>International standards and recommendations</a:t>
            </a:r>
          </a:p>
          <a:p>
            <a:r>
              <a:rPr lang="en-US" altLang="en-US"/>
              <a:t>Built with SCADA systems and security in mind</a:t>
            </a:r>
          </a:p>
        </p:txBody>
      </p:sp>
    </p:spTree>
    <p:extLst>
      <p:ext uri="{BB962C8B-B14F-4D97-AF65-F5344CB8AC3E}">
        <p14:creationId xmlns:p14="http://schemas.microsoft.com/office/powerpoint/2010/main" val="3441009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5" y="0"/>
            <a:ext cx="8454887" cy="12446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Arquitectura</a:t>
            </a:r>
            <a:r>
              <a:rPr lang="en-US" dirty="0"/>
              <a:t> de </a:t>
            </a:r>
            <a:r>
              <a:rPr lang="en-US" dirty="0" err="1"/>
              <a:t>Referencia</a:t>
            </a:r>
            <a:r>
              <a:rPr lang="en-US" dirty="0"/>
              <a:t>: IEC62357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6" y="1026695"/>
            <a:ext cx="7780421" cy="583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796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A SCADA Protocol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Basically DNP 3.0 is a modern SCADA protocol that supports distributed intelligence</a:t>
            </a:r>
          </a:p>
          <a:p>
            <a:pPr lvl="1"/>
            <a:r>
              <a:rPr lang="en-US" altLang="en-US"/>
              <a:t>intelligent SCADA communications between a smart masters and intelligent slave devices</a:t>
            </a:r>
          </a:p>
          <a:p>
            <a:r>
              <a:rPr lang="en-US" altLang="en-US"/>
              <a:t>Traditional SCADA Protocols supported limited intelligence at the slave device (Change Data, Time Stamping, Trip/Close)</a:t>
            </a:r>
          </a:p>
          <a:p>
            <a:r>
              <a:rPr lang="en-US" altLang="en-US"/>
              <a:t>Data transfer protocols(i.e.. Modbus)</a:t>
            </a:r>
          </a:p>
          <a:p>
            <a:pPr lvl="1"/>
            <a:r>
              <a:rPr lang="en-US" altLang="en-US"/>
              <a:t>slave simply a database, capable of basic read/write </a:t>
            </a:r>
            <a:r>
              <a:rPr lang="en-US" altLang="en-US">
                <a:solidFill>
                  <a:srgbClr val="FF3300"/>
                </a:solidFill>
              </a:rPr>
              <a:t>Data</a:t>
            </a:r>
            <a:r>
              <a:rPr lang="en-US" altLang="en-US"/>
              <a:t> </a:t>
            </a:r>
            <a:r>
              <a:rPr lang="en-US" altLang="en-US">
                <a:solidFill>
                  <a:srgbClr val="FF3300"/>
                </a:solidFill>
              </a:rPr>
              <a:t>Transfers</a:t>
            </a:r>
            <a:r>
              <a:rPr lang="en-US" altLang="en-US"/>
              <a:t> (NOT </a:t>
            </a:r>
            <a:r>
              <a:rPr lang="en-US" altLang="en-US">
                <a:solidFill>
                  <a:srgbClr val="FF3300"/>
                </a:solidFill>
              </a:rPr>
              <a:t>Info Transfers</a:t>
            </a:r>
            <a:r>
              <a:rPr lang="en-US" alt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4393893"/>
      </p:ext>
    </p:extLst>
  </p:cSld>
  <p:clrMapOvr>
    <a:masterClrMapping/>
  </p:clrMapOvr>
  <p:transition spd="slow">
    <p:pull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Comparison Example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For Comparison purposes assume we have 1 device with the following point count</a:t>
            </a:r>
          </a:p>
          <a:p>
            <a:pPr lvl="1"/>
            <a:r>
              <a:rPr lang="en-US" altLang="en-US"/>
              <a:t>128 Status</a:t>
            </a:r>
          </a:p>
          <a:p>
            <a:pPr lvl="1"/>
            <a:r>
              <a:rPr lang="en-US" altLang="en-US"/>
              <a:t>64 Analog Inputs</a:t>
            </a:r>
          </a:p>
          <a:p>
            <a:pPr lvl="1"/>
            <a:r>
              <a:rPr lang="en-US" altLang="en-US"/>
              <a:t>32 Accumulators (counters)</a:t>
            </a:r>
          </a:p>
          <a:p>
            <a:pPr lvl="1"/>
            <a:r>
              <a:rPr lang="en-US" altLang="en-US"/>
              <a:t>16 Controls</a:t>
            </a:r>
          </a:p>
          <a:p>
            <a:pPr lvl="1"/>
            <a:r>
              <a:rPr lang="en-US" altLang="en-US"/>
              <a:t>16 Analog Outputs</a:t>
            </a:r>
          </a:p>
        </p:txBody>
      </p:sp>
    </p:spTree>
    <p:extLst>
      <p:ext uri="{BB962C8B-B14F-4D97-AF65-F5344CB8AC3E}">
        <p14:creationId xmlns:p14="http://schemas.microsoft.com/office/powerpoint/2010/main" val="1391567625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7081" y="-90558"/>
            <a:ext cx="8454887" cy="1244671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s-ES" sz="4000" dirty="0"/>
              <a:t>Un reto: Integración de Sistemas</a:t>
            </a:r>
            <a:endParaRPr lang="es-ES" sz="4000" b="1" dirty="0"/>
          </a:p>
        </p:txBody>
      </p:sp>
      <p:sp>
        <p:nvSpPr>
          <p:cNvPr id="5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E8AC-58CB-49BE-B095-8DF7703B4F29}" type="slidenum">
              <a:rPr lang="en-US" altLang="nl-NL"/>
              <a:pPr/>
              <a:t>5</a:t>
            </a:fld>
            <a:endParaRPr lang="en-US" altLang="nl-NL" sz="1000"/>
          </a:p>
        </p:txBody>
      </p:sp>
      <p:sp>
        <p:nvSpPr>
          <p:cNvPr id="1315842" name="Line 2"/>
          <p:cNvSpPr>
            <a:spLocks noChangeShapeType="1"/>
          </p:cNvSpPr>
          <p:nvPr/>
        </p:nvSpPr>
        <p:spPr bwMode="auto">
          <a:xfrm flipV="1">
            <a:off x="6581775" y="4189413"/>
            <a:ext cx="0" cy="927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15843" name="Rectangle 3"/>
          <p:cNvSpPr>
            <a:spLocks noChangeArrowheads="1"/>
          </p:cNvSpPr>
          <p:nvPr/>
        </p:nvSpPr>
        <p:spPr bwMode="auto">
          <a:xfrm>
            <a:off x="6083300" y="5080000"/>
            <a:ext cx="1312863" cy="436563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Home Network </a:t>
            </a:r>
          </a:p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&amp; Devices</a:t>
            </a:r>
          </a:p>
        </p:txBody>
      </p:sp>
      <p:sp>
        <p:nvSpPr>
          <p:cNvPr id="1315845" name="Text Box 5"/>
          <p:cNvSpPr txBox="1">
            <a:spLocks noChangeArrowheads="1"/>
          </p:cNvSpPr>
          <p:nvPr/>
        </p:nvSpPr>
        <p:spPr bwMode="auto">
          <a:xfrm>
            <a:off x="5830888" y="2127250"/>
            <a:ext cx="1995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5" tIns="45708" rIns="91415" bIns="45708">
            <a:spAutoFit/>
          </a:bodyPr>
          <a:lstStyle>
            <a:lvl1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solidFill>
                  <a:srgbClr val="333333"/>
                </a:solidFill>
                <a:latin typeface="Arial Narrow" pitchFamily="34" charset="0"/>
              </a:rPr>
              <a:t>Gestión de la Distribución</a:t>
            </a:r>
          </a:p>
        </p:txBody>
      </p:sp>
      <p:grpSp>
        <p:nvGrpSpPr>
          <p:cNvPr id="1315846" name="Group 6"/>
          <p:cNvGrpSpPr>
            <a:grpSpLocks/>
          </p:cNvGrpSpPr>
          <p:nvPr/>
        </p:nvGrpSpPr>
        <p:grpSpPr bwMode="auto">
          <a:xfrm>
            <a:off x="4714875" y="2413000"/>
            <a:ext cx="2717800" cy="376238"/>
            <a:chOff x="3104" y="1592"/>
            <a:chExt cx="1712" cy="237"/>
          </a:xfrm>
        </p:grpSpPr>
        <p:sp>
          <p:nvSpPr>
            <p:cNvPr id="1315847" name="AutoShape 7"/>
            <p:cNvSpPr>
              <a:spLocks noChangeArrowheads="1"/>
            </p:cNvSpPr>
            <p:nvPr/>
          </p:nvSpPr>
          <p:spPr bwMode="auto">
            <a:xfrm rot="-5400000">
              <a:off x="3925" y="981"/>
              <a:ext cx="27" cy="1670"/>
            </a:xfrm>
            <a:prstGeom prst="can">
              <a:avLst>
                <a:gd name="adj" fmla="val 171524"/>
              </a:avLst>
            </a:prstGeom>
            <a:gradFill rotWithShape="0">
              <a:gsLst>
                <a:gs pos="0">
                  <a:srgbClr val="CCFF99"/>
                </a:gs>
                <a:gs pos="100000">
                  <a:srgbClr val="66FF66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808080"/>
              </a:solidFill>
              <a:round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endParaRPr lang="es-ES"/>
            </a:p>
          </p:txBody>
        </p:sp>
        <p:cxnSp>
          <p:nvCxnSpPr>
            <p:cNvPr id="1315848" name="AutoShape 8"/>
            <p:cNvCxnSpPr>
              <a:cxnSpLocks noChangeShapeType="1"/>
              <a:stCxn id="1315854" idx="3"/>
              <a:endCxn id="1315853" idx="1"/>
            </p:cNvCxnSpPr>
            <p:nvPr/>
          </p:nvCxnSpPr>
          <p:spPr bwMode="auto">
            <a:xfrm>
              <a:off x="3925" y="1682"/>
              <a:ext cx="54" cy="0"/>
            </a:xfrm>
            <a:prstGeom prst="straightConnector1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</p:cxnSp>
        <p:sp>
          <p:nvSpPr>
            <p:cNvPr id="1315849" name="Line 9"/>
            <p:cNvSpPr>
              <a:spLocks noChangeShapeType="1"/>
            </p:cNvSpPr>
            <p:nvPr/>
          </p:nvSpPr>
          <p:spPr bwMode="auto">
            <a:xfrm>
              <a:off x="3710" y="1767"/>
              <a:ext cx="1" cy="33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endParaRPr lang="es-ES"/>
            </a:p>
          </p:txBody>
        </p:sp>
        <p:sp>
          <p:nvSpPr>
            <p:cNvPr id="1315850" name="Line 10"/>
            <p:cNvSpPr>
              <a:spLocks noChangeShapeType="1"/>
            </p:cNvSpPr>
            <p:nvPr/>
          </p:nvSpPr>
          <p:spPr bwMode="auto">
            <a:xfrm>
              <a:off x="4168" y="1749"/>
              <a:ext cx="1" cy="5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endParaRPr lang="es-ES"/>
            </a:p>
          </p:txBody>
        </p:sp>
        <p:sp>
          <p:nvSpPr>
            <p:cNvPr id="1315851" name="Line 11"/>
            <p:cNvSpPr>
              <a:spLocks noChangeShapeType="1"/>
            </p:cNvSpPr>
            <p:nvPr/>
          </p:nvSpPr>
          <p:spPr bwMode="auto">
            <a:xfrm>
              <a:off x="4591" y="1749"/>
              <a:ext cx="1" cy="5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endParaRPr lang="es-ES"/>
            </a:p>
          </p:txBody>
        </p:sp>
        <p:sp>
          <p:nvSpPr>
            <p:cNvPr id="1315852" name="Rectangle 12"/>
            <p:cNvSpPr>
              <a:spLocks noChangeArrowheads="1"/>
            </p:cNvSpPr>
            <p:nvPr/>
          </p:nvSpPr>
          <p:spPr bwMode="auto">
            <a:xfrm>
              <a:off x="4418" y="1593"/>
              <a:ext cx="398" cy="178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pPr defTabSz="912813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latin typeface="Arial Narrow" pitchFamily="34" charset="0"/>
                </a:rPr>
                <a:t>MWM</a:t>
              </a:r>
            </a:p>
          </p:txBody>
        </p:sp>
        <p:sp>
          <p:nvSpPr>
            <p:cNvPr id="1315853" name="Rectangle 13"/>
            <p:cNvSpPr>
              <a:spLocks noChangeArrowheads="1"/>
            </p:cNvSpPr>
            <p:nvPr/>
          </p:nvSpPr>
          <p:spPr bwMode="auto">
            <a:xfrm>
              <a:off x="3979" y="1592"/>
              <a:ext cx="397" cy="178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pPr defTabSz="912813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latin typeface="Arial Narrow" pitchFamily="34" charset="0"/>
                </a:rPr>
                <a:t>OMS</a:t>
              </a:r>
            </a:p>
          </p:txBody>
        </p:sp>
        <p:sp>
          <p:nvSpPr>
            <p:cNvPr id="1315854" name="Rectangle 14"/>
            <p:cNvSpPr>
              <a:spLocks noChangeArrowheads="1"/>
            </p:cNvSpPr>
            <p:nvPr/>
          </p:nvSpPr>
          <p:spPr bwMode="auto">
            <a:xfrm>
              <a:off x="3472" y="1592"/>
              <a:ext cx="453" cy="178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pPr defTabSz="912813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latin typeface="Arial Narrow" pitchFamily="34" charset="0"/>
                </a:rPr>
                <a:t>GIS</a:t>
              </a:r>
            </a:p>
          </p:txBody>
        </p:sp>
      </p:grpSp>
      <p:sp>
        <p:nvSpPr>
          <p:cNvPr id="1315855" name="Line 15"/>
          <p:cNvSpPr>
            <a:spLocks noChangeShapeType="1"/>
          </p:cNvSpPr>
          <p:nvPr/>
        </p:nvSpPr>
        <p:spPr bwMode="auto">
          <a:xfrm flipV="1">
            <a:off x="5476875" y="4252913"/>
            <a:ext cx="0" cy="774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1315856" name="Picture 16" descr="Figure 8. Distribution substation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38225" r="46559" b="19861"/>
          <a:stretch>
            <a:fillRect/>
          </a:stretch>
        </p:blipFill>
        <p:spPr bwMode="auto">
          <a:xfrm>
            <a:off x="2576513" y="5140325"/>
            <a:ext cx="1069975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5857" name="Rectangle 17"/>
          <p:cNvSpPr>
            <a:spLocks noChangeArrowheads="1"/>
          </p:cNvSpPr>
          <p:nvPr/>
        </p:nvSpPr>
        <p:spPr bwMode="auto">
          <a:xfrm>
            <a:off x="4432300" y="4875213"/>
            <a:ext cx="1768475" cy="455612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Advanced Metering</a:t>
            </a:r>
          </a:p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 Infrastructure </a:t>
            </a:r>
          </a:p>
        </p:txBody>
      </p:sp>
      <p:sp>
        <p:nvSpPr>
          <p:cNvPr id="1315858" name="Line 18"/>
          <p:cNvSpPr>
            <a:spLocks noChangeShapeType="1"/>
          </p:cNvSpPr>
          <p:nvPr/>
        </p:nvSpPr>
        <p:spPr bwMode="auto">
          <a:xfrm flipH="1" flipV="1">
            <a:off x="4233863" y="1463675"/>
            <a:ext cx="9525" cy="2481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15859" name="Line 19"/>
          <p:cNvSpPr>
            <a:spLocks noChangeShapeType="1"/>
          </p:cNvSpPr>
          <p:nvPr/>
        </p:nvSpPr>
        <p:spPr bwMode="auto">
          <a:xfrm>
            <a:off x="7459663" y="1987550"/>
            <a:ext cx="0" cy="85725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15860" name="Line 20"/>
          <p:cNvSpPr>
            <a:spLocks noChangeShapeType="1"/>
          </p:cNvSpPr>
          <p:nvPr/>
        </p:nvSpPr>
        <p:spPr bwMode="auto">
          <a:xfrm>
            <a:off x="5591175" y="1974850"/>
            <a:ext cx="0" cy="87313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15861" name="Line 21"/>
          <p:cNvSpPr>
            <a:spLocks noChangeShapeType="1"/>
          </p:cNvSpPr>
          <p:nvPr/>
        </p:nvSpPr>
        <p:spPr bwMode="auto">
          <a:xfrm>
            <a:off x="6454775" y="1997075"/>
            <a:ext cx="0" cy="84138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15862" name="AutoShape 22"/>
          <p:cNvSpPr>
            <a:spLocks noChangeArrowheads="1"/>
          </p:cNvSpPr>
          <p:nvPr/>
        </p:nvSpPr>
        <p:spPr bwMode="auto">
          <a:xfrm rot="-5400000">
            <a:off x="6179343" y="472282"/>
            <a:ext cx="49213" cy="3219450"/>
          </a:xfrm>
          <a:prstGeom prst="can">
            <a:avLst>
              <a:gd name="adj" fmla="val 181416"/>
            </a:avLst>
          </a:prstGeom>
          <a:gradFill rotWithShape="0">
            <a:gsLst>
              <a:gs pos="0">
                <a:srgbClr val="CCFF66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endParaRPr lang="es-ES"/>
          </a:p>
        </p:txBody>
      </p:sp>
      <p:sp>
        <p:nvSpPr>
          <p:cNvPr id="1315863" name="Text Box 23"/>
          <p:cNvSpPr txBox="1">
            <a:spLocks noChangeArrowheads="1"/>
          </p:cNvSpPr>
          <p:nvPr/>
        </p:nvSpPr>
        <p:spPr bwMode="auto">
          <a:xfrm>
            <a:off x="5867400" y="1382713"/>
            <a:ext cx="1939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5" tIns="45708" rIns="91415" bIns="45708">
            <a:spAutoFit/>
          </a:bodyPr>
          <a:lstStyle>
            <a:lvl1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solidFill>
                  <a:srgbClr val="333333"/>
                </a:solidFill>
                <a:latin typeface="Arial Narrow" pitchFamily="34" charset="0"/>
              </a:rPr>
              <a:t>Planificación e Ingeniería</a:t>
            </a:r>
          </a:p>
        </p:txBody>
      </p:sp>
      <p:sp>
        <p:nvSpPr>
          <p:cNvPr id="1315864" name="Rectangle 24"/>
          <p:cNvSpPr>
            <a:spLocks noChangeArrowheads="1"/>
          </p:cNvSpPr>
          <p:nvPr/>
        </p:nvSpPr>
        <p:spPr bwMode="auto">
          <a:xfrm>
            <a:off x="6853238" y="1654175"/>
            <a:ext cx="944562" cy="354013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Asset Mgmt</a:t>
            </a:r>
          </a:p>
        </p:txBody>
      </p:sp>
      <p:sp>
        <p:nvSpPr>
          <p:cNvPr id="1315865" name="Rectangle 25"/>
          <p:cNvSpPr>
            <a:spLocks noChangeArrowheads="1"/>
          </p:cNvSpPr>
          <p:nvPr/>
        </p:nvSpPr>
        <p:spPr bwMode="auto">
          <a:xfrm>
            <a:off x="5854700" y="1654175"/>
            <a:ext cx="935038" cy="354013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Maintenance</a:t>
            </a:r>
          </a:p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 Mgmt</a:t>
            </a:r>
          </a:p>
        </p:txBody>
      </p:sp>
      <p:sp>
        <p:nvSpPr>
          <p:cNvPr id="1315866" name="Rectangle 26"/>
          <p:cNvSpPr>
            <a:spLocks noChangeArrowheads="1"/>
          </p:cNvSpPr>
          <p:nvPr/>
        </p:nvSpPr>
        <p:spPr bwMode="auto">
          <a:xfrm>
            <a:off x="5040313" y="1654175"/>
            <a:ext cx="752475" cy="354013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Systems</a:t>
            </a:r>
          </a:p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Planning</a:t>
            </a:r>
          </a:p>
        </p:txBody>
      </p:sp>
      <p:sp>
        <p:nvSpPr>
          <p:cNvPr id="1315867" name="Line 27"/>
          <p:cNvSpPr>
            <a:spLocks noChangeShapeType="1"/>
          </p:cNvSpPr>
          <p:nvPr/>
        </p:nvSpPr>
        <p:spPr bwMode="auto">
          <a:xfrm>
            <a:off x="4371975" y="1204913"/>
            <a:ext cx="0" cy="166687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1315868" name="Picture 28" descr="j0202540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224463"/>
            <a:ext cx="787400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5869" name="AutoShape 29"/>
          <p:cNvSpPr>
            <a:spLocks noChangeArrowheads="1"/>
          </p:cNvSpPr>
          <p:nvPr/>
        </p:nvSpPr>
        <p:spPr bwMode="auto">
          <a:xfrm>
            <a:off x="5991225" y="5446713"/>
            <a:ext cx="101600" cy="127000"/>
          </a:xfrm>
          <a:prstGeom prst="can">
            <a:avLst>
              <a:gd name="adj" fmla="val 24693"/>
            </a:avLst>
          </a:prstGeom>
          <a:gradFill rotWithShape="0">
            <a:gsLst>
              <a:gs pos="0">
                <a:srgbClr val="5F5F5F"/>
              </a:gs>
              <a:gs pos="50000">
                <a:srgbClr val="5F5F5F">
                  <a:gamma/>
                  <a:tint val="0"/>
                  <a:invGamma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1315870" name="Group 30"/>
          <p:cNvGrpSpPr>
            <a:grpSpLocks/>
          </p:cNvGrpSpPr>
          <p:nvPr/>
        </p:nvGrpSpPr>
        <p:grpSpPr bwMode="auto">
          <a:xfrm>
            <a:off x="4405313" y="5465763"/>
            <a:ext cx="257175" cy="465137"/>
            <a:chOff x="787" y="2471"/>
            <a:chExt cx="158" cy="454"/>
          </a:xfrm>
        </p:grpSpPr>
        <p:sp>
          <p:nvSpPr>
            <p:cNvPr id="1315871" name="Freeform 31"/>
            <p:cNvSpPr>
              <a:spLocks/>
            </p:cNvSpPr>
            <p:nvPr/>
          </p:nvSpPr>
          <p:spPr bwMode="auto">
            <a:xfrm>
              <a:off x="860" y="2471"/>
              <a:ext cx="21" cy="454"/>
            </a:xfrm>
            <a:custGeom>
              <a:avLst/>
              <a:gdLst>
                <a:gd name="T0" fmla="*/ 53 w 105"/>
                <a:gd name="T1" fmla="*/ 0 h 1516"/>
                <a:gd name="T2" fmla="*/ 43 w 105"/>
                <a:gd name="T3" fmla="*/ 0 h 1516"/>
                <a:gd name="T4" fmla="*/ 32 w 105"/>
                <a:gd name="T5" fmla="*/ 0 h 1516"/>
                <a:gd name="T6" fmla="*/ 23 w 105"/>
                <a:gd name="T7" fmla="*/ 1 h 1516"/>
                <a:gd name="T8" fmla="*/ 16 w 105"/>
                <a:gd name="T9" fmla="*/ 4 h 1516"/>
                <a:gd name="T10" fmla="*/ 9 w 105"/>
                <a:gd name="T11" fmla="*/ 6 h 1516"/>
                <a:gd name="T12" fmla="*/ 5 w 105"/>
                <a:gd name="T13" fmla="*/ 9 h 1516"/>
                <a:gd name="T14" fmla="*/ 3 w 105"/>
                <a:gd name="T15" fmla="*/ 10 h 1516"/>
                <a:gd name="T16" fmla="*/ 2 w 105"/>
                <a:gd name="T17" fmla="*/ 12 h 1516"/>
                <a:gd name="T18" fmla="*/ 2 w 105"/>
                <a:gd name="T19" fmla="*/ 13 h 1516"/>
                <a:gd name="T20" fmla="*/ 0 w 105"/>
                <a:gd name="T21" fmla="*/ 15 h 1516"/>
                <a:gd name="T22" fmla="*/ 0 w 105"/>
                <a:gd name="T23" fmla="*/ 1499 h 1516"/>
                <a:gd name="T24" fmla="*/ 2 w 105"/>
                <a:gd name="T25" fmla="*/ 1501 h 1516"/>
                <a:gd name="T26" fmla="*/ 2 w 105"/>
                <a:gd name="T27" fmla="*/ 1502 h 1516"/>
                <a:gd name="T28" fmla="*/ 3 w 105"/>
                <a:gd name="T29" fmla="*/ 1504 h 1516"/>
                <a:gd name="T30" fmla="*/ 5 w 105"/>
                <a:gd name="T31" fmla="*/ 1505 h 1516"/>
                <a:gd name="T32" fmla="*/ 9 w 105"/>
                <a:gd name="T33" fmla="*/ 1508 h 1516"/>
                <a:gd name="T34" fmla="*/ 16 w 105"/>
                <a:gd name="T35" fmla="*/ 1511 h 1516"/>
                <a:gd name="T36" fmla="*/ 23 w 105"/>
                <a:gd name="T37" fmla="*/ 1513 h 1516"/>
                <a:gd name="T38" fmla="*/ 32 w 105"/>
                <a:gd name="T39" fmla="*/ 1514 h 1516"/>
                <a:gd name="T40" fmla="*/ 43 w 105"/>
                <a:gd name="T41" fmla="*/ 1516 h 1516"/>
                <a:gd name="T42" fmla="*/ 53 w 105"/>
                <a:gd name="T43" fmla="*/ 1516 h 1516"/>
                <a:gd name="T44" fmla="*/ 62 w 105"/>
                <a:gd name="T45" fmla="*/ 1516 h 1516"/>
                <a:gd name="T46" fmla="*/ 73 w 105"/>
                <a:gd name="T47" fmla="*/ 1514 h 1516"/>
                <a:gd name="T48" fmla="*/ 82 w 105"/>
                <a:gd name="T49" fmla="*/ 1513 h 1516"/>
                <a:gd name="T50" fmla="*/ 89 w 105"/>
                <a:gd name="T51" fmla="*/ 1511 h 1516"/>
                <a:gd name="T52" fmla="*/ 96 w 105"/>
                <a:gd name="T53" fmla="*/ 1508 h 1516"/>
                <a:gd name="T54" fmla="*/ 100 w 105"/>
                <a:gd name="T55" fmla="*/ 1505 h 1516"/>
                <a:gd name="T56" fmla="*/ 102 w 105"/>
                <a:gd name="T57" fmla="*/ 1504 h 1516"/>
                <a:gd name="T58" fmla="*/ 104 w 105"/>
                <a:gd name="T59" fmla="*/ 1502 h 1516"/>
                <a:gd name="T60" fmla="*/ 105 w 105"/>
                <a:gd name="T61" fmla="*/ 1501 h 1516"/>
                <a:gd name="T62" fmla="*/ 105 w 105"/>
                <a:gd name="T63" fmla="*/ 1499 h 1516"/>
                <a:gd name="T64" fmla="*/ 105 w 105"/>
                <a:gd name="T65" fmla="*/ 15 h 1516"/>
                <a:gd name="T66" fmla="*/ 105 w 105"/>
                <a:gd name="T67" fmla="*/ 13 h 1516"/>
                <a:gd name="T68" fmla="*/ 104 w 105"/>
                <a:gd name="T69" fmla="*/ 12 h 1516"/>
                <a:gd name="T70" fmla="*/ 102 w 105"/>
                <a:gd name="T71" fmla="*/ 10 h 1516"/>
                <a:gd name="T72" fmla="*/ 100 w 105"/>
                <a:gd name="T73" fmla="*/ 9 h 1516"/>
                <a:gd name="T74" fmla="*/ 96 w 105"/>
                <a:gd name="T75" fmla="*/ 6 h 1516"/>
                <a:gd name="T76" fmla="*/ 89 w 105"/>
                <a:gd name="T77" fmla="*/ 4 h 1516"/>
                <a:gd name="T78" fmla="*/ 82 w 105"/>
                <a:gd name="T79" fmla="*/ 1 h 1516"/>
                <a:gd name="T80" fmla="*/ 73 w 105"/>
                <a:gd name="T81" fmla="*/ 0 h 1516"/>
                <a:gd name="T82" fmla="*/ 62 w 105"/>
                <a:gd name="T83" fmla="*/ 0 h 1516"/>
                <a:gd name="T84" fmla="*/ 53 w 105"/>
                <a:gd name="T85" fmla="*/ 0 h 1516"/>
                <a:gd name="T86" fmla="*/ 53 w 105"/>
                <a:gd name="T87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5" h="1516">
                  <a:moveTo>
                    <a:pt x="53" y="0"/>
                  </a:moveTo>
                  <a:lnTo>
                    <a:pt x="43" y="0"/>
                  </a:lnTo>
                  <a:lnTo>
                    <a:pt x="32" y="0"/>
                  </a:lnTo>
                  <a:lnTo>
                    <a:pt x="23" y="1"/>
                  </a:lnTo>
                  <a:lnTo>
                    <a:pt x="16" y="4"/>
                  </a:lnTo>
                  <a:lnTo>
                    <a:pt x="9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499"/>
                  </a:lnTo>
                  <a:lnTo>
                    <a:pt x="2" y="1501"/>
                  </a:lnTo>
                  <a:lnTo>
                    <a:pt x="2" y="1502"/>
                  </a:lnTo>
                  <a:lnTo>
                    <a:pt x="3" y="1504"/>
                  </a:lnTo>
                  <a:lnTo>
                    <a:pt x="5" y="1505"/>
                  </a:lnTo>
                  <a:lnTo>
                    <a:pt x="9" y="1508"/>
                  </a:lnTo>
                  <a:lnTo>
                    <a:pt x="16" y="1511"/>
                  </a:lnTo>
                  <a:lnTo>
                    <a:pt x="23" y="1513"/>
                  </a:lnTo>
                  <a:lnTo>
                    <a:pt x="32" y="1514"/>
                  </a:lnTo>
                  <a:lnTo>
                    <a:pt x="43" y="1516"/>
                  </a:lnTo>
                  <a:lnTo>
                    <a:pt x="53" y="1516"/>
                  </a:lnTo>
                  <a:lnTo>
                    <a:pt x="62" y="1516"/>
                  </a:lnTo>
                  <a:lnTo>
                    <a:pt x="73" y="1514"/>
                  </a:lnTo>
                  <a:lnTo>
                    <a:pt x="82" y="1513"/>
                  </a:lnTo>
                  <a:lnTo>
                    <a:pt x="89" y="1511"/>
                  </a:lnTo>
                  <a:lnTo>
                    <a:pt x="96" y="1508"/>
                  </a:lnTo>
                  <a:lnTo>
                    <a:pt x="100" y="1505"/>
                  </a:lnTo>
                  <a:lnTo>
                    <a:pt x="102" y="1504"/>
                  </a:lnTo>
                  <a:lnTo>
                    <a:pt x="104" y="1502"/>
                  </a:lnTo>
                  <a:lnTo>
                    <a:pt x="105" y="1501"/>
                  </a:lnTo>
                  <a:lnTo>
                    <a:pt x="105" y="1499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4" y="12"/>
                  </a:lnTo>
                  <a:lnTo>
                    <a:pt x="102" y="10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4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15872" name="Freeform 32"/>
            <p:cNvSpPr>
              <a:spLocks/>
            </p:cNvSpPr>
            <p:nvPr/>
          </p:nvSpPr>
          <p:spPr bwMode="auto">
            <a:xfrm>
              <a:off x="860" y="2471"/>
              <a:ext cx="21" cy="10"/>
            </a:xfrm>
            <a:custGeom>
              <a:avLst/>
              <a:gdLst>
                <a:gd name="T0" fmla="*/ 0 w 105"/>
                <a:gd name="T1" fmla="*/ 15 h 32"/>
                <a:gd name="T2" fmla="*/ 2 w 105"/>
                <a:gd name="T3" fmla="*/ 16 h 32"/>
                <a:gd name="T4" fmla="*/ 2 w 105"/>
                <a:gd name="T5" fmla="*/ 18 h 32"/>
                <a:gd name="T6" fmla="*/ 3 w 105"/>
                <a:gd name="T7" fmla="*/ 19 h 32"/>
                <a:gd name="T8" fmla="*/ 5 w 105"/>
                <a:gd name="T9" fmla="*/ 21 h 32"/>
                <a:gd name="T10" fmla="*/ 9 w 105"/>
                <a:gd name="T11" fmla="*/ 24 h 32"/>
                <a:gd name="T12" fmla="*/ 16 w 105"/>
                <a:gd name="T13" fmla="*/ 27 h 32"/>
                <a:gd name="T14" fmla="*/ 23 w 105"/>
                <a:gd name="T15" fmla="*/ 29 h 32"/>
                <a:gd name="T16" fmla="*/ 32 w 105"/>
                <a:gd name="T17" fmla="*/ 30 h 32"/>
                <a:gd name="T18" fmla="*/ 43 w 105"/>
                <a:gd name="T19" fmla="*/ 30 h 32"/>
                <a:gd name="T20" fmla="*/ 53 w 105"/>
                <a:gd name="T21" fmla="*/ 32 h 32"/>
                <a:gd name="T22" fmla="*/ 62 w 105"/>
                <a:gd name="T23" fmla="*/ 30 h 32"/>
                <a:gd name="T24" fmla="*/ 73 w 105"/>
                <a:gd name="T25" fmla="*/ 30 h 32"/>
                <a:gd name="T26" fmla="*/ 82 w 105"/>
                <a:gd name="T27" fmla="*/ 29 h 32"/>
                <a:gd name="T28" fmla="*/ 89 w 105"/>
                <a:gd name="T29" fmla="*/ 27 h 32"/>
                <a:gd name="T30" fmla="*/ 96 w 105"/>
                <a:gd name="T31" fmla="*/ 24 h 32"/>
                <a:gd name="T32" fmla="*/ 100 w 105"/>
                <a:gd name="T33" fmla="*/ 21 h 32"/>
                <a:gd name="T34" fmla="*/ 102 w 105"/>
                <a:gd name="T35" fmla="*/ 19 h 32"/>
                <a:gd name="T36" fmla="*/ 104 w 105"/>
                <a:gd name="T37" fmla="*/ 18 h 32"/>
                <a:gd name="T38" fmla="*/ 105 w 105"/>
                <a:gd name="T39" fmla="*/ 16 h 32"/>
                <a:gd name="T40" fmla="*/ 105 w 105"/>
                <a:gd name="T41" fmla="*/ 15 h 32"/>
                <a:gd name="T42" fmla="*/ 105 w 105"/>
                <a:gd name="T43" fmla="*/ 13 h 32"/>
                <a:gd name="T44" fmla="*/ 104 w 105"/>
                <a:gd name="T45" fmla="*/ 12 h 32"/>
                <a:gd name="T46" fmla="*/ 102 w 105"/>
                <a:gd name="T47" fmla="*/ 10 h 32"/>
                <a:gd name="T48" fmla="*/ 100 w 105"/>
                <a:gd name="T49" fmla="*/ 9 h 32"/>
                <a:gd name="T50" fmla="*/ 96 w 105"/>
                <a:gd name="T51" fmla="*/ 6 h 32"/>
                <a:gd name="T52" fmla="*/ 89 w 105"/>
                <a:gd name="T53" fmla="*/ 4 h 32"/>
                <a:gd name="T54" fmla="*/ 82 w 105"/>
                <a:gd name="T55" fmla="*/ 1 h 32"/>
                <a:gd name="T56" fmla="*/ 73 w 105"/>
                <a:gd name="T57" fmla="*/ 0 h 32"/>
                <a:gd name="T58" fmla="*/ 62 w 105"/>
                <a:gd name="T59" fmla="*/ 0 h 32"/>
                <a:gd name="T60" fmla="*/ 53 w 105"/>
                <a:gd name="T61" fmla="*/ 0 h 32"/>
                <a:gd name="T62" fmla="*/ 43 w 105"/>
                <a:gd name="T63" fmla="*/ 0 h 32"/>
                <a:gd name="T64" fmla="*/ 32 w 105"/>
                <a:gd name="T65" fmla="*/ 0 h 32"/>
                <a:gd name="T66" fmla="*/ 23 w 105"/>
                <a:gd name="T67" fmla="*/ 1 h 32"/>
                <a:gd name="T68" fmla="*/ 16 w 105"/>
                <a:gd name="T69" fmla="*/ 4 h 32"/>
                <a:gd name="T70" fmla="*/ 9 w 105"/>
                <a:gd name="T71" fmla="*/ 6 h 32"/>
                <a:gd name="T72" fmla="*/ 5 w 105"/>
                <a:gd name="T73" fmla="*/ 9 h 32"/>
                <a:gd name="T74" fmla="*/ 3 w 105"/>
                <a:gd name="T75" fmla="*/ 10 h 32"/>
                <a:gd name="T76" fmla="*/ 2 w 105"/>
                <a:gd name="T77" fmla="*/ 12 h 32"/>
                <a:gd name="T78" fmla="*/ 2 w 105"/>
                <a:gd name="T79" fmla="*/ 13 h 32"/>
                <a:gd name="T80" fmla="*/ 0 w 105"/>
                <a:gd name="T8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5" h="32">
                  <a:moveTo>
                    <a:pt x="0" y="15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9" y="24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2" y="30"/>
                  </a:lnTo>
                  <a:lnTo>
                    <a:pt x="43" y="30"/>
                  </a:lnTo>
                  <a:lnTo>
                    <a:pt x="53" y="32"/>
                  </a:lnTo>
                  <a:lnTo>
                    <a:pt x="62" y="30"/>
                  </a:lnTo>
                  <a:lnTo>
                    <a:pt x="73" y="30"/>
                  </a:lnTo>
                  <a:lnTo>
                    <a:pt x="82" y="29"/>
                  </a:lnTo>
                  <a:lnTo>
                    <a:pt x="89" y="27"/>
                  </a:lnTo>
                  <a:lnTo>
                    <a:pt x="96" y="24"/>
                  </a:lnTo>
                  <a:lnTo>
                    <a:pt x="100" y="21"/>
                  </a:lnTo>
                  <a:lnTo>
                    <a:pt x="102" y="19"/>
                  </a:lnTo>
                  <a:lnTo>
                    <a:pt x="104" y="18"/>
                  </a:lnTo>
                  <a:lnTo>
                    <a:pt x="105" y="16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4" y="12"/>
                  </a:lnTo>
                  <a:lnTo>
                    <a:pt x="102" y="10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4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2" y="0"/>
                  </a:lnTo>
                  <a:lnTo>
                    <a:pt x="23" y="1"/>
                  </a:lnTo>
                  <a:lnTo>
                    <a:pt x="16" y="4"/>
                  </a:lnTo>
                  <a:lnTo>
                    <a:pt x="9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15873" name="Freeform 33"/>
            <p:cNvSpPr>
              <a:spLocks/>
            </p:cNvSpPr>
            <p:nvPr/>
          </p:nvSpPr>
          <p:spPr bwMode="auto">
            <a:xfrm>
              <a:off x="860" y="2471"/>
              <a:ext cx="21" cy="454"/>
            </a:xfrm>
            <a:custGeom>
              <a:avLst/>
              <a:gdLst>
                <a:gd name="T0" fmla="*/ 53 w 105"/>
                <a:gd name="T1" fmla="*/ 0 h 1516"/>
                <a:gd name="T2" fmla="*/ 43 w 105"/>
                <a:gd name="T3" fmla="*/ 0 h 1516"/>
                <a:gd name="T4" fmla="*/ 32 w 105"/>
                <a:gd name="T5" fmla="*/ 0 h 1516"/>
                <a:gd name="T6" fmla="*/ 23 w 105"/>
                <a:gd name="T7" fmla="*/ 1 h 1516"/>
                <a:gd name="T8" fmla="*/ 16 w 105"/>
                <a:gd name="T9" fmla="*/ 4 h 1516"/>
                <a:gd name="T10" fmla="*/ 9 w 105"/>
                <a:gd name="T11" fmla="*/ 6 h 1516"/>
                <a:gd name="T12" fmla="*/ 5 w 105"/>
                <a:gd name="T13" fmla="*/ 9 h 1516"/>
                <a:gd name="T14" fmla="*/ 3 w 105"/>
                <a:gd name="T15" fmla="*/ 10 h 1516"/>
                <a:gd name="T16" fmla="*/ 2 w 105"/>
                <a:gd name="T17" fmla="*/ 12 h 1516"/>
                <a:gd name="T18" fmla="*/ 2 w 105"/>
                <a:gd name="T19" fmla="*/ 13 h 1516"/>
                <a:gd name="T20" fmla="*/ 0 w 105"/>
                <a:gd name="T21" fmla="*/ 15 h 1516"/>
                <a:gd name="T22" fmla="*/ 0 w 105"/>
                <a:gd name="T23" fmla="*/ 1499 h 1516"/>
                <a:gd name="T24" fmla="*/ 2 w 105"/>
                <a:gd name="T25" fmla="*/ 1501 h 1516"/>
                <a:gd name="T26" fmla="*/ 2 w 105"/>
                <a:gd name="T27" fmla="*/ 1502 h 1516"/>
                <a:gd name="T28" fmla="*/ 3 w 105"/>
                <a:gd name="T29" fmla="*/ 1504 h 1516"/>
                <a:gd name="T30" fmla="*/ 5 w 105"/>
                <a:gd name="T31" fmla="*/ 1505 h 1516"/>
                <a:gd name="T32" fmla="*/ 9 w 105"/>
                <a:gd name="T33" fmla="*/ 1508 h 1516"/>
                <a:gd name="T34" fmla="*/ 16 w 105"/>
                <a:gd name="T35" fmla="*/ 1511 h 1516"/>
                <a:gd name="T36" fmla="*/ 23 w 105"/>
                <a:gd name="T37" fmla="*/ 1513 h 1516"/>
                <a:gd name="T38" fmla="*/ 32 w 105"/>
                <a:gd name="T39" fmla="*/ 1514 h 1516"/>
                <a:gd name="T40" fmla="*/ 43 w 105"/>
                <a:gd name="T41" fmla="*/ 1516 h 1516"/>
                <a:gd name="T42" fmla="*/ 53 w 105"/>
                <a:gd name="T43" fmla="*/ 1516 h 1516"/>
                <a:gd name="T44" fmla="*/ 62 w 105"/>
                <a:gd name="T45" fmla="*/ 1516 h 1516"/>
                <a:gd name="T46" fmla="*/ 73 w 105"/>
                <a:gd name="T47" fmla="*/ 1514 h 1516"/>
                <a:gd name="T48" fmla="*/ 82 w 105"/>
                <a:gd name="T49" fmla="*/ 1513 h 1516"/>
                <a:gd name="T50" fmla="*/ 89 w 105"/>
                <a:gd name="T51" fmla="*/ 1511 h 1516"/>
                <a:gd name="T52" fmla="*/ 96 w 105"/>
                <a:gd name="T53" fmla="*/ 1508 h 1516"/>
                <a:gd name="T54" fmla="*/ 100 w 105"/>
                <a:gd name="T55" fmla="*/ 1505 h 1516"/>
                <a:gd name="T56" fmla="*/ 102 w 105"/>
                <a:gd name="T57" fmla="*/ 1504 h 1516"/>
                <a:gd name="T58" fmla="*/ 104 w 105"/>
                <a:gd name="T59" fmla="*/ 1502 h 1516"/>
                <a:gd name="T60" fmla="*/ 105 w 105"/>
                <a:gd name="T61" fmla="*/ 1501 h 1516"/>
                <a:gd name="T62" fmla="*/ 105 w 105"/>
                <a:gd name="T63" fmla="*/ 1499 h 1516"/>
                <a:gd name="T64" fmla="*/ 105 w 105"/>
                <a:gd name="T65" fmla="*/ 15 h 1516"/>
                <a:gd name="T66" fmla="*/ 105 w 105"/>
                <a:gd name="T67" fmla="*/ 13 h 1516"/>
                <a:gd name="T68" fmla="*/ 104 w 105"/>
                <a:gd name="T69" fmla="*/ 12 h 1516"/>
                <a:gd name="T70" fmla="*/ 102 w 105"/>
                <a:gd name="T71" fmla="*/ 10 h 1516"/>
                <a:gd name="T72" fmla="*/ 100 w 105"/>
                <a:gd name="T73" fmla="*/ 9 h 1516"/>
                <a:gd name="T74" fmla="*/ 96 w 105"/>
                <a:gd name="T75" fmla="*/ 6 h 1516"/>
                <a:gd name="T76" fmla="*/ 89 w 105"/>
                <a:gd name="T77" fmla="*/ 4 h 1516"/>
                <a:gd name="T78" fmla="*/ 82 w 105"/>
                <a:gd name="T79" fmla="*/ 1 h 1516"/>
                <a:gd name="T80" fmla="*/ 73 w 105"/>
                <a:gd name="T81" fmla="*/ 0 h 1516"/>
                <a:gd name="T82" fmla="*/ 62 w 105"/>
                <a:gd name="T83" fmla="*/ 0 h 1516"/>
                <a:gd name="T84" fmla="*/ 53 w 105"/>
                <a:gd name="T85" fmla="*/ 0 h 1516"/>
                <a:gd name="T86" fmla="*/ 53 w 105"/>
                <a:gd name="T87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5" h="1516">
                  <a:moveTo>
                    <a:pt x="53" y="0"/>
                  </a:moveTo>
                  <a:lnTo>
                    <a:pt x="43" y="0"/>
                  </a:lnTo>
                  <a:lnTo>
                    <a:pt x="32" y="0"/>
                  </a:lnTo>
                  <a:lnTo>
                    <a:pt x="23" y="1"/>
                  </a:lnTo>
                  <a:lnTo>
                    <a:pt x="16" y="4"/>
                  </a:lnTo>
                  <a:lnTo>
                    <a:pt x="9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499"/>
                  </a:lnTo>
                  <a:lnTo>
                    <a:pt x="2" y="1501"/>
                  </a:lnTo>
                  <a:lnTo>
                    <a:pt x="2" y="1502"/>
                  </a:lnTo>
                  <a:lnTo>
                    <a:pt x="3" y="1504"/>
                  </a:lnTo>
                  <a:lnTo>
                    <a:pt x="5" y="1505"/>
                  </a:lnTo>
                  <a:lnTo>
                    <a:pt x="9" y="1508"/>
                  </a:lnTo>
                  <a:lnTo>
                    <a:pt x="16" y="1511"/>
                  </a:lnTo>
                  <a:lnTo>
                    <a:pt x="23" y="1513"/>
                  </a:lnTo>
                  <a:lnTo>
                    <a:pt x="32" y="1514"/>
                  </a:lnTo>
                  <a:lnTo>
                    <a:pt x="43" y="1516"/>
                  </a:lnTo>
                  <a:lnTo>
                    <a:pt x="53" y="1516"/>
                  </a:lnTo>
                  <a:lnTo>
                    <a:pt x="62" y="1516"/>
                  </a:lnTo>
                  <a:lnTo>
                    <a:pt x="73" y="1514"/>
                  </a:lnTo>
                  <a:lnTo>
                    <a:pt x="82" y="1513"/>
                  </a:lnTo>
                  <a:lnTo>
                    <a:pt x="89" y="1511"/>
                  </a:lnTo>
                  <a:lnTo>
                    <a:pt x="96" y="1508"/>
                  </a:lnTo>
                  <a:lnTo>
                    <a:pt x="100" y="1505"/>
                  </a:lnTo>
                  <a:lnTo>
                    <a:pt x="102" y="1504"/>
                  </a:lnTo>
                  <a:lnTo>
                    <a:pt x="104" y="1502"/>
                  </a:lnTo>
                  <a:lnTo>
                    <a:pt x="105" y="1501"/>
                  </a:lnTo>
                  <a:lnTo>
                    <a:pt x="105" y="1499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4" y="12"/>
                  </a:lnTo>
                  <a:lnTo>
                    <a:pt x="102" y="10"/>
                  </a:lnTo>
                  <a:lnTo>
                    <a:pt x="100" y="9"/>
                  </a:lnTo>
                  <a:lnTo>
                    <a:pt x="96" y="6"/>
                  </a:lnTo>
                  <a:lnTo>
                    <a:pt x="89" y="4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53" y="0"/>
                  </a:lnTo>
                </a:path>
              </a:pathLst>
            </a:custGeom>
            <a:solidFill>
              <a:srgbClr val="FFCC66"/>
            </a:solidFill>
            <a:ln w="11113">
              <a:solidFill>
                <a:srgbClr val="77777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15874" name="Freeform 34"/>
            <p:cNvSpPr>
              <a:spLocks/>
            </p:cNvSpPr>
            <p:nvPr/>
          </p:nvSpPr>
          <p:spPr bwMode="auto">
            <a:xfrm>
              <a:off x="860" y="2476"/>
              <a:ext cx="21" cy="5"/>
            </a:xfrm>
            <a:custGeom>
              <a:avLst/>
              <a:gdLst>
                <a:gd name="T0" fmla="*/ 0 w 105"/>
                <a:gd name="T1" fmla="*/ 0 h 17"/>
                <a:gd name="T2" fmla="*/ 2 w 105"/>
                <a:gd name="T3" fmla="*/ 1 h 17"/>
                <a:gd name="T4" fmla="*/ 2 w 105"/>
                <a:gd name="T5" fmla="*/ 3 h 17"/>
                <a:gd name="T6" fmla="*/ 3 w 105"/>
                <a:gd name="T7" fmla="*/ 4 h 17"/>
                <a:gd name="T8" fmla="*/ 5 w 105"/>
                <a:gd name="T9" fmla="*/ 6 h 17"/>
                <a:gd name="T10" fmla="*/ 9 w 105"/>
                <a:gd name="T11" fmla="*/ 9 h 17"/>
                <a:gd name="T12" fmla="*/ 16 w 105"/>
                <a:gd name="T13" fmla="*/ 12 h 17"/>
                <a:gd name="T14" fmla="*/ 23 w 105"/>
                <a:gd name="T15" fmla="*/ 14 h 17"/>
                <a:gd name="T16" fmla="*/ 32 w 105"/>
                <a:gd name="T17" fmla="*/ 15 h 17"/>
                <a:gd name="T18" fmla="*/ 43 w 105"/>
                <a:gd name="T19" fmla="*/ 15 h 17"/>
                <a:gd name="T20" fmla="*/ 53 w 105"/>
                <a:gd name="T21" fmla="*/ 17 h 17"/>
                <a:gd name="T22" fmla="*/ 62 w 105"/>
                <a:gd name="T23" fmla="*/ 15 h 17"/>
                <a:gd name="T24" fmla="*/ 73 w 105"/>
                <a:gd name="T25" fmla="*/ 15 h 17"/>
                <a:gd name="T26" fmla="*/ 82 w 105"/>
                <a:gd name="T27" fmla="*/ 14 h 17"/>
                <a:gd name="T28" fmla="*/ 89 w 105"/>
                <a:gd name="T29" fmla="*/ 12 h 17"/>
                <a:gd name="T30" fmla="*/ 96 w 105"/>
                <a:gd name="T31" fmla="*/ 9 h 17"/>
                <a:gd name="T32" fmla="*/ 100 w 105"/>
                <a:gd name="T33" fmla="*/ 6 h 17"/>
                <a:gd name="T34" fmla="*/ 102 w 105"/>
                <a:gd name="T35" fmla="*/ 4 h 17"/>
                <a:gd name="T36" fmla="*/ 104 w 105"/>
                <a:gd name="T37" fmla="*/ 3 h 17"/>
                <a:gd name="T38" fmla="*/ 105 w 105"/>
                <a:gd name="T39" fmla="*/ 1 h 17"/>
                <a:gd name="T40" fmla="*/ 105 w 105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7">
                  <a:moveTo>
                    <a:pt x="0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5" y="6"/>
                  </a:lnTo>
                  <a:lnTo>
                    <a:pt x="9" y="9"/>
                  </a:lnTo>
                  <a:lnTo>
                    <a:pt x="16" y="12"/>
                  </a:lnTo>
                  <a:lnTo>
                    <a:pt x="23" y="14"/>
                  </a:lnTo>
                  <a:lnTo>
                    <a:pt x="32" y="15"/>
                  </a:lnTo>
                  <a:lnTo>
                    <a:pt x="43" y="15"/>
                  </a:lnTo>
                  <a:lnTo>
                    <a:pt x="53" y="17"/>
                  </a:lnTo>
                  <a:lnTo>
                    <a:pt x="62" y="15"/>
                  </a:lnTo>
                  <a:lnTo>
                    <a:pt x="73" y="15"/>
                  </a:lnTo>
                  <a:lnTo>
                    <a:pt x="82" y="14"/>
                  </a:lnTo>
                  <a:lnTo>
                    <a:pt x="89" y="12"/>
                  </a:lnTo>
                  <a:lnTo>
                    <a:pt x="96" y="9"/>
                  </a:lnTo>
                  <a:lnTo>
                    <a:pt x="100" y="6"/>
                  </a:lnTo>
                  <a:lnTo>
                    <a:pt x="102" y="4"/>
                  </a:lnTo>
                  <a:lnTo>
                    <a:pt x="104" y="3"/>
                  </a:lnTo>
                  <a:lnTo>
                    <a:pt x="105" y="1"/>
                  </a:lnTo>
                  <a:lnTo>
                    <a:pt x="105" y="0"/>
                  </a:lnTo>
                </a:path>
              </a:pathLst>
            </a:custGeom>
            <a:solidFill>
              <a:srgbClr val="FFCC66"/>
            </a:solidFill>
            <a:ln w="11113">
              <a:solidFill>
                <a:srgbClr val="77777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15875" name="Freeform 35"/>
            <p:cNvSpPr>
              <a:spLocks/>
            </p:cNvSpPr>
            <p:nvPr/>
          </p:nvSpPr>
          <p:spPr bwMode="auto">
            <a:xfrm>
              <a:off x="790" y="2521"/>
              <a:ext cx="155" cy="28"/>
            </a:xfrm>
            <a:custGeom>
              <a:avLst/>
              <a:gdLst>
                <a:gd name="T0" fmla="*/ 772 w 772"/>
                <a:gd name="T1" fmla="*/ 47 h 94"/>
                <a:gd name="T2" fmla="*/ 772 w 772"/>
                <a:gd name="T3" fmla="*/ 38 h 94"/>
                <a:gd name="T4" fmla="*/ 772 w 772"/>
                <a:gd name="T5" fmla="*/ 29 h 94"/>
                <a:gd name="T6" fmla="*/ 770 w 772"/>
                <a:gd name="T7" fmla="*/ 21 h 94"/>
                <a:gd name="T8" fmla="*/ 770 w 772"/>
                <a:gd name="T9" fmla="*/ 14 h 94"/>
                <a:gd name="T10" fmla="*/ 768 w 772"/>
                <a:gd name="T11" fmla="*/ 8 h 94"/>
                <a:gd name="T12" fmla="*/ 768 w 772"/>
                <a:gd name="T13" fmla="*/ 6 h 94"/>
                <a:gd name="T14" fmla="*/ 767 w 772"/>
                <a:gd name="T15" fmla="*/ 5 h 94"/>
                <a:gd name="T16" fmla="*/ 767 w 772"/>
                <a:gd name="T17" fmla="*/ 3 h 94"/>
                <a:gd name="T18" fmla="*/ 765 w 772"/>
                <a:gd name="T19" fmla="*/ 1 h 94"/>
                <a:gd name="T20" fmla="*/ 765 w 772"/>
                <a:gd name="T21" fmla="*/ 0 h 94"/>
                <a:gd name="T22" fmla="*/ 763 w 772"/>
                <a:gd name="T23" fmla="*/ 0 h 94"/>
                <a:gd name="T24" fmla="*/ 8 w 772"/>
                <a:gd name="T25" fmla="*/ 0 h 94"/>
                <a:gd name="T26" fmla="*/ 8 w 772"/>
                <a:gd name="T27" fmla="*/ 0 h 94"/>
                <a:gd name="T28" fmla="*/ 6 w 772"/>
                <a:gd name="T29" fmla="*/ 1 h 94"/>
                <a:gd name="T30" fmla="*/ 6 w 772"/>
                <a:gd name="T31" fmla="*/ 3 h 94"/>
                <a:gd name="T32" fmla="*/ 4 w 772"/>
                <a:gd name="T33" fmla="*/ 5 h 94"/>
                <a:gd name="T34" fmla="*/ 4 w 772"/>
                <a:gd name="T35" fmla="*/ 6 h 94"/>
                <a:gd name="T36" fmla="*/ 4 w 772"/>
                <a:gd name="T37" fmla="*/ 8 h 94"/>
                <a:gd name="T38" fmla="*/ 2 w 772"/>
                <a:gd name="T39" fmla="*/ 14 h 94"/>
                <a:gd name="T40" fmla="*/ 0 w 772"/>
                <a:gd name="T41" fmla="*/ 21 h 94"/>
                <a:gd name="T42" fmla="*/ 0 w 772"/>
                <a:gd name="T43" fmla="*/ 29 h 94"/>
                <a:gd name="T44" fmla="*/ 0 w 772"/>
                <a:gd name="T45" fmla="*/ 38 h 94"/>
                <a:gd name="T46" fmla="*/ 0 w 772"/>
                <a:gd name="T47" fmla="*/ 47 h 94"/>
                <a:gd name="T48" fmla="*/ 0 w 772"/>
                <a:gd name="T49" fmla="*/ 56 h 94"/>
                <a:gd name="T50" fmla="*/ 0 w 772"/>
                <a:gd name="T51" fmla="*/ 65 h 94"/>
                <a:gd name="T52" fmla="*/ 0 w 772"/>
                <a:gd name="T53" fmla="*/ 72 h 94"/>
                <a:gd name="T54" fmla="*/ 2 w 772"/>
                <a:gd name="T55" fmla="*/ 80 h 94"/>
                <a:gd name="T56" fmla="*/ 4 w 772"/>
                <a:gd name="T57" fmla="*/ 85 h 94"/>
                <a:gd name="T58" fmla="*/ 4 w 772"/>
                <a:gd name="T59" fmla="*/ 88 h 94"/>
                <a:gd name="T60" fmla="*/ 4 w 772"/>
                <a:gd name="T61" fmla="*/ 89 h 94"/>
                <a:gd name="T62" fmla="*/ 6 w 772"/>
                <a:gd name="T63" fmla="*/ 91 h 94"/>
                <a:gd name="T64" fmla="*/ 6 w 772"/>
                <a:gd name="T65" fmla="*/ 92 h 94"/>
                <a:gd name="T66" fmla="*/ 8 w 772"/>
                <a:gd name="T67" fmla="*/ 92 h 94"/>
                <a:gd name="T68" fmla="*/ 8 w 772"/>
                <a:gd name="T69" fmla="*/ 94 h 94"/>
                <a:gd name="T70" fmla="*/ 763 w 772"/>
                <a:gd name="T71" fmla="*/ 94 h 94"/>
                <a:gd name="T72" fmla="*/ 765 w 772"/>
                <a:gd name="T73" fmla="*/ 92 h 94"/>
                <a:gd name="T74" fmla="*/ 765 w 772"/>
                <a:gd name="T75" fmla="*/ 92 h 94"/>
                <a:gd name="T76" fmla="*/ 767 w 772"/>
                <a:gd name="T77" fmla="*/ 91 h 94"/>
                <a:gd name="T78" fmla="*/ 767 w 772"/>
                <a:gd name="T79" fmla="*/ 89 h 94"/>
                <a:gd name="T80" fmla="*/ 768 w 772"/>
                <a:gd name="T81" fmla="*/ 88 h 94"/>
                <a:gd name="T82" fmla="*/ 768 w 772"/>
                <a:gd name="T83" fmla="*/ 85 h 94"/>
                <a:gd name="T84" fmla="*/ 770 w 772"/>
                <a:gd name="T85" fmla="*/ 80 h 94"/>
                <a:gd name="T86" fmla="*/ 770 w 772"/>
                <a:gd name="T87" fmla="*/ 72 h 94"/>
                <a:gd name="T88" fmla="*/ 772 w 772"/>
                <a:gd name="T89" fmla="*/ 65 h 94"/>
                <a:gd name="T90" fmla="*/ 772 w 772"/>
                <a:gd name="T91" fmla="*/ 56 h 94"/>
                <a:gd name="T92" fmla="*/ 772 w 772"/>
                <a:gd name="T93" fmla="*/ 47 h 94"/>
                <a:gd name="T94" fmla="*/ 772 w 772"/>
                <a:gd name="T95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2" h="94">
                  <a:moveTo>
                    <a:pt x="772" y="47"/>
                  </a:moveTo>
                  <a:lnTo>
                    <a:pt x="772" y="38"/>
                  </a:lnTo>
                  <a:lnTo>
                    <a:pt x="772" y="29"/>
                  </a:lnTo>
                  <a:lnTo>
                    <a:pt x="770" y="21"/>
                  </a:lnTo>
                  <a:lnTo>
                    <a:pt x="770" y="14"/>
                  </a:lnTo>
                  <a:lnTo>
                    <a:pt x="768" y="8"/>
                  </a:lnTo>
                  <a:lnTo>
                    <a:pt x="768" y="6"/>
                  </a:lnTo>
                  <a:lnTo>
                    <a:pt x="767" y="5"/>
                  </a:lnTo>
                  <a:lnTo>
                    <a:pt x="767" y="3"/>
                  </a:lnTo>
                  <a:lnTo>
                    <a:pt x="765" y="1"/>
                  </a:lnTo>
                  <a:lnTo>
                    <a:pt x="765" y="0"/>
                  </a:lnTo>
                  <a:lnTo>
                    <a:pt x="763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6" y="91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763" y="94"/>
                  </a:lnTo>
                  <a:lnTo>
                    <a:pt x="765" y="92"/>
                  </a:lnTo>
                  <a:lnTo>
                    <a:pt x="765" y="92"/>
                  </a:lnTo>
                  <a:lnTo>
                    <a:pt x="767" y="91"/>
                  </a:lnTo>
                  <a:lnTo>
                    <a:pt x="767" y="89"/>
                  </a:lnTo>
                  <a:lnTo>
                    <a:pt x="768" y="88"/>
                  </a:lnTo>
                  <a:lnTo>
                    <a:pt x="768" y="85"/>
                  </a:lnTo>
                  <a:lnTo>
                    <a:pt x="770" y="80"/>
                  </a:lnTo>
                  <a:lnTo>
                    <a:pt x="770" y="72"/>
                  </a:lnTo>
                  <a:lnTo>
                    <a:pt x="772" y="65"/>
                  </a:lnTo>
                  <a:lnTo>
                    <a:pt x="772" y="56"/>
                  </a:lnTo>
                  <a:lnTo>
                    <a:pt x="772" y="47"/>
                  </a:lnTo>
                  <a:lnTo>
                    <a:pt x="772" y="4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15876" name="Freeform 36"/>
            <p:cNvSpPr>
              <a:spLocks/>
            </p:cNvSpPr>
            <p:nvPr/>
          </p:nvSpPr>
          <p:spPr bwMode="auto">
            <a:xfrm>
              <a:off x="942" y="2521"/>
              <a:ext cx="3" cy="28"/>
            </a:xfrm>
            <a:custGeom>
              <a:avLst/>
              <a:gdLst>
                <a:gd name="T0" fmla="*/ 7 w 16"/>
                <a:gd name="T1" fmla="*/ 0 h 94"/>
                <a:gd name="T2" fmla="*/ 7 w 16"/>
                <a:gd name="T3" fmla="*/ 0 h 94"/>
                <a:gd name="T4" fmla="*/ 5 w 16"/>
                <a:gd name="T5" fmla="*/ 1 h 94"/>
                <a:gd name="T6" fmla="*/ 5 w 16"/>
                <a:gd name="T7" fmla="*/ 3 h 94"/>
                <a:gd name="T8" fmla="*/ 5 w 16"/>
                <a:gd name="T9" fmla="*/ 5 h 94"/>
                <a:gd name="T10" fmla="*/ 3 w 16"/>
                <a:gd name="T11" fmla="*/ 6 h 94"/>
                <a:gd name="T12" fmla="*/ 3 w 16"/>
                <a:gd name="T13" fmla="*/ 8 h 94"/>
                <a:gd name="T14" fmla="*/ 2 w 16"/>
                <a:gd name="T15" fmla="*/ 14 h 94"/>
                <a:gd name="T16" fmla="*/ 2 w 16"/>
                <a:gd name="T17" fmla="*/ 21 h 94"/>
                <a:gd name="T18" fmla="*/ 0 w 16"/>
                <a:gd name="T19" fmla="*/ 29 h 94"/>
                <a:gd name="T20" fmla="*/ 0 w 16"/>
                <a:gd name="T21" fmla="*/ 38 h 94"/>
                <a:gd name="T22" fmla="*/ 0 w 16"/>
                <a:gd name="T23" fmla="*/ 47 h 94"/>
                <a:gd name="T24" fmla="*/ 0 w 16"/>
                <a:gd name="T25" fmla="*/ 56 h 94"/>
                <a:gd name="T26" fmla="*/ 0 w 16"/>
                <a:gd name="T27" fmla="*/ 65 h 94"/>
                <a:gd name="T28" fmla="*/ 2 w 16"/>
                <a:gd name="T29" fmla="*/ 72 h 94"/>
                <a:gd name="T30" fmla="*/ 2 w 16"/>
                <a:gd name="T31" fmla="*/ 80 h 94"/>
                <a:gd name="T32" fmla="*/ 3 w 16"/>
                <a:gd name="T33" fmla="*/ 85 h 94"/>
                <a:gd name="T34" fmla="*/ 3 w 16"/>
                <a:gd name="T35" fmla="*/ 88 h 94"/>
                <a:gd name="T36" fmla="*/ 5 w 16"/>
                <a:gd name="T37" fmla="*/ 89 h 94"/>
                <a:gd name="T38" fmla="*/ 5 w 16"/>
                <a:gd name="T39" fmla="*/ 91 h 94"/>
                <a:gd name="T40" fmla="*/ 5 w 16"/>
                <a:gd name="T41" fmla="*/ 92 h 94"/>
                <a:gd name="T42" fmla="*/ 7 w 16"/>
                <a:gd name="T43" fmla="*/ 92 h 94"/>
                <a:gd name="T44" fmla="*/ 7 w 16"/>
                <a:gd name="T45" fmla="*/ 94 h 94"/>
                <a:gd name="T46" fmla="*/ 9 w 16"/>
                <a:gd name="T47" fmla="*/ 92 h 94"/>
                <a:gd name="T48" fmla="*/ 9 w 16"/>
                <a:gd name="T49" fmla="*/ 92 h 94"/>
                <a:gd name="T50" fmla="*/ 11 w 16"/>
                <a:gd name="T51" fmla="*/ 91 h 94"/>
                <a:gd name="T52" fmla="*/ 11 w 16"/>
                <a:gd name="T53" fmla="*/ 89 h 94"/>
                <a:gd name="T54" fmla="*/ 12 w 16"/>
                <a:gd name="T55" fmla="*/ 88 h 94"/>
                <a:gd name="T56" fmla="*/ 12 w 16"/>
                <a:gd name="T57" fmla="*/ 85 h 94"/>
                <a:gd name="T58" fmla="*/ 14 w 16"/>
                <a:gd name="T59" fmla="*/ 80 h 94"/>
                <a:gd name="T60" fmla="*/ 14 w 16"/>
                <a:gd name="T61" fmla="*/ 72 h 94"/>
                <a:gd name="T62" fmla="*/ 16 w 16"/>
                <a:gd name="T63" fmla="*/ 65 h 94"/>
                <a:gd name="T64" fmla="*/ 16 w 16"/>
                <a:gd name="T65" fmla="*/ 56 h 94"/>
                <a:gd name="T66" fmla="*/ 16 w 16"/>
                <a:gd name="T67" fmla="*/ 47 h 94"/>
                <a:gd name="T68" fmla="*/ 16 w 16"/>
                <a:gd name="T69" fmla="*/ 38 h 94"/>
                <a:gd name="T70" fmla="*/ 16 w 16"/>
                <a:gd name="T71" fmla="*/ 29 h 94"/>
                <a:gd name="T72" fmla="*/ 14 w 16"/>
                <a:gd name="T73" fmla="*/ 21 h 94"/>
                <a:gd name="T74" fmla="*/ 14 w 16"/>
                <a:gd name="T75" fmla="*/ 14 h 94"/>
                <a:gd name="T76" fmla="*/ 12 w 16"/>
                <a:gd name="T77" fmla="*/ 8 h 94"/>
                <a:gd name="T78" fmla="*/ 12 w 16"/>
                <a:gd name="T79" fmla="*/ 6 h 94"/>
                <a:gd name="T80" fmla="*/ 11 w 16"/>
                <a:gd name="T81" fmla="*/ 5 h 94"/>
                <a:gd name="T82" fmla="*/ 11 w 16"/>
                <a:gd name="T83" fmla="*/ 3 h 94"/>
                <a:gd name="T84" fmla="*/ 9 w 16"/>
                <a:gd name="T85" fmla="*/ 1 h 94"/>
                <a:gd name="T86" fmla="*/ 9 w 16"/>
                <a:gd name="T87" fmla="*/ 0 h 94"/>
                <a:gd name="T88" fmla="*/ 7 w 16"/>
                <a:gd name="T8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94">
                  <a:moveTo>
                    <a:pt x="7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14"/>
                  </a:lnTo>
                  <a:lnTo>
                    <a:pt x="2" y="21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2" y="72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11" y="91"/>
                  </a:lnTo>
                  <a:lnTo>
                    <a:pt x="11" y="89"/>
                  </a:lnTo>
                  <a:lnTo>
                    <a:pt x="12" y="88"/>
                  </a:lnTo>
                  <a:lnTo>
                    <a:pt x="12" y="85"/>
                  </a:lnTo>
                  <a:lnTo>
                    <a:pt x="14" y="80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56"/>
                  </a:lnTo>
                  <a:lnTo>
                    <a:pt x="16" y="47"/>
                  </a:lnTo>
                  <a:lnTo>
                    <a:pt x="16" y="38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4" y="14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15877" name="Freeform 37"/>
            <p:cNvSpPr>
              <a:spLocks/>
            </p:cNvSpPr>
            <p:nvPr/>
          </p:nvSpPr>
          <p:spPr bwMode="auto">
            <a:xfrm>
              <a:off x="787" y="2529"/>
              <a:ext cx="155" cy="20"/>
            </a:xfrm>
            <a:custGeom>
              <a:avLst/>
              <a:gdLst>
                <a:gd name="T0" fmla="*/ 772 w 772"/>
                <a:gd name="T1" fmla="*/ 47 h 94"/>
                <a:gd name="T2" fmla="*/ 772 w 772"/>
                <a:gd name="T3" fmla="*/ 38 h 94"/>
                <a:gd name="T4" fmla="*/ 772 w 772"/>
                <a:gd name="T5" fmla="*/ 29 h 94"/>
                <a:gd name="T6" fmla="*/ 770 w 772"/>
                <a:gd name="T7" fmla="*/ 21 h 94"/>
                <a:gd name="T8" fmla="*/ 770 w 772"/>
                <a:gd name="T9" fmla="*/ 14 h 94"/>
                <a:gd name="T10" fmla="*/ 768 w 772"/>
                <a:gd name="T11" fmla="*/ 8 h 94"/>
                <a:gd name="T12" fmla="*/ 768 w 772"/>
                <a:gd name="T13" fmla="*/ 6 h 94"/>
                <a:gd name="T14" fmla="*/ 767 w 772"/>
                <a:gd name="T15" fmla="*/ 5 h 94"/>
                <a:gd name="T16" fmla="*/ 767 w 772"/>
                <a:gd name="T17" fmla="*/ 3 h 94"/>
                <a:gd name="T18" fmla="*/ 765 w 772"/>
                <a:gd name="T19" fmla="*/ 1 h 94"/>
                <a:gd name="T20" fmla="*/ 765 w 772"/>
                <a:gd name="T21" fmla="*/ 0 h 94"/>
                <a:gd name="T22" fmla="*/ 763 w 772"/>
                <a:gd name="T23" fmla="*/ 0 h 94"/>
                <a:gd name="T24" fmla="*/ 8 w 772"/>
                <a:gd name="T25" fmla="*/ 0 h 94"/>
                <a:gd name="T26" fmla="*/ 8 w 772"/>
                <a:gd name="T27" fmla="*/ 0 h 94"/>
                <a:gd name="T28" fmla="*/ 6 w 772"/>
                <a:gd name="T29" fmla="*/ 1 h 94"/>
                <a:gd name="T30" fmla="*/ 6 w 772"/>
                <a:gd name="T31" fmla="*/ 3 h 94"/>
                <a:gd name="T32" fmla="*/ 4 w 772"/>
                <a:gd name="T33" fmla="*/ 5 h 94"/>
                <a:gd name="T34" fmla="*/ 4 w 772"/>
                <a:gd name="T35" fmla="*/ 6 h 94"/>
                <a:gd name="T36" fmla="*/ 4 w 772"/>
                <a:gd name="T37" fmla="*/ 8 h 94"/>
                <a:gd name="T38" fmla="*/ 2 w 772"/>
                <a:gd name="T39" fmla="*/ 14 h 94"/>
                <a:gd name="T40" fmla="*/ 0 w 772"/>
                <a:gd name="T41" fmla="*/ 21 h 94"/>
                <a:gd name="T42" fmla="*/ 0 w 772"/>
                <a:gd name="T43" fmla="*/ 29 h 94"/>
                <a:gd name="T44" fmla="*/ 0 w 772"/>
                <a:gd name="T45" fmla="*/ 38 h 94"/>
                <a:gd name="T46" fmla="*/ 0 w 772"/>
                <a:gd name="T47" fmla="*/ 47 h 94"/>
                <a:gd name="T48" fmla="*/ 0 w 772"/>
                <a:gd name="T49" fmla="*/ 56 h 94"/>
                <a:gd name="T50" fmla="*/ 0 w 772"/>
                <a:gd name="T51" fmla="*/ 65 h 94"/>
                <a:gd name="T52" fmla="*/ 0 w 772"/>
                <a:gd name="T53" fmla="*/ 72 h 94"/>
                <a:gd name="T54" fmla="*/ 2 w 772"/>
                <a:gd name="T55" fmla="*/ 80 h 94"/>
                <a:gd name="T56" fmla="*/ 4 w 772"/>
                <a:gd name="T57" fmla="*/ 85 h 94"/>
                <a:gd name="T58" fmla="*/ 4 w 772"/>
                <a:gd name="T59" fmla="*/ 88 h 94"/>
                <a:gd name="T60" fmla="*/ 4 w 772"/>
                <a:gd name="T61" fmla="*/ 89 h 94"/>
                <a:gd name="T62" fmla="*/ 6 w 772"/>
                <a:gd name="T63" fmla="*/ 91 h 94"/>
                <a:gd name="T64" fmla="*/ 6 w 772"/>
                <a:gd name="T65" fmla="*/ 92 h 94"/>
                <a:gd name="T66" fmla="*/ 8 w 772"/>
                <a:gd name="T67" fmla="*/ 92 h 94"/>
                <a:gd name="T68" fmla="*/ 8 w 772"/>
                <a:gd name="T69" fmla="*/ 94 h 94"/>
                <a:gd name="T70" fmla="*/ 763 w 772"/>
                <a:gd name="T71" fmla="*/ 94 h 94"/>
                <a:gd name="T72" fmla="*/ 765 w 772"/>
                <a:gd name="T73" fmla="*/ 92 h 94"/>
                <a:gd name="T74" fmla="*/ 765 w 772"/>
                <a:gd name="T75" fmla="*/ 92 h 94"/>
                <a:gd name="T76" fmla="*/ 767 w 772"/>
                <a:gd name="T77" fmla="*/ 91 h 94"/>
                <a:gd name="T78" fmla="*/ 767 w 772"/>
                <a:gd name="T79" fmla="*/ 89 h 94"/>
                <a:gd name="T80" fmla="*/ 768 w 772"/>
                <a:gd name="T81" fmla="*/ 88 h 94"/>
                <a:gd name="T82" fmla="*/ 768 w 772"/>
                <a:gd name="T83" fmla="*/ 85 h 94"/>
                <a:gd name="T84" fmla="*/ 770 w 772"/>
                <a:gd name="T85" fmla="*/ 80 h 94"/>
                <a:gd name="T86" fmla="*/ 770 w 772"/>
                <a:gd name="T87" fmla="*/ 72 h 94"/>
                <a:gd name="T88" fmla="*/ 772 w 772"/>
                <a:gd name="T89" fmla="*/ 65 h 94"/>
                <a:gd name="T90" fmla="*/ 772 w 772"/>
                <a:gd name="T91" fmla="*/ 56 h 94"/>
                <a:gd name="T92" fmla="*/ 772 w 772"/>
                <a:gd name="T93" fmla="*/ 47 h 94"/>
                <a:gd name="T94" fmla="*/ 772 w 772"/>
                <a:gd name="T95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2" h="94">
                  <a:moveTo>
                    <a:pt x="772" y="47"/>
                  </a:moveTo>
                  <a:lnTo>
                    <a:pt x="772" y="38"/>
                  </a:lnTo>
                  <a:lnTo>
                    <a:pt x="772" y="29"/>
                  </a:lnTo>
                  <a:lnTo>
                    <a:pt x="770" y="21"/>
                  </a:lnTo>
                  <a:lnTo>
                    <a:pt x="770" y="14"/>
                  </a:lnTo>
                  <a:lnTo>
                    <a:pt x="768" y="8"/>
                  </a:lnTo>
                  <a:lnTo>
                    <a:pt x="768" y="6"/>
                  </a:lnTo>
                  <a:lnTo>
                    <a:pt x="767" y="5"/>
                  </a:lnTo>
                  <a:lnTo>
                    <a:pt x="767" y="3"/>
                  </a:lnTo>
                  <a:lnTo>
                    <a:pt x="765" y="1"/>
                  </a:lnTo>
                  <a:lnTo>
                    <a:pt x="765" y="0"/>
                  </a:lnTo>
                  <a:lnTo>
                    <a:pt x="763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6" y="91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763" y="94"/>
                  </a:lnTo>
                  <a:lnTo>
                    <a:pt x="765" y="92"/>
                  </a:lnTo>
                  <a:lnTo>
                    <a:pt x="765" y="92"/>
                  </a:lnTo>
                  <a:lnTo>
                    <a:pt x="767" y="91"/>
                  </a:lnTo>
                  <a:lnTo>
                    <a:pt x="767" y="89"/>
                  </a:lnTo>
                  <a:lnTo>
                    <a:pt x="768" y="88"/>
                  </a:lnTo>
                  <a:lnTo>
                    <a:pt x="768" y="85"/>
                  </a:lnTo>
                  <a:lnTo>
                    <a:pt x="770" y="80"/>
                  </a:lnTo>
                  <a:lnTo>
                    <a:pt x="770" y="72"/>
                  </a:lnTo>
                  <a:lnTo>
                    <a:pt x="772" y="65"/>
                  </a:lnTo>
                  <a:lnTo>
                    <a:pt x="772" y="56"/>
                  </a:lnTo>
                  <a:lnTo>
                    <a:pt x="772" y="47"/>
                  </a:lnTo>
                  <a:lnTo>
                    <a:pt x="772" y="47"/>
                  </a:lnTo>
                </a:path>
              </a:pathLst>
            </a:custGeom>
            <a:solidFill>
              <a:srgbClr val="FFCC66"/>
            </a:solidFill>
            <a:ln w="11113">
              <a:solidFill>
                <a:srgbClr val="77777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15878" name="Freeform 38"/>
            <p:cNvSpPr>
              <a:spLocks/>
            </p:cNvSpPr>
            <p:nvPr/>
          </p:nvSpPr>
          <p:spPr bwMode="auto">
            <a:xfrm>
              <a:off x="942" y="2521"/>
              <a:ext cx="1" cy="28"/>
            </a:xfrm>
            <a:custGeom>
              <a:avLst/>
              <a:gdLst>
                <a:gd name="T0" fmla="*/ 7 w 7"/>
                <a:gd name="T1" fmla="*/ 0 h 94"/>
                <a:gd name="T2" fmla="*/ 7 w 7"/>
                <a:gd name="T3" fmla="*/ 0 h 94"/>
                <a:gd name="T4" fmla="*/ 5 w 7"/>
                <a:gd name="T5" fmla="*/ 1 h 94"/>
                <a:gd name="T6" fmla="*/ 5 w 7"/>
                <a:gd name="T7" fmla="*/ 3 h 94"/>
                <a:gd name="T8" fmla="*/ 5 w 7"/>
                <a:gd name="T9" fmla="*/ 5 h 94"/>
                <a:gd name="T10" fmla="*/ 3 w 7"/>
                <a:gd name="T11" fmla="*/ 6 h 94"/>
                <a:gd name="T12" fmla="*/ 3 w 7"/>
                <a:gd name="T13" fmla="*/ 8 h 94"/>
                <a:gd name="T14" fmla="*/ 2 w 7"/>
                <a:gd name="T15" fmla="*/ 14 h 94"/>
                <a:gd name="T16" fmla="*/ 2 w 7"/>
                <a:gd name="T17" fmla="*/ 21 h 94"/>
                <a:gd name="T18" fmla="*/ 0 w 7"/>
                <a:gd name="T19" fmla="*/ 29 h 94"/>
                <a:gd name="T20" fmla="*/ 0 w 7"/>
                <a:gd name="T21" fmla="*/ 38 h 94"/>
                <a:gd name="T22" fmla="*/ 0 w 7"/>
                <a:gd name="T23" fmla="*/ 47 h 94"/>
                <a:gd name="T24" fmla="*/ 0 w 7"/>
                <a:gd name="T25" fmla="*/ 56 h 94"/>
                <a:gd name="T26" fmla="*/ 0 w 7"/>
                <a:gd name="T27" fmla="*/ 65 h 94"/>
                <a:gd name="T28" fmla="*/ 2 w 7"/>
                <a:gd name="T29" fmla="*/ 72 h 94"/>
                <a:gd name="T30" fmla="*/ 2 w 7"/>
                <a:gd name="T31" fmla="*/ 80 h 94"/>
                <a:gd name="T32" fmla="*/ 3 w 7"/>
                <a:gd name="T33" fmla="*/ 85 h 94"/>
                <a:gd name="T34" fmla="*/ 3 w 7"/>
                <a:gd name="T35" fmla="*/ 88 h 94"/>
                <a:gd name="T36" fmla="*/ 5 w 7"/>
                <a:gd name="T37" fmla="*/ 89 h 94"/>
                <a:gd name="T38" fmla="*/ 5 w 7"/>
                <a:gd name="T39" fmla="*/ 91 h 94"/>
                <a:gd name="T40" fmla="*/ 5 w 7"/>
                <a:gd name="T41" fmla="*/ 92 h 94"/>
                <a:gd name="T42" fmla="*/ 7 w 7"/>
                <a:gd name="T43" fmla="*/ 92 h 94"/>
                <a:gd name="T44" fmla="*/ 7 w 7"/>
                <a:gd name="T4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94">
                  <a:moveTo>
                    <a:pt x="7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14"/>
                  </a:lnTo>
                  <a:lnTo>
                    <a:pt x="2" y="21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2" y="72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4"/>
                  </a:lnTo>
                </a:path>
              </a:pathLst>
            </a:custGeom>
            <a:solidFill>
              <a:srgbClr val="FFCC66"/>
            </a:solidFill>
            <a:ln w="11113">
              <a:solidFill>
                <a:srgbClr val="77777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15879" name="Line 39"/>
            <p:cNvSpPr>
              <a:spLocks noChangeShapeType="1"/>
            </p:cNvSpPr>
            <p:nvPr/>
          </p:nvSpPr>
          <p:spPr bwMode="auto">
            <a:xfrm flipH="1">
              <a:off x="897" y="2511"/>
              <a:ext cx="11" cy="55"/>
            </a:xfrm>
            <a:prstGeom prst="line">
              <a:avLst/>
            </a:prstGeom>
            <a:noFill/>
            <a:ln w="11113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15880" name="Freeform 40"/>
          <p:cNvSpPr>
            <a:spLocks/>
          </p:cNvSpPr>
          <p:nvPr/>
        </p:nvSpPr>
        <p:spPr bwMode="auto">
          <a:xfrm>
            <a:off x="5183188" y="5410200"/>
            <a:ext cx="34925" cy="463550"/>
          </a:xfrm>
          <a:custGeom>
            <a:avLst/>
            <a:gdLst>
              <a:gd name="T0" fmla="*/ 53 w 105"/>
              <a:gd name="T1" fmla="*/ 0 h 1516"/>
              <a:gd name="T2" fmla="*/ 43 w 105"/>
              <a:gd name="T3" fmla="*/ 0 h 1516"/>
              <a:gd name="T4" fmla="*/ 32 w 105"/>
              <a:gd name="T5" fmla="*/ 0 h 1516"/>
              <a:gd name="T6" fmla="*/ 23 w 105"/>
              <a:gd name="T7" fmla="*/ 1 h 1516"/>
              <a:gd name="T8" fmla="*/ 16 w 105"/>
              <a:gd name="T9" fmla="*/ 4 h 1516"/>
              <a:gd name="T10" fmla="*/ 9 w 105"/>
              <a:gd name="T11" fmla="*/ 6 h 1516"/>
              <a:gd name="T12" fmla="*/ 5 w 105"/>
              <a:gd name="T13" fmla="*/ 9 h 1516"/>
              <a:gd name="T14" fmla="*/ 3 w 105"/>
              <a:gd name="T15" fmla="*/ 10 h 1516"/>
              <a:gd name="T16" fmla="*/ 2 w 105"/>
              <a:gd name="T17" fmla="*/ 12 h 1516"/>
              <a:gd name="T18" fmla="*/ 2 w 105"/>
              <a:gd name="T19" fmla="*/ 13 h 1516"/>
              <a:gd name="T20" fmla="*/ 0 w 105"/>
              <a:gd name="T21" fmla="*/ 15 h 1516"/>
              <a:gd name="T22" fmla="*/ 0 w 105"/>
              <a:gd name="T23" fmla="*/ 1499 h 1516"/>
              <a:gd name="T24" fmla="*/ 2 w 105"/>
              <a:gd name="T25" fmla="*/ 1501 h 1516"/>
              <a:gd name="T26" fmla="*/ 2 w 105"/>
              <a:gd name="T27" fmla="*/ 1502 h 1516"/>
              <a:gd name="T28" fmla="*/ 3 w 105"/>
              <a:gd name="T29" fmla="*/ 1504 h 1516"/>
              <a:gd name="T30" fmla="*/ 5 w 105"/>
              <a:gd name="T31" fmla="*/ 1505 h 1516"/>
              <a:gd name="T32" fmla="*/ 9 w 105"/>
              <a:gd name="T33" fmla="*/ 1508 h 1516"/>
              <a:gd name="T34" fmla="*/ 16 w 105"/>
              <a:gd name="T35" fmla="*/ 1511 h 1516"/>
              <a:gd name="T36" fmla="*/ 23 w 105"/>
              <a:gd name="T37" fmla="*/ 1513 h 1516"/>
              <a:gd name="T38" fmla="*/ 32 w 105"/>
              <a:gd name="T39" fmla="*/ 1514 h 1516"/>
              <a:gd name="T40" fmla="*/ 43 w 105"/>
              <a:gd name="T41" fmla="*/ 1516 h 1516"/>
              <a:gd name="T42" fmla="*/ 53 w 105"/>
              <a:gd name="T43" fmla="*/ 1516 h 1516"/>
              <a:gd name="T44" fmla="*/ 62 w 105"/>
              <a:gd name="T45" fmla="*/ 1516 h 1516"/>
              <a:gd name="T46" fmla="*/ 73 w 105"/>
              <a:gd name="T47" fmla="*/ 1514 h 1516"/>
              <a:gd name="T48" fmla="*/ 82 w 105"/>
              <a:gd name="T49" fmla="*/ 1513 h 1516"/>
              <a:gd name="T50" fmla="*/ 89 w 105"/>
              <a:gd name="T51" fmla="*/ 1511 h 1516"/>
              <a:gd name="T52" fmla="*/ 96 w 105"/>
              <a:gd name="T53" fmla="*/ 1508 h 1516"/>
              <a:gd name="T54" fmla="*/ 100 w 105"/>
              <a:gd name="T55" fmla="*/ 1505 h 1516"/>
              <a:gd name="T56" fmla="*/ 102 w 105"/>
              <a:gd name="T57" fmla="*/ 1504 h 1516"/>
              <a:gd name="T58" fmla="*/ 104 w 105"/>
              <a:gd name="T59" fmla="*/ 1502 h 1516"/>
              <a:gd name="T60" fmla="*/ 105 w 105"/>
              <a:gd name="T61" fmla="*/ 1501 h 1516"/>
              <a:gd name="T62" fmla="*/ 105 w 105"/>
              <a:gd name="T63" fmla="*/ 1499 h 1516"/>
              <a:gd name="T64" fmla="*/ 105 w 105"/>
              <a:gd name="T65" fmla="*/ 15 h 1516"/>
              <a:gd name="T66" fmla="*/ 105 w 105"/>
              <a:gd name="T67" fmla="*/ 13 h 1516"/>
              <a:gd name="T68" fmla="*/ 104 w 105"/>
              <a:gd name="T69" fmla="*/ 12 h 1516"/>
              <a:gd name="T70" fmla="*/ 102 w 105"/>
              <a:gd name="T71" fmla="*/ 10 h 1516"/>
              <a:gd name="T72" fmla="*/ 100 w 105"/>
              <a:gd name="T73" fmla="*/ 9 h 1516"/>
              <a:gd name="T74" fmla="*/ 96 w 105"/>
              <a:gd name="T75" fmla="*/ 6 h 1516"/>
              <a:gd name="T76" fmla="*/ 89 w 105"/>
              <a:gd name="T77" fmla="*/ 4 h 1516"/>
              <a:gd name="T78" fmla="*/ 82 w 105"/>
              <a:gd name="T79" fmla="*/ 1 h 1516"/>
              <a:gd name="T80" fmla="*/ 73 w 105"/>
              <a:gd name="T81" fmla="*/ 0 h 1516"/>
              <a:gd name="T82" fmla="*/ 62 w 105"/>
              <a:gd name="T83" fmla="*/ 0 h 1516"/>
              <a:gd name="T84" fmla="*/ 53 w 105"/>
              <a:gd name="T85" fmla="*/ 0 h 1516"/>
              <a:gd name="T86" fmla="*/ 53 w 105"/>
              <a:gd name="T87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5" h="1516">
                <a:moveTo>
                  <a:pt x="53" y="0"/>
                </a:moveTo>
                <a:lnTo>
                  <a:pt x="43" y="0"/>
                </a:lnTo>
                <a:lnTo>
                  <a:pt x="32" y="0"/>
                </a:lnTo>
                <a:lnTo>
                  <a:pt x="23" y="1"/>
                </a:lnTo>
                <a:lnTo>
                  <a:pt x="16" y="4"/>
                </a:lnTo>
                <a:lnTo>
                  <a:pt x="9" y="6"/>
                </a:lnTo>
                <a:lnTo>
                  <a:pt x="5" y="9"/>
                </a:lnTo>
                <a:lnTo>
                  <a:pt x="3" y="10"/>
                </a:lnTo>
                <a:lnTo>
                  <a:pt x="2" y="12"/>
                </a:lnTo>
                <a:lnTo>
                  <a:pt x="2" y="13"/>
                </a:lnTo>
                <a:lnTo>
                  <a:pt x="0" y="15"/>
                </a:lnTo>
                <a:lnTo>
                  <a:pt x="0" y="1499"/>
                </a:lnTo>
                <a:lnTo>
                  <a:pt x="2" y="1501"/>
                </a:lnTo>
                <a:lnTo>
                  <a:pt x="2" y="1502"/>
                </a:lnTo>
                <a:lnTo>
                  <a:pt x="3" y="1504"/>
                </a:lnTo>
                <a:lnTo>
                  <a:pt x="5" y="1505"/>
                </a:lnTo>
                <a:lnTo>
                  <a:pt x="9" y="1508"/>
                </a:lnTo>
                <a:lnTo>
                  <a:pt x="16" y="1511"/>
                </a:lnTo>
                <a:lnTo>
                  <a:pt x="23" y="1513"/>
                </a:lnTo>
                <a:lnTo>
                  <a:pt x="32" y="1514"/>
                </a:lnTo>
                <a:lnTo>
                  <a:pt x="43" y="1516"/>
                </a:lnTo>
                <a:lnTo>
                  <a:pt x="53" y="1516"/>
                </a:lnTo>
                <a:lnTo>
                  <a:pt x="62" y="1516"/>
                </a:lnTo>
                <a:lnTo>
                  <a:pt x="73" y="1514"/>
                </a:lnTo>
                <a:lnTo>
                  <a:pt x="82" y="1513"/>
                </a:lnTo>
                <a:lnTo>
                  <a:pt x="89" y="1511"/>
                </a:lnTo>
                <a:lnTo>
                  <a:pt x="96" y="1508"/>
                </a:lnTo>
                <a:lnTo>
                  <a:pt x="100" y="1505"/>
                </a:lnTo>
                <a:lnTo>
                  <a:pt x="102" y="1504"/>
                </a:lnTo>
                <a:lnTo>
                  <a:pt x="104" y="1502"/>
                </a:lnTo>
                <a:lnTo>
                  <a:pt x="105" y="1501"/>
                </a:lnTo>
                <a:lnTo>
                  <a:pt x="105" y="1499"/>
                </a:lnTo>
                <a:lnTo>
                  <a:pt x="105" y="15"/>
                </a:lnTo>
                <a:lnTo>
                  <a:pt x="105" y="13"/>
                </a:lnTo>
                <a:lnTo>
                  <a:pt x="104" y="12"/>
                </a:lnTo>
                <a:lnTo>
                  <a:pt x="102" y="10"/>
                </a:lnTo>
                <a:lnTo>
                  <a:pt x="100" y="9"/>
                </a:lnTo>
                <a:lnTo>
                  <a:pt x="96" y="6"/>
                </a:lnTo>
                <a:lnTo>
                  <a:pt x="89" y="4"/>
                </a:lnTo>
                <a:lnTo>
                  <a:pt x="82" y="1"/>
                </a:lnTo>
                <a:lnTo>
                  <a:pt x="73" y="0"/>
                </a:lnTo>
                <a:lnTo>
                  <a:pt x="62" y="0"/>
                </a:lnTo>
                <a:lnTo>
                  <a:pt x="53" y="0"/>
                </a:lnTo>
                <a:lnTo>
                  <a:pt x="53" y="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5881" name="Freeform 41"/>
          <p:cNvSpPr>
            <a:spLocks/>
          </p:cNvSpPr>
          <p:nvPr/>
        </p:nvSpPr>
        <p:spPr bwMode="auto">
          <a:xfrm>
            <a:off x="5183188" y="5410200"/>
            <a:ext cx="34925" cy="9525"/>
          </a:xfrm>
          <a:custGeom>
            <a:avLst/>
            <a:gdLst>
              <a:gd name="T0" fmla="*/ 0 w 105"/>
              <a:gd name="T1" fmla="*/ 15 h 32"/>
              <a:gd name="T2" fmla="*/ 2 w 105"/>
              <a:gd name="T3" fmla="*/ 16 h 32"/>
              <a:gd name="T4" fmla="*/ 2 w 105"/>
              <a:gd name="T5" fmla="*/ 18 h 32"/>
              <a:gd name="T6" fmla="*/ 3 w 105"/>
              <a:gd name="T7" fmla="*/ 19 h 32"/>
              <a:gd name="T8" fmla="*/ 5 w 105"/>
              <a:gd name="T9" fmla="*/ 21 h 32"/>
              <a:gd name="T10" fmla="*/ 9 w 105"/>
              <a:gd name="T11" fmla="*/ 24 h 32"/>
              <a:gd name="T12" fmla="*/ 16 w 105"/>
              <a:gd name="T13" fmla="*/ 27 h 32"/>
              <a:gd name="T14" fmla="*/ 23 w 105"/>
              <a:gd name="T15" fmla="*/ 29 h 32"/>
              <a:gd name="T16" fmla="*/ 32 w 105"/>
              <a:gd name="T17" fmla="*/ 30 h 32"/>
              <a:gd name="T18" fmla="*/ 43 w 105"/>
              <a:gd name="T19" fmla="*/ 30 h 32"/>
              <a:gd name="T20" fmla="*/ 53 w 105"/>
              <a:gd name="T21" fmla="*/ 32 h 32"/>
              <a:gd name="T22" fmla="*/ 62 w 105"/>
              <a:gd name="T23" fmla="*/ 30 h 32"/>
              <a:gd name="T24" fmla="*/ 73 w 105"/>
              <a:gd name="T25" fmla="*/ 30 h 32"/>
              <a:gd name="T26" fmla="*/ 82 w 105"/>
              <a:gd name="T27" fmla="*/ 29 h 32"/>
              <a:gd name="T28" fmla="*/ 89 w 105"/>
              <a:gd name="T29" fmla="*/ 27 h 32"/>
              <a:gd name="T30" fmla="*/ 96 w 105"/>
              <a:gd name="T31" fmla="*/ 24 h 32"/>
              <a:gd name="T32" fmla="*/ 100 w 105"/>
              <a:gd name="T33" fmla="*/ 21 h 32"/>
              <a:gd name="T34" fmla="*/ 102 w 105"/>
              <a:gd name="T35" fmla="*/ 19 h 32"/>
              <a:gd name="T36" fmla="*/ 104 w 105"/>
              <a:gd name="T37" fmla="*/ 18 h 32"/>
              <a:gd name="T38" fmla="*/ 105 w 105"/>
              <a:gd name="T39" fmla="*/ 16 h 32"/>
              <a:gd name="T40" fmla="*/ 105 w 105"/>
              <a:gd name="T41" fmla="*/ 15 h 32"/>
              <a:gd name="T42" fmla="*/ 105 w 105"/>
              <a:gd name="T43" fmla="*/ 13 h 32"/>
              <a:gd name="T44" fmla="*/ 104 w 105"/>
              <a:gd name="T45" fmla="*/ 12 h 32"/>
              <a:gd name="T46" fmla="*/ 102 w 105"/>
              <a:gd name="T47" fmla="*/ 10 h 32"/>
              <a:gd name="T48" fmla="*/ 100 w 105"/>
              <a:gd name="T49" fmla="*/ 9 h 32"/>
              <a:gd name="T50" fmla="*/ 96 w 105"/>
              <a:gd name="T51" fmla="*/ 6 h 32"/>
              <a:gd name="T52" fmla="*/ 89 w 105"/>
              <a:gd name="T53" fmla="*/ 4 h 32"/>
              <a:gd name="T54" fmla="*/ 82 w 105"/>
              <a:gd name="T55" fmla="*/ 1 h 32"/>
              <a:gd name="T56" fmla="*/ 73 w 105"/>
              <a:gd name="T57" fmla="*/ 0 h 32"/>
              <a:gd name="T58" fmla="*/ 62 w 105"/>
              <a:gd name="T59" fmla="*/ 0 h 32"/>
              <a:gd name="T60" fmla="*/ 53 w 105"/>
              <a:gd name="T61" fmla="*/ 0 h 32"/>
              <a:gd name="T62" fmla="*/ 43 w 105"/>
              <a:gd name="T63" fmla="*/ 0 h 32"/>
              <a:gd name="T64" fmla="*/ 32 w 105"/>
              <a:gd name="T65" fmla="*/ 0 h 32"/>
              <a:gd name="T66" fmla="*/ 23 w 105"/>
              <a:gd name="T67" fmla="*/ 1 h 32"/>
              <a:gd name="T68" fmla="*/ 16 w 105"/>
              <a:gd name="T69" fmla="*/ 4 h 32"/>
              <a:gd name="T70" fmla="*/ 9 w 105"/>
              <a:gd name="T71" fmla="*/ 6 h 32"/>
              <a:gd name="T72" fmla="*/ 5 w 105"/>
              <a:gd name="T73" fmla="*/ 9 h 32"/>
              <a:gd name="T74" fmla="*/ 3 w 105"/>
              <a:gd name="T75" fmla="*/ 10 h 32"/>
              <a:gd name="T76" fmla="*/ 2 w 105"/>
              <a:gd name="T77" fmla="*/ 12 h 32"/>
              <a:gd name="T78" fmla="*/ 2 w 105"/>
              <a:gd name="T79" fmla="*/ 13 h 32"/>
              <a:gd name="T80" fmla="*/ 0 w 105"/>
              <a:gd name="T81" fmla="*/ 1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" h="32">
                <a:moveTo>
                  <a:pt x="0" y="15"/>
                </a:moveTo>
                <a:lnTo>
                  <a:pt x="2" y="16"/>
                </a:lnTo>
                <a:lnTo>
                  <a:pt x="2" y="18"/>
                </a:lnTo>
                <a:lnTo>
                  <a:pt x="3" y="19"/>
                </a:lnTo>
                <a:lnTo>
                  <a:pt x="5" y="21"/>
                </a:lnTo>
                <a:lnTo>
                  <a:pt x="9" y="24"/>
                </a:lnTo>
                <a:lnTo>
                  <a:pt x="16" y="27"/>
                </a:lnTo>
                <a:lnTo>
                  <a:pt x="23" y="29"/>
                </a:lnTo>
                <a:lnTo>
                  <a:pt x="32" y="30"/>
                </a:lnTo>
                <a:lnTo>
                  <a:pt x="43" y="30"/>
                </a:lnTo>
                <a:lnTo>
                  <a:pt x="53" y="32"/>
                </a:lnTo>
                <a:lnTo>
                  <a:pt x="62" y="30"/>
                </a:lnTo>
                <a:lnTo>
                  <a:pt x="73" y="30"/>
                </a:lnTo>
                <a:lnTo>
                  <a:pt x="82" y="29"/>
                </a:lnTo>
                <a:lnTo>
                  <a:pt x="89" y="27"/>
                </a:lnTo>
                <a:lnTo>
                  <a:pt x="96" y="24"/>
                </a:lnTo>
                <a:lnTo>
                  <a:pt x="100" y="21"/>
                </a:lnTo>
                <a:lnTo>
                  <a:pt x="102" y="19"/>
                </a:lnTo>
                <a:lnTo>
                  <a:pt x="104" y="18"/>
                </a:lnTo>
                <a:lnTo>
                  <a:pt x="105" y="16"/>
                </a:lnTo>
                <a:lnTo>
                  <a:pt x="105" y="15"/>
                </a:lnTo>
                <a:lnTo>
                  <a:pt x="105" y="13"/>
                </a:lnTo>
                <a:lnTo>
                  <a:pt x="104" y="12"/>
                </a:lnTo>
                <a:lnTo>
                  <a:pt x="102" y="10"/>
                </a:lnTo>
                <a:lnTo>
                  <a:pt x="100" y="9"/>
                </a:lnTo>
                <a:lnTo>
                  <a:pt x="96" y="6"/>
                </a:lnTo>
                <a:lnTo>
                  <a:pt x="89" y="4"/>
                </a:lnTo>
                <a:lnTo>
                  <a:pt x="82" y="1"/>
                </a:lnTo>
                <a:lnTo>
                  <a:pt x="73" y="0"/>
                </a:lnTo>
                <a:lnTo>
                  <a:pt x="62" y="0"/>
                </a:lnTo>
                <a:lnTo>
                  <a:pt x="53" y="0"/>
                </a:lnTo>
                <a:lnTo>
                  <a:pt x="43" y="0"/>
                </a:lnTo>
                <a:lnTo>
                  <a:pt x="32" y="0"/>
                </a:lnTo>
                <a:lnTo>
                  <a:pt x="23" y="1"/>
                </a:lnTo>
                <a:lnTo>
                  <a:pt x="16" y="4"/>
                </a:lnTo>
                <a:lnTo>
                  <a:pt x="9" y="6"/>
                </a:lnTo>
                <a:lnTo>
                  <a:pt x="5" y="9"/>
                </a:lnTo>
                <a:lnTo>
                  <a:pt x="3" y="10"/>
                </a:lnTo>
                <a:lnTo>
                  <a:pt x="2" y="12"/>
                </a:lnTo>
                <a:lnTo>
                  <a:pt x="2" y="13"/>
                </a:lnTo>
                <a:lnTo>
                  <a:pt x="0" y="15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5882" name="Freeform 42"/>
          <p:cNvSpPr>
            <a:spLocks/>
          </p:cNvSpPr>
          <p:nvPr/>
        </p:nvSpPr>
        <p:spPr bwMode="auto">
          <a:xfrm>
            <a:off x="5183188" y="5410200"/>
            <a:ext cx="34925" cy="463550"/>
          </a:xfrm>
          <a:custGeom>
            <a:avLst/>
            <a:gdLst>
              <a:gd name="T0" fmla="*/ 53 w 105"/>
              <a:gd name="T1" fmla="*/ 0 h 1516"/>
              <a:gd name="T2" fmla="*/ 43 w 105"/>
              <a:gd name="T3" fmla="*/ 0 h 1516"/>
              <a:gd name="T4" fmla="*/ 32 w 105"/>
              <a:gd name="T5" fmla="*/ 0 h 1516"/>
              <a:gd name="T6" fmla="*/ 23 w 105"/>
              <a:gd name="T7" fmla="*/ 1 h 1516"/>
              <a:gd name="T8" fmla="*/ 16 w 105"/>
              <a:gd name="T9" fmla="*/ 4 h 1516"/>
              <a:gd name="T10" fmla="*/ 9 w 105"/>
              <a:gd name="T11" fmla="*/ 6 h 1516"/>
              <a:gd name="T12" fmla="*/ 5 w 105"/>
              <a:gd name="T13" fmla="*/ 9 h 1516"/>
              <a:gd name="T14" fmla="*/ 3 w 105"/>
              <a:gd name="T15" fmla="*/ 10 h 1516"/>
              <a:gd name="T16" fmla="*/ 2 w 105"/>
              <a:gd name="T17" fmla="*/ 12 h 1516"/>
              <a:gd name="T18" fmla="*/ 2 w 105"/>
              <a:gd name="T19" fmla="*/ 13 h 1516"/>
              <a:gd name="T20" fmla="*/ 0 w 105"/>
              <a:gd name="T21" fmla="*/ 15 h 1516"/>
              <a:gd name="T22" fmla="*/ 0 w 105"/>
              <a:gd name="T23" fmla="*/ 1499 h 1516"/>
              <a:gd name="T24" fmla="*/ 2 w 105"/>
              <a:gd name="T25" fmla="*/ 1501 h 1516"/>
              <a:gd name="T26" fmla="*/ 2 w 105"/>
              <a:gd name="T27" fmla="*/ 1502 h 1516"/>
              <a:gd name="T28" fmla="*/ 3 w 105"/>
              <a:gd name="T29" fmla="*/ 1504 h 1516"/>
              <a:gd name="T30" fmla="*/ 5 w 105"/>
              <a:gd name="T31" fmla="*/ 1505 h 1516"/>
              <a:gd name="T32" fmla="*/ 9 w 105"/>
              <a:gd name="T33" fmla="*/ 1508 h 1516"/>
              <a:gd name="T34" fmla="*/ 16 w 105"/>
              <a:gd name="T35" fmla="*/ 1511 h 1516"/>
              <a:gd name="T36" fmla="*/ 23 w 105"/>
              <a:gd name="T37" fmla="*/ 1513 h 1516"/>
              <a:gd name="T38" fmla="*/ 32 w 105"/>
              <a:gd name="T39" fmla="*/ 1514 h 1516"/>
              <a:gd name="T40" fmla="*/ 43 w 105"/>
              <a:gd name="T41" fmla="*/ 1516 h 1516"/>
              <a:gd name="T42" fmla="*/ 53 w 105"/>
              <a:gd name="T43" fmla="*/ 1516 h 1516"/>
              <a:gd name="T44" fmla="*/ 62 w 105"/>
              <a:gd name="T45" fmla="*/ 1516 h 1516"/>
              <a:gd name="T46" fmla="*/ 73 w 105"/>
              <a:gd name="T47" fmla="*/ 1514 h 1516"/>
              <a:gd name="T48" fmla="*/ 82 w 105"/>
              <a:gd name="T49" fmla="*/ 1513 h 1516"/>
              <a:gd name="T50" fmla="*/ 89 w 105"/>
              <a:gd name="T51" fmla="*/ 1511 h 1516"/>
              <a:gd name="T52" fmla="*/ 96 w 105"/>
              <a:gd name="T53" fmla="*/ 1508 h 1516"/>
              <a:gd name="T54" fmla="*/ 100 w 105"/>
              <a:gd name="T55" fmla="*/ 1505 h 1516"/>
              <a:gd name="T56" fmla="*/ 102 w 105"/>
              <a:gd name="T57" fmla="*/ 1504 h 1516"/>
              <a:gd name="T58" fmla="*/ 104 w 105"/>
              <a:gd name="T59" fmla="*/ 1502 h 1516"/>
              <a:gd name="T60" fmla="*/ 105 w 105"/>
              <a:gd name="T61" fmla="*/ 1501 h 1516"/>
              <a:gd name="T62" fmla="*/ 105 w 105"/>
              <a:gd name="T63" fmla="*/ 1499 h 1516"/>
              <a:gd name="T64" fmla="*/ 105 w 105"/>
              <a:gd name="T65" fmla="*/ 15 h 1516"/>
              <a:gd name="T66" fmla="*/ 105 w 105"/>
              <a:gd name="T67" fmla="*/ 13 h 1516"/>
              <a:gd name="T68" fmla="*/ 104 w 105"/>
              <a:gd name="T69" fmla="*/ 12 h 1516"/>
              <a:gd name="T70" fmla="*/ 102 w 105"/>
              <a:gd name="T71" fmla="*/ 10 h 1516"/>
              <a:gd name="T72" fmla="*/ 100 w 105"/>
              <a:gd name="T73" fmla="*/ 9 h 1516"/>
              <a:gd name="T74" fmla="*/ 96 w 105"/>
              <a:gd name="T75" fmla="*/ 6 h 1516"/>
              <a:gd name="T76" fmla="*/ 89 w 105"/>
              <a:gd name="T77" fmla="*/ 4 h 1516"/>
              <a:gd name="T78" fmla="*/ 82 w 105"/>
              <a:gd name="T79" fmla="*/ 1 h 1516"/>
              <a:gd name="T80" fmla="*/ 73 w 105"/>
              <a:gd name="T81" fmla="*/ 0 h 1516"/>
              <a:gd name="T82" fmla="*/ 62 w 105"/>
              <a:gd name="T83" fmla="*/ 0 h 1516"/>
              <a:gd name="T84" fmla="*/ 53 w 105"/>
              <a:gd name="T85" fmla="*/ 0 h 1516"/>
              <a:gd name="T86" fmla="*/ 53 w 105"/>
              <a:gd name="T87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5" h="1516">
                <a:moveTo>
                  <a:pt x="53" y="0"/>
                </a:moveTo>
                <a:lnTo>
                  <a:pt x="43" y="0"/>
                </a:lnTo>
                <a:lnTo>
                  <a:pt x="32" y="0"/>
                </a:lnTo>
                <a:lnTo>
                  <a:pt x="23" y="1"/>
                </a:lnTo>
                <a:lnTo>
                  <a:pt x="16" y="4"/>
                </a:lnTo>
                <a:lnTo>
                  <a:pt x="9" y="6"/>
                </a:lnTo>
                <a:lnTo>
                  <a:pt x="5" y="9"/>
                </a:lnTo>
                <a:lnTo>
                  <a:pt x="3" y="10"/>
                </a:lnTo>
                <a:lnTo>
                  <a:pt x="2" y="12"/>
                </a:lnTo>
                <a:lnTo>
                  <a:pt x="2" y="13"/>
                </a:lnTo>
                <a:lnTo>
                  <a:pt x="0" y="15"/>
                </a:lnTo>
                <a:lnTo>
                  <a:pt x="0" y="1499"/>
                </a:lnTo>
                <a:lnTo>
                  <a:pt x="2" y="1501"/>
                </a:lnTo>
                <a:lnTo>
                  <a:pt x="2" y="1502"/>
                </a:lnTo>
                <a:lnTo>
                  <a:pt x="3" y="1504"/>
                </a:lnTo>
                <a:lnTo>
                  <a:pt x="5" y="1505"/>
                </a:lnTo>
                <a:lnTo>
                  <a:pt x="9" y="1508"/>
                </a:lnTo>
                <a:lnTo>
                  <a:pt x="16" y="1511"/>
                </a:lnTo>
                <a:lnTo>
                  <a:pt x="23" y="1513"/>
                </a:lnTo>
                <a:lnTo>
                  <a:pt x="32" y="1514"/>
                </a:lnTo>
                <a:lnTo>
                  <a:pt x="43" y="1516"/>
                </a:lnTo>
                <a:lnTo>
                  <a:pt x="53" y="1516"/>
                </a:lnTo>
                <a:lnTo>
                  <a:pt x="62" y="1516"/>
                </a:lnTo>
                <a:lnTo>
                  <a:pt x="73" y="1514"/>
                </a:lnTo>
                <a:lnTo>
                  <a:pt x="82" y="1513"/>
                </a:lnTo>
                <a:lnTo>
                  <a:pt x="89" y="1511"/>
                </a:lnTo>
                <a:lnTo>
                  <a:pt x="96" y="1508"/>
                </a:lnTo>
                <a:lnTo>
                  <a:pt x="100" y="1505"/>
                </a:lnTo>
                <a:lnTo>
                  <a:pt x="102" y="1504"/>
                </a:lnTo>
                <a:lnTo>
                  <a:pt x="104" y="1502"/>
                </a:lnTo>
                <a:lnTo>
                  <a:pt x="105" y="1501"/>
                </a:lnTo>
                <a:lnTo>
                  <a:pt x="105" y="1499"/>
                </a:lnTo>
                <a:lnTo>
                  <a:pt x="105" y="15"/>
                </a:lnTo>
                <a:lnTo>
                  <a:pt x="105" y="13"/>
                </a:lnTo>
                <a:lnTo>
                  <a:pt x="104" y="12"/>
                </a:lnTo>
                <a:lnTo>
                  <a:pt x="102" y="10"/>
                </a:lnTo>
                <a:lnTo>
                  <a:pt x="100" y="9"/>
                </a:lnTo>
                <a:lnTo>
                  <a:pt x="96" y="6"/>
                </a:lnTo>
                <a:lnTo>
                  <a:pt x="89" y="4"/>
                </a:lnTo>
                <a:lnTo>
                  <a:pt x="82" y="1"/>
                </a:lnTo>
                <a:lnTo>
                  <a:pt x="73" y="0"/>
                </a:lnTo>
                <a:lnTo>
                  <a:pt x="62" y="0"/>
                </a:lnTo>
                <a:lnTo>
                  <a:pt x="53" y="0"/>
                </a:lnTo>
                <a:lnTo>
                  <a:pt x="53" y="0"/>
                </a:lnTo>
              </a:path>
            </a:pathLst>
          </a:custGeom>
          <a:solidFill>
            <a:srgbClr val="FFCC66"/>
          </a:solidFill>
          <a:ln w="11113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5883" name="Freeform 43"/>
          <p:cNvSpPr>
            <a:spLocks/>
          </p:cNvSpPr>
          <p:nvPr/>
        </p:nvSpPr>
        <p:spPr bwMode="auto">
          <a:xfrm>
            <a:off x="5183188" y="5414963"/>
            <a:ext cx="34925" cy="4762"/>
          </a:xfrm>
          <a:custGeom>
            <a:avLst/>
            <a:gdLst>
              <a:gd name="T0" fmla="*/ 0 w 105"/>
              <a:gd name="T1" fmla="*/ 0 h 17"/>
              <a:gd name="T2" fmla="*/ 2 w 105"/>
              <a:gd name="T3" fmla="*/ 1 h 17"/>
              <a:gd name="T4" fmla="*/ 2 w 105"/>
              <a:gd name="T5" fmla="*/ 3 h 17"/>
              <a:gd name="T6" fmla="*/ 3 w 105"/>
              <a:gd name="T7" fmla="*/ 4 h 17"/>
              <a:gd name="T8" fmla="*/ 5 w 105"/>
              <a:gd name="T9" fmla="*/ 6 h 17"/>
              <a:gd name="T10" fmla="*/ 9 w 105"/>
              <a:gd name="T11" fmla="*/ 9 h 17"/>
              <a:gd name="T12" fmla="*/ 16 w 105"/>
              <a:gd name="T13" fmla="*/ 12 h 17"/>
              <a:gd name="T14" fmla="*/ 23 w 105"/>
              <a:gd name="T15" fmla="*/ 14 h 17"/>
              <a:gd name="T16" fmla="*/ 32 w 105"/>
              <a:gd name="T17" fmla="*/ 15 h 17"/>
              <a:gd name="T18" fmla="*/ 43 w 105"/>
              <a:gd name="T19" fmla="*/ 15 h 17"/>
              <a:gd name="T20" fmla="*/ 53 w 105"/>
              <a:gd name="T21" fmla="*/ 17 h 17"/>
              <a:gd name="T22" fmla="*/ 62 w 105"/>
              <a:gd name="T23" fmla="*/ 15 h 17"/>
              <a:gd name="T24" fmla="*/ 73 w 105"/>
              <a:gd name="T25" fmla="*/ 15 h 17"/>
              <a:gd name="T26" fmla="*/ 82 w 105"/>
              <a:gd name="T27" fmla="*/ 14 h 17"/>
              <a:gd name="T28" fmla="*/ 89 w 105"/>
              <a:gd name="T29" fmla="*/ 12 h 17"/>
              <a:gd name="T30" fmla="*/ 96 w 105"/>
              <a:gd name="T31" fmla="*/ 9 h 17"/>
              <a:gd name="T32" fmla="*/ 100 w 105"/>
              <a:gd name="T33" fmla="*/ 6 h 17"/>
              <a:gd name="T34" fmla="*/ 102 w 105"/>
              <a:gd name="T35" fmla="*/ 4 h 17"/>
              <a:gd name="T36" fmla="*/ 104 w 105"/>
              <a:gd name="T37" fmla="*/ 3 h 17"/>
              <a:gd name="T38" fmla="*/ 105 w 105"/>
              <a:gd name="T39" fmla="*/ 1 h 17"/>
              <a:gd name="T40" fmla="*/ 105 w 105"/>
              <a:gd name="T4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5" h="17">
                <a:moveTo>
                  <a:pt x="0" y="0"/>
                </a:moveTo>
                <a:lnTo>
                  <a:pt x="2" y="1"/>
                </a:lnTo>
                <a:lnTo>
                  <a:pt x="2" y="3"/>
                </a:lnTo>
                <a:lnTo>
                  <a:pt x="3" y="4"/>
                </a:lnTo>
                <a:lnTo>
                  <a:pt x="5" y="6"/>
                </a:lnTo>
                <a:lnTo>
                  <a:pt x="9" y="9"/>
                </a:lnTo>
                <a:lnTo>
                  <a:pt x="16" y="12"/>
                </a:lnTo>
                <a:lnTo>
                  <a:pt x="23" y="14"/>
                </a:lnTo>
                <a:lnTo>
                  <a:pt x="32" y="15"/>
                </a:lnTo>
                <a:lnTo>
                  <a:pt x="43" y="15"/>
                </a:lnTo>
                <a:lnTo>
                  <a:pt x="53" y="17"/>
                </a:lnTo>
                <a:lnTo>
                  <a:pt x="62" y="15"/>
                </a:lnTo>
                <a:lnTo>
                  <a:pt x="73" y="15"/>
                </a:lnTo>
                <a:lnTo>
                  <a:pt x="82" y="14"/>
                </a:lnTo>
                <a:lnTo>
                  <a:pt x="89" y="12"/>
                </a:lnTo>
                <a:lnTo>
                  <a:pt x="96" y="9"/>
                </a:lnTo>
                <a:lnTo>
                  <a:pt x="100" y="6"/>
                </a:lnTo>
                <a:lnTo>
                  <a:pt x="102" y="4"/>
                </a:lnTo>
                <a:lnTo>
                  <a:pt x="104" y="3"/>
                </a:lnTo>
                <a:lnTo>
                  <a:pt x="105" y="1"/>
                </a:lnTo>
                <a:lnTo>
                  <a:pt x="105" y="0"/>
                </a:lnTo>
              </a:path>
            </a:pathLst>
          </a:custGeom>
          <a:solidFill>
            <a:srgbClr val="FFCC66"/>
          </a:solidFill>
          <a:ln w="11113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5884" name="Freeform 44"/>
          <p:cNvSpPr>
            <a:spLocks/>
          </p:cNvSpPr>
          <p:nvPr/>
        </p:nvSpPr>
        <p:spPr bwMode="auto">
          <a:xfrm>
            <a:off x="5070475" y="5461000"/>
            <a:ext cx="250825" cy="28575"/>
          </a:xfrm>
          <a:custGeom>
            <a:avLst/>
            <a:gdLst>
              <a:gd name="T0" fmla="*/ 772 w 772"/>
              <a:gd name="T1" fmla="*/ 47 h 94"/>
              <a:gd name="T2" fmla="*/ 772 w 772"/>
              <a:gd name="T3" fmla="*/ 38 h 94"/>
              <a:gd name="T4" fmla="*/ 772 w 772"/>
              <a:gd name="T5" fmla="*/ 29 h 94"/>
              <a:gd name="T6" fmla="*/ 770 w 772"/>
              <a:gd name="T7" fmla="*/ 21 h 94"/>
              <a:gd name="T8" fmla="*/ 770 w 772"/>
              <a:gd name="T9" fmla="*/ 14 h 94"/>
              <a:gd name="T10" fmla="*/ 768 w 772"/>
              <a:gd name="T11" fmla="*/ 8 h 94"/>
              <a:gd name="T12" fmla="*/ 768 w 772"/>
              <a:gd name="T13" fmla="*/ 6 h 94"/>
              <a:gd name="T14" fmla="*/ 767 w 772"/>
              <a:gd name="T15" fmla="*/ 5 h 94"/>
              <a:gd name="T16" fmla="*/ 767 w 772"/>
              <a:gd name="T17" fmla="*/ 3 h 94"/>
              <a:gd name="T18" fmla="*/ 765 w 772"/>
              <a:gd name="T19" fmla="*/ 1 h 94"/>
              <a:gd name="T20" fmla="*/ 765 w 772"/>
              <a:gd name="T21" fmla="*/ 0 h 94"/>
              <a:gd name="T22" fmla="*/ 763 w 772"/>
              <a:gd name="T23" fmla="*/ 0 h 94"/>
              <a:gd name="T24" fmla="*/ 8 w 772"/>
              <a:gd name="T25" fmla="*/ 0 h 94"/>
              <a:gd name="T26" fmla="*/ 8 w 772"/>
              <a:gd name="T27" fmla="*/ 0 h 94"/>
              <a:gd name="T28" fmla="*/ 6 w 772"/>
              <a:gd name="T29" fmla="*/ 1 h 94"/>
              <a:gd name="T30" fmla="*/ 6 w 772"/>
              <a:gd name="T31" fmla="*/ 3 h 94"/>
              <a:gd name="T32" fmla="*/ 4 w 772"/>
              <a:gd name="T33" fmla="*/ 5 h 94"/>
              <a:gd name="T34" fmla="*/ 4 w 772"/>
              <a:gd name="T35" fmla="*/ 6 h 94"/>
              <a:gd name="T36" fmla="*/ 4 w 772"/>
              <a:gd name="T37" fmla="*/ 8 h 94"/>
              <a:gd name="T38" fmla="*/ 2 w 772"/>
              <a:gd name="T39" fmla="*/ 14 h 94"/>
              <a:gd name="T40" fmla="*/ 0 w 772"/>
              <a:gd name="T41" fmla="*/ 21 h 94"/>
              <a:gd name="T42" fmla="*/ 0 w 772"/>
              <a:gd name="T43" fmla="*/ 29 h 94"/>
              <a:gd name="T44" fmla="*/ 0 w 772"/>
              <a:gd name="T45" fmla="*/ 38 h 94"/>
              <a:gd name="T46" fmla="*/ 0 w 772"/>
              <a:gd name="T47" fmla="*/ 47 h 94"/>
              <a:gd name="T48" fmla="*/ 0 w 772"/>
              <a:gd name="T49" fmla="*/ 56 h 94"/>
              <a:gd name="T50" fmla="*/ 0 w 772"/>
              <a:gd name="T51" fmla="*/ 65 h 94"/>
              <a:gd name="T52" fmla="*/ 0 w 772"/>
              <a:gd name="T53" fmla="*/ 72 h 94"/>
              <a:gd name="T54" fmla="*/ 2 w 772"/>
              <a:gd name="T55" fmla="*/ 80 h 94"/>
              <a:gd name="T56" fmla="*/ 4 w 772"/>
              <a:gd name="T57" fmla="*/ 85 h 94"/>
              <a:gd name="T58" fmla="*/ 4 w 772"/>
              <a:gd name="T59" fmla="*/ 88 h 94"/>
              <a:gd name="T60" fmla="*/ 4 w 772"/>
              <a:gd name="T61" fmla="*/ 89 h 94"/>
              <a:gd name="T62" fmla="*/ 6 w 772"/>
              <a:gd name="T63" fmla="*/ 91 h 94"/>
              <a:gd name="T64" fmla="*/ 6 w 772"/>
              <a:gd name="T65" fmla="*/ 92 h 94"/>
              <a:gd name="T66" fmla="*/ 8 w 772"/>
              <a:gd name="T67" fmla="*/ 92 h 94"/>
              <a:gd name="T68" fmla="*/ 8 w 772"/>
              <a:gd name="T69" fmla="*/ 94 h 94"/>
              <a:gd name="T70" fmla="*/ 763 w 772"/>
              <a:gd name="T71" fmla="*/ 94 h 94"/>
              <a:gd name="T72" fmla="*/ 765 w 772"/>
              <a:gd name="T73" fmla="*/ 92 h 94"/>
              <a:gd name="T74" fmla="*/ 765 w 772"/>
              <a:gd name="T75" fmla="*/ 92 h 94"/>
              <a:gd name="T76" fmla="*/ 767 w 772"/>
              <a:gd name="T77" fmla="*/ 91 h 94"/>
              <a:gd name="T78" fmla="*/ 767 w 772"/>
              <a:gd name="T79" fmla="*/ 89 h 94"/>
              <a:gd name="T80" fmla="*/ 768 w 772"/>
              <a:gd name="T81" fmla="*/ 88 h 94"/>
              <a:gd name="T82" fmla="*/ 768 w 772"/>
              <a:gd name="T83" fmla="*/ 85 h 94"/>
              <a:gd name="T84" fmla="*/ 770 w 772"/>
              <a:gd name="T85" fmla="*/ 80 h 94"/>
              <a:gd name="T86" fmla="*/ 770 w 772"/>
              <a:gd name="T87" fmla="*/ 72 h 94"/>
              <a:gd name="T88" fmla="*/ 772 w 772"/>
              <a:gd name="T89" fmla="*/ 65 h 94"/>
              <a:gd name="T90" fmla="*/ 772 w 772"/>
              <a:gd name="T91" fmla="*/ 56 h 94"/>
              <a:gd name="T92" fmla="*/ 772 w 772"/>
              <a:gd name="T93" fmla="*/ 47 h 94"/>
              <a:gd name="T94" fmla="*/ 772 w 772"/>
              <a:gd name="T95" fmla="*/ 4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2" h="94">
                <a:moveTo>
                  <a:pt x="772" y="47"/>
                </a:moveTo>
                <a:lnTo>
                  <a:pt x="772" y="38"/>
                </a:lnTo>
                <a:lnTo>
                  <a:pt x="772" y="29"/>
                </a:lnTo>
                <a:lnTo>
                  <a:pt x="770" y="21"/>
                </a:lnTo>
                <a:lnTo>
                  <a:pt x="770" y="14"/>
                </a:lnTo>
                <a:lnTo>
                  <a:pt x="768" y="8"/>
                </a:lnTo>
                <a:lnTo>
                  <a:pt x="768" y="6"/>
                </a:lnTo>
                <a:lnTo>
                  <a:pt x="767" y="5"/>
                </a:lnTo>
                <a:lnTo>
                  <a:pt x="767" y="3"/>
                </a:lnTo>
                <a:lnTo>
                  <a:pt x="765" y="1"/>
                </a:lnTo>
                <a:lnTo>
                  <a:pt x="765" y="0"/>
                </a:lnTo>
                <a:lnTo>
                  <a:pt x="763" y="0"/>
                </a:lnTo>
                <a:lnTo>
                  <a:pt x="8" y="0"/>
                </a:lnTo>
                <a:lnTo>
                  <a:pt x="8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2" y="14"/>
                </a:lnTo>
                <a:lnTo>
                  <a:pt x="0" y="21"/>
                </a:lnTo>
                <a:lnTo>
                  <a:pt x="0" y="29"/>
                </a:lnTo>
                <a:lnTo>
                  <a:pt x="0" y="38"/>
                </a:lnTo>
                <a:lnTo>
                  <a:pt x="0" y="47"/>
                </a:lnTo>
                <a:lnTo>
                  <a:pt x="0" y="56"/>
                </a:lnTo>
                <a:lnTo>
                  <a:pt x="0" y="65"/>
                </a:lnTo>
                <a:lnTo>
                  <a:pt x="0" y="72"/>
                </a:lnTo>
                <a:lnTo>
                  <a:pt x="2" y="80"/>
                </a:lnTo>
                <a:lnTo>
                  <a:pt x="4" y="85"/>
                </a:lnTo>
                <a:lnTo>
                  <a:pt x="4" y="88"/>
                </a:lnTo>
                <a:lnTo>
                  <a:pt x="4" y="89"/>
                </a:lnTo>
                <a:lnTo>
                  <a:pt x="6" y="91"/>
                </a:lnTo>
                <a:lnTo>
                  <a:pt x="6" y="92"/>
                </a:lnTo>
                <a:lnTo>
                  <a:pt x="8" y="92"/>
                </a:lnTo>
                <a:lnTo>
                  <a:pt x="8" y="94"/>
                </a:lnTo>
                <a:lnTo>
                  <a:pt x="763" y="94"/>
                </a:lnTo>
                <a:lnTo>
                  <a:pt x="765" y="92"/>
                </a:lnTo>
                <a:lnTo>
                  <a:pt x="765" y="92"/>
                </a:lnTo>
                <a:lnTo>
                  <a:pt x="767" y="91"/>
                </a:lnTo>
                <a:lnTo>
                  <a:pt x="767" y="89"/>
                </a:lnTo>
                <a:lnTo>
                  <a:pt x="768" y="88"/>
                </a:lnTo>
                <a:lnTo>
                  <a:pt x="768" y="85"/>
                </a:lnTo>
                <a:lnTo>
                  <a:pt x="770" y="80"/>
                </a:lnTo>
                <a:lnTo>
                  <a:pt x="770" y="72"/>
                </a:lnTo>
                <a:lnTo>
                  <a:pt x="772" y="65"/>
                </a:lnTo>
                <a:lnTo>
                  <a:pt x="772" y="56"/>
                </a:lnTo>
                <a:lnTo>
                  <a:pt x="772" y="47"/>
                </a:lnTo>
                <a:lnTo>
                  <a:pt x="772" y="47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5885" name="Freeform 45"/>
          <p:cNvSpPr>
            <a:spLocks/>
          </p:cNvSpPr>
          <p:nvPr/>
        </p:nvSpPr>
        <p:spPr bwMode="auto">
          <a:xfrm>
            <a:off x="5316538" y="5461000"/>
            <a:ext cx="4762" cy="28575"/>
          </a:xfrm>
          <a:custGeom>
            <a:avLst/>
            <a:gdLst>
              <a:gd name="T0" fmla="*/ 7 w 16"/>
              <a:gd name="T1" fmla="*/ 0 h 94"/>
              <a:gd name="T2" fmla="*/ 7 w 16"/>
              <a:gd name="T3" fmla="*/ 0 h 94"/>
              <a:gd name="T4" fmla="*/ 5 w 16"/>
              <a:gd name="T5" fmla="*/ 1 h 94"/>
              <a:gd name="T6" fmla="*/ 5 w 16"/>
              <a:gd name="T7" fmla="*/ 3 h 94"/>
              <a:gd name="T8" fmla="*/ 5 w 16"/>
              <a:gd name="T9" fmla="*/ 5 h 94"/>
              <a:gd name="T10" fmla="*/ 3 w 16"/>
              <a:gd name="T11" fmla="*/ 6 h 94"/>
              <a:gd name="T12" fmla="*/ 3 w 16"/>
              <a:gd name="T13" fmla="*/ 8 h 94"/>
              <a:gd name="T14" fmla="*/ 2 w 16"/>
              <a:gd name="T15" fmla="*/ 14 h 94"/>
              <a:gd name="T16" fmla="*/ 2 w 16"/>
              <a:gd name="T17" fmla="*/ 21 h 94"/>
              <a:gd name="T18" fmla="*/ 0 w 16"/>
              <a:gd name="T19" fmla="*/ 29 h 94"/>
              <a:gd name="T20" fmla="*/ 0 w 16"/>
              <a:gd name="T21" fmla="*/ 38 h 94"/>
              <a:gd name="T22" fmla="*/ 0 w 16"/>
              <a:gd name="T23" fmla="*/ 47 h 94"/>
              <a:gd name="T24" fmla="*/ 0 w 16"/>
              <a:gd name="T25" fmla="*/ 56 h 94"/>
              <a:gd name="T26" fmla="*/ 0 w 16"/>
              <a:gd name="T27" fmla="*/ 65 h 94"/>
              <a:gd name="T28" fmla="*/ 2 w 16"/>
              <a:gd name="T29" fmla="*/ 72 h 94"/>
              <a:gd name="T30" fmla="*/ 2 w 16"/>
              <a:gd name="T31" fmla="*/ 80 h 94"/>
              <a:gd name="T32" fmla="*/ 3 w 16"/>
              <a:gd name="T33" fmla="*/ 85 h 94"/>
              <a:gd name="T34" fmla="*/ 3 w 16"/>
              <a:gd name="T35" fmla="*/ 88 h 94"/>
              <a:gd name="T36" fmla="*/ 5 w 16"/>
              <a:gd name="T37" fmla="*/ 89 h 94"/>
              <a:gd name="T38" fmla="*/ 5 w 16"/>
              <a:gd name="T39" fmla="*/ 91 h 94"/>
              <a:gd name="T40" fmla="*/ 5 w 16"/>
              <a:gd name="T41" fmla="*/ 92 h 94"/>
              <a:gd name="T42" fmla="*/ 7 w 16"/>
              <a:gd name="T43" fmla="*/ 92 h 94"/>
              <a:gd name="T44" fmla="*/ 7 w 16"/>
              <a:gd name="T45" fmla="*/ 94 h 94"/>
              <a:gd name="T46" fmla="*/ 9 w 16"/>
              <a:gd name="T47" fmla="*/ 92 h 94"/>
              <a:gd name="T48" fmla="*/ 9 w 16"/>
              <a:gd name="T49" fmla="*/ 92 h 94"/>
              <a:gd name="T50" fmla="*/ 11 w 16"/>
              <a:gd name="T51" fmla="*/ 91 h 94"/>
              <a:gd name="T52" fmla="*/ 11 w 16"/>
              <a:gd name="T53" fmla="*/ 89 h 94"/>
              <a:gd name="T54" fmla="*/ 12 w 16"/>
              <a:gd name="T55" fmla="*/ 88 h 94"/>
              <a:gd name="T56" fmla="*/ 12 w 16"/>
              <a:gd name="T57" fmla="*/ 85 h 94"/>
              <a:gd name="T58" fmla="*/ 14 w 16"/>
              <a:gd name="T59" fmla="*/ 80 h 94"/>
              <a:gd name="T60" fmla="*/ 14 w 16"/>
              <a:gd name="T61" fmla="*/ 72 h 94"/>
              <a:gd name="T62" fmla="*/ 16 w 16"/>
              <a:gd name="T63" fmla="*/ 65 h 94"/>
              <a:gd name="T64" fmla="*/ 16 w 16"/>
              <a:gd name="T65" fmla="*/ 56 h 94"/>
              <a:gd name="T66" fmla="*/ 16 w 16"/>
              <a:gd name="T67" fmla="*/ 47 h 94"/>
              <a:gd name="T68" fmla="*/ 16 w 16"/>
              <a:gd name="T69" fmla="*/ 38 h 94"/>
              <a:gd name="T70" fmla="*/ 16 w 16"/>
              <a:gd name="T71" fmla="*/ 29 h 94"/>
              <a:gd name="T72" fmla="*/ 14 w 16"/>
              <a:gd name="T73" fmla="*/ 21 h 94"/>
              <a:gd name="T74" fmla="*/ 14 w 16"/>
              <a:gd name="T75" fmla="*/ 14 h 94"/>
              <a:gd name="T76" fmla="*/ 12 w 16"/>
              <a:gd name="T77" fmla="*/ 8 h 94"/>
              <a:gd name="T78" fmla="*/ 12 w 16"/>
              <a:gd name="T79" fmla="*/ 6 h 94"/>
              <a:gd name="T80" fmla="*/ 11 w 16"/>
              <a:gd name="T81" fmla="*/ 5 h 94"/>
              <a:gd name="T82" fmla="*/ 11 w 16"/>
              <a:gd name="T83" fmla="*/ 3 h 94"/>
              <a:gd name="T84" fmla="*/ 9 w 16"/>
              <a:gd name="T85" fmla="*/ 1 h 94"/>
              <a:gd name="T86" fmla="*/ 9 w 16"/>
              <a:gd name="T87" fmla="*/ 0 h 94"/>
              <a:gd name="T88" fmla="*/ 7 w 16"/>
              <a:gd name="T89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" h="94">
                <a:moveTo>
                  <a:pt x="7" y="0"/>
                </a:moveTo>
                <a:lnTo>
                  <a:pt x="7" y="0"/>
                </a:lnTo>
                <a:lnTo>
                  <a:pt x="5" y="1"/>
                </a:lnTo>
                <a:lnTo>
                  <a:pt x="5" y="3"/>
                </a:lnTo>
                <a:lnTo>
                  <a:pt x="5" y="5"/>
                </a:lnTo>
                <a:lnTo>
                  <a:pt x="3" y="6"/>
                </a:lnTo>
                <a:lnTo>
                  <a:pt x="3" y="8"/>
                </a:lnTo>
                <a:lnTo>
                  <a:pt x="2" y="14"/>
                </a:lnTo>
                <a:lnTo>
                  <a:pt x="2" y="21"/>
                </a:lnTo>
                <a:lnTo>
                  <a:pt x="0" y="29"/>
                </a:lnTo>
                <a:lnTo>
                  <a:pt x="0" y="38"/>
                </a:lnTo>
                <a:lnTo>
                  <a:pt x="0" y="47"/>
                </a:lnTo>
                <a:lnTo>
                  <a:pt x="0" y="56"/>
                </a:lnTo>
                <a:lnTo>
                  <a:pt x="0" y="65"/>
                </a:lnTo>
                <a:lnTo>
                  <a:pt x="2" y="72"/>
                </a:lnTo>
                <a:lnTo>
                  <a:pt x="2" y="80"/>
                </a:lnTo>
                <a:lnTo>
                  <a:pt x="3" y="85"/>
                </a:lnTo>
                <a:lnTo>
                  <a:pt x="3" y="88"/>
                </a:lnTo>
                <a:lnTo>
                  <a:pt x="5" y="89"/>
                </a:lnTo>
                <a:lnTo>
                  <a:pt x="5" y="91"/>
                </a:lnTo>
                <a:lnTo>
                  <a:pt x="5" y="92"/>
                </a:lnTo>
                <a:lnTo>
                  <a:pt x="7" y="92"/>
                </a:lnTo>
                <a:lnTo>
                  <a:pt x="7" y="94"/>
                </a:lnTo>
                <a:lnTo>
                  <a:pt x="9" y="92"/>
                </a:lnTo>
                <a:lnTo>
                  <a:pt x="9" y="92"/>
                </a:lnTo>
                <a:lnTo>
                  <a:pt x="11" y="91"/>
                </a:lnTo>
                <a:lnTo>
                  <a:pt x="11" y="89"/>
                </a:lnTo>
                <a:lnTo>
                  <a:pt x="12" y="88"/>
                </a:lnTo>
                <a:lnTo>
                  <a:pt x="12" y="85"/>
                </a:lnTo>
                <a:lnTo>
                  <a:pt x="14" y="80"/>
                </a:lnTo>
                <a:lnTo>
                  <a:pt x="14" y="72"/>
                </a:lnTo>
                <a:lnTo>
                  <a:pt x="16" y="65"/>
                </a:lnTo>
                <a:lnTo>
                  <a:pt x="16" y="56"/>
                </a:lnTo>
                <a:lnTo>
                  <a:pt x="16" y="47"/>
                </a:lnTo>
                <a:lnTo>
                  <a:pt x="16" y="38"/>
                </a:lnTo>
                <a:lnTo>
                  <a:pt x="16" y="29"/>
                </a:lnTo>
                <a:lnTo>
                  <a:pt x="14" y="21"/>
                </a:lnTo>
                <a:lnTo>
                  <a:pt x="14" y="14"/>
                </a:lnTo>
                <a:lnTo>
                  <a:pt x="12" y="8"/>
                </a:lnTo>
                <a:lnTo>
                  <a:pt x="12" y="6"/>
                </a:lnTo>
                <a:lnTo>
                  <a:pt x="11" y="5"/>
                </a:lnTo>
                <a:lnTo>
                  <a:pt x="11" y="3"/>
                </a:lnTo>
                <a:lnTo>
                  <a:pt x="9" y="1"/>
                </a:lnTo>
                <a:lnTo>
                  <a:pt x="9" y="0"/>
                </a:lnTo>
                <a:lnTo>
                  <a:pt x="7" y="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5886" name="Freeform 46"/>
          <p:cNvSpPr>
            <a:spLocks/>
          </p:cNvSpPr>
          <p:nvPr/>
        </p:nvSpPr>
        <p:spPr bwMode="auto">
          <a:xfrm>
            <a:off x="5065713" y="5468938"/>
            <a:ext cx="250825" cy="20637"/>
          </a:xfrm>
          <a:custGeom>
            <a:avLst/>
            <a:gdLst>
              <a:gd name="T0" fmla="*/ 772 w 772"/>
              <a:gd name="T1" fmla="*/ 47 h 94"/>
              <a:gd name="T2" fmla="*/ 772 w 772"/>
              <a:gd name="T3" fmla="*/ 38 h 94"/>
              <a:gd name="T4" fmla="*/ 772 w 772"/>
              <a:gd name="T5" fmla="*/ 29 h 94"/>
              <a:gd name="T6" fmla="*/ 770 w 772"/>
              <a:gd name="T7" fmla="*/ 21 h 94"/>
              <a:gd name="T8" fmla="*/ 770 w 772"/>
              <a:gd name="T9" fmla="*/ 14 h 94"/>
              <a:gd name="T10" fmla="*/ 768 w 772"/>
              <a:gd name="T11" fmla="*/ 8 h 94"/>
              <a:gd name="T12" fmla="*/ 768 w 772"/>
              <a:gd name="T13" fmla="*/ 6 h 94"/>
              <a:gd name="T14" fmla="*/ 767 w 772"/>
              <a:gd name="T15" fmla="*/ 5 h 94"/>
              <a:gd name="T16" fmla="*/ 767 w 772"/>
              <a:gd name="T17" fmla="*/ 3 h 94"/>
              <a:gd name="T18" fmla="*/ 765 w 772"/>
              <a:gd name="T19" fmla="*/ 1 h 94"/>
              <a:gd name="T20" fmla="*/ 765 w 772"/>
              <a:gd name="T21" fmla="*/ 0 h 94"/>
              <a:gd name="T22" fmla="*/ 763 w 772"/>
              <a:gd name="T23" fmla="*/ 0 h 94"/>
              <a:gd name="T24" fmla="*/ 8 w 772"/>
              <a:gd name="T25" fmla="*/ 0 h 94"/>
              <a:gd name="T26" fmla="*/ 8 w 772"/>
              <a:gd name="T27" fmla="*/ 0 h 94"/>
              <a:gd name="T28" fmla="*/ 6 w 772"/>
              <a:gd name="T29" fmla="*/ 1 h 94"/>
              <a:gd name="T30" fmla="*/ 6 w 772"/>
              <a:gd name="T31" fmla="*/ 3 h 94"/>
              <a:gd name="T32" fmla="*/ 4 w 772"/>
              <a:gd name="T33" fmla="*/ 5 h 94"/>
              <a:gd name="T34" fmla="*/ 4 w 772"/>
              <a:gd name="T35" fmla="*/ 6 h 94"/>
              <a:gd name="T36" fmla="*/ 4 w 772"/>
              <a:gd name="T37" fmla="*/ 8 h 94"/>
              <a:gd name="T38" fmla="*/ 2 w 772"/>
              <a:gd name="T39" fmla="*/ 14 h 94"/>
              <a:gd name="T40" fmla="*/ 0 w 772"/>
              <a:gd name="T41" fmla="*/ 21 h 94"/>
              <a:gd name="T42" fmla="*/ 0 w 772"/>
              <a:gd name="T43" fmla="*/ 29 h 94"/>
              <a:gd name="T44" fmla="*/ 0 w 772"/>
              <a:gd name="T45" fmla="*/ 38 h 94"/>
              <a:gd name="T46" fmla="*/ 0 w 772"/>
              <a:gd name="T47" fmla="*/ 47 h 94"/>
              <a:gd name="T48" fmla="*/ 0 w 772"/>
              <a:gd name="T49" fmla="*/ 56 h 94"/>
              <a:gd name="T50" fmla="*/ 0 w 772"/>
              <a:gd name="T51" fmla="*/ 65 h 94"/>
              <a:gd name="T52" fmla="*/ 0 w 772"/>
              <a:gd name="T53" fmla="*/ 72 h 94"/>
              <a:gd name="T54" fmla="*/ 2 w 772"/>
              <a:gd name="T55" fmla="*/ 80 h 94"/>
              <a:gd name="T56" fmla="*/ 4 w 772"/>
              <a:gd name="T57" fmla="*/ 85 h 94"/>
              <a:gd name="T58" fmla="*/ 4 w 772"/>
              <a:gd name="T59" fmla="*/ 88 h 94"/>
              <a:gd name="T60" fmla="*/ 4 w 772"/>
              <a:gd name="T61" fmla="*/ 89 h 94"/>
              <a:gd name="T62" fmla="*/ 6 w 772"/>
              <a:gd name="T63" fmla="*/ 91 h 94"/>
              <a:gd name="T64" fmla="*/ 6 w 772"/>
              <a:gd name="T65" fmla="*/ 92 h 94"/>
              <a:gd name="T66" fmla="*/ 8 w 772"/>
              <a:gd name="T67" fmla="*/ 92 h 94"/>
              <a:gd name="T68" fmla="*/ 8 w 772"/>
              <a:gd name="T69" fmla="*/ 94 h 94"/>
              <a:gd name="T70" fmla="*/ 763 w 772"/>
              <a:gd name="T71" fmla="*/ 94 h 94"/>
              <a:gd name="T72" fmla="*/ 765 w 772"/>
              <a:gd name="T73" fmla="*/ 92 h 94"/>
              <a:gd name="T74" fmla="*/ 765 w 772"/>
              <a:gd name="T75" fmla="*/ 92 h 94"/>
              <a:gd name="T76" fmla="*/ 767 w 772"/>
              <a:gd name="T77" fmla="*/ 91 h 94"/>
              <a:gd name="T78" fmla="*/ 767 w 772"/>
              <a:gd name="T79" fmla="*/ 89 h 94"/>
              <a:gd name="T80" fmla="*/ 768 w 772"/>
              <a:gd name="T81" fmla="*/ 88 h 94"/>
              <a:gd name="T82" fmla="*/ 768 w 772"/>
              <a:gd name="T83" fmla="*/ 85 h 94"/>
              <a:gd name="T84" fmla="*/ 770 w 772"/>
              <a:gd name="T85" fmla="*/ 80 h 94"/>
              <a:gd name="T86" fmla="*/ 770 w 772"/>
              <a:gd name="T87" fmla="*/ 72 h 94"/>
              <a:gd name="T88" fmla="*/ 772 w 772"/>
              <a:gd name="T89" fmla="*/ 65 h 94"/>
              <a:gd name="T90" fmla="*/ 772 w 772"/>
              <a:gd name="T91" fmla="*/ 56 h 94"/>
              <a:gd name="T92" fmla="*/ 772 w 772"/>
              <a:gd name="T93" fmla="*/ 47 h 94"/>
              <a:gd name="T94" fmla="*/ 772 w 772"/>
              <a:gd name="T95" fmla="*/ 4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2" h="94">
                <a:moveTo>
                  <a:pt x="772" y="47"/>
                </a:moveTo>
                <a:lnTo>
                  <a:pt x="772" y="38"/>
                </a:lnTo>
                <a:lnTo>
                  <a:pt x="772" y="29"/>
                </a:lnTo>
                <a:lnTo>
                  <a:pt x="770" y="21"/>
                </a:lnTo>
                <a:lnTo>
                  <a:pt x="770" y="14"/>
                </a:lnTo>
                <a:lnTo>
                  <a:pt x="768" y="8"/>
                </a:lnTo>
                <a:lnTo>
                  <a:pt x="768" y="6"/>
                </a:lnTo>
                <a:lnTo>
                  <a:pt x="767" y="5"/>
                </a:lnTo>
                <a:lnTo>
                  <a:pt x="767" y="3"/>
                </a:lnTo>
                <a:lnTo>
                  <a:pt x="765" y="1"/>
                </a:lnTo>
                <a:lnTo>
                  <a:pt x="765" y="0"/>
                </a:lnTo>
                <a:lnTo>
                  <a:pt x="763" y="0"/>
                </a:lnTo>
                <a:lnTo>
                  <a:pt x="8" y="0"/>
                </a:lnTo>
                <a:lnTo>
                  <a:pt x="8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2" y="14"/>
                </a:lnTo>
                <a:lnTo>
                  <a:pt x="0" y="21"/>
                </a:lnTo>
                <a:lnTo>
                  <a:pt x="0" y="29"/>
                </a:lnTo>
                <a:lnTo>
                  <a:pt x="0" y="38"/>
                </a:lnTo>
                <a:lnTo>
                  <a:pt x="0" y="47"/>
                </a:lnTo>
                <a:lnTo>
                  <a:pt x="0" y="56"/>
                </a:lnTo>
                <a:lnTo>
                  <a:pt x="0" y="65"/>
                </a:lnTo>
                <a:lnTo>
                  <a:pt x="0" y="72"/>
                </a:lnTo>
                <a:lnTo>
                  <a:pt x="2" y="80"/>
                </a:lnTo>
                <a:lnTo>
                  <a:pt x="4" y="85"/>
                </a:lnTo>
                <a:lnTo>
                  <a:pt x="4" y="88"/>
                </a:lnTo>
                <a:lnTo>
                  <a:pt x="4" y="89"/>
                </a:lnTo>
                <a:lnTo>
                  <a:pt x="6" y="91"/>
                </a:lnTo>
                <a:lnTo>
                  <a:pt x="6" y="92"/>
                </a:lnTo>
                <a:lnTo>
                  <a:pt x="8" y="92"/>
                </a:lnTo>
                <a:lnTo>
                  <a:pt x="8" y="94"/>
                </a:lnTo>
                <a:lnTo>
                  <a:pt x="763" y="94"/>
                </a:lnTo>
                <a:lnTo>
                  <a:pt x="765" y="92"/>
                </a:lnTo>
                <a:lnTo>
                  <a:pt x="765" y="92"/>
                </a:lnTo>
                <a:lnTo>
                  <a:pt x="767" y="91"/>
                </a:lnTo>
                <a:lnTo>
                  <a:pt x="767" y="89"/>
                </a:lnTo>
                <a:lnTo>
                  <a:pt x="768" y="88"/>
                </a:lnTo>
                <a:lnTo>
                  <a:pt x="768" y="85"/>
                </a:lnTo>
                <a:lnTo>
                  <a:pt x="770" y="80"/>
                </a:lnTo>
                <a:lnTo>
                  <a:pt x="770" y="72"/>
                </a:lnTo>
                <a:lnTo>
                  <a:pt x="772" y="65"/>
                </a:lnTo>
                <a:lnTo>
                  <a:pt x="772" y="56"/>
                </a:lnTo>
                <a:lnTo>
                  <a:pt x="772" y="47"/>
                </a:lnTo>
                <a:lnTo>
                  <a:pt x="772" y="47"/>
                </a:lnTo>
              </a:path>
            </a:pathLst>
          </a:custGeom>
          <a:solidFill>
            <a:srgbClr val="FFCC66"/>
          </a:solidFill>
          <a:ln w="11113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5887" name="Freeform 47"/>
          <p:cNvSpPr>
            <a:spLocks/>
          </p:cNvSpPr>
          <p:nvPr/>
        </p:nvSpPr>
        <p:spPr bwMode="auto">
          <a:xfrm>
            <a:off x="5316538" y="5461000"/>
            <a:ext cx="1587" cy="28575"/>
          </a:xfrm>
          <a:custGeom>
            <a:avLst/>
            <a:gdLst>
              <a:gd name="T0" fmla="*/ 7 w 7"/>
              <a:gd name="T1" fmla="*/ 0 h 94"/>
              <a:gd name="T2" fmla="*/ 7 w 7"/>
              <a:gd name="T3" fmla="*/ 0 h 94"/>
              <a:gd name="T4" fmla="*/ 5 w 7"/>
              <a:gd name="T5" fmla="*/ 1 h 94"/>
              <a:gd name="T6" fmla="*/ 5 w 7"/>
              <a:gd name="T7" fmla="*/ 3 h 94"/>
              <a:gd name="T8" fmla="*/ 5 w 7"/>
              <a:gd name="T9" fmla="*/ 5 h 94"/>
              <a:gd name="T10" fmla="*/ 3 w 7"/>
              <a:gd name="T11" fmla="*/ 6 h 94"/>
              <a:gd name="T12" fmla="*/ 3 w 7"/>
              <a:gd name="T13" fmla="*/ 8 h 94"/>
              <a:gd name="T14" fmla="*/ 2 w 7"/>
              <a:gd name="T15" fmla="*/ 14 h 94"/>
              <a:gd name="T16" fmla="*/ 2 w 7"/>
              <a:gd name="T17" fmla="*/ 21 h 94"/>
              <a:gd name="T18" fmla="*/ 0 w 7"/>
              <a:gd name="T19" fmla="*/ 29 h 94"/>
              <a:gd name="T20" fmla="*/ 0 w 7"/>
              <a:gd name="T21" fmla="*/ 38 h 94"/>
              <a:gd name="T22" fmla="*/ 0 w 7"/>
              <a:gd name="T23" fmla="*/ 47 h 94"/>
              <a:gd name="T24" fmla="*/ 0 w 7"/>
              <a:gd name="T25" fmla="*/ 56 h 94"/>
              <a:gd name="T26" fmla="*/ 0 w 7"/>
              <a:gd name="T27" fmla="*/ 65 h 94"/>
              <a:gd name="T28" fmla="*/ 2 w 7"/>
              <a:gd name="T29" fmla="*/ 72 h 94"/>
              <a:gd name="T30" fmla="*/ 2 w 7"/>
              <a:gd name="T31" fmla="*/ 80 h 94"/>
              <a:gd name="T32" fmla="*/ 3 w 7"/>
              <a:gd name="T33" fmla="*/ 85 h 94"/>
              <a:gd name="T34" fmla="*/ 3 w 7"/>
              <a:gd name="T35" fmla="*/ 88 h 94"/>
              <a:gd name="T36" fmla="*/ 5 w 7"/>
              <a:gd name="T37" fmla="*/ 89 h 94"/>
              <a:gd name="T38" fmla="*/ 5 w 7"/>
              <a:gd name="T39" fmla="*/ 91 h 94"/>
              <a:gd name="T40" fmla="*/ 5 w 7"/>
              <a:gd name="T41" fmla="*/ 92 h 94"/>
              <a:gd name="T42" fmla="*/ 7 w 7"/>
              <a:gd name="T43" fmla="*/ 92 h 94"/>
              <a:gd name="T44" fmla="*/ 7 w 7"/>
              <a:gd name="T4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94">
                <a:moveTo>
                  <a:pt x="7" y="0"/>
                </a:moveTo>
                <a:lnTo>
                  <a:pt x="7" y="0"/>
                </a:lnTo>
                <a:lnTo>
                  <a:pt x="5" y="1"/>
                </a:lnTo>
                <a:lnTo>
                  <a:pt x="5" y="3"/>
                </a:lnTo>
                <a:lnTo>
                  <a:pt x="5" y="5"/>
                </a:lnTo>
                <a:lnTo>
                  <a:pt x="3" y="6"/>
                </a:lnTo>
                <a:lnTo>
                  <a:pt x="3" y="8"/>
                </a:lnTo>
                <a:lnTo>
                  <a:pt x="2" y="14"/>
                </a:lnTo>
                <a:lnTo>
                  <a:pt x="2" y="21"/>
                </a:lnTo>
                <a:lnTo>
                  <a:pt x="0" y="29"/>
                </a:lnTo>
                <a:lnTo>
                  <a:pt x="0" y="38"/>
                </a:lnTo>
                <a:lnTo>
                  <a:pt x="0" y="47"/>
                </a:lnTo>
                <a:lnTo>
                  <a:pt x="0" y="56"/>
                </a:lnTo>
                <a:lnTo>
                  <a:pt x="0" y="65"/>
                </a:lnTo>
                <a:lnTo>
                  <a:pt x="2" y="72"/>
                </a:lnTo>
                <a:lnTo>
                  <a:pt x="2" y="80"/>
                </a:lnTo>
                <a:lnTo>
                  <a:pt x="3" y="85"/>
                </a:lnTo>
                <a:lnTo>
                  <a:pt x="3" y="88"/>
                </a:lnTo>
                <a:lnTo>
                  <a:pt x="5" y="89"/>
                </a:lnTo>
                <a:lnTo>
                  <a:pt x="5" y="91"/>
                </a:lnTo>
                <a:lnTo>
                  <a:pt x="5" y="92"/>
                </a:lnTo>
                <a:lnTo>
                  <a:pt x="7" y="92"/>
                </a:lnTo>
                <a:lnTo>
                  <a:pt x="7" y="94"/>
                </a:lnTo>
              </a:path>
            </a:pathLst>
          </a:custGeom>
          <a:solidFill>
            <a:srgbClr val="FFCC66"/>
          </a:solidFill>
          <a:ln w="11113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5888" name="Line 48"/>
          <p:cNvSpPr>
            <a:spLocks noChangeShapeType="1"/>
          </p:cNvSpPr>
          <p:nvPr/>
        </p:nvSpPr>
        <p:spPr bwMode="auto">
          <a:xfrm flipH="1">
            <a:off x="5243513" y="5451475"/>
            <a:ext cx="17462" cy="55563"/>
          </a:xfrm>
          <a:prstGeom prst="line">
            <a:avLst/>
          </a:prstGeom>
          <a:noFill/>
          <a:ln w="11113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5889" name="AutoShape 49"/>
          <p:cNvSpPr>
            <a:spLocks noChangeArrowheads="1"/>
          </p:cNvSpPr>
          <p:nvPr/>
        </p:nvSpPr>
        <p:spPr bwMode="auto">
          <a:xfrm>
            <a:off x="5076825" y="5497513"/>
            <a:ext cx="107950" cy="130175"/>
          </a:xfrm>
          <a:prstGeom prst="can">
            <a:avLst>
              <a:gd name="adj" fmla="val 30147"/>
            </a:avLst>
          </a:prstGeom>
          <a:gradFill rotWithShape="0">
            <a:gsLst>
              <a:gs pos="0">
                <a:srgbClr val="5F5F5F"/>
              </a:gs>
              <a:gs pos="50000">
                <a:srgbClr val="5F5F5F">
                  <a:gamma/>
                  <a:tint val="0"/>
                  <a:invGamma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315890" name="Freeform 50"/>
          <p:cNvSpPr>
            <a:spLocks/>
          </p:cNvSpPr>
          <p:nvPr/>
        </p:nvSpPr>
        <p:spPr bwMode="auto">
          <a:xfrm>
            <a:off x="5946775" y="5353050"/>
            <a:ext cx="34925" cy="463550"/>
          </a:xfrm>
          <a:custGeom>
            <a:avLst/>
            <a:gdLst>
              <a:gd name="T0" fmla="*/ 53 w 105"/>
              <a:gd name="T1" fmla="*/ 0 h 1516"/>
              <a:gd name="T2" fmla="*/ 43 w 105"/>
              <a:gd name="T3" fmla="*/ 0 h 1516"/>
              <a:gd name="T4" fmla="*/ 32 w 105"/>
              <a:gd name="T5" fmla="*/ 0 h 1516"/>
              <a:gd name="T6" fmla="*/ 23 w 105"/>
              <a:gd name="T7" fmla="*/ 1 h 1516"/>
              <a:gd name="T8" fmla="*/ 16 w 105"/>
              <a:gd name="T9" fmla="*/ 4 h 1516"/>
              <a:gd name="T10" fmla="*/ 9 w 105"/>
              <a:gd name="T11" fmla="*/ 6 h 1516"/>
              <a:gd name="T12" fmla="*/ 5 w 105"/>
              <a:gd name="T13" fmla="*/ 9 h 1516"/>
              <a:gd name="T14" fmla="*/ 3 w 105"/>
              <a:gd name="T15" fmla="*/ 10 h 1516"/>
              <a:gd name="T16" fmla="*/ 2 w 105"/>
              <a:gd name="T17" fmla="*/ 12 h 1516"/>
              <a:gd name="T18" fmla="*/ 2 w 105"/>
              <a:gd name="T19" fmla="*/ 13 h 1516"/>
              <a:gd name="T20" fmla="*/ 0 w 105"/>
              <a:gd name="T21" fmla="*/ 15 h 1516"/>
              <a:gd name="T22" fmla="*/ 0 w 105"/>
              <a:gd name="T23" fmla="*/ 1499 h 1516"/>
              <a:gd name="T24" fmla="*/ 2 w 105"/>
              <a:gd name="T25" fmla="*/ 1501 h 1516"/>
              <a:gd name="T26" fmla="*/ 2 w 105"/>
              <a:gd name="T27" fmla="*/ 1502 h 1516"/>
              <a:gd name="T28" fmla="*/ 3 w 105"/>
              <a:gd name="T29" fmla="*/ 1504 h 1516"/>
              <a:gd name="T30" fmla="*/ 5 w 105"/>
              <a:gd name="T31" fmla="*/ 1505 h 1516"/>
              <a:gd name="T32" fmla="*/ 9 w 105"/>
              <a:gd name="T33" fmla="*/ 1508 h 1516"/>
              <a:gd name="T34" fmla="*/ 16 w 105"/>
              <a:gd name="T35" fmla="*/ 1511 h 1516"/>
              <a:gd name="T36" fmla="*/ 23 w 105"/>
              <a:gd name="T37" fmla="*/ 1513 h 1516"/>
              <a:gd name="T38" fmla="*/ 32 w 105"/>
              <a:gd name="T39" fmla="*/ 1514 h 1516"/>
              <a:gd name="T40" fmla="*/ 43 w 105"/>
              <a:gd name="T41" fmla="*/ 1516 h 1516"/>
              <a:gd name="T42" fmla="*/ 53 w 105"/>
              <a:gd name="T43" fmla="*/ 1516 h 1516"/>
              <a:gd name="T44" fmla="*/ 62 w 105"/>
              <a:gd name="T45" fmla="*/ 1516 h 1516"/>
              <a:gd name="T46" fmla="*/ 73 w 105"/>
              <a:gd name="T47" fmla="*/ 1514 h 1516"/>
              <a:gd name="T48" fmla="*/ 82 w 105"/>
              <a:gd name="T49" fmla="*/ 1513 h 1516"/>
              <a:gd name="T50" fmla="*/ 89 w 105"/>
              <a:gd name="T51" fmla="*/ 1511 h 1516"/>
              <a:gd name="T52" fmla="*/ 96 w 105"/>
              <a:gd name="T53" fmla="*/ 1508 h 1516"/>
              <a:gd name="T54" fmla="*/ 100 w 105"/>
              <a:gd name="T55" fmla="*/ 1505 h 1516"/>
              <a:gd name="T56" fmla="*/ 102 w 105"/>
              <a:gd name="T57" fmla="*/ 1504 h 1516"/>
              <a:gd name="T58" fmla="*/ 104 w 105"/>
              <a:gd name="T59" fmla="*/ 1502 h 1516"/>
              <a:gd name="T60" fmla="*/ 105 w 105"/>
              <a:gd name="T61" fmla="*/ 1501 h 1516"/>
              <a:gd name="T62" fmla="*/ 105 w 105"/>
              <a:gd name="T63" fmla="*/ 1499 h 1516"/>
              <a:gd name="T64" fmla="*/ 105 w 105"/>
              <a:gd name="T65" fmla="*/ 15 h 1516"/>
              <a:gd name="T66" fmla="*/ 105 w 105"/>
              <a:gd name="T67" fmla="*/ 13 h 1516"/>
              <a:gd name="T68" fmla="*/ 104 w 105"/>
              <a:gd name="T69" fmla="*/ 12 h 1516"/>
              <a:gd name="T70" fmla="*/ 102 w 105"/>
              <a:gd name="T71" fmla="*/ 10 h 1516"/>
              <a:gd name="T72" fmla="*/ 100 w 105"/>
              <a:gd name="T73" fmla="*/ 9 h 1516"/>
              <a:gd name="T74" fmla="*/ 96 w 105"/>
              <a:gd name="T75" fmla="*/ 6 h 1516"/>
              <a:gd name="T76" fmla="*/ 89 w 105"/>
              <a:gd name="T77" fmla="*/ 4 h 1516"/>
              <a:gd name="T78" fmla="*/ 82 w 105"/>
              <a:gd name="T79" fmla="*/ 1 h 1516"/>
              <a:gd name="T80" fmla="*/ 73 w 105"/>
              <a:gd name="T81" fmla="*/ 0 h 1516"/>
              <a:gd name="T82" fmla="*/ 62 w 105"/>
              <a:gd name="T83" fmla="*/ 0 h 1516"/>
              <a:gd name="T84" fmla="*/ 53 w 105"/>
              <a:gd name="T85" fmla="*/ 0 h 1516"/>
              <a:gd name="T86" fmla="*/ 53 w 105"/>
              <a:gd name="T87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5" h="1516">
                <a:moveTo>
                  <a:pt x="53" y="0"/>
                </a:moveTo>
                <a:lnTo>
                  <a:pt x="43" y="0"/>
                </a:lnTo>
                <a:lnTo>
                  <a:pt x="32" y="0"/>
                </a:lnTo>
                <a:lnTo>
                  <a:pt x="23" y="1"/>
                </a:lnTo>
                <a:lnTo>
                  <a:pt x="16" y="4"/>
                </a:lnTo>
                <a:lnTo>
                  <a:pt x="9" y="6"/>
                </a:lnTo>
                <a:lnTo>
                  <a:pt x="5" y="9"/>
                </a:lnTo>
                <a:lnTo>
                  <a:pt x="3" y="10"/>
                </a:lnTo>
                <a:lnTo>
                  <a:pt x="2" y="12"/>
                </a:lnTo>
                <a:lnTo>
                  <a:pt x="2" y="13"/>
                </a:lnTo>
                <a:lnTo>
                  <a:pt x="0" y="15"/>
                </a:lnTo>
                <a:lnTo>
                  <a:pt x="0" y="1499"/>
                </a:lnTo>
                <a:lnTo>
                  <a:pt x="2" y="1501"/>
                </a:lnTo>
                <a:lnTo>
                  <a:pt x="2" y="1502"/>
                </a:lnTo>
                <a:lnTo>
                  <a:pt x="3" y="1504"/>
                </a:lnTo>
                <a:lnTo>
                  <a:pt x="5" y="1505"/>
                </a:lnTo>
                <a:lnTo>
                  <a:pt x="9" y="1508"/>
                </a:lnTo>
                <a:lnTo>
                  <a:pt x="16" y="1511"/>
                </a:lnTo>
                <a:lnTo>
                  <a:pt x="23" y="1513"/>
                </a:lnTo>
                <a:lnTo>
                  <a:pt x="32" y="1514"/>
                </a:lnTo>
                <a:lnTo>
                  <a:pt x="43" y="1516"/>
                </a:lnTo>
                <a:lnTo>
                  <a:pt x="53" y="1516"/>
                </a:lnTo>
                <a:lnTo>
                  <a:pt x="62" y="1516"/>
                </a:lnTo>
                <a:lnTo>
                  <a:pt x="73" y="1514"/>
                </a:lnTo>
                <a:lnTo>
                  <a:pt x="82" y="1513"/>
                </a:lnTo>
                <a:lnTo>
                  <a:pt x="89" y="1511"/>
                </a:lnTo>
                <a:lnTo>
                  <a:pt x="96" y="1508"/>
                </a:lnTo>
                <a:lnTo>
                  <a:pt x="100" y="1505"/>
                </a:lnTo>
                <a:lnTo>
                  <a:pt x="102" y="1504"/>
                </a:lnTo>
                <a:lnTo>
                  <a:pt x="104" y="1502"/>
                </a:lnTo>
                <a:lnTo>
                  <a:pt x="105" y="1501"/>
                </a:lnTo>
                <a:lnTo>
                  <a:pt x="105" y="1499"/>
                </a:lnTo>
                <a:lnTo>
                  <a:pt x="105" y="15"/>
                </a:lnTo>
                <a:lnTo>
                  <a:pt x="105" y="13"/>
                </a:lnTo>
                <a:lnTo>
                  <a:pt x="104" y="12"/>
                </a:lnTo>
                <a:lnTo>
                  <a:pt x="102" y="10"/>
                </a:lnTo>
                <a:lnTo>
                  <a:pt x="100" y="9"/>
                </a:lnTo>
                <a:lnTo>
                  <a:pt x="96" y="6"/>
                </a:lnTo>
                <a:lnTo>
                  <a:pt x="89" y="4"/>
                </a:lnTo>
                <a:lnTo>
                  <a:pt x="82" y="1"/>
                </a:lnTo>
                <a:lnTo>
                  <a:pt x="73" y="0"/>
                </a:lnTo>
                <a:lnTo>
                  <a:pt x="62" y="0"/>
                </a:lnTo>
                <a:lnTo>
                  <a:pt x="53" y="0"/>
                </a:lnTo>
                <a:lnTo>
                  <a:pt x="53" y="0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5891" name="Freeform 51"/>
          <p:cNvSpPr>
            <a:spLocks/>
          </p:cNvSpPr>
          <p:nvPr/>
        </p:nvSpPr>
        <p:spPr bwMode="auto">
          <a:xfrm>
            <a:off x="5946775" y="5353050"/>
            <a:ext cx="34925" cy="9525"/>
          </a:xfrm>
          <a:custGeom>
            <a:avLst/>
            <a:gdLst>
              <a:gd name="T0" fmla="*/ 0 w 105"/>
              <a:gd name="T1" fmla="*/ 15 h 32"/>
              <a:gd name="T2" fmla="*/ 2 w 105"/>
              <a:gd name="T3" fmla="*/ 16 h 32"/>
              <a:gd name="T4" fmla="*/ 2 w 105"/>
              <a:gd name="T5" fmla="*/ 18 h 32"/>
              <a:gd name="T6" fmla="*/ 3 w 105"/>
              <a:gd name="T7" fmla="*/ 19 h 32"/>
              <a:gd name="T8" fmla="*/ 5 w 105"/>
              <a:gd name="T9" fmla="*/ 21 h 32"/>
              <a:gd name="T10" fmla="*/ 9 w 105"/>
              <a:gd name="T11" fmla="*/ 24 h 32"/>
              <a:gd name="T12" fmla="*/ 16 w 105"/>
              <a:gd name="T13" fmla="*/ 27 h 32"/>
              <a:gd name="T14" fmla="*/ 23 w 105"/>
              <a:gd name="T15" fmla="*/ 29 h 32"/>
              <a:gd name="T16" fmla="*/ 32 w 105"/>
              <a:gd name="T17" fmla="*/ 30 h 32"/>
              <a:gd name="T18" fmla="*/ 43 w 105"/>
              <a:gd name="T19" fmla="*/ 30 h 32"/>
              <a:gd name="T20" fmla="*/ 53 w 105"/>
              <a:gd name="T21" fmla="*/ 32 h 32"/>
              <a:gd name="T22" fmla="*/ 62 w 105"/>
              <a:gd name="T23" fmla="*/ 30 h 32"/>
              <a:gd name="T24" fmla="*/ 73 w 105"/>
              <a:gd name="T25" fmla="*/ 30 h 32"/>
              <a:gd name="T26" fmla="*/ 82 w 105"/>
              <a:gd name="T27" fmla="*/ 29 h 32"/>
              <a:gd name="T28" fmla="*/ 89 w 105"/>
              <a:gd name="T29" fmla="*/ 27 h 32"/>
              <a:gd name="T30" fmla="*/ 96 w 105"/>
              <a:gd name="T31" fmla="*/ 24 h 32"/>
              <a:gd name="T32" fmla="*/ 100 w 105"/>
              <a:gd name="T33" fmla="*/ 21 h 32"/>
              <a:gd name="T34" fmla="*/ 102 w 105"/>
              <a:gd name="T35" fmla="*/ 19 h 32"/>
              <a:gd name="T36" fmla="*/ 104 w 105"/>
              <a:gd name="T37" fmla="*/ 18 h 32"/>
              <a:gd name="T38" fmla="*/ 105 w 105"/>
              <a:gd name="T39" fmla="*/ 16 h 32"/>
              <a:gd name="T40" fmla="*/ 105 w 105"/>
              <a:gd name="T41" fmla="*/ 15 h 32"/>
              <a:gd name="T42" fmla="*/ 105 w 105"/>
              <a:gd name="T43" fmla="*/ 13 h 32"/>
              <a:gd name="T44" fmla="*/ 104 w 105"/>
              <a:gd name="T45" fmla="*/ 12 h 32"/>
              <a:gd name="T46" fmla="*/ 102 w 105"/>
              <a:gd name="T47" fmla="*/ 10 h 32"/>
              <a:gd name="T48" fmla="*/ 100 w 105"/>
              <a:gd name="T49" fmla="*/ 9 h 32"/>
              <a:gd name="T50" fmla="*/ 96 w 105"/>
              <a:gd name="T51" fmla="*/ 6 h 32"/>
              <a:gd name="T52" fmla="*/ 89 w 105"/>
              <a:gd name="T53" fmla="*/ 4 h 32"/>
              <a:gd name="T54" fmla="*/ 82 w 105"/>
              <a:gd name="T55" fmla="*/ 1 h 32"/>
              <a:gd name="T56" fmla="*/ 73 w 105"/>
              <a:gd name="T57" fmla="*/ 0 h 32"/>
              <a:gd name="T58" fmla="*/ 62 w 105"/>
              <a:gd name="T59" fmla="*/ 0 h 32"/>
              <a:gd name="T60" fmla="*/ 53 w 105"/>
              <a:gd name="T61" fmla="*/ 0 h 32"/>
              <a:gd name="T62" fmla="*/ 43 w 105"/>
              <a:gd name="T63" fmla="*/ 0 h 32"/>
              <a:gd name="T64" fmla="*/ 32 w 105"/>
              <a:gd name="T65" fmla="*/ 0 h 32"/>
              <a:gd name="T66" fmla="*/ 23 w 105"/>
              <a:gd name="T67" fmla="*/ 1 h 32"/>
              <a:gd name="T68" fmla="*/ 16 w 105"/>
              <a:gd name="T69" fmla="*/ 4 h 32"/>
              <a:gd name="T70" fmla="*/ 9 w 105"/>
              <a:gd name="T71" fmla="*/ 6 h 32"/>
              <a:gd name="T72" fmla="*/ 5 w 105"/>
              <a:gd name="T73" fmla="*/ 9 h 32"/>
              <a:gd name="T74" fmla="*/ 3 w 105"/>
              <a:gd name="T75" fmla="*/ 10 h 32"/>
              <a:gd name="T76" fmla="*/ 2 w 105"/>
              <a:gd name="T77" fmla="*/ 12 h 32"/>
              <a:gd name="T78" fmla="*/ 2 w 105"/>
              <a:gd name="T79" fmla="*/ 13 h 32"/>
              <a:gd name="T80" fmla="*/ 0 w 105"/>
              <a:gd name="T81" fmla="*/ 1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" h="32">
                <a:moveTo>
                  <a:pt x="0" y="15"/>
                </a:moveTo>
                <a:lnTo>
                  <a:pt x="2" y="16"/>
                </a:lnTo>
                <a:lnTo>
                  <a:pt x="2" y="18"/>
                </a:lnTo>
                <a:lnTo>
                  <a:pt x="3" y="19"/>
                </a:lnTo>
                <a:lnTo>
                  <a:pt x="5" y="21"/>
                </a:lnTo>
                <a:lnTo>
                  <a:pt x="9" y="24"/>
                </a:lnTo>
                <a:lnTo>
                  <a:pt x="16" y="27"/>
                </a:lnTo>
                <a:lnTo>
                  <a:pt x="23" y="29"/>
                </a:lnTo>
                <a:lnTo>
                  <a:pt x="32" y="30"/>
                </a:lnTo>
                <a:lnTo>
                  <a:pt x="43" y="30"/>
                </a:lnTo>
                <a:lnTo>
                  <a:pt x="53" y="32"/>
                </a:lnTo>
                <a:lnTo>
                  <a:pt x="62" y="30"/>
                </a:lnTo>
                <a:lnTo>
                  <a:pt x="73" y="30"/>
                </a:lnTo>
                <a:lnTo>
                  <a:pt x="82" y="29"/>
                </a:lnTo>
                <a:lnTo>
                  <a:pt x="89" y="27"/>
                </a:lnTo>
                <a:lnTo>
                  <a:pt x="96" y="24"/>
                </a:lnTo>
                <a:lnTo>
                  <a:pt x="100" y="21"/>
                </a:lnTo>
                <a:lnTo>
                  <a:pt x="102" y="19"/>
                </a:lnTo>
                <a:lnTo>
                  <a:pt x="104" y="18"/>
                </a:lnTo>
                <a:lnTo>
                  <a:pt x="105" y="16"/>
                </a:lnTo>
                <a:lnTo>
                  <a:pt x="105" y="15"/>
                </a:lnTo>
                <a:lnTo>
                  <a:pt x="105" y="13"/>
                </a:lnTo>
                <a:lnTo>
                  <a:pt x="104" y="12"/>
                </a:lnTo>
                <a:lnTo>
                  <a:pt x="102" y="10"/>
                </a:lnTo>
                <a:lnTo>
                  <a:pt x="100" y="9"/>
                </a:lnTo>
                <a:lnTo>
                  <a:pt x="96" y="6"/>
                </a:lnTo>
                <a:lnTo>
                  <a:pt x="89" y="4"/>
                </a:lnTo>
                <a:lnTo>
                  <a:pt x="82" y="1"/>
                </a:lnTo>
                <a:lnTo>
                  <a:pt x="73" y="0"/>
                </a:lnTo>
                <a:lnTo>
                  <a:pt x="62" y="0"/>
                </a:lnTo>
                <a:lnTo>
                  <a:pt x="53" y="0"/>
                </a:lnTo>
                <a:lnTo>
                  <a:pt x="43" y="0"/>
                </a:lnTo>
                <a:lnTo>
                  <a:pt x="32" y="0"/>
                </a:lnTo>
                <a:lnTo>
                  <a:pt x="23" y="1"/>
                </a:lnTo>
                <a:lnTo>
                  <a:pt x="16" y="4"/>
                </a:lnTo>
                <a:lnTo>
                  <a:pt x="9" y="6"/>
                </a:lnTo>
                <a:lnTo>
                  <a:pt x="5" y="9"/>
                </a:lnTo>
                <a:lnTo>
                  <a:pt x="3" y="10"/>
                </a:lnTo>
                <a:lnTo>
                  <a:pt x="2" y="12"/>
                </a:lnTo>
                <a:lnTo>
                  <a:pt x="2" y="13"/>
                </a:lnTo>
                <a:lnTo>
                  <a:pt x="0" y="15"/>
                </a:lnTo>
                <a:close/>
              </a:path>
            </a:pathLst>
          </a:custGeom>
          <a:solidFill>
            <a:srgbClr val="D684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5892" name="Freeform 52"/>
          <p:cNvSpPr>
            <a:spLocks/>
          </p:cNvSpPr>
          <p:nvPr/>
        </p:nvSpPr>
        <p:spPr bwMode="auto">
          <a:xfrm>
            <a:off x="5946775" y="5353050"/>
            <a:ext cx="34925" cy="463550"/>
          </a:xfrm>
          <a:custGeom>
            <a:avLst/>
            <a:gdLst>
              <a:gd name="T0" fmla="*/ 53 w 105"/>
              <a:gd name="T1" fmla="*/ 0 h 1516"/>
              <a:gd name="T2" fmla="*/ 43 w 105"/>
              <a:gd name="T3" fmla="*/ 0 h 1516"/>
              <a:gd name="T4" fmla="*/ 32 w 105"/>
              <a:gd name="T5" fmla="*/ 0 h 1516"/>
              <a:gd name="T6" fmla="*/ 23 w 105"/>
              <a:gd name="T7" fmla="*/ 1 h 1516"/>
              <a:gd name="T8" fmla="*/ 16 w 105"/>
              <a:gd name="T9" fmla="*/ 4 h 1516"/>
              <a:gd name="T10" fmla="*/ 9 w 105"/>
              <a:gd name="T11" fmla="*/ 6 h 1516"/>
              <a:gd name="T12" fmla="*/ 5 w 105"/>
              <a:gd name="T13" fmla="*/ 9 h 1516"/>
              <a:gd name="T14" fmla="*/ 3 w 105"/>
              <a:gd name="T15" fmla="*/ 10 h 1516"/>
              <a:gd name="T16" fmla="*/ 2 w 105"/>
              <a:gd name="T17" fmla="*/ 12 h 1516"/>
              <a:gd name="T18" fmla="*/ 2 w 105"/>
              <a:gd name="T19" fmla="*/ 13 h 1516"/>
              <a:gd name="T20" fmla="*/ 0 w 105"/>
              <a:gd name="T21" fmla="*/ 15 h 1516"/>
              <a:gd name="T22" fmla="*/ 0 w 105"/>
              <a:gd name="T23" fmla="*/ 1499 h 1516"/>
              <a:gd name="T24" fmla="*/ 2 w 105"/>
              <a:gd name="T25" fmla="*/ 1501 h 1516"/>
              <a:gd name="T26" fmla="*/ 2 w 105"/>
              <a:gd name="T27" fmla="*/ 1502 h 1516"/>
              <a:gd name="T28" fmla="*/ 3 w 105"/>
              <a:gd name="T29" fmla="*/ 1504 h 1516"/>
              <a:gd name="T30" fmla="*/ 5 w 105"/>
              <a:gd name="T31" fmla="*/ 1505 h 1516"/>
              <a:gd name="T32" fmla="*/ 9 w 105"/>
              <a:gd name="T33" fmla="*/ 1508 h 1516"/>
              <a:gd name="T34" fmla="*/ 16 w 105"/>
              <a:gd name="T35" fmla="*/ 1511 h 1516"/>
              <a:gd name="T36" fmla="*/ 23 w 105"/>
              <a:gd name="T37" fmla="*/ 1513 h 1516"/>
              <a:gd name="T38" fmla="*/ 32 w 105"/>
              <a:gd name="T39" fmla="*/ 1514 h 1516"/>
              <a:gd name="T40" fmla="*/ 43 w 105"/>
              <a:gd name="T41" fmla="*/ 1516 h 1516"/>
              <a:gd name="T42" fmla="*/ 53 w 105"/>
              <a:gd name="T43" fmla="*/ 1516 h 1516"/>
              <a:gd name="T44" fmla="*/ 62 w 105"/>
              <a:gd name="T45" fmla="*/ 1516 h 1516"/>
              <a:gd name="T46" fmla="*/ 73 w 105"/>
              <a:gd name="T47" fmla="*/ 1514 h 1516"/>
              <a:gd name="T48" fmla="*/ 82 w 105"/>
              <a:gd name="T49" fmla="*/ 1513 h 1516"/>
              <a:gd name="T50" fmla="*/ 89 w 105"/>
              <a:gd name="T51" fmla="*/ 1511 h 1516"/>
              <a:gd name="T52" fmla="*/ 96 w 105"/>
              <a:gd name="T53" fmla="*/ 1508 h 1516"/>
              <a:gd name="T54" fmla="*/ 100 w 105"/>
              <a:gd name="T55" fmla="*/ 1505 h 1516"/>
              <a:gd name="T56" fmla="*/ 102 w 105"/>
              <a:gd name="T57" fmla="*/ 1504 h 1516"/>
              <a:gd name="T58" fmla="*/ 104 w 105"/>
              <a:gd name="T59" fmla="*/ 1502 h 1516"/>
              <a:gd name="T60" fmla="*/ 105 w 105"/>
              <a:gd name="T61" fmla="*/ 1501 h 1516"/>
              <a:gd name="T62" fmla="*/ 105 w 105"/>
              <a:gd name="T63" fmla="*/ 1499 h 1516"/>
              <a:gd name="T64" fmla="*/ 105 w 105"/>
              <a:gd name="T65" fmla="*/ 15 h 1516"/>
              <a:gd name="T66" fmla="*/ 105 w 105"/>
              <a:gd name="T67" fmla="*/ 13 h 1516"/>
              <a:gd name="T68" fmla="*/ 104 w 105"/>
              <a:gd name="T69" fmla="*/ 12 h 1516"/>
              <a:gd name="T70" fmla="*/ 102 w 105"/>
              <a:gd name="T71" fmla="*/ 10 h 1516"/>
              <a:gd name="T72" fmla="*/ 100 w 105"/>
              <a:gd name="T73" fmla="*/ 9 h 1516"/>
              <a:gd name="T74" fmla="*/ 96 w 105"/>
              <a:gd name="T75" fmla="*/ 6 h 1516"/>
              <a:gd name="T76" fmla="*/ 89 w 105"/>
              <a:gd name="T77" fmla="*/ 4 h 1516"/>
              <a:gd name="T78" fmla="*/ 82 w 105"/>
              <a:gd name="T79" fmla="*/ 1 h 1516"/>
              <a:gd name="T80" fmla="*/ 73 w 105"/>
              <a:gd name="T81" fmla="*/ 0 h 1516"/>
              <a:gd name="T82" fmla="*/ 62 w 105"/>
              <a:gd name="T83" fmla="*/ 0 h 1516"/>
              <a:gd name="T84" fmla="*/ 53 w 105"/>
              <a:gd name="T85" fmla="*/ 0 h 1516"/>
              <a:gd name="T86" fmla="*/ 53 w 105"/>
              <a:gd name="T87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5" h="1516">
                <a:moveTo>
                  <a:pt x="53" y="0"/>
                </a:moveTo>
                <a:lnTo>
                  <a:pt x="43" y="0"/>
                </a:lnTo>
                <a:lnTo>
                  <a:pt x="32" y="0"/>
                </a:lnTo>
                <a:lnTo>
                  <a:pt x="23" y="1"/>
                </a:lnTo>
                <a:lnTo>
                  <a:pt x="16" y="4"/>
                </a:lnTo>
                <a:lnTo>
                  <a:pt x="9" y="6"/>
                </a:lnTo>
                <a:lnTo>
                  <a:pt x="5" y="9"/>
                </a:lnTo>
                <a:lnTo>
                  <a:pt x="3" y="10"/>
                </a:lnTo>
                <a:lnTo>
                  <a:pt x="2" y="12"/>
                </a:lnTo>
                <a:lnTo>
                  <a:pt x="2" y="13"/>
                </a:lnTo>
                <a:lnTo>
                  <a:pt x="0" y="15"/>
                </a:lnTo>
                <a:lnTo>
                  <a:pt x="0" y="1499"/>
                </a:lnTo>
                <a:lnTo>
                  <a:pt x="2" y="1501"/>
                </a:lnTo>
                <a:lnTo>
                  <a:pt x="2" y="1502"/>
                </a:lnTo>
                <a:lnTo>
                  <a:pt x="3" y="1504"/>
                </a:lnTo>
                <a:lnTo>
                  <a:pt x="5" y="1505"/>
                </a:lnTo>
                <a:lnTo>
                  <a:pt x="9" y="1508"/>
                </a:lnTo>
                <a:lnTo>
                  <a:pt x="16" y="1511"/>
                </a:lnTo>
                <a:lnTo>
                  <a:pt x="23" y="1513"/>
                </a:lnTo>
                <a:lnTo>
                  <a:pt x="32" y="1514"/>
                </a:lnTo>
                <a:lnTo>
                  <a:pt x="43" y="1516"/>
                </a:lnTo>
                <a:lnTo>
                  <a:pt x="53" y="1516"/>
                </a:lnTo>
                <a:lnTo>
                  <a:pt x="62" y="1516"/>
                </a:lnTo>
                <a:lnTo>
                  <a:pt x="73" y="1514"/>
                </a:lnTo>
                <a:lnTo>
                  <a:pt x="82" y="1513"/>
                </a:lnTo>
                <a:lnTo>
                  <a:pt x="89" y="1511"/>
                </a:lnTo>
                <a:lnTo>
                  <a:pt x="96" y="1508"/>
                </a:lnTo>
                <a:lnTo>
                  <a:pt x="100" y="1505"/>
                </a:lnTo>
                <a:lnTo>
                  <a:pt x="102" y="1504"/>
                </a:lnTo>
                <a:lnTo>
                  <a:pt x="104" y="1502"/>
                </a:lnTo>
                <a:lnTo>
                  <a:pt x="105" y="1501"/>
                </a:lnTo>
                <a:lnTo>
                  <a:pt x="105" y="1499"/>
                </a:lnTo>
                <a:lnTo>
                  <a:pt x="105" y="15"/>
                </a:lnTo>
                <a:lnTo>
                  <a:pt x="105" y="13"/>
                </a:lnTo>
                <a:lnTo>
                  <a:pt x="104" y="12"/>
                </a:lnTo>
                <a:lnTo>
                  <a:pt x="102" y="10"/>
                </a:lnTo>
                <a:lnTo>
                  <a:pt x="100" y="9"/>
                </a:lnTo>
                <a:lnTo>
                  <a:pt x="96" y="6"/>
                </a:lnTo>
                <a:lnTo>
                  <a:pt x="89" y="4"/>
                </a:lnTo>
                <a:lnTo>
                  <a:pt x="82" y="1"/>
                </a:lnTo>
                <a:lnTo>
                  <a:pt x="73" y="0"/>
                </a:lnTo>
                <a:lnTo>
                  <a:pt x="62" y="0"/>
                </a:lnTo>
                <a:lnTo>
                  <a:pt x="53" y="0"/>
                </a:lnTo>
                <a:lnTo>
                  <a:pt x="53" y="0"/>
                </a:lnTo>
              </a:path>
            </a:pathLst>
          </a:custGeom>
          <a:solidFill>
            <a:srgbClr val="FFCC66"/>
          </a:solidFill>
          <a:ln w="11113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5893" name="Freeform 53"/>
          <p:cNvSpPr>
            <a:spLocks/>
          </p:cNvSpPr>
          <p:nvPr/>
        </p:nvSpPr>
        <p:spPr bwMode="auto">
          <a:xfrm>
            <a:off x="5946775" y="5357813"/>
            <a:ext cx="34925" cy="4762"/>
          </a:xfrm>
          <a:custGeom>
            <a:avLst/>
            <a:gdLst>
              <a:gd name="T0" fmla="*/ 0 w 105"/>
              <a:gd name="T1" fmla="*/ 0 h 17"/>
              <a:gd name="T2" fmla="*/ 2 w 105"/>
              <a:gd name="T3" fmla="*/ 1 h 17"/>
              <a:gd name="T4" fmla="*/ 2 w 105"/>
              <a:gd name="T5" fmla="*/ 3 h 17"/>
              <a:gd name="T6" fmla="*/ 3 w 105"/>
              <a:gd name="T7" fmla="*/ 4 h 17"/>
              <a:gd name="T8" fmla="*/ 5 w 105"/>
              <a:gd name="T9" fmla="*/ 6 h 17"/>
              <a:gd name="T10" fmla="*/ 9 w 105"/>
              <a:gd name="T11" fmla="*/ 9 h 17"/>
              <a:gd name="T12" fmla="*/ 16 w 105"/>
              <a:gd name="T13" fmla="*/ 12 h 17"/>
              <a:gd name="T14" fmla="*/ 23 w 105"/>
              <a:gd name="T15" fmla="*/ 14 h 17"/>
              <a:gd name="T16" fmla="*/ 32 w 105"/>
              <a:gd name="T17" fmla="*/ 15 h 17"/>
              <a:gd name="T18" fmla="*/ 43 w 105"/>
              <a:gd name="T19" fmla="*/ 15 h 17"/>
              <a:gd name="T20" fmla="*/ 53 w 105"/>
              <a:gd name="T21" fmla="*/ 17 h 17"/>
              <a:gd name="T22" fmla="*/ 62 w 105"/>
              <a:gd name="T23" fmla="*/ 15 h 17"/>
              <a:gd name="T24" fmla="*/ 73 w 105"/>
              <a:gd name="T25" fmla="*/ 15 h 17"/>
              <a:gd name="T26" fmla="*/ 82 w 105"/>
              <a:gd name="T27" fmla="*/ 14 h 17"/>
              <a:gd name="T28" fmla="*/ 89 w 105"/>
              <a:gd name="T29" fmla="*/ 12 h 17"/>
              <a:gd name="T30" fmla="*/ 96 w 105"/>
              <a:gd name="T31" fmla="*/ 9 h 17"/>
              <a:gd name="T32" fmla="*/ 100 w 105"/>
              <a:gd name="T33" fmla="*/ 6 h 17"/>
              <a:gd name="T34" fmla="*/ 102 w 105"/>
              <a:gd name="T35" fmla="*/ 4 h 17"/>
              <a:gd name="T36" fmla="*/ 104 w 105"/>
              <a:gd name="T37" fmla="*/ 3 h 17"/>
              <a:gd name="T38" fmla="*/ 105 w 105"/>
              <a:gd name="T39" fmla="*/ 1 h 17"/>
              <a:gd name="T40" fmla="*/ 105 w 105"/>
              <a:gd name="T4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5" h="17">
                <a:moveTo>
                  <a:pt x="0" y="0"/>
                </a:moveTo>
                <a:lnTo>
                  <a:pt x="2" y="1"/>
                </a:lnTo>
                <a:lnTo>
                  <a:pt x="2" y="3"/>
                </a:lnTo>
                <a:lnTo>
                  <a:pt x="3" y="4"/>
                </a:lnTo>
                <a:lnTo>
                  <a:pt x="5" y="6"/>
                </a:lnTo>
                <a:lnTo>
                  <a:pt x="9" y="9"/>
                </a:lnTo>
                <a:lnTo>
                  <a:pt x="16" y="12"/>
                </a:lnTo>
                <a:lnTo>
                  <a:pt x="23" y="14"/>
                </a:lnTo>
                <a:lnTo>
                  <a:pt x="32" y="15"/>
                </a:lnTo>
                <a:lnTo>
                  <a:pt x="43" y="15"/>
                </a:lnTo>
                <a:lnTo>
                  <a:pt x="53" y="17"/>
                </a:lnTo>
                <a:lnTo>
                  <a:pt x="62" y="15"/>
                </a:lnTo>
                <a:lnTo>
                  <a:pt x="73" y="15"/>
                </a:lnTo>
                <a:lnTo>
                  <a:pt x="82" y="14"/>
                </a:lnTo>
                <a:lnTo>
                  <a:pt x="89" y="12"/>
                </a:lnTo>
                <a:lnTo>
                  <a:pt x="96" y="9"/>
                </a:lnTo>
                <a:lnTo>
                  <a:pt x="100" y="6"/>
                </a:lnTo>
                <a:lnTo>
                  <a:pt x="102" y="4"/>
                </a:lnTo>
                <a:lnTo>
                  <a:pt x="104" y="3"/>
                </a:lnTo>
                <a:lnTo>
                  <a:pt x="105" y="1"/>
                </a:lnTo>
                <a:lnTo>
                  <a:pt x="105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5894" name="Freeform 54"/>
          <p:cNvSpPr>
            <a:spLocks/>
          </p:cNvSpPr>
          <p:nvPr/>
        </p:nvSpPr>
        <p:spPr bwMode="auto">
          <a:xfrm>
            <a:off x="5834063" y="5403850"/>
            <a:ext cx="250825" cy="28575"/>
          </a:xfrm>
          <a:custGeom>
            <a:avLst/>
            <a:gdLst>
              <a:gd name="T0" fmla="*/ 772 w 772"/>
              <a:gd name="T1" fmla="*/ 47 h 94"/>
              <a:gd name="T2" fmla="*/ 772 w 772"/>
              <a:gd name="T3" fmla="*/ 38 h 94"/>
              <a:gd name="T4" fmla="*/ 772 w 772"/>
              <a:gd name="T5" fmla="*/ 29 h 94"/>
              <a:gd name="T6" fmla="*/ 770 w 772"/>
              <a:gd name="T7" fmla="*/ 21 h 94"/>
              <a:gd name="T8" fmla="*/ 770 w 772"/>
              <a:gd name="T9" fmla="*/ 14 h 94"/>
              <a:gd name="T10" fmla="*/ 768 w 772"/>
              <a:gd name="T11" fmla="*/ 8 h 94"/>
              <a:gd name="T12" fmla="*/ 768 w 772"/>
              <a:gd name="T13" fmla="*/ 6 h 94"/>
              <a:gd name="T14" fmla="*/ 767 w 772"/>
              <a:gd name="T15" fmla="*/ 5 h 94"/>
              <a:gd name="T16" fmla="*/ 767 w 772"/>
              <a:gd name="T17" fmla="*/ 3 h 94"/>
              <a:gd name="T18" fmla="*/ 765 w 772"/>
              <a:gd name="T19" fmla="*/ 1 h 94"/>
              <a:gd name="T20" fmla="*/ 765 w 772"/>
              <a:gd name="T21" fmla="*/ 0 h 94"/>
              <a:gd name="T22" fmla="*/ 763 w 772"/>
              <a:gd name="T23" fmla="*/ 0 h 94"/>
              <a:gd name="T24" fmla="*/ 8 w 772"/>
              <a:gd name="T25" fmla="*/ 0 h 94"/>
              <a:gd name="T26" fmla="*/ 8 w 772"/>
              <a:gd name="T27" fmla="*/ 0 h 94"/>
              <a:gd name="T28" fmla="*/ 6 w 772"/>
              <a:gd name="T29" fmla="*/ 1 h 94"/>
              <a:gd name="T30" fmla="*/ 6 w 772"/>
              <a:gd name="T31" fmla="*/ 3 h 94"/>
              <a:gd name="T32" fmla="*/ 4 w 772"/>
              <a:gd name="T33" fmla="*/ 5 h 94"/>
              <a:gd name="T34" fmla="*/ 4 w 772"/>
              <a:gd name="T35" fmla="*/ 6 h 94"/>
              <a:gd name="T36" fmla="*/ 4 w 772"/>
              <a:gd name="T37" fmla="*/ 8 h 94"/>
              <a:gd name="T38" fmla="*/ 2 w 772"/>
              <a:gd name="T39" fmla="*/ 14 h 94"/>
              <a:gd name="T40" fmla="*/ 0 w 772"/>
              <a:gd name="T41" fmla="*/ 21 h 94"/>
              <a:gd name="T42" fmla="*/ 0 w 772"/>
              <a:gd name="T43" fmla="*/ 29 h 94"/>
              <a:gd name="T44" fmla="*/ 0 w 772"/>
              <a:gd name="T45" fmla="*/ 38 h 94"/>
              <a:gd name="T46" fmla="*/ 0 w 772"/>
              <a:gd name="T47" fmla="*/ 47 h 94"/>
              <a:gd name="T48" fmla="*/ 0 w 772"/>
              <a:gd name="T49" fmla="*/ 56 h 94"/>
              <a:gd name="T50" fmla="*/ 0 w 772"/>
              <a:gd name="T51" fmla="*/ 65 h 94"/>
              <a:gd name="T52" fmla="*/ 0 w 772"/>
              <a:gd name="T53" fmla="*/ 72 h 94"/>
              <a:gd name="T54" fmla="*/ 2 w 772"/>
              <a:gd name="T55" fmla="*/ 80 h 94"/>
              <a:gd name="T56" fmla="*/ 4 w 772"/>
              <a:gd name="T57" fmla="*/ 85 h 94"/>
              <a:gd name="T58" fmla="*/ 4 w 772"/>
              <a:gd name="T59" fmla="*/ 88 h 94"/>
              <a:gd name="T60" fmla="*/ 4 w 772"/>
              <a:gd name="T61" fmla="*/ 89 h 94"/>
              <a:gd name="T62" fmla="*/ 6 w 772"/>
              <a:gd name="T63" fmla="*/ 91 h 94"/>
              <a:gd name="T64" fmla="*/ 6 w 772"/>
              <a:gd name="T65" fmla="*/ 92 h 94"/>
              <a:gd name="T66" fmla="*/ 8 w 772"/>
              <a:gd name="T67" fmla="*/ 92 h 94"/>
              <a:gd name="T68" fmla="*/ 8 w 772"/>
              <a:gd name="T69" fmla="*/ 94 h 94"/>
              <a:gd name="T70" fmla="*/ 763 w 772"/>
              <a:gd name="T71" fmla="*/ 94 h 94"/>
              <a:gd name="T72" fmla="*/ 765 w 772"/>
              <a:gd name="T73" fmla="*/ 92 h 94"/>
              <a:gd name="T74" fmla="*/ 765 w 772"/>
              <a:gd name="T75" fmla="*/ 92 h 94"/>
              <a:gd name="T76" fmla="*/ 767 w 772"/>
              <a:gd name="T77" fmla="*/ 91 h 94"/>
              <a:gd name="T78" fmla="*/ 767 w 772"/>
              <a:gd name="T79" fmla="*/ 89 h 94"/>
              <a:gd name="T80" fmla="*/ 768 w 772"/>
              <a:gd name="T81" fmla="*/ 88 h 94"/>
              <a:gd name="T82" fmla="*/ 768 w 772"/>
              <a:gd name="T83" fmla="*/ 85 h 94"/>
              <a:gd name="T84" fmla="*/ 770 w 772"/>
              <a:gd name="T85" fmla="*/ 80 h 94"/>
              <a:gd name="T86" fmla="*/ 770 w 772"/>
              <a:gd name="T87" fmla="*/ 72 h 94"/>
              <a:gd name="T88" fmla="*/ 772 w 772"/>
              <a:gd name="T89" fmla="*/ 65 h 94"/>
              <a:gd name="T90" fmla="*/ 772 w 772"/>
              <a:gd name="T91" fmla="*/ 56 h 94"/>
              <a:gd name="T92" fmla="*/ 772 w 772"/>
              <a:gd name="T93" fmla="*/ 47 h 94"/>
              <a:gd name="T94" fmla="*/ 772 w 772"/>
              <a:gd name="T95" fmla="*/ 4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2" h="94">
                <a:moveTo>
                  <a:pt x="772" y="47"/>
                </a:moveTo>
                <a:lnTo>
                  <a:pt x="772" y="38"/>
                </a:lnTo>
                <a:lnTo>
                  <a:pt x="772" y="29"/>
                </a:lnTo>
                <a:lnTo>
                  <a:pt x="770" y="21"/>
                </a:lnTo>
                <a:lnTo>
                  <a:pt x="770" y="14"/>
                </a:lnTo>
                <a:lnTo>
                  <a:pt x="768" y="8"/>
                </a:lnTo>
                <a:lnTo>
                  <a:pt x="768" y="6"/>
                </a:lnTo>
                <a:lnTo>
                  <a:pt x="767" y="5"/>
                </a:lnTo>
                <a:lnTo>
                  <a:pt x="767" y="3"/>
                </a:lnTo>
                <a:lnTo>
                  <a:pt x="765" y="1"/>
                </a:lnTo>
                <a:lnTo>
                  <a:pt x="765" y="0"/>
                </a:lnTo>
                <a:lnTo>
                  <a:pt x="763" y="0"/>
                </a:lnTo>
                <a:lnTo>
                  <a:pt x="8" y="0"/>
                </a:lnTo>
                <a:lnTo>
                  <a:pt x="8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2" y="14"/>
                </a:lnTo>
                <a:lnTo>
                  <a:pt x="0" y="21"/>
                </a:lnTo>
                <a:lnTo>
                  <a:pt x="0" y="29"/>
                </a:lnTo>
                <a:lnTo>
                  <a:pt x="0" y="38"/>
                </a:lnTo>
                <a:lnTo>
                  <a:pt x="0" y="47"/>
                </a:lnTo>
                <a:lnTo>
                  <a:pt x="0" y="56"/>
                </a:lnTo>
                <a:lnTo>
                  <a:pt x="0" y="65"/>
                </a:lnTo>
                <a:lnTo>
                  <a:pt x="0" y="72"/>
                </a:lnTo>
                <a:lnTo>
                  <a:pt x="2" y="80"/>
                </a:lnTo>
                <a:lnTo>
                  <a:pt x="4" y="85"/>
                </a:lnTo>
                <a:lnTo>
                  <a:pt x="4" y="88"/>
                </a:lnTo>
                <a:lnTo>
                  <a:pt x="4" y="89"/>
                </a:lnTo>
                <a:lnTo>
                  <a:pt x="6" y="91"/>
                </a:lnTo>
                <a:lnTo>
                  <a:pt x="6" y="92"/>
                </a:lnTo>
                <a:lnTo>
                  <a:pt x="8" y="92"/>
                </a:lnTo>
                <a:lnTo>
                  <a:pt x="8" y="94"/>
                </a:lnTo>
                <a:lnTo>
                  <a:pt x="763" y="94"/>
                </a:lnTo>
                <a:lnTo>
                  <a:pt x="765" y="92"/>
                </a:lnTo>
                <a:lnTo>
                  <a:pt x="765" y="92"/>
                </a:lnTo>
                <a:lnTo>
                  <a:pt x="767" y="91"/>
                </a:lnTo>
                <a:lnTo>
                  <a:pt x="767" y="89"/>
                </a:lnTo>
                <a:lnTo>
                  <a:pt x="768" y="88"/>
                </a:lnTo>
                <a:lnTo>
                  <a:pt x="768" y="85"/>
                </a:lnTo>
                <a:lnTo>
                  <a:pt x="770" y="80"/>
                </a:lnTo>
                <a:lnTo>
                  <a:pt x="770" y="72"/>
                </a:lnTo>
                <a:lnTo>
                  <a:pt x="772" y="65"/>
                </a:lnTo>
                <a:lnTo>
                  <a:pt x="772" y="56"/>
                </a:lnTo>
                <a:lnTo>
                  <a:pt x="772" y="47"/>
                </a:lnTo>
                <a:lnTo>
                  <a:pt x="772" y="47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5895" name="Freeform 55"/>
          <p:cNvSpPr>
            <a:spLocks/>
          </p:cNvSpPr>
          <p:nvPr/>
        </p:nvSpPr>
        <p:spPr bwMode="auto">
          <a:xfrm>
            <a:off x="6080125" y="5403850"/>
            <a:ext cx="4763" cy="28575"/>
          </a:xfrm>
          <a:custGeom>
            <a:avLst/>
            <a:gdLst>
              <a:gd name="T0" fmla="*/ 7 w 16"/>
              <a:gd name="T1" fmla="*/ 0 h 94"/>
              <a:gd name="T2" fmla="*/ 7 w 16"/>
              <a:gd name="T3" fmla="*/ 0 h 94"/>
              <a:gd name="T4" fmla="*/ 5 w 16"/>
              <a:gd name="T5" fmla="*/ 1 h 94"/>
              <a:gd name="T6" fmla="*/ 5 w 16"/>
              <a:gd name="T7" fmla="*/ 3 h 94"/>
              <a:gd name="T8" fmla="*/ 5 w 16"/>
              <a:gd name="T9" fmla="*/ 5 h 94"/>
              <a:gd name="T10" fmla="*/ 3 w 16"/>
              <a:gd name="T11" fmla="*/ 6 h 94"/>
              <a:gd name="T12" fmla="*/ 3 w 16"/>
              <a:gd name="T13" fmla="*/ 8 h 94"/>
              <a:gd name="T14" fmla="*/ 2 w 16"/>
              <a:gd name="T15" fmla="*/ 14 h 94"/>
              <a:gd name="T16" fmla="*/ 2 w 16"/>
              <a:gd name="T17" fmla="*/ 21 h 94"/>
              <a:gd name="T18" fmla="*/ 0 w 16"/>
              <a:gd name="T19" fmla="*/ 29 h 94"/>
              <a:gd name="T20" fmla="*/ 0 w 16"/>
              <a:gd name="T21" fmla="*/ 38 h 94"/>
              <a:gd name="T22" fmla="*/ 0 w 16"/>
              <a:gd name="T23" fmla="*/ 47 h 94"/>
              <a:gd name="T24" fmla="*/ 0 w 16"/>
              <a:gd name="T25" fmla="*/ 56 h 94"/>
              <a:gd name="T26" fmla="*/ 0 w 16"/>
              <a:gd name="T27" fmla="*/ 65 h 94"/>
              <a:gd name="T28" fmla="*/ 2 w 16"/>
              <a:gd name="T29" fmla="*/ 72 h 94"/>
              <a:gd name="T30" fmla="*/ 2 w 16"/>
              <a:gd name="T31" fmla="*/ 80 h 94"/>
              <a:gd name="T32" fmla="*/ 3 w 16"/>
              <a:gd name="T33" fmla="*/ 85 h 94"/>
              <a:gd name="T34" fmla="*/ 3 w 16"/>
              <a:gd name="T35" fmla="*/ 88 h 94"/>
              <a:gd name="T36" fmla="*/ 5 w 16"/>
              <a:gd name="T37" fmla="*/ 89 h 94"/>
              <a:gd name="T38" fmla="*/ 5 w 16"/>
              <a:gd name="T39" fmla="*/ 91 h 94"/>
              <a:gd name="T40" fmla="*/ 5 w 16"/>
              <a:gd name="T41" fmla="*/ 92 h 94"/>
              <a:gd name="T42" fmla="*/ 7 w 16"/>
              <a:gd name="T43" fmla="*/ 92 h 94"/>
              <a:gd name="T44" fmla="*/ 7 w 16"/>
              <a:gd name="T45" fmla="*/ 94 h 94"/>
              <a:gd name="T46" fmla="*/ 9 w 16"/>
              <a:gd name="T47" fmla="*/ 92 h 94"/>
              <a:gd name="T48" fmla="*/ 9 w 16"/>
              <a:gd name="T49" fmla="*/ 92 h 94"/>
              <a:gd name="T50" fmla="*/ 11 w 16"/>
              <a:gd name="T51" fmla="*/ 91 h 94"/>
              <a:gd name="T52" fmla="*/ 11 w 16"/>
              <a:gd name="T53" fmla="*/ 89 h 94"/>
              <a:gd name="T54" fmla="*/ 12 w 16"/>
              <a:gd name="T55" fmla="*/ 88 h 94"/>
              <a:gd name="T56" fmla="*/ 12 w 16"/>
              <a:gd name="T57" fmla="*/ 85 h 94"/>
              <a:gd name="T58" fmla="*/ 14 w 16"/>
              <a:gd name="T59" fmla="*/ 80 h 94"/>
              <a:gd name="T60" fmla="*/ 14 w 16"/>
              <a:gd name="T61" fmla="*/ 72 h 94"/>
              <a:gd name="T62" fmla="*/ 16 w 16"/>
              <a:gd name="T63" fmla="*/ 65 h 94"/>
              <a:gd name="T64" fmla="*/ 16 w 16"/>
              <a:gd name="T65" fmla="*/ 56 h 94"/>
              <a:gd name="T66" fmla="*/ 16 w 16"/>
              <a:gd name="T67" fmla="*/ 47 h 94"/>
              <a:gd name="T68" fmla="*/ 16 w 16"/>
              <a:gd name="T69" fmla="*/ 38 h 94"/>
              <a:gd name="T70" fmla="*/ 16 w 16"/>
              <a:gd name="T71" fmla="*/ 29 h 94"/>
              <a:gd name="T72" fmla="*/ 14 w 16"/>
              <a:gd name="T73" fmla="*/ 21 h 94"/>
              <a:gd name="T74" fmla="*/ 14 w 16"/>
              <a:gd name="T75" fmla="*/ 14 h 94"/>
              <a:gd name="T76" fmla="*/ 12 w 16"/>
              <a:gd name="T77" fmla="*/ 8 h 94"/>
              <a:gd name="T78" fmla="*/ 12 w 16"/>
              <a:gd name="T79" fmla="*/ 6 h 94"/>
              <a:gd name="T80" fmla="*/ 11 w 16"/>
              <a:gd name="T81" fmla="*/ 5 h 94"/>
              <a:gd name="T82" fmla="*/ 11 w 16"/>
              <a:gd name="T83" fmla="*/ 3 h 94"/>
              <a:gd name="T84" fmla="*/ 9 w 16"/>
              <a:gd name="T85" fmla="*/ 1 h 94"/>
              <a:gd name="T86" fmla="*/ 9 w 16"/>
              <a:gd name="T87" fmla="*/ 0 h 94"/>
              <a:gd name="T88" fmla="*/ 7 w 16"/>
              <a:gd name="T89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" h="94">
                <a:moveTo>
                  <a:pt x="7" y="0"/>
                </a:moveTo>
                <a:lnTo>
                  <a:pt x="7" y="0"/>
                </a:lnTo>
                <a:lnTo>
                  <a:pt x="5" y="1"/>
                </a:lnTo>
                <a:lnTo>
                  <a:pt x="5" y="3"/>
                </a:lnTo>
                <a:lnTo>
                  <a:pt x="5" y="5"/>
                </a:lnTo>
                <a:lnTo>
                  <a:pt x="3" y="6"/>
                </a:lnTo>
                <a:lnTo>
                  <a:pt x="3" y="8"/>
                </a:lnTo>
                <a:lnTo>
                  <a:pt x="2" y="14"/>
                </a:lnTo>
                <a:lnTo>
                  <a:pt x="2" y="21"/>
                </a:lnTo>
                <a:lnTo>
                  <a:pt x="0" y="29"/>
                </a:lnTo>
                <a:lnTo>
                  <a:pt x="0" y="38"/>
                </a:lnTo>
                <a:lnTo>
                  <a:pt x="0" y="47"/>
                </a:lnTo>
                <a:lnTo>
                  <a:pt x="0" y="56"/>
                </a:lnTo>
                <a:lnTo>
                  <a:pt x="0" y="65"/>
                </a:lnTo>
                <a:lnTo>
                  <a:pt x="2" y="72"/>
                </a:lnTo>
                <a:lnTo>
                  <a:pt x="2" y="80"/>
                </a:lnTo>
                <a:lnTo>
                  <a:pt x="3" y="85"/>
                </a:lnTo>
                <a:lnTo>
                  <a:pt x="3" y="88"/>
                </a:lnTo>
                <a:lnTo>
                  <a:pt x="5" y="89"/>
                </a:lnTo>
                <a:lnTo>
                  <a:pt x="5" y="91"/>
                </a:lnTo>
                <a:lnTo>
                  <a:pt x="5" y="92"/>
                </a:lnTo>
                <a:lnTo>
                  <a:pt x="7" y="92"/>
                </a:lnTo>
                <a:lnTo>
                  <a:pt x="7" y="94"/>
                </a:lnTo>
                <a:lnTo>
                  <a:pt x="9" y="92"/>
                </a:lnTo>
                <a:lnTo>
                  <a:pt x="9" y="92"/>
                </a:lnTo>
                <a:lnTo>
                  <a:pt x="11" y="91"/>
                </a:lnTo>
                <a:lnTo>
                  <a:pt x="11" y="89"/>
                </a:lnTo>
                <a:lnTo>
                  <a:pt x="12" y="88"/>
                </a:lnTo>
                <a:lnTo>
                  <a:pt x="12" y="85"/>
                </a:lnTo>
                <a:lnTo>
                  <a:pt x="14" y="80"/>
                </a:lnTo>
                <a:lnTo>
                  <a:pt x="14" y="72"/>
                </a:lnTo>
                <a:lnTo>
                  <a:pt x="16" y="65"/>
                </a:lnTo>
                <a:lnTo>
                  <a:pt x="16" y="56"/>
                </a:lnTo>
                <a:lnTo>
                  <a:pt x="16" y="47"/>
                </a:lnTo>
                <a:lnTo>
                  <a:pt x="16" y="38"/>
                </a:lnTo>
                <a:lnTo>
                  <a:pt x="16" y="29"/>
                </a:lnTo>
                <a:lnTo>
                  <a:pt x="14" y="21"/>
                </a:lnTo>
                <a:lnTo>
                  <a:pt x="14" y="14"/>
                </a:lnTo>
                <a:lnTo>
                  <a:pt x="12" y="8"/>
                </a:lnTo>
                <a:lnTo>
                  <a:pt x="12" y="6"/>
                </a:lnTo>
                <a:lnTo>
                  <a:pt x="11" y="5"/>
                </a:lnTo>
                <a:lnTo>
                  <a:pt x="11" y="3"/>
                </a:lnTo>
                <a:lnTo>
                  <a:pt x="9" y="1"/>
                </a:lnTo>
                <a:lnTo>
                  <a:pt x="9" y="0"/>
                </a:lnTo>
                <a:lnTo>
                  <a:pt x="7" y="0"/>
                </a:lnTo>
                <a:close/>
              </a:path>
            </a:pathLst>
          </a:custGeom>
          <a:solidFill>
            <a:srgbClr val="D684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5896" name="Freeform 56"/>
          <p:cNvSpPr>
            <a:spLocks/>
          </p:cNvSpPr>
          <p:nvPr/>
        </p:nvSpPr>
        <p:spPr bwMode="auto">
          <a:xfrm>
            <a:off x="5829300" y="5411788"/>
            <a:ext cx="250825" cy="20637"/>
          </a:xfrm>
          <a:custGeom>
            <a:avLst/>
            <a:gdLst>
              <a:gd name="T0" fmla="*/ 772 w 772"/>
              <a:gd name="T1" fmla="*/ 47 h 94"/>
              <a:gd name="T2" fmla="*/ 772 w 772"/>
              <a:gd name="T3" fmla="*/ 38 h 94"/>
              <a:gd name="T4" fmla="*/ 772 w 772"/>
              <a:gd name="T5" fmla="*/ 29 h 94"/>
              <a:gd name="T6" fmla="*/ 770 w 772"/>
              <a:gd name="T7" fmla="*/ 21 h 94"/>
              <a:gd name="T8" fmla="*/ 770 w 772"/>
              <a:gd name="T9" fmla="*/ 14 h 94"/>
              <a:gd name="T10" fmla="*/ 768 w 772"/>
              <a:gd name="T11" fmla="*/ 8 h 94"/>
              <a:gd name="T12" fmla="*/ 768 w 772"/>
              <a:gd name="T13" fmla="*/ 6 h 94"/>
              <a:gd name="T14" fmla="*/ 767 w 772"/>
              <a:gd name="T15" fmla="*/ 5 h 94"/>
              <a:gd name="T16" fmla="*/ 767 w 772"/>
              <a:gd name="T17" fmla="*/ 3 h 94"/>
              <a:gd name="T18" fmla="*/ 765 w 772"/>
              <a:gd name="T19" fmla="*/ 1 h 94"/>
              <a:gd name="T20" fmla="*/ 765 w 772"/>
              <a:gd name="T21" fmla="*/ 0 h 94"/>
              <a:gd name="T22" fmla="*/ 763 w 772"/>
              <a:gd name="T23" fmla="*/ 0 h 94"/>
              <a:gd name="T24" fmla="*/ 8 w 772"/>
              <a:gd name="T25" fmla="*/ 0 h 94"/>
              <a:gd name="T26" fmla="*/ 8 w 772"/>
              <a:gd name="T27" fmla="*/ 0 h 94"/>
              <a:gd name="T28" fmla="*/ 6 w 772"/>
              <a:gd name="T29" fmla="*/ 1 h 94"/>
              <a:gd name="T30" fmla="*/ 6 w 772"/>
              <a:gd name="T31" fmla="*/ 3 h 94"/>
              <a:gd name="T32" fmla="*/ 4 w 772"/>
              <a:gd name="T33" fmla="*/ 5 h 94"/>
              <a:gd name="T34" fmla="*/ 4 w 772"/>
              <a:gd name="T35" fmla="*/ 6 h 94"/>
              <a:gd name="T36" fmla="*/ 4 w 772"/>
              <a:gd name="T37" fmla="*/ 8 h 94"/>
              <a:gd name="T38" fmla="*/ 2 w 772"/>
              <a:gd name="T39" fmla="*/ 14 h 94"/>
              <a:gd name="T40" fmla="*/ 0 w 772"/>
              <a:gd name="T41" fmla="*/ 21 h 94"/>
              <a:gd name="T42" fmla="*/ 0 w 772"/>
              <a:gd name="T43" fmla="*/ 29 h 94"/>
              <a:gd name="T44" fmla="*/ 0 w 772"/>
              <a:gd name="T45" fmla="*/ 38 h 94"/>
              <a:gd name="T46" fmla="*/ 0 w 772"/>
              <a:gd name="T47" fmla="*/ 47 h 94"/>
              <a:gd name="T48" fmla="*/ 0 w 772"/>
              <a:gd name="T49" fmla="*/ 56 h 94"/>
              <a:gd name="T50" fmla="*/ 0 w 772"/>
              <a:gd name="T51" fmla="*/ 65 h 94"/>
              <a:gd name="T52" fmla="*/ 0 w 772"/>
              <a:gd name="T53" fmla="*/ 72 h 94"/>
              <a:gd name="T54" fmla="*/ 2 w 772"/>
              <a:gd name="T55" fmla="*/ 80 h 94"/>
              <a:gd name="T56" fmla="*/ 4 w 772"/>
              <a:gd name="T57" fmla="*/ 85 h 94"/>
              <a:gd name="T58" fmla="*/ 4 w 772"/>
              <a:gd name="T59" fmla="*/ 88 h 94"/>
              <a:gd name="T60" fmla="*/ 4 w 772"/>
              <a:gd name="T61" fmla="*/ 89 h 94"/>
              <a:gd name="T62" fmla="*/ 6 w 772"/>
              <a:gd name="T63" fmla="*/ 91 h 94"/>
              <a:gd name="T64" fmla="*/ 6 w 772"/>
              <a:gd name="T65" fmla="*/ 92 h 94"/>
              <a:gd name="T66" fmla="*/ 8 w 772"/>
              <a:gd name="T67" fmla="*/ 92 h 94"/>
              <a:gd name="T68" fmla="*/ 8 w 772"/>
              <a:gd name="T69" fmla="*/ 94 h 94"/>
              <a:gd name="T70" fmla="*/ 763 w 772"/>
              <a:gd name="T71" fmla="*/ 94 h 94"/>
              <a:gd name="T72" fmla="*/ 765 w 772"/>
              <a:gd name="T73" fmla="*/ 92 h 94"/>
              <a:gd name="T74" fmla="*/ 765 w 772"/>
              <a:gd name="T75" fmla="*/ 92 h 94"/>
              <a:gd name="T76" fmla="*/ 767 w 772"/>
              <a:gd name="T77" fmla="*/ 91 h 94"/>
              <a:gd name="T78" fmla="*/ 767 w 772"/>
              <a:gd name="T79" fmla="*/ 89 h 94"/>
              <a:gd name="T80" fmla="*/ 768 w 772"/>
              <a:gd name="T81" fmla="*/ 88 h 94"/>
              <a:gd name="T82" fmla="*/ 768 w 772"/>
              <a:gd name="T83" fmla="*/ 85 h 94"/>
              <a:gd name="T84" fmla="*/ 770 w 772"/>
              <a:gd name="T85" fmla="*/ 80 h 94"/>
              <a:gd name="T86" fmla="*/ 770 w 772"/>
              <a:gd name="T87" fmla="*/ 72 h 94"/>
              <a:gd name="T88" fmla="*/ 772 w 772"/>
              <a:gd name="T89" fmla="*/ 65 h 94"/>
              <a:gd name="T90" fmla="*/ 772 w 772"/>
              <a:gd name="T91" fmla="*/ 56 h 94"/>
              <a:gd name="T92" fmla="*/ 772 w 772"/>
              <a:gd name="T93" fmla="*/ 47 h 94"/>
              <a:gd name="T94" fmla="*/ 772 w 772"/>
              <a:gd name="T95" fmla="*/ 4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2" h="94">
                <a:moveTo>
                  <a:pt x="772" y="47"/>
                </a:moveTo>
                <a:lnTo>
                  <a:pt x="772" y="38"/>
                </a:lnTo>
                <a:lnTo>
                  <a:pt x="772" y="29"/>
                </a:lnTo>
                <a:lnTo>
                  <a:pt x="770" y="21"/>
                </a:lnTo>
                <a:lnTo>
                  <a:pt x="770" y="14"/>
                </a:lnTo>
                <a:lnTo>
                  <a:pt x="768" y="8"/>
                </a:lnTo>
                <a:lnTo>
                  <a:pt x="768" y="6"/>
                </a:lnTo>
                <a:lnTo>
                  <a:pt x="767" y="5"/>
                </a:lnTo>
                <a:lnTo>
                  <a:pt x="767" y="3"/>
                </a:lnTo>
                <a:lnTo>
                  <a:pt x="765" y="1"/>
                </a:lnTo>
                <a:lnTo>
                  <a:pt x="765" y="0"/>
                </a:lnTo>
                <a:lnTo>
                  <a:pt x="763" y="0"/>
                </a:lnTo>
                <a:lnTo>
                  <a:pt x="8" y="0"/>
                </a:lnTo>
                <a:lnTo>
                  <a:pt x="8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2" y="14"/>
                </a:lnTo>
                <a:lnTo>
                  <a:pt x="0" y="21"/>
                </a:lnTo>
                <a:lnTo>
                  <a:pt x="0" y="29"/>
                </a:lnTo>
                <a:lnTo>
                  <a:pt x="0" y="38"/>
                </a:lnTo>
                <a:lnTo>
                  <a:pt x="0" y="47"/>
                </a:lnTo>
                <a:lnTo>
                  <a:pt x="0" y="56"/>
                </a:lnTo>
                <a:lnTo>
                  <a:pt x="0" y="65"/>
                </a:lnTo>
                <a:lnTo>
                  <a:pt x="0" y="72"/>
                </a:lnTo>
                <a:lnTo>
                  <a:pt x="2" y="80"/>
                </a:lnTo>
                <a:lnTo>
                  <a:pt x="4" y="85"/>
                </a:lnTo>
                <a:lnTo>
                  <a:pt x="4" y="88"/>
                </a:lnTo>
                <a:lnTo>
                  <a:pt x="4" y="89"/>
                </a:lnTo>
                <a:lnTo>
                  <a:pt x="6" y="91"/>
                </a:lnTo>
                <a:lnTo>
                  <a:pt x="6" y="92"/>
                </a:lnTo>
                <a:lnTo>
                  <a:pt x="8" y="92"/>
                </a:lnTo>
                <a:lnTo>
                  <a:pt x="8" y="94"/>
                </a:lnTo>
                <a:lnTo>
                  <a:pt x="763" y="94"/>
                </a:lnTo>
                <a:lnTo>
                  <a:pt x="765" y="92"/>
                </a:lnTo>
                <a:lnTo>
                  <a:pt x="765" y="92"/>
                </a:lnTo>
                <a:lnTo>
                  <a:pt x="767" y="91"/>
                </a:lnTo>
                <a:lnTo>
                  <a:pt x="767" y="89"/>
                </a:lnTo>
                <a:lnTo>
                  <a:pt x="768" y="88"/>
                </a:lnTo>
                <a:lnTo>
                  <a:pt x="768" y="85"/>
                </a:lnTo>
                <a:lnTo>
                  <a:pt x="770" y="80"/>
                </a:lnTo>
                <a:lnTo>
                  <a:pt x="770" y="72"/>
                </a:lnTo>
                <a:lnTo>
                  <a:pt x="772" y="65"/>
                </a:lnTo>
                <a:lnTo>
                  <a:pt x="772" y="56"/>
                </a:lnTo>
                <a:lnTo>
                  <a:pt x="772" y="47"/>
                </a:lnTo>
                <a:lnTo>
                  <a:pt x="772" y="47"/>
                </a:lnTo>
              </a:path>
            </a:pathLst>
          </a:custGeom>
          <a:solidFill>
            <a:srgbClr val="FFCC66"/>
          </a:solidFill>
          <a:ln w="11113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5897" name="Freeform 57"/>
          <p:cNvSpPr>
            <a:spLocks/>
          </p:cNvSpPr>
          <p:nvPr/>
        </p:nvSpPr>
        <p:spPr bwMode="auto">
          <a:xfrm>
            <a:off x="6080125" y="5403850"/>
            <a:ext cx="1588" cy="28575"/>
          </a:xfrm>
          <a:custGeom>
            <a:avLst/>
            <a:gdLst>
              <a:gd name="T0" fmla="*/ 7 w 7"/>
              <a:gd name="T1" fmla="*/ 0 h 94"/>
              <a:gd name="T2" fmla="*/ 7 w 7"/>
              <a:gd name="T3" fmla="*/ 0 h 94"/>
              <a:gd name="T4" fmla="*/ 5 w 7"/>
              <a:gd name="T5" fmla="*/ 1 h 94"/>
              <a:gd name="T6" fmla="*/ 5 w 7"/>
              <a:gd name="T7" fmla="*/ 3 h 94"/>
              <a:gd name="T8" fmla="*/ 5 w 7"/>
              <a:gd name="T9" fmla="*/ 5 h 94"/>
              <a:gd name="T10" fmla="*/ 3 w 7"/>
              <a:gd name="T11" fmla="*/ 6 h 94"/>
              <a:gd name="T12" fmla="*/ 3 w 7"/>
              <a:gd name="T13" fmla="*/ 8 h 94"/>
              <a:gd name="T14" fmla="*/ 2 w 7"/>
              <a:gd name="T15" fmla="*/ 14 h 94"/>
              <a:gd name="T16" fmla="*/ 2 w 7"/>
              <a:gd name="T17" fmla="*/ 21 h 94"/>
              <a:gd name="T18" fmla="*/ 0 w 7"/>
              <a:gd name="T19" fmla="*/ 29 h 94"/>
              <a:gd name="T20" fmla="*/ 0 w 7"/>
              <a:gd name="T21" fmla="*/ 38 h 94"/>
              <a:gd name="T22" fmla="*/ 0 w 7"/>
              <a:gd name="T23" fmla="*/ 47 h 94"/>
              <a:gd name="T24" fmla="*/ 0 w 7"/>
              <a:gd name="T25" fmla="*/ 56 h 94"/>
              <a:gd name="T26" fmla="*/ 0 w 7"/>
              <a:gd name="T27" fmla="*/ 65 h 94"/>
              <a:gd name="T28" fmla="*/ 2 w 7"/>
              <a:gd name="T29" fmla="*/ 72 h 94"/>
              <a:gd name="T30" fmla="*/ 2 w 7"/>
              <a:gd name="T31" fmla="*/ 80 h 94"/>
              <a:gd name="T32" fmla="*/ 3 w 7"/>
              <a:gd name="T33" fmla="*/ 85 h 94"/>
              <a:gd name="T34" fmla="*/ 3 w 7"/>
              <a:gd name="T35" fmla="*/ 88 h 94"/>
              <a:gd name="T36" fmla="*/ 5 w 7"/>
              <a:gd name="T37" fmla="*/ 89 h 94"/>
              <a:gd name="T38" fmla="*/ 5 w 7"/>
              <a:gd name="T39" fmla="*/ 91 h 94"/>
              <a:gd name="T40" fmla="*/ 5 w 7"/>
              <a:gd name="T41" fmla="*/ 92 h 94"/>
              <a:gd name="T42" fmla="*/ 7 w 7"/>
              <a:gd name="T43" fmla="*/ 92 h 94"/>
              <a:gd name="T44" fmla="*/ 7 w 7"/>
              <a:gd name="T4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94">
                <a:moveTo>
                  <a:pt x="7" y="0"/>
                </a:moveTo>
                <a:lnTo>
                  <a:pt x="7" y="0"/>
                </a:lnTo>
                <a:lnTo>
                  <a:pt x="5" y="1"/>
                </a:lnTo>
                <a:lnTo>
                  <a:pt x="5" y="3"/>
                </a:lnTo>
                <a:lnTo>
                  <a:pt x="5" y="5"/>
                </a:lnTo>
                <a:lnTo>
                  <a:pt x="3" y="6"/>
                </a:lnTo>
                <a:lnTo>
                  <a:pt x="3" y="8"/>
                </a:lnTo>
                <a:lnTo>
                  <a:pt x="2" y="14"/>
                </a:lnTo>
                <a:lnTo>
                  <a:pt x="2" y="21"/>
                </a:lnTo>
                <a:lnTo>
                  <a:pt x="0" y="29"/>
                </a:lnTo>
                <a:lnTo>
                  <a:pt x="0" y="38"/>
                </a:lnTo>
                <a:lnTo>
                  <a:pt x="0" y="47"/>
                </a:lnTo>
                <a:lnTo>
                  <a:pt x="0" y="56"/>
                </a:lnTo>
                <a:lnTo>
                  <a:pt x="0" y="65"/>
                </a:lnTo>
                <a:lnTo>
                  <a:pt x="2" y="72"/>
                </a:lnTo>
                <a:lnTo>
                  <a:pt x="2" y="80"/>
                </a:lnTo>
                <a:lnTo>
                  <a:pt x="3" y="85"/>
                </a:lnTo>
                <a:lnTo>
                  <a:pt x="3" y="88"/>
                </a:lnTo>
                <a:lnTo>
                  <a:pt x="5" y="89"/>
                </a:lnTo>
                <a:lnTo>
                  <a:pt x="5" y="91"/>
                </a:lnTo>
                <a:lnTo>
                  <a:pt x="5" y="92"/>
                </a:lnTo>
                <a:lnTo>
                  <a:pt x="7" y="92"/>
                </a:lnTo>
                <a:lnTo>
                  <a:pt x="7" y="9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5898" name="Line 58"/>
          <p:cNvSpPr>
            <a:spLocks noChangeShapeType="1"/>
          </p:cNvSpPr>
          <p:nvPr/>
        </p:nvSpPr>
        <p:spPr bwMode="auto">
          <a:xfrm flipH="1">
            <a:off x="6007100" y="5394325"/>
            <a:ext cx="17463" cy="55563"/>
          </a:xfrm>
          <a:prstGeom prst="line">
            <a:avLst/>
          </a:prstGeom>
          <a:noFill/>
          <a:ln w="11113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1315899" name="AutoShape 59"/>
          <p:cNvCxnSpPr>
            <a:cxnSpLocks noChangeShapeType="1"/>
            <a:stCxn id="1315879" idx="1"/>
            <a:endCxn id="1315887" idx="22"/>
          </p:cNvCxnSpPr>
          <p:nvPr/>
        </p:nvCxnSpPr>
        <p:spPr bwMode="auto">
          <a:xfrm rot="5400000" flipH="1" flipV="1">
            <a:off x="4915694" y="5160169"/>
            <a:ext cx="73025" cy="731837"/>
          </a:xfrm>
          <a:prstGeom prst="curvedConnector3">
            <a:avLst>
              <a:gd name="adj1" fmla="val -310870"/>
            </a:avLst>
          </a:prstGeom>
          <a:noFill/>
          <a:ln w="127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5900" name="AutoShape 60"/>
          <p:cNvCxnSpPr>
            <a:cxnSpLocks noChangeShapeType="1"/>
          </p:cNvCxnSpPr>
          <p:nvPr/>
        </p:nvCxnSpPr>
        <p:spPr bwMode="auto">
          <a:xfrm rot="5400000" flipH="1" flipV="1">
            <a:off x="4784725" y="5133975"/>
            <a:ext cx="74613" cy="735013"/>
          </a:xfrm>
          <a:prstGeom prst="curvedConnector3">
            <a:avLst>
              <a:gd name="adj1" fmla="val -25000"/>
            </a:avLst>
          </a:prstGeom>
          <a:noFill/>
          <a:ln w="127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5901" name="AutoShape 61"/>
          <p:cNvCxnSpPr>
            <a:cxnSpLocks noChangeShapeType="1"/>
          </p:cNvCxnSpPr>
          <p:nvPr/>
        </p:nvCxnSpPr>
        <p:spPr bwMode="auto">
          <a:xfrm rot="5400000" flipH="1" flipV="1">
            <a:off x="4732338" y="5127625"/>
            <a:ext cx="74612" cy="731838"/>
          </a:xfrm>
          <a:prstGeom prst="curvedConnector3">
            <a:avLst>
              <a:gd name="adj1" fmla="val -25000"/>
            </a:avLst>
          </a:prstGeom>
          <a:noFill/>
          <a:ln w="127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5902" name="AutoShape 62"/>
          <p:cNvCxnSpPr>
            <a:cxnSpLocks noChangeShapeType="1"/>
          </p:cNvCxnSpPr>
          <p:nvPr/>
        </p:nvCxnSpPr>
        <p:spPr bwMode="auto">
          <a:xfrm rot="5400000" flipH="1" flipV="1">
            <a:off x="5612607" y="5110956"/>
            <a:ext cx="74612" cy="733425"/>
          </a:xfrm>
          <a:prstGeom prst="curvedConnector3">
            <a:avLst>
              <a:gd name="adj1" fmla="val -25000"/>
            </a:avLst>
          </a:prstGeom>
          <a:noFill/>
          <a:ln w="127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5903" name="AutoShape 63"/>
          <p:cNvCxnSpPr>
            <a:cxnSpLocks noChangeShapeType="1"/>
          </p:cNvCxnSpPr>
          <p:nvPr/>
        </p:nvCxnSpPr>
        <p:spPr bwMode="auto">
          <a:xfrm rot="5400000" flipH="1" flipV="1">
            <a:off x="5484020" y="5085556"/>
            <a:ext cx="74612" cy="733425"/>
          </a:xfrm>
          <a:prstGeom prst="curvedConnector3">
            <a:avLst>
              <a:gd name="adj1" fmla="val -25000"/>
            </a:avLst>
          </a:prstGeom>
          <a:noFill/>
          <a:ln w="127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5904" name="AutoShape 64"/>
          <p:cNvCxnSpPr>
            <a:cxnSpLocks noChangeShapeType="1"/>
          </p:cNvCxnSpPr>
          <p:nvPr/>
        </p:nvCxnSpPr>
        <p:spPr bwMode="auto">
          <a:xfrm rot="5400000" flipH="1" flipV="1">
            <a:off x="5432425" y="5078413"/>
            <a:ext cx="74613" cy="731837"/>
          </a:xfrm>
          <a:prstGeom prst="curvedConnector3">
            <a:avLst>
              <a:gd name="adj1" fmla="val -25000"/>
            </a:avLst>
          </a:prstGeom>
          <a:noFill/>
          <a:ln w="127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5905" name="AutoShape 65"/>
          <p:cNvSpPr>
            <a:spLocks noChangeArrowheads="1"/>
          </p:cNvSpPr>
          <p:nvPr/>
        </p:nvSpPr>
        <p:spPr bwMode="auto">
          <a:xfrm>
            <a:off x="4416425" y="5557838"/>
            <a:ext cx="104775" cy="127000"/>
          </a:xfrm>
          <a:prstGeom prst="can">
            <a:avLst>
              <a:gd name="adj" fmla="val 23945"/>
            </a:avLst>
          </a:prstGeom>
          <a:gradFill rotWithShape="0">
            <a:gsLst>
              <a:gs pos="0">
                <a:srgbClr val="5F5F5F"/>
              </a:gs>
              <a:gs pos="50000">
                <a:srgbClr val="5F5F5F">
                  <a:gamma/>
                  <a:tint val="0"/>
                  <a:invGamma/>
                </a:srgbClr>
              </a:gs>
              <a:gs pos="100000">
                <a:srgbClr val="5F5F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pic>
        <p:nvPicPr>
          <p:cNvPr id="1315906" name="Picture 66"/>
          <p:cNvPicPr>
            <a:picLocks noChangeAspect="1" noChangeArrowheads="1"/>
          </p:cNvPicPr>
          <p:nvPr/>
        </p:nvPicPr>
        <p:blipFill>
          <a:blip r:embed="rId2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5676900"/>
            <a:ext cx="9207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5907" name="Picture 67" descr="j0311334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5791200"/>
            <a:ext cx="7905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5908" name="Picture 68"/>
          <p:cNvPicPr>
            <a:picLocks noChangeAspect="1" noChangeArrowheads="1"/>
          </p:cNvPicPr>
          <p:nvPr/>
        </p:nvPicPr>
        <p:blipFill>
          <a:blip r:embed="rId2" cstate="print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735638"/>
            <a:ext cx="18875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5909" name="Line 69"/>
          <p:cNvSpPr>
            <a:spLocks noChangeShapeType="1"/>
          </p:cNvSpPr>
          <p:nvPr/>
        </p:nvSpPr>
        <p:spPr bwMode="auto">
          <a:xfrm flipV="1">
            <a:off x="2873375" y="4237038"/>
            <a:ext cx="1588" cy="390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15910" name="Line 70"/>
          <p:cNvSpPr>
            <a:spLocks noChangeShapeType="1"/>
          </p:cNvSpPr>
          <p:nvPr/>
        </p:nvSpPr>
        <p:spPr bwMode="auto">
          <a:xfrm flipV="1">
            <a:off x="3908425" y="4214813"/>
            <a:ext cx="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15911" name="Rectangle 71"/>
          <p:cNvSpPr>
            <a:spLocks noChangeArrowheads="1"/>
          </p:cNvSpPr>
          <p:nvPr/>
        </p:nvSpPr>
        <p:spPr bwMode="auto">
          <a:xfrm>
            <a:off x="3409950" y="4737100"/>
            <a:ext cx="1198563" cy="40640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Feeder</a:t>
            </a:r>
          </a:p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Automation </a:t>
            </a:r>
          </a:p>
        </p:txBody>
      </p:sp>
      <p:sp>
        <p:nvSpPr>
          <p:cNvPr id="1315912" name="Line 72"/>
          <p:cNvSpPr>
            <a:spLocks noChangeShapeType="1"/>
          </p:cNvSpPr>
          <p:nvPr/>
        </p:nvSpPr>
        <p:spPr bwMode="auto">
          <a:xfrm>
            <a:off x="839788" y="3052763"/>
            <a:ext cx="3175" cy="904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9" tIns="37055" rIns="74109" bIns="37055" anchor="ctr"/>
          <a:lstStyle/>
          <a:p>
            <a:endParaRPr lang="es-ES"/>
          </a:p>
        </p:txBody>
      </p:sp>
      <p:sp>
        <p:nvSpPr>
          <p:cNvPr id="1315913" name="Rectangle 73"/>
          <p:cNvSpPr>
            <a:spLocks noChangeArrowheads="1"/>
          </p:cNvSpPr>
          <p:nvPr/>
        </p:nvSpPr>
        <p:spPr bwMode="auto">
          <a:xfrm>
            <a:off x="279400" y="2420938"/>
            <a:ext cx="2455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l" defTabSz="762000">
              <a:lnSpc>
                <a:spcPct val="90000"/>
              </a:lnSpc>
              <a:buClr>
                <a:srgbClr val="FF0000"/>
              </a:buClr>
              <a:buSzPct val="120000"/>
            </a:pPr>
            <a:r>
              <a:rPr lang="en-US" sz="1400">
                <a:solidFill>
                  <a:srgbClr val="333333"/>
                </a:solidFill>
                <a:latin typeface="Arial Narrow" pitchFamily="34" charset="0"/>
              </a:rPr>
              <a:t>Gestión de recursos de Potencia</a:t>
            </a:r>
          </a:p>
        </p:txBody>
      </p:sp>
      <p:sp>
        <p:nvSpPr>
          <p:cNvPr id="1315914" name="Line 74"/>
          <p:cNvSpPr>
            <a:spLocks noChangeShapeType="1"/>
          </p:cNvSpPr>
          <p:nvPr/>
        </p:nvSpPr>
        <p:spPr bwMode="auto">
          <a:xfrm>
            <a:off x="1652588" y="3038475"/>
            <a:ext cx="3175" cy="2159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9" tIns="37055" rIns="74109" bIns="37055" anchor="ctr"/>
          <a:lstStyle/>
          <a:p>
            <a:endParaRPr lang="es-ES"/>
          </a:p>
        </p:txBody>
      </p:sp>
      <p:sp>
        <p:nvSpPr>
          <p:cNvPr id="1315915" name="Line 75"/>
          <p:cNvSpPr>
            <a:spLocks noChangeShapeType="1"/>
          </p:cNvSpPr>
          <p:nvPr/>
        </p:nvSpPr>
        <p:spPr bwMode="auto">
          <a:xfrm flipH="1">
            <a:off x="2551113" y="3017838"/>
            <a:ext cx="3175" cy="2428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9" tIns="37055" rIns="74109" bIns="37055" anchor="ctr"/>
          <a:lstStyle/>
          <a:p>
            <a:endParaRPr lang="es-ES"/>
          </a:p>
        </p:txBody>
      </p:sp>
      <p:sp>
        <p:nvSpPr>
          <p:cNvPr id="1315916" name="Rectangle 76"/>
          <p:cNvSpPr>
            <a:spLocks noChangeArrowheads="1"/>
          </p:cNvSpPr>
          <p:nvPr/>
        </p:nvSpPr>
        <p:spPr bwMode="auto">
          <a:xfrm>
            <a:off x="423863" y="2678113"/>
            <a:ext cx="808037" cy="376237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Planning &amp;</a:t>
            </a:r>
          </a:p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Forecasting</a:t>
            </a:r>
          </a:p>
        </p:txBody>
      </p:sp>
      <p:sp>
        <p:nvSpPr>
          <p:cNvPr id="1315917" name="Rectangle 77"/>
          <p:cNvSpPr>
            <a:spLocks noChangeArrowheads="1"/>
          </p:cNvSpPr>
          <p:nvPr/>
        </p:nvSpPr>
        <p:spPr bwMode="auto">
          <a:xfrm>
            <a:off x="1290638" y="2678113"/>
            <a:ext cx="836612" cy="376237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Scheduling</a:t>
            </a:r>
          </a:p>
        </p:txBody>
      </p:sp>
      <p:sp>
        <p:nvSpPr>
          <p:cNvPr id="1315918" name="Rectangle 78"/>
          <p:cNvSpPr>
            <a:spLocks noChangeArrowheads="1"/>
          </p:cNvSpPr>
          <p:nvPr/>
        </p:nvSpPr>
        <p:spPr bwMode="auto">
          <a:xfrm>
            <a:off x="2227263" y="3192463"/>
            <a:ext cx="890587" cy="37465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Settlements</a:t>
            </a:r>
          </a:p>
        </p:txBody>
      </p:sp>
      <p:sp>
        <p:nvSpPr>
          <p:cNvPr id="1315919" name="Rectangle 79"/>
          <p:cNvSpPr>
            <a:spLocks noChangeArrowheads="1"/>
          </p:cNvSpPr>
          <p:nvPr/>
        </p:nvSpPr>
        <p:spPr bwMode="auto">
          <a:xfrm>
            <a:off x="2193925" y="2682875"/>
            <a:ext cx="892175" cy="37465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Trading &amp;</a:t>
            </a:r>
          </a:p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Contracts</a:t>
            </a:r>
          </a:p>
        </p:txBody>
      </p:sp>
      <p:sp>
        <p:nvSpPr>
          <p:cNvPr id="1315920" name="Rectangle 80"/>
          <p:cNvSpPr>
            <a:spLocks noChangeArrowheads="1"/>
          </p:cNvSpPr>
          <p:nvPr/>
        </p:nvSpPr>
        <p:spPr bwMode="auto">
          <a:xfrm>
            <a:off x="1255713" y="3192463"/>
            <a:ext cx="892175" cy="37465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Resource</a:t>
            </a:r>
          </a:p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Dispatch</a:t>
            </a:r>
          </a:p>
        </p:txBody>
      </p:sp>
      <p:sp>
        <p:nvSpPr>
          <p:cNvPr id="1315921" name="AutoShape 81"/>
          <p:cNvSpPr>
            <a:spLocks noChangeArrowheads="1"/>
          </p:cNvSpPr>
          <p:nvPr/>
        </p:nvSpPr>
        <p:spPr bwMode="auto">
          <a:xfrm rot="-5400000">
            <a:off x="2058988" y="1585912"/>
            <a:ext cx="44450" cy="3076575"/>
          </a:xfrm>
          <a:prstGeom prst="can">
            <a:avLst>
              <a:gd name="adj" fmla="val 191941"/>
            </a:avLst>
          </a:prstGeom>
          <a:gradFill rotWithShape="0">
            <a:gsLst>
              <a:gs pos="0">
                <a:srgbClr val="CCFF66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endParaRPr lang="es-ES"/>
          </a:p>
        </p:txBody>
      </p:sp>
      <p:sp>
        <p:nvSpPr>
          <p:cNvPr id="1315922" name="Rectangle 82"/>
          <p:cNvSpPr>
            <a:spLocks noChangeArrowheads="1"/>
          </p:cNvSpPr>
          <p:nvPr/>
        </p:nvSpPr>
        <p:spPr bwMode="auto">
          <a:xfrm>
            <a:off x="2476500" y="1938338"/>
            <a:ext cx="877888" cy="250825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SCADA</a:t>
            </a:r>
          </a:p>
        </p:txBody>
      </p:sp>
      <p:sp>
        <p:nvSpPr>
          <p:cNvPr id="1315923" name="Rectangle 83"/>
          <p:cNvSpPr>
            <a:spLocks noChangeArrowheads="1"/>
          </p:cNvSpPr>
          <p:nvPr/>
        </p:nvSpPr>
        <p:spPr bwMode="auto">
          <a:xfrm>
            <a:off x="1827213" y="1941513"/>
            <a:ext cx="587375" cy="242887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DSM</a:t>
            </a:r>
          </a:p>
        </p:txBody>
      </p:sp>
      <p:sp>
        <p:nvSpPr>
          <p:cNvPr id="1315924" name="Text Box 84"/>
          <p:cNvSpPr txBox="1">
            <a:spLocks noChangeArrowheads="1"/>
          </p:cNvSpPr>
          <p:nvPr/>
        </p:nvSpPr>
        <p:spPr bwMode="auto">
          <a:xfrm>
            <a:off x="1190625" y="1644650"/>
            <a:ext cx="90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5" tIns="45708" rIns="91415" bIns="45708">
            <a:spAutoFit/>
          </a:bodyPr>
          <a:lstStyle>
            <a:lvl1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solidFill>
                  <a:srgbClr val="333333"/>
                </a:solidFill>
                <a:latin typeface="Arial Narrow" pitchFamily="34" charset="0"/>
              </a:rPr>
              <a:t>Operación</a:t>
            </a:r>
          </a:p>
        </p:txBody>
      </p:sp>
      <p:sp>
        <p:nvSpPr>
          <p:cNvPr id="1315925" name="AutoShape 85"/>
          <p:cNvSpPr>
            <a:spLocks noChangeArrowheads="1"/>
          </p:cNvSpPr>
          <p:nvPr/>
        </p:nvSpPr>
        <p:spPr bwMode="auto">
          <a:xfrm rot="-5400000">
            <a:off x="2372518" y="1173957"/>
            <a:ext cx="42863" cy="2190750"/>
          </a:xfrm>
          <a:prstGeom prst="can">
            <a:avLst>
              <a:gd name="adj" fmla="val 141737"/>
            </a:avLst>
          </a:prstGeom>
          <a:gradFill rotWithShape="0">
            <a:gsLst>
              <a:gs pos="0">
                <a:srgbClr val="CCFF66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808080"/>
            </a:solidFill>
            <a:round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endParaRPr lang="es-ES"/>
          </a:p>
        </p:txBody>
      </p:sp>
      <p:sp>
        <p:nvSpPr>
          <p:cNvPr id="1315926" name="Rectangle 86"/>
          <p:cNvSpPr>
            <a:spLocks noChangeArrowheads="1"/>
          </p:cNvSpPr>
          <p:nvPr/>
        </p:nvSpPr>
        <p:spPr bwMode="auto">
          <a:xfrm>
            <a:off x="3451225" y="1243013"/>
            <a:ext cx="1524000" cy="296862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Executive Dashboards</a:t>
            </a:r>
          </a:p>
        </p:txBody>
      </p:sp>
      <p:sp>
        <p:nvSpPr>
          <p:cNvPr id="1315927" name="Text Box 87"/>
          <p:cNvSpPr txBox="1">
            <a:spLocks noChangeArrowheads="1"/>
          </p:cNvSpPr>
          <p:nvPr/>
        </p:nvSpPr>
        <p:spPr bwMode="auto">
          <a:xfrm>
            <a:off x="6904038" y="2767013"/>
            <a:ext cx="189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5" tIns="45708" rIns="91415" bIns="45708">
            <a:spAutoFit/>
          </a:bodyPr>
          <a:lstStyle>
            <a:lvl1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solidFill>
                  <a:srgbClr val="333333"/>
                </a:solidFill>
                <a:latin typeface="Arial Narrow" pitchFamily="34" charset="0"/>
              </a:rPr>
              <a:t>Servicios al Consumidor</a:t>
            </a:r>
          </a:p>
        </p:txBody>
      </p:sp>
      <p:grpSp>
        <p:nvGrpSpPr>
          <p:cNvPr id="1315928" name="Group 88"/>
          <p:cNvGrpSpPr>
            <a:grpSpLocks/>
          </p:cNvGrpSpPr>
          <p:nvPr/>
        </p:nvGrpSpPr>
        <p:grpSpPr bwMode="auto">
          <a:xfrm>
            <a:off x="4756150" y="3040063"/>
            <a:ext cx="3595688" cy="381000"/>
            <a:chOff x="2841" y="2188"/>
            <a:chExt cx="2265" cy="240"/>
          </a:xfrm>
        </p:grpSpPr>
        <p:sp>
          <p:nvSpPr>
            <p:cNvPr id="1315929" name="Line 89"/>
            <p:cNvSpPr>
              <a:spLocks noChangeShapeType="1"/>
            </p:cNvSpPr>
            <p:nvPr/>
          </p:nvSpPr>
          <p:spPr bwMode="auto">
            <a:xfrm>
              <a:off x="4386" y="2364"/>
              <a:ext cx="1" cy="3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endParaRPr lang="es-ES"/>
            </a:p>
          </p:txBody>
        </p:sp>
        <p:sp>
          <p:nvSpPr>
            <p:cNvPr id="1315930" name="Line 90"/>
            <p:cNvSpPr>
              <a:spLocks noChangeShapeType="1"/>
            </p:cNvSpPr>
            <p:nvPr/>
          </p:nvSpPr>
          <p:spPr bwMode="auto">
            <a:xfrm flipH="1">
              <a:off x="3380" y="2358"/>
              <a:ext cx="1" cy="4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endParaRPr lang="es-ES"/>
            </a:p>
          </p:txBody>
        </p:sp>
        <p:sp>
          <p:nvSpPr>
            <p:cNvPr id="1315931" name="Line 91"/>
            <p:cNvSpPr>
              <a:spLocks noChangeShapeType="1"/>
            </p:cNvSpPr>
            <p:nvPr/>
          </p:nvSpPr>
          <p:spPr bwMode="auto">
            <a:xfrm>
              <a:off x="3833" y="2367"/>
              <a:ext cx="1" cy="4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endParaRPr lang="es-ES"/>
            </a:p>
          </p:txBody>
        </p:sp>
        <p:sp>
          <p:nvSpPr>
            <p:cNvPr id="1315932" name="Line 92"/>
            <p:cNvSpPr>
              <a:spLocks noChangeShapeType="1"/>
            </p:cNvSpPr>
            <p:nvPr/>
          </p:nvSpPr>
          <p:spPr bwMode="auto">
            <a:xfrm>
              <a:off x="4918" y="2363"/>
              <a:ext cx="1" cy="5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endParaRPr lang="es-ES"/>
            </a:p>
          </p:txBody>
        </p:sp>
        <p:sp>
          <p:nvSpPr>
            <p:cNvPr id="1315933" name="Rectangle 93"/>
            <p:cNvSpPr>
              <a:spLocks noChangeArrowheads="1"/>
            </p:cNvSpPr>
            <p:nvPr/>
          </p:nvSpPr>
          <p:spPr bwMode="auto">
            <a:xfrm>
              <a:off x="3224" y="2188"/>
              <a:ext cx="365" cy="177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pPr defTabSz="912813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latin typeface="Arial Narrow" pitchFamily="34" charset="0"/>
                </a:rPr>
                <a:t>MDMS</a:t>
              </a:r>
            </a:p>
          </p:txBody>
        </p:sp>
        <p:sp>
          <p:nvSpPr>
            <p:cNvPr id="1315934" name="Rectangle 94"/>
            <p:cNvSpPr>
              <a:spLocks noChangeArrowheads="1"/>
            </p:cNvSpPr>
            <p:nvPr/>
          </p:nvSpPr>
          <p:spPr bwMode="auto">
            <a:xfrm>
              <a:off x="3670" y="2188"/>
              <a:ext cx="370" cy="17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pPr defTabSz="912813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latin typeface="Arial Narrow" pitchFamily="34" charset="0"/>
                </a:rPr>
                <a:t>CIS</a:t>
              </a:r>
            </a:p>
          </p:txBody>
        </p:sp>
        <p:sp>
          <p:nvSpPr>
            <p:cNvPr id="1315935" name="Rectangle 95"/>
            <p:cNvSpPr>
              <a:spLocks noChangeArrowheads="1"/>
            </p:cNvSpPr>
            <p:nvPr/>
          </p:nvSpPr>
          <p:spPr bwMode="auto">
            <a:xfrm>
              <a:off x="4746" y="2188"/>
              <a:ext cx="360" cy="182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pPr defTabSz="912813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latin typeface="Arial Narrow" pitchFamily="34" charset="0"/>
                </a:rPr>
                <a:t>Billing</a:t>
              </a:r>
            </a:p>
          </p:txBody>
        </p:sp>
        <p:sp>
          <p:nvSpPr>
            <p:cNvPr id="1315936" name="Rectangle 96"/>
            <p:cNvSpPr>
              <a:spLocks noChangeArrowheads="1"/>
            </p:cNvSpPr>
            <p:nvPr/>
          </p:nvSpPr>
          <p:spPr bwMode="auto">
            <a:xfrm>
              <a:off x="4117" y="2188"/>
              <a:ext cx="571" cy="182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pPr defTabSz="912813">
                <a:lnSpc>
                  <a:spcPct val="80000"/>
                </a:lnSpc>
              </a:pPr>
              <a:r>
                <a:rPr lang="en-US" sz="1400">
                  <a:solidFill>
                    <a:schemeClr val="tx1"/>
                  </a:solidFill>
                  <a:latin typeface="Arial Narrow" pitchFamily="34" charset="0"/>
                </a:rPr>
                <a:t>Call Center</a:t>
              </a:r>
            </a:p>
          </p:txBody>
        </p:sp>
        <p:sp>
          <p:nvSpPr>
            <p:cNvPr id="1315937" name="AutoShape 97"/>
            <p:cNvSpPr>
              <a:spLocks noChangeArrowheads="1"/>
            </p:cNvSpPr>
            <p:nvPr/>
          </p:nvSpPr>
          <p:spPr bwMode="auto">
            <a:xfrm rot="-5400000">
              <a:off x="3910" y="1332"/>
              <a:ext cx="27" cy="2166"/>
            </a:xfrm>
            <a:prstGeom prst="can">
              <a:avLst>
                <a:gd name="adj" fmla="val 222468"/>
              </a:avLst>
            </a:prstGeom>
            <a:gradFill rotWithShape="0">
              <a:gsLst>
                <a:gs pos="0">
                  <a:srgbClr val="CCFF99"/>
                </a:gs>
                <a:gs pos="100000">
                  <a:srgbClr val="66FF66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808080"/>
              </a:solidFill>
              <a:round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wrap="none" lIns="91415" tIns="45708" rIns="91415" bIns="45708" anchor="ctr"/>
            <a:lstStyle/>
            <a:p>
              <a:endParaRPr lang="es-ES"/>
            </a:p>
          </p:txBody>
        </p:sp>
      </p:grpSp>
      <p:sp>
        <p:nvSpPr>
          <p:cNvPr id="1315938" name="Cloud"/>
          <p:cNvSpPr>
            <a:spLocks noChangeAspect="1" noEditPoints="1" noChangeArrowheads="1"/>
          </p:cNvSpPr>
          <p:nvPr/>
        </p:nvSpPr>
        <p:spPr bwMode="auto">
          <a:xfrm rot="10800000" flipH="1">
            <a:off x="3203848" y="1700213"/>
            <a:ext cx="2088877" cy="1905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8080"/>
                  </a:outerShdw>
                </a:effectLst>
              </a14:hiddenEffects>
            </a:ext>
          </a:extLst>
        </p:spPr>
        <p:txBody>
          <a:bodyPr rot="10800000" lIns="91415" tIns="45708" rIns="91415" bIns="45708" anchor="ctr"/>
          <a:lstStyle/>
          <a:p>
            <a:pPr defTabSz="912813"/>
            <a:r>
              <a:rPr lang="en-US" sz="1800" dirty="0" err="1">
                <a:solidFill>
                  <a:srgbClr val="000066"/>
                </a:solidFill>
                <a:latin typeface="Arial Narrow" pitchFamily="34" charset="0"/>
              </a:rPr>
              <a:t>Integración</a:t>
            </a:r>
            <a:endParaRPr lang="en-US" sz="1800" dirty="0">
              <a:solidFill>
                <a:srgbClr val="000066"/>
              </a:solidFill>
              <a:latin typeface="Arial Narrow" pitchFamily="34" charset="0"/>
            </a:endParaRPr>
          </a:p>
          <a:p>
            <a:pPr defTabSz="912813"/>
            <a:r>
              <a:rPr lang="en-US" sz="1800" dirty="0">
                <a:solidFill>
                  <a:srgbClr val="000066"/>
                </a:solidFill>
                <a:latin typeface="Arial Narrow" pitchFamily="34" charset="0"/>
              </a:rPr>
              <a:t>Información</a:t>
            </a:r>
          </a:p>
          <a:p>
            <a:pPr defTabSz="912813"/>
            <a:r>
              <a:rPr lang="en-US" sz="1800" dirty="0" err="1">
                <a:solidFill>
                  <a:srgbClr val="000066"/>
                </a:solidFill>
                <a:latin typeface="Arial Narrow" pitchFamily="34" charset="0"/>
              </a:rPr>
              <a:t>Empresarial</a:t>
            </a:r>
            <a:endParaRPr lang="en-US" sz="18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315939" name="Rectangle 99"/>
          <p:cNvSpPr>
            <a:spLocks noChangeArrowheads="1"/>
          </p:cNvSpPr>
          <p:nvPr/>
        </p:nvSpPr>
        <p:spPr bwMode="auto">
          <a:xfrm>
            <a:off x="1471613" y="4694238"/>
            <a:ext cx="1309687" cy="40640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Plant </a:t>
            </a:r>
          </a:p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Controls </a:t>
            </a:r>
          </a:p>
        </p:txBody>
      </p:sp>
      <p:sp>
        <p:nvSpPr>
          <p:cNvPr id="1315940" name="Rectangle 100"/>
          <p:cNvSpPr>
            <a:spLocks noChangeArrowheads="1"/>
          </p:cNvSpPr>
          <p:nvPr/>
        </p:nvSpPr>
        <p:spPr bwMode="auto">
          <a:xfrm>
            <a:off x="2355850" y="4475163"/>
            <a:ext cx="1309688" cy="40640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Substation </a:t>
            </a:r>
          </a:p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Automation </a:t>
            </a:r>
          </a:p>
        </p:txBody>
      </p:sp>
      <p:grpSp>
        <p:nvGrpSpPr>
          <p:cNvPr id="1315941" name="Group 101"/>
          <p:cNvGrpSpPr>
            <a:grpSpLocks/>
          </p:cNvGrpSpPr>
          <p:nvPr/>
        </p:nvGrpSpPr>
        <p:grpSpPr bwMode="auto">
          <a:xfrm>
            <a:off x="574675" y="4445000"/>
            <a:ext cx="460375" cy="720725"/>
            <a:chOff x="3024" y="816"/>
            <a:chExt cx="234" cy="398"/>
          </a:xfrm>
        </p:grpSpPr>
        <p:grpSp>
          <p:nvGrpSpPr>
            <p:cNvPr id="1315942" name="Group 102"/>
            <p:cNvGrpSpPr>
              <a:grpSpLocks/>
            </p:cNvGrpSpPr>
            <p:nvPr/>
          </p:nvGrpSpPr>
          <p:grpSpPr bwMode="auto">
            <a:xfrm flipH="1">
              <a:off x="3103" y="1056"/>
              <a:ext cx="66" cy="74"/>
              <a:chOff x="2319" y="2674"/>
              <a:chExt cx="583" cy="349"/>
            </a:xfrm>
          </p:grpSpPr>
          <p:sp>
            <p:nvSpPr>
              <p:cNvPr id="1315943" name="Freeform 103"/>
              <p:cNvSpPr>
                <a:spLocks/>
              </p:cNvSpPr>
              <p:nvPr/>
            </p:nvSpPr>
            <p:spPr bwMode="auto">
              <a:xfrm>
                <a:off x="2319" y="3007"/>
                <a:ext cx="583" cy="16"/>
              </a:xfrm>
              <a:custGeom>
                <a:avLst/>
                <a:gdLst>
                  <a:gd name="T0" fmla="*/ 0 w 583"/>
                  <a:gd name="T1" fmla="*/ 0 h 16"/>
                  <a:gd name="T2" fmla="*/ 583 w 583"/>
                  <a:gd name="T3" fmla="*/ 0 h 16"/>
                  <a:gd name="T4" fmla="*/ 433 w 583"/>
                  <a:gd name="T5" fmla="*/ 16 h 16"/>
                  <a:gd name="T6" fmla="*/ 166 w 583"/>
                  <a:gd name="T7" fmla="*/ 16 h 16"/>
                  <a:gd name="T8" fmla="*/ 0 w 58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16">
                    <a:moveTo>
                      <a:pt x="0" y="0"/>
                    </a:moveTo>
                    <a:lnTo>
                      <a:pt x="583" y="0"/>
                    </a:lnTo>
                    <a:lnTo>
                      <a:pt x="433" y="16"/>
                    </a:lnTo>
                    <a:lnTo>
                      <a:pt x="166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5944" name="Freeform 104"/>
              <p:cNvSpPr>
                <a:spLocks/>
              </p:cNvSpPr>
              <p:nvPr/>
            </p:nvSpPr>
            <p:spPr bwMode="auto">
              <a:xfrm>
                <a:off x="2370" y="2674"/>
                <a:ext cx="465" cy="17"/>
              </a:xfrm>
              <a:custGeom>
                <a:avLst/>
                <a:gdLst>
                  <a:gd name="T0" fmla="*/ 0 w 465"/>
                  <a:gd name="T1" fmla="*/ 17 h 17"/>
                  <a:gd name="T2" fmla="*/ 115 w 465"/>
                  <a:gd name="T3" fmla="*/ 0 h 17"/>
                  <a:gd name="T4" fmla="*/ 465 w 465"/>
                  <a:gd name="T5" fmla="*/ 0 h 17"/>
                  <a:gd name="T6" fmla="*/ 348 w 465"/>
                  <a:gd name="T7" fmla="*/ 17 h 17"/>
                  <a:gd name="T8" fmla="*/ 0 w 46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17">
                    <a:moveTo>
                      <a:pt x="0" y="17"/>
                    </a:moveTo>
                    <a:lnTo>
                      <a:pt x="115" y="0"/>
                    </a:lnTo>
                    <a:lnTo>
                      <a:pt x="465" y="0"/>
                    </a:lnTo>
                    <a:lnTo>
                      <a:pt x="348" y="17"/>
                    </a:lnTo>
                    <a:lnTo>
                      <a:pt x="0" y="17"/>
                    </a:lnTo>
                  </a:path>
                </a:pathLst>
              </a:custGeom>
              <a:noFill/>
              <a:ln w="3175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15945" name="Group 105"/>
            <p:cNvGrpSpPr>
              <a:grpSpLocks/>
            </p:cNvGrpSpPr>
            <p:nvPr/>
          </p:nvGrpSpPr>
          <p:grpSpPr bwMode="auto">
            <a:xfrm flipH="1">
              <a:off x="3093" y="1056"/>
              <a:ext cx="82" cy="158"/>
              <a:chOff x="2269" y="2674"/>
              <a:chExt cx="716" cy="749"/>
            </a:xfrm>
          </p:grpSpPr>
          <p:sp>
            <p:nvSpPr>
              <p:cNvPr id="1315946" name="Line 106"/>
              <p:cNvSpPr>
                <a:spLocks noChangeShapeType="1"/>
              </p:cNvSpPr>
              <p:nvPr/>
            </p:nvSpPr>
            <p:spPr bwMode="auto">
              <a:xfrm flipH="1">
                <a:off x="2269" y="2691"/>
                <a:ext cx="100" cy="699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5947" name="Line 107"/>
              <p:cNvSpPr>
                <a:spLocks noChangeShapeType="1"/>
              </p:cNvSpPr>
              <p:nvPr/>
            </p:nvSpPr>
            <p:spPr bwMode="auto">
              <a:xfrm flipH="1">
                <a:off x="2435" y="2691"/>
                <a:ext cx="50" cy="699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5948" name="Line 108"/>
              <p:cNvSpPr>
                <a:spLocks noChangeShapeType="1"/>
              </p:cNvSpPr>
              <p:nvPr/>
            </p:nvSpPr>
            <p:spPr bwMode="auto">
              <a:xfrm>
                <a:off x="2718" y="2691"/>
                <a:ext cx="83" cy="732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5949" name="Line 109"/>
              <p:cNvSpPr>
                <a:spLocks noChangeShapeType="1"/>
              </p:cNvSpPr>
              <p:nvPr/>
            </p:nvSpPr>
            <p:spPr bwMode="auto">
              <a:xfrm>
                <a:off x="2835" y="2674"/>
                <a:ext cx="150" cy="732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315950" name="Line 110"/>
            <p:cNvSpPr>
              <a:spLocks noChangeShapeType="1"/>
            </p:cNvSpPr>
            <p:nvPr/>
          </p:nvSpPr>
          <p:spPr bwMode="auto">
            <a:xfrm>
              <a:off x="3122" y="1060"/>
              <a:ext cx="30" cy="66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51" name="Freeform 111"/>
            <p:cNvSpPr>
              <a:spLocks/>
            </p:cNvSpPr>
            <p:nvPr/>
          </p:nvSpPr>
          <p:spPr bwMode="auto">
            <a:xfrm flipH="1">
              <a:off x="3103" y="1056"/>
              <a:ext cx="49" cy="151"/>
            </a:xfrm>
            <a:custGeom>
              <a:avLst/>
              <a:gdLst>
                <a:gd name="T0" fmla="*/ 0 w 424"/>
                <a:gd name="T1" fmla="*/ 111 h 716"/>
                <a:gd name="T2" fmla="*/ 90 w 424"/>
                <a:gd name="T3" fmla="*/ 0 h 716"/>
                <a:gd name="T4" fmla="*/ 424 w 424"/>
                <a:gd name="T5" fmla="*/ 332 h 716"/>
                <a:gd name="T6" fmla="*/ 291 w 424"/>
                <a:gd name="T7" fmla="*/ 483 h 716"/>
                <a:gd name="T8" fmla="*/ 191 w 424"/>
                <a:gd name="T9" fmla="*/ 716 h 716"/>
                <a:gd name="T10" fmla="*/ 90 w 424"/>
                <a:gd name="T11" fmla="*/ 499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" h="716">
                  <a:moveTo>
                    <a:pt x="0" y="111"/>
                  </a:moveTo>
                  <a:lnTo>
                    <a:pt x="90" y="0"/>
                  </a:lnTo>
                  <a:lnTo>
                    <a:pt x="424" y="332"/>
                  </a:lnTo>
                  <a:lnTo>
                    <a:pt x="291" y="483"/>
                  </a:lnTo>
                  <a:lnTo>
                    <a:pt x="191" y="716"/>
                  </a:lnTo>
                  <a:lnTo>
                    <a:pt x="90" y="49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52" name="Freeform 112"/>
            <p:cNvSpPr>
              <a:spLocks/>
            </p:cNvSpPr>
            <p:nvPr/>
          </p:nvSpPr>
          <p:spPr bwMode="auto">
            <a:xfrm flipH="1">
              <a:off x="3130" y="1161"/>
              <a:ext cx="21" cy="46"/>
            </a:xfrm>
            <a:custGeom>
              <a:avLst/>
              <a:gdLst>
                <a:gd name="T0" fmla="*/ 0 w 184"/>
                <a:gd name="T1" fmla="*/ 0 h 217"/>
                <a:gd name="T2" fmla="*/ 83 w 184"/>
                <a:gd name="T3" fmla="*/ 217 h 217"/>
                <a:gd name="T4" fmla="*/ 184 w 184"/>
                <a:gd name="T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217">
                  <a:moveTo>
                    <a:pt x="0" y="0"/>
                  </a:moveTo>
                  <a:lnTo>
                    <a:pt x="83" y="217"/>
                  </a:lnTo>
                  <a:lnTo>
                    <a:pt x="184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53" name="Freeform 113"/>
            <p:cNvSpPr>
              <a:spLocks/>
            </p:cNvSpPr>
            <p:nvPr/>
          </p:nvSpPr>
          <p:spPr bwMode="auto">
            <a:xfrm flipH="1">
              <a:off x="3122" y="1060"/>
              <a:ext cx="51" cy="144"/>
            </a:xfrm>
            <a:custGeom>
              <a:avLst/>
              <a:gdLst>
                <a:gd name="T0" fmla="*/ 57 w 433"/>
                <a:gd name="T1" fmla="*/ 682 h 682"/>
                <a:gd name="T2" fmla="*/ 0 w 433"/>
                <a:gd name="T3" fmla="*/ 514 h 682"/>
                <a:gd name="T4" fmla="*/ 107 w 433"/>
                <a:gd name="T5" fmla="*/ 398 h 682"/>
                <a:gd name="T6" fmla="*/ 24 w 433"/>
                <a:gd name="T7" fmla="*/ 316 h 682"/>
                <a:gd name="T8" fmla="*/ 340 w 433"/>
                <a:gd name="T9" fmla="*/ 0 h 682"/>
                <a:gd name="T10" fmla="*/ 433 w 433"/>
                <a:gd name="T11" fmla="*/ 95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682">
                  <a:moveTo>
                    <a:pt x="57" y="682"/>
                  </a:moveTo>
                  <a:lnTo>
                    <a:pt x="0" y="514"/>
                  </a:lnTo>
                  <a:lnTo>
                    <a:pt x="107" y="398"/>
                  </a:lnTo>
                  <a:lnTo>
                    <a:pt x="24" y="316"/>
                  </a:lnTo>
                  <a:lnTo>
                    <a:pt x="340" y="0"/>
                  </a:lnTo>
                  <a:lnTo>
                    <a:pt x="433" y="9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54" name="Line 114"/>
            <p:cNvSpPr>
              <a:spLocks noChangeShapeType="1"/>
            </p:cNvSpPr>
            <p:nvPr/>
          </p:nvSpPr>
          <p:spPr bwMode="auto">
            <a:xfrm flipH="1">
              <a:off x="3099" y="1161"/>
              <a:ext cx="73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55" name="Line 115"/>
            <p:cNvSpPr>
              <a:spLocks noChangeShapeType="1"/>
            </p:cNvSpPr>
            <p:nvPr/>
          </p:nvSpPr>
          <p:spPr bwMode="auto">
            <a:xfrm flipH="1">
              <a:off x="3141" y="1103"/>
              <a:ext cx="15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56" name="Line 116"/>
            <p:cNvSpPr>
              <a:spLocks noChangeShapeType="1"/>
            </p:cNvSpPr>
            <p:nvPr/>
          </p:nvSpPr>
          <p:spPr bwMode="auto">
            <a:xfrm flipH="1">
              <a:off x="3121" y="1103"/>
              <a:ext cx="10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57" name="Freeform 117"/>
            <p:cNvSpPr>
              <a:spLocks/>
            </p:cNvSpPr>
            <p:nvPr/>
          </p:nvSpPr>
          <p:spPr bwMode="auto">
            <a:xfrm flipH="1">
              <a:off x="3162" y="1183"/>
              <a:ext cx="13" cy="24"/>
            </a:xfrm>
            <a:custGeom>
              <a:avLst/>
              <a:gdLst>
                <a:gd name="T0" fmla="*/ 17 w 116"/>
                <a:gd name="T1" fmla="*/ 0 h 117"/>
                <a:gd name="T2" fmla="*/ 116 w 116"/>
                <a:gd name="T3" fmla="*/ 0 h 117"/>
                <a:gd name="T4" fmla="*/ 0 w 116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17">
                  <a:moveTo>
                    <a:pt x="17" y="0"/>
                  </a:moveTo>
                  <a:lnTo>
                    <a:pt x="116" y="0"/>
                  </a:lnTo>
                  <a:lnTo>
                    <a:pt x="0" y="11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58" name="Freeform 118"/>
            <p:cNvSpPr>
              <a:spLocks/>
            </p:cNvSpPr>
            <p:nvPr/>
          </p:nvSpPr>
          <p:spPr bwMode="auto">
            <a:xfrm flipH="1">
              <a:off x="3098" y="1164"/>
              <a:ext cx="22" cy="40"/>
            </a:xfrm>
            <a:custGeom>
              <a:avLst/>
              <a:gdLst>
                <a:gd name="T0" fmla="*/ 0 w 189"/>
                <a:gd name="T1" fmla="*/ 6 h 185"/>
                <a:gd name="T2" fmla="*/ 121 w 189"/>
                <a:gd name="T3" fmla="*/ 185 h 185"/>
                <a:gd name="T4" fmla="*/ 189 w 189"/>
                <a:gd name="T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185">
                  <a:moveTo>
                    <a:pt x="0" y="6"/>
                  </a:moveTo>
                  <a:lnTo>
                    <a:pt x="121" y="185"/>
                  </a:lnTo>
                  <a:lnTo>
                    <a:pt x="189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59" name="Line 119"/>
            <p:cNvSpPr>
              <a:spLocks noChangeShapeType="1"/>
            </p:cNvSpPr>
            <p:nvPr/>
          </p:nvSpPr>
          <p:spPr bwMode="auto">
            <a:xfrm flipH="1">
              <a:off x="3135" y="1130"/>
              <a:ext cx="13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60" name="Line 120"/>
            <p:cNvSpPr>
              <a:spLocks noChangeShapeType="1"/>
            </p:cNvSpPr>
            <p:nvPr/>
          </p:nvSpPr>
          <p:spPr bwMode="auto">
            <a:xfrm>
              <a:off x="3120" y="1130"/>
              <a:ext cx="14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61" name="Line 121"/>
            <p:cNvSpPr>
              <a:spLocks noChangeShapeType="1"/>
            </p:cNvSpPr>
            <p:nvPr/>
          </p:nvSpPr>
          <p:spPr bwMode="auto">
            <a:xfrm>
              <a:off x="3155" y="1130"/>
              <a:ext cx="7" cy="35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62" name="Line 122"/>
            <p:cNvSpPr>
              <a:spLocks noChangeShapeType="1"/>
            </p:cNvSpPr>
            <p:nvPr/>
          </p:nvSpPr>
          <p:spPr bwMode="auto">
            <a:xfrm flipH="1">
              <a:off x="3112" y="1130"/>
              <a:ext cx="8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63" name="Freeform 123"/>
            <p:cNvSpPr>
              <a:spLocks/>
            </p:cNvSpPr>
            <p:nvPr/>
          </p:nvSpPr>
          <p:spPr bwMode="auto">
            <a:xfrm flipH="1">
              <a:off x="3099" y="1126"/>
              <a:ext cx="15" cy="85"/>
            </a:xfrm>
            <a:custGeom>
              <a:avLst/>
              <a:gdLst>
                <a:gd name="T0" fmla="*/ 0 w 135"/>
                <a:gd name="T1" fmla="*/ 405 h 405"/>
                <a:gd name="T2" fmla="*/ 19 w 135"/>
                <a:gd name="T3" fmla="*/ 0 h 405"/>
                <a:gd name="T4" fmla="*/ 135 w 135"/>
                <a:gd name="T5" fmla="*/ 3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405">
                  <a:moveTo>
                    <a:pt x="0" y="405"/>
                  </a:moveTo>
                  <a:lnTo>
                    <a:pt x="19" y="0"/>
                  </a:lnTo>
                  <a:lnTo>
                    <a:pt x="135" y="383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64" name="Freeform 124"/>
            <p:cNvSpPr>
              <a:spLocks/>
            </p:cNvSpPr>
            <p:nvPr/>
          </p:nvSpPr>
          <p:spPr bwMode="auto">
            <a:xfrm flipH="1">
              <a:off x="3162" y="1128"/>
              <a:ext cx="10" cy="76"/>
            </a:xfrm>
            <a:custGeom>
              <a:avLst/>
              <a:gdLst>
                <a:gd name="T0" fmla="*/ 0 w 83"/>
                <a:gd name="T1" fmla="*/ 360 h 360"/>
                <a:gd name="T2" fmla="*/ 83 w 83"/>
                <a:gd name="T3" fmla="*/ 0 h 360"/>
                <a:gd name="T4" fmla="*/ 83 w 83"/>
                <a:gd name="T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360">
                  <a:moveTo>
                    <a:pt x="0" y="360"/>
                  </a:moveTo>
                  <a:lnTo>
                    <a:pt x="83" y="0"/>
                  </a:lnTo>
                  <a:lnTo>
                    <a:pt x="83" y="36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65" name="Freeform 125"/>
            <p:cNvSpPr>
              <a:spLocks/>
            </p:cNvSpPr>
            <p:nvPr/>
          </p:nvSpPr>
          <p:spPr bwMode="auto">
            <a:xfrm flipH="1">
              <a:off x="3141" y="1060"/>
              <a:ext cx="27" cy="63"/>
            </a:xfrm>
            <a:custGeom>
              <a:avLst/>
              <a:gdLst>
                <a:gd name="T0" fmla="*/ 0 w 233"/>
                <a:gd name="T1" fmla="*/ 299 h 299"/>
                <a:gd name="T2" fmla="*/ 117 w 233"/>
                <a:gd name="T3" fmla="*/ 0 h 299"/>
                <a:gd name="T4" fmla="*/ 150 w 233"/>
                <a:gd name="T5" fmla="*/ 100 h 299"/>
                <a:gd name="T6" fmla="*/ 233 w 233"/>
                <a:gd name="T7" fmla="*/ 216 h 299"/>
                <a:gd name="T8" fmla="*/ 217 w 233"/>
                <a:gd name="T9" fmla="*/ 21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99">
                  <a:moveTo>
                    <a:pt x="0" y="299"/>
                  </a:moveTo>
                  <a:lnTo>
                    <a:pt x="117" y="0"/>
                  </a:lnTo>
                  <a:lnTo>
                    <a:pt x="150" y="100"/>
                  </a:lnTo>
                  <a:lnTo>
                    <a:pt x="233" y="216"/>
                  </a:lnTo>
                  <a:lnTo>
                    <a:pt x="217" y="21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66" name="Freeform 126"/>
            <p:cNvSpPr>
              <a:spLocks/>
            </p:cNvSpPr>
            <p:nvPr/>
          </p:nvSpPr>
          <p:spPr bwMode="auto">
            <a:xfrm flipH="1">
              <a:off x="3103" y="1060"/>
              <a:ext cx="64" cy="104"/>
            </a:xfrm>
            <a:custGeom>
              <a:avLst/>
              <a:gdLst>
                <a:gd name="T0" fmla="*/ 0 w 562"/>
                <a:gd name="T1" fmla="*/ 216 h 494"/>
                <a:gd name="T2" fmla="*/ 29 w 562"/>
                <a:gd name="T3" fmla="*/ 216 h 494"/>
                <a:gd name="T4" fmla="*/ 14 w 562"/>
                <a:gd name="T5" fmla="*/ 101 h 494"/>
                <a:gd name="T6" fmla="*/ 62 w 562"/>
                <a:gd name="T7" fmla="*/ 0 h 494"/>
                <a:gd name="T8" fmla="*/ 128 w 562"/>
                <a:gd name="T9" fmla="*/ 315 h 494"/>
                <a:gd name="T10" fmla="*/ 395 w 562"/>
                <a:gd name="T11" fmla="*/ 0 h 494"/>
                <a:gd name="T12" fmla="*/ 562 w 562"/>
                <a:gd name="T13" fmla="*/ 315 h 494"/>
                <a:gd name="T14" fmla="*/ 533 w 562"/>
                <a:gd name="T15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" h="494">
                  <a:moveTo>
                    <a:pt x="0" y="216"/>
                  </a:moveTo>
                  <a:lnTo>
                    <a:pt x="29" y="216"/>
                  </a:lnTo>
                  <a:lnTo>
                    <a:pt x="14" y="101"/>
                  </a:lnTo>
                  <a:lnTo>
                    <a:pt x="62" y="0"/>
                  </a:lnTo>
                  <a:lnTo>
                    <a:pt x="128" y="315"/>
                  </a:lnTo>
                  <a:lnTo>
                    <a:pt x="395" y="0"/>
                  </a:lnTo>
                  <a:lnTo>
                    <a:pt x="562" y="315"/>
                  </a:lnTo>
                  <a:lnTo>
                    <a:pt x="533" y="494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67" name="Freeform 127"/>
            <p:cNvSpPr>
              <a:spLocks/>
            </p:cNvSpPr>
            <p:nvPr/>
          </p:nvSpPr>
          <p:spPr bwMode="auto">
            <a:xfrm flipH="1">
              <a:off x="3118" y="1080"/>
              <a:ext cx="13" cy="26"/>
            </a:xfrm>
            <a:custGeom>
              <a:avLst/>
              <a:gdLst>
                <a:gd name="T0" fmla="*/ 94 w 118"/>
                <a:gd name="T1" fmla="*/ 121 h 121"/>
                <a:gd name="T2" fmla="*/ 118 w 118"/>
                <a:gd name="T3" fmla="*/ 120 h 121"/>
                <a:gd name="T4" fmla="*/ 80 w 118"/>
                <a:gd name="T5" fmla="*/ 0 h 121"/>
                <a:gd name="T6" fmla="*/ 0 w 118"/>
                <a:gd name="T7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21">
                  <a:moveTo>
                    <a:pt x="94" y="121"/>
                  </a:moveTo>
                  <a:lnTo>
                    <a:pt x="118" y="120"/>
                  </a:lnTo>
                  <a:lnTo>
                    <a:pt x="80" y="0"/>
                  </a:lnTo>
                  <a:lnTo>
                    <a:pt x="0" y="104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68" name="Freeform 128"/>
            <p:cNvSpPr>
              <a:spLocks/>
            </p:cNvSpPr>
            <p:nvPr/>
          </p:nvSpPr>
          <p:spPr bwMode="auto">
            <a:xfrm flipH="1">
              <a:off x="3146" y="1186"/>
              <a:ext cx="10" cy="22"/>
            </a:xfrm>
            <a:custGeom>
              <a:avLst/>
              <a:gdLst>
                <a:gd name="T0" fmla="*/ 0 w 87"/>
                <a:gd name="T1" fmla="*/ 0 h 100"/>
                <a:gd name="T2" fmla="*/ 87 w 87"/>
                <a:gd name="T3" fmla="*/ 0 h 100"/>
                <a:gd name="T4" fmla="*/ 17 w 87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00">
                  <a:moveTo>
                    <a:pt x="0" y="0"/>
                  </a:moveTo>
                  <a:lnTo>
                    <a:pt x="87" y="0"/>
                  </a:lnTo>
                  <a:lnTo>
                    <a:pt x="17" y="10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69" name="Freeform 129"/>
            <p:cNvSpPr>
              <a:spLocks/>
            </p:cNvSpPr>
            <p:nvPr/>
          </p:nvSpPr>
          <p:spPr bwMode="auto">
            <a:xfrm flipH="1">
              <a:off x="3114" y="1185"/>
              <a:ext cx="11" cy="24"/>
            </a:xfrm>
            <a:custGeom>
              <a:avLst/>
              <a:gdLst>
                <a:gd name="T0" fmla="*/ 71 w 85"/>
                <a:gd name="T1" fmla="*/ 2 h 112"/>
                <a:gd name="T2" fmla="*/ 0 w 85"/>
                <a:gd name="T3" fmla="*/ 0 h 112"/>
                <a:gd name="T4" fmla="*/ 85 w 85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12">
                  <a:moveTo>
                    <a:pt x="71" y="2"/>
                  </a:moveTo>
                  <a:lnTo>
                    <a:pt x="0" y="0"/>
                  </a:lnTo>
                  <a:lnTo>
                    <a:pt x="85" y="112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70" name="Freeform 130"/>
            <p:cNvSpPr>
              <a:spLocks/>
            </p:cNvSpPr>
            <p:nvPr/>
          </p:nvSpPr>
          <p:spPr bwMode="auto">
            <a:xfrm flipH="1">
              <a:off x="3124" y="1130"/>
              <a:ext cx="24" cy="31"/>
            </a:xfrm>
            <a:custGeom>
              <a:avLst/>
              <a:gdLst>
                <a:gd name="T0" fmla="*/ 0 w 216"/>
                <a:gd name="T1" fmla="*/ 150 h 150"/>
                <a:gd name="T2" fmla="*/ 116 w 216"/>
                <a:gd name="T3" fmla="*/ 0 h 150"/>
                <a:gd name="T4" fmla="*/ 216 w 216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" h="150">
                  <a:moveTo>
                    <a:pt x="0" y="150"/>
                  </a:moveTo>
                  <a:lnTo>
                    <a:pt x="116" y="0"/>
                  </a:lnTo>
                  <a:lnTo>
                    <a:pt x="216" y="15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71" name="Line 131"/>
            <p:cNvSpPr>
              <a:spLocks noChangeShapeType="1"/>
            </p:cNvSpPr>
            <p:nvPr/>
          </p:nvSpPr>
          <p:spPr bwMode="auto">
            <a:xfrm flipV="1">
              <a:off x="3154" y="1126"/>
              <a:ext cx="15" cy="2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72" name="Line 132"/>
            <p:cNvSpPr>
              <a:spLocks noChangeShapeType="1"/>
            </p:cNvSpPr>
            <p:nvPr/>
          </p:nvSpPr>
          <p:spPr bwMode="auto">
            <a:xfrm flipH="1">
              <a:off x="3162" y="1134"/>
              <a:ext cx="8" cy="4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73" name="Line 133"/>
            <p:cNvSpPr>
              <a:spLocks noChangeShapeType="1"/>
            </p:cNvSpPr>
            <p:nvPr/>
          </p:nvSpPr>
          <p:spPr bwMode="auto">
            <a:xfrm flipH="1">
              <a:off x="3096" y="1183"/>
              <a:ext cx="7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74" name="Line 134"/>
            <p:cNvSpPr>
              <a:spLocks noChangeShapeType="1"/>
            </p:cNvSpPr>
            <p:nvPr/>
          </p:nvSpPr>
          <p:spPr bwMode="auto">
            <a:xfrm flipV="1">
              <a:off x="3098" y="1144"/>
              <a:ext cx="14" cy="2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75" name="Line 135"/>
            <p:cNvSpPr>
              <a:spLocks noChangeShapeType="1"/>
            </p:cNvSpPr>
            <p:nvPr/>
          </p:nvSpPr>
          <p:spPr bwMode="auto">
            <a:xfrm flipH="1">
              <a:off x="3162" y="1148"/>
              <a:ext cx="9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76" name="Line 136"/>
            <p:cNvSpPr>
              <a:spLocks noChangeShapeType="1"/>
            </p:cNvSpPr>
            <p:nvPr/>
          </p:nvSpPr>
          <p:spPr bwMode="auto">
            <a:xfrm flipH="1">
              <a:off x="3094" y="1183"/>
              <a:ext cx="9" cy="22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77" name="Freeform 137"/>
            <p:cNvSpPr>
              <a:spLocks/>
            </p:cNvSpPr>
            <p:nvPr/>
          </p:nvSpPr>
          <p:spPr bwMode="auto">
            <a:xfrm flipH="1">
              <a:off x="3112" y="1056"/>
              <a:ext cx="8" cy="99"/>
            </a:xfrm>
            <a:custGeom>
              <a:avLst/>
              <a:gdLst>
                <a:gd name="T0" fmla="*/ 0 w 67"/>
                <a:gd name="T1" fmla="*/ 316 h 466"/>
                <a:gd name="T2" fmla="*/ 67 w 67"/>
                <a:gd name="T3" fmla="*/ 0 h 466"/>
                <a:gd name="T4" fmla="*/ 17 w 67"/>
                <a:gd name="T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466">
                  <a:moveTo>
                    <a:pt x="0" y="316"/>
                  </a:moveTo>
                  <a:lnTo>
                    <a:pt x="67" y="0"/>
                  </a:lnTo>
                  <a:lnTo>
                    <a:pt x="17" y="46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78" name="Freeform 138"/>
            <p:cNvSpPr>
              <a:spLocks/>
            </p:cNvSpPr>
            <p:nvPr/>
          </p:nvSpPr>
          <p:spPr bwMode="auto">
            <a:xfrm flipH="1">
              <a:off x="3105" y="1059"/>
              <a:ext cx="13" cy="44"/>
            </a:xfrm>
            <a:custGeom>
              <a:avLst/>
              <a:gdLst>
                <a:gd name="T0" fmla="*/ 0 w 116"/>
                <a:gd name="T1" fmla="*/ 0 h 207"/>
                <a:gd name="T2" fmla="*/ 89 w 116"/>
                <a:gd name="T3" fmla="*/ 90 h 207"/>
                <a:gd name="T4" fmla="*/ 21 w 116"/>
                <a:gd name="T5" fmla="*/ 207 h 207"/>
                <a:gd name="T6" fmla="*/ 116 w 116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207">
                  <a:moveTo>
                    <a:pt x="0" y="0"/>
                  </a:moveTo>
                  <a:lnTo>
                    <a:pt x="89" y="90"/>
                  </a:lnTo>
                  <a:lnTo>
                    <a:pt x="21" y="207"/>
                  </a:lnTo>
                  <a:lnTo>
                    <a:pt x="116" y="2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79" name="Freeform 139"/>
            <p:cNvSpPr>
              <a:spLocks/>
            </p:cNvSpPr>
            <p:nvPr/>
          </p:nvSpPr>
          <p:spPr bwMode="auto">
            <a:xfrm flipH="1">
              <a:off x="3109" y="1058"/>
              <a:ext cx="6" cy="44"/>
            </a:xfrm>
            <a:custGeom>
              <a:avLst/>
              <a:gdLst>
                <a:gd name="T0" fmla="*/ 0 w 57"/>
                <a:gd name="T1" fmla="*/ 0 h 207"/>
                <a:gd name="T2" fmla="*/ 57 w 57"/>
                <a:gd name="T3" fmla="*/ 86 h 207"/>
                <a:gd name="T4" fmla="*/ 46 w 57"/>
                <a:gd name="T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07">
                  <a:moveTo>
                    <a:pt x="0" y="0"/>
                  </a:moveTo>
                  <a:lnTo>
                    <a:pt x="57" y="86"/>
                  </a:lnTo>
                  <a:lnTo>
                    <a:pt x="46" y="2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80" name="Freeform 140"/>
            <p:cNvSpPr>
              <a:spLocks/>
            </p:cNvSpPr>
            <p:nvPr/>
          </p:nvSpPr>
          <p:spPr bwMode="auto">
            <a:xfrm flipH="1">
              <a:off x="3155" y="1060"/>
              <a:ext cx="11" cy="45"/>
            </a:xfrm>
            <a:custGeom>
              <a:avLst/>
              <a:gdLst>
                <a:gd name="T0" fmla="*/ 99 w 99"/>
                <a:gd name="T1" fmla="*/ 0 h 215"/>
                <a:gd name="T2" fmla="*/ 0 w 99"/>
                <a:gd name="T3" fmla="*/ 117 h 215"/>
                <a:gd name="T4" fmla="*/ 65 w 99"/>
                <a:gd name="T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215">
                  <a:moveTo>
                    <a:pt x="99" y="0"/>
                  </a:moveTo>
                  <a:lnTo>
                    <a:pt x="0" y="117"/>
                  </a:lnTo>
                  <a:lnTo>
                    <a:pt x="65" y="21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81" name="Line 141"/>
            <p:cNvSpPr>
              <a:spLocks noChangeShapeType="1"/>
            </p:cNvSpPr>
            <p:nvPr/>
          </p:nvSpPr>
          <p:spPr bwMode="auto">
            <a:xfrm flipV="1">
              <a:off x="3110" y="1011"/>
              <a:ext cx="42" cy="45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82" name="Freeform 142"/>
            <p:cNvSpPr>
              <a:spLocks/>
            </p:cNvSpPr>
            <p:nvPr/>
          </p:nvSpPr>
          <p:spPr bwMode="auto">
            <a:xfrm flipH="1">
              <a:off x="3102" y="1011"/>
              <a:ext cx="62" cy="49"/>
            </a:xfrm>
            <a:custGeom>
              <a:avLst/>
              <a:gdLst>
                <a:gd name="T0" fmla="*/ 0 w 539"/>
                <a:gd name="T1" fmla="*/ 233 h 233"/>
                <a:gd name="T2" fmla="*/ 349 w 539"/>
                <a:gd name="T3" fmla="*/ 16 h 233"/>
                <a:gd name="T4" fmla="*/ 432 w 539"/>
                <a:gd name="T5" fmla="*/ 0 h 233"/>
                <a:gd name="T6" fmla="*/ 539 w 539"/>
                <a:gd name="T7" fmla="*/ 0 h 233"/>
                <a:gd name="T8" fmla="*/ 466 w 539"/>
                <a:gd name="T9" fmla="*/ 2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233">
                  <a:moveTo>
                    <a:pt x="0" y="233"/>
                  </a:moveTo>
                  <a:lnTo>
                    <a:pt x="349" y="16"/>
                  </a:lnTo>
                  <a:lnTo>
                    <a:pt x="432" y="0"/>
                  </a:lnTo>
                  <a:lnTo>
                    <a:pt x="539" y="0"/>
                  </a:lnTo>
                  <a:lnTo>
                    <a:pt x="466" y="21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83" name="Line 143"/>
            <p:cNvSpPr>
              <a:spLocks noChangeShapeType="1"/>
            </p:cNvSpPr>
            <p:nvPr/>
          </p:nvSpPr>
          <p:spPr bwMode="auto">
            <a:xfrm flipV="1">
              <a:off x="3151" y="875"/>
              <a:ext cx="45" cy="18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84" name="Freeform 144"/>
            <p:cNvSpPr>
              <a:spLocks/>
            </p:cNvSpPr>
            <p:nvPr/>
          </p:nvSpPr>
          <p:spPr bwMode="auto">
            <a:xfrm flipH="1">
              <a:off x="3164" y="820"/>
              <a:ext cx="40" cy="240"/>
            </a:xfrm>
            <a:custGeom>
              <a:avLst/>
              <a:gdLst>
                <a:gd name="T0" fmla="*/ 0 w 350"/>
                <a:gd name="T1" fmla="*/ 0 h 1146"/>
                <a:gd name="T2" fmla="*/ 33 w 350"/>
                <a:gd name="T3" fmla="*/ 264 h 1146"/>
                <a:gd name="T4" fmla="*/ 350 w 350"/>
                <a:gd name="T5" fmla="*/ 1146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0" h="1146">
                  <a:moveTo>
                    <a:pt x="0" y="0"/>
                  </a:moveTo>
                  <a:lnTo>
                    <a:pt x="33" y="264"/>
                  </a:lnTo>
                  <a:lnTo>
                    <a:pt x="350" y="114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85" name="Freeform 145"/>
            <p:cNvSpPr>
              <a:spLocks/>
            </p:cNvSpPr>
            <p:nvPr/>
          </p:nvSpPr>
          <p:spPr bwMode="auto">
            <a:xfrm flipH="1">
              <a:off x="3161" y="995"/>
              <a:ext cx="11" cy="65"/>
            </a:xfrm>
            <a:custGeom>
              <a:avLst/>
              <a:gdLst>
                <a:gd name="T0" fmla="*/ 67 w 100"/>
                <a:gd name="T1" fmla="*/ 312 h 312"/>
                <a:gd name="T2" fmla="*/ 100 w 100"/>
                <a:gd name="T3" fmla="*/ 162 h 312"/>
                <a:gd name="T4" fmla="*/ 0 w 100"/>
                <a:gd name="T5" fmla="*/ 128 h 312"/>
                <a:gd name="T6" fmla="*/ 16 w 100"/>
                <a:gd name="T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312">
                  <a:moveTo>
                    <a:pt x="67" y="312"/>
                  </a:moveTo>
                  <a:lnTo>
                    <a:pt x="100" y="162"/>
                  </a:lnTo>
                  <a:lnTo>
                    <a:pt x="0" y="128"/>
                  </a:lnTo>
                  <a:lnTo>
                    <a:pt x="16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86" name="Freeform 146"/>
            <p:cNvSpPr>
              <a:spLocks/>
            </p:cNvSpPr>
            <p:nvPr/>
          </p:nvSpPr>
          <p:spPr bwMode="auto">
            <a:xfrm flipH="1">
              <a:off x="3118" y="1013"/>
              <a:ext cx="16" cy="23"/>
            </a:xfrm>
            <a:custGeom>
              <a:avLst/>
              <a:gdLst>
                <a:gd name="T0" fmla="*/ 4 w 128"/>
                <a:gd name="T1" fmla="*/ 56 h 107"/>
                <a:gd name="T2" fmla="*/ 128 w 128"/>
                <a:gd name="T3" fmla="*/ 0 h 107"/>
                <a:gd name="T4" fmla="*/ 0 w 12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107">
                  <a:moveTo>
                    <a:pt x="4" y="56"/>
                  </a:moveTo>
                  <a:lnTo>
                    <a:pt x="128" y="0"/>
                  </a:lnTo>
                  <a:lnTo>
                    <a:pt x="0" y="1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87" name="Line 147"/>
            <p:cNvSpPr>
              <a:spLocks noChangeShapeType="1"/>
            </p:cNvSpPr>
            <p:nvPr/>
          </p:nvSpPr>
          <p:spPr bwMode="auto">
            <a:xfrm flipH="1" flipV="1">
              <a:off x="3112" y="1011"/>
              <a:ext cx="39" cy="45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88" name="Freeform 148"/>
            <p:cNvSpPr>
              <a:spLocks/>
            </p:cNvSpPr>
            <p:nvPr/>
          </p:nvSpPr>
          <p:spPr bwMode="auto">
            <a:xfrm flipH="1">
              <a:off x="3127" y="865"/>
              <a:ext cx="56" cy="191"/>
            </a:xfrm>
            <a:custGeom>
              <a:avLst/>
              <a:gdLst>
                <a:gd name="T0" fmla="*/ 484 w 484"/>
                <a:gd name="T1" fmla="*/ 912 h 912"/>
                <a:gd name="T2" fmla="*/ 138 w 484"/>
                <a:gd name="T3" fmla="*/ 688 h 912"/>
                <a:gd name="T4" fmla="*/ 5 w 484"/>
                <a:gd name="T5" fmla="*/ 479 h 912"/>
                <a:gd name="T6" fmla="*/ 0 w 484"/>
                <a:gd name="T7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912">
                  <a:moveTo>
                    <a:pt x="484" y="912"/>
                  </a:moveTo>
                  <a:lnTo>
                    <a:pt x="138" y="688"/>
                  </a:lnTo>
                  <a:lnTo>
                    <a:pt x="5" y="479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89" name="Freeform 149"/>
            <p:cNvSpPr>
              <a:spLocks/>
            </p:cNvSpPr>
            <p:nvPr/>
          </p:nvSpPr>
          <p:spPr bwMode="auto">
            <a:xfrm flipH="1">
              <a:off x="3148" y="875"/>
              <a:ext cx="31" cy="181"/>
            </a:xfrm>
            <a:custGeom>
              <a:avLst/>
              <a:gdLst>
                <a:gd name="T0" fmla="*/ 0 w 267"/>
                <a:gd name="T1" fmla="*/ 0 h 863"/>
                <a:gd name="T2" fmla="*/ 28 w 267"/>
                <a:gd name="T3" fmla="*/ 586 h 863"/>
                <a:gd name="T4" fmla="*/ 267 w 267"/>
                <a:gd name="T5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" h="863">
                  <a:moveTo>
                    <a:pt x="0" y="0"/>
                  </a:moveTo>
                  <a:lnTo>
                    <a:pt x="28" y="586"/>
                  </a:lnTo>
                  <a:lnTo>
                    <a:pt x="267" y="863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90" name="Freeform 150"/>
            <p:cNvSpPr>
              <a:spLocks/>
            </p:cNvSpPr>
            <p:nvPr/>
          </p:nvSpPr>
          <p:spPr bwMode="auto">
            <a:xfrm flipH="1">
              <a:off x="3155" y="1017"/>
              <a:ext cx="13" cy="22"/>
            </a:xfrm>
            <a:custGeom>
              <a:avLst/>
              <a:gdLst>
                <a:gd name="T0" fmla="*/ 61 w 112"/>
                <a:gd name="T1" fmla="*/ 0 h 108"/>
                <a:gd name="T2" fmla="*/ 0 w 112"/>
                <a:gd name="T3" fmla="*/ 108 h 108"/>
                <a:gd name="T4" fmla="*/ 112 w 112"/>
                <a:gd name="T5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08">
                  <a:moveTo>
                    <a:pt x="61" y="0"/>
                  </a:moveTo>
                  <a:lnTo>
                    <a:pt x="0" y="108"/>
                  </a:lnTo>
                  <a:lnTo>
                    <a:pt x="112" y="1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91" name="Freeform 151"/>
            <p:cNvSpPr>
              <a:spLocks/>
            </p:cNvSpPr>
            <p:nvPr/>
          </p:nvSpPr>
          <p:spPr bwMode="auto">
            <a:xfrm flipH="1">
              <a:off x="3076" y="820"/>
              <a:ext cx="31" cy="195"/>
            </a:xfrm>
            <a:custGeom>
              <a:avLst/>
              <a:gdLst>
                <a:gd name="T0" fmla="*/ 267 w 267"/>
                <a:gd name="T1" fmla="*/ 0 h 930"/>
                <a:gd name="T2" fmla="*/ 250 w 267"/>
                <a:gd name="T3" fmla="*/ 282 h 930"/>
                <a:gd name="T4" fmla="*/ 34 w 267"/>
                <a:gd name="T5" fmla="*/ 930 h 930"/>
                <a:gd name="T6" fmla="*/ 0 w 267"/>
                <a:gd name="T7" fmla="*/ 847 h 930"/>
                <a:gd name="T8" fmla="*/ 67 w 267"/>
                <a:gd name="T9" fmla="*/ 831 h 930"/>
                <a:gd name="T10" fmla="*/ 67 w 267"/>
                <a:gd name="T11" fmla="*/ 748 h 930"/>
                <a:gd name="T12" fmla="*/ 99 w 267"/>
                <a:gd name="T13" fmla="*/ 748 h 930"/>
                <a:gd name="T14" fmla="*/ 83 w 267"/>
                <a:gd name="T15" fmla="*/ 714 h 930"/>
                <a:gd name="T16" fmla="*/ 50 w 267"/>
                <a:gd name="T17" fmla="*/ 714 h 930"/>
                <a:gd name="T18" fmla="*/ 50 w 267"/>
                <a:gd name="T19" fmla="*/ 681 h 930"/>
                <a:gd name="T20" fmla="*/ 150 w 267"/>
                <a:gd name="T21" fmla="*/ 581 h 930"/>
                <a:gd name="T22" fmla="*/ 133 w 267"/>
                <a:gd name="T23" fmla="*/ 482 h 930"/>
                <a:gd name="T24" fmla="*/ 233 w 267"/>
                <a:gd name="T25" fmla="*/ 34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930">
                  <a:moveTo>
                    <a:pt x="267" y="0"/>
                  </a:moveTo>
                  <a:lnTo>
                    <a:pt x="250" y="282"/>
                  </a:lnTo>
                  <a:lnTo>
                    <a:pt x="34" y="930"/>
                  </a:lnTo>
                  <a:lnTo>
                    <a:pt x="0" y="847"/>
                  </a:lnTo>
                  <a:lnTo>
                    <a:pt x="67" y="831"/>
                  </a:lnTo>
                  <a:lnTo>
                    <a:pt x="67" y="748"/>
                  </a:lnTo>
                  <a:lnTo>
                    <a:pt x="99" y="748"/>
                  </a:lnTo>
                  <a:lnTo>
                    <a:pt x="83" y="714"/>
                  </a:lnTo>
                  <a:lnTo>
                    <a:pt x="50" y="714"/>
                  </a:lnTo>
                  <a:lnTo>
                    <a:pt x="50" y="681"/>
                  </a:lnTo>
                  <a:lnTo>
                    <a:pt x="150" y="581"/>
                  </a:lnTo>
                  <a:lnTo>
                    <a:pt x="133" y="482"/>
                  </a:lnTo>
                  <a:lnTo>
                    <a:pt x="233" y="34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92" name="Freeform 152"/>
            <p:cNvSpPr>
              <a:spLocks/>
            </p:cNvSpPr>
            <p:nvPr/>
          </p:nvSpPr>
          <p:spPr bwMode="auto">
            <a:xfrm flipH="1">
              <a:off x="3076" y="820"/>
              <a:ext cx="48" cy="236"/>
            </a:xfrm>
            <a:custGeom>
              <a:avLst/>
              <a:gdLst>
                <a:gd name="T0" fmla="*/ 417 w 417"/>
                <a:gd name="T1" fmla="*/ 0 h 1129"/>
                <a:gd name="T2" fmla="*/ 367 w 417"/>
                <a:gd name="T3" fmla="*/ 282 h 1129"/>
                <a:gd name="T4" fmla="*/ 0 w 417"/>
                <a:gd name="T5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1129">
                  <a:moveTo>
                    <a:pt x="417" y="0"/>
                  </a:moveTo>
                  <a:lnTo>
                    <a:pt x="367" y="282"/>
                  </a:lnTo>
                  <a:lnTo>
                    <a:pt x="0" y="112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93" name="Freeform 153"/>
            <p:cNvSpPr>
              <a:spLocks/>
            </p:cNvSpPr>
            <p:nvPr/>
          </p:nvSpPr>
          <p:spPr bwMode="auto">
            <a:xfrm flipH="1">
              <a:off x="3076" y="819"/>
              <a:ext cx="48" cy="237"/>
            </a:xfrm>
            <a:custGeom>
              <a:avLst/>
              <a:gdLst>
                <a:gd name="T0" fmla="*/ 0 w 417"/>
                <a:gd name="T1" fmla="*/ 1132 h 1132"/>
                <a:gd name="T2" fmla="*/ 200 w 417"/>
                <a:gd name="T3" fmla="*/ 834 h 1132"/>
                <a:gd name="T4" fmla="*/ 217 w 417"/>
                <a:gd name="T5" fmla="*/ 283 h 1132"/>
                <a:gd name="T6" fmla="*/ 417 w 417"/>
                <a:gd name="T7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1132">
                  <a:moveTo>
                    <a:pt x="0" y="1132"/>
                  </a:moveTo>
                  <a:lnTo>
                    <a:pt x="200" y="834"/>
                  </a:lnTo>
                  <a:lnTo>
                    <a:pt x="217" y="283"/>
                  </a:lnTo>
                  <a:lnTo>
                    <a:pt x="417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94" name="Freeform 154"/>
            <p:cNvSpPr>
              <a:spLocks/>
            </p:cNvSpPr>
            <p:nvPr/>
          </p:nvSpPr>
          <p:spPr bwMode="auto">
            <a:xfrm flipH="1">
              <a:off x="3076" y="820"/>
              <a:ext cx="19" cy="136"/>
            </a:xfrm>
            <a:custGeom>
              <a:avLst/>
              <a:gdLst>
                <a:gd name="T0" fmla="*/ 168 w 168"/>
                <a:gd name="T1" fmla="*/ 0 h 650"/>
                <a:gd name="T2" fmla="*/ 0 w 168"/>
                <a:gd name="T3" fmla="*/ 282 h 650"/>
                <a:gd name="T4" fmla="*/ 28 w 168"/>
                <a:gd name="T5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650">
                  <a:moveTo>
                    <a:pt x="168" y="0"/>
                  </a:moveTo>
                  <a:lnTo>
                    <a:pt x="0" y="282"/>
                  </a:lnTo>
                  <a:lnTo>
                    <a:pt x="28" y="65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95" name="Freeform 155"/>
            <p:cNvSpPr>
              <a:spLocks/>
            </p:cNvSpPr>
            <p:nvPr/>
          </p:nvSpPr>
          <p:spPr bwMode="auto">
            <a:xfrm flipH="1">
              <a:off x="3093" y="890"/>
              <a:ext cx="6" cy="49"/>
            </a:xfrm>
            <a:custGeom>
              <a:avLst/>
              <a:gdLst>
                <a:gd name="T0" fmla="*/ 0 w 50"/>
                <a:gd name="T1" fmla="*/ 0 h 233"/>
                <a:gd name="T2" fmla="*/ 50 w 50"/>
                <a:gd name="T3" fmla="*/ 49 h 233"/>
                <a:gd name="T4" fmla="*/ 0 w 50"/>
                <a:gd name="T5" fmla="*/ 49 h 233"/>
                <a:gd name="T6" fmla="*/ 50 w 50"/>
                <a:gd name="T7" fmla="*/ 150 h 233"/>
                <a:gd name="T8" fmla="*/ 0 w 50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3">
                  <a:moveTo>
                    <a:pt x="0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50" y="150"/>
                  </a:lnTo>
                  <a:lnTo>
                    <a:pt x="0" y="233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96" name="Freeform 156"/>
            <p:cNvSpPr>
              <a:spLocks/>
            </p:cNvSpPr>
            <p:nvPr/>
          </p:nvSpPr>
          <p:spPr bwMode="auto">
            <a:xfrm flipH="1">
              <a:off x="3178" y="882"/>
              <a:ext cx="9" cy="57"/>
            </a:xfrm>
            <a:custGeom>
              <a:avLst/>
              <a:gdLst>
                <a:gd name="T0" fmla="*/ 0 w 76"/>
                <a:gd name="T1" fmla="*/ 0 h 267"/>
                <a:gd name="T2" fmla="*/ 66 w 76"/>
                <a:gd name="T3" fmla="*/ 66 h 267"/>
                <a:gd name="T4" fmla="*/ 17 w 76"/>
                <a:gd name="T5" fmla="*/ 66 h 267"/>
                <a:gd name="T6" fmla="*/ 68 w 76"/>
                <a:gd name="T7" fmla="*/ 149 h 267"/>
                <a:gd name="T8" fmla="*/ 17 w 76"/>
                <a:gd name="T9" fmla="*/ 149 h 267"/>
                <a:gd name="T10" fmla="*/ 76 w 76"/>
                <a:gd name="T11" fmla="*/ 266 h 267"/>
                <a:gd name="T12" fmla="*/ 20 w 76"/>
                <a:gd name="T13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67">
                  <a:moveTo>
                    <a:pt x="0" y="0"/>
                  </a:moveTo>
                  <a:lnTo>
                    <a:pt x="66" y="66"/>
                  </a:lnTo>
                  <a:lnTo>
                    <a:pt x="17" y="66"/>
                  </a:lnTo>
                  <a:lnTo>
                    <a:pt x="68" y="149"/>
                  </a:lnTo>
                  <a:lnTo>
                    <a:pt x="17" y="149"/>
                  </a:lnTo>
                  <a:lnTo>
                    <a:pt x="76" y="266"/>
                  </a:lnTo>
                  <a:lnTo>
                    <a:pt x="20" y="26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97" name="Freeform 157"/>
            <p:cNvSpPr>
              <a:spLocks/>
            </p:cNvSpPr>
            <p:nvPr/>
          </p:nvSpPr>
          <p:spPr bwMode="auto">
            <a:xfrm flipH="1">
              <a:off x="3175" y="914"/>
              <a:ext cx="12" cy="45"/>
            </a:xfrm>
            <a:custGeom>
              <a:avLst/>
              <a:gdLst>
                <a:gd name="T0" fmla="*/ 101 w 101"/>
                <a:gd name="T1" fmla="*/ 216 h 216"/>
                <a:gd name="T2" fmla="*/ 0 w 101"/>
                <a:gd name="T3" fmla="*/ 82 h 216"/>
                <a:gd name="T4" fmla="*/ 0 w 101"/>
                <a:gd name="T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216">
                  <a:moveTo>
                    <a:pt x="101" y="216"/>
                  </a:move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98" name="Line 158"/>
            <p:cNvSpPr>
              <a:spLocks noChangeShapeType="1"/>
            </p:cNvSpPr>
            <p:nvPr/>
          </p:nvSpPr>
          <p:spPr bwMode="auto">
            <a:xfrm flipH="1" flipV="1">
              <a:off x="3141" y="1023"/>
              <a:ext cx="4" cy="17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5999" name="Freeform 159"/>
            <p:cNvSpPr>
              <a:spLocks/>
            </p:cNvSpPr>
            <p:nvPr/>
          </p:nvSpPr>
          <p:spPr bwMode="auto">
            <a:xfrm flipH="1">
              <a:off x="3145" y="966"/>
              <a:ext cx="29" cy="70"/>
            </a:xfrm>
            <a:custGeom>
              <a:avLst/>
              <a:gdLst>
                <a:gd name="T0" fmla="*/ 249 w 249"/>
                <a:gd name="T1" fmla="*/ 332 h 332"/>
                <a:gd name="T2" fmla="*/ 182 w 249"/>
                <a:gd name="T3" fmla="*/ 216 h 332"/>
                <a:gd name="T4" fmla="*/ 83 w 249"/>
                <a:gd name="T5" fmla="*/ 83 h 332"/>
                <a:gd name="T6" fmla="*/ 0 w 249"/>
                <a:gd name="T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332">
                  <a:moveTo>
                    <a:pt x="249" y="332"/>
                  </a:moveTo>
                  <a:lnTo>
                    <a:pt x="182" y="216"/>
                  </a:lnTo>
                  <a:lnTo>
                    <a:pt x="83" y="83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00" name="Line 160"/>
            <p:cNvSpPr>
              <a:spLocks noChangeShapeType="1"/>
            </p:cNvSpPr>
            <p:nvPr/>
          </p:nvSpPr>
          <p:spPr bwMode="auto">
            <a:xfrm flipH="1">
              <a:off x="3161" y="962"/>
              <a:ext cx="22" cy="57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01" name="Freeform 161"/>
            <p:cNvSpPr>
              <a:spLocks/>
            </p:cNvSpPr>
            <p:nvPr/>
          </p:nvSpPr>
          <p:spPr bwMode="auto">
            <a:xfrm flipH="1">
              <a:off x="3161" y="970"/>
              <a:ext cx="16" cy="41"/>
            </a:xfrm>
            <a:custGeom>
              <a:avLst/>
              <a:gdLst>
                <a:gd name="T0" fmla="*/ 147 w 147"/>
                <a:gd name="T1" fmla="*/ 117 h 200"/>
                <a:gd name="T2" fmla="*/ 130 w 147"/>
                <a:gd name="T3" fmla="*/ 200 h 200"/>
                <a:gd name="T4" fmla="*/ 114 w 147"/>
                <a:gd name="T5" fmla="*/ 83 h 200"/>
                <a:gd name="T6" fmla="*/ 0 w 147"/>
                <a:gd name="T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200">
                  <a:moveTo>
                    <a:pt x="147" y="117"/>
                  </a:moveTo>
                  <a:lnTo>
                    <a:pt x="130" y="200"/>
                  </a:lnTo>
                  <a:lnTo>
                    <a:pt x="114" y="83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02" name="Line 162"/>
            <p:cNvSpPr>
              <a:spLocks noChangeShapeType="1"/>
            </p:cNvSpPr>
            <p:nvPr/>
          </p:nvSpPr>
          <p:spPr bwMode="auto">
            <a:xfrm flipH="1" flipV="1">
              <a:off x="3103" y="966"/>
              <a:ext cx="21" cy="4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03" name="Freeform 163"/>
            <p:cNvSpPr>
              <a:spLocks/>
            </p:cNvSpPr>
            <p:nvPr/>
          </p:nvSpPr>
          <p:spPr bwMode="auto">
            <a:xfrm flipH="1">
              <a:off x="3100" y="980"/>
              <a:ext cx="24" cy="35"/>
            </a:xfrm>
            <a:custGeom>
              <a:avLst/>
              <a:gdLst>
                <a:gd name="T0" fmla="*/ 0 w 203"/>
                <a:gd name="T1" fmla="*/ 165 h 165"/>
                <a:gd name="T2" fmla="*/ 132 w 203"/>
                <a:gd name="T3" fmla="*/ 66 h 165"/>
                <a:gd name="T4" fmla="*/ 132 w 203"/>
                <a:gd name="T5" fmla="*/ 0 h 165"/>
                <a:gd name="T6" fmla="*/ 203 w 203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65">
                  <a:moveTo>
                    <a:pt x="0" y="165"/>
                  </a:moveTo>
                  <a:lnTo>
                    <a:pt x="132" y="66"/>
                  </a:lnTo>
                  <a:lnTo>
                    <a:pt x="132" y="0"/>
                  </a:lnTo>
                  <a:lnTo>
                    <a:pt x="203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04" name="Freeform 164"/>
            <p:cNvSpPr>
              <a:spLocks/>
            </p:cNvSpPr>
            <p:nvPr/>
          </p:nvSpPr>
          <p:spPr bwMode="auto">
            <a:xfrm flipH="1">
              <a:off x="3107" y="984"/>
              <a:ext cx="7" cy="52"/>
            </a:xfrm>
            <a:custGeom>
              <a:avLst/>
              <a:gdLst>
                <a:gd name="T0" fmla="*/ 67 w 67"/>
                <a:gd name="T1" fmla="*/ 0 h 249"/>
                <a:gd name="T2" fmla="*/ 18 w 67"/>
                <a:gd name="T3" fmla="*/ 34 h 249"/>
                <a:gd name="T4" fmla="*/ 0 w 67"/>
                <a:gd name="T5" fmla="*/ 133 h 249"/>
                <a:gd name="T6" fmla="*/ 67 w 67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49">
                  <a:moveTo>
                    <a:pt x="67" y="0"/>
                  </a:moveTo>
                  <a:lnTo>
                    <a:pt x="18" y="34"/>
                  </a:lnTo>
                  <a:lnTo>
                    <a:pt x="0" y="133"/>
                  </a:lnTo>
                  <a:lnTo>
                    <a:pt x="67" y="24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05" name="Line 165"/>
            <p:cNvSpPr>
              <a:spLocks noChangeShapeType="1"/>
            </p:cNvSpPr>
            <p:nvPr/>
          </p:nvSpPr>
          <p:spPr bwMode="auto">
            <a:xfrm flipH="1" flipV="1">
              <a:off x="3109" y="980"/>
              <a:ext cx="3" cy="76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06" name="Line 166"/>
            <p:cNvSpPr>
              <a:spLocks noChangeShapeType="1"/>
            </p:cNvSpPr>
            <p:nvPr/>
          </p:nvSpPr>
          <p:spPr bwMode="auto">
            <a:xfrm flipV="1">
              <a:off x="3082" y="871"/>
              <a:ext cx="15" cy="2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07" name="Freeform 167"/>
            <p:cNvSpPr>
              <a:spLocks/>
            </p:cNvSpPr>
            <p:nvPr/>
          </p:nvSpPr>
          <p:spPr bwMode="auto">
            <a:xfrm flipH="1">
              <a:off x="3183" y="816"/>
              <a:ext cx="21" cy="83"/>
            </a:xfrm>
            <a:custGeom>
              <a:avLst/>
              <a:gdLst>
                <a:gd name="T0" fmla="*/ 74 w 184"/>
                <a:gd name="T1" fmla="*/ 394 h 394"/>
                <a:gd name="T2" fmla="*/ 184 w 184"/>
                <a:gd name="T3" fmla="*/ 283 h 394"/>
                <a:gd name="T4" fmla="*/ 0 w 184"/>
                <a:gd name="T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394">
                  <a:moveTo>
                    <a:pt x="74" y="394"/>
                  </a:moveTo>
                  <a:lnTo>
                    <a:pt x="184" y="283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08" name="Freeform 168"/>
            <p:cNvSpPr>
              <a:spLocks/>
            </p:cNvSpPr>
            <p:nvPr/>
          </p:nvSpPr>
          <p:spPr bwMode="auto">
            <a:xfrm flipH="1">
              <a:off x="3162" y="816"/>
              <a:ext cx="42" cy="94"/>
            </a:xfrm>
            <a:custGeom>
              <a:avLst/>
              <a:gdLst>
                <a:gd name="T0" fmla="*/ 0 w 366"/>
                <a:gd name="T1" fmla="*/ 0 h 449"/>
                <a:gd name="T2" fmla="*/ 216 w 366"/>
                <a:gd name="T3" fmla="*/ 283 h 449"/>
                <a:gd name="T4" fmla="*/ 366 w 366"/>
                <a:gd name="T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6" h="449">
                  <a:moveTo>
                    <a:pt x="0" y="0"/>
                  </a:moveTo>
                  <a:lnTo>
                    <a:pt x="216" y="283"/>
                  </a:lnTo>
                  <a:lnTo>
                    <a:pt x="366" y="44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09" name="Line 169"/>
            <p:cNvSpPr>
              <a:spLocks noChangeShapeType="1"/>
            </p:cNvSpPr>
            <p:nvPr/>
          </p:nvSpPr>
          <p:spPr bwMode="auto">
            <a:xfrm flipH="1" flipV="1">
              <a:off x="3099" y="879"/>
              <a:ext cx="17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10" name="Line 170"/>
            <p:cNvSpPr>
              <a:spLocks noChangeShapeType="1"/>
            </p:cNvSpPr>
            <p:nvPr/>
          </p:nvSpPr>
          <p:spPr bwMode="auto">
            <a:xfrm flipV="1">
              <a:off x="3241" y="875"/>
              <a:ext cx="17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11" name="Line 171"/>
            <p:cNvSpPr>
              <a:spLocks noChangeShapeType="1"/>
            </p:cNvSpPr>
            <p:nvPr/>
          </p:nvSpPr>
          <p:spPr bwMode="auto">
            <a:xfrm flipH="1">
              <a:off x="3024" y="875"/>
              <a:ext cx="234" cy="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12" name="Line 172"/>
            <p:cNvSpPr>
              <a:spLocks noChangeShapeType="1"/>
            </p:cNvSpPr>
            <p:nvPr/>
          </p:nvSpPr>
          <p:spPr bwMode="auto">
            <a:xfrm>
              <a:off x="3024" y="875"/>
              <a:ext cx="15" cy="2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13" name="Freeform 173"/>
            <p:cNvSpPr>
              <a:spLocks/>
            </p:cNvSpPr>
            <p:nvPr/>
          </p:nvSpPr>
          <p:spPr bwMode="auto">
            <a:xfrm flipH="1">
              <a:off x="3024" y="847"/>
              <a:ext cx="234" cy="28"/>
            </a:xfrm>
            <a:custGeom>
              <a:avLst/>
              <a:gdLst>
                <a:gd name="T0" fmla="*/ 2031 w 2031"/>
                <a:gd name="T1" fmla="*/ 134 h 134"/>
                <a:gd name="T2" fmla="*/ 1582 w 2031"/>
                <a:gd name="T3" fmla="*/ 17 h 134"/>
                <a:gd name="T4" fmla="*/ 1482 w 2031"/>
                <a:gd name="T5" fmla="*/ 50 h 134"/>
                <a:gd name="T6" fmla="*/ 633 w 2031"/>
                <a:gd name="T7" fmla="*/ 51 h 134"/>
                <a:gd name="T8" fmla="*/ 499 w 2031"/>
                <a:gd name="T9" fmla="*/ 0 h 134"/>
                <a:gd name="T10" fmla="*/ 0 w 2031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1" h="134">
                  <a:moveTo>
                    <a:pt x="2031" y="134"/>
                  </a:moveTo>
                  <a:lnTo>
                    <a:pt x="1582" y="17"/>
                  </a:lnTo>
                  <a:lnTo>
                    <a:pt x="1482" y="50"/>
                  </a:lnTo>
                  <a:lnTo>
                    <a:pt x="633" y="51"/>
                  </a:lnTo>
                  <a:lnTo>
                    <a:pt x="499" y="0"/>
                  </a:lnTo>
                  <a:lnTo>
                    <a:pt x="0" y="134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14" name="Line 174"/>
            <p:cNvSpPr>
              <a:spLocks noChangeShapeType="1"/>
            </p:cNvSpPr>
            <p:nvPr/>
          </p:nvSpPr>
          <p:spPr bwMode="auto">
            <a:xfrm flipV="1">
              <a:off x="3197" y="816"/>
              <a:ext cx="7" cy="5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15" name="Freeform 175"/>
            <p:cNvSpPr>
              <a:spLocks/>
            </p:cNvSpPr>
            <p:nvPr/>
          </p:nvSpPr>
          <p:spPr bwMode="auto">
            <a:xfrm flipH="1">
              <a:off x="3035" y="855"/>
              <a:ext cx="212" cy="20"/>
            </a:xfrm>
            <a:custGeom>
              <a:avLst/>
              <a:gdLst>
                <a:gd name="T0" fmla="*/ 0 w 1829"/>
                <a:gd name="T1" fmla="*/ 99 h 99"/>
                <a:gd name="T2" fmla="*/ 17 w 1829"/>
                <a:gd name="T3" fmla="*/ 66 h 99"/>
                <a:gd name="T4" fmla="*/ 83 w 1829"/>
                <a:gd name="T5" fmla="*/ 99 h 99"/>
                <a:gd name="T6" fmla="*/ 83 w 1829"/>
                <a:gd name="T7" fmla="*/ 66 h 99"/>
                <a:gd name="T8" fmla="*/ 150 w 1829"/>
                <a:gd name="T9" fmla="*/ 83 h 99"/>
                <a:gd name="T10" fmla="*/ 150 w 1829"/>
                <a:gd name="T11" fmla="*/ 32 h 99"/>
                <a:gd name="T12" fmla="*/ 233 w 1829"/>
                <a:gd name="T13" fmla="*/ 83 h 99"/>
                <a:gd name="T14" fmla="*/ 183 w 1829"/>
                <a:gd name="T15" fmla="*/ 16 h 99"/>
                <a:gd name="T16" fmla="*/ 316 w 1829"/>
                <a:gd name="T17" fmla="*/ 99 h 99"/>
                <a:gd name="T18" fmla="*/ 283 w 1829"/>
                <a:gd name="T19" fmla="*/ 0 h 99"/>
                <a:gd name="T20" fmla="*/ 432 w 1829"/>
                <a:gd name="T21" fmla="*/ 99 h 99"/>
                <a:gd name="T22" fmla="*/ 550 w 1829"/>
                <a:gd name="T23" fmla="*/ 15 h 99"/>
                <a:gd name="T24" fmla="*/ 598 w 1829"/>
                <a:gd name="T25" fmla="*/ 99 h 99"/>
                <a:gd name="T26" fmla="*/ 665 w 1829"/>
                <a:gd name="T27" fmla="*/ 15 h 99"/>
                <a:gd name="T28" fmla="*/ 716 w 1829"/>
                <a:gd name="T29" fmla="*/ 99 h 99"/>
                <a:gd name="T30" fmla="*/ 782 w 1829"/>
                <a:gd name="T31" fmla="*/ 15 h 99"/>
                <a:gd name="T32" fmla="*/ 849 w 1829"/>
                <a:gd name="T33" fmla="*/ 99 h 99"/>
                <a:gd name="T34" fmla="*/ 899 w 1829"/>
                <a:gd name="T35" fmla="*/ 16 h 99"/>
                <a:gd name="T36" fmla="*/ 965 w 1829"/>
                <a:gd name="T37" fmla="*/ 99 h 99"/>
                <a:gd name="T38" fmla="*/ 1032 w 1829"/>
                <a:gd name="T39" fmla="*/ 16 h 99"/>
                <a:gd name="T40" fmla="*/ 1082 w 1829"/>
                <a:gd name="T41" fmla="*/ 99 h 99"/>
                <a:gd name="T42" fmla="*/ 1148 w 1829"/>
                <a:gd name="T43" fmla="*/ 16 h 99"/>
                <a:gd name="T44" fmla="*/ 1199 w 1829"/>
                <a:gd name="T45" fmla="*/ 99 h 99"/>
                <a:gd name="T46" fmla="*/ 1265 w 1829"/>
                <a:gd name="T47" fmla="*/ 16 h 99"/>
                <a:gd name="T48" fmla="*/ 1332 w 1829"/>
                <a:gd name="T49" fmla="*/ 99 h 99"/>
                <a:gd name="T50" fmla="*/ 1382 w 1829"/>
                <a:gd name="T51" fmla="*/ 16 h 99"/>
                <a:gd name="T52" fmla="*/ 1465 w 1829"/>
                <a:gd name="T53" fmla="*/ 99 h 99"/>
                <a:gd name="T54" fmla="*/ 1665 w 1829"/>
                <a:gd name="T55" fmla="*/ 32 h 99"/>
                <a:gd name="T56" fmla="*/ 1665 w 1829"/>
                <a:gd name="T57" fmla="*/ 99 h 99"/>
                <a:gd name="T58" fmla="*/ 1748 w 1829"/>
                <a:gd name="T59" fmla="*/ 49 h 99"/>
                <a:gd name="T60" fmla="*/ 1748 w 1829"/>
                <a:gd name="T61" fmla="*/ 99 h 99"/>
                <a:gd name="T62" fmla="*/ 1785 w 1829"/>
                <a:gd name="T63" fmla="*/ 60 h 99"/>
                <a:gd name="T64" fmla="*/ 1798 w 1829"/>
                <a:gd name="T65" fmla="*/ 99 h 99"/>
                <a:gd name="T66" fmla="*/ 1829 w 1829"/>
                <a:gd name="T67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29" h="99">
                  <a:moveTo>
                    <a:pt x="0" y="99"/>
                  </a:moveTo>
                  <a:lnTo>
                    <a:pt x="17" y="66"/>
                  </a:lnTo>
                  <a:lnTo>
                    <a:pt x="83" y="99"/>
                  </a:lnTo>
                  <a:lnTo>
                    <a:pt x="83" y="66"/>
                  </a:lnTo>
                  <a:lnTo>
                    <a:pt x="150" y="83"/>
                  </a:lnTo>
                  <a:lnTo>
                    <a:pt x="150" y="32"/>
                  </a:lnTo>
                  <a:lnTo>
                    <a:pt x="233" y="83"/>
                  </a:lnTo>
                  <a:lnTo>
                    <a:pt x="183" y="16"/>
                  </a:lnTo>
                  <a:lnTo>
                    <a:pt x="316" y="99"/>
                  </a:lnTo>
                  <a:lnTo>
                    <a:pt x="283" y="0"/>
                  </a:lnTo>
                  <a:lnTo>
                    <a:pt x="432" y="99"/>
                  </a:lnTo>
                  <a:lnTo>
                    <a:pt x="550" y="15"/>
                  </a:lnTo>
                  <a:lnTo>
                    <a:pt x="598" y="99"/>
                  </a:lnTo>
                  <a:lnTo>
                    <a:pt x="665" y="15"/>
                  </a:lnTo>
                  <a:lnTo>
                    <a:pt x="716" y="99"/>
                  </a:lnTo>
                  <a:lnTo>
                    <a:pt x="782" y="15"/>
                  </a:lnTo>
                  <a:lnTo>
                    <a:pt x="849" y="99"/>
                  </a:lnTo>
                  <a:lnTo>
                    <a:pt x="899" y="16"/>
                  </a:lnTo>
                  <a:lnTo>
                    <a:pt x="965" y="99"/>
                  </a:lnTo>
                  <a:lnTo>
                    <a:pt x="1032" y="16"/>
                  </a:lnTo>
                  <a:lnTo>
                    <a:pt x="1082" y="99"/>
                  </a:lnTo>
                  <a:lnTo>
                    <a:pt x="1148" y="16"/>
                  </a:lnTo>
                  <a:lnTo>
                    <a:pt x="1199" y="99"/>
                  </a:lnTo>
                  <a:lnTo>
                    <a:pt x="1265" y="16"/>
                  </a:lnTo>
                  <a:lnTo>
                    <a:pt x="1332" y="99"/>
                  </a:lnTo>
                  <a:lnTo>
                    <a:pt x="1382" y="16"/>
                  </a:lnTo>
                  <a:lnTo>
                    <a:pt x="1465" y="99"/>
                  </a:lnTo>
                  <a:lnTo>
                    <a:pt x="1665" y="32"/>
                  </a:lnTo>
                  <a:lnTo>
                    <a:pt x="1665" y="99"/>
                  </a:lnTo>
                  <a:lnTo>
                    <a:pt x="1748" y="49"/>
                  </a:lnTo>
                  <a:lnTo>
                    <a:pt x="1748" y="99"/>
                  </a:lnTo>
                  <a:lnTo>
                    <a:pt x="1785" y="60"/>
                  </a:lnTo>
                  <a:lnTo>
                    <a:pt x="1798" y="99"/>
                  </a:lnTo>
                  <a:lnTo>
                    <a:pt x="1829" y="7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16" name="Freeform 176"/>
            <p:cNvSpPr>
              <a:spLocks/>
            </p:cNvSpPr>
            <p:nvPr/>
          </p:nvSpPr>
          <p:spPr bwMode="auto">
            <a:xfrm flipH="1">
              <a:off x="3030" y="854"/>
              <a:ext cx="213" cy="22"/>
            </a:xfrm>
            <a:custGeom>
              <a:avLst/>
              <a:gdLst>
                <a:gd name="T0" fmla="*/ 1848 w 1848"/>
                <a:gd name="T1" fmla="*/ 101 h 102"/>
                <a:gd name="T2" fmla="*/ 1833 w 1848"/>
                <a:gd name="T3" fmla="*/ 85 h 102"/>
                <a:gd name="T4" fmla="*/ 1765 w 1848"/>
                <a:gd name="T5" fmla="*/ 101 h 102"/>
                <a:gd name="T6" fmla="*/ 1765 w 1848"/>
                <a:gd name="T7" fmla="*/ 68 h 102"/>
                <a:gd name="T8" fmla="*/ 1683 w 1848"/>
                <a:gd name="T9" fmla="*/ 101 h 102"/>
                <a:gd name="T10" fmla="*/ 1700 w 1848"/>
                <a:gd name="T11" fmla="*/ 51 h 102"/>
                <a:gd name="T12" fmla="*/ 1600 w 1848"/>
                <a:gd name="T13" fmla="*/ 102 h 102"/>
                <a:gd name="T14" fmla="*/ 1661 w 1848"/>
                <a:gd name="T15" fmla="*/ 38 h 102"/>
                <a:gd name="T16" fmla="*/ 1533 w 1848"/>
                <a:gd name="T17" fmla="*/ 101 h 102"/>
                <a:gd name="T18" fmla="*/ 1550 w 1848"/>
                <a:gd name="T19" fmla="*/ 11 h 102"/>
                <a:gd name="T20" fmla="*/ 1415 w 1848"/>
                <a:gd name="T21" fmla="*/ 101 h 102"/>
                <a:gd name="T22" fmla="*/ 1299 w 1848"/>
                <a:gd name="T23" fmla="*/ 17 h 102"/>
                <a:gd name="T24" fmla="*/ 1249 w 1848"/>
                <a:gd name="T25" fmla="*/ 101 h 102"/>
                <a:gd name="T26" fmla="*/ 1182 w 1848"/>
                <a:gd name="T27" fmla="*/ 17 h 102"/>
                <a:gd name="T28" fmla="*/ 1133 w 1848"/>
                <a:gd name="T29" fmla="*/ 101 h 102"/>
                <a:gd name="T30" fmla="*/ 1066 w 1848"/>
                <a:gd name="T31" fmla="*/ 17 h 102"/>
                <a:gd name="T32" fmla="*/ 999 w 1848"/>
                <a:gd name="T33" fmla="*/ 101 h 102"/>
                <a:gd name="T34" fmla="*/ 949 w 1848"/>
                <a:gd name="T35" fmla="*/ 18 h 102"/>
                <a:gd name="T36" fmla="*/ 882 w 1848"/>
                <a:gd name="T37" fmla="*/ 101 h 102"/>
                <a:gd name="T38" fmla="*/ 816 w 1848"/>
                <a:gd name="T39" fmla="*/ 18 h 102"/>
                <a:gd name="T40" fmla="*/ 766 w 1848"/>
                <a:gd name="T41" fmla="*/ 101 h 102"/>
                <a:gd name="T42" fmla="*/ 699 w 1848"/>
                <a:gd name="T43" fmla="*/ 18 h 102"/>
                <a:gd name="T44" fmla="*/ 649 w 1848"/>
                <a:gd name="T45" fmla="*/ 101 h 102"/>
                <a:gd name="T46" fmla="*/ 583 w 1848"/>
                <a:gd name="T47" fmla="*/ 18 h 102"/>
                <a:gd name="T48" fmla="*/ 517 w 1848"/>
                <a:gd name="T49" fmla="*/ 101 h 102"/>
                <a:gd name="T50" fmla="*/ 453 w 1848"/>
                <a:gd name="T51" fmla="*/ 0 h 102"/>
                <a:gd name="T52" fmla="*/ 351 w 1848"/>
                <a:gd name="T53" fmla="*/ 85 h 102"/>
                <a:gd name="T54" fmla="*/ 183 w 1848"/>
                <a:gd name="T55" fmla="*/ 34 h 102"/>
                <a:gd name="T56" fmla="*/ 183 w 1848"/>
                <a:gd name="T57" fmla="*/ 101 h 102"/>
                <a:gd name="T58" fmla="*/ 100 w 1848"/>
                <a:gd name="T59" fmla="*/ 51 h 102"/>
                <a:gd name="T60" fmla="*/ 100 w 1848"/>
                <a:gd name="T61" fmla="*/ 101 h 102"/>
                <a:gd name="T62" fmla="*/ 83 w 1848"/>
                <a:gd name="T63" fmla="*/ 85 h 102"/>
                <a:gd name="T64" fmla="*/ 67 w 1848"/>
                <a:gd name="T65" fmla="*/ 68 h 102"/>
                <a:gd name="T66" fmla="*/ 50 w 1848"/>
                <a:gd name="T67" fmla="*/ 101 h 102"/>
                <a:gd name="T68" fmla="*/ 0 w 1848"/>
                <a:gd name="T69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8" h="102">
                  <a:moveTo>
                    <a:pt x="1848" y="101"/>
                  </a:moveTo>
                  <a:lnTo>
                    <a:pt x="1833" y="85"/>
                  </a:lnTo>
                  <a:lnTo>
                    <a:pt x="1765" y="101"/>
                  </a:lnTo>
                  <a:lnTo>
                    <a:pt x="1765" y="68"/>
                  </a:lnTo>
                  <a:lnTo>
                    <a:pt x="1683" y="101"/>
                  </a:lnTo>
                  <a:lnTo>
                    <a:pt x="1700" y="51"/>
                  </a:lnTo>
                  <a:lnTo>
                    <a:pt x="1600" y="102"/>
                  </a:lnTo>
                  <a:lnTo>
                    <a:pt x="1661" y="38"/>
                  </a:lnTo>
                  <a:lnTo>
                    <a:pt x="1533" y="101"/>
                  </a:lnTo>
                  <a:lnTo>
                    <a:pt x="1550" y="11"/>
                  </a:lnTo>
                  <a:lnTo>
                    <a:pt x="1415" y="101"/>
                  </a:lnTo>
                  <a:lnTo>
                    <a:pt x="1299" y="17"/>
                  </a:lnTo>
                  <a:lnTo>
                    <a:pt x="1249" y="101"/>
                  </a:lnTo>
                  <a:lnTo>
                    <a:pt x="1182" y="17"/>
                  </a:lnTo>
                  <a:lnTo>
                    <a:pt x="1133" y="101"/>
                  </a:lnTo>
                  <a:lnTo>
                    <a:pt x="1066" y="17"/>
                  </a:lnTo>
                  <a:lnTo>
                    <a:pt x="999" y="101"/>
                  </a:lnTo>
                  <a:lnTo>
                    <a:pt x="949" y="18"/>
                  </a:lnTo>
                  <a:lnTo>
                    <a:pt x="882" y="101"/>
                  </a:lnTo>
                  <a:lnTo>
                    <a:pt x="816" y="18"/>
                  </a:lnTo>
                  <a:lnTo>
                    <a:pt x="766" y="101"/>
                  </a:lnTo>
                  <a:lnTo>
                    <a:pt x="699" y="18"/>
                  </a:lnTo>
                  <a:lnTo>
                    <a:pt x="649" y="101"/>
                  </a:lnTo>
                  <a:lnTo>
                    <a:pt x="583" y="18"/>
                  </a:lnTo>
                  <a:lnTo>
                    <a:pt x="517" y="101"/>
                  </a:lnTo>
                  <a:lnTo>
                    <a:pt x="453" y="0"/>
                  </a:lnTo>
                  <a:lnTo>
                    <a:pt x="351" y="85"/>
                  </a:lnTo>
                  <a:lnTo>
                    <a:pt x="183" y="34"/>
                  </a:lnTo>
                  <a:lnTo>
                    <a:pt x="183" y="101"/>
                  </a:lnTo>
                  <a:lnTo>
                    <a:pt x="100" y="51"/>
                  </a:lnTo>
                  <a:lnTo>
                    <a:pt x="100" y="101"/>
                  </a:lnTo>
                  <a:lnTo>
                    <a:pt x="83" y="85"/>
                  </a:lnTo>
                  <a:lnTo>
                    <a:pt x="67" y="68"/>
                  </a:lnTo>
                  <a:lnTo>
                    <a:pt x="50" y="101"/>
                  </a:lnTo>
                  <a:lnTo>
                    <a:pt x="0" y="8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316017" name="Group 177"/>
            <p:cNvGrpSpPr>
              <a:grpSpLocks/>
            </p:cNvGrpSpPr>
            <p:nvPr/>
          </p:nvGrpSpPr>
          <p:grpSpPr bwMode="auto">
            <a:xfrm flipH="1">
              <a:off x="3038" y="901"/>
              <a:ext cx="204" cy="43"/>
              <a:chOff x="1692" y="1931"/>
              <a:chExt cx="1771" cy="204"/>
            </a:xfrm>
          </p:grpSpPr>
          <p:grpSp>
            <p:nvGrpSpPr>
              <p:cNvPr id="1316018" name="Group 178"/>
              <p:cNvGrpSpPr>
                <a:grpSpLocks/>
              </p:cNvGrpSpPr>
              <p:nvPr/>
            </p:nvGrpSpPr>
            <p:grpSpPr bwMode="auto">
              <a:xfrm>
                <a:off x="1692" y="1931"/>
                <a:ext cx="385" cy="166"/>
                <a:chOff x="1692" y="1931"/>
                <a:chExt cx="385" cy="166"/>
              </a:xfrm>
            </p:grpSpPr>
            <p:sp>
              <p:nvSpPr>
                <p:cNvPr id="1316019" name="Freeform 179"/>
                <p:cNvSpPr>
                  <a:spLocks/>
                </p:cNvSpPr>
                <p:nvPr/>
              </p:nvSpPr>
              <p:spPr bwMode="auto">
                <a:xfrm>
                  <a:off x="1692" y="1949"/>
                  <a:ext cx="196" cy="148"/>
                </a:xfrm>
                <a:custGeom>
                  <a:avLst/>
                  <a:gdLst>
                    <a:gd name="T0" fmla="*/ 0 w 196"/>
                    <a:gd name="T1" fmla="*/ 8 h 148"/>
                    <a:gd name="T2" fmla="*/ 189 w 196"/>
                    <a:gd name="T3" fmla="*/ 148 h 148"/>
                    <a:gd name="T4" fmla="*/ 196 w 196"/>
                    <a:gd name="T5" fmla="*/ 135 h 148"/>
                    <a:gd name="T6" fmla="*/ 10 w 196"/>
                    <a:gd name="T7" fmla="*/ 0 h 148"/>
                    <a:gd name="T8" fmla="*/ 0 w 196"/>
                    <a:gd name="T9" fmla="*/ 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148">
                      <a:moveTo>
                        <a:pt x="0" y="8"/>
                      </a:moveTo>
                      <a:lnTo>
                        <a:pt x="189" y="148"/>
                      </a:lnTo>
                      <a:lnTo>
                        <a:pt x="196" y="135"/>
                      </a:lnTo>
                      <a:lnTo>
                        <a:pt x="1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16020" name="Freeform 180"/>
                <p:cNvSpPr>
                  <a:spLocks/>
                </p:cNvSpPr>
                <p:nvPr/>
              </p:nvSpPr>
              <p:spPr bwMode="auto">
                <a:xfrm>
                  <a:off x="1900" y="1931"/>
                  <a:ext cx="177" cy="159"/>
                </a:xfrm>
                <a:custGeom>
                  <a:avLst/>
                  <a:gdLst>
                    <a:gd name="T0" fmla="*/ 177 w 177"/>
                    <a:gd name="T1" fmla="*/ 8 h 159"/>
                    <a:gd name="T2" fmla="*/ 7 w 177"/>
                    <a:gd name="T3" fmla="*/ 159 h 159"/>
                    <a:gd name="T4" fmla="*/ 0 w 177"/>
                    <a:gd name="T5" fmla="*/ 149 h 159"/>
                    <a:gd name="T6" fmla="*/ 167 w 177"/>
                    <a:gd name="T7" fmla="*/ 0 h 159"/>
                    <a:gd name="T8" fmla="*/ 177 w 177"/>
                    <a:gd name="T9" fmla="*/ 8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159">
                      <a:moveTo>
                        <a:pt x="177" y="8"/>
                      </a:moveTo>
                      <a:lnTo>
                        <a:pt x="7" y="159"/>
                      </a:lnTo>
                      <a:lnTo>
                        <a:pt x="0" y="149"/>
                      </a:lnTo>
                      <a:lnTo>
                        <a:pt x="167" y="0"/>
                      </a:lnTo>
                      <a:lnTo>
                        <a:pt x="177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16021" name="Group 181"/>
              <p:cNvGrpSpPr>
                <a:grpSpLocks/>
              </p:cNvGrpSpPr>
              <p:nvPr/>
            </p:nvGrpSpPr>
            <p:grpSpPr bwMode="auto">
              <a:xfrm>
                <a:off x="2379" y="1963"/>
                <a:ext cx="410" cy="172"/>
                <a:chOff x="2379" y="1963"/>
                <a:chExt cx="410" cy="172"/>
              </a:xfrm>
            </p:grpSpPr>
            <p:sp>
              <p:nvSpPr>
                <p:cNvPr id="1316022" name="Freeform 182"/>
                <p:cNvSpPr>
                  <a:spLocks/>
                </p:cNvSpPr>
                <p:nvPr/>
              </p:nvSpPr>
              <p:spPr bwMode="auto">
                <a:xfrm>
                  <a:off x="2379" y="1978"/>
                  <a:ext cx="196" cy="157"/>
                </a:xfrm>
                <a:custGeom>
                  <a:avLst/>
                  <a:gdLst>
                    <a:gd name="T0" fmla="*/ 0 w 196"/>
                    <a:gd name="T1" fmla="*/ 8 h 157"/>
                    <a:gd name="T2" fmla="*/ 189 w 196"/>
                    <a:gd name="T3" fmla="*/ 157 h 157"/>
                    <a:gd name="T4" fmla="*/ 196 w 196"/>
                    <a:gd name="T5" fmla="*/ 144 h 157"/>
                    <a:gd name="T6" fmla="*/ 11 w 196"/>
                    <a:gd name="T7" fmla="*/ 0 h 157"/>
                    <a:gd name="T8" fmla="*/ 0 w 196"/>
                    <a:gd name="T9" fmla="*/ 8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157">
                      <a:moveTo>
                        <a:pt x="0" y="8"/>
                      </a:moveTo>
                      <a:lnTo>
                        <a:pt x="189" y="157"/>
                      </a:lnTo>
                      <a:lnTo>
                        <a:pt x="196" y="144"/>
                      </a:lnTo>
                      <a:lnTo>
                        <a:pt x="1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16023" name="Freeform 183"/>
                <p:cNvSpPr>
                  <a:spLocks/>
                </p:cNvSpPr>
                <p:nvPr/>
              </p:nvSpPr>
              <p:spPr bwMode="auto">
                <a:xfrm>
                  <a:off x="2612" y="1963"/>
                  <a:ext cx="177" cy="161"/>
                </a:xfrm>
                <a:custGeom>
                  <a:avLst/>
                  <a:gdLst>
                    <a:gd name="T0" fmla="*/ 177 w 177"/>
                    <a:gd name="T1" fmla="*/ 10 h 161"/>
                    <a:gd name="T2" fmla="*/ 8 w 177"/>
                    <a:gd name="T3" fmla="*/ 161 h 161"/>
                    <a:gd name="T4" fmla="*/ 0 w 177"/>
                    <a:gd name="T5" fmla="*/ 151 h 161"/>
                    <a:gd name="T6" fmla="*/ 168 w 177"/>
                    <a:gd name="T7" fmla="*/ 0 h 161"/>
                    <a:gd name="T8" fmla="*/ 177 w 177"/>
                    <a:gd name="T9" fmla="*/ 1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161">
                      <a:moveTo>
                        <a:pt x="177" y="10"/>
                      </a:moveTo>
                      <a:lnTo>
                        <a:pt x="8" y="161"/>
                      </a:lnTo>
                      <a:lnTo>
                        <a:pt x="0" y="151"/>
                      </a:lnTo>
                      <a:lnTo>
                        <a:pt x="168" y="0"/>
                      </a:lnTo>
                      <a:lnTo>
                        <a:pt x="177" y="1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16024" name="Group 184"/>
              <p:cNvGrpSpPr>
                <a:grpSpLocks/>
              </p:cNvGrpSpPr>
              <p:nvPr/>
            </p:nvGrpSpPr>
            <p:grpSpPr bwMode="auto">
              <a:xfrm>
                <a:off x="3082" y="1931"/>
                <a:ext cx="381" cy="166"/>
                <a:chOff x="3082" y="1931"/>
                <a:chExt cx="381" cy="166"/>
              </a:xfrm>
            </p:grpSpPr>
            <p:sp>
              <p:nvSpPr>
                <p:cNvPr id="1316025" name="Freeform 185"/>
                <p:cNvSpPr>
                  <a:spLocks/>
                </p:cNvSpPr>
                <p:nvPr/>
              </p:nvSpPr>
              <p:spPr bwMode="auto">
                <a:xfrm>
                  <a:off x="3082" y="1931"/>
                  <a:ext cx="193" cy="166"/>
                </a:xfrm>
                <a:custGeom>
                  <a:avLst/>
                  <a:gdLst>
                    <a:gd name="T0" fmla="*/ 0 w 193"/>
                    <a:gd name="T1" fmla="*/ 10 h 166"/>
                    <a:gd name="T2" fmla="*/ 186 w 193"/>
                    <a:gd name="T3" fmla="*/ 166 h 166"/>
                    <a:gd name="T4" fmla="*/ 193 w 193"/>
                    <a:gd name="T5" fmla="*/ 151 h 166"/>
                    <a:gd name="T6" fmla="*/ 11 w 193"/>
                    <a:gd name="T7" fmla="*/ 0 h 166"/>
                    <a:gd name="T8" fmla="*/ 0 w 193"/>
                    <a:gd name="T9" fmla="*/ 1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66">
                      <a:moveTo>
                        <a:pt x="0" y="10"/>
                      </a:moveTo>
                      <a:lnTo>
                        <a:pt x="186" y="166"/>
                      </a:lnTo>
                      <a:lnTo>
                        <a:pt x="193" y="151"/>
                      </a:lnTo>
                      <a:lnTo>
                        <a:pt x="11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16026" name="Freeform 186"/>
                <p:cNvSpPr>
                  <a:spLocks/>
                </p:cNvSpPr>
                <p:nvPr/>
              </p:nvSpPr>
              <p:spPr bwMode="auto">
                <a:xfrm>
                  <a:off x="3286" y="1931"/>
                  <a:ext cx="177" cy="159"/>
                </a:xfrm>
                <a:custGeom>
                  <a:avLst/>
                  <a:gdLst>
                    <a:gd name="T0" fmla="*/ 177 w 177"/>
                    <a:gd name="T1" fmla="*/ 8 h 159"/>
                    <a:gd name="T2" fmla="*/ 8 w 177"/>
                    <a:gd name="T3" fmla="*/ 159 h 159"/>
                    <a:gd name="T4" fmla="*/ 0 w 177"/>
                    <a:gd name="T5" fmla="*/ 149 h 159"/>
                    <a:gd name="T6" fmla="*/ 167 w 177"/>
                    <a:gd name="T7" fmla="*/ 0 h 159"/>
                    <a:gd name="T8" fmla="*/ 177 w 177"/>
                    <a:gd name="T9" fmla="*/ 8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159">
                      <a:moveTo>
                        <a:pt x="177" y="8"/>
                      </a:moveTo>
                      <a:lnTo>
                        <a:pt x="8" y="159"/>
                      </a:lnTo>
                      <a:lnTo>
                        <a:pt x="0" y="149"/>
                      </a:lnTo>
                      <a:lnTo>
                        <a:pt x="167" y="0"/>
                      </a:lnTo>
                      <a:lnTo>
                        <a:pt x="177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1316027" name="Line 187"/>
            <p:cNvSpPr>
              <a:spLocks noChangeShapeType="1"/>
            </p:cNvSpPr>
            <p:nvPr/>
          </p:nvSpPr>
          <p:spPr bwMode="auto">
            <a:xfrm flipH="1">
              <a:off x="3070" y="851"/>
              <a:ext cx="6" cy="24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16028" name="Group 188"/>
          <p:cNvGrpSpPr>
            <a:grpSpLocks/>
          </p:cNvGrpSpPr>
          <p:nvPr/>
        </p:nvGrpSpPr>
        <p:grpSpPr bwMode="auto">
          <a:xfrm>
            <a:off x="1196975" y="4829175"/>
            <a:ext cx="450850" cy="720725"/>
            <a:chOff x="3024" y="816"/>
            <a:chExt cx="234" cy="398"/>
          </a:xfrm>
        </p:grpSpPr>
        <p:grpSp>
          <p:nvGrpSpPr>
            <p:cNvPr id="1316029" name="Group 189"/>
            <p:cNvGrpSpPr>
              <a:grpSpLocks/>
            </p:cNvGrpSpPr>
            <p:nvPr/>
          </p:nvGrpSpPr>
          <p:grpSpPr bwMode="auto">
            <a:xfrm flipH="1">
              <a:off x="3103" y="1056"/>
              <a:ext cx="66" cy="74"/>
              <a:chOff x="2319" y="2674"/>
              <a:chExt cx="583" cy="349"/>
            </a:xfrm>
          </p:grpSpPr>
          <p:sp>
            <p:nvSpPr>
              <p:cNvPr id="1316030" name="Freeform 190"/>
              <p:cNvSpPr>
                <a:spLocks/>
              </p:cNvSpPr>
              <p:nvPr/>
            </p:nvSpPr>
            <p:spPr bwMode="auto">
              <a:xfrm>
                <a:off x="2319" y="3007"/>
                <a:ext cx="583" cy="16"/>
              </a:xfrm>
              <a:custGeom>
                <a:avLst/>
                <a:gdLst>
                  <a:gd name="T0" fmla="*/ 0 w 583"/>
                  <a:gd name="T1" fmla="*/ 0 h 16"/>
                  <a:gd name="T2" fmla="*/ 583 w 583"/>
                  <a:gd name="T3" fmla="*/ 0 h 16"/>
                  <a:gd name="T4" fmla="*/ 433 w 583"/>
                  <a:gd name="T5" fmla="*/ 16 h 16"/>
                  <a:gd name="T6" fmla="*/ 166 w 583"/>
                  <a:gd name="T7" fmla="*/ 16 h 16"/>
                  <a:gd name="T8" fmla="*/ 0 w 58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16">
                    <a:moveTo>
                      <a:pt x="0" y="0"/>
                    </a:moveTo>
                    <a:lnTo>
                      <a:pt x="583" y="0"/>
                    </a:lnTo>
                    <a:lnTo>
                      <a:pt x="433" y="16"/>
                    </a:lnTo>
                    <a:lnTo>
                      <a:pt x="166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031" name="Freeform 191"/>
              <p:cNvSpPr>
                <a:spLocks/>
              </p:cNvSpPr>
              <p:nvPr/>
            </p:nvSpPr>
            <p:spPr bwMode="auto">
              <a:xfrm>
                <a:off x="2370" y="2674"/>
                <a:ext cx="465" cy="17"/>
              </a:xfrm>
              <a:custGeom>
                <a:avLst/>
                <a:gdLst>
                  <a:gd name="T0" fmla="*/ 0 w 465"/>
                  <a:gd name="T1" fmla="*/ 17 h 17"/>
                  <a:gd name="T2" fmla="*/ 115 w 465"/>
                  <a:gd name="T3" fmla="*/ 0 h 17"/>
                  <a:gd name="T4" fmla="*/ 465 w 465"/>
                  <a:gd name="T5" fmla="*/ 0 h 17"/>
                  <a:gd name="T6" fmla="*/ 348 w 465"/>
                  <a:gd name="T7" fmla="*/ 17 h 17"/>
                  <a:gd name="T8" fmla="*/ 0 w 46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17">
                    <a:moveTo>
                      <a:pt x="0" y="17"/>
                    </a:moveTo>
                    <a:lnTo>
                      <a:pt x="115" y="0"/>
                    </a:lnTo>
                    <a:lnTo>
                      <a:pt x="465" y="0"/>
                    </a:lnTo>
                    <a:lnTo>
                      <a:pt x="348" y="17"/>
                    </a:lnTo>
                    <a:lnTo>
                      <a:pt x="0" y="17"/>
                    </a:lnTo>
                  </a:path>
                </a:pathLst>
              </a:custGeom>
              <a:noFill/>
              <a:ln w="3175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16032" name="Group 192"/>
            <p:cNvGrpSpPr>
              <a:grpSpLocks/>
            </p:cNvGrpSpPr>
            <p:nvPr/>
          </p:nvGrpSpPr>
          <p:grpSpPr bwMode="auto">
            <a:xfrm flipH="1">
              <a:off x="3093" y="1056"/>
              <a:ext cx="82" cy="158"/>
              <a:chOff x="2269" y="2674"/>
              <a:chExt cx="716" cy="749"/>
            </a:xfrm>
          </p:grpSpPr>
          <p:sp>
            <p:nvSpPr>
              <p:cNvPr id="1316033" name="Line 193"/>
              <p:cNvSpPr>
                <a:spLocks noChangeShapeType="1"/>
              </p:cNvSpPr>
              <p:nvPr/>
            </p:nvSpPr>
            <p:spPr bwMode="auto">
              <a:xfrm flipH="1">
                <a:off x="2269" y="2691"/>
                <a:ext cx="100" cy="699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034" name="Line 194"/>
              <p:cNvSpPr>
                <a:spLocks noChangeShapeType="1"/>
              </p:cNvSpPr>
              <p:nvPr/>
            </p:nvSpPr>
            <p:spPr bwMode="auto">
              <a:xfrm flipH="1">
                <a:off x="2435" y="2691"/>
                <a:ext cx="50" cy="699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035" name="Line 195"/>
              <p:cNvSpPr>
                <a:spLocks noChangeShapeType="1"/>
              </p:cNvSpPr>
              <p:nvPr/>
            </p:nvSpPr>
            <p:spPr bwMode="auto">
              <a:xfrm>
                <a:off x="2718" y="2691"/>
                <a:ext cx="83" cy="732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036" name="Line 196"/>
              <p:cNvSpPr>
                <a:spLocks noChangeShapeType="1"/>
              </p:cNvSpPr>
              <p:nvPr/>
            </p:nvSpPr>
            <p:spPr bwMode="auto">
              <a:xfrm>
                <a:off x="2835" y="2674"/>
                <a:ext cx="150" cy="732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316037" name="Line 197"/>
            <p:cNvSpPr>
              <a:spLocks noChangeShapeType="1"/>
            </p:cNvSpPr>
            <p:nvPr/>
          </p:nvSpPr>
          <p:spPr bwMode="auto">
            <a:xfrm>
              <a:off x="3122" y="1060"/>
              <a:ext cx="30" cy="66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38" name="Freeform 198"/>
            <p:cNvSpPr>
              <a:spLocks/>
            </p:cNvSpPr>
            <p:nvPr/>
          </p:nvSpPr>
          <p:spPr bwMode="auto">
            <a:xfrm flipH="1">
              <a:off x="3103" y="1056"/>
              <a:ext cx="49" cy="151"/>
            </a:xfrm>
            <a:custGeom>
              <a:avLst/>
              <a:gdLst>
                <a:gd name="T0" fmla="*/ 0 w 424"/>
                <a:gd name="T1" fmla="*/ 111 h 716"/>
                <a:gd name="T2" fmla="*/ 90 w 424"/>
                <a:gd name="T3" fmla="*/ 0 h 716"/>
                <a:gd name="T4" fmla="*/ 424 w 424"/>
                <a:gd name="T5" fmla="*/ 332 h 716"/>
                <a:gd name="T6" fmla="*/ 291 w 424"/>
                <a:gd name="T7" fmla="*/ 483 h 716"/>
                <a:gd name="T8" fmla="*/ 191 w 424"/>
                <a:gd name="T9" fmla="*/ 716 h 716"/>
                <a:gd name="T10" fmla="*/ 90 w 424"/>
                <a:gd name="T11" fmla="*/ 499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" h="716">
                  <a:moveTo>
                    <a:pt x="0" y="111"/>
                  </a:moveTo>
                  <a:lnTo>
                    <a:pt x="90" y="0"/>
                  </a:lnTo>
                  <a:lnTo>
                    <a:pt x="424" y="332"/>
                  </a:lnTo>
                  <a:lnTo>
                    <a:pt x="291" y="483"/>
                  </a:lnTo>
                  <a:lnTo>
                    <a:pt x="191" y="716"/>
                  </a:lnTo>
                  <a:lnTo>
                    <a:pt x="90" y="49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39" name="Freeform 199"/>
            <p:cNvSpPr>
              <a:spLocks/>
            </p:cNvSpPr>
            <p:nvPr/>
          </p:nvSpPr>
          <p:spPr bwMode="auto">
            <a:xfrm flipH="1">
              <a:off x="3130" y="1161"/>
              <a:ext cx="21" cy="46"/>
            </a:xfrm>
            <a:custGeom>
              <a:avLst/>
              <a:gdLst>
                <a:gd name="T0" fmla="*/ 0 w 184"/>
                <a:gd name="T1" fmla="*/ 0 h 217"/>
                <a:gd name="T2" fmla="*/ 83 w 184"/>
                <a:gd name="T3" fmla="*/ 217 h 217"/>
                <a:gd name="T4" fmla="*/ 184 w 184"/>
                <a:gd name="T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217">
                  <a:moveTo>
                    <a:pt x="0" y="0"/>
                  </a:moveTo>
                  <a:lnTo>
                    <a:pt x="83" y="217"/>
                  </a:lnTo>
                  <a:lnTo>
                    <a:pt x="184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40" name="Freeform 200"/>
            <p:cNvSpPr>
              <a:spLocks/>
            </p:cNvSpPr>
            <p:nvPr/>
          </p:nvSpPr>
          <p:spPr bwMode="auto">
            <a:xfrm flipH="1">
              <a:off x="3122" y="1060"/>
              <a:ext cx="51" cy="144"/>
            </a:xfrm>
            <a:custGeom>
              <a:avLst/>
              <a:gdLst>
                <a:gd name="T0" fmla="*/ 57 w 433"/>
                <a:gd name="T1" fmla="*/ 682 h 682"/>
                <a:gd name="T2" fmla="*/ 0 w 433"/>
                <a:gd name="T3" fmla="*/ 514 h 682"/>
                <a:gd name="T4" fmla="*/ 107 w 433"/>
                <a:gd name="T5" fmla="*/ 398 h 682"/>
                <a:gd name="T6" fmla="*/ 24 w 433"/>
                <a:gd name="T7" fmla="*/ 316 h 682"/>
                <a:gd name="T8" fmla="*/ 340 w 433"/>
                <a:gd name="T9" fmla="*/ 0 h 682"/>
                <a:gd name="T10" fmla="*/ 433 w 433"/>
                <a:gd name="T11" fmla="*/ 95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682">
                  <a:moveTo>
                    <a:pt x="57" y="682"/>
                  </a:moveTo>
                  <a:lnTo>
                    <a:pt x="0" y="514"/>
                  </a:lnTo>
                  <a:lnTo>
                    <a:pt x="107" y="398"/>
                  </a:lnTo>
                  <a:lnTo>
                    <a:pt x="24" y="316"/>
                  </a:lnTo>
                  <a:lnTo>
                    <a:pt x="340" y="0"/>
                  </a:lnTo>
                  <a:lnTo>
                    <a:pt x="433" y="9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41" name="Line 201"/>
            <p:cNvSpPr>
              <a:spLocks noChangeShapeType="1"/>
            </p:cNvSpPr>
            <p:nvPr/>
          </p:nvSpPr>
          <p:spPr bwMode="auto">
            <a:xfrm flipH="1">
              <a:off x="3099" y="1161"/>
              <a:ext cx="73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42" name="Line 202"/>
            <p:cNvSpPr>
              <a:spLocks noChangeShapeType="1"/>
            </p:cNvSpPr>
            <p:nvPr/>
          </p:nvSpPr>
          <p:spPr bwMode="auto">
            <a:xfrm flipH="1">
              <a:off x="3141" y="1103"/>
              <a:ext cx="15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43" name="Line 203"/>
            <p:cNvSpPr>
              <a:spLocks noChangeShapeType="1"/>
            </p:cNvSpPr>
            <p:nvPr/>
          </p:nvSpPr>
          <p:spPr bwMode="auto">
            <a:xfrm flipH="1">
              <a:off x="3121" y="1103"/>
              <a:ext cx="10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44" name="Freeform 204"/>
            <p:cNvSpPr>
              <a:spLocks/>
            </p:cNvSpPr>
            <p:nvPr/>
          </p:nvSpPr>
          <p:spPr bwMode="auto">
            <a:xfrm flipH="1">
              <a:off x="3162" y="1183"/>
              <a:ext cx="13" cy="24"/>
            </a:xfrm>
            <a:custGeom>
              <a:avLst/>
              <a:gdLst>
                <a:gd name="T0" fmla="*/ 17 w 116"/>
                <a:gd name="T1" fmla="*/ 0 h 117"/>
                <a:gd name="T2" fmla="*/ 116 w 116"/>
                <a:gd name="T3" fmla="*/ 0 h 117"/>
                <a:gd name="T4" fmla="*/ 0 w 116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17">
                  <a:moveTo>
                    <a:pt x="17" y="0"/>
                  </a:moveTo>
                  <a:lnTo>
                    <a:pt x="116" y="0"/>
                  </a:lnTo>
                  <a:lnTo>
                    <a:pt x="0" y="11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45" name="Freeform 205"/>
            <p:cNvSpPr>
              <a:spLocks/>
            </p:cNvSpPr>
            <p:nvPr/>
          </p:nvSpPr>
          <p:spPr bwMode="auto">
            <a:xfrm flipH="1">
              <a:off x="3098" y="1164"/>
              <a:ext cx="22" cy="40"/>
            </a:xfrm>
            <a:custGeom>
              <a:avLst/>
              <a:gdLst>
                <a:gd name="T0" fmla="*/ 0 w 189"/>
                <a:gd name="T1" fmla="*/ 6 h 185"/>
                <a:gd name="T2" fmla="*/ 121 w 189"/>
                <a:gd name="T3" fmla="*/ 185 h 185"/>
                <a:gd name="T4" fmla="*/ 189 w 189"/>
                <a:gd name="T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185">
                  <a:moveTo>
                    <a:pt x="0" y="6"/>
                  </a:moveTo>
                  <a:lnTo>
                    <a:pt x="121" y="185"/>
                  </a:lnTo>
                  <a:lnTo>
                    <a:pt x="189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46" name="Line 206"/>
            <p:cNvSpPr>
              <a:spLocks noChangeShapeType="1"/>
            </p:cNvSpPr>
            <p:nvPr/>
          </p:nvSpPr>
          <p:spPr bwMode="auto">
            <a:xfrm flipH="1">
              <a:off x="3135" y="1130"/>
              <a:ext cx="13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47" name="Line 207"/>
            <p:cNvSpPr>
              <a:spLocks noChangeShapeType="1"/>
            </p:cNvSpPr>
            <p:nvPr/>
          </p:nvSpPr>
          <p:spPr bwMode="auto">
            <a:xfrm>
              <a:off x="3120" y="1130"/>
              <a:ext cx="14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48" name="Line 208"/>
            <p:cNvSpPr>
              <a:spLocks noChangeShapeType="1"/>
            </p:cNvSpPr>
            <p:nvPr/>
          </p:nvSpPr>
          <p:spPr bwMode="auto">
            <a:xfrm>
              <a:off x="3155" y="1130"/>
              <a:ext cx="7" cy="35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49" name="Line 209"/>
            <p:cNvSpPr>
              <a:spLocks noChangeShapeType="1"/>
            </p:cNvSpPr>
            <p:nvPr/>
          </p:nvSpPr>
          <p:spPr bwMode="auto">
            <a:xfrm flipH="1">
              <a:off x="3112" y="1130"/>
              <a:ext cx="8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50" name="Freeform 210"/>
            <p:cNvSpPr>
              <a:spLocks/>
            </p:cNvSpPr>
            <p:nvPr/>
          </p:nvSpPr>
          <p:spPr bwMode="auto">
            <a:xfrm flipH="1">
              <a:off x="3099" y="1126"/>
              <a:ext cx="15" cy="85"/>
            </a:xfrm>
            <a:custGeom>
              <a:avLst/>
              <a:gdLst>
                <a:gd name="T0" fmla="*/ 0 w 135"/>
                <a:gd name="T1" fmla="*/ 405 h 405"/>
                <a:gd name="T2" fmla="*/ 19 w 135"/>
                <a:gd name="T3" fmla="*/ 0 h 405"/>
                <a:gd name="T4" fmla="*/ 135 w 135"/>
                <a:gd name="T5" fmla="*/ 3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405">
                  <a:moveTo>
                    <a:pt x="0" y="405"/>
                  </a:moveTo>
                  <a:lnTo>
                    <a:pt x="19" y="0"/>
                  </a:lnTo>
                  <a:lnTo>
                    <a:pt x="135" y="383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51" name="Freeform 211"/>
            <p:cNvSpPr>
              <a:spLocks/>
            </p:cNvSpPr>
            <p:nvPr/>
          </p:nvSpPr>
          <p:spPr bwMode="auto">
            <a:xfrm flipH="1">
              <a:off x="3162" y="1128"/>
              <a:ext cx="10" cy="76"/>
            </a:xfrm>
            <a:custGeom>
              <a:avLst/>
              <a:gdLst>
                <a:gd name="T0" fmla="*/ 0 w 83"/>
                <a:gd name="T1" fmla="*/ 360 h 360"/>
                <a:gd name="T2" fmla="*/ 83 w 83"/>
                <a:gd name="T3" fmla="*/ 0 h 360"/>
                <a:gd name="T4" fmla="*/ 83 w 83"/>
                <a:gd name="T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360">
                  <a:moveTo>
                    <a:pt x="0" y="360"/>
                  </a:moveTo>
                  <a:lnTo>
                    <a:pt x="83" y="0"/>
                  </a:lnTo>
                  <a:lnTo>
                    <a:pt x="83" y="36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52" name="Freeform 212"/>
            <p:cNvSpPr>
              <a:spLocks/>
            </p:cNvSpPr>
            <p:nvPr/>
          </p:nvSpPr>
          <p:spPr bwMode="auto">
            <a:xfrm flipH="1">
              <a:off x="3141" y="1060"/>
              <a:ext cx="27" cy="63"/>
            </a:xfrm>
            <a:custGeom>
              <a:avLst/>
              <a:gdLst>
                <a:gd name="T0" fmla="*/ 0 w 233"/>
                <a:gd name="T1" fmla="*/ 299 h 299"/>
                <a:gd name="T2" fmla="*/ 117 w 233"/>
                <a:gd name="T3" fmla="*/ 0 h 299"/>
                <a:gd name="T4" fmla="*/ 150 w 233"/>
                <a:gd name="T5" fmla="*/ 100 h 299"/>
                <a:gd name="T6" fmla="*/ 233 w 233"/>
                <a:gd name="T7" fmla="*/ 216 h 299"/>
                <a:gd name="T8" fmla="*/ 217 w 233"/>
                <a:gd name="T9" fmla="*/ 21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99">
                  <a:moveTo>
                    <a:pt x="0" y="299"/>
                  </a:moveTo>
                  <a:lnTo>
                    <a:pt x="117" y="0"/>
                  </a:lnTo>
                  <a:lnTo>
                    <a:pt x="150" y="100"/>
                  </a:lnTo>
                  <a:lnTo>
                    <a:pt x="233" y="216"/>
                  </a:lnTo>
                  <a:lnTo>
                    <a:pt x="217" y="21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53" name="Freeform 213"/>
            <p:cNvSpPr>
              <a:spLocks/>
            </p:cNvSpPr>
            <p:nvPr/>
          </p:nvSpPr>
          <p:spPr bwMode="auto">
            <a:xfrm flipH="1">
              <a:off x="3103" y="1060"/>
              <a:ext cx="64" cy="104"/>
            </a:xfrm>
            <a:custGeom>
              <a:avLst/>
              <a:gdLst>
                <a:gd name="T0" fmla="*/ 0 w 562"/>
                <a:gd name="T1" fmla="*/ 216 h 494"/>
                <a:gd name="T2" fmla="*/ 29 w 562"/>
                <a:gd name="T3" fmla="*/ 216 h 494"/>
                <a:gd name="T4" fmla="*/ 14 w 562"/>
                <a:gd name="T5" fmla="*/ 101 h 494"/>
                <a:gd name="T6" fmla="*/ 62 w 562"/>
                <a:gd name="T7" fmla="*/ 0 h 494"/>
                <a:gd name="T8" fmla="*/ 128 w 562"/>
                <a:gd name="T9" fmla="*/ 315 h 494"/>
                <a:gd name="T10" fmla="*/ 395 w 562"/>
                <a:gd name="T11" fmla="*/ 0 h 494"/>
                <a:gd name="T12" fmla="*/ 562 w 562"/>
                <a:gd name="T13" fmla="*/ 315 h 494"/>
                <a:gd name="T14" fmla="*/ 533 w 562"/>
                <a:gd name="T15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" h="494">
                  <a:moveTo>
                    <a:pt x="0" y="216"/>
                  </a:moveTo>
                  <a:lnTo>
                    <a:pt x="29" y="216"/>
                  </a:lnTo>
                  <a:lnTo>
                    <a:pt x="14" y="101"/>
                  </a:lnTo>
                  <a:lnTo>
                    <a:pt x="62" y="0"/>
                  </a:lnTo>
                  <a:lnTo>
                    <a:pt x="128" y="315"/>
                  </a:lnTo>
                  <a:lnTo>
                    <a:pt x="395" y="0"/>
                  </a:lnTo>
                  <a:lnTo>
                    <a:pt x="562" y="315"/>
                  </a:lnTo>
                  <a:lnTo>
                    <a:pt x="533" y="494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54" name="Freeform 214"/>
            <p:cNvSpPr>
              <a:spLocks/>
            </p:cNvSpPr>
            <p:nvPr/>
          </p:nvSpPr>
          <p:spPr bwMode="auto">
            <a:xfrm flipH="1">
              <a:off x="3118" y="1080"/>
              <a:ext cx="13" cy="26"/>
            </a:xfrm>
            <a:custGeom>
              <a:avLst/>
              <a:gdLst>
                <a:gd name="T0" fmla="*/ 94 w 118"/>
                <a:gd name="T1" fmla="*/ 121 h 121"/>
                <a:gd name="T2" fmla="*/ 118 w 118"/>
                <a:gd name="T3" fmla="*/ 120 h 121"/>
                <a:gd name="T4" fmla="*/ 80 w 118"/>
                <a:gd name="T5" fmla="*/ 0 h 121"/>
                <a:gd name="T6" fmla="*/ 0 w 118"/>
                <a:gd name="T7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21">
                  <a:moveTo>
                    <a:pt x="94" y="121"/>
                  </a:moveTo>
                  <a:lnTo>
                    <a:pt x="118" y="120"/>
                  </a:lnTo>
                  <a:lnTo>
                    <a:pt x="80" y="0"/>
                  </a:lnTo>
                  <a:lnTo>
                    <a:pt x="0" y="104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55" name="Freeform 215"/>
            <p:cNvSpPr>
              <a:spLocks/>
            </p:cNvSpPr>
            <p:nvPr/>
          </p:nvSpPr>
          <p:spPr bwMode="auto">
            <a:xfrm flipH="1">
              <a:off x="3146" y="1186"/>
              <a:ext cx="10" cy="22"/>
            </a:xfrm>
            <a:custGeom>
              <a:avLst/>
              <a:gdLst>
                <a:gd name="T0" fmla="*/ 0 w 87"/>
                <a:gd name="T1" fmla="*/ 0 h 100"/>
                <a:gd name="T2" fmla="*/ 87 w 87"/>
                <a:gd name="T3" fmla="*/ 0 h 100"/>
                <a:gd name="T4" fmla="*/ 17 w 87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00">
                  <a:moveTo>
                    <a:pt x="0" y="0"/>
                  </a:moveTo>
                  <a:lnTo>
                    <a:pt x="87" y="0"/>
                  </a:lnTo>
                  <a:lnTo>
                    <a:pt x="17" y="10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56" name="Freeform 216"/>
            <p:cNvSpPr>
              <a:spLocks/>
            </p:cNvSpPr>
            <p:nvPr/>
          </p:nvSpPr>
          <p:spPr bwMode="auto">
            <a:xfrm flipH="1">
              <a:off x="3114" y="1185"/>
              <a:ext cx="11" cy="24"/>
            </a:xfrm>
            <a:custGeom>
              <a:avLst/>
              <a:gdLst>
                <a:gd name="T0" fmla="*/ 71 w 85"/>
                <a:gd name="T1" fmla="*/ 2 h 112"/>
                <a:gd name="T2" fmla="*/ 0 w 85"/>
                <a:gd name="T3" fmla="*/ 0 h 112"/>
                <a:gd name="T4" fmla="*/ 85 w 85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12">
                  <a:moveTo>
                    <a:pt x="71" y="2"/>
                  </a:moveTo>
                  <a:lnTo>
                    <a:pt x="0" y="0"/>
                  </a:lnTo>
                  <a:lnTo>
                    <a:pt x="85" y="112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57" name="Freeform 217"/>
            <p:cNvSpPr>
              <a:spLocks/>
            </p:cNvSpPr>
            <p:nvPr/>
          </p:nvSpPr>
          <p:spPr bwMode="auto">
            <a:xfrm flipH="1">
              <a:off x="3124" y="1130"/>
              <a:ext cx="24" cy="31"/>
            </a:xfrm>
            <a:custGeom>
              <a:avLst/>
              <a:gdLst>
                <a:gd name="T0" fmla="*/ 0 w 216"/>
                <a:gd name="T1" fmla="*/ 150 h 150"/>
                <a:gd name="T2" fmla="*/ 116 w 216"/>
                <a:gd name="T3" fmla="*/ 0 h 150"/>
                <a:gd name="T4" fmla="*/ 216 w 216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" h="150">
                  <a:moveTo>
                    <a:pt x="0" y="150"/>
                  </a:moveTo>
                  <a:lnTo>
                    <a:pt x="116" y="0"/>
                  </a:lnTo>
                  <a:lnTo>
                    <a:pt x="216" y="15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58" name="Line 218"/>
            <p:cNvSpPr>
              <a:spLocks noChangeShapeType="1"/>
            </p:cNvSpPr>
            <p:nvPr/>
          </p:nvSpPr>
          <p:spPr bwMode="auto">
            <a:xfrm flipV="1">
              <a:off x="3154" y="1126"/>
              <a:ext cx="15" cy="2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59" name="Line 219"/>
            <p:cNvSpPr>
              <a:spLocks noChangeShapeType="1"/>
            </p:cNvSpPr>
            <p:nvPr/>
          </p:nvSpPr>
          <p:spPr bwMode="auto">
            <a:xfrm flipH="1">
              <a:off x="3162" y="1134"/>
              <a:ext cx="8" cy="4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60" name="Line 220"/>
            <p:cNvSpPr>
              <a:spLocks noChangeShapeType="1"/>
            </p:cNvSpPr>
            <p:nvPr/>
          </p:nvSpPr>
          <p:spPr bwMode="auto">
            <a:xfrm flipH="1">
              <a:off x="3096" y="1183"/>
              <a:ext cx="7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61" name="Line 221"/>
            <p:cNvSpPr>
              <a:spLocks noChangeShapeType="1"/>
            </p:cNvSpPr>
            <p:nvPr/>
          </p:nvSpPr>
          <p:spPr bwMode="auto">
            <a:xfrm flipV="1">
              <a:off x="3098" y="1144"/>
              <a:ext cx="14" cy="2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62" name="Line 222"/>
            <p:cNvSpPr>
              <a:spLocks noChangeShapeType="1"/>
            </p:cNvSpPr>
            <p:nvPr/>
          </p:nvSpPr>
          <p:spPr bwMode="auto">
            <a:xfrm flipH="1">
              <a:off x="3162" y="1148"/>
              <a:ext cx="9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63" name="Line 223"/>
            <p:cNvSpPr>
              <a:spLocks noChangeShapeType="1"/>
            </p:cNvSpPr>
            <p:nvPr/>
          </p:nvSpPr>
          <p:spPr bwMode="auto">
            <a:xfrm flipH="1">
              <a:off x="3094" y="1183"/>
              <a:ext cx="9" cy="22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64" name="Freeform 224"/>
            <p:cNvSpPr>
              <a:spLocks/>
            </p:cNvSpPr>
            <p:nvPr/>
          </p:nvSpPr>
          <p:spPr bwMode="auto">
            <a:xfrm flipH="1">
              <a:off x="3112" y="1056"/>
              <a:ext cx="8" cy="99"/>
            </a:xfrm>
            <a:custGeom>
              <a:avLst/>
              <a:gdLst>
                <a:gd name="T0" fmla="*/ 0 w 67"/>
                <a:gd name="T1" fmla="*/ 316 h 466"/>
                <a:gd name="T2" fmla="*/ 67 w 67"/>
                <a:gd name="T3" fmla="*/ 0 h 466"/>
                <a:gd name="T4" fmla="*/ 17 w 67"/>
                <a:gd name="T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466">
                  <a:moveTo>
                    <a:pt x="0" y="316"/>
                  </a:moveTo>
                  <a:lnTo>
                    <a:pt x="67" y="0"/>
                  </a:lnTo>
                  <a:lnTo>
                    <a:pt x="17" y="46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65" name="Freeform 225"/>
            <p:cNvSpPr>
              <a:spLocks/>
            </p:cNvSpPr>
            <p:nvPr/>
          </p:nvSpPr>
          <p:spPr bwMode="auto">
            <a:xfrm flipH="1">
              <a:off x="3105" y="1059"/>
              <a:ext cx="13" cy="44"/>
            </a:xfrm>
            <a:custGeom>
              <a:avLst/>
              <a:gdLst>
                <a:gd name="T0" fmla="*/ 0 w 116"/>
                <a:gd name="T1" fmla="*/ 0 h 207"/>
                <a:gd name="T2" fmla="*/ 89 w 116"/>
                <a:gd name="T3" fmla="*/ 90 h 207"/>
                <a:gd name="T4" fmla="*/ 21 w 116"/>
                <a:gd name="T5" fmla="*/ 207 h 207"/>
                <a:gd name="T6" fmla="*/ 116 w 116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207">
                  <a:moveTo>
                    <a:pt x="0" y="0"/>
                  </a:moveTo>
                  <a:lnTo>
                    <a:pt x="89" y="90"/>
                  </a:lnTo>
                  <a:lnTo>
                    <a:pt x="21" y="207"/>
                  </a:lnTo>
                  <a:lnTo>
                    <a:pt x="116" y="2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66" name="Freeform 226"/>
            <p:cNvSpPr>
              <a:spLocks/>
            </p:cNvSpPr>
            <p:nvPr/>
          </p:nvSpPr>
          <p:spPr bwMode="auto">
            <a:xfrm flipH="1">
              <a:off x="3109" y="1058"/>
              <a:ext cx="6" cy="44"/>
            </a:xfrm>
            <a:custGeom>
              <a:avLst/>
              <a:gdLst>
                <a:gd name="T0" fmla="*/ 0 w 57"/>
                <a:gd name="T1" fmla="*/ 0 h 207"/>
                <a:gd name="T2" fmla="*/ 57 w 57"/>
                <a:gd name="T3" fmla="*/ 86 h 207"/>
                <a:gd name="T4" fmla="*/ 46 w 57"/>
                <a:gd name="T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07">
                  <a:moveTo>
                    <a:pt x="0" y="0"/>
                  </a:moveTo>
                  <a:lnTo>
                    <a:pt x="57" y="86"/>
                  </a:lnTo>
                  <a:lnTo>
                    <a:pt x="46" y="2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67" name="Freeform 227"/>
            <p:cNvSpPr>
              <a:spLocks/>
            </p:cNvSpPr>
            <p:nvPr/>
          </p:nvSpPr>
          <p:spPr bwMode="auto">
            <a:xfrm flipH="1">
              <a:off x="3155" y="1060"/>
              <a:ext cx="11" cy="45"/>
            </a:xfrm>
            <a:custGeom>
              <a:avLst/>
              <a:gdLst>
                <a:gd name="T0" fmla="*/ 99 w 99"/>
                <a:gd name="T1" fmla="*/ 0 h 215"/>
                <a:gd name="T2" fmla="*/ 0 w 99"/>
                <a:gd name="T3" fmla="*/ 117 h 215"/>
                <a:gd name="T4" fmla="*/ 65 w 99"/>
                <a:gd name="T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215">
                  <a:moveTo>
                    <a:pt x="99" y="0"/>
                  </a:moveTo>
                  <a:lnTo>
                    <a:pt x="0" y="117"/>
                  </a:lnTo>
                  <a:lnTo>
                    <a:pt x="65" y="21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68" name="Line 228"/>
            <p:cNvSpPr>
              <a:spLocks noChangeShapeType="1"/>
            </p:cNvSpPr>
            <p:nvPr/>
          </p:nvSpPr>
          <p:spPr bwMode="auto">
            <a:xfrm flipV="1">
              <a:off x="3110" y="1011"/>
              <a:ext cx="42" cy="45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69" name="Freeform 229"/>
            <p:cNvSpPr>
              <a:spLocks/>
            </p:cNvSpPr>
            <p:nvPr/>
          </p:nvSpPr>
          <p:spPr bwMode="auto">
            <a:xfrm flipH="1">
              <a:off x="3102" y="1011"/>
              <a:ext cx="62" cy="49"/>
            </a:xfrm>
            <a:custGeom>
              <a:avLst/>
              <a:gdLst>
                <a:gd name="T0" fmla="*/ 0 w 539"/>
                <a:gd name="T1" fmla="*/ 233 h 233"/>
                <a:gd name="T2" fmla="*/ 349 w 539"/>
                <a:gd name="T3" fmla="*/ 16 h 233"/>
                <a:gd name="T4" fmla="*/ 432 w 539"/>
                <a:gd name="T5" fmla="*/ 0 h 233"/>
                <a:gd name="T6" fmla="*/ 539 w 539"/>
                <a:gd name="T7" fmla="*/ 0 h 233"/>
                <a:gd name="T8" fmla="*/ 466 w 539"/>
                <a:gd name="T9" fmla="*/ 2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233">
                  <a:moveTo>
                    <a:pt x="0" y="233"/>
                  </a:moveTo>
                  <a:lnTo>
                    <a:pt x="349" y="16"/>
                  </a:lnTo>
                  <a:lnTo>
                    <a:pt x="432" y="0"/>
                  </a:lnTo>
                  <a:lnTo>
                    <a:pt x="539" y="0"/>
                  </a:lnTo>
                  <a:lnTo>
                    <a:pt x="466" y="21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70" name="Line 230"/>
            <p:cNvSpPr>
              <a:spLocks noChangeShapeType="1"/>
            </p:cNvSpPr>
            <p:nvPr/>
          </p:nvSpPr>
          <p:spPr bwMode="auto">
            <a:xfrm flipV="1">
              <a:off x="3151" y="875"/>
              <a:ext cx="45" cy="18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71" name="Freeform 231"/>
            <p:cNvSpPr>
              <a:spLocks/>
            </p:cNvSpPr>
            <p:nvPr/>
          </p:nvSpPr>
          <p:spPr bwMode="auto">
            <a:xfrm flipH="1">
              <a:off x="3164" y="820"/>
              <a:ext cx="40" cy="240"/>
            </a:xfrm>
            <a:custGeom>
              <a:avLst/>
              <a:gdLst>
                <a:gd name="T0" fmla="*/ 0 w 350"/>
                <a:gd name="T1" fmla="*/ 0 h 1146"/>
                <a:gd name="T2" fmla="*/ 33 w 350"/>
                <a:gd name="T3" fmla="*/ 264 h 1146"/>
                <a:gd name="T4" fmla="*/ 350 w 350"/>
                <a:gd name="T5" fmla="*/ 1146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0" h="1146">
                  <a:moveTo>
                    <a:pt x="0" y="0"/>
                  </a:moveTo>
                  <a:lnTo>
                    <a:pt x="33" y="264"/>
                  </a:lnTo>
                  <a:lnTo>
                    <a:pt x="350" y="114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72" name="Freeform 232"/>
            <p:cNvSpPr>
              <a:spLocks/>
            </p:cNvSpPr>
            <p:nvPr/>
          </p:nvSpPr>
          <p:spPr bwMode="auto">
            <a:xfrm flipH="1">
              <a:off x="3161" y="995"/>
              <a:ext cx="11" cy="65"/>
            </a:xfrm>
            <a:custGeom>
              <a:avLst/>
              <a:gdLst>
                <a:gd name="T0" fmla="*/ 67 w 100"/>
                <a:gd name="T1" fmla="*/ 312 h 312"/>
                <a:gd name="T2" fmla="*/ 100 w 100"/>
                <a:gd name="T3" fmla="*/ 162 h 312"/>
                <a:gd name="T4" fmla="*/ 0 w 100"/>
                <a:gd name="T5" fmla="*/ 128 h 312"/>
                <a:gd name="T6" fmla="*/ 16 w 100"/>
                <a:gd name="T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312">
                  <a:moveTo>
                    <a:pt x="67" y="312"/>
                  </a:moveTo>
                  <a:lnTo>
                    <a:pt x="100" y="162"/>
                  </a:lnTo>
                  <a:lnTo>
                    <a:pt x="0" y="128"/>
                  </a:lnTo>
                  <a:lnTo>
                    <a:pt x="16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73" name="Freeform 233"/>
            <p:cNvSpPr>
              <a:spLocks/>
            </p:cNvSpPr>
            <p:nvPr/>
          </p:nvSpPr>
          <p:spPr bwMode="auto">
            <a:xfrm flipH="1">
              <a:off x="3118" y="1013"/>
              <a:ext cx="16" cy="23"/>
            </a:xfrm>
            <a:custGeom>
              <a:avLst/>
              <a:gdLst>
                <a:gd name="T0" fmla="*/ 4 w 128"/>
                <a:gd name="T1" fmla="*/ 56 h 107"/>
                <a:gd name="T2" fmla="*/ 128 w 128"/>
                <a:gd name="T3" fmla="*/ 0 h 107"/>
                <a:gd name="T4" fmla="*/ 0 w 12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107">
                  <a:moveTo>
                    <a:pt x="4" y="56"/>
                  </a:moveTo>
                  <a:lnTo>
                    <a:pt x="128" y="0"/>
                  </a:lnTo>
                  <a:lnTo>
                    <a:pt x="0" y="1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74" name="Line 234"/>
            <p:cNvSpPr>
              <a:spLocks noChangeShapeType="1"/>
            </p:cNvSpPr>
            <p:nvPr/>
          </p:nvSpPr>
          <p:spPr bwMode="auto">
            <a:xfrm flipH="1" flipV="1">
              <a:off x="3112" y="1011"/>
              <a:ext cx="39" cy="45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75" name="Freeform 235"/>
            <p:cNvSpPr>
              <a:spLocks/>
            </p:cNvSpPr>
            <p:nvPr/>
          </p:nvSpPr>
          <p:spPr bwMode="auto">
            <a:xfrm flipH="1">
              <a:off x="3127" y="865"/>
              <a:ext cx="56" cy="191"/>
            </a:xfrm>
            <a:custGeom>
              <a:avLst/>
              <a:gdLst>
                <a:gd name="T0" fmla="*/ 484 w 484"/>
                <a:gd name="T1" fmla="*/ 912 h 912"/>
                <a:gd name="T2" fmla="*/ 138 w 484"/>
                <a:gd name="T3" fmla="*/ 688 h 912"/>
                <a:gd name="T4" fmla="*/ 5 w 484"/>
                <a:gd name="T5" fmla="*/ 479 h 912"/>
                <a:gd name="T6" fmla="*/ 0 w 484"/>
                <a:gd name="T7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912">
                  <a:moveTo>
                    <a:pt x="484" y="912"/>
                  </a:moveTo>
                  <a:lnTo>
                    <a:pt x="138" y="688"/>
                  </a:lnTo>
                  <a:lnTo>
                    <a:pt x="5" y="479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76" name="Freeform 236"/>
            <p:cNvSpPr>
              <a:spLocks/>
            </p:cNvSpPr>
            <p:nvPr/>
          </p:nvSpPr>
          <p:spPr bwMode="auto">
            <a:xfrm flipH="1">
              <a:off x="3148" y="875"/>
              <a:ext cx="31" cy="181"/>
            </a:xfrm>
            <a:custGeom>
              <a:avLst/>
              <a:gdLst>
                <a:gd name="T0" fmla="*/ 0 w 267"/>
                <a:gd name="T1" fmla="*/ 0 h 863"/>
                <a:gd name="T2" fmla="*/ 28 w 267"/>
                <a:gd name="T3" fmla="*/ 586 h 863"/>
                <a:gd name="T4" fmla="*/ 267 w 267"/>
                <a:gd name="T5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" h="863">
                  <a:moveTo>
                    <a:pt x="0" y="0"/>
                  </a:moveTo>
                  <a:lnTo>
                    <a:pt x="28" y="586"/>
                  </a:lnTo>
                  <a:lnTo>
                    <a:pt x="267" y="863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77" name="Freeform 237"/>
            <p:cNvSpPr>
              <a:spLocks/>
            </p:cNvSpPr>
            <p:nvPr/>
          </p:nvSpPr>
          <p:spPr bwMode="auto">
            <a:xfrm flipH="1">
              <a:off x="3155" y="1017"/>
              <a:ext cx="13" cy="22"/>
            </a:xfrm>
            <a:custGeom>
              <a:avLst/>
              <a:gdLst>
                <a:gd name="T0" fmla="*/ 61 w 112"/>
                <a:gd name="T1" fmla="*/ 0 h 108"/>
                <a:gd name="T2" fmla="*/ 0 w 112"/>
                <a:gd name="T3" fmla="*/ 108 h 108"/>
                <a:gd name="T4" fmla="*/ 112 w 112"/>
                <a:gd name="T5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08">
                  <a:moveTo>
                    <a:pt x="61" y="0"/>
                  </a:moveTo>
                  <a:lnTo>
                    <a:pt x="0" y="108"/>
                  </a:lnTo>
                  <a:lnTo>
                    <a:pt x="112" y="1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78" name="Freeform 238"/>
            <p:cNvSpPr>
              <a:spLocks/>
            </p:cNvSpPr>
            <p:nvPr/>
          </p:nvSpPr>
          <p:spPr bwMode="auto">
            <a:xfrm flipH="1">
              <a:off x="3076" y="820"/>
              <a:ext cx="31" cy="195"/>
            </a:xfrm>
            <a:custGeom>
              <a:avLst/>
              <a:gdLst>
                <a:gd name="T0" fmla="*/ 267 w 267"/>
                <a:gd name="T1" fmla="*/ 0 h 930"/>
                <a:gd name="T2" fmla="*/ 250 w 267"/>
                <a:gd name="T3" fmla="*/ 282 h 930"/>
                <a:gd name="T4" fmla="*/ 34 w 267"/>
                <a:gd name="T5" fmla="*/ 930 h 930"/>
                <a:gd name="T6" fmla="*/ 0 w 267"/>
                <a:gd name="T7" fmla="*/ 847 h 930"/>
                <a:gd name="T8" fmla="*/ 67 w 267"/>
                <a:gd name="T9" fmla="*/ 831 h 930"/>
                <a:gd name="T10" fmla="*/ 67 w 267"/>
                <a:gd name="T11" fmla="*/ 748 h 930"/>
                <a:gd name="T12" fmla="*/ 99 w 267"/>
                <a:gd name="T13" fmla="*/ 748 h 930"/>
                <a:gd name="T14" fmla="*/ 83 w 267"/>
                <a:gd name="T15" fmla="*/ 714 h 930"/>
                <a:gd name="T16" fmla="*/ 50 w 267"/>
                <a:gd name="T17" fmla="*/ 714 h 930"/>
                <a:gd name="T18" fmla="*/ 50 w 267"/>
                <a:gd name="T19" fmla="*/ 681 h 930"/>
                <a:gd name="T20" fmla="*/ 150 w 267"/>
                <a:gd name="T21" fmla="*/ 581 h 930"/>
                <a:gd name="T22" fmla="*/ 133 w 267"/>
                <a:gd name="T23" fmla="*/ 482 h 930"/>
                <a:gd name="T24" fmla="*/ 233 w 267"/>
                <a:gd name="T25" fmla="*/ 34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930">
                  <a:moveTo>
                    <a:pt x="267" y="0"/>
                  </a:moveTo>
                  <a:lnTo>
                    <a:pt x="250" y="282"/>
                  </a:lnTo>
                  <a:lnTo>
                    <a:pt x="34" y="930"/>
                  </a:lnTo>
                  <a:lnTo>
                    <a:pt x="0" y="847"/>
                  </a:lnTo>
                  <a:lnTo>
                    <a:pt x="67" y="831"/>
                  </a:lnTo>
                  <a:lnTo>
                    <a:pt x="67" y="748"/>
                  </a:lnTo>
                  <a:lnTo>
                    <a:pt x="99" y="748"/>
                  </a:lnTo>
                  <a:lnTo>
                    <a:pt x="83" y="714"/>
                  </a:lnTo>
                  <a:lnTo>
                    <a:pt x="50" y="714"/>
                  </a:lnTo>
                  <a:lnTo>
                    <a:pt x="50" y="681"/>
                  </a:lnTo>
                  <a:lnTo>
                    <a:pt x="150" y="581"/>
                  </a:lnTo>
                  <a:lnTo>
                    <a:pt x="133" y="482"/>
                  </a:lnTo>
                  <a:lnTo>
                    <a:pt x="233" y="34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79" name="Freeform 239"/>
            <p:cNvSpPr>
              <a:spLocks/>
            </p:cNvSpPr>
            <p:nvPr/>
          </p:nvSpPr>
          <p:spPr bwMode="auto">
            <a:xfrm flipH="1">
              <a:off x="3076" y="820"/>
              <a:ext cx="48" cy="236"/>
            </a:xfrm>
            <a:custGeom>
              <a:avLst/>
              <a:gdLst>
                <a:gd name="T0" fmla="*/ 417 w 417"/>
                <a:gd name="T1" fmla="*/ 0 h 1129"/>
                <a:gd name="T2" fmla="*/ 367 w 417"/>
                <a:gd name="T3" fmla="*/ 282 h 1129"/>
                <a:gd name="T4" fmla="*/ 0 w 417"/>
                <a:gd name="T5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1129">
                  <a:moveTo>
                    <a:pt x="417" y="0"/>
                  </a:moveTo>
                  <a:lnTo>
                    <a:pt x="367" y="282"/>
                  </a:lnTo>
                  <a:lnTo>
                    <a:pt x="0" y="112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80" name="Freeform 240"/>
            <p:cNvSpPr>
              <a:spLocks/>
            </p:cNvSpPr>
            <p:nvPr/>
          </p:nvSpPr>
          <p:spPr bwMode="auto">
            <a:xfrm flipH="1">
              <a:off x="3076" y="819"/>
              <a:ext cx="48" cy="237"/>
            </a:xfrm>
            <a:custGeom>
              <a:avLst/>
              <a:gdLst>
                <a:gd name="T0" fmla="*/ 0 w 417"/>
                <a:gd name="T1" fmla="*/ 1132 h 1132"/>
                <a:gd name="T2" fmla="*/ 200 w 417"/>
                <a:gd name="T3" fmla="*/ 834 h 1132"/>
                <a:gd name="T4" fmla="*/ 217 w 417"/>
                <a:gd name="T5" fmla="*/ 283 h 1132"/>
                <a:gd name="T6" fmla="*/ 417 w 417"/>
                <a:gd name="T7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1132">
                  <a:moveTo>
                    <a:pt x="0" y="1132"/>
                  </a:moveTo>
                  <a:lnTo>
                    <a:pt x="200" y="834"/>
                  </a:lnTo>
                  <a:lnTo>
                    <a:pt x="217" y="283"/>
                  </a:lnTo>
                  <a:lnTo>
                    <a:pt x="417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81" name="Freeform 241"/>
            <p:cNvSpPr>
              <a:spLocks/>
            </p:cNvSpPr>
            <p:nvPr/>
          </p:nvSpPr>
          <p:spPr bwMode="auto">
            <a:xfrm flipH="1">
              <a:off x="3076" y="820"/>
              <a:ext cx="19" cy="136"/>
            </a:xfrm>
            <a:custGeom>
              <a:avLst/>
              <a:gdLst>
                <a:gd name="T0" fmla="*/ 168 w 168"/>
                <a:gd name="T1" fmla="*/ 0 h 650"/>
                <a:gd name="T2" fmla="*/ 0 w 168"/>
                <a:gd name="T3" fmla="*/ 282 h 650"/>
                <a:gd name="T4" fmla="*/ 28 w 168"/>
                <a:gd name="T5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650">
                  <a:moveTo>
                    <a:pt x="168" y="0"/>
                  </a:moveTo>
                  <a:lnTo>
                    <a:pt x="0" y="282"/>
                  </a:lnTo>
                  <a:lnTo>
                    <a:pt x="28" y="65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82" name="Freeform 242"/>
            <p:cNvSpPr>
              <a:spLocks/>
            </p:cNvSpPr>
            <p:nvPr/>
          </p:nvSpPr>
          <p:spPr bwMode="auto">
            <a:xfrm flipH="1">
              <a:off x="3093" y="890"/>
              <a:ext cx="6" cy="49"/>
            </a:xfrm>
            <a:custGeom>
              <a:avLst/>
              <a:gdLst>
                <a:gd name="T0" fmla="*/ 0 w 50"/>
                <a:gd name="T1" fmla="*/ 0 h 233"/>
                <a:gd name="T2" fmla="*/ 50 w 50"/>
                <a:gd name="T3" fmla="*/ 49 h 233"/>
                <a:gd name="T4" fmla="*/ 0 w 50"/>
                <a:gd name="T5" fmla="*/ 49 h 233"/>
                <a:gd name="T6" fmla="*/ 50 w 50"/>
                <a:gd name="T7" fmla="*/ 150 h 233"/>
                <a:gd name="T8" fmla="*/ 0 w 50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3">
                  <a:moveTo>
                    <a:pt x="0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50" y="150"/>
                  </a:lnTo>
                  <a:lnTo>
                    <a:pt x="0" y="233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83" name="Freeform 243"/>
            <p:cNvSpPr>
              <a:spLocks/>
            </p:cNvSpPr>
            <p:nvPr/>
          </p:nvSpPr>
          <p:spPr bwMode="auto">
            <a:xfrm flipH="1">
              <a:off x="3178" y="882"/>
              <a:ext cx="9" cy="57"/>
            </a:xfrm>
            <a:custGeom>
              <a:avLst/>
              <a:gdLst>
                <a:gd name="T0" fmla="*/ 0 w 76"/>
                <a:gd name="T1" fmla="*/ 0 h 267"/>
                <a:gd name="T2" fmla="*/ 66 w 76"/>
                <a:gd name="T3" fmla="*/ 66 h 267"/>
                <a:gd name="T4" fmla="*/ 17 w 76"/>
                <a:gd name="T5" fmla="*/ 66 h 267"/>
                <a:gd name="T6" fmla="*/ 68 w 76"/>
                <a:gd name="T7" fmla="*/ 149 h 267"/>
                <a:gd name="T8" fmla="*/ 17 w 76"/>
                <a:gd name="T9" fmla="*/ 149 h 267"/>
                <a:gd name="T10" fmla="*/ 76 w 76"/>
                <a:gd name="T11" fmla="*/ 266 h 267"/>
                <a:gd name="T12" fmla="*/ 20 w 76"/>
                <a:gd name="T13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67">
                  <a:moveTo>
                    <a:pt x="0" y="0"/>
                  </a:moveTo>
                  <a:lnTo>
                    <a:pt x="66" y="66"/>
                  </a:lnTo>
                  <a:lnTo>
                    <a:pt x="17" y="66"/>
                  </a:lnTo>
                  <a:lnTo>
                    <a:pt x="68" y="149"/>
                  </a:lnTo>
                  <a:lnTo>
                    <a:pt x="17" y="149"/>
                  </a:lnTo>
                  <a:lnTo>
                    <a:pt x="76" y="266"/>
                  </a:lnTo>
                  <a:lnTo>
                    <a:pt x="20" y="26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84" name="Freeform 244"/>
            <p:cNvSpPr>
              <a:spLocks/>
            </p:cNvSpPr>
            <p:nvPr/>
          </p:nvSpPr>
          <p:spPr bwMode="auto">
            <a:xfrm flipH="1">
              <a:off x="3175" y="914"/>
              <a:ext cx="12" cy="45"/>
            </a:xfrm>
            <a:custGeom>
              <a:avLst/>
              <a:gdLst>
                <a:gd name="T0" fmla="*/ 101 w 101"/>
                <a:gd name="T1" fmla="*/ 216 h 216"/>
                <a:gd name="T2" fmla="*/ 0 w 101"/>
                <a:gd name="T3" fmla="*/ 82 h 216"/>
                <a:gd name="T4" fmla="*/ 0 w 101"/>
                <a:gd name="T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216">
                  <a:moveTo>
                    <a:pt x="101" y="216"/>
                  </a:move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85" name="Line 245"/>
            <p:cNvSpPr>
              <a:spLocks noChangeShapeType="1"/>
            </p:cNvSpPr>
            <p:nvPr/>
          </p:nvSpPr>
          <p:spPr bwMode="auto">
            <a:xfrm flipH="1" flipV="1">
              <a:off x="3141" y="1023"/>
              <a:ext cx="4" cy="17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86" name="Freeform 246"/>
            <p:cNvSpPr>
              <a:spLocks/>
            </p:cNvSpPr>
            <p:nvPr/>
          </p:nvSpPr>
          <p:spPr bwMode="auto">
            <a:xfrm flipH="1">
              <a:off x="3145" y="966"/>
              <a:ext cx="29" cy="70"/>
            </a:xfrm>
            <a:custGeom>
              <a:avLst/>
              <a:gdLst>
                <a:gd name="T0" fmla="*/ 249 w 249"/>
                <a:gd name="T1" fmla="*/ 332 h 332"/>
                <a:gd name="T2" fmla="*/ 182 w 249"/>
                <a:gd name="T3" fmla="*/ 216 h 332"/>
                <a:gd name="T4" fmla="*/ 83 w 249"/>
                <a:gd name="T5" fmla="*/ 83 h 332"/>
                <a:gd name="T6" fmla="*/ 0 w 249"/>
                <a:gd name="T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332">
                  <a:moveTo>
                    <a:pt x="249" y="332"/>
                  </a:moveTo>
                  <a:lnTo>
                    <a:pt x="182" y="216"/>
                  </a:lnTo>
                  <a:lnTo>
                    <a:pt x="83" y="83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87" name="Line 247"/>
            <p:cNvSpPr>
              <a:spLocks noChangeShapeType="1"/>
            </p:cNvSpPr>
            <p:nvPr/>
          </p:nvSpPr>
          <p:spPr bwMode="auto">
            <a:xfrm flipH="1">
              <a:off x="3161" y="962"/>
              <a:ext cx="22" cy="57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88" name="Freeform 248"/>
            <p:cNvSpPr>
              <a:spLocks/>
            </p:cNvSpPr>
            <p:nvPr/>
          </p:nvSpPr>
          <p:spPr bwMode="auto">
            <a:xfrm flipH="1">
              <a:off x="3161" y="970"/>
              <a:ext cx="16" cy="41"/>
            </a:xfrm>
            <a:custGeom>
              <a:avLst/>
              <a:gdLst>
                <a:gd name="T0" fmla="*/ 147 w 147"/>
                <a:gd name="T1" fmla="*/ 117 h 200"/>
                <a:gd name="T2" fmla="*/ 130 w 147"/>
                <a:gd name="T3" fmla="*/ 200 h 200"/>
                <a:gd name="T4" fmla="*/ 114 w 147"/>
                <a:gd name="T5" fmla="*/ 83 h 200"/>
                <a:gd name="T6" fmla="*/ 0 w 147"/>
                <a:gd name="T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200">
                  <a:moveTo>
                    <a:pt x="147" y="117"/>
                  </a:moveTo>
                  <a:lnTo>
                    <a:pt x="130" y="200"/>
                  </a:lnTo>
                  <a:lnTo>
                    <a:pt x="114" y="83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89" name="Line 249"/>
            <p:cNvSpPr>
              <a:spLocks noChangeShapeType="1"/>
            </p:cNvSpPr>
            <p:nvPr/>
          </p:nvSpPr>
          <p:spPr bwMode="auto">
            <a:xfrm flipH="1" flipV="1">
              <a:off x="3103" y="966"/>
              <a:ext cx="21" cy="4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90" name="Freeform 250"/>
            <p:cNvSpPr>
              <a:spLocks/>
            </p:cNvSpPr>
            <p:nvPr/>
          </p:nvSpPr>
          <p:spPr bwMode="auto">
            <a:xfrm flipH="1">
              <a:off x="3100" y="980"/>
              <a:ext cx="24" cy="35"/>
            </a:xfrm>
            <a:custGeom>
              <a:avLst/>
              <a:gdLst>
                <a:gd name="T0" fmla="*/ 0 w 203"/>
                <a:gd name="T1" fmla="*/ 165 h 165"/>
                <a:gd name="T2" fmla="*/ 132 w 203"/>
                <a:gd name="T3" fmla="*/ 66 h 165"/>
                <a:gd name="T4" fmla="*/ 132 w 203"/>
                <a:gd name="T5" fmla="*/ 0 h 165"/>
                <a:gd name="T6" fmla="*/ 203 w 203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65">
                  <a:moveTo>
                    <a:pt x="0" y="165"/>
                  </a:moveTo>
                  <a:lnTo>
                    <a:pt x="132" y="66"/>
                  </a:lnTo>
                  <a:lnTo>
                    <a:pt x="132" y="0"/>
                  </a:lnTo>
                  <a:lnTo>
                    <a:pt x="203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91" name="Freeform 251"/>
            <p:cNvSpPr>
              <a:spLocks/>
            </p:cNvSpPr>
            <p:nvPr/>
          </p:nvSpPr>
          <p:spPr bwMode="auto">
            <a:xfrm flipH="1">
              <a:off x="3107" y="984"/>
              <a:ext cx="7" cy="52"/>
            </a:xfrm>
            <a:custGeom>
              <a:avLst/>
              <a:gdLst>
                <a:gd name="T0" fmla="*/ 67 w 67"/>
                <a:gd name="T1" fmla="*/ 0 h 249"/>
                <a:gd name="T2" fmla="*/ 18 w 67"/>
                <a:gd name="T3" fmla="*/ 34 h 249"/>
                <a:gd name="T4" fmla="*/ 0 w 67"/>
                <a:gd name="T5" fmla="*/ 133 h 249"/>
                <a:gd name="T6" fmla="*/ 67 w 67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49">
                  <a:moveTo>
                    <a:pt x="67" y="0"/>
                  </a:moveTo>
                  <a:lnTo>
                    <a:pt x="18" y="34"/>
                  </a:lnTo>
                  <a:lnTo>
                    <a:pt x="0" y="133"/>
                  </a:lnTo>
                  <a:lnTo>
                    <a:pt x="67" y="24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92" name="Line 252"/>
            <p:cNvSpPr>
              <a:spLocks noChangeShapeType="1"/>
            </p:cNvSpPr>
            <p:nvPr/>
          </p:nvSpPr>
          <p:spPr bwMode="auto">
            <a:xfrm flipH="1" flipV="1">
              <a:off x="3109" y="980"/>
              <a:ext cx="3" cy="76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93" name="Line 253"/>
            <p:cNvSpPr>
              <a:spLocks noChangeShapeType="1"/>
            </p:cNvSpPr>
            <p:nvPr/>
          </p:nvSpPr>
          <p:spPr bwMode="auto">
            <a:xfrm flipV="1">
              <a:off x="3082" y="871"/>
              <a:ext cx="15" cy="2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94" name="Freeform 254"/>
            <p:cNvSpPr>
              <a:spLocks/>
            </p:cNvSpPr>
            <p:nvPr/>
          </p:nvSpPr>
          <p:spPr bwMode="auto">
            <a:xfrm flipH="1">
              <a:off x="3183" y="816"/>
              <a:ext cx="21" cy="83"/>
            </a:xfrm>
            <a:custGeom>
              <a:avLst/>
              <a:gdLst>
                <a:gd name="T0" fmla="*/ 74 w 184"/>
                <a:gd name="T1" fmla="*/ 394 h 394"/>
                <a:gd name="T2" fmla="*/ 184 w 184"/>
                <a:gd name="T3" fmla="*/ 283 h 394"/>
                <a:gd name="T4" fmla="*/ 0 w 184"/>
                <a:gd name="T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394">
                  <a:moveTo>
                    <a:pt x="74" y="394"/>
                  </a:moveTo>
                  <a:lnTo>
                    <a:pt x="184" y="283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95" name="Freeform 255"/>
            <p:cNvSpPr>
              <a:spLocks/>
            </p:cNvSpPr>
            <p:nvPr/>
          </p:nvSpPr>
          <p:spPr bwMode="auto">
            <a:xfrm flipH="1">
              <a:off x="3162" y="816"/>
              <a:ext cx="42" cy="94"/>
            </a:xfrm>
            <a:custGeom>
              <a:avLst/>
              <a:gdLst>
                <a:gd name="T0" fmla="*/ 0 w 366"/>
                <a:gd name="T1" fmla="*/ 0 h 449"/>
                <a:gd name="T2" fmla="*/ 216 w 366"/>
                <a:gd name="T3" fmla="*/ 283 h 449"/>
                <a:gd name="T4" fmla="*/ 366 w 366"/>
                <a:gd name="T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6" h="449">
                  <a:moveTo>
                    <a:pt x="0" y="0"/>
                  </a:moveTo>
                  <a:lnTo>
                    <a:pt x="216" y="283"/>
                  </a:lnTo>
                  <a:lnTo>
                    <a:pt x="366" y="44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96" name="Line 256"/>
            <p:cNvSpPr>
              <a:spLocks noChangeShapeType="1"/>
            </p:cNvSpPr>
            <p:nvPr/>
          </p:nvSpPr>
          <p:spPr bwMode="auto">
            <a:xfrm flipH="1" flipV="1">
              <a:off x="3099" y="879"/>
              <a:ext cx="17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97" name="Line 257"/>
            <p:cNvSpPr>
              <a:spLocks noChangeShapeType="1"/>
            </p:cNvSpPr>
            <p:nvPr/>
          </p:nvSpPr>
          <p:spPr bwMode="auto">
            <a:xfrm flipV="1">
              <a:off x="3241" y="875"/>
              <a:ext cx="17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98" name="Line 258"/>
            <p:cNvSpPr>
              <a:spLocks noChangeShapeType="1"/>
            </p:cNvSpPr>
            <p:nvPr/>
          </p:nvSpPr>
          <p:spPr bwMode="auto">
            <a:xfrm flipH="1">
              <a:off x="3024" y="875"/>
              <a:ext cx="234" cy="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099" name="Line 259"/>
            <p:cNvSpPr>
              <a:spLocks noChangeShapeType="1"/>
            </p:cNvSpPr>
            <p:nvPr/>
          </p:nvSpPr>
          <p:spPr bwMode="auto">
            <a:xfrm>
              <a:off x="3024" y="875"/>
              <a:ext cx="15" cy="2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00" name="Freeform 260"/>
            <p:cNvSpPr>
              <a:spLocks/>
            </p:cNvSpPr>
            <p:nvPr/>
          </p:nvSpPr>
          <p:spPr bwMode="auto">
            <a:xfrm flipH="1">
              <a:off x="3024" y="847"/>
              <a:ext cx="234" cy="28"/>
            </a:xfrm>
            <a:custGeom>
              <a:avLst/>
              <a:gdLst>
                <a:gd name="T0" fmla="*/ 2031 w 2031"/>
                <a:gd name="T1" fmla="*/ 134 h 134"/>
                <a:gd name="T2" fmla="*/ 1582 w 2031"/>
                <a:gd name="T3" fmla="*/ 17 h 134"/>
                <a:gd name="T4" fmla="*/ 1482 w 2031"/>
                <a:gd name="T5" fmla="*/ 50 h 134"/>
                <a:gd name="T6" fmla="*/ 633 w 2031"/>
                <a:gd name="T7" fmla="*/ 51 h 134"/>
                <a:gd name="T8" fmla="*/ 499 w 2031"/>
                <a:gd name="T9" fmla="*/ 0 h 134"/>
                <a:gd name="T10" fmla="*/ 0 w 2031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1" h="134">
                  <a:moveTo>
                    <a:pt x="2031" y="134"/>
                  </a:moveTo>
                  <a:lnTo>
                    <a:pt x="1582" y="17"/>
                  </a:lnTo>
                  <a:lnTo>
                    <a:pt x="1482" y="50"/>
                  </a:lnTo>
                  <a:lnTo>
                    <a:pt x="633" y="51"/>
                  </a:lnTo>
                  <a:lnTo>
                    <a:pt x="499" y="0"/>
                  </a:lnTo>
                  <a:lnTo>
                    <a:pt x="0" y="134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01" name="Line 261"/>
            <p:cNvSpPr>
              <a:spLocks noChangeShapeType="1"/>
            </p:cNvSpPr>
            <p:nvPr/>
          </p:nvSpPr>
          <p:spPr bwMode="auto">
            <a:xfrm flipV="1">
              <a:off x="3197" y="816"/>
              <a:ext cx="7" cy="5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02" name="Freeform 262"/>
            <p:cNvSpPr>
              <a:spLocks/>
            </p:cNvSpPr>
            <p:nvPr/>
          </p:nvSpPr>
          <p:spPr bwMode="auto">
            <a:xfrm flipH="1">
              <a:off x="3035" y="855"/>
              <a:ext cx="212" cy="20"/>
            </a:xfrm>
            <a:custGeom>
              <a:avLst/>
              <a:gdLst>
                <a:gd name="T0" fmla="*/ 0 w 1829"/>
                <a:gd name="T1" fmla="*/ 99 h 99"/>
                <a:gd name="T2" fmla="*/ 17 w 1829"/>
                <a:gd name="T3" fmla="*/ 66 h 99"/>
                <a:gd name="T4" fmla="*/ 83 w 1829"/>
                <a:gd name="T5" fmla="*/ 99 h 99"/>
                <a:gd name="T6" fmla="*/ 83 w 1829"/>
                <a:gd name="T7" fmla="*/ 66 h 99"/>
                <a:gd name="T8" fmla="*/ 150 w 1829"/>
                <a:gd name="T9" fmla="*/ 83 h 99"/>
                <a:gd name="T10" fmla="*/ 150 w 1829"/>
                <a:gd name="T11" fmla="*/ 32 h 99"/>
                <a:gd name="T12" fmla="*/ 233 w 1829"/>
                <a:gd name="T13" fmla="*/ 83 h 99"/>
                <a:gd name="T14" fmla="*/ 183 w 1829"/>
                <a:gd name="T15" fmla="*/ 16 h 99"/>
                <a:gd name="T16" fmla="*/ 316 w 1829"/>
                <a:gd name="T17" fmla="*/ 99 h 99"/>
                <a:gd name="T18" fmla="*/ 283 w 1829"/>
                <a:gd name="T19" fmla="*/ 0 h 99"/>
                <a:gd name="T20" fmla="*/ 432 w 1829"/>
                <a:gd name="T21" fmla="*/ 99 h 99"/>
                <a:gd name="T22" fmla="*/ 550 w 1829"/>
                <a:gd name="T23" fmla="*/ 15 h 99"/>
                <a:gd name="T24" fmla="*/ 598 w 1829"/>
                <a:gd name="T25" fmla="*/ 99 h 99"/>
                <a:gd name="T26" fmla="*/ 665 w 1829"/>
                <a:gd name="T27" fmla="*/ 15 h 99"/>
                <a:gd name="T28" fmla="*/ 716 w 1829"/>
                <a:gd name="T29" fmla="*/ 99 h 99"/>
                <a:gd name="T30" fmla="*/ 782 w 1829"/>
                <a:gd name="T31" fmla="*/ 15 h 99"/>
                <a:gd name="T32" fmla="*/ 849 w 1829"/>
                <a:gd name="T33" fmla="*/ 99 h 99"/>
                <a:gd name="T34" fmla="*/ 899 w 1829"/>
                <a:gd name="T35" fmla="*/ 16 h 99"/>
                <a:gd name="T36" fmla="*/ 965 w 1829"/>
                <a:gd name="T37" fmla="*/ 99 h 99"/>
                <a:gd name="T38" fmla="*/ 1032 w 1829"/>
                <a:gd name="T39" fmla="*/ 16 h 99"/>
                <a:gd name="T40" fmla="*/ 1082 w 1829"/>
                <a:gd name="T41" fmla="*/ 99 h 99"/>
                <a:gd name="T42" fmla="*/ 1148 w 1829"/>
                <a:gd name="T43" fmla="*/ 16 h 99"/>
                <a:gd name="T44" fmla="*/ 1199 w 1829"/>
                <a:gd name="T45" fmla="*/ 99 h 99"/>
                <a:gd name="T46" fmla="*/ 1265 w 1829"/>
                <a:gd name="T47" fmla="*/ 16 h 99"/>
                <a:gd name="T48" fmla="*/ 1332 w 1829"/>
                <a:gd name="T49" fmla="*/ 99 h 99"/>
                <a:gd name="T50" fmla="*/ 1382 w 1829"/>
                <a:gd name="T51" fmla="*/ 16 h 99"/>
                <a:gd name="T52" fmla="*/ 1465 w 1829"/>
                <a:gd name="T53" fmla="*/ 99 h 99"/>
                <a:gd name="T54" fmla="*/ 1665 w 1829"/>
                <a:gd name="T55" fmla="*/ 32 h 99"/>
                <a:gd name="T56" fmla="*/ 1665 w 1829"/>
                <a:gd name="T57" fmla="*/ 99 h 99"/>
                <a:gd name="T58" fmla="*/ 1748 w 1829"/>
                <a:gd name="T59" fmla="*/ 49 h 99"/>
                <a:gd name="T60" fmla="*/ 1748 w 1829"/>
                <a:gd name="T61" fmla="*/ 99 h 99"/>
                <a:gd name="T62" fmla="*/ 1785 w 1829"/>
                <a:gd name="T63" fmla="*/ 60 h 99"/>
                <a:gd name="T64" fmla="*/ 1798 w 1829"/>
                <a:gd name="T65" fmla="*/ 99 h 99"/>
                <a:gd name="T66" fmla="*/ 1829 w 1829"/>
                <a:gd name="T67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29" h="99">
                  <a:moveTo>
                    <a:pt x="0" y="99"/>
                  </a:moveTo>
                  <a:lnTo>
                    <a:pt x="17" y="66"/>
                  </a:lnTo>
                  <a:lnTo>
                    <a:pt x="83" y="99"/>
                  </a:lnTo>
                  <a:lnTo>
                    <a:pt x="83" y="66"/>
                  </a:lnTo>
                  <a:lnTo>
                    <a:pt x="150" y="83"/>
                  </a:lnTo>
                  <a:lnTo>
                    <a:pt x="150" y="32"/>
                  </a:lnTo>
                  <a:lnTo>
                    <a:pt x="233" y="83"/>
                  </a:lnTo>
                  <a:lnTo>
                    <a:pt x="183" y="16"/>
                  </a:lnTo>
                  <a:lnTo>
                    <a:pt x="316" y="99"/>
                  </a:lnTo>
                  <a:lnTo>
                    <a:pt x="283" y="0"/>
                  </a:lnTo>
                  <a:lnTo>
                    <a:pt x="432" y="99"/>
                  </a:lnTo>
                  <a:lnTo>
                    <a:pt x="550" y="15"/>
                  </a:lnTo>
                  <a:lnTo>
                    <a:pt x="598" y="99"/>
                  </a:lnTo>
                  <a:lnTo>
                    <a:pt x="665" y="15"/>
                  </a:lnTo>
                  <a:lnTo>
                    <a:pt x="716" y="99"/>
                  </a:lnTo>
                  <a:lnTo>
                    <a:pt x="782" y="15"/>
                  </a:lnTo>
                  <a:lnTo>
                    <a:pt x="849" y="99"/>
                  </a:lnTo>
                  <a:lnTo>
                    <a:pt x="899" y="16"/>
                  </a:lnTo>
                  <a:lnTo>
                    <a:pt x="965" y="99"/>
                  </a:lnTo>
                  <a:lnTo>
                    <a:pt x="1032" y="16"/>
                  </a:lnTo>
                  <a:lnTo>
                    <a:pt x="1082" y="99"/>
                  </a:lnTo>
                  <a:lnTo>
                    <a:pt x="1148" y="16"/>
                  </a:lnTo>
                  <a:lnTo>
                    <a:pt x="1199" y="99"/>
                  </a:lnTo>
                  <a:lnTo>
                    <a:pt x="1265" y="16"/>
                  </a:lnTo>
                  <a:lnTo>
                    <a:pt x="1332" y="99"/>
                  </a:lnTo>
                  <a:lnTo>
                    <a:pt x="1382" y="16"/>
                  </a:lnTo>
                  <a:lnTo>
                    <a:pt x="1465" y="99"/>
                  </a:lnTo>
                  <a:lnTo>
                    <a:pt x="1665" y="32"/>
                  </a:lnTo>
                  <a:lnTo>
                    <a:pt x="1665" y="99"/>
                  </a:lnTo>
                  <a:lnTo>
                    <a:pt x="1748" y="49"/>
                  </a:lnTo>
                  <a:lnTo>
                    <a:pt x="1748" y="99"/>
                  </a:lnTo>
                  <a:lnTo>
                    <a:pt x="1785" y="60"/>
                  </a:lnTo>
                  <a:lnTo>
                    <a:pt x="1798" y="99"/>
                  </a:lnTo>
                  <a:lnTo>
                    <a:pt x="1829" y="7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03" name="Freeform 263"/>
            <p:cNvSpPr>
              <a:spLocks/>
            </p:cNvSpPr>
            <p:nvPr/>
          </p:nvSpPr>
          <p:spPr bwMode="auto">
            <a:xfrm flipH="1">
              <a:off x="3030" y="854"/>
              <a:ext cx="213" cy="22"/>
            </a:xfrm>
            <a:custGeom>
              <a:avLst/>
              <a:gdLst>
                <a:gd name="T0" fmla="*/ 1848 w 1848"/>
                <a:gd name="T1" fmla="*/ 101 h 102"/>
                <a:gd name="T2" fmla="*/ 1833 w 1848"/>
                <a:gd name="T3" fmla="*/ 85 h 102"/>
                <a:gd name="T4" fmla="*/ 1765 w 1848"/>
                <a:gd name="T5" fmla="*/ 101 h 102"/>
                <a:gd name="T6" fmla="*/ 1765 w 1848"/>
                <a:gd name="T7" fmla="*/ 68 h 102"/>
                <a:gd name="T8" fmla="*/ 1683 w 1848"/>
                <a:gd name="T9" fmla="*/ 101 h 102"/>
                <a:gd name="T10" fmla="*/ 1700 w 1848"/>
                <a:gd name="T11" fmla="*/ 51 h 102"/>
                <a:gd name="T12" fmla="*/ 1600 w 1848"/>
                <a:gd name="T13" fmla="*/ 102 h 102"/>
                <a:gd name="T14" fmla="*/ 1661 w 1848"/>
                <a:gd name="T15" fmla="*/ 38 h 102"/>
                <a:gd name="T16" fmla="*/ 1533 w 1848"/>
                <a:gd name="T17" fmla="*/ 101 h 102"/>
                <a:gd name="T18" fmla="*/ 1550 w 1848"/>
                <a:gd name="T19" fmla="*/ 11 h 102"/>
                <a:gd name="T20" fmla="*/ 1415 w 1848"/>
                <a:gd name="T21" fmla="*/ 101 h 102"/>
                <a:gd name="T22" fmla="*/ 1299 w 1848"/>
                <a:gd name="T23" fmla="*/ 17 h 102"/>
                <a:gd name="T24" fmla="*/ 1249 w 1848"/>
                <a:gd name="T25" fmla="*/ 101 h 102"/>
                <a:gd name="T26" fmla="*/ 1182 w 1848"/>
                <a:gd name="T27" fmla="*/ 17 h 102"/>
                <a:gd name="T28" fmla="*/ 1133 w 1848"/>
                <a:gd name="T29" fmla="*/ 101 h 102"/>
                <a:gd name="T30" fmla="*/ 1066 w 1848"/>
                <a:gd name="T31" fmla="*/ 17 h 102"/>
                <a:gd name="T32" fmla="*/ 999 w 1848"/>
                <a:gd name="T33" fmla="*/ 101 h 102"/>
                <a:gd name="T34" fmla="*/ 949 w 1848"/>
                <a:gd name="T35" fmla="*/ 18 h 102"/>
                <a:gd name="T36" fmla="*/ 882 w 1848"/>
                <a:gd name="T37" fmla="*/ 101 h 102"/>
                <a:gd name="T38" fmla="*/ 816 w 1848"/>
                <a:gd name="T39" fmla="*/ 18 h 102"/>
                <a:gd name="T40" fmla="*/ 766 w 1848"/>
                <a:gd name="T41" fmla="*/ 101 h 102"/>
                <a:gd name="T42" fmla="*/ 699 w 1848"/>
                <a:gd name="T43" fmla="*/ 18 h 102"/>
                <a:gd name="T44" fmla="*/ 649 w 1848"/>
                <a:gd name="T45" fmla="*/ 101 h 102"/>
                <a:gd name="T46" fmla="*/ 583 w 1848"/>
                <a:gd name="T47" fmla="*/ 18 h 102"/>
                <a:gd name="T48" fmla="*/ 517 w 1848"/>
                <a:gd name="T49" fmla="*/ 101 h 102"/>
                <a:gd name="T50" fmla="*/ 453 w 1848"/>
                <a:gd name="T51" fmla="*/ 0 h 102"/>
                <a:gd name="T52" fmla="*/ 351 w 1848"/>
                <a:gd name="T53" fmla="*/ 85 h 102"/>
                <a:gd name="T54" fmla="*/ 183 w 1848"/>
                <a:gd name="T55" fmla="*/ 34 h 102"/>
                <a:gd name="T56" fmla="*/ 183 w 1848"/>
                <a:gd name="T57" fmla="*/ 101 h 102"/>
                <a:gd name="T58" fmla="*/ 100 w 1848"/>
                <a:gd name="T59" fmla="*/ 51 h 102"/>
                <a:gd name="T60" fmla="*/ 100 w 1848"/>
                <a:gd name="T61" fmla="*/ 101 h 102"/>
                <a:gd name="T62" fmla="*/ 83 w 1848"/>
                <a:gd name="T63" fmla="*/ 85 h 102"/>
                <a:gd name="T64" fmla="*/ 67 w 1848"/>
                <a:gd name="T65" fmla="*/ 68 h 102"/>
                <a:gd name="T66" fmla="*/ 50 w 1848"/>
                <a:gd name="T67" fmla="*/ 101 h 102"/>
                <a:gd name="T68" fmla="*/ 0 w 1848"/>
                <a:gd name="T69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8" h="102">
                  <a:moveTo>
                    <a:pt x="1848" y="101"/>
                  </a:moveTo>
                  <a:lnTo>
                    <a:pt x="1833" y="85"/>
                  </a:lnTo>
                  <a:lnTo>
                    <a:pt x="1765" y="101"/>
                  </a:lnTo>
                  <a:lnTo>
                    <a:pt x="1765" y="68"/>
                  </a:lnTo>
                  <a:lnTo>
                    <a:pt x="1683" y="101"/>
                  </a:lnTo>
                  <a:lnTo>
                    <a:pt x="1700" y="51"/>
                  </a:lnTo>
                  <a:lnTo>
                    <a:pt x="1600" y="102"/>
                  </a:lnTo>
                  <a:lnTo>
                    <a:pt x="1661" y="38"/>
                  </a:lnTo>
                  <a:lnTo>
                    <a:pt x="1533" y="101"/>
                  </a:lnTo>
                  <a:lnTo>
                    <a:pt x="1550" y="11"/>
                  </a:lnTo>
                  <a:lnTo>
                    <a:pt x="1415" y="101"/>
                  </a:lnTo>
                  <a:lnTo>
                    <a:pt x="1299" y="17"/>
                  </a:lnTo>
                  <a:lnTo>
                    <a:pt x="1249" y="101"/>
                  </a:lnTo>
                  <a:lnTo>
                    <a:pt x="1182" y="17"/>
                  </a:lnTo>
                  <a:lnTo>
                    <a:pt x="1133" y="101"/>
                  </a:lnTo>
                  <a:lnTo>
                    <a:pt x="1066" y="17"/>
                  </a:lnTo>
                  <a:lnTo>
                    <a:pt x="999" y="101"/>
                  </a:lnTo>
                  <a:lnTo>
                    <a:pt x="949" y="18"/>
                  </a:lnTo>
                  <a:lnTo>
                    <a:pt x="882" y="101"/>
                  </a:lnTo>
                  <a:lnTo>
                    <a:pt x="816" y="18"/>
                  </a:lnTo>
                  <a:lnTo>
                    <a:pt x="766" y="101"/>
                  </a:lnTo>
                  <a:lnTo>
                    <a:pt x="699" y="18"/>
                  </a:lnTo>
                  <a:lnTo>
                    <a:pt x="649" y="101"/>
                  </a:lnTo>
                  <a:lnTo>
                    <a:pt x="583" y="18"/>
                  </a:lnTo>
                  <a:lnTo>
                    <a:pt x="517" y="101"/>
                  </a:lnTo>
                  <a:lnTo>
                    <a:pt x="453" y="0"/>
                  </a:lnTo>
                  <a:lnTo>
                    <a:pt x="351" y="85"/>
                  </a:lnTo>
                  <a:lnTo>
                    <a:pt x="183" y="34"/>
                  </a:lnTo>
                  <a:lnTo>
                    <a:pt x="183" y="101"/>
                  </a:lnTo>
                  <a:lnTo>
                    <a:pt x="100" y="51"/>
                  </a:lnTo>
                  <a:lnTo>
                    <a:pt x="100" y="101"/>
                  </a:lnTo>
                  <a:lnTo>
                    <a:pt x="83" y="85"/>
                  </a:lnTo>
                  <a:lnTo>
                    <a:pt x="67" y="68"/>
                  </a:lnTo>
                  <a:lnTo>
                    <a:pt x="50" y="101"/>
                  </a:lnTo>
                  <a:lnTo>
                    <a:pt x="0" y="8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316104" name="Group 264"/>
            <p:cNvGrpSpPr>
              <a:grpSpLocks/>
            </p:cNvGrpSpPr>
            <p:nvPr/>
          </p:nvGrpSpPr>
          <p:grpSpPr bwMode="auto">
            <a:xfrm flipH="1">
              <a:off x="3038" y="901"/>
              <a:ext cx="204" cy="43"/>
              <a:chOff x="1692" y="1931"/>
              <a:chExt cx="1771" cy="204"/>
            </a:xfrm>
          </p:grpSpPr>
          <p:grpSp>
            <p:nvGrpSpPr>
              <p:cNvPr id="1316105" name="Group 265"/>
              <p:cNvGrpSpPr>
                <a:grpSpLocks/>
              </p:cNvGrpSpPr>
              <p:nvPr/>
            </p:nvGrpSpPr>
            <p:grpSpPr bwMode="auto">
              <a:xfrm>
                <a:off x="1692" y="1931"/>
                <a:ext cx="385" cy="166"/>
                <a:chOff x="1692" y="1931"/>
                <a:chExt cx="385" cy="166"/>
              </a:xfrm>
            </p:grpSpPr>
            <p:sp>
              <p:nvSpPr>
                <p:cNvPr id="1316106" name="Freeform 266"/>
                <p:cNvSpPr>
                  <a:spLocks/>
                </p:cNvSpPr>
                <p:nvPr/>
              </p:nvSpPr>
              <p:spPr bwMode="auto">
                <a:xfrm>
                  <a:off x="1692" y="1949"/>
                  <a:ext cx="196" cy="148"/>
                </a:xfrm>
                <a:custGeom>
                  <a:avLst/>
                  <a:gdLst>
                    <a:gd name="T0" fmla="*/ 0 w 196"/>
                    <a:gd name="T1" fmla="*/ 8 h 148"/>
                    <a:gd name="T2" fmla="*/ 189 w 196"/>
                    <a:gd name="T3" fmla="*/ 148 h 148"/>
                    <a:gd name="T4" fmla="*/ 196 w 196"/>
                    <a:gd name="T5" fmla="*/ 135 h 148"/>
                    <a:gd name="T6" fmla="*/ 10 w 196"/>
                    <a:gd name="T7" fmla="*/ 0 h 148"/>
                    <a:gd name="T8" fmla="*/ 0 w 196"/>
                    <a:gd name="T9" fmla="*/ 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148">
                      <a:moveTo>
                        <a:pt x="0" y="8"/>
                      </a:moveTo>
                      <a:lnTo>
                        <a:pt x="189" y="148"/>
                      </a:lnTo>
                      <a:lnTo>
                        <a:pt x="196" y="135"/>
                      </a:lnTo>
                      <a:lnTo>
                        <a:pt x="1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16107" name="Freeform 267"/>
                <p:cNvSpPr>
                  <a:spLocks/>
                </p:cNvSpPr>
                <p:nvPr/>
              </p:nvSpPr>
              <p:spPr bwMode="auto">
                <a:xfrm>
                  <a:off x="1900" y="1931"/>
                  <a:ext cx="177" cy="159"/>
                </a:xfrm>
                <a:custGeom>
                  <a:avLst/>
                  <a:gdLst>
                    <a:gd name="T0" fmla="*/ 177 w 177"/>
                    <a:gd name="T1" fmla="*/ 8 h 159"/>
                    <a:gd name="T2" fmla="*/ 7 w 177"/>
                    <a:gd name="T3" fmla="*/ 159 h 159"/>
                    <a:gd name="T4" fmla="*/ 0 w 177"/>
                    <a:gd name="T5" fmla="*/ 149 h 159"/>
                    <a:gd name="T6" fmla="*/ 167 w 177"/>
                    <a:gd name="T7" fmla="*/ 0 h 159"/>
                    <a:gd name="T8" fmla="*/ 177 w 177"/>
                    <a:gd name="T9" fmla="*/ 8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159">
                      <a:moveTo>
                        <a:pt x="177" y="8"/>
                      </a:moveTo>
                      <a:lnTo>
                        <a:pt x="7" y="159"/>
                      </a:lnTo>
                      <a:lnTo>
                        <a:pt x="0" y="149"/>
                      </a:lnTo>
                      <a:lnTo>
                        <a:pt x="167" y="0"/>
                      </a:lnTo>
                      <a:lnTo>
                        <a:pt x="177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16108" name="Group 268"/>
              <p:cNvGrpSpPr>
                <a:grpSpLocks/>
              </p:cNvGrpSpPr>
              <p:nvPr/>
            </p:nvGrpSpPr>
            <p:grpSpPr bwMode="auto">
              <a:xfrm>
                <a:off x="2379" y="1963"/>
                <a:ext cx="410" cy="172"/>
                <a:chOff x="2379" y="1963"/>
                <a:chExt cx="410" cy="172"/>
              </a:xfrm>
            </p:grpSpPr>
            <p:sp>
              <p:nvSpPr>
                <p:cNvPr id="1316109" name="Freeform 269"/>
                <p:cNvSpPr>
                  <a:spLocks/>
                </p:cNvSpPr>
                <p:nvPr/>
              </p:nvSpPr>
              <p:spPr bwMode="auto">
                <a:xfrm>
                  <a:off x="2379" y="1978"/>
                  <a:ext cx="196" cy="157"/>
                </a:xfrm>
                <a:custGeom>
                  <a:avLst/>
                  <a:gdLst>
                    <a:gd name="T0" fmla="*/ 0 w 196"/>
                    <a:gd name="T1" fmla="*/ 8 h 157"/>
                    <a:gd name="T2" fmla="*/ 189 w 196"/>
                    <a:gd name="T3" fmla="*/ 157 h 157"/>
                    <a:gd name="T4" fmla="*/ 196 w 196"/>
                    <a:gd name="T5" fmla="*/ 144 h 157"/>
                    <a:gd name="T6" fmla="*/ 11 w 196"/>
                    <a:gd name="T7" fmla="*/ 0 h 157"/>
                    <a:gd name="T8" fmla="*/ 0 w 196"/>
                    <a:gd name="T9" fmla="*/ 8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157">
                      <a:moveTo>
                        <a:pt x="0" y="8"/>
                      </a:moveTo>
                      <a:lnTo>
                        <a:pt x="189" y="157"/>
                      </a:lnTo>
                      <a:lnTo>
                        <a:pt x="196" y="144"/>
                      </a:lnTo>
                      <a:lnTo>
                        <a:pt x="1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16110" name="Freeform 270"/>
                <p:cNvSpPr>
                  <a:spLocks/>
                </p:cNvSpPr>
                <p:nvPr/>
              </p:nvSpPr>
              <p:spPr bwMode="auto">
                <a:xfrm>
                  <a:off x="2612" y="1963"/>
                  <a:ext cx="177" cy="161"/>
                </a:xfrm>
                <a:custGeom>
                  <a:avLst/>
                  <a:gdLst>
                    <a:gd name="T0" fmla="*/ 177 w 177"/>
                    <a:gd name="T1" fmla="*/ 10 h 161"/>
                    <a:gd name="T2" fmla="*/ 8 w 177"/>
                    <a:gd name="T3" fmla="*/ 161 h 161"/>
                    <a:gd name="T4" fmla="*/ 0 w 177"/>
                    <a:gd name="T5" fmla="*/ 151 h 161"/>
                    <a:gd name="T6" fmla="*/ 168 w 177"/>
                    <a:gd name="T7" fmla="*/ 0 h 161"/>
                    <a:gd name="T8" fmla="*/ 177 w 177"/>
                    <a:gd name="T9" fmla="*/ 1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161">
                      <a:moveTo>
                        <a:pt x="177" y="10"/>
                      </a:moveTo>
                      <a:lnTo>
                        <a:pt x="8" y="161"/>
                      </a:lnTo>
                      <a:lnTo>
                        <a:pt x="0" y="151"/>
                      </a:lnTo>
                      <a:lnTo>
                        <a:pt x="168" y="0"/>
                      </a:lnTo>
                      <a:lnTo>
                        <a:pt x="177" y="1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16111" name="Group 271"/>
              <p:cNvGrpSpPr>
                <a:grpSpLocks/>
              </p:cNvGrpSpPr>
              <p:nvPr/>
            </p:nvGrpSpPr>
            <p:grpSpPr bwMode="auto">
              <a:xfrm>
                <a:off x="3082" y="1931"/>
                <a:ext cx="381" cy="166"/>
                <a:chOff x="3082" y="1931"/>
                <a:chExt cx="381" cy="166"/>
              </a:xfrm>
            </p:grpSpPr>
            <p:sp>
              <p:nvSpPr>
                <p:cNvPr id="1316112" name="Freeform 272"/>
                <p:cNvSpPr>
                  <a:spLocks/>
                </p:cNvSpPr>
                <p:nvPr/>
              </p:nvSpPr>
              <p:spPr bwMode="auto">
                <a:xfrm>
                  <a:off x="3082" y="1931"/>
                  <a:ext cx="193" cy="166"/>
                </a:xfrm>
                <a:custGeom>
                  <a:avLst/>
                  <a:gdLst>
                    <a:gd name="T0" fmla="*/ 0 w 193"/>
                    <a:gd name="T1" fmla="*/ 10 h 166"/>
                    <a:gd name="T2" fmla="*/ 186 w 193"/>
                    <a:gd name="T3" fmla="*/ 166 h 166"/>
                    <a:gd name="T4" fmla="*/ 193 w 193"/>
                    <a:gd name="T5" fmla="*/ 151 h 166"/>
                    <a:gd name="T6" fmla="*/ 11 w 193"/>
                    <a:gd name="T7" fmla="*/ 0 h 166"/>
                    <a:gd name="T8" fmla="*/ 0 w 193"/>
                    <a:gd name="T9" fmla="*/ 1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66">
                      <a:moveTo>
                        <a:pt x="0" y="10"/>
                      </a:moveTo>
                      <a:lnTo>
                        <a:pt x="186" y="166"/>
                      </a:lnTo>
                      <a:lnTo>
                        <a:pt x="193" y="151"/>
                      </a:lnTo>
                      <a:lnTo>
                        <a:pt x="11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16113" name="Freeform 273"/>
                <p:cNvSpPr>
                  <a:spLocks/>
                </p:cNvSpPr>
                <p:nvPr/>
              </p:nvSpPr>
              <p:spPr bwMode="auto">
                <a:xfrm>
                  <a:off x="3286" y="1931"/>
                  <a:ext cx="177" cy="159"/>
                </a:xfrm>
                <a:custGeom>
                  <a:avLst/>
                  <a:gdLst>
                    <a:gd name="T0" fmla="*/ 177 w 177"/>
                    <a:gd name="T1" fmla="*/ 8 h 159"/>
                    <a:gd name="T2" fmla="*/ 8 w 177"/>
                    <a:gd name="T3" fmla="*/ 159 h 159"/>
                    <a:gd name="T4" fmla="*/ 0 w 177"/>
                    <a:gd name="T5" fmla="*/ 149 h 159"/>
                    <a:gd name="T6" fmla="*/ 167 w 177"/>
                    <a:gd name="T7" fmla="*/ 0 h 159"/>
                    <a:gd name="T8" fmla="*/ 177 w 177"/>
                    <a:gd name="T9" fmla="*/ 8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159">
                      <a:moveTo>
                        <a:pt x="177" y="8"/>
                      </a:moveTo>
                      <a:lnTo>
                        <a:pt x="8" y="159"/>
                      </a:lnTo>
                      <a:lnTo>
                        <a:pt x="0" y="149"/>
                      </a:lnTo>
                      <a:lnTo>
                        <a:pt x="167" y="0"/>
                      </a:lnTo>
                      <a:lnTo>
                        <a:pt x="177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1316114" name="Line 274"/>
            <p:cNvSpPr>
              <a:spLocks noChangeShapeType="1"/>
            </p:cNvSpPr>
            <p:nvPr/>
          </p:nvSpPr>
          <p:spPr bwMode="auto">
            <a:xfrm flipH="1">
              <a:off x="3070" y="851"/>
              <a:ext cx="6" cy="24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16115" name="Group 275"/>
          <p:cNvGrpSpPr>
            <a:grpSpLocks/>
          </p:cNvGrpSpPr>
          <p:nvPr/>
        </p:nvGrpSpPr>
        <p:grpSpPr bwMode="auto">
          <a:xfrm>
            <a:off x="1933575" y="5108575"/>
            <a:ext cx="455613" cy="720725"/>
            <a:chOff x="3024" y="816"/>
            <a:chExt cx="234" cy="398"/>
          </a:xfrm>
        </p:grpSpPr>
        <p:grpSp>
          <p:nvGrpSpPr>
            <p:cNvPr id="1316116" name="Group 276"/>
            <p:cNvGrpSpPr>
              <a:grpSpLocks/>
            </p:cNvGrpSpPr>
            <p:nvPr/>
          </p:nvGrpSpPr>
          <p:grpSpPr bwMode="auto">
            <a:xfrm flipH="1">
              <a:off x="3103" y="1056"/>
              <a:ext cx="66" cy="74"/>
              <a:chOff x="2319" y="2674"/>
              <a:chExt cx="583" cy="349"/>
            </a:xfrm>
          </p:grpSpPr>
          <p:sp>
            <p:nvSpPr>
              <p:cNvPr id="1316117" name="Freeform 277"/>
              <p:cNvSpPr>
                <a:spLocks/>
              </p:cNvSpPr>
              <p:nvPr/>
            </p:nvSpPr>
            <p:spPr bwMode="auto">
              <a:xfrm>
                <a:off x="2319" y="3007"/>
                <a:ext cx="583" cy="16"/>
              </a:xfrm>
              <a:custGeom>
                <a:avLst/>
                <a:gdLst>
                  <a:gd name="T0" fmla="*/ 0 w 583"/>
                  <a:gd name="T1" fmla="*/ 0 h 16"/>
                  <a:gd name="T2" fmla="*/ 583 w 583"/>
                  <a:gd name="T3" fmla="*/ 0 h 16"/>
                  <a:gd name="T4" fmla="*/ 433 w 583"/>
                  <a:gd name="T5" fmla="*/ 16 h 16"/>
                  <a:gd name="T6" fmla="*/ 166 w 583"/>
                  <a:gd name="T7" fmla="*/ 16 h 16"/>
                  <a:gd name="T8" fmla="*/ 0 w 58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16">
                    <a:moveTo>
                      <a:pt x="0" y="0"/>
                    </a:moveTo>
                    <a:lnTo>
                      <a:pt x="583" y="0"/>
                    </a:lnTo>
                    <a:lnTo>
                      <a:pt x="433" y="16"/>
                    </a:lnTo>
                    <a:lnTo>
                      <a:pt x="166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118" name="Freeform 278"/>
              <p:cNvSpPr>
                <a:spLocks/>
              </p:cNvSpPr>
              <p:nvPr/>
            </p:nvSpPr>
            <p:spPr bwMode="auto">
              <a:xfrm>
                <a:off x="2370" y="2674"/>
                <a:ext cx="465" cy="17"/>
              </a:xfrm>
              <a:custGeom>
                <a:avLst/>
                <a:gdLst>
                  <a:gd name="T0" fmla="*/ 0 w 465"/>
                  <a:gd name="T1" fmla="*/ 17 h 17"/>
                  <a:gd name="T2" fmla="*/ 115 w 465"/>
                  <a:gd name="T3" fmla="*/ 0 h 17"/>
                  <a:gd name="T4" fmla="*/ 465 w 465"/>
                  <a:gd name="T5" fmla="*/ 0 h 17"/>
                  <a:gd name="T6" fmla="*/ 348 w 465"/>
                  <a:gd name="T7" fmla="*/ 17 h 17"/>
                  <a:gd name="T8" fmla="*/ 0 w 465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17">
                    <a:moveTo>
                      <a:pt x="0" y="17"/>
                    </a:moveTo>
                    <a:lnTo>
                      <a:pt x="115" y="0"/>
                    </a:lnTo>
                    <a:lnTo>
                      <a:pt x="465" y="0"/>
                    </a:lnTo>
                    <a:lnTo>
                      <a:pt x="348" y="17"/>
                    </a:lnTo>
                    <a:lnTo>
                      <a:pt x="0" y="17"/>
                    </a:lnTo>
                  </a:path>
                </a:pathLst>
              </a:custGeom>
              <a:noFill/>
              <a:ln w="3175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16119" name="Group 279"/>
            <p:cNvGrpSpPr>
              <a:grpSpLocks/>
            </p:cNvGrpSpPr>
            <p:nvPr/>
          </p:nvGrpSpPr>
          <p:grpSpPr bwMode="auto">
            <a:xfrm flipH="1">
              <a:off x="3093" y="1056"/>
              <a:ext cx="82" cy="158"/>
              <a:chOff x="2269" y="2674"/>
              <a:chExt cx="716" cy="749"/>
            </a:xfrm>
          </p:grpSpPr>
          <p:sp>
            <p:nvSpPr>
              <p:cNvPr id="1316120" name="Line 280"/>
              <p:cNvSpPr>
                <a:spLocks noChangeShapeType="1"/>
              </p:cNvSpPr>
              <p:nvPr/>
            </p:nvSpPr>
            <p:spPr bwMode="auto">
              <a:xfrm flipH="1">
                <a:off x="2269" y="2691"/>
                <a:ext cx="100" cy="699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121" name="Line 281"/>
              <p:cNvSpPr>
                <a:spLocks noChangeShapeType="1"/>
              </p:cNvSpPr>
              <p:nvPr/>
            </p:nvSpPr>
            <p:spPr bwMode="auto">
              <a:xfrm flipH="1">
                <a:off x="2435" y="2691"/>
                <a:ext cx="50" cy="699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122" name="Line 282"/>
              <p:cNvSpPr>
                <a:spLocks noChangeShapeType="1"/>
              </p:cNvSpPr>
              <p:nvPr/>
            </p:nvSpPr>
            <p:spPr bwMode="auto">
              <a:xfrm>
                <a:off x="2718" y="2691"/>
                <a:ext cx="83" cy="732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123" name="Line 283"/>
              <p:cNvSpPr>
                <a:spLocks noChangeShapeType="1"/>
              </p:cNvSpPr>
              <p:nvPr/>
            </p:nvSpPr>
            <p:spPr bwMode="auto">
              <a:xfrm>
                <a:off x="2835" y="2674"/>
                <a:ext cx="150" cy="732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316124" name="Line 284"/>
            <p:cNvSpPr>
              <a:spLocks noChangeShapeType="1"/>
            </p:cNvSpPr>
            <p:nvPr/>
          </p:nvSpPr>
          <p:spPr bwMode="auto">
            <a:xfrm>
              <a:off x="3122" y="1060"/>
              <a:ext cx="30" cy="66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25" name="Freeform 285"/>
            <p:cNvSpPr>
              <a:spLocks/>
            </p:cNvSpPr>
            <p:nvPr/>
          </p:nvSpPr>
          <p:spPr bwMode="auto">
            <a:xfrm flipH="1">
              <a:off x="3103" y="1056"/>
              <a:ext cx="49" cy="151"/>
            </a:xfrm>
            <a:custGeom>
              <a:avLst/>
              <a:gdLst>
                <a:gd name="T0" fmla="*/ 0 w 424"/>
                <a:gd name="T1" fmla="*/ 111 h 716"/>
                <a:gd name="T2" fmla="*/ 90 w 424"/>
                <a:gd name="T3" fmla="*/ 0 h 716"/>
                <a:gd name="T4" fmla="*/ 424 w 424"/>
                <a:gd name="T5" fmla="*/ 332 h 716"/>
                <a:gd name="T6" fmla="*/ 291 w 424"/>
                <a:gd name="T7" fmla="*/ 483 h 716"/>
                <a:gd name="T8" fmla="*/ 191 w 424"/>
                <a:gd name="T9" fmla="*/ 716 h 716"/>
                <a:gd name="T10" fmla="*/ 90 w 424"/>
                <a:gd name="T11" fmla="*/ 499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" h="716">
                  <a:moveTo>
                    <a:pt x="0" y="111"/>
                  </a:moveTo>
                  <a:lnTo>
                    <a:pt x="90" y="0"/>
                  </a:lnTo>
                  <a:lnTo>
                    <a:pt x="424" y="332"/>
                  </a:lnTo>
                  <a:lnTo>
                    <a:pt x="291" y="483"/>
                  </a:lnTo>
                  <a:lnTo>
                    <a:pt x="191" y="716"/>
                  </a:lnTo>
                  <a:lnTo>
                    <a:pt x="90" y="49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26" name="Freeform 286"/>
            <p:cNvSpPr>
              <a:spLocks/>
            </p:cNvSpPr>
            <p:nvPr/>
          </p:nvSpPr>
          <p:spPr bwMode="auto">
            <a:xfrm flipH="1">
              <a:off x="3130" y="1161"/>
              <a:ext cx="21" cy="46"/>
            </a:xfrm>
            <a:custGeom>
              <a:avLst/>
              <a:gdLst>
                <a:gd name="T0" fmla="*/ 0 w 184"/>
                <a:gd name="T1" fmla="*/ 0 h 217"/>
                <a:gd name="T2" fmla="*/ 83 w 184"/>
                <a:gd name="T3" fmla="*/ 217 h 217"/>
                <a:gd name="T4" fmla="*/ 184 w 184"/>
                <a:gd name="T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217">
                  <a:moveTo>
                    <a:pt x="0" y="0"/>
                  </a:moveTo>
                  <a:lnTo>
                    <a:pt x="83" y="217"/>
                  </a:lnTo>
                  <a:lnTo>
                    <a:pt x="184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27" name="Freeform 287"/>
            <p:cNvSpPr>
              <a:spLocks/>
            </p:cNvSpPr>
            <p:nvPr/>
          </p:nvSpPr>
          <p:spPr bwMode="auto">
            <a:xfrm flipH="1">
              <a:off x="3122" y="1060"/>
              <a:ext cx="51" cy="144"/>
            </a:xfrm>
            <a:custGeom>
              <a:avLst/>
              <a:gdLst>
                <a:gd name="T0" fmla="*/ 57 w 433"/>
                <a:gd name="T1" fmla="*/ 682 h 682"/>
                <a:gd name="T2" fmla="*/ 0 w 433"/>
                <a:gd name="T3" fmla="*/ 514 h 682"/>
                <a:gd name="T4" fmla="*/ 107 w 433"/>
                <a:gd name="T5" fmla="*/ 398 h 682"/>
                <a:gd name="T6" fmla="*/ 24 w 433"/>
                <a:gd name="T7" fmla="*/ 316 h 682"/>
                <a:gd name="T8" fmla="*/ 340 w 433"/>
                <a:gd name="T9" fmla="*/ 0 h 682"/>
                <a:gd name="T10" fmla="*/ 433 w 433"/>
                <a:gd name="T11" fmla="*/ 95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682">
                  <a:moveTo>
                    <a:pt x="57" y="682"/>
                  </a:moveTo>
                  <a:lnTo>
                    <a:pt x="0" y="514"/>
                  </a:lnTo>
                  <a:lnTo>
                    <a:pt x="107" y="398"/>
                  </a:lnTo>
                  <a:lnTo>
                    <a:pt x="24" y="316"/>
                  </a:lnTo>
                  <a:lnTo>
                    <a:pt x="340" y="0"/>
                  </a:lnTo>
                  <a:lnTo>
                    <a:pt x="433" y="9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28" name="Line 288"/>
            <p:cNvSpPr>
              <a:spLocks noChangeShapeType="1"/>
            </p:cNvSpPr>
            <p:nvPr/>
          </p:nvSpPr>
          <p:spPr bwMode="auto">
            <a:xfrm flipH="1">
              <a:off x="3099" y="1161"/>
              <a:ext cx="73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29" name="Line 289"/>
            <p:cNvSpPr>
              <a:spLocks noChangeShapeType="1"/>
            </p:cNvSpPr>
            <p:nvPr/>
          </p:nvSpPr>
          <p:spPr bwMode="auto">
            <a:xfrm flipH="1">
              <a:off x="3141" y="1103"/>
              <a:ext cx="15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30" name="Line 290"/>
            <p:cNvSpPr>
              <a:spLocks noChangeShapeType="1"/>
            </p:cNvSpPr>
            <p:nvPr/>
          </p:nvSpPr>
          <p:spPr bwMode="auto">
            <a:xfrm flipH="1">
              <a:off x="3121" y="1103"/>
              <a:ext cx="10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31" name="Freeform 291"/>
            <p:cNvSpPr>
              <a:spLocks/>
            </p:cNvSpPr>
            <p:nvPr/>
          </p:nvSpPr>
          <p:spPr bwMode="auto">
            <a:xfrm flipH="1">
              <a:off x="3162" y="1183"/>
              <a:ext cx="13" cy="24"/>
            </a:xfrm>
            <a:custGeom>
              <a:avLst/>
              <a:gdLst>
                <a:gd name="T0" fmla="*/ 17 w 116"/>
                <a:gd name="T1" fmla="*/ 0 h 117"/>
                <a:gd name="T2" fmla="*/ 116 w 116"/>
                <a:gd name="T3" fmla="*/ 0 h 117"/>
                <a:gd name="T4" fmla="*/ 0 w 116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17">
                  <a:moveTo>
                    <a:pt x="17" y="0"/>
                  </a:moveTo>
                  <a:lnTo>
                    <a:pt x="116" y="0"/>
                  </a:lnTo>
                  <a:lnTo>
                    <a:pt x="0" y="11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32" name="Freeform 292"/>
            <p:cNvSpPr>
              <a:spLocks/>
            </p:cNvSpPr>
            <p:nvPr/>
          </p:nvSpPr>
          <p:spPr bwMode="auto">
            <a:xfrm flipH="1">
              <a:off x="3098" y="1164"/>
              <a:ext cx="22" cy="40"/>
            </a:xfrm>
            <a:custGeom>
              <a:avLst/>
              <a:gdLst>
                <a:gd name="T0" fmla="*/ 0 w 189"/>
                <a:gd name="T1" fmla="*/ 6 h 185"/>
                <a:gd name="T2" fmla="*/ 121 w 189"/>
                <a:gd name="T3" fmla="*/ 185 h 185"/>
                <a:gd name="T4" fmla="*/ 189 w 189"/>
                <a:gd name="T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185">
                  <a:moveTo>
                    <a:pt x="0" y="6"/>
                  </a:moveTo>
                  <a:lnTo>
                    <a:pt x="121" y="185"/>
                  </a:lnTo>
                  <a:lnTo>
                    <a:pt x="189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33" name="Line 293"/>
            <p:cNvSpPr>
              <a:spLocks noChangeShapeType="1"/>
            </p:cNvSpPr>
            <p:nvPr/>
          </p:nvSpPr>
          <p:spPr bwMode="auto">
            <a:xfrm flipH="1">
              <a:off x="3135" y="1130"/>
              <a:ext cx="13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34" name="Line 294"/>
            <p:cNvSpPr>
              <a:spLocks noChangeShapeType="1"/>
            </p:cNvSpPr>
            <p:nvPr/>
          </p:nvSpPr>
          <p:spPr bwMode="auto">
            <a:xfrm>
              <a:off x="3120" y="1130"/>
              <a:ext cx="14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35" name="Line 295"/>
            <p:cNvSpPr>
              <a:spLocks noChangeShapeType="1"/>
            </p:cNvSpPr>
            <p:nvPr/>
          </p:nvSpPr>
          <p:spPr bwMode="auto">
            <a:xfrm>
              <a:off x="3155" y="1130"/>
              <a:ext cx="7" cy="35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36" name="Line 296"/>
            <p:cNvSpPr>
              <a:spLocks noChangeShapeType="1"/>
            </p:cNvSpPr>
            <p:nvPr/>
          </p:nvSpPr>
          <p:spPr bwMode="auto">
            <a:xfrm flipH="1">
              <a:off x="3112" y="1130"/>
              <a:ext cx="8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37" name="Freeform 297"/>
            <p:cNvSpPr>
              <a:spLocks/>
            </p:cNvSpPr>
            <p:nvPr/>
          </p:nvSpPr>
          <p:spPr bwMode="auto">
            <a:xfrm flipH="1">
              <a:off x="3099" y="1126"/>
              <a:ext cx="15" cy="85"/>
            </a:xfrm>
            <a:custGeom>
              <a:avLst/>
              <a:gdLst>
                <a:gd name="T0" fmla="*/ 0 w 135"/>
                <a:gd name="T1" fmla="*/ 405 h 405"/>
                <a:gd name="T2" fmla="*/ 19 w 135"/>
                <a:gd name="T3" fmla="*/ 0 h 405"/>
                <a:gd name="T4" fmla="*/ 135 w 135"/>
                <a:gd name="T5" fmla="*/ 38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405">
                  <a:moveTo>
                    <a:pt x="0" y="405"/>
                  </a:moveTo>
                  <a:lnTo>
                    <a:pt x="19" y="0"/>
                  </a:lnTo>
                  <a:lnTo>
                    <a:pt x="135" y="383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38" name="Freeform 298"/>
            <p:cNvSpPr>
              <a:spLocks/>
            </p:cNvSpPr>
            <p:nvPr/>
          </p:nvSpPr>
          <p:spPr bwMode="auto">
            <a:xfrm flipH="1">
              <a:off x="3162" y="1128"/>
              <a:ext cx="10" cy="76"/>
            </a:xfrm>
            <a:custGeom>
              <a:avLst/>
              <a:gdLst>
                <a:gd name="T0" fmla="*/ 0 w 83"/>
                <a:gd name="T1" fmla="*/ 360 h 360"/>
                <a:gd name="T2" fmla="*/ 83 w 83"/>
                <a:gd name="T3" fmla="*/ 0 h 360"/>
                <a:gd name="T4" fmla="*/ 83 w 83"/>
                <a:gd name="T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360">
                  <a:moveTo>
                    <a:pt x="0" y="360"/>
                  </a:moveTo>
                  <a:lnTo>
                    <a:pt x="83" y="0"/>
                  </a:lnTo>
                  <a:lnTo>
                    <a:pt x="83" y="36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39" name="Freeform 299"/>
            <p:cNvSpPr>
              <a:spLocks/>
            </p:cNvSpPr>
            <p:nvPr/>
          </p:nvSpPr>
          <p:spPr bwMode="auto">
            <a:xfrm flipH="1">
              <a:off x="3141" y="1060"/>
              <a:ext cx="27" cy="63"/>
            </a:xfrm>
            <a:custGeom>
              <a:avLst/>
              <a:gdLst>
                <a:gd name="T0" fmla="*/ 0 w 233"/>
                <a:gd name="T1" fmla="*/ 299 h 299"/>
                <a:gd name="T2" fmla="*/ 117 w 233"/>
                <a:gd name="T3" fmla="*/ 0 h 299"/>
                <a:gd name="T4" fmla="*/ 150 w 233"/>
                <a:gd name="T5" fmla="*/ 100 h 299"/>
                <a:gd name="T6" fmla="*/ 233 w 233"/>
                <a:gd name="T7" fmla="*/ 216 h 299"/>
                <a:gd name="T8" fmla="*/ 217 w 233"/>
                <a:gd name="T9" fmla="*/ 21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99">
                  <a:moveTo>
                    <a:pt x="0" y="299"/>
                  </a:moveTo>
                  <a:lnTo>
                    <a:pt x="117" y="0"/>
                  </a:lnTo>
                  <a:lnTo>
                    <a:pt x="150" y="100"/>
                  </a:lnTo>
                  <a:lnTo>
                    <a:pt x="233" y="216"/>
                  </a:lnTo>
                  <a:lnTo>
                    <a:pt x="217" y="21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40" name="Freeform 300"/>
            <p:cNvSpPr>
              <a:spLocks/>
            </p:cNvSpPr>
            <p:nvPr/>
          </p:nvSpPr>
          <p:spPr bwMode="auto">
            <a:xfrm flipH="1">
              <a:off x="3103" y="1060"/>
              <a:ext cx="64" cy="104"/>
            </a:xfrm>
            <a:custGeom>
              <a:avLst/>
              <a:gdLst>
                <a:gd name="T0" fmla="*/ 0 w 562"/>
                <a:gd name="T1" fmla="*/ 216 h 494"/>
                <a:gd name="T2" fmla="*/ 29 w 562"/>
                <a:gd name="T3" fmla="*/ 216 h 494"/>
                <a:gd name="T4" fmla="*/ 14 w 562"/>
                <a:gd name="T5" fmla="*/ 101 h 494"/>
                <a:gd name="T6" fmla="*/ 62 w 562"/>
                <a:gd name="T7" fmla="*/ 0 h 494"/>
                <a:gd name="T8" fmla="*/ 128 w 562"/>
                <a:gd name="T9" fmla="*/ 315 h 494"/>
                <a:gd name="T10" fmla="*/ 395 w 562"/>
                <a:gd name="T11" fmla="*/ 0 h 494"/>
                <a:gd name="T12" fmla="*/ 562 w 562"/>
                <a:gd name="T13" fmla="*/ 315 h 494"/>
                <a:gd name="T14" fmla="*/ 533 w 562"/>
                <a:gd name="T15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" h="494">
                  <a:moveTo>
                    <a:pt x="0" y="216"/>
                  </a:moveTo>
                  <a:lnTo>
                    <a:pt x="29" y="216"/>
                  </a:lnTo>
                  <a:lnTo>
                    <a:pt x="14" y="101"/>
                  </a:lnTo>
                  <a:lnTo>
                    <a:pt x="62" y="0"/>
                  </a:lnTo>
                  <a:lnTo>
                    <a:pt x="128" y="315"/>
                  </a:lnTo>
                  <a:lnTo>
                    <a:pt x="395" y="0"/>
                  </a:lnTo>
                  <a:lnTo>
                    <a:pt x="562" y="315"/>
                  </a:lnTo>
                  <a:lnTo>
                    <a:pt x="533" y="494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41" name="Freeform 301"/>
            <p:cNvSpPr>
              <a:spLocks/>
            </p:cNvSpPr>
            <p:nvPr/>
          </p:nvSpPr>
          <p:spPr bwMode="auto">
            <a:xfrm flipH="1">
              <a:off x="3118" y="1080"/>
              <a:ext cx="13" cy="26"/>
            </a:xfrm>
            <a:custGeom>
              <a:avLst/>
              <a:gdLst>
                <a:gd name="T0" fmla="*/ 94 w 118"/>
                <a:gd name="T1" fmla="*/ 121 h 121"/>
                <a:gd name="T2" fmla="*/ 118 w 118"/>
                <a:gd name="T3" fmla="*/ 120 h 121"/>
                <a:gd name="T4" fmla="*/ 80 w 118"/>
                <a:gd name="T5" fmla="*/ 0 h 121"/>
                <a:gd name="T6" fmla="*/ 0 w 118"/>
                <a:gd name="T7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21">
                  <a:moveTo>
                    <a:pt x="94" y="121"/>
                  </a:moveTo>
                  <a:lnTo>
                    <a:pt x="118" y="120"/>
                  </a:lnTo>
                  <a:lnTo>
                    <a:pt x="80" y="0"/>
                  </a:lnTo>
                  <a:lnTo>
                    <a:pt x="0" y="104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42" name="Freeform 302"/>
            <p:cNvSpPr>
              <a:spLocks/>
            </p:cNvSpPr>
            <p:nvPr/>
          </p:nvSpPr>
          <p:spPr bwMode="auto">
            <a:xfrm flipH="1">
              <a:off x="3146" y="1186"/>
              <a:ext cx="10" cy="22"/>
            </a:xfrm>
            <a:custGeom>
              <a:avLst/>
              <a:gdLst>
                <a:gd name="T0" fmla="*/ 0 w 87"/>
                <a:gd name="T1" fmla="*/ 0 h 100"/>
                <a:gd name="T2" fmla="*/ 87 w 87"/>
                <a:gd name="T3" fmla="*/ 0 h 100"/>
                <a:gd name="T4" fmla="*/ 17 w 87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100">
                  <a:moveTo>
                    <a:pt x="0" y="0"/>
                  </a:moveTo>
                  <a:lnTo>
                    <a:pt x="87" y="0"/>
                  </a:lnTo>
                  <a:lnTo>
                    <a:pt x="17" y="10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43" name="Freeform 303"/>
            <p:cNvSpPr>
              <a:spLocks/>
            </p:cNvSpPr>
            <p:nvPr/>
          </p:nvSpPr>
          <p:spPr bwMode="auto">
            <a:xfrm flipH="1">
              <a:off x="3114" y="1185"/>
              <a:ext cx="11" cy="24"/>
            </a:xfrm>
            <a:custGeom>
              <a:avLst/>
              <a:gdLst>
                <a:gd name="T0" fmla="*/ 71 w 85"/>
                <a:gd name="T1" fmla="*/ 2 h 112"/>
                <a:gd name="T2" fmla="*/ 0 w 85"/>
                <a:gd name="T3" fmla="*/ 0 h 112"/>
                <a:gd name="T4" fmla="*/ 85 w 85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12">
                  <a:moveTo>
                    <a:pt x="71" y="2"/>
                  </a:moveTo>
                  <a:lnTo>
                    <a:pt x="0" y="0"/>
                  </a:lnTo>
                  <a:lnTo>
                    <a:pt x="85" y="112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44" name="Freeform 304"/>
            <p:cNvSpPr>
              <a:spLocks/>
            </p:cNvSpPr>
            <p:nvPr/>
          </p:nvSpPr>
          <p:spPr bwMode="auto">
            <a:xfrm flipH="1">
              <a:off x="3124" y="1130"/>
              <a:ext cx="24" cy="31"/>
            </a:xfrm>
            <a:custGeom>
              <a:avLst/>
              <a:gdLst>
                <a:gd name="T0" fmla="*/ 0 w 216"/>
                <a:gd name="T1" fmla="*/ 150 h 150"/>
                <a:gd name="T2" fmla="*/ 116 w 216"/>
                <a:gd name="T3" fmla="*/ 0 h 150"/>
                <a:gd name="T4" fmla="*/ 216 w 216"/>
                <a:gd name="T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" h="150">
                  <a:moveTo>
                    <a:pt x="0" y="150"/>
                  </a:moveTo>
                  <a:lnTo>
                    <a:pt x="116" y="0"/>
                  </a:lnTo>
                  <a:lnTo>
                    <a:pt x="216" y="15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45" name="Line 305"/>
            <p:cNvSpPr>
              <a:spLocks noChangeShapeType="1"/>
            </p:cNvSpPr>
            <p:nvPr/>
          </p:nvSpPr>
          <p:spPr bwMode="auto">
            <a:xfrm flipV="1">
              <a:off x="3154" y="1126"/>
              <a:ext cx="15" cy="2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46" name="Line 306"/>
            <p:cNvSpPr>
              <a:spLocks noChangeShapeType="1"/>
            </p:cNvSpPr>
            <p:nvPr/>
          </p:nvSpPr>
          <p:spPr bwMode="auto">
            <a:xfrm flipH="1">
              <a:off x="3162" y="1134"/>
              <a:ext cx="8" cy="4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47" name="Line 307"/>
            <p:cNvSpPr>
              <a:spLocks noChangeShapeType="1"/>
            </p:cNvSpPr>
            <p:nvPr/>
          </p:nvSpPr>
          <p:spPr bwMode="auto">
            <a:xfrm flipH="1">
              <a:off x="3096" y="1183"/>
              <a:ext cx="7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48" name="Line 308"/>
            <p:cNvSpPr>
              <a:spLocks noChangeShapeType="1"/>
            </p:cNvSpPr>
            <p:nvPr/>
          </p:nvSpPr>
          <p:spPr bwMode="auto">
            <a:xfrm flipV="1">
              <a:off x="3098" y="1144"/>
              <a:ext cx="14" cy="2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49" name="Line 309"/>
            <p:cNvSpPr>
              <a:spLocks noChangeShapeType="1"/>
            </p:cNvSpPr>
            <p:nvPr/>
          </p:nvSpPr>
          <p:spPr bwMode="auto">
            <a:xfrm flipH="1">
              <a:off x="3162" y="1148"/>
              <a:ext cx="9" cy="0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50" name="Line 310"/>
            <p:cNvSpPr>
              <a:spLocks noChangeShapeType="1"/>
            </p:cNvSpPr>
            <p:nvPr/>
          </p:nvSpPr>
          <p:spPr bwMode="auto">
            <a:xfrm flipH="1">
              <a:off x="3094" y="1183"/>
              <a:ext cx="9" cy="22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51" name="Freeform 311"/>
            <p:cNvSpPr>
              <a:spLocks/>
            </p:cNvSpPr>
            <p:nvPr/>
          </p:nvSpPr>
          <p:spPr bwMode="auto">
            <a:xfrm flipH="1">
              <a:off x="3112" y="1056"/>
              <a:ext cx="8" cy="99"/>
            </a:xfrm>
            <a:custGeom>
              <a:avLst/>
              <a:gdLst>
                <a:gd name="T0" fmla="*/ 0 w 67"/>
                <a:gd name="T1" fmla="*/ 316 h 466"/>
                <a:gd name="T2" fmla="*/ 67 w 67"/>
                <a:gd name="T3" fmla="*/ 0 h 466"/>
                <a:gd name="T4" fmla="*/ 17 w 67"/>
                <a:gd name="T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466">
                  <a:moveTo>
                    <a:pt x="0" y="316"/>
                  </a:moveTo>
                  <a:lnTo>
                    <a:pt x="67" y="0"/>
                  </a:lnTo>
                  <a:lnTo>
                    <a:pt x="17" y="46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52" name="Freeform 312"/>
            <p:cNvSpPr>
              <a:spLocks/>
            </p:cNvSpPr>
            <p:nvPr/>
          </p:nvSpPr>
          <p:spPr bwMode="auto">
            <a:xfrm flipH="1">
              <a:off x="3105" y="1059"/>
              <a:ext cx="13" cy="44"/>
            </a:xfrm>
            <a:custGeom>
              <a:avLst/>
              <a:gdLst>
                <a:gd name="T0" fmla="*/ 0 w 116"/>
                <a:gd name="T1" fmla="*/ 0 h 207"/>
                <a:gd name="T2" fmla="*/ 89 w 116"/>
                <a:gd name="T3" fmla="*/ 90 h 207"/>
                <a:gd name="T4" fmla="*/ 21 w 116"/>
                <a:gd name="T5" fmla="*/ 207 h 207"/>
                <a:gd name="T6" fmla="*/ 116 w 116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207">
                  <a:moveTo>
                    <a:pt x="0" y="0"/>
                  </a:moveTo>
                  <a:lnTo>
                    <a:pt x="89" y="90"/>
                  </a:lnTo>
                  <a:lnTo>
                    <a:pt x="21" y="207"/>
                  </a:lnTo>
                  <a:lnTo>
                    <a:pt x="116" y="2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53" name="Freeform 313"/>
            <p:cNvSpPr>
              <a:spLocks/>
            </p:cNvSpPr>
            <p:nvPr/>
          </p:nvSpPr>
          <p:spPr bwMode="auto">
            <a:xfrm flipH="1">
              <a:off x="3109" y="1058"/>
              <a:ext cx="6" cy="44"/>
            </a:xfrm>
            <a:custGeom>
              <a:avLst/>
              <a:gdLst>
                <a:gd name="T0" fmla="*/ 0 w 57"/>
                <a:gd name="T1" fmla="*/ 0 h 207"/>
                <a:gd name="T2" fmla="*/ 57 w 57"/>
                <a:gd name="T3" fmla="*/ 86 h 207"/>
                <a:gd name="T4" fmla="*/ 46 w 57"/>
                <a:gd name="T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07">
                  <a:moveTo>
                    <a:pt x="0" y="0"/>
                  </a:moveTo>
                  <a:lnTo>
                    <a:pt x="57" y="86"/>
                  </a:lnTo>
                  <a:lnTo>
                    <a:pt x="46" y="2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54" name="Freeform 314"/>
            <p:cNvSpPr>
              <a:spLocks/>
            </p:cNvSpPr>
            <p:nvPr/>
          </p:nvSpPr>
          <p:spPr bwMode="auto">
            <a:xfrm flipH="1">
              <a:off x="3155" y="1060"/>
              <a:ext cx="11" cy="45"/>
            </a:xfrm>
            <a:custGeom>
              <a:avLst/>
              <a:gdLst>
                <a:gd name="T0" fmla="*/ 99 w 99"/>
                <a:gd name="T1" fmla="*/ 0 h 215"/>
                <a:gd name="T2" fmla="*/ 0 w 99"/>
                <a:gd name="T3" fmla="*/ 117 h 215"/>
                <a:gd name="T4" fmla="*/ 65 w 99"/>
                <a:gd name="T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215">
                  <a:moveTo>
                    <a:pt x="99" y="0"/>
                  </a:moveTo>
                  <a:lnTo>
                    <a:pt x="0" y="117"/>
                  </a:lnTo>
                  <a:lnTo>
                    <a:pt x="65" y="21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55" name="Line 315"/>
            <p:cNvSpPr>
              <a:spLocks noChangeShapeType="1"/>
            </p:cNvSpPr>
            <p:nvPr/>
          </p:nvSpPr>
          <p:spPr bwMode="auto">
            <a:xfrm flipV="1">
              <a:off x="3110" y="1011"/>
              <a:ext cx="42" cy="45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56" name="Freeform 316"/>
            <p:cNvSpPr>
              <a:spLocks/>
            </p:cNvSpPr>
            <p:nvPr/>
          </p:nvSpPr>
          <p:spPr bwMode="auto">
            <a:xfrm flipH="1">
              <a:off x="3102" y="1011"/>
              <a:ext cx="62" cy="49"/>
            </a:xfrm>
            <a:custGeom>
              <a:avLst/>
              <a:gdLst>
                <a:gd name="T0" fmla="*/ 0 w 539"/>
                <a:gd name="T1" fmla="*/ 233 h 233"/>
                <a:gd name="T2" fmla="*/ 349 w 539"/>
                <a:gd name="T3" fmla="*/ 16 h 233"/>
                <a:gd name="T4" fmla="*/ 432 w 539"/>
                <a:gd name="T5" fmla="*/ 0 h 233"/>
                <a:gd name="T6" fmla="*/ 539 w 539"/>
                <a:gd name="T7" fmla="*/ 0 h 233"/>
                <a:gd name="T8" fmla="*/ 466 w 539"/>
                <a:gd name="T9" fmla="*/ 2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233">
                  <a:moveTo>
                    <a:pt x="0" y="233"/>
                  </a:moveTo>
                  <a:lnTo>
                    <a:pt x="349" y="16"/>
                  </a:lnTo>
                  <a:lnTo>
                    <a:pt x="432" y="0"/>
                  </a:lnTo>
                  <a:lnTo>
                    <a:pt x="539" y="0"/>
                  </a:lnTo>
                  <a:lnTo>
                    <a:pt x="466" y="21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57" name="Line 317"/>
            <p:cNvSpPr>
              <a:spLocks noChangeShapeType="1"/>
            </p:cNvSpPr>
            <p:nvPr/>
          </p:nvSpPr>
          <p:spPr bwMode="auto">
            <a:xfrm flipV="1">
              <a:off x="3151" y="875"/>
              <a:ext cx="45" cy="18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58" name="Freeform 318"/>
            <p:cNvSpPr>
              <a:spLocks/>
            </p:cNvSpPr>
            <p:nvPr/>
          </p:nvSpPr>
          <p:spPr bwMode="auto">
            <a:xfrm flipH="1">
              <a:off x="3164" y="820"/>
              <a:ext cx="40" cy="240"/>
            </a:xfrm>
            <a:custGeom>
              <a:avLst/>
              <a:gdLst>
                <a:gd name="T0" fmla="*/ 0 w 350"/>
                <a:gd name="T1" fmla="*/ 0 h 1146"/>
                <a:gd name="T2" fmla="*/ 33 w 350"/>
                <a:gd name="T3" fmla="*/ 264 h 1146"/>
                <a:gd name="T4" fmla="*/ 350 w 350"/>
                <a:gd name="T5" fmla="*/ 1146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0" h="1146">
                  <a:moveTo>
                    <a:pt x="0" y="0"/>
                  </a:moveTo>
                  <a:lnTo>
                    <a:pt x="33" y="264"/>
                  </a:lnTo>
                  <a:lnTo>
                    <a:pt x="350" y="1146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59" name="Freeform 319"/>
            <p:cNvSpPr>
              <a:spLocks/>
            </p:cNvSpPr>
            <p:nvPr/>
          </p:nvSpPr>
          <p:spPr bwMode="auto">
            <a:xfrm flipH="1">
              <a:off x="3161" y="995"/>
              <a:ext cx="11" cy="65"/>
            </a:xfrm>
            <a:custGeom>
              <a:avLst/>
              <a:gdLst>
                <a:gd name="T0" fmla="*/ 67 w 100"/>
                <a:gd name="T1" fmla="*/ 312 h 312"/>
                <a:gd name="T2" fmla="*/ 100 w 100"/>
                <a:gd name="T3" fmla="*/ 162 h 312"/>
                <a:gd name="T4" fmla="*/ 0 w 100"/>
                <a:gd name="T5" fmla="*/ 128 h 312"/>
                <a:gd name="T6" fmla="*/ 16 w 100"/>
                <a:gd name="T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312">
                  <a:moveTo>
                    <a:pt x="67" y="312"/>
                  </a:moveTo>
                  <a:lnTo>
                    <a:pt x="100" y="162"/>
                  </a:lnTo>
                  <a:lnTo>
                    <a:pt x="0" y="128"/>
                  </a:lnTo>
                  <a:lnTo>
                    <a:pt x="16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60" name="Freeform 320"/>
            <p:cNvSpPr>
              <a:spLocks/>
            </p:cNvSpPr>
            <p:nvPr/>
          </p:nvSpPr>
          <p:spPr bwMode="auto">
            <a:xfrm flipH="1">
              <a:off x="3118" y="1013"/>
              <a:ext cx="16" cy="23"/>
            </a:xfrm>
            <a:custGeom>
              <a:avLst/>
              <a:gdLst>
                <a:gd name="T0" fmla="*/ 4 w 128"/>
                <a:gd name="T1" fmla="*/ 56 h 107"/>
                <a:gd name="T2" fmla="*/ 128 w 128"/>
                <a:gd name="T3" fmla="*/ 0 h 107"/>
                <a:gd name="T4" fmla="*/ 0 w 12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107">
                  <a:moveTo>
                    <a:pt x="4" y="56"/>
                  </a:moveTo>
                  <a:lnTo>
                    <a:pt x="128" y="0"/>
                  </a:lnTo>
                  <a:lnTo>
                    <a:pt x="0" y="1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61" name="Line 321"/>
            <p:cNvSpPr>
              <a:spLocks noChangeShapeType="1"/>
            </p:cNvSpPr>
            <p:nvPr/>
          </p:nvSpPr>
          <p:spPr bwMode="auto">
            <a:xfrm flipH="1" flipV="1">
              <a:off x="3112" y="1011"/>
              <a:ext cx="39" cy="45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62" name="Freeform 322"/>
            <p:cNvSpPr>
              <a:spLocks/>
            </p:cNvSpPr>
            <p:nvPr/>
          </p:nvSpPr>
          <p:spPr bwMode="auto">
            <a:xfrm flipH="1">
              <a:off x="3127" y="865"/>
              <a:ext cx="56" cy="191"/>
            </a:xfrm>
            <a:custGeom>
              <a:avLst/>
              <a:gdLst>
                <a:gd name="T0" fmla="*/ 484 w 484"/>
                <a:gd name="T1" fmla="*/ 912 h 912"/>
                <a:gd name="T2" fmla="*/ 138 w 484"/>
                <a:gd name="T3" fmla="*/ 688 h 912"/>
                <a:gd name="T4" fmla="*/ 5 w 484"/>
                <a:gd name="T5" fmla="*/ 479 h 912"/>
                <a:gd name="T6" fmla="*/ 0 w 484"/>
                <a:gd name="T7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912">
                  <a:moveTo>
                    <a:pt x="484" y="912"/>
                  </a:moveTo>
                  <a:lnTo>
                    <a:pt x="138" y="688"/>
                  </a:lnTo>
                  <a:lnTo>
                    <a:pt x="5" y="479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63" name="Freeform 323"/>
            <p:cNvSpPr>
              <a:spLocks/>
            </p:cNvSpPr>
            <p:nvPr/>
          </p:nvSpPr>
          <p:spPr bwMode="auto">
            <a:xfrm flipH="1">
              <a:off x="3148" y="875"/>
              <a:ext cx="31" cy="181"/>
            </a:xfrm>
            <a:custGeom>
              <a:avLst/>
              <a:gdLst>
                <a:gd name="T0" fmla="*/ 0 w 267"/>
                <a:gd name="T1" fmla="*/ 0 h 863"/>
                <a:gd name="T2" fmla="*/ 28 w 267"/>
                <a:gd name="T3" fmla="*/ 586 h 863"/>
                <a:gd name="T4" fmla="*/ 267 w 267"/>
                <a:gd name="T5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" h="863">
                  <a:moveTo>
                    <a:pt x="0" y="0"/>
                  </a:moveTo>
                  <a:lnTo>
                    <a:pt x="28" y="586"/>
                  </a:lnTo>
                  <a:lnTo>
                    <a:pt x="267" y="863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64" name="Freeform 324"/>
            <p:cNvSpPr>
              <a:spLocks/>
            </p:cNvSpPr>
            <p:nvPr/>
          </p:nvSpPr>
          <p:spPr bwMode="auto">
            <a:xfrm flipH="1">
              <a:off x="3155" y="1017"/>
              <a:ext cx="13" cy="22"/>
            </a:xfrm>
            <a:custGeom>
              <a:avLst/>
              <a:gdLst>
                <a:gd name="T0" fmla="*/ 61 w 112"/>
                <a:gd name="T1" fmla="*/ 0 h 108"/>
                <a:gd name="T2" fmla="*/ 0 w 112"/>
                <a:gd name="T3" fmla="*/ 108 h 108"/>
                <a:gd name="T4" fmla="*/ 112 w 112"/>
                <a:gd name="T5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08">
                  <a:moveTo>
                    <a:pt x="61" y="0"/>
                  </a:moveTo>
                  <a:lnTo>
                    <a:pt x="0" y="108"/>
                  </a:lnTo>
                  <a:lnTo>
                    <a:pt x="112" y="10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65" name="Freeform 325"/>
            <p:cNvSpPr>
              <a:spLocks/>
            </p:cNvSpPr>
            <p:nvPr/>
          </p:nvSpPr>
          <p:spPr bwMode="auto">
            <a:xfrm flipH="1">
              <a:off x="3076" y="820"/>
              <a:ext cx="31" cy="195"/>
            </a:xfrm>
            <a:custGeom>
              <a:avLst/>
              <a:gdLst>
                <a:gd name="T0" fmla="*/ 267 w 267"/>
                <a:gd name="T1" fmla="*/ 0 h 930"/>
                <a:gd name="T2" fmla="*/ 250 w 267"/>
                <a:gd name="T3" fmla="*/ 282 h 930"/>
                <a:gd name="T4" fmla="*/ 34 w 267"/>
                <a:gd name="T5" fmla="*/ 930 h 930"/>
                <a:gd name="T6" fmla="*/ 0 w 267"/>
                <a:gd name="T7" fmla="*/ 847 h 930"/>
                <a:gd name="T8" fmla="*/ 67 w 267"/>
                <a:gd name="T9" fmla="*/ 831 h 930"/>
                <a:gd name="T10" fmla="*/ 67 w 267"/>
                <a:gd name="T11" fmla="*/ 748 h 930"/>
                <a:gd name="T12" fmla="*/ 99 w 267"/>
                <a:gd name="T13" fmla="*/ 748 h 930"/>
                <a:gd name="T14" fmla="*/ 83 w 267"/>
                <a:gd name="T15" fmla="*/ 714 h 930"/>
                <a:gd name="T16" fmla="*/ 50 w 267"/>
                <a:gd name="T17" fmla="*/ 714 h 930"/>
                <a:gd name="T18" fmla="*/ 50 w 267"/>
                <a:gd name="T19" fmla="*/ 681 h 930"/>
                <a:gd name="T20" fmla="*/ 150 w 267"/>
                <a:gd name="T21" fmla="*/ 581 h 930"/>
                <a:gd name="T22" fmla="*/ 133 w 267"/>
                <a:gd name="T23" fmla="*/ 482 h 930"/>
                <a:gd name="T24" fmla="*/ 233 w 267"/>
                <a:gd name="T25" fmla="*/ 34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930">
                  <a:moveTo>
                    <a:pt x="267" y="0"/>
                  </a:moveTo>
                  <a:lnTo>
                    <a:pt x="250" y="282"/>
                  </a:lnTo>
                  <a:lnTo>
                    <a:pt x="34" y="930"/>
                  </a:lnTo>
                  <a:lnTo>
                    <a:pt x="0" y="847"/>
                  </a:lnTo>
                  <a:lnTo>
                    <a:pt x="67" y="831"/>
                  </a:lnTo>
                  <a:lnTo>
                    <a:pt x="67" y="748"/>
                  </a:lnTo>
                  <a:lnTo>
                    <a:pt x="99" y="748"/>
                  </a:lnTo>
                  <a:lnTo>
                    <a:pt x="83" y="714"/>
                  </a:lnTo>
                  <a:lnTo>
                    <a:pt x="50" y="714"/>
                  </a:lnTo>
                  <a:lnTo>
                    <a:pt x="50" y="681"/>
                  </a:lnTo>
                  <a:lnTo>
                    <a:pt x="150" y="581"/>
                  </a:lnTo>
                  <a:lnTo>
                    <a:pt x="133" y="482"/>
                  </a:lnTo>
                  <a:lnTo>
                    <a:pt x="233" y="34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66" name="Freeform 326"/>
            <p:cNvSpPr>
              <a:spLocks/>
            </p:cNvSpPr>
            <p:nvPr/>
          </p:nvSpPr>
          <p:spPr bwMode="auto">
            <a:xfrm flipH="1">
              <a:off x="3076" y="820"/>
              <a:ext cx="48" cy="236"/>
            </a:xfrm>
            <a:custGeom>
              <a:avLst/>
              <a:gdLst>
                <a:gd name="T0" fmla="*/ 417 w 417"/>
                <a:gd name="T1" fmla="*/ 0 h 1129"/>
                <a:gd name="T2" fmla="*/ 367 w 417"/>
                <a:gd name="T3" fmla="*/ 282 h 1129"/>
                <a:gd name="T4" fmla="*/ 0 w 417"/>
                <a:gd name="T5" fmla="*/ 1129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1129">
                  <a:moveTo>
                    <a:pt x="417" y="0"/>
                  </a:moveTo>
                  <a:lnTo>
                    <a:pt x="367" y="282"/>
                  </a:lnTo>
                  <a:lnTo>
                    <a:pt x="0" y="112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67" name="Freeform 327"/>
            <p:cNvSpPr>
              <a:spLocks/>
            </p:cNvSpPr>
            <p:nvPr/>
          </p:nvSpPr>
          <p:spPr bwMode="auto">
            <a:xfrm flipH="1">
              <a:off x="3076" y="819"/>
              <a:ext cx="48" cy="237"/>
            </a:xfrm>
            <a:custGeom>
              <a:avLst/>
              <a:gdLst>
                <a:gd name="T0" fmla="*/ 0 w 417"/>
                <a:gd name="T1" fmla="*/ 1132 h 1132"/>
                <a:gd name="T2" fmla="*/ 200 w 417"/>
                <a:gd name="T3" fmla="*/ 834 h 1132"/>
                <a:gd name="T4" fmla="*/ 217 w 417"/>
                <a:gd name="T5" fmla="*/ 283 h 1132"/>
                <a:gd name="T6" fmla="*/ 417 w 417"/>
                <a:gd name="T7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" h="1132">
                  <a:moveTo>
                    <a:pt x="0" y="1132"/>
                  </a:moveTo>
                  <a:lnTo>
                    <a:pt x="200" y="834"/>
                  </a:lnTo>
                  <a:lnTo>
                    <a:pt x="217" y="283"/>
                  </a:lnTo>
                  <a:lnTo>
                    <a:pt x="417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68" name="Freeform 328"/>
            <p:cNvSpPr>
              <a:spLocks/>
            </p:cNvSpPr>
            <p:nvPr/>
          </p:nvSpPr>
          <p:spPr bwMode="auto">
            <a:xfrm flipH="1">
              <a:off x="3076" y="820"/>
              <a:ext cx="19" cy="136"/>
            </a:xfrm>
            <a:custGeom>
              <a:avLst/>
              <a:gdLst>
                <a:gd name="T0" fmla="*/ 168 w 168"/>
                <a:gd name="T1" fmla="*/ 0 h 650"/>
                <a:gd name="T2" fmla="*/ 0 w 168"/>
                <a:gd name="T3" fmla="*/ 282 h 650"/>
                <a:gd name="T4" fmla="*/ 28 w 168"/>
                <a:gd name="T5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650">
                  <a:moveTo>
                    <a:pt x="168" y="0"/>
                  </a:moveTo>
                  <a:lnTo>
                    <a:pt x="0" y="282"/>
                  </a:lnTo>
                  <a:lnTo>
                    <a:pt x="28" y="65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69" name="Freeform 329"/>
            <p:cNvSpPr>
              <a:spLocks/>
            </p:cNvSpPr>
            <p:nvPr/>
          </p:nvSpPr>
          <p:spPr bwMode="auto">
            <a:xfrm flipH="1">
              <a:off x="3093" y="890"/>
              <a:ext cx="6" cy="49"/>
            </a:xfrm>
            <a:custGeom>
              <a:avLst/>
              <a:gdLst>
                <a:gd name="T0" fmla="*/ 0 w 50"/>
                <a:gd name="T1" fmla="*/ 0 h 233"/>
                <a:gd name="T2" fmla="*/ 50 w 50"/>
                <a:gd name="T3" fmla="*/ 49 h 233"/>
                <a:gd name="T4" fmla="*/ 0 w 50"/>
                <a:gd name="T5" fmla="*/ 49 h 233"/>
                <a:gd name="T6" fmla="*/ 50 w 50"/>
                <a:gd name="T7" fmla="*/ 150 h 233"/>
                <a:gd name="T8" fmla="*/ 0 w 50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3">
                  <a:moveTo>
                    <a:pt x="0" y="0"/>
                  </a:moveTo>
                  <a:lnTo>
                    <a:pt x="50" y="49"/>
                  </a:lnTo>
                  <a:lnTo>
                    <a:pt x="0" y="49"/>
                  </a:lnTo>
                  <a:lnTo>
                    <a:pt x="50" y="150"/>
                  </a:lnTo>
                  <a:lnTo>
                    <a:pt x="0" y="233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70" name="Freeform 330"/>
            <p:cNvSpPr>
              <a:spLocks/>
            </p:cNvSpPr>
            <p:nvPr/>
          </p:nvSpPr>
          <p:spPr bwMode="auto">
            <a:xfrm flipH="1">
              <a:off x="3178" y="882"/>
              <a:ext cx="9" cy="57"/>
            </a:xfrm>
            <a:custGeom>
              <a:avLst/>
              <a:gdLst>
                <a:gd name="T0" fmla="*/ 0 w 76"/>
                <a:gd name="T1" fmla="*/ 0 h 267"/>
                <a:gd name="T2" fmla="*/ 66 w 76"/>
                <a:gd name="T3" fmla="*/ 66 h 267"/>
                <a:gd name="T4" fmla="*/ 17 w 76"/>
                <a:gd name="T5" fmla="*/ 66 h 267"/>
                <a:gd name="T6" fmla="*/ 68 w 76"/>
                <a:gd name="T7" fmla="*/ 149 h 267"/>
                <a:gd name="T8" fmla="*/ 17 w 76"/>
                <a:gd name="T9" fmla="*/ 149 h 267"/>
                <a:gd name="T10" fmla="*/ 76 w 76"/>
                <a:gd name="T11" fmla="*/ 266 h 267"/>
                <a:gd name="T12" fmla="*/ 20 w 76"/>
                <a:gd name="T13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67">
                  <a:moveTo>
                    <a:pt x="0" y="0"/>
                  </a:moveTo>
                  <a:lnTo>
                    <a:pt x="66" y="66"/>
                  </a:lnTo>
                  <a:lnTo>
                    <a:pt x="17" y="66"/>
                  </a:lnTo>
                  <a:lnTo>
                    <a:pt x="68" y="149"/>
                  </a:lnTo>
                  <a:lnTo>
                    <a:pt x="17" y="149"/>
                  </a:lnTo>
                  <a:lnTo>
                    <a:pt x="76" y="266"/>
                  </a:lnTo>
                  <a:lnTo>
                    <a:pt x="20" y="267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71" name="Freeform 331"/>
            <p:cNvSpPr>
              <a:spLocks/>
            </p:cNvSpPr>
            <p:nvPr/>
          </p:nvSpPr>
          <p:spPr bwMode="auto">
            <a:xfrm flipH="1">
              <a:off x="3175" y="914"/>
              <a:ext cx="12" cy="45"/>
            </a:xfrm>
            <a:custGeom>
              <a:avLst/>
              <a:gdLst>
                <a:gd name="T0" fmla="*/ 101 w 101"/>
                <a:gd name="T1" fmla="*/ 216 h 216"/>
                <a:gd name="T2" fmla="*/ 0 w 101"/>
                <a:gd name="T3" fmla="*/ 82 h 216"/>
                <a:gd name="T4" fmla="*/ 0 w 101"/>
                <a:gd name="T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216">
                  <a:moveTo>
                    <a:pt x="101" y="216"/>
                  </a:move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72" name="Line 332"/>
            <p:cNvSpPr>
              <a:spLocks noChangeShapeType="1"/>
            </p:cNvSpPr>
            <p:nvPr/>
          </p:nvSpPr>
          <p:spPr bwMode="auto">
            <a:xfrm flipH="1" flipV="1">
              <a:off x="3141" y="1023"/>
              <a:ext cx="4" cy="17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73" name="Freeform 333"/>
            <p:cNvSpPr>
              <a:spLocks/>
            </p:cNvSpPr>
            <p:nvPr/>
          </p:nvSpPr>
          <p:spPr bwMode="auto">
            <a:xfrm flipH="1">
              <a:off x="3145" y="966"/>
              <a:ext cx="29" cy="70"/>
            </a:xfrm>
            <a:custGeom>
              <a:avLst/>
              <a:gdLst>
                <a:gd name="T0" fmla="*/ 249 w 249"/>
                <a:gd name="T1" fmla="*/ 332 h 332"/>
                <a:gd name="T2" fmla="*/ 182 w 249"/>
                <a:gd name="T3" fmla="*/ 216 h 332"/>
                <a:gd name="T4" fmla="*/ 83 w 249"/>
                <a:gd name="T5" fmla="*/ 83 h 332"/>
                <a:gd name="T6" fmla="*/ 0 w 249"/>
                <a:gd name="T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332">
                  <a:moveTo>
                    <a:pt x="249" y="332"/>
                  </a:moveTo>
                  <a:lnTo>
                    <a:pt x="182" y="216"/>
                  </a:lnTo>
                  <a:lnTo>
                    <a:pt x="83" y="83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74" name="Line 334"/>
            <p:cNvSpPr>
              <a:spLocks noChangeShapeType="1"/>
            </p:cNvSpPr>
            <p:nvPr/>
          </p:nvSpPr>
          <p:spPr bwMode="auto">
            <a:xfrm flipH="1">
              <a:off x="3161" y="962"/>
              <a:ext cx="22" cy="57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75" name="Freeform 335"/>
            <p:cNvSpPr>
              <a:spLocks/>
            </p:cNvSpPr>
            <p:nvPr/>
          </p:nvSpPr>
          <p:spPr bwMode="auto">
            <a:xfrm flipH="1">
              <a:off x="3161" y="970"/>
              <a:ext cx="16" cy="41"/>
            </a:xfrm>
            <a:custGeom>
              <a:avLst/>
              <a:gdLst>
                <a:gd name="T0" fmla="*/ 147 w 147"/>
                <a:gd name="T1" fmla="*/ 117 h 200"/>
                <a:gd name="T2" fmla="*/ 130 w 147"/>
                <a:gd name="T3" fmla="*/ 200 h 200"/>
                <a:gd name="T4" fmla="*/ 114 w 147"/>
                <a:gd name="T5" fmla="*/ 83 h 200"/>
                <a:gd name="T6" fmla="*/ 0 w 147"/>
                <a:gd name="T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200">
                  <a:moveTo>
                    <a:pt x="147" y="117"/>
                  </a:moveTo>
                  <a:lnTo>
                    <a:pt x="130" y="200"/>
                  </a:lnTo>
                  <a:lnTo>
                    <a:pt x="114" y="83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76" name="Line 336"/>
            <p:cNvSpPr>
              <a:spLocks noChangeShapeType="1"/>
            </p:cNvSpPr>
            <p:nvPr/>
          </p:nvSpPr>
          <p:spPr bwMode="auto">
            <a:xfrm flipH="1" flipV="1">
              <a:off x="3103" y="966"/>
              <a:ext cx="21" cy="4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77" name="Freeform 337"/>
            <p:cNvSpPr>
              <a:spLocks/>
            </p:cNvSpPr>
            <p:nvPr/>
          </p:nvSpPr>
          <p:spPr bwMode="auto">
            <a:xfrm flipH="1">
              <a:off x="3100" y="980"/>
              <a:ext cx="24" cy="35"/>
            </a:xfrm>
            <a:custGeom>
              <a:avLst/>
              <a:gdLst>
                <a:gd name="T0" fmla="*/ 0 w 203"/>
                <a:gd name="T1" fmla="*/ 165 h 165"/>
                <a:gd name="T2" fmla="*/ 132 w 203"/>
                <a:gd name="T3" fmla="*/ 66 h 165"/>
                <a:gd name="T4" fmla="*/ 132 w 203"/>
                <a:gd name="T5" fmla="*/ 0 h 165"/>
                <a:gd name="T6" fmla="*/ 203 w 203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65">
                  <a:moveTo>
                    <a:pt x="0" y="165"/>
                  </a:moveTo>
                  <a:lnTo>
                    <a:pt x="132" y="66"/>
                  </a:lnTo>
                  <a:lnTo>
                    <a:pt x="132" y="0"/>
                  </a:lnTo>
                  <a:lnTo>
                    <a:pt x="203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78" name="Freeform 338"/>
            <p:cNvSpPr>
              <a:spLocks/>
            </p:cNvSpPr>
            <p:nvPr/>
          </p:nvSpPr>
          <p:spPr bwMode="auto">
            <a:xfrm flipH="1">
              <a:off x="3107" y="984"/>
              <a:ext cx="7" cy="52"/>
            </a:xfrm>
            <a:custGeom>
              <a:avLst/>
              <a:gdLst>
                <a:gd name="T0" fmla="*/ 67 w 67"/>
                <a:gd name="T1" fmla="*/ 0 h 249"/>
                <a:gd name="T2" fmla="*/ 18 w 67"/>
                <a:gd name="T3" fmla="*/ 34 h 249"/>
                <a:gd name="T4" fmla="*/ 0 w 67"/>
                <a:gd name="T5" fmla="*/ 133 h 249"/>
                <a:gd name="T6" fmla="*/ 67 w 67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49">
                  <a:moveTo>
                    <a:pt x="67" y="0"/>
                  </a:moveTo>
                  <a:lnTo>
                    <a:pt x="18" y="34"/>
                  </a:lnTo>
                  <a:lnTo>
                    <a:pt x="0" y="133"/>
                  </a:lnTo>
                  <a:lnTo>
                    <a:pt x="67" y="24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79" name="Line 339"/>
            <p:cNvSpPr>
              <a:spLocks noChangeShapeType="1"/>
            </p:cNvSpPr>
            <p:nvPr/>
          </p:nvSpPr>
          <p:spPr bwMode="auto">
            <a:xfrm flipH="1" flipV="1">
              <a:off x="3109" y="980"/>
              <a:ext cx="3" cy="76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80" name="Line 340"/>
            <p:cNvSpPr>
              <a:spLocks noChangeShapeType="1"/>
            </p:cNvSpPr>
            <p:nvPr/>
          </p:nvSpPr>
          <p:spPr bwMode="auto">
            <a:xfrm flipV="1">
              <a:off x="3082" y="871"/>
              <a:ext cx="15" cy="2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81" name="Freeform 341"/>
            <p:cNvSpPr>
              <a:spLocks/>
            </p:cNvSpPr>
            <p:nvPr/>
          </p:nvSpPr>
          <p:spPr bwMode="auto">
            <a:xfrm flipH="1">
              <a:off x="3183" y="816"/>
              <a:ext cx="21" cy="83"/>
            </a:xfrm>
            <a:custGeom>
              <a:avLst/>
              <a:gdLst>
                <a:gd name="T0" fmla="*/ 74 w 184"/>
                <a:gd name="T1" fmla="*/ 394 h 394"/>
                <a:gd name="T2" fmla="*/ 184 w 184"/>
                <a:gd name="T3" fmla="*/ 283 h 394"/>
                <a:gd name="T4" fmla="*/ 0 w 184"/>
                <a:gd name="T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394">
                  <a:moveTo>
                    <a:pt x="74" y="394"/>
                  </a:moveTo>
                  <a:lnTo>
                    <a:pt x="184" y="283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82" name="Freeform 342"/>
            <p:cNvSpPr>
              <a:spLocks/>
            </p:cNvSpPr>
            <p:nvPr/>
          </p:nvSpPr>
          <p:spPr bwMode="auto">
            <a:xfrm flipH="1">
              <a:off x="3162" y="816"/>
              <a:ext cx="42" cy="94"/>
            </a:xfrm>
            <a:custGeom>
              <a:avLst/>
              <a:gdLst>
                <a:gd name="T0" fmla="*/ 0 w 366"/>
                <a:gd name="T1" fmla="*/ 0 h 449"/>
                <a:gd name="T2" fmla="*/ 216 w 366"/>
                <a:gd name="T3" fmla="*/ 283 h 449"/>
                <a:gd name="T4" fmla="*/ 366 w 366"/>
                <a:gd name="T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6" h="449">
                  <a:moveTo>
                    <a:pt x="0" y="0"/>
                  </a:moveTo>
                  <a:lnTo>
                    <a:pt x="216" y="283"/>
                  </a:lnTo>
                  <a:lnTo>
                    <a:pt x="366" y="449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83" name="Line 343"/>
            <p:cNvSpPr>
              <a:spLocks noChangeShapeType="1"/>
            </p:cNvSpPr>
            <p:nvPr/>
          </p:nvSpPr>
          <p:spPr bwMode="auto">
            <a:xfrm flipH="1" flipV="1">
              <a:off x="3099" y="879"/>
              <a:ext cx="17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84" name="Line 344"/>
            <p:cNvSpPr>
              <a:spLocks noChangeShapeType="1"/>
            </p:cNvSpPr>
            <p:nvPr/>
          </p:nvSpPr>
          <p:spPr bwMode="auto">
            <a:xfrm flipV="1">
              <a:off x="3241" y="875"/>
              <a:ext cx="17" cy="3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85" name="Line 345"/>
            <p:cNvSpPr>
              <a:spLocks noChangeShapeType="1"/>
            </p:cNvSpPr>
            <p:nvPr/>
          </p:nvSpPr>
          <p:spPr bwMode="auto">
            <a:xfrm flipH="1">
              <a:off x="3024" y="875"/>
              <a:ext cx="234" cy="1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86" name="Line 346"/>
            <p:cNvSpPr>
              <a:spLocks noChangeShapeType="1"/>
            </p:cNvSpPr>
            <p:nvPr/>
          </p:nvSpPr>
          <p:spPr bwMode="auto">
            <a:xfrm>
              <a:off x="3024" y="875"/>
              <a:ext cx="15" cy="2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87" name="Freeform 347"/>
            <p:cNvSpPr>
              <a:spLocks/>
            </p:cNvSpPr>
            <p:nvPr/>
          </p:nvSpPr>
          <p:spPr bwMode="auto">
            <a:xfrm flipH="1">
              <a:off x="3024" y="847"/>
              <a:ext cx="234" cy="28"/>
            </a:xfrm>
            <a:custGeom>
              <a:avLst/>
              <a:gdLst>
                <a:gd name="T0" fmla="*/ 2031 w 2031"/>
                <a:gd name="T1" fmla="*/ 134 h 134"/>
                <a:gd name="T2" fmla="*/ 1582 w 2031"/>
                <a:gd name="T3" fmla="*/ 17 h 134"/>
                <a:gd name="T4" fmla="*/ 1482 w 2031"/>
                <a:gd name="T5" fmla="*/ 50 h 134"/>
                <a:gd name="T6" fmla="*/ 633 w 2031"/>
                <a:gd name="T7" fmla="*/ 51 h 134"/>
                <a:gd name="T8" fmla="*/ 499 w 2031"/>
                <a:gd name="T9" fmla="*/ 0 h 134"/>
                <a:gd name="T10" fmla="*/ 0 w 2031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1" h="134">
                  <a:moveTo>
                    <a:pt x="2031" y="134"/>
                  </a:moveTo>
                  <a:lnTo>
                    <a:pt x="1582" y="17"/>
                  </a:lnTo>
                  <a:lnTo>
                    <a:pt x="1482" y="50"/>
                  </a:lnTo>
                  <a:lnTo>
                    <a:pt x="633" y="51"/>
                  </a:lnTo>
                  <a:lnTo>
                    <a:pt x="499" y="0"/>
                  </a:lnTo>
                  <a:lnTo>
                    <a:pt x="0" y="134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88" name="Line 348"/>
            <p:cNvSpPr>
              <a:spLocks noChangeShapeType="1"/>
            </p:cNvSpPr>
            <p:nvPr/>
          </p:nvSpPr>
          <p:spPr bwMode="auto">
            <a:xfrm flipV="1">
              <a:off x="3197" y="816"/>
              <a:ext cx="7" cy="59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89" name="Freeform 349"/>
            <p:cNvSpPr>
              <a:spLocks/>
            </p:cNvSpPr>
            <p:nvPr/>
          </p:nvSpPr>
          <p:spPr bwMode="auto">
            <a:xfrm flipH="1">
              <a:off x="3035" y="855"/>
              <a:ext cx="212" cy="20"/>
            </a:xfrm>
            <a:custGeom>
              <a:avLst/>
              <a:gdLst>
                <a:gd name="T0" fmla="*/ 0 w 1829"/>
                <a:gd name="T1" fmla="*/ 99 h 99"/>
                <a:gd name="T2" fmla="*/ 17 w 1829"/>
                <a:gd name="T3" fmla="*/ 66 h 99"/>
                <a:gd name="T4" fmla="*/ 83 w 1829"/>
                <a:gd name="T5" fmla="*/ 99 h 99"/>
                <a:gd name="T6" fmla="*/ 83 w 1829"/>
                <a:gd name="T7" fmla="*/ 66 h 99"/>
                <a:gd name="T8" fmla="*/ 150 w 1829"/>
                <a:gd name="T9" fmla="*/ 83 h 99"/>
                <a:gd name="T10" fmla="*/ 150 w 1829"/>
                <a:gd name="T11" fmla="*/ 32 h 99"/>
                <a:gd name="T12" fmla="*/ 233 w 1829"/>
                <a:gd name="T13" fmla="*/ 83 h 99"/>
                <a:gd name="T14" fmla="*/ 183 w 1829"/>
                <a:gd name="T15" fmla="*/ 16 h 99"/>
                <a:gd name="T16" fmla="*/ 316 w 1829"/>
                <a:gd name="T17" fmla="*/ 99 h 99"/>
                <a:gd name="T18" fmla="*/ 283 w 1829"/>
                <a:gd name="T19" fmla="*/ 0 h 99"/>
                <a:gd name="T20" fmla="*/ 432 w 1829"/>
                <a:gd name="T21" fmla="*/ 99 h 99"/>
                <a:gd name="T22" fmla="*/ 550 w 1829"/>
                <a:gd name="T23" fmla="*/ 15 h 99"/>
                <a:gd name="T24" fmla="*/ 598 w 1829"/>
                <a:gd name="T25" fmla="*/ 99 h 99"/>
                <a:gd name="T26" fmla="*/ 665 w 1829"/>
                <a:gd name="T27" fmla="*/ 15 h 99"/>
                <a:gd name="T28" fmla="*/ 716 w 1829"/>
                <a:gd name="T29" fmla="*/ 99 h 99"/>
                <a:gd name="T30" fmla="*/ 782 w 1829"/>
                <a:gd name="T31" fmla="*/ 15 h 99"/>
                <a:gd name="T32" fmla="*/ 849 w 1829"/>
                <a:gd name="T33" fmla="*/ 99 h 99"/>
                <a:gd name="T34" fmla="*/ 899 w 1829"/>
                <a:gd name="T35" fmla="*/ 16 h 99"/>
                <a:gd name="T36" fmla="*/ 965 w 1829"/>
                <a:gd name="T37" fmla="*/ 99 h 99"/>
                <a:gd name="T38" fmla="*/ 1032 w 1829"/>
                <a:gd name="T39" fmla="*/ 16 h 99"/>
                <a:gd name="T40" fmla="*/ 1082 w 1829"/>
                <a:gd name="T41" fmla="*/ 99 h 99"/>
                <a:gd name="T42" fmla="*/ 1148 w 1829"/>
                <a:gd name="T43" fmla="*/ 16 h 99"/>
                <a:gd name="T44" fmla="*/ 1199 w 1829"/>
                <a:gd name="T45" fmla="*/ 99 h 99"/>
                <a:gd name="T46" fmla="*/ 1265 w 1829"/>
                <a:gd name="T47" fmla="*/ 16 h 99"/>
                <a:gd name="T48" fmla="*/ 1332 w 1829"/>
                <a:gd name="T49" fmla="*/ 99 h 99"/>
                <a:gd name="T50" fmla="*/ 1382 w 1829"/>
                <a:gd name="T51" fmla="*/ 16 h 99"/>
                <a:gd name="T52" fmla="*/ 1465 w 1829"/>
                <a:gd name="T53" fmla="*/ 99 h 99"/>
                <a:gd name="T54" fmla="*/ 1665 w 1829"/>
                <a:gd name="T55" fmla="*/ 32 h 99"/>
                <a:gd name="T56" fmla="*/ 1665 w 1829"/>
                <a:gd name="T57" fmla="*/ 99 h 99"/>
                <a:gd name="T58" fmla="*/ 1748 w 1829"/>
                <a:gd name="T59" fmla="*/ 49 h 99"/>
                <a:gd name="T60" fmla="*/ 1748 w 1829"/>
                <a:gd name="T61" fmla="*/ 99 h 99"/>
                <a:gd name="T62" fmla="*/ 1785 w 1829"/>
                <a:gd name="T63" fmla="*/ 60 h 99"/>
                <a:gd name="T64" fmla="*/ 1798 w 1829"/>
                <a:gd name="T65" fmla="*/ 99 h 99"/>
                <a:gd name="T66" fmla="*/ 1829 w 1829"/>
                <a:gd name="T67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29" h="99">
                  <a:moveTo>
                    <a:pt x="0" y="99"/>
                  </a:moveTo>
                  <a:lnTo>
                    <a:pt x="17" y="66"/>
                  </a:lnTo>
                  <a:lnTo>
                    <a:pt x="83" y="99"/>
                  </a:lnTo>
                  <a:lnTo>
                    <a:pt x="83" y="66"/>
                  </a:lnTo>
                  <a:lnTo>
                    <a:pt x="150" y="83"/>
                  </a:lnTo>
                  <a:lnTo>
                    <a:pt x="150" y="32"/>
                  </a:lnTo>
                  <a:lnTo>
                    <a:pt x="233" y="83"/>
                  </a:lnTo>
                  <a:lnTo>
                    <a:pt x="183" y="16"/>
                  </a:lnTo>
                  <a:lnTo>
                    <a:pt x="316" y="99"/>
                  </a:lnTo>
                  <a:lnTo>
                    <a:pt x="283" y="0"/>
                  </a:lnTo>
                  <a:lnTo>
                    <a:pt x="432" y="99"/>
                  </a:lnTo>
                  <a:lnTo>
                    <a:pt x="550" y="15"/>
                  </a:lnTo>
                  <a:lnTo>
                    <a:pt x="598" y="99"/>
                  </a:lnTo>
                  <a:lnTo>
                    <a:pt x="665" y="15"/>
                  </a:lnTo>
                  <a:lnTo>
                    <a:pt x="716" y="99"/>
                  </a:lnTo>
                  <a:lnTo>
                    <a:pt x="782" y="15"/>
                  </a:lnTo>
                  <a:lnTo>
                    <a:pt x="849" y="99"/>
                  </a:lnTo>
                  <a:lnTo>
                    <a:pt x="899" y="16"/>
                  </a:lnTo>
                  <a:lnTo>
                    <a:pt x="965" y="99"/>
                  </a:lnTo>
                  <a:lnTo>
                    <a:pt x="1032" y="16"/>
                  </a:lnTo>
                  <a:lnTo>
                    <a:pt x="1082" y="99"/>
                  </a:lnTo>
                  <a:lnTo>
                    <a:pt x="1148" y="16"/>
                  </a:lnTo>
                  <a:lnTo>
                    <a:pt x="1199" y="99"/>
                  </a:lnTo>
                  <a:lnTo>
                    <a:pt x="1265" y="16"/>
                  </a:lnTo>
                  <a:lnTo>
                    <a:pt x="1332" y="99"/>
                  </a:lnTo>
                  <a:lnTo>
                    <a:pt x="1382" y="16"/>
                  </a:lnTo>
                  <a:lnTo>
                    <a:pt x="1465" y="99"/>
                  </a:lnTo>
                  <a:lnTo>
                    <a:pt x="1665" y="32"/>
                  </a:lnTo>
                  <a:lnTo>
                    <a:pt x="1665" y="99"/>
                  </a:lnTo>
                  <a:lnTo>
                    <a:pt x="1748" y="49"/>
                  </a:lnTo>
                  <a:lnTo>
                    <a:pt x="1748" y="99"/>
                  </a:lnTo>
                  <a:lnTo>
                    <a:pt x="1785" y="60"/>
                  </a:lnTo>
                  <a:lnTo>
                    <a:pt x="1798" y="99"/>
                  </a:lnTo>
                  <a:lnTo>
                    <a:pt x="1829" y="7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190" name="Freeform 350"/>
            <p:cNvSpPr>
              <a:spLocks/>
            </p:cNvSpPr>
            <p:nvPr/>
          </p:nvSpPr>
          <p:spPr bwMode="auto">
            <a:xfrm flipH="1">
              <a:off x="3030" y="854"/>
              <a:ext cx="213" cy="22"/>
            </a:xfrm>
            <a:custGeom>
              <a:avLst/>
              <a:gdLst>
                <a:gd name="T0" fmla="*/ 1848 w 1848"/>
                <a:gd name="T1" fmla="*/ 101 h 102"/>
                <a:gd name="T2" fmla="*/ 1833 w 1848"/>
                <a:gd name="T3" fmla="*/ 85 h 102"/>
                <a:gd name="T4" fmla="*/ 1765 w 1848"/>
                <a:gd name="T5" fmla="*/ 101 h 102"/>
                <a:gd name="T6" fmla="*/ 1765 w 1848"/>
                <a:gd name="T7" fmla="*/ 68 h 102"/>
                <a:gd name="T8" fmla="*/ 1683 w 1848"/>
                <a:gd name="T9" fmla="*/ 101 h 102"/>
                <a:gd name="T10" fmla="*/ 1700 w 1848"/>
                <a:gd name="T11" fmla="*/ 51 h 102"/>
                <a:gd name="T12" fmla="*/ 1600 w 1848"/>
                <a:gd name="T13" fmla="*/ 102 h 102"/>
                <a:gd name="T14" fmla="*/ 1661 w 1848"/>
                <a:gd name="T15" fmla="*/ 38 h 102"/>
                <a:gd name="T16" fmla="*/ 1533 w 1848"/>
                <a:gd name="T17" fmla="*/ 101 h 102"/>
                <a:gd name="T18" fmla="*/ 1550 w 1848"/>
                <a:gd name="T19" fmla="*/ 11 h 102"/>
                <a:gd name="T20" fmla="*/ 1415 w 1848"/>
                <a:gd name="T21" fmla="*/ 101 h 102"/>
                <a:gd name="T22" fmla="*/ 1299 w 1848"/>
                <a:gd name="T23" fmla="*/ 17 h 102"/>
                <a:gd name="T24" fmla="*/ 1249 w 1848"/>
                <a:gd name="T25" fmla="*/ 101 h 102"/>
                <a:gd name="T26" fmla="*/ 1182 w 1848"/>
                <a:gd name="T27" fmla="*/ 17 h 102"/>
                <a:gd name="T28" fmla="*/ 1133 w 1848"/>
                <a:gd name="T29" fmla="*/ 101 h 102"/>
                <a:gd name="T30" fmla="*/ 1066 w 1848"/>
                <a:gd name="T31" fmla="*/ 17 h 102"/>
                <a:gd name="T32" fmla="*/ 999 w 1848"/>
                <a:gd name="T33" fmla="*/ 101 h 102"/>
                <a:gd name="T34" fmla="*/ 949 w 1848"/>
                <a:gd name="T35" fmla="*/ 18 h 102"/>
                <a:gd name="T36" fmla="*/ 882 w 1848"/>
                <a:gd name="T37" fmla="*/ 101 h 102"/>
                <a:gd name="T38" fmla="*/ 816 w 1848"/>
                <a:gd name="T39" fmla="*/ 18 h 102"/>
                <a:gd name="T40" fmla="*/ 766 w 1848"/>
                <a:gd name="T41" fmla="*/ 101 h 102"/>
                <a:gd name="T42" fmla="*/ 699 w 1848"/>
                <a:gd name="T43" fmla="*/ 18 h 102"/>
                <a:gd name="T44" fmla="*/ 649 w 1848"/>
                <a:gd name="T45" fmla="*/ 101 h 102"/>
                <a:gd name="T46" fmla="*/ 583 w 1848"/>
                <a:gd name="T47" fmla="*/ 18 h 102"/>
                <a:gd name="T48" fmla="*/ 517 w 1848"/>
                <a:gd name="T49" fmla="*/ 101 h 102"/>
                <a:gd name="T50" fmla="*/ 453 w 1848"/>
                <a:gd name="T51" fmla="*/ 0 h 102"/>
                <a:gd name="T52" fmla="*/ 351 w 1848"/>
                <a:gd name="T53" fmla="*/ 85 h 102"/>
                <a:gd name="T54" fmla="*/ 183 w 1848"/>
                <a:gd name="T55" fmla="*/ 34 h 102"/>
                <a:gd name="T56" fmla="*/ 183 w 1848"/>
                <a:gd name="T57" fmla="*/ 101 h 102"/>
                <a:gd name="T58" fmla="*/ 100 w 1848"/>
                <a:gd name="T59" fmla="*/ 51 h 102"/>
                <a:gd name="T60" fmla="*/ 100 w 1848"/>
                <a:gd name="T61" fmla="*/ 101 h 102"/>
                <a:gd name="T62" fmla="*/ 83 w 1848"/>
                <a:gd name="T63" fmla="*/ 85 h 102"/>
                <a:gd name="T64" fmla="*/ 67 w 1848"/>
                <a:gd name="T65" fmla="*/ 68 h 102"/>
                <a:gd name="T66" fmla="*/ 50 w 1848"/>
                <a:gd name="T67" fmla="*/ 101 h 102"/>
                <a:gd name="T68" fmla="*/ 0 w 1848"/>
                <a:gd name="T69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8" h="102">
                  <a:moveTo>
                    <a:pt x="1848" y="101"/>
                  </a:moveTo>
                  <a:lnTo>
                    <a:pt x="1833" y="85"/>
                  </a:lnTo>
                  <a:lnTo>
                    <a:pt x="1765" y="101"/>
                  </a:lnTo>
                  <a:lnTo>
                    <a:pt x="1765" y="68"/>
                  </a:lnTo>
                  <a:lnTo>
                    <a:pt x="1683" y="101"/>
                  </a:lnTo>
                  <a:lnTo>
                    <a:pt x="1700" y="51"/>
                  </a:lnTo>
                  <a:lnTo>
                    <a:pt x="1600" y="102"/>
                  </a:lnTo>
                  <a:lnTo>
                    <a:pt x="1661" y="38"/>
                  </a:lnTo>
                  <a:lnTo>
                    <a:pt x="1533" y="101"/>
                  </a:lnTo>
                  <a:lnTo>
                    <a:pt x="1550" y="11"/>
                  </a:lnTo>
                  <a:lnTo>
                    <a:pt x="1415" y="101"/>
                  </a:lnTo>
                  <a:lnTo>
                    <a:pt x="1299" y="17"/>
                  </a:lnTo>
                  <a:lnTo>
                    <a:pt x="1249" y="101"/>
                  </a:lnTo>
                  <a:lnTo>
                    <a:pt x="1182" y="17"/>
                  </a:lnTo>
                  <a:lnTo>
                    <a:pt x="1133" y="101"/>
                  </a:lnTo>
                  <a:lnTo>
                    <a:pt x="1066" y="17"/>
                  </a:lnTo>
                  <a:lnTo>
                    <a:pt x="999" y="101"/>
                  </a:lnTo>
                  <a:lnTo>
                    <a:pt x="949" y="18"/>
                  </a:lnTo>
                  <a:lnTo>
                    <a:pt x="882" y="101"/>
                  </a:lnTo>
                  <a:lnTo>
                    <a:pt x="816" y="18"/>
                  </a:lnTo>
                  <a:lnTo>
                    <a:pt x="766" y="101"/>
                  </a:lnTo>
                  <a:lnTo>
                    <a:pt x="699" y="18"/>
                  </a:lnTo>
                  <a:lnTo>
                    <a:pt x="649" y="101"/>
                  </a:lnTo>
                  <a:lnTo>
                    <a:pt x="583" y="18"/>
                  </a:lnTo>
                  <a:lnTo>
                    <a:pt x="517" y="101"/>
                  </a:lnTo>
                  <a:lnTo>
                    <a:pt x="453" y="0"/>
                  </a:lnTo>
                  <a:lnTo>
                    <a:pt x="351" y="85"/>
                  </a:lnTo>
                  <a:lnTo>
                    <a:pt x="183" y="34"/>
                  </a:lnTo>
                  <a:lnTo>
                    <a:pt x="183" y="101"/>
                  </a:lnTo>
                  <a:lnTo>
                    <a:pt x="100" y="51"/>
                  </a:lnTo>
                  <a:lnTo>
                    <a:pt x="100" y="101"/>
                  </a:lnTo>
                  <a:lnTo>
                    <a:pt x="83" y="85"/>
                  </a:lnTo>
                  <a:lnTo>
                    <a:pt x="67" y="68"/>
                  </a:lnTo>
                  <a:lnTo>
                    <a:pt x="50" y="101"/>
                  </a:lnTo>
                  <a:lnTo>
                    <a:pt x="0" y="85"/>
                  </a:lnTo>
                </a:path>
              </a:pathLst>
            </a:custGeom>
            <a:noFill/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316191" name="Group 351"/>
            <p:cNvGrpSpPr>
              <a:grpSpLocks/>
            </p:cNvGrpSpPr>
            <p:nvPr/>
          </p:nvGrpSpPr>
          <p:grpSpPr bwMode="auto">
            <a:xfrm flipH="1">
              <a:off x="3038" y="901"/>
              <a:ext cx="204" cy="43"/>
              <a:chOff x="1692" y="1931"/>
              <a:chExt cx="1771" cy="204"/>
            </a:xfrm>
          </p:grpSpPr>
          <p:grpSp>
            <p:nvGrpSpPr>
              <p:cNvPr id="1316192" name="Group 352"/>
              <p:cNvGrpSpPr>
                <a:grpSpLocks/>
              </p:cNvGrpSpPr>
              <p:nvPr/>
            </p:nvGrpSpPr>
            <p:grpSpPr bwMode="auto">
              <a:xfrm>
                <a:off x="1692" y="1931"/>
                <a:ext cx="385" cy="166"/>
                <a:chOff x="1692" y="1931"/>
                <a:chExt cx="385" cy="166"/>
              </a:xfrm>
            </p:grpSpPr>
            <p:sp>
              <p:nvSpPr>
                <p:cNvPr id="1316193" name="Freeform 353"/>
                <p:cNvSpPr>
                  <a:spLocks/>
                </p:cNvSpPr>
                <p:nvPr/>
              </p:nvSpPr>
              <p:spPr bwMode="auto">
                <a:xfrm>
                  <a:off x="1692" y="1949"/>
                  <a:ext cx="196" cy="148"/>
                </a:xfrm>
                <a:custGeom>
                  <a:avLst/>
                  <a:gdLst>
                    <a:gd name="T0" fmla="*/ 0 w 196"/>
                    <a:gd name="T1" fmla="*/ 8 h 148"/>
                    <a:gd name="T2" fmla="*/ 189 w 196"/>
                    <a:gd name="T3" fmla="*/ 148 h 148"/>
                    <a:gd name="T4" fmla="*/ 196 w 196"/>
                    <a:gd name="T5" fmla="*/ 135 h 148"/>
                    <a:gd name="T6" fmla="*/ 10 w 196"/>
                    <a:gd name="T7" fmla="*/ 0 h 148"/>
                    <a:gd name="T8" fmla="*/ 0 w 196"/>
                    <a:gd name="T9" fmla="*/ 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148">
                      <a:moveTo>
                        <a:pt x="0" y="8"/>
                      </a:moveTo>
                      <a:lnTo>
                        <a:pt x="189" y="148"/>
                      </a:lnTo>
                      <a:lnTo>
                        <a:pt x="196" y="135"/>
                      </a:lnTo>
                      <a:lnTo>
                        <a:pt x="1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16194" name="Freeform 354"/>
                <p:cNvSpPr>
                  <a:spLocks/>
                </p:cNvSpPr>
                <p:nvPr/>
              </p:nvSpPr>
              <p:spPr bwMode="auto">
                <a:xfrm>
                  <a:off x="1900" y="1931"/>
                  <a:ext cx="177" cy="159"/>
                </a:xfrm>
                <a:custGeom>
                  <a:avLst/>
                  <a:gdLst>
                    <a:gd name="T0" fmla="*/ 177 w 177"/>
                    <a:gd name="T1" fmla="*/ 8 h 159"/>
                    <a:gd name="T2" fmla="*/ 7 w 177"/>
                    <a:gd name="T3" fmla="*/ 159 h 159"/>
                    <a:gd name="T4" fmla="*/ 0 w 177"/>
                    <a:gd name="T5" fmla="*/ 149 h 159"/>
                    <a:gd name="T6" fmla="*/ 167 w 177"/>
                    <a:gd name="T7" fmla="*/ 0 h 159"/>
                    <a:gd name="T8" fmla="*/ 177 w 177"/>
                    <a:gd name="T9" fmla="*/ 8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159">
                      <a:moveTo>
                        <a:pt x="177" y="8"/>
                      </a:moveTo>
                      <a:lnTo>
                        <a:pt x="7" y="159"/>
                      </a:lnTo>
                      <a:lnTo>
                        <a:pt x="0" y="149"/>
                      </a:lnTo>
                      <a:lnTo>
                        <a:pt x="167" y="0"/>
                      </a:lnTo>
                      <a:lnTo>
                        <a:pt x="177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16195" name="Group 355"/>
              <p:cNvGrpSpPr>
                <a:grpSpLocks/>
              </p:cNvGrpSpPr>
              <p:nvPr/>
            </p:nvGrpSpPr>
            <p:grpSpPr bwMode="auto">
              <a:xfrm>
                <a:off x="2379" y="1963"/>
                <a:ext cx="410" cy="172"/>
                <a:chOff x="2379" y="1963"/>
                <a:chExt cx="410" cy="172"/>
              </a:xfrm>
            </p:grpSpPr>
            <p:sp>
              <p:nvSpPr>
                <p:cNvPr id="1316196" name="Freeform 356"/>
                <p:cNvSpPr>
                  <a:spLocks/>
                </p:cNvSpPr>
                <p:nvPr/>
              </p:nvSpPr>
              <p:spPr bwMode="auto">
                <a:xfrm>
                  <a:off x="2379" y="1978"/>
                  <a:ext cx="196" cy="157"/>
                </a:xfrm>
                <a:custGeom>
                  <a:avLst/>
                  <a:gdLst>
                    <a:gd name="T0" fmla="*/ 0 w 196"/>
                    <a:gd name="T1" fmla="*/ 8 h 157"/>
                    <a:gd name="T2" fmla="*/ 189 w 196"/>
                    <a:gd name="T3" fmla="*/ 157 h 157"/>
                    <a:gd name="T4" fmla="*/ 196 w 196"/>
                    <a:gd name="T5" fmla="*/ 144 h 157"/>
                    <a:gd name="T6" fmla="*/ 11 w 196"/>
                    <a:gd name="T7" fmla="*/ 0 h 157"/>
                    <a:gd name="T8" fmla="*/ 0 w 196"/>
                    <a:gd name="T9" fmla="*/ 8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157">
                      <a:moveTo>
                        <a:pt x="0" y="8"/>
                      </a:moveTo>
                      <a:lnTo>
                        <a:pt x="189" y="157"/>
                      </a:lnTo>
                      <a:lnTo>
                        <a:pt x="196" y="144"/>
                      </a:lnTo>
                      <a:lnTo>
                        <a:pt x="11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16197" name="Freeform 357"/>
                <p:cNvSpPr>
                  <a:spLocks/>
                </p:cNvSpPr>
                <p:nvPr/>
              </p:nvSpPr>
              <p:spPr bwMode="auto">
                <a:xfrm>
                  <a:off x="2612" y="1963"/>
                  <a:ext cx="177" cy="161"/>
                </a:xfrm>
                <a:custGeom>
                  <a:avLst/>
                  <a:gdLst>
                    <a:gd name="T0" fmla="*/ 177 w 177"/>
                    <a:gd name="T1" fmla="*/ 10 h 161"/>
                    <a:gd name="T2" fmla="*/ 8 w 177"/>
                    <a:gd name="T3" fmla="*/ 161 h 161"/>
                    <a:gd name="T4" fmla="*/ 0 w 177"/>
                    <a:gd name="T5" fmla="*/ 151 h 161"/>
                    <a:gd name="T6" fmla="*/ 168 w 177"/>
                    <a:gd name="T7" fmla="*/ 0 h 161"/>
                    <a:gd name="T8" fmla="*/ 177 w 177"/>
                    <a:gd name="T9" fmla="*/ 1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161">
                      <a:moveTo>
                        <a:pt x="177" y="10"/>
                      </a:moveTo>
                      <a:lnTo>
                        <a:pt x="8" y="161"/>
                      </a:lnTo>
                      <a:lnTo>
                        <a:pt x="0" y="151"/>
                      </a:lnTo>
                      <a:lnTo>
                        <a:pt x="168" y="0"/>
                      </a:lnTo>
                      <a:lnTo>
                        <a:pt x="177" y="1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16198" name="Group 358"/>
              <p:cNvGrpSpPr>
                <a:grpSpLocks/>
              </p:cNvGrpSpPr>
              <p:nvPr/>
            </p:nvGrpSpPr>
            <p:grpSpPr bwMode="auto">
              <a:xfrm>
                <a:off x="3082" y="1931"/>
                <a:ext cx="381" cy="166"/>
                <a:chOff x="3082" y="1931"/>
                <a:chExt cx="381" cy="166"/>
              </a:xfrm>
            </p:grpSpPr>
            <p:sp>
              <p:nvSpPr>
                <p:cNvPr id="1316199" name="Freeform 359"/>
                <p:cNvSpPr>
                  <a:spLocks/>
                </p:cNvSpPr>
                <p:nvPr/>
              </p:nvSpPr>
              <p:spPr bwMode="auto">
                <a:xfrm>
                  <a:off x="3082" y="1931"/>
                  <a:ext cx="193" cy="166"/>
                </a:xfrm>
                <a:custGeom>
                  <a:avLst/>
                  <a:gdLst>
                    <a:gd name="T0" fmla="*/ 0 w 193"/>
                    <a:gd name="T1" fmla="*/ 10 h 166"/>
                    <a:gd name="T2" fmla="*/ 186 w 193"/>
                    <a:gd name="T3" fmla="*/ 166 h 166"/>
                    <a:gd name="T4" fmla="*/ 193 w 193"/>
                    <a:gd name="T5" fmla="*/ 151 h 166"/>
                    <a:gd name="T6" fmla="*/ 11 w 193"/>
                    <a:gd name="T7" fmla="*/ 0 h 166"/>
                    <a:gd name="T8" fmla="*/ 0 w 193"/>
                    <a:gd name="T9" fmla="*/ 1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3" h="166">
                      <a:moveTo>
                        <a:pt x="0" y="10"/>
                      </a:moveTo>
                      <a:lnTo>
                        <a:pt x="186" y="166"/>
                      </a:lnTo>
                      <a:lnTo>
                        <a:pt x="193" y="151"/>
                      </a:lnTo>
                      <a:lnTo>
                        <a:pt x="11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16200" name="Freeform 360"/>
                <p:cNvSpPr>
                  <a:spLocks/>
                </p:cNvSpPr>
                <p:nvPr/>
              </p:nvSpPr>
              <p:spPr bwMode="auto">
                <a:xfrm>
                  <a:off x="3286" y="1931"/>
                  <a:ext cx="177" cy="159"/>
                </a:xfrm>
                <a:custGeom>
                  <a:avLst/>
                  <a:gdLst>
                    <a:gd name="T0" fmla="*/ 177 w 177"/>
                    <a:gd name="T1" fmla="*/ 8 h 159"/>
                    <a:gd name="T2" fmla="*/ 8 w 177"/>
                    <a:gd name="T3" fmla="*/ 159 h 159"/>
                    <a:gd name="T4" fmla="*/ 0 w 177"/>
                    <a:gd name="T5" fmla="*/ 149 h 159"/>
                    <a:gd name="T6" fmla="*/ 167 w 177"/>
                    <a:gd name="T7" fmla="*/ 0 h 159"/>
                    <a:gd name="T8" fmla="*/ 177 w 177"/>
                    <a:gd name="T9" fmla="*/ 8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159">
                      <a:moveTo>
                        <a:pt x="177" y="8"/>
                      </a:moveTo>
                      <a:lnTo>
                        <a:pt x="8" y="159"/>
                      </a:lnTo>
                      <a:lnTo>
                        <a:pt x="0" y="149"/>
                      </a:lnTo>
                      <a:lnTo>
                        <a:pt x="167" y="0"/>
                      </a:lnTo>
                      <a:lnTo>
                        <a:pt x="177" y="8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3175" cmpd="sng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1316201" name="Line 361"/>
            <p:cNvSpPr>
              <a:spLocks noChangeShapeType="1"/>
            </p:cNvSpPr>
            <p:nvPr/>
          </p:nvSpPr>
          <p:spPr bwMode="auto">
            <a:xfrm flipH="1">
              <a:off x="3070" y="851"/>
              <a:ext cx="6" cy="24"/>
            </a:xfrm>
            <a:prstGeom prst="line">
              <a:avLst/>
            </a:prstGeom>
            <a:noFill/>
            <a:ln w="31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1316202" name="AutoShape 362"/>
          <p:cNvCxnSpPr>
            <a:cxnSpLocks noChangeShapeType="1"/>
            <a:stCxn id="1316026" idx="1"/>
          </p:cNvCxnSpPr>
          <p:nvPr/>
        </p:nvCxnSpPr>
        <p:spPr bwMode="auto">
          <a:xfrm rot="16200000" flipH="1">
            <a:off x="756444" y="4542632"/>
            <a:ext cx="376237" cy="609600"/>
          </a:xfrm>
          <a:prstGeom prst="curvedConnector2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6203" name="AutoShape 363"/>
          <p:cNvCxnSpPr>
            <a:cxnSpLocks noChangeShapeType="1"/>
          </p:cNvCxnSpPr>
          <p:nvPr/>
        </p:nvCxnSpPr>
        <p:spPr bwMode="auto">
          <a:xfrm rot="16200000" flipH="1">
            <a:off x="920750" y="4549776"/>
            <a:ext cx="377825" cy="609600"/>
          </a:xfrm>
          <a:prstGeom prst="curvedConnector2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6204" name="AutoShape 364"/>
          <p:cNvCxnSpPr>
            <a:cxnSpLocks noChangeShapeType="1"/>
          </p:cNvCxnSpPr>
          <p:nvPr/>
        </p:nvCxnSpPr>
        <p:spPr bwMode="auto">
          <a:xfrm rot="16200000" flipH="1">
            <a:off x="1087438" y="4546600"/>
            <a:ext cx="376237" cy="608013"/>
          </a:xfrm>
          <a:prstGeom prst="curvedConnector2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6205" name="AutoShape 365"/>
          <p:cNvCxnSpPr>
            <a:cxnSpLocks noChangeShapeType="1"/>
          </p:cNvCxnSpPr>
          <p:nvPr/>
        </p:nvCxnSpPr>
        <p:spPr bwMode="auto">
          <a:xfrm rot="16200000" flipH="1">
            <a:off x="1518444" y="4820444"/>
            <a:ext cx="268287" cy="733425"/>
          </a:xfrm>
          <a:prstGeom prst="curvedConnector2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6206" name="AutoShape 366"/>
          <p:cNvCxnSpPr>
            <a:cxnSpLocks noChangeShapeType="1"/>
          </p:cNvCxnSpPr>
          <p:nvPr/>
        </p:nvCxnSpPr>
        <p:spPr bwMode="auto">
          <a:xfrm rot="16200000" flipH="1">
            <a:off x="1650207" y="4814094"/>
            <a:ext cx="268287" cy="733425"/>
          </a:xfrm>
          <a:prstGeom prst="curvedConnector2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6207" name="AutoShape 367"/>
          <p:cNvCxnSpPr>
            <a:cxnSpLocks noChangeShapeType="1"/>
          </p:cNvCxnSpPr>
          <p:nvPr/>
        </p:nvCxnSpPr>
        <p:spPr bwMode="auto">
          <a:xfrm rot="16200000" flipH="1">
            <a:off x="1812132" y="4799806"/>
            <a:ext cx="268288" cy="733425"/>
          </a:xfrm>
          <a:prstGeom prst="curvedConnector2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6208" name="Freeform 368"/>
          <p:cNvSpPr>
            <a:spLocks/>
          </p:cNvSpPr>
          <p:nvPr/>
        </p:nvSpPr>
        <p:spPr bwMode="auto">
          <a:xfrm>
            <a:off x="1781175" y="5665788"/>
            <a:ext cx="939800" cy="36512"/>
          </a:xfrm>
          <a:custGeom>
            <a:avLst/>
            <a:gdLst>
              <a:gd name="T0" fmla="*/ 512 w 525"/>
              <a:gd name="T1" fmla="*/ 22 h 22"/>
              <a:gd name="T2" fmla="*/ 525 w 525"/>
              <a:gd name="T3" fmla="*/ 0 h 22"/>
              <a:gd name="T4" fmla="*/ 0 w 525"/>
              <a:gd name="T5" fmla="*/ 0 h 22"/>
              <a:gd name="T6" fmla="*/ 0 w 525"/>
              <a:gd name="T7" fmla="*/ 22 h 22"/>
              <a:gd name="T8" fmla="*/ 512 w 525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">
                <a:moveTo>
                  <a:pt x="512" y="22"/>
                </a:moveTo>
                <a:lnTo>
                  <a:pt x="525" y="0"/>
                </a:lnTo>
                <a:lnTo>
                  <a:pt x="0" y="0"/>
                </a:lnTo>
                <a:lnTo>
                  <a:pt x="0" y="22"/>
                </a:lnTo>
                <a:lnTo>
                  <a:pt x="512" y="22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09" name="Rectangle 369"/>
          <p:cNvSpPr>
            <a:spLocks noChangeArrowheads="1"/>
          </p:cNvSpPr>
          <p:nvPr/>
        </p:nvSpPr>
        <p:spPr bwMode="auto">
          <a:xfrm>
            <a:off x="1774825" y="5549900"/>
            <a:ext cx="42863" cy="22225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10" name="Rectangle 370"/>
          <p:cNvSpPr>
            <a:spLocks noChangeArrowheads="1"/>
          </p:cNvSpPr>
          <p:nvPr/>
        </p:nvSpPr>
        <p:spPr bwMode="auto">
          <a:xfrm>
            <a:off x="1820863" y="5597525"/>
            <a:ext cx="42862" cy="169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11" name="Rectangle 371"/>
          <p:cNvSpPr>
            <a:spLocks noChangeArrowheads="1"/>
          </p:cNvSpPr>
          <p:nvPr/>
        </p:nvSpPr>
        <p:spPr bwMode="auto">
          <a:xfrm>
            <a:off x="2100263" y="5737225"/>
            <a:ext cx="725487" cy="198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12" name="Rectangle 372"/>
          <p:cNvSpPr>
            <a:spLocks noChangeArrowheads="1"/>
          </p:cNvSpPr>
          <p:nvPr/>
        </p:nvSpPr>
        <p:spPr bwMode="auto">
          <a:xfrm>
            <a:off x="2057400" y="5716588"/>
            <a:ext cx="773113" cy="20637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13" name="Rectangle 373"/>
          <p:cNvSpPr>
            <a:spLocks noChangeArrowheads="1"/>
          </p:cNvSpPr>
          <p:nvPr/>
        </p:nvSpPr>
        <p:spPr bwMode="auto">
          <a:xfrm>
            <a:off x="2781300" y="5729288"/>
            <a:ext cx="47625" cy="68262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14" name="Rectangle 374"/>
          <p:cNvSpPr>
            <a:spLocks noChangeArrowheads="1"/>
          </p:cNvSpPr>
          <p:nvPr/>
        </p:nvSpPr>
        <p:spPr bwMode="auto">
          <a:xfrm>
            <a:off x="1973263" y="5872163"/>
            <a:ext cx="563562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15" name="Rectangle 375"/>
          <p:cNvSpPr>
            <a:spLocks noChangeArrowheads="1"/>
          </p:cNvSpPr>
          <p:nvPr/>
        </p:nvSpPr>
        <p:spPr bwMode="auto">
          <a:xfrm>
            <a:off x="2201863" y="5749925"/>
            <a:ext cx="65087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16" name="Rectangle 376"/>
          <p:cNvSpPr>
            <a:spLocks noChangeArrowheads="1"/>
          </p:cNvSpPr>
          <p:nvPr/>
        </p:nvSpPr>
        <p:spPr bwMode="auto">
          <a:xfrm>
            <a:off x="2300288" y="5749925"/>
            <a:ext cx="66675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17" name="Rectangle 377"/>
          <p:cNvSpPr>
            <a:spLocks noChangeArrowheads="1"/>
          </p:cNvSpPr>
          <p:nvPr/>
        </p:nvSpPr>
        <p:spPr bwMode="auto">
          <a:xfrm>
            <a:off x="2398713" y="5749925"/>
            <a:ext cx="66675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18" name="Rectangle 378"/>
          <p:cNvSpPr>
            <a:spLocks noChangeArrowheads="1"/>
          </p:cNvSpPr>
          <p:nvPr/>
        </p:nvSpPr>
        <p:spPr bwMode="auto">
          <a:xfrm>
            <a:off x="2500313" y="5749925"/>
            <a:ext cx="63500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19" name="Rectangle 379"/>
          <p:cNvSpPr>
            <a:spLocks noChangeArrowheads="1"/>
          </p:cNvSpPr>
          <p:nvPr/>
        </p:nvSpPr>
        <p:spPr bwMode="auto">
          <a:xfrm>
            <a:off x="2598738" y="5749925"/>
            <a:ext cx="66675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20" name="Rectangle 380"/>
          <p:cNvSpPr>
            <a:spLocks noChangeArrowheads="1"/>
          </p:cNvSpPr>
          <p:nvPr/>
        </p:nvSpPr>
        <p:spPr bwMode="auto">
          <a:xfrm>
            <a:off x="2697163" y="5749925"/>
            <a:ext cx="66675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21" name="Rectangle 381"/>
          <p:cNvSpPr>
            <a:spLocks noChangeArrowheads="1"/>
          </p:cNvSpPr>
          <p:nvPr/>
        </p:nvSpPr>
        <p:spPr bwMode="auto">
          <a:xfrm>
            <a:off x="2201863" y="5805488"/>
            <a:ext cx="65087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22" name="Rectangle 382"/>
          <p:cNvSpPr>
            <a:spLocks noChangeArrowheads="1"/>
          </p:cNvSpPr>
          <p:nvPr/>
        </p:nvSpPr>
        <p:spPr bwMode="auto">
          <a:xfrm>
            <a:off x="2300288" y="5805488"/>
            <a:ext cx="66675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23" name="Rectangle 383"/>
          <p:cNvSpPr>
            <a:spLocks noChangeArrowheads="1"/>
          </p:cNvSpPr>
          <p:nvPr/>
        </p:nvSpPr>
        <p:spPr bwMode="auto">
          <a:xfrm>
            <a:off x="2398713" y="5805488"/>
            <a:ext cx="66675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24" name="Rectangle 384"/>
          <p:cNvSpPr>
            <a:spLocks noChangeArrowheads="1"/>
          </p:cNvSpPr>
          <p:nvPr/>
        </p:nvSpPr>
        <p:spPr bwMode="auto">
          <a:xfrm>
            <a:off x="2500313" y="5805488"/>
            <a:ext cx="63500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25" name="Rectangle 385"/>
          <p:cNvSpPr>
            <a:spLocks noChangeArrowheads="1"/>
          </p:cNvSpPr>
          <p:nvPr/>
        </p:nvSpPr>
        <p:spPr bwMode="auto">
          <a:xfrm>
            <a:off x="2598738" y="5805488"/>
            <a:ext cx="66675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26" name="Rectangle 386"/>
          <p:cNvSpPr>
            <a:spLocks noChangeArrowheads="1"/>
          </p:cNvSpPr>
          <p:nvPr/>
        </p:nvSpPr>
        <p:spPr bwMode="auto">
          <a:xfrm>
            <a:off x="2697163" y="5805488"/>
            <a:ext cx="66675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27" name="Rectangle 387"/>
          <p:cNvSpPr>
            <a:spLocks noChangeArrowheads="1"/>
          </p:cNvSpPr>
          <p:nvPr/>
        </p:nvSpPr>
        <p:spPr bwMode="auto">
          <a:xfrm>
            <a:off x="1712913" y="5780088"/>
            <a:ext cx="450850" cy="1587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28" name="Rectangle 388"/>
          <p:cNvSpPr>
            <a:spLocks noChangeArrowheads="1"/>
          </p:cNvSpPr>
          <p:nvPr/>
        </p:nvSpPr>
        <p:spPr bwMode="auto">
          <a:xfrm>
            <a:off x="1722438" y="5789613"/>
            <a:ext cx="31750" cy="142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29" name="Freeform 389"/>
          <p:cNvSpPr>
            <a:spLocks/>
          </p:cNvSpPr>
          <p:nvPr/>
        </p:nvSpPr>
        <p:spPr bwMode="auto">
          <a:xfrm>
            <a:off x="1730375" y="5876925"/>
            <a:ext cx="882650" cy="17463"/>
          </a:xfrm>
          <a:custGeom>
            <a:avLst/>
            <a:gdLst>
              <a:gd name="T0" fmla="*/ 556 w 556"/>
              <a:gd name="T1" fmla="*/ 0 h 28"/>
              <a:gd name="T2" fmla="*/ 0 w 556"/>
              <a:gd name="T3" fmla="*/ 0 h 28"/>
              <a:gd name="T4" fmla="*/ 3 w 556"/>
              <a:gd name="T5" fmla="*/ 28 h 28"/>
              <a:gd name="T6" fmla="*/ 556 w 556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6" h="28">
                <a:moveTo>
                  <a:pt x="556" y="0"/>
                </a:moveTo>
                <a:lnTo>
                  <a:pt x="0" y="0"/>
                </a:lnTo>
                <a:lnTo>
                  <a:pt x="3" y="28"/>
                </a:lnTo>
                <a:lnTo>
                  <a:pt x="556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30" name="Freeform 390"/>
          <p:cNvSpPr>
            <a:spLocks/>
          </p:cNvSpPr>
          <p:nvPr/>
        </p:nvSpPr>
        <p:spPr bwMode="auto">
          <a:xfrm>
            <a:off x="1706563" y="5930900"/>
            <a:ext cx="971550" cy="20638"/>
          </a:xfrm>
          <a:custGeom>
            <a:avLst/>
            <a:gdLst>
              <a:gd name="T0" fmla="*/ 612 w 612"/>
              <a:gd name="T1" fmla="*/ 10 h 32"/>
              <a:gd name="T2" fmla="*/ 0 w 612"/>
              <a:gd name="T3" fmla="*/ 0 h 32"/>
              <a:gd name="T4" fmla="*/ 3 w 612"/>
              <a:gd name="T5" fmla="*/ 32 h 32"/>
              <a:gd name="T6" fmla="*/ 612 w 612"/>
              <a:gd name="T7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2" h="32">
                <a:moveTo>
                  <a:pt x="612" y="10"/>
                </a:moveTo>
                <a:lnTo>
                  <a:pt x="0" y="0"/>
                </a:lnTo>
                <a:lnTo>
                  <a:pt x="3" y="32"/>
                </a:lnTo>
                <a:lnTo>
                  <a:pt x="61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31" name="Rectangle 391"/>
          <p:cNvSpPr>
            <a:spLocks noChangeArrowheads="1"/>
          </p:cNvSpPr>
          <p:nvPr/>
        </p:nvSpPr>
        <p:spPr bwMode="auto">
          <a:xfrm>
            <a:off x="2111375" y="5792788"/>
            <a:ext cx="17463" cy="87312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32" name="Rectangle 392"/>
          <p:cNvSpPr>
            <a:spLocks noChangeArrowheads="1"/>
          </p:cNvSpPr>
          <p:nvPr/>
        </p:nvSpPr>
        <p:spPr bwMode="auto">
          <a:xfrm>
            <a:off x="2271713" y="5683250"/>
            <a:ext cx="431800" cy="23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33" name="Rectangle 393"/>
          <p:cNvSpPr>
            <a:spLocks noChangeArrowheads="1"/>
          </p:cNvSpPr>
          <p:nvPr/>
        </p:nvSpPr>
        <p:spPr bwMode="auto">
          <a:xfrm>
            <a:off x="2008188" y="5900738"/>
            <a:ext cx="36512" cy="1587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34" name="Rectangle 394"/>
          <p:cNvSpPr>
            <a:spLocks noChangeArrowheads="1"/>
          </p:cNvSpPr>
          <p:nvPr/>
        </p:nvSpPr>
        <p:spPr bwMode="auto">
          <a:xfrm>
            <a:off x="2070100" y="5900738"/>
            <a:ext cx="39688" cy="1587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35" name="Rectangle 395"/>
          <p:cNvSpPr>
            <a:spLocks noChangeArrowheads="1"/>
          </p:cNvSpPr>
          <p:nvPr/>
        </p:nvSpPr>
        <p:spPr bwMode="auto">
          <a:xfrm>
            <a:off x="2133600" y="5900738"/>
            <a:ext cx="39688" cy="1587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36" name="Rectangle 396"/>
          <p:cNvSpPr>
            <a:spLocks noChangeArrowheads="1"/>
          </p:cNvSpPr>
          <p:nvPr/>
        </p:nvSpPr>
        <p:spPr bwMode="auto">
          <a:xfrm>
            <a:off x="1708150" y="5759450"/>
            <a:ext cx="300038" cy="47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37" name="Rectangle 397"/>
          <p:cNvSpPr>
            <a:spLocks noChangeArrowheads="1"/>
          </p:cNvSpPr>
          <p:nvPr/>
        </p:nvSpPr>
        <p:spPr bwMode="auto">
          <a:xfrm>
            <a:off x="2295525" y="5694363"/>
            <a:ext cx="63500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38" name="Rectangle 398"/>
          <p:cNvSpPr>
            <a:spLocks noChangeArrowheads="1"/>
          </p:cNvSpPr>
          <p:nvPr/>
        </p:nvSpPr>
        <p:spPr bwMode="auto">
          <a:xfrm>
            <a:off x="2390775" y="5694363"/>
            <a:ext cx="603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39" name="Rectangle 399"/>
          <p:cNvSpPr>
            <a:spLocks noChangeArrowheads="1"/>
          </p:cNvSpPr>
          <p:nvPr/>
        </p:nvSpPr>
        <p:spPr bwMode="auto">
          <a:xfrm>
            <a:off x="2482850" y="5694363"/>
            <a:ext cx="61913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40" name="Rectangle 400"/>
          <p:cNvSpPr>
            <a:spLocks noChangeArrowheads="1"/>
          </p:cNvSpPr>
          <p:nvPr/>
        </p:nvSpPr>
        <p:spPr bwMode="auto">
          <a:xfrm>
            <a:off x="2574925" y="5694363"/>
            <a:ext cx="61913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41" name="Rectangle 401"/>
          <p:cNvSpPr>
            <a:spLocks noChangeArrowheads="1"/>
          </p:cNvSpPr>
          <p:nvPr/>
        </p:nvSpPr>
        <p:spPr bwMode="auto">
          <a:xfrm>
            <a:off x="1973263" y="5872163"/>
            <a:ext cx="563562" cy="1587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42" name="Rectangle 402"/>
          <p:cNvSpPr>
            <a:spLocks noChangeArrowheads="1"/>
          </p:cNvSpPr>
          <p:nvPr/>
        </p:nvSpPr>
        <p:spPr bwMode="auto">
          <a:xfrm>
            <a:off x="2201863" y="5749925"/>
            <a:ext cx="65087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43" name="Rectangle 403"/>
          <p:cNvSpPr>
            <a:spLocks noChangeArrowheads="1"/>
          </p:cNvSpPr>
          <p:nvPr/>
        </p:nvSpPr>
        <p:spPr bwMode="auto">
          <a:xfrm>
            <a:off x="2300288" y="5749925"/>
            <a:ext cx="66675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44" name="Rectangle 404"/>
          <p:cNvSpPr>
            <a:spLocks noChangeArrowheads="1"/>
          </p:cNvSpPr>
          <p:nvPr/>
        </p:nvSpPr>
        <p:spPr bwMode="auto">
          <a:xfrm>
            <a:off x="2398713" y="5749925"/>
            <a:ext cx="66675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45" name="Rectangle 405"/>
          <p:cNvSpPr>
            <a:spLocks noChangeArrowheads="1"/>
          </p:cNvSpPr>
          <p:nvPr/>
        </p:nvSpPr>
        <p:spPr bwMode="auto">
          <a:xfrm>
            <a:off x="2500313" y="5749925"/>
            <a:ext cx="63500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46" name="Rectangle 406"/>
          <p:cNvSpPr>
            <a:spLocks noChangeArrowheads="1"/>
          </p:cNvSpPr>
          <p:nvPr/>
        </p:nvSpPr>
        <p:spPr bwMode="auto">
          <a:xfrm>
            <a:off x="2598738" y="5749925"/>
            <a:ext cx="66675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47" name="Rectangle 407"/>
          <p:cNvSpPr>
            <a:spLocks noChangeArrowheads="1"/>
          </p:cNvSpPr>
          <p:nvPr/>
        </p:nvSpPr>
        <p:spPr bwMode="auto">
          <a:xfrm>
            <a:off x="2697163" y="5749925"/>
            <a:ext cx="66675" cy="428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48" name="Rectangle 408"/>
          <p:cNvSpPr>
            <a:spLocks noChangeArrowheads="1"/>
          </p:cNvSpPr>
          <p:nvPr/>
        </p:nvSpPr>
        <p:spPr bwMode="auto">
          <a:xfrm>
            <a:off x="2201863" y="5805488"/>
            <a:ext cx="65087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49" name="Rectangle 409"/>
          <p:cNvSpPr>
            <a:spLocks noChangeArrowheads="1"/>
          </p:cNvSpPr>
          <p:nvPr/>
        </p:nvSpPr>
        <p:spPr bwMode="auto">
          <a:xfrm>
            <a:off x="2300288" y="5805488"/>
            <a:ext cx="66675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50" name="Rectangle 410"/>
          <p:cNvSpPr>
            <a:spLocks noChangeArrowheads="1"/>
          </p:cNvSpPr>
          <p:nvPr/>
        </p:nvSpPr>
        <p:spPr bwMode="auto">
          <a:xfrm>
            <a:off x="2398713" y="5805488"/>
            <a:ext cx="66675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51" name="Rectangle 411"/>
          <p:cNvSpPr>
            <a:spLocks noChangeArrowheads="1"/>
          </p:cNvSpPr>
          <p:nvPr/>
        </p:nvSpPr>
        <p:spPr bwMode="auto">
          <a:xfrm>
            <a:off x="2500313" y="5805488"/>
            <a:ext cx="63500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52" name="Rectangle 412"/>
          <p:cNvSpPr>
            <a:spLocks noChangeArrowheads="1"/>
          </p:cNvSpPr>
          <p:nvPr/>
        </p:nvSpPr>
        <p:spPr bwMode="auto">
          <a:xfrm>
            <a:off x="2598738" y="5805488"/>
            <a:ext cx="66675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53" name="Rectangle 413"/>
          <p:cNvSpPr>
            <a:spLocks noChangeArrowheads="1"/>
          </p:cNvSpPr>
          <p:nvPr/>
        </p:nvSpPr>
        <p:spPr bwMode="auto">
          <a:xfrm>
            <a:off x="2697163" y="5805488"/>
            <a:ext cx="66675" cy="460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54" name="Rectangle 414"/>
          <p:cNvSpPr>
            <a:spLocks noChangeArrowheads="1"/>
          </p:cNvSpPr>
          <p:nvPr/>
        </p:nvSpPr>
        <p:spPr bwMode="auto">
          <a:xfrm>
            <a:off x="1722438" y="5789613"/>
            <a:ext cx="31750" cy="14287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55" name="Freeform 415"/>
          <p:cNvSpPr>
            <a:spLocks/>
          </p:cNvSpPr>
          <p:nvPr/>
        </p:nvSpPr>
        <p:spPr bwMode="auto">
          <a:xfrm>
            <a:off x="1706563" y="5930900"/>
            <a:ext cx="971550" cy="20638"/>
          </a:xfrm>
          <a:custGeom>
            <a:avLst/>
            <a:gdLst>
              <a:gd name="T0" fmla="*/ 612 w 612"/>
              <a:gd name="T1" fmla="*/ 10 h 32"/>
              <a:gd name="T2" fmla="*/ 0 w 612"/>
              <a:gd name="T3" fmla="*/ 0 h 32"/>
              <a:gd name="T4" fmla="*/ 3 w 612"/>
              <a:gd name="T5" fmla="*/ 32 h 32"/>
              <a:gd name="T6" fmla="*/ 612 w 612"/>
              <a:gd name="T7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2" h="32">
                <a:moveTo>
                  <a:pt x="612" y="10"/>
                </a:moveTo>
                <a:lnTo>
                  <a:pt x="0" y="0"/>
                </a:lnTo>
                <a:lnTo>
                  <a:pt x="3" y="32"/>
                </a:lnTo>
                <a:lnTo>
                  <a:pt x="612" y="1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56" name="Rectangle 416"/>
          <p:cNvSpPr>
            <a:spLocks noChangeArrowheads="1"/>
          </p:cNvSpPr>
          <p:nvPr/>
        </p:nvSpPr>
        <p:spPr bwMode="auto">
          <a:xfrm>
            <a:off x="2062163" y="5924550"/>
            <a:ext cx="762000" cy="17463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57" name="Rectangle 417"/>
          <p:cNvSpPr>
            <a:spLocks noChangeArrowheads="1"/>
          </p:cNvSpPr>
          <p:nvPr/>
        </p:nvSpPr>
        <p:spPr bwMode="auto">
          <a:xfrm>
            <a:off x="2111375" y="5792788"/>
            <a:ext cx="17463" cy="87312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58" name="Rectangle 418"/>
          <p:cNvSpPr>
            <a:spLocks noChangeArrowheads="1"/>
          </p:cNvSpPr>
          <p:nvPr/>
        </p:nvSpPr>
        <p:spPr bwMode="auto">
          <a:xfrm>
            <a:off x="2271713" y="5683250"/>
            <a:ext cx="431800" cy="41275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316259" name="Group 419"/>
          <p:cNvGrpSpPr>
            <a:grpSpLocks/>
          </p:cNvGrpSpPr>
          <p:nvPr/>
        </p:nvGrpSpPr>
        <p:grpSpPr bwMode="auto">
          <a:xfrm>
            <a:off x="1789113" y="5800725"/>
            <a:ext cx="266700" cy="19050"/>
            <a:chOff x="2126" y="3847"/>
            <a:chExt cx="168" cy="14"/>
          </a:xfrm>
        </p:grpSpPr>
        <p:sp>
          <p:nvSpPr>
            <p:cNvPr id="1316260" name="Rectangle 420"/>
            <p:cNvSpPr>
              <a:spLocks noChangeArrowheads="1"/>
            </p:cNvSpPr>
            <p:nvPr/>
          </p:nvSpPr>
          <p:spPr bwMode="auto">
            <a:xfrm>
              <a:off x="2126" y="3847"/>
              <a:ext cx="18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61" name="Rectangle 421"/>
            <p:cNvSpPr>
              <a:spLocks noChangeArrowheads="1"/>
            </p:cNvSpPr>
            <p:nvPr/>
          </p:nvSpPr>
          <p:spPr bwMode="auto">
            <a:xfrm>
              <a:off x="2156" y="3847"/>
              <a:ext cx="18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62" name="Rectangle 422"/>
            <p:cNvSpPr>
              <a:spLocks noChangeArrowheads="1"/>
            </p:cNvSpPr>
            <p:nvPr/>
          </p:nvSpPr>
          <p:spPr bwMode="auto">
            <a:xfrm>
              <a:off x="2186" y="3847"/>
              <a:ext cx="19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63" name="Rectangle 423"/>
            <p:cNvSpPr>
              <a:spLocks noChangeArrowheads="1"/>
            </p:cNvSpPr>
            <p:nvPr/>
          </p:nvSpPr>
          <p:spPr bwMode="auto">
            <a:xfrm>
              <a:off x="2216" y="3847"/>
              <a:ext cx="18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64" name="Rectangle 424"/>
            <p:cNvSpPr>
              <a:spLocks noChangeArrowheads="1"/>
            </p:cNvSpPr>
            <p:nvPr/>
          </p:nvSpPr>
          <p:spPr bwMode="auto">
            <a:xfrm>
              <a:off x="2246" y="3847"/>
              <a:ext cx="19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65" name="Rectangle 425"/>
            <p:cNvSpPr>
              <a:spLocks noChangeArrowheads="1"/>
            </p:cNvSpPr>
            <p:nvPr/>
          </p:nvSpPr>
          <p:spPr bwMode="auto">
            <a:xfrm>
              <a:off x="2277" y="3847"/>
              <a:ext cx="17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66" name="Rectangle 426"/>
            <p:cNvSpPr>
              <a:spLocks noChangeArrowheads="1"/>
            </p:cNvSpPr>
            <p:nvPr/>
          </p:nvSpPr>
          <p:spPr bwMode="auto">
            <a:xfrm>
              <a:off x="2126" y="3847"/>
              <a:ext cx="18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67" name="Rectangle 427"/>
            <p:cNvSpPr>
              <a:spLocks noChangeArrowheads="1"/>
            </p:cNvSpPr>
            <p:nvPr/>
          </p:nvSpPr>
          <p:spPr bwMode="auto">
            <a:xfrm>
              <a:off x="2156" y="3847"/>
              <a:ext cx="18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68" name="Rectangle 428"/>
            <p:cNvSpPr>
              <a:spLocks noChangeArrowheads="1"/>
            </p:cNvSpPr>
            <p:nvPr/>
          </p:nvSpPr>
          <p:spPr bwMode="auto">
            <a:xfrm>
              <a:off x="2186" y="3847"/>
              <a:ext cx="19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69" name="Rectangle 429"/>
            <p:cNvSpPr>
              <a:spLocks noChangeArrowheads="1"/>
            </p:cNvSpPr>
            <p:nvPr/>
          </p:nvSpPr>
          <p:spPr bwMode="auto">
            <a:xfrm>
              <a:off x="2216" y="3847"/>
              <a:ext cx="18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70" name="Rectangle 430"/>
            <p:cNvSpPr>
              <a:spLocks noChangeArrowheads="1"/>
            </p:cNvSpPr>
            <p:nvPr/>
          </p:nvSpPr>
          <p:spPr bwMode="auto">
            <a:xfrm>
              <a:off x="2246" y="3847"/>
              <a:ext cx="19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71" name="Rectangle 431"/>
            <p:cNvSpPr>
              <a:spLocks noChangeArrowheads="1"/>
            </p:cNvSpPr>
            <p:nvPr/>
          </p:nvSpPr>
          <p:spPr bwMode="auto">
            <a:xfrm>
              <a:off x="2277" y="3847"/>
              <a:ext cx="17" cy="14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16272" name="Rectangle 432"/>
          <p:cNvSpPr>
            <a:spLocks noChangeArrowheads="1"/>
          </p:cNvSpPr>
          <p:nvPr/>
        </p:nvSpPr>
        <p:spPr bwMode="auto">
          <a:xfrm>
            <a:off x="2008188" y="5900738"/>
            <a:ext cx="36512" cy="1587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73" name="Rectangle 433"/>
          <p:cNvSpPr>
            <a:spLocks noChangeArrowheads="1"/>
          </p:cNvSpPr>
          <p:nvPr/>
        </p:nvSpPr>
        <p:spPr bwMode="auto">
          <a:xfrm>
            <a:off x="2070100" y="5900738"/>
            <a:ext cx="39688" cy="1587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74" name="Rectangle 434"/>
          <p:cNvSpPr>
            <a:spLocks noChangeArrowheads="1"/>
          </p:cNvSpPr>
          <p:nvPr/>
        </p:nvSpPr>
        <p:spPr bwMode="auto">
          <a:xfrm>
            <a:off x="2133600" y="5900738"/>
            <a:ext cx="39688" cy="1587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75" name="Rectangle 435"/>
          <p:cNvSpPr>
            <a:spLocks noChangeArrowheads="1"/>
          </p:cNvSpPr>
          <p:nvPr/>
        </p:nvSpPr>
        <p:spPr bwMode="auto">
          <a:xfrm>
            <a:off x="1708150" y="5765800"/>
            <a:ext cx="300038" cy="4763"/>
          </a:xfrm>
          <a:prstGeom prst="rect">
            <a:avLst/>
          </a:prstGeom>
          <a:solidFill>
            <a:srgbClr val="969696"/>
          </a:solidFill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6276" name="Rectangle 436"/>
          <p:cNvSpPr>
            <a:spLocks noChangeArrowheads="1"/>
          </p:cNvSpPr>
          <p:nvPr/>
        </p:nvSpPr>
        <p:spPr bwMode="auto">
          <a:xfrm>
            <a:off x="2295525" y="5694363"/>
            <a:ext cx="63500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77" name="Rectangle 437"/>
          <p:cNvSpPr>
            <a:spLocks noChangeArrowheads="1"/>
          </p:cNvSpPr>
          <p:nvPr/>
        </p:nvSpPr>
        <p:spPr bwMode="auto">
          <a:xfrm>
            <a:off x="2390775" y="5694363"/>
            <a:ext cx="603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78" name="Rectangle 438"/>
          <p:cNvSpPr>
            <a:spLocks noChangeArrowheads="1"/>
          </p:cNvSpPr>
          <p:nvPr/>
        </p:nvSpPr>
        <p:spPr bwMode="auto">
          <a:xfrm>
            <a:off x="2482850" y="5694363"/>
            <a:ext cx="61913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79" name="Rectangle 439"/>
          <p:cNvSpPr>
            <a:spLocks noChangeArrowheads="1"/>
          </p:cNvSpPr>
          <p:nvPr/>
        </p:nvSpPr>
        <p:spPr bwMode="auto">
          <a:xfrm>
            <a:off x="2574925" y="5694363"/>
            <a:ext cx="61913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280" name="Line 440"/>
          <p:cNvSpPr>
            <a:spLocks noChangeShapeType="1"/>
          </p:cNvSpPr>
          <p:nvPr/>
        </p:nvSpPr>
        <p:spPr bwMode="auto">
          <a:xfrm>
            <a:off x="2825750" y="5722938"/>
            <a:ext cx="0" cy="217487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16281" name="Rectangle 441"/>
          <p:cNvSpPr>
            <a:spLocks noChangeArrowheads="1"/>
          </p:cNvSpPr>
          <p:nvPr/>
        </p:nvSpPr>
        <p:spPr bwMode="auto">
          <a:xfrm>
            <a:off x="2057400" y="5716588"/>
            <a:ext cx="773113" cy="20637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316282" name="Group 442"/>
          <p:cNvGrpSpPr>
            <a:grpSpLocks/>
          </p:cNvGrpSpPr>
          <p:nvPr/>
        </p:nvGrpSpPr>
        <p:grpSpPr bwMode="auto">
          <a:xfrm>
            <a:off x="1919288" y="5384800"/>
            <a:ext cx="74612" cy="401638"/>
            <a:chOff x="2171" y="3556"/>
            <a:chExt cx="52" cy="250"/>
          </a:xfrm>
        </p:grpSpPr>
        <p:sp>
          <p:nvSpPr>
            <p:cNvPr id="1316283" name="Rectangle 443"/>
            <p:cNvSpPr>
              <a:spLocks noChangeArrowheads="1"/>
            </p:cNvSpPr>
            <p:nvPr/>
          </p:nvSpPr>
          <p:spPr bwMode="auto">
            <a:xfrm>
              <a:off x="2171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84" name="Rectangle 444"/>
            <p:cNvSpPr>
              <a:spLocks noChangeArrowheads="1"/>
            </p:cNvSpPr>
            <p:nvPr/>
          </p:nvSpPr>
          <p:spPr bwMode="auto">
            <a:xfrm>
              <a:off x="2173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85" name="Rectangle 445"/>
            <p:cNvSpPr>
              <a:spLocks noChangeArrowheads="1"/>
            </p:cNvSpPr>
            <p:nvPr/>
          </p:nvSpPr>
          <p:spPr bwMode="auto">
            <a:xfrm>
              <a:off x="2175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86" name="Rectangle 446"/>
            <p:cNvSpPr>
              <a:spLocks noChangeArrowheads="1"/>
            </p:cNvSpPr>
            <p:nvPr/>
          </p:nvSpPr>
          <p:spPr bwMode="auto">
            <a:xfrm>
              <a:off x="2177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87" name="Rectangle 447"/>
            <p:cNvSpPr>
              <a:spLocks noChangeArrowheads="1"/>
            </p:cNvSpPr>
            <p:nvPr/>
          </p:nvSpPr>
          <p:spPr bwMode="auto">
            <a:xfrm>
              <a:off x="2179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88" name="Rectangle 448"/>
            <p:cNvSpPr>
              <a:spLocks noChangeArrowheads="1"/>
            </p:cNvSpPr>
            <p:nvPr/>
          </p:nvSpPr>
          <p:spPr bwMode="auto">
            <a:xfrm>
              <a:off x="2181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89" name="Rectangle 449"/>
            <p:cNvSpPr>
              <a:spLocks noChangeArrowheads="1"/>
            </p:cNvSpPr>
            <p:nvPr/>
          </p:nvSpPr>
          <p:spPr bwMode="auto">
            <a:xfrm>
              <a:off x="2183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90" name="Rectangle 450"/>
            <p:cNvSpPr>
              <a:spLocks noChangeArrowheads="1"/>
            </p:cNvSpPr>
            <p:nvPr/>
          </p:nvSpPr>
          <p:spPr bwMode="auto">
            <a:xfrm>
              <a:off x="2185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91" name="Rectangle 451"/>
            <p:cNvSpPr>
              <a:spLocks noChangeArrowheads="1"/>
            </p:cNvSpPr>
            <p:nvPr/>
          </p:nvSpPr>
          <p:spPr bwMode="auto">
            <a:xfrm>
              <a:off x="2187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92" name="Rectangle 452"/>
            <p:cNvSpPr>
              <a:spLocks noChangeArrowheads="1"/>
            </p:cNvSpPr>
            <p:nvPr/>
          </p:nvSpPr>
          <p:spPr bwMode="auto">
            <a:xfrm>
              <a:off x="2189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93" name="Rectangle 453"/>
            <p:cNvSpPr>
              <a:spLocks noChangeArrowheads="1"/>
            </p:cNvSpPr>
            <p:nvPr/>
          </p:nvSpPr>
          <p:spPr bwMode="auto">
            <a:xfrm>
              <a:off x="2191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94" name="Rectangle 454"/>
            <p:cNvSpPr>
              <a:spLocks noChangeArrowheads="1"/>
            </p:cNvSpPr>
            <p:nvPr/>
          </p:nvSpPr>
          <p:spPr bwMode="auto">
            <a:xfrm>
              <a:off x="2193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95" name="Rectangle 455"/>
            <p:cNvSpPr>
              <a:spLocks noChangeArrowheads="1"/>
            </p:cNvSpPr>
            <p:nvPr/>
          </p:nvSpPr>
          <p:spPr bwMode="auto">
            <a:xfrm>
              <a:off x="2195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96" name="Rectangle 456"/>
            <p:cNvSpPr>
              <a:spLocks noChangeArrowheads="1"/>
            </p:cNvSpPr>
            <p:nvPr/>
          </p:nvSpPr>
          <p:spPr bwMode="auto">
            <a:xfrm>
              <a:off x="2197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97" name="Rectangle 457"/>
            <p:cNvSpPr>
              <a:spLocks noChangeArrowheads="1"/>
            </p:cNvSpPr>
            <p:nvPr/>
          </p:nvSpPr>
          <p:spPr bwMode="auto">
            <a:xfrm>
              <a:off x="2199" y="3556"/>
              <a:ext cx="3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98" name="Rectangle 458"/>
            <p:cNvSpPr>
              <a:spLocks noChangeArrowheads="1"/>
            </p:cNvSpPr>
            <p:nvPr/>
          </p:nvSpPr>
          <p:spPr bwMode="auto">
            <a:xfrm>
              <a:off x="2202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299" name="Rectangle 459"/>
            <p:cNvSpPr>
              <a:spLocks noChangeArrowheads="1"/>
            </p:cNvSpPr>
            <p:nvPr/>
          </p:nvSpPr>
          <p:spPr bwMode="auto">
            <a:xfrm>
              <a:off x="2204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00" name="Rectangle 460"/>
            <p:cNvSpPr>
              <a:spLocks noChangeArrowheads="1"/>
            </p:cNvSpPr>
            <p:nvPr/>
          </p:nvSpPr>
          <p:spPr bwMode="auto">
            <a:xfrm>
              <a:off x="2206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01" name="Rectangle 461"/>
            <p:cNvSpPr>
              <a:spLocks noChangeArrowheads="1"/>
            </p:cNvSpPr>
            <p:nvPr/>
          </p:nvSpPr>
          <p:spPr bwMode="auto">
            <a:xfrm>
              <a:off x="2208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02" name="Rectangle 462"/>
            <p:cNvSpPr>
              <a:spLocks noChangeArrowheads="1"/>
            </p:cNvSpPr>
            <p:nvPr/>
          </p:nvSpPr>
          <p:spPr bwMode="auto">
            <a:xfrm>
              <a:off x="2210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03" name="Rectangle 463"/>
            <p:cNvSpPr>
              <a:spLocks noChangeArrowheads="1"/>
            </p:cNvSpPr>
            <p:nvPr/>
          </p:nvSpPr>
          <p:spPr bwMode="auto">
            <a:xfrm>
              <a:off x="2212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04" name="Rectangle 464"/>
            <p:cNvSpPr>
              <a:spLocks noChangeArrowheads="1"/>
            </p:cNvSpPr>
            <p:nvPr/>
          </p:nvSpPr>
          <p:spPr bwMode="auto">
            <a:xfrm>
              <a:off x="2214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05" name="Rectangle 465"/>
            <p:cNvSpPr>
              <a:spLocks noChangeArrowheads="1"/>
            </p:cNvSpPr>
            <p:nvPr/>
          </p:nvSpPr>
          <p:spPr bwMode="auto">
            <a:xfrm>
              <a:off x="2216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06" name="Rectangle 466"/>
            <p:cNvSpPr>
              <a:spLocks noChangeArrowheads="1"/>
            </p:cNvSpPr>
            <p:nvPr/>
          </p:nvSpPr>
          <p:spPr bwMode="auto">
            <a:xfrm>
              <a:off x="2218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07" name="Rectangle 467"/>
            <p:cNvSpPr>
              <a:spLocks noChangeArrowheads="1"/>
            </p:cNvSpPr>
            <p:nvPr/>
          </p:nvSpPr>
          <p:spPr bwMode="auto">
            <a:xfrm>
              <a:off x="2220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08" name="Rectangle 468"/>
            <p:cNvSpPr>
              <a:spLocks noChangeArrowheads="1"/>
            </p:cNvSpPr>
            <p:nvPr/>
          </p:nvSpPr>
          <p:spPr bwMode="auto">
            <a:xfrm>
              <a:off x="2222" y="3556"/>
              <a:ext cx="1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09" name="Freeform 469"/>
            <p:cNvSpPr>
              <a:spLocks/>
            </p:cNvSpPr>
            <p:nvPr/>
          </p:nvSpPr>
          <p:spPr bwMode="auto">
            <a:xfrm>
              <a:off x="2171" y="3556"/>
              <a:ext cx="51" cy="249"/>
            </a:xfrm>
            <a:custGeom>
              <a:avLst/>
              <a:gdLst>
                <a:gd name="T0" fmla="*/ 0 w 51"/>
                <a:gd name="T1" fmla="*/ 499 h 499"/>
                <a:gd name="T2" fmla="*/ 12 w 51"/>
                <a:gd name="T3" fmla="*/ 0 h 499"/>
                <a:gd name="T4" fmla="*/ 38 w 51"/>
                <a:gd name="T5" fmla="*/ 0 h 499"/>
                <a:gd name="T6" fmla="*/ 51 w 51"/>
                <a:gd name="T7" fmla="*/ 499 h 499"/>
                <a:gd name="T8" fmla="*/ 0 w 51"/>
                <a:gd name="T9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99">
                  <a:moveTo>
                    <a:pt x="0" y="499"/>
                  </a:moveTo>
                  <a:lnTo>
                    <a:pt x="12" y="0"/>
                  </a:lnTo>
                  <a:lnTo>
                    <a:pt x="38" y="0"/>
                  </a:lnTo>
                  <a:lnTo>
                    <a:pt x="51" y="499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777777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16310" name="Freeform 470"/>
            <p:cNvSpPr>
              <a:spLocks/>
            </p:cNvSpPr>
            <p:nvPr/>
          </p:nvSpPr>
          <p:spPr bwMode="auto">
            <a:xfrm>
              <a:off x="2171" y="3556"/>
              <a:ext cx="51" cy="249"/>
            </a:xfrm>
            <a:custGeom>
              <a:avLst/>
              <a:gdLst>
                <a:gd name="T0" fmla="*/ 0 w 51"/>
                <a:gd name="T1" fmla="*/ 499 h 499"/>
                <a:gd name="T2" fmla="*/ 12 w 51"/>
                <a:gd name="T3" fmla="*/ 0 h 499"/>
                <a:gd name="T4" fmla="*/ 38 w 51"/>
                <a:gd name="T5" fmla="*/ 0 h 499"/>
                <a:gd name="T6" fmla="*/ 51 w 51"/>
                <a:gd name="T7" fmla="*/ 499 h 499"/>
                <a:gd name="T8" fmla="*/ 0 w 51"/>
                <a:gd name="T9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99">
                  <a:moveTo>
                    <a:pt x="0" y="499"/>
                  </a:moveTo>
                  <a:lnTo>
                    <a:pt x="12" y="0"/>
                  </a:lnTo>
                  <a:lnTo>
                    <a:pt x="38" y="0"/>
                  </a:lnTo>
                  <a:lnTo>
                    <a:pt x="51" y="499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11" name="Rectangle 471"/>
            <p:cNvSpPr>
              <a:spLocks noChangeArrowheads="1"/>
            </p:cNvSpPr>
            <p:nvPr/>
          </p:nvSpPr>
          <p:spPr bwMode="auto">
            <a:xfrm>
              <a:off x="2171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12" name="Rectangle 472"/>
            <p:cNvSpPr>
              <a:spLocks noChangeArrowheads="1"/>
            </p:cNvSpPr>
            <p:nvPr/>
          </p:nvSpPr>
          <p:spPr bwMode="auto">
            <a:xfrm>
              <a:off x="2173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13" name="Rectangle 473"/>
            <p:cNvSpPr>
              <a:spLocks noChangeArrowheads="1"/>
            </p:cNvSpPr>
            <p:nvPr/>
          </p:nvSpPr>
          <p:spPr bwMode="auto">
            <a:xfrm>
              <a:off x="2175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14" name="Rectangle 474"/>
            <p:cNvSpPr>
              <a:spLocks noChangeArrowheads="1"/>
            </p:cNvSpPr>
            <p:nvPr/>
          </p:nvSpPr>
          <p:spPr bwMode="auto">
            <a:xfrm>
              <a:off x="2177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15" name="Rectangle 475"/>
            <p:cNvSpPr>
              <a:spLocks noChangeArrowheads="1"/>
            </p:cNvSpPr>
            <p:nvPr/>
          </p:nvSpPr>
          <p:spPr bwMode="auto">
            <a:xfrm>
              <a:off x="2179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16" name="Rectangle 476"/>
            <p:cNvSpPr>
              <a:spLocks noChangeArrowheads="1"/>
            </p:cNvSpPr>
            <p:nvPr/>
          </p:nvSpPr>
          <p:spPr bwMode="auto">
            <a:xfrm>
              <a:off x="2181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17" name="Rectangle 477"/>
            <p:cNvSpPr>
              <a:spLocks noChangeArrowheads="1"/>
            </p:cNvSpPr>
            <p:nvPr/>
          </p:nvSpPr>
          <p:spPr bwMode="auto">
            <a:xfrm>
              <a:off x="2183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18" name="Rectangle 478"/>
            <p:cNvSpPr>
              <a:spLocks noChangeArrowheads="1"/>
            </p:cNvSpPr>
            <p:nvPr/>
          </p:nvSpPr>
          <p:spPr bwMode="auto">
            <a:xfrm>
              <a:off x="2185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19" name="Rectangle 479"/>
            <p:cNvSpPr>
              <a:spLocks noChangeArrowheads="1"/>
            </p:cNvSpPr>
            <p:nvPr/>
          </p:nvSpPr>
          <p:spPr bwMode="auto">
            <a:xfrm>
              <a:off x="2187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20" name="Rectangle 480"/>
            <p:cNvSpPr>
              <a:spLocks noChangeArrowheads="1"/>
            </p:cNvSpPr>
            <p:nvPr/>
          </p:nvSpPr>
          <p:spPr bwMode="auto">
            <a:xfrm>
              <a:off x="2189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21" name="Rectangle 481"/>
            <p:cNvSpPr>
              <a:spLocks noChangeArrowheads="1"/>
            </p:cNvSpPr>
            <p:nvPr/>
          </p:nvSpPr>
          <p:spPr bwMode="auto">
            <a:xfrm>
              <a:off x="2191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22" name="Rectangle 482"/>
            <p:cNvSpPr>
              <a:spLocks noChangeArrowheads="1"/>
            </p:cNvSpPr>
            <p:nvPr/>
          </p:nvSpPr>
          <p:spPr bwMode="auto">
            <a:xfrm>
              <a:off x="2193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23" name="Rectangle 483"/>
            <p:cNvSpPr>
              <a:spLocks noChangeArrowheads="1"/>
            </p:cNvSpPr>
            <p:nvPr/>
          </p:nvSpPr>
          <p:spPr bwMode="auto">
            <a:xfrm>
              <a:off x="2195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24" name="Rectangle 484"/>
            <p:cNvSpPr>
              <a:spLocks noChangeArrowheads="1"/>
            </p:cNvSpPr>
            <p:nvPr/>
          </p:nvSpPr>
          <p:spPr bwMode="auto">
            <a:xfrm>
              <a:off x="2197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25" name="Rectangle 485"/>
            <p:cNvSpPr>
              <a:spLocks noChangeArrowheads="1"/>
            </p:cNvSpPr>
            <p:nvPr/>
          </p:nvSpPr>
          <p:spPr bwMode="auto">
            <a:xfrm>
              <a:off x="2199" y="3556"/>
              <a:ext cx="3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26" name="Rectangle 486"/>
            <p:cNvSpPr>
              <a:spLocks noChangeArrowheads="1"/>
            </p:cNvSpPr>
            <p:nvPr/>
          </p:nvSpPr>
          <p:spPr bwMode="auto">
            <a:xfrm>
              <a:off x="2202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27" name="Rectangle 487"/>
            <p:cNvSpPr>
              <a:spLocks noChangeArrowheads="1"/>
            </p:cNvSpPr>
            <p:nvPr/>
          </p:nvSpPr>
          <p:spPr bwMode="auto">
            <a:xfrm>
              <a:off x="2204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28" name="Rectangle 488"/>
            <p:cNvSpPr>
              <a:spLocks noChangeArrowheads="1"/>
            </p:cNvSpPr>
            <p:nvPr/>
          </p:nvSpPr>
          <p:spPr bwMode="auto">
            <a:xfrm>
              <a:off x="2206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29" name="Rectangle 489"/>
            <p:cNvSpPr>
              <a:spLocks noChangeArrowheads="1"/>
            </p:cNvSpPr>
            <p:nvPr/>
          </p:nvSpPr>
          <p:spPr bwMode="auto">
            <a:xfrm>
              <a:off x="2208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30" name="Rectangle 490"/>
            <p:cNvSpPr>
              <a:spLocks noChangeArrowheads="1"/>
            </p:cNvSpPr>
            <p:nvPr/>
          </p:nvSpPr>
          <p:spPr bwMode="auto">
            <a:xfrm>
              <a:off x="2210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31" name="Rectangle 491"/>
            <p:cNvSpPr>
              <a:spLocks noChangeArrowheads="1"/>
            </p:cNvSpPr>
            <p:nvPr/>
          </p:nvSpPr>
          <p:spPr bwMode="auto">
            <a:xfrm>
              <a:off x="2212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32" name="Rectangle 492"/>
            <p:cNvSpPr>
              <a:spLocks noChangeArrowheads="1"/>
            </p:cNvSpPr>
            <p:nvPr/>
          </p:nvSpPr>
          <p:spPr bwMode="auto">
            <a:xfrm>
              <a:off x="2214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33" name="Rectangle 493"/>
            <p:cNvSpPr>
              <a:spLocks noChangeArrowheads="1"/>
            </p:cNvSpPr>
            <p:nvPr/>
          </p:nvSpPr>
          <p:spPr bwMode="auto">
            <a:xfrm>
              <a:off x="2216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34" name="Rectangle 494"/>
            <p:cNvSpPr>
              <a:spLocks noChangeArrowheads="1"/>
            </p:cNvSpPr>
            <p:nvPr/>
          </p:nvSpPr>
          <p:spPr bwMode="auto">
            <a:xfrm>
              <a:off x="2218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35" name="Rectangle 495"/>
            <p:cNvSpPr>
              <a:spLocks noChangeArrowheads="1"/>
            </p:cNvSpPr>
            <p:nvPr/>
          </p:nvSpPr>
          <p:spPr bwMode="auto">
            <a:xfrm>
              <a:off x="2220" y="3556"/>
              <a:ext cx="2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36" name="Rectangle 496"/>
            <p:cNvSpPr>
              <a:spLocks noChangeArrowheads="1"/>
            </p:cNvSpPr>
            <p:nvPr/>
          </p:nvSpPr>
          <p:spPr bwMode="auto">
            <a:xfrm>
              <a:off x="2222" y="3556"/>
              <a:ext cx="1" cy="25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16337" name="Freeform 497"/>
            <p:cNvSpPr>
              <a:spLocks/>
            </p:cNvSpPr>
            <p:nvPr/>
          </p:nvSpPr>
          <p:spPr bwMode="auto">
            <a:xfrm>
              <a:off x="2171" y="3556"/>
              <a:ext cx="51" cy="249"/>
            </a:xfrm>
            <a:custGeom>
              <a:avLst/>
              <a:gdLst>
                <a:gd name="T0" fmla="*/ 0 w 51"/>
                <a:gd name="T1" fmla="*/ 499 h 499"/>
                <a:gd name="T2" fmla="*/ 12 w 51"/>
                <a:gd name="T3" fmla="*/ 0 h 499"/>
                <a:gd name="T4" fmla="*/ 38 w 51"/>
                <a:gd name="T5" fmla="*/ 0 h 499"/>
                <a:gd name="T6" fmla="*/ 51 w 51"/>
                <a:gd name="T7" fmla="*/ 499 h 499"/>
                <a:gd name="T8" fmla="*/ 0 w 51"/>
                <a:gd name="T9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99">
                  <a:moveTo>
                    <a:pt x="0" y="499"/>
                  </a:moveTo>
                  <a:lnTo>
                    <a:pt x="12" y="0"/>
                  </a:lnTo>
                  <a:lnTo>
                    <a:pt x="38" y="0"/>
                  </a:lnTo>
                  <a:lnTo>
                    <a:pt x="51" y="499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777777"/>
            </a:solidFill>
            <a:ln w="1270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16338" name="Group 498"/>
          <p:cNvGrpSpPr>
            <a:grpSpLocks/>
          </p:cNvGrpSpPr>
          <p:nvPr/>
        </p:nvGrpSpPr>
        <p:grpSpPr bwMode="auto">
          <a:xfrm>
            <a:off x="2003425" y="5461000"/>
            <a:ext cx="60325" cy="330200"/>
            <a:chOff x="2256" y="3541"/>
            <a:chExt cx="52" cy="250"/>
          </a:xfrm>
        </p:grpSpPr>
        <p:grpSp>
          <p:nvGrpSpPr>
            <p:cNvPr id="1316339" name="Group 499"/>
            <p:cNvGrpSpPr>
              <a:grpSpLocks/>
            </p:cNvGrpSpPr>
            <p:nvPr/>
          </p:nvGrpSpPr>
          <p:grpSpPr bwMode="auto">
            <a:xfrm>
              <a:off x="2256" y="3541"/>
              <a:ext cx="52" cy="250"/>
              <a:chOff x="2256" y="3562"/>
              <a:chExt cx="52" cy="250"/>
            </a:xfrm>
          </p:grpSpPr>
          <p:sp>
            <p:nvSpPr>
              <p:cNvPr id="1316340" name="Rectangle 500"/>
              <p:cNvSpPr>
                <a:spLocks noChangeArrowheads="1"/>
              </p:cNvSpPr>
              <p:nvPr/>
            </p:nvSpPr>
            <p:spPr bwMode="auto">
              <a:xfrm>
                <a:off x="2256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41" name="Rectangle 501"/>
              <p:cNvSpPr>
                <a:spLocks noChangeArrowheads="1"/>
              </p:cNvSpPr>
              <p:nvPr/>
            </p:nvSpPr>
            <p:spPr bwMode="auto">
              <a:xfrm>
                <a:off x="2258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42" name="Rectangle 502"/>
              <p:cNvSpPr>
                <a:spLocks noChangeArrowheads="1"/>
              </p:cNvSpPr>
              <p:nvPr/>
            </p:nvSpPr>
            <p:spPr bwMode="auto">
              <a:xfrm>
                <a:off x="2260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43" name="Rectangle 503"/>
              <p:cNvSpPr>
                <a:spLocks noChangeArrowheads="1"/>
              </p:cNvSpPr>
              <p:nvPr/>
            </p:nvSpPr>
            <p:spPr bwMode="auto">
              <a:xfrm>
                <a:off x="2262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44" name="Rectangle 504"/>
              <p:cNvSpPr>
                <a:spLocks noChangeArrowheads="1"/>
              </p:cNvSpPr>
              <p:nvPr/>
            </p:nvSpPr>
            <p:spPr bwMode="auto">
              <a:xfrm>
                <a:off x="2264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45" name="Rectangle 505"/>
              <p:cNvSpPr>
                <a:spLocks noChangeArrowheads="1"/>
              </p:cNvSpPr>
              <p:nvPr/>
            </p:nvSpPr>
            <p:spPr bwMode="auto">
              <a:xfrm>
                <a:off x="2266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46" name="Rectangle 506"/>
              <p:cNvSpPr>
                <a:spLocks noChangeArrowheads="1"/>
              </p:cNvSpPr>
              <p:nvPr/>
            </p:nvSpPr>
            <p:spPr bwMode="auto">
              <a:xfrm>
                <a:off x="2268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47" name="Rectangle 507"/>
              <p:cNvSpPr>
                <a:spLocks noChangeArrowheads="1"/>
              </p:cNvSpPr>
              <p:nvPr/>
            </p:nvSpPr>
            <p:spPr bwMode="auto">
              <a:xfrm>
                <a:off x="2270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48" name="Rectangle 508"/>
              <p:cNvSpPr>
                <a:spLocks noChangeArrowheads="1"/>
              </p:cNvSpPr>
              <p:nvPr/>
            </p:nvSpPr>
            <p:spPr bwMode="auto">
              <a:xfrm>
                <a:off x="2272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49" name="Rectangle 509"/>
              <p:cNvSpPr>
                <a:spLocks noChangeArrowheads="1"/>
              </p:cNvSpPr>
              <p:nvPr/>
            </p:nvSpPr>
            <p:spPr bwMode="auto">
              <a:xfrm>
                <a:off x="2274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50" name="Rectangle 510"/>
              <p:cNvSpPr>
                <a:spLocks noChangeArrowheads="1"/>
              </p:cNvSpPr>
              <p:nvPr/>
            </p:nvSpPr>
            <p:spPr bwMode="auto">
              <a:xfrm>
                <a:off x="2276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51" name="Rectangle 511"/>
              <p:cNvSpPr>
                <a:spLocks noChangeArrowheads="1"/>
              </p:cNvSpPr>
              <p:nvPr/>
            </p:nvSpPr>
            <p:spPr bwMode="auto">
              <a:xfrm>
                <a:off x="2278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52" name="Rectangle 512"/>
              <p:cNvSpPr>
                <a:spLocks noChangeArrowheads="1"/>
              </p:cNvSpPr>
              <p:nvPr/>
            </p:nvSpPr>
            <p:spPr bwMode="auto">
              <a:xfrm>
                <a:off x="2280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53" name="Rectangle 513"/>
              <p:cNvSpPr>
                <a:spLocks noChangeArrowheads="1"/>
              </p:cNvSpPr>
              <p:nvPr/>
            </p:nvSpPr>
            <p:spPr bwMode="auto">
              <a:xfrm>
                <a:off x="2282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54" name="Rectangle 514"/>
              <p:cNvSpPr>
                <a:spLocks noChangeArrowheads="1"/>
              </p:cNvSpPr>
              <p:nvPr/>
            </p:nvSpPr>
            <p:spPr bwMode="auto">
              <a:xfrm>
                <a:off x="2284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55" name="Rectangle 515"/>
              <p:cNvSpPr>
                <a:spLocks noChangeArrowheads="1"/>
              </p:cNvSpPr>
              <p:nvPr/>
            </p:nvSpPr>
            <p:spPr bwMode="auto">
              <a:xfrm>
                <a:off x="2286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56" name="Rectangle 516"/>
              <p:cNvSpPr>
                <a:spLocks noChangeArrowheads="1"/>
              </p:cNvSpPr>
              <p:nvPr/>
            </p:nvSpPr>
            <p:spPr bwMode="auto">
              <a:xfrm>
                <a:off x="2288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57" name="Rectangle 517"/>
              <p:cNvSpPr>
                <a:spLocks noChangeArrowheads="1"/>
              </p:cNvSpPr>
              <p:nvPr/>
            </p:nvSpPr>
            <p:spPr bwMode="auto">
              <a:xfrm>
                <a:off x="2290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58" name="Rectangle 518"/>
              <p:cNvSpPr>
                <a:spLocks noChangeArrowheads="1"/>
              </p:cNvSpPr>
              <p:nvPr/>
            </p:nvSpPr>
            <p:spPr bwMode="auto">
              <a:xfrm>
                <a:off x="2292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59" name="Rectangle 519"/>
              <p:cNvSpPr>
                <a:spLocks noChangeArrowheads="1"/>
              </p:cNvSpPr>
              <p:nvPr/>
            </p:nvSpPr>
            <p:spPr bwMode="auto">
              <a:xfrm>
                <a:off x="2294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60" name="Rectangle 520"/>
              <p:cNvSpPr>
                <a:spLocks noChangeArrowheads="1"/>
              </p:cNvSpPr>
              <p:nvPr/>
            </p:nvSpPr>
            <p:spPr bwMode="auto">
              <a:xfrm>
                <a:off x="2296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61" name="Rectangle 521"/>
              <p:cNvSpPr>
                <a:spLocks noChangeArrowheads="1"/>
              </p:cNvSpPr>
              <p:nvPr/>
            </p:nvSpPr>
            <p:spPr bwMode="auto">
              <a:xfrm>
                <a:off x="2298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62" name="Rectangle 522"/>
              <p:cNvSpPr>
                <a:spLocks noChangeArrowheads="1"/>
              </p:cNvSpPr>
              <p:nvPr/>
            </p:nvSpPr>
            <p:spPr bwMode="auto">
              <a:xfrm>
                <a:off x="2300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63" name="Rectangle 523"/>
              <p:cNvSpPr>
                <a:spLocks noChangeArrowheads="1"/>
              </p:cNvSpPr>
              <p:nvPr/>
            </p:nvSpPr>
            <p:spPr bwMode="auto">
              <a:xfrm>
                <a:off x="2302" y="3562"/>
                <a:ext cx="3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64" name="Rectangle 524"/>
              <p:cNvSpPr>
                <a:spLocks noChangeArrowheads="1"/>
              </p:cNvSpPr>
              <p:nvPr/>
            </p:nvSpPr>
            <p:spPr bwMode="auto">
              <a:xfrm>
                <a:off x="2305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65" name="Rectangle 525"/>
              <p:cNvSpPr>
                <a:spLocks noChangeArrowheads="1"/>
              </p:cNvSpPr>
              <p:nvPr/>
            </p:nvSpPr>
            <p:spPr bwMode="auto">
              <a:xfrm>
                <a:off x="2307" y="3562"/>
                <a:ext cx="1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66" name="Freeform 526"/>
              <p:cNvSpPr>
                <a:spLocks/>
              </p:cNvSpPr>
              <p:nvPr/>
            </p:nvSpPr>
            <p:spPr bwMode="auto">
              <a:xfrm>
                <a:off x="2256" y="3562"/>
                <a:ext cx="51" cy="249"/>
              </a:xfrm>
              <a:custGeom>
                <a:avLst/>
                <a:gdLst>
                  <a:gd name="T0" fmla="*/ 0 w 51"/>
                  <a:gd name="T1" fmla="*/ 499 h 499"/>
                  <a:gd name="T2" fmla="*/ 12 w 51"/>
                  <a:gd name="T3" fmla="*/ 0 h 499"/>
                  <a:gd name="T4" fmla="*/ 37 w 51"/>
                  <a:gd name="T5" fmla="*/ 0 h 499"/>
                  <a:gd name="T6" fmla="*/ 51 w 51"/>
                  <a:gd name="T7" fmla="*/ 499 h 499"/>
                  <a:gd name="T8" fmla="*/ 0 w 51"/>
                  <a:gd name="T9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9">
                    <a:moveTo>
                      <a:pt x="0" y="499"/>
                    </a:moveTo>
                    <a:lnTo>
                      <a:pt x="12" y="0"/>
                    </a:lnTo>
                    <a:lnTo>
                      <a:pt x="37" y="0"/>
                    </a:lnTo>
                    <a:lnTo>
                      <a:pt x="51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77777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67" name="Freeform 527"/>
              <p:cNvSpPr>
                <a:spLocks/>
              </p:cNvSpPr>
              <p:nvPr/>
            </p:nvSpPr>
            <p:spPr bwMode="auto">
              <a:xfrm>
                <a:off x="2256" y="3562"/>
                <a:ext cx="51" cy="249"/>
              </a:xfrm>
              <a:custGeom>
                <a:avLst/>
                <a:gdLst>
                  <a:gd name="T0" fmla="*/ 0 w 51"/>
                  <a:gd name="T1" fmla="*/ 499 h 499"/>
                  <a:gd name="T2" fmla="*/ 12 w 51"/>
                  <a:gd name="T3" fmla="*/ 0 h 499"/>
                  <a:gd name="T4" fmla="*/ 37 w 51"/>
                  <a:gd name="T5" fmla="*/ 0 h 499"/>
                  <a:gd name="T6" fmla="*/ 51 w 51"/>
                  <a:gd name="T7" fmla="*/ 499 h 499"/>
                  <a:gd name="T8" fmla="*/ 0 w 51"/>
                  <a:gd name="T9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99">
                    <a:moveTo>
                      <a:pt x="0" y="499"/>
                    </a:moveTo>
                    <a:lnTo>
                      <a:pt x="12" y="0"/>
                    </a:lnTo>
                    <a:lnTo>
                      <a:pt x="37" y="0"/>
                    </a:lnTo>
                    <a:lnTo>
                      <a:pt x="51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68" name="Rectangle 528"/>
              <p:cNvSpPr>
                <a:spLocks noChangeArrowheads="1"/>
              </p:cNvSpPr>
              <p:nvPr/>
            </p:nvSpPr>
            <p:spPr bwMode="auto">
              <a:xfrm>
                <a:off x="2256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69" name="Rectangle 529"/>
              <p:cNvSpPr>
                <a:spLocks noChangeArrowheads="1"/>
              </p:cNvSpPr>
              <p:nvPr/>
            </p:nvSpPr>
            <p:spPr bwMode="auto">
              <a:xfrm>
                <a:off x="2258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70" name="Rectangle 530"/>
              <p:cNvSpPr>
                <a:spLocks noChangeArrowheads="1"/>
              </p:cNvSpPr>
              <p:nvPr/>
            </p:nvSpPr>
            <p:spPr bwMode="auto">
              <a:xfrm>
                <a:off x="2260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71" name="Rectangle 531"/>
              <p:cNvSpPr>
                <a:spLocks noChangeArrowheads="1"/>
              </p:cNvSpPr>
              <p:nvPr/>
            </p:nvSpPr>
            <p:spPr bwMode="auto">
              <a:xfrm>
                <a:off x="2262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72" name="Rectangle 532"/>
              <p:cNvSpPr>
                <a:spLocks noChangeArrowheads="1"/>
              </p:cNvSpPr>
              <p:nvPr/>
            </p:nvSpPr>
            <p:spPr bwMode="auto">
              <a:xfrm>
                <a:off x="2264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73" name="Rectangle 533"/>
              <p:cNvSpPr>
                <a:spLocks noChangeArrowheads="1"/>
              </p:cNvSpPr>
              <p:nvPr/>
            </p:nvSpPr>
            <p:spPr bwMode="auto">
              <a:xfrm>
                <a:off x="2266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74" name="Rectangle 534"/>
              <p:cNvSpPr>
                <a:spLocks noChangeArrowheads="1"/>
              </p:cNvSpPr>
              <p:nvPr/>
            </p:nvSpPr>
            <p:spPr bwMode="auto">
              <a:xfrm>
                <a:off x="2268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75" name="Rectangle 535"/>
              <p:cNvSpPr>
                <a:spLocks noChangeArrowheads="1"/>
              </p:cNvSpPr>
              <p:nvPr/>
            </p:nvSpPr>
            <p:spPr bwMode="auto">
              <a:xfrm>
                <a:off x="2270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76" name="Rectangle 536"/>
              <p:cNvSpPr>
                <a:spLocks noChangeArrowheads="1"/>
              </p:cNvSpPr>
              <p:nvPr/>
            </p:nvSpPr>
            <p:spPr bwMode="auto">
              <a:xfrm>
                <a:off x="2272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77" name="Rectangle 537"/>
              <p:cNvSpPr>
                <a:spLocks noChangeArrowheads="1"/>
              </p:cNvSpPr>
              <p:nvPr/>
            </p:nvSpPr>
            <p:spPr bwMode="auto">
              <a:xfrm>
                <a:off x="2274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78" name="Rectangle 538"/>
              <p:cNvSpPr>
                <a:spLocks noChangeArrowheads="1"/>
              </p:cNvSpPr>
              <p:nvPr/>
            </p:nvSpPr>
            <p:spPr bwMode="auto">
              <a:xfrm>
                <a:off x="2276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79" name="Rectangle 539"/>
              <p:cNvSpPr>
                <a:spLocks noChangeArrowheads="1"/>
              </p:cNvSpPr>
              <p:nvPr/>
            </p:nvSpPr>
            <p:spPr bwMode="auto">
              <a:xfrm>
                <a:off x="2278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80" name="Rectangle 540"/>
              <p:cNvSpPr>
                <a:spLocks noChangeArrowheads="1"/>
              </p:cNvSpPr>
              <p:nvPr/>
            </p:nvSpPr>
            <p:spPr bwMode="auto">
              <a:xfrm>
                <a:off x="2280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81" name="Rectangle 541"/>
              <p:cNvSpPr>
                <a:spLocks noChangeArrowheads="1"/>
              </p:cNvSpPr>
              <p:nvPr/>
            </p:nvSpPr>
            <p:spPr bwMode="auto">
              <a:xfrm>
                <a:off x="2282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82" name="Rectangle 542"/>
              <p:cNvSpPr>
                <a:spLocks noChangeArrowheads="1"/>
              </p:cNvSpPr>
              <p:nvPr/>
            </p:nvSpPr>
            <p:spPr bwMode="auto">
              <a:xfrm>
                <a:off x="2284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83" name="Rectangle 543"/>
              <p:cNvSpPr>
                <a:spLocks noChangeArrowheads="1"/>
              </p:cNvSpPr>
              <p:nvPr/>
            </p:nvSpPr>
            <p:spPr bwMode="auto">
              <a:xfrm>
                <a:off x="2286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84" name="Rectangle 544"/>
              <p:cNvSpPr>
                <a:spLocks noChangeArrowheads="1"/>
              </p:cNvSpPr>
              <p:nvPr/>
            </p:nvSpPr>
            <p:spPr bwMode="auto">
              <a:xfrm>
                <a:off x="2288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85" name="Rectangle 545"/>
              <p:cNvSpPr>
                <a:spLocks noChangeArrowheads="1"/>
              </p:cNvSpPr>
              <p:nvPr/>
            </p:nvSpPr>
            <p:spPr bwMode="auto">
              <a:xfrm>
                <a:off x="2290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86" name="Rectangle 546"/>
              <p:cNvSpPr>
                <a:spLocks noChangeArrowheads="1"/>
              </p:cNvSpPr>
              <p:nvPr/>
            </p:nvSpPr>
            <p:spPr bwMode="auto">
              <a:xfrm>
                <a:off x="2292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87" name="Rectangle 547"/>
              <p:cNvSpPr>
                <a:spLocks noChangeArrowheads="1"/>
              </p:cNvSpPr>
              <p:nvPr/>
            </p:nvSpPr>
            <p:spPr bwMode="auto">
              <a:xfrm>
                <a:off x="2294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88" name="Rectangle 548"/>
              <p:cNvSpPr>
                <a:spLocks noChangeArrowheads="1"/>
              </p:cNvSpPr>
              <p:nvPr/>
            </p:nvSpPr>
            <p:spPr bwMode="auto">
              <a:xfrm>
                <a:off x="2296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89" name="Rectangle 549"/>
              <p:cNvSpPr>
                <a:spLocks noChangeArrowheads="1"/>
              </p:cNvSpPr>
              <p:nvPr/>
            </p:nvSpPr>
            <p:spPr bwMode="auto">
              <a:xfrm>
                <a:off x="2298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90" name="Rectangle 550"/>
              <p:cNvSpPr>
                <a:spLocks noChangeArrowheads="1"/>
              </p:cNvSpPr>
              <p:nvPr/>
            </p:nvSpPr>
            <p:spPr bwMode="auto">
              <a:xfrm>
                <a:off x="2300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91" name="Rectangle 551"/>
              <p:cNvSpPr>
                <a:spLocks noChangeArrowheads="1"/>
              </p:cNvSpPr>
              <p:nvPr/>
            </p:nvSpPr>
            <p:spPr bwMode="auto">
              <a:xfrm>
                <a:off x="2302" y="3562"/>
                <a:ext cx="3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92" name="Rectangle 552"/>
              <p:cNvSpPr>
                <a:spLocks noChangeArrowheads="1"/>
              </p:cNvSpPr>
              <p:nvPr/>
            </p:nvSpPr>
            <p:spPr bwMode="auto">
              <a:xfrm>
                <a:off x="2305" y="3562"/>
                <a:ext cx="2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6393" name="Rectangle 553"/>
              <p:cNvSpPr>
                <a:spLocks noChangeArrowheads="1"/>
              </p:cNvSpPr>
              <p:nvPr/>
            </p:nvSpPr>
            <p:spPr bwMode="auto">
              <a:xfrm>
                <a:off x="2307" y="3562"/>
                <a:ext cx="1" cy="250"/>
              </a:xfrm>
              <a:prstGeom prst="rect">
                <a:avLst/>
              </a:pr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316394" name="Freeform 554"/>
            <p:cNvSpPr>
              <a:spLocks/>
            </p:cNvSpPr>
            <p:nvPr/>
          </p:nvSpPr>
          <p:spPr bwMode="auto">
            <a:xfrm>
              <a:off x="2256" y="3541"/>
              <a:ext cx="51" cy="249"/>
            </a:xfrm>
            <a:custGeom>
              <a:avLst/>
              <a:gdLst>
                <a:gd name="T0" fmla="*/ 0 w 51"/>
                <a:gd name="T1" fmla="*/ 499 h 499"/>
                <a:gd name="T2" fmla="*/ 12 w 51"/>
                <a:gd name="T3" fmla="*/ 0 h 499"/>
                <a:gd name="T4" fmla="*/ 37 w 51"/>
                <a:gd name="T5" fmla="*/ 0 h 499"/>
                <a:gd name="T6" fmla="*/ 51 w 51"/>
                <a:gd name="T7" fmla="*/ 499 h 499"/>
                <a:gd name="T8" fmla="*/ 0 w 51"/>
                <a:gd name="T9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99">
                  <a:moveTo>
                    <a:pt x="0" y="499"/>
                  </a:moveTo>
                  <a:lnTo>
                    <a:pt x="12" y="0"/>
                  </a:lnTo>
                  <a:lnTo>
                    <a:pt x="37" y="0"/>
                  </a:lnTo>
                  <a:lnTo>
                    <a:pt x="51" y="499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777777"/>
            </a:solidFill>
            <a:ln w="1270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16395" name="Rectangle 555"/>
          <p:cNvSpPr>
            <a:spLocks noChangeArrowheads="1"/>
          </p:cNvSpPr>
          <p:nvPr/>
        </p:nvSpPr>
        <p:spPr bwMode="auto">
          <a:xfrm>
            <a:off x="1712913" y="5780088"/>
            <a:ext cx="450850" cy="1587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16396" name="Line 556"/>
          <p:cNvSpPr>
            <a:spLocks noChangeShapeType="1"/>
          </p:cNvSpPr>
          <p:nvPr/>
        </p:nvSpPr>
        <p:spPr bwMode="auto">
          <a:xfrm flipV="1">
            <a:off x="2054225" y="4278313"/>
            <a:ext cx="1588" cy="423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316397" name="Text Box 557"/>
          <p:cNvSpPr txBox="1">
            <a:spLocks noChangeArrowheads="1"/>
          </p:cNvSpPr>
          <p:nvPr/>
        </p:nvSpPr>
        <p:spPr bwMode="auto">
          <a:xfrm>
            <a:off x="289956" y="819151"/>
            <a:ext cx="850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s-ES" sz="1800" b="0" dirty="0">
                <a:solidFill>
                  <a:srgbClr val="FF0000"/>
                </a:solidFill>
              </a:rPr>
              <a:t>Acceso oportuno a la información crítica para Planificación, Ingeniería y Operación</a:t>
            </a:r>
          </a:p>
        </p:txBody>
      </p:sp>
      <p:sp>
        <p:nvSpPr>
          <p:cNvPr id="1316398" name="Rectangle 558"/>
          <p:cNvSpPr>
            <a:spLocks noChangeArrowheads="1"/>
          </p:cNvSpPr>
          <p:nvPr/>
        </p:nvSpPr>
        <p:spPr bwMode="auto">
          <a:xfrm>
            <a:off x="1190625" y="1941513"/>
            <a:ext cx="574675" cy="242887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wrap="none" lIns="91415" tIns="45708" rIns="91415" bIns="45708" anchor="ctr"/>
          <a:lstStyle/>
          <a:p>
            <a:pPr defTabSz="912813"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  <a:latin typeface="Arial Narrow" pitchFamily="34" charset="0"/>
              </a:rPr>
              <a:t>EMS</a:t>
            </a:r>
          </a:p>
        </p:txBody>
      </p:sp>
      <p:sp>
        <p:nvSpPr>
          <p:cNvPr id="1316399" name="Cloud"/>
          <p:cNvSpPr>
            <a:spLocks noChangeAspect="1" noEditPoints="1" noChangeArrowheads="1"/>
          </p:cNvSpPr>
          <p:nvPr/>
        </p:nvSpPr>
        <p:spPr bwMode="auto">
          <a:xfrm rot="5400000" flipV="1">
            <a:off x="4090987" y="892176"/>
            <a:ext cx="536575" cy="6394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8080"/>
                  </a:outerShdw>
                </a:effectLst>
              </a14:hiddenEffects>
            </a:ext>
          </a:extLst>
        </p:spPr>
        <p:txBody>
          <a:bodyPr vert="eaVert" lIns="91415" tIns="45708" rIns="91415" bIns="45708"/>
          <a:lstStyle/>
          <a:p>
            <a:pPr defTabSz="912813">
              <a:spcBef>
                <a:spcPct val="25000"/>
              </a:spcBef>
            </a:pPr>
            <a:r>
              <a:rPr lang="en-US" sz="1600">
                <a:solidFill>
                  <a:srgbClr val="000066"/>
                </a:solidFill>
              </a:rPr>
              <a:t>Communications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100306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Data Transfer Protocols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sz="2400"/>
              <a:t>Data transfer protocols can only do read/writes to a database.</a:t>
            </a:r>
          </a:p>
          <a:p>
            <a:r>
              <a:rPr lang="en-US" altLang="en-US" sz="2400"/>
              <a:t>Poll for </a:t>
            </a:r>
            <a:r>
              <a:rPr lang="en-US" altLang="en-US" sz="2400">
                <a:solidFill>
                  <a:srgbClr val="FF3300"/>
                </a:solidFill>
              </a:rPr>
              <a:t>data type aaa</a:t>
            </a:r>
            <a:r>
              <a:rPr lang="en-US" altLang="en-US" sz="2400"/>
              <a:t> from </a:t>
            </a:r>
            <a:r>
              <a:rPr lang="en-US" altLang="en-US" sz="2400">
                <a:solidFill>
                  <a:srgbClr val="FF3300"/>
                </a:solidFill>
              </a:rPr>
              <a:t>address xxx to yyy</a:t>
            </a:r>
          </a:p>
          <a:p>
            <a:r>
              <a:rPr lang="en-US" altLang="en-US" sz="2400"/>
              <a:t>Provides the illusion of real time data by copying a database over as fast a possible.</a:t>
            </a:r>
          </a:p>
          <a:p>
            <a:r>
              <a:rPr lang="en-US" altLang="en-US" sz="2400"/>
              <a:t>No concept of change data.  Inefficient </a:t>
            </a:r>
            <a:r>
              <a:rPr lang="en-US" altLang="en-US" sz="2400">
                <a:solidFill>
                  <a:srgbClr val="FF3300"/>
                </a:solidFill>
              </a:rPr>
              <a:t>Information Throughput.</a:t>
            </a:r>
          </a:p>
        </p:txBody>
      </p:sp>
      <p:graphicFrame>
        <p:nvGraphicFramePr>
          <p:cNvPr id="4098" name="Object 2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5484813" y="1752600"/>
          <a:ext cx="3659187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VISIO" r:id="rId3" imgW="2881080" imgH="3224160" progId="Visio.Drawing.4">
                  <p:embed/>
                </p:oleObj>
              </mc:Choice>
              <mc:Fallback>
                <p:oleObj name="VISIO" r:id="rId3" imgW="2881080" imgH="3224160" progId="Visio.Drawing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1752600"/>
                        <a:ext cx="3659187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001115"/>
      </p:ext>
    </p:extLst>
  </p:cSld>
  <p:clrMapOvr>
    <a:masterClrMapping/>
  </p:clrMapOvr>
  <p:transition spd="slow">
    <p:pull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/>
              <a:t>Data Transfer Protocol Math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en-US" sz="2400"/>
              <a:t>Status Poll ~8 bytes</a:t>
            </a:r>
          </a:p>
          <a:p>
            <a:r>
              <a:rPr lang="en-US" altLang="en-US" sz="2400"/>
              <a:t>Status response ~20 bytes</a:t>
            </a:r>
          </a:p>
          <a:p>
            <a:r>
              <a:rPr lang="en-US" altLang="en-US" sz="2400"/>
              <a:t>Analog Poll ~8 bytes</a:t>
            </a:r>
          </a:p>
          <a:p>
            <a:r>
              <a:rPr lang="en-US" altLang="en-US" sz="2400"/>
              <a:t>Analog Response ~70 bytes</a:t>
            </a:r>
          </a:p>
          <a:p>
            <a:r>
              <a:rPr lang="en-US" altLang="en-US" sz="2400"/>
              <a:t>Accumulator Poll (32 bit, 2 registers) ~70 bytes</a:t>
            </a:r>
          </a:p>
          <a:p>
            <a:r>
              <a:rPr lang="en-US" altLang="en-US" sz="2400"/>
              <a:t>Estimate 500ms for each poll/response</a:t>
            </a:r>
          </a:p>
          <a:p>
            <a:r>
              <a:rPr lang="en-US" altLang="en-US" sz="2400"/>
              <a:t>More points, More time/polls</a:t>
            </a:r>
          </a:p>
        </p:txBody>
      </p:sp>
      <p:graphicFrame>
        <p:nvGraphicFramePr>
          <p:cNvPr id="5122" name="Object 2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5476875" y="1752600"/>
          <a:ext cx="366712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VISIO" r:id="rId3" imgW="2881080" imgH="3224160" progId="Visio.Drawing.4">
                  <p:embed/>
                </p:oleObj>
              </mc:Choice>
              <mc:Fallback>
                <p:oleObj name="VISIO" r:id="rId3" imgW="2881080" imgH="3224160" progId="Visio.Drawing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752600"/>
                        <a:ext cx="3667125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352733"/>
      </p:ext>
    </p:extLst>
  </p:cSld>
  <p:clrMapOvr>
    <a:masterClrMapping/>
  </p:clrMapOvr>
  <p:transition>
    <p:pull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Data Transfer Protocols Limitations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66875"/>
            <a:ext cx="7948613" cy="4200525"/>
          </a:xfrm>
          <a:noFill/>
        </p:spPr>
        <p:txBody>
          <a:bodyPr>
            <a:normAutofit lnSpcReduction="10000"/>
          </a:bodyPr>
          <a:lstStyle/>
          <a:p>
            <a:r>
              <a:rPr lang="en-US" altLang="en-US"/>
              <a:t>Basically put Data Transfer protocols like Modbus cannot tell time</a:t>
            </a:r>
          </a:p>
          <a:p>
            <a:pPr lvl="1"/>
            <a:r>
              <a:rPr lang="en-US" altLang="en-US"/>
              <a:t>No Change Data, unable to differentiate data has changed  since </a:t>
            </a:r>
            <a:r>
              <a:rPr lang="en-US" altLang="en-US">
                <a:solidFill>
                  <a:srgbClr val="FF3300"/>
                </a:solidFill>
              </a:rPr>
              <a:t>TIME</a:t>
            </a:r>
            <a:r>
              <a:rPr lang="en-US" altLang="en-US"/>
              <a:t> of last poll</a:t>
            </a:r>
          </a:p>
          <a:p>
            <a:pPr lvl="1"/>
            <a:r>
              <a:rPr lang="en-US" altLang="en-US"/>
              <a:t>No </a:t>
            </a:r>
            <a:r>
              <a:rPr lang="en-US" altLang="en-US">
                <a:solidFill>
                  <a:srgbClr val="FF3300"/>
                </a:solidFill>
              </a:rPr>
              <a:t>TIME</a:t>
            </a:r>
            <a:r>
              <a:rPr lang="en-US" altLang="en-US"/>
              <a:t> Tagged data objects (1 ms SOE info)</a:t>
            </a:r>
          </a:p>
          <a:p>
            <a:pPr lvl="1"/>
            <a:r>
              <a:rPr lang="en-US" altLang="en-US"/>
              <a:t>No </a:t>
            </a:r>
            <a:r>
              <a:rPr lang="en-US" altLang="en-US">
                <a:solidFill>
                  <a:srgbClr val="FF3300"/>
                </a:solidFill>
              </a:rPr>
              <a:t>TIMED</a:t>
            </a:r>
            <a:r>
              <a:rPr lang="en-US" altLang="en-US"/>
              <a:t> Control Commands (500ms Pulse, Trip/Close, or Freeze/Read) </a:t>
            </a:r>
          </a:p>
          <a:p>
            <a:pPr lvl="1"/>
            <a:r>
              <a:rPr lang="en-US" altLang="en-US"/>
              <a:t>No Select, Check, Operate controls where points is only armed for</a:t>
            </a:r>
            <a:r>
              <a:rPr lang="en-US" altLang="en-US">
                <a:solidFill>
                  <a:srgbClr val="FF3300"/>
                </a:solidFill>
              </a:rPr>
              <a:t> TIME</a:t>
            </a:r>
            <a:r>
              <a:rPr lang="en-US" altLang="en-US"/>
              <a:t> period</a:t>
            </a:r>
          </a:p>
          <a:p>
            <a:pPr lvl="1"/>
            <a:r>
              <a:rPr lang="en-US" altLang="en-US"/>
              <a:t>No global </a:t>
            </a:r>
            <a:r>
              <a:rPr lang="en-US" altLang="en-US">
                <a:solidFill>
                  <a:srgbClr val="FF3300"/>
                </a:solidFill>
              </a:rPr>
              <a:t>TIME</a:t>
            </a:r>
            <a:r>
              <a:rPr lang="en-US" altLang="en-US"/>
              <a:t> synchronization</a:t>
            </a:r>
          </a:p>
          <a:p>
            <a:pPr lvl="1"/>
            <a:r>
              <a:rPr lang="en-US" altLang="en-US"/>
              <a:t>Only deals with 1 data type at a </a:t>
            </a:r>
            <a:r>
              <a:rPr lang="en-US" altLang="en-US">
                <a:solidFill>
                  <a:srgbClr val="FF33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1389961"/>
      </p:ext>
    </p:extLst>
  </p:cSld>
  <p:clrMapOvr>
    <a:masterClrMapping/>
  </p:clrMapOvr>
  <p:transition>
    <p:pull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altLang="en-US"/>
              <a:t>Traditional SCADA Protocols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412875"/>
            <a:ext cx="3832225" cy="4648200"/>
          </a:xfrm>
          <a:noFill/>
        </p:spPr>
        <p:txBody>
          <a:bodyPr/>
          <a:lstStyle/>
          <a:p>
            <a:r>
              <a:rPr lang="en-US" altLang="en-US" sz="2400"/>
              <a:t>Most capable of advanced SCADA functions such as</a:t>
            </a:r>
          </a:p>
          <a:p>
            <a:pPr lvl="1"/>
            <a:r>
              <a:rPr lang="en-US" altLang="en-US" sz="2200"/>
              <a:t>Change of State polls</a:t>
            </a:r>
          </a:p>
          <a:p>
            <a:pPr lvl="1"/>
            <a:r>
              <a:rPr lang="en-US" altLang="en-US" sz="2200"/>
              <a:t>SOE polls</a:t>
            </a:r>
          </a:p>
          <a:p>
            <a:pPr lvl="1"/>
            <a:r>
              <a:rPr lang="en-US" altLang="en-US" sz="2200"/>
              <a:t>Analog change data</a:t>
            </a:r>
          </a:p>
          <a:p>
            <a:pPr lvl="1"/>
            <a:r>
              <a:rPr lang="en-US" altLang="en-US" sz="2200"/>
              <a:t>Time Synchronization</a:t>
            </a:r>
          </a:p>
          <a:p>
            <a:pPr lvl="1"/>
            <a:r>
              <a:rPr lang="en-US" altLang="en-US" sz="2200"/>
              <a:t>Accumulator Freeze</a:t>
            </a:r>
          </a:p>
          <a:p>
            <a:pPr lvl="1"/>
            <a:r>
              <a:rPr lang="en-US" altLang="en-US" sz="2200"/>
              <a:t>Select Before Operate Controls</a:t>
            </a:r>
          </a:p>
          <a:p>
            <a:r>
              <a:rPr lang="en-US" altLang="en-US" sz="2400"/>
              <a:t>Still polled one data type at a </a:t>
            </a:r>
            <a:r>
              <a:rPr lang="en-US" altLang="en-US" sz="2400">
                <a:solidFill>
                  <a:srgbClr val="FF3300"/>
                </a:solidFill>
              </a:rPr>
              <a:t>time</a:t>
            </a:r>
          </a:p>
        </p:txBody>
      </p:sp>
      <p:graphicFrame>
        <p:nvGraphicFramePr>
          <p:cNvPr id="6146" name="Object 2"/>
          <p:cNvGraphicFramePr>
            <a:graphicFrameLocks noGrp="1"/>
          </p:cNvGraphicFramePr>
          <p:nvPr>
            <p:ph type="clipArt" sz="half" idx="2"/>
          </p:nvPr>
        </p:nvGraphicFramePr>
        <p:xfrm>
          <a:off x="4932363" y="1484313"/>
          <a:ext cx="3284537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VISIO" r:id="rId3" imgW="2881080" imgH="3338280" progId="Visio.Drawing.4">
                  <p:embed/>
                </p:oleObj>
              </mc:Choice>
              <mc:Fallback>
                <p:oleObj name="VISIO" r:id="rId3" imgW="2881080" imgH="3338280" progId="Visio.Drawing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484313"/>
                        <a:ext cx="3284537" cy="461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89869"/>
      </p:ext>
    </p:extLst>
  </p:cSld>
  <p:clrMapOvr>
    <a:masterClrMapping/>
  </p:clrMapOvr>
  <p:transition spd="slow">
    <p:pull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DNP Polling - Class Polls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412875"/>
            <a:ext cx="4143375" cy="4648200"/>
          </a:xfrm>
          <a:noFill/>
        </p:spPr>
        <p:txBody>
          <a:bodyPr/>
          <a:lstStyle/>
          <a:p>
            <a:r>
              <a:rPr lang="en-US" altLang="en-US" sz="2400"/>
              <a:t>DNP Integrity Poll</a:t>
            </a:r>
          </a:p>
          <a:p>
            <a:pPr lvl="1"/>
            <a:r>
              <a:rPr lang="en-US" altLang="en-US" sz="2200"/>
              <a:t>returns </a:t>
            </a:r>
            <a:r>
              <a:rPr lang="en-US" altLang="en-US" sz="2200">
                <a:solidFill>
                  <a:srgbClr val="FF3300"/>
                </a:solidFill>
              </a:rPr>
              <a:t>all data</a:t>
            </a:r>
            <a:r>
              <a:rPr lang="en-US" altLang="en-US" sz="2200"/>
              <a:t> of </a:t>
            </a:r>
            <a:r>
              <a:rPr lang="en-US" altLang="en-US" sz="2200">
                <a:solidFill>
                  <a:srgbClr val="FF3300"/>
                </a:solidFill>
              </a:rPr>
              <a:t>all data types </a:t>
            </a:r>
            <a:r>
              <a:rPr lang="en-US" altLang="en-US" sz="2200"/>
              <a:t>in</a:t>
            </a:r>
            <a:r>
              <a:rPr lang="en-US" altLang="en-US" sz="2200">
                <a:solidFill>
                  <a:srgbClr val="FF3300"/>
                </a:solidFill>
              </a:rPr>
              <a:t> 1 poll/response</a:t>
            </a:r>
          </a:p>
          <a:p>
            <a:r>
              <a:rPr lang="en-US" altLang="en-US" sz="2400"/>
              <a:t>DNP Event Class Polls</a:t>
            </a:r>
          </a:p>
          <a:p>
            <a:pPr lvl="1"/>
            <a:r>
              <a:rPr lang="en-US" altLang="en-US" sz="2000"/>
              <a:t>3 categories of Event Classes (1, 2 or 3)</a:t>
            </a:r>
          </a:p>
          <a:p>
            <a:pPr lvl="1"/>
            <a:r>
              <a:rPr lang="en-US" altLang="en-US" sz="2000"/>
              <a:t>various DNP objects can generate events (similar to change data)</a:t>
            </a:r>
          </a:p>
          <a:p>
            <a:pPr lvl="1"/>
            <a:r>
              <a:rPr lang="en-US" altLang="en-US" sz="2000"/>
              <a:t>example of an Events could be a Status Change or Analog Deadband Change</a:t>
            </a:r>
          </a:p>
        </p:txBody>
      </p:sp>
      <p:graphicFrame>
        <p:nvGraphicFramePr>
          <p:cNvPr id="7170" name="Object 2"/>
          <p:cNvGraphicFramePr>
            <a:graphicFrameLocks noGrp="1"/>
          </p:cNvGraphicFramePr>
          <p:nvPr>
            <p:ph type="clipArt" sz="half" idx="2"/>
          </p:nvPr>
        </p:nvGraphicFramePr>
        <p:xfrm>
          <a:off x="5119688" y="1752600"/>
          <a:ext cx="35337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VISIO" r:id="rId3" imgW="2881080" imgH="3338280" progId="Visio.Drawing.4">
                  <p:embed/>
                </p:oleObj>
              </mc:Choice>
              <mc:Fallback>
                <p:oleObj name="VISIO" r:id="rId3" imgW="2881080" imgH="3338280" progId="Visio.Drawing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1752600"/>
                        <a:ext cx="35337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64490"/>
      </p:ext>
    </p:extLst>
  </p:cSld>
  <p:clrMapOvr>
    <a:masterClrMapping/>
  </p:clrMapOvr>
  <p:transition spd="slow">
    <p:pull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DNP 3.0 Communications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DNP is capable to meet the Quick Response Times requirements as is do more with each poll/response transaction</a:t>
            </a:r>
          </a:p>
          <a:p>
            <a:pPr lvl="1"/>
            <a:r>
              <a:rPr lang="en-US" altLang="en-US"/>
              <a:t>Can transfers Event Information not simply data.</a:t>
            </a:r>
          </a:p>
          <a:p>
            <a:pPr lvl="1"/>
            <a:r>
              <a:rPr lang="en-US" altLang="en-US"/>
              <a:t>Perform multiple commands and return multiple data types in 1 message</a:t>
            </a:r>
          </a:p>
          <a:p>
            <a:pPr lvl="1"/>
            <a:r>
              <a:rPr lang="en-US" altLang="en-US"/>
              <a:t>Can operate in a unsolicited mode, (i.e.. no master poll required)</a:t>
            </a:r>
          </a:p>
        </p:txBody>
      </p:sp>
    </p:spTree>
    <p:extLst>
      <p:ext uri="{BB962C8B-B14F-4D97-AF65-F5344CB8AC3E}">
        <p14:creationId xmlns:p14="http://schemas.microsoft.com/office/powerpoint/2010/main" val="1487233890"/>
      </p:ext>
    </p:extLst>
  </p:cSld>
  <p:clrMapOvr>
    <a:masterClrMapping/>
  </p:clrMapOvr>
  <p:transition>
    <p:pull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altLang="en-US"/>
              <a:t>DNP - Superior Polling Capabilities</a:t>
            </a:r>
          </a:p>
        </p:txBody>
      </p:sp>
      <p:graphicFrame>
        <p:nvGraphicFramePr>
          <p:cNvPr id="8194" name="Object 2"/>
          <p:cNvGraphicFramePr>
            <a:graphicFrameLocks noGrp="1"/>
          </p:cNvGraphicFramePr>
          <p:nvPr>
            <p:ph type="body" sz="half" idx="1"/>
          </p:nvPr>
        </p:nvGraphicFramePr>
        <p:xfrm>
          <a:off x="1052513" y="1828800"/>
          <a:ext cx="3416300" cy="463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VISIO" r:id="rId3" imgW="2881080" imgH="3224160" progId="Visio.Drawing.4">
                  <p:embed/>
                </p:oleObj>
              </mc:Choice>
              <mc:Fallback>
                <p:oleObj name="VISIO" r:id="rId3" imgW="2881080" imgH="3224160" progId="Visio.Drawing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1828800"/>
                        <a:ext cx="3416300" cy="463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Grp="1"/>
          </p:cNvGraphicFramePr>
          <p:nvPr>
            <p:ph type="clipArt" sz="half" idx="2"/>
          </p:nvPr>
        </p:nvGraphicFramePr>
        <p:xfrm>
          <a:off x="4800600" y="1828800"/>
          <a:ext cx="3290888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VISIO" r:id="rId5" imgW="2881080" imgH="3338280" progId="Visio.Drawing.4">
                  <p:embed/>
                </p:oleObj>
              </mc:Choice>
              <mc:Fallback>
                <p:oleObj name="VISIO" r:id="rId5" imgW="2881080" imgH="3338280" progId="Visio.Drawing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3290888" cy="462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09800" y="1665288"/>
            <a:ext cx="1157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Swis721 Lt BT"/>
              </a:rPr>
              <a:t>Modbus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02350" y="1662113"/>
            <a:ext cx="1144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Swis721 Lt BT"/>
              </a:rPr>
              <a:t>DNP 3.0</a:t>
            </a:r>
          </a:p>
        </p:txBody>
      </p:sp>
    </p:spTree>
    <p:extLst>
      <p:ext uri="{BB962C8B-B14F-4D97-AF65-F5344CB8AC3E}">
        <p14:creationId xmlns:p14="http://schemas.microsoft.com/office/powerpoint/2010/main" val="805372937"/>
      </p:ext>
    </p:extLst>
  </p:cSld>
  <p:clrMapOvr>
    <a:masterClrMapping/>
  </p:clrMapOvr>
  <p:transition spd="slow">
    <p:pull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Properties of DNP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1836738"/>
            <a:ext cx="7226300" cy="4632325"/>
          </a:xfrm>
          <a:noFill/>
          <a:ln w="12699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DNP is Open</a:t>
            </a:r>
          </a:p>
          <a:p>
            <a:r>
              <a:rPr lang="en-US" altLang="en-US"/>
              <a:t>DNP is Robust</a:t>
            </a:r>
          </a:p>
          <a:p>
            <a:r>
              <a:rPr lang="en-US" altLang="en-US"/>
              <a:t>DNP is Intelligent</a:t>
            </a:r>
          </a:p>
          <a:p>
            <a:r>
              <a:rPr lang="en-US" altLang="en-US"/>
              <a:t>DNP is Flexible</a:t>
            </a:r>
          </a:p>
          <a:p>
            <a:r>
              <a:rPr lang="en-US" altLang="en-US"/>
              <a:t>DNP is Scaleable</a:t>
            </a:r>
          </a:p>
          <a:p>
            <a:r>
              <a:rPr lang="en-US" altLang="en-US"/>
              <a:t>DNP is Versatile </a:t>
            </a:r>
          </a:p>
          <a:p>
            <a:r>
              <a:rPr lang="en-US" altLang="en-US"/>
              <a:t>DNP is Object Based</a:t>
            </a:r>
          </a:p>
          <a:p>
            <a:r>
              <a:rPr lang="en-US" altLang="en-US"/>
              <a:t>DNP is Efficient</a:t>
            </a:r>
          </a:p>
        </p:txBody>
      </p:sp>
    </p:spTree>
    <p:extLst>
      <p:ext uri="{BB962C8B-B14F-4D97-AF65-F5344CB8AC3E}">
        <p14:creationId xmlns:p14="http://schemas.microsoft.com/office/powerpoint/2010/main" val="764333699"/>
      </p:ext>
    </p:extLst>
  </p:cSld>
  <p:clrMapOvr>
    <a:masterClrMapping/>
  </p:clrMapOvr>
  <p:transition spd="slow">
    <p:pull dir="r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DNP - A True SCADA Protocol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Supports required SCADA features</a:t>
            </a:r>
          </a:p>
          <a:p>
            <a:pPr lvl="1"/>
            <a:r>
              <a:rPr lang="en-US" altLang="en-US"/>
              <a:t>SOE</a:t>
            </a:r>
          </a:p>
          <a:p>
            <a:pPr lvl="1"/>
            <a:r>
              <a:rPr lang="en-US" altLang="en-US"/>
              <a:t>Time Sync (possible propagation delay correction)</a:t>
            </a:r>
          </a:p>
          <a:p>
            <a:pPr lvl="1"/>
            <a:r>
              <a:rPr lang="en-US" altLang="en-US"/>
              <a:t>Select/Check/Operate</a:t>
            </a:r>
          </a:p>
          <a:p>
            <a:pPr lvl="1"/>
            <a:r>
              <a:rPr lang="en-US" altLang="en-US"/>
              <a:t>Broadcast messages and File Transfers</a:t>
            </a:r>
          </a:p>
          <a:p>
            <a:pPr lvl="1"/>
            <a:r>
              <a:rPr lang="en-US" altLang="en-US"/>
              <a:t>32 bit data tag addressing of each data type</a:t>
            </a:r>
          </a:p>
          <a:p>
            <a:pPr lvl="1"/>
            <a:r>
              <a:rPr lang="en-US" altLang="en-US"/>
              <a:t>all standard SCADA data objects supported</a:t>
            </a:r>
          </a:p>
          <a:p>
            <a:pPr lvl="1"/>
            <a:r>
              <a:rPr lang="en-US" altLang="en-US"/>
              <a:t>Multiple Remotes (65000) and Multiple Masters</a:t>
            </a:r>
          </a:p>
          <a:p>
            <a:pPr lvl="1"/>
            <a:r>
              <a:rPr lang="en-US" altLang="en-US"/>
              <a:t>Addresses over 4 billion data points, per data type, per device</a:t>
            </a:r>
          </a:p>
        </p:txBody>
      </p:sp>
    </p:spTree>
    <p:extLst>
      <p:ext uri="{BB962C8B-B14F-4D97-AF65-F5344CB8AC3E}">
        <p14:creationId xmlns:p14="http://schemas.microsoft.com/office/powerpoint/2010/main" val="999062289"/>
      </p:ext>
    </p:extLst>
  </p:cSld>
  <p:clrMapOvr>
    <a:masterClrMapping/>
  </p:clrMapOvr>
  <p:transition spd="slow">
    <p:pull dir="r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DNP - A Versatile Protocol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Media Independence</a:t>
            </a:r>
          </a:p>
          <a:p>
            <a:pPr lvl="1"/>
            <a:r>
              <a:rPr lang="en-US" altLang="en-US"/>
              <a:t>Operates over all typical SCADA communications media</a:t>
            </a:r>
          </a:p>
          <a:p>
            <a:pPr lvl="1"/>
            <a:r>
              <a:rPr lang="en-US" altLang="en-US"/>
              <a:t>DNP 3.0 Application Layer can be run on other data links if required</a:t>
            </a:r>
          </a:p>
          <a:p>
            <a:r>
              <a:rPr lang="en-US" altLang="en-US"/>
              <a:t>Ideal for low-to-medium speed networks</a:t>
            </a:r>
          </a:p>
          <a:p>
            <a:r>
              <a:rPr lang="en-US" altLang="en-US"/>
              <a:t>High Speed Network Version under consideration</a:t>
            </a:r>
          </a:p>
          <a:p>
            <a:pPr lvl="1"/>
            <a:r>
              <a:rPr lang="en-US" altLang="en-US"/>
              <a:t>DNP over TCP/IP or UDP/IP</a:t>
            </a:r>
          </a:p>
        </p:txBody>
      </p:sp>
    </p:spTree>
    <p:extLst>
      <p:ext uri="{BB962C8B-B14F-4D97-AF65-F5344CB8AC3E}">
        <p14:creationId xmlns:p14="http://schemas.microsoft.com/office/powerpoint/2010/main" val="691673099"/>
      </p:ext>
    </p:extLst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29220"/>
            <a:ext cx="9296400" cy="1143000"/>
          </a:xfrm>
        </p:spPr>
        <p:txBody>
          <a:bodyPr/>
          <a:lstStyle/>
          <a:p>
            <a:r>
              <a:rPr lang="en-US" altLang="en-US" dirty="0"/>
              <a:t>Big DATA: The 3 V’s dilemma (Gartner)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669774"/>
            <a:ext cx="4052048" cy="2122297"/>
          </a:xfrm>
        </p:spPr>
        <p:txBody>
          <a:bodyPr/>
          <a:lstStyle/>
          <a:p>
            <a:r>
              <a:rPr lang="en-US" altLang="en-US" dirty="0"/>
              <a:t>Volume</a:t>
            </a:r>
          </a:p>
          <a:p>
            <a:r>
              <a:rPr lang="en-US" altLang="en-US" dirty="0"/>
              <a:t>Velocity</a:t>
            </a:r>
          </a:p>
          <a:p>
            <a:r>
              <a:rPr lang="en-US" altLang="en-US" dirty="0"/>
              <a:t>Variety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911531-AB46-49EE-9382-F7C29DC1D649}" type="slidenum">
              <a:rPr lang="en-US" altLang="pt-B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pt-B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397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DNP - OBJECT BASED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Object based Application Layer</a:t>
            </a:r>
          </a:p>
          <a:p>
            <a:r>
              <a:rPr lang="en-US" altLang="en-US"/>
              <a:t>Objects are data c/w properties/attributes</a:t>
            </a:r>
          </a:p>
          <a:p>
            <a:r>
              <a:rPr lang="en-US" altLang="en-US"/>
              <a:t>Objects available for most standard SCADA data formats</a:t>
            </a:r>
          </a:p>
          <a:p>
            <a:r>
              <a:rPr lang="en-US" altLang="en-US"/>
              <a:t>Process to add new objects exists via DNP 3.0 Technical committee (managed evolution)</a:t>
            </a:r>
          </a:p>
          <a:p>
            <a:r>
              <a:rPr lang="en-US" altLang="en-US"/>
              <a:t>Devices can support varying amount of objects</a:t>
            </a:r>
          </a:p>
        </p:txBody>
      </p:sp>
    </p:spTree>
    <p:extLst>
      <p:ext uri="{BB962C8B-B14F-4D97-AF65-F5344CB8AC3E}">
        <p14:creationId xmlns:p14="http://schemas.microsoft.com/office/powerpoint/2010/main" val="741030025"/>
      </p:ext>
    </p:extLst>
  </p:cSld>
  <p:clrMapOvr>
    <a:masterClrMapping/>
  </p:clrMapOvr>
  <p:transition spd="slow">
    <p:pull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DNP - An Efficient Protocol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OSI EPA Rates FT3 frame at 78% efficient</a:t>
            </a:r>
          </a:p>
          <a:p>
            <a:r>
              <a:rPr lang="en-US" altLang="en-US"/>
              <a:t>With sophisticated polling options available (Class Scans, Unsolicited) the actual </a:t>
            </a:r>
            <a:r>
              <a:rPr lang="en-US" altLang="en-US">
                <a:solidFill>
                  <a:srgbClr val="FF3300"/>
                </a:solidFill>
              </a:rPr>
              <a:t>Information</a:t>
            </a:r>
            <a:r>
              <a:rPr lang="en-US" altLang="en-US"/>
              <a:t> </a:t>
            </a:r>
            <a:r>
              <a:rPr lang="en-US" altLang="en-US">
                <a:solidFill>
                  <a:srgbClr val="FF3300"/>
                </a:solidFill>
              </a:rPr>
              <a:t>Throughput</a:t>
            </a:r>
            <a:r>
              <a:rPr lang="en-US" altLang="en-US"/>
              <a:t> over a DNP network can be an order of magnitude better than other protocols at same baud rate.</a:t>
            </a:r>
          </a:p>
        </p:txBody>
      </p:sp>
    </p:spTree>
    <p:extLst>
      <p:ext uri="{BB962C8B-B14F-4D97-AF65-F5344CB8AC3E}">
        <p14:creationId xmlns:p14="http://schemas.microsoft.com/office/powerpoint/2010/main" val="3971466313"/>
      </p:ext>
    </p:extLst>
  </p:cSld>
  <p:clrMapOvr>
    <a:masterClrMapping/>
  </p:clrMapOvr>
  <p:transition spd="slow">
    <p:pull dir="r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DNP - Recommended Uses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DNP versatility allows it to perform well in a variety of applications</a:t>
            </a:r>
          </a:p>
          <a:p>
            <a:pPr lvl="1"/>
            <a:r>
              <a:rPr lang="en-US" altLang="en-US"/>
              <a:t>Recommended by IEEE for RTU to IED communication.</a:t>
            </a:r>
          </a:p>
          <a:p>
            <a:pPr lvl="1"/>
            <a:r>
              <a:rPr lang="en-US" altLang="en-US"/>
              <a:t>Pseudo North American standard for SCADA Master to RTU communications.</a:t>
            </a:r>
          </a:p>
          <a:p>
            <a:pPr lvl="1"/>
            <a:r>
              <a:rPr lang="en-US" altLang="en-US"/>
              <a:t>excellent protocol for radio based distribution automation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95226392"/>
      </p:ext>
    </p:extLst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28637" y="354013"/>
            <a:ext cx="8238845" cy="914400"/>
          </a:xfrm>
        </p:spPr>
        <p:txBody>
          <a:bodyPr>
            <a:normAutofit fontScale="90000"/>
          </a:bodyPr>
          <a:lstStyle/>
          <a:p>
            <a:r>
              <a:rPr lang="es-CO" altLang="en-US" sz="3600" dirty="0"/>
              <a:t>SCADA data </a:t>
            </a:r>
            <a:r>
              <a:rPr lang="es-CO" altLang="en-US" sz="3600" dirty="0" err="1"/>
              <a:t>is</a:t>
            </a:r>
            <a:r>
              <a:rPr lang="es-CO" altLang="en-US" sz="3600" dirty="0"/>
              <a:t> </a:t>
            </a:r>
            <a:r>
              <a:rPr lang="es-CO" altLang="en-US" sz="3600" dirty="0" err="1"/>
              <a:t>evolving</a:t>
            </a:r>
            <a:r>
              <a:rPr lang="es-ES" altLang="en-US" sz="3600" dirty="0"/>
              <a:t>: Volumen and </a:t>
            </a:r>
            <a:r>
              <a:rPr lang="es-ES" altLang="en-US" sz="3600" dirty="0" err="1"/>
              <a:t>Frequency</a:t>
            </a:r>
            <a:endParaRPr lang="es-ES" altLang="en-US" sz="36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229600" cy="4525962"/>
          </a:xfrm>
        </p:spPr>
        <p:txBody>
          <a:bodyPr/>
          <a:lstStyle/>
          <a:p>
            <a:r>
              <a:rPr lang="es-ES" altLang="en-US"/>
              <a:t>Examples:</a:t>
            </a:r>
          </a:p>
          <a:p>
            <a:pPr lvl="1"/>
            <a:r>
              <a:rPr lang="es-ES" altLang="en-US"/>
              <a:t>PMUs: 30 samples per second (going to 120) instead of 1 each 10 segundos, factor x 100</a:t>
            </a:r>
          </a:p>
          <a:p>
            <a:pPr lvl="1"/>
            <a:r>
              <a:rPr lang="es-ES" altLang="en-US"/>
              <a:t>AMI: 1 simple each 15 minutos instead of 1 each month, factor x 3000 (this if only energy is used)</a:t>
            </a:r>
          </a:p>
          <a:p>
            <a:pPr lvl="1"/>
            <a:r>
              <a:rPr lang="es-ES" altLang="en-US"/>
              <a:t>All type of sensors:</a:t>
            </a:r>
          </a:p>
          <a:p>
            <a:pPr lvl="2"/>
            <a:r>
              <a:rPr lang="es-ES" altLang="en-US"/>
              <a:t>Environment</a:t>
            </a:r>
          </a:p>
          <a:p>
            <a:pPr lvl="2"/>
            <a:r>
              <a:rPr lang="es-ES" altLang="en-US"/>
              <a:t>Conductor temperatures</a:t>
            </a:r>
          </a:p>
          <a:p>
            <a:pPr lvl="2"/>
            <a:r>
              <a:rPr lang="es-ES" altLang="en-US"/>
              <a:t>Partial discharges</a:t>
            </a:r>
          </a:p>
          <a:p>
            <a:pPr lvl="2"/>
            <a:r>
              <a:rPr lang="es-ES" altLang="en-US"/>
              <a:t>…</a:t>
            </a:r>
          </a:p>
          <a:p>
            <a:pPr lvl="1"/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809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6547"/>
            <a:ext cx="8686800" cy="1143000"/>
          </a:xfrm>
        </p:spPr>
        <p:txBody>
          <a:bodyPr/>
          <a:lstStyle/>
          <a:p>
            <a:r>
              <a:rPr lang="es-ES" altLang="en-US" sz="4000" dirty="0"/>
              <a:t>BIG </a:t>
            </a:r>
            <a:r>
              <a:rPr lang="es-ES" altLang="en-US" sz="2800" dirty="0"/>
              <a:t>DATA</a:t>
            </a:r>
            <a:r>
              <a:rPr lang="es-ES" altLang="en-US" sz="4000" dirty="0"/>
              <a:t>: </a:t>
            </a:r>
            <a:r>
              <a:rPr lang="es-ES" altLang="en-US" sz="4000" dirty="0" err="1"/>
              <a:t>Intelligent</a:t>
            </a:r>
            <a:r>
              <a:rPr lang="es-ES" altLang="en-US" sz="4000" dirty="0"/>
              <a:t> </a:t>
            </a:r>
            <a:r>
              <a:rPr lang="es-ES" altLang="en-US" sz="4000" dirty="0" err="1"/>
              <a:t>Electronic</a:t>
            </a:r>
            <a:r>
              <a:rPr lang="es-ES" altLang="en-US" sz="4000" dirty="0"/>
              <a:t> </a:t>
            </a:r>
            <a:r>
              <a:rPr lang="es-ES" altLang="en-US" sz="4000" dirty="0" err="1"/>
              <a:t>Devices</a:t>
            </a:r>
            <a:endParaRPr lang="es-ES" altLang="en-US" sz="4000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69707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900113" y="6165850"/>
            <a:ext cx="4899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>
                <a:latin typeface="Arial" panose="020B0604020202020204" pitchFamily="34" charset="0"/>
              </a:rPr>
              <a:t>Autogrid, “Turning Big Data Into Power”, Nov.2013</a:t>
            </a:r>
          </a:p>
        </p:txBody>
      </p:sp>
    </p:spTree>
    <p:extLst>
      <p:ext uri="{BB962C8B-B14F-4D97-AF65-F5344CB8AC3E}">
        <p14:creationId xmlns:p14="http://schemas.microsoft.com/office/powerpoint/2010/main" val="205510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BIG DATA: AMI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7358063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900113" y="6165850"/>
            <a:ext cx="4899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>
                <a:latin typeface="Arial" panose="020B0604020202020204" pitchFamily="34" charset="0"/>
              </a:rPr>
              <a:t>Autogrid, “Turning Big Data Into Power”, Nov.2013</a:t>
            </a:r>
          </a:p>
        </p:txBody>
      </p:sp>
    </p:spTree>
    <p:extLst>
      <p:ext uri="{BB962C8B-B14F-4D97-AF65-F5344CB8AC3E}">
        <p14:creationId xmlns:p14="http://schemas.microsoft.com/office/powerpoint/2010/main" val="3007219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Colombia Inteligente V1.1">
  <a:themeElements>
    <a:clrScheme name="Texto Color CI">
      <a:dk1>
        <a:srgbClr val="004768"/>
      </a:dk1>
      <a:lt1>
        <a:sysClr val="window" lastClr="FFFFFF"/>
      </a:lt1>
      <a:dk2>
        <a:srgbClr val="96989B"/>
      </a:dk2>
      <a:lt2>
        <a:srgbClr val="CEDBE6"/>
      </a:lt2>
      <a:accent1>
        <a:srgbClr val="0BB1FF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Colombia Inteligente V1.1" id="{8CD8E7AF-524D-470D-8578-099AA9B66A94}" vid="{0777CC3B-0461-4839-8F05-8EC86C5C544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Colombia Inteligente V1.1</Template>
  <TotalTime>1602</TotalTime>
  <Words>2555</Words>
  <Application>Microsoft Office PowerPoint</Application>
  <PresentationFormat>Presentación en pantalla (4:3)</PresentationFormat>
  <Paragraphs>463</Paragraphs>
  <Slides>62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62</vt:i4>
      </vt:variant>
    </vt:vector>
  </HeadingPairs>
  <TitlesOfParts>
    <vt:vector size="75" baseType="lpstr">
      <vt:lpstr>Arial</vt:lpstr>
      <vt:lpstr>Arial Narrow</vt:lpstr>
      <vt:lpstr>Calibri</vt:lpstr>
      <vt:lpstr>Calibri Light</vt:lpstr>
      <vt:lpstr>Monotype Sorts</vt:lpstr>
      <vt:lpstr>Swis721 Lt BT</vt:lpstr>
      <vt:lpstr>Symbol</vt:lpstr>
      <vt:lpstr>Times New Roman</vt:lpstr>
      <vt:lpstr>Tema Colombia Inteligente V1.1</vt:lpstr>
      <vt:lpstr>Visio</vt:lpstr>
      <vt:lpstr>Document</vt:lpstr>
      <vt:lpstr>Clip</vt:lpstr>
      <vt:lpstr>VISIO</vt:lpstr>
      <vt:lpstr>Automatización y control de sistemas de distribución</vt:lpstr>
      <vt:lpstr>Modulo 1: Comunicaciones</vt:lpstr>
      <vt:lpstr>Un pensamiento</vt:lpstr>
      <vt:lpstr>Sistemas de Control: complejidad creciente</vt:lpstr>
      <vt:lpstr>Un reto: Integración de Sistemas</vt:lpstr>
      <vt:lpstr>Big DATA: The 3 V’s dilemma (Gartner)</vt:lpstr>
      <vt:lpstr>SCADA data is evolving: Volumen and Frequency</vt:lpstr>
      <vt:lpstr>BIG DATA: Intelligent Electronic Devices</vt:lpstr>
      <vt:lpstr>BIG DATA: AMI</vt:lpstr>
      <vt:lpstr>The “Power of DATA”: Demand Response</vt:lpstr>
      <vt:lpstr>The “Power of DATA”: Electric Vehicles</vt:lpstr>
      <vt:lpstr>Una redefinición</vt:lpstr>
      <vt:lpstr>Una necesidad</vt:lpstr>
      <vt:lpstr>El problema</vt:lpstr>
      <vt:lpstr>El Problema</vt:lpstr>
      <vt:lpstr>Algunas caracteristicas</vt:lpstr>
      <vt:lpstr>DA Communication Technologies</vt:lpstr>
      <vt:lpstr>Telephone Wire</vt:lpstr>
      <vt:lpstr>Telephone Wire (2)</vt:lpstr>
      <vt:lpstr>Fiber Optic Cable</vt:lpstr>
      <vt:lpstr>Licensed Radio </vt:lpstr>
      <vt:lpstr>Licensed Radio (2)</vt:lpstr>
      <vt:lpstr>Licensed Radio (3)</vt:lpstr>
      <vt:lpstr>Licensed Radio (4)</vt:lpstr>
      <vt:lpstr>Unlicensed Radio</vt:lpstr>
      <vt:lpstr>Unlicensed Radio (2)</vt:lpstr>
      <vt:lpstr>Personal Communications Systems</vt:lpstr>
      <vt:lpstr>Trunking Radio</vt:lpstr>
      <vt:lpstr>Satellite Radio</vt:lpstr>
      <vt:lpstr>Satellite Radio (2)</vt:lpstr>
      <vt:lpstr>Satellite Radio (3)</vt:lpstr>
      <vt:lpstr>Satellite Radio (4)</vt:lpstr>
      <vt:lpstr>Cellular Telephone Network</vt:lpstr>
      <vt:lpstr>Cellular Telephone Network (2)</vt:lpstr>
      <vt:lpstr>802.11 (WiFi) Wireless Ethernet </vt:lpstr>
      <vt:lpstr>Summary of Technologies</vt:lpstr>
      <vt:lpstr>Hybrid Communication Systems</vt:lpstr>
      <vt:lpstr>Hybrid Communication Systems (2)</vt:lpstr>
      <vt:lpstr>Trends</vt:lpstr>
      <vt:lpstr>Modulo 1: Protocolos</vt:lpstr>
      <vt:lpstr>Properties of a Protocol</vt:lpstr>
      <vt:lpstr>SCADA Protocols </vt:lpstr>
      <vt:lpstr>Basic Protocols Features</vt:lpstr>
      <vt:lpstr>Legacy Protocols</vt:lpstr>
      <vt:lpstr>Proprietary Protocols</vt:lpstr>
      <vt:lpstr>DNP / IEC </vt:lpstr>
      <vt:lpstr>Arquitectura de Referencia: IEC62357</vt:lpstr>
      <vt:lpstr>A SCADA Protocol</vt:lpstr>
      <vt:lpstr>Comparison Example</vt:lpstr>
      <vt:lpstr>Data Transfer Protocols</vt:lpstr>
      <vt:lpstr>Data Transfer Protocol Math</vt:lpstr>
      <vt:lpstr>Data Transfer Protocols Limitations</vt:lpstr>
      <vt:lpstr>Traditional SCADA Protocols</vt:lpstr>
      <vt:lpstr>DNP Polling - Class Polls</vt:lpstr>
      <vt:lpstr>DNP 3.0 Communications</vt:lpstr>
      <vt:lpstr>DNP - Superior Polling Capabilities</vt:lpstr>
      <vt:lpstr>Properties of DNP</vt:lpstr>
      <vt:lpstr>DNP - A True SCADA Protocol</vt:lpstr>
      <vt:lpstr>DNP - A Versatile Protocol</vt:lpstr>
      <vt:lpstr>DNP - OBJECT BASED</vt:lpstr>
      <vt:lpstr>DNP - An Efficient Protocol</vt:lpstr>
      <vt:lpstr>DNP - Recommended 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smtg</dc:creator>
  <cp:lastModifiedBy>LAURA RICO COGOLLO</cp:lastModifiedBy>
  <cp:revision>47</cp:revision>
  <dcterms:created xsi:type="dcterms:W3CDTF">2013-09-23T19:37:50Z</dcterms:created>
  <dcterms:modified xsi:type="dcterms:W3CDTF">2016-07-19T16:22:21Z</dcterms:modified>
</cp:coreProperties>
</file>