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19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0" r:id="rId20"/>
    <p:sldId id="321" r:id="rId21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99B"/>
    <a:srgbClr val="6E5B91"/>
    <a:srgbClr val="27315A"/>
    <a:srgbClr val="293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8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2 Rectángulo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23 Rectángulo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24 Rectángulo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25 Rectángulo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26 Rectángulo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29 Rectángulo redondeado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30 Rectángulo redondeado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6 Rectángulo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9 Rectángulo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0 Rectángulo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18 Rectángulo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17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69DD2-4CB7-47BB-B8CB-B3CB05195CC5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18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EFC3D2-BE51-450C-99DD-42E1C89256F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B5879-FA58-4B47-9349-3C84B59D3B6D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DA2F-1366-4311-9852-13114A19B7A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A340-F278-4D6F-BEEE-FB495AF5EEEC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857D-83FE-448D-8050-05082191D6D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3DB4-79FC-4A2C-B0BE-74CB39481966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E57B-D3E0-41F4-9D67-028DADEF15F6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A6A0-26DD-47F0-8358-6DD823305D9E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94F3-FD87-4D95-9C81-A1CF95E6FA6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45FD-836E-44F3-B0EE-34D3C6786ADA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8EF2-1E2F-4B18-AA64-795B953E124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58003C-3B91-4A80-BB0F-8165E04F2EF0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6CA2A3-AE4D-42EE-9BD7-87770857E29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  <p:sp>
        <p:nvSpPr>
          <p:cNvPr id="9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9726-B013-4B97-A00A-A24149C047DA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963F5-90D1-4830-A240-ED25CFBB9B8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8A4E-1B88-4D65-ABA5-DF573A77CAF1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8DD6-C9D8-4981-BF1A-33F32F7F034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EE862-0B9D-4F4A-98BB-D1A4AD5F7291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6EDC-A884-424F-917A-69A371ABE0E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33350-44DD-4FF1-AAED-6EBAA1D729EE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FDB2-B911-4696-9D32-F30DED508F9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28 Rectángulo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29 Rectángulo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2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4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5B3F69B-1C2F-4C9C-AF03-53F85618615C}" type="datetimeFigureOut">
              <a:rPr lang="es-CO"/>
              <a:pPr>
                <a:defRPr/>
              </a:pPr>
              <a:t>06/07/2015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F29E8B3-604E-42EE-8425-F59006A636B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0" r:id="rId3"/>
    <p:sldLayoutId id="2147483789" r:id="rId4"/>
    <p:sldLayoutId id="2147483793" r:id="rId5"/>
    <p:sldLayoutId id="2147483794" r:id="rId6"/>
    <p:sldLayoutId id="2147483788" r:id="rId7"/>
    <p:sldLayoutId id="2147483787" r:id="rId8"/>
    <p:sldLayoutId id="2147483786" r:id="rId9"/>
    <p:sldLayoutId id="2147483785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458200" cy="2387129"/>
          </a:xfrm>
        </p:spPr>
        <p:txBody>
          <a:bodyPr/>
          <a:lstStyle/>
          <a:p>
            <a:pPr algn="ctr" eaLnBrk="1" hangingPunct="1"/>
            <a:r>
              <a:rPr lang="es-CO" sz="3500" dirty="0" smtClean="0"/>
              <a:t>FUNCIONES DE VARIAS VARIABLES</a:t>
            </a:r>
            <a:br>
              <a:rPr lang="es-CO" sz="3500" dirty="0" smtClean="0"/>
            </a:br>
            <a:r>
              <a:rPr lang="es-CO" sz="3500" dirty="0" smtClean="0"/>
              <a:t>LIMITES Y CONTINUIDAD  </a:t>
            </a:r>
            <a:br>
              <a:rPr lang="es-CO" sz="3500" dirty="0" smtClean="0"/>
            </a:br>
            <a:r>
              <a:rPr lang="es-CO" sz="3500" dirty="0" smtClean="0"/>
              <a:t>DERIVADAS PARCIALES</a:t>
            </a: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2374404" y="4221088"/>
            <a:ext cx="6769596" cy="1872208"/>
          </a:xfrm>
        </p:spPr>
        <p:txBody>
          <a:bodyPr/>
          <a:lstStyle/>
          <a:p>
            <a:pPr marL="63500" eaLnBrk="1" hangingPunct="1"/>
            <a:r>
              <a:rPr lang="es-CO" sz="2500" dirty="0" smtClean="0"/>
              <a:t>Nombres: Jessica G. </a:t>
            </a:r>
            <a:r>
              <a:rPr lang="es-CO" sz="2500" dirty="0" err="1" smtClean="0"/>
              <a:t>Maradey</a:t>
            </a:r>
            <a:r>
              <a:rPr lang="es-CO" sz="2500" dirty="0" smtClean="0"/>
              <a:t>     </a:t>
            </a:r>
            <a:r>
              <a:rPr lang="es-CO" sz="2500" dirty="0" err="1" smtClean="0"/>
              <a:t>Cod</a:t>
            </a:r>
            <a:r>
              <a:rPr lang="es-CO" sz="2500" smtClean="0"/>
              <a:t>: 2158153</a:t>
            </a:r>
            <a:endParaRPr lang="es-CO" sz="2500" dirty="0" smtClean="0"/>
          </a:p>
          <a:p>
            <a:pPr marL="63500" eaLnBrk="1" hangingPunct="1"/>
            <a:r>
              <a:rPr lang="es-CO" sz="2500" dirty="0" smtClean="0"/>
              <a:t>	        Fabian H. Diaz	             </a:t>
            </a:r>
            <a:r>
              <a:rPr lang="es-CO" sz="2500" dirty="0" err="1" smtClean="0"/>
              <a:t>Cod</a:t>
            </a:r>
            <a:r>
              <a:rPr lang="es-CO" sz="2500" dirty="0" smtClean="0"/>
              <a:t>: 2158148</a:t>
            </a:r>
          </a:p>
          <a:p>
            <a:pPr marL="63500" algn="r" eaLnBrk="1" hangingPunct="1"/>
            <a:r>
              <a:rPr lang="es-CO" sz="2500" dirty="0" smtClean="0"/>
              <a:t>Maestria en Ingenieria Mecanica</a:t>
            </a:r>
          </a:p>
          <a:p>
            <a:pPr marL="63500" algn="r" eaLnBrk="1" hangingPunct="1"/>
            <a:r>
              <a:rPr lang="es-CO" sz="2500" dirty="0" smtClean="0"/>
              <a:t>Matematicas Avanzadas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 bwMode="auto">
          <a:xfrm>
            <a:off x="936090" y="5877272"/>
            <a:ext cx="820791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3500" marR="0" lvl="0" indent="0" algn="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r>
              <a:rPr lang="es-CO" sz="2600" noProof="0" dirty="0" smtClean="0">
                <a:solidFill>
                  <a:schemeClr val="tx2"/>
                </a:solidFill>
                <a:latin typeface="+mn-lt"/>
              </a:rPr>
              <a:t>Profesor</a:t>
            </a:r>
            <a:r>
              <a:rPr kumimoji="0" lang="es-C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s-CO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 Jorge Villamizar</a:t>
            </a:r>
            <a:endParaRPr kumimoji="0" lang="es-CO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107504" y="4941168"/>
            <a:ext cx="273630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676324" cy="53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7156969" cy="648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96952"/>
            <a:ext cx="7488832" cy="36968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052736"/>
            <a:ext cx="4680520" cy="1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2707" r="4621"/>
          <a:stretch/>
        </p:blipFill>
        <p:spPr>
          <a:xfrm>
            <a:off x="395536" y="980728"/>
            <a:ext cx="8568952" cy="52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868062" cy="36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571500"/>
            <a:ext cx="64897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4842"/>
          <a:stretch/>
        </p:blipFill>
        <p:spPr>
          <a:xfrm>
            <a:off x="971600" y="764704"/>
            <a:ext cx="70993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64704"/>
            <a:ext cx="7200800" cy="1817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4515" t="26359" r="19930"/>
          <a:stretch/>
        </p:blipFill>
        <p:spPr>
          <a:xfrm>
            <a:off x="899592" y="2780928"/>
            <a:ext cx="75733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0925" r="2101" b="4074"/>
          <a:stretch/>
        </p:blipFill>
        <p:spPr>
          <a:xfrm>
            <a:off x="1219200" y="749300"/>
            <a:ext cx="65532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6850" r="27222" b="1890"/>
          <a:stretch/>
        </p:blipFill>
        <p:spPr>
          <a:xfrm>
            <a:off x="539552" y="692696"/>
            <a:ext cx="8136904" cy="59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519881"/>
            <a:ext cx="5028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/>
              <a:t>DERIVADAS PARCIALES</a:t>
            </a:r>
            <a:endParaRPr lang="es-CO" sz="3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3206" t="52953" r="5916" b="16531"/>
          <a:stretch/>
        </p:blipFill>
        <p:spPr>
          <a:xfrm>
            <a:off x="467544" y="1123495"/>
            <a:ext cx="7920880" cy="22322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3397" t="49016" r="5726" b="31297"/>
          <a:stretch/>
        </p:blipFill>
        <p:spPr>
          <a:xfrm>
            <a:off x="467544" y="3506363"/>
            <a:ext cx="7920880" cy="14401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3397" t="29329" r="5172" b="50984"/>
          <a:stretch/>
        </p:blipFill>
        <p:spPr>
          <a:xfrm>
            <a:off x="467544" y="5085184"/>
            <a:ext cx="799288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7544" y="980728"/>
            <a:ext cx="7377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/>
              <a:t>FUNCIONES DE VARIAS VARIABLES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886" t="42125" r="43993" b="53013"/>
          <a:stretch/>
        </p:blipFill>
        <p:spPr>
          <a:xfrm>
            <a:off x="467544" y="1916832"/>
            <a:ext cx="3398768" cy="3556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886" t="71859" r="9237" b="7672"/>
          <a:stretch/>
        </p:blipFill>
        <p:spPr>
          <a:xfrm>
            <a:off x="467544" y="2420888"/>
            <a:ext cx="7920880" cy="14973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439" t="55512" r="8808" b="28344"/>
          <a:stretch/>
        </p:blipFill>
        <p:spPr>
          <a:xfrm>
            <a:off x="483679" y="4365104"/>
            <a:ext cx="7904745" cy="11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5060" y="620688"/>
            <a:ext cx="9721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300" b="1" dirty="0" smtClean="0"/>
              <a:t>INTERPRETACION GEOMETRICA DE DERIVADAS PARCIALES</a:t>
            </a:r>
            <a:endParaRPr lang="es-CO" sz="23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135" t="43364" r="52213" b="6510"/>
          <a:stretch/>
        </p:blipFill>
        <p:spPr>
          <a:xfrm>
            <a:off x="125060" y="3074613"/>
            <a:ext cx="4248473" cy="36667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874" t="43109" r="14027" b="6296"/>
          <a:stretch/>
        </p:blipFill>
        <p:spPr>
          <a:xfrm>
            <a:off x="4373533" y="3040300"/>
            <a:ext cx="4176464" cy="370106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1059" y="1101308"/>
            <a:ext cx="9102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/>
              <a:t>Las derivadas parciales </a:t>
            </a:r>
            <a:r>
              <a:rPr lang="es-ES" sz="2000" i="1" dirty="0" err="1" smtClean="0"/>
              <a:t>fx</a:t>
            </a:r>
            <a:r>
              <a:rPr lang="es-ES" sz="2000" i="1" dirty="0" smtClean="0"/>
              <a:t>(</a:t>
            </a:r>
            <a:r>
              <a:rPr lang="es-ES" sz="2000" i="1" dirty="0" err="1" smtClean="0"/>
              <a:t>a,b</a:t>
            </a:r>
            <a:r>
              <a:rPr lang="es-ES" sz="2000" i="1" dirty="0" smtClean="0"/>
              <a:t>)</a:t>
            </a:r>
            <a:r>
              <a:rPr lang="es-ES" sz="2000" dirty="0" smtClean="0"/>
              <a:t> y </a:t>
            </a:r>
            <a:r>
              <a:rPr lang="es-ES" sz="2000" i="1" dirty="0" err="1" smtClean="0"/>
              <a:t>fy</a:t>
            </a:r>
            <a:r>
              <a:rPr lang="es-ES" sz="2000" i="1" dirty="0" smtClean="0"/>
              <a:t>(</a:t>
            </a:r>
            <a:r>
              <a:rPr lang="es-ES" sz="2000" i="1" dirty="0" err="1" smtClean="0"/>
              <a:t>a,b</a:t>
            </a:r>
            <a:r>
              <a:rPr lang="es-ES" sz="2000" i="1" dirty="0" smtClean="0"/>
              <a:t>) </a:t>
            </a:r>
            <a:r>
              <a:rPr lang="es-ES" sz="2000" dirty="0" smtClean="0"/>
              <a:t>pueden interpretarse geométricamente como las pendientes de las rectas tangentes a las curvas </a:t>
            </a:r>
            <a:r>
              <a:rPr lang="es-ES" sz="2000" i="1" dirty="0" smtClean="0"/>
              <a:t>C1</a:t>
            </a:r>
            <a:r>
              <a:rPr lang="es-ES" sz="2000" dirty="0" smtClean="0"/>
              <a:t> y </a:t>
            </a:r>
            <a:r>
              <a:rPr lang="es-ES" sz="2000" i="1" dirty="0" smtClean="0"/>
              <a:t>C2</a:t>
            </a:r>
            <a:r>
              <a:rPr lang="es-ES" sz="2000" dirty="0" smtClean="0"/>
              <a:t> en el punto </a:t>
            </a:r>
            <a:r>
              <a:rPr lang="es-ES" sz="2000" i="1" dirty="0" smtClean="0"/>
              <a:t>p</a:t>
            </a:r>
            <a:r>
              <a:rPr lang="es-ES" sz="2000" dirty="0" smtClean="0"/>
              <a:t>, respectivamente las derivadas pueden ser vistas como razones de cambio. Si </a:t>
            </a:r>
            <a:r>
              <a:rPr lang="es-ES" sz="2000" i="1" dirty="0" smtClean="0"/>
              <a:t>z=f(</a:t>
            </a:r>
            <a:r>
              <a:rPr lang="es-ES" sz="2000" i="1" dirty="0" err="1" smtClean="0"/>
              <a:t>x,y</a:t>
            </a:r>
            <a:r>
              <a:rPr lang="es-ES" sz="2000" i="1" dirty="0" smtClean="0"/>
              <a:t>)</a:t>
            </a:r>
            <a:r>
              <a:rPr lang="es-ES" sz="2000" dirty="0" smtClean="0"/>
              <a:t> entonces </a:t>
            </a:r>
            <a:r>
              <a:rPr lang="es-ES" sz="2000" i="1" dirty="0" err="1" smtClean="0"/>
              <a:t>fx</a:t>
            </a:r>
            <a:r>
              <a:rPr lang="es-ES" sz="2000" dirty="0" smtClean="0"/>
              <a:t> representa la razón de cambio con respecto a </a:t>
            </a:r>
            <a:r>
              <a:rPr lang="es-ES" sz="2000" i="1" dirty="0" smtClean="0"/>
              <a:t>x</a:t>
            </a:r>
            <a:r>
              <a:rPr lang="es-ES" sz="2000" dirty="0" smtClean="0"/>
              <a:t>, cuando </a:t>
            </a:r>
            <a:r>
              <a:rPr lang="es-ES" sz="2000" i="1" dirty="0" smtClean="0"/>
              <a:t>y</a:t>
            </a:r>
            <a:r>
              <a:rPr lang="es-ES" sz="2000" dirty="0" smtClean="0"/>
              <a:t> permanece fija. De manera semejante, </a:t>
            </a:r>
            <a:r>
              <a:rPr lang="es-ES" sz="2000" i="1" dirty="0" err="1" smtClean="0"/>
              <a:t>fy</a:t>
            </a:r>
            <a:r>
              <a:rPr lang="es-ES" sz="2000" dirty="0" smtClean="0"/>
              <a:t> representa la razón de cambio con respecto a </a:t>
            </a:r>
            <a:r>
              <a:rPr lang="es-ES" sz="2000" i="1" dirty="0" smtClean="0"/>
              <a:t>y</a:t>
            </a:r>
            <a:r>
              <a:rPr lang="es-ES" sz="2000" dirty="0" smtClean="0"/>
              <a:t>, cuando </a:t>
            </a:r>
            <a:r>
              <a:rPr lang="es-ES" sz="2000" i="1" dirty="0" smtClean="0"/>
              <a:t>x</a:t>
            </a:r>
            <a:r>
              <a:rPr lang="es-ES" sz="2000" dirty="0" smtClean="0"/>
              <a:t> permanece fija.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2944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2 Marcador de contenido"/>
          <p:cNvSpPr>
            <a:spLocks/>
          </p:cNvSpPr>
          <p:nvPr/>
        </p:nvSpPr>
        <p:spPr bwMode="auto">
          <a:xfrm>
            <a:off x="250825" y="1557338"/>
            <a:ext cx="8353425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algn="just">
              <a:spcBef>
                <a:spcPts val="300"/>
              </a:spcBef>
              <a:buClr>
                <a:srgbClr val="A04DA3"/>
              </a:buClr>
            </a:pPr>
            <a:r>
              <a:rPr lang="es-CO" sz="2300" dirty="0" smtClean="0">
                <a:latin typeface="Georgia" pitchFamily="18" charset="0"/>
              </a:rPr>
              <a:t> </a:t>
            </a:r>
            <a:endParaRPr lang="es-CO" sz="2300" dirty="0">
              <a:latin typeface="Georgia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896448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1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57540"/>
          <a:stretch/>
        </p:blipFill>
        <p:spPr>
          <a:xfrm>
            <a:off x="683568" y="620688"/>
            <a:ext cx="8064896" cy="350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42408"/>
          <a:stretch/>
        </p:blipFill>
        <p:spPr>
          <a:xfrm>
            <a:off x="467545" y="1124743"/>
            <a:ext cx="8224274" cy="48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737" b="1"/>
          <a:stretch/>
        </p:blipFill>
        <p:spPr>
          <a:xfrm>
            <a:off x="683568" y="692696"/>
            <a:ext cx="7848872" cy="581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7618164" cy="590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5555" b="1332"/>
          <a:stretch/>
        </p:blipFill>
        <p:spPr>
          <a:xfrm>
            <a:off x="323528" y="620688"/>
            <a:ext cx="8636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5555" b="1332"/>
          <a:stretch/>
        </p:blipFill>
        <p:spPr>
          <a:xfrm>
            <a:off x="323528" y="620688"/>
            <a:ext cx="8636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2578</TotalTime>
  <Words>109</Words>
  <Application>Microsoft Office PowerPoint</Application>
  <PresentationFormat>Presentación en pantalla (4:3)</PresentationFormat>
  <Paragraphs>11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Georgia</vt:lpstr>
      <vt:lpstr>Trebuchet MS</vt:lpstr>
      <vt:lpstr>Wingdings 2</vt:lpstr>
      <vt:lpstr>Urbano</vt:lpstr>
      <vt:lpstr>FUNCIONES DE VARIAS VARIABLES LIMITES Y CONTINUIDAD   DERIVADAS PARCIALES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DISENO DE ELEMENTOS DE MAQUINAS</dc:title>
  <dc:creator>Jessica</dc:creator>
  <cp:lastModifiedBy>UIS</cp:lastModifiedBy>
  <cp:revision>118</cp:revision>
  <dcterms:created xsi:type="dcterms:W3CDTF">2013-04-21T17:56:56Z</dcterms:created>
  <dcterms:modified xsi:type="dcterms:W3CDTF">2015-07-06T22:23:42Z</dcterms:modified>
</cp:coreProperties>
</file>