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2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BDF8-F9FA-4719-97B6-7501A715593A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727F-1474-48BE-81C2-0F63D28739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7194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BDF8-F9FA-4719-97B6-7501A715593A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727F-1474-48BE-81C2-0F63D28739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900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BDF8-F9FA-4719-97B6-7501A715593A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727F-1474-48BE-81C2-0F63D28739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503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BDF8-F9FA-4719-97B6-7501A715593A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727F-1474-48BE-81C2-0F63D28739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4915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BDF8-F9FA-4719-97B6-7501A715593A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727F-1474-48BE-81C2-0F63D28739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3711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BDF8-F9FA-4719-97B6-7501A715593A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727F-1474-48BE-81C2-0F63D28739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919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BDF8-F9FA-4719-97B6-7501A715593A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727F-1474-48BE-81C2-0F63D28739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640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BDF8-F9FA-4719-97B6-7501A715593A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727F-1474-48BE-81C2-0F63D28739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518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BDF8-F9FA-4719-97B6-7501A715593A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727F-1474-48BE-81C2-0F63D28739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092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BDF8-F9FA-4719-97B6-7501A715593A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727F-1474-48BE-81C2-0F63D28739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378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BDF8-F9FA-4719-97B6-7501A715593A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727F-1474-48BE-81C2-0F63D28739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146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DBDF8-F9FA-4719-97B6-7501A715593A}" type="datetimeFigureOut">
              <a:rPr lang="es-CO" smtClean="0"/>
              <a:t>19/11/2015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6727F-1474-48BE-81C2-0F63D28739D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946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4652" y="1772816"/>
            <a:ext cx="871296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/>
              <a:t>UNIVERSIDAD INDUSTRIAL DE SANTANDER</a:t>
            </a:r>
          </a:p>
          <a:p>
            <a:pPr algn="ctr"/>
            <a:r>
              <a:rPr lang="es-CO" sz="2400" dirty="0" smtClean="0"/>
              <a:t>ESCUELA DE INGENIERIAS ELECTRICA ELECTRONICA Y TELECOMUNICACIONES</a:t>
            </a:r>
          </a:p>
          <a:p>
            <a:pPr algn="ctr"/>
            <a:endParaRPr lang="es-CO" dirty="0"/>
          </a:p>
          <a:p>
            <a:pPr algn="ctr"/>
            <a:r>
              <a:rPr lang="es-CO" sz="2200" dirty="0" smtClean="0"/>
              <a:t>ESPECIALIZACION EN SISTEMAS DE DISTRIBUCION DE ENERGIA ELECTRICA</a:t>
            </a:r>
          </a:p>
          <a:p>
            <a:pPr algn="ctr"/>
            <a:endParaRPr lang="es-CO" sz="2200" dirty="0"/>
          </a:p>
          <a:p>
            <a:pPr algn="ctr"/>
            <a:r>
              <a:rPr lang="es-CO" sz="2200" dirty="0" smtClean="0"/>
              <a:t>REMUNERACIÓN Y TARIFICACIÓN</a:t>
            </a:r>
            <a:endParaRPr lang="es-CO" sz="2200" dirty="0"/>
          </a:p>
          <a:p>
            <a:pPr algn="ctr"/>
            <a:endParaRPr lang="es-CO" sz="2200" dirty="0" smtClean="0"/>
          </a:p>
          <a:p>
            <a:pPr algn="ctr"/>
            <a:r>
              <a:rPr lang="es-CO" sz="2200" dirty="0" smtClean="0"/>
              <a:t>Profesor: Ing. Hernando González Macías</a:t>
            </a:r>
            <a:endParaRPr lang="es-CO" sz="2200" dirty="0"/>
          </a:p>
          <a:p>
            <a:pPr algn="ctr"/>
            <a:endParaRPr lang="es-CO" sz="2200" dirty="0" smtClean="0"/>
          </a:p>
          <a:p>
            <a:pPr algn="ctr"/>
            <a:r>
              <a:rPr lang="es-CO" sz="2200" dirty="0" smtClean="0"/>
              <a:t>Bucaramanga año 2015</a:t>
            </a:r>
          </a:p>
          <a:p>
            <a:pPr algn="ctr"/>
            <a:endParaRPr lang="es-CO" sz="2200" dirty="0" smtClean="0"/>
          </a:p>
          <a:p>
            <a:pPr algn="ctr"/>
            <a:endParaRPr lang="es-CO" sz="2200" dirty="0" smtClean="0"/>
          </a:p>
          <a:p>
            <a:pPr algn="ctr"/>
            <a:endParaRPr lang="es-CO" sz="2200" dirty="0" smtClean="0"/>
          </a:p>
          <a:p>
            <a:pPr algn="ctr"/>
            <a:endParaRPr lang="es-CO" sz="2200" dirty="0"/>
          </a:p>
        </p:txBody>
      </p:sp>
    </p:spTree>
    <p:extLst>
      <p:ext uri="{BB962C8B-B14F-4D97-AF65-F5344CB8AC3E}">
        <p14:creationId xmlns:p14="http://schemas.microsoft.com/office/powerpoint/2010/main" val="114950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19672" y="2732727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 smtClean="0"/>
              <a:t>PROGRAMA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7760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899592" y="394692"/>
            <a:ext cx="763284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O" dirty="0" smtClean="0"/>
              <a:t>INTRODUCCIÓN</a:t>
            </a:r>
          </a:p>
          <a:p>
            <a:endParaRPr lang="es-CO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O" dirty="0" smtClean="0"/>
              <a:t>MODELOS Y METODOLOGÍAS DE REMUNERACIÓN DEL SERVICIO DE DISTRIBUCIÓN DE ENERGÍA ELÉCTRICA.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CO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O" dirty="0" smtClean="0"/>
              <a:t>METODOLOGÍA </a:t>
            </a:r>
            <a:r>
              <a:rPr lang="es-CO" dirty="0"/>
              <a:t>PARA CALCULAR LAS TASAS DE DESCUENTO.</a:t>
            </a:r>
          </a:p>
          <a:p>
            <a:endParaRPr lang="es-CO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O" dirty="0" smtClean="0"/>
              <a:t>ALGUNOS CONCEPTOS Y DEFINICIONES</a:t>
            </a:r>
          </a:p>
          <a:p>
            <a:endParaRPr lang="es-CO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O" dirty="0" smtClean="0"/>
              <a:t>DETERMINACION DE LOS CARGOS POR USO</a:t>
            </a:r>
          </a:p>
          <a:p>
            <a:endParaRPr lang="es-CO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O" dirty="0" smtClean="0"/>
              <a:t>GASTOS </a:t>
            </a:r>
            <a:r>
              <a:rPr lang="es-CO" dirty="0"/>
              <a:t>DE ADMINISTRACIÓN, OPERACIÓN Y </a:t>
            </a:r>
            <a:r>
              <a:rPr lang="es-CO" dirty="0" smtClean="0"/>
              <a:t>MANTENIMIENTO</a:t>
            </a:r>
          </a:p>
          <a:p>
            <a:endParaRPr lang="es-CO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O" dirty="0" smtClean="0"/>
              <a:t>INCENTIVOS</a:t>
            </a:r>
          </a:p>
          <a:p>
            <a:endParaRPr lang="es-CO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O" dirty="0"/>
              <a:t>PERDIDAS DE ENERGÍA</a:t>
            </a:r>
          </a:p>
          <a:p>
            <a:endParaRPr lang="es-CO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O" dirty="0" smtClean="0"/>
              <a:t>FLUJOS DE ENERGÍA Y ENERGÍA ÚTIL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CO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O" dirty="0" smtClean="0"/>
              <a:t>CALIDAD </a:t>
            </a:r>
            <a:r>
              <a:rPr lang="es-CO" dirty="0"/>
              <a:t>DEL SERVICIO</a:t>
            </a:r>
          </a:p>
          <a:p>
            <a:endParaRPr lang="es-CO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O" dirty="0" smtClean="0"/>
              <a:t>PLANES DE INVERSIÓN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8772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35606" y="332656"/>
            <a:ext cx="794085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BIBLIOGRAFÍA</a:t>
            </a:r>
          </a:p>
          <a:p>
            <a:pPr algn="ctr"/>
            <a:endParaRPr lang="es-CO" dirty="0"/>
          </a:p>
          <a:p>
            <a:r>
              <a:rPr lang="es-CO" b="1" dirty="0" smtClean="0"/>
              <a:t>RESOLUCIONES CREG:</a:t>
            </a:r>
          </a:p>
          <a:p>
            <a:r>
              <a:rPr lang="es-CO" dirty="0"/>
              <a:t>No 082 de 2002 Anterior metodología de remuneración de la </a:t>
            </a:r>
            <a:r>
              <a:rPr lang="es-CO" dirty="0" smtClean="0"/>
              <a:t>Distribución</a:t>
            </a:r>
          </a:p>
          <a:p>
            <a:r>
              <a:rPr lang="es-CO" dirty="0" smtClean="0"/>
              <a:t>No 097 DE 2008 Metodología de remuneración de la Distribución vigente</a:t>
            </a:r>
          </a:p>
          <a:p>
            <a:r>
              <a:rPr lang="es-CO" dirty="0" smtClean="0"/>
              <a:t>No 043 de 2013 Bases para el estudio de la nueva metodología de remuneración</a:t>
            </a:r>
          </a:p>
          <a:p>
            <a:r>
              <a:rPr lang="es-CO" dirty="0" smtClean="0"/>
              <a:t>No 079 de 2014 Lineamientos para la remuneración de al Distribución</a:t>
            </a:r>
          </a:p>
          <a:p>
            <a:r>
              <a:rPr lang="es-CO" dirty="0" smtClean="0"/>
              <a:t>No 179 de 2014 Propuesta Nueva metodología de remuneración de la Distribución</a:t>
            </a:r>
          </a:p>
          <a:p>
            <a:r>
              <a:rPr lang="es-CO" dirty="0"/>
              <a:t>No 083 de 2014 Propuesta de metodología para determinar la tasa de descuento</a:t>
            </a:r>
          </a:p>
          <a:p>
            <a:r>
              <a:rPr lang="es-CO" dirty="0" smtClean="0"/>
              <a:t>No 095 de 2015 Metodología definitiva para determinar la tasa de descuento</a:t>
            </a:r>
          </a:p>
          <a:p>
            <a:endParaRPr lang="es-CO" dirty="0" smtClean="0"/>
          </a:p>
          <a:p>
            <a:r>
              <a:rPr lang="es-CO" b="1" dirty="0" smtClean="0"/>
              <a:t>LEY 1715 DE 2014 </a:t>
            </a:r>
            <a:r>
              <a:rPr lang="es-CO" dirty="0" smtClean="0"/>
              <a:t>Integración de las Energías Renovables no convencionales al Sistema Energético Nacional.</a:t>
            </a:r>
          </a:p>
          <a:p>
            <a:endParaRPr lang="es-CO" dirty="0" smtClean="0"/>
          </a:p>
          <a:p>
            <a:r>
              <a:rPr lang="es-CO" b="1" dirty="0" smtClean="0"/>
              <a:t>CIRCULARES</a:t>
            </a:r>
          </a:p>
          <a:p>
            <a:r>
              <a:rPr lang="es-CO" dirty="0" smtClean="0"/>
              <a:t>Anexo Circular CREG 034 de 2014. Revisión metodología de Remuneración.</a:t>
            </a:r>
          </a:p>
          <a:p>
            <a:r>
              <a:rPr lang="es-CO" dirty="0" smtClean="0"/>
              <a:t>Realizado por Mercados Energéticos.</a:t>
            </a:r>
          </a:p>
          <a:p>
            <a:endParaRPr lang="es-CO" dirty="0"/>
          </a:p>
          <a:p>
            <a:r>
              <a:rPr lang="es-CO" b="1" dirty="0" smtClean="0"/>
              <a:t>DOCUMENTOS </a:t>
            </a:r>
          </a:p>
          <a:p>
            <a:r>
              <a:rPr lang="es-CO" dirty="0" smtClean="0"/>
              <a:t>CREG 046 : Metodología para el cálculo de la tasa de descuento.</a:t>
            </a:r>
          </a:p>
          <a:p>
            <a:r>
              <a:rPr lang="es-CO" dirty="0" smtClean="0"/>
              <a:t>ESTUDIO: Revisión de Unidades Constructivas  IEB</a:t>
            </a:r>
          </a:p>
        </p:txBody>
      </p:sp>
    </p:spTree>
    <p:extLst>
      <p:ext uri="{BB962C8B-B14F-4D97-AF65-F5344CB8AC3E}">
        <p14:creationId xmlns:p14="http://schemas.microsoft.com/office/powerpoint/2010/main" val="181453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99592" y="620688"/>
            <a:ext cx="7488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/>
              <a:t>DOCUMENTOS </a:t>
            </a:r>
            <a:endParaRPr lang="es-CO" b="1" dirty="0" smtClean="0"/>
          </a:p>
          <a:p>
            <a:endParaRPr lang="es-CO" b="1" dirty="0" smtClean="0"/>
          </a:p>
          <a:p>
            <a:r>
              <a:rPr lang="es-CO" dirty="0"/>
              <a:t>ESTUDIO: Determinación de costos de trasporte de Energía Reactiva  en el SIN</a:t>
            </a:r>
          </a:p>
          <a:p>
            <a:r>
              <a:rPr lang="es-CO" dirty="0"/>
              <a:t>                  Universidad Tecnológica de Pereira.</a:t>
            </a:r>
          </a:p>
          <a:p>
            <a:r>
              <a:rPr lang="es-CO" dirty="0"/>
              <a:t>ESTUDIO: Identificación y análisis de los niveles de calidad del servicio alcanzables en las redes de distribución de energía eléctrica en el SIN. KERAUNOS S.A.S. </a:t>
            </a:r>
          </a:p>
          <a:p>
            <a:endParaRPr lang="es-CO" dirty="0"/>
          </a:p>
          <a:p>
            <a:r>
              <a:rPr lang="es-CO" dirty="0" smtClean="0"/>
              <a:t>CREG  099 de Diciembre 23 de 2014:</a:t>
            </a:r>
          </a:p>
          <a:p>
            <a:r>
              <a:rPr lang="es-CO" dirty="0" smtClean="0"/>
              <a:t>Metodología de remuneración de la actividad de distribución de energía eléctrica para el período tarifario 2015-2019.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037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304</Words>
  <Application>Microsoft Office PowerPoint</Application>
  <PresentationFormat>Presentación en pantalla (4:3)</PresentationFormat>
  <Paragraphs>62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Goma</dc:creator>
  <cp:lastModifiedBy>usuario</cp:lastModifiedBy>
  <cp:revision>30</cp:revision>
  <dcterms:created xsi:type="dcterms:W3CDTF">2013-10-03T20:30:29Z</dcterms:created>
  <dcterms:modified xsi:type="dcterms:W3CDTF">2015-11-19T21:02:22Z</dcterms:modified>
</cp:coreProperties>
</file>