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DD248-547F-43BB-AC99-5851921C7ECE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FAF66-414A-4611-BB85-FE4D66E71A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801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CD2144-0622-485B-BD2F-246B3EA878C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75" y="7985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46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850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1875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3CB5-4E57-4131-814A-FE131A9D5C2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898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30079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76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8047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98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8047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879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6016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21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10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0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171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0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358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0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35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0877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93" y="0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56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0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23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6787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0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65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82" y="0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24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3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60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285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176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492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838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180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C3CB5-4E57-4131-814A-FE131A9D5C2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74" y="-6016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61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787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hramirezc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sz="3600" b="1" dirty="0" smtClean="0">
                <a:solidFill>
                  <a:srgbClr val="2AAC24"/>
                </a:solidFill>
              </a:rPr>
              <a:t>REGULACION ECONOMICA EN ENERGIA ELECTRICA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s-ES" sz="2400" dirty="0" smtClean="0"/>
          </a:p>
          <a:p>
            <a:pPr eaLnBrk="1" hangingPunct="1"/>
            <a:r>
              <a:rPr lang="es-ES" sz="2400" dirty="0" smtClean="0">
                <a:solidFill>
                  <a:schemeClr val="tx1"/>
                </a:solidFill>
              </a:rPr>
              <a:t>Ing. </a:t>
            </a:r>
            <a:r>
              <a:rPr lang="es-ES" sz="2400" dirty="0" err="1" smtClean="0">
                <a:solidFill>
                  <a:schemeClr val="tx1"/>
                </a:solidFill>
              </a:rPr>
              <a:t>MSc</a:t>
            </a:r>
            <a:r>
              <a:rPr lang="es-ES" sz="2400" dirty="0" smtClean="0">
                <a:solidFill>
                  <a:schemeClr val="tx1"/>
                </a:solidFill>
              </a:rPr>
              <a:t>. Ricardo Ramírez Carrero</a:t>
            </a:r>
          </a:p>
          <a:p>
            <a:pPr eaLnBrk="1" hangingPunct="1"/>
            <a:r>
              <a:rPr lang="es-ES" sz="2400" dirty="0" smtClean="0">
                <a:hlinkClick r:id="rId3"/>
              </a:rPr>
              <a:t>rhramirezc@gmail.com</a:t>
            </a:r>
            <a:endParaRPr lang="es-ES" sz="2400" dirty="0" smtClean="0"/>
          </a:p>
          <a:p>
            <a:pPr eaLnBrk="1" hangingPunct="1"/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1984564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/>
          <a:lstStyle/>
          <a:p>
            <a:pPr eaLnBrk="1" hangingPunct="1"/>
            <a:r>
              <a:rPr lang="es-CO" b="1" dirty="0" smtClean="0">
                <a:solidFill>
                  <a:srgbClr val="2AAC24"/>
                </a:solidFill>
              </a:rPr>
              <a:t>Que hacer??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O" dirty="0" smtClean="0"/>
          </a:p>
          <a:p>
            <a:pPr eaLnBrk="1" hangingPunct="1"/>
            <a:r>
              <a:rPr lang="es-CO" dirty="0" smtClean="0"/>
              <a:t>Intervenir directamente como Estado</a:t>
            </a:r>
          </a:p>
          <a:p>
            <a:pPr eaLnBrk="1" hangingPunct="1"/>
            <a:endParaRPr lang="es-CO" dirty="0" smtClean="0"/>
          </a:p>
          <a:p>
            <a:pPr eaLnBrk="1" hangingPunct="1"/>
            <a:endParaRPr lang="es-CO" dirty="0" smtClean="0"/>
          </a:p>
          <a:p>
            <a:pPr eaLnBrk="1" hangingPunct="1"/>
            <a:r>
              <a:rPr lang="es-CO" dirty="0" smtClean="0"/>
              <a:t>Regular el funcionamiento del servicio</a:t>
            </a:r>
          </a:p>
        </p:txBody>
      </p:sp>
    </p:spTree>
    <p:extLst>
      <p:ext uri="{BB962C8B-B14F-4D97-AF65-F5344CB8AC3E}">
        <p14:creationId xmlns:p14="http://schemas.microsoft.com/office/powerpoint/2010/main" val="41662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6851104" cy="1143000"/>
          </a:xfrm>
        </p:spPr>
        <p:txBody>
          <a:bodyPr/>
          <a:lstStyle/>
          <a:p>
            <a:pPr eaLnBrk="1" hangingPunct="1"/>
            <a:r>
              <a:rPr lang="es-CO" b="1" dirty="0" smtClean="0">
                <a:solidFill>
                  <a:srgbClr val="2AAC24"/>
                </a:solidFill>
              </a:rPr>
              <a:t>Que es regulación??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O" dirty="0" smtClean="0"/>
          </a:p>
          <a:p>
            <a:pPr algn="just" eaLnBrk="1" hangingPunct="1"/>
            <a:endParaRPr lang="es-CO" dirty="0" smtClean="0"/>
          </a:p>
          <a:p>
            <a:pPr algn="just" eaLnBrk="1" hangingPunct="1"/>
            <a:r>
              <a:rPr lang="es-CO" dirty="0" smtClean="0"/>
              <a:t>Es una función pública alternativa o sustituta de los mercados competitivos requerida en aquellos casos en los cuales los intercambios libres no funcionan adecuadamente.</a:t>
            </a:r>
          </a:p>
        </p:txBody>
      </p:sp>
    </p:spTree>
    <p:extLst>
      <p:ext uri="{BB962C8B-B14F-4D97-AF65-F5344CB8AC3E}">
        <p14:creationId xmlns:p14="http://schemas.microsoft.com/office/powerpoint/2010/main" val="23212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O" sz="3600" b="1" dirty="0" smtClean="0">
                <a:solidFill>
                  <a:srgbClr val="2AAC24"/>
                </a:solidFill>
              </a:rPr>
              <a:t>Decisiones regulatorias respecto </a:t>
            </a:r>
            <a:br>
              <a:rPr lang="es-CO" sz="3600" b="1" dirty="0" smtClean="0">
                <a:solidFill>
                  <a:srgbClr val="2AAC24"/>
                </a:solidFill>
              </a:rPr>
            </a:br>
            <a:r>
              <a:rPr lang="es-CO" sz="3600" b="1" dirty="0" smtClean="0">
                <a:solidFill>
                  <a:srgbClr val="2AAC24"/>
                </a:solidFill>
              </a:rPr>
              <a:t>a la estructura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67B93E"/>
              </a:buClr>
            </a:pPr>
            <a:endParaRPr lang="es-CO" dirty="0" smtClean="0"/>
          </a:p>
          <a:p>
            <a:pPr eaLnBrk="1" hangingPunct="1">
              <a:buClr>
                <a:schemeClr val="bg1"/>
              </a:buClr>
            </a:pPr>
            <a:r>
              <a:rPr lang="es-CO" dirty="0" smtClean="0"/>
              <a:t>Grado de integración horizontal</a:t>
            </a:r>
          </a:p>
          <a:p>
            <a:pPr eaLnBrk="1" hangingPunct="1">
              <a:buClr>
                <a:schemeClr val="bg1"/>
              </a:buClr>
            </a:pPr>
            <a:endParaRPr lang="es-CO" dirty="0" smtClean="0"/>
          </a:p>
          <a:p>
            <a:pPr eaLnBrk="1" hangingPunct="1">
              <a:buClr>
                <a:schemeClr val="bg1"/>
              </a:buClr>
            </a:pPr>
            <a:r>
              <a:rPr lang="es-CO" dirty="0" smtClean="0"/>
              <a:t>Grado de integración vertical</a:t>
            </a:r>
          </a:p>
          <a:p>
            <a:pPr eaLnBrk="1" hangingPunct="1">
              <a:buClr>
                <a:schemeClr val="bg1"/>
              </a:buClr>
            </a:pPr>
            <a:endParaRPr lang="es-CO" dirty="0" smtClean="0"/>
          </a:p>
          <a:p>
            <a:pPr eaLnBrk="1" hangingPunct="1">
              <a:buClr>
                <a:schemeClr val="bg1"/>
              </a:buClr>
            </a:pPr>
            <a:r>
              <a:rPr lang="es-CO" dirty="0" smtClean="0"/>
              <a:t>Liberalización de la comercialización minorista</a:t>
            </a:r>
          </a:p>
        </p:txBody>
      </p:sp>
    </p:spTree>
    <p:extLst>
      <p:ext uri="{BB962C8B-B14F-4D97-AF65-F5344CB8AC3E}">
        <p14:creationId xmlns:p14="http://schemas.microsoft.com/office/powerpoint/2010/main" val="31128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82015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7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424862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5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135938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4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O" sz="3600" b="1" dirty="0" smtClean="0">
                <a:solidFill>
                  <a:srgbClr val="2AAC24"/>
                </a:solidFill>
              </a:rPr>
              <a:t>Determinantes de la Estructura </a:t>
            </a:r>
            <a:br>
              <a:rPr lang="es-CO" sz="3600" b="1" dirty="0" smtClean="0">
                <a:solidFill>
                  <a:srgbClr val="2AAC24"/>
                </a:solidFill>
              </a:rPr>
            </a:br>
            <a:r>
              <a:rPr lang="es-CO" sz="3600" b="1" dirty="0" smtClean="0">
                <a:solidFill>
                  <a:srgbClr val="2AAC24"/>
                </a:solidFill>
              </a:rPr>
              <a:t>de la Industria</a:t>
            </a: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s-CO" smtClean="0"/>
              <a:t>Economías de escala</a:t>
            </a:r>
          </a:p>
          <a:p>
            <a:pPr eaLnBrk="1" hangingPunct="1"/>
            <a:r>
              <a:rPr lang="es-CO" smtClean="0"/>
              <a:t>Economías de alcance</a:t>
            </a:r>
          </a:p>
          <a:p>
            <a:pPr eaLnBrk="1" hangingPunct="1"/>
            <a:r>
              <a:rPr lang="es-CO" smtClean="0"/>
              <a:t>Economías de densidad</a:t>
            </a:r>
          </a:p>
          <a:p>
            <a:pPr eaLnBrk="1" hangingPunct="1"/>
            <a:r>
              <a:rPr lang="es-CO" smtClean="0"/>
              <a:t>Barreras de entrada</a:t>
            </a:r>
          </a:p>
          <a:p>
            <a:pPr eaLnBrk="1" hangingPunct="1"/>
            <a:r>
              <a:rPr lang="es-CO" smtClean="0"/>
              <a:t>Costos de inversión</a:t>
            </a:r>
          </a:p>
          <a:p>
            <a:pPr eaLnBrk="1" hangingPunct="1"/>
            <a:r>
              <a:rPr lang="es-CO" smtClean="0"/>
              <a:t>Costos de conversión</a:t>
            </a:r>
          </a:p>
          <a:p>
            <a:pPr eaLnBrk="1" hangingPunct="1"/>
            <a:r>
              <a:rPr lang="es-CO" smtClean="0"/>
              <a:t>Prácticas anticompetitivas</a:t>
            </a:r>
          </a:p>
          <a:p>
            <a:pPr eaLnBrk="1" hangingPunct="1"/>
            <a:r>
              <a:rPr lang="es-CO" smtClean="0"/>
              <a:t>Decisiones del Estado </a:t>
            </a:r>
          </a:p>
          <a:p>
            <a:pPr eaLnBrk="1" hangingPunct="1"/>
            <a:r>
              <a:rPr lang="es-CO" smtClean="0"/>
              <a:t>Desarrollo tecnológico</a:t>
            </a:r>
          </a:p>
          <a:p>
            <a:pPr eaLnBrk="1" hangingPunct="1"/>
            <a:endParaRPr lang="es-CO" smtClean="0"/>
          </a:p>
          <a:p>
            <a:pPr eaLnBrk="1" hangingPunct="1"/>
            <a:endParaRPr lang="es-CO" smtClean="0"/>
          </a:p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37436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7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CO" sz="3600" b="1" dirty="0" smtClean="0">
                <a:solidFill>
                  <a:srgbClr val="2AAC24"/>
                </a:solidFill>
              </a:rPr>
              <a:t>Componentes de la Regulación </a:t>
            </a:r>
            <a:br>
              <a:rPr lang="es-CO" sz="3600" b="1" dirty="0" smtClean="0">
                <a:solidFill>
                  <a:srgbClr val="2AAC24"/>
                </a:solidFill>
              </a:rPr>
            </a:br>
            <a:r>
              <a:rPr lang="es-CO" sz="3600" b="1" dirty="0" smtClean="0">
                <a:solidFill>
                  <a:srgbClr val="2AAC24"/>
                </a:solidFill>
              </a:rPr>
              <a:t>de los Monopolios</a:t>
            </a:r>
          </a:p>
        </p:txBody>
      </p:sp>
      <p:sp>
        <p:nvSpPr>
          <p:cNvPr id="20483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CO" dirty="0" smtClean="0"/>
              <a:t>Control a la entrada</a:t>
            </a:r>
          </a:p>
          <a:p>
            <a:pPr eaLnBrk="1" hangingPunct="1"/>
            <a:endParaRPr lang="es-CO" dirty="0" smtClean="0"/>
          </a:p>
          <a:p>
            <a:pPr eaLnBrk="1" hangingPunct="1"/>
            <a:r>
              <a:rPr lang="es-CO" dirty="0" smtClean="0"/>
              <a:t>Fijación de precios</a:t>
            </a:r>
          </a:p>
          <a:p>
            <a:pPr eaLnBrk="1" hangingPunct="1"/>
            <a:endParaRPr lang="es-CO" dirty="0" smtClean="0"/>
          </a:p>
          <a:p>
            <a:pPr eaLnBrk="1" hangingPunct="1"/>
            <a:r>
              <a:rPr lang="es-CO" dirty="0" smtClean="0"/>
              <a:t>Calidad y condiciones de servicio</a:t>
            </a:r>
          </a:p>
          <a:p>
            <a:pPr eaLnBrk="1" hangingPunct="1"/>
            <a:endParaRPr lang="es-CO" dirty="0" smtClean="0"/>
          </a:p>
          <a:p>
            <a:pPr eaLnBrk="1" hangingPunct="1"/>
            <a:r>
              <a:rPr lang="es-CO" dirty="0" smtClean="0"/>
              <a:t>Obligación de servir bajo ciertas circunstancias</a:t>
            </a:r>
          </a:p>
        </p:txBody>
      </p:sp>
    </p:spTree>
    <p:extLst>
      <p:ext uri="{BB962C8B-B14F-4D97-AF65-F5344CB8AC3E}">
        <p14:creationId xmlns:p14="http://schemas.microsoft.com/office/powerpoint/2010/main" val="24875265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699512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4000" b="1" dirty="0" smtClean="0">
                <a:solidFill>
                  <a:srgbClr val="00B050"/>
                </a:solidFill>
              </a:rPr>
              <a:t>CONTENIDO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QUE SE ENTIENDE POR REGULACIÓN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MARCO CONCEPTUAL DEL EJERCICIO REGULATORIO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GENERALIDADES DEL CURSO</a:t>
            </a:r>
          </a:p>
          <a:p>
            <a:pPr eaLnBrk="1" hangingPunct="1"/>
            <a:endParaRPr lang="es-ES" dirty="0" smtClean="0"/>
          </a:p>
          <a:p>
            <a:pPr eaLnBrk="1" hangingPunct="1">
              <a:buFont typeface="Wingdings" pitchFamily="2" charset="2"/>
              <a:buNone/>
            </a:pPr>
            <a:endParaRPr lang="es-ES" dirty="0" smtClean="0"/>
          </a:p>
          <a:p>
            <a:pPr eaLnBrk="1" hangingPunct="1"/>
            <a:endParaRPr lang="es-ES" dirty="0" smtClean="0"/>
          </a:p>
          <a:p>
            <a:pPr eaLnBrk="1" hangingPunct="1"/>
            <a:endParaRPr lang="es-ES" dirty="0" smtClean="0"/>
          </a:p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31845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32656"/>
            <a:ext cx="6336704" cy="774700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solidFill>
                  <a:srgbClr val="00B050"/>
                </a:solidFill>
              </a:rPr>
              <a:t>MARCO CONCEPTUAL DEL CURSO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6466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s-ES" dirty="0" smtClean="0"/>
          </a:p>
          <a:p>
            <a:pPr eaLnBrk="1" hangingPunct="1">
              <a:defRPr/>
            </a:pPr>
            <a:r>
              <a:rPr lang="es-ES" dirty="0" smtClean="0"/>
              <a:t>El mercado competitivo guía y controla las decisiones de cada individuo, de modo que en teoría para cada uno se cumple que……</a:t>
            </a:r>
          </a:p>
          <a:p>
            <a:pPr eaLnBrk="1" hangingPunct="1">
              <a:defRPr/>
            </a:pPr>
            <a:endParaRPr lang="es-ES" dirty="0" smtClean="0"/>
          </a:p>
          <a:p>
            <a:pPr eaLnBrk="1" hangingPunct="1">
              <a:defRPr/>
            </a:pPr>
            <a:r>
              <a:rPr lang="es-ES" dirty="0" smtClean="0"/>
              <a:t>“ </a:t>
            </a:r>
            <a:r>
              <a:rPr lang="es-ES" i="1" dirty="0" smtClean="0"/>
              <a:t>he </a:t>
            </a:r>
            <a:r>
              <a:rPr lang="es-ES" i="1" dirty="0" err="1" smtClean="0"/>
              <a:t>intends</a:t>
            </a:r>
            <a:r>
              <a:rPr lang="es-ES" i="1" dirty="0" smtClean="0"/>
              <a:t> </a:t>
            </a:r>
            <a:r>
              <a:rPr lang="es-ES" i="1" dirty="0" err="1" smtClean="0"/>
              <a:t>only</a:t>
            </a:r>
            <a:r>
              <a:rPr lang="es-ES" i="1" dirty="0" smtClean="0"/>
              <a:t> </a:t>
            </a:r>
            <a:r>
              <a:rPr lang="es-ES" i="1" dirty="0" err="1" smtClean="0"/>
              <a:t>his</a:t>
            </a:r>
            <a:r>
              <a:rPr lang="es-ES" i="1" dirty="0" smtClean="0"/>
              <a:t> </a:t>
            </a:r>
            <a:r>
              <a:rPr lang="es-ES" i="1" dirty="0" err="1" smtClean="0"/>
              <a:t>own</a:t>
            </a:r>
            <a:r>
              <a:rPr lang="es-ES" i="1" dirty="0" smtClean="0"/>
              <a:t> </a:t>
            </a:r>
            <a:r>
              <a:rPr lang="es-ES" i="1" dirty="0" err="1" smtClean="0"/>
              <a:t>gain</a:t>
            </a:r>
            <a:r>
              <a:rPr lang="es-ES" i="1" dirty="0" smtClean="0"/>
              <a:t>……he </a:t>
            </a:r>
            <a:r>
              <a:rPr lang="es-ES" i="1" dirty="0" err="1" smtClean="0"/>
              <a:t>is</a:t>
            </a:r>
            <a:r>
              <a:rPr lang="es-ES" i="1" dirty="0" smtClean="0"/>
              <a:t>……</a:t>
            </a:r>
            <a:r>
              <a:rPr lang="es-ES" i="1" dirty="0" err="1" smtClean="0"/>
              <a:t>led</a:t>
            </a:r>
            <a:r>
              <a:rPr lang="es-ES" i="1" dirty="0" smtClean="0"/>
              <a:t> </a:t>
            </a:r>
            <a:r>
              <a:rPr lang="es-ES" i="1" dirty="0" err="1" smtClean="0"/>
              <a:t>by</a:t>
            </a:r>
            <a:r>
              <a:rPr lang="es-ES" i="1" dirty="0" smtClean="0"/>
              <a:t> </a:t>
            </a:r>
            <a:r>
              <a:rPr lang="es-ES" i="1" dirty="0" err="1" smtClean="0"/>
              <a:t>an</a:t>
            </a:r>
            <a:r>
              <a:rPr lang="es-ES" i="1" dirty="0" smtClean="0"/>
              <a:t> invisible </a:t>
            </a:r>
            <a:r>
              <a:rPr lang="es-ES" i="1" dirty="0" err="1" smtClean="0"/>
              <a:t>hand</a:t>
            </a:r>
            <a:r>
              <a:rPr lang="es-ES" i="1" dirty="0" smtClean="0"/>
              <a:t> </a:t>
            </a:r>
            <a:r>
              <a:rPr lang="es-ES" i="1" dirty="0" err="1" smtClean="0"/>
              <a:t>to</a:t>
            </a:r>
            <a:r>
              <a:rPr lang="es-ES" i="1" dirty="0" smtClean="0"/>
              <a:t> </a:t>
            </a:r>
            <a:r>
              <a:rPr lang="es-ES" i="1" dirty="0" err="1" smtClean="0"/>
              <a:t>promote</a:t>
            </a:r>
            <a:r>
              <a:rPr lang="es-ES" i="1" dirty="0" smtClean="0"/>
              <a:t> </a:t>
            </a:r>
            <a:r>
              <a:rPr lang="es-ES" i="1" dirty="0" err="1" smtClean="0"/>
              <a:t>an</a:t>
            </a:r>
            <a:r>
              <a:rPr lang="es-ES" i="1" dirty="0" smtClean="0"/>
              <a:t> </a:t>
            </a:r>
            <a:r>
              <a:rPr lang="es-ES" i="1" dirty="0" err="1" smtClean="0"/>
              <a:t>end</a:t>
            </a:r>
            <a:r>
              <a:rPr lang="es-ES" i="1" dirty="0" smtClean="0"/>
              <a:t> </a:t>
            </a:r>
            <a:r>
              <a:rPr lang="es-ES" i="1" dirty="0" err="1" smtClean="0"/>
              <a:t>which</a:t>
            </a:r>
            <a:r>
              <a:rPr lang="es-ES" i="1" dirty="0" smtClean="0"/>
              <a:t> </a:t>
            </a:r>
            <a:r>
              <a:rPr lang="es-ES" i="1" dirty="0" err="1" smtClean="0"/>
              <a:t>was</a:t>
            </a:r>
            <a:r>
              <a:rPr lang="es-ES" i="1" dirty="0" smtClean="0"/>
              <a:t> no </a:t>
            </a:r>
            <a:r>
              <a:rPr lang="es-ES" i="1" dirty="0" err="1" smtClean="0"/>
              <a:t>part</a:t>
            </a:r>
            <a:r>
              <a:rPr lang="es-ES" i="1" dirty="0" smtClean="0"/>
              <a:t> of </a:t>
            </a:r>
            <a:r>
              <a:rPr lang="es-ES" i="1" dirty="0" err="1" smtClean="0"/>
              <a:t>his</a:t>
            </a:r>
            <a:r>
              <a:rPr lang="es-ES" i="1" dirty="0" smtClean="0"/>
              <a:t> </a:t>
            </a:r>
            <a:r>
              <a:rPr lang="es-ES" i="1" dirty="0" err="1" smtClean="0"/>
              <a:t>intenntion</a:t>
            </a:r>
            <a:r>
              <a:rPr lang="es-ES" dirty="0" smtClean="0"/>
              <a:t>”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s-ES" dirty="0" smtClean="0"/>
              <a:t>         </a:t>
            </a:r>
            <a:r>
              <a:rPr lang="es-ES" sz="2400" dirty="0" smtClean="0"/>
              <a:t>-</a:t>
            </a:r>
            <a:r>
              <a:rPr lang="es-ES" dirty="0" smtClean="0"/>
              <a:t> </a:t>
            </a:r>
            <a:r>
              <a:rPr lang="es-ES" sz="2000" dirty="0" smtClean="0"/>
              <a:t>Adam Smith 1776-</a:t>
            </a:r>
            <a:r>
              <a:rPr lang="es-ES" dirty="0" smtClean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5086679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0" y="12454"/>
            <a:ext cx="613102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O" sz="3600" b="1" dirty="0" smtClean="0">
                <a:solidFill>
                  <a:srgbClr val="00B050"/>
                </a:solidFill>
              </a:rPr>
              <a:t>No obstante …….hay grandes</a:t>
            </a:r>
            <a:br>
              <a:rPr lang="es-CO" sz="3600" b="1" dirty="0" smtClean="0">
                <a:solidFill>
                  <a:srgbClr val="00B050"/>
                </a:solidFill>
              </a:rPr>
            </a:br>
            <a:r>
              <a:rPr lang="es-CO" sz="3600" b="1" dirty="0" smtClean="0">
                <a:solidFill>
                  <a:srgbClr val="00B050"/>
                </a:solidFill>
              </a:rPr>
              <a:t> desviaciones del mercado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es-CO" sz="2400" dirty="0" smtClean="0"/>
              <a:t>La presencia del estado en muchas actividades. </a:t>
            </a:r>
          </a:p>
          <a:p>
            <a:pPr lvl="1" eaLnBrk="1" hangingPunct="1"/>
            <a:r>
              <a:rPr lang="es-CO" sz="2000" dirty="0" smtClean="0"/>
              <a:t>Hace que la asignación de bienes no sea decidida autónomamente por el mercado.</a:t>
            </a:r>
          </a:p>
          <a:p>
            <a:pPr eaLnBrk="1" hangingPunct="1"/>
            <a:endParaRPr lang="es-CO" sz="2400" dirty="0" smtClean="0"/>
          </a:p>
          <a:p>
            <a:pPr eaLnBrk="1" hangingPunct="1"/>
            <a:r>
              <a:rPr lang="es-CO" sz="2400" dirty="0" smtClean="0"/>
              <a:t>Las empresas de servicio público que operan en condición monopólica. </a:t>
            </a:r>
          </a:p>
          <a:p>
            <a:pPr lvl="1" eaLnBrk="1" hangingPunct="1"/>
            <a:r>
              <a:rPr lang="es-CO" sz="2000" dirty="0" smtClean="0"/>
              <a:t>La cual requiere intervención regulatoria.</a:t>
            </a:r>
          </a:p>
          <a:p>
            <a:pPr eaLnBrk="1" hangingPunct="1"/>
            <a:endParaRPr lang="es-CO" sz="2400" dirty="0" smtClean="0"/>
          </a:p>
          <a:p>
            <a:pPr eaLnBrk="1" hangingPunct="1"/>
            <a:r>
              <a:rPr lang="es-CO" sz="2400" dirty="0" smtClean="0"/>
              <a:t>Algunas cadenas de producción como la de energía eléctrica tienen fallas de mercado que hacen obligatoria la intervención del regulador.</a:t>
            </a:r>
          </a:p>
        </p:txBody>
      </p:sp>
    </p:spTree>
    <p:extLst>
      <p:ext uri="{BB962C8B-B14F-4D97-AF65-F5344CB8AC3E}">
        <p14:creationId xmlns:p14="http://schemas.microsoft.com/office/powerpoint/2010/main" val="17326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" y="2492896"/>
            <a:ext cx="907761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2AAC24"/>
                </a:solidFill>
              </a:rPr>
              <a:t>Evolución del sector eléctrico en Colombia</a:t>
            </a:r>
            <a:endParaRPr lang="es-CO" sz="3600" b="1" dirty="0">
              <a:solidFill>
                <a:srgbClr val="2AA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34413" y="0"/>
            <a:ext cx="5257667" cy="1268413"/>
          </a:xfrm>
        </p:spPr>
        <p:txBody>
          <a:bodyPr>
            <a:normAutofit/>
          </a:bodyPr>
          <a:lstStyle/>
          <a:p>
            <a:pPr eaLnBrk="1" hangingPunct="1"/>
            <a:r>
              <a:rPr lang="es-CO" sz="3200" b="1" dirty="0" smtClean="0">
                <a:solidFill>
                  <a:srgbClr val="2AAC24"/>
                </a:solidFill>
                <a:latin typeface="Microsoft Sans Serif" pitchFamily="34" charset="0"/>
                <a:cs typeface="Microsoft Sans Serif" pitchFamily="34" charset="0"/>
              </a:rPr>
              <a:t>Estructura de la cadena </a:t>
            </a:r>
            <a:br>
              <a:rPr lang="es-CO" sz="3200" b="1" dirty="0" smtClean="0">
                <a:solidFill>
                  <a:srgbClr val="2AAC24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es-CO" sz="3200" b="1" dirty="0" smtClean="0">
                <a:solidFill>
                  <a:srgbClr val="2AAC24"/>
                </a:solidFill>
                <a:latin typeface="Microsoft Sans Serif" pitchFamily="34" charset="0"/>
                <a:cs typeface="Microsoft Sans Serif" pitchFamily="34" charset="0"/>
              </a:rPr>
              <a:t>de prestación del servicio</a:t>
            </a:r>
          </a:p>
        </p:txBody>
      </p:sp>
      <p:sp>
        <p:nvSpPr>
          <p:cNvPr id="819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D8031A-9D07-4DE0-9B11-0FF6491137E9}" type="slidenum">
              <a:rPr lang="es-CO" smtClean="0"/>
              <a:pPr/>
              <a:t>6</a:t>
            </a:fld>
            <a:endParaRPr lang="es-CO" smtClean="0"/>
          </a:p>
        </p:txBody>
      </p:sp>
      <p:sp>
        <p:nvSpPr>
          <p:cNvPr id="6" name="Rectangle 1027"/>
          <p:cNvSpPr>
            <a:spLocks noChangeArrowheads="1"/>
          </p:cNvSpPr>
          <p:nvPr/>
        </p:nvSpPr>
        <p:spPr bwMode="auto">
          <a:xfrm>
            <a:off x="2138363" y="5486400"/>
            <a:ext cx="2362200" cy="381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_tradnl">
                <a:solidFill>
                  <a:srgbClr val="FFFFFF"/>
                </a:solidFill>
              </a:rPr>
              <a:t>Mercado 1</a:t>
            </a:r>
          </a:p>
        </p:txBody>
      </p:sp>
      <p:sp>
        <p:nvSpPr>
          <p:cNvPr id="7" name="Rectangle 1029"/>
          <p:cNvSpPr>
            <a:spLocks noChangeArrowheads="1"/>
          </p:cNvSpPr>
          <p:nvPr/>
        </p:nvSpPr>
        <p:spPr bwMode="auto">
          <a:xfrm>
            <a:off x="5567363" y="5486400"/>
            <a:ext cx="2362200" cy="381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_tradnl">
                <a:solidFill>
                  <a:srgbClr val="FFFFFF"/>
                </a:solidFill>
              </a:rPr>
              <a:t>Mercado 2</a:t>
            </a: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4005263" y="3286125"/>
            <a:ext cx="1995487" cy="1219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_tradnl"/>
              <a:t>Monopolios de red</a:t>
            </a:r>
          </a:p>
        </p:txBody>
      </p:sp>
      <p:sp>
        <p:nvSpPr>
          <p:cNvPr id="14" name="Oval 1036"/>
          <p:cNvSpPr>
            <a:spLocks noChangeArrowheads="1"/>
          </p:cNvSpPr>
          <p:nvPr/>
        </p:nvSpPr>
        <p:spPr bwMode="auto">
          <a:xfrm>
            <a:off x="3209925" y="1757363"/>
            <a:ext cx="1066800" cy="457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_tradnl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5" name="Oval 1037"/>
          <p:cNvSpPr>
            <a:spLocks noChangeArrowheads="1"/>
          </p:cNvSpPr>
          <p:nvPr/>
        </p:nvSpPr>
        <p:spPr bwMode="auto">
          <a:xfrm>
            <a:off x="4429125" y="1752600"/>
            <a:ext cx="1066800" cy="457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_tradnl"/>
              <a:t>B</a:t>
            </a:r>
          </a:p>
        </p:txBody>
      </p:sp>
      <p:sp>
        <p:nvSpPr>
          <p:cNvPr id="16" name="Oval 1038"/>
          <p:cNvSpPr>
            <a:spLocks noChangeArrowheads="1"/>
          </p:cNvSpPr>
          <p:nvPr/>
        </p:nvSpPr>
        <p:spPr bwMode="auto">
          <a:xfrm>
            <a:off x="5800725" y="1752600"/>
            <a:ext cx="1066800" cy="457200"/>
          </a:xfrm>
          <a:prstGeom prst="ellipse">
            <a:avLst/>
          </a:prstGeom>
          <a:solidFill>
            <a:srgbClr val="67B93E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_tradnl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22" name="Text Box 1044"/>
          <p:cNvSpPr txBox="1">
            <a:spLocks noChangeArrowheads="1"/>
          </p:cNvSpPr>
          <p:nvPr/>
        </p:nvSpPr>
        <p:spPr bwMode="auto">
          <a:xfrm>
            <a:off x="603250" y="1717675"/>
            <a:ext cx="1704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/>
              <a:t>Potencial</a:t>
            </a:r>
          </a:p>
          <a:p>
            <a:r>
              <a:rPr lang="es-ES_tradnl"/>
              <a:t>Competitivo</a:t>
            </a:r>
          </a:p>
        </p:txBody>
      </p:sp>
      <p:sp>
        <p:nvSpPr>
          <p:cNvPr id="24" name="Rectangle 1046"/>
          <p:cNvSpPr>
            <a:spLocks noChangeArrowheads="1"/>
          </p:cNvSpPr>
          <p:nvPr/>
        </p:nvSpPr>
        <p:spPr bwMode="auto">
          <a:xfrm>
            <a:off x="684213" y="3429000"/>
            <a:ext cx="1538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/>
              <a:t>Monopolio</a:t>
            </a:r>
          </a:p>
          <a:p>
            <a:r>
              <a:rPr lang="es-ES_tradnl"/>
              <a:t>Natural</a:t>
            </a:r>
          </a:p>
        </p:txBody>
      </p:sp>
      <p:sp>
        <p:nvSpPr>
          <p:cNvPr id="25" name="Text Box 1047"/>
          <p:cNvSpPr txBox="1">
            <a:spLocks noChangeArrowheads="1"/>
          </p:cNvSpPr>
          <p:nvPr/>
        </p:nvSpPr>
        <p:spPr bwMode="auto">
          <a:xfrm>
            <a:off x="7072313" y="4071938"/>
            <a:ext cx="1751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600"/>
              <a:t>Regulación precios</a:t>
            </a:r>
          </a:p>
        </p:txBody>
      </p:sp>
      <p:sp>
        <p:nvSpPr>
          <p:cNvPr id="27" name="Text Box 1049"/>
          <p:cNvSpPr txBox="1">
            <a:spLocks noChangeArrowheads="1"/>
          </p:cNvSpPr>
          <p:nvPr/>
        </p:nvSpPr>
        <p:spPr bwMode="auto">
          <a:xfrm>
            <a:off x="7000875" y="3643313"/>
            <a:ext cx="1139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600"/>
              <a:t>Separación </a:t>
            </a:r>
          </a:p>
        </p:txBody>
      </p:sp>
      <p:sp>
        <p:nvSpPr>
          <p:cNvPr id="28" name="Rectangle 1050"/>
          <p:cNvSpPr>
            <a:spLocks noChangeArrowheads="1"/>
          </p:cNvSpPr>
          <p:nvPr/>
        </p:nvSpPr>
        <p:spPr bwMode="auto">
          <a:xfrm>
            <a:off x="7072313" y="3143250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600"/>
              <a:t>Acceso </a:t>
            </a:r>
          </a:p>
        </p:txBody>
      </p:sp>
      <p:cxnSp>
        <p:nvCxnSpPr>
          <p:cNvPr id="40" name="39 Conector recto de flecha"/>
          <p:cNvCxnSpPr>
            <a:stCxn id="14" idx="4"/>
            <a:endCxn id="8" idx="0"/>
          </p:cNvCxnSpPr>
          <p:nvPr/>
        </p:nvCxnSpPr>
        <p:spPr>
          <a:xfrm rot="16200000" flipH="1">
            <a:off x="3837782" y="2120106"/>
            <a:ext cx="1071562" cy="12604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>
            <a:stCxn id="15" idx="4"/>
            <a:endCxn id="8" idx="0"/>
          </p:cNvCxnSpPr>
          <p:nvPr/>
        </p:nvCxnSpPr>
        <p:spPr>
          <a:xfrm rot="16200000" flipH="1">
            <a:off x="4445000" y="2727325"/>
            <a:ext cx="1076325" cy="412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>
            <a:stCxn id="16" idx="4"/>
            <a:endCxn id="8" idx="0"/>
          </p:cNvCxnSpPr>
          <p:nvPr/>
        </p:nvCxnSpPr>
        <p:spPr>
          <a:xfrm rot="5400000">
            <a:off x="5130800" y="2082800"/>
            <a:ext cx="1076325" cy="13303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>
            <a:stCxn id="8" idx="2"/>
            <a:endCxn id="6" idx="0"/>
          </p:cNvCxnSpPr>
          <p:nvPr/>
        </p:nvCxnSpPr>
        <p:spPr>
          <a:xfrm rot="5400000">
            <a:off x="3671094" y="4153694"/>
            <a:ext cx="981075" cy="16843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>
            <a:stCxn id="8" idx="2"/>
            <a:endCxn id="7" idx="0"/>
          </p:cNvCxnSpPr>
          <p:nvPr/>
        </p:nvCxnSpPr>
        <p:spPr>
          <a:xfrm rot="16200000" flipH="1">
            <a:off x="5385594" y="4123531"/>
            <a:ext cx="981075" cy="17446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Abrir llave"/>
          <p:cNvSpPr/>
          <p:nvPr/>
        </p:nvSpPr>
        <p:spPr>
          <a:xfrm>
            <a:off x="6715125" y="3143250"/>
            <a:ext cx="285750" cy="1285875"/>
          </a:xfrm>
          <a:prstGeom prst="leftBrace">
            <a:avLst/>
          </a:prstGeom>
          <a:noFill/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218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14" grpId="0" animBg="1" autoUpdateAnimBg="0"/>
      <p:bldP spid="15" grpId="0" animBg="1" autoUpdateAnimBg="0"/>
      <p:bldP spid="16" grpId="0" animBg="1" autoUpdateAnimBg="0"/>
      <p:bldP spid="22" grpId="0" autoUpdateAnimBg="0"/>
      <p:bldP spid="24" grpId="0" autoUpdateAnimBg="0"/>
      <p:bldP spid="25" grpId="0" autoUpdateAnimBg="0"/>
      <p:bldP spid="27" grpId="0" autoUpdateAnimBg="0"/>
      <p:bldP spid="2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5554960" cy="11569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O" sz="3600" b="1" dirty="0" smtClean="0">
                <a:solidFill>
                  <a:srgbClr val="2AAC24"/>
                </a:solidFill>
              </a:rPr>
              <a:t>Elementos de los mercados </a:t>
            </a:r>
            <a:br>
              <a:rPr lang="es-CO" sz="3600" b="1" dirty="0" smtClean="0">
                <a:solidFill>
                  <a:srgbClr val="2AAC24"/>
                </a:solidFill>
              </a:rPr>
            </a:br>
            <a:r>
              <a:rPr lang="es-CO" sz="3600" b="1" dirty="0" smtClean="0">
                <a:solidFill>
                  <a:srgbClr val="2AAC24"/>
                </a:solidFill>
              </a:rPr>
              <a:t>competitivos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O" dirty="0" smtClean="0"/>
          </a:p>
          <a:p>
            <a:pPr eaLnBrk="1" hangingPunct="1"/>
            <a:r>
              <a:rPr lang="es-CO" dirty="0" smtClean="0"/>
              <a:t>Gran número de agentes</a:t>
            </a:r>
          </a:p>
          <a:p>
            <a:pPr eaLnBrk="1" hangingPunct="1"/>
            <a:r>
              <a:rPr lang="es-CO" dirty="0" smtClean="0"/>
              <a:t>Productos uniformes</a:t>
            </a:r>
          </a:p>
          <a:p>
            <a:pPr eaLnBrk="1" hangingPunct="1"/>
            <a:r>
              <a:rPr lang="es-CO" dirty="0" smtClean="0"/>
              <a:t>Inexistencia de barreras de entrada</a:t>
            </a:r>
          </a:p>
          <a:p>
            <a:pPr eaLnBrk="1" hangingPunct="1"/>
            <a:r>
              <a:rPr lang="es-CO" dirty="0" smtClean="0"/>
              <a:t>Acceso a información</a:t>
            </a:r>
          </a:p>
          <a:p>
            <a:pPr eaLnBrk="1" hangingPunct="1"/>
            <a:r>
              <a:rPr lang="es-CO" dirty="0" smtClean="0"/>
              <a:t>No hay capacidad de control del precio en el mercado por parte de algún agente.</a:t>
            </a:r>
          </a:p>
        </p:txBody>
      </p:sp>
    </p:spTree>
    <p:extLst>
      <p:ext uri="{BB962C8B-B14F-4D97-AF65-F5344CB8AC3E}">
        <p14:creationId xmlns:p14="http://schemas.microsoft.com/office/powerpoint/2010/main" val="15551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6491064" cy="8689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O" sz="4000" b="1" dirty="0" smtClean="0">
                <a:solidFill>
                  <a:srgbClr val="2AAC24"/>
                </a:solidFill>
              </a:rPr>
              <a:t>Limitaciones a la competencia</a:t>
            </a: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O" dirty="0" smtClean="0"/>
          </a:p>
          <a:p>
            <a:pPr eaLnBrk="1" hangingPunct="1"/>
            <a:r>
              <a:rPr lang="es-CO" dirty="0" smtClean="0"/>
              <a:t>Oligopolios: pocos vendedores</a:t>
            </a:r>
          </a:p>
          <a:p>
            <a:pPr eaLnBrk="1" hangingPunct="1"/>
            <a:endParaRPr lang="es-CO" dirty="0" smtClean="0"/>
          </a:p>
          <a:p>
            <a:pPr eaLnBrk="1" hangingPunct="1"/>
            <a:r>
              <a:rPr lang="es-CO" dirty="0" smtClean="0"/>
              <a:t>Oligopsonios: pocos compradores</a:t>
            </a:r>
          </a:p>
          <a:p>
            <a:pPr eaLnBrk="1" hangingPunct="1"/>
            <a:endParaRPr lang="es-CO" dirty="0" smtClean="0"/>
          </a:p>
          <a:p>
            <a:pPr eaLnBrk="1" hangingPunct="1"/>
            <a:r>
              <a:rPr lang="es-CO" dirty="0" smtClean="0"/>
              <a:t>Monopolios: un solo vendedor</a:t>
            </a:r>
          </a:p>
        </p:txBody>
      </p:sp>
    </p:spTree>
    <p:extLst>
      <p:ext uri="{BB962C8B-B14F-4D97-AF65-F5344CB8AC3E}">
        <p14:creationId xmlns:p14="http://schemas.microsoft.com/office/powerpoint/2010/main" val="40024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107504" y="476672"/>
            <a:ext cx="6624736" cy="1143000"/>
          </a:xfrm>
        </p:spPr>
        <p:txBody>
          <a:bodyPr/>
          <a:lstStyle/>
          <a:p>
            <a:pPr eaLnBrk="1" hangingPunct="1"/>
            <a:r>
              <a:rPr lang="es-CO" sz="4000" b="1" dirty="0" smtClean="0">
                <a:solidFill>
                  <a:srgbClr val="2AAC24"/>
                </a:solidFill>
              </a:rPr>
              <a:t>Efectos de lo anterior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O" dirty="0" smtClean="0"/>
          </a:p>
          <a:p>
            <a:pPr eaLnBrk="1" hangingPunct="1"/>
            <a:endParaRPr lang="es-CO" dirty="0" smtClean="0"/>
          </a:p>
          <a:p>
            <a:pPr eaLnBrk="1" hangingPunct="1"/>
            <a:r>
              <a:rPr lang="es-CO" dirty="0" smtClean="0"/>
              <a:t>Se restringe el producto.</a:t>
            </a:r>
          </a:p>
          <a:p>
            <a:pPr eaLnBrk="1" hangingPunct="1"/>
            <a:endParaRPr lang="es-CO" dirty="0" smtClean="0"/>
          </a:p>
          <a:p>
            <a:pPr eaLnBrk="1" hangingPunct="1"/>
            <a:r>
              <a:rPr lang="es-CO" dirty="0" smtClean="0"/>
              <a:t>Se incrementan los precios.</a:t>
            </a:r>
          </a:p>
        </p:txBody>
      </p:sp>
    </p:spTree>
    <p:extLst>
      <p:ext uri="{BB962C8B-B14F-4D97-AF65-F5344CB8AC3E}">
        <p14:creationId xmlns:p14="http://schemas.microsoft.com/office/powerpoint/2010/main" val="22564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357</Words>
  <Application>Microsoft Office PowerPoint</Application>
  <PresentationFormat>Presentación en pantalla (4:3)</PresentationFormat>
  <Paragraphs>101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Tema de Office</vt:lpstr>
      <vt:lpstr>Diseño personalizado</vt:lpstr>
      <vt:lpstr>REGULACION ECONOMICA EN ENERGIA ELECTRICA</vt:lpstr>
      <vt:lpstr>CONTENIDO</vt:lpstr>
      <vt:lpstr>MARCO CONCEPTUAL DEL CURSO</vt:lpstr>
      <vt:lpstr>No obstante …….hay grandes  desviaciones del mercado</vt:lpstr>
      <vt:lpstr>Evolución del sector eléctrico en Colombia</vt:lpstr>
      <vt:lpstr>Estructura de la cadena  de prestación del servicio</vt:lpstr>
      <vt:lpstr>Elementos de los mercados  competitivos</vt:lpstr>
      <vt:lpstr>Limitaciones a la competencia</vt:lpstr>
      <vt:lpstr>Efectos de lo anterior</vt:lpstr>
      <vt:lpstr>Que hacer??</vt:lpstr>
      <vt:lpstr>Que es regulación??</vt:lpstr>
      <vt:lpstr>Decisiones regulatorias respecto  a la estructura</vt:lpstr>
      <vt:lpstr>Presentación de PowerPoint</vt:lpstr>
      <vt:lpstr>Presentación de PowerPoint</vt:lpstr>
      <vt:lpstr>Presentación de PowerPoint</vt:lpstr>
      <vt:lpstr>Determinantes de la Estructura  de la Industria</vt:lpstr>
      <vt:lpstr>Componentes de la Regulación  de los Monopolios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Mercedes</dc:creator>
  <cp:lastModifiedBy>usuario</cp:lastModifiedBy>
  <cp:revision>5</cp:revision>
  <dcterms:created xsi:type="dcterms:W3CDTF">2015-05-07T00:22:54Z</dcterms:created>
  <dcterms:modified xsi:type="dcterms:W3CDTF">2015-10-13T14:54:39Z</dcterms:modified>
</cp:coreProperties>
</file>