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3" r:id="rId14"/>
    <p:sldId id="312" r:id="rId15"/>
    <p:sldId id="314" r:id="rId16"/>
    <p:sldId id="315" r:id="rId17"/>
    <p:sldId id="300" r:id="rId18"/>
    <p:sldId id="316" r:id="rId19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24C2"/>
    <a:srgbClr val="CC66FF"/>
    <a:srgbClr val="EAEAEA"/>
    <a:srgbClr val="861B91"/>
    <a:srgbClr val="DE84E8"/>
    <a:srgbClr val="800080"/>
    <a:srgbClr val="ECB2FC"/>
    <a:srgbClr val="E997E5"/>
    <a:srgbClr val="EEACE1"/>
    <a:srgbClr val="E28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747" autoAdjust="0"/>
  </p:normalViewPr>
  <p:slideViewPr>
    <p:cSldViewPr>
      <p:cViewPr varScale="1">
        <p:scale>
          <a:sx n="70" d="100"/>
          <a:sy n="70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B8241-801E-46DF-BEEF-77ABB63E9B1F}" type="datetimeFigureOut">
              <a:rPr lang="es-CO" smtClean="0"/>
              <a:t>14/02/2015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EBADA-9589-4FB0-995E-9C5D787262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497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EBADA-9589-4FB0-995E-9C5D787262F0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968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25C6-95EE-46D8-89C6-5F32D18D4586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CE32-63AA-4E3A-A08B-92DDB75D8B7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3555-5DEA-467D-8802-5CF2EAD77553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8675-B62A-4681-B523-4D6CF24F871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16E48-077F-4C4F-9506-C333EAD74C75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8F80-7E89-4D9A-AD45-9714852AA48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E8D7-E971-4EBC-A37C-6F1AFFE71134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E05D-662C-459B-AFD3-AF7C8E736F8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83A9-490F-4C5D-9043-E28AA79764BC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9823-59D8-478D-A068-48E3A6AF82B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B9A3B-09E8-4B57-9D69-7249C4E95353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975D-744D-457A-9806-A20228705BA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A66F-F9B4-400A-BC1E-3F5195196F72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02A6-E5B2-40E0-B8C6-03589DE5C28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F4DAC-E8DC-4D53-966B-9B56BB84DD8A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FF3D9-0E83-426C-BC3D-DE07B871721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360A-ABC4-4FC8-9FA7-23FBF4763557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57ED-955A-4CAE-97F4-BD3C950A589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E0F26-F3BD-4784-8F1F-97666944644F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F06A-1D1F-4D7F-AF8C-56B79761984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6211-C5F2-4A81-8640-3B5297330BCF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49E2-DFF6-480F-B2DC-A97E33B66AB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6A9EEC-92B6-4E6A-BBBB-E80659AF5D36}" type="datetimeFigureOut">
              <a:rPr lang="es-MX"/>
              <a:pPr>
                <a:defRPr/>
              </a:pPr>
              <a:t>14/02/2015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76F048-3050-4F89-9C6B-CD3A2A60CB4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oris.suarez@gmail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4808" y="1772816"/>
            <a:ext cx="9129192" cy="5616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CO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PROCESAMIENTO </a:t>
            </a:r>
            <a:r>
              <a:rPr lang="es-CO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DE PRODUCTOS PARA EXPORTACIÓN DE ORIGEN VEGETAL</a:t>
            </a:r>
            <a: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sz="3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DORIS EUGENIA SUÁREZ MONSALVE</a:t>
            </a:r>
            <a:br>
              <a:rPr lang="es-MX" sz="3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s-MX" sz="32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INGENIERA DE ALIMENTOS </a:t>
            </a: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MX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08" y="2996952"/>
            <a:ext cx="452310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81904" y="29806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TUTORIA PRACTICA</a:t>
            </a:r>
          </a:p>
          <a:p>
            <a:pPr algn="ctr"/>
            <a:endParaRPr lang="es-CO" sz="2800" b="1" dirty="0">
              <a:solidFill>
                <a:srgbClr val="80008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13728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7" y="3140968"/>
            <a:ext cx="2819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6" y="504825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635896" y="1373035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Práctica 1: Marzo 7 de 8 – 12 m</a:t>
            </a:r>
          </a:p>
          <a:p>
            <a:r>
              <a:rPr lang="es-CO" sz="2400" dirty="0" smtClean="0"/>
              <a:t>Chocolatería fina</a:t>
            </a:r>
            <a:endParaRPr lang="es-CO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650973" y="3168817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Práctica 2: Abril 18 de 8 – 12 m</a:t>
            </a:r>
          </a:p>
          <a:p>
            <a:r>
              <a:rPr lang="es-CO" sz="2400" dirty="0" smtClean="0"/>
              <a:t>Leches vegetales</a:t>
            </a:r>
            <a:endParaRPr lang="es-CO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635896" y="512831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Práctica 3: Mayo 16 de 2 – 6 pm</a:t>
            </a:r>
          </a:p>
          <a:p>
            <a:r>
              <a:rPr lang="es-CO" sz="2400" dirty="0" smtClean="0"/>
              <a:t>Confitados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43174836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81904" y="29806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CALIFICACIÓN</a:t>
            </a:r>
          </a:p>
          <a:p>
            <a:pPr algn="ctr"/>
            <a:endParaRPr lang="es-CO" sz="2800" b="1" dirty="0">
              <a:solidFill>
                <a:srgbClr val="80008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206375"/>
              </p:ext>
            </p:extLst>
          </p:nvPr>
        </p:nvGraphicFramePr>
        <p:xfrm>
          <a:off x="1524000" y="1397000"/>
          <a:ext cx="6864424" cy="426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212"/>
                <a:gridCol w="3432212"/>
              </a:tblGrid>
              <a:tr h="426425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>
                          <a:solidFill>
                            <a:srgbClr val="EAEAEA"/>
                          </a:solidFill>
                        </a:rPr>
                        <a:t>ACTIVIDAD</a:t>
                      </a:r>
                      <a:endParaRPr lang="es-CO" sz="2000" dirty="0">
                        <a:solidFill>
                          <a:srgbClr val="EAEAE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>
                          <a:solidFill>
                            <a:srgbClr val="EAEAEA"/>
                          </a:solidFill>
                        </a:rPr>
                        <a:t>CALIFICACIÓN</a:t>
                      </a:r>
                      <a:endParaRPr lang="es-CO" sz="2000" dirty="0">
                        <a:solidFill>
                          <a:srgbClr val="EAEAEA"/>
                        </a:solidFill>
                      </a:endParaRPr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Tutoría 2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10</a:t>
                      </a:r>
                      <a:endParaRPr lang="es-CO" sz="2000" dirty="0"/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Tutoría 3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10</a:t>
                      </a:r>
                      <a:endParaRPr lang="es-CO" sz="2000" dirty="0"/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Tutoría 4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10</a:t>
                      </a:r>
                      <a:endParaRPr lang="es-CO" sz="2000" dirty="0"/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Tutoría 5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10</a:t>
                      </a:r>
                      <a:endParaRPr lang="es-CO" sz="2000" dirty="0"/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Práctica 1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10</a:t>
                      </a:r>
                      <a:endParaRPr lang="es-CO" sz="2000" dirty="0"/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Práctica 2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10</a:t>
                      </a:r>
                      <a:endParaRPr lang="es-CO" sz="2000" dirty="0"/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Práctica 3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10</a:t>
                      </a:r>
                      <a:endParaRPr lang="es-CO" sz="2000" dirty="0"/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Proyecto 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30</a:t>
                      </a:r>
                      <a:endParaRPr lang="es-CO" sz="2000" dirty="0"/>
                    </a:p>
                  </a:txBody>
                  <a:tcPr/>
                </a:tc>
              </a:tr>
              <a:tr h="426425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TOTAL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100</a:t>
                      </a:r>
                      <a:endParaRPr lang="es-CO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53430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81904" y="29806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PLATAFORMA</a:t>
            </a:r>
          </a:p>
          <a:p>
            <a:pPr algn="ctr"/>
            <a:endParaRPr lang="es-CO" sz="2800" b="1" dirty="0">
              <a:solidFill>
                <a:srgbClr val="80008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5" y="1313728"/>
            <a:ext cx="8734007" cy="465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6732240" y="3429000"/>
            <a:ext cx="1246208" cy="212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598781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81904" y="29806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PLATAFORMA</a:t>
            </a:r>
          </a:p>
          <a:p>
            <a:pPr algn="ctr"/>
            <a:endParaRPr lang="es-CO" sz="2800" b="1" dirty="0">
              <a:solidFill>
                <a:srgbClr val="80008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3" y="1287898"/>
            <a:ext cx="8784976" cy="46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7222364" y="3196795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2051720" y="619666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Usuario: e código</a:t>
            </a:r>
          </a:p>
          <a:p>
            <a:r>
              <a:rPr lang="es-CO" dirty="0" smtClean="0"/>
              <a:t>Contraseña: e código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153449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81904" y="29806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PLATAFORMA</a:t>
            </a:r>
          </a:p>
          <a:p>
            <a:pPr algn="ctr"/>
            <a:endParaRPr lang="es-CO" sz="2800" b="1" dirty="0">
              <a:solidFill>
                <a:srgbClr val="80008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" y="1300116"/>
            <a:ext cx="8712968" cy="464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323528" y="3933056"/>
            <a:ext cx="85375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94086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81904" y="29806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PLATAFORMA</a:t>
            </a:r>
          </a:p>
          <a:p>
            <a:pPr algn="ctr"/>
            <a:endParaRPr lang="es-CO" sz="2800" b="1" dirty="0">
              <a:solidFill>
                <a:srgbClr val="80008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46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1763688" y="4094650"/>
            <a:ext cx="44644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643185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81904" y="29806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PLATAFORMA</a:t>
            </a:r>
          </a:p>
          <a:p>
            <a:pPr algn="ctr"/>
            <a:endParaRPr lang="es-CO" sz="2800" b="1" dirty="0">
              <a:solidFill>
                <a:srgbClr val="80008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" y="1515277"/>
            <a:ext cx="8888859" cy="473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31320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9" y="5675433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11560" y="1412776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B324C2"/>
                </a:solidFill>
              </a:rPr>
              <a:t>DORIS EUGENIA SUAREZ </a:t>
            </a:r>
            <a:r>
              <a:rPr lang="es-CO" sz="2800" b="1" dirty="0" smtClean="0">
                <a:solidFill>
                  <a:srgbClr val="B324C2"/>
                </a:solidFill>
              </a:rPr>
              <a:t>MONSALVE </a:t>
            </a:r>
          </a:p>
          <a:p>
            <a:pPr algn="ctr"/>
            <a:r>
              <a:rPr lang="es-CO" sz="2800" b="1" dirty="0" smtClean="0">
                <a:solidFill>
                  <a:srgbClr val="B324C2"/>
                </a:solidFill>
              </a:rPr>
              <a:t>TUTORA</a:t>
            </a:r>
            <a:endParaRPr lang="es-CO" sz="2800" b="1" dirty="0">
              <a:solidFill>
                <a:srgbClr val="B324C2"/>
              </a:solidFill>
            </a:endParaRPr>
          </a:p>
          <a:p>
            <a:endParaRPr lang="es-CO" sz="2800" dirty="0">
              <a:solidFill>
                <a:srgbClr val="B324C2"/>
              </a:solidFill>
            </a:endParaRPr>
          </a:p>
          <a:p>
            <a:r>
              <a:rPr lang="es-CO" sz="2800" dirty="0" smtClean="0">
                <a:solidFill>
                  <a:srgbClr val="B324C2"/>
                </a:solidFill>
                <a:hlinkClick r:id="rId4"/>
              </a:rPr>
              <a:t>doris.suarez@gmail.com</a:t>
            </a:r>
            <a:endParaRPr lang="es-CO" sz="2800" dirty="0" smtClean="0">
              <a:solidFill>
                <a:srgbClr val="B324C2"/>
              </a:solidFill>
            </a:endParaRPr>
          </a:p>
          <a:p>
            <a:endParaRPr lang="es-CO" sz="2800" dirty="0">
              <a:solidFill>
                <a:srgbClr val="B324C2"/>
              </a:solidFill>
            </a:endParaRPr>
          </a:p>
          <a:p>
            <a:r>
              <a:rPr lang="es-CO" sz="2800" dirty="0">
                <a:solidFill>
                  <a:srgbClr val="B324C2"/>
                </a:solidFill>
              </a:rPr>
              <a:t>Celular </a:t>
            </a:r>
            <a:r>
              <a:rPr lang="es-CO" sz="2800" dirty="0" smtClean="0">
                <a:solidFill>
                  <a:srgbClr val="B324C2"/>
                </a:solidFill>
              </a:rPr>
              <a:t>3166029387</a:t>
            </a:r>
          </a:p>
          <a:p>
            <a:endParaRPr lang="es-CO" sz="2800" dirty="0">
              <a:solidFill>
                <a:srgbClr val="B324C2"/>
              </a:solidFill>
            </a:endParaRPr>
          </a:p>
          <a:p>
            <a:r>
              <a:rPr lang="es-CO" sz="2800" dirty="0">
                <a:solidFill>
                  <a:srgbClr val="B324C2"/>
                </a:solidFill>
              </a:rPr>
              <a:t>Facebook: </a:t>
            </a:r>
            <a:r>
              <a:rPr lang="es-CO" sz="2800" dirty="0" err="1" smtClean="0">
                <a:solidFill>
                  <a:srgbClr val="B324C2"/>
                </a:solidFill>
              </a:rPr>
              <a:t>doris.suarez</a:t>
            </a:r>
            <a:endParaRPr lang="es-CO" sz="2800" dirty="0" smtClean="0">
              <a:solidFill>
                <a:srgbClr val="B324C2"/>
              </a:solidFill>
            </a:endParaRPr>
          </a:p>
          <a:p>
            <a:endParaRPr lang="es-CO" sz="2800" dirty="0">
              <a:solidFill>
                <a:srgbClr val="B324C2"/>
              </a:solidFill>
            </a:endParaRPr>
          </a:p>
          <a:p>
            <a:r>
              <a:rPr lang="es-CO" sz="2800" dirty="0" err="1">
                <a:solidFill>
                  <a:srgbClr val="B324C2"/>
                </a:solidFill>
              </a:rPr>
              <a:t>Skype</a:t>
            </a:r>
            <a:r>
              <a:rPr lang="es-CO" sz="2800" dirty="0">
                <a:solidFill>
                  <a:srgbClr val="B324C2"/>
                </a:solidFill>
              </a:rPr>
              <a:t>: </a:t>
            </a:r>
            <a:r>
              <a:rPr lang="es-CO" sz="2800" dirty="0" err="1">
                <a:solidFill>
                  <a:srgbClr val="B324C2"/>
                </a:solidFill>
              </a:rPr>
              <a:t>doris.suarez</a:t>
            </a:r>
            <a:endParaRPr lang="es-CO" sz="2800" dirty="0">
              <a:solidFill>
                <a:srgbClr val="B324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3772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9" y="5675433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95736" y="188406"/>
            <a:ext cx="591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861B91"/>
                </a:solidFill>
              </a:rPr>
              <a:t>MUCHAS GRACIAS</a:t>
            </a:r>
            <a:endParaRPr lang="es-CO" sz="2800" b="1" dirty="0">
              <a:solidFill>
                <a:srgbClr val="861B9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3791"/>
            <a:ext cx="7716412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51259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4932040" y="273051"/>
            <a:ext cx="3754761" cy="5853113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rgbClr val="B324C2"/>
                </a:solidFill>
              </a:rPr>
              <a:t>COMPETENCIAS</a:t>
            </a:r>
            <a:endParaRPr lang="es-CO" b="1" dirty="0">
              <a:solidFill>
                <a:srgbClr val="B324C2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2"/>
          </p:nvPr>
        </p:nvSpPr>
        <p:spPr>
          <a:xfrm>
            <a:off x="251521" y="1313729"/>
            <a:ext cx="4752528" cy="5355632"/>
          </a:xfrm>
        </p:spPr>
        <p:txBody>
          <a:bodyPr/>
          <a:lstStyle/>
          <a:p>
            <a:r>
              <a:rPr lang="es-CO" sz="2000" b="1" dirty="0"/>
              <a:t>Competencia </a:t>
            </a:r>
            <a:r>
              <a:rPr lang="es-CO" sz="2000" b="1" dirty="0" smtClean="0"/>
              <a:t>General</a:t>
            </a:r>
          </a:p>
          <a:p>
            <a:r>
              <a:rPr lang="es-CO" sz="2000" dirty="0" smtClean="0"/>
              <a:t> </a:t>
            </a:r>
            <a:r>
              <a:rPr lang="es-CO" sz="2000" dirty="0"/>
              <a:t>Elabora productos de origen vegetal para </a:t>
            </a:r>
            <a:r>
              <a:rPr lang="es-CO" sz="2000" dirty="0" smtClean="0"/>
              <a:t>exportación</a:t>
            </a:r>
          </a:p>
          <a:p>
            <a:endParaRPr lang="es-CO" sz="2000" dirty="0"/>
          </a:p>
          <a:p>
            <a:r>
              <a:rPr lang="es-CO" sz="2000" b="1" dirty="0"/>
              <a:t>Competencia(s) específica(s):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CO" sz="2000" dirty="0" smtClean="0"/>
              <a:t>Argumentar </a:t>
            </a:r>
            <a:r>
              <a:rPr lang="es-CO" sz="2000" dirty="0"/>
              <a:t>principios generales básicos de los alimentos y su aplicación en la investigación de alimentos vegetales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CO" sz="2000" dirty="0" smtClean="0"/>
              <a:t>Desarrolla </a:t>
            </a:r>
            <a:r>
              <a:rPr lang="es-CO" sz="2000" dirty="0"/>
              <a:t>productos alimenticios de origen vegetal teniendo como base las oportunidades de la cadena agroalimentaria </a:t>
            </a:r>
            <a:endParaRPr lang="es-CO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s-CO" sz="2000" dirty="0" smtClean="0"/>
              <a:t>Emplea </a:t>
            </a:r>
            <a:r>
              <a:rPr lang="es-CO" sz="2000" dirty="0"/>
              <a:t>tecnología y equipos de uso común en la industria procesadora de los anteriores alimentos.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54" y="2818138"/>
            <a:ext cx="358262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29220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419872" y="426133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TUTORIA 1</a:t>
            </a:r>
          </a:p>
          <a:p>
            <a:pPr algn="ctr"/>
            <a:r>
              <a:rPr lang="es-CO" sz="2800" b="1" dirty="0" smtClean="0">
                <a:solidFill>
                  <a:srgbClr val="800080"/>
                </a:solidFill>
              </a:rPr>
              <a:t>Febrero 14 de 8- 10 </a:t>
            </a:r>
            <a:r>
              <a:rPr lang="es-CO" sz="2800" b="1" dirty="0" err="1" smtClean="0">
                <a:solidFill>
                  <a:srgbClr val="800080"/>
                </a:solidFill>
              </a:rPr>
              <a:t>a.m</a:t>
            </a:r>
            <a:endParaRPr lang="es-CO" sz="2800" b="1" dirty="0">
              <a:solidFill>
                <a:srgbClr val="80008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6" y="1988840"/>
            <a:ext cx="384537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499991" y="1700808"/>
            <a:ext cx="46440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O" sz="2800" dirty="0" smtClean="0"/>
              <a:t>Presentación de la tutoría.</a:t>
            </a:r>
          </a:p>
          <a:p>
            <a:endParaRPr lang="es-CO" sz="2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CO" sz="2800" dirty="0"/>
              <a:t>Tarea: Investigación sobre las tendencias actuales de productos de origen vegetal, que satisfagan las necesidades y el gusto de los </a:t>
            </a:r>
            <a:r>
              <a:rPr lang="es-CO" sz="2800" dirty="0" smtClean="0"/>
              <a:t>consumidores </a:t>
            </a:r>
            <a:r>
              <a:rPr lang="es-CO" sz="2800" dirty="0"/>
              <a:t>potenciales.</a:t>
            </a:r>
          </a:p>
        </p:txBody>
      </p:sp>
    </p:spTree>
    <p:extLst>
      <p:ext uri="{BB962C8B-B14F-4D97-AF65-F5344CB8AC3E}">
        <p14:creationId xmlns:p14="http://schemas.microsoft.com/office/powerpoint/2010/main" val="116180373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419872" y="426133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TUTORIA 2</a:t>
            </a:r>
          </a:p>
          <a:p>
            <a:pPr algn="ctr"/>
            <a:r>
              <a:rPr lang="es-CO" sz="2800" b="1" dirty="0" smtClean="0">
                <a:solidFill>
                  <a:srgbClr val="800080"/>
                </a:solidFill>
              </a:rPr>
              <a:t>Febrero 21 de 8- 10 </a:t>
            </a:r>
            <a:r>
              <a:rPr lang="es-CO" sz="2800" b="1" dirty="0" err="1" smtClean="0">
                <a:solidFill>
                  <a:srgbClr val="800080"/>
                </a:solidFill>
              </a:rPr>
              <a:t>a.m</a:t>
            </a:r>
            <a:endParaRPr lang="es-CO" sz="2800" b="1" dirty="0">
              <a:solidFill>
                <a:srgbClr val="80008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3528" y="148750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CO" sz="2400" dirty="0" smtClean="0"/>
              <a:t> </a:t>
            </a:r>
            <a:r>
              <a:rPr lang="es-CO" sz="2400" dirty="0"/>
              <a:t>Conceptos y Principios generales básicos del procesamiento de alimentos.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CO" sz="2400" dirty="0" smtClean="0"/>
              <a:t>Procedimientos </a:t>
            </a:r>
            <a:r>
              <a:rPr lang="es-CO" sz="2400" dirty="0"/>
              <a:t>de conservación de alimentos</a:t>
            </a:r>
          </a:p>
          <a:p>
            <a:r>
              <a:rPr lang="es-CO" sz="2400" dirty="0" smtClean="0"/>
              <a:t>    - </a:t>
            </a:r>
            <a:r>
              <a:rPr lang="es-CO" sz="2400" dirty="0"/>
              <a:t>Físicos</a:t>
            </a:r>
          </a:p>
          <a:p>
            <a:r>
              <a:rPr lang="es-CO" sz="2400" dirty="0" smtClean="0"/>
              <a:t>    - </a:t>
            </a:r>
            <a:r>
              <a:rPr lang="es-CO" sz="2400" dirty="0"/>
              <a:t>Químicos</a:t>
            </a:r>
          </a:p>
          <a:p>
            <a:r>
              <a:rPr lang="es-CO" sz="2400" dirty="0" smtClean="0"/>
              <a:t>    - </a:t>
            </a:r>
            <a:r>
              <a:rPr lang="es-CO" sz="2400" dirty="0"/>
              <a:t>Utilización de </a:t>
            </a:r>
            <a:r>
              <a:rPr lang="es-CO" sz="2400" dirty="0" smtClean="0"/>
              <a:t>conservantes.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CO" sz="2400" dirty="0" smtClean="0"/>
              <a:t>Normas de seguridad industrial asociadas a la producción de alimentos de origen vegetal: OHSAS 18001, estatuto de seguridad industrial-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CO" sz="2400" dirty="0" smtClean="0"/>
              <a:t>Características </a:t>
            </a:r>
            <a:r>
              <a:rPr lang="es-CO" sz="2400" dirty="0"/>
              <a:t>de la materia prima, insumos y equipos para el procesamiento productos de origen vegetal.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CO" sz="2400" dirty="0" smtClean="0"/>
              <a:t>Concepto </a:t>
            </a:r>
            <a:r>
              <a:rPr lang="es-CO" sz="2400" dirty="0"/>
              <a:t>innovación y creatividad.</a:t>
            </a:r>
          </a:p>
        </p:txBody>
      </p:sp>
    </p:spTree>
    <p:extLst>
      <p:ext uri="{BB962C8B-B14F-4D97-AF65-F5344CB8AC3E}">
        <p14:creationId xmlns:p14="http://schemas.microsoft.com/office/powerpoint/2010/main" val="384554397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419872" y="426133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TUTORIA 3</a:t>
            </a:r>
          </a:p>
          <a:p>
            <a:pPr algn="ctr"/>
            <a:r>
              <a:rPr lang="es-CO" sz="2800" b="1" dirty="0" smtClean="0">
                <a:solidFill>
                  <a:srgbClr val="800080"/>
                </a:solidFill>
              </a:rPr>
              <a:t>Abril 11 de 4- 6 </a:t>
            </a:r>
            <a:r>
              <a:rPr lang="es-CO" sz="2800" b="1" dirty="0" err="1" smtClean="0">
                <a:solidFill>
                  <a:srgbClr val="800080"/>
                </a:solidFill>
              </a:rPr>
              <a:t>p.m</a:t>
            </a:r>
            <a:endParaRPr lang="es-CO" sz="2800" b="1" dirty="0">
              <a:solidFill>
                <a:srgbClr val="80008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1441796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CO" sz="2800" dirty="0" smtClean="0"/>
              <a:t>Haciendo </a:t>
            </a:r>
            <a:r>
              <a:rPr lang="es-CO" sz="2800" dirty="0"/>
              <a:t>uso de las TIC, averigüe sobre </a:t>
            </a:r>
            <a:r>
              <a:rPr lang="es-CO" sz="2800" dirty="0" smtClean="0"/>
              <a:t>las exigencias </a:t>
            </a:r>
            <a:r>
              <a:rPr lang="es-CO" sz="2800" dirty="0"/>
              <a:t>en el mercado internacional para los productos de origen vegetal, donde incluya características, usos y normatividad para los productos</a:t>
            </a:r>
            <a:r>
              <a:rPr lang="es-CO" sz="2800" dirty="0" smtClean="0"/>
              <a:t>.</a:t>
            </a:r>
          </a:p>
          <a:p>
            <a:endParaRPr lang="es-CO" sz="2800" dirty="0"/>
          </a:p>
          <a:p>
            <a:r>
              <a:rPr lang="es-CO" sz="2800" dirty="0"/>
              <a:t>2. Realizar una investigación sobre las nuevas </a:t>
            </a:r>
            <a:r>
              <a:rPr lang="es-CO" sz="2800" dirty="0" smtClean="0"/>
              <a:t>             tecnologías </a:t>
            </a:r>
            <a:r>
              <a:rPr lang="es-CO" sz="2800" dirty="0"/>
              <a:t>aplicadas en la conservación de productos de origen vegetal</a:t>
            </a:r>
            <a:r>
              <a:rPr lang="es-CO" sz="2800" dirty="0" smtClean="0"/>
              <a:t>.</a:t>
            </a:r>
          </a:p>
          <a:p>
            <a:endParaRPr lang="es-CO" sz="2800" dirty="0"/>
          </a:p>
          <a:p>
            <a:r>
              <a:rPr lang="es-CO" sz="2800" dirty="0"/>
              <a:t>3. Identifique cuales son los aspectos más relevantes en el mercado de productos a base de vegetales.</a:t>
            </a:r>
          </a:p>
        </p:txBody>
      </p:sp>
    </p:spTree>
    <p:extLst>
      <p:ext uri="{BB962C8B-B14F-4D97-AF65-F5344CB8AC3E}">
        <p14:creationId xmlns:p14="http://schemas.microsoft.com/office/powerpoint/2010/main" val="309800712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419872" y="426133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TUTORIA 4</a:t>
            </a:r>
          </a:p>
          <a:p>
            <a:pPr algn="ctr"/>
            <a:r>
              <a:rPr lang="es-CO" sz="2800" b="1" dirty="0" smtClean="0">
                <a:solidFill>
                  <a:srgbClr val="800080"/>
                </a:solidFill>
              </a:rPr>
              <a:t>Mayo 9  de 8- 10 </a:t>
            </a:r>
            <a:r>
              <a:rPr lang="es-CO" sz="2800" b="1" dirty="0" err="1">
                <a:solidFill>
                  <a:srgbClr val="800080"/>
                </a:solidFill>
              </a:rPr>
              <a:t>a</a:t>
            </a:r>
            <a:r>
              <a:rPr lang="es-CO" sz="2800" b="1" dirty="0" err="1" smtClean="0">
                <a:solidFill>
                  <a:srgbClr val="800080"/>
                </a:solidFill>
              </a:rPr>
              <a:t>.m</a:t>
            </a:r>
            <a:endParaRPr lang="es-CO" sz="2800" b="1" dirty="0">
              <a:solidFill>
                <a:srgbClr val="80008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6781" y="1700808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O" sz="2400" dirty="0"/>
              <a:t>Seleccione el proceso de conservación más apropiado para el producto , realice diagrama de flujo, la descripción del proceso e identifique los PCC del proceso</a:t>
            </a:r>
            <a:r>
              <a:rPr lang="es-CO" sz="2400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s-CO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CO" sz="2400" dirty="0"/>
              <a:t>Diseñar las características del producto que permita darle valor </a:t>
            </a:r>
            <a:r>
              <a:rPr lang="es-CO" sz="2400" dirty="0" smtClean="0"/>
              <a:t>agregado</a:t>
            </a:r>
          </a:p>
          <a:p>
            <a:pPr marL="285750" indent="-285750">
              <a:buFont typeface="Wingdings" pitchFamily="2" charset="2"/>
              <a:buChar char="Ø"/>
            </a:pPr>
            <a:endParaRPr lang="es-CO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s-CO" sz="2400" dirty="0" smtClean="0"/>
              <a:t>Norma internacional</a:t>
            </a:r>
          </a:p>
          <a:p>
            <a:pPr marL="285750" indent="-285750">
              <a:buFont typeface="Wingdings" pitchFamily="2" charset="2"/>
              <a:buChar char="Ø"/>
            </a:pPr>
            <a:endParaRPr lang="es-CO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s-CO" sz="2400" dirty="0" smtClean="0"/>
              <a:t>Normas que garantizan la inocuidad del producto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0612566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419872" y="426133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TUTORIA 5</a:t>
            </a:r>
          </a:p>
          <a:p>
            <a:pPr algn="ctr"/>
            <a:r>
              <a:rPr lang="es-CO" sz="2800" b="1" dirty="0" smtClean="0">
                <a:solidFill>
                  <a:srgbClr val="800080"/>
                </a:solidFill>
              </a:rPr>
              <a:t>Junio 6  de 10- 12 m</a:t>
            </a:r>
            <a:endParaRPr lang="es-CO" sz="2800" b="1" dirty="0">
              <a:solidFill>
                <a:srgbClr val="80008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2206329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O" sz="2400" dirty="0" smtClean="0"/>
              <a:t>Normas de seguridad industrial</a:t>
            </a:r>
          </a:p>
          <a:p>
            <a:endParaRPr lang="es-CO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CO" sz="2400" dirty="0" smtClean="0"/>
              <a:t>Normas de protección de alimentos</a:t>
            </a:r>
          </a:p>
          <a:p>
            <a:endParaRPr lang="es-CO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CO" sz="2400" dirty="0" smtClean="0"/>
              <a:t>Matriz DOFA para exportar productos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9147394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419872" y="426133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TUTORIA 6</a:t>
            </a:r>
          </a:p>
          <a:p>
            <a:pPr algn="ctr"/>
            <a:r>
              <a:rPr lang="es-CO" sz="2800" b="1" dirty="0" smtClean="0">
                <a:solidFill>
                  <a:srgbClr val="800080"/>
                </a:solidFill>
              </a:rPr>
              <a:t>Junio 27  de 8- 10 </a:t>
            </a:r>
            <a:r>
              <a:rPr lang="es-CO" sz="2800" b="1" dirty="0" err="1" smtClean="0">
                <a:solidFill>
                  <a:srgbClr val="800080"/>
                </a:solidFill>
              </a:rPr>
              <a:t>a.m</a:t>
            </a:r>
            <a:endParaRPr lang="es-CO" sz="2800" b="1" dirty="0">
              <a:solidFill>
                <a:srgbClr val="80008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471199"/>
            <a:ext cx="4392488" cy="374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63688" y="5790866"/>
            <a:ext cx="577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Sustentación proyecto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76334413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81904" y="29806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800080"/>
                </a:solidFill>
              </a:rPr>
              <a:t>PROYECTO</a:t>
            </a:r>
          </a:p>
          <a:p>
            <a:pPr algn="ctr"/>
            <a:endParaRPr lang="es-CO" sz="2800" b="1" dirty="0">
              <a:solidFill>
                <a:srgbClr val="80008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2914" y="113470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“¿Cómo innovar el procesamiento de productos de origen vegetal, aprovechando las oportunidades de los acuerdos?”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33282" y="2031634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CO" dirty="0" smtClean="0"/>
              <a:t>Introducción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 smtClean="0"/>
              <a:t>Objetivos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 smtClean="0"/>
              <a:t>Marco teórico: Exigencias del mercado internacional para el producto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/>
              <a:t> </a:t>
            </a:r>
            <a:r>
              <a:rPr lang="es-CO" dirty="0" smtClean="0"/>
              <a:t>                       Normatividad que le aplica al producto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 smtClean="0"/>
              <a:t>Características del producto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 smtClean="0"/>
              <a:t>Diagrama de flujo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 smtClean="0"/>
              <a:t>Descripción del proceso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 smtClean="0"/>
              <a:t>PCC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 smtClean="0"/>
              <a:t>Proceso de conservación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 smtClean="0"/>
              <a:t>Empaque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 smtClean="0"/>
              <a:t>Maquinaria y equipo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 smtClean="0"/>
              <a:t>Ficha técnica del producto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 smtClean="0"/>
              <a:t>Usos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 smtClean="0"/>
              <a:t>Encuesta para determinar nivel de aceptación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 smtClean="0"/>
              <a:t>Matriz DOFA  para la exportación del producto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 smtClean="0"/>
              <a:t>Conclusiones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 smtClean="0"/>
              <a:t>Recomendaciones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6684022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SICION DE HARINA KJL">
  <a:themeElements>
    <a:clrScheme name="Personalizado 6">
      <a:dk1>
        <a:sysClr val="windowText" lastClr="000000"/>
      </a:dk1>
      <a:lt1>
        <a:srgbClr val="000000"/>
      </a:lt1>
      <a:dk2>
        <a:srgbClr val="6DAA2D"/>
      </a:dk2>
      <a:lt2>
        <a:srgbClr val="6DAA2D"/>
      </a:lt2>
      <a:accent1>
        <a:srgbClr val="005828"/>
      </a:accent1>
      <a:accent2>
        <a:srgbClr val="6DAA2D"/>
      </a:accent2>
      <a:accent3>
        <a:srgbClr val="6DAA2D"/>
      </a:accent3>
      <a:accent4>
        <a:srgbClr val="365516"/>
      </a:accent4>
      <a:accent5>
        <a:srgbClr val="365516"/>
      </a:accent5>
      <a:accent6>
        <a:srgbClr val="6DAA2D"/>
      </a:accent6>
      <a:hlink>
        <a:srgbClr val="49711E"/>
      </a:hlink>
      <a:folHlink>
        <a:srgbClr val="6DAA2D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EXPOSICION DE HARINA KJL</Template>
  <TotalTime>3538</TotalTime>
  <Words>513</Words>
  <Application>Microsoft Office PowerPoint</Application>
  <PresentationFormat>Presentación en pantalla (4:3)</PresentationFormat>
  <Paragraphs>117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EXPOSICION DE HARINA KJL</vt:lpstr>
      <vt:lpstr> PROCESAMIENTO DE PRODUCTOS PARA EXPORTACIÓN DE ORIGEN VEGETAL      DORIS EUGENIA SUÁREZ MONSALVE INGENIERA DE ALIMENTOS    </vt:lpstr>
      <vt:lpstr>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INDUSTRIAL DE SANTANDER</dc:title>
  <dc:creator>Acer</dc:creator>
  <cp:lastModifiedBy>Personal</cp:lastModifiedBy>
  <cp:revision>222</cp:revision>
  <dcterms:created xsi:type="dcterms:W3CDTF">2012-08-23T23:22:27Z</dcterms:created>
  <dcterms:modified xsi:type="dcterms:W3CDTF">2015-02-14T12:02:34Z</dcterms:modified>
</cp:coreProperties>
</file>