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97" r:id="rId6"/>
    <p:sldId id="298" r:id="rId7"/>
    <p:sldId id="29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261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F5D535F-9365-43A0-AC22-18B03541E57A}">
          <p14:sldIdLst>
            <p14:sldId id="256"/>
            <p14:sldId id="262"/>
            <p14:sldId id="263"/>
            <p14:sldId id="264"/>
            <p14:sldId id="297"/>
            <p14:sldId id="298"/>
            <p14:sldId id="29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00"/>
            <p14:sldId id="301"/>
            <p14:sldId id="302"/>
            <p14:sldId id="303"/>
            <p14:sldId id="304"/>
            <p14:sldId id="305"/>
            <p14:sldId id="306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38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D21A-9579-4857-8F07-8D889A5068EA}" type="datetimeFigureOut">
              <a:rPr lang="es-ES" smtClean="0"/>
              <a:t>19/07/2016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B2D6-91D1-4DCA-87F1-5CFF3DE13F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/>
              <a:t>Ejemplos  de </a:t>
            </a:r>
            <a:r>
              <a:rPr lang="es-CO" sz="1200" dirty="0" err="1"/>
              <a:t>IEDs</a:t>
            </a:r>
            <a:r>
              <a:rPr lang="es-CO" sz="1200" dirty="0"/>
              <a:t>:   : relés de protección, medidores multifuncionales, </a:t>
            </a:r>
            <a:r>
              <a:rPr lang="es-CO" sz="1200" dirty="0" err="1"/>
              <a:t>PMUs</a:t>
            </a:r>
            <a:r>
              <a:rPr lang="es-CO" sz="1200" dirty="0"/>
              <a:t>, medidores de calidad de energía, reguladores de tensión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59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67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D616AB3D-FA78-4FFA-B3E6-E8EA8EE8A515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9" tIns="48330" rIns="96659" bIns="48330"/>
          <a:lstStyle/>
          <a:p>
            <a:r>
              <a:rPr lang="en-US" altLang="en-US"/>
              <a:t>Islands of Automation  -  Present day Tower of Babel</a:t>
            </a:r>
          </a:p>
          <a:p>
            <a:r>
              <a:rPr lang="en-US" altLang="en-US"/>
              <a:t>-  Organizational fiefdoms, walls and barriers have prevented coherent        communication approach</a:t>
            </a:r>
          </a:p>
          <a:p>
            <a:r>
              <a:rPr lang="en-US" altLang="en-US"/>
              <a:t>-  New devices and functional requirements are developing daily</a:t>
            </a:r>
          </a:p>
          <a:p>
            <a:r>
              <a:rPr lang="en-US" altLang="en-US"/>
              <a:t>-  Each device (including digital relays) requires its own PC software program to set up, test, and monitor</a:t>
            </a:r>
          </a:p>
          <a:p>
            <a:r>
              <a:rPr lang="en-US" altLang="en-US"/>
              <a:t>-  List of new devices include diagnostics packages for transformers, breakers, tap changers, battery banks, power line carrier  and microwave comm links, perimeter security and FACTS devices</a:t>
            </a:r>
          </a:p>
          <a:p>
            <a:endParaRPr lang="en-US" altLang="en-US"/>
          </a:p>
        </p:txBody>
      </p:sp>
      <p:sp>
        <p:nvSpPr>
          <p:cNvPr id="69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</p:spTree>
    <p:extLst>
      <p:ext uri="{BB962C8B-B14F-4D97-AF65-F5344CB8AC3E}">
        <p14:creationId xmlns:p14="http://schemas.microsoft.com/office/powerpoint/2010/main" val="69684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ED8FCC97-85E9-4B1D-A468-FDD223422FCB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27" tIns="48330" rIns="98327" bIns="48330"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409219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777875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777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68BD245B-6530-422E-ABD0-1AAB5FBF86DA}" type="slidenum">
              <a:rPr lang="en-US" altLang="en-US" sz="10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89780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50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7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74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66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B2D6-91D1-4DCA-87F1-5CFF3DE13F4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4" y="1122363"/>
            <a:ext cx="840519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304" y="3602038"/>
            <a:ext cx="8405192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CFFC-03EB-42DE-86CD-6C4D8F6C9CB0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31304" y="1141550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 userDrawn="1"/>
        </p:nvCxnSpPr>
        <p:spPr>
          <a:xfrm>
            <a:off x="331304" y="1141550"/>
            <a:ext cx="840519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3190" y="5979463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7F7C-7C2B-40C5-A486-E8E539E5DE1D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7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B81A-7A22-4973-8FE4-4447A555BFF9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1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77863" y="1644650"/>
            <a:ext cx="3833812" cy="4070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64075" y="1644650"/>
            <a:ext cx="3833813" cy="4070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638D-A4A3-4BBB-93EC-BC2DDA2BD303}" type="datetime1">
              <a:rPr lang="en-US"/>
              <a:pPr>
                <a:defRPr/>
              </a:pPr>
              <a:t>7/19/2016</a:t>
            </a:fld>
            <a:endParaRPr lang="en-US" altLang="nl-NL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1754D-3062-41F9-A14F-E8295A879F08}" type="slidenum">
              <a:rPr lang="en-US" altLang="nl-NL"/>
              <a:pPr/>
              <a:t>‹Nº›</a:t>
            </a:fld>
            <a:endParaRPr lang="en-US" altLang="nl-NL" sz="1000"/>
          </a:p>
        </p:txBody>
      </p:sp>
    </p:spTree>
    <p:extLst>
      <p:ext uri="{BB962C8B-B14F-4D97-AF65-F5344CB8AC3E}">
        <p14:creationId xmlns:p14="http://schemas.microsoft.com/office/powerpoint/2010/main" val="785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863" y="533400"/>
            <a:ext cx="7820025" cy="914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77863" y="1644650"/>
            <a:ext cx="7820025" cy="407035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C1AC0-731D-498A-9814-8983CF520102}" type="datetime1">
              <a:rPr lang="en-US"/>
              <a:pPr>
                <a:defRPr/>
              </a:pPr>
              <a:t>7/19/2016</a:t>
            </a:fld>
            <a:endParaRPr lang="en-US" altLang="nl-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5189538" y="6169025"/>
            <a:ext cx="1892300" cy="309563"/>
          </a:xfrm>
        </p:spPr>
        <p:txBody>
          <a:bodyPr/>
          <a:lstStyle>
            <a:lvl1pPr>
              <a:defRPr/>
            </a:lvl1pPr>
          </a:lstStyle>
          <a:p>
            <a:fld id="{5DEDF6C7-2AA8-4A7E-8C21-10589AB96842}" type="slidenum">
              <a:rPr lang="en-US" altLang="nl-NL"/>
              <a:pPr/>
              <a:t>‹Nº›</a:t>
            </a:fld>
            <a:endParaRPr lang="en-US" altLang="nl-NL" sz="1000"/>
          </a:p>
        </p:txBody>
      </p:sp>
    </p:spTree>
    <p:extLst>
      <p:ext uri="{BB962C8B-B14F-4D97-AF65-F5344CB8AC3E}">
        <p14:creationId xmlns:p14="http://schemas.microsoft.com/office/powerpoint/2010/main" val="340057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CB9-BB48-4867-8D3D-F8976FCEFC2E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83190" y="5979463"/>
            <a:ext cx="1716430" cy="8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103041"/>
            <a:ext cx="8405192" cy="240692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04" y="3542547"/>
            <a:ext cx="840519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3FC2-BFE9-4BD0-9256-EEDDAFE375D5}" type="datetime1">
              <a:rPr lang="es-ES" smtClean="0"/>
              <a:t>19/07/2016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0" name="Rectángulo 19"/>
          <p:cNvSpPr/>
          <p:nvPr userDrawn="1"/>
        </p:nvSpPr>
        <p:spPr>
          <a:xfrm>
            <a:off x="331304" y="1122363"/>
            <a:ext cx="8405192" cy="2387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37" y="3602038"/>
            <a:ext cx="3684460" cy="282847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176904"/>
            <a:ext cx="1924529" cy="853384"/>
          </a:xfrm>
          <a:prstGeom prst="rect">
            <a:avLst/>
          </a:prstGeom>
        </p:spPr>
      </p:pic>
      <p:cxnSp>
        <p:nvCxnSpPr>
          <p:cNvPr id="23" name="Conector recto 22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 userDrawn="1"/>
        </p:nvCxnSpPr>
        <p:spPr>
          <a:xfrm>
            <a:off x="331304" y="1122363"/>
            <a:ext cx="8405192" cy="0"/>
          </a:xfrm>
          <a:prstGeom prst="line">
            <a:avLst/>
          </a:prstGeom>
          <a:ln w="38100">
            <a:solidFill>
              <a:srgbClr val="EE33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7B54-B146-40CC-908C-34480EB68A1E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07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5A29-A4B5-4CBA-9EB9-E1298C9BC0C9}" type="datetime1">
              <a:rPr lang="es-ES" smtClean="0"/>
              <a:t>19/07/2016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7" name="Conector recto 16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0C96-96C8-4247-A5AA-AE33AFEC12C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9C96-3D57-4D79-ADF3-A3F5308C1A05}" type="datetime1">
              <a:rPr lang="es-ES" smtClean="0"/>
              <a:t>19/07/2016</a:t>
            </a:fld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1" y="3986356"/>
            <a:ext cx="3183835" cy="2444156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31304" y="6492874"/>
            <a:ext cx="8405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0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A7CD-16CA-418F-8BDD-E320FB6CA1F1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FF3E-9EE8-4563-83CF-DA0B3D08A580}" type="datetime1">
              <a:rPr lang="es-ES" smtClean="0"/>
              <a:t>19/07/2016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8277-3992-48A6-9F4F-117FC2DEEB56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Todos los derechos reservados a Colombia Inteligente</a:t>
            </a:r>
            <a:endParaRPr lang="es-ES"/>
          </a:p>
        </p:txBody>
      </p:sp>
      <p:cxnSp>
        <p:nvCxnSpPr>
          <p:cNvPr id="14" name="Conector recto 13"/>
          <p:cNvCxnSpPr/>
          <p:nvPr userDrawn="1"/>
        </p:nvCxnSpPr>
        <p:spPr>
          <a:xfrm flipV="1">
            <a:off x="331304" y="6490667"/>
            <a:ext cx="6361044" cy="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3" y="5910332"/>
            <a:ext cx="1924529" cy="8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65042"/>
            <a:ext cx="8454887" cy="1244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669774"/>
            <a:ext cx="8454887" cy="45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191D-3C3B-499A-A6CB-21F10950918C}" type="datetime1">
              <a:rPr lang="es-ES" smtClean="0"/>
              <a:t>19/07/2016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3623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hyperlink" Target="http://www.goldenpass.com.cn/images/h1120-smx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goldenpass.com.cn/images/h1120-smx.jpg" TargetMode="External"/><Relationship Id="rId7" Type="http://schemas.openxmlformats.org/officeDocument/2006/relationships/image" Target="../media/image2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hyperlink" Target="http://www.goldenpass.com.cn/images/h1120-smx.jpg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Automatización y control</a:t>
            </a:r>
            <a:br>
              <a:rPr lang="es-CO" dirty="0"/>
            </a:br>
            <a:r>
              <a:rPr lang="es-CO" dirty="0"/>
              <a:t>de sistemas de distribución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/>
              <a:t>Julio de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550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ED2629C-3D5A-47C0-AB4C-CD5EBE1D0309}" type="slidenum">
              <a:rPr lang="en-US" altLang="nl-NL" sz="800" b="0">
                <a:solidFill>
                  <a:schemeClr val="tx2"/>
                </a:solidFill>
              </a:rPr>
              <a:pPr/>
              <a:t>10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560388"/>
            <a:ext cx="7678738" cy="762000"/>
          </a:xfrm>
          <a:noFill/>
        </p:spPr>
        <p:txBody>
          <a:bodyPr lIns="92072" tIns="46036" rIns="92072" bIns="46036"/>
          <a:lstStyle/>
          <a:p>
            <a:r>
              <a:rPr lang="en-US" altLang="en-US"/>
              <a:t>Integration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1263" y="1536700"/>
            <a:ext cx="7551737" cy="2095500"/>
          </a:xfrm>
        </p:spPr>
        <p:txBody>
          <a:bodyPr/>
          <a:lstStyle/>
          <a:p>
            <a:pPr marL="339725" indent="-339725" defTabSz="914400"/>
            <a:r>
              <a:rPr lang="en-US" altLang="en-US"/>
              <a:t>Integration of protection, control and data acquisition functions into a minimal number of platforms to reduce capital and operating costs, reduce panel and control room space, and eliminate redundant equipment and databases</a:t>
            </a:r>
          </a:p>
        </p:txBody>
      </p:sp>
      <p:sp>
        <p:nvSpPr>
          <p:cNvPr id="964612" name="Rectangle 4"/>
          <p:cNvSpPr>
            <a:spLocks noChangeArrowheads="1"/>
          </p:cNvSpPr>
          <p:nvPr/>
        </p:nvSpPr>
        <p:spPr bwMode="auto">
          <a:xfrm>
            <a:off x="1143000" y="5322888"/>
            <a:ext cx="6934200" cy="4572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2" tIns="46036" rIns="92072" bIns="46036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Char char=" 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IED Integration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343400" y="5181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54113" y="4371975"/>
            <a:ext cx="6934200" cy="914400"/>
            <a:chOff x="720" y="3024"/>
            <a:chExt cx="4368" cy="576"/>
          </a:xfrm>
        </p:grpSpPr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720" y="3312"/>
              <a:ext cx="4368" cy="288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2" tIns="46036" rIns="92072" bIns="46036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Char char=" "/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Substation Automation</a:t>
              </a:r>
            </a:p>
          </p:txBody>
        </p:sp>
        <p:sp>
          <p:nvSpPr>
            <p:cNvPr id="25613" name="Rectangle 8"/>
            <p:cNvSpPr>
              <a:spLocks noChangeArrowheads="1"/>
            </p:cNvSpPr>
            <p:nvPr/>
          </p:nvSpPr>
          <p:spPr bwMode="auto">
            <a:xfrm>
              <a:off x="720" y="3024"/>
              <a:ext cx="4368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2" tIns="46036" rIns="92072" bIns="46036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Char char=" "/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Utility Enterprise</a:t>
              </a:r>
            </a:p>
          </p:txBody>
        </p:sp>
      </p:grpSp>
      <p:sp>
        <p:nvSpPr>
          <p:cNvPr id="964617" name="Line 9"/>
          <p:cNvSpPr>
            <a:spLocks noChangeShapeType="1"/>
          </p:cNvSpPr>
          <p:nvPr/>
        </p:nvSpPr>
        <p:spPr bwMode="auto">
          <a:xfrm>
            <a:off x="1143000" y="5792788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4618" name="Line 10"/>
          <p:cNvSpPr>
            <a:spLocks noChangeShapeType="1"/>
          </p:cNvSpPr>
          <p:nvPr/>
        </p:nvSpPr>
        <p:spPr bwMode="auto">
          <a:xfrm>
            <a:off x="1143000" y="5310188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4619" name="Line 11"/>
          <p:cNvSpPr>
            <a:spLocks noChangeShapeType="1"/>
          </p:cNvSpPr>
          <p:nvPr/>
        </p:nvSpPr>
        <p:spPr bwMode="auto">
          <a:xfrm flipV="1">
            <a:off x="8077200" y="53101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4620" name="Line 12"/>
          <p:cNvSpPr>
            <a:spLocks noChangeShapeType="1"/>
          </p:cNvSpPr>
          <p:nvPr/>
        </p:nvSpPr>
        <p:spPr bwMode="auto">
          <a:xfrm flipV="1">
            <a:off x="1143000" y="53101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78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animBg="1" autoUpdateAnimBg="0"/>
      <p:bldP spid="964617" grpId="0" animBg="1"/>
      <p:bldP spid="964618" grpId="0" animBg="1"/>
      <p:bldP spid="964619" grpId="0" animBg="1"/>
      <p:bldP spid="9646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14E24591-0003-424B-A09E-3DB4E27990F0}" type="slidenum">
              <a:rPr lang="en-US" altLang="nl-NL" sz="800" b="0">
                <a:solidFill>
                  <a:schemeClr val="tx2"/>
                </a:solidFill>
              </a:rPr>
              <a:pPr/>
              <a:t>11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6963" y="422275"/>
            <a:ext cx="7677150" cy="752475"/>
          </a:xfrm>
          <a:noFill/>
        </p:spPr>
        <p:txBody>
          <a:bodyPr lIns="92072" tIns="46036" rIns="92072" bIns="46036"/>
          <a:lstStyle/>
          <a:p>
            <a:r>
              <a:rPr lang="en-US" altLang="en-US"/>
              <a:t>Automation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7438" y="1231900"/>
            <a:ext cx="7599362" cy="2870200"/>
          </a:xfrm>
        </p:spPr>
        <p:txBody>
          <a:bodyPr/>
          <a:lstStyle/>
          <a:p>
            <a:pPr marL="342900" indent="-342900" defTabSz="914400"/>
            <a:r>
              <a:rPr lang="en-US" altLang="en-US"/>
              <a:t>Deployment of substation and feeder operating functions and applications ranging from SCADA and alarm processing to integrated volt/Var control in order to optimize the management of capital assets and enhance operation and maintenance (O&amp;M) efficiencies with minimal human intervention</a:t>
            </a:r>
          </a:p>
        </p:txBody>
      </p:sp>
      <p:sp>
        <p:nvSpPr>
          <p:cNvPr id="965636" name="Rectangle 4"/>
          <p:cNvSpPr>
            <a:spLocks noChangeArrowheads="1"/>
          </p:cNvSpPr>
          <p:nvPr/>
        </p:nvSpPr>
        <p:spPr bwMode="auto">
          <a:xfrm>
            <a:off x="1143000" y="4841875"/>
            <a:ext cx="6934200" cy="4572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2" tIns="46036" rIns="92072" bIns="46036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9900"/>
              </a:buClr>
              <a:buSzPct val="56000"/>
              <a:buFont typeface="Monotype Sorts"/>
              <a:buChar char=" "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Substation Automation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4343400" y="5181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4384675"/>
            <a:ext cx="6934200" cy="1371600"/>
            <a:chOff x="720" y="3024"/>
            <a:chExt cx="4368" cy="864"/>
          </a:xfrm>
        </p:grpSpPr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720" y="3600"/>
              <a:ext cx="4368" cy="28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2" tIns="46036" rIns="92072" bIns="46036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Char char=" "/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IED Integration</a:t>
              </a:r>
            </a:p>
          </p:txBody>
        </p:sp>
        <p:sp>
          <p:nvSpPr>
            <p:cNvPr id="26637" name="Rectangle 8"/>
            <p:cNvSpPr>
              <a:spLocks noChangeArrowheads="1"/>
            </p:cNvSpPr>
            <p:nvPr/>
          </p:nvSpPr>
          <p:spPr bwMode="auto">
            <a:xfrm>
              <a:off x="720" y="3024"/>
              <a:ext cx="4368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2" tIns="46036" rIns="92072" bIns="46036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9900"/>
                </a:buClr>
                <a:buSzPct val="56000"/>
                <a:buFont typeface="Monotype Sorts"/>
                <a:buChar char=" "/>
              </a:pPr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Utility Enterprise</a:t>
              </a:r>
            </a:p>
          </p:txBody>
        </p:sp>
      </p:grpSp>
      <p:sp>
        <p:nvSpPr>
          <p:cNvPr id="965641" name="Line 9"/>
          <p:cNvSpPr>
            <a:spLocks noChangeShapeType="1"/>
          </p:cNvSpPr>
          <p:nvPr/>
        </p:nvSpPr>
        <p:spPr bwMode="auto">
          <a:xfrm>
            <a:off x="1143000" y="5310188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1143000" y="4865688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5643" name="Line 11"/>
          <p:cNvSpPr>
            <a:spLocks noChangeShapeType="1"/>
          </p:cNvSpPr>
          <p:nvPr/>
        </p:nvSpPr>
        <p:spPr bwMode="auto">
          <a:xfrm flipV="1">
            <a:off x="1143000" y="48529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 flipV="1">
            <a:off x="8077200" y="48529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4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6" grpId="0" animBg="1" autoUpdateAnimBg="0"/>
      <p:bldP spid="965641" grpId="0" animBg="1"/>
      <p:bldP spid="965642" grpId="0" animBg="1"/>
      <p:bldP spid="965643" grpId="0" animBg="1"/>
      <p:bldP spid="9656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70AE5325-1855-4746-BED5-DFA77DD3F7B3}" type="slidenum">
              <a:rPr lang="en-US" altLang="nl-NL" sz="800" b="0">
                <a:solidFill>
                  <a:schemeClr val="tx2"/>
                </a:solidFill>
              </a:rPr>
              <a:pPr/>
              <a:t>12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36600"/>
            <a:ext cx="8081963" cy="742950"/>
          </a:xfrm>
          <a:noFill/>
        </p:spPr>
        <p:txBody>
          <a:bodyPr lIns="90484" tIns="44449" rIns="90484" bIns="44449" anchor="ctr">
            <a:normAutofit fontScale="90000"/>
          </a:bodyPr>
          <a:lstStyle/>
          <a:p>
            <a:r>
              <a:rPr lang="en-US" altLang="en-US"/>
              <a:t>Communication Paths From Substation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803400"/>
            <a:ext cx="7651750" cy="4813300"/>
          </a:xfrm>
          <a:noFill/>
        </p:spPr>
        <p:txBody>
          <a:bodyPr lIns="90484" tIns="44449" rIns="90484" bIns="44449"/>
          <a:lstStyle/>
          <a:p>
            <a:pPr marL="227013" indent="-227013" defTabSz="914400"/>
            <a:r>
              <a:rPr lang="en-US" altLang="en-US"/>
              <a:t>Two second data to SCADA system (</a:t>
            </a:r>
            <a:r>
              <a:rPr lang="en-US" altLang="en-US">
                <a:solidFill>
                  <a:srgbClr val="CC0000"/>
                </a:solidFill>
              </a:rPr>
              <a:t>operational data</a:t>
            </a:r>
            <a:r>
              <a:rPr lang="en-US" altLang="en-US"/>
              <a:t> – extracted using industry standard protocol such as DNP3)</a:t>
            </a:r>
          </a:p>
          <a:p>
            <a:pPr marL="227013" indent="-227013" defTabSz="914400"/>
            <a:r>
              <a:rPr lang="en-US" altLang="en-US"/>
              <a:t>On demand data to utility information server or data warehouse (</a:t>
            </a:r>
            <a:r>
              <a:rPr lang="en-US" altLang="en-US">
                <a:solidFill>
                  <a:srgbClr val="CC0000"/>
                </a:solidFill>
              </a:rPr>
              <a:t>non-operational data</a:t>
            </a:r>
            <a:r>
              <a:rPr lang="en-US" altLang="en-US"/>
              <a:t> – extracted using IED vendor’s proprietary ASCII commands)</a:t>
            </a:r>
          </a:p>
          <a:p>
            <a:pPr marL="227013" indent="-227013" defTabSz="914400"/>
            <a:r>
              <a:rPr lang="en-US" altLang="en-US">
                <a:solidFill>
                  <a:srgbClr val="CC0000"/>
                </a:solidFill>
              </a:rPr>
              <a:t>Remote access</a:t>
            </a:r>
            <a:r>
              <a:rPr lang="en-US" altLang="en-US"/>
              <a:t> from remote site to isolate a particular IED (also called “pass through” or “loop through”)</a:t>
            </a:r>
          </a:p>
          <a:p>
            <a:pPr marL="227013" indent="-227013" defTabSz="914400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245140479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377D4C1-D332-435A-8DEC-5344E94F27E6}" type="slidenum">
              <a:rPr lang="en-US" altLang="nl-NL" sz="800" b="0">
                <a:solidFill>
                  <a:schemeClr val="tx2"/>
                </a:solidFill>
              </a:rPr>
              <a:pPr/>
              <a:t>13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587375"/>
            <a:ext cx="8516937" cy="117792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Operational and Non-Operational Data Paths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0825" y="1549400"/>
          <a:ext cx="371475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VISIO" r:id="rId3" imgW="3940200" imgH="4749480" progId="Visio.Drawing.6">
                  <p:embed/>
                </p:oleObj>
              </mc:Choice>
              <mc:Fallback>
                <p:oleObj name="VISIO" r:id="rId3" imgW="3940200" imgH="4749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1549400"/>
                        <a:ext cx="371475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810375" y="2133600"/>
          <a:ext cx="5270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VISIO" r:id="rId5" imgW="558720" imgH="1015920" progId="Visio.Drawing.6">
                  <p:embed/>
                </p:oleObj>
              </mc:Choice>
              <mc:Fallback>
                <p:oleObj name="VISIO" r:id="rId5" imgW="558720" imgH="1015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133600"/>
                        <a:ext cx="5270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11600" y="4075113"/>
          <a:ext cx="236061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VISIO" r:id="rId7" imgW="2503080" imgH="1476720" progId="Visio.Drawing.6">
                  <p:embed/>
                </p:oleObj>
              </mc:Choice>
              <mc:Fallback>
                <p:oleObj name="VISIO" r:id="rId7" imgW="2503080" imgH="1476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075113"/>
                        <a:ext cx="2360613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995863" y="1768475"/>
          <a:ext cx="3011487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VISIO" r:id="rId9" imgW="3195360" imgH="2405520" progId="Visio.Drawing.6">
                  <p:embed/>
                </p:oleObj>
              </mc:Choice>
              <mc:Fallback>
                <p:oleObj name="VISIO" r:id="rId9" imgW="3195360" imgH="2405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1768475"/>
                        <a:ext cx="3011487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297363" y="2298700"/>
          <a:ext cx="27082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VISIO" r:id="rId11" imgW="2873520" imgH="887760" progId="Visio.Drawing.6">
                  <p:embed/>
                </p:oleObj>
              </mc:Choice>
              <mc:Fallback>
                <p:oleObj name="VISIO" r:id="rId11" imgW="2873520" imgH="88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298700"/>
                        <a:ext cx="27082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398963" y="2547938"/>
          <a:ext cx="2709862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VISIO" r:id="rId13" imgW="2873520" imgH="3159360" progId="Visio.Drawing.6">
                  <p:embed/>
                </p:oleObj>
              </mc:Choice>
              <mc:Fallback>
                <p:oleObj name="VISIO" r:id="rId13" imgW="2873520" imgH="3159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2547938"/>
                        <a:ext cx="2709862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5238750" y="1447800"/>
            <a:ext cx="1716088" cy="612775"/>
          </a:xfrm>
          <a:prstGeom prst="rect">
            <a:avLst/>
          </a:prstGeom>
          <a:solidFill>
            <a:srgbClr val="EDF812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36" tIns="45719" rIns="91436" bIns="45719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Enterprise Value Proposition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5303838" y="5172075"/>
            <a:ext cx="1714500" cy="612775"/>
          </a:xfrm>
          <a:prstGeom prst="rect">
            <a:avLst/>
          </a:prstGeom>
          <a:solidFill>
            <a:srgbClr val="EDF812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36" tIns="45719" rIns="91436" bIns="45719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Substation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920672017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77243D0E-5D93-4031-BCDF-AA7F0C21769C}" type="slidenum">
              <a:rPr lang="en-US" altLang="nl-NL" sz="800" b="0">
                <a:solidFill>
                  <a:schemeClr val="tx2"/>
                </a:solidFill>
              </a:rPr>
              <a:pPr/>
              <a:t>14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17500"/>
            <a:ext cx="8024813" cy="990600"/>
          </a:xfrm>
          <a:noFill/>
        </p:spPr>
        <p:txBody>
          <a:bodyPr lIns="90484" tIns="44449" rIns="90484" bIns="44449" anchor="ctr"/>
          <a:lstStyle/>
          <a:p>
            <a:r>
              <a:rPr lang="en-US" altLang="en-US"/>
              <a:t>Local vs. Enterprise Data Marts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46200"/>
            <a:ext cx="7696200" cy="5257800"/>
          </a:xfrm>
          <a:noFill/>
        </p:spPr>
        <p:txBody>
          <a:bodyPr lIns="90484" tIns="44449" rIns="90484" bIns="44449"/>
          <a:lstStyle/>
          <a:p>
            <a:r>
              <a:rPr lang="en-US" altLang="en-US"/>
              <a:t>Local historian at substation level is a component of the Substation Automation System (e.g., PC with local substation HMI and historical data archiving) and </a:t>
            </a:r>
            <a:r>
              <a:rPr lang="en-US" altLang="en-US">
                <a:solidFill>
                  <a:srgbClr val="CC0000"/>
                </a:solidFill>
              </a:rPr>
              <a:t>is designed for</a:t>
            </a:r>
            <a:r>
              <a:rPr lang="en-US" altLang="en-US"/>
              <a:t> Data Mart integration</a:t>
            </a:r>
          </a:p>
          <a:p>
            <a:pPr lvl="1"/>
            <a:r>
              <a:rPr lang="en-US" altLang="en-US"/>
              <a:t>Ability to </a:t>
            </a:r>
            <a:r>
              <a:rPr lang="en-US" altLang="en-US">
                <a:solidFill>
                  <a:srgbClr val="CC0000"/>
                </a:solidFill>
              </a:rPr>
              <a:t>push</a:t>
            </a:r>
            <a:r>
              <a:rPr lang="en-US" altLang="en-US"/>
              <a:t> data From substation to enterprise Data Mart based on time, demand or event triggered</a:t>
            </a:r>
          </a:p>
          <a:p>
            <a:pPr lvl="1"/>
            <a:r>
              <a:rPr lang="en-US" altLang="en-US"/>
              <a:t>Enterprise Data Mart can </a:t>
            </a:r>
            <a:r>
              <a:rPr lang="en-US" altLang="en-US">
                <a:solidFill>
                  <a:srgbClr val="CC0000"/>
                </a:solidFill>
              </a:rPr>
              <a:t>pull </a:t>
            </a:r>
            <a:r>
              <a:rPr lang="en-US" altLang="en-US"/>
              <a:t>data from local Data Mart in substation</a:t>
            </a:r>
            <a:endParaRPr lang="en-US" altLang="en-US">
              <a:solidFill>
                <a:srgbClr val="CC0000"/>
              </a:solidFill>
            </a:endParaRPr>
          </a:p>
          <a:p>
            <a:pPr>
              <a:buFont typeface="Symbol" pitchFamily="18" charset="2"/>
              <a:buNone/>
            </a:pPr>
            <a:endParaRPr lang="en-US" altLang="en-US" sz="2300"/>
          </a:p>
        </p:txBody>
      </p:sp>
    </p:spTree>
    <p:extLst>
      <p:ext uri="{BB962C8B-B14F-4D97-AF65-F5344CB8AC3E}">
        <p14:creationId xmlns:p14="http://schemas.microsoft.com/office/powerpoint/2010/main" val="2487655439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ECE28A87-A8EB-4251-81C2-7087C8762C81}" type="slidenum">
              <a:rPr lang="en-US" altLang="nl-NL" sz="800" b="0">
                <a:solidFill>
                  <a:schemeClr val="tx2"/>
                </a:solidFill>
              </a:rPr>
              <a:pPr/>
              <a:t>15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506" y="159447"/>
            <a:ext cx="7678738" cy="1179512"/>
          </a:xfrm>
        </p:spPr>
        <p:txBody>
          <a:bodyPr/>
          <a:lstStyle/>
          <a:p>
            <a:r>
              <a:rPr lang="en-US" altLang="en-US" dirty="0">
                <a:solidFill>
                  <a:srgbClr val="FF3300"/>
                </a:solidFill>
              </a:rPr>
              <a:t>ELSSI Communications Vision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39850" y="1103313"/>
          <a:ext cx="6496050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10029492" imgH="7316721" progId="Visio.Drawing.6">
                  <p:embed/>
                </p:oleObj>
              </mc:Choice>
              <mc:Fallback>
                <p:oleObj r:id="rId3" imgW="10029492" imgH="731672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103313"/>
                        <a:ext cx="6496050" cy="502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3289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C04D03CB-48D8-47BA-A0F9-89ACA97F0F6D}" type="slidenum">
              <a:rPr lang="en-US" altLang="nl-NL" sz="800" b="0">
                <a:solidFill>
                  <a:schemeClr val="tx2"/>
                </a:solidFill>
              </a:rPr>
              <a:pPr/>
              <a:t>16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506413"/>
            <a:ext cx="7820025" cy="914400"/>
          </a:xfrm>
        </p:spPr>
        <p:txBody>
          <a:bodyPr/>
          <a:lstStyle/>
          <a:p>
            <a:r>
              <a:rPr lang="en-US" altLang="en-US">
                <a:solidFill>
                  <a:srgbClr val="FF3300"/>
                </a:solidFill>
              </a:rPr>
              <a:t>Data Mart Vision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586038" y="195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pic>
        <p:nvPicPr>
          <p:cNvPr id="29701" name="Picture 4" descr="datamart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/>
          <a:stretch>
            <a:fillRect/>
          </a:stretch>
        </p:blipFill>
        <p:spPr bwMode="auto">
          <a:xfrm>
            <a:off x="3298825" y="1655763"/>
            <a:ext cx="5561013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906463" y="1489075"/>
            <a:ext cx="25066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solidFill>
                  <a:schemeClr val="tx1"/>
                </a:solidFill>
              </a:rPr>
              <a:t>The </a:t>
            </a:r>
            <a:r>
              <a:rPr lang="en-US" altLang="en-US" sz="2100" i="1">
                <a:solidFill>
                  <a:schemeClr val="tx1"/>
                </a:solidFill>
              </a:rPr>
              <a:t>Virtual</a:t>
            </a:r>
            <a:r>
              <a:rPr lang="en-US" altLang="en-US" sz="2100">
                <a:solidFill>
                  <a:schemeClr val="tx1"/>
                </a:solidFill>
              </a:rPr>
              <a:t> Data Mart Links Users and Applications to Data from Multiple Sources of Record</a:t>
            </a:r>
          </a:p>
        </p:txBody>
      </p:sp>
    </p:spTree>
    <p:extLst>
      <p:ext uri="{BB962C8B-B14F-4D97-AF65-F5344CB8AC3E}">
        <p14:creationId xmlns:p14="http://schemas.microsoft.com/office/powerpoint/2010/main" val="357136998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68400" y="1828800"/>
            <a:ext cx="6832600" cy="3225800"/>
          </a:xfrm>
          <a:prstGeom prst="rect">
            <a:avLst/>
          </a:prstGeom>
          <a:solidFill>
            <a:srgbClr val="FAFD00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31200" cy="609600"/>
          </a:xfrm>
        </p:spPr>
        <p:txBody>
          <a:bodyPr lIns="92075" tIns="46038" rIns="92075" bIns="46038" anchor="ctr">
            <a:normAutofit fontScale="90000"/>
          </a:bodyPr>
          <a:lstStyle/>
          <a:p>
            <a:pPr>
              <a:defRPr/>
            </a:pPr>
            <a:r>
              <a:rPr lang="en-US"/>
              <a:t>Islands of Automation Within Substation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1377950" y="2673350"/>
            <a:ext cx="2578100" cy="7493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PROTECTION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111750" y="2660650"/>
            <a:ext cx="2349500" cy="901700"/>
          </a:xfrm>
          <a:prstGeom prst="ellipse">
            <a:avLst/>
          </a:prstGeom>
          <a:solidFill>
            <a:srgbClr val="51D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SCADA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911350" y="3740150"/>
            <a:ext cx="1435100" cy="1130300"/>
          </a:xfrm>
          <a:prstGeom prst="ellipse">
            <a:avLst/>
          </a:prstGeom>
          <a:solidFill>
            <a:srgbClr val="FE9B0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DFR/SOE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663950" y="4616450"/>
            <a:ext cx="2501900" cy="368300"/>
          </a:xfrm>
          <a:prstGeom prst="roundRect">
            <a:avLst>
              <a:gd name="adj" fmla="val 12495"/>
            </a:avLst>
          </a:prstGeom>
          <a:solidFill>
            <a:srgbClr val="D49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METERING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425950" y="3714750"/>
            <a:ext cx="2349500" cy="749300"/>
          </a:xfrm>
          <a:prstGeom prst="rect">
            <a:avLst/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EQUIPMENT</a:t>
            </a:r>
          </a:p>
          <a:p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DIAGNOSTICS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444750" y="2038350"/>
            <a:ext cx="3873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SUBSTATION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1600200" y="32639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2590800" y="4876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495800" y="4978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553200" y="44831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7162800" y="34163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225550" y="5594350"/>
            <a:ext cx="21209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PROTECTION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3587750" y="5581650"/>
            <a:ext cx="15113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METERING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943600" y="4978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803900" y="5556250"/>
            <a:ext cx="18923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Times New Roman" panose="02020603050405020304" pitchFamily="18" charset="0"/>
              </a:rPr>
              <a:t>OPERATIONS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65784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8563" cy="914400"/>
          </a:xfrm>
          <a:noFill/>
        </p:spPr>
        <p:txBody>
          <a:bodyPr lIns="90488" tIns="44450" rIns="90488" bIns="44450" anchor="ctr"/>
          <a:lstStyle/>
          <a:p>
            <a:r>
              <a:rPr lang="en-US" altLang="en-US"/>
              <a:t>Open Systems Benefits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696200" cy="4186238"/>
          </a:xfrm>
          <a:noFill/>
        </p:spPr>
        <p:txBody>
          <a:bodyPr lIns="90488" tIns="44450" rIns="90488" bIns="44450"/>
          <a:lstStyle/>
          <a:p>
            <a:pPr marL="227013" indent="-227013"/>
            <a:r>
              <a:rPr lang="en-US" altLang="en-US" sz="2800"/>
              <a:t>Longer Expected System Life</a:t>
            </a:r>
          </a:p>
          <a:p>
            <a:pPr marL="227013" indent="-227013"/>
            <a:r>
              <a:rPr lang="en-US" altLang="en-US" sz="2800"/>
              <a:t>Readily Available Third Party Components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066800" y="2438400"/>
            <a:ext cx="7150100" cy="3886200"/>
            <a:chOff x="628" y="1348"/>
            <a:chExt cx="4504" cy="2392"/>
          </a:xfrm>
        </p:grpSpPr>
        <p:sp>
          <p:nvSpPr>
            <p:cNvPr id="988165" name="Oval 5"/>
            <p:cNvSpPr>
              <a:spLocks noChangeArrowheads="1"/>
            </p:cNvSpPr>
            <p:nvPr/>
          </p:nvSpPr>
          <p:spPr bwMode="auto">
            <a:xfrm>
              <a:off x="1732" y="3316"/>
              <a:ext cx="2392" cy="424"/>
            </a:xfrm>
            <a:prstGeom prst="ellipse">
              <a:avLst/>
            </a:prstGeom>
            <a:solidFill>
              <a:srgbClr val="51D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SENSORS</a:t>
              </a:r>
            </a:p>
          </p:txBody>
        </p:sp>
        <p:sp>
          <p:nvSpPr>
            <p:cNvPr id="988166" name="Rectangle 6"/>
            <p:cNvSpPr>
              <a:spLocks noChangeArrowheads="1"/>
            </p:cNvSpPr>
            <p:nvPr/>
          </p:nvSpPr>
          <p:spPr bwMode="auto">
            <a:xfrm>
              <a:off x="628" y="2692"/>
              <a:ext cx="856" cy="3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RELAYS</a:t>
              </a:r>
            </a:p>
          </p:txBody>
        </p:sp>
        <p:sp>
          <p:nvSpPr>
            <p:cNvPr id="988167" name="Rectangle 7"/>
            <p:cNvSpPr>
              <a:spLocks noChangeArrowheads="1"/>
            </p:cNvSpPr>
            <p:nvPr/>
          </p:nvSpPr>
          <p:spPr bwMode="auto">
            <a:xfrm>
              <a:off x="1588" y="2692"/>
              <a:ext cx="808" cy="3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METERS</a:t>
              </a:r>
            </a:p>
          </p:txBody>
        </p:sp>
        <p:sp>
          <p:nvSpPr>
            <p:cNvPr id="988168" name="Rectangle 8"/>
            <p:cNvSpPr>
              <a:spLocks noChangeArrowheads="1"/>
            </p:cNvSpPr>
            <p:nvPr/>
          </p:nvSpPr>
          <p:spPr bwMode="auto">
            <a:xfrm>
              <a:off x="2500" y="2692"/>
              <a:ext cx="1384" cy="3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OSCILLOGRAPHY</a:t>
              </a:r>
            </a:p>
          </p:txBody>
        </p:sp>
        <p:sp>
          <p:nvSpPr>
            <p:cNvPr id="988169" name="Oval 9"/>
            <p:cNvSpPr>
              <a:spLocks noChangeArrowheads="1"/>
            </p:cNvSpPr>
            <p:nvPr/>
          </p:nvSpPr>
          <p:spPr bwMode="auto">
            <a:xfrm>
              <a:off x="1924" y="1972"/>
              <a:ext cx="1960" cy="520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DIGITAL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COMMUNICATIONS</a:t>
              </a:r>
            </a:p>
          </p:txBody>
        </p:sp>
        <p:sp>
          <p:nvSpPr>
            <p:cNvPr id="988170" name="Rectangle 10"/>
            <p:cNvSpPr>
              <a:spLocks noChangeArrowheads="1"/>
            </p:cNvSpPr>
            <p:nvPr/>
          </p:nvSpPr>
          <p:spPr bwMode="auto">
            <a:xfrm>
              <a:off x="3988" y="2692"/>
              <a:ext cx="1096" cy="37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EQUIPMENT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DIAGNOSTICS</a:t>
              </a:r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>
              <a:off x="2928" y="3072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Line 12"/>
            <p:cNvSpPr>
              <a:spLocks noChangeShapeType="1"/>
            </p:cNvSpPr>
            <p:nvPr/>
          </p:nvSpPr>
          <p:spPr bwMode="auto">
            <a:xfrm>
              <a:off x="1056" y="3216"/>
              <a:ext cx="3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>
              <a:off x="2064" y="307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8174" name="AutoShape 14"/>
            <p:cNvSpPr>
              <a:spLocks noChangeArrowheads="1"/>
            </p:cNvSpPr>
            <p:nvPr/>
          </p:nvSpPr>
          <p:spPr bwMode="auto">
            <a:xfrm>
              <a:off x="820" y="1348"/>
              <a:ext cx="1288" cy="376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EMS / SCADA</a:t>
              </a:r>
            </a:p>
          </p:txBody>
        </p:sp>
        <p:sp>
          <p:nvSpPr>
            <p:cNvPr id="988175" name="AutoShape 15"/>
            <p:cNvSpPr>
              <a:spLocks noChangeArrowheads="1"/>
            </p:cNvSpPr>
            <p:nvPr/>
          </p:nvSpPr>
          <p:spPr bwMode="auto">
            <a:xfrm>
              <a:off x="2308" y="1348"/>
              <a:ext cx="1144" cy="376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SUBSTATION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CONTROLLER</a:t>
              </a:r>
            </a:p>
          </p:txBody>
        </p:sp>
        <p:sp>
          <p:nvSpPr>
            <p:cNvPr id="988176" name="AutoShape 16"/>
            <p:cNvSpPr>
              <a:spLocks noChangeArrowheads="1"/>
            </p:cNvSpPr>
            <p:nvPr/>
          </p:nvSpPr>
          <p:spPr bwMode="auto">
            <a:xfrm>
              <a:off x="3604" y="1348"/>
              <a:ext cx="1528" cy="376"/>
            </a:xfrm>
            <a:prstGeom prst="roundRect">
              <a:avLst>
                <a:gd name="adj" fmla="val 1249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ENGINEERING</a:t>
              </a:r>
            </a:p>
            <a:p>
              <a:pPr>
                <a:defRPr/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WORKSTATION</a:t>
              </a:r>
            </a:p>
          </p:txBody>
        </p:sp>
        <p:sp>
          <p:nvSpPr>
            <p:cNvPr id="32787" name="Line 17"/>
            <p:cNvSpPr>
              <a:spLocks noChangeShapeType="1"/>
            </p:cNvSpPr>
            <p:nvPr/>
          </p:nvSpPr>
          <p:spPr bwMode="auto">
            <a:xfrm>
              <a:off x="1536" y="1728"/>
              <a:ext cx="72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Line 18"/>
            <p:cNvSpPr>
              <a:spLocks noChangeShapeType="1"/>
            </p:cNvSpPr>
            <p:nvPr/>
          </p:nvSpPr>
          <p:spPr bwMode="auto">
            <a:xfrm>
              <a:off x="2880" y="172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Line 19"/>
            <p:cNvSpPr>
              <a:spLocks noChangeShapeType="1"/>
            </p:cNvSpPr>
            <p:nvPr/>
          </p:nvSpPr>
          <p:spPr bwMode="auto">
            <a:xfrm flipH="1">
              <a:off x="3696" y="1728"/>
              <a:ext cx="67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Line 20"/>
            <p:cNvSpPr>
              <a:spLocks noChangeShapeType="1"/>
            </p:cNvSpPr>
            <p:nvPr/>
          </p:nvSpPr>
          <p:spPr bwMode="auto">
            <a:xfrm flipV="1">
              <a:off x="1248" y="2400"/>
              <a:ext cx="86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Line 21"/>
            <p:cNvSpPr>
              <a:spLocks noChangeShapeType="1"/>
            </p:cNvSpPr>
            <p:nvPr/>
          </p:nvSpPr>
          <p:spPr bwMode="auto">
            <a:xfrm flipV="1">
              <a:off x="2064" y="2448"/>
              <a:ext cx="33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Line 22"/>
            <p:cNvSpPr>
              <a:spLocks noChangeShapeType="1"/>
            </p:cNvSpPr>
            <p:nvPr/>
          </p:nvSpPr>
          <p:spPr bwMode="auto">
            <a:xfrm>
              <a:off x="3072" y="2496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23"/>
            <p:cNvSpPr>
              <a:spLocks noChangeShapeType="1"/>
            </p:cNvSpPr>
            <p:nvPr/>
          </p:nvSpPr>
          <p:spPr bwMode="auto">
            <a:xfrm>
              <a:off x="3792" y="2352"/>
              <a:ext cx="72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Text Box 24"/>
          <p:cNvSpPr txBox="1">
            <a:spLocks noChangeArrowheads="1"/>
          </p:cNvSpPr>
          <p:nvPr/>
        </p:nvSpPr>
        <p:spPr bwMode="auto">
          <a:xfrm>
            <a:off x="6553200" y="3505200"/>
            <a:ext cx="1981200" cy="735013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Investment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Protection</a:t>
            </a:r>
          </a:p>
        </p:txBody>
      </p:sp>
      <p:sp>
        <p:nvSpPr>
          <p:cNvPr id="32774" name="Text Box 25"/>
          <p:cNvSpPr txBox="1">
            <a:spLocks noChangeArrowheads="1"/>
          </p:cNvSpPr>
          <p:nvPr/>
        </p:nvSpPr>
        <p:spPr bwMode="auto">
          <a:xfrm>
            <a:off x="914400" y="3581400"/>
            <a:ext cx="1981200" cy="639763"/>
          </a:xfrm>
          <a:prstGeom prst="rect">
            <a:avLst/>
          </a:prstGeom>
          <a:solidFill>
            <a:srgbClr val="FF99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CC"/>
            </a:extrusionClr>
            <a:contourClr>
              <a:srgbClr val="FF99CC"/>
            </a:contourClr>
          </a:sp3d>
        </p:spPr>
        <p:txBody>
          <a:bodyPr lIns="92075" tIns="46038" rIns="92075" bIns="46038">
            <a:spAutoFit/>
            <a:flatTx/>
          </a:bodyPr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Upgradeable/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009900"/>
              </a:buClr>
              <a:buSzPct val="56000"/>
              <a:buFont typeface="Monotype Sorts"/>
              <a:buNone/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Expandable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01321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89C6DD1C-B18F-4F4F-A27D-1820CA8E199C}" type="slidenum">
              <a:rPr lang="en-US" altLang="nl-NL" sz="800" b="0">
                <a:solidFill>
                  <a:schemeClr val="tx2"/>
                </a:solidFill>
              </a:rPr>
              <a:pPr/>
              <a:t>19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42888"/>
            <a:ext cx="7820025" cy="914400"/>
          </a:xfrm>
        </p:spPr>
        <p:txBody>
          <a:bodyPr/>
          <a:lstStyle/>
          <a:p>
            <a:r>
              <a:rPr lang="en-US" altLang="en-US"/>
              <a:t>“Operational” Data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1050" y="1979613"/>
            <a:ext cx="6492875" cy="4070350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altLang="en-US" sz="2000"/>
              <a:t>Data that represents the </a:t>
            </a:r>
            <a:r>
              <a:rPr lang="en-US" altLang="en-US" sz="2000" b="1">
                <a:solidFill>
                  <a:srgbClr val="CC3300"/>
                </a:solidFill>
              </a:rPr>
              <a:t>real-time status, performance, and loading</a:t>
            </a:r>
            <a:r>
              <a:rPr lang="en-US" altLang="en-US" sz="2000"/>
              <a:t> of power system equipment</a:t>
            </a:r>
          </a:p>
          <a:p>
            <a:pPr>
              <a:lnSpc>
                <a:spcPct val="105000"/>
              </a:lnSpc>
            </a:pPr>
            <a:r>
              <a:rPr lang="en-US" altLang="en-US" sz="2000"/>
              <a:t>This is the </a:t>
            </a:r>
            <a:r>
              <a:rPr lang="en-US" altLang="en-US" sz="2000" b="1">
                <a:solidFill>
                  <a:srgbClr val="CC3300"/>
                </a:solidFill>
              </a:rPr>
              <a:t>fundamental information used by system operators</a:t>
            </a:r>
            <a:r>
              <a:rPr lang="en-US" altLang="en-US" sz="2000"/>
              <a:t> to monitor and control the power system</a:t>
            </a:r>
          </a:p>
          <a:p>
            <a:pPr>
              <a:lnSpc>
                <a:spcPct val="105000"/>
              </a:lnSpc>
            </a:pPr>
            <a:r>
              <a:rPr lang="en-US" altLang="en-US" sz="2000"/>
              <a:t>Examples: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Circuit breaker open/closed status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Line current (amperes)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Bus voltages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Transformer loading (real and reactive power)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Substation alarms (high temperature, low pressure, intrusion)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821363" y="290513"/>
          <a:ext cx="3017837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4944165" imgH="2742857" progId="">
                  <p:embed/>
                </p:oleObj>
              </mc:Choice>
              <mc:Fallback>
                <p:oleObj r:id="rId4" imgW="4944165" imgH="2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363" y="290513"/>
                        <a:ext cx="3017837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9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219200"/>
            <a:ext cx="8085137" cy="1262063"/>
          </a:xfrm>
        </p:spPr>
        <p:txBody>
          <a:bodyPr>
            <a:normAutofit fontScale="90000"/>
          </a:bodyPr>
          <a:lstStyle/>
          <a:p>
            <a:br>
              <a:rPr lang="en-US" altLang="en-US" sz="4400"/>
            </a:br>
            <a:br>
              <a:rPr lang="en-US" altLang="en-US" sz="4400"/>
            </a:br>
            <a:br>
              <a:rPr lang="en-US" altLang="en-US" sz="4400"/>
            </a:br>
            <a:endParaRPr lang="en-US" altLang="en-US" sz="4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808" y="1219200"/>
            <a:ext cx="8405192" cy="1655762"/>
          </a:xfrm>
        </p:spPr>
        <p:txBody>
          <a:bodyPr>
            <a:normAutofit fontScale="77500" lnSpcReduction="20000"/>
          </a:bodyPr>
          <a:lstStyle/>
          <a:p>
            <a:endParaRPr lang="en-US" altLang="en-US" sz="3600" dirty="0"/>
          </a:p>
          <a:p>
            <a:endParaRPr lang="en-US" altLang="en-US" sz="3600" dirty="0"/>
          </a:p>
          <a:p>
            <a:pPr algn="ctr"/>
            <a:r>
              <a:rPr lang="es-CO" altLang="en-US" sz="3600" dirty="0"/>
              <a:t>Modulo 1: Conceptos de Automatización de Subestaciones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4400" dirty="0"/>
          </a:p>
          <a:p>
            <a:endParaRPr lang="en-US" altLang="en-US" dirty="0"/>
          </a:p>
          <a:p>
            <a:pPr>
              <a:lnSpc>
                <a:spcPts val="28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04611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64D919E2-B3D0-46CF-8FD0-56BF6662F0B1}" type="slidenum">
              <a:rPr lang="en-US" altLang="nl-NL" sz="800" b="0">
                <a:solidFill>
                  <a:schemeClr val="tx2"/>
                </a:solidFill>
              </a:rPr>
              <a:pPr/>
              <a:t>20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“Non-Operational” Data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16063"/>
            <a:ext cx="4522787" cy="40703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5000"/>
              </a:lnSpc>
            </a:pPr>
            <a:r>
              <a:rPr lang="en-US" altLang="en-US" sz="2000"/>
              <a:t>Data items for which the </a:t>
            </a:r>
            <a:r>
              <a:rPr lang="en-US" altLang="en-US" sz="2000" b="1">
                <a:solidFill>
                  <a:srgbClr val="CC3300"/>
                </a:solidFill>
              </a:rPr>
              <a:t>primary user is someone other than the system operators</a:t>
            </a:r>
            <a:r>
              <a:rPr lang="en-US" altLang="en-US" sz="2000"/>
              <a:t> (engineering, maintenance, etc.)</a:t>
            </a:r>
          </a:p>
          <a:p>
            <a:pPr>
              <a:lnSpc>
                <a:spcPct val="105000"/>
              </a:lnSpc>
            </a:pPr>
            <a:r>
              <a:rPr lang="en-US" altLang="en-US" sz="2000"/>
              <a:t>Note that operators are usually interested in some data that is classified as non-operational</a:t>
            </a:r>
          </a:p>
          <a:p>
            <a:pPr>
              <a:lnSpc>
                <a:spcPct val="105000"/>
              </a:lnSpc>
            </a:pPr>
            <a:r>
              <a:rPr lang="en-US" altLang="en-US" sz="2000"/>
              <a:t>Examples of “Non-Operational” data: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Digital fault recorder records (waveforms) (protection engineer)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Circuit breaker contact wear indicator (maintenance)</a:t>
            </a:r>
          </a:p>
          <a:p>
            <a:pPr lvl="1">
              <a:lnSpc>
                <a:spcPct val="105000"/>
              </a:lnSpc>
            </a:pPr>
            <a:r>
              <a:rPr lang="en-US" altLang="en-US" sz="2000"/>
              <a:t>Dissolved gas/moisture content in oil (maintenance)</a:t>
            </a:r>
          </a:p>
          <a:p>
            <a:pPr lvl="1">
              <a:lnSpc>
                <a:spcPct val="105000"/>
              </a:lnSpc>
            </a:pPr>
            <a:endParaRPr lang="en-US" altLang="en-US" sz="1600"/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28938"/>
            <a:ext cx="3636963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2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80C2E990-F18E-4810-8F23-6D1222F16D8F}" type="slidenum">
              <a:rPr lang="en-US" altLang="nl-NL" sz="800" b="0">
                <a:solidFill>
                  <a:schemeClr val="tx2"/>
                </a:solidFill>
              </a:rPr>
              <a:pPr/>
              <a:t>21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graphicFrame>
        <p:nvGraphicFramePr>
          <p:cNvPr id="1077250" name="Group 2"/>
          <p:cNvGraphicFramePr>
            <a:graphicFrameLocks noGrp="1"/>
          </p:cNvGraphicFramePr>
          <p:nvPr>
            <p:ph type="tbl" idx="1"/>
          </p:nvPr>
        </p:nvGraphicFramePr>
        <p:xfrm>
          <a:off x="690563" y="1484313"/>
          <a:ext cx="7820025" cy="4200749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553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pitchFamily="34" charset="0"/>
                        </a:rPr>
                        <a:t>Characteristic</a:t>
                      </a:r>
                    </a:p>
                  </a:txBody>
                  <a:tcPr marL="86493" marR="86493" marT="43239" marB="432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pitchFamily="34" charset="0"/>
                        </a:rPr>
                        <a:t>Operational Data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99FF99"/>
                          </a:solidFill>
                          <a:effectLst/>
                          <a:latin typeface="Arial" pitchFamily="34" charset="0"/>
                        </a:rPr>
                        <a:t>Non-Operational Data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53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Data Format</a:t>
                      </a:r>
                    </a:p>
                  </a:txBody>
                  <a:tcPr marL="86493" marR="86493" marT="43239" marB="432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limited to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individual time sequenced data items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Usually a data file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that consists of a collection of related data elements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5965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Real Time vs Historical</a:t>
                      </a:r>
                    </a:p>
                  </a:txBody>
                  <a:tcPr marL="86493" marR="86493" marT="43239" marB="432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Usually consists of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real-time or near real-time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 quantities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Mostly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historical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Times New Roman" pitchFamily="18" charset="0"/>
                        </a:rPr>
                        <a:t> data: trends over time</a:t>
                      </a: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5455"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Data Integration</a:t>
                      </a:r>
                    </a:p>
                  </a:txBody>
                  <a:tcPr marL="86493" marR="86493" marT="43239" marB="432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Easily transportable by conventional SCADA RTUs using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standard (non-proprietary) protocols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31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Typically use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vendor specific (proprietary) formats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that are not easily transported</a:t>
                      </a: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by SCADA communication protocols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493" marR="86493" marT="43239" marB="432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89" name="Rectangle 24"/>
          <p:cNvSpPr>
            <a:spLocks noGrp="1" noChangeArrowheads="1"/>
          </p:cNvSpPr>
          <p:nvPr>
            <p:ph type="title"/>
          </p:nvPr>
        </p:nvSpPr>
        <p:spPr>
          <a:xfrm>
            <a:off x="677863" y="254000"/>
            <a:ext cx="7818437" cy="915988"/>
          </a:xfrm>
          <a:noFill/>
        </p:spPr>
        <p:txBody>
          <a:bodyPr lIns="30118" tIns="60240" rIns="30118" bIns="60240">
            <a:normAutofit fontScale="90000"/>
          </a:bodyPr>
          <a:lstStyle/>
          <a:p>
            <a:r>
              <a:rPr lang="en-US" altLang="en-US"/>
              <a:t>Characteristics of Operational and Non-Operational Data</a:t>
            </a:r>
          </a:p>
        </p:txBody>
      </p:sp>
    </p:spTree>
    <p:extLst>
      <p:ext uri="{BB962C8B-B14F-4D97-AF65-F5344CB8AC3E}">
        <p14:creationId xmlns:p14="http://schemas.microsoft.com/office/powerpoint/2010/main" val="279749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2EA4E821-3034-4854-8F2C-2CC852A9C0AC}" type="slidenum">
              <a:rPr lang="en-US" altLang="nl-NL" sz="800" b="0">
                <a:solidFill>
                  <a:schemeClr val="tx2"/>
                </a:solidFill>
              </a:rPr>
              <a:pPr/>
              <a:t>22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667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Flow of Operational and Non-Operational Data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754188" y="4070350"/>
            <a:ext cx="4878387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270000" y="4148138"/>
            <a:ext cx="4857750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057275" y="4240213"/>
            <a:ext cx="4749800" cy="16160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000"/>
          </a:p>
          <a:p>
            <a:endParaRPr lang="en-US" altLang="en-US" sz="1000"/>
          </a:p>
          <a:p>
            <a:r>
              <a:rPr lang="en-US" altLang="en-US" sz="1000"/>
              <a:t>Substation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857625" y="1465263"/>
            <a:ext cx="234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2"/>
                </a:solidFill>
                <a:latin typeface="Myriad Roman" charset="0"/>
              </a:rPr>
              <a:t>..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1266825" y="4527550"/>
            <a:ext cx="1147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User Interface PC; Configuration, Monitoring, &amp; Maintenance</a:t>
            </a:r>
          </a:p>
        </p:txBody>
      </p:sp>
      <p:pic>
        <p:nvPicPr>
          <p:cNvPr id="37897" name="Picture 8" descr="h1120-smx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205288"/>
            <a:ext cx="3603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9" descr="Orion5r Graph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640263"/>
            <a:ext cx="909637" cy="1651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291013" y="4540250"/>
            <a:ext cx="1343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Data Concentrator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062413" y="5348288"/>
            <a:ext cx="8493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Relay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IEDs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pic>
        <p:nvPicPr>
          <p:cNvPr id="37901" name="Picture 12" descr="bitronics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076825"/>
            <a:ext cx="258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4537075" y="5297488"/>
            <a:ext cx="11382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Revenue</a:t>
            </a:r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 </a:t>
            </a:r>
          </a:p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Meter</a:t>
            </a:r>
          </a:p>
          <a:p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37903" name="Group 14"/>
          <p:cNvGrpSpPr>
            <a:grpSpLocks/>
          </p:cNvGrpSpPr>
          <p:nvPr/>
        </p:nvGrpSpPr>
        <p:grpSpPr bwMode="auto">
          <a:xfrm>
            <a:off x="2927350" y="5221288"/>
            <a:ext cx="465138" cy="247650"/>
            <a:chOff x="1925" y="3553"/>
            <a:chExt cx="451" cy="301"/>
          </a:xfrm>
        </p:grpSpPr>
        <p:pic>
          <p:nvPicPr>
            <p:cNvPr id="38245" name="Picture 15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3553"/>
              <a:ext cx="9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246" name="Picture 1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3553"/>
              <a:ext cx="9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247" name="Group 17"/>
            <p:cNvGrpSpPr>
              <a:grpSpLocks/>
            </p:cNvGrpSpPr>
            <p:nvPr/>
          </p:nvGrpSpPr>
          <p:grpSpPr bwMode="auto">
            <a:xfrm>
              <a:off x="2106" y="3553"/>
              <a:ext cx="93" cy="301"/>
              <a:chOff x="2106" y="3553"/>
              <a:chExt cx="93" cy="301"/>
            </a:xfrm>
          </p:grpSpPr>
          <p:pic>
            <p:nvPicPr>
              <p:cNvPr id="38313" name="Picture 18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3553"/>
                <a:ext cx="93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314" name="Rectangle 19"/>
              <p:cNvSpPr>
                <a:spLocks noChangeArrowheads="1"/>
              </p:cNvSpPr>
              <p:nvPr/>
            </p:nvSpPr>
            <p:spPr bwMode="auto">
              <a:xfrm>
                <a:off x="2116" y="3564"/>
                <a:ext cx="72" cy="19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38248" name="Rectangle 20"/>
            <p:cNvSpPr>
              <a:spLocks noChangeArrowheads="1"/>
            </p:cNvSpPr>
            <p:nvPr/>
          </p:nvSpPr>
          <p:spPr bwMode="auto">
            <a:xfrm>
              <a:off x="1925" y="3557"/>
              <a:ext cx="176" cy="29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49" name="Rectangle 21"/>
            <p:cNvSpPr>
              <a:spLocks noChangeArrowheads="1"/>
            </p:cNvSpPr>
            <p:nvPr/>
          </p:nvSpPr>
          <p:spPr bwMode="auto">
            <a:xfrm>
              <a:off x="1939" y="3563"/>
              <a:ext cx="164" cy="27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38250" name="Group 22"/>
            <p:cNvGrpSpPr>
              <a:grpSpLocks/>
            </p:cNvGrpSpPr>
            <p:nvPr/>
          </p:nvGrpSpPr>
          <p:grpSpPr bwMode="auto">
            <a:xfrm>
              <a:off x="1939" y="3775"/>
              <a:ext cx="6" cy="57"/>
              <a:chOff x="1939" y="3775"/>
              <a:chExt cx="6" cy="57"/>
            </a:xfrm>
          </p:grpSpPr>
          <p:grpSp>
            <p:nvGrpSpPr>
              <p:cNvPr id="38304" name="Group 23"/>
              <p:cNvGrpSpPr>
                <a:grpSpLocks/>
              </p:cNvGrpSpPr>
              <p:nvPr/>
            </p:nvGrpSpPr>
            <p:grpSpPr bwMode="auto">
              <a:xfrm>
                <a:off x="1939" y="3775"/>
                <a:ext cx="6" cy="9"/>
                <a:chOff x="1939" y="3775"/>
                <a:chExt cx="6" cy="9"/>
              </a:xfrm>
            </p:grpSpPr>
            <p:sp>
              <p:nvSpPr>
                <p:cNvPr id="38311" name="Oval 24"/>
                <p:cNvSpPr>
                  <a:spLocks noChangeArrowheads="1"/>
                </p:cNvSpPr>
                <p:nvPr/>
              </p:nvSpPr>
              <p:spPr bwMode="auto">
                <a:xfrm>
                  <a:off x="1939" y="3775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312" name="Line 25"/>
                <p:cNvSpPr>
                  <a:spLocks noChangeShapeType="1"/>
                </p:cNvSpPr>
                <p:nvPr/>
              </p:nvSpPr>
              <p:spPr bwMode="auto">
                <a:xfrm>
                  <a:off x="1939" y="3775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305" name="Group 26"/>
              <p:cNvGrpSpPr>
                <a:grpSpLocks/>
              </p:cNvGrpSpPr>
              <p:nvPr/>
            </p:nvGrpSpPr>
            <p:grpSpPr bwMode="auto">
              <a:xfrm>
                <a:off x="1939" y="3798"/>
                <a:ext cx="6" cy="9"/>
                <a:chOff x="1939" y="3798"/>
                <a:chExt cx="6" cy="9"/>
              </a:xfrm>
            </p:grpSpPr>
            <p:sp>
              <p:nvSpPr>
                <p:cNvPr id="38309" name="Oval 27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310" name="Line 28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306" name="Group 29"/>
              <p:cNvGrpSpPr>
                <a:grpSpLocks/>
              </p:cNvGrpSpPr>
              <p:nvPr/>
            </p:nvGrpSpPr>
            <p:grpSpPr bwMode="auto">
              <a:xfrm>
                <a:off x="1939" y="3822"/>
                <a:ext cx="6" cy="10"/>
                <a:chOff x="1939" y="3822"/>
                <a:chExt cx="6" cy="10"/>
              </a:xfrm>
            </p:grpSpPr>
            <p:sp>
              <p:nvSpPr>
                <p:cNvPr id="38307" name="Oval 30"/>
                <p:cNvSpPr>
                  <a:spLocks noChangeArrowheads="1"/>
                </p:cNvSpPr>
                <p:nvPr/>
              </p:nvSpPr>
              <p:spPr bwMode="auto">
                <a:xfrm>
                  <a:off x="1939" y="3822"/>
                  <a:ext cx="6" cy="10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308" name="Line 31"/>
                <p:cNvSpPr>
                  <a:spLocks noChangeShapeType="1"/>
                </p:cNvSpPr>
                <p:nvPr/>
              </p:nvSpPr>
              <p:spPr bwMode="auto">
                <a:xfrm>
                  <a:off x="1939" y="3822"/>
                  <a:ext cx="5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251" name="Rectangle 32"/>
            <p:cNvSpPr>
              <a:spLocks noChangeArrowheads="1"/>
            </p:cNvSpPr>
            <p:nvPr/>
          </p:nvSpPr>
          <p:spPr bwMode="auto">
            <a:xfrm>
              <a:off x="2062" y="3587"/>
              <a:ext cx="1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38252" name="Group 33"/>
            <p:cNvGrpSpPr>
              <a:grpSpLocks/>
            </p:cNvGrpSpPr>
            <p:nvPr/>
          </p:nvGrpSpPr>
          <p:grpSpPr bwMode="auto">
            <a:xfrm>
              <a:off x="2053" y="3777"/>
              <a:ext cx="5" cy="52"/>
              <a:chOff x="2053" y="3777"/>
              <a:chExt cx="5" cy="52"/>
            </a:xfrm>
          </p:grpSpPr>
          <p:sp>
            <p:nvSpPr>
              <p:cNvPr id="38299" name="Oval 34"/>
              <p:cNvSpPr>
                <a:spLocks noChangeArrowheads="1"/>
              </p:cNvSpPr>
              <p:nvPr/>
            </p:nvSpPr>
            <p:spPr bwMode="auto">
              <a:xfrm>
                <a:off x="2053" y="3822"/>
                <a:ext cx="4" cy="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300" name="Oval 35"/>
              <p:cNvSpPr>
                <a:spLocks noChangeArrowheads="1"/>
              </p:cNvSpPr>
              <p:nvPr/>
            </p:nvSpPr>
            <p:spPr bwMode="auto">
              <a:xfrm>
                <a:off x="2053" y="3788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301" name="Oval 36"/>
              <p:cNvSpPr>
                <a:spLocks noChangeArrowheads="1"/>
              </p:cNvSpPr>
              <p:nvPr/>
            </p:nvSpPr>
            <p:spPr bwMode="auto">
              <a:xfrm>
                <a:off x="2053" y="3800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302" name="Oval 37"/>
              <p:cNvSpPr>
                <a:spLocks noChangeArrowheads="1"/>
              </p:cNvSpPr>
              <p:nvPr/>
            </p:nvSpPr>
            <p:spPr bwMode="auto">
              <a:xfrm>
                <a:off x="2053" y="3813"/>
                <a:ext cx="4" cy="5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303" name="Oval 38"/>
              <p:cNvSpPr>
                <a:spLocks noChangeArrowheads="1"/>
              </p:cNvSpPr>
              <p:nvPr/>
            </p:nvSpPr>
            <p:spPr bwMode="auto">
              <a:xfrm>
                <a:off x="2053" y="3777"/>
                <a:ext cx="5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38253" name="Rectangle 39"/>
            <p:cNvSpPr>
              <a:spLocks noChangeArrowheads="1"/>
            </p:cNvSpPr>
            <p:nvPr/>
          </p:nvSpPr>
          <p:spPr bwMode="auto">
            <a:xfrm>
              <a:off x="2013" y="3593"/>
              <a:ext cx="11" cy="5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4" name="Rectangle 40" descr="Small grid"/>
            <p:cNvSpPr>
              <a:spLocks noChangeArrowheads="1"/>
            </p:cNvSpPr>
            <p:nvPr/>
          </p:nvSpPr>
          <p:spPr bwMode="auto">
            <a:xfrm>
              <a:off x="2016" y="3595"/>
              <a:ext cx="5" cy="5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5" name="Rectangle 41"/>
            <p:cNvSpPr>
              <a:spLocks noChangeArrowheads="1"/>
            </p:cNvSpPr>
            <p:nvPr/>
          </p:nvSpPr>
          <p:spPr bwMode="auto">
            <a:xfrm>
              <a:off x="2073" y="3727"/>
              <a:ext cx="1" cy="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6" name="Rectangle 42"/>
            <p:cNvSpPr>
              <a:spLocks noChangeArrowheads="1"/>
            </p:cNvSpPr>
            <p:nvPr/>
          </p:nvSpPr>
          <p:spPr bwMode="auto">
            <a:xfrm>
              <a:off x="2072" y="3753"/>
              <a:ext cx="1" cy="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7" name="Rectangle 43"/>
            <p:cNvSpPr>
              <a:spLocks noChangeArrowheads="1"/>
            </p:cNvSpPr>
            <p:nvPr/>
          </p:nvSpPr>
          <p:spPr bwMode="auto">
            <a:xfrm>
              <a:off x="1972" y="3672"/>
              <a:ext cx="57" cy="16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8" name="Rectangle 44"/>
            <p:cNvSpPr>
              <a:spLocks noChangeArrowheads="1"/>
            </p:cNvSpPr>
            <p:nvPr/>
          </p:nvSpPr>
          <p:spPr bwMode="auto">
            <a:xfrm>
              <a:off x="1947" y="3565"/>
              <a:ext cx="53" cy="9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59" name="Rectangle 45"/>
            <p:cNvSpPr>
              <a:spLocks noChangeArrowheads="1"/>
            </p:cNvSpPr>
            <p:nvPr/>
          </p:nvSpPr>
          <p:spPr bwMode="auto">
            <a:xfrm>
              <a:off x="1935" y="3771"/>
              <a:ext cx="13" cy="6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60" name="Rectangle 46" descr="Narrow horizontal"/>
            <p:cNvSpPr>
              <a:spLocks noChangeArrowheads="1"/>
            </p:cNvSpPr>
            <p:nvPr/>
          </p:nvSpPr>
          <p:spPr bwMode="auto">
            <a:xfrm>
              <a:off x="1953" y="3621"/>
              <a:ext cx="43" cy="34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261" name="Rectangle 47"/>
            <p:cNvSpPr>
              <a:spLocks noChangeArrowheads="1"/>
            </p:cNvSpPr>
            <p:nvPr/>
          </p:nvSpPr>
          <p:spPr bwMode="auto">
            <a:xfrm>
              <a:off x="1948" y="3561"/>
              <a:ext cx="80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14" tIns="7508" rIns="13514" bIns="7508">
              <a:spAutoFit/>
            </a:bodyPr>
            <a:lstStyle>
              <a:lvl1pPr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">
                  <a:solidFill>
                    <a:schemeClr val="tx1"/>
                  </a:solidFill>
                  <a:latin typeface="Helvetica" pitchFamily="34" charset="0"/>
                </a:rPr>
                <a:t>AEG</a:t>
              </a:r>
            </a:p>
          </p:txBody>
        </p:sp>
        <p:grpSp>
          <p:nvGrpSpPr>
            <p:cNvPr id="38262" name="Group 48"/>
            <p:cNvGrpSpPr>
              <a:grpSpLocks/>
            </p:cNvGrpSpPr>
            <p:nvPr/>
          </p:nvGrpSpPr>
          <p:grpSpPr bwMode="auto">
            <a:xfrm>
              <a:off x="2004" y="3675"/>
              <a:ext cx="19" cy="55"/>
              <a:chOff x="2004" y="3675"/>
              <a:chExt cx="19" cy="55"/>
            </a:xfrm>
          </p:grpSpPr>
          <p:grpSp>
            <p:nvGrpSpPr>
              <p:cNvPr id="38287" name="Group 49"/>
              <p:cNvGrpSpPr>
                <a:grpSpLocks/>
              </p:cNvGrpSpPr>
              <p:nvPr/>
            </p:nvGrpSpPr>
            <p:grpSpPr bwMode="auto">
              <a:xfrm>
                <a:off x="2004" y="3686"/>
                <a:ext cx="19" cy="32"/>
                <a:chOff x="2004" y="3686"/>
                <a:chExt cx="19" cy="32"/>
              </a:xfrm>
            </p:grpSpPr>
            <p:sp>
              <p:nvSpPr>
                <p:cNvPr id="38295" name="Line 50"/>
                <p:cNvSpPr>
                  <a:spLocks noChangeShapeType="1"/>
                </p:cNvSpPr>
                <p:nvPr/>
              </p:nvSpPr>
              <p:spPr bwMode="auto">
                <a:xfrm>
                  <a:off x="2008" y="3690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6" name="Line 51"/>
                <p:cNvSpPr>
                  <a:spLocks noChangeShapeType="1"/>
                </p:cNvSpPr>
                <p:nvPr/>
              </p:nvSpPr>
              <p:spPr bwMode="auto">
                <a:xfrm>
                  <a:off x="2019" y="3694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7" name="Line 52"/>
                <p:cNvSpPr>
                  <a:spLocks noChangeShapeType="1"/>
                </p:cNvSpPr>
                <p:nvPr/>
              </p:nvSpPr>
              <p:spPr bwMode="auto">
                <a:xfrm>
                  <a:off x="2012" y="3686"/>
                  <a:ext cx="3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98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004" y="3714"/>
                  <a:ext cx="19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88" name="Rectangle 54"/>
              <p:cNvSpPr>
                <a:spLocks noChangeArrowheads="1"/>
              </p:cNvSpPr>
              <p:nvPr/>
            </p:nvSpPr>
            <p:spPr bwMode="auto">
              <a:xfrm>
                <a:off x="2010" y="3686"/>
                <a:ext cx="9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38289" name="Group 55"/>
              <p:cNvGrpSpPr>
                <a:grpSpLocks/>
              </p:cNvGrpSpPr>
              <p:nvPr/>
            </p:nvGrpSpPr>
            <p:grpSpPr bwMode="auto">
              <a:xfrm>
                <a:off x="2012" y="3727"/>
                <a:ext cx="6" cy="3"/>
                <a:chOff x="2012" y="3727"/>
                <a:chExt cx="6" cy="3"/>
              </a:xfrm>
            </p:grpSpPr>
            <p:sp>
              <p:nvSpPr>
                <p:cNvPr id="38293" name="Oval 56"/>
                <p:cNvSpPr>
                  <a:spLocks noChangeArrowheads="1"/>
                </p:cNvSpPr>
                <p:nvPr/>
              </p:nvSpPr>
              <p:spPr bwMode="auto">
                <a:xfrm>
                  <a:off x="2012" y="3728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94" name="Oval 57"/>
                <p:cNvSpPr>
                  <a:spLocks noChangeArrowheads="1"/>
                </p:cNvSpPr>
                <p:nvPr/>
              </p:nvSpPr>
              <p:spPr bwMode="auto">
                <a:xfrm>
                  <a:off x="2012" y="3727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38290" name="Group 58"/>
              <p:cNvGrpSpPr>
                <a:grpSpLocks/>
              </p:cNvGrpSpPr>
              <p:nvPr/>
            </p:nvGrpSpPr>
            <p:grpSpPr bwMode="auto">
              <a:xfrm>
                <a:off x="2012" y="3675"/>
                <a:ext cx="6" cy="3"/>
                <a:chOff x="2012" y="3675"/>
                <a:chExt cx="6" cy="3"/>
              </a:xfrm>
            </p:grpSpPr>
            <p:sp>
              <p:nvSpPr>
                <p:cNvPr id="38291" name="Oval 59"/>
                <p:cNvSpPr>
                  <a:spLocks noChangeArrowheads="1"/>
                </p:cNvSpPr>
                <p:nvPr/>
              </p:nvSpPr>
              <p:spPr bwMode="auto">
                <a:xfrm>
                  <a:off x="2012" y="3676"/>
                  <a:ext cx="6" cy="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92" name="Oval 60"/>
                <p:cNvSpPr>
                  <a:spLocks noChangeArrowheads="1"/>
                </p:cNvSpPr>
                <p:nvPr/>
              </p:nvSpPr>
              <p:spPr bwMode="auto">
                <a:xfrm>
                  <a:off x="2014" y="3675"/>
                  <a:ext cx="1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38263" name="Group 61"/>
            <p:cNvGrpSpPr>
              <a:grpSpLocks/>
            </p:cNvGrpSpPr>
            <p:nvPr/>
          </p:nvGrpSpPr>
          <p:grpSpPr bwMode="auto">
            <a:xfrm>
              <a:off x="2004" y="3752"/>
              <a:ext cx="19" cy="54"/>
              <a:chOff x="2004" y="3752"/>
              <a:chExt cx="19" cy="54"/>
            </a:xfrm>
          </p:grpSpPr>
          <p:grpSp>
            <p:nvGrpSpPr>
              <p:cNvPr id="38275" name="Group 62"/>
              <p:cNvGrpSpPr>
                <a:grpSpLocks/>
              </p:cNvGrpSpPr>
              <p:nvPr/>
            </p:nvGrpSpPr>
            <p:grpSpPr bwMode="auto">
              <a:xfrm>
                <a:off x="2004" y="3762"/>
                <a:ext cx="19" cy="32"/>
                <a:chOff x="2004" y="3762"/>
                <a:chExt cx="19" cy="32"/>
              </a:xfrm>
            </p:grpSpPr>
            <p:sp>
              <p:nvSpPr>
                <p:cNvPr id="38283" name="Line 63"/>
                <p:cNvSpPr>
                  <a:spLocks noChangeShapeType="1"/>
                </p:cNvSpPr>
                <p:nvPr/>
              </p:nvSpPr>
              <p:spPr bwMode="auto">
                <a:xfrm>
                  <a:off x="2008" y="3766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4" name="Line 64"/>
                <p:cNvSpPr>
                  <a:spLocks noChangeShapeType="1"/>
                </p:cNvSpPr>
                <p:nvPr/>
              </p:nvSpPr>
              <p:spPr bwMode="auto">
                <a:xfrm>
                  <a:off x="2019" y="3771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5" name="Line 65"/>
                <p:cNvSpPr>
                  <a:spLocks noChangeShapeType="1"/>
                </p:cNvSpPr>
                <p:nvPr/>
              </p:nvSpPr>
              <p:spPr bwMode="auto">
                <a:xfrm>
                  <a:off x="2012" y="3762"/>
                  <a:ext cx="3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8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04" y="3791"/>
                  <a:ext cx="19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276" name="Rectangle 67"/>
              <p:cNvSpPr>
                <a:spLocks noChangeArrowheads="1"/>
              </p:cNvSpPr>
              <p:nvPr/>
            </p:nvSpPr>
            <p:spPr bwMode="auto">
              <a:xfrm>
                <a:off x="2010" y="3764"/>
                <a:ext cx="9" cy="3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38277" name="Group 68"/>
              <p:cNvGrpSpPr>
                <a:grpSpLocks/>
              </p:cNvGrpSpPr>
              <p:nvPr/>
            </p:nvGrpSpPr>
            <p:grpSpPr bwMode="auto">
              <a:xfrm>
                <a:off x="2012" y="3803"/>
                <a:ext cx="6" cy="3"/>
                <a:chOff x="2012" y="3803"/>
                <a:chExt cx="6" cy="3"/>
              </a:xfrm>
            </p:grpSpPr>
            <p:sp>
              <p:nvSpPr>
                <p:cNvPr id="38281" name="Oval 69"/>
                <p:cNvSpPr>
                  <a:spLocks noChangeArrowheads="1"/>
                </p:cNvSpPr>
                <p:nvPr/>
              </p:nvSpPr>
              <p:spPr bwMode="auto">
                <a:xfrm>
                  <a:off x="2012" y="3804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82" name="Oval 70"/>
                <p:cNvSpPr>
                  <a:spLocks noChangeArrowheads="1"/>
                </p:cNvSpPr>
                <p:nvPr/>
              </p:nvSpPr>
              <p:spPr bwMode="auto">
                <a:xfrm>
                  <a:off x="2012" y="3803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38278" name="Group 71"/>
              <p:cNvGrpSpPr>
                <a:grpSpLocks/>
              </p:cNvGrpSpPr>
              <p:nvPr/>
            </p:nvGrpSpPr>
            <p:grpSpPr bwMode="auto">
              <a:xfrm>
                <a:off x="2012" y="3752"/>
                <a:ext cx="6" cy="4"/>
                <a:chOff x="2012" y="3752"/>
                <a:chExt cx="6" cy="4"/>
              </a:xfrm>
            </p:grpSpPr>
            <p:sp>
              <p:nvSpPr>
                <p:cNvPr id="38279" name="Oval 72"/>
                <p:cNvSpPr>
                  <a:spLocks noChangeArrowheads="1"/>
                </p:cNvSpPr>
                <p:nvPr/>
              </p:nvSpPr>
              <p:spPr bwMode="auto">
                <a:xfrm>
                  <a:off x="2012" y="3753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80" name="Oval 73"/>
                <p:cNvSpPr>
                  <a:spLocks noChangeArrowheads="1"/>
                </p:cNvSpPr>
                <p:nvPr/>
              </p:nvSpPr>
              <p:spPr bwMode="auto">
                <a:xfrm>
                  <a:off x="2014" y="3752"/>
                  <a:ext cx="1" cy="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38264" name="Group 74"/>
            <p:cNvGrpSpPr>
              <a:grpSpLocks/>
            </p:cNvGrpSpPr>
            <p:nvPr/>
          </p:nvGrpSpPr>
          <p:grpSpPr bwMode="auto">
            <a:xfrm>
              <a:off x="1939" y="3774"/>
              <a:ext cx="7" cy="62"/>
              <a:chOff x="1939" y="3774"/>
              <a:chExt cx="7" cy="62"/>
            </a:xfrm>
          </p:grpSpPr>
          <p:grpSp>
            <p:nvGrpSpPr>
              <p:cNvPr id="38266" name="Group 75"/>
              <p:cNvGrpSpPr>
                <a:grpSpLocks/>
              </p:cNvGrpSpPr>
              <p:nvPr/>
            </p:nvGrpSpPr>
            <p:grpSpPr bwMode="auto">
              <a:xfrm>
                <a:off x="1939" y="3774"/>
                <a:ext cx="7" cy="11"/>
                <a:chOff x="1939" y="3774"/>
                <a:chExt cx="7" cy="11"/>
              </a:xfrm>
            </p:grpSpPr>
            <p:sp>
              <p:nvSpPr>
                <p:cNvPr id="38273" name="Oval 76"/>
                <p:cNvSpPr>
                  <a:spLocks noChangeArrowheads="1"/>
                </p:cNvSpPr>
                <p:nvPr/>
              </p:nvSpPr>
              <p:spPr bwMode="auto">
                <a:xfrm>
                  <a:off x="1939" y="3774"/>
                  <a:ext cx="7" cy="11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74" name="Line 77"/>
                <p:cNvSpPr>
                  <a:spLocks noChangeShapeType="1"/>
                </p:cNvSpPr>
                <p:nvPr/>
              </p:nvSpPr>
              <p:spPr bwMode="auto">
                <a:xfrm>
                  <a:off x="1939" y="3774"/>
                  <a:ext cx="6" cy="11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67" name="Group 78"/>
              <p:cNvGrpSpPr>
                <a:grpSpLocks/>
              </p:cNvGrpSpPr>
              <p:nvPr/>
            </p:nvGrpSpPr>
            <p:grpSpPr bwMode="auto">
              <a:xfrm>
                <a:off x="1939" y="3798"/>
                <a:ext cx="7" cy="12"/>
                <a:chOff x="1939" y="3798"/>
                <a:chExt cx="7" cy="12"/>
              </a:xfrm>
            </p:grpSpPr>
            <p:sp>
              <p:nvSpPr>
                <p:cNvPr id="38271" name="Oval 79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72" name="Line 80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268" name="Group 81"/>
              <p:cNvGrpSpPr>
                <a:grpSpLocks/>
              </p:cNvGrpSpPr>
              <p:nvPr/>
            </p:nvGrpSpPr>
            <p:grpSpPr bwMode="auto">
              <a:xfrm>
                <a:off x="1939" y="3824"/>
                <a:ext cx="7" cy="12"/>
                <a:chOff x="1939" y="3824"/>
                <a:chExt cx="7" cy="12"/>
              </a:xfrm>
            </p:grpSpPr>
            <p:sp>
              <p:nvSpPr>
                <p:cNvPr id="38269" name="Oval 82"/>
                <p:cNvSpPr>
                  <a:spLocks noChangeArrowheads="1"/>
                </p:cNvSpPr>
                <p:nvPr/>
              </p:nvSpPr>
              <p:spPr bwMode="auto">
                <a:xfrm>
                  <a:off x="1939" y="3824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38270" name="Line 83"/>
                <p:cNvSpPr>
                  <a:spLocks noChangeShapeType="1"/>
                </p:cNvSpPr>
                <p:nvPr/>
              </p:nvSpPr>
              <p:spPr bwMode="auto">
                <a:xfrm>
                  <a:off x="1939" y="3824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265" name="Rectangle 84"/>
            <p:cNvSpPr>
              <a:spLocks noChangeArrowheads="1"/>
            </p:cNvSpPr>
            <p:nvPr/>
          </p:nvSpPr>
          <p:spPr bwMode="auto">
            <a:xfrm>
              <a:off x="2110" y="3561"/>
              <a:ext cx="1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023" tIns="12012" rIns="24023" bIns="12012">
              <a:spAutoFit/>
            </a:bodyPr>
            <a:lstStyle>
              <a:lvl1pPr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">
                  <a:solidFill>
                    <a:schemeClr val="tx1"/>
                  </a:solidFill>
                  <a:latin typeface="Helvetica" pitchFamily="34" charset="0"/>
                </a:rPr>
                <a:t>P120</a:t>
              </a:r>
            </a:p>
          </p:txBody>
        </p:sp>
      </p:grpSp>
      <p:sp>
        <p:nvSpPr>
          <p:cNvPr id="37904" name="Text Box 85"/>
          <p:cNvSpPr txBox="1">
            <a:spLocks noChangeArrowheads="1"/>
          </p:cNvSpPr>
          <p:nvPr/>
        </p:nvSpPr>
        <p:spPr bwMode="auto">
          <a:xfrm>
            <a:off x="2400300" y="5516563"/>
            <a:ext cx="9572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Hardwired I/O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37905" name="Group 86"/>
          <p:cNvGrpSpPr>
            <a:grpSpLocks/>
          </p:cNvGrpSpPr>
          <p:nvPr/>
        </p:nvGrpSpPr>
        <p:grpSpPr bwMode="auto">
          <a:xfrm>
            <a:off x="3470275" y="5226050"/>
            <a:ext cx="336550" cy="144463"/>
            <a:chOff x="2160" y="3360"/>
            <a:chExt cx="768" cy="336"/>
          </a:xfrm>
        </p:grpSpPr>
        <p:grpSp>
          <p:nvGrpSpPr>
            <p:cNvPr id="38211" name="Group 87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38213" name="Rectangle 88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214" name="Rectangle 89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215" name="Rectangle 90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216" name="Line 91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7" name="Line 92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8" name="Line 93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9" name="Line 94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0" name="Line 95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1" name="Line 96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2" name="Line 97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3" name="Line 98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4" name="Line 99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5" name="Line 100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6" name="Line 101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7" name="Line 102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8" name="Line 103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9" name="Line 104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0" name="Line 105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1" name="Line 106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2" name="Line 107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3" name="Line 108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4" name="Line 109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5" name="Line 110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6" name="Line 111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7" name="Line 112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8" name="Line 113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9" name="Line 114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0" name="Line 115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1" name="Line 116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2" name="Line 117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3" name="Line 118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4" name="Line 119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212" name="Line 120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06" name="Text Box 121"/>
          <p:cNvSpPr txBox="1">
            <a:spLocks noChangeArrowheads="1"/>
          </p:cNvSpPr>
          <p:nvPr/>
        </p:nvSpPr>
        <p:spPr bwMode="auto">
          <a:xfrm>
            <a:off x="2998788" y="5507038"/>
            <a:ext cx="171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Transformer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DGA Monitors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grpSp>
        <p:nvGrpSpPr>
          <p:cNvPr id="37907" name="Group 122"/>
          <p:cNvGrpSpPr>
            <a:grpSpLocks/>
          </p:cNvGrpSpPr>
          <p:nvPr/>
        </p:nvGrpSpPr>
        <p:grpSpPr bwMode="auto">
          <a:xfrm>
            <a:off x="3500438" y="5299075"/>
            <a:ext cx="338137" cy="146050"/>
            <a:chOff x="2160" y="3360"/>
            <a:chExt cx="768" cy="336"/>
          </a:xfrm>
        </p:grpSpPr>
        <p:grpSp>
          <p:nvGrpSpPr>
            <p:cNvPr id="38177" name="Group 123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38179" name="Rectangle 124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180" name="Rectangle 125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181" name="Rectangle 126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182" name="Line 127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3" name="Line 128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4" name="Line 129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5" name="Line 130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6" name="Line 131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7" name="Line 132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8" name="Line 133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9" name="Line 134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0" name="Line 135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1" name="Line 136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2" name="Line 137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3" name="Line 138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4" name="Line 139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5" name="Line 14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6" name="Line 141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7" name="Line 142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8" name="Line 143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9" name="Line 144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0" name="Line 145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1" name="Line 146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2" name="Line 147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3" name="Line 148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4" name="Line 149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5" name="Line 150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6" name="Line 151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7" name="Line 152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8" name="Line 153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9" name="Line 154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0" name="Line 155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78" name="Line 156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908" name="Picture 157" descr="sel"/>
          <p:cNvPicPr>
            <a:picLocks noChangeAspect="1" noChangeArrowheads="1"/>
          </p:cNvPicPr>
          <p:nvPr/>
        </p:nvPicPr>
        <p:blipFill>
          <a:blip r:embed="rId8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21176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9" name="Picture 158" descr="sel"/>
          <p:cNvPicPr>
            <a:picLocks noChangeAspect="1" noChangeArrowheads="1"/>
          </p:cNvPicPr>
          <p:nvPr/>
        </p:nvPicPr>
        <p:blipFill>
          <a:blip r:embed="rId8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24351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0" name="Picture 159" descr="sel"/>
          <p:cNvPicPr>
            <a:picLocks noChangeAspect="1" noChangeArrowheads="1"/>
          </p:cNvPicPr>
          <p:nvPr/>
        </p:nvPicPr>
        <p:blipFill>
          <a:blip r:embed="rId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5284788"/>
            <a:ext cx="511175" cy="12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1" name="Picture 160" descr="Orion5r Graph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456113"/>
            <a:ext cx="914400" cy="16668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912" name="AutoShape 161"/>
          <p:cNvCxnSpPr>
            <a:cxnSpLocks noChangeShapeType="1"/>
            <a:stCxn id="38314" idx="0"/>
            <a:endCxn id="38169" idx="4"/>
          </p:cNvCxnSpPr>
          <p:nvPr/>
        </p:nvCxnSpPr>
        <p:spPr bwMode="auto">
          <a:xfrm rot="-5400000">
            <a:off x="3029744" y="4890294"/>
            <a:ext cx="473075" cy="2079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13" name="Group 162"/>
          <p:cNvGrpSpPr>
            <a:grpSpLocks/>
          </p:cNvGrpSpPr>
          <p:nvPr/>
        </p:nvGrpSpPr>
        <p:grpSpPr bwMode="auto">
          <a:xfrm>
            <a:off x="3349625" y="4716463"/>
            <a:ext cx="293688" cy="41275"/>
            <a:chOff x="1336" y="3597"/>
            <a:chExt cx="203" cy="29"/>
          </a:xfrm>
        </p:grpSpPr>
        <p:sp>
          <p:nvSpPr>
            <p:cNvPr id="38169" name="Oval 163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0" name="Oval 164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1" name="Oval 165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2" name="Oval 166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3" name="Oval 167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4" name="Oval 168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5" name="Oval 169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76" name="Oval 170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7914" name="AutoShape 171"/>
          <p:cNvCxnSpPr>
            <a:cxnSpLocks noChangeShapeType="1"/>
            <a:stCxn id="38181" idx="0"/>
            <a:endCxn id="38170" idx="4"/>
          </p:cNvCxnSpPr>
          <p:nvPr/>
        </p:nvCxnSpPr>
        <p:spPr bwMode="auto">
          <a:xfrm rot="5400000" flipH="1">
            <a:off x="3266282" y="4895056"/>
            <a:ext cx="544512" cy="263525"/>
          </a:xfrm>
          <a:prstGeom prst="bentConnector3">
            <a:avLst>
              <a:gd name="adj1" fmla="val 49856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AutoShape 172"/>
          <p:cNvCxnSpPr>
            <a:cxnSpLocks noChangeShapeType="1"/>
            <a:endCxn id="38171" idx="4"/>
          </p:cNvCxnSpPr>
          <p:nvPr/>
        </p:nvCxnSpPr>
        <p:spPr bwMode="auto">
          <a:xfrm rot="5400000" flipH="1">
            <a:off x="3648075" y="4551363"/>
            <a:ext cx="457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AutoShape 173"/>
          <p:cNvCxnSpPr>
            <a:cxnSpLocks noChangeShapeType="1"/>
            <a:endCxn id="38172" idx="4"/>
          </p:cNvCxnSpPr>
          <p:nvPr/>
        </p:nvCxnSpPr>
        <p:spPr bwMode="auto">
          <a:xfrm rot="5400000" flipH="1">
            <a:off x="4104482" y="4131469"/>
            <a:ext cx="322262" cy="1568450"/>
          </a:xfrm>
          <a:prstGeom prst="bentConnector3">
            <a:avLst>
              <a:gd name="adj1" fmla="val 49755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17" name="AutoShape 174"/>
          <p:cNvCxnSpPr>
            <a:cxnSpLocks noChangeShapeType="1"/>
          </p:cNvCxnSpPr>
          <p:nvPr/>
        </p:nvCxnSpPr>
        <p:spPr bwMode="auto">
          <a:xfrm rot="10800000">
            <a:off x="3395663" y="4349750"/>
            <a:ext cx="298450" cy="277813"/>
          </a:xfrm>
          <a:prstGeom prst="bentConnector2">
            <a:avLst/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18" name="Group 175"/>
          <p:cNvGrpSpPr>
            <a:grpSpLocks/>
          </p:cNvGrpSpPr>
          <p:nvPr/>
        </p:nvGrpSpPr>
        <p:grpSpPr bwMode="auto">
          <a:xfrm>
            <a:off x="2801938" y="4408488"/>
            <a:ext cx="292100" cy="39687"/>
            <a:chOff x="1336" y="3597"/>
            <a:chExt cx="203" cy="29"/>
          </a:xfrm>
        </p:grpSpPr>
        <p:sp>
          <p:nvSpPr>
            <p:cNvPr id="38161" name="Oval 176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2" name="Oval 177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3" name="Oval 178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4" name="Oval 179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5" name="Oval 180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6" name="Oval 181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7" name="Oval 182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8" name="Oval 183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7919" name="AutoShape 184"/>
          <p:cNvCxnSpPr>
            <a:cxnSpLocks noChangeShapeType="1"/>
          </p:cNvCxnSpPr>
          <p:nvPr/>
        </p:nvCxnSpPr>
        <p:spPr bwMode="auto">
          <a:xfrm rot="-5400000">
            <a:off x="3390901" y="4427537"/>
            <a:ext cx="169862" cy="55563"/>
          </a:xfrm>
          <a:prstGeom prst="bentConnector3">
            <a:avLst>
              <a:gd name="adj1" fmla="val 49532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20" name="Group 185"/>
          <p:cNvGrpSpPr>
            <a:grpSpLocks/>
          </p:cNvGrpSpPr>
          <p:nvPr/>
        </p:nvGrpSpPr>
        <p:grpSpPr bwMode="auto">
          <a:xfrm>
            <a:off x="2490788" y="4630738"/>
            <a:ext cx="360362" cy="268287"/>
            <a:chOff x="1729" y="2491"/>
            <a:chExt cx="387" cy="364"/>
          </a:xfrm>
        </p:grpSpPr>
        <p:sp>
          <p:nvSpPr>
            <p:cNvPr id="38157" name="AutoShape 186"/>
            <p:cNvSpPr>
              <a:spLocks noChangeArrowheads="1"/>
            </p:cNvSpPr>
            <p:nvPr/>
          </p:nvSpPr>
          <p:spPr bwMode="auto">
            <a:xfrm>
              <a:off x="1845" y="2491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8" name="AutoShape 187"/>
            <p:cNvSpPr>
              <a:spLocks noChangeArrowheads="1"/>
            </p:cNvSpPr>
            <p:nvPr/>
          </p:nvSpPr>
          <p:spPr bwMode="auto">
            <a:xfrm>
              <a:off x="1729" y="2727"/>
              <a:ext cx="383" cy="128"/>
            </a:xfrm>
            <a:prstGeom prst="cube">
              <a:avLst>
                <a:gd name="adj" fmla="val 85435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9" name="Rectangle 188"/>
            <p:cNvSpPr>
              <a:spLocks noChangeArrowheads="1"/>
            </p:cNvSpPr>
            <p:nvPr/>
          </p:nvSpPr>
          <p:spPr bwMode="auto">
            <a:xfrm>
              <a:off x="1871" y="2524"/>
              <a:ext cx="209" cy="175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60" name="AutoShape 189"/>
            <p:cNvSpPr>
              <a:spLocks noChangeArrowheads="1"/>
            </p:cNvSpPr>
            <p:nvPr/>
          </p:nvSpPr>
          <p:spPr bwMode="auto">
            <a:xfrm>
              <a:off x="1780" y="2742"/>
              <a:ext cx="296" cy="65"/>
            </a:xfrm>
            <a:prstGeom prst="cube">
              <a:avLst>
                <a:gd name="adj" fmla="val 100000"/>
              </a:avLst>
            </a:prstGeom>
            <a:solidFill>
              <a:schemeClr val="bg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7921" name="AutoShape 190"/>
          <p:cNvCxnSpPr>
            <a:cxnSpLocks noChangeShapeType="1"/>
            <a:stCxn id="38159" idx="3"/>
          </p:cNvCxnSpPr>
          <p:nvPr/>
        </p:nvCxnSpPr>
        <p:spPr bwMode="auto">
          <a:xfrm>
            <a:off x="2817813" y="4719638"/>
            <a:ext cx="412750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22" name="AutoShape 191"/>
          <p:cNvCxnSpPr>
            <a:cxnSpLocks noChangeShapeType="1"/>
            <a:endCxn id="37947" idx="0"/>
          </p:cNvCxnSpPr>
          <p:nvPr/>
        </p:nvCxnSpPr>
        <p:spPr bwMode="auto">
          <a:xfrm rot="5400000" flipH="1">
            <a:off x="3211513" y="3954463"/>
            <a:ext cx="528637" cy="65087"/>
          </a:xfrm>
          <a:prstGeom prst="bentConnector3">
            <a:avLst>
              <a:gd name="adj1" fmla="val 49852"/>
            </a:avLst>
          </a:prstGeom>
          <a:noFill/>
          <a:ln w="1905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23" name="Line 192"/>
          <p:cNvSpPr>
            <a:spLocks noChangeShapeType="1"/>
          </p:cNvSpPr>
          <p:nvPr/>
        </p:nvSpPr>
        <p:spPr bwMode="auto">
          <a:xfrm>
            <a:off x="666750" y="2751138"/>
            <a:ext cx="3317875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4" name="Line 193"/>
          <p:cNvSpPr>
            <a:spLocks noChangeShapeType="1"/>
          </p:cNvSpPr>
          <p:nvPr/>
        </p:nvSpPr>
        <p:spPr bwMode="auto">
          <a:xfrm flipH="1">
            <a:off x="3432175" y="2751138"/>
            <a:ext cx="0" cy="7143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Line 194"/>
          <p:cNvSpPr>
            <a:spLocks noChangeShapeType="1"/>
          </p:cNvSpPr>
          <p:nvPr/>
        </p:nvSpPr>
        <p:spPr bwMode="auto">
          <a:xfrm>
            <a:off x="1611313" y="2513013"/>
            <a:ext cx="0" cy="22225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26" name="Group 195"/>
          <p:cNvGrpSpPr>
            <a:grpSpLocks/>
          </p:cNvGrpSpPr>
          <p:nvPr/>
        </p:nvGrpSpPr>
        <p:grpSpPr bwMode="auto">
          <a:xfrm>
            <a:off x="2325688" y="1546225"/>
            <a:ext cx="293687" cy="442913"/>
            <a:chOff x="3684" y="1425"/>
            <a:chExt cx="252" cy="470"/>
          </a:xfrm>
        </p:grpSpPr>
        <p:sp>
          <p:nvSpPr>
            <p:cNvPr id="38075" name="Freeform 196"/>
            <p:cNvSpPr>
              <a:spLocks/>
            </p:cNvSpPr>
            <p:nvPr/>
          </p:nvSpPr>
          <p:spPr bwMode="auto">
            <a:xfrm>
              <a:off x="3684" y="1425"/>
              <a:ext cx="252" cy="469"/>
            </a:xfrm>
            <a:custGeom>
              <a:avLst/>
              <a:gdLst>
                <a:gd name="T0" fmla="*/ 18 w 504"/>
                <a:gd name="T1" fmla="*/ 469 h 937"/>
                <a:gd name="T2" fmla="*/ 18 w 504"/>
                <a:gd name="T3" fmla="*/ 199 h 937"/>
                <a:gd name="T4" fmla="*/ 0 w 504"/>
                <a:gd name="T5" fmla="*/ 199 h 937"/>
                <a:gd name="T6" fmla="*/ 0 w 504"/>
                <a:gd name="T7" fmla="*/ 181 h 937"/>
                <a:gd name="T8" fmla="*/ 180 w 504"/>
                <a:gd name="T9" fmla="*/ 0 h 937"/>
                <a:gd name="T10" fmla="*/ 252 w 504"/>
                <a:gd name="T11" fmla="*/ 0 h 937"/>
                <a:gd name="T12" fmla="*/ 252 w 504"/>
                <a:gd name="T13" fmla="*/ 18 h 937"/>
                <a:gd name="T14" fmla="*/ 235 w 504"/>
                <a:gd name="T15" fmla="*/ 37 h 937"/>
                <a:gd name="T16" fmla="*/ 235 w 504"/>
                <a:gd name="T17" fmla="*/ 288 h 937"/>
                <a:gd name="T18" fmla="*/ 54 w 504"/>
                <a:gd name="T19" fmla="*/ 469 h 937"/>
                <a:gd name="T20" fmla="*/ 18 w 504"/>
                <a:gd name="T21" fmla="*/ 469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937"/>
                <a:gd name="T35" fmla="*/ 504 w 504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937">
                  <a:moveTo>
                    <a:pt x="35" y="937"/>
                  </a:moveTo>
                  <a:lnTo>
                    <a:pt x="35" y="397"/>
                  </a:lnTo>
                  <a:lnTo>
                    <a:pt x="0" y="397"/>
                  </a:lnTo>
                  <a:lnTo>
                    <a:pt x="0" y="361"/>
                  </a:lnTo>
                  <a:lnTo>
                    <a:pt x="360" y="0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9" y="73"/>
                  </a:lnTo>
                  <a:lnTo>
                    <a:pt x="469" y="576"/>
                  </a:lnTo>
                  <a:lnTo>
                    <a:pt x="108" y="937"/>
                  </a:lnTo>
                  <a:lnTo>
                    <a:pt x="35" y="937"/>
                  </a:lnTo>
                </a:path>
              </a:pathLst>
            </a:custGeom>
            <a:solidFill>
              <a:srgbClr val="CC3300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6" name="Freeform 197"/>
            <p:cNvSpPr>
              <a:spLocks/>
            </p:cNvSpPr>
            <p:nvPr/>
          </p:nvSpPr>
          <p:spPr bwMode="auto">
            <a:xfrm>
              <a:off x="3738" y="1445"/>
              <a:ext cx="181" cy="450"/>
            </a:xfrm>
            <a:custGeom>
              <a:avLst/>
              <a:gdLst>
                <a:gd name="T0" fmla="*/ 0 w 361"/>
                <a:gd name="T1" fmla="*/ 450 h 901"/>
                <a:gd name="T2" fmla="*/ 181 w 361"/>
                <a:gd name="T3" fmla="*/ 270 h 901"/>
                <a:gd name="T4" fmla="*/ 181 w 361"/>
                <a:gd name="T5" fmla="*/ 0 h 901"/>
                <a:gd name="T6" fmla="*/ 0 w 361"/>
                <a:gd name="T7" fmla="*/ 180 h 901"/>
                <a:gd name="T8" fmla="*/ 0 w 361"/>
                <a:gd name="T9" fmla="*/ 450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901"/>
                <a:gd name="T17" fmla="*/ 361 w 361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901">
                  <a:moveTo>
                    <a:pt x="0" y="901"/>
                  </a:moveTo>
                  <a:lnTo>
                    <a:pt x="361" y="540"/>
                  </a:lnTo>
                  <a:lnTo>
                    <a:pt x="361" y="0"/>
                  </a:lnTo>
                  <a:lnTo>
                    <a:pt x="0" y="361"/>
                  </a:lnTo>
                  <a:lnTo>
                    <a:pt x="0" y="90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7" name="Rectangle 198"/>
            <p:cNvSpPr>
              <a:spLocks noChangeArrowheads="1"/>
            </p:cNvSpPr>
            <p:nvPr/>
          </p:nvSpPr>
          <p:spPr bwMode="auto">
            <a:xfrm>
              <a:off x="3701" y="1666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78" name="Freeform 199"/>
            <p:cNvSpPr>
              <a:spLocks/>
            </p:cNvSpPr>
            <p:nvPr/>
          </p:nvSpPr>
          <p:spPr bwMode="auto">
            <a:xfrm>
              <a:off x="3737" y="1666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Freeform 200"/>
            <p:cNvSpPr>
              <a:spLocks/>
            </p:cNvSpPr>
            <p:nvPr/>
          </p:nvSpPr>
          <p:spPr bwMode="auto">
            <a:xfrm>
              <a:off x="3737" y="164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Freeform 201"/>
            <p:cNvSpPr>
              <a:spLocks/>
            </p:cNvSpPr>
            <p:nvPr/>
          </p:nvSpPr>
          <p:spPr bwMode="auto">
            <a:xfrm>
              <a:off x="3758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Freeform 202"/>
            <p:cNvSpPr>
              <a:spLocks/>
            </p:cNvSpPr>
            <p:nvPr/>
          </p:nvSpPr>
          <p:spPr bwMode="auto">
            <a:xfrm>
              <a:off x="378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Freeform 203"/>
            <p:cNvSpPr>
              <a:spLocks/>
            </p:cNvSpPr>
            <p:nvPr/>
          </p:nvSpPr>
          <p:spPr bwMode="auto">
            <a:xfrm>
              <a:off x="3803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3" name="Freeform 204"/>
            <p:cNvSpPr>
              <a:spLocks/>
            </p:cNvSpPr>
            <p:nvPr/>
          </p:nvSpPr>
          <p:spPr bwMode="auto">
            <a:xfrm>
              <a:off x="3826" y="1555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4" name="Freeform 205"/>
            <p:cNvSpPr>
              <a:spLocks/>
            </p:cNvSpPr>
            <p:nvPr/>
          </p:nvSpPr>
          <p:spPr bwMode="auto">
            <a:xfrm>
              <a:off x="3848" y="153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5" name="Freeform 206"/>
            <p:cNvSpPr>
              <a:spLocks/>
            </p:cNvSpPr>
            <p:nvPr/>
          </p:nvSpPr>
          <p:spPr bwMode="auto">
            <a:xfrm>
              <a:off x="3871" y="1510"/>
              <a:ext cx="26" cy="27"/>
            </a:xfrm>
            <a:custGeom>
              <a:avLst/>
              <a:gdLst>
                <a:gd name="T0" fmla="*/ 4 w 52"/>
                <a:gd name="T1" fmla="*/ 27 h 53"/>
                <a:gd name="T2" fmla="*/ 0 w 52"/>
                <a:gd name="T3" fmla="*/ 23 h 53"/>
                <a:gd name="T4" fmla="*/ 22 w 52"/>
                <a:gd name="T5" fmla="*/ 0 h 53"/>
                <a:gd name="T6" fmla="*/ 26 w 52"/>
                <a:gd name="T7" fmla="*/ 4 h 53"/>
                <a:gd name="T8" fmla="*/ 4 w 52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3"/>
                <a:gd name="T17" fmla="*/ 52 w 5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3">
                  <a:moveTo>
                    <a:pt x="8" y="53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6" name="Rectangle 207"/>
            <p:cNvSpPr>
              <a:spLocks noChangeArrowheads="1"/>
            </p:cNvSpPr>
            <p:nvPr/>
          </p:nvSpPr>
          <p:spPr bwMode="auto">
            <a:xfrm>
              <a:off x="3701" y="1711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87" name="Freeform 208"/>
            <p:cNvSpPr>
              <a:spLocks/>
            </p:cNvSpPr>
            <p:nvPr/>
          </p:nvSpPr>
          <p:spPr bwMode="auto">
            <a:xfrm>
              <a:off x="3737" y="1711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8" name="Freeform 209"/>
            <p:cNvSpPr>
              <a:spLocks/>
            </p:cNvSpPr>
            <p:nvPr/>
          </p:nvSpPr>
          <p:spPr bwMode="auto">
            <a:xfrm>
              <a:off x="3737" y="1690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3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9" name="Freeform 210"/>
            <p:cNvSpPr>
              <a:spLocks/>
            </p:cNvSpPr>
            <p:nvPr/>
          </p:nvSpPr>
          <p:spPr bwMode="auto">
            <a:xfrm>
              <a:off x="3758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0" name="Freeform 211"/>
            <p:cNvSpPr>
              <a:spLocks/>
            </p:cNvSpPr>
            <p:nvPr/>
          </p:nvSpPr>
          <p:spPr bwMode="auto">
            <a:xfrm>
              <a:off x="378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1" name="Freeform 212"/>
            <p:cNvSpPr>
              <a:spLocks/>
            </p:cNvSpPr>
            <p:nvPr/>
          </p:nvSpPr>
          <p:spPr bwMode="auto">
            <a:xfrm>
              <a:off x="3803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2" name="Freeform 213"/>
            <p:cNvSpPr>
              <a:spLocks/>
            </p:cNvSpPr>
            <p:nvPr/>
          </p:nvSpPr>
          <p:spPr bwMode="auto">
            <a:xfrm>
              <a:off x="3826" y="1600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3" name="Freeform 214"/>
            <p:cNvSpPr>
              <a:spLocks/>
            </p:cNvSpPr>
            <p:nvPr/>
          </p:nvSpPr>
          <p:spPr bwMode="auto">
            <a:xfrm>
              <a:off x="3848" y="1578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4" name="Freeform 215"/>
            <p:cNvSpPr>
              <a:spLocks/>
            </p:cNvSpPr>
            <p:nvPr/>
          </p:nvSpPr>
          <p:spPr bwMode="auto">
            <a:xfrm>
              <a:off x="3871" y="1555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5" name="Freeform 216"/>
            <p:cNvSpPr>
              <a:spLocks/>
            </p:cNvSpPr>
            <p:nvPr/>
          </p:nvSpPr>
          <p:spPr bwMode="auto">
            <a:xfrm>
              <a:off x="3894" y="153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6" name="Rectangle 217"/>
            <p:cNvSpPr>
              <a:spLocks noChangeArrowheads="1"/>
            </p:cNvSpPr>
            <p:nvPr/>
          </p:nvSpPr>
          <p:spPr bwMode="auto">
            <a:xfrm>
              <a:off x="3701" y="1757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97" name="Freeform 218"/>
            <p:cNvSpPr>
              <a:spLocks/>
            </p:cNvSpPr>
            <p:nvPr/>
          </p:nvSpPr>
          <p:spPr bwMode="auto">
            <a:xfrm>
              <a:off x="3737" y="1757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8" name="Freeform 219"/>
            <p:cNvSpPr>
              <a:spLocks/>
            </p:cNvSpPr>
            <p:nvPr/>
          </p:nvSpPr>
          <p:spPr bwMode="auto">
            <a:xfrm>
              <a:off x="3737" y="173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9" name="Freeform 220"/>
            <p:cNvSpPr>
              <a:spLocks/>
            </p:cNvSpPr>
            <p:nvPr/>
          </p:nvSpPr>
          <p:spPr bwMode="auto">
            <a:xfrm>
              <a:off x="3758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0" name="Freeform 221"/>
            <p:cNvSpPr>
              <a:spLocks/>
            </p:cNvSpPr>
            <p:nvPr/>
          </p:nvSpPr>
          <p:spPr bwMode="auto">
            <a:xfrm>
              <a:off x="378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1" name="Freeform 222"/>
            <p:cNvSpPr>
              <a:spLocks/>
            </p:cNvSpPr>
            <p:nvPr/>
          </p:nvSpPr>
          <p:spPr bwMode="auto">
            <a:xfrm>
              <a:off x="3803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4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2" name="Freeform 223"/>
            <p:cNvSpPr>
              <a:spLocks/>
            </p:cNvSpPr>
            <p:nvPr/>
          </p:nvSpPr>
          <p:spPr bwMode="auto">
            <a:xfrm>
              <a:off x="3826" y="164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3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3" name="Freeform 224"/>
            <p:cNvSpPr>
              <a:spLocks/>
            </p:cNvSpPr>
            <p:nvPr/>
          </p:nvSpPr>
          <p:spPr bwMode="auto">
            <a:xfrm>
              <a:off x="3848" y="162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4" name="Freeform 225"/>
            <p:cNvSpPr>
              <a:spLocks/>
            </p:cNvSpPr>
            <p:nvPr/>
          </p:nvSpPr>
          <p:spPr bwMode="auto">
            <a:xfrm>
              <a:off x="387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5" name="Freeform 226"/>
            <p:cNvSpPr>
              <a:spLocks/>
            </p:cNvSpPr>
            <p:nvPr/>
          </p:nvSpPr>
          <p:spPr bwMode="auto">
            <a:xfrm>
              <a:off x="3894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6" name="Rectangle 227"/>
            <p:cNvSpPr>
              <a:spLocks noChangeArrowheads="1"/>
            </p:cNvSpPr>
            <p:nvPr/>
          </p:nvSpPr>
          <p:spPr bwMode="auto">
            <a:xfrm>
              <a:off x="3701" y="1802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07" name="Freeform 228"/>
            <p:cNvSpPr>
              <a:spLocks/>
            </p:cNvSpPr>
            <p:nvPr/>
          </p:nvSpPr>
          <p:spPr bwMode="auto">
            <a:xfrm>
              <a:off x="3737" y="1802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8" name="Freeform 229"/>
            <p:cNvSpPr>
              <a:spLocks/>
            </p:cNvSpPr>
            <p:nvPr/>
          </p:nvSpPr>
          <p:spPr bwMode="auto">
            <a:xfrm>
              <a:off x="3737" y="1781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9" name="Freeform 230"/>
            <p:cNvSpPr>
              <a:spLocks/>
            </p:cNvSpPr>
            <p:nvPr/>
          </p:nvSpPr>
          <p:spPr bwMode="auto">
            <a:xfrm>
              <a:off x="3758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0" name="Freeform 231"/>
            <p:cNvSpPr>
              <a:spLocks/>
            </p:cNvSpPr>
            <p:nvPr/>
          </p:nvSpPr>
          <p:spPr bwMode="auto">
            <a:xfrm>
              <a:off x="3781" y="173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2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1" name="Freeform 232"/>
            <p:cNvSpPr>
              <a:spLocks/>
            </p:cNvSpPr>
            <p:nvPr/>
          </p:nvSpPr>
          <p:spPr bwMode="auto">
            <a:xfrm>
              <a:off x="3803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4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2" name="Freeform 233"/>
            <p:cNvSpPr>
              <a:spLocks/>
            </p:cNvSpPr>
            <p:nvPr/>
          </p:nvSpPr>
          <p:spPr bwMode="auto">
            <a:xfrm>
              <a:off x="3826" y="1690"/>
              <a:ext cx="26" cy="26"/>
            </a:xfrm>
            <a:custGeom>
              <a:avLst/>
              <a:gdLst>
                <a:gd name="T0" fmla="*/ 4 w 51"/>
                <a:gd name="T1" fmla="*/ 26 h 51"/>
                <a:gd name="T2" fmla="*/ 0 w 51"/>
                <a:gd name="T3" fmla="*/ 22 h 51"/>
                <a:gd name="T4" fmla="*/ 22 w 51"/>
                <a:gd name="T5" fmla="*/ 0 h 51"/>
                <a:gd name="T6" fmla="*/ 26 w 51"/>
                <a:gd name="T7" fmla="*/ 4 h 51"/>
                <a:gd name="T8" fmla="*/ 4 w 51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7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7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3" name="Freeform 234"/>
            <p:cNvSpPr>
              <a:spLocks/>
            </p:cNvSpPr>
            <p:nvPr/>
          </p:nvSpPr>
          <p:spPr bwMode="auto">
            <a:xfrm>
              <a:off x="3848" y="1667"/>
              <a:ext cx="27" cy="27"/>
            </a:xfrm>
            <a:custGeom>
              <a:avLst/>
              <a:gdLst>
                <a:gd name="T0" fmla="*/ 3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3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7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4" name="Freeform 235"/>
            <p:cNvSpPr>
              <a:spLocks/>
            </p:cNvSpPr>
            <p:nvPr/>
          </p:nvSpPr>
          <p:spPr bwMode="auto">
            <a:xfrm>
              <a:off x="387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5" name="Freeform 236"/>
            <p:cNvSpPr>
              <a:spLocks/>
            </p:cNvSpPr>
            <p:nvPr/>
          </p:nvSpPr>
          <p:spPr bwMode="auto">
            <a:xfrm>
              <a:off x="3894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16" name="Rectangle 237"/>
            <p:cNvSpPr>
              <a:spLocks noChangeArrowheads="1"/>
            </p:cNvSpPr>
            <p:nvPr/>
          </p:nvSpPr>
          <p:spPr bwMode="auto">
            <a:xfrm>
              <a:off x="3701" y="1847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17" name="Freeform 238"/>
            <p:cNvSpPr>
              <a:spLocks/>
            </p:cNvSpPr>
            <p:nvPr/>
          </p:nvSpPr>
          <p:spPr bwMode="auto">
            <a:xfrm>
              <a:off x="3737" y="1847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8" name="Freeform 239"/>
            <p:cNvSpPr>
              <a:spLocks/>
            </p:cNvSpPr>
            <p:nvPr/>
          </p:nvSpPr>
          <p:spPr bwMode="auto">
            <a:xfrm>
              <a:off x="3737" y="1826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9" name="Freeform 240"/>
            <p:cNvSpPr>
              <a:spLocks/>
            </p:cNvSpPr>
            <p:nvPr/>
          </p:nvSpPr>
          <p:spPr bwMode="auto">
            <a:xfrm>
              <a:off x="3758" y="1803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0" name="Freeform 241"/>
            <p:cNvSpPr>
              <a:spLocks/>
            </p:cNvSpPr>
            <p:nvPr/>
          </p:nvSpPr>
          <p:spPr bwMode="auto">
            <a:xfrm>
              <a:off x="3781" y="1781"/>
              <a:ext cx="26" cy="25"/>
            </a:xfrm>
            <a:custGeom>
              <a:avLst/>
              <a:gdLst>
                <a:gd name="T0" fmla="*/ 4 w 52"/>
                <a:gd name="T1" fmla="*/ 25 h 52"/>
                <a:gd name="T2" fmla="*/ 0 w 52"/>
                <a:gd name="T3" fmla="*/ 21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21" name="Freeform 242"/>
            <p:cNvSpPr>
              <a:spLocks/>
            </p:cNvSpPr>
            <p:nvPr/>
          </p:nvSpPr>
          <p:spPr bwMode="auto">
            <a:xfrm>
              <a:off x="3803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4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2" name="Freeform 243"/>
            <p:cNvSpPr>
              <a:spLocks/>
            </p:cNvSpPr>
            <p:nvPr/>
          </p:nvSpPr>
          <p:spPr bwMode="auto">
            <a:xfrm>
              <a:off x="3826" y="173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2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3" name="Freeform 244"/>
            <p:cNvSpPr>
              <a:spLocks/>
            </p:cNvSpPr>
            <p:nvPr/>
          </p:nvSpPr>
          <p:spPr bwMode="auto">
            <a:xfrm>
              <a:off x="3848" y="1712"/>
              <a:ext cx="27" cy="27"/>
            </a:xfrm>
            <a:custGeom>
              <a:avLst/>
              <a:gdLst>
                <a:gd name="T0" fmla="*/ 3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3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7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4" name="Freeform 245"/>
            <p:cNvSpPr>
              <a:spLocks/>
            </p:cNvSpPr>
            <p:nvPr/>
          </p:nvSpPr>
          <p:spPr bwMode="auto">
            <a:xfrm>
              <a:off x="387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5" name="Freeform 246"/>
            <p:cNvSpPr>
              <a:spLocks/>
            </p:cNvSpPr>
            <p:nvPr/>
          </p:nvSpPr>
          <p:spPr bwMode="auto">
            <a:xfrm>
              <a:off x="3894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26" name="Rectangle 247"/>
            <p:cNvSpPr>
              <a:spLocks noChangeArrowheads="1"/>
            </p:cNvSpPr>
            <p:nvPr/>
          </p:nvSpPr>
          <p:spPr bwMode="auto">
            <a:xfrm>
              <a:off x="375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27" name="Rectangle 248"/>
            <p:cNvSpPr>
              <a:spLocks noChangeArrowheads="1"/>
            </p:cNvSpPr>
            <p:nvPr/>
          </p:nvSpPr>
          <p:spPr bwMode="auto">
            <a:xfrm>
              <a:off x="375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28" name="Rectangle 249"/>
            <p:cNvSpPr>
              <a:spLocks noChangeArrowheads="1"/>
            </p:cNvSpPr>
            <p:nvPr/>
          </p:nvSpPr>
          <p:spPr bwMode="auto">
            <a:xfrm>
              <a:off x="3757" y="1782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29" name="Rectangle 250"/>
            <p:cNvSpPr>
              <a:spLocks noChangeArrowheads="1"/>
            </p:cNvSpPr>
            <p:nvPr/>
          </p:nvSpPr>
          <p:spPr bwMode="auto">
            <a:xfrm>
              <a:off x="3780" y="1805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0" name="Rectangle 251"/>
            <p:cNvSpPr>
              <a:spLocks noChangeArrowheads="1"/>
            </p:cNvSpPr>
            <p:nvPr/>
          </p:nvSpPr>
          <p:spPr bwMode="auto">
            <a:xfrm>
              <a:off x="3780" y="1625"/>
              <a:ext cx="6" cy="44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1" name="Rectangle 252"/>
            <p:cNvSpPr>
              <a:spLocks noChangeArrowheads="1"/>
            </p:cNvSpPr>
            <p:nvPr/>
          </p:nvSpPr>
          <p:spPr bwMode="auto">
            <a:xfrm>
              <a:off x="3783" y="171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2" name="Rectangle 253"/>
            <p:cNvSpPr>
              <a:spLocks noChangeArrowheads="1"/>
            </p:cNvSpPr>
            <p:nvPr/>
          </p:nvSpPr>
          <p:spPr bwMode="auto">
            <a:xfrm>
              <a:off x="3802" y="155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3" name="Rectangle 254"/>
            <p:cNvSpPr>
              <a:spLocks noChangeArrowheads="1"/>
            </p:cNvSpPr>
            <p:nvPr/>
          </p:nvSpPr>
          <p:spPr bwMode="auto">
            <a:xfrm>
              <a:off x="3802" y="164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4" name="Rectangle 255"/>
            <p:cNvSpPr>
              <a:spLocks noChangeArrowheads="1"/>
            </p:cNvSpPr>
            <p:nvPr/>
          </p:nvSpPr>
          <p:spPr bwMode="auto">
            <a:xfrm>
              <a:off x="3802" y="173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5" name="Rectangle 256"/>
            <p:cNvSpPr>
              <a:spLocks noChangeArrowheads="1"/>
            </p:cNvSpPr>
            <p:nvPr/>
          </p:nvSpPr>
          <p:spPr bwMode="auto">
            <a:xfrm>
              <a:off x="3825" y="1759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6" name="Rectangle 257"/>
            <p:cNvSpPr>
              <a:spLocks noChangeArrowheads="1"/>
            </p:cNvSpPr>
            <p:nvPr/>
          </p:nvSpPr>
          <p:spPr bwMode="auto">
            <a:xfrm>
              <a:off x="3825" y="1580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7" name="Rectangle 258"/>
            <p:cNvSpPr>
              <a:spLocks noChangeArrowheads="1"/>
            </p:cNvSpPr>
            <p:nvPr/>
          </p:nvSpPr>
          <p:spPr bwMode="auto">
            <a:xfrm>
              <a:off x="3825" y="1669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8" name="Rectangle 259"/>
            <p:cNvSpPr>
              <a:spLocks noChangeArrowheads="1"/>
            </p:cNvSpPr>
            <p:nvPr/>
          </p:nvSpPr>
          <p:spPr bwMode="auto">
            <a:xfrm>
              <a:off x="3847" y="151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39" name="Rectangle 260"/>
            <p:cNvSpPr>
              <a:spLocks noChangeArrowheads="1"/>
            </p:cNvSpPr>
            <p:nvPr/>
          </p:nvSpPr>
          <p:spPr bwMode="auto">
            <a:xfrm>
              <a:off x="384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0" name="Rectangle 261"/>
            <p:cNvSpPr>
              <a:spLocks noChangeArrowheads="1"/>
            </p:cNvSpPr>
            <p:nvPr/>
          </p:nvSpPr>
          <p:spPr bwMode="auto">
            <a:xfrm>
              <a:off x="384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1" name="Rectangle 262"/>
            <p:cNvSpPr>
              <a:spLocks noChangeArrowheads="1"/>
            </p:cNvSpPr>
            <p:nvPr/>
          </p:nvSpPr>
          <p:spPr bwMode="auto">
            <a:xfrm>
              <a:off x="3871" y="1714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2" name="Rectangle 263"/>
            <p:cNvSpPr>
              <a:spLocks noChangeArrowheads="1"/>
            </p:cNvSpPr>
            <p:nvPr/>
          </p:nvSpPr>
          <p:spPr bwMode="auto">
            <a:xfrm>
              <a:off x="3871" y="1535"/>
              <a:ext cx="5" cy="4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3" name="Rectangle 264"/>
            <p:cNvSpPr>
              <a:spLocks noChangeArrowheads="1"/>
            </p:cNvSpPr>
            <p:nvPr/>
          </p:nvSpPr>
          <p:spPr bwMode="auto">
            <a:xfrm>
              <a:off x="3871" y="1625"/>
              <a:ext cx="5" cy="44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4" name="Rectangle 265"/>
            <p:cNvSpPr>
              <a:spLocks noChangeArrowheads="1"/>
            </p:cNvSpPr>
            <p:nvPr/>
          </p:nvSpPr>
          <p:spPr bwMode="auto">
            <a:xfrm>
              <a:off x="3893" y="155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5" name="Rectangle 266"/>
            <p:cNvSpPr>
              <a:spLocks noChangeArrowheads="1"/>
            </p:cNvSpPr>
            <p:nvPr/>
          </p:nvSpPr>
          <p:spPr bwMode="auto">
            <a:xfrm>
              <a:off x="3893" y="164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6" name="Rectangle 267"/>
            <p:cNvSpPr>
              <a:spLocks noChangeArrowheads="1"/>
            </p:cNvSpPr>
            <p:nvPr/>
          </p:nvSpPr>
          <p:spPr bwMode="auto">
            <a:xfrm>
              <a:off x="3893" y="146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7" name="Freeform 268"/>
            <p:cNvSpPr>
              <a:spLocks/>
            </p:cNvSpPr>
            <p:nvPr/>
          </p:nvSpPr>
          <p:spPr bwMode="auto">
            <a:xfrm>
              <a:off x="3894" y="1488"/>
              <a:ext cx="27" cy="26"/>
            </a:xfrm>
            <a:custGeom>
              <a:avLst/>
              <a:gdLst>
                <a:gd name="T0" fmla="*/ 4 w 54"/>
                <a:gd name="T1" fmla="*/ 26 h 51"/>
                <a:gd name="T2" fmla="*/ 0 w 54"/>
                <a:gd name="T3" fmla="*/ 22 h 51"/>
                <a:gd name="T4" fmla="*/ 23 w 54"/>
                <a:gd name="T5" fmla="*/ 0 h 51"/>
                <a:gd name="T6" fmla="*/ 27 w 54"/>
                <a:gd name="T7" fmla="*/ 4 h 51"/>
                <a:gd name="T8" fmla="*/ 4 w 54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8" y="51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48" name="Rectangle 269"/>
            <p:cNvSpPr>
              <a:spLocks noChangeArrowheads="1"/>
            </p:cNvSpPr>
            <p:nvPr/>
          </p:nvSpPr>
          <p:spPr bwMode="auto">
            <a:xfrm>
              <a:off x="3701" y="1625"/>
              <a:ext cx="37" cy="27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49" name="Freeform 270"/>
            <p:cNvSpPr>
              <a:spLocks/>
            </p:cNvSpPr>
            <p:nvPr/>
          </p:nvSpPr>
          <p:spPr bwMode="auto">
            <a:xfrm>
              <a:off x="3756" y="1426"/>
              <a:ext cx="180" cy="199"/>
            </a:xfrm>
            <a:custGeom>
              <a:avLst/>
              <a:gdLst>
                <a:gd name="T0" fmla="*/ 0 w 360"/>
                <a:gd name="T1" fmla="*/ 199 h 397"/>
                <a:gd name="T2" fmla="*/ 180 w 360"/>
                <a:gd name="T3" fmla="*/ 18 h 397"/>
                <a:gd name="T4" fmla="*/ 180 w 360"/>
                <a:gd name="T5" fmla="*/ 0 h 397"/>
                <a:gd name="T6" fmla="*/ 0 w 360"/>
                <a:gd name="T7" fmla="*/ 181 h 397"/>
                <a:gd name="T8" fmla="*/ 0 w 360"/>
                <a:gd name="T9" fmla="*/ 199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97"/>
                <a:gd name="T17" fmla="*/ 360 w 360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97">
                  <a:moveTo>
                    <a:pt x="0" y="397"/>
                  </a:moveTo>
                  <a:lnTo>
                    <a:pt x="360" y="36"/>
                  </a:lnTo>
                  <a:lnTo>
                    <a:pt x="360" y="0"/>
                  </a:lnTo>
                  <a:lnTo>
                    <a:pt x="0" y="36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50" name="Rectangle 271"/>
            <p:cNvSpPr>
              <a:spLocks noChangeArrowheads="1"/>
            </p:cNvSpPr>
            <p:nvPr/>
          </p:nvSpPr>
          <p:spPr bwMode="auto">
            <a:xfrm>
              <a:off x="3684" y="1607"/>
              <a:ext cx="72" cy="18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1" name="Freeform 272"/>
            <p:cNvSpPr>
              <a:spLocks/>
            </p:cNvSpPr>
            <p:nvPr/>
          </p:nvSpPr>
          <p:spPr bwMode="auto">
            <a:xfrm>
              <a:off x="3684" y="1426"/>
              <a:ext cx="252" cy="181"/>
            </a:xfrm>
            <a:custGeom>
              <a:avLst/>
              <a:gdLst>
                <a:gd name="T0" fmla="*/ 0 w 504"/>
                <a:gd name="T1" fmla="*/ 181 h 361"/>
                <a:gd name="T2" fmla="*/ 180 w 504"/>
                <a:gd name="T3" fmla="*/ 0 h 361"/>
                <a:gd name="T4" fmla="*/ 252 w 504"/>
                <a:gd name="T5" fmla="*/ 0 h 361"/>
                <a:gd name="T6" fmla="*/ 72 w 504"/>
                <a:gd name="T7" fmla="*/ 181 h 361"/>
                <a:gd name="T8" fmla="*/ 0 w 504"/>
                <a:gd name="T9" fmla="*/ 181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61"/>
                <a:gd name="T17" fmla="*/ 504 w 504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61">
                  <a:moveTo>
                    <a:pt x="0" y="361"/>
                  </a:moveTo>
                  <a:lnTo>
                    <a:pt x="360" y="0"/>
                  </a:lnTo>
                  <a:lnTo>
                    <a:pt x="504" y="0"/>
                  </a:lnTo>
                  <a:lnTo>
                    <a:pt x="144" y="361"/>
                  </a:lnTo>
                  <a:lnTo>
                    <a:pt x="0" y="36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2" name="Rectangle 273"/>
            <p:cNvSpPr>
              <a:spLocks noChangeArrowheads="1"/>
            </p:cNvSpPr>
            <p:nvPr/>
          </p:nvSpPr>
          <p:spPr bwMode="auto">
            <a:xfrm>
              <a:off x="3701" y="1666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3" name="Rectangle 274"/>
            <p:cNvSpPr>
              <a:spLocks noChangeArrowheads="1"/>
            </p:cNvSpPr>
            <p:nvPr/>
          </p:nvSpPr>
          <p:spPr bwMode="auto">
            <a:xfrm>
              <a:off x="3701" y="1711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4" name="Rectangle 275"/>
            <p:cNvSpPr>
              <a:spLocks noChangeArrowheads="1"/>
            </p:cNvSpPr>
            <p:nvPr/>
          </p:nvSpPr>
          <p:spPr bwMode="auto">
            <a:xfrm>
              <a:off x="3701" y="1757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5" name="Rectangle 276"/>
            <p:cNvSpPr>
              <a:spLocks noChangeArrowheads="1"/>
            </p:cNvSpPr>
            <p:nvPr/>
          </p:nvSpPr>
          <p:spPr bwMode="auto">
            <a:xfrm>
              <a:off x="3701" y="1802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156" name="Rectangle 277"/>
            <p:cNvSpPr>
              <a:spLocks noChangeArrowheads="1"/>
            </p:cNvSpPr>
            <p:nvPr/>
          </p:nvSpPr>
          <p:spPr bwMode="auto">
            <a:xfrm>
              <a:off x="3701" y="1847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37927" name="Line 278"/>
          <p:cNvSpPr>
            <a:spLocks noChangeShapeType="1"/>
          </p:cNvSpPr>
          <p:nvPr/>
        </p:nvSpPr>
        <p:spPr bwMode="auto">
          <a:xfrm flipV="1">
            <a:off x="1565275" y="1814513"/>
            <a:ext cx="0" cy="334962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Line 279"/>
          <p:cNvSpPr>
            <a:spLocks noChangeShapeType="1"/>
          </p:cNvSpPr>
          <p:nvPr/>
        </p:nvSpPr>
        <p:spPr bwMode="auto">
          <a:xfrm flipV="1">
            <a:off x="1565275" y="1814513"/>
            <a:ext cx="760413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29" name="Line 280"/>
          <p:cNvSpPr>
            <a:spLocks noChangeShapeType="1"/>
          </p:cNvSpPr>
          <p:nvPr/>
        </p:nvSpPr>
        <p:spPr bwMode="auto">
          <a:xfrm>
            <a:off x="2601913" y="1814513"/>
            <a:ext cx="16414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8553" name="Rectangle 281"/>
          <p:cNvSpPr>
            <a:spLocks noChangeArrowheads="1"/>
          </p:cNvSpPr>
          <p:nvPr/>
        </p:nvSpPr>
        <p:spPr bwMode="auto">
          <a:xfrm>
            <a:off x="942975" y="2014538"/>
            <a:ext cx="1325563" cy="542925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1800">
                <a:latin typeface="Arial" charset="0"/>
              </a:rPr>
              <a:t>SCADA</a:t>
            </a:r>
          </a:p>
        </p:txBody>
      </p:sp>
      <p:sp>
        <p:nvSpPr>
          <p:cNvPr id="1078554" name="Rectangle 282"/>
          <p:cNvSpPr>
            <a:spLocks noChangeArrowheads="1"/>
          </p:cNvSpPr>
          <p:nvPr/>
        </p:nvSpPr>
        <p:spPr bwMode="auto">
          <a:xfrm>
            <a:off x="2671763" y="2082800"/>
            <a:ext cx="898525" cy="3349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900">
                <a:latin typeface="Arial" charset="0"/>
              </a:rPr>
              <a:t>SCADA</a:t>
            </a:r>
          </a:p>
          <a:p>
            <a:pPr defTabSz="681038">
              <a:defRPr/>
            </a:pPr>
            <a:r>
              <a:rPr lang="en-US" sz="900">
                <a:latin typeface="Arial" charset="0"/>
              </a:rPr>
              <a:t>Data Warehouse</a:t>
            </a:r>
          </a:p>
        </p:txBody>
      </p:sp>
      <p:sp>
        <p:nvSpPr>
          <p:cNvPr id="37932" name="Line 283"/>
          <p:cNvSpPr>
            <a:spLocks noChangeShapeType="1"/>
          </p:cNvSpPr>
          <p:nvPr/>
        </p:nvSpPr>
        <p:spPr bwMode="auto">
          <a:xfrm>
            <a:off x="3155950" y="1814513"/>
            <a:ext cx="4763" cy="261937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33" name="Group 284"/>
          <p:cNvGrpSpPr>
            <a:grpSpLocks/>
          </p:cNvGrpSpPr>
          <p:nvPr/>
        </p:nvGrpSpPr>
        <p:grpSpPr bwMode="auto">
          <a:xfrm>
            <a:off x="736600" y="2751138"/>
            <a:ext cx="1905000" cy="701675"/>
            <a:chOff x="1910" y="1792"/>
            <a:chExt cx="1323" cy="503"/>
          </a:xfrm>
        </p:grpSpPr>
        <p:sp>
          <p:nvSpPr>
            <p:cNvPr id="38068" name="Line 285"/>
            <p:cNvSpPr>
              <a:spLocks noChangeShapeType="1"/>
            </p:cNvSpPr>
            <p:nvPr/>
          </p:nvSpPr>
          <p:spPr bwMode="auto">
            <a:xfrm>
              <a:off x="2104" y="1792"/>
              <a:ext cx="0" cy="8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69" name="Line 286"/>
            <p:cNvSpPr>
              <a:spLocks noChangeShapeType="1"/>
            </p:cNvSpPr>
            <p:nvPr/>
          </p:nvSpPr>
          <p:spPr bwMode="auto">
            <a:xfrm>
              <a:off x="2520" y="1792"/>
              <a:ext cx="0" cy="9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70" name="Line 287"/>
            <p:cNvSpPr>
              <a:spLocks noChangeShapeType="1"/>
            </p:cNvSpPr>
            <p:nvPr/>
          </p:nvSpPr>
          <p:spPr bwMode="auto">
            <a:xfrm>
              <a:off x="3004" y="1804"/>
              <a:ext cx="0" cy="9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71" name="Text Box 288"/>
            <p:cNvSpPr txBox="1">
              <a:spLocks noChangeArrowheads="1"/>
            </p:cNvSpPr>
            <p:nvPr/>
          </p:nvSpPr>
          <p:spPr bwMode="auto">
            <a:xfrm>
              <a:off x="2081" y="2145"/>
              <a:ext cx="8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EMS/DMS Dispatchers</a:t>
              </a:r>
            </a:p>
          </p:txBody>
        </p:sp>
        <p:pic>
          <p:nvPicPr>
            <p:cNvPr id="38072" name="Picture 2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8073" name="Picture 29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8074" name="Picture 2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grpSp>
        <p:nvGrpSpPr>
          <p:cNvPr id="37934" name="Group 292"/>
          <p:cNvGrpSpPr>
            <a:grpSpLocks/>
          </p:cNvGrpSpPr>
          <p:nvPr/>
        </p:nvGrpSpPr>
        <p:grpSpPr bwMode="auto">
          <a:xfrm>
            <a:off x="7440613" y="1277938"/>
            <a:ext cx="388937" cy="328612"/>
            <a:chOff x="2300" y="2408"/>
            <a:chExt cx="271" cy="282"/>
          </a:xfrm>
        </p:grpSpPr>
        <p:sp>
          <p:nvSpPr>
            <p:cNvPr id="38064" name="AutoShape 293"/>
            <p:cNvSpPr>
              <a:spLocks noChangeArrowheads="1"/>
            </p:cNvSpPr>
            <p:nvPr/>
          </p:nvSpPr>
          <p:spPr bwMode="auto">
            <a:xfrm>
              <a:off x="2366" y="2646"/>
              <a:ext cx="131" cy="44"/>
            </a:xfrm>
            <a:prstGeom prst="parallelogram">
              <a:avLst>
                <a:gd name="adj" fmla="val 74432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5" name="Rectangle 294"/>
            <p:cNvSpPr>
              <a:spLocks noChangeArrowheads="1"/>
            </p:cNvSpPr>
            <p:nvPr/>
          </p:nvSpPr>
          <p:spPr bwMode="auto">
            <a:xfrm>
              <a:off x="2407" y="2643"/>
              <a:ext cx="56" cy="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6" name="AutoShape 295"/>
            <p:cNvSpPr>
              <a:spLocks noChangeArrowheads="1"/>
            </p:cNvSpPr>
            <p:nvPr/>
          </p:nvSpPr>
          <p:spPr bwMode="auto">
            <a:xfrm>
              <a:off x="2300" y="2408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7" name="Rectangle 296"/>
            <p:cNvSpPr>
              <a:spLocks noChangeArrowheads="1"/>
            </p:cNvSpPr>
            <p:nvPr/>
          </p:nvSpPr>
          <p:spPr bwMode="auto">
            <a:xfrm>
              <a:off x="2313" y="2429"/>
              <a:ext cx="234" cy="198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pic>
        <p:nvPicPr>
          <p:cNvPr id="37935" name="Picture 297"/>
          <p:cNvPicPr>
            <a:picLocks noChangeAspect="1" noChangeArrowheads="1"/>
          </p:cNvPicPr>
          <p:nvPr/>
        </p:nvPicPr>
        <p:blipFill>
          <a:blip r:embed="rId1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211263"/>
            <a:ext cx="1825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7936" name="Picture 298"/>
          <p:cNvPicPr>
            <a:picLocks noChangeAspect="1" noChangeArrowheads="1"/>
          </p:cNvPicPr>
          <p:nvPr/>
        </p:nvPicPr>
        <p:blipFill>
          <a:blip r:embed="rId1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211263"/>
            <a:ext cx="1809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37937" name="Group 299"/>
          <p:cNvGrpSpPr>
            <a:grpSpLocks/>
          </p:cNvGrpSpPr>
          <p:nvPr/>
        </p:nvGrpSpPr>
        <p:grpSpPr bwMode="auto">
          <a:xfrm>
            <a:off x="7854950" y="1277938"/>
            <a:ext cx="390525" cy="328612"/>
            <a:chOff x="2300" y="2408"/>
            <a:chExt cx="271" cy="282"/>
          </a:xfrm>
        </p:grpSpPr>
        <p:sp>
          <p:nvSpPr>
            <p:cNvPr id="38060" name="AutoShape 300"/>
            <p:cNvSpPr>
              <a:spLocks noChangeArrowheads="1"/>
            </p:cNvSpPr>
            <p:nvPr/>
          </p:nvSpPr>
          <p:spPr bwMode="auto">
            <a:xfrm>
              <a:off x="2366" y="2646"/>
              <a:ext cx="131" cy="44"/>
            </a:xfrm>
            <a:prstGeom prst="parallelogram">
              <a:avLst>
                <a:gd name="adj" fmla="val 74432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1" name="Rectangle 301"/>
            <p:cNvSpPr>
              <a:spLocks noChangeArrowheads="1"/>
            </p:cNvSpPr>
            <p:nvPr/>
          </p:nvSpPr>
          <p:spPr bwMode="auto">
            <a:xfrm>
              <a:off x="2407" y="2643"/>
              <a:ext cx="56" cy="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2" name="AutoShape 302"/>
            <p:cNvSpPr>
              <a:spLocks noChangeArrowheads="1"/>
            </p:cNvSpPr>
            <p:nvPr/>
          </p:nvSpPr>
          <p:spPr bwMode="auto">
            <a:xfrm>
              <a:off x="2300" y="2408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63" name="Rectangle 303"/>
            <p:cNvSpPr>
              <a:spLocks noChangeArrowheads="1"/>
            </p:cNvSpPr>
            <p:nvPr/>
          </p:nvSpPr>
          <p:spPr bwMode="auto">
            <a:xfrm>
              <a:off x="2313" y="2429"/>
              <a:ext cx="234" cy="198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37938" name="Text Box 304"/>
          <p:cNvSpPr txBox="1">
            <a:spLocks noChangeArrowheads="1"/>
          </p:cNvSpPr>
          <p:nvPr/>
        </p:nvSpPr>
        <p:spPr bwMode="auto">
          <a:xfrm>
            <a:off x="7258050" y="942975"/>
            <a:ext cx="108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Customer Services</a:t>
            </a:r>
          </a:p>
          <a:p>
            <a:r>
              <a:rPr lang="en-US" altLang="en-US" sz="900"/>
              <a:t>Billing, Settlements</a:t>
            </a:r>
          </a:p>
        </p:txBody>
      </p:sp>
      <p:grpSp>
        <p:nvGrpSpPr>
          <p:cNvPr id="37939" name="Group 305"/>
          <p:cNvGrpSpPr>
            <a:grpSpLocks/>
          </p:cNvGrpSpPr>
          <p:nvPr/>
        </p:nvGrpSpPr>
        <p:grpSpPr bwMode="auto">
          <a:xfrm>
            <a:off x="5091113" y="1612900"/>
            <a:ext cx="2392362" cy="1004888"/>
            <a:chOff x="1680" y="288"/>
            <a:chExt cx="1662" cy="720"/>
          </a:xfrm>
        </p:grpSpPr>
        <p:grpSp>
          <p:nvGrpSpPr>
            <p:cNvPr id="38037" name="Group 306"/>
            <p:cNvGrpSpPr>
              <a:grpSpLocks/>
            </p:cNvGrpSpPr>
            <p:nvPr/>
          </p:nvGrpSpPr>
          <p:grpSpPr bwMode="auto">
            <a:xfrm>
              <a:off x="2112" y="480"/>
              <a:ext cx="271" cy="235"/>
              <a:chOff x="2300" y="2408"/>
              <a:chExt cx="271" cy="282"/>
            </a:xfrm>
          </p:grpSpPr>
          <p:sp>
            <p:nvSpPr>
              <p:cNvPr id="38056" name="AutoShape 307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7" name="Rectangle 308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8" name="AutoShape 309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9" name="Rectangle 310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grpSp>
          <p:nvGrpSpPr>
            <p:cNvPr id="38038" name="Group 311"/>
            <p:cNvGrpSpPr>
              <a:grpSpLocks/>
            </p:cNvGrpSpPr>
            <p:nvPr/>
          </p:nvGrpSpPr>
          <p:grpSpPr bwMode="auto">
            <a:xfrm>
              <a:off x="2496" y="480"/>
              <a:ext cx="271" cy="235"/>
              <a:chOff x="2300" y="2408"/>
              <a:chExt cx="271" cy="282"/>
            </a:xfrm>
          </p:grpSpPr>
          <p:sp>
            <p:nvSpPr>
              <p:cNvPr id="38052" name="AutoShape 312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3" name="Rectangle 313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4" name="AutoShape 314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5" name="Rectangle 315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grpSp>
          <p:nvGrpSpPr>
            <p:cNvPr id="38039" name="Group 316"/>
            <p:cNvGrpSpPr>
              <a:grpSpLocks/>
            </p:cNvGrpSpPr>
            <p:nvPr/>
          </p:nvGrpSpPr>
          <p:grpSpPr bwMode="auto">
            <a:xfrm>
              <a:off x="2880" y="480"/>
              <a:ext cx="271" cy="235"/>
              <a:chOff x="2300" y="2408"/>
              <a:chExt cx="271" cy="282"/>
            </a:xfrm>
          </p:grpSpPr>
          <p:sp>
            <p:nvSpPr>
              <p:cNvPr id="38048" name="AutoShape 317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49" name="Rectangle 318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0" name="AutoShape 319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38051" name="Rectangle 320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pic>
          <p:nvPicPr>
            <p:cNvPr id="38040" name="Picture 321"/>
            <p:cNvPicPr>
              <a:picLocks noChangeAspect="1" noChangeArrowheads="1"/>
            </p:cNvPicPr>
            <p:nvPr/>
          </p:nvPicPr>
          <p:blipFill>
            <a:blip r:embed="rId12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68"/>
              <a:ext cx="1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8041" name="Text Box 322"/>
            <p:cNvSpPr txBox="1">
              <a:spLocks noChangeArrowheads="1"/>
            </p:cNvSpPr>
            <p:nvPr/>
          </p:nvSpPr>
          <p:spPr bwMode="auto">
            <a:xfrm>
              <a:off x="2334" y="288"/>
              <a:ext cx="54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Engineering</a:t>
              </a:r>
            </a:p>
          </p:txBody>
        </p:sp>
        <p:sp>
          <p:nvSpPr>
            <p:cNvPr id="38042" name="Text Box 323"/>
            <p:cNvSpPr txBox="1">
              <a:spLocks noChangeArrowheads="1"/>
            </p:cNvSpPr>
            <p:nvPr/>
          </p:nvSpPr>
          <p:spPr bwMode="auto">
            <a:xfrm>
              <a:off x="2024" y="336"/>
              <a:ext cx="40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Planning</a:t>
              </a:r>
            </a:p>
          </p:txBody>
        </p:sp>
        <p:sp>
          <p:nvSpPr>
            <p:cNvPr id="38043" name="Text Box 324"/>
            <p:cNvSpPr txBox="1">
              <a:spLocks noChangeArrowheads="1"/>
            </p:cNvSpPr>
            <p:nvPr/>
          </p:nvSpPr>
          <p:spPr bwMode="auto">
            <a:xfrm>
              <a:off x="2796" y="336"/>
              <a:ext cx="54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Maintenance</a:t>
              </a:r>
            </a:p>
          </p:txBody>
        </p:sp>
        <p:sp>
          <p:nvSpPr>
            <p:cNvPr id="38044" name="Line 325"/>
            <p:cNvSpPr>
              <a:spLocks noChangeShapeType="1"/>
            </p:cNvSpPr>
            <p:nvPr/>
          </p:nvSpPr>
          <p:spPr bwMode="auto">
            <a:xfrm flipV="1">
              <a:off x="2256" y="720"/>
              <a:ext cx="0" cy="4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45" name="Line 326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4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046" name="Picture 327"/>
            <p:cNvPicPr>
              <a:picLocks noChangeAspect="1" noChangeArrowheads="1"/>
            </p:cNvPicPr>
            <p:nvPr/>
          </p:nvPicPr>
          <p:blipFill>
            <a:blip r:embed="rId12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768"/>
              <a:ext cx="1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8047" name="Line 328"/>
            <p:cNvSpPr>
              <a:spLocks noChangeShapeType="1"/>
            </p:cNvSpPr>
            <p:nvPr/>
          </p:nvSpPr>
          <p:spPr bwMode="auto">
            <a:xfrm>
              <a:off x="1680" y="720"/>
              <a:ext cx="1584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40" name="Line 329"/>
          <p:cNvSpPr>
            <a:spLocks noChangeShapeType="1"/>
          </p:cNvSpPr>
          <p:nvPr/>
        </p:nvSpPr>
        <p:spPr bwMode="auto">
          <a:xfrm>
            <a:off x="4537075" y="1612900"/>
            <a:ext cx="35941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1" name="Cloud"/>
          <p:cNvSpPr>
            <a:spLocks noChangeAspect="1" noEditPoints="1" noChangeArrowheads="1"/>
          </p:cNvSpPr>
          <p:nvPr/>
        </p:nvSpPr>
        <p:spPr bwMode="auto">
          <a:xfrm rot="-5400000">
            <a:off x="4187825" y="1066800"/>
            <a:ext cx="768350" cy="1727200"/>
          </a:xfrm>
          <a:custGeom>
            <a:avLst/>
            <a:gdLst>
              <a:gd name="T0" fmla="*/ 84768 w 21600"/>
              <a:gd name="T1" fmla="*/ 69056010 h 21600"/>
              <a:gd name="T2" fmla="*/ 13665780 w 21600"/>
              <a:gd name="T3" fmla="*/ 137964968 h 21600"/>
              <a:gd name="T4" fmla="*/ 27308794 w 21600"/>
              <a:gd name="T5" fmla="*/ 69056010 h 21600"/>
              <a:gd name="T6" fmla="*/ 13665780 w 21600"/>
              <a:gd name="T7" fmla="*/ 78966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lIns="81814" tIns="40907" rIns="81814" bIns="40907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Corporate</a:t>
            </a:r>
          </a:p>
          <a:p>
            <a:r>
              <a:rPr lang="en-US" altLang="en-US" sz="1000"/>
              <a:t>Network</a:t>
            </a:r>
          </a:p>
        </p:txBody>
      </p:sp>
      <p:grpSp>
        <p:nvGrpSpPr>
          <p:cNvPr id="37942" name="Group 331"/>
          <p:cNvGrpSpPr>
            <a:grpSpLocks/>
          </p:cNvGrpSpPr>
          <p:nvPr/>
        </p:nvGrpSpPr>
        <p:grpSpPr bwMode="auto">
          <a:xfrm>
            <a:off x="4260850" y="3154363"/>
            <a:ext cx="295275" cy="442912"/>
            <a:chOff x="3684" y="1425"/>
            <a:chExt cx="252" cy="470"/>
          </a:xfrm>
        </p:grpSpPr>
        <p:sp>
          <p:nvSpPr>
            <p:cNvPr id="37955" name="Freeform 332"/>
            <p:cNvSpPr>
              <a:spLocks/>
            </p:cNvSpPr>
            <p:nvPr/>
          </p:nvSpPr>
          <p:spPr bwMode="auto">
            <a:xfrm>
              <a:off x="3684" y="1425"/>
              <a:ext cx="252" cy="469"/>
            </a:xfrm>
            <a:custGeom>
              <a:avLst/>
              <a:gdLst>
                <a:gd name="T0" fmla="*/ 18 w 504"/>
                <a:gd name="T1" fmla="*/ 469 h 937"/>
                <a:gd name="T2" fmla="*/ 18 w 504"/>
                <a:gd name="T3" fmla="*/ 199 h 937"/>
                <a:gd name="T4" fmla="*/ 0 w 504"/>
                <a:gd name="T5" fmla="*/ 199 h 937"/>
                <a:gd name="T6" fmla="*/ 0 w 504"/>
                <a:gd name="T7" fmla="*/ 181 h 937"/>
                <a:gd name="T8" fmla="*/ 180 w 504"/>
                <a:gd name="T9" fmla="*/ 0 h 937"/>
                <a:gd name="T10" fmla="*/ 252 w 504"/>
                <a:gd name="T11" fmla="*/ 0 h 937"/>
                <a:gd name="T12" fmla="*/ 252 w 504"/>
                <a:gd name="T13" fmla="*/ 18 h 937"/>
                <a:gd name="T14" fmla="*/ 235 w 504"/>
                <a:gd name="T15" fmla="*/ 37 h 937"/>
                <a:gd name="T16" fmla="*/ 235 w 504"/>
                <a:gd name="T17" fmla="*/ 288 h 937"/>
                <a:gd name="T18" fmla="*/ 54 w 504"/>
                <a:gd name="T19" fmla="*/ 469 h 937"/>
                <a:gd name="T20" fmla="*/ 18 w 504"/>
                <a:gd name="T21" fmla="*/ 469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937"/>
                <a:gd name="T35" fmla="*/ 504 w 504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937">
                  <a:moveTo>
                    <a:pt x="35" y="937"/>
                  </a:moveTo>
                  <a:lnTo>
                    <a:pt x="35" y="397"/>
                  </a:lnTo>
                  <a:lnTo>
                    <a:pt x="0" y="397"/>
                  </a:lnTo>
                  <a:lnTo>
                    <a:pt x="0" y="361"/>
                  </a:lnTo>
                  <a:lnTo>
                    <a:pt x="360" y="0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9" y="73"/>
                  </a:lnTo>
                  <a:lnTo>
                    <a:pt x="469" y="576"/>
                  </a:lnTo>
                  <a:lnTo>
                    <a:pt x="108" y="937"/>
                  </a:lnTo>
                  <a:lnTo>
                    <a:pt x="35" y="937"/>
                  </a:lnTo>
                </a:path>
              </a:pathLst>
            </a:custGeom>
            <a:solidFill>
              <a:srgbClr val="CC3300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333"/>
            <p:cNvSpPr>
              <a:spLocks/>
            </p:cNvSpPr>
            <p:nvPr/>
          </p:nvSpPr>
          <p:spPr bwMode="auto">
            <a:xfrm>
              <a:off x="3738" y="1445"/>
              <a:ext cx="181" cy="450"/>
            </a:xfrm>
            <a:custGeom>
              <a:avLst/>
              <a:gdLst>
                <a:gd name="T0" fmla="*/ 0 w 361"/>
                <a:gd name="T1" fmla="*/ 450 h 901"/>
                <a:gd name="T2" fmla="*/ 181 w 361"/>
                <a:gd name="T3" fmla="*/ 270 h 901"/>
                <a:gd name="T4" fmla="*/ 181 w 361"/>
                <a:gd name="T5" fmla="*/ 0 h 901"/>
                <a:gd name="T6" fmla="*/ 0 w 361"/>
                <a:gd name="T7" fmla="*/ 180 h 901"/>
                <a:gd name="T8" fmla="*/ 0 w 361"/>
                <a:gd name="T9" fmla="*/ 450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901"/>
                <a:gd name="T17" fmla="*/ 361 w 361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901">
                  <a:moveTo>
                    <a:pt x="0" y="901"/>
                  </a:moveTo>
                  <a:lnTo>
                    <a:pt x="361" y="540"/>
                  </a:lnTo>
                  <a:lnTo>
                    <a:pt x="361" y="0"/>
                  </a:lnTo>
                  <a:lnTo>
                    <a:pt x="0" y="361"/>
                  </a:lnTo>
                  <a:lnTo>
                    <a:pt x="0" y="90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Rectangle 334"/>
            <p:cNvSpPr>
              <a:spLocks noChangeArrowheads="1"/>
            </p:cNvSpPr>
            <p:nvPr/>
          </p:nvSpPr>
          <p:spPr bwMode="auto">
            <a:xfrm>
              <a:off x="3701" y="1666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7958" name="Freeform 335"/>
            <p:cNvSpPr>
              <a:spLocks/>
            </p:cNvSpPr>
            <p:nvPr/>
          </p:nvSpPr>
          <p:spPr bwMode="auto">
            <a:xfrm>
              <a:off x="3737" y="1666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336"/>
            <p:cNvSpPr>
              <a:spLocks/>
            </p:cNvSpPr>
            <p:nvPr/>
          </p:nvSpPr>
          <p:spPr bwMode="auto">
            <a:xfrm>
              <a:off x="3737" y="164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337"/>
            <p:cNvSpPr>
              <a:spLocks/>
            </p:cNvSpPr>
            <p:nvPr/>
          </p:nvSpPr>
          <p:spPr bwMode="auto">
            <a:xfrm>
              <a:off x="3758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338"/>
            <p:cNvSpPr>
              <a:spLocks/>
            </p:cNvSpPr>
            <p:nvPr/>
          </p:nvSpPr>
          <p:spPr bwMode="auto">
            <a:xfrm>
              <a:off x="378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339"/>
            <p:cNvSpPr>
              <a:spLocks/>
            </p:cNvSpPr>
            <p:nvPr/>
          </p:nvSpPr>
          <p:spPr bwMode="auto">
            <a:xfrm>
              <a:off x="3803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340"/>
            <p:cNvSpPr>
              <a:spLocks/>
            </p:cNvSpPr>
            <p:nvPr/>
          </p:nvSpPr>
          <p:spPr bwMode="auto">
            <a:xfrm>
              <a:off x="3826" y="1555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341"/>
            <p:cNvSpPr>
              <a:spLocks/>
            </p:cNvSpPr>
            <p:nvPr/>
          </p:nvSpPr>
          <p:spPr bwMode="auto">
            <a:xfrm>
              <a:off x="3848" y="153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342"/>
            <p:cNvSpPr>
              <a:spLocks/>
            </p:cNvSpPr>
            <p:nvPr/>
          </p:nvSpPr>
          <p:spPr bwMode="auto">
            <a:xfrm>
              <a:off x="3871" y="1510"/>
              <a:ext cx="26" cy="27"/>
            </a:xfrm>
            <a:custGeom>
              <a:avLst/>
              <a:gdLst>
                <a:gd name="T0" fmla="*/ 4 w 52"/>
                <a:gd name="T1" fmla="*/ 27 h 53"/>
                <a:gd name="T2" fmla="*/ 0 w 52"/>
                <a:gd name="T3" fmla="*/ 23 h 53"/>
                <a:gd name="T4" fmla="*/ 22 w 52"/>
                <a:gd name="T5" fmla="*/ 0 h 53"/>
                <a:gd name="T6" fmla="*/ 26 w 52"/>
                <a:gd name="T7" fmla="*/ 4 h 53"/>
                <a:gd name="T8" fmla="*/ 4 w 52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3"/>
                <a:gd name="T17" fmla="*/ 52 w 5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3">
                  <a:moveTo>
                    <a:pt x="8" y="53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Rectangle 343"/>
            <p:cNvSpPr>
              <a:spLocks noChangeArrowheads="1"/>
            </p:cNvSpPr>
            <p:nvPr/>
          </p:nvSpPr>
          <p:spPr bwMode="auto">
            <a:xfrm>
              <a:off x="3701" y="1711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7967" name="Freeform 344"/>
            <p:cNvSpPr>
              <a:spLocks/>
            </p:cNvSpPr>
            <p:nvPr/>
          </p:nvSpPr>
          <p:spPr bwMode="auto">
            <a:xfrm>
              <a:off x="3737" y="1711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345"/>
            <p:cNvSpPr>
              <a:spLocks/>
            </p:cNvSpPr>
            <p:nvPr/>
          </p:nvSpPr>
          <p:spPr bwMode="auto">
            <a:xfrm>
              <a:off x="3737" y="1690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3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346"/>
            <p:cNvSpPr>
              <a:spLocks/>
            </p:cNvSpPr>
            <p:nvPr/>
          </p:nvSpPr>
          <p:spPr bwMode="auto">
            <a:xfrm>
              <a:off x="3758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347"/>
            <p:cNvSpPr>
              <a:spLocks/>
            </p:cNvSpPr>
            <p:nvPr/>
          </p:nvSpPr>
          <p:spPr bwMode="auto">
            <a:xfrm>
              <a:off x="378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348"/>
            <p:cNvSpPr>
              <a:spLocks/>
            </p:cNvSpPr>
            <p:nvPr/>
          </p:nvSpPr>
          <p:spPr bwMode="auto">
            <a:xfrm>
              <a:off x="3803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349"/>
            <p:cNvSpPr>
              <a:spLocks/>
            </p:cNvSpPr>
            <p:nvPr/>
          </p:nvSpPr>
          <p:spPr bwMode="auto">
            <a:xfrm>
              <a:off x="3826" y="1600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350"/>
            <p:cNvSpPr>
              <a:spLocks/>
            </p:cNvSpPr>
            <p:nvPr/>
          </p:nvSpPr>
          <p:spPr bwMode="auto">
            <a:xfrm>
              <a:off x="3848" y="1578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351"/>
            <p:cNvSpPr>
              <a:spLocks/>
            </p:cNvSpPr>
            <p:nvPr/>
          </p:nvSpPr>
          <p:spPr bwMode="auto">
            <a:xfrm>
              <a:off x="3871" y="1555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352"/>
            <p:cNvSpPr>
              <a:spLocks/>
            </p:cNvSpPr>
            <p:nvPr/>
          </p:nvSpPr>
          <p:spPr bwMode="auto">
            <a:xfrm>
              <a:off x="3894" y="153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Rectangle 353"/>
            <p:cNvSpPr>
              <a:spLocks noChangeArrowheads="1"/>
            </p:cNvSpPr>
            <p:nvPr/>
          </p:nvSpPr>
          <p:spPr bwMode="auto">
            <a:xfrm>
              <a:off x="3701" y="1757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7977" name="Freeform 354"/>
            <p:cNvSpPr>
              <a:spLocks/>
            </p:cNvSpPr>
            <p:nvPr/>
          </p:nvSpPr>
          <p:spPr bwMode="auto">
            <a:xfrm>
              <a:off x="3737" y="1757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355"/>
            <p:cNvSpPr>
              <a:spLocks/>
            </p:cNvSpPr>
            <p:nvPr/>
          </p:nvSpPr>
          <p:spPr bwMode="auto">
            <a:xfrm>
              <a:off x="3737" y="173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356"/>
            <p:cNvSpPr>
              <a:spLocks/>
            </p:cNvSpPr>
            <p:nvPr/>
          </p:nvSpPr>
          <p:spPr bwMode="auto">
            <a:xfrm>
              <a:off x="3758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357"/>
            <p:cNvSpPr>
              <a:spLocks/>
            </p:cNvSpPr>
            <p:nvPr/>
          </p:nvSpPr>
          <p:spPr bwMode="auto">
            <a:xfrm>
              <a:off x="378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358"/>
            <p:cNvSpPr>
              <a:spLocks/>
            </p:cNvSpPr>
            <p:nvPr/>
          </p:nvSpPr>
          <p:spPr bwMode="auto">
            <a:xfrm>
              <a:off x="3803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4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359"/>
            <p:cNvSpPr>
              <a:spLocks/>
            </p:cNvSpPr>
            <p:nvPr/>
          </p:nvSpPr>
          <p:spPr bwMode="auto">
            <a:xfrm>
              <a:off x="3826" y="164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3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360"/>
            <p:cNvSpPr>
              <a:spLocks/>
            </p:cNvSpPr>
            <p:nvPr/>
          </p:nvSpPr>
          <p:spPr bwMode="auto">
            <a:xfrm>
              <a:off x="3848" y="162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361"/>
            <p:cNvSpPr>
              <a:spLocks/>
            </p:cNvSpPr>
            <p:nvPr/>
          </p:nvSpPr>
          <p:spPr bwMode="auto">
            <a:xfrm>
              <a:off x="387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Freeform 362"/>
            <p:cNvSpPr>
              <a:spLocks/>
            </p:cNvSpPr>
            <p:nvPr/>
          </p:nvSpPr>
          <p:spPr bwMode="auto">
            <a:xfrm>
              <a:off x="3894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Rectangle 363"/>
            <p:cNvSpPr>
              <a:spLocks noChangeArrowheads="1"/>
            </p:cNvSpPr>
            <p:nvPr/>
          </p:nvSpPr>
          <p:spPr bwMode="auto">
            <a:xfrm>
              <a:off x="3701" y="1802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7987" name="Freeform 364"/>
            <p:cNvSpPr>
              <a:spLocks/>
            </p:cNvSpPr>
            <p:nvPr/>
          </p:nvSpPr>
          <p:spPr bwMode="auto">
            <a:xfrm>
              <a:off x="3737" y="1802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365"/>
            <p:cNvSpPr>
              <a:spLocks/>
            </p:cNvSpPr>
            <p:nvPr/>
          </p:nvSpPr>
          <p:spPr bwMode="auto">
            <a:xfrm>
              <a:off x="3737" y="1781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Freeform 366"/>
            <p:cNvSpPr>
              <a:spLocks/>
            </p:cNvSpPr>
            <p:nvPr/>
          </p:nvSpPr>
          <p:spPr bwMode="auto">
            <a:xfrm>
              <a:off x="3758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367"/>
            <p:cNvSpPr>
              <a:spLocks/>
            </p:cNvSpPr>
            <p:nvPr/>
          </p:nvSpPr>
          <p:spPr bwMode="auto">
            <a:xfrm>
              <a:off x="3781" y="173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2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Freeform 368"/>
            <p:cNvSpPr>
              <a:spLocks/>
            </p:cNvSpPr>
            <p:nvPr/>
          </p:nvSpPr>
          <p:spPr bwMode="auto">
            <a:xfrm>
              <a:off x="3803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4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369"/>
            <p:cNvSpPr>
              <a:spLocks/>
            </p:cNvSpPr>
            <p:nvPr/>
          </p:nvSpPr>
          <p:spPr bwMode="auto">
            <a:xfrm>
              <a:off x="3826" y="1690"/>
              <a:ext cx="26" cy="26"/>
            </a:xfrm>
            <a:custGeom>
              <a:avLst/>
              <a:gdLst>
                <a:gd name="T0" fmla="*/ 4 w 51"/>
                <a:gd name="T1" fmla="*/ 26 h 51"/>
                <a:gd name="T2" fmla="*/ 0 w 51"/>
                <a:gd name="T3" fmla="*/ 22 h 51"/>
                <a:gd name="T4" fmla="*/ 22 w 51"/>
                <a:gd name="T5" fmla="*/ 0 h 51"/>
                <a:gd name="T6" fmla="*/ 26 w 51"/>
                <a:gd name="T7" fmla="*/ 4 h 51"/>
                <a:gd name="T8" fmla="*/ 4 w 51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7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7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370"/>
            <p:cNvSpPr>
              <a:spLocks/>
            </p:cNvSpPr>
            <p:nvPr/>
          </p:nvSpPr>
          <p:spPr bwMode="auto">
            <a:xfrm>
              <a:off x="3848" y="1667"/>
              <a:ext cx="27" cy="27"/>
            </a:xfrm>
            <a:custGeom>
              <a:avLst/>
              <a:gdLst>
                <a:gd name="T0" fmla="*/ 3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3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7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371"/>
            <p:cNvSpPr>
              <a:spLocks/>
            </p:cNvSpPr>
            <p:nvPr/>
          </p:nvSpPr>
          <p:spPr bwMode="auto">
            <a:xfrm>
              <a:off x="387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Freeform 372"/>
            <p:cNvSpPr>
              <a:spLocks/>
            </p:cNvSpPr>
            <p:nvPr/>
          </p:nvSpPr>
          <p:spPr bwMode="auto">
            <a:xfrm>
              <a:off x="3894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Rectangle 373"/>
            <p:cNvSpPr>
              <a:spLocks noChangeArrowheads="1"/>
            </p:cNvSpPr>
            <p:nvPr/>
          </p:nvSpPr>
          <p:spPr bwMode="auto">
            <a:xfrm>
              <a:off x="3701" y="1847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7997" name="Freeform 374"/>
            <p:cNvSpPr>
              <a:spLocks/>
            </p:cNvSpPr>
            <p:nvPr/>
          </p:nvSpPr>
          <p:spPr bwMode="auto">
            <a:xfrm>
              <a:off x="3737" y="1847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375"/>
            <p:cNvSpPr>
              <a:spLocks/>
            </p:cNvSpPr>
            <p:nvPr/>
          </p:nvSpPr>
          <p:spPr bwMode="auto">
            <a:xfrm>
              <a:off x="3737" y="1826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376"/>
            <p:cNvSpPr>
              <a:spLocks/>
            </p:cNvSpPr>
            <p:nvPr/>
          </p:nvSpPr>
          <p:spPr bwMode="auto">
            <a:xfrm>
              <a:off x="3758" y="1803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377"/>
            <p:cNvSpPr>
              <a:spLocks/>
            </p:cNvSpPr>
            <p:nvPr/>
          </p:nvSpPr>
          <p:spPr bwMode="auto">
            <a:xfrm>
              <a:off x="3781" y="1781"/>
              <a:ext cx="26" cy="25"/>
            </a:xfrm>
            <a:custGeom>
              <a:avLst/>
              <a:gdLst>
                <a:gd name="T0" fmla="*/ 4 w 52"/>
                <a:gd name="T1" fmla="*/ 25 h 52"/>
                <a:gd name="T2" fmla="*/ 0 w 52"/>
                <a:gd name="T3" fmla="*/ 21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378"/>
            <p:cNvSpPr>
              <a:spLocks/>
            </p:cNvSpPr>
            <p:nvPr/>
          </p:nvSpPr>
          <p:spPr bwMode="auto">
            <a:xfrm>
              <a:off x="3803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4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379"/>
            <p:cNvSpPr>
              <a:spLocks/>
            </p:cNvSpPr>
            <p:nvPr/>
          </p:nvSpPr>
          <p:spPr bwMode="auto">
            <a:xfrm>
              <a:off x="3826" y="173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2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Freeform 380"/>
            <p:cNvSpPr>
              <a:spLocks/>
            </p:cNvSpPr>
            <p:nvPr/>
          </p:nvSpPr>
          <p:spPr bwMode="auto">
            <a:xfrm>
              <a:off x="3848" y="1712"/>
              <a:ext cx="27" cy="27"/>
            </a:xfrm>
            <a:custGeom>
              <a:avLst/>
              <a:gdLst>
                <a:gd name="T0" fmla="*/ 3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3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7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381"/>
            <p:cNvSpPr>
              <a:spLocks/>
            </p:cNvSpPr>
            <p:nvPr/>
          </p:nvSpPr>
          <p:spPr bwMode="auto">
            <a:xfrm>
              <a:off x="387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Freeform 382"/>
            <p:cNvSpPr>
              <a:spLocks/>
            </p:cNvSpPr>
            <p:nvPr/>
          </p:nvSpPr>
          <p:spPr bwMode="auto">
            <a:xfrm>
              <a:off x="3894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Rectangle 383"/>
            <p:cNvSpPr>
              <a:spLocks noChangeArrowheads="1"/>
            </p:cNvSpPr>
            <p:nvPr/>
          </p:nvSpPr>
          <p:spPr bwMode="auto">
            <a:xfrm>
              <a:off x="375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07" name="Rectangle 384"/>
            <p:cNvSpPr>
              <a:spLocks noChangeArrowheads="1"/>
            </p:cNvSpPr>
            <p:nvPr/>
          </p:nvSpPr>
          <p:spPr bwMode="auto">
            <a:xfrm>
              <a:off x="375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08" name="Rectangle 385"/>
            <p:cNvSpPr>
              <a:spLocks noChangeArrowheads="1"/>
            </p:cNvSpPr>
            <p:nvPr/>
          </p:nvSpPr>
          <p:spPr bwMode="auto">
            <a:xfrm>
              <a:off x="3757" y="1782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09" name="Rectangle 386"/>
            <p:cNvSpPr>
              <a:spLocks noChangeArrowheads="1"/>
            </p:cNvSpPr>
            <p:nvPr/>
          </p:nvSpPr>
          <p:spPr bwMode="auto">
            <a:xfrm>
              <a:off x="3780" y="1805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0" name="Rectangle 387"/>
            <p:cNvSpPr>
              <a:spLocks noChangeArrowheads="1"/>
            </p:cNvSpPr>
            <p:nvPr/>
          </p:nvSpPr>
          <p:spPr bwMode="auto">
            <a:xfrm>
              <a:off x="3780" y="1625"/>
              <a:ext cx="6" cy="44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1" name="Rectangle 388"/>
            <p:cNvSpPr>
              <a:spLocks noChangeArrowheads="1"/>
            </p:cNvSpPr>
            <p:nvPr/>
          </p:nvSpPr>
          <p:spPr bwMode="auto">
            <a:xfrm>
              <a:off x="3783" y="171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2" name="Rectangle 389"/>
            <p:cNvSpPr>
              <a:spLocks noChangeArrowheads="1"/>
            </p:cNvSpPr>
            <p:nvPr/>
          </p:nvSpPr>
          <p:spPr bwMode="auto">
            <a:xfrm>
              <a:off x="3802" y="155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3" name="Rectangle 390"/>
            <p:cNvSpPr>
              <a:spLocks noChangeArrowheads="1"/>
            </p:cNvSpPr>
            <p:nvPr/>
          </p:nvSpPr>
          <p:spPr bwMode="auto">
            <a:xfrm>
              <a:off x="3802" y="164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4" name="Rectangle 391"/>
            <p:cNvSpPr>
              <a:spLocks noChangeArrowheads="1"/>
            </p:cNvSpPr>
            <p:nvPr/>
          </p:nvSpPr>
          <p:spPr bwMode="auto">
            <a:xfrm>
              <a:off x="3802" y="173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5" name="Rectangle 392"/>
            <p:cNvSpPr>
              <a:spLocks noChangeArrowheads="1"/>
            </p:cNvSpPr>
            <p:nvPr/>
          </p:nvSpPr>
          <p:spPr bwMode="auto">
            <a:xfrm>
              <a:off x="3825" y="1759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6" name="Rectangle 393"/>
            <p:cNvSpPr>
              <a:spLocks noChangeArrowheads="1"/>
            </p:cNvSpPr>
            <p:nvPr/>
          </p:nvSpPr>
          <p:spPr bwMode="auto">
            <a:xfrm>
              <a:off x="3825" y="1580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7" name="Rectangle 394"/>
            <p:cNvSpPr>
              <a:spLocks noChangeArrowheads="1"/>
            </p:cNvSpPr>
            <p:nvPr/>
          </p:nvSpPr>
          <p:spPr bwMode="auto">
            <a:xfrm>
              <a:off x="3825" y="1669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8" name="Rectangle 395"/>
            <p:cNvSpPr>
              <a:spLocks noChangeArrowheads="1"/>
            </p:cNvSpPr>
            <p:nvPr/>
          </p:nvSpPr>
          <p:spPr bwMode="auto">
            <a:xfrm>
              <a:off x="3847" y="151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19" name="Rectangle 396"/>
            <p:cNvSpPr>
              <a:spLocks noChangeArrowheads="1"/>
            </p:cNvSpPr>
            <p:nvPr/>
          </p:nvSpPr>
          <p:spPr bwMode="auto">
            <a:xfrm>
              <a:off x="384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0" name="Rectangle 397"/>
            <p:cNvSpPr>
              <a:spLocks noChangeArrowheads="1"/>
            </p:cNvSpPr>
            <p:nvPr/>
          </p:nvSpPr>
          <p:spPr bwMode="auto">
            <a:xfrm>
              <a:off x="384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1" name="Rectangle 398"/>
            <p:cNvSpPr>
              <a:spLocks noChangeArrowheads="1"/>
            </p:cNvSpPr>
            <p:nvPr/>
          </p:nvSpPr>
          <p:spPr bwMode="auto">
            <a:xfrm>
              <a:off x="3871" y="1714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2" name="Rectangle 399"/>
            <p:cNvSpPr>
              <a:spLocks noChangeArrowheads="1"/>
            </p:cNvSpPr>
            <p:nvPr/>
          </p:nvSpPr>
          <p:spPr bwMode="auto">
            <a:xfrm>
              <a:off x="3871" y="1535"/>
              <a:ext cx="5" cy="4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3" name="Rectangle 400"/>
            <p:cNvSpPr>
              <a:spLocks noChangeArrowheads="1"/>
            </p:cNvSpPr>
            <p:nvPr/>
          </p:nvSpPr>
          <p:spPr bwMode="auto">
            <a:xfrm>
              <a:off x="3871" y="1625"/>
              <a:ext cx="5" cy="44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4" name="Rectangle 401"/>
            <p:cNvSpPr>
              <a:spLocks noChangeArrowheads="1"/>
            </p:cNvSpPr>
            <p:nvPr/>
          </p:nvSpPr>
          <p:spPr bwMode="auto">
            <a:xfrm>
              <a:off x="3893" y="155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5" name="Rectangle 402"/>
            <p:cNvSpPr>
              <a:spLocks noChangeArrowheads="1"/>
            </p:cNvSpPr>
            <p:nvPr/>
          </p:nvSpPr>
          <p:spPr bwMode="auto">
            <a:xfrm>
              <a:off x="3893" y="164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6" name="Rectangle 403"/>
            <p:cNvSpPr>
              <a:spLocks noChangeArrowheads="1"/>
            </p:cNvSpPr>
            <p:nvPr/>
          </p:nvSpPr>
          <p:spPr bwMode="auto">
            <a:xfrm>
              <a:off x="3893" y="146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7" name="Freeform 404"/>
            <p:cNvSpPr>
              <a:spLocks/>
            </p:cNvSpPr>
            <p:nvPr/>
          </p:nvSpPr>
          <p:spPr bwMode="auto">
            <a:xfrm>
              <a:off x="3894" y="1488"/>
              <a:ext cx="27" cy="26"/>
            </a:xfrm>
            <a:custGeom>
              <a:avLst/>
              <a:gdLst>
                <a:gd name="T0" fmla="*/ 4 w 54"/>
                <a:gd name="T1" fmla="*/ 26 h 51"/>
                <a:gd name="T2" fmla="*/ 0 w 54"/>
                <a:gd name="T3" fmla="*/ 22 h 51"/>
                <a:gd name="T4" fmla="*/ 23 w 54"/>
                <a:gd name="T5" fmla="*/ 0 h 51"/>
                <a:gd name="T6" fmla="*/ 27 w 54"/>
                <a:gd name="T7" fmla="*/ 4 h 51"/>
                <a:gd name="T8" fmla="*/ 4 w 54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8" y="51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Rectangle 405"/>
            <p:cNvSpPr>
              <a:spLocks noChangeArrowheads="1"/>
            </p:cNvSpPr>
            <p:nvPr/>
          </p:nvSpPr>
          <p:spPr bwMode="auto">
            <a:xfrm>
              <a:off x="3701" y="1625"/>
              <a:ext cx="37" cy="27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29" name="Freeform 406"/>
            <p:cNvSpPr>
              <a:spLocks/>
            </p:cNvSpPr>
            <p:nvPr/>
          </p:nvSpPr>
          <p:spPr bwMode="auto">
            <a:xfrm>
              <a:off x="3756" y="1426"/>
              <a:ext cx="180" cy="199"/>
            </a:xfrm>
            <a:custGeom>
              <a:avLst/>
              <a:gdLst>
                <a:gd name="T0" fmla="*/ 0 w 360"/>
                <a:gd name="T1" fmla="*/ 199 h 397"/>
                <a:gd name="T2" fmla="*/ 180 w 360"/>
                <a:gd name="T3" fmla="*/ 18 h 397"/>
                <a:gd name="T4" fmla="*/ 180 w 360"/>
                <a:gd name="T5" fmla="*/ 0 h 397"/>
                <a:gd name="T6" fmla="*/ 0 w 360"/>
                <a:gd name="T7" fmla="*/ 181 h 397"/>
                <a:gd name="T8" fmla="*/ 0 w 360"/>
                <a:gd name="T9" fmla="*/ 199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97"/>
                <a:gd name="T17" fmla="*/ 360 w 360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97">
                  <a:moveTo>
                    <a:pt x="0" y="397"/>
                  </a:moveTo>
                  <a:lnTo>
                    <a:pt x="360" y="36"/>
                  </a:lnTo>
                  <a:lnTo>
                    <a:pt x="360" y="0"/>
                  </a:lnTo>
                  <a:lnTo>
                    <a:pt x="0" y="36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Rectangle 407"/>
            <p:cNvSpPr>
              <a:spLocks noChangeArrowheads="1"/>
            </p:cNvSpPr>
            <p:nvPr/>
          </p:nvSpPr>
          <p:spPr bwMode="auto">
            <a:xfrm>
              <a:off x="3684" y="1607"/>
              <a:ext cx="72" cy="18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31" name="Freeform 408"/>
            <p:cNvSpPr>
              <a:spLocks/>
            </p:cNvSpPr>
            <p:nvPr/>
          </p:nvSpPr>
          <p:spPr bwMode="auto">
            <a:xfrm>
              <a:off x="3684" y="1426"/>
              <a:ext cx="252" cy="181"/>
            </a:xfrm>
            <a:custGeom>
              <a:avLst/>
              <a:gdLst>
                <a:gd name="T0" fmla="*/ 0 w 504"/>
                <a:gd name="T1" fmla="*/ 181 h 361"/>
                <a:gd name="T2" fmla="*/ 180 w 504"/>
                <a:gd name="T3" fmla="*/ 0 h 361"/>
                <a:gd name="T4" fmla="*/ 252 w 504"/>
                <a:gd name="T5" fmla="*/ 0 h 361"/>
                <a:gd name="T6" fmla="*/ 72 w 504"/>
                <a:gd name="T7" fmla="*/ 181 h 361"/>
                <a:gd name="T8" fmla="*/ 0 w 504"/>
                <a:gd name="T9" fmla="*/ 181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61"/>
                <a:gd name="T17" fmla="*/ 504 w 504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61">
                  <a:moveTo>
                    <a:pt x="0" y="361"/>
                  </a:moveTo>
                  <a:lnTo>
                    <a:pt x="360" y="0"/>
                  </a:lnTo>
                  <a:lnTo>
                    <a:pt x="504" y="0"/>
                  </a:lnTo>
                  <a:lnTo>
                    <a:pt x="144" y="361"/>
                  </a:lnTo>
                  <a:lnTo>
                    <a:pt x="0" y="36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Rectangle 409"/>
            <p:cNvSpPr>
              <a:spLocks noChangeArrowheads="1"/>
            </p:cNvSpPr>
            <p:nvPr/>
          </p:nvSpPr>
          <p:spPr bwMode="auto">
            <a:xfrm>
              <a:off x="3701" y="1666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33" name="Rectangle 410"/>
            <p:cNvSpPr>
              <a:spLocks noChangeArrowheads="1"/>
            </p:cNvSpPr>
            <p:nvPr/>
          </p:nvSpPr>
          <p:spPr bwMode="auto">
            <a:xfrm>
              <a:off x="3701" y="1711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34" name="Rectangle 411"/>
            <p:cNvSpPr>
              <a:spLocks noChangeArrowheads="1"/>
            </p:cNvSpPr>
            <p:nvPr/>
          </p:nvSpPr>
          <p:spPr bwMode="auto">
            <a:xfrm>
              <a:off x="3701" y="1757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35" name="Rectangle 412"/>
            <p:cNvSpPr>
              <a:spLocks noChangeArrowheads="1"/>
            </p:cNvSpPr>
            <p:nvPr/>
          </p:nvSpPr>
          <p:spPr bwMode="auto">
            <a:xfrm>
              <a:off x="3701" y="1802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8036" name="Rectangle 413"/>
            <p:cNvSpPr>
              <a:spLocks noChangeArrowheads="1"/>
            </p:cNvSpPr>
            <p:nvPr/>
          </p:nvSpPr>
          <p:spPr bwMode="auto">
            <a:xfrm>
              <a:off x="3701" y="1847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37943" name="Text Box 414"/>
          <p:cNvSpPr txBox="1">
            <a:spLocks noChangeArrowheads="1"/>
          </p:cNvSpPr>
          <p:nvPr/>
        </p:nvSpPr>
        <p:spPr bwMode="auto">
          <a:xfrm>
            <a:off x="6272213" y="2551113"/>
            <a:ext cx="3921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GIS</a:t>
            </a:r>
          </a:p>
        </p:txBody>
      </p:sp>
      <p:sp>
        <p:nvSpPr>
          <p:cNvPr id="37944" name="Text Box 415"/>
          <p:cNvSpPr txBox="1">
            <a:spLocks noChangeArrowheads="1"/>
          </p:cNvSpPr>
          <p:nvPr/>
        </p:nvSpPr>
        <p:spPr bwMode="auto">
          <a:xfrm>
            <a:off x="5694363" y="2551113"/>
            <a:ext cx="4413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Relay</a:t>
            </a:r>
          </a:p>
        </p:txBody>
      </p:sp>
      <p:sp>
        <p:nvSpPr>
          <p:cNvPr id="37945" name="Line 416"/>
          <p:cNvSpPr>
            <a:spLocks noChangeShapeType="1"/>
          </p:cNvSpPr>
          <p:nvPr/>
        </p:nvSpPr>
        <p:spPr bwMode="auto">
          <a:xfrm>
            <a:off x="3846513" y="3421063"/>
            <a:ext cx="484187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6" name="Line 417"/>
          <p:cNvSpPr>
            <a:spLocks noChangeShapeType="1"/>
          </p:cNvSpPr>
          <p:nvPr/>
        </p:nvSpPr>
        <p:spPr bwMode="auto">
          <a:xfrm>
            <a:off x="4467225" y="3421063"/>
            <a:ext cx="9683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7" name="Cloud"/>
          <p:cNvSpPr>
            <a:spLocks noChangeAspect="1" noEditPoints="1" noChangeArrowheads="1"/>
          </p:cNvSpPr>
          <p:nvPr/>
        </p:nvSpPr>
        <p:spPr bwMode="auto">
          <a:xfrm rot="-5400000">
            <a:off x="3058319" y="2704306"/>
            <a:ext cx="771525" cy="1268413"/>
          </a:xfrm>
          <a:custGeom>
            <a:avLst/>
            <a:gdLst>
              <a:gd name="T0" fmla="*/ 85475 w 21600"/>
              <a:gd name="T1" fmla="*/ 37242427 h 21600"/>
              <a:gd name="T2" fmla="*/ 13778936 w 21600"/>
              <a:gd name="T3" fmla="*/ 74405461 h 21600"/>
              <a:gd name="T4" fmla="*/ 27534940 w 21600"/>
              <a:gd name="T5" fmla="*/ 37242427 h 21600"/>
              <a:gd name="T6" fmla="*/ 13778936 w 21600"/>
              <a:gd name="T7" fmla="*/ 42587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lIns="81814" tIns="40907" rIns="81814" bIns="40907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Secure</a:t>
            </a:r>
          </a:p>
          <a:p>
            <a:r>
              <a:rPr lang="en-US" altLang="en-US" sz="1000"/>
              <a:t>Network</a:t>
            </a:r>
          </a:p>
        </p:txBody>
      </p:sp>
      <p:sp>
        <p:nvSpPr>
          <p:cNvPr id="1078691" name="Rectangle 419"/>
          <p:cNvSpPr>
            <a:spLocks noChangeArrowheads="1"/>
          </p:cNvSpPr>
          <p:nvPr/>
        </p:nvSpPr>
        <p:spPr bwMode="auto">
          <a:xfrm>
            <a:off x="4745038" y="3154363"/>
            <a:ext cx="760412" cy="550862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1000">
                <a:latin typeface="Arial" charset="0"/>
              </a:rPr>
              <a:t>Substation</a:t>
            </a:r>
          </a:p>
          <a:p>
            <a:pPr defTabSz="681038">
              <a:defRPr/>
            </a:pPr>
            <a:r>
              <a:rPr lang="en-US" sz="1000">
                <a:latin typeface="Arial" charset="0"/>
              </a:rPr>
              <a:t> Data </a:t>
            </a:r>
          </a:p>
          <a:p>
            <a:pPr defTabSz="681038">
              <a:defRPr/>
            </a:pPr>
            <a:r>
              <a:rPr lang="en-US" sz="1000">
                <a:latin typeface="Arial" charset="0"/>
              </a:rPr>
              <a:t>Repository</a:t>
            </a:r>
          </a:p>
        </p:txBody>
      </p:sp>
      <p:cxnSp>
        <p:nvCxnSpPr>
          <p:cNvPr id="37949" name="AutoShape 420"/>
          <p:cNvCxnSpPr>
            <a:cxnSpLocks noChangeShapeType="1"/>
          </p:cNvCxnSpPr>
          <p:nvPr/>
        </p:nvCxnSpPr>
        <p:spPr bwMode="auto">
          <a:xfrm rot="5400000" flipH="1">
            <a:off x="4391819" y="2391569"/>
            <a:ext cx="958850" cy="611188"/>
          </a:xfrm>
          <a:prstGeom prst="bentConnector3">
            <a:avLst>
              <a:gd name="adj1" fmla="val 49833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50" name="Freeform 421"/>
          <p:cNvSpPr>
            <a:spLocks/>
          </p:cNvSpPr>
          <p:nvPr/>
        </p:nvSpPr>
        <p:spPr bwMode="auto">
          <a:xfrm>
            <a:off x="3155950" y="1698625"/>
            <a:ext cx="2670175" cy="406400"/>
          </a:xfrm>
          <a:custGeom>
            <a:avLst/>
            <a:gdLst>
              <a:gd name="T0" fmla="*/ 0 w 1856"/>
              <a:gd name="T1" fmla="*/ 406400 h 291"/>
              <a:gd name="T2" fmla="*/ 322263 w 1856"/>
              <a:gd name="T3" fmla="*/ 60052 h 291"/>
              <a:gd name="T4" fmla="*/ 943769 w 1856"/>
              <a:gd name="T5" fmla="*/ 48880 h 291"/>
              <a:gd name="T6" fmla="*/ 2670175 w 1856"/>
              <a:gd name="T7" fmla="*/ 318416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1856"/>
              <a:gd name="T13" fmla="*/ 0 h 291"/>
              <a:gd name="T14" fmla="*/ 1856 w 1856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6" h="291">
                <a:moveTo>
                  <a:pt x="0" y="291"/>
                </a:moveTo>
                <a:cubicBezTo>
                  <a:pt x="37" y="250"/>
                  <a:pt x="115" y="86"/>
                  <a:pt x="224" y="43"/>
                </a:cubicBezTo>
                <a:cubicBezTo>
                  <a:pt x="333" y="0"/>
                  <a:pt x="384" y="4"/>
                  <a:pt x="656" y="35"/>
                </a:cubicBezTo>
                <a:cubicBezTo>
                  <a:pt x="928" y="66"/>
                  <a:pt x="1606" y="188"/>
                  <a:pt x="1856" y="228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Freeform 422"/>
          <p:cNvSpPr>
            <a:spLocks/>
          </p:cNvSpPr>
          <p:nvPr/>
        </p:nvSpPr>
        <p:spPr bwMode="auto">
          <a:xfrm>
            <a:off x="4573588" y="1952625"/>
            <a:ext cx="1230312" cy="1190625"/>
          </a:xfrm>
          <a:custGeom>
            <a:avLst/>
            <a:gdLst>
              <a:gd name="T0" fmla="*/ 493564 w 855"/>
              <a:gd name="T1" fmla="*/ 1190625 h 853"/>
              <a:gd name="T2" fmla="*/ 447517 w 855"/>
              <a:gd name="T3" fmla="*/ 922630 h 853"/>
              <a:gd name="T4" fmla="*/ 355423 w 855"/>
              <a:gd name="T5" fmla="*/ 777466 h 853"/>
              <a:gd name="T6" fmla="*/ 274842 w 855"/>
              <a:gd name="T7" fmla="*/ 699300 h 853"/>
              <a:gd name="T8" fmla="*/ 33096 w 855"/>
              <a:gd name="T9" fmla="*/ 442471 h 853"/>
              <a:gd name="T10" fmla="*/ 79143 w 855"/>
              <a:gd name="T11" fmla="*/ 174476 h 853"/>
              <a:gd name="T12" fmla="*/ 366935 w 855"/>
              <a:gd name="T13" fmla="*/ 18146 h 853"/>
              <a:gd name="T14" fmla="*/ 1230312 w 855"/>
              <a:gd name="T15" fmla="*/ 62811 h 8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5"/>
              <a:gd name="T25" fmla="*/ 0 h 853"/>
              <a:gd name="T26" fmla="*/ 855 w 855"/>
              <a:gd name="T27" fmla="*/ 853 h 8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5" h="853">
                <a:moveTo>
                  <a:pt x="343" y="853"/>
                </a:moveTo>
                <a:cubicBezTo>
                  <a:pt x="339" y="821"/>
                  <a:pt x="327" y="710"/>
                  <a:pt x="311" y="661"/>
                </a:cubicBezTo>
                <a:cubicBezTo>
                  <a:pt x="295" y="612"/>
                  <a:pt x="267" y="584"/>
                  <a:pt x="247" y="557"/>
                </a:cubicBezTo>
                <a:cubicBezTo>
                  <a:pt x="227" y="530"/>
                  <a:pt x="228" y="541"/>
                  <a:pt x="191" y="501"/>
                </a:cubicBezTo>
                <a:cubicBezTo>
                  <a:pt x="154" y="461"/>
                  <a:pt x="46" y="380"/>
                  <a:pt x="23" y="317"/>
                </a:cubicBezTo>
                <a:cubicBezTo>
                  <a:pt x="0" y="254"/>
                  <a:pt x="16" y="176"/>
                  <a:pt x="55" y="125"/>
                </a:cubicBezTo>
                <a:cubicBezTo>
                  <a:pt x="94" y="74"/>
                  <a:pt x="122" y="26"/>
                  <a:pt x="255" y="13"/>
                </a:cubicBezTo>
                <a:cubicBezTo>
                  <a:pt x="388" y="0"/>
                  <a:pt x="755" y="41"/>
                  <a:pt x="855" y="45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52" name="Freeform 423"/>
          <p:cNvSpPr>
            <a:spLocks/>
          </p:cNvSpPr>
          <p:nvPr/>
        </p:nvSpPr>
        <p:spPr bwMode="auto">
          <a:xfrm>
            <a:off x="3505200" y="3324225"/>
            <a:ext cx="1273175" cy="979488"/>
          </a:xfrm>
          <a:custGeom>
            <a:avLst/>
            <a:gdLst>
              <a:gd name="T0" fmla="*/ 64738 w 885"/>
              <a:gd name="T1" fmla="*/ 979488 h 701"/>
              <a:gd name="T2" fmla="*/ 18702 w 885"/>
              <a:gd name="T3" fmla="*/ 409401 h 701"/>
              <a:gd name="T4" fmla="*/ 179827 w 885"/>
              <a:gd name="T5" fmla="*/ 85234 h 701"/>
              <a:gd name="T6" fmla="*/ 548113 w 885"/>
              <a:gd name="T7" fmla="*/ 6986 h 701"/>
              <a:gd name="T8" fmla="*/ 1273175 w 885"/>
              <a:gd name="T9" fmla="*/ 40521 h 7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5"/>
              <a:gd name="T16" fmla="*/ 0 h 701"/>
              <a:gd name="T17" fmla="*/ 885 w 885"/>
              <a:gd name="T18" fmla="*/ 701 h 7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5" h="701">
                <a:moveTo>
                  <a:pt x="45" y="701"/>
                </a:moveTo>
                <a:cubicBezTo>
                  <a:pt x="40" y="633"/>
                  <a:pt x="0" y="400"/>
                  <a:pt x="13" y="293"/>
                </a:cubicBezTo>
                <a:cubicBezTo>
                  <a:pt x="26" y="186"/>
                  <a:pt x="64" y="109"/>
                  <a:pt x="125" y="61"/>
                </a:cubicBezTo>
                <a:cubicBezTo>
                  <a:pt x="186" y="13"/>
                  <a:pt x="254" y="10"/>
                  <a:pt x="381" y="5"/>
                </a:cubicBezTo>
                <a:cubicBezTo>
                  <a:pt x="508" y="0"/>
                  <a:pt x="780" y="24"/>
                  <a:pt x="885" y="29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53" name="AutoShape 424"/>
          <p:cNvSpPr>
            <a:spLocks noChangeArrowheads="1"/>
          </p:cNvSpPr>
          <p:nvPr/>
        </p:nvSpPr>
        <p:spPr bwMode="auto">
          <a:xfrm>
            <a:off x="6030913" y="3327400"/>
            <a:ext cx="2487612" cy="681038"/>
          </a:xfrm>
          <a:prstGeom prst="wedgeRectCallout">
            <a:avLst>
              <a:gd name="adj1" fmla="val -47083"/>
              <a:gd name="adj2" fmla="val -220681"/>
            </a:avLst>
          </a:prstGeom>
          <a:solidFill>
            <a:srgbClr val="FFFFCC">
              <a:alpha val="50195"/>
            </a:srgbClr>
          </a:solidFill>
          <a:ln w="19050">
            <a:solidFill>
              <a:srgbClr val="33CC33"/>
            </a:solidFill>
            <a:miter lim="800000"/>
            <a:headEnd type="none" w="sm" len="sm"/>
            <a:tailEnd type="none" w="sm" len="sm"/>
          </a:ln>
        </p:spPr>
        <p:txBody>
          <a:bodyPr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6666"/>
                </a:solidFill>
              </a:rPr>
              <a:t>Access to Operational and Non-operational Data</a:t>
            </a:r>
          </a:p>
        </p:txBody>
      </p:sp>
      <p:sp>
        <p:nvSpPr>
          <p:cNvPr id="37954" name="Oval 425"/>
          <p:cNvSpPr>
            <a:spLocks noChangeArrowheads="1"/>
          </p:cNvSpPr>
          <p:nvPr/>
        </p:nvSpPr>
        <p:spPr bwMode="auto">
          <a:xfrm rot="-7745142">
            <a:off x="2872581" y="4372769"/>
            <a:ext cx="1611313" cy="122872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45865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B65D51C3-492E-4411-AEB0-0B7B984DF4BF}" type="slidenum">
              <a:rPr lang="en-US" altLang="nl-NL" sz="800" b="0">
                <a:solidFill>
                  <a:schemeClr val="tx2"/>
                </a:solidFill>
              </a:rPr>
              <a:pPr/>
              <a:t>23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38125"/>
            <a:ext cx="8466137" cy="915988"/>
          </a:xfrm>
        </p:spPr>
        <p:txBody>
          <a:bodyPr/>
          <a:lstStyle/>
          <a:p>
            <a:r>
              <a:rPr lang="en-US" altLang="en-US"/>
              <a:t>Why Have Multiple Data Paths?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114425"/>
            <a:ext cx="7820025" cy="4872038"/>
          </a:xfrm>
        </p:spPr>
        <p:txBody>
          <a:bodyPr/>
          <a:lstStyle/>
          <a:p>
            <a:pPr marL="317500" indent="-317500" defTabSz="831850"/>
            <a:r>
              <a:rPr lang="en-US" altLang="en-US" sz="2600"/>
              <a:t>Prevent “nuisance” alarms (alerts) </a:t>
            </a:r>
          </a:p>
          <a:p>
            <a:pPr marL="317500" indent="-317500" defTabSz="831850"/>
            <a:r>
              <a:rPr lang="en-US" altLang="en-US" sz="2600"/>
              <a:t>Avoid burdening SCADA facilities</a:t>
            </a:r>
          </a:p>
          <a:p>
            <a:pPr marL="317500" indent="-317500" defTabSz="831850"/>
            <a:r>
              <a:rPr lang="en-US" altLang="en-US" sz="2600"/>
              <a:t>Lack of SCADA support for file transfer and proprietary protocols</a:t>
            </a:r>
          </a:p>
          <a:p>
            <a:pPr marL="317500" indent="-317500" defTabSz="831850"/>
            <a:r>
              <a:rPr lang="en-US" altLang="en-US" sz="2600"/>
              <a:t>Some useful IED non-operational data items use formats that may not be supported by legacy SCADA protocols</a:t>
            </a:r>
          </a:p>
          <a:p>
            <a:pPr marL="317500" indent="-317500" defTabSz="831850"/>
            <a:r>
              <a:rPr lang="en-US" altLang="en-US" sz="2600"/>
              <a:t>Sheer volume of data (especially non-operational data)!</a:t>
            </a:r>
          </a:p>
        </p:txBody>
      </p:sp>
    </p:spTree>
    <p:extLst>
      <p:ext uri="{BB962C8B-B14F-4D97-AF65-F5344CB8AC3E}">
        <p14:creationId xmlns:p14="http://schemas.microsoft.com/office/powerpoint/2010/main" val="4283141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4FCAAD0E-E48E-4FF0-95D3-8CB7190E46E5}" type="slidenum">
              <a:rPr lang="en-US" altLang="nl-NL" sz="800" b="0">
                <a:solidFill>
                  <a:schemeClr val="tx2"/>
                </a:solidFill>
              </a:rPr>
              <a:pPr/>
              <a:t>24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90513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Acquisition of Operational Data Items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260475"/>
            <a:ext cx="2292350" cy="2757488"/>
          </a:xfrm>
        </p:spPr>
        <p:txBody>
          <a:bodyPr>
            <a:normAutofit fontScale="92500"/>
          </a:bodyPr>
          <a:lstStyle/>
          <a:p>
            <a:pPr marL="317500" indent="-317500" defTabSz="831850"/>
            <a:r>
              <a:rPr lang="en-US" altLang="en-US" sz="2200"/>
              <a:t>SCADA protocol like DNP3 can be used to access most “simple” IED data items</a:t>
            </a:r>
          </a:p>
          <a:p>
            <a:pPr marL="317500" indent="-317500" defTabSz="831850"/>
            <a:r>
              <a:rPr lang="en-US" altLang="en-US" sz="2200"/>
              <a:t>Data passed to SCADA supplier’s data warehouse (historian) </a:t>
            </a:r>
          </a:p>
          <a:p>
            <a:pPr marL="623888" lvl="1" indent="-304800" defTabSz="831850">
              <a:buFontTx/>
              <a:buNone/>
            </a:pPr>
            <a:endParaRPr lang="en-US" altLang="en-US" sz="1800"/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3086100" y="2341563"/>
            <a:ext cx="3732213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H="1">
            <a:off x="5961063" y="2306638"/>
            <a:ext cx="0" cy="714375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3" name="Group 6"/>
          <p:cNvGrpSpPr>
            <a:grpSpLocks/>
          </p:cNvGrpSpPr>
          <p:nvPr/>
        </p:nvGrpSpPr>
        <p:grpSpPr bwMode="auto">
          <a:xfrm>
            <a:off x="4365625" y="1096963"/>
            <a:ext cx="293688" cy="442912"/>
            <a:chOff x="3684" y="1425"/>
            <a:chExt cx="252" cy="470"/>
          </a:xfrm>
        </p:grpSpPr>
        <p:sp>
          <p:nvSpPr>
            <p:cNvPr id="40151" name="Freeform 7"/>
            <p:cNvSpPr>
              <a:spLocks/>
            </p:cNvSpPr>
            <p:nvPr/>
          </p:nvSpPr>
          <p:spPr bwMode="auto">
            <a:xfrm>
              <a:off x="3684" y="1425"/>
              <a:ext cx="252" cy="469"/>
            </a:xfrm>
            <a:custGeom>
              <a:avLst/>
              <a:gdLst>
                <a:gd name="T0" fmla="*/ 18 w 504"/>
                <a:gd name="T1" fmla="*/ 469 h 937"/>
                <a:gd name="T2" fmla="*/ 18 w 504"/>
                <a:gd name="T3" fmla="*/ 199 h 937"/>
                <a:gd name="T4" fmla="*/ 0 w 504"/>
                <a:gd name="T5" fmla="*/ 199 h 937"/>
                <a:gd name="T6" fmla="*/ 0 w 504"/>
                <a:gd name="T7" fmla="*/ 181 h 937"/>
                <a:gd name="T8" fmla="*/ 180 w 504"/>
                <a:gd name="T9" fmla="*/ 0 h 937"/>
                <a:gd name="T10" fmla="*/ 252 w 504"/>
                <a:gd name="T11" fmla="*/ 0 h 937"/>
                <a:gd name="T12" fmla="*/ 252 w 504"/>
                <a:gd name="T13" fmla="*/ 18 h 937"/>
                <a:gd name="T14" fmla="*/ 235 w 504"/>
                <a:gd name="T15" fmla="*/ 37 h 937"/>
                <a:gd name="T16" fmla="*/ 235 w 504"/>
                <a:gd name="T17" fmla="*/ 288 h 937"/>
                <a:gd name="T18" fmla="*/ 54 w 504"/>
                <a:gd name="T19" fmla="*/ 469 h 937"/>
                <a:gd name="T20" fmla="*/ 18 w 504"/>
                <a:gd name="T21" fmla="*/ 469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937"/>
                <a:gd name="T35" fmla="*/ 504 w 504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937">
                  <a:moveTo>
                    <a:pt x="35" y="937"/>
                  </a:moveTo>
                  <a:lnTo>
                    <a:pt x="35" y="397"/>
                  </a:lnTo>
                  <a:lnTo>
                    <a:pt x="0" y="397"/>
                  </a:lnTo>
                  <a:lnTo>
                    <a:pt x="0" y="361"/>
                  </a:lnTo>
                  <a:lnTo>
                    <a:pt x="360" y="0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9" y="73"/>
                  </a:lnTo>
                  <a:lnTo>
                    <a:pt x="469" y="576"/>
                  </a:lnTo>
                  <a:lnTo>
                    <a:pt x="108" y="937"/>
                  </a:lnTo>
                  <a:lnTo>
                    <a:pt x="35" y="937"/>
                  </a:lnTo>
                </a:path>
              </a:pathLst>
            </a:custGeom>
            <a:solidFill>
              <a:srgbClr val="CC3300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2" name="Freeform 8"/>
            <p:cNvSpPr>
              <a:spLocks/>
            </p:cNvSpPr>
            <p:nvPr/>
          </p:nvSpPr>
          <p:spPr bwMode="auto">
            <a:xfrm>
              <a:off x="3738" y="1445"/>
              <a:ext cx="181" cy="450"/>
            </a:xfrm>
            <a:custGeom>
              <a:avLst/>
              <a:gdLst>
                <a:gd name="T0" fmla="*/ 0 w 361"/>
                <a:gd name="T1" fmla="*/ 450 h 901"/>
                <a:gd name="T2" fmla="*/ 181 w 361"/>
                <a:gd name="T3" fmla="*/ 270 h 901"/>
                <a:gd name="T4" fmla="*/ 181 w 361"/>
                <a:gd name="T5" fmla="*/ 0 h 901"/>
                <a:gd name="T6" fmla="*/ 0 w 361"/>
                <a:gd name="T7" fmla="*/ 180 h 901"/>
                <a:gd name="T8" fmla="*/ 0 w 361"/>
                <a:gd name="T9" fmla="*/ 450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901"/>
                <a:gd name="T17" fmla="*/ 361 w 361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901">
                  <a:moveTo>
                    <a:pt x="0" y="901"/>
                  </a:moveTo>
                  <a:lnTo>
                    <a:pt x="361" y="540"/>
                  </a:lnTo>
                  <a:lnTo>
                    <a:pt x="361" y="0"/>
                  </a:lnTo>
                  <a:lnTo>
                    <a:pt x="0" y="361"/>
                  </a:lnTo>
                  <a:lnTo>
                    <a:pt x="0" y="90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3" name="Rectangle 9"/>
            <p:cNvSpPr>
              <a:spLocks noChangeArrowheads="1"/>
            </p:cNvSpPr>
            <p:nvPr/>
          </p:nvSpPr>
          <p:spPr bwMode="auto">
            <a:xfrm>
              <a:off x="3701" y="1666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154" name="Freeform 10"/>
            <p:cNvSpPr>
              <a:spLocks/>
            </p:cNvSpPr>
            <p:nvPr/>
          </p:nvSpPr>
          <p:spPr bwMode="auto">
            <a:xfrm>
              <a:off x="3737" y="1666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5" name="Freeform 11"/>
            <p:cNvSpPr>
              <a:spLocks/>
            </p:cNvSpPr>
            <p:nvPr/>
          </p:nvSpPr>
          <p:spPr bwMode="auto">
            <a:xfrm>
              <a:off x="3737" y="164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6" name="Freeform 12"/>
            <p:cNvSpPr>
              <a:spLocks/>
            </p:cNvSpPr>
            <p:nvPr/>
          </p:nvSpPr>
          <p:spPr bwMode="auto">
            <a:xfrm>
              <a:off x="3758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7" name="Freeform 13"/>
            <p:cNvSpPr>
              <a:spLocks/>
            </p:cNvSpPr>
            <p:nvPr/>
          </p:nvSpPr>
          <p:spPr bwMode="auto">
            <a:xfrm>
              <a:off x="378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8" name="Freeform 14"/>
            <p:cNvSpPr>
              <a:spLocks/>
            </p:cNvSpPr>
            <p:nvPr/>
          </p:nvSpPr>
          <p:spPr bwMode="auto">
            <a:xfrm>
              <a:off x="3803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59" name="Freeform 15"/>
            <p:cNvSpPr>
              <a:spLocks/>
            </p:cNvSpPr>
            <p:nvPr/>
          </p:nvSpPr>
          <p:spPr bwMode="auto">
            <a:xfrm>
              <a:off x="3826" y="1555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0" name="Freeform 16"/>
            <p:cNvSpPr>
              <a:spLocks/>
            </p:cNvSpPr>
            <p:nvPr/>
          </p:nvSpPr>
          <p:spPr bwMode="auto">
            <a:xfrm>
              <a:off x="3848" y="153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1" name="Freeform 17"/>
            <p:cNvSpPr>
              <a:spLocks/>
            </p:cNvSpPr>
            <p:nvPr/>
          </p:nvSpPr>
          <p:spPr bwMode="auto">
            <a:xfrm>
              <a:off x="3871" y="1510"/>
              <a:ext cx="26" cy="27"/>
            </a:xfrm>
            <a:custGeom>
              <a:avLst/>
              <a:gdLst>
                <a:gd name="T0" fmla="*/ 4 w 52"/>
                <a:gd name="T1" fmla="*/ 27 h 53"/>
                <a:gd name="T2" fmla="*/ 0 w 52"/>
                <a:gd name="T3" fmla="*/ 23 h 53"/>
                <a:gd name="T4" fmla="*/ 22 w 52"/>
                <a:gd name="T5" fmla="*/ 0 h 53"/>
                <a:gd name="T6" fmla="*/ 26 w 52"/>
                <a:gd name="T7" fmla="*/ 4 h 53"/>
                <a:gd name="T8" fmla="*/ 4 w 52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3"/>
                <a:gd name="T17" fmla="*/ 52 w 5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3">
                  <a:moveTo>
                    <a:pt x="8" y="53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2" name="Rectangle 18"/>
            <p:cNvSpPr>
              <a:spLocks noChangeArrowheads="1"/>
            </p:cNvSpPr>
            <p:nvPr/>
          </p:nvSpPr>
          <p:spPr bwMode="auto">
            <a:xfrm>
              <a:off x="3701" y="1711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163" name="Freeform 19"/>
            <p:cNvSpPr>
              <a:spLocks/>
            </p:cNvSpPr>
            <p:nvPr/>
          </p:nvSpPr>
          <p:spPr bwMode="auto">
            <a:xfrm>
              <a:off x="3737" y="1711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4" name="Freeform 20"/>
            <p:cNvSpPr>
              <a:spLocks/>
            </p:cNvSpPr>
            <p:nvPr/>
          </p:nvSpPr>
          <p:spPr bwMode="auto">
            <a:xfrm>
              <a:off x="3737" y="1690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3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5" name="Freeform 21"/>
            <p:cNvSpPr>
              <a:spLocks/>
            </p:cNvSpPr>
            <p:nvPr/>
          </p:nvSpPr>
          <p:spPr bwMode="auto">
            <a:xfrm>
              <a:off x="3758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6" name="Freeform 22"/>
            <p:cNvSpPr>
              <a:spLocks/>
            </p:cNvSpPr>
            <p:nvPr/>
          </p:nvSpPr>
          <p:spPr bwMode="auto">
            <a:xfrm>
              <a:off x="378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7" name="Freeform 23"/>
            <p:cNvSpPr>
              <a:spLocks/>
            </p:cNvSpPr>
            <p:nvPr/>
          </p:nvSpPr>
          <p:spPr bwMode="auto">
            <a:xfrm>
              <a:off x="3803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8" name="Freeform 24"/>
            <p:cNvSpPr>
              <a:spLocks/>
            </p:cNvSpPr>
            <p:nvPr/>
          </p:nvSpPr>
          <p:spPr bwMode="auto">
            <a:xfrm>
              <a:off x="3826" y="1600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69" name="Freeform 25"/>
            <p:cNvSpPr>
              <a:spLocks/>
            </p:cNvSpPr>
            <p:nvPr/>
          </p:nvSpPr>
          <p:spPr bwMode="auto">
            <a:xfrm>
              <a:off x="3848" y="1578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0" name="Freeform 26"/>
            <p:cNvSpPr>
              <a:spLocks/>
            </p:cNvSpPr>
            <p:nvPr/>
          </p:nvSpPr>
          <p:spPr bwMode="auto">
            <a:xfrm>
              <a:off x="3871" y="1555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1" name="Freeform 27"/>
            <p:cNvSpPr>
              <a:spLocks/>
            </p:cNvSpPr>
            <p:nvPr/>
          </p:nvSpPr>
          <p:spPr bwMode="auto">
            <a:xfrm>
              <a:off x="3894" y="153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2" name="Rectangle 28"/>
            <p:cNvSpPr>
              <a:spLocks noChangeArrowheads="1"/>
            </p:cNvSpPr>
            <p:nvPr/>
          </p:nvSpPr>
          <p:spPr bwMode="auto">
            <a:xfrm>
              <a:off x="3701" y="1757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173" name="Freeform 29"/>
            <p:cNvSpPr>
              <a:spLocks/>
            </p:cNvSpPr>
            <p:nvPr/>
          </p:nvSpPr>
          <p:spPr bwMode="auto">
            <a:xfrm>
              <a:off x="3737" y="1757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4" name="Freeform 30"/>
            <p:cNvSpPr>
              <a:spLocks/>
            </p:cNvSpPr>
            <p:nvPr/>
          </p:nvSpPr>
          <p:spPr bwMode="auto">
            <a:xfrm>
              <a:off x="3737" y="173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75" name="Freeform 31"/>
            <p:cNvSpPr>
              <a:spLocks/>
            </p:cNvSpPr>
            <p:nvPr/>
          </p:nvSpPr>
          <p:spPr bwMode="auto">
            <a:xfrm>
              <a:off x="3758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6" name="Freeform 32"/>
            <p:cNvSpPr>
              <a:spLocks/>
            </p:cNvSpPr>
            <p:nvPr/>
          </p:nvSpPr>
          <p:spPr bwMode="auto">
            <a:xfrm>
              <a:off x="378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7" name="Freeform 33"/>
            <p:cNvSpPr>
              <a:spLocks/>
            </p:cNvSpPr>
            <p:nvPr/>
          </p:nvSpPr>
          <p:spPr bwMode="auto">
            <a:xfrm>
              <a:off x="3803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4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8" name="Freeform 34"/>
            <p:cNvSpPr>
              <a:spLocks/>
            </p:cNvSpPr>
            <p:nvPr/>
          </p:nvSpPr>
          <p:spPr bwMode="auto">
            <a:xfrm>
              <a:off x="3826" y="164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3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79" name="Freeform 35"/>
            <p:cNvSpPr>
              <a:spLocks/>
            </p:cNvSpPr>
            <p:nvPr/>
          </p:nvSpPr>
          <p:spPr bwMode="auto">
            <a:xfrm>
              <a:off x="3848" y="162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0" name="Freeform 36"/>
            <p:cNvSpPr>
              <a:spLocks/>
            </p:cNvSpPr>
            <p:nvPr/>
          </p:nvSpPr>
          <p:spPr bwMode="auto">
            <a:xfrm>
              <a:off x="387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1" name="Freeform 37"/>
            <p:cNvSpPr>
              <a:spLocks/>
            </p:cNvSpPr>
            <p:nvPr/>
          </p:nvSpPr>
          <p:spPr bwMode="auto">
            <a:xfrm>
              <a:off x="3894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82" name="Rectangle 38"/>
            <p:cNvSpPr>
              <a:spLocks noChangeArrowheads="1"/>
            </p:cNvSpPr>
            <p:nvPr/>
          </p:nvSpPr>
          <p:spPr bwMode="auto">
            <a:xfrm>
              <a:off x="3701" y="1802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183" name="Freeform 39"/>
            <p:cNvSpPr>
              <a:spLocks/>
            </p:cNvSpPr>
            <p:nvPr/>
          </p:nvSpPr>
          <p:spPr bwMode="auto">
            <a:xfrm>
              <a:off x="3737" y="1802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4" name="Freeform 40"/>
            <p:cNvSpPr>
              <a:spLocks/>
            </p:cNvSpPr>
            <p:nvPr/>
          </p:nvSpPr>
          <p:spPr bwMode="auto">
            <a:xfrm>
              <a:off x="3737" y="1781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85" name="Freeform 41"/>
            <p:cNvSpPr>
              <a:spLocks/>
            </p:cNvSpPr>
            <p:nvPr/>
          </p:nvSpPr>
          <p:spPr bwMode="auto">
            <a:xfrm>
              <a:off x="3758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6" name="Freeform 42"/>
            <p:cNvSpPr>
              <a:spLocks/>
            </p:cNvSpPr>
            <p:nvPr/>
          </p:nvSpPr>
          <p:spPr bwMode="auto">
            <a:xfrm>
              <a:off x="3781" y="173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2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7" name="Freeform 43"/>
            <p:cNvSpPr>
              <a:spLocks/>
            </p:cNvSpPr>
            <p:nvPr/>
          </p:nvSpPr>
          <p:spPr bwMode="auto">
            <a:xfrm>
              <a:off x="3803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4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8" name="Freeform 44"/>
            <p:cNvSpPr>
              <a:spLocks/>
            </p:cNvSpPr>
            <p:nvPr/>
          </p:nvSpPr>
          <p:spPr bwMode="auto">
            <a:xfrm>
              <a:off x="3826" y="1690"/>
              <a:ext cx="26" cy="26"/>
            </a:xfrm>
            <a:custGeom>
              <a:avLst/>
              <a:gdLst>
                <a:gd name="T0" fmla="*/ 4 w 51"/>
                <a:gd name="T1" fmla="*/ 26 h 51"/>
                <a:gd name="T2" fmla="*/ 0 w 51"/>
                <a:gd name="T3" fmla="*/ 22 h 51"/>
                <a:gd name="T4" fmla="*/ 22 w 51"/>
                <a:gd name="T5" fmla="*/ 0 h 51"/>
                <a:gd name="T6" fmla="*/ 26 w 51"/>
                <a:gd name="T7" fmla="*/ 4 h 51"/>
                <a:gd name="T8" fmla="*/ 4 w 51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7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7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89" name="Freeform 45"/>
            <p:cNvSpPr>
              <a:spLocks/>
            </p:cNvSpPr>
            <p:nvPr/>
          </p:nvSpPr>
          <p:spPr bwMode="auto">
            <a:xfrm>
              <a:off x="3848" y="1667"/>
              <a:ext cx="27" cy="27"/>
            </a:xfrm>
            <a:custGeom>
              <a:avLst/>
              <a:gdLst>
                <a:gd name="T0" fmla="*/ 3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3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7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0" name="Freeform 46"/>
            <p:cNvSpPr>
              <a:spLocks/>
            </p:cNvSpPr>
            <p:nvPr/>
          </p:nvSpPr>
          <p:spPr bwMode="auto">
            <a:xfrm>
              <a:off x="387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1" name="Freeform 47"/>
            <p:cNvSpPr>
              <a:spLocks/>
            </p:cNvSpPr>
            <p:nvPr/>
          </p:nvSpPr>
          <p:spPr bwMode="auto">
            <a:xfrm>
              <a:off x="3894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92" name="Rectangle 48"/>
            <p:cNvSpPr>
              <a:spLocks noChangeArrowheads="1"/>
            </p:cNvSpPr>
            <p:nvPr/>
          </p:nvSpPr>
          <p:spPr bwMode="auto">
            <a:xfrm>
              <a:off x="3701" y="1847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193" name="Freeform 49"/>
            <p:cNvSpPr>
              <a:spLocks/>
            </p:cNvSpPr>
            <p:nvPr/>
          </p:nvSpPr>
          <p:spPr bwMode="auto">
            <a:xfrm>
              <a:off x="3737" y="1847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4" name="Freeform 50"/>
            <p:cNvSpPr>
              <a:spLocks/>
            </p:cNvSpPr>
            <p:nvPr/>
          </p:nvSpPr>
          <p:spPr bwMode="auto">
            <a:xfrm>
              <a:off x="3737" y="1826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5" name="Freeform 51"/>
            <p:cNvSpPr>
              <a:spLocks/>
            </p:cNvSpPr>
            <p:nvPr/>
          </p:nvSpPr>
          <p:spPr bwMode="auto">
            <a:xfrm>
              <a:off x="3758" y="1803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6" name="Freeform 52"/>
            <p:cNvSpPr>
              <a:spLocks/>
            </p:cNvSpPr>
            <p:nvPr/>
          </p:nvSpPr>
          <p:spPr bwMode="auto">
            <a:xfrm>
              <a:off x="3781" y="1781"/>
              <a:ext cx="26" cy="25"/>
            </a:xfrm>
            <a:custGeom>
              <a:avLst/>
              <a:gdLst>
                <a:gd name="T0" fmla="*/ 4 w 52"/>
                <a:gd name="T1" fmla="*/ 25 h 52"/>
                <a:gd name="T2" fmla="*/ 0 w 52"/>
                <a:gd name="T3" fmla="*/ 21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97" name="Freeform 53"/>
            <p:cNvSpPr>
              <a:spLocks/>
            </p:cNvSpPr>
            <p:nvPr/>
          </p:nvSpPr>
          <p:spPr bwMode="auto">
            <a:xfrm>
              <a:off x="3803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4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8" name="Freeform 54"/>
            <p:cNvSpPr>
              <a:spLocks/>
            </p:cNvSpPr>
            <p:nvPr/>
          </p:nvSpPr>
          <p:spPr bwMode="auto">
            <a:xfrm>
              <a:off x="3826" y="173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2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99" name="Freeform 55"/>
            <p:cNvSpPr>
              <a:spLocks/>
            </p:cNvSpPr>
            <p:nvPr/>
          </p:nvSpPr>
          <p:spPr bwMode="auto">
            <a:xfrm>
              <a:off x="3848" y="1712"/>
              <a:ext cx="27" cy="27"/>
            </a:xfrm>
            <a:custGeom>
              <a:avLst/>
              <a:gdLst>
                <a:gd name="T0" fmla="*/ 3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3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7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00" name="Freeform 56"/>
            <p:cNvSpPr>
              <a:spLocks/>
            </p:cNvSpPr>
            <p:nvPr/>
          </p:nvSpPr>
          <p:spPr bwMode="auto">
            <a:xfrm>
              <a:off x="387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01" name="Freeform 57"/>
            <p:cNvSpPr>
              <a:spLocks/>
            </p:cNvSpPr>
            <p:nvPr/>
          </p:nvSpPr>
          <p:spPr bwMode="auto">
            <a:xfrm>
              <a:off x="3894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02" name="Rectangle 58"/>
            <p:cNvSpPr>
              <a:spLocks noChangeArrowheads="1"/>
            </p:cNvSpPr>
            <p:nvPr/>
          </p:nvSpPr>
          <p:spPr bwMode="auto">
            <a:xfrm>
              <a:off x="375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3" name="Rectangle 59"/>
            <p:cNvSpPr>
              <a:spLocks noChangeArrowheads="1"/>
            </p:cNvSpPr>
            <p:nvPr/>
          </p:nvSpPr>
          <p:spPr bwMode="auto">
            <a:xfrm>
              <a:off x="375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4" name="Rectangle 60"/>
            <p:cNvSpPr>
              <a:spLocks noChangeArrowheads="1"/>
            </p:cNvSpPr>
            <p:nvPr/>
          </p:nvSpPr>
          <p:spPr bwMode="auto">
            <a:xfrm>
              <a:off x="3757" y="1782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5" name="Rectangle 61"/>
            <p:cNvSpPr>
              <a:spLocks noChangeArrowheads="1"/>
            </p:cNvSpPr>
            <p:nvPr/>
          </p:nvSpPr>
          <p:spPr bwMode="auto">
            <a:xfrm>
              <a:off x="3780" y="1805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6" name="Rectangle 62"/>
            <p:cNvSpPr>
              <a:spLocks noChangeArrowheads="1"/>
            </p:cNvSpPr>
            <p:nvPr/>
          </p:nvSpPr>
          <p:spPr bwMode="auto">
            <a:xfrm>
              <a:off x="3780" y="1625"/>
              <a:ext cx="6" cy="44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7" name="Rectangle 63"/>
            <p:cNvSpPr>
              <a:spLocks noChangeArrowheads="1"/>
            </p:cNvSpPr>
            <p:nvPr/>
          </p:nvSpPr>
          <p:spPr bwMode="auto">
            <a:xfrm>
              <a:off x="3783" y="171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8" name="Rectangle 64"/>
            <p:cNvSpPr>
              <a:spLocks noChangeArrowheads="1"/>
            </p:cNvSpPr>
            <p:nvPr/>
          </p:nvSpPr>
          <p:spPr bwMode="auto">
            <a:xfrm>
              <a:off x="3802" y="155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09" name="Rectangle 65"/>
            <p:cNvSpPr>
              <a:spLocks noChangeArrowheads="1"/>
            </p:cNvSpPr>
            <p:nvPr/>
          </p:nvSpPr>
          <p:spPr bwMode="auto">
            <a:xfrm>
              <a:off x="3802" y="164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0" name="Rectangle 66"/>
            <p:cNvSpPr>
              <a:spLocks noChangeArrowheads="1"/>
            </p:cNvSpPr>
            <p:nvPr/>
          </p:nvSpPr>
          <p:spPr bwMode="auto">
            <a:xfrm>
              <a:off x="3802" y="173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1" name="Rectangle 67"/>
            <p:cNvSpPr>
              <a:spLocks noChangeArrowheads="1"/>
            </p:cNvSpPr>
            <p:nvPr/>
          </p:nvSpPr>
          <p:spPr bwMode="auto">
            <a:xfrm>
              <a:off x="3825" y="1759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2" name="Rectangle 68"/>
            <p:cNvSpPr>
              <a:spLocks noChangeArrowheads="1"/>
            </p:cNvSpPr>
            <p:nvPr/>
          </p:nvSpPr>
          <p:spPr bwMode="auto">
            <a:xfrm>
              <a:off x="3825" y="1580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3" name="Rectangle 69"/>
            <p:cNvSpPr>
              <a:spLocks noChangeArrowheads="1"/>
            </p:cNvSpPr>
            <p:nvPr/>
          </p:nvSpPr>
          <p:spPr bwMode="auto">
            <a:xfrm>
              <a:off x="3825" y="1669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4" name="Rectangle 70"/>
            <p:cNvSpPr>
              <a:spLocks noChangeArrowheads="1"/>
            </p:cNvSpPr>
            <p:nvPr/>
          </p:nvSpPr>
          <p:spPr bwMode="auto">
            <a:xfrm>
              <a:off x="3847" y="151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5" name="Rectangle 71"/>
            <p:cNvSpPr>
              <a:spLocks noChangeArrowheads="1"/>
            </p:cNvSpPr>
            <p:nvPr/>
          </p:nvSpPr>
          <p:spPr bwMode="auto">
            <a:xfrm>
              <a:off x="384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6" name="Rectangle 72"/>
            <p:cNvSpPr>
              <a:spLocks noChangeArrowheads="1"/>
            </p:cNvSpPr>
            <p:nvPr/>
          </p:nvSpPr>
          <p:spPr bwMode="auto">
            <a:xfrm>
              <a:off x="384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7" name="Rectangle 73"/>
            <p:cNvSpPr>
              <a:spLocks noChangeArrowheads="1"/>
            </p:cNvSpPr>
            <p:nvPr/>
          </p:nvSpPr>
          <p:spPr bwMode="auto">
            <a:xfrm>
              <a:off x="3871" y="1714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8" name="Rectangle 74"/>
            <p:cNvSpPr>
              <a:spLocks noChangeArrowheads="1"/>
            </p:cNvSpPr>
            <p:nvPr/>
          </p:nvSpPr>
          <p:spPr bwMode="auto">
            <a:xfrm>
              <a:off x="3871" y="1535"/>
              <a:ext cx="5" cy="4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19" name="Rectangle 75"/>
            <p:cNvSpPr>
              <a:spLocks noChangeArrowheads="1"/>
            </p:cNvSpPr>
            <p:nvPr/>
          </p:nvSpPr>
          <p:spPr bwMode="auto">
            <a:xfrm>
              <a:off x="3871" y="1625"/>
              <a:ext cx="5" cy="44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0" name="Rectangle 76"/>
            <p:cNvSpPr>
              <a:spLocks noChangeArrowheads="1"/>
            </p:cNvSpPr>
            <p:nvPr/>
          </p:nvSpPr>
          <p:spPr bwMode="auto">
            <a:xfrm>
              <a:off x="3893" y="155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1" name="Rectangle 77"/>
            <p:cNvSpPr>
              <a:spLocks noChangeArrowheads="1"/>
            </p:cNvSpPr>
            <p:nvPr/>
          </p:nvSpPr>
          <p:spPr bwMode="auto">
            <a:xfrm>
              <a:off x="3893" y="164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2" name="Rectangle 78"/>
            <p:cNvSpPr>
              <a:spLocks noChangeArrowheads="1"/>
            </p:cNvSpPr>
            <p:nvPr/>
          </p:nvSpPr>
          <p:spPr bwMode="auto">
            <a:xfrm>
              <a:off x="3893" y="146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3" name="Freeform 79"/>
            <p:cNvSpPr>
              <a:spLocks/>
            </p:cNvSpPr>
            <p:nvPr/>
          </p:nvSpPr>
          <p:spPr bwMode="auto">
            <a:xfrm>
              <a:off x="3894" y="1488"/>
              <a:ext cx="27" cy="26"/>
            </a:xfrm>
            <a:custGeom>
              <a:avLst/>
              <a:gdLst>
                <a:gd name="T0" fmla="*/ 4 w 54"/>
                <a:gd name="T1" fmla="*/ 26 h 51"/>
                <a:gd name="T2" fmla="*/ 0 w 54"/>
                <a:gd name="T3" fmla="*/ 22 h 51"/>
                <a:gd name="T4" fmla="*/ 23 w 54"/>
                <a:gd name="T5" fmla="*/ 0 h 51"/>
                <a:gd name="T6" fmla="*/ 27 w 54"/>
                <a:gd name="T7" fmla="*/ 4 h 51"/>
                <a:gd name="T8" fmla="*/ 4 w 54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8" y="51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4" name="Rectangle 80"/>
            <p:cNvSpPr>
              <a:spLocks noChangeArrowheads="1"/>
            </p:cNvSpPr>
            <p:nvPr/>
          </p:nvSpPr>
          <p:spPr bwMode="auto">
            <a:xfrm>
              <a:off x="3701" y="1625"/>
              <a:ext cx="37" cy="27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5" name="Freeform 81"/>
            <p:cNvSpPr>
              <a:spLocks/>
            </p:cNvSpPr>
            <p:nvPr/>
          </p:nvSpPr>
          <p:spPr bwMode="auto">
            <a:xfrm>
              <a:off x="3756" y="1426"/>
              <a:ext cx="180" cy="199"/>
            </a:xfrm>
            <a:custGeom>
              <a:avLst/>
              <a:gdLst>
                <a:gd name="T0" fmla="*/ 0 w 360"/>
                <a:gd name="T1" fmla="*/ 199 h 397"/>
                <a:gd name="T2" fmla="*/ 180 w 360"/>
                <a:gd name="T3" fmla="*/ 18 h 397"/>
                <a:gd name="T4" fmla="*/ 180 w 360"/>
                <a:gd name="T5" fmla="*/ 0 h 397"/>
                <a:gd name="T6" fmla="*/ 0 w 360"/>
                <a:gd name="T7" fmla="*/ 181 h 397"/>
                <a:gd name="T8" fmla="*/ 0 w 360"/>
                <a:gd name="T9" fmla="*/ 199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97"/>
                <a:gd name="T17" fmla="*/ 360 w 360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97">
                  <a:moveTo>
                    <a:pt x="0" y="397"/>
                  </a:moveTo>
                  <a:lnTo>
                    <a:pt x="360" y="36"/>
                  </a:lnTo>
                  <a:lnTo>
                    <a:pt x="360" y="0"/>
                  </a:lnTo>
                  <a:lnTo>
                    <a:pt x="0" y="36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6" name="Rectangle 82"/>
            <p:cNvSpPr>
              <a:spLocks noChangeArrowheads="1"/>
            </p:cNvSpPr>
            <p:nvPr/>
          </p:nvSpPr>
          <p:spPr bwMode="auto">
            <a:xfrm>
              <a:off x="3684" y="1607"/>
              <a:ext cx="72" cy="18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7" name="Freeform 83"/>
            <p:cNvSpPr>
              <a:spLocks/>
            </p:cNvSpPr>
            <p:nvPr/>
          </p:nvSpPr>
          <p:spPr bwMode="auto">
            <a:xfrm>
              <a:off x="3684" y="1426"/>
              <a:ext cx="252" cy="181"/>
            </a:xfrm>
            <a:custGeom>
              <a:avLst/>
              <a:gdLst>
                <a:gd name="T0" fmla="*/ 0 w 504"/>
                <a:gd name="T1" fmla="*/ 181 h 361"/>
                <a:gd name="T2" fmla="*/ 180 w 504"/>
                <a:gd name="T3" fmla="*/ 0 h 361"/>
                <a:gd name="T4" fmla="*/ 252 w 504"/>
                <a:gd name="T5" fmla="*/ 0 h 361"/>
                <a:gd name="T6" fmla="*/ 72 w 504"/>
                <a:gd name="T7" fmla="*/ 181 h 361"/>
                <a:gd name="T8" fmla="*/ 0 w 504"/>
                <a:gd name="T9" fmla="*/ 181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61"/>
                <a:gd name="T17" fmla="*/ 504 w 504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61">
                  <a:moveTo>
                    <a:pt x="0" y="361"/>
                  </a:moveTo>
                  <a:lnTo>
                    <a:pt x="360" y="0"/>
                  </a:lnTo>
                  <a:lnTo>
                    <a:pt x="504" y="0"/>
                  </a:lnTo>
                  <a:lnTo>
                    <a:pt x="144" y="361"/>
                  </a:lnTo>
                  <a:lnTo>
                    <a:pt x="0" y="36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28" name="Rectangle 84"/>
            <p:cNvSpPr>
              <a:spLocks noChangeArrowheads="1"/>
            </p:cNvSpPr>
            <p:nvPr/>
          </p:nvSpPr>
          <p:spPr bwMode="auto">
            <a:xfrm>
              <a:off x="3701" y="1666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29" name="Rectangle 85"/>
            <p:cNvSpPr>
              <a:spLocks noChangeArrowheads="1"/>
            </p:cNvSpPr>
            <p:nvPr/>
          </p:nvSpPr>
          <p:spPr bwMode="auto">
            <a:xfrm>
              <a:off x="3701" y="1711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30" name="Rectangle 86"/>
            <p:cNvSpPr>
              <a:spLocks noChangeArrowheads="1"/>
            </p:cNvSpPr>
            <p:nvPr/>
          </p:nvSpPr>
          <p:spPr bwMode="auto">
            <a:xfrm>
              <a:off x="3701" y="1757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31" name="Rectangle 87"/>
            <p:cNvSpPr>
              <a:spLocks noChangeArrowheads="1"/>
            </p:cNvSpPr>
            <p:nvPr/>
          </p:nvSpPr>
          <p:spPr bwMode="auto">
            <a:xfrm>
              <a:off x="3701" y="1802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232" name="Rectangle 88"/>
            <p:cNvSpPr>
              <a:spLocks noChangeArrowheads="1"/>
            </p:cNvSpPr>
            <p:nvPr/>
          </p:nvSpPr>
          <p:spPr bwMode="auto">
            <a:xfrm>
              <a:off x="3701" y="1847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39944" name="Line 89"/>
          <p:cNvSpPr>
            <a:spLocks noChangeShapeType="1"/>
          </p:cNvSpPr>
          <p:nvPr/>
        </p:nvSpPr>
        <p:spPr bwMode="auto">
          <a:xfrm flipV="1">
            <a:off x="3927475" y="1385888"/>
            <a:ext cx="0" cy="312737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90"/>
          <p:cNvSpPr>
            <a:spLocks noChangeShapeType="1"/>
          </p:cNvSpPr>
          <p:nvPr/>
        </p:nvSpPr>
        <p:spPr bwMode="auto">
          <a:xfrm>
            <a:off x="3921125" y="1385888"/>
            <a:ext cx="461963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91"/>
          <p:cNvSpPr>
            <a:spLocks noChangeShapeType="1"/>
          </p:cNvSpPr>
          <p:nvPr/>
        </p:nvSpPr>
        <p:spPr bwMode="auto">
          <a:xfrm>
            <a:off x="4595813" y="1368425"/>
            <a:ext cx="1643062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0412" name="Rectangle 92"/>
          <p:cNvSpPr>
            <a:spLocks noChangeArrowheads="1"/>
          </p:cNvSpPr>
          <p:nvPr/>
        </p:nvSpPr>
        <p:spPr bwMode="auto">
          <a:xfrm>
            <a:off x="3200400" y="1649413"/>
            <a:ext cx="1462088" cy="474662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1800">
                <a:latin typeface="Arial" charset="0"/>
              </a:rPr>
              <a:t>SCADA</a:t>
            </a:r>
          </a:p>
        </p:txBody>
      </p:sp>
      <p:sp>
        <p:nvSpPr>
          <p:cNvPr id="1080413" name="Rectangle 93"/>
          <p:cNvSpPr>
            <a:spLocks noChangeArrowheads="1"/>
          </p:cNvSpPr>
          <p:nvPr/>
        </p:nvSpPr>
        <p:spPr bwMode="auto">
          <a:xfrm>
            <a:off x="4792663" y="1630363"/>
            <a:ext cx="898525" cy="334962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900">
                <a:latin typeface="Arial" charset="0"/>
              </a:rPr>
              <a:t>SCADA</a:t>
            </a:r>
          </a:p>
          <a:p>
            <a:pPr defTabSz="681038">
              <a:defRPr/>
            </a:pPr>
            <a:r>
              <a:rPr lang="en-US" sz="900">
                <a:latin typeface="Arial" charset="0"/>
              </a:rPr>
              <a:t>Data Warehouse</a:t>
            </a:r>
          </a:p>
        </p:txBody>
      </p:sp>
      <p:sp>
        <p:nvSpPr>
          <p:cNvPr id="39949" name="Line 94"/>
          <p:cNvSpPr>
            <a:spLocks noChangeShapeType="1"/>
          </p:cNvSpPr>
          <p:nvPr/>
        </p:nvSpPr>
        <p:spPr bwMode="auto">
          <a:xfrm>
            <a:off x="5207000" y="1363663"/>
            <a:ext cx="6350" cy="26352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Cloud"/>
          <p:cNvSpPr>
            <a:spLocks noChangeAspect="1" noEditPoints="1" noChangeArrowheads="1"/>
          </p:cNvSpPr>
          <p:nvPr/>
        </p:nvSpPr>
        <p:spPr bwMode="auto">
          <a:xfrm rot="-5400000">
            <a:off x="5519738" y="2259012"/>
            <a:ext cx="769938" cy="1268413"/>
          </a:xfrm>
          <a:custGeom>
            <a:avLst/>
            <a:gdLst>
              <a:gd name="T0" fmla="*/ 85121 w 21600"/>
              <a:gd name="T1" fmla="*/ 37242427 h 21600"/>
              <a:gd name="T2" fmla="*/ 13722326 w 21600"/>
              <a:gd name="T3" fmla="*/ 74405461 h 21600"/>
              <a:gd name="T4" fmla="*/ 27421769 w 21600"/>
              <a:gd name="T5" fmla="*/ 37242427 h 21600"/>
              <a:gd name="T6" fmla="*/ 13722326 w 21600"/>
              <a:gd name="T7" fmla="*/ 42587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lIns="81814" tIns="40907" rIns="81814" bIns="40907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Secure</a:t>
            </a:r>
          </a:p>
          <a:p>
            <a:r>
              <a:rPr lang="en-US" altLang="en-US" sz="1000"/>
              <a:t>Network</a:t>
            </a:r>
          </a:p>
        </p:txBody>
      </p:sp>
      <p:grpSp>
        <p:nvGrpSpPr>
          <p:cNvPr id="39951" name="Group 96"/>
          <p:cNvGrpSpPr>
            <a:grpSpLocks/>
          </p:cNvGrpSpPr>
          <p:nvPr/>
        </p:nvGrpSpPr>
        <p:grpSpPr bwMode="auto">
          <a:xfrm>
            <a:off x="3268663" y="2317750"/>
            <a:ext cx="1905000" cy="711200"/>
            <a:chOff x="1910" y="1792"/>
            <a:chExt cx="1323" cy="510"/>
          </a:xfrm>
        </p:grpSpPr>
        <p:sp>
          <p:nvSpPr>
            <p:cNvPr id="40144" name="Line 97"/>
            <p:cNvSpPr>
              <a:spLocks noChangeShapeType="1"/>
            </p:cNvSpPr>
            <p:nvPr/>
          </p:nvSpPr>
          <p:spPr bwMode="auto">
            <a:xfrm>
              <a:off x="2104" y="1792"/>
              <a:ext cx="0" cy="8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5" name="Line 98"/>
            <p:cNvSpPr>
              <a:spLocks noChangeShapeType="1"/>
            </p:cNvSpPr>
            <p:nvPr/>
          </p:nvSpPr>
          <p:spPr bwMode="auto">
            <a:xfrm>
              <a:off x="2520" y="1792"/>
              <a:ext cx="0" cy="9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6" name="Line 99"/>
            <p:cNvSpPr>
              <a:spLocks noChangeShapeType="1"/>
            </p:cNvSpPr>
            <p:nvPr/>
          </p:nvSpPr>
          <p:spPr bwMode="auto">
            <a:xfrm>
              <a:off x="3004" y="1804"/>
              <a:ext cx="0" cy="9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7" name="Text Box 100"/>
            <p:cNvSpPr txBox="1">
              <a:spLocks noChangeArrowheads="1"/>
            </p:cNvSpPr>
            <p:nvPr/>
          </p:nvSpPr>
          <p:spPr bwMode="auto">
            <a:xfrm>
              <a:off x="2061" y="2145"/>
              <a:ext cx="92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EMS/DMS Dispatchers</a:t>
              </a:r>
            </a:p>
          </p:txBody>
        </p:sp>
        <p:pic>
          <p:nvPicPr>
            <p:cNvPr id="40148" name="Picture 1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0149" name="Picture 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0150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1867"/>
              <a:ext cx="39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39952" name="Oval 104"/>
          <p:cNvSpPr>
            <a:spLocks noChangeArrowheads="1"/>
          </p:cNvSpPr>
          <p:nvPr/>
        </p:nvSpPr>
        <p:spPr bwMode="auto">
          <a:xfrm>
            <a:off x="5380038" y="3300413"/>
            <a:ext cx="1058862" cy="369887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39953" name="AutoShape 105"/>
          <p:cNvSpPr>
            <a:spLocks noChangeArrowheads="1"/>
          </p:cNvSpPr>
          <p:nvPr/>
        </p:nvSpPr>
        <p:spPr bwMode="auto">
          <a:xfrm>
            <a:off x="6954838" y="1025525"/>
            <a:ext cx="1922462" cy="992188"/>
          </a:xfrm>
          <a:prstGeom prst="wedgeRectCallout">
            <a:avLst>
              <a:gd name="adj1" fmla="val -78852"/>
              <a:gd name="adj2" fmla="val 196778"/>
            </a:avLst>
          </a:prstGeom>
          <a:solidFill>
            <a:srgbClr val="FFFFCC">
              <a:alpha val="50195"/>
            </a:srgbClr>
          </a:solidFill>
          <a:ln w="19050">
            <a:solidFill>
              <a:srgbClr val="33CC33"/>
            </a:solidFill>
            <a:miter lim="800000"/>
            <a:headEnd type="none" w="sm" len="sm"/>
            <a:tailEnd type="none" w="sm" len="sm"/>
          </a:ln>
        </p:spPr>
        <p:txBody>
          <a:bodyPr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u="sng">
                <a:solidFill>
                  <a:srgbClr val="006666"/>
                </a:solidFill>
              </a:rPr>
              <a:t>Operational Data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6666"/>
                </a:solidFill>
              </a:rPr>
              <a:t> Real-time Telemetry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6666"/>
                </a:solidFill>
              </a:rPr>
              <a:t> Alarms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6666"/>
                </a:solidFill>
              </a:rPr>
              <a:t> Events </a:t>
            </a:r>
          </a:p>
          <a:p>
            <a:pPr>
              <a:buFontTx/>
              <a:buChar char="•"/>
            </a:pPr>
            <a:r>
              <a:rPr lang="en-US" altLang="en-US" sz="1200">
                <a:solidFill>
                  <a:srgbClr val="006666"/>
                </a:solidFill>
              </a:rPr>
              <a:t> SOE Data</a:t>
            </a:r>
          </a:p>
        </p:txBody>
      </p:sp>
      <p:sp>
        <p:nvSpPr>
          <p:cNvPr id="39954" name="Freeform 106"/>
          <p:cNvSpPr>
            <a:spLocks/>
          </p:cNvSpPr>
          <p:nvPr/>
        </p:nvSpPr>
        <p:spPr bwMode="auto">
          <a:xfrm>
            <a:off x="3614738" y="1346200"/>
            <a:ext cx="2070100" cy="1339850"/>
          </a:xfrm>
          <a:custGeom>
            <a:avLst/>
            <a:gdLst>
              <a:gd name="T0" fmla="*/ 2070100 w 1437"/>
              <a:gd name="T1" fmla="*/ 1339850 h 960"/>
              <a:gd name="T2" fmla="*/ 1747412 w 1437"/>
              <a:gd name="T3" fmla="*/ 982557 h 960"/>
              <a:gd name="T4" fmla="*/ 652578 w 1437"/>
              <a:gd name="T5" fmla="*/ 926730 h 960"/>
              <a:gd name="T6" fmla="*/ 180071 w 1437"/>
              <a:gd name="T7" fmla="*/ 759248 h 960"/>
              <a:gd name="T8" fmla="*/ 18727 w 1437"/>
              <a:gd name="T9" fmla="*/ 468948 h 960"/>
              <a:gd name="T10" fmla="*/ 64826 w 1437"/>
              <a:gd name="T11" fmla="*/ 212143 h 960"/>
              <a:gd name="T12" fmla="*/ 364464 w 1437"/>
              <a:gd name="T13" fmla="*/ 33496 h 960"/>
              <a:gd name="T14" fmla="*/ 710201 w 1437"/>
              <a:gd name="T15" fmla="*/ 11165 h 960"/>
              <a:gd name="T16" fmla="*/ 1159659 w 1437"/>
              <a:gd name="T17" fmla="*/ 66993 h 960"/>
              <a:gd name="T18" fmla="*/ 1390151 w 1437"/>
              <a:gd name="T19" fmla="*/ 267970 h 9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7"/>
              <a:gd name="T31" fmla="*/ 0 h 960"/>
              <a:gd name="T32" fmla="*/ 1437 w 1437"/>
              <a:gd name="T33" fmla="*/ 960 h 9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7" h="960">
                <a:moveTo>
                  <a:pt x="1437" y="960"/>
                </a:moveTo>
                <a:cubicBezTo>
                  <a:pt x="1432" y="860"/>
                  <a:pt x="1377" y="753"/>
                  <a:pt x="1213" y="704"/>
                </a:cubicBezTo>
                <a:cubicBezTo>
                  <a:pt x="1049" y="655"/>
                  <a:pt x="634" y="691"/>
                  <a:pt x="453" y="664"/>
                </a:cubicBezTo>
                <a:cubicBezTo>
                  <a:pt x="272" y="637"/>
                  <a:pt x="198" y="599"/>
                  <a:pt x="125" y="544"/>
                </a:cubicBezTo>
                <a:cubicBezTo>
                  <a:pt x="52" y="489"/>
                  <a:pt x="26" y="401"/>
                  <a:pt x="13" y="336"/>
                </a:cubicBezTo>
                <a:cubicBezTo>
                  <a:pt x="0" y="271"/>
                  <a:pt x="5" y="204"/>
                  <a:pt x="45" y="152"/>
                </a:cubicBezTo>
                <a:cubicBezTo>
                  <a:pt x="85" y="100"/>
                  <a:pt x="178" y="48"/>
                  <a:pt x="253" y="24"/>
                </a:cubicBezTo>
                <a:cubicBezTo>
                  <a:pt x="328" y="0"/>
                  <a:pt x="401" y="4"/>
                  <a:pt x="493" y="8"/>
                </a:cubicBezTo>
                <a:cubicBezTo>
                  <a:pt x="585" y="12"/>
                  <a:pt x="726" y="17"/>
                  <a:pt x="805" y="48"/>
                </a:cubicBezTo>
                <a:cubicBezTo>
                  <a:pt x="884" y="79"/>
                  <a:pt x="932" y="162"/>
                  <a:pt x="965" y="192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Rectangle 107"/>
          <p:cNvSpPr>
            <a:spLocks noChangeArrowheads="1"/>
          </p:cNvSpPr>
          <p:nvPr/>
        </p:nvSpPr>
        <p:spPr bwMode="auto">
          <a:xfrm>
            <a:off x="3646488" y="3740150"/>
            <a:ext cx="4878387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39956" name="Rectangle 108"/>
          <p:cNvSpPr>
            <a:spLocks noChangeArrowheads="1"/>
          </p:cNvSpPr>
          <p:nvPr/>
        </p:nvSpPr>
        <p:spPr bwMode="auto">
          <a:xfrm>
            <a:off x="3162300" y="3817938"/>
            <a:ext cx="4857750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39957" name="Rectangle 109"/>
          <p:cNvSpPr>
            <a:spLocks noChangeArrowheads="1"/>
          </p:cNvSpPr>
          <p:nvPr/>
        </p:nvSpPr>
        <p:spPr bwMode="auto">
          <a:xfrm>
            <a:off x="2949575" y="3910013"/>
            <a:ext cx="4749800" cy="16160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000"/>
          </a:p>
          <a:p>
            <a:endParaRPr lang="en-US" altLang="en-US" sz="1000"/>
          </a:p>
          <a:p>
            <a:r>
              <a:rPr lang="en-US" altLang="en-US" sz="1000"/>
              <a:t>Substation</a:t>
            </a:r>
          </a:p>
        </p:txBody>
      </p:sp>
      <p:sp>
        <p:nvSpPr>
          <p:cNvPr id="39958" name="Text Box 110"/>
          <p:cNvSpPr txBox="1">
            <a:spLocks noChangeArrowheads="1"/>
          </p:cNvSpPr>
          <p:nvPr/>
        </p:nvSpPr>
        <p:spPr bwMode="auto">
          <a:xfrm>
            <a:off x="3159125" y="4197350"/>
            <a:ext cx="1147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User Interface PC; Configuration, Monitoring, &amp; Maintenance</a:t>
            </a:r>
          </a:p>
        </p:txBody>
      </p:sp>
      <p:pic>
        <p:nvPicPr>
          <p:cNvPr id="39959" name="Picture 111" descr="h1120-sm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875088"/>
            <a:ext cx="3603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112" descr="Orion5r 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4310063"/>
            <a:ext cx="909637" cy="1651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61" name="Text Box 113"/>
          <p:cNvSpPr txBox="1">
            <a:spLocks noChangeArrowheads="1"/>
          </p:cNvSpPr>
          <p:nvPr/>
        </p:nvSpPr>
        <p:spPr bwMode="auto">
          <a:xfrm>
            <a:off x="6183313" y="4210050"/>
            <a:ext cx="1343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Data Concentrator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sp>
        <p:nvSpPr>
          <p:cNvPr id="39962" name="Text Box 114"/>
          <p:cNvSpPr txBox="1">
            <a:spLocks noChangeArrowheads="1"/>
          </p:cNvSpPr>
          <p:nvPr/>
        </p:nvSpPr>
        <p:spPr bwMode="auto">
          <a:xfrm>
            <a:off x="5954713" y="5018088"/>
            <a:ext cx="8493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Relay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IEDs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pic>
        <p:nvPicPr>
          <p:cNvPr id="39963" name="Picture 115" descr="bitronics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746625"/>
            <a:ext cx="258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4" name="Text Box 116"/>
          <p:cNvSpPr txBox="1">
            <a:spLocks noChangeArrowheads="1"/>
          </p:cNvSpPr>
          <p:nvPr/>
        </p:nvSpPr>
        <p:spPr bwMode="auto">
          <a:xfrm>
            <a:off x="6429375" y="4967288"/>
            <a:ext cx="1138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Revenue</a:t>
            </a:r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 </a:t>
            </a:r>
          </a:p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Meter</a:t>
            </a:r>
          </a:p>
          <a:p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39965" name="Group 117"/>
          <p:cNvGrpSpPr>
            <a:grpSpLocks/>
          </p:cNvGrpSpPr>
          <p:nvPr/>
        </p:nvGrpSpPr>
        <p:grpSpPr bwMode="auto">
          <a:xfrm>
            <a:off x="4819650" y="4891088"/>
            <a:ext cx="465138" cy="247650"/>
            <a:chOff x="1925" y="3553"/>
            <a:chExt cx="451" cy="301"/>
          </a:xfrm>
        </p:grpSpPr>
        <p:pic>
          <p:nvPicPr>
            <p:cNvPr id="40074" name="Picture 118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3553"/>
              <a:ext cx="9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75" name="Picture 119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3553"/>
              <a:ext cx="9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076" name="Group 120"/>
            <p:cNvGrpSpPr>
              <a:grpSpLocks/>
            </p:cNvGrpSpPr>
            <p:nvPr/>
          </p:nvGrpSpPr>
          <p:grpSpPr bwMode="auto">
            <a:xfrm>
              <a:off x="2106" y="3553"/>
              <a:ext cx="93" cy="301"/>
              <a:chOff x="2106" y="3553"/>
              <a:chExt cx="93" cy="301"/>
            </a:xfrm>
          </p:grpSpPr>
          <p:pic>
            <p:nvPicPr>
              <p:cNvPr id="40142" name="Picture 12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3553"/>
                <a:ext cx="93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143" name="Rectangle 122"/>
              <p:cNvSpPr>
                <a:spLocks noChangeArrowheads="1"/>
              </p:cNvSpPr>
              <p:nvPr/>
            </p:nvSpPr>
            <p:spPr bwMode="auto">
              <a:xfrm>
                <a:off x="2116" y="3564"/>
                <a:ext cx="72" cy="19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40077" name="Rectangle 123"/>
            <p:cNvSpPr>
              <a:spLocks noChangeArrowheads="1"/>
            </p:cNvSpPr>
            <p:nvPr/>
          </p:nvSpPr>
          <p:spPr bwMode="auto">
            <a:xfrm>
              <a:off x="1925" y="3557"/>
              <a:ext cx="176" cy="29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78" name="Rectangle 124"/>
            <p:cNvSpPr>
              <a:spLocks noChangeArrowheads="1"/>
            </p:cNvSpPr>
            <p:nvPr/>
          </p:nvSpPr>
          <p:spPr bwMode="auto">
            <a:xfrm>
              <a:off x="1939" y="3563"/>
              <a:ext cx="164" cy="27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40079" name="Group 125"/>
            <p:cNvGrpSpPr>
              <a:grpSpLocks/>
            </p:cNvGrpSpPr>
            <p:nvPr/>
          </p:nvGrpSpPr>
          <p:grpSpPr bwMode="auto">
            <a:xfrm>
              <a:off x="1939" y="3775"/>
              <a:ext cx="6" cy="57"/>
              <a:chOff x="1939" y="3775"/>
              <a:chExt cx="6" cy="57"/>
            </a:xfrm>
          </p:grpSpPr>
          <p:grpSp>
            <p:nvGrpSpPr>
              <p:cNvPr id="40133" name="Group 126"/>
              <p:cNvGrpSpPr>
                <a:grpSpLocks/>
              </p:cNvGrpSpPr>
              <p:nvPr/>
            </p:nvGrpSpPr>
            <p:grpSpPr bwMode="auto">
              <a:xfrm>
                <a:off x="1939" y="3775"/>
                <a:ext cx="6" cy="9"/>
                <a:chOff x="1939" y="3775"/>
                <a:chExt cx="6" cy="9"/>
              </a:xfrm>
            </p:grpSpPr>
            <p:sp>
              <p:nvSpPr>
                <p:cNvPr id="40140" name="Oval 127"/>
                <p:cNvSpPr>
                  <a:spLocks noChangeArrowheads="1"/>
                </p:cNvSpPr>
                <p:nvPr/>
              </p:nvSpPr>
              <p:spPr bwMode="auto">
                <a:xfrm>
                  <a:off x="1939" y="3775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41" name="Line 128"/>
                <p:cNvSpPr>
                  <a:spLocks noChangeShapeType="1"/>
                </p:cNvSpPr>
                <p:nvPr/>
              </p:nvSpPr>
              <p:spPr bwMode="auto">
                <a:xfrm>
                  <a:off x="1939" y="3775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34" name="Group 129"/>
              <p:cNvGrpSpPr>
                <a:grpSpLocks/>
              </p:cNvGrpSpPr>
              <p:nvPr/>
            </p:nvGrpSpPr>
            <p:grpSpPr bwMode="auto">
              <a:xfrm>
                <a:off x="1939" y="3798"/>
                <a:ext cx="6" cy="9"/>
                <a:chOff x="1939" y="3798"/>
                <a:chExt cx="6" cy="9"/>
              </a:xfrm>
            </p:grpSpPr>
            <p:sp>
              <p:nvSpPr>
                <p:cNvPr id="40138" name="Oval 130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39" name="Line 131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135" name="Group 132"/>
              <p:cNvGrpSpPr>
                <a:grpSpLocks/>
              </p:cNvGrpSpPr>
              <p:nvPr/>
            </p:nvGrpSpPr>
            <p:grpSpPr bwMode="auto">
              <a:xfrm>
                <a:off x="1939" y="3822"/>
                <a:ext cx="6" cy="10"/>
                <a:chOff x="1939" y="3822"/>
                <a:chExt cx="6" cy="10"/>
              </a:xfrm>
            </p:grpSpPr>
            <p:sp>
              <p:nvSpPr>
                <p:cNvPr id="40136" name="Oval 133"/>
                <p:cNvSpPr>
                  <a:spLocks noChangeArrowheads="1"/>
                </p:cNvSpPr>
                <p:nvPr/>
              </p:nvSpPr>
              <p:spPr bwMode="auto">
                <a:xfrm>
                  <a:off x="1939" y="3822"/>
                  <a:ext cx="6" cy="10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37" name="Line 134"/>
                <p:cNvSpPr>
                  <a:spLocks noChangeShapeType="1"/>
                </p:cNvSpPr>
                <p:nvPr/>
              </p:nvSpPr>
              <p:spPr bwMode="auto">
                <a:xfrm>
                  <a:off x="1939" y="3822"/>
                  <a:ext cx="5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080" name="Rectangle 135"/>
            <p:cNvSpPr>
              <a:spLocks noChangeArrowheads="1"/>
            </p:cNvSpPr>
            <p:nvPr/>
          </p:nvSpPr>
          <p:spPr bwMode="auto">
            <a:xfrm>
              <a:off x="2062" y="3587"/>
              <a:ext cx="1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40081" name="Group 136"/>
            <p:cNvGrpSpPr>
              <a:grpSpLocks/>
            </p:cNvGrpSpPr>
            <p:nvPr/>
          </p:nvGrpSpPr>
          <p:grpSpPr bwMode="auto">
            <a:xfrm>
              <a:off x="2053" y="3777"/>
              <a:ext cx="5" cy="52"/>
              <a:chOff x="2053" y="3777"/>
              <a:chExt cx="5" cy="52"/>
            </a:xfrm>
          </p:grpSpPr>
          <p:sp>
            <p:nvSpPr>
              <p:cNvPr id="40128" name="Oval 137"/>
              <p:cNvSpPr>
                <a:spLocks noChangeArrowheads="1"/>
              </p:cNvSpPr>
              <p:nvPr/>
            </p:nvSpPr>
            <p:spPr bwMode="auto">
              <a:xfrm>
                <a:off x="2053" y="3822"/>
                <a:ext cx="4" cy="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129" name="Oval 138"/>
              <p:cNvSpPr>
                <a:spLocks noChangeArrowheads="1"/>
              </p:cNvSpPr>
              <p:nvPr/>
            </p:nvSpPr>
            <p:spPr bwMode="auto">
              <a:xfrm>
                <a:off x="2053" y="3788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130" name="Oval 139"/>
              <p:cNvSpPr>
                <a:spLocks noChangeArrowheads="1"/>
              </p:cNvSpPr>
              <p:nvPr/>
            </p:nvSpPr>
            <p:spPr bwMode="auto">
              <a:xfrm>
                <a:off x="2053" y="3800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131" name="Oval 140"/>
              <p:cNvSpPr>
                <a:spLocks noChangeArrowheads="1"/>
              </p:cNvSpPr>
              <p:nvPr/>
            </p:nvSpPr>
            <p:spPr bwMode="auto">
              <a:xfrm>
                <a:off x="2053" y="3813"/>
                <a:ext cx="4" cy="5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132" name="Oval 141"/>
              <p:cNvSpPr>
                <a:spLocks noChangeArrowheads="1"/>
              </p:cNvSpPr>
              <p:nvPr/>
            </p:nvSpPr>
            <p:spPr bwMode="auto">
              <a:xfrm>
                <a:off x="2053" y="3777"/>
                <a:ext cx="5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40082" name="Rectangle 142"/>
            <p:cNvSpPr>
              <a:spLocks noChangeArrowheads="1"/>
            </p:cNvSpPr>
            <p:nvPr/>
          </p:nvSpPr>
          <p:spPr bwMode="auto">
            <a:xfrm>
              <a:off x="2013" y="3593"/>
              <a:ext cx="11" cy="5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3" name="Rectangle 143" descr="Small grid"/>
            <p:cNvSpPr>
              <a:spLocks noChangeArrowheads="1"/>
            </p:cNvSpPr>
            <p:nvPr/>
          </p:nvSpPr>
          <p:spPr bwMode="auto">
            <a:xfrm>
              <a:off x="2016" y="3595"/>
              <a:ext cx="5" cy="5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4" name="Rectangle 144"/>
            <p:cNvSpPr>
              <a:spLocks noChangeArrowheads="1"/>
            </p:cNvSpPr>
            <p:nvPr/>
          </p:nvSpPr>
          <p:spPr bwMode="auto">
            <a:xfrm>
              <a:off x="2073" y="3727"/>
              <a:ext cx="1" cy="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5" name="Rectangle 145"/>
            <p:cNvSpPr>
              <a:spLocks noChangeArrowheads="1"/>
            </p:cNvSpPr>
            <p:nvPr/>
          </p:nvSpPr>
          <p:spPr bwMode="auto">
            <a:xfrm>
              <a:off x="2072" y="3753"/>
              <a:ext cx="1" cy="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6" name="Rectangle 146"/>
            <p:cNvSpPr>
              <a:spLocks noChangeArrowheads="1"/>
            </p:cNvSpPr>
            <p:nvPr/>
          </p:nvSpPr>
          <p:spPr bwMode="auto">
            <a:xfrm>
              <a:off x="1972" y="3672"/>
              <a:ext cx="57" cy="16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7" name="Rectangle 147"/>
            <p:cNvSpPr>
              <a:spLocks noChangeArrowheads="1"/>
            </p:cNvSpPr>
            <p:nvPr/>
          </p:nvSpPr>
          <p:spPr bwMode="auto">
            <a:xfrm>
              <a:off x="1947" y="3565"/>
              <a:ext cx="53" cy="9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8" name="Rectangle 148"/>
            <p:cNvSpPr>
              <a:spLocks noChangeArrowheads="1"/>
            </p:cNvSpPr>
            <p:nvPr/>
          </p:nvSpPr>
          <p:spPr bwMode="auto">
            <a:xfrm>
              <a:off x="1935" y="3771"/>
              <a:ext cx="13" cy="6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89" name="Rectangle 149" descr="Narrow horizontal"/>
            <p:cNvSpPr>
              <a:spLocks noChangeArrowheads="1"/>
            </p:cNvSpPr>
            <p:nvPr/>
          </p:nvSpPr>
          <p:spPr bwMode="auto">
            <a:xfrm>
              <a:off x="1953" y="3621"/>
              <a:ext cx="43" cy="3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90" name="Rectangle 150"/>
            <p:cNvSpPr>
              <a:spLocks noChangeArrowheads="1"/>
            </p:cNvSpPr>
            <p:nvPr/>
          </p:nvSpPr>
          <p:spPr bwMode="auto">
            <a:xfrm>
              <a:off x="1948" y="3561"/>
              <a:ext cx="80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14" tIns="7508" rIns="13514" bIns="7508">
              <a:spAutoFit/>
            </a:bodyPr>
            <a:lstStyle>
              <a:lvl1pPr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">
                  <a:solidFill>
                    <a:schemeClr val="tx1"/>
                  </a:solidFill>
                  <a:latin typeface="Helvetica" pitchFamily="34" charset="0"/>
                </a:rPr>
                <a:t>AEG</a:t>
              </a:r>
            </a:p>
          </p:txBody>
        </p:sp>
        <p:grpSp>
          <p:nvGrpSpPr>
            <p:cNvPr id="40091" name="Group 151"/>
            <p:cNvGrpSpPr>
              <a:grpSpLocks/>
            </p:cNvGrpSpPr>
            <p:nvPr/>
          </p:nvGrpSpPr>
          <p:grpSpPr bwMode="auto">
            <a:xfrm>
              <a:off x="2004" y="3675"/>
              <a:ext cx="19" cy="55"/>
              <a:chOff x="2004" y="3675"/>
              <a:chExt cx="19" cy="55"/>
            </a:xfrm>
          </p:grpSpPr>
          <p:grpSp>
            <p:nvGrpSpPr>
              <p:cNvPr id="40116" name="Group 152"/>
              <p:cNvGrpSpPr>
                <a:grpSpLocks/>
              </p:cNvGrpSpPr>
              <p:nvPr/>
            </p:nvGrpSpPr>
            <p:grpSpPr bwMode="auto">
              <a:xfrm>
                <a:off x="2004" y="3686"/>
                <a:ext cx="19" cy="32"/>
                <a:chOff x="2004" y="3686"/>
                <a:chExt cx="19" cy="32"/>
              </a:xfrm>
            </p:grpSpPr>
            <p:sp>
              <p:nvSpPr>
                <p:cNvPr id="40124" name="Line 153"/>
                <p:cNvSpPr>
                  <a:spLocks noChangeShapeType="1"/>
                </p:cNvSpPr>
                <p:nvPr/>
              </p:nvSpPr>
              <p:spPr bwMode="auto">
                <a:xfrm>
                  <a:off x="2008" y="3690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25" name="Line 154"/>
                <p:cNvSpPr>
                  <a:spLocks noChangeShapeType="1"/>
                </p:cNvSpPr>
                <p:nvPr/>
              </p:nvSpPr>
              <p:spPr bwMode="auto">
                <a:xfrm>
                  <a:off x="2019" y="3694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26" name="Line 155"/>
                <p:cNvSpPr>
                  <a:spLocks noChangeShapeType="1"/>
                </p:cNvSpPr>
                <p:nvPr/>
              </p:nvSpPr>
              <p:spPr bwMode="auto">
                <a:xfrm>
                  <a:off x="2012" y="3686"/>
                  <a:ext cx="3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27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2004" y="3714"/>
                  <a:ext cx="19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117" name="Rectangle 157"/>
              <p:cNvSpPr>
                <a:spLocks noChangeArrowheads="1"/>
              </p:cNvSpPr>
              <p:nvPr/>
            </p:nvSpPr>
            <p:spPr bwMode="auto">
              <a:xfrm>
                <a:off x="2010" y="3686"/>
                <a:ext cx="9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40118" name="Group 158"/>
              <p:cNvGrpSpPr>
                <a:grpSpLocks/>
              </p:cNvGrpSpPr>
              <p:nvPr/>
            </p:nvGrpSpPr>
            <p:grpSpPr bwMode="auto">
              <a:xfrm>
                <a:off x="2012" y="3727"/>
                <a:ext cx="6" cy="3"/>
                <a:chOff x="2012" y="3727"/>
                <a:chExt cx="6" cy="3"/>
              </a:xfrm>
            </p:grpSpPr>
            <p:sp>
              <p:nvSpPr>
                <p:cNvPr id="40122" name="Oval 159"/>
                <p:cNvSpPr>
                  <a:spLocks noChangeArrowheads="1"/>
                </p:cNvSpPr>
                <p:nvPr/>
              </p:nvSpPr>
              <p:spPr bwMode="auto">
                <a:xfrm>
                  <a:off x="2012" y="3728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23" name="Oval 160"/>
                <p:cNvSpPr>
                  <a:spLocks noChangeArrowheads="1"/>
                </p:cNvSpPr>
                <p:nvPr/>
              </p:nvSpPr>
              <p:spPr bwMode="auto">
                <a:xfrm>
                  <a:off x="2012" y="3727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40119" name="Group 161"/>
              <p:cNvGrpSpPr>
                <a:grpSpLocks/>
              </p:cNvGrpSpPr>
              <p:nvPr/>
            </p:nvGrpSpPr>
            <p:grpSpPr bwMode="auto">
              <a:xfrm>
                <a:off x="2012" y="3675"/>
                <a:ext cx="6" cy="3"/>
                <a:chOff x="2012" y="3675"/>
                <a:chExt cx="6" cy="3"/>
              </a:xfrm>
            </p:grpSpPr>
            <p:sp>
              <p:nvSpPr>
                <p:cNvPr id="40120" name="Oval 162"/>
                <p:cNvSpPr>
                  <a:spLocks noChangeArrowheads="1"/>
                </p:cNvSpPr>
                <p:nvPr/>
              </p:nvSpPr>
              <p:spPr bwMode="auto">
                <a:xfrm>
                  <a:off x="2012" y="3676"/>
                  <a:ext cx="6" cy="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21" name="Oval 163"/>
                <p:cNvSpPr>
                  <a:spLocks noChangeArrowheads="1"/>
                </p:cNvSpPr>
                <p:nvPr/>
              </p:nvSpPr>
              <p:spPr bwMode="auto">
                <a:xfrm>
                  <a:off x="2014" y="3675"/>
                  <a:ext cx="1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40092" name="Group 164"/>
            <p:cNvGrpSpPr>
              <a:grpSpLocks/>
            </p:cNvGrpSpPr>
            <p:nvPr/>
          </p:nvGrpSpPr>
          <p:grpSpPr bwMode="auto">
            <a:xfrm>
              <a:off x="2004" y="3752"/>
              <a:ext cx="19" cy="54"/>
              <a:chOff x="2004" y="3752"/>
              <a:chExt cx="19" cy="54"/>
            </a:xfrm>
          </p:grpSpPr>
          <p:grpSp>
            <p:nvGrpSpPr>
              <p:cNvPr id="40104" name="Group 165"/>
              <p:cNvGrpSpPr>
                <a:grpSpLocks/>
              </p:cNvGrpSpPr>
              <p:nvPr/>
            </p:nvGrpSpPr>
            <p:grpSpPr bwMode="auto">
              <a:xfrm>
                <a:off x="2004" y="3762"/>
                <a:ext cx="19" cy="32"/>
                <a:chOff x="2004" y="3762"/>
                <a:chExt cx="19" cy="32"/>
              </a:xfrm>
            </p:grpSpPr>
            <p:sp>
              <p:nvSpPr>
                <p:cNvPr id="40112" name="Line 166"/>
                <p:cNvSpPr>
                  <a:spLocks noChangeShapeType="1"/>
                </p:cNvSpPr>
                <p:nvPr/>
              </p:nvSpPr>
              <p:spPr bwMode="auto">
                <a:xfrm>
                  <a:off x="2008" y="3766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13" name="Line 167"/>
                <p:cNvSpPr>
                  <a:spLocks noChangeShapeType="1"/>
                </p:cNvSpPr>
                <p:nvPr/>
              </p:nvSpPr>
              <p:spPr bwMode="auto">
                <a:xfrm>
                  <a:off x="2019" y="3771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14" name="Line 168"/>
                <p:cNvSpPr>
                  <a:spLocks noChangeShapeType="1"/>
                </p:cNvSpPr>
                <p:nvPr/>
              </p:nvSpPr>
              <p:spPr bwMode="auto">
                <a:xfrm>
                  <a:off x="2012" y="3762"/>
                  <a:ext cx="3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15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2004" y="3791"/>
                  <a:ext cx="19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105" name="Rectangle 170"/>
              <p:cNvSpPr>
                <a:spLocks noChangeArrowheads="1"/>
              </p:cNvSpPr>
              <p:nvPr/>
            </p:nvSpPr>
            <p:spPr bwMode="auto">
              <a:xfrm>
                <a:off x="2010" y="3764"/>
                <a:ext cx="9" cy="3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40106" name="Group 171"/>
              <p:cNvGrpSpPr>
                <a:grpSpLocks/>
              </p:cNvGrpSpPr>
              <p:nvPr/>
            </p:nvGrpSpPr>
            <p:grpSpPr bwMode="auto">
              <a:xfrm>
                <a:off x="2012" y="3803"/>
                <a:ext cx="6" cy="3"/>
                <a:chOff x="2012" y="3803"/>
                <a:chExt cx="6" cy="3"/>
              </a:xfrm>
            </p:grpSpPr>
            <p:sp>
              <p:nvSpPr>
                <p:cNvPr id="40110" name="Oval 172"/>
                <p:cNvSpPr>
                  <a:spLocks noChangeArrowheads="1"/>
                </p:cNvSpPr>
                <p:nvPr/>
              </p:nvSpPr>
              <p:spPr bwMode="auto">
                <a:xfrm>
                  <a:off x="2012" y="3804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11" name="Oval 173"/>
                <p:cNvSpPr>
                  <a:spLocks noChangeArrowheads="1"/>
                </p:cNvSpPr>
                <p:nvPr/>
              </p:nvSpPr>
              <p:spPr bwMode="auto">
                <a:xfrm>
                  <a:off x="2012" y="3803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40107" name="Group 174"/>
              <p:cNvGrpSpPr>
                <a:grpSpLocks/>
              </p:cNvGrpSpPr>
              <p:nvPr/>
            </p:nvGrpSpPr>
            <p:grpSpPr bwMode="auto">
              <a:xfrm>
                <a:off x="2012" y="3752"/>
                <a:ext cx="6" cy="4"/>
                <a:chOff x="2012" y="3752"/>
                <a:chExt cx="6" cy="4"/>
              </a:xfrm>
            </p:grpSpPr>
            <p:sp>
              <p:nvSpPr>
                <p:cNvPr id="40108" name="Oval 175"/>
                <p:cNvSpPr>
                  <a:spLocks noChangeArrowheads="1"/>
                </p:cNvSpPr>
                <p:nvPr/>
              </p:nvSpPr>
              <p:spPr bwMode="auto">
                <a:xfrm>
                  <a:off x="2012" y="3753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09" name="Oval 176"/>
                <p:cNvSpPr>
                  <a:spLocks noChangeArrowheads="1"/>
                </p:cNvSpPr>
                <p:nvPr/>
              </p:nvSpPr>
              <p:spPr bwMode="auto">
                <a:xfrm>
                  <a:off x="2014" y="3752"/>
                  <a:ext cx="1" cy="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40093" name="Group 177"/>
            <p:cNvGrpSpPr>
              <a:grpSpLocks/>
            </p:cNvGrpSpPr>
            <p:nvPr/>
          </p:nvGrpSpPr>
          <p:grpSpPr bwMode="auto">
            <a:xfrm>
              <a:off x="1939" y="3774"/>
              <a:ext cx="7" cy="62"/>
              <a:chOff x="1939" y="3774"/>
              <a:chExt cx="7" cy="62"/>
            </a:xfrm>
          </p:grpSpPr>
          <p:grpSp>
            <p:nvGrpSpPr>
              <p:cNvPr id="40095" name="Group 178"/>
              <p:cNvGrpSpPr>
                <a:grpSpLocks/>
              </p:cNvGrpSpPr>
              <p:nvPr/>
            </p:nvGrpSpPr>
            <p:grpSpPr bwMode="auto">
              <a:xfrm>
                <a:off x="1939" y="3774"/>
                <a:ext cx="7" cy="11"/>
                <a:chOff x="1939" y="3774"/>
                <a:chExt cx="7" cy="11"/>
              </a:xfrm>
            </p:grpSpPr>
            <p:sp>
              <p:nvSpPr>
                <p:cNvPr id="40102" name="Oval 179"/>
                <p:cNvSpPr>
                  <a:spLocks noChangeArrowheads="1"/>
                </p:cNvSpPr>
                <p:nvPr/>
              </p:nvSpPr>
              <p:spPr bwMode="auto">
                <a:xfrm>
                  <a:off x="1939" y="3774"/>
                  <a:ext cx="7" cy="11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03" name="Line 180"/>
                <p:cNvSpPr>
                  <a:spLocks noChangeShapeType="1"/>
                </p:cNvSpPr>
                <p:nvPr/>
              </p:nvSpPr>
              <p:spPr bwMode="auto">
                <a:xfrm>
                  <a:off x="1939" y="3774"/>
                  <a:ext cx="6" cy="11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96" name="Group 181"/>
              <p:cNvGrpSpPr>
                <a:grpSpLocks/>
              </p:cNvGrpSpPr>
              <p:nvPr/>
            </p:nvGrpSpPr>
            <p:grpSpPr bwMode="auto">
              <a:xfrm>
                <a:off x="1939" y="3798"/>
                <a:ext cx="7" cy="12"/>
                <a:chOff x="1939" y="3798"/>
                <a:chExt cx="7" cy="12"/>
              </a:xfrm>
            </p:grpSpPr>
            <p:sp>
              <p:nvSpPr>
                <p:cNvPr id="40100" name="Oval 182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101" name="Line 183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097" name="Group 184"/>
              <p:cNvGrpSpPr>
                <a:grpSpLocks/>
              </p:cNvGrpSpPr>
              <p:nvPr/>
            </p:nvGrpSpPr>
            <p:grpSpPr bwMode="auto">
              <a:xfrm>
                <a:off x="1939" y="3824"/>
                <a:ext cx="7" cy="12"/>
                <a:chOff x="1939" y="3824"/>
                <a:chExt cx="7" cy="12"/>
              </a:xfrm>
            </p:grpSpPr>
            <p:sp>
              <p:nvSpPr>
                <p:cNvPr id="40098" name="Oval 185"/>
                <p:cNvSpPr>
                  <a:spLocks noChangeArrowheads="1"/>
                </p:cNvSpPr>
                <p:nvPr/>
              </p:nvSpPr>
              <p:spPr bwMode="auto">
                <a:xfrm>
                  <a:off x="1939" y="3824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40099" name="Line 186"/>
                <p:cNvSpPr>
                  <a:spLocks noChangeShapeType="1"/>
                </p:cNvSpPr>
                <p:nvPr/>
              </p:nvSpPr>
              <p:spPr bwMode="auto">
                <a:xfrm>
                  <a:off x="1939" y="3824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094" name="Rectangle 187"/>
            <p:cNvSpPr>
              <a:spLocks noChangeArrowheads="1"/>
            </p:cNvSpPr>
            <p:nvPr/>
          </p:nvSpPr>
          <p:spPr bwMode="auto">
            <a:xfrm>
              <a:off x="2110" y="3561"/>
              <a:ext cx="1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023" tIns="12012" rIns="24023" bIns="12012">
              <a:spAutoFit/>
            </a:bodyPr>
            <a:lstStyle>
              <a:lvl1pPr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">
                  <a:solidFill>
                    <a:schemeClr val="tx1"/>
                  </a:solidFill>
                  <a:latin typeface="Helvetica" pitchFamily="34" charset="0"/>
                </a:rPr>
                <a:t>P120</a:t>
              </a:r>
            </a:p>
          </p:txBody>
        </p:sp>
      </p:grpSp>
      <p:sp>
        <p:nvSpPr>
          <p:cNvPr id="39966" name="Text Box 188"/>
          <p:cNvSpPr txBox="1">
            <a:spLocks noChangeArrowheads="1"/>
          </p:cNvSpPr>
          <p:nvPr/>
        </p:nvSpPr>
        <p:spPr bwMode="auto">
          <a:xfrm>
            <a:off x="4292600" y="5186363"/>
            <a:ext cx="9572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Hardwired I/O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39967" name="Group 189"/>
          <p:cNvGrpSpPr>
            <a:grpSpLocks/>
          </p:cNvGrpSpPr>
          <p:nvPr/>
        </p:nvGrpSpPr>
        <p:grpSpPr bwMode="auto">
          <a:xfrm>
            <a:off x="5362575" y="4895850"/>
            <a:ext cx="336550" cy="144463"/>
            <a:chOff x="2160" y="3360"/>
            <a:chExt cx="768" cy="336"/>
          </a:xfrm>
        </p:grpSpPr>
        <p:grpSp>
          <p:nvGrpSpPr>
            <p:cNvPr id="40040" name="Group 190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40042" name="Rectangle 191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43" name="Rectangle 192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44" name="Rectangle 193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45" name="Line 194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6" name="Line 195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7" name="Line 196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8" name="Line 197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9" name="Line 198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0" name="Line 199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1" name="Line 200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2" name="Line 201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3" name="Line 202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4" name="Line 203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5" name="Line 204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6" name="Line 205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7" name="Line 206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8" name="Line 207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9" name="Line 208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0" name="Line 209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1" name="Line 210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2" name="Line 211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3" name="Line 212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4" name="Line 213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5" name="Line 214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6" name="Line 215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7" name="Line 216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8" name="Line 217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9" name="Line 218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0" name="Line 219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1" name="Line 220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2" name="Line 221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3" name="Line 222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41" name="Line 223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8" name="Text Box 224"/>
          <p:cNvSpPr txBox="1">
            <a:spLocks noChangeArrowheads="1"/>
          </p:cNvSpPr>
          <p:nvPr/>
        </p:nvSpPr>
        <p:spPr bwMode="auto">
          <a:xfrm>
            <a:off x="4891088" y="5176838"/>
            <a:ext cx="171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Transformer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DGA Monitors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grpSp>
        <p:nvGrpSpPr>
          <p:cNvPr id="39969" name="Group 225"/>
          <p:cNvGrpSpPr>
            <a:grpSpLocks/>
          </p:cNvGrpSpPr>
          <p:nvPr/>
        </p:nvGrpSpPr>
        <p:grpSpPr bwMode="auto">
          <a:xfrm>
            <a:off x="5392738" y="4968875"/>
            <a:ext cx="338137" cy="146050"/>
            <a:chOff x="2160" y="3360"/>
            <a:chExt cx="768" cy="336"/>
          </a:xfrm>
        </p:grpSpPr>
        <p:grpSp>
          <p:nvGrpSpPr>
            <p:cNvPr id="40006" name="Group 226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40008" name="Rectangle 227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09" name="Rectangle 228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10" name="Rectangle 229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40011" name="Line 230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2" name="Line 231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3" name="Line 232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4" name="Line 233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5" name="Line 234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6" name="Line 235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7" name="Line 23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8" name="Line 237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9" name="Line 238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0" name="Line 239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1" name="Line 240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2" name="Line 241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3" name="Line 242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4" name="Line 24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5" name="Line 244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6" name="Line 245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7" name="Line 246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8" name="Line 247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9" name="Line 248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0" name="Line 249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1" name="Line 250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2" name="Line 251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3" name="Line 252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4" name="Line 253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5" name="Line 254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6" name="Line 255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7" name="Line 256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8" name="Line 257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9" name="Line 258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007" name="Line 259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70" name="Picture 260" descr="sel"/>
          <p:cNvPicPr>
            <a:picLocks noChangeAspect="1" noChangeArrowheads="1"/>
          </p:cNvPicPr>
          <p:nvPr/>
        </p:nvPicPr>
        <p:blipFill>
          <a:blip r:embed="rId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488156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1" name="Picture 261" descr="sel"/>
          <p:cNvPicPr>
            <a:picLocks noChangeAspect="1" noChangeArrowheads="1"/>
          </p:cNvPicPr>
          <p:nvPr/>
        </p:nvPicPr>
        <p:blipFill>
          <a:blip r:embed="rId9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491331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2" name="Picture 262" descr="sel"/>
          <p:cNvPicPr>
            <a:picLocks noChangeAspect="1" noChangeArrowheads="1"/>
          </p:cNvPicPr>
          <p:nvPr/>
        </p:nvPicPr>
        <p:blipFill>
          <a:blip r:embed="rId1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954588"/>
            <a:ext cx="511175" cy="12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3" name="Picture 263" descr="Orion5r Graph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125913"/>
            <a:ext cx="914400" cy="16668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74" name="AutoShape 264"/>
          <p:cNvCxnSpPr>
            <a:cxnSpLocks noChangeShapeType="1"/>
            <a:stCxn id="40143" idx="0"/>
            <a:endCxn id="39998" idx="4"/>
          </p:cNvCxnSpPr>
          <p:nvPr/>
        </p:nvCxnSpPr>
        <p:spPr bwMode="auto">
          <a:xfrm rot="-5400000">
            <a:off x="4922044" y="4560094"/>
            <a:ext cx="473075" cy="2079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75" name="Group 265"/>
          <p:cNvGrpSpPr>
            <a:grpSpLocks/>
          </p:cNvGrpSpPr>
          <p:nvPr/>
        </p:nvGrpSpPr>
        <p:grpSpPr bwMode="auto">
          <a:xfrm>
            <a:off x="5241925" y="4386263"/>
            <a:ext cx="293688" cy="41275"/>
            <a:chOff x="1336" y="3597"/>
            <a:chExt cx="203" cy="29"/>
          </a:xfrm>
        </p:grpSpPr>
        <p:sp>
          <p:nvSpPr>
            <p:cNvPr id="39998" name="Oval 266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9" name="Oval 267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0" name="Oval 268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1" name="Oval 269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2" name="Oval 270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3" name="Oval 271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4" name="Oval 272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40005" name="Oval 273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9976" name="AutoShape 274"/>
          <p:cNvCxnSpPr>
            <a:cxnSpLocks noChangeShapeType="1"/>
            <a:stCxn id="40010" idx="0"/>
            <a:endCxn id="39999" idx="4"/>
          </p:cNvCxnSpPr>
          <p:nvPr/>
        </p:nvCxnSpPr>
        <p:spPr bwMode="auto">
          <a:xfrm rot="5400000" flipH="1">
            <a:off x="5158582" y="4564856"/>
            <a:ext cx="544512" cy="263525"/>
          </a:xfrm>
          <a:prstGeom prst="bentConnector3">
            <a:avLst>
              <a:gd name="adj1" fmla="val 49856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7" name="AutoShape 275"/>
          <p:cNvCxnSpPr>
            <a:cxnSpLocks noChangeShapeType="1"/>
            <a:endCxn id="40000" idx="4"/>
          </p:cNvCxnSpPr>
          <p:nvPr/>
        </p:nvCxnSpPr>
        <p:spPr bwMode="auto">
          <a:xfrm rot="5400000" flipH="1">
            <a:off x="5540375" y="4221163"/>
            <a:ext cx="457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8" name="AutoShape 276"/>
          <p:cNvCxnSpPr>
            <a:cxnSpLocks noChangeShapeType="1"/>
            <a:endCxn id="40001" idx="4"/>
          </p:cNvCxnSpPr>
          <p:nvPr/>
        </p:nvCxnSpPr>
        <p:spPr bwMode="auto">
          <a:xfrm rot="5400000" flipH="1">
            <a:off x="5996782" y="3801269"/>
            <a:ext cx="322262" cy="1568450"/>
          </a:xfrm>
          <a:prstGeom prst="bentConnector3">
            <a:avLst>
              <a:gd name="adj1" fmla="val 49755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79" name="AutoShape 277"/>
          <p:cNvCxnSpPr>
            <a:cxnSpLocks noChangeShapeType="1"/>
          </p:cNvCxnSpPr>
          <p:nvPr/>
        </p:nvCxnSpPr>
        <p:spPr bwMode="auto">
          <a:xfrm rot="10800000">
            <a:off x="5287963" y="4019550"/>
            <a:ext cx="298450" cy="277813"/>
          </a:xfrm>
          <a:prstGeom prst="bentConnector2">
            <a:avLst/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80" name="Group 278"/>
          <p:cNvGrpSpPr>
            <a:grpSpLocks/>
          </p:cNvGrpSpPr>
          <p:nvPr/>
        </p:nvGrpSpPr>
        <p:grpSpPr bwMode="auto">
          <a:xfrm>
            <a:off x="4694238" y="4078288"/>
            <a:ext cx="292100" cy="39687"/>
            <a:chOff x="1336" y="3597"/>
            <a:chExt cx="203" cy="29"/>
          </a:xfrm>
        </p:grpSpPr>
        <p:sp>
          <p:nvSpPr>
            <p:cNvPr id="39990" name="Oval 279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1" name="Oval 280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2" name="Oval 281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3" name="Oval 282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4" name="Oval 283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5" name="Oval 284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6" name="Oval 285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97" name="Oval 286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9981" name="AutoShape 287"/>
          <p:cNvCxnSpPr>
            <a:cxnSpLocks noChangeShapeType="1"/>
          </p:cNvCxnSpPr>
          <p:nvPr/>
        </p:nvCxnSpPr>
        <p:spPr bwMode="auto">
          <a:xfrm rot="-5400000">
            <a:off x="5283201" y="4097337"/>
            <a:ext cx="169862" cy="55563"/>
          </a:xfrm>
          <a:prstGeom prst="bentConnector3">
            <a:avLst>
              <a:gd name="adj1" fmla="val 49532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82" name="Group 288"/>
          <p:cNvGrpSpPr>
            <a:grpSpLocks/>
          </p:cNvGrpSpPr>
          <p:nvPr/>
        </p:nvGrpSpPr>
        <p:grpSpPr bwMode="auto">
          <a:xfrm>
            <a:off x="4383088" y="4300538"/>
            <a:ext cx="360362" cy="268287"/>
            <a:chOff x="1729" y="2491"/>
            <a:chExt cx="387" cy="364"/>
          </a:xfrm>
        </p:grpSpPr>
        <p:sp>
          <p:nvSpPr>
            <p:cNvPr id="39986" name="AutoShape 289"/>
            <p:cNvSpPr>
              <a:spLocks noChangeArrowheads="1"/>
            </p:cNvSpPr>
            <p:nvPr/>
          </p:nvSpPr>
          <p:spPr bwMode="auto">
            <a:xfrm>
              <a:off x="1845" y="2491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87" name="AutoShape 290"/>
            <p:cNvSpPr>
              <a:spLocks noChangeArrowheads="1"/>
            </p:cNvSpPr>
            <p:nvPr/>
          </p:nvSpPr>
          <p:spPr bwMode="auto">
            <a:xfrm>
              <a:off x="1729" y="2727"/>
              <a:ext cx="383" cy="128"/>
            </a:xfrm>
            <a:prstGeom prst="cube">
              <a:avLst>
                <a:gd name="adj" fmla="val 85435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88" name="Rectangle 291"/>
            <p:cNvSpPr>
              <a:spLocks noChangeArrowheads="1"/>
            </p:cNvSpPr>
            <p:nvPr/>
          </p:nvSpPr>
          <p:spPr bwMode="auto">
            <a:xfrm>
              <a:off x="1871" y="2524"/>
              <a:ext cx="209" cy="175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39989" name="AutoShape 292"/>
            <p:cNvSpPr>
              <a:spLocks noChangeArrowheads="1"/>
            </p:cNvSpPr>
            <p:nvPr/>
          </p:nvSpPr>
          <p:spPr bwMode="auto">
            <a:xfrm>
              <a:off x="1780" y="2742"/>
              <a:ext cx="296" cy="65"/>
            </a:xfrm>
            <a:prstGeom prst="cube">
              <a:avLst>
                <a:gd name="adj" fmla="val 100000"/>
              </a:avLst>
            </a:prstGeom>
            <a:solidFill>
              <a:schemeClr val="bg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39983" name="AutoShape 293"/>
          <p:cNvCxnSpPr>
            <a:cxnSpLocks noChangeShapeType="1"/>
            <a:stCxn id="39988" idx="3"/>
          </p:cNvCxnSpPr>
          <p:nvPr/>
        </p:nvCxnSpPr>
        <p:spPr bwMode="auto">
          <a:xfrm>
            <a:off x="4710113" y="4389438"/>
            <a:ext cx="412750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84" name="Oval 294"/>
          <p:cNvSpPr>
            <a:spLocks noChangeArrowheads="1"/>
          </p:cNvSpPr>
          <p:nvPr/>
        </p:nvSpPr>
        <p:spPr bwMode="auto">
          <a:xfrm rot="-7745142">
            <a:off x="4764881" y="4042569"/>
            <a:ext cx="1611313" cy="122872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cxnSp>
        <p:nvCxnSpPr>
          <p:cNvPr id="39985" name="AutoShape 295"/>
          <p:cNvCxnSpPr>
            <a:cxnSpLocks noChangeShapeType="1"/>
          </p:cNvCxnSpPr>
          <p:nvPr/>
        </p:nvCxnSpPr>
        <p:spPr bwMode="auto">
          <a:xfrm rot="-5400000">
            <a:off x="5282406" y="3344070"/>
            <a:ext cx="688975" cy="557212"/>
          </a:xfrm>
          <a:prstGeom prst="bentConnector3">
            <a:avLst>
              <a:gd name="adj1" fmla="val 50463"/>
            </a:avLst>
          </a:prstGeom>
          <a:noFill/>
          <a:ln w="1905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70547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E989800B-257D-4D34-9033-8F7EF0EA364A}" type="slidenum">
              <a:rPr lang="en-US" altLang="nl-NL" sz="800" b="0">
                <a:solidFill>
                  <a:schemeClr val="tx2"/>
                </a:solidFill>
              </a:rPr>
              <a:pPr/>
              <a:t>25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667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Acquisition of Non-Operational Data Files – </a:t>
            </a:r>
            <a:r>
              <a:rPr lang="en-US" altLang="en-US" b="1"/>
              <a:t>Basic Approach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36688"/>
            <a:ext cx="2981325" cy="4298950"/>
          </a:xfrm>
        </p:spPr>
        <p:txBody>
          <a:bodyPr>
            <a:normAutofit fontScale="92500"/>
          </a:bodyPr>
          <a:lstStyle/>
          <a:p>
            <a:pPr marL="514350" indent="-514350" defTabSz="831850">
              <a:lnSpc>
                <a:spcPts val="2000"/>
              </a:lnSpc>
              <a:buFont typeface="Symbol" pitchFamily="18" charset="2"/>
              <a:buAutoNum type="arabicPeriod"/>
            </a:pPr>
            <a:r>
              <a:rPr lang="en-US" altLang="en-US" sz="1700"/>
              <a:t>Use manufacture specific software (or equivalent) to </a:t>
            </a:r>
            <a:r>
              <a:rPr lang="en-US" altLang="en-US" sz="1700" b="1">
                <a:solidFill>
                  <a:srgbClr val="CC3300"/>
                </a:solidFill>
              </a:rPr>
              <a:t>extract data from the IED</a:t>
            </a:r>
            <a:r>
              <a:rPr lang="en-US" altLang="en-US" sz="1700"/>
              <a:t> (acSELerator, TapTalk, etc</a:t>
            </a:r>
          </a:p>
          <a:p>
            <a:pPr marL="514350" indent="-514350" defTabSz="831850">
              <a:lnSpc>
                <a:spcPts val="2000"/>
              </a:lnSpc>
              <a:buFont typeface="Symbol" pitchFamily="18" charset="2"/>
              <a:buAutoNum type="arabicPeriod"/>
            </a:pPr>
            <a:r>
              <a:rPr lang="en-US" altLang="en-US" sz="1700" b="1">
                <a:solidFill>
                  <a:srgbClr val="CC3300"/>
                </a:solidFill>
              </a:rPr>
              <a:t>Capture the data</a:t>
            </a:r>
            <a:r>
              <a:rPr lang="en-US" altLang="en-US" sz="1700"/>
              <a:t> acquired by this software in a non-proprietary format</a:t>
            </a:r>
          </a:p>
          <a:p>
            <a:pPr marL="514350" indent="-514350" defTabSz="831850">
              <a:lnSpc>
                <a:spcPts val="2000"/>
              </a:lnSpc>
              <a:buFont typeface="Symbol" pitchFamily="18" charset="2"/>
              <a:buAutoNum type="arabicPeriod"/>
            </a:pPr>
            <a:r>
              <a:rPr lang="en-US" altLang="en-US" sz="1700" b="1">
                <a:solidFill>
                  <a:srgbClr val="CC3300"/>
                </a:solidFill>
              </a:rPr>
              <a:t>Transmit (push or pull) the resultant data file</a:t>
            </a:r>
            <a:r>
              <a:rPr lang="en-US" altLang="en-US" sz="1700"/>
              <a:t> to a shared drive on the corporate network</a:t>
            </a:r>
          </a:p>
          <a:p>
            <a:pPr marL="514350" indent="-514350" defTabSz="831850">
              <a:lnSpc>
                <a:spcPts val="2000"/>
              </a:lnSpc>
              <a:buFont typeface="Symbol" pitchFamily="18" charset="2"/>
              <a:buAutoNum type="arabicPeriod"/>
            </a:pPr>
            <a:r>
              <a:rPr lang="en-US" altLang="en-US" sz="1700" b="1">
                <a:solidFill>
                  <a:srgbClr val="CC3300"/>
                </a:solidFill>
              </a:rPr>
              <a:t>Enable authorized personnel to access the data</a:t>
            </a:r>
            <a:r>
              <a:rPr lang="en-US" altLang="en-US" sz="1700"/>
              <a:t> using standard analytical tools</a:t>
            </a:r>
          </a:p>
          <a:p>
            <a:pPr marL="514350" indent="-514350" defTabSz="831850"/>
            <a:endParaRPr lang="en-US" altLang="en-US" sz="1700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4570413" y="1404938"/>
            <a:ext cx="2365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2"/>
                </a:solidFill>
                <a:latin typeface="Myriad Roman" charset="0"/>
              </a:rPr>
              <a:t>..</a:t>
            </a:r>
          </a:p>
        </p:txBody>
      </p:sp>
      <p:grpSp>
        <p:nvGrpSpPr>
          <p:cNvPr id="6151" name="Group 5"/>
          <p:cNvGrpSpPr>
            <a:grpSpLocks/>
          </p:cNvGrpSpPr>
          <p:nvPr/>
        </p:nvGrpSpPr>
        <p:grpSpPr bwMode="auto">
          <a:xfrm>
            <a:off x="3038475" y="1487488"/>
            <a:ext cx="295275" cy="442912"/>
            <a:chOff x="3684" y="1425"/>
            <a:chExt cx="252" cy="470"/>
          </a:xfrm>
        </p:grpSpPr>
        <p:sp>
          <p:nvSpPr>
            <p:cNvPr id="6474" name="Freeform 6"/>
            <p:cNvSpPr>
              <a:spLocks/>
            </p:cNvSpPr>
            <p:nvPr/>
          </p:nvSpPr>
          <p:spPr bwMode="auto">
            <a:xfrm>
              <a:off x="3684" y="1425"/>
              <a:ext cx="252" cy="469"/>
            </a:xfrm>
            <a:custGeom>
              <a:avLst/>
              <a:gdLst>
                <a:gd name="T0" fmla="*/ 18 w 504"/>
                <a:gd name="T1" fmla="*/ 469 h 937"/>
                <a:gd name="T2" fmla="*/ 18 w 504"/>
                <a:gd name="T3" fmla="*/ 199 h 937"/>
                <a:gd name="T4" fmla="*/ 0 w 504"/>
                <a:gd name="T5" fmla="*/ 199 h 937"/>
                <a:gd name="T6" fmla="*/ 0 w 504"/>
                <a:gd name="T7" fmla="*/ 181 h 937"/>
                <a:gd name="T8" fmla="*/ 180 w 504"/>
                <a:gd name="T9" fmla="*/ 0 h 937"/>
                <a:gd name="T10" fmla="*/ 252 w 504"/>
                <a:gd name="T11" fmla="*/ 0 h 937"/>
                <a:gd name="T12" fmla="*/ 252 w 504"/>
                <a:gd name="T13" fmla="*/ 18 h 937"/>
                <a:gd name="T14" fmla="*/ 235 w 504"/>
                <a:gd name="T15" fmla="*/ 37 h 937"/>
                <a:gd name="T16" fmla="*/ 235 w 504"/>
                <a:gd name="T17" fmla="*/ 288 h 937"/>
                <a:gd name="T18" fmla="*/ 54 w 504"/>
                <a:gd name="T19" fmla="*/ 469 h 937"/>
                <a:gd name="T20" fmla="*/ 18 w 504"/>
                <a:gd name="T21" fmla="*/ 469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937"/>
                <a:gd name="T35" fmla="*/ 504 w 504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937">
                  <a:moveTo>
                    <a:pt x="35" y="937"/>
                  </a:moveTo>
                  <a:lnTo>
                    <a:pt x="35" y="397"/>
                  </a:lnTo>
                  <a:lnTo>
                    <a:pt x="0" y="397"/>
                  </a:lnTo>
                  <a:lnTo>
                    <a:pt x="0" y="361"/>
                  </a:lnTo>
                  <a:lnTo>
                    <a:pt x="360" y="0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9" y="73"/>
                  </a:lnTo>
                  <a:lnTo>
                    <a:pt x="469" y="576"/>
                  </a:lnTo>
                  <a:lnTo>
                    <a:pt x="108" y="937"/>
                  </a:lnTo>
                  <a:lnTo>
                    <a:pt x="35" y="937"/>
                  </a:lnTo>
                </a:path>
              </a:pathLst>
            </a:custGeom>
            <a:solidFill>
              <a:srgbClr val="CC3300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5" name="Freeform 7"/>
            <p:cNvSpPr>
              <a:spLocks/>
            </p:cNvSpPr>
            <p:nvPr/>
          </p:nvSpPr>
          <p:spPr bwMode="auto">
            <a:xfrm>
              <a:off x="3738" y="1445"/>
              <a:ext cx="181" cy="450"/>
            </a:xfrm>
            <a:custGeom>
              <a:avLst/>
              <a:gdLst>
                <a:gd name="T0" fmla="*/ 0 w 361"/>
                <a:gd name="T1" fmla="*/ 450 h 901"/>
                <a:gd name="T2" fmla="*/ 181 w 361"/>
                <a:gd name="T3" fmla="*/ 270 h 901"/>
                <a:gd name="T4" fmla="*/ 181 w 361"/>
                <a:gd name="T5" fmla="*/ 0 h 901"/>
                <a:gd name="T6" fmla="*/ 0 w 361"/>
                <a:gd name="T7" fmla="*/ 180 h 901"/>
                <a:gd name="T8" fmla="*/ 0 w 361"/>
                <a:gd name="T9" fmla="*/ 450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901"/>
                <a:gd name="T17" fmla="*/ 361 w 361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901">
                  <a:moveTo>
                    <a:pt x="0" y="901"/>
                  </a:moveTo>
                  <a:lnTo>
                    <a:pt x="361" y="540"/>
                  </a:lnTo>
                  <a:lnTo>
                    <a:pt x="361" y="0"/>
                  </a:lnTo>
                  <a:lnTo>
                    <a:pt x="0" y="361"/>
                  </a:lnTo>
                  <a:lnTo>
                    <a:pt x="0" y="90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6" name="Rectangle 8"/>
            <p:cNvSpPr>
              <a:spLocks noChangeArrowheads="1"/>
            </p:cNvSpPr>
            <p:nvPr/>
          </p:nvSpPr>
          <p:spPr bwMode="auto">
            <a:xfrm>
              <a:off x="3701" y="1666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77" name="Freeform 9"/>
            <p:cNvSpPr>
              <a:spLocks/>
            </p:cNvSpPr>
            <p:nvPr/>
          </p:nvSpPr>
          <p:spPr bwMode="auto">
            <a:xfrm>
              <a:off x="3737" y="1666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8" name="Freeform 10"/>
            <p:cNvSpPr>
              <a:spLocks/>
            </p:cNvSpPr>
            <p:nvPr/>
          </p:nvSpPr>
          <p:spPr bwMode="auto">
            <a:xfrm>
              <a:off x="3737" y="164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9" name="Freeform 11"/>
            <p:cNvSpPr>
              <a:spLocks/>
            </p:cNvSpPr>
            <p:nvPr/>
          </p:nvSpPr>
          <p:spPr bwMode="auto">
            <a:xfrm>
              <a:off x="3758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0" name="Freeform 12"/>
            <p:cNvSpPr>
              <a:spLocks/>
            </p:cNvSpPr>
            <p:nvPr/>
          </p:nvSpPr>
          <p:spPr bwMode="auto">
            <a:xfrm>
              <a:off x="378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1" name="Freeform 13"/>
            <p:cNvSpPr>
              <a:spLocks/>
            </p:cNvSpPr>
            <p:nvPr/>
          </p:nvSpPr>
          <p:spPr bwMode="auto">
            <a:xfrm>
              <a:off x="3803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" name="Freeform 14"/>
            <p:cNvSpPr>
              <a:spLocks/>
            </p:cNvSpPr>
            <p:nvPr/>
          </p:nvSpPr>
          <p:spPr bwMode="auto">
            <a:xfrm>
              <a:off x="3826" y="1555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3" name="Freeform 15"/>
            <p:cNvSpPr>
              <a:spLocks/>
            </p:cNvSpPr>
            <p:nvPr/>
          </p:nvSpPr>
          <p:spPr bwMode="auto">
            <a:xfrm>
              <a:off x="3848" y="153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4" name="Freeform 16"/>
            <p:cNvSpPr>
              <a:spLocks/>
            </p:cNvSpPr>
            <p:nvPr/>
          </p:nvSpPr>
          <p:spPr bwMode="auto">
            <a:xfrm>
              <a:off x="3871" y="1510"/>
              <a:ext cx="26" cy="27"/>
            </a:xfrm>
            <a:custGeom>
              <a:avLst/>
              <a:gdLst>
                <a:gd name="T0" fmla="*/ 4 w 52"/>
                <a:gd name="T1" fmla="*/ 27 h 53"/>
                <a:gd name="T2" fmla="*/ 0 w 52"/>
                <a:gd name="T3" fmla="*/ 23 h 53"/>
                <a:gd name="T4" fmla="*/ 22 w 52"/>
                <a:gd name="T5" fmla="*/ 0 h 53"/>
                <a:gd name="T6" fmla="*/ 26 w 52"/>
                <a:gd name="T7" fmla="*/ 4 h 53"/>
                <a:gd name="T8" fmla="*/ 4 w 52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3"/>
                <a:gd name="T17" fmla="*/ 52 w 5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3">
                  <a:moveTo>
                    <a:pt x="8" y="53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5" name="Rectangle 17"/>
            <p:cNvSpPr>
              <a:spLocks noChangeArrowheads="1"/>
            </p:cNvSpPr>
            <p:nvPr/>
          </p:nvSpPr>
          <p:spPr bwMode="auto">
            <a:xfrm>
              <a:off x="3701" y="1711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86" name="Freeform 18"/>
            <p:cNvSpPr>
              <a:spLocks/>
            </p:cNvSpPr>
            <p:nvPr/>
          </p:nvSpPr>
          <p:spPr bwMode="auto">
            <a:xfrm>
              <a:off x="3737" y="1711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7" name="Freeform 19"/>
            <p:cNvSpPr>
              <a:spLocks/>
            </p:cNvSpPr>
            <p:nvPr/>
          </p:nvSpPr>
          <p:spPr bwMode="auto">
            <a:xfrm>
              <a:off x="3737" y="1690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3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8" name="Freeform 20"/>
            <p:cNvSpPr>
              <a:spLocks/>
            </p:cNvSpPr>
            <p:nvPr/>
          </p:nvSpPr>
          <p:spPr bwMode="auto">
            <a:xfrm>
              <a:off x="3758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89" name="Freeform 21"/>
            <p:cNvSpPr>
              <a:spLocks/>
            </p:cNvSpPr>
            <p:nvPr/>
          </p:nvSpPr>
          <p:spPr bwMode="auto">
            <a:xfrm>
              <a:off x="378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0" name="Freeform 22"/>
            <p:cNvSpPr>
              <a:spLocks/>
            </p:cNvSpPr>
            <p:nvPr/>
          </p:nvSpPr>
          <p:spPr bwMode="auto">
            <a:xfrm>
              <a:off x="3803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1" name="Freeform 23"/>
            <p:cNvSpPr>
              <a:spLocks/>
            </p:cNvSpPr>
            <p:nvPr/>
          </p:nvSpPr>
          <p:spPr bwMode="auto">
            <a:xfrm>
              <a:off x="3826" y="1600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2" name="Freeform 24"/>
            <p:cNvSpPr>
              <a:spLocks/>
            </p:cNvSpPr>
            <p:nvPr/>
          </p:nvSpPr>
          <p:spPr bwMode="auto">
            <a:xfrm>
              <a:off x="3848" y="1578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3" name="Freeform 25"/>
            <p:cNvSpPr>
              <a:spLocks/>
            </p:cNvSpPr>
            <p:nvPr/>
          </p:nvSpPr>
          <p:spPr bwMode="auto">
            <a:xfrm>
              <a:off x="3871" y="1555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4" name="Freeform 26"/>
            <p:cNvSpPr>
              <a:spLocks/>
            </p:cNvSpPr>
            <p:nvPr/>
          </p:nvSpPr>
          <p:spPr bwMode="auto">
            <a:xfrm>
              <a:off x="3894" y="153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5" name="Rectangle 27"/>
            <p:cNvSpPr>
              <a:spLocks noChangeArrowheads="1"/>
            </p:cNvSpPr>
            <p:nvPr/>
          </p:nvSpPr>
          <p:spPr bwMode="auto">
            <a:xfrm>
              <a:off x="3701" y="1757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96" name="Freeform 28"/>
            <p:cNvSpPr>
              <a:spLocks/>
            </p:cNvSpPr>
            <p:nvPr/>
          </p:nvSpPr>
          <p:spPr bwMode="auto">
            <a:xfrm>
              <a:off x="3737" y="1757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7" name="Freeform 29"/>
            <p:cNvSpPr>
              <a:spLocks/>
            </p:cNvSpPr>
            <p:nvPr/>
          </p:nvSpPr>
          <p:spPr bwMode="auto">
            <a:xfrm>
              <a:off x="3737" y="173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98" name="Freeform 30"/>
            <p:cNvSpPr>
              <a:spLocks/>
            </p:cNvSpPr>
            <p:nvPr/>
          </p:nvSpPr>
          <p:spPr bwMode="auto">
            <a:xfrm>
              <a:off x="3758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9" name="Freeform 31"/>
            <p:cNvSpPr>
              <a:spLocks/>
            </p:cNvSpPr>
            <p:nvPr/>
          </p:nvSpPr>
          <p:spPr bwMode="auto">
            <a:xfrm>
              <a:off x="378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0" name="Freeform 32"/>
            <p:cNvSpPr>
              <a:spLocks/>
            </p:cNvSpPr>
            <p:nvPr/>
          </p:nvSpPr>
          <p:spPr bwMode="auto">
            <a:xfrm>
              <a:off x="3803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4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1" name="Freeform 33"/>
            <p:cNvSpPr>
              <a:spLocks/>
            </p:cNvSpPr>
            <p:nvPr/>
          </p:nvSpPr>
          <p:spPr bwMode="auto">
            <a:xfrm>
              <a:off x="3826" y="164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3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2" name="Freeform 34"/>
            <p:cNvSpPr>
              <a:spLocks/>
            </p:cNvSpPr>
            <p:nvPr/>
          </p:nvSpPr>
          <p:spPr bwMode="auto">
            <a:xfrm>
              <a:off x="3848" y="162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3" name="Freeform 35"/>
            <p:cNvSpPr>
              <a:spLocks/>
            </p:cNvSpPr>
            <p:nvPr/>
          </p:nvSpPr>
          <p:spPr bwMode="auto">
            <a:xfrm>
              <a:off x="387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4" name="Freeform 36"/>
            <p:cNvSpPr>
              <a:spLocks/>
            </p:cNvSpPr>
            <p:nvPr/>
          </p:nvSpPr>
          <p:spPr bwMode="auto">
            <a:xfrm>
              <a:off x="3894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5" name="Rectangle 37"/>
            <p:cNvSpPr>
              <a:spLocks noChangeArrowheads="1"/>
            </p:cNvSpPr>
            <p:nvPr/>
          </p:nvSpPr>
          <p:spPr bwMode="auto">
            <a:xfrm>
              <a:off x="3701" y="1802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06" name="Freeform 38"/>
            <p:cNvSpPr>
              <a:spLocks/>
            </p:cNvSpPr>
            <p:nvPr/>
          </p:nvSpPr>
          <p:spPr bwMode="auto">
            <a:xfrm>
              <a:off x="3737" y="1802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7" name="Freeform 39"/>
            <p:cNvSpPr>
              <a:spLocks/>
            </p:cNvSpPr>
            <p:nvPr/>
          </p:nvSpPr>
          <p:spPr bwMode="auto">
            <a:xfrm>
              <a:off x="3737" y="1781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8" name="Freeform 40"/>
            <p:cNvSpPr>
              <a:spLocks/>
            </p:cNvSpPr>
            <p:nvPr/>
          </p:nvSpPr>
          <p:spPr bwMode="auto">
            <a:xfrm>
              <a:off x="3758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9" name="Freeform 41"/>
            <p:cNvSpPr>
              <a:spLocks/>
            </p:cNvSpPr>
            <p:nvPr/>
          </p:nvSpPr>
          <p:spPr bwMode="auto">
            <a:xfrm>
              <a:off x="3781" y="173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2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0" name="Freeform 42"/>
            <p:cNvSpPr>
              <a:spLocks/>
            </p:cNvSpPr>
            <p:nvPr/>
          </p:nvSpPr>
          <p:spPr bwMode="auto">
            <a:xfrm>
              <a:off x="3803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4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1" name="Freeform 43"/>
            <p:cNvSpPr>
              <a:spLocks/>
            </p:cNvSpPr>
            <p:nvPr/>
          </p:nvSpPr>
          <p:spPr bwMode="auto">
            <a:xfrm>
              <a:off x="3826" y="1690"/>
              <a:ext cx="26" cy="26"/>
            </a:xfrm>
            <a:custGeom>
              <a:avLst/>
              <a:gdLst>
                <a:gd name="T0" fmla="*/ 4 w 51"/>
                <a:gd name="T1" fmla="*/ 26 h 51"/>
                <a:gd name="T2" fmla="*/ 0 w 51"/>
                <a:gd name="T3" fmla="*/ 22 h 51"/>
                <a:gd name="T4" fmla="*/ 22 w 51"/>
                <a:gd name="T5" fmla="*/ 0 h 51"/>
                <a:gd name="T6" fmla="*/ 26 w 51"/>
                <a:gd name="T7" fmla="*/ 4 h 51"/>
                <a:gd name="T8" fmla="*/ 4 w 51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7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7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2" name="Freeform 44"/>
            <p:cNvSpPr>
              <a:spLocks/>
            </p:cNvSpPr>
            <p:nvPr/>
          </p:nvSpPr>
          <p:spPr bwMode="auto">
            <a:xfrm>
              <a:off x="3848" y="1667"/>
              <a:ext cx="27" cy="27"/>
            </a:xfrm>
            <a:custGeom>
              <a:avLst/>
              <a:gdLst>
                <a:gd name="T0" fmla="*/ 3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3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7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3" name="Freeform 45"/>
            <p:cNvSpPr>
              <a:spLocks/>
            </p:cNvSpPr>
            <p:nvPr/>
          </p:nvSpPr>
          <p:spPr bwMode="auto">
            <a:xfrm>
              <a:off x="387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4" name="Freeform 46"/>
            <p:cNvSpPr>
              <a:spLocks/>
            </p:cNvSpPr>
            <p:nvPr/>
          </p:nvSpPr>
          <p:spPr bwMode="auto">
            <a:xfrm>
              <a:off x="3894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15" name="Rectangle 47"/>
            <p:cNvSpPr>
              <a:spLocks noChangeArrowheads="1"/>
            </p:cNvSpPr>
            <p:nvPr/>
          </p:nvSpPr>
          <p:spPr bwMode="auto">
            <a:xfrm>
              <a:off x="3701" y="1847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16" name="Freeform 48"/>
            <p:cNvSpPr>
              <a:spLocks/>
            </p:cNvSpPr>
            <p:nvPr/>
          </p:nvSpPr>
          <p:spPr bwMode="auto">
            <a:xfrm>
              <a:off x="3737" y="1847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7" name="Freeform 49"/>
            <p:cNvSpPr>
              <a:spLocks/>
            </p:cNvSpPr>
            <p:nvPr/>
          </p:nvSpPr>
          <p:spPr bwMode="auto">
            <a:xfrm>
              <a:off x="3737" y="1826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8" name="Freeform 50"/>
            <p:cNvSpPr>
              <a:spLocks/>
            </p:cNvSpPr>
            <p:nvPr/>
          </p:nvSpPr>
          <p:spPr bwMode="auto">
            <a:xfrm>
              <a:off x="3758" y="1803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9" name="Freeform 51"/>
            <p:cNvSpPr>
              <a:spLocks/>
            </p:cNvSpPr>
            <p:nvPr/>
          </p:nvSpPr>
          <p:spPr bwMode="auto">
            <a:xfrm>
              <a:off x="3781" y="1781"/>
              <a:ext cx="26" cy="25"/>
            </a:xfrm>
            <a:custGeom>
              <a:avLst/>
              <a:gdLst>
                <a:gd name="T0" fmla="*/ 4 w 52"/>
                <a:gd name="T1" fmla="*/ 25 h 52"/>
                <a:gd name="T2" fmla="*/ 0 w 52"/>
                <a:gd name="T3" fmla="*/ 21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0" name="Freeform 52"/>
            <p:cNvSpPr>
              <a:spLocks/>
            </p:cNvSpPr>
            <p:nvPr/>
          </p:nvSpPr>
          <p:spPr bwMode="auto">
            <a:xfrm>
              <a:off x="3803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4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1" name="Freeform 53"/>
            <p:cNvSpPr>
              <a:spLocks/>
            </p:cNvSpPr>
            <p:nvPr/>
          </p:nvSpPr>
          <p:spPr bwMode="auto">
            <a:xfrm>
              <a:off x="3826" y="173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2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2" name="Freeform 54"/>
            <p:cNvSpPr>
              <a:spLocks/>
            </p:cNvSpPr>
            <p:nvPr/>
          </p:nvSpPr>
          <p:spPr bwMode="auto">
            <a:xfrm>
              <a:off x="3848" y="1712"/>
              <a:ext cx="27" cy="27"/>
            </a:xfrm>
            <a:custGeom>
              <a:avLst/>
              <a:gdLst>
                <a:gd name="T0" fmla="*/ 3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3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7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3" name="Freeform 55"/>
            <p:cNvSpPr>
              <a:spLocks/>
            </p:cNvSpPr>
            <p:nvPr/>
          </p:nvSpPr>
          <p:spPr bwMode="auto">
            <a:xfrm>
              <a:off x="387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4" name="Freeform 56"/>
            <p:cNvSpPr>
              <a:spLocks/>
            </p:cNvSpPr>
            <p:nvPr/>
          </p:nvSpPr>
          <p:spPr bwMode="auto">
            <a:xfrm>
              <a:off x="3894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25" name="Rectangle 57"/>
            <p:cNvSpPr>
              <a:spLocks noChangeArrowheads="1"/>
            </p:cNvSpPr>
            <p:nvPr/>
          </p:nvSpPr>
          <p:spPr bwMode="auto">
            <a:xfrm>
              <a:off x="375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26" name="Rectangle 58"/>
            <p:cNvSpPr>
              <a:spLocks noChangeArrowheads="1"/>
            </p:cNvSpPr>
            <p:nvPr/>
          </p:nvSpPr>
          <p:spPr bwMode="auto">
            <a:xfrm>
              <a:off x="375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27" name="Rectangle 59"/>
            <p:cNvSpPr>
              <a:spLocks noChangeArrowheads="1"/>
            </p:cNvSpPr>
            <p:nvPr/>
          </p:nvSpPr>
          <p:spPr bwMode="auto">
            <a:xfrm>
              <a:off x="3757" y="1782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28" name="Rectangle 60"/>
            <p:cNvSpPr>
              <a:spLocks noChangeArrowheads="1"/>
            </p:cNvSpPr>
            <p:nvPr/>
          </p:nvSpPr>
          <p:spPr bwMode="auto">
            <a:xfrm>
              <a:off x="3780" y="1805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29" name="Rectangle 61"/>
            <p:cNvSpPr>
              <a:spLocks noChangeArrowheads="1"/>
            </p:cNvSpPr>
            <p:nvPr/>
          </p:nvSpPr>
          <p:spPr bwMode="auto">
            <a:xfrm>
              <a:off x="3780" y="1625"/>
              <a:ext cx="6" cy="44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0" name="Rectangle 62"/>
            <p:cNvSpPr>
              <a:spLocks noChangeArrowheads="1"/>
            </p:cNvSpPr>
            <p:nvPr/>
          </p:nvSpPr>
          <p:spPr bwMode="auto">
            <a:xfrm>
              <a:off x="3783" y="171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1" name="Rectangle 63"/>
            <p:cNvSpPr>
              <a:spLocks noChangeArrowheads="1"/>
            </p:cNvSpPr>
            <p:nvPr/>
          </p:nvSpPr>
          <p:spPr bwMode="auto">
            <a:xfrm>
              <a:off x="3802" y="155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2" name="Rectangle 64"/>
            <p:cNvSpPr>
              <a:spLocks noChangeArrowheads="1"/>
            </p:cNvSpPr>
            <p:nvPr/>
          </p:nvSpPr>
          <p:spPr bwMode="auto">
            <a:xfrm>
              <a:off x="3802" y="164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3" name="Rectangle 65"/>
            <p:cNvSpPr>
              <a:spLocks noChangeArrowheads="1"/>
            </p:cNvSpPr>
            <p:nvPr/>
          </p:nvSpPr>
          <p:spPr bwMode="auto">
            <a:xfrm>
              <a:off x="3802" y="173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4" name="Rectangle 66"/>
            <p:cNvSpPr>
              <a:spLocks noChangeArrowheads="1"/>
            </p:cNvSpPr>
            <p:nvPr/>
          </p:nvSpPr>
          <p:spPr bwMode="auto">
            <a:xfrm>
              <a:off x="3825" y="1759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5" name="Rectangle 67"/>
            <p:cNvSpPr>
              <a:spLocks noChangeArrowheads="1"/>
            </p:cNvSpPr>
            <p:nvPr/>
          </p:nvSpPr>
          <p:spPr bwMode="auto">
            <a:xfrm>
              <a:off x="3825" y="1580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6" name="Rectangle 68"/>
            <p:cNvSpPr>
              <a:spLocks noChangeArrowheads="1"/>
            </p:cNvSpPr>
            <p:nvPr/>
          </p:nvSpPr>
          <p:spPr bwMode="auto">
            <a:xfrm>
              <a:off x="3825" y="1669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7" name="Rectangle 69"/>
            <p:cNvSpPr>
              <a:spLocks noChangeArrowheads="1"/>
            </p:cNvSpPr>
            <p:nvPr/>
          </p:nvSpPr>
          <p:spPr bwMode="auto">
            <a:xfrm>
              <a:off x="3847" y="151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8" name="Rectangle 70"/>
            <p:cNvSpPr>
              <a:spLocks noChangeArrowheads="1"/>
            </p:cNvSpPr>
            <p:nvPr/>
          </p:nvSpPr>
          <p:spPr bwMode="auto">
            <a:xfrm>
              <a:off x="384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39" name="Rectangle 71"/>
            <p:cNvSpPr>
              <a:spLocks noChangeArrowheads="1"/>
            </p:cNvSpPr>
            <p:nvPr/>
          </p:nvSpPr>
          <p:spPr bwMode="auto">
            <a:xfrm>
              <a:off x="384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0" name="Rectangle 72"/>
            <p:cNvSpPr>
              <a:spLocks noChangeArrowheads="1"/>
            </p:cNvSpPr>
            <p:nvPr/>
          </p:nvSpPr>
          <p:spPr bwMode="auto">
            <a:xfrm>
              <a:off x="3871" y="1714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1" name="Rectangle 73"/>
            <p:cNvSpPr>
              <a:spLocks noChangeArrowheads="1"/>
            </p:cNvSpPr>
            <p:nvPr/>
          </p:nvSpPr>
          <p:spPr bwMode="auto">
            <a:xfrm>
              <a:off x="3871" y="1535"/>
              <a:ext cx="5" cy="4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2" name="Rectangle 74"/>
            <p:cNvSpPr>
              <a:spLocks noChangeArrowheads="1"/>
            </p:cNvSpPr>
            <p:nvPr/>
          </p:nvSpPr>
          <p:spPr bwMode="auto">
            <a:xfrm>
              <a:off x="3871" y="1625"/>
              <a:ext cx="5" cy="44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3" name="Rectangle 75"/>
            <p:cNvSpPr>
              <a:spLocks noChangeArrowheads="1"/>
            </p:cNvSpPr>
            <p:nvPr/>
          </p:nvSpPr>
          <p:spPr bwMode="auto">
            <a:xfrm>
              <a:off x="3893" y="155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4" name="Rectangle 76"/>
            <p:cNvSpPr>
              <a:spLocks noChangeArrowheads="1"/>
            </p:cNvSpPr>
            <p:nvPr/>
          </p:nvSpPr>
          <p:spPr bwMode="auto">
            <a:xfrm>
              <a:off x="3893" y="164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5" name="Rectangle 77"/>
            <p:cNvSpPr>
              <a:spLocks noChangeArrowheads="1"/>
            </p:cNvSpPr>
            <p:nvPr/>
          </p:nvSpPr>
          <p:spPr bwMode="auto">
            <a:xfrm>
              <a:off x="3893" y="146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6" name="Freeform 78"/>
            <p:cNvSpPr>
              <a:spLocks/>
            </p:cNvSpPr>
            <p:nvPr/>
          </p:nvSpPr>
          <p:spPr bwMode="auto">
            <a:xfrm>
              <a:off x="3894" y="1488"/>
              <a:ext cx="27" cy="26"/>
            </a:xfrm>
            <a:custGeom>
              <a:avLst/>
              <a:gdLst>
                <a:gd name="T0" fmla="*/ 4 w 54"/>
                <a:gd name="T1" fmla="*/ 26 h 51"/>
                <a:gd name="T2" fmla="*/ 0 w 54"/>
                <a:gd name="T3" fmla="*/ 22 h 51"/>
                <a:gd name="T4" fmla="*/ 23 w 54"/>
                <a:gd name="T5" fmla="*/ 0 h 51"/>
                <a:gd name="T6" fmla="*/ 27 w 54"/>
                <a:gd name="T7" fmla="*/ 4 h 51"/>
                <a:gd name="T8" fmla="*/ 4 w 54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8" y="51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7" name="Rectangle 79"/>
            <p:cNvSpPr>
              <a:spLocks noChangeArrowheads="1"/>
            </p:cNvSpPr>
            <p:nvPr/>
          </p:nvSpPr>
          <p:spPr bwMode="auto">
            <a:xfrm>
              <a:off x="3701" y="1625"/>
              <a:ext cx="37" cy="27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48" name="Freeform 80"/>
            <p:cNvSpPr>
              <a:spLocks/>
            </p:cNvSpPr>
            <p:nvPr/>
          </p:nvSpPr>
          <p:spPr bwMode="auto">
            <a:xfrm>
              <a:off x="3756" y="1426"/>
              <a:ext cx="180" cy="199"/>
            </a:xfrm>
            <a:custGeom>
              <a:avLst/>
              <a:gdLst>
                <a:gd name="T0" fmla="*/ 0 w 360"/>
                <a:gd name="T1" fmla="*/ 199 h 397"/>
                <a:gd name="T2" fmla="*/ 180 w 360"/>
                <a:gd name="T3" fmla="*/ 18 h 397"/>
                <a:gd name="T4" fmla="*/ 180 w 360"/>
                <a:gd name="T5" fmla="*/ 0 h 397"/>
                <a:gd name="T6" fmla="*/ 0 w 360"/>
                <a:gd name="T7" fmla="*/ 181 h 397"/>
                <a:gd name="T8" fmla="*/ 0 w 360"/>
                <a:gd name="T9" fmla="*/ 199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97"/>
                <a:gd name="T17" fmla="*/ 360 w 360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97">
                  <a:moveTo>
                    <a:pt x="0" y="397"/>
                  </a:moveTo>
                  <a:lnTo>
                    <a:pt x="360" y="36"/>
                  </a:lnTo>
                  <a:lnTo>
                    <a:pt x="360" y="0"/>
                  </a:lnTo>
                  <a:lnTo>
                    <a:pt x="0" y="36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9" name="Rectangle 81"/>
            <p:cNvSpPr>
              <a:spLocks noChangeArrowheads="1"/>
            </p:cNvSpPr>
            <p:nvPr/>
          </p:nvSpPr>
          <p:spPr bwMode="auto">
            <a:xfrm>
              <a:off x="3684" y="1607"/>
              <a:ext cx="72" cy="18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50" name="Freeform 82"/>
            <p:cNvSpPr>
              <a:spLocks/>
            </p:cNvSpPr>
            <p:nvPr/>
          </p:nvSpPr>
          <p:spPr bwMode="auto">
            <a:xfrm>
              <a:off x="3684" y="1426"/>
              <a:ext cx="252" cy="181"/>
            </a:xfrm>
            <a:custGeom>
              <a:avLst/>
              <a:gdLst>
                <a:gd name="T0" fmla="*/ 0 w 504"/>
                <a:gd name="T1" fmla="*/ 181 h 361"/>
                <a:gd name="T2" fmla="*/ 180 w 504"/>
                <a:gd name="T3" fmla="*/ 0 h 361"/>
                <a:gd name="T4" fmla="*/ 252 w 504"/>
                <a:gd name="T5" fmla="*/ 0 h 361"/>
                <a:gd name="T6" fmla="*/ 72 w 504"/>
                <a:gd name="T7" fmla="*/ 181 h 361"/>
                <a:gd name="T8" fmla="*/ 0 w 504"/>
                <a:gd name="T9" fmla="*/ 181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61"/>
                <a:gd name="T17" fmla="*/ 504 w 504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61">
                  <a:moveTo>
                    <a:pt x="0" y="361"/>
                  </a:moveTo>
                  <a:lnTo>
                    <a:pt x="360" y="0"/>
                  </a:lnTo>
                  <a:lnTo>
                    <a:pt x="504" y="0"/>
                  </a:lnTo>
                  <a:lnTo>
                    <a:pt x="144" y="361"/>
                  </a:lnTo>
                  <a:lnTo>
                    <a:pt x="0" y="36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1" name="Rectangle 83"/>
            <p:cNvSpPr>
              <a:spLocks noChangeArrowheads="1"/>
            </p:cNvSpPr>
            <p:nvPr/>
          </p:nvSpPr>
          <p:spPr bwMode="auto">
            <a:xfrm>
              <a:off x="3701" y="1666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52" name="Rectangle 84"/>
            <p:cNvSpPr>
              <a:spLocks noChangeArrowheads="1"/>
            </p:cNvSpPr>
            <p:nvPr/>
          </p:nvSpPr>
          <p:spPr bwMode="auto">
            <a:xfrm>
              <a:off x="3701" y="1711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53" name="Rectangle 85"/>
            <p:cNvSpPr>
              <a:spLocks noChangeArrowheads="1"/>
            </p:cNvSpPr>
            <p:nvPr/>
          </p:nvSpPr>
          <p:spPr bwMode="auto">
            <a:xfrm>
              <a:off x="3701" y="1757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54" name="Rectangle 86"/>
            <p:cNvSpPr>
              <a:spLocks noChangeArrowheads="1"/>
            </p:cNvSpPr>
            <p:nvPr/>
          </p:nvSpPr>
          <p:spPr bwMode="auto">
            <a:xfrm>
              <a:off x="3701" y="1802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555" name="Rectangle 87"/>
            <p:cNvSpPr>
              <a:spLocks noChangeArrowheads="1"/>
            </p:cNvSpPr>
            <p:nvPr/>
          </p:nvSpPr>
          <p:spPr bwMode="auto">
            <a:xfrm>
              <a:off x="3701" y="1847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6152" name="Line 88"/>
          <p:cNvSpPr>
            <a:spLocks noChangeShapeType="1"/>
          </p:cNvSpPr>
          <p:nvPr/>
        </p:nvSpPr>
        <p:spPr bwMode="auto">
          <a:xfrm>
            <a:off x="3316288" y="1754188"/>
            <a:ext cx="1641475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1433" name="Rectangle 89"/>
          <p:cNvSpPr>
            <a:spLocks noChangeArrowheads="1"/>
          </p:cNvSpPr>
          <p:nvPr/>
        </p:nvSpPr>
        <p:spPr bwMode="auto">
          <a:xfrm>
            <a:off x="3384550" y="2022475"/>
            <a:ext cx="898525" cy="334963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900">
                <a:latin typeface="Arial" charset="0"/>
              </a:rPr>
              <a:t>SCADA</a:t>
            </a:r>
          </a:p>
          <a:p>
            <a:pPr defTabSz="681038">
              <a:defRPr/>
            </a:pPr>
            <a:r>
              <a:rPr lang="en-US" sz="900">
                <a:latin typeface="Arial" charset="0"/>
              </a:rPr>
              <a:t>Data Warehouse</a:t>
            </a:r>
          </a:p>
        </p:txBody>
      </p:sp>
      <p:sp>
        <p:nvSpPr>
          <p:cNvPr id="6154" name="Line 90"/>
          <p:cNvSpPr>
            <a:spLocks noChangeShapeType="1"/>
          </p:cNvSpPr>
          <p:nvPr/>
        </p:nvSpPr>
        <p:spPr bwMode="auto">
          <a:xfrm>
            <a:off x="3868738" y="1754188"/>
            <a:ext cx="6350" cy="261937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5" name="Group 91"/>
          <p:cNvGrpSpPr>
            <a:grpSpLocks/>
          </p:cNvGrpSpPr>
          <p:nvPr/>
        </p:nvGrpSpPr>
        <p:grpSpPr bwMode="auto">
          <a:xfrm>
            <a:off x="8153400" y="1219200"/>
            <a:ext cx="390525" cy="327025"/>
            <a:chOff x="2300" y="2408"/>
            <a:chExt cx="271" cy="282"/>
          </a:xfrm>
        </p:grpSpPr>
        <p:sp>
          <p:nvSpPr>
            <p:cNvPr id="6470" name="AutoShape 92"/>
            <p:cNvSpPr>
              <a:spLocks noChangeArrowheads="1"/>
            </p:cNvSpPr>
            <p:nvPr/>
          </p:nvSpPr>
          <p:spPr bwMode="auto">
            <a:xfrm>
              <a:off x="2366" y="2646"/>
              <a:ext cx="131" cy="44"/>
            </a:xfrm>
            <a:prstGeom prst="parallelogram">
              <a:avLst>
                <a:gd name="adj" fmla="val 74432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71" name="Rectangle 93"/>
            <p:cNvSpPr>
              <a:spLocks noChangeArrowheads="1"/>
            </p:cNvSpPr>
            <p:nvPr/>
          </p:nvSpPr>
          <p:spPr bwMode="auto">
            <a:xfrm>
              <a:off x="2407" y="2643"/>
              <a:ext cx="56" cy="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72" name="AutoShape 94"/>
            <p:cNvSpPr>
              <a:spLocks noChangeArrowheads="1"/>
            </p:cNvSpPr>
            <p:nvPr/>
          </p:nvSpPr>
          <p:spPr bwMode="auto">
            <a:xfrm>
              <a:off x="2300" y="2408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73" name="Rectangle 95"/>
            <p:cNvSpPr>
              <a:spLocks noChangeArrowheads="1"/>
            </p:cNvSpPr>
            <p:nvPr/>
          </p:nvSpPr>
          <p:spPr bwMode="auto">
            <a:xfrm>
              <a:off x="2313" y="2429"/>
              <a:ext cx="234" cy="198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pic>
        <p:nvPicPr>
          <p:cNvPr id="6156" name="Picture 96"/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152525"/>
            <a:ext cx="1809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57" name="Picture 97"/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152525"/>
            <a:ext cx="1825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6158" name="Group 98"/>
          <p:cNvGrpSpPr>
            <a:grpSpLocks/>
          </p:cNvGrpSpPr>
          <p:nvPr/>
        </p:nvGrpSpPr>
        <p:grpSpPr bwMode="auto">
          <a:xfrm>
            <a:off x="8567738" y="1219200"/>
            <a:ext cx="392112" cy="327025"/>
            <a:chOff x="2300" y="2408"/>
            <a:chExt cx="271" cy="282"/>
          </a:xfrm>
        </p:grpSpPr>
        <p:sp>
          <p:nvSpPr>
            <p:cNvPr id="6466" name="AutoShape 99"/>
            <p:cNvSpPr>
              <a:spLocks noChangeArrowheads="1"/>
            </p:cNvSpPr>
            <p:nvPr/>
          </p:nvSpPr>
          <p:spPr bwMode="auto">
            <a:xfrm>
              <a:off x="2366" y="2646"/>
              <a:ext cx="131" cy="44"/>
            </a:xfrm>
            <a:prstGeom prst="parallelogram">
              <a:avLst>
                <a:gd name="adj" fmla="val 74432"/>
              </a:avLst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67" name="Rectangle 100"/>
            <p:cNvSpPr>
              <a:spLocks noChangeArrowheads="1"/>
            </p:cNvSpPr>
            <p:nvPr/>
          </p:nvSpPr>
          <p:spPr bwMode="auto">
            <a:xfrm>
              <a:off x="2407" y="2643"/>
              <a:ext cx="56" cy="27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38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68" name="AutoShape 101"/>
            <p:cNvSpPr>
              <a:spLocks noChangeArrowheads="1"/>
            </p:cNvSpPr>
            <p:nvPr/>
          </p:nvSpPr>
          <p:spPr bwMode="auto">
            <a:xfrm>
              <a:off x="2300" y="2408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69" name="Rectangle 102"/>
            <p:cNvSpPr>
              <a:spLocks noChangeArrowheads="1"/>
            </p:cNvSpPr>
            <p:nvPr/>
          </p:nvSpPr>
          <p:spPr bwMode="auto">
            <a:xfrm>
              <a:off x="2313" y="2429"/>
              <a:ext cx="234" cy="198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6159" name="Text Box 103"/>
          <p:cNvSpPr txBox="1">
            <a:spLocks noChangeArrowheads="1"/>
          </p:cNvSpPr>
          <p:nvPr/>
        </p:nvSpPr>
        <p:spPr bwMode="auto">
          <a:xfrm>
            <a:off x="7972425" y="884238"/>
            <a:ext cx="1089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Customer Services</a:t>
            </a:r>
          </a:p>
          <a:p>
            <a:r>
              <a:rPr lang="en-US" altLang="en-US" sz="900"/>
              <a:t>Billing, Settlements</a:t>
            </a:r>
          </a:p>
        </p:txBody>
      </p:sp>
      <p:grpSp>
        <p:nvGrpSpPr>
          <p:cNvPr id="6160" name="Group 104"/>
          <p:cNvGrpSpPr>
            <a:grpSpLocks/>
          </p:cNvGrpSpPr>
          <p:nvPr/>
        </p:nvGrpSpPr>
        <p:grpSpPr bwMode="auto">
          <a:xfrm>
            <a:off x="5803900" y="1554163"/>
            <a:ext cx="2393950" cy="1004887"/>
            <a:chOff x="1680" y="288"/>
            <a:chExt cx="1662" cy="720"/>
          </a:xfrm>
        </p:grpSpPr>
        <p:grpSp>
          <p:nvGrpSpPr>
            <p:cNvPr id="6443" name="Group 105"/>
            <p:cNvGrpSpPr>
              <a:grpSpLocks/>
            </p:cNvGrpSpPr>
            <p:nvPr/>
          </p:nvGrpSpPr>
          <p:grpSpPr bwMode="auto">
            <a:xfrm>
              <a:off x="2112" y="480"/>
              <a:ext cx="271" cy="235"/>
              <a:chOff x="2300" y="2408"/>
              <a:chExt cx="271" cy="282"/>
            </a:xfrm>
          </p:grpSpPr>
          <p:sp>
            <p:nvSpPr>
              <p:cNvPr id="6462" name="AutoShape 106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63" name="Rectangle 107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64" name="AutoShape 108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65" name="Rectangle 109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grpSp>
          <p:nvGrpSpPr>
            <p:cNvPr id="6444" name="Group 110"/>
            <p:cNvGrpSpPr>
              <a:grpSpLocks/>
            </p:cNvGrpSpPr>
            <p:nvPr/>
          </p:nvGrpSpPr>
          <p:grpSpPr bwMode="auto">
            <a:xfrm>
              <a:off x="2496" y="480"/>
              <a:ext cx="271" cy="235"/>
              <a:chOff x="2300" y="2408"/>
              <a:chExt cx="271" cy="282"/>
            </a:xfrm>
          </p:grpSpPr>
          <p:sp>
            <p:nvSpPr>
              <p:cNvPr id="6458" name="AutoShape 111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59" name="Rectangle 112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60" name="AutoShape 113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61" name="Rectangle 114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grpSp>
          <p:nvGrpSpPr>
            <p:cNvPr id="6445" name="Group 115"/>
            <p:cNvGrpSpPr>
              <a:grpSpLocks/>
            </p:cNvGrpSpPr>
            <p:nvPr/>
          </p:nvGrpSpPr>
          <p:grpSpPr bwMode="auto">
            <a:xfrm>
              <a:off x="2880" y="480"/>
              <a:ext cx="271" cy="235"/>
              <a:chOff x="2300" y="2408"/>
              <a:chExt cx="271" cy="282"/>
            </a:xfrm>
          </p:grpSpPr>
          <p:sp>
            <p:nvSpPr>
              <p:cNvPr id="6454" name="AutoShape 116"/>
              <p:cNvSpPr>
                <a:spLocks noChangeArrowheads="1"/>
              </p:cNvSpPr>
              <p:nvPr/>
            </p:nvSpPr>
            <p:spPr bwMode="auto">
              <a:xfrm>
                <a:off x="2366" y="2646"/>
                <a:ext cx="131" cy="44"/>
              </a:xfrm>
              <a:prstGeom prst="parallelogram">
                <a:avLst>
                  <a:gd name="adj" fmla="val 74432"/>
                </a:avLst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55" name="Rectangle 117"/>
              <p:cNvSpPr>
                <a:spLocks noChangeArrowheads="1"/>
              </p:cNvSpPr>
              <p:nvPr/>
            </p:nvSpPr>
            <p:spPr bwMode="auto">
              <a:xfrm>
                <a:off x="2407" y="2643"/>
                <a:ext cx="56" cy="27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38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</p:spPr>
            <p:txBody>
              <a:bodyPr wrap="none" anchor="ctr">
                <a:flatTx/>
              </a:bodyPr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56" name="AutoShape 118"/>
              <p:cNvSpPr>
                <a:spLocks noChangeArrowheads="1"/>
              </p:cNvSpPr>
              <p:nvPr/>
            </p:nvSpPr>
            <p:spPr bwMode="auto">
              <a:xfrm>
                <a:off x="2300" y="2408"/>
                <a:ext cx="271" cy="232"/>
              </a:xfrm>
              <a:prstGeom prst="cube">
                <a:avLst>
                  <a:gd name="adj" fmla="val 4102"/>
                </a:avLst>
              </a:prstGeom>
              <a:solidFill>
                <a:srgbClr val="DDDDDD"/>
              </a:solidFill>
              <a:ln w="317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457" name="Rectangle 119"/>
              <p:cNvSpPr>
                <a:spLocks noChangeArrowheads="1"/>
              </p:cNvSpPr>
              <p:nvPr/>
            </p:nvSpPr>
            <p:spPr bwMode="auto">
              <a:xfrm>
                <a:off x="2313" y="2429"/>
                <a:ext cx="234" cy="198"/>
              </a:xfrm>
              <a:prstGeom prst="rect">
                <a:avLst/>
              </a:prstGeom>
              <a:solidFill>
                <a:srgbClr val="CCECFF"/>
              </a:solidFill>
              <a:ln w="3175" algn="ctr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pic>
          <p:nvPicPr>
            <p:cNvPr id="6446" name="Picture 120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768"/>
              <a:ext cx="1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6447" name="Text Box 121"/>
            <p:cNvSpPr txBox="1">
              <a:spLocks noChangeArrowheads="1"/>
            </p:cNvSpPr>
            <p:nvPr/>
          </p:nvSpPr>
          <p:spPr bwMode="auto">
            <a:xfrm>
              <a:off x="2334" y="288"/>
              <a:ext cx="54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Engineering</a:t>
              </a:r>
            </a:p>
          </p:txBody>
        </p:sp>
        <p:sp>
          <p:nvSpPr>
            <p:cNvPr id="6448" name="Text Box 122"/>
            <p:cNvSpPr txBox="1">
              <a:spLocks noChangeArrowheads="1"/>
            </p:cNvSpPr>
            <p:nvPr/>
          </p:nvSpPr>
          <p:spPr bwMode="auto">
            <a:xfrm>
              <a:off x="2024" y="336"/>
              <a:ext cx="40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Planning</a:t>
              </a:r>
            </a:p>
          </p:txBody>
        </p:sp>
        <p:sp>
          <p:nvSpPr>
            <p:cNvPr id="6449" name="Text Box 123"/>
            <p:cNvSpPr txBox="1">
              <a:spLocks noChangeArrowheads="1"/>
            </p:cNvSpPr>
            <p:nvPr/>
          </p:nvSpPr>
          <p:spPr bwMode="auto">
            <a:xfrm>
              <a:off x="2796" y="336"/>
              <a:ext cx="54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81814" tIns="40907" rIns="81814" bIns="40907">
              <a:spAutoFit/>
            </a:bodyPr>
            <a:lstStyle>
              <a:lvl1pPr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81038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810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/>
                <a:t>Maintenance</a:t>
              </a:r>
            </a:p>
          </p:txBody>
        </p:sp>
        <p:sp>
          <p:nvSpPr>
            <p:cNvPr id="6450" name="Line 124"/>
            <p:cNvSpPr>
              <a:spLocks noChangeShapeType="1"/>
            </p:cNvSpPr>
            <p:nvPr/>
          </p:nvSpPr>
          <p:spPr bwMode="auto">
            <a:xfrm flipV="1">
              <a:off x="2256" y="720"/>
              <a:ext cx="0" cy="4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125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4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452" name="Picture 126"/>
            <p:cNvPicPr>
              <a:picLocks noChangeAspect="1" noChangeArrowheads="1"/>
            </p:cNvPicPr>
            <p:nvPr/>
          </p:nvPicPr>
          <p:blipFill>
            <a:blip r:embed="rId3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768"/>
              <a:ext cx="12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6453" name="Line 127"/>
            <p:cNvSpPr>
              <a:spLocks noChangeShapeType="1"/>
            </p:cNvSpPr>
            <p:nvPr/>
          </p:nvSpPr>
          <p:spPr bwMode="auto">
            <a:xfrm>
              <a:off x="1680" y="720"/>
              <a:ext cx="1584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1" name="Line 128"/>
          <p:cNvSpPr>
            <a:spLocks noChangeShapeType="1"/>
          </p:cNvSpPr>
          <p:nvPr/>
        </p:nvSpPr>
        <p:spPr bwMode="auto">
          <a:xfrm>
            <a:off x="5251450" y="1554163"/>
            <a:ext cx="3592513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Cloud"/>
          <p:cNvSpPr>
            <a:spLocks noChangeAspect="1" noEditPoints="1" noChangeArrowheads="1"/>
          </p:cNvSpPr>
          <p:nvPr/>
        </p:nvSpPr>
        <p:spPr bwMode="auto">
          <a:xfrm rot="-5400000">
            <a:off x="4902201" y="1008062"/>
            <a:ext cx="766762" cy="1725613"/>
          </a:xfrm>
          <a:custGeom>
            <a:avLst/>
            <a:gdLst>
              <a:gd name="T0" fmla="*/ 84415 w 21600"/>
              <a:gd name="T1" fmla="*/ 68929207 h 21600"/>
              <a:gd name="T2" fmla="*/ 13609351 w 21600"/>
              <a:gd name="T3" fmla="*/ 137711577 h 21600"/>
              <a:gd name="T4" fmla="*/ 27196018 w 21600"/>
              <a:gd name="T5" fmla="*/ 68929207 h 21600"/>
              <a:gd name="T6" fmla="*/ 13609351 w 21600"/>
              <a:gd name="T7" fmla="*/ 788221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lIns="81814" tIns="40907" rIns="81814" bIns="40907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Corporate</a:t>
            </a:r>
          </a:p>
          <a:p>
            <a:r>
              <a:rPr lang="en-US" altLang="en-US" sz="1000"/>
              <a:t>Network</a:t>
            </a:r>
          </a:p>
        </p:txBody>
      </p:sp>
      <p:grpSp>
        <p:nvGrpSpPr>
          <p:cNvPr id="6163" name="Group 130"/>
          <p:cNvGrpSpPr>
            <a:grpSpLocks/>
          </p:cNvGrpSpPr>
          <p:nvPr/>
        </p:nvGrpSpPr>
        <p:grpSpPr bwMode="auto">
          <a:xfrm>
            <a:off x="4973638" y="3094038"/>
            <a:ext cx="295275" cy="442912"/>
            <a:chOff x="3684" y="1425"/>
            <a:chExt cx="252" cy="470"/>
          </a:xfrm>
        </p:grpSpPr>
        <p:sp>
          <p:nvSpPr>
            <p:cNvPr id="6361" name="Freeform 131"/>
            <p:cNvSpPr>
              <a:spLocks/>
            </p:cNvSpPr>
            <p:nvPr/>
          </p:nvSpPr>
          <p:spPr bwMode="auto">
            <a:xfrm>
              <a:off x="3684" y="1425"/>
              <a:ext cx="252" cy="469"/>
            </a:xfrm>
            <a:custGeom>
              <a:avLst/>
              <a:gdLst>
                <a:gd name="T0" fmla="*/ 18 w 504"/>
                <a:gd name="T1" fmla="*/ 469 h 937"/>
                <a:gd name="T2" fmla="*/ 18 w 504"/>
                <a:gd name="T3" fmla="*/ 199 h 937"/>
                <a:gd name="T4" fmla="*/ 0 w 504"/>
                <a:gd name="T5" fmla="*/ 199 h 937"/>
                <a:gd name="T6" fmla="*/ 0 w 504"/>
                <a:gd name="T7" fmla="*/ 181 h 937"/>
                <a:gd name="T8" fmla="*/ 180 w 504"/>
                <a:gd name="T9" fmla="*/ 0 h 937"/>
                <a:gd name="T10" fmla="*/ 252 w 504"/>
                <a:gd name="T11" fmla="*/ 0 h 937"/>
                <a:gd name="T12" fmla="*/ 252 w 504"/>
                <a:gd name="T13" fmla="*/ 18 h 937"/>
                <a:gd name="T14" fmla="*/ 235 w 504"/>
                <a:gd name="T15" fmla="*/ 37 h 937"/>
                <a:gd name="T16" fmla="*/ 235 w 504"/>
                <a:gd name="T17" fmla="*/ 288 h 937"/>
                <a:gd name="T18" fmla="*/ 54 w 504"/>
                <a:gd name="T19" fmla="*/ 469 h 937"/>
                <a:gd name="T20" fmla="*/ 18 w 504"/>
                <a:gd name="T21" fmla="*/ 469 h 9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"/>
                <a:gd name="T34" fmla="*/ 0 h 937"/>
                <a:gd name="T35" fmla="*/ 504 w 504"/>
                <a:gd name="T36" fmla="*/ 937 h 9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" h="937">
                  <a:moveTo>
                    <a:pt x="35" y="937"/>
                  </a:moveTo>
                  <a:lnTo>
                    <a:pt x="35" y="397"/>
                  </a:lnTo>
                  <a:lnTo>
                    <a:pt x="0" y="397"/>
                  </a:lnTo>
                  <a:lnTo>
                    <a:pt x="0" y="361"/>
                  </a:lnTo>
                  <a:lnTo>
                    <a:pt x="360" y="0"/>
                  </a:lnTo>
                  <a:lnTo>
                    <a:pt x="504" y="0"/>
                  </a:lnTo>
                  <a:lnTo>
                    <a:pt x="504" y="36"/>
                  </a:lnTo>
                  <a:lnTo>
                    <a:pt x="469" y="73"/>
                  </a:lnTo>
                  <a:lnTo>
                    <a:pt x="469" y="576"/>
                  </a:lnTo>
                  <a:lnTo>
                    <a:pt x="108" y="937"/>
                  </a:lnTo>
                  <a:lnTo>
                    <a:pt x="35" y="937"/>
                  </a:lnTo>
                </a:path>
              </a:pathLst>
            </a:custGeom>
            <a:solidFill>
              <a:srgbClr val="CC3300"/>
            </a:solidFill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2" name="Freeform 132"/>
            <p:cNvSpPr>
              <a:spLocks/>
            </p:cNvSpPr>
            <p:nvPr/>
          </p:nvSpPr>
          <p:spPr bwMode="auto">
            <a:xfrm>
              <a:off x="3738" y="1445"/>
              <a:ext cx="181" cy="450"/>
            </a:xfrm>
            <a:custGeom>
              <a:avLst/>
              <a:gdLst>
                <a:gd name="T0" fmla="*/ 0 w 361"/>
                <a:gd name="T1" fmla="*/ 450 h 901"/>
                <a:gd name="T2" fmla="*/ 181 w 361"/>
                <a:gd name="T3" fmla="*/ 270 h 901"/>
                <a:gd name="T4" fmla="*/ 181 w 361"/>
                <a:gd name="T5" fmla="*/ 0 h 901"/>
                <a:gd name="T6" fmla="*/ 0 w 361"/>
                <a:gd name="T7" fmla="*/ 180 h 901"/>
                <a:gd name="T8" fmla="*/ 0 w 361"/>
                <a:gd name="T9" fmla="*/ 450 h 9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1"/>
                <a:gd name="T16" fmla="*/ 0 h 901"/>
                <a:gd name="T17" fmla="*/ 361 w 361"/>
                <a:gd name="T18" fmla="*/ 901 h 9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1" h="901">
                  <a:moveTo>
                    <a:pt x="0" y="901"/>
                  </a:moveTo>
                  <a:lnTo>
                    <a:pt x="361" y="540"/>
                  </a:lnTo>
                  <a:lnTo>
                    <a:pt x="361" y="0"/>
                  </a:lnTo>
                  <a:lnTo>
                    <a:pt x="0" y="361"/>
                  </a:lnTo>
                  <a:lnTo>
                    <a:pt x="0" y="90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Rectangle 133"/>
            <p:cNvSpPr>
              <a:spLocks noChangeArrowheads="1"/>
            </p:cNvSpPr>
            <p:nvPr/>
          </p:nvSpPr>
          <p:spPr bwMode="auto">
            <a:xfrm>
              <a:off x="3701" y="1666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64" name="Freeform 134"/>
            <p:cNvSpPr>
              <a:spLocks/>
            </p:cNvSpPr>
            <p:nvPr/>
          </p:nvSpPr>
          <p:spPr bwMode="auto">
            <a:xfrm>
              <a:off x="3737" y="1666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135"/>
            <p:cNvSpPr>
              <a:spLocks/>
            </p:cNvSpPr>
            <p:nvPr/>
          </p:nvSpPr>
          <p:spPr bwMode="auto">
            <a:xfrm>
              <a:off x="3737" y="164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Freeform 136"/>
            <p:cNvSpPr>
              <a:spLocks/>
            </p:cNvSpPr>
            <p:nvPr/>
          </p:nvSpPr>
          <p:spPr bwMode="auto">
            <a:xfrm>
              <a:off x="3758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Freeform 137"/>
            <p:cNvSpPr>
              <a:spLocks/>
            </p:cNvSpPr>
            <p:nvPr/>
          </p:nvSpPr>
          <p:spPr bwMode="auto">
            <a:xfrm>
              <a:off x="378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Freeform 138"/>
            <p:cNvSpPr>
              <a:spLocks/>
            </p:cNvSpPr>
            <p:nvPr/>
          </p:nvSpPr>
          <p:spPr bwMode="auto">
            <a:xfrm>
              <a:off x="3803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139"/>
            <p:cNvSpPr>
              <a:spLocks/>
            </p:cNvSpPr>
            <p:nvPr/>
          </p:nvSpPr>
          <p:spPr bwMode="auto">
            <a:xfrm>
              <a:off x="3826" y="1555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140"/>
            <p:cNvSpPr>
              <a:spLocks/>
            </p:cNvSpPr>
            <p:nvPr/>
          </p:nvSpPr>
          <p:spPr bwMode="auto">
            <a:xfrm>
              <a:off x="3848" y="153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141"/>
            <p:cNvSpPr>
              <a:spLocks/>
            </p:cNvSpPr>
            <p:nvPr/>
          </p:nvSpPr>
          <p:spPr bwMode="auto">
            <a:xfrm>
              <a:off x="3871" y="1510"/>
              <a:ext cx="26" cy="27"/>
            </a:xfrm>
            <a:custGeom>
              <a:avLst/>
              <a:gdLst>
                <a:gd name="T0" fmla="*/ 4 w 52"/>
                <a:gd name="T1" fmla="*/ 27 h 53"/>
                <a:gd name="T2" fmla="*/ 0 w 52"/>
                <a:gd name="T3" fmla="*/ 23 h 53"/>
                <a:gd name="T4" fmla="*/ 22 w 52"/>
                <a:gd name="T5" fmla="*/ 0 h 53"/>
                <a:gd name="T6" fmla="*/ 26 w 52"/>
                <a:gd name="T7" fmla="*/ 4 h 53"/>
                <a:gd name="T8" fmla="*/ 4 w 52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3"/>
                <a:gd name="T17" fmla="*/ 52 w 52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3">
                  <a:moveTo>
                    <a:pt x="8" y="53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Rectangle 142"/>
            <p:cNvSpPr>
              <a:spLocks noChangeArrowheads="1"/>
            </p:cNvSpPr>
            <p:nvPr/>
          </p:nvSpPr>
          <p:spPr bwMode="auto">
            <a:xfrm>
              <a:off x="3701" y="1711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73" name="Freeform 143"/>
            <p:cNvSpPr>
              <a:spLocks/>
            </p:cNvSpPr>
            <p:nvPr/>
          </p:nvSpPr>
          <p:spPr bwMode="auto">
            <a:xfrm>
              <a:off x="3737" y="1711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144"/>
            <p:cNvSpPr>
              <a:spLocks/>
            </p:cNvSpPr>
            <p:nvPr/>
          </p:nvSpPr>
          <p:spPr bwMode="auto">
            <a:xfrm>
              <a:off x="3737" y="1690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3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7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5" name="Freeform 145"/>
            <p:cNvSpPr>
              <a:spLocks/>
            </p:cNvSpPr>
            <p:nvPr/>
          </p:nvSpPr>
          <p:spPr bwMode="auto">
            <a:xfrm>
              <a:off x="3758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6" name="Freeform 146"/>
            <p:cNvSpPr>
              <a:spLocks/>
            </p:cNvSpPr>
            <p:nvPr/>
          </p:nvSpPr>
          <p:spPr bwMode="auto">
            <a:xfrm>
              <a:off x="378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7" name="Freeform 147"/>
            <p:cNvSpPr>
              <a:spLocks/>
            </p:cNvSpPr>
            <p:nvPr/>
          </p:nvSpPr>
          <p:spPr bwMode="auto">
            <a:xfrm>
              <a:off x="3803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4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148"/>
            <p:cNvSpPr>
              <a:spLocks/>
            </p:cNvSpPr>
            <p:nvPr/>
          </p:nvSpPr>
          <p:spPr bwMode="auto">
            <a:xfrm>
              <a:off x="3826" y="1600"/>
              <a:ext cx="26" cy="27"/>
            </a:xfrm>
            <a:custGeom>
              <a:avLst/>
              <a:gdLst>
                <a:gd name="T0" fmla="*/ 4 w 51"/>
                <a:gd name="T1" fmla="*/ 27 h 54"/>
                <a:gd name="T2" fmla="*/ 0 w 51"/>
                <a:gd name="T3" fmla="*/ 23 h 54"/>
                <a:gd name="T4" fmla="*/ 22 w 51"/>
                <a:gd name="T5" fmla="*/ 0 h 54"/>
                <a:gd name="T6" fmla="*/ 26 w 51"/>
                <a:gd name="T7" fmla="*/ 4 h 54"/>
                <a:gd name="T8" fmla="*/ 4 w 51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4"/>
                <a:gd name="T17" fmla="*/ 51 w 51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4">
                  <a:moveTo>
                    <a:pt x="7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149"/>
            <p:cNvSpPr>
              <a:spLocks/>
            </p:cNvSpPr>
            <p:nvPr/>
          </p:nvSpPr>
          <p:spPr bwMode="auto">
            <a:xfrm>
              <a:off x="3848" y="1578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150"/>
            <p:cNvSpPr>
              <a:spLocks/>
            </p:cNvSpPr>
            <p:nvPr/>
          </p:nvSpPr>
          <p:spPr bwMode="auto">
            <a:xfrm>
              <a:off x="3871" y="1555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151"/>
            <p:cNvSpPr>
              <a:spLocks/>
            </p:cNvSpPr>
            <p:nvPr/>
          </p:nvSpPr>
          <p:spPr bwMode="auto">
            <a:xfrm>
              <a:off x="3894" y="153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3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Rectangle 152"/>
            <p:cNvSpPr>
              <a:spLocks noChangeArrowheads="1"/>
            </p:cNvSpPr>
            <p:nvPr/>
          </p:nvSpPr>
          <p:spPr bwMode="auto">
            <a:xfrm>
              <a:off x="3701" y="1757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83" name="Freeform 153"/>
            <p:cNvSpPr>
              <a:spLocks/>
            </p:cNvSpPr>
            <p:nvPr/>
          </p:nvSpPr>
          <p:spPr bwMode="auto">
            <a:xfrm>
              <a:off x="3737" y="1757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154"/>
            <p:cNvSpPr>
              <a:spLocks/>
            </p:cNvSpPr>
            <p:nvPr/>
          </p:nvSpPr>
          <p:spPr bwMode="auto">
            <a:xfrm>
              <a:off x="3737" y="1735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155"/>
            <p:cNvSpPr>
              <a:spLocks/>
            </p:cNvSpPr>
            <p:nvPr/>
          </p:nvSpPr>
          <p:spPr bwMode="auto">
            <a:xfrm>
              <a:off x="3758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156"/>
            <p:cNvSpPr>
              <a:spLocks/>
            </p:cNvSpPr>
            <p:nvPr/>
          </p:nvSpPr>
          <p:spPr bwMode="auto">
            <a:xfrm>
              <a:off x="378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157"/>
            <p:cNvSpPr>
              <a:spLocks/>
            </p:cNvSpPr>
            <p:nvPr/>
          </p:nvSpPr>
          <p:spPr bwMode="auto">
            <a:xfrm>
              <a:off x="3803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4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158"/>
            <p:cNvSpPr>
              <a:spLocks/>
            </p:cNvSpPr>
            <p:nvPr/>
          </p:nvSpPr>
          <p:spPr bwMode="auto">
            <a:xfrm>
              <a:off x="3826" y="164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3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159"/>
            <p:cNvSpPr>
              <a:spLocks/>
            </p:cNvSpPr>
            <p:nvPr/>
          </p:nvSpPr>
          <p:spPr bwMode="auto">
            <a:xfrm>
              <a:off x="3848" y="1623"/>
              <a:ext cx="27" cy="26"/>
            </a:xfrm>
            <a:custGeom>
              <a:avLst/>
              <a:gdLst>
                <a:gd name="T0" fmla="*/ 3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3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7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Freeform 160"/>
            <p:cNvSpPr>
              <a:spLocks/>
            </p:cNvSpPr>
            <p:nvPr/>
          </p:nvSpPr>
          <p:spPr bwMode="auto">
            <a:xfrm>
              <a:off x="3871" y="1600"/>
              <a:ext cx="26" cy="27"/>
            </a:xfrm>
            <a:custGeom>
              <a:avLst/>
              <a:gdLst>
                <a:gd name="T0" fmla="*/ 4 w 52"/>
                <a:gd name="T1" fmla="*/ 27 h 54"/>
                <a:gd name="T2" fmla="*/ 0 w 52"/>
                <a:gd name="T3" fmla="*/ 23 h 54"/>
                <a:gd name="T4" fmla="*/ 22 w 52"/>
                <a:gd name="T5" fmla="*/ 0 h 54"/>
                <a:gd name="T6" fmla="*/ 26 w 52"/>
                <a:gd name="T7" fmla="*/ 4 h 54"/>
                <a:gd name="T8" fmla="*/ 4 w 52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4"/>
                <a:gd name="T17" fmla="*/ 52 w 5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4">
                  <a:moveTo>
                    <a:pt x="8" y="54"/>
                  </a:moveTo>
                  <a:lnTo>
                    <a:pt x="0" y="46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Freeform 161"/>
            <p:cNvSpPr>
              <a:spLocks/>
            </p:cNvSpPr>
            <p:nvPr/>
          </p:nvSpPr>
          <p:spPr bwMode="auto">
            <a:xfrm>
              <a:off x="3894" y="1578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Rectangle 162"/>
            <p:cNvSpPr>
              <a:spLocks noChangeArrowheads="1"/>
            </p:cNvSpPr>
            <p:nvPr/>
          </p:nvSpPr>
          <p:spPr bwMode="auto">
            <a:xfrm>
              <a:off x="3701" y="1802"/>
              <a:ext cx="36" cy="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93" name="Freeform 163"/>
            <p:cNvSpPr>
              <a:spLocks/>
            </p:cNvSpPr>
            <p:nvPr/>
          </p:nvSpPr>
          <p:spPr bwMode="auto">
            <a:xfrm>
              <a:off x="3737" y="1802"/>
              <a:ext cx="4" cy="5"/>
            </a:xfrm>
            <a:custGeom>
              <a:avLst/>
              <a:gdLst>
                <a:gd name="T0" fmla="*/ 0 w 7"/>
                <a:gd name="T1" fmla="*/ 5 h 12"/>
                <a:gd name="T2" fmla="*/ 2 w 7"/>
                <a:gd name="T3" fmla="*/ 5 h 12"/>
                <a:gd name="T4" fmla="*/ 4 w 7"/>
                <a:gd name="T5" fmla="*/ 3 h 12"/>
                <a:gd name="T6" fmla="*/ 0 w 7"/>
                <a:gd name="T7" fmla="*/ 0 h 12"/>
                <a:gd name="T8" fmla="*/ 0 w 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0" y="12"/>
                  </a:moveTo>
                  <a:lnTo>
                    <a:pt x="4" y="12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Freeform 164"/>
            <p:cNvSpPr>
              <a:spLocks/>
            </p:cNvSpPr>
            <p:nvPr/>
          </p:nvSpPr>
          <p:spPr bwMode="auto">
            <a:xfrm>
              <a:off x="3737" y="1781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1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5" name="Freeform 165"/>
            <p:cNvSpPr>
              <a:spLocks/>
            </p:cNvSpPr>
            <p:nvPr/>
          </p:nvSpPr>
          <p:spPr bwMode="auto">
            <a:xfrm>
              <a:off x="3758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6" name="Freeform 166"/>
            <p:cNvSpPr>
              <a:spLocks/>
            </p:cNvSpPr>
            <p:nvPr/>
          </p:nvSpPr>
          <p:spPr bwMode="auto">
            <a:xfrm>
              <a:off x="3781" y="173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2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Freeform 167"/>
            <p:cNvSpPr>
              <a:spLocks/>
            </p:cNvSpPr>
            <p:nvPr/>
          </p:nvSpPr>
          <p:spPr bwMode="auto">
            <a:xfrm>
              <a:off x="3803" y="1712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4 w 54"/>
                <a:gd name="T5" fmla="*/ 0 h 54"/>
                <a:gd name="T6" fmla="*/ 27 w 54"/>
                <a:gd name="T7" fmla="*/ 3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7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Freeform 168"/>
            <p:cNvSpPr>
              <a:spLocks/>
            </p:cNvSpPr>
            <p:nvPr/>
          </p:nvSpPr>
          <p:spPr bwMode="auto">
            <a:xfrm>
              <a:off x="3826" y="1690"/>
              <a:ext cx="26" cy="26"/>
            </a:xfrm>
            <a:custGeom>
              <a:avLst/>
              <a:gdLst>
                <a:gd name="T0" fmla="*/ 4 w 51"/>
                <a:gd name="T1" fmla="*/ 26 h 51"/>
                <a:gd name="T2" fmla="*/ 0 w 51"/>
                <a:gd name="T3" fmla="*/ 22 h 51"/>
                <a:gd name="T4" fmla="*/ 22 w 51"/>
                <a:gd name="T5" fmla="*/ 0 h 51"/>
                <a:gd name="T6" fmla="*/ 26 w 51"/>
                <a:gd name="T7" fmla="*/ 4 h 51"/>
                <a:gd name="T8" fmla="*/ 4 w 51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1"/>
                <a:gd name="T17" fmla="*/ 51 w 51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1">
                  <a:moveTo>
                    <a:pt x="7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7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Freeform 169"/>
            <p:cNvSpPr>
              <a:spLocks/>
            </p:cNvSpPr>
            <p:nvPr/>
          </p:nvSpPr>
          <p:spPr bwMode="auto">
            <a:xfrm>
              <a:off x="3848" y="1667"/>
              <a:ext cx="27" cy="27"/>
            </a:xfrm>
            <a:custGeom>
              <a:avLst/>
              <a:gdLst>
                <a:gd name="T0" fmla="*/ 3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3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7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3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Freeform 170"/>
            <p:cNvSpPr>
              <a:spLocks/>
            </p:cNvSpPr>
            <p:nvPr/>
          </p:nvSpPr>
          <p:spPr bwMode="auto">
            <a:xfrm>
              <a:off x="3871" y="1645"/>
              <a:ext cx="26" cy="26"/>
            </a:xfrm>
            <a:custGeom>
              <a:avLst/>
              <a:gdLst>
                <a:gd name="T0" fmla="*/ 4 w 52"/>
                <a:gd name="T1" fmla="*/ 26 h 52"/>
                <a:gd name="T2" fmla="*/ 0 w 52"/>
                <a:gd name="T3" fmla="*/ 23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5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Freeform 171"/>
            <p:cNvSpPr>
              <a:spLocks/>
            </p:cNvSpPr>
            <p:nvPr/>
          </p:nvSpPr>
          <p:spPr bwMode="auto">
            <a:xfrm>
              <a:off x="3894" y="1623"/>
              <a:ext cx="27" cy="26"/>
            </a:xfrm>
            <a:custGeom>
              <a:avLst/>
              <a:gdLst>
                <a:gd name="T0" fmla="*/ 4 w 54"/>
                <a:gd name="T1" fmla="*/ 26 h 52"/>
                <a:gd name="T2" fmla="*/ 0 w 54"/>
                <a:gd name="T3" fmla="*/ 22 h 52"/>
                <a:gd name="T4" fmla="*/ 23 w 54"/>
                <a:gd name="T5" fmla="*/ 0 h 52"/>
                <a:gd name="T6" fmla="*/ 27 w 54"/>
                <a:gd name="T7" fmla="*/ 4 h 52"/>
                <a:gd name="T8" fmla="*/ 4 w 54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2"/>
                <a:gd name="T17" fmla="*/ 54 w 5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2">
                  <a:moveTo>
                    <a:pt x="8" y="52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2" name="Rectangle 172"/>
            <p:cNvSpPr>
              <a:spLocks noChangeArrowheads="1"/>
            </p:cNvSpPr>
            <p:nvPr/>
          </p:nvSpPr>
          <p:spPr bwMode="auto">
            <a:xfrm>
              <a:off x="3701" y="1847"/>
              <a:ext cx="36" cy="6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03" name="Freeform 173"/>
            <p:cNvSpPr>
              <a:spLocks/>
            </p:cNvSpPr>
            <p:nvPr/>
          </p:nvSpPr>
          <p:spPr bwMode="auto">
            <a:xfrm>
              <a:off x="3737" y="1847"/>
              <a:ext cx="4" cy="6"/>
            </a:xfrm>
            <a:custGeom>
              <a:avLst/>
              <a:gdLst>
                <a:gd name="T0" fmla="*/ 0 w 7"/>
                <a:gd name="T1" fmla="*/ 6 h 11"/>
                <a:gd name="T2" fmla="*/ 2 w 7"/>
                <a:gd name="T3" fmla="*/ 6 h 11"/>
                <a:gd name="T4" fmla="*/ 4 w 7"/>
                <a:gd name="T5" fmla="*/ 4 h 11"/>
                <a:gd name="T6" fmla="*/ 0 w 7"/>
                <a:gd name="T7" fmla="*/ 0 h 11"/>
                <a:gd name="T8" fmla="*/ 0 w 7"/>
                <a:gd name="T9" fmla="*/ 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0" y="11"/>
                  </a:moveTo>
                  <a:lnTo>
                    <a:pt x="4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4" name="Freeform 174"/>
            <p:cNvSpPr>
              <a:spLocks/>
            </p:cNvSpPr>
            <p:nvPr/>
          </p:nvSpPr>
          <p:spPr bwMode="auto">
            <a:xfrm>
              <a:off x="3737" y="1826"/>
              <a:ext cx="25" cy="25"/>
            </a:xfrm>
            <a:custGeom>
              <a:avLst/>
              <a:gdLst>
                <a:gd name="T0" fmla="*/ 3 w 50"/>
                <a:gd name="T1" fmla="*/ 25 h 50"/>
                <a:gd name="T2" fmla="*/ 0 w 50"/>
                <a:gd name="T3" fmla="*/ 22 h 50"/>
                <a:gd name="T4" fmla="*/ 21 w 50"/>
                <a:gd name="T5" fmla="*/ 0 h 50"/>
                <a:gd name="T6" fmla="*/ 25 w 50"/>
                <a:gd name="T7" fmla="*/ 4 h 50"/>
                <a:gd name="T8" fmla="*/ 3 w 50"/>
                <a:gd name="T9" fmla="*/ 2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50"/>
                <a:gd name="T17" fmla="*/ 50 w 5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50">
                  <a:moveTo>
                    <a:pt x="7" y="50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7" y="50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5" name="Freeform 175"/>
            <p:cNvSpPr>
              <a:spLocks/>
            </p:cNvSpPr>
            <p:nvPr/>
          </p:nvSpPr>
          <p:spPr bwMode="auto">
            <a:xfrm>
              <a:off x="3758" y="1803"/>
              <a:ext cx="27" cy="27"/>
            </a:xfrm>
            <a:custGeom>
              <a:avLst/>
              <a:gdLst>
                <a:gd name="T0" fmla="*/ 4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4 h 54"/>
                <a:gd name="T8" fmla="*/ 4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6" name="Freeform 176"/>
            <p:cNvSpPr>
              <a:spLocks/>
            </p:cNvSpPr>
            <p:nvPr/>
          </p:nvSpPr>
          <p:spPr bwMode="auto">
            <a:xfrm>
              <a:off x="3781" y="1781"/>
              <a:ext cx="26" cy="25"/>
            </a:xfrm>
            <a:custGeom>
              <a:avLst/>
              <a:gdLst>
                <a:gd name="T0" fmla="*/ 4 w 52"/>
                <a:gd name="T1" fmla="*/ 25 h 52"/>
                <a:gd name="T2" fmla="*/ 0 w 52"/>
                <a:gd name="T3" fmla="*/ 21 h 52"/>
                <a:gd name="T4" fmla="*/ 22 w 52"/>
                <a:gd name="T5" fmla="*/ 0 h 52"/>
                <a:gd name="T6" fmla="*/ 26 w 52"/>
                <a:gd name="T7" fmla="*/ 4 h 52"/>
                <a:gd name="T8" fmla="*/ 4 w 52"/>
                <a:gd name="T9" fmla="*/ 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2"/>
                <a:gd name="T17" fmla="*/ 52 w 52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2">
                  <a:moveTo>
                    <a:pt x="8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8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7" name="Freeform 177"/>
            <p:cNvSpPr>
              <a:spLocks/>
            </p:cNvSpPr>
            <p:nvPr/>
          </p:nvSpPr>
          <p:spPr bwMode="auto">
            <a:xfrm>
              <a:off x="3803" y="1758"/>
              <a:ext cx="27" cy="26"/>
            </a:xfrm>
            <a:custGeom>
              <a:avLst/>
              <a:gdLst>
                <a:gd name="T0" fmla="*/ 4 w 54"/>
                <a:gd name="T1" fmla="*/ 26 h 54"/>
                <a:gd name="T2" fmla="*/ 0 w 54"/>
                <a:gd name="T3" fmla="*/ 22 h 54"/>
                <a:gd name="T4" fmla="*/ 24 w 54"/>
                <a:gd name="T5" fmla="*/ 0 h 54"/>
                <a:gd name="T6" fmla="*/ 27 w 54"/>
                <a:gd name="T7" fmla="*/ 4 h 54"/>
                <a:gd name="T8" fmla="*/ 4 w 54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8" y="54"/>
                  </a:moveTo>
                  <a:lnTo>
                    <a:pt x="0" y="46"/>
                  </a:lnTo>
                  <a:lnTo>
                    <a:pt x="47" y="0"/>
                  </a:lnTo>
                  <a:lnTo>
                    <a:pt x="54" y="8"/>
                  </a:lnTo>
                  <a:lnTo>
                    <a:pt x="8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8" name="Freeform 178"/>
            <p:cNvSpPr>
              <a:spLocks/>
            </p:cNvSpPr>
            <p:nvPr/>
          </p:nvSpPr>
          <p:spPr bwMode="auto">
            <a:xfrm>
              <a:off x="3826" y="1735"/>
              <a:ext cx="26" cy="26"/>
            </a:xfrm>
            <a:custGeom>
              <a:avLst/>
              <a:gdLst>
                <a:gd name="T0" fmla="*/ 4 w 51"/>
                <a:gd name="T1" fmla="*/ 26 h 52"/>
                <a:gd name="T2" fmla="*/ 0 w 51"/>
                <a:gd name="T3" fmla="*/ 22 h 52"/>
                <a:gd name="T4" fmla="*/ 22 w 51"/>
                <a:gd name="T5" fmla="*/ 0 h 52"/>
                <a:gd name="T6" fmla="*/ 26 w 51"/>
                <a:gd name="T7" fmla="*/ 4 h 52"/>
                <a:gd name="T8" fmla="*/ 4 w 5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52"/>
                <a:gd name="T17" fmla="*/ 51 w 5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52">
                  <a:moveTo>
                    <a:pt x="7" y="52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1" y="8"/>
                  </a:lnTo>
                  <a:lnTo>
                    <a:pt x="7" y="52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9" name="Freeform 179"/>
            <p:cNvSpPr>
              <a:spLocks/>
            </p:cNvSpPr>
            <p:nvPr/>
          </p:nvSpPr>
          <p:spPr bwMode="auto">
            <a:xfrm>
              <a:off x="3848" y="1712"/>
              <a:ext cx="27" cy="27"/>
            </a:xfrm>
            <a:custGeom>
              <a:avLst/>
              <a:gdLst>
                <a:gd name="T0" fmla="*/ 3 w 54"/>
                <a:gd name="T1" fmla="*/ 27 h 54"/>
                <a:gd name="T2" fmla="*/ 0 w 54"/>
                <a:gd name="T3" fmla="*/ 23 h 54"/>
                <a:gd name="T4" fmla="*/ 23 w 54"/>
                <a:gd name="T5" fmla="*/ 0 h 54"/>
                <a:gd name="T6" fmla="*/ 27 w 54"/>
                <a:gd name="T7" fmla="*/ 3 h 54"/>
                <a:gd name="T8" fmla="*/ 3 w 54"/>
                <a:gd name="T9" fmla="*/ 2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4"/>
                <a:gd name="T17" fmla="*/ 54 w 5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4">
                  <a:moveTo>
                    <a:pt x="7" y="54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7" y="54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" name="Freeform 180"/>
            <p:cNvSpPr>
              <a:spLocks/>
            </p:cNvSpPr>
            <p:nvPr/>
          </p:nvSpPr>
          <p:spPr bwMode="auto">
            <a:xfrm>
              <a:off x="3871" y="1690"/>
              <a:ext cx="26" cy="26"/>
            </a:xfrm>
            <a:custGeom>
              <a:avLst/>
              <a:gdLst>
                <a:gd name="T0" fmla="*/ 4 w 52"/>
                <a:gd name="T1" fmla="*/ 26 h 51"/>
                <a:gd name="T2" fmla="*/ 0 w 52"/>
                <a:gd name="T3" fmla="*/ 22 h 51"/>
                <a:gd name="T4" fmla="*/ 22 w 52"/>
                <a:gd name="T5" fmla="*/ 0 h 51"/>
                <a:gd name="T6" fmla="*/ 26 w 52"/>
                <a:gd name="T7" fmla="*/ 4 h 51"/>
                <a:gd name="T8" fmla="*/ 4 w 52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51"/>
                <a:gd name="T17" fmla="*/ 52 w 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51">
                  <a:moveTo>
                    <a:pt x="8" y="51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2" y="7"/>
                  </a:lnTo>
                  <a:lnTo>
                    <a:pt x="8" y="5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1" name="Freeform 181"/>
            <p:cNvSpPr>
              <a:spLocks/>
            </p:cNvSpPr>
            <p:nvPr/>
          </p:nvSpPr>
          <p:spPr bwMode="auto">
            <a:xfrm>
              <a:off x="3894" y="1667"/>
              <a:ext cx="27" cy="27"/>
            </a:xfrm>
            <a:custGeom>
              <a:avLst/>
              <a:gdLst>
                <a:gd name="T0" fmla="*/ 4 w 54"/>
                <a:gd name="T1" fmla="*/ 27 h 53"/>
                <a:gd name="T2" fmla="*/ 0 w 54"/>
                <a:gd name="T3" fmla="*/ 23 h 53"/>
                <a:gd name="T4" fmla="*/ 23 w 54"/>
                <a:gd name="T5" fmla="*/ 0 h 53"/>
                <a:gd name="T6" fmla="*/ 27 w 54"/>
                <a:gd name="T7" fmla="*/ 4 h 53"/>
                <a:gd name="T8" fmla="*/ 4 w 54"/>
                <a:gd name="T9" fmla="*/ 2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3"/>
                <a:gd name="T17" fmla="*/ 54 w 5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3">
                  <a:moveTo>
                    <a:pt x="8" y="53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2" name="Rectangle 182"/>
            <p:cNvSpPr>
              <a:spLocks noChangeArrowheads="1"/>
            </p:cNvSpPr>
            <p:nvPr/>
          </p:nvSpPr>
          <p:spPr bwMode="auto">
            <a:xfrm>
              <a:off x="375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3" name="Rectangle 183"/>
            <p:cNvSpPr>
              <a:spLocks noChangeArrowheads="1"/>
            </p:cNvSpPr>
            <p:nvPr/>
          </p:nvSpPr>
          <p:spPr bwMode="auto">
            <a:xfrm>
              <a:off x="375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4" name="Rectangle 184"/>
            <p:cNvSpPr>
              <a:spLocks noChangeArrowheads="1"/>
            </p:cNvSpPr>
            <p:nvPr/>
          </p:nvSpPr>
          <p:spPr bwMode="auto">
            <a:xfrm>
              <a:off x="3757" y="1782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5" name="Rectangle 185"/>
            <p:cNvSpPr>
              <a:spLocks noChangeArrowheads="1"/>
            </p:cNvSpPr>
            <p:nvPr/>
          </p:nvSpPr>
          <p:spPr bwMode="auto">
            <a:xfrm>
              <a:off x="3780" y="1805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6" name="Rectangle 186"/>
            <p:cNvSpPr>
              <a:spLocks noChangeArrowheads="1"/>
            </p:cNvSpPr>
            <p:nvPr/>
          </p:nvSpPr>
          <p:spPr bwMode="auto">
            <a:xfrm>
              <a:off x="3780" y="1625"/>
              <a:ext cx="6" cy="44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7" name="Rectangle 187"/>
            <p:cNvSpPr>
              <a:spLocks noChangeArrowheads="1"/>
            </p:cNvSpPr>
            <p:nvPr/>
          </p:nvSpPr>
          <p:spPr bwMode="auto">
            <a:xfrm>
              <a:off x="3783" y="171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8" name="Rectangle 188"/>
            <p:cNvSpPr>
              <a:spLocks noChangeArrowheads="1"/>
            </p:cNvSpPr>
            <p:nvPr/>
          </p:nvSpPr>
          <p:spPr bwMode="auto">
            <a:xfrm>
              <a:off x="3802" y="155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19" name="Rectangle 189"/>
            <p:cNvSpPr>
              <a:spLocks noChangeArrowheads="1"/>
            </p:cNvSpPr>
            <p:nvPr/>
          </p:nvSpPr>
          <p:spPr bwMode="auto">
            <a:xfrm>
              <a:off x="3802" y="164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0" name="Rectangle 190"/>
            <p:cNvSpPr>
              <a:spLocks noChangeArrowheads="1"/>
            </p:cNvSpPr>
            <p:nvPr/>
          </p:nvSpPr>
          <p:spPr bwMode="auto">
            <a:xfrm>
              <a:off x="3802" y="1737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1" name="Rectangle 191"/>
            <p:cNvSpPr>
              <a:spLocks noChangeArrowheads="1"/>
            </p:cNvSpPr>
            <p:nvPr/>
          </p:nvSpPr>
          <p:spPr bwMode="auto">
            <a:xfrm>
              <a:off x="3825" y="1759"/>
              <a:ext cx="6" cy="4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2" name="Rectangle 192"/>
            <p:cNvSpPr>
              <a:spLocks noChangeArrowheads="1"/>
            </p:cNvSpPr>
            <p:nvPr/>
          </p:nvSpPr>
          <p:spPr bwMode="auto">
            <a:xfrm>
              <a:off x="3825" y="1580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3" name="Rectangle 193"/>
            <p:cNvSpPr>
              <a:spLocks noChangeArrowheads="1"/>
            </p:cNvSpPr>
            <p:nvPr/>
          </p:nvSpPr>
          <p:spPr bwMode="auto">
            <a:xfrm>
              <a:off x="3825" y="1669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4" name="Rectangle 194"/>
            <p:cNvSpPr>
              <a:spLocks noChangeArrowheads="1"/>
            </p:cNvSpPr>
            <p:nvPr/>
          </p:nvSpPr>
          <p:spPr bwMode="auto">
            <a:xfrm>
              <a:off x="3847" y="151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5" name="Rectangle 195"/>
            <p:cNvSpPr>
              <a:spLocks noChangeArrowheads="1"/>
            </p:cNvSpPr>
            <p:nvPr/>
          </p:nvSpPr>
          <p:spPr bwMode="auto">
            <a:xfrm>
              <a:off x="3847" y="160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6" name="Rectangle 196"/>
            <p:cNvSpPr>
              <a:spLocks noChangeArrowheads="1"/>
            </p:cNvSpPr>
            <p:nvPr/>
          </p:nvSpPr>
          <p:spPr bwMode="auto">
            <a:xfrm>
              <a:off x="3847" y="1692"/>
              <a:ext cx="6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7" name="Rectangle 197"/>
            <p:cNvSpPr>
              <a:spLocks noChangeArrowheads="1"/>
            </p:cNvSpPr>
            <p:nvPr/>
          </p:nvSpPr>
          <p:spPr bwMode="auto">
            <a:xfrm>
              <a:off x="3871" y="1714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8" name="Rectangle 198"/>
            <p:cNvSpPr>
              <a:spLocks noChangeArrowheads="1"/>
            </p:cNvSpPr>
            <p:nvPr/>
          </p:nvSpPr>
          <p:spPr bwMode="auto">
            <a:xfrm>
              <a:off x="3871" y="1535"/>
              <a:ext cx="5" cy="45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29" name="Rectangle 199"/>
            <p:cNvSpPr>
              <a:spLocks noChangeArrowheads="1"/>
            </p:cNvSpPr>
            <p:nvPr/>
          </p:nvSpPr>
          <p:spPr bwMode="auto">
            <a:xfrm>
              <a:off x="3871" y="1625"/>
              <a:ext cx="5" cy="44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0" name="Rectangle 200"/>
            <p:cNvSpPr>
              <a:spLocks noChangeArrowheads="1"/>
            </p:cNvSpPr>
            <p:nvPr/>
          </p:nvSpPr>
          <p:spPr bwMode="auto">
            <a:xfrm>
              <a:off x="3893" y="155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1" name="Rectangle 201"/>
            <p:cNvSpPr>
              <a:spLocks noChangeArrowheads="1"/>
            </p:cNvSpPr>
            <p:nvPr/>
          </p:nvSpPr>
          <p:spPr bwMode="auto">
            <a:xfrm>
              <a:off x="3893" y="164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2" name="Rectangle 202"/>
            <p:cNvSpPr>
              <a:spLocks noChangeArrowheads="1"/>
            </p:cNvSpPr>
            <p:nvPr/>
          </p:nvSpPr>
          <p:spPr bwMode="auto">
            <a:xfrm>
              <a:off x="3893" y="1467"/>
              <a:ext cx="5" cy="4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3" name="Freeform 203"/>
            <p:cNvSpPr>
              <a:spLocks/>
            </p:cNvSpPr>
            <p:nvPr/>
          </p:nvSpPr>
          <p:spPr bwMode="auto">
            <a:xfrm>
              <a:off x="3894" y="1488"/>
              <a:ext cx="27" cy="26"/>
            </a:xfrm>
            <a:custGeom>
              <a:avLst/>
              <a:gdLst>
                <a:gd name="T0" fmla="*/ 4 w 54"/>
                <a:gd name="T1" fmla="*/ 26 h 51"/>
                <a:gd name="T2" fmla="*/ 0 w 54"/>
                <a:gd name="T3" fmla="*/ 22 h 51"/>
                <a:gd name="T4" fmla="*/ 23 w 54"/>
                <a:gd name="T5" fmla="*/ 0 h 51"/>
                <a:gd name="T6" fmla="*/ 27 w 54"/>
                <a:gd name="T7" fmla="*/ 4 h 51"/>
                <a:gd name="T8" fmla="*/ 4 w 54"/>
                <a:gd name="T9" fmla="*/ 26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51"/>
                <a:gd name="T17" fmla="*/ 54 w 54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51">
                  <a:moveTo>
                    <a:pt x="8" y="51"/>
                  </a:moveTo>
                  <a:lnTo>
                    <a:pt x="0" y="44"/>
                  </a:lnTo>
                  <a:lnTo>
                    <a:pt x="46" y="0"/>
                  </a:lnTo>
                  <a:lnTo>
                    <a:pt x="54" y="7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4" name="Rectangle 204"/>
            <p:cNvSpPr>
              <a:spLocks noChangeArrowheads="1"/>
            </p:cNvSpPr>
            <p:nvPr/>
          </p:nvSpPr>
          <p:spPr bwMode="auto">
            <a:xfrm>
              <a:off x="3701" y="1625"/>
              <a:ext cx="37" cy="27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5" name="Freeform 205"/>
            <p:cNvSpPr>
              <a:spLocks/>
            </p:cNvSpPr>
            <p:nvPr/>
          </p:nvSpPr>
          <p:spPr bwMode="auto">
            <a:xfrm>
              <a:off x="3756" y="1426"/>
              <a:ext cx="180" cy="199"/>
            </a:xfrm>
            <a:custGeom>
              <a:avLst/>
              <a:gdLst>
                <a:gd name="T0" fmla="*/ 0 w 360"/>
                <a:gd name="T1" fmla="*/ 199 h 397"/>
                <a:gd name="T2" fmla="*/ 180 w 360"/>
                <a:gd name="T3" fmla="*/ 18 h 397"/>
                <a:gd name="T4" fmla="*/ 180 w 360"/>
                <a:gd name="T5" fmla="*/ 0 h 397"/>
                <a:gd name="T6" fmla="*/ 0 w 360"/>
                <a:gd name="T7" fmla="*/ 181 h 397"/>
                <a:gd name="T8" fmla="*/ 0 w 360"/>
                <a:gd name="T9" fmla="*/ 199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97"/>
                <a:gd name="T17" fmla="*/ 360 w 360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97">
                  <a:moveTo>
                    <a:pt x="0" y="397"/>
                  </a:moveTo>
                  <a:lnTo>
                    <a:pt x="360" y="36"/>
                  </a:lnTo>
                  <a:lnTo>
                    <a:pt x="360" y="0"/>
                  </a:lnTo>
                  <a:lnTo>
                    <a:pt x="0" y="361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4D4D4D"/>
            </a:solidFill>
            <a:ln w="6350" cmpd="sng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6" name="Rectangle 206"/>
            <p:cNvSpPr>
              <a:spLocks noChangeArrowheads="1"/>
            </p:cNvSpPr>
            <p:nvPr/>
          </p:nvSpPr>
          <p:spPr bwMode="auto">
            <a:xfrm>
              <a:off x="3684" y="1607"/>
              <a:ext cx="72" cy="18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7" name="Freeform 207"/>
            <p:cNvSpPr>
              <a:spLocks/>
            </p:cNvSpPr>
            <p:nvPr/>
          </p:nvSpPr>
          <p:spPr bwMode="auto">
            <a:xfrm>
              <a:off x="3684" y="1426"/>
              <a:ext cx="252" cy="181"/>
            </a:xfrm>
            <a:custGeom>
              <a:avLst/>
              <a:gdLst>
                <a:gd name="T0" fmla="*/ 0 w 504"/>
                <a:gd name="T1" fmla="*/ 181 h 361"/>
                <a:gd name="T2" fmla="*/ 180 w 504"/>
                <a:gd name="T3" fmla="*/ 0 h 361"/>
                <a:gd name="T4" fmla="*/ 252 w 504"/>
                <a:gd name="T5" fmla="*/ 0 h 361"/>
                <a:gd name="T6" fmla="*/ 72 w 504"/>
                <a:gd name="T7" fmla="*/ 181 h 361"/>
                <a:gd name="T8" fmla="*/ 0 w 504"/>
                <a:gd name="T9" fmla="*/ 181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361"/>
                <a:gd name="T17" fmla="*/ 504 w 504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361">
                  <a:moveTo>
                    <a:pt x="0" y="361"/>
                  </a:moveTo>
                  <a:lnTo>
                    <a:pt x="360" y="0"/>
                  </a:lnTo>
                  <a:lnTo>
                    <a:pt x="504" y="0"/>
                  </a:lnTo>
                  <a:lnTo>
                    <a:pt x="144" y="361"/>
                  </a:lnTo>
                  <a:lnTo>
                    <a:pt x="0" y="361"/>
                  </a:lnTo>
                  <a:close/>
                </a:path>
              </a:pathLst>
            </a:custGeom>
            <a:noFill/>
            <a:ln w="6350" cmpd="sng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8" name="Rectangle 208"/>
            <p:cNvSpPr>
              <a:spLocks noChangeArrowheads="1"/>
            </p:cNvSpPr>
            <p:nvPr/>
          </p:nvSpPr>
          <p:spPr bwMode="auto">
            <a:xfrm>
              <a:off x="3701" y="1666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39" name="Rectangle 209"/>
            <p:cNvSpPr>
              <a:spLocks noChangeArrowheads="1"/>
            </p:cNvSpPr>
            <p:nvPr/>
          </p:nvSpPr>
          <p:spPr bwMode="auto">
            <a:xfrm>
              <a:off x="3701" y="1711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40" name="Rectangle 210"/>
            <p:cNvSpPr>
              <a:spLocks noChangeArrowheads="1"/>
            </p:cNvSpPr>
            <p:nvPr/>
          </p:nvSpPr>
          <p:spPr bwMode="auto">
            <a:xfrm>
              <a:off x="3701" y="1757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41" name="Rectangle 211"/>
            <p:cNvSpPr>
              <a:spLocks noChangeArrowheads="1"/>
            </p:cNvSpPr>
            <p:nvPr/>
          </p:nvSpPr>
          <p:spPr bwMode="auto">
            <a:xfrm>
              <a:off x="3701" y="1802"/>
              <a:ext cx="37" cy="5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442" name="Rectangle 212"/>
            <p:cNvSpPr>
              <a:spLocks noChangeArrowheads="1"/>
            </p:cNvSpPr>
            <p:nvPr/>
          </p:nvSpPr>
          <p:spPr bwMode="auto">
            <a:xfrm>
              <a:off x="3701" y="1847"/>
              <a:ext cx="37" cy="6"/>
            </a:xfrm>
            <a:prstGeom prst="rect">
              <a:avLst/>
            </a:prstGeom>
            <a:solidFill>
              <a:srgbClr val="4D4D4D"/>
            </a:solidFill>
            <a:ln w="6350">
              <a:solidFill>
                <a:srgbClr val="B2B2B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sp>
        <p:nvSpPr>
          <p:cNvPr id="6164" name="Text Box 213"/>
          <p:cNvSpPr txBox="1">
            <a:spLocks noChangeArrowheads="1"/>
          </p:cNvSpPr>
          <p:nvPr/>
        </p:nvSpPr>
        <p:spPr bwMode="auto">
          <a:xfrm>
            <a:off x="6986588" y="2490788"/>
            <a:ext cx="3921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GIS</a:t>
            </a:r>
          </a:p>
        </p:txBody>
      </p:sp>
      <p:sp>
        <p:nvSpPr>
          <p:cNvPr id="6165" name="Text Box 214"/>
          <p:cNvSpPr txBox="1">
            <a:spLocks noChangeArrowheads="1"/>
          </p:cNvSpPr>
          <p:nvPr/>
        </p:nvSpPr>
        <p:spPr bwMode="auto">
          <a:xfrm>
            <a:off x="6407150" y="2490788"/>
            <a:ext cx="441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1814" tIns="40907" rIns="81814" bIns="40907">
            <a:spAutoFit/>
          </a:bodyPr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Relay</a:t>
            </a:r>
          </a:p>
        </p:txBody>
      </p:sp>
      <p:sp>
        <p:nvSpPr>
          <p:cNvPr id="6166" name="Line 215"/>
          <p:cNvSpPr>
            <a:spLocks noChangeShapeType="1"/>
          </p:cNvSpPr>
          <p:nvPr/>
        </p:nvSpPr>
        <p:spPr bwMode="auto">
          <a:xfrm>
            <a:off x="4559300" y="3362325"/>
            <a:ext cx="484188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16"/>
          <p:cNvSpPr>
            <a:spLocks noChangeShapeType="1"/>
          </p:cNvSpPr>
          <p:nvPr/>
        </p:nvSpPr>
        <p:spPr bwMode="auto">
          <a:xfrm>
            <a:off x="5181600" y="3362325"/>
            <a:ext cx="966788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Cloud"/>
          <p:cNvSpPr>
            <a:spLocks noChangeAspect="1" noEditPoints="1" noChangeArrowheads="1"/>
          </p:cNvSpPr>
          <p:nvPr/>
        </p:nvSpPr>
        <p:spPr bwMode="auto">
          <a:xfrm rot="-5400000">
            <a:off x="3771900" y="2644776"/>
            <a:ext cx="769937" cy="1268412"/>
          </a:xfrm>
          <a:custGeom>
            <a:avLst/>
            <a:gdLst>
              <a:gd name="T0" fmla="*/ 85121 w 21600"/>
              <a:gd name="T1" fmla="*/ 37242339 h 21600"/>
              <a:gd name="T2" fmla="*/ 13722309 w 21600"/>
              <a:gd name="T3" fmla="*/ 74405344 h 21600"/>
              <a:gd name="T4" fmla="*/ 27421697 w 21600"/>
              <a:gd name="T5" fmla="*/ 37242339 h 21600"/>
              <a:gd name="T6" fmla="*/ 13722309 w 21600"/>
              <a:gd name="T7" fmla="*/ 42587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vert="eaVert" lIns="81814" tIns="40907" rIns="81814" bIns="40907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/>
              <a:t>Secure</a:t>
            </a:r>
          </a:p>
          <a:p>
            <a:r>
              <a:rPr lang="en-US" altLang="en-US" sz="1000"/>
              <a:t>Network</a:t>
            </a:r>
          </a:p>
        </p:txBody>
      </p:sp>
      <p:sp>
        <p:nvSpPr>
          <p:cNvPr id="1081562" name="Rectangle 218"/>
          <p:cNvSpPr>
            <a:spLocks noChangeArrowheads="1"/>
          </p:cNvSpPr>
          <p:nvPr/>
        </p:nvSpPr>
        <p:spPr bwMode="auto">
          <a:xfrm>
            <a:off x="5457825" y="3094038"/>
            <a:ext cx="760413" cy="552450"/>
          </a:xfrm>
          <a:prstGeom prst="rect">
            <a:avLst/>
          </a:prstGeom>
          <a:solidFill>
            <a:srgbClr val="99FF66"/>
          </a:solidFill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lIns="81814" tIns="40907" rIns="81814" bIns="40907" anchor="ctr"/>
          <a:lstStyle/>
          <a:p>
            <a:pPr defTabSz="681038">
              <a:defRPr/>
            </a:pPr>
            <a:r>
              <a:rPr lang="en-US" sz="1000">
                <a:latin typeface="Arial" charset="0"/>
              </a:rPr>
              <a:t>Substation</a:t>
            </a:r>
          </a:p>
          <a:p>
            <a:pPr defTabSz="681038">
              <a:defRPr/>
            </a:pPr>
            <a:r>
              <a:rPr lang="en-US" sz="1000">
                <a:latin typeface="Arial" charset="0"/>
              </a:rPr>
              <a:t> Data </a:t>
            </a:r>
          </a:p>
          <a:p>
            <a:pPr defTabSz="681038">
              <a:defRPr/>
            </a:pPr>
            <a:r>
              <a:rPr lang="en-US" sz="1000">
                <a:latin typeface="Arial" charset="0"/>
              </a:rPr>
              <a:t>Repository</a:t>
            </a:r>
          </a:p>
        </p:txBody>
      </p:sp>
      <p:cxnSp>
        <p:nvCxnSpPr>
          <p:cNvPr id="6170" name="AutoShape 219"/>
          <p:cNvCxnSpPr>
            <a:cxnSpLocks noChangeShapeType="1"/>
          </p:cNvCxnSpPr>
          <p:nvPr/>
        </p:nvCxnSpPr>
        <p:spPr bwMode="auto">
          <a:xfrm rot="5400000" flipH="1">
            <a:off x="5044282" y="2351881"/>
            <a:ext cx="958850" cy="611187"/>
          </a:xfrm>
          <a:prstGeom prst="bentConnector3">
            <a:avLst>
              <a:gd name="adj1" fmla="val 49833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1" name="Freeform 220"/>
          <p:cNvSpPr>
            <a:spLocks/>
          </p:cNvSpPr>
          <p:nvPr/>
        </p:nvSpPr>
        <p:spPr bwMode="auto">
          <a:xfrm>
            <a:off x="5286375" y="1893888"/>
            <a:ext cx="1231900" cy="1190625"/>
          </a:xfrm>
          <a:custGeom>
            <a:avLst/>
            <a:gdLst>
              <a:gd name="T0" fmla="*/ 494201 w 855"/>
              <a:gd name="T1" fmla="*/ 1190625 h 853"/>
              <a:gd name="T2" fmla="*/ 448095 w 855"/>
              <a:gd name="T3" fmla="*/ 922630 h 853"/>
              <a:gd name="T4" fmla="*/ 355882 w 855"/>
              <a:gd name="T5" fmla="*/ 777466 h 853"/>
              <a:gd name="T6" fmla="*/ 275196 w 855"/>
              <a:gd name="T7" fmla="*/ 699300 h 853"/>
              <a:gd name="T8" fmla="*/ 33139 w 855"/>
              <a:gd name="T9" fmla="*/ 442471 h 853"/>
              <a:gd name="T10" fmla="*/ 79245 w 855"/>
              <a:gd name="T11" fmla="*/ 174476 h 853"/>
              <a:gd name="T12" fmla="*/ 367409 w 855"/>
              <a:gd name="T13" fmla="*/ 18146 h 853"/>
              <a:gd name="T14" fmla="*/ 1231900 w 855"/>
              <a:gd name="T15" fmla="*/ 62811 h 8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5"/>
              <a:gd name="T25" fmla="*/ 0 h 853"/>
              <a:gd name="T26" fmla="*/ 855 w 855"/>
              <a:gd name="T27" fmla="*/ 853 h 8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5" h="853">
                <a:moveTo>
                  <a:pt x="343" y="853"/>
                </a:moveTo>
                <a:cubicBezTo>
                  <a:pt x="339" y="821"/>
                  <a:pt x="327" y="710"/>
                  <a:pt x="311" y="661"/>
                </a:cubicBezTo>
                <a:cubicBezTo>
                  <a:pt x="295" y="612"/>
                  <a:pt x="267" y="584"/>
                  <a:pt x="247" y="557"/>
                </a:cubicBezTo>
                <a:cubicBezTo>
                  <a:pt x="227" y="530"/>
                  <a:pt x="228" y="541"/>
                  <a:pt x="191" y="501"/>
                </a:cubicBezTo>
                <a:cubicBezTo>
                  <a:pt x="154" y="461"/>
                  <a:pt x="46" y="380"/>
                  <a:pt x="23" y="317"/>
                </a:cubicBezTo>
                <a:cubicBezTo>
                  <a:pt x="0" y="254"/>
                  <a:pt x="16" y="176"/>
                  <a:pt x="55" y="125"/>
                </a:cubicBezTo>
                <a:cubicBezTo>
                  <a:pt x="94" y="74"/>
                  <a:pt x="122" y="26"/>
                  <a:pt x="255" y="13"/>
                </a:cubicBezTo>
                <a:cubicBezTo>
                  <a:pt x="388" y="0"/>
                  <a:pt x="755" y="41"/>
                  <a:pt x="855" y="45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21"/>
          <p:cNvSpPr>
            <a:spLocks noChangeArrowheads="1"/>
          </p:cNvSpPr>
          <p:nvPr/>
        </p:nvSpPr>
        <p:spPr bwMode="auto">
          <a:xfrm>
            <a:off x="6338888" y="3192463"/>
            <a:ext cx="2486025" cy="679450"/>
          </a:xfrm>
          <a:prstGeom prst="wedgeRectCallout">
            <a:avLst>
              <a:gd name="adj1" fmla="val -43486"/>
              <a:gd name="adj2" fmla="val -209579"/>
            </a:avLst>
          </a:prstGeom>
          <a:solidFill>
            <a:srgbClr val="FFFFCC">
              <a:alpha val="50195"/>
            </a:srgbClr>
          </a:solidFill>
          <a:ln w="19050">
            <a:solidFill>
              <a:srgbClr val="33CC33"/>
            </a:solidFill>
            <a:miter lim="800000"/>
            <a:headEnd type="none" w="sm" len="sm"/>
            <a:tailEnd type="none" w="sm" len="sm"/>
          </a:ln>
        </p:spPr>
        <p:txBody>
          <a:bodyPr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6666"/>
                </a:solidFill>
              </a:rPr>
              <a:t>Access to Non-operational Data</a:t>
            </a:r>
          </a:p>
        </p:txBody>
      </p:sp>
      <p:sp>
        <p:nvSpPr>
          <p:cNvPr id="6173" name="Rectangle 222"/>
          <p:cNvSpPr>
            <a:spLocks noChangeArrowheads="1"/>
          </p:cNvSpPr>
          <p:nvPr/>
        </p:nvSpPr>
        <p:spPr bwMode="auto">
          <a:xfrm>
            <a:off x="3887788" y="4159250"/>
            <a:ext cx="4878387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6174" name="Rectangle 223"/>
          <p:cNvSpPr>
            <a:spLocks noChangeArrowheads="1"/>
          </p:cNvSpPr>
          <p:nvPr/>
        </p:nvSpPr>
        <p:spPr bwMode="auto">
          <a:xfrm>
            <a:off x="3403600" y="4237038"/>
            <a:ext cx="4857750" cy="15589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sp>
        <p:nvSpPr>
          <p:cNvPr id="6175" name="Rectangle 224"/>
          <p:cNvSpPr>
            <a:spLocks noChangeArrowheads="1"/>
          </p:cNvSpPr>
          <p:nvPr/>
        </p:nvSpPr>
        <p:spPr bwMode="auto">
          <a:xfrm>
            <a:off x="3190875" y="4329113"/>
            <a:ext cx="4749800" cy="16160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81814" tIns="40907" rIns="81814" bIns="40907" anchor="ctr"/>
          <a:lstStyle>
            <a:lvl1pPr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8103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400"/>
          </a:p>
          <a:p>
            <a:endParaRPr lang="en-US" altLang="en-US" sz="1400"/>
          </a:p>
          <a:p>
            <a:endParaRPr lang="en-US" altLang="en-US" sz="14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000"/>
          </a:p>
          <a:p>
            <a:endParaRPr lang="en-US" altLang="en-US" sz="1000"/>
          </a:p>
          <a:p>
            <a:r>
              <a:rPr lang="en-US" altLang="en-US" sz="1000"/>
              <a:t>Substation</a:t>
            </a:r>
          </a:p>
        </p:txBody>
      </p:sp>
      <p:sp>
        <p:nvSpPr>
          <p:cNvPr id="6176" name="Text Box 225"/>
          <p:cNvSpPr txBox="1">
            <a:spLocks noChangeArrowheads="1"/>
          </p:cNvSpPr>
          <p:nvPr/>
        </p:nvSpPr>
        <p:spPr bwMode="auto">
          <a:xfrm>
            <a:off x="3400425" y="4616450"/>
            <a:ext cx="11477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User Interface PC; Configuration, Monitoring, &amp; Maintenance</a:t>
            </a:r>
          </a:p>
        </p:txBody>
      </p:sp>
      <p:pic>
        <p:nvPicPr>
          <p:cNvPr id="6177" name="Picture 226" descr="h1120-sm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294188"/>
            <a:ext cx="3603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227" descr="Orion5r Graph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9163"/>
            <a:ext cx="909637" cy="1651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9" name="Text Box 228"/>
          <p:cNvSpPr txBox="1">
            <a:spLocks noChangeArrowheads="1"/>
          </p:cNvSpPr>
          <p:nvPr/>
        </p:nvSpPr>
        <p:spPr bwMode="auto">
          <a:xfrm>
            <a:off x="6424613" y="4629150"/>
            <a:ext cx="1343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Data Concentrator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sp>
        <p:nvSpPr>
          <p:cNvPr id="6180" name="Text Box 229"/>
          <p:cNvSpPr txBox="1">
            <a:spLocks noChangeArrowheads="1"/>
          </p:cNvSpPr>
          <p:nvPr/>
        </p:nvSpPr>
        <p:spPr bwMode="auto">
          <a:xfrm>
            <a:off x="6196013" y="5437188"/>
            <a:ext cx="8493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Relay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IEDs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pic>
        <p:nvPicPr>
          <p:cNvPr id="6181" name="Picture 230" descr="bitronics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165725"/>
            <a:ext cx="258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2" name="Text Box 231"/>
          <p:cNvSpPr txBox="1">
            <a:spLocks noChangeArrowheads="1"/>
          </p:cNvSpPr>
          <p:nvPr/>
        </p:nvSpPr>
        <p:spPr bwMode="auto">
          <a:xfrm>
            <a:off x="6670675" y="5386388"/>
            <a:ext cx="1138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Revenue</a:t>
            </a:r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 </a:t>
            </a:r>
          </a:p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Meter</a:t>
            </a:r>
          </a:p>
          <a:p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6183" name="Group 232"/>
          <p:cNvGrpSpPr>
            <a:grpSpLocks/>
          </p:cNvGrpSpPr>
          <p:nvPr/>
        </p:nvGrpSpPr>
        <p:grpSpPr bwMode="auto">
          <a:xfrm>
            <a:off x="5060950" y="5310188"/>
            <a:ext cx="465138" cy="247650"/>
            <a:chOff x="1925" y="3553"/>
            <a:chExt cx="451" cy="301"/>
          </a:xfrm>
        </p:grpSpPr>
        <p:pic>
          <p:nvPicPr>
            <p:cNvPr id="6291" name="Picture 233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3553"/>
              <a:ext cx="9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92" name="Picture 23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" y="3553"/>
              <a:ext cx="92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93" name="Group 235"/>
            <p:cNvGrpSpPr>
              <a:grpSpLocks/>
            </p:cNvGrpSpPr>
            <p:nvPr/>
          </p:nvGrpSpPr>
          <p:grpSpPr bwMode="auto">
            <a:xfrm>
              <a:off x="2106" y="3553"/>
              <a:ext cx="93" cy="301"/>
              <a:chOff x="2106" y="3553"/>
              <a:chExt cx="93" cy="301"/>
            </a:xfrm>
          </p:grpSpPr>
          <p:pic>
            <p:nvPicPr>
              <p:cNvPr id="6359" name="Picture 236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3553"/>
                <a:ext cx="93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60" name="Rectangle 237"/>
              <p:cNvSpPr>
                <a:spLocks noChangeArrowheads="1"/>
              </p:cNvSpPr>
              <p:nvPr/>
            </p:nvSpPr>
            <p:spPr bwMode="auto">
              <a:xfrm>
                <a:off x="2116" y="3564"/>
                <a:ext cx="72" cy="19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6294" name="Rectangle 238"/>
            <p:cNvSpPr>
              <a:spLocks noChangeArrowheads="1"/>
            </p:cNvSpPr>
            <p:nvPr/>
          </p:nvSpPr>
          <p:spPr bwMode="auto">
            <a:xfrm>
              <a:off x="1925" y="3557"/>
              <a:ext cx="176" cy="291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95" name="Rectangle 239"/>
            <p:cNvSpPr>
              <a:spLocks noChangeArrowheads="1"/>
            </p:cNvSpPr>
            <p:nvPr/>
          </p:nvSpPr>
          <p:spPr bwMode="auto">
            <a:xfrm>
              <a:off x="1939" y="3563"/>
              <a:ext cx="164" cy="27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6296" name="Group 240"/>
            <p:cNvGrpSpPr>
              <a:grpSpLocks/>
            </p:cNvGrpSpPr>
            <p:nvPr/>
          </p:nvGrpSpPr>
          <p:grpSpPr bwMode="auto">
            <a:xfrm>
              <a:off x="1939" y="3775"/>
              <a:ext cx="6" cy="57"/>
              <a:chOff x="1939" y="3775"/>
              <a:chExt cx="6" cy="57"/>
            </a:xfrm>
          </p:grpSpPr>
          <p:grpSp>
            <p:nvGrpSpPr>
              <p:cNvPr id="6350" name="Group 241"/>
              <p:cNvGrpSpPr>
                <a:grpSpLocks/>
              </p:cNvGrpSpPr>
              <p:nvPr/>
            </p:nvGrpSpPr>
            <p:grpSpPr bwMode="auto">
              <a:xfrm>
                <a:off x="1939" y="3775"/>
                <a:ext cx="6" cy="9"/>
                <a:chOff x="1939" y="3775"/>
                <a:chExt cx="6" cy="9"/>
              </a:xfrm>
            </p:grpSpPr>
            <p:sp>
              <p:nvSpPr>
                <p:cNvPr id="6357" name="Oval 242"/>
                <p:cNvSpPr>
                  <a:spLocks noChangeArrowheads="1"/>
                </p:cNvSpPr>
                <p:nvPr/>
              </p:nvSpPr>
              <p:spPr bwMode="auto">
                <a:xfrm>
                  <a:off x="1939" y="3775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58" name="Line 243"/>
                <p:cNvSpPr>
                  <a:spLocks noChangeShapeType="1"/>
                </p:cNvSpPr>
                <p:nvPr/>
              </p:nvSpPr>
              <p:spPr bwMode="auto">
                <a:xfrm>
                  <a:off x="1939" y="3775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1" name="Group 244"/>
              <p:cNvGrpSpPr>
                <a:grpSpLocks/>
              </p:cNvGrpSpPr>
              <p:nvPr/>
            </p:nvGrpSpPr>
            <p:grpSpPr bwMode="auto">
              <a:xfrm>
                <a:off x="1939" y="3798"/>
                <a:ext cx="6" cy="9"/>
                <a:chOff x="1939" y="3798"/>
                <a:chExt cx="6" cy="9"/>
              </a:xfrm>
            </p:grpSpPr>
            <p:sp>
              <p:nvSpPr>
                <p:cNvPr id="6355" name="Oval 245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6" cy="9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56" name="Line 246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5" cy="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2" name="Group 247"/>
              <p:cNvGrpSpPr>
                <a:grpSpLocks/>
              </p:cNvGrpSpPr>
              <p:nvPr/>
            </p:nvGrpSpPr>
            <p:grpSpPr bwMode="auto">
              <a:xfrm>
                <a:off x="1939" y="3822"/>
                <a:ext cx="6" cy="10"/>
                <a:chOff x="1939" y="3822"/>
                <a:chExt cx="6" cy="10"/>
              </a:xfrm>
            </p:grpSpPr>
            <p:sp>
              <p:nvSpPr>
                <p:cNvPr id="6353" name="Oval 248"/>
                <p:cNvSpPr>
                  <a:spLocks noChangeArrowheads="1"/>
                </p:cNvSpPr>
                <p:nvPr/>
              </p:nvSpPr>
              <p:spPr bwMode="auto">
                <a:xfrm>
                  <a:off x="1939" y="3822"/>
                  <a:ext cx="6" cy="10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54" name="Line 249"/>
                <p:cNvSpPr>
                  <a:spLocks noChangeShapeType="1"/>
                </p:cNvSpPr>
                <p:nvPr/>
              </p:nvSpPr>
              <p:spPr bwMode="auto">
                <a:xfrm>
                  <a:off x="1939" y="3822"/>
                  <a:ext cx="5" cy="1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97" name="Rectangle 250"/>
            <p:cNvSpPr>
              <a:spLocks noChangeArrowheads="1"/>
            </p:cNvSpPr>
            <p:nvPr/>
          </p:nvSpPr>
          <p:spPr bwMode="auto">
            <a:xfrm>
              <a:off x="2062" y="3587"/>
              <a:ext cx="1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grpSp>
          <p:nvGrpSpPr>
            <p:cNvPr id="6298" name="Group 251"/>
            <p:cNvGrpSpPr>
              <a:grpSpLocks/>
            </p:cNvGrpSpPr>
            <p:nvPr/>
          </p:nvGrpSpPr>
          <p:grpSpPr bwMode="auto">
            <a:xfrm>
              <a:off x="2053" y="3777"/>
              <a:ext cx="5" cy="52"/>
              <a:chOff x="2053" y="3777"/>
              <a:chExt cx="5" cy="52"/>
            </a:xfrm>
          </p:grpSpPr>
          <p:sp>
            <p:nvSpPr>
              <p:cNvPr id="6345" name="Oval 252"/>
              <p:cNvSpPr>
                <a:spLocks noChangeArrowheads="1"/>
              </p:cNvSpPr>
              <p:nvPr/>
            </p:nvSpPr>
            <p:spPr bwMode="auto">
              <a:xfrm>
                <a:off x="2053" y="3822"/>
                <a:ext cx="4" cy="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346" name="Oval 253"/>
              <p:cNvSpPr>
                <a:spLocks noChangeArrowheads="1"/>
              </p:cNvSpPr>
              <p:nvPr/>
            </p:nvSpPr>
            <p:spPr bwMode="auto">
              <a:xfrm>
                <a:off x="2053" y="3788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347" name="Oval 254"/>
              <p:cNvSpPr>
                <a:spLocks noChangeArrowheads="1"/>
              </p:cNvSpPr>
              <p:nvPr/>
            </p:nvSpPr>
            <p:spPr bwMode="auto">
              <a:xfrm>
                <a:off x="2053" y="3800"/>
                <a:ext cx="4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348" name="Oval 255"/>
              <p:cNvSpPr>
                <a:spLocks noChangeArrowheads="1"/>
              </p:cNvSpPr>
              <p:nvPr/>
            </p:nvSpPr>
            <p:spPr bwMode="auto">
              <a:xfrm>
                <a:off x="2053" y="3813"/>
                <a:ext cx="4" cy="5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349" name="Oval 256"/>
              <p:cNvSpPr>
                <a:spLocks noChangeArrowheads="1"/>
              </p:cNvSpPr>
              <p:nvPr/>
            </p:nvSpPr>
            <p:spPr bwMode="auto">
              <a:xfrm>
                <a:off x="2053" y="3777"/>
                <a:ext cx="5" cy="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</p:grpSp>
        <p:sp>
          <p:nvSpPr>
            <p:cNvPr id="6299" name="Rectangle 257"/>
            <p:cNvSpPr>
              <a:spLocks noChangeArrowheads="1"/>
            </p:cNvSpPr>
            <p:nvPr/>
          </p:nvSpPr>
          <p:spPr bwMode="auto">
            <a:xfrm>
              <a:off x="2013" y="3593"/>
              <a:ext cx="11" cy="5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0" name="Rectangle 258" descr="Small grid"/>
            <p:cNvSpPr>
              <a:spLocks noChangeArrowheads="1"/>
            </p:cNvSpPr>
            <p:nvPr/>
          </p:nvSpPr>
          <p:spPr bwMode="auto">
            <a:xfrm>
              <a:off x="2016" y="3595"/>
              <a:ext cx="5" cy="5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1" name="Rectangle 259"/>
            <p:cNvSpPr>
              <a:spLocks noChangeArrowheads="1"/>
            </p:cNvSpPr>
            <p:nvPr/>
          </p:nvSpPr>
          <p:spPr bwMode="auto">
            <a:xfrm>
              <a:off x="2073" y="3727"/>
              <a:ext cx="1" cy="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2" name="Rectangle 260"/>
            <p:cNvSpPr>
              <a:spLocks noChangeArrowheads="1"/>
            </p:cNvSpPr>
            <p:nvPr/>
          </p:nvSpPr>
          <p:spPr bwMode="auto">
            <a:xfrm>
              <a:off x="2072" y="3753"/>
              <a:ext cx="1" cy="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3" name="Rectangle 261"/>
            <p:cNvSpPr>
              <a:spLocks noChangeArrowheads="1"/>
            </p:cNvSpPr>
            <p:nvPr/>
          </p:nvSpPr>
          <p:spPr bwMode="auto">
            <a:xfrm>
              <a:off x="1972" y="3672"/>
              <a:ext cx="57" cy="16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4" name="Rectangle 262"/>
            <p:cNvSpPr>
              <a:spLocks noChangeArrowheads="1"/>
            </p:cNvSpPr>
            <p:nvPr/>
          </p:nvSpPr>
          <p:spPr bwMode="auto">
            <a:xfrm>
              <a:off x="1947" y="3565"/>
              <a:ext cx="53" cy="9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5" name="Rectangle 263"/>
            <p:cNvSpPr>
              <a:spLocks noChangeArrowheads="1"/>
            </p:cNvSpPr>
            <p:nvPr/>
          </p:nvSpPr>
          <p:spPr bwMode="auto">
            <a:xfrm>
              <a:off x="1935" y="3771"/>
              <a:ext cx="13" cy="6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6" name="Rectangle 264" descr="Narrow horizontal"/>
            <p:cNvSpPr>
              <a:spLocks noChangeArrowheads="1"/>
            </p:cNvSpPr>
            <p:nvPr/>
          </p:nvSpPr>
          <p:spPr bwMode="auto">
            <a:xfrm>
              <a:off x="1953" y="3621"/>
              <a:ext cx="43" cy="3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307" name="Rectangle 265"/>
            <p:cNvSpPr>
              <a:spLocks noChangeArrowheads="1"/>
            </p:cNvSpPr>
            <p:nvPr/>
          </p:nvSpPr>
          <p:spPr bwMode="auto">
            <a:xfrm>
              <a:off x="1948" y="3561"/>
              <a:ext cx="80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514" tIns="7508" rIns="13514" bIns="7508">
              <a:spAutoFit/>
            </a:bodyPr>
            <a:lstStyle>
              <a:lvl1pPr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381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381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">
                  <a:solidFill>
                    <a:schemeClr val="tx1"/>
                  </a:solidFill>
                  <a:latin typeface="Helvetica" pitchFamily="34" charset="0"/>
                </a:rPr>
                <a:t>AEG</a:t>
              </a:r>
            </a:p>
          </p:txBody>
        </p:sp>
        <p:grpSp>
          <p:nvGrpSpPr>
            <p:cNvPr id="6308" name="Group 266"/>
            <p:cNvGrpSpPr>
              <a:grpSpLocks/>
            </p:cNvGrpSpPr>
            <p:nvPr/>
          </p:nvGrpSpPr>
          <p:grpSpPr bwMode="auto">
            <a:xfrm>
              <a:off x="2004" y="3675"/>
              <a:ext cx="19" cy="55"/>
              <a:chOff x="2004" y="3675"/>
              <a:chExt cx="19" cy="55"/>
            </a:xfrm>
          </p:grpSpPr>
          <p:grpSp>
            <p:nvGrpSpPr>
              <p:cNvPr id="6333" name="Group 267"/>
              <p:cNvGrpSpPr>
                <a:grpSpLocks/>
              </p:cNvGrpSpPr>
              <p:nvPr/>
            </p:nvGrpSpPr>
            <p:grpSpPr bwMode="auto">
              <a:xfrm>
                <a:off x="2004" y="3686"/>
                <a:ext cx="19" cy="32"/>
                <a:chOff x="2004" y="3686"/>
                <a:chExt cx="19" cy="32"/>
              </a:xfrm>
            </p:grpSpPr>
            <p:sp>
              <p:nvSpPr>
                <p:cNvPr id="6341" name="Line 268"/>
                <p:cNvSpPr>
                  <a:spLocks noChangeShapeType="1"/>
                </p:cNvSpPr>
                <p:nvPr/>
              </p:nvSpPr>
              <p:spPr bwMode="auto">
                <a:xfrm>
                  <a:off x="2008" y="3690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2" name="Line 269"/>
                <p:cNvSpPr>
                  <a:spLocks noChangeShapeType="1"/>
                </p:cNvSpPr>
                <p:nvPr/>
              </p:nvSpPr>
              <p:spPr bwMode="auto">
                <a:xfrm>
                  <a:off x="2019" y="3694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3" name="Line 270"/>
                <p:cNvSpPr>
                  <a:spLocks noChangeShapeType="1"/>
                </p:cNvSpPr>
                <p:nvPr/>
              </p:nvSpPr>
              <p:spPr bwMode="auto">
                <a:xfrm>
                  <a:off x="2012" y="3686"/>
                  <a:ext cx="3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4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2004" y="3714"/>
                  <a:ext cx="19" cy="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34" name="Rectangle 272"/>
              <p:cNvSpPr>
                <a:spLocks noChangeArrowheads="1"/>
              </p:cNvSpPr>
              <p:nvPr/>
            </p:nvSpPr>
            <p:spPr bwMode="auto">
              <a:xfrm>
                <a:off x="2010" y="3686"/>
                <a:ext cx="9" cy="3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6335" name="Group 273"/>
              <p:cNvGrpSpPr>
                <a:grpSpLocks/>
              </p:cNvGrpSpPr>
              <p:nvPr/>
            </p:nvGrpSpPr>
            <p:grpSpPr bwMode="auto">
              <a:xfrm>
                <a:off x="2012" y="3727"/>
                <a:ext cx="6" cy="3"/>
                <a:chOff x="2012" y="3727"/>
                <a:chExt cx="6" cy="3"/>
              </a:xfrm>
            </p:grpSpPr>
            <p:sp>
              <p:nvSpPr>
                <p:cNvPr id="6339" name="Oval 274"/>
                <p:cNvSpPr>
                  <a:spLocks noChangeArrowheads="1"/>
                </p:cNvSpPr>
                <p:nvPr/>
              </p:nvSpPr>
              <p:spPr bwMode="auto">
                <a:xfrm>
                  <a:off x="2012" y="3728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40" name="Oval 275"/>
                <p:cNvSpPr>
                  <a:spLocks noChangeArrowheads="1"/>
                </p:cNvSpPr>
                <p:nvPr/>
              </p:nvSpPr>
              <p:spPr bwMode="auto">
                <a:xfrm>
                  <a:off x="2012" y="3727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6336" name="Group 276"/>
              <p:cNvGrpSpPr>
                <a:grpSpLocks/>
              </p:cNvGrpSpPr>
              <p:nvPr/>
            </p:nvGrpSpPr>
            <p:grpSpPr bwMode="auto">
              <a:xfrm>
                <a:off x="2012" y="3675"/>
                <a:ext cx="6" cy="3"/>
                <a:chOff x="2012" y="3675"/>
                <a:chExt cx="6" cy="3"/>
              </a:xfrm>
            </p:grpSpPr>
            <p:sp>
              <p:nvSpPr>
                <p:cNvPr id="6337" name="Oval 277"/>
                <p:cNvSpPr>
                  <a:spLocks noChangeArrowheads="1"/>
                </p:cNvSpPr>
                <p:nvPr/>
              </p:nvSpPr>
              <p:spPr bwMode="auto">
                <a:xfrm>
                  <a:off x="2012" y="3676"/>
                  <a:ext cx="6" cy="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38" name="Oval 278"/>
                <p:cNvSpPr>
                  <a:spLocks noChangeArrowheads="1"/>
                </p:cNvSpPr>
                <p:nvPr/>
              </p:nvSpPr>
              <p:spPr bwMode="auto">
                <a:xfrm>
                  <a:off x="2014" y="3675"/>
                  <a:ext cx="1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6309" name="Group 279"/>
            <p:cNvGrpSpPr>
              <a:grpSpLocks/>
            </p:cNvGrpSpPr>
            <p:nvPr/>
          </p:nvGrpSpPr>
          <p:grpSpPr bwMode="auto">
            <a:xfrm>
              <a:off x="2004" y="3752"/>
              <a:ext cx="19" cy="54"/>
              <a:chOff x="2004" y="3752"/>
              <a:chExt cx="19" cy="54"/>
            </a:xfrm>
          </p:grpSpPr>
          <p:grpSp>
            <p:nvGrpSpPr>
              <p:cNvPr id="6321" name="Group 280"/>
              <p:cNvGrpSpPr>
                <a:grpSpLocks/>
              </p:cNvGrpSpPr>
              <p:nvPr/>
            </p:nvGrpSpPr>
            <p:grpSpPr bwMode="auto">
              <a:xfrm>
                <a:off x="2004" y="3762"/>
                <a:ext cx="19" cy="32"/>
                <a:chOff x="2004" y="3762"/>
                <a:chExt cx="19" cy="32"/>
              </a:xfrm>
            </p:grpSpPr>
            <p:sp>
              <p:nvSpPr>
                <p:cNvPr id="6329" name="Line 281"/>
                <p:cNvSpPr>
                  <a:spLocks noChangeShapeType="1"/>
                </p:cNvSpPr>
                <p:nvPr/>
              </p:nvSpPr>
              <p:spPr bwMode="auto">
                <a:xfrm>
                  <a:off x="2008" y="3766"/>
                  <a:ext cx="0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0" name="Line 282"/>
                <p:cNvSpPr>
                  <a:spLocks noChangeShapeType="1"/>
                </p:cNvSpPr>
                <p:nvPr/>
              </p:nvSpPr>
              <p:spPr bwMode="auto">
                <a:xfrm>
                  <a:off x="2019" y="3771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1" name="Line 283"/>
                <p:cNvSpPr>
                  <a:spLocks noChangeShapeType="1"/>
                </p:cNvSpPr>
                <p:nvPr/>
              </p:nvSpPr>
              <p:spPr bwMode="auto">
                <a:xfrm>
                  <a:off x="2012" y="3762"/>
                  <a:ext cx="3" cy="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2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2004" y="3791"/>
                  <a:ext cx="19" cy="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322" name="Rectangle 285"/>
              <p:cNvSpPr>
                <a:spLocks noChangeArrowheads="1"/>
              </p:cNvSpPr>
              <p:nvPr/>
            </p:nvSpPr>
            <p:spPr bwMode="auto">
              <a:xfrm>
                <a:off x="2010" y="3764"/>
                <a:ext cx="9" cy="3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grpSp>
            <p:nvGrpSpPr>
              <p:cNvPr id="6323" name="Group 286"/>
              <p:cNvGrpSpPr>
                <a:grpSpLocks/>
              </p:cNvGrpSpPr>
              <p:nvPr/>
            </p:nvGrpSpPr>
            <p:grpSpPr bwMode="auto">
              <a:xfrm>
                <a:off x="2012" y="3803"/>
                <a:ext cx="6" cy="3"/>
                <a:chOff x="2012" y="3803"/>
                <a:chExt cx="6" cy="3"/>
              </a:xfrm>
            </p:grpSpPr>
            <p:sp>
              <p:nvSpPr>
                <p:cNvPr id="6327" name="Oval 287"/>
                <p:cNvSpPr>
                  <a:spLocks noChangeArrowheads="1"/>
                </p:cNvSpPr>
                <p:nvPr/>
              </p:nvSpPr>
              <p:spPr bwMode="auto">
                <a:xfrm>
                  <a:off x="2012" y="3804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28" name="Oval 288"/>
                <p:cNvSpPr>
                  <a:spLocks noChangeArrowheads="1"/>
                </p:cNvSpPr>
                <p:nvPr/>
              </p:nvSpPr>
              <p:spPr bwMode="auto">
                <a:xfrm>
                  <a:off x="2012" y="3803"/>
                  <a:ext cx="3" cy="3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  <p:grpSp>
            <p:nvGrpSpPr>
              <p:cNvPr id="6324" name="Group 289"/>
              <p:cNvGrpSpPr>
                <a:grpSpLocks/>
              </p:cNvGrpSpPr>
              <p:nvPr/>
            </p:nvGrpSpPr>
            <p:grpSpPr bwMode="auto">
              <a:xfrm>
                <a:off x="2012" y="3752"/>
                <a:ext cx="6" cy="4"/>
                <a:chOff x="2012" y="3752"/>
                <a:chExt cx="6" cy="4"/>
              </a:xfrm>
            </p:grpSpPr>
            <p:sp>
              <p:nvSpPr>
                <p:cNvPr id="6325" name="Oval 290"/>
                <p:cNvSpPr>
                  <a:spLocks noChangeArrowheads="1"/>
                </p:cNvSpPr>
                <p:nvPr/>
              </p:nvSpPr>
              <p:spPr bwMode="auto">
                <a:xfrm>
                  <a:off x="2012" y="3753"/>
                  <a:ext cx="6" cy="1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26" name="Oval 291"/>
                <p:cNvSpPr>
                  <a:spLocks noChangeArrowheads="1"/>
                </p:cNvSpPr>
                <p:nvPr/>
              </p:nvSpPr>
              <p:spPr bwMode="auto">
                <a:xfrm>
                  <a:off x="2014" y="3752"/>
                  <a:ext cx="1" cy="4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</p:grpSp>
        </p:grpSp>
        <p:grpSp>
          <p:nvGrpSpPr>
            <p:cNvPr id="6310" name="Group 292"/>
            <p:cNvGrpSpPr>
              <a:grpSpLocks/>
            </p:cNvGrpSpPr>
            <p:nvPr/>
          </p:nvGrpSpPr>
          <p:grpSpPr bwMode="auto">
            <a:xfrm>
              <a:off x="1939" y="3774"/>
              <a:ext cx="7" cy="62"/>
              <a:chOff x="1939" y="3774"/>
              <a:chExt cx="7" cy="62"/>
            </a:xfrm>
          </p:grpSpPr>
          <p:grpSp>
            <p:nvGrpSpPr>
              <p:cNvPr id="6312" name="Group 293"/>
              <p:cNvGrpSpPr>
                <a:grpSpLocks/>
              </p:cNvGrpSpPr>
              <p:nvPr/>
            </p:nvGrpSpPr>
            <p:grpSpPr bwMode="auto">
              <a:xfrm>
                <a:off x="1939" y="3774"/>
                <a:ext cx="7" cy="11"/>
                <a:chOff x="1939" y="3774"/>
                <a:chExt cx="7" cy="11"/>
              </a:xfrm>
            </p:grpSpPr>
            <p:sp>
              <p:nvSpPr>
                <p:cNvPr id="6319" name="Oval 294"/>
                <p:cNvSpPr>
                  <a:spLocks noChangeArrowheads="1"/>
                </p:cNvSpPr>
                <p:nvPr/>
              </p:nvSpPr>
              <p:spPr bwMode="auto">
                <a:xfrm>
                  <a:off x="1939" y="3774"/>
                  <a:ext cx="7" cy="11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20" name="Line 295"/>
                <p:cNvSpPr>
                  <a:spLocks noChangeShapeType="1"/>
                </p:cNvSpPr>
                <p:nvPr/>
              </p:nvSpPr>
              <p:spPr bwMode="auto">
                <a:xfrm>
                  <a:off x="1939" y="3774"/>
                  <a:ext cx="6" cy="11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3" name="Group 296"/>
              <p:cNvGrpSpPr>
                <a:grpSpLocks/>
              </p:cNvGrpSpPr>
              <p:nvPr/>
            </p:nvGrpSpPr>
            <p:grpSpPr bwMode="auto">
              <a:xfrm>
                <a:off x="1939" y="3798"/>
                <a:ext cx="7" cy="12"/>
                <a:chOff x="1939" y="3798"/>
                <a:chExt cx="7" cy="12"/>
              </a:xfrm>
            </p:grpSpPr>
            <p:sp>
              <p:nvSpPr>
                <p:cNvPr id="6317" name="Oval 297"/>
                <p:cNvSpPr>
                  <a:spLocks noChangeArrowheads="1"/>
                </p:cNvSpPr>
                <p:nvPr/>
              </p:nvSpPr>
              <p:spPr bwMode="auto">
                <a:xfrm>
                  <a:off x="1939" y="3798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18" name="Line 298"/>
                <p:cNvSpPr>
                  <a:spLocks noChangeShapeType="1"/>
                </p:cNvSpPr>
                <p:nvPr/>
              </p:nvSpPr>
              <p:spPr bwMode="auto">
                <a:xfrm>
                  <a:off x="1939" y="3798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4" name="Group 299"/>
              <p:cNvGrpSpPr>
                <a:grpSpLocks/>
              </p:cNvGrpSpPr>
              <p:nvPr/>
            </p:nvGrpSpPr>
            <p:grpSpPr bwMode="auto">
              <a:xfrm>
                <a:off x="1939" y="3824"/>
                <a:ext cx="7" cy="12"/>
                <a:chOff x="1939" y="3824"/>
                <a:chExt cx="7" cy="12"/>
              </a:xfrm>
            </p:grpSpPr>
            <p:sp>
              <p:nvSpPr>
                <p:cNvPr id="6315" name="Oval 300"/>
                <p:cNvSpPr>
                  <a:spLocks noChangeArrowheads="1"/>
                </p:cNvSpPr>
                <p:nvPr/>
              </p:nvSpPr>
              <p:spPr bwMode="auto">
                <a:xfrm>
                  <a:off x="1939" y="3824"/>
                  <a:ext cx="7" cy="12"/>
                </a:xfrm>
                <a:prstGeom prst="ellips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rgbClr val="0A3B6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s-CO" altLang="en-US"/>
                </a:p>
              </p:txBody>
            </p:sp>
            <p:sp>
              <p:nvSpPr>
                <p:cNvPr id="6316" name="Line 301"/>
                <p:cNvSpPr>
                  <a:spLocks noChangeShapeType="1"/>
                </p:cNvSpPr>
                <p:nvPr/>
              </p:nvSpPr>
              <p:spPr bwMode="auto">
                <a:xfrm>
                  <a:off x="1939" y="3824"/>
                  <a:ext cx="6" cy="1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11" name="Rectangle 302"/>
            <p:cNvSpPr>
              <a:spLocks noChangeArrowheads="1"/>
            </p:cNvSpPr>
            <p:nvPr/>
          </p:nvSpPr>
          <p:spPr bwMode="auto">
            <a:xfrm>
              <a:off x="2110" y="3561"/>
              <a:ext cx="13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023" tIns="12012" rIns="24023" bIns="12012">
              <a:spAutoFit/>
            </a:bodyPr>
            <a:lstStyle>
              <a:lvl1pPr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 defTabSz="635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defTabSz="635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00">
                  <a:solidFill>
                    <a:schemeClr val="tx1"/>
                  </a:solidFill>
                  <a:latin typeface="Helvetica" pitchFamily="34" charset="0"/>
                </a:rPr>
                <a:t>P120</a:t>
              </a:r>
            </a:p>
          </p:txBody>
        </p:sp>
      </p:grpSp>
      <p:sp>
        <p:nvSpPr>
          <p:cNvPr id="6184" name="Text Box 303"/>
          <p:cNvSpPr txBox="1">
            <a:spLocks noChangeArrowheads="1"/>
          </p:cNvSpPr>
          <p:nvPr/>
        </p:nvSpPr>
        <p:spPr bwMode="auto">
          <a:xfrm>
            <a:off x="4533900" y="5605463"/>
            <a:ext cx="9572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  <a:latin typeface="Myriad Roman" charset="0"/>
              </a:rPr>
              <a:t>Hardwired I/O</a:t>
            </a:r>
            <a:endParaRPr lang="en-US" altLang="en-US" sz="900" i="1">
              <a:solidFill>
                <a:schemeClr val="tx1"/>
              </a:solidFill>
              <a:latin typeface="Myriad Roman" charset="0"/>
            </a:endParaRPr>
          </a:p>
        </p:txBody>
      </p:sp>
      <p:grpSp>
        <p:nvGrpSpPr>
          <p:cNvPr id="6185" name="Group 304"/>
          <p:cNvGrpSpPr>
            <a:grpSpLocks/>
          </p:cNvGrpSpPr>
          <p:nvPr/>
        </p:nvGrpSpPr>
        <p:grpSpPr bwMode="auto">
          <a:xfrm>
            <a:off x="5603875" y="5314950"/>
            <a:ext cx="336550" cy="144463"/>
            <a:chOff x="2160" y="3360"/>
            <a:chExt cx="768" cy="336"/>
          </a:xfrm>
        </p:grpSpPr>
        <p:grpSp>
          <p:nvGrpSpPr>
            <p:cNvPr id="6257" name="Group 305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6259" name="Rectangle 306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60" name="Rectangle 307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61" name="Rectangle 308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62" name="Line 309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Line 310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Line 311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5" name="Line 312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6" name="Line 313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Line 314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Line 315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Line 316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Line 317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1" name="Line 318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2" name="Line 319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3" name="Line 320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4" name="Line 321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Line 32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Line 323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Line 324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Line 325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Line 326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Line 327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Line 328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Line 329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Line 330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Line 331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Line 332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Line 333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Line 334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Line 335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Line 336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Line 337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338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6" name="Text Box 339"/>
          <p:cNvSpPr txBox="1">
            <a:spLocks noChangeArrowheads="1"/>
          </p:cNvSpPr>
          <p:nvPr/>
        </p:nvSpPr>
        <p:spPr bwMode="auto">
          <a:xfrm>
            <a:off x="5132388" y="5595938"/>
            <a:ext cx="1714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86" tIns="43243" rIns="86486" bIns="43243">
            <a:spAutoFit/>
          </a:bodyPr>
          <a:lstStyle>
            <a:lvl1pPr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865188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chemeClr val="tx1"/>
                </a:solidFill>
              </a:rPr>
              <a:t>Transformer </a:t>
            </a:r>
          </a:p>
          <a:p>
            <a:r>
              <a:rPr lang="en-US" altLang="en-US" sz="900">
                <a:solidFill>
                  <a:schemeClr val="tx1"/>
                </a:solidFill>
              </a:rPr>
              <a:t>DGA Monitors</a:t>
            </a:r>
            <a:endParaRPr lang="en-US" altLang="en-US" sz="900" i="1">
              <a:solidFill>
                <a:schemeClr val="tx1"/>
              </a:solidFill>
            </a:endParaRPr>
          </a:p>
        </p:txBody>
      </p:sp>
      <p:grpSp>
        <p:nvGrpSpPr>
          <p:cNvPr id="6187" name="Group 340"/>
          <p:cNvGrpSpPr>
            <a:grpSpLocks/>
          </p:cNvGrpSpPr>
          <p:nvPr/>
        </p:nvGrpSpPr>
        <p:grpSpPr bwMode="auto">
          <a:xfrm>
            <a:off x="5634038" y="5387975"/>
            <a:ext cx="338137" cy="146050"/>
            <a:chOff x="2160" y="3360"/>
            <a:chExt cx="768" cy="336"/>
          </a:xfrm>
        </p:grpSpPr>
        <p:grpSp>
          <p:nvGrpSpPr>
            <p:cNvPr id="6223" name="Group 341"/>
            <p:cNvGrpSpPr>
              <a:grpSpLocks/>
            </p:cNvGrpSpPr>
            <p:nvPr/>
          </p:nvGrpSpPr>
          <p:grpSpPr bwMode="auto">
            <a:xfrm>
              <a:off x="2160" y="3360"/>
              <a:ext cx="768" cy="336"/>
              <a:chOff x="2160" y="3360"/>
              <a:chExt cx="768" cy="336"/>
            </a:xfrm>
          </p:grpSpPr>
          <p:sp>
            <p:nvSpPr>
              <p:cNvPr id="6225" name="Rectangle 342"/>
              <p:cNvSpPr>
                <a:spLocks noChangeArrowheads="1"/>
              </p:cNvSpPr>
              <p:nvPr/>
            </p:nvSpPr>
            <p:spPr bwMode="auto">
              <a:xfrm>
                <a:off x="2160" y="3408"/>
                <a:ext cx="768" cy="24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26" name="Rectangle 343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27" name="Rectangle 344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768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0A3B6C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CO" altLang="en-US"/>
              </a:p>
            </p:txBody>
          </p:sp>
          <p:sp>
            <p:nvSpPr>
              <p:cNvPr id="6228" name="Line 345"/>
              <p:cNvSpPr>
                <a:spLocks noChangeShapeType="1"/>
              </p:cNvSpPr>
              <p:nvPr/>
            </p:nvSpPr>
            <p:spPr bwMode="auto">
              <a:xfrm>
                <a:off x="220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Line 346"/>
              <p:cNvSpPr>
                <a:spLocks noChangeShapeType="1"/>
              </p:cNvSpPr>
              <p:nvPr/>
            </p:nvSpPr>
            <p:spPr bwMode="auto">
              <a:xfrm>
                <a:off x="225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Line 347"/>
              <p:cNvSpPr>
                <a:spLocks noChangeShapeType="1"/>
              </p:cNvSpPr>
              <p:nvPr/>
            </p:nvSpPr>
            <p:spPr bwMode="auto">
              <a:xfrm>
                <a:off x="230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348"/>
              <p:cNvSpPr>
                <a:spLocks noChangeShapeType="1"/>
              </p:cNvSpPr>
              <p:nvPr/>
            </p:nvSpPr>
            <p:spPr bwMode="auto">
              <a:xfrm>
                <a:off x="235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Line 349"/>
              <p:cNvSpPr>
                <a:spLocks noChangeShapeType="1"/>
              </p:cNvSpPr>
              <p:nvPr/>
            </p:nvSpPr>
            <p:spPr bwMode="auto">
              <a:xfrm>
                <a:off x="240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350"/>
              <p:cNvSpPr>
                <a:spLocks noChangeShapeType="1"/>
              </p:cNvSpPr>
              <p:nvPr/>
            </p:nvSpPr>
            <p:spPr bwMode="auto">
              <a:xfrm>
                <a:off x="244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Line 351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Line 352"/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Line 353"/>
              <p:cNvSpPr>
                <a:spLocks noChangeShapeType="1"/>
              </p:cNvSpPr>
              <p:nvPr/>
            </p:nvSpPr>
            <p:spPr bwMode="auto">
              <a:xfrm>
                <a:off x="264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Line 354"/>
              <p:cNvSpPr>
                <a:spLocks noChangeShapeType="1"/>
              </p:cNvSpPr>
              <p:nvPr/>
            </p:nvSpPr>
            <p:spPr bwMode="auto">
              <a:xfrm>
                <a:off x="2688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Line 355"/>
              <p:cNvSpPr>
                <a:spLocks noChangeShapeType="1"/>
              </p:cNvSpPr>
              <p:nvPr/>
            </p:nvSpPr>
            <p:spPr bwMode="auto">
              <a:xfrm>
                <a:off x="2736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Line 356"/>
              <p:cNvSpPr>
                <a:spLocks noChangeShapeType="1"/>
              </p:cNvSpPr>
              <p:nvPr/>
            </p:nvSpPr>
            <p:spPr bwMode="auto">
              <a:xfrm>
                <a:off x="2784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Line 357"/>
              <p:cNvSpPr>
                <a:spLocks noChangeShapeType="1"/>
              </p:cNvSpPr>
              <p:nvPr/>
            </p:nvSpPr>
            <p:spPr bwMode="auto">
              <a:xfrm>
                <a:off x="2832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Line 358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Line 359"/>
              <p:cNvSpPr>
                <a:spLocks noChangeShapeType="1"/>
              </p:cNvSpPr>
              <p:nvPr/>
            </p:nvSpPr>
            <p:spPr bwMode="auto">
              <a:xfrm>
                <a:off x="225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Line 360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Line 361"/>
              <p:cNvSpPr>
                <a:spLocks noChangeShapeType="1"/>
              </p:cNvSpPr>
              <p:nvPr/>
            </p:nvSpPr>
            <p:spPr bwMode="auto">
              <a:xfrm>
                <a:off x="249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Line 362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Line 363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Line 364"/>
              <p:cNvSpPr>
                <a:spLocks noChangeShapeType="1"/>
              </p:cNvSpPr>
              <p:nvPr/>
            </p:nvSpPr>
            <p:spPr bwMode="auto">
              <a:xfrm>
                <a:off x="240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Line 365"/>
              <p:cNvSpPr>
                <a:spLocks noChangeShapeType="1"/>
              </p:cNvSpPr>
              <p:nvPr/>
            </p:nvSpPr>
            <p:spPr bwMode="auto">
              <a:xfrm>
                <a:off x="25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Line 366"/>
              <p:cNvSpPr>
                <a:spLocks noChangeShapeType="1"/>
              </p:cNvSpPr>
              <p:nvPr/>
            </p:nvSpPr>
            <p:spPr bwMode="auto">
              <a:xfrm>
                <a:off x="26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" name="Line 367"/>
              <p:cNvSpPr>
                <a:spLocks noChangeShapeType="1"/>
              </p:cNvSpPr>
              <p:nvPr/>
            </p:nvSpPr>
            <p:spPr bwMode="auto">
              <a:xfrm>
                <a:off x="244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Line 368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Line 369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Line 370"/>
              <p:cNvSpPr>
                <a:spLocks noChangeShapeType="1"/>
              </p:cNvSpPr>
              <p:nvPr/>
            </p:nvSpPr>
            <p:spPr bwMode="auto">
              <a:xfrm>
                <a:off x="2784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Line 371"/>
              <p:cNvSpPr>
                <a:spLocks noChangeShapeType="1"/>
              </p:cNvSpPr>
              <p:nvPr/>
            </p:nvSpPr>
            <p:spPr bwMode="auto">
              <a:xfrm>
                <a:off x="283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Line 372"/>
              <p:cNvSpPr>
                <a:spLocks noChangeShapeType="1"/>
              </p:cNvSpPr>
              <p:nvPr/>
            </p:nvSpPr>
            <p:spPr bwMode="auto">
              <a:xfrm>
                <a:off x="2688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Line 373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24" name="Line 374"/>
            <p:cNvSpPr>
              <a:spLocks noChangeShapeType="1"/>
            </p:cNvSpPr>
            <p:nvPr/>
          </p:nvSpPr>
          <p:spPr bwMode="auto">
            <a:xfrm>
              <a:off x="2544" y="33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88" name="Picture 375" descr="sel"/>
          <p:cNvPicPr>
            <a:picLocks noChangeAspect="1" noChangeArrowheads="1"/>
          </p:cNvPicPr>
          <p:nvPr/>
        </p:nvPicPr>
        <p:blipFill>
          <a:blip r:embed="rId1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530066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9" name="Picture 376" descr="sel"/>
          <p:cNvPicPr>
            <a:picLocks noChangeAspect="1" noChangeArrowheads="1"/>
          </p:cNvPicPr>
          <p:nvPr/>
        </p:nvPicPr>
        <p:blipFill>
          <a:blip r:embed="rId10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5332413"/>
            <a:ext cx="511175" cy="13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377" descr="sel"/>
          <p:cNvPicPr>
            <a:picLocks noChangeAspect="1" noChangeArrowheads="1"/>
          </p:cNvPicPr>
          <p:nvPr/>
        </p:nvPicPr>
        <p:blipFill>
          <a:blip r:embed="rId11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373688"/>
            <a:ext cx="511175" cy="12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378" descr="Orion5r Graph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545013"/>
            <a:ext cx="914400" cy="166687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92" name="AutoShape 379"/>
          <p:cNvCxnSpPr>
            <a:cxnSpLocks noChangeShapeType="1"/>
            <a:stCxn id="6360" idx="0"/>
            <a:endCxn id="6215" idx="4"/>
          </p:cNvCxnSpPr>
          <p:nvPr/>
        </p:nvCxnSpPr>
        <p:spPr bwMode="auto">
          <a:xfrm rot="-5400000">
            <a:off x="5163344" y="4979194"/>
            <a:ext cx="473075" cy="2079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93" name="Group 380"/>
          <p:cNvGrpSpPr>
            <a:grpSpLocks/>
          </p:cNvGrpSpPr>
          <p:nvPr/>
        </p:nvGrpSpPr>
        <p:grpSpPr bwMode="auto">
          <a:xfrm>
            <a:off x="5483225" y="4805363"/>
            <a:ext cx="293688" cy="41275"/>
            <a:chOff x="1336" y="3597"/>
            <a:chExt cx="203" cy="29"/>
          </a:xfrm>
        </p:grpSpPr>
        <p:sp>
          <p:nvSpPr>
            <p:cNvPr id="6215" name="Oval 381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6" name="Oval 382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7" name="Oval 383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8" name="Oval 384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9" name="Oval 385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20" name="Oval 386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21" name="Oval 387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22" name="Oval 388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6194" name="AutoShape 389"/>
          <p:cNvCxnSpPr>
            <a:cxnSpLocks noChangeShapeType="1"/>
            <a:stCxn id="6227" idx="0"/>
            <a:endCxn id="6216" idx="4"/>
          </p:cNvCxnSpPr>
          <p:nvPr/>
        </p:nvCxnSpPr>
        <p:spPr bwMode="auto">
          <a:xfrm rot="5400000" flipH="1">
            <a:off x="5399882" y="4983956"/>
            <a:ext cx="544512" cy="263525"/>
          </a:xfrm>
          <a:prstGeom prst="bentConnector3">
            <a:avLst>
              <a:gd name="adj1" fmla="val 49856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5" name="AutoShape 390"/>
          <p:cNvCxnSpPr>
            <a:cxnSpLocks noChangeShapeType="1"/>
            <a:endCxn id="6217" idx="4"/>
          </p:cNvCxnSpPr>
          <p:nvPr/>
        </p:nvCxnSpPr>
        <p:spPr bwMode="auto">
          <a:xfrm rot="5400000" flipH="1">
            <a:off x="5781675" y="4640263"/>
            <a:ext cx="457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6" name="AutoShape 391"/>
          <p:cNvCxnSpPr>
            <a:cxnSpLocks noChangeShapeType="1"/>
            <a:endCxn id="6218" idx="4"/>
          </p:cNvCxnSpPr>
          <p:nvPr/>
        </p:nvCxnSpPr>
        <p:spPr bwMode="auto">
          <a:xfrm rot="5400000" flipH="1">
            <a:off x="6238082" y="4220369"/>
            <a:ext cx="322262" cy="1568450"/>
          </a:xfrm>
          <a:prstGeom prst="bentConnector3">
            <a:avLst>
              <a:gd name="adj1" fmla="val 49755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97" name="AutoShape 392"/>
          <p:cNvCxnSpPr>
            <a:cxnSpLocks noChangeShapeType="1"/>
          </p:cNvCxnSpPr>
          <p:nvPr/>
        </p:nvCxnSpPr>
        <p:spPr bwMode="auto">
          <a:xfrm rot="10800000">
            <a:off x="5529263" y="4438650"/>
            <a:ext cx="298450" cy="277813"/>
          </a:xfrm>
          <a:prstGeom prst="bentConnector2">
            <a:avLst/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98" name="Group 393"/>
          <p:cNvGrpSpPr>
            <a:grpSpLocks/>
          </p:cNvGrpSpPr>
          <p:nvPr/>
        </p:nvGrpSpPr>
        <p:grpSpPr bwMode="auto">
          <a:xfrm>
            <a:off x="4935538" y="4497388"/>
            <a:ext cx="292100" cy="39687"/>
            <a:chOff x="1336" y="3597"/>
            <a:chExt cx="203" cy="29"/>
          </a:xfrm>
        </p:grpSpPr>
        <p:sp>
          <p:nvSpPr>
            <p:cNvPr id="6207" name="Oval 394"/>
            <p:cNvSpPr>
              <a:spLocks noChangeArrowheads="1"/>
            </p:cNvSpPr>
            <p:nvPr/>
          </p:nvSpPr>
          <p:spPr bwMode="auto">
            <a:xfrm>
              <a:off x="1336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08" name="Oval 395"/>
            <p:cNvSpPr>
              <a:spLocks noChangeArrowheads="1"/>
            </p:cNvSpPr>
            <p:nvPr/>
          </p:nvSpPr>
          <p:spPr bwMode="auto">
            <a:xfrm>
              <a:off x="136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09" name="Oval 396"/>
            <p:cNvSpPr>
              <a:spLocks noChangeArrowheads="1"/>
            </p:cNvSpPr>
            <p:nvPr/>
          </p:nvSpPr>
          <p:spPr bwMode="auto">
            <a:xfrm>
              <a:off x="1388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0" name="Oval 397"/>
            <p:cNvSpPr>
              <a:spLocks noChangeArrowheads="1"/>
            </p:cNvSpPr>
            <p:nvPr/>
          </p:nvSpPr>
          <p:spPr bwMode="auto">
            <a:xfrm>
              <a:off x="1413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1" name="Oval 398"/>
            <p:cNvSpPr>
              <a:spLocks noChangeArrowheads="1"/>
            </p:cNvSpPr>
            <p:nvPr/>
          </p:nvSpPr>
          <p:spPr bwMode="auto">
            <a:xfrm>
              <a:off x="1435" y="3599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2" name="Oval 399"/>
            <p:cNvSpPr>
              <a:spLocks noChangeArrowheads="1"/>
            </p:cNvSpPr>
            <p:nvPr/>
          </p:nvSpPr>
          <p:spPr bwMode="auto">
            <a:xfrm>
              <a:off x="1461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3" name="Oval 400"/>
            <p:cNvSpPr>
              <a:spLocks noChangeArrowheads="1"/>
            </p:cNvSpPr>
            <p:nvPr/>
          </p:nvSpPr>
          <p:spPr bwMode="auto">
            <a:xfrm>
              <a:off x="1487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14" name="Oval 401"/>
            <p:cNvSpPr>
              <a:spLocks noChangeArrowheads="1"/>
            </p:cNvSpPr>
            <p:nvPr/>
          </p:nvSpPr>
          <p:spPr bwMode="auto">
            <a:xfrm>
              <a:off x="1512" y="3597"/>
              <a:ext cx="27" cy="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6199" name="AutoShape 402"/>
          <p:cNvCxnSpPr>
            <a:cxnSpLocks noChangeShapeType="1"/>
          </p:cNvCxnSpPr>
          <p:nvPr/>
        </p:nvCxnSpPr>
        <p:spPr bwMode="auto">
          <a:xfrm rot="-5400000">
            <a:off x="5524501" y="4516437"/>
            <a:ext cx="169862" cy="55563"/>
          </a:xfrm>
          <a:prstGeom prst="bentConnector3">
            <a:avLst>
              <a:gd name="adj1" fmla="val 49532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00" name="Group 403"/>
          <p:cNvGrpSpPr>
            <a:grpSpLocks/>
          </p:cNvGrpSpPr>
          <p:nvPr/>
        </p:nvGrpSpPr>
        <p:grpSpPr bwMode="auto">
          <a:xfrm>
            <a:off x="4624388" y="4719638"/>
            <a:ext cx="360362" cy="268287"/>
            <a:chOff x="1729" y="2491"/>
            <a:chExt cx="387" cy="364"/>
          </a:xfrm>
        </p:grpSpPr>
        <p:sp>
          <p:nvSpPr>
            <p:cNvPr id="6203" name="AutoShape 404"/>
            <p:cNvSpPr>
              <a:spLocks noChangeArrowheads="1"/>
            </p:cNvSpPr>
            <p:nvPr/>
          </p:nvSpPr>
          <p:spPr bwMode="auto">
            <a:xfrm>
              <a:off x="1845" y="2491"/>
              <a:ext cx="271" cy="232"/>
            </a:xfrm>
            <a:prstGeom prst="cube">
              <a:avLst>
                <a:gd name="adj" fmla="val 4102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04" name="AutoShape 405"/>
            <p:cNvSpPr>
              <a:spLocks noChangeArrowheads="1"/>
            </p:cNvSpPr>
            <p:nvPr/>
          </p:nvSpPr>
          <p:spPr bwMode="auto">
            <a:xfrm>
              <a:off x="1729" y="2727"/>
              <a:ext cx="383" cy="128"/>
            </a:xfrm>
            <a:prstGeom prst="cube">
              <a:avLst>
                <a:gd name="adj" fmla="val 85435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05" name="Rectangle 406"/>
            <p:cNvSpPr>
              <a:spLocks noChangeArrowheads="1"/>
            </p:cNvSpPr>
            <p:nvPr/>
          </p:nvSpPr>
          <p:spPr bwMode="auto">
            <a:xfrm>
              <a:off x="1871" y="2524"/>
              <a:ext cx="209" cy="175"/>
            </a:xfrm>
            <a:prstGeom prst="rect">
              <a:avLst/>
            </a:prstGeom>
            <a:solidFill>
              <a:srgbClr val="CCECFF"/>
            </a:solidFill>
            <a:ln w="31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  <p:sp>
          <p:nvSpPr>
            <p:cNvPr id="6206" name="AutoShape 407"/>
            <p:cNvSpPr>
              <a:spLocks noChangeArrowheads="1"/>
            </p:cNvSpPr>
            <p:nvPr/>
          </p:nvSpPr>
          <p:spPr bwMode="auto">
            <a:xfrm>
              <a:off x="1780" y="2742"/>
              <a:ext cx="296" cy="65"/>
            </a:xfrm>
            <a:prstGeom prst="cube">
              <a:avLst>
                <a:gd name="adj" fmla="val 100000"/>
              </a:avLst>
            </a:prstGeom>
            <a:solidFill>
              <a:schemeClr val="bg2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/>
            </a:p>
          </p:txBody>
        </p:sp>
      </p:grpSp>
      <p:cxnSp>
        <p:nvCxnSpPr>
          <p:cNvPr id="6201" name="AutoShape 408"/>
          <p:cNvCxnSpPr>
            <a:cxnSpLocks noChangeShapeType="1"/>
            <a:stCxn id="6205" idx="3"/>
          </p:cNvCxnSpPr>
          <p:nvPr/>
        </p:nvCxnSpPr>
        <p:spPr bwMode="auto">
          <a:xfrm>
            <a:off x="4951413" y="4808538"/>
            <a:ext cx="412750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5F5F5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2" name="Oval 409"/>
          <p:cNvSpPr>
            <a:spLocks noChangeArrowheads="1"/>
          </p:cNvSpPr>
          <p:nvPr/>
        </p:nvSpPr>
        <p:spPr bwMode="auto">
          <a:xfrm rot="-7745142">
            <a:off x="5006181" y="4461669"/>
            <a:ext cx="1611313" cy="122872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endParaRPr lang="es-CO" alt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010025" y="2914650"/>
          <a:ext cx="186055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VISIO" r:id="rId13" imgW="1861200" imgH="1738800" progId="Visio.Drawing.6">
                  <p:embed/>
                </p:oleObj>
              </mc:Choice>
              <mc:Fallback>
                <p:oleObj name="VISIO" r:id="rId13" imgW="1861200" imgH="1738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2914650"/>
                        <a:ext cx="186055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564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754476C2-6F39-4C48-A8FB-DB98D6F13C7C}" type="slidenum">
              <a:rPr lang="en-US" altLang="nl-NL" sz="800" b="0">
                <a:solidFill>
                  <a:schemeClr val="tx2"/>
                </a:solidFill>
              </a:rPr>
              <a:pPr/>
              <a:t>26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406400"/>
            <a:ext cx="7820025" cy="9144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Approaches for Obtaining Non-Operational Data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625600"/>
            <a:ext cx="7818437" cy="4300538"/>
          </a:xfrm>
        </p:spPr>
        <p:txBody>
          <a:bodyPr/>
          <a:lstStyle/>
          <a:p>
            <a:r>
              <a:rPr lang="en-US" altLang="en-US" b="1"/>
              <a:t>Approach 1:</a:t>
            </a:r>
            <a:r>
              <a:rPr lang="en-US" altLang="en-US"/>
              <a:t> Download directly from the IED</a:t>
            </a:r>
          </a:p>
          <a:p>
            <a:endParaRPr lang="en-US" altLang="en-US"/>
          </a:p>
          <a:p>
            <a:r>
              <a:rPr lang="en-US" altLang="en-US" b="1"/>
              <a:t>Approach 2:</a:t>
            </a:r>
            <a:r>
              <a:rPr lang="en-US" altLang="en-US"/>
              <a:t> Use “Pass through” capabilities of substation data concentrator</a:t>
            </a:r>
          </a:p>
          <a:p>
            <a:endParaRPr lang="en-US" altLang="en-US"/>
          </a:p>
          <a:p>
            <a:r>
              <a:rPr lang="en-US" altLang="en-US" b="1"/>
              <a:t>Approach 3</a:t>
            </a:r>
            <a:r>
              <a:rPr lang="en-US" altLang="en-US"/>
              <a:t>: Local data concentrator as non-operational data server</a:t>
            </a:r>
          </a:p>
        </p:txBody>
      </p:sp>
    </p:spTree>
    <p:extLst>
      <p:ext uri="{BB962C8B-B14F-4D97-AF65-F5344CB8AC3E}">
        <p14:creationId xmlns:p14="http://schemas.microsoft.com/office/powerpoint/2010/main" val="342168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403225"/>
            <a:ext cx="7694612" cy="990600"/>
          </a:xfrm>
          <a:noFill/>
        </p:spPr>
        <p:txBody>
          <a:bodyPr lIns="90488" tIns="44450" rIns="90488" bIns="44450" anchor="ctr"/>
          <a:lstStyle/>
          <a:p>
            <a:r>
              <a:rPr lang="en-US" altLang="en-US"/>
              <a:t>New Versus Existing Substations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300" y="1400175"/>
            <a:ext cx="7696200" cy="5257800"/>
          </a:xfrm>
          <a:noFill/>
        </p:spPr>
        <p:txBody>
          <a:bodyPr lIns="90488" tIns="44450" rIns="90488" bIns="44450"/>
          <a:lstStyle/>
          <a:p>
            <a:r>
              <a:rPr lang="en-US" altLang="en-US"/>
              <a:t>New Substations</a:t>
            </a:r>
          </a:p>
          <a:p>
            <a:pPr lvl="1"/>
            <a:r>
              <a:rPr lang="en-US" altLang="en-US"/>
              <a:t>IEDs With Digital Communications</a:t>
            </a:r>
          </a:p>
          <a:p>
            <a:pPr lvl="1"/>
            <a:r>
              <a:rPr lang="en-US" altLang="en-US"/>
              <a:t>PLCs for Direct I/O</a:t>
            </a:r>
          </a:p>
          <a:p>
            <a:pPr lvl="1"/>
            <a:r>
              <a:rPr lang="en-US" altLang="en-US"/>
              <a:t>No Conventional RTUs</a:t>
            </a:r>
          </a:p>
          <a:p>
            <a:r>
              <a:rPr lang="en-US" altLang="en-US"/>
              <a:t>Existing Substations</a:t>
            </a:r>
          </a:p>
          <a:p>
            <a:pPr lvl="1"/>
            <a:r>
              <a:rPr lang="en-US" altLang="en-US"/>
              <a:t>May Integrate IEDs With Existing RTUs (Not Support Non-Operational and Remote Access Data Paths)</a:t>
            </a:r>
          </a:p>
          <a:p>
            <a:pPr lvl="1"/>
            <a:r>
              <a:rPr lang="en-US" altLang="en-US"/>
              <a:t>Integrate Existing RTU as IED or Eliminate Existing RTU and Use IEDs and PLCs for RTU I/O</a:t>
            </a:r>
          </a:p>
          <a:p>
            <a:pPr lvl="1"/>
            <a:endParaRPr lang="en-US" altLang="en-US"/>
          </a:p>
          <a:p>
            <a:endParaRPr lang="en-US" altLang="en-US" sz="2900" b="1"/>
          </a:p>
        </p:txBody>
      </p:sp>
    </p:spTree>
    <p:extLst>
      <p:ext uri="{BB962C8B-B14F-4D97-AF65-F5344CB8AC3E}">
        <p14:creationId xmlns:p14="http://schemas.microsoft.com/office/powerpoint/2010/main" val="2101807569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189" y="116378"/>
            <a:ext cx="8454887" cy="1244671"/>
          </a:xfrm>
        </p:spPr>
        <p:txBody>
          <a:bodyPr/>
          <a:lstStyle/>
          <a:p>
            <a:r>
              <a:rPr lang="es-CO" dirty="0" err="1"/>
              <a:t>IEC</a:t>
            </a:r>
            <a:r>
              <a:rPr lang="es-CO" dirty="0"/>
              <a:t> 61850 </a:t>
            </a:r>
            <a:br>
              <a:rPr lang="es-CO" dirty="0"/>
            </a:br>
            <a:r>
              <a:rPr lang="es-CO" sz="3600" dirty="0"/>
              <a:t>Automatización Subestaciones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324195" y="5982040"/>
            <a:ext cx="461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Nuevo Estándar en Subestaciones </a:t>
            </a:r>
            <a:r>
              <a:rPr lang="es-CO" sz="1200" dirty="0" err="1"/>
              <a:t>IEC</a:t>
            </a:r>
            <a:r>
              <a:rPr lang="es-CO" sz="1200" dirty="0"/>
              <a:t> 61850   Guillermo Fuentes- </a:t>
            </a:r>
            <a:r>
              <a:rPr lang="es-CO" sz="1200" dirty="0" err="1"/>
              <a:t>ABB</a:t>
            </a:r>
            <a:r>
              <a:rPr lang="es-CO" sz="1200" dirty="0"/>
              <a:t>, 2005-06-13    </a:t>
            </a:r>
            <a:r>
              <a:rPr lang="es-CO" sz="1200" dirty="0" err="1"/>
              <a:t>GunnarStrann</a:t>
            </a:r>
            <a:endParaRPr lang="es-CO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0450" t="29034" r="38372" b="18012"/>
          <a:stretch/>
        </p:blipFill>
        <p:spPr>
          <a:xfrm>
            <a:off x="5486400" y="1968209"/>
            <a:ext cx="3092334" cy="29529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3700" y="1576845"/>
            <a:ext cx="46468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err="1"/>
              <a:t>IEC</a:t>
            </a:r>
            <a:r>
              <a:rPr lang="es-CO" dirty="0"/>
              <a:t> 61850: ”REDES DE COMUNICACIÓN Y SISTEMAS EN SUBESTACIONES”</a:t>
            </a:r>
          </a:p>
          <a:p>
            <a:endParaRPr lang="es-CO" dirty="0"/>
          </a:p>
          <a:p>
            <a:pPr marL="285750" indent="-285750"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 err="1"/>
              <a:t>IEC</a:t>
            </a:r>
            <a:r>
              <a:rPr lang="es-CO" dirty="0"/>
              <a:t> 61850 es el primer  estándar realmente mundial en el Área de la Industria Eléctrica. Respaldado por ANSI/IEEE. </a:t>
            </a:r>
          </a:p>
          <a:p>
            <a:pPr marL="285750" indent="-285750"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Aproximadamente 60 expertos de Europa y Norteamérica han desarrollado en conjunto el </a:t>
            </a:r>
            <a:r>
              <a:rPr lang="es-CO" dirty="0" err="1"/>
              <a:t>IEC</a:t>
            </a:r>
            <a:r>
              <a:rPr lang="es-CO" dirty="0"/>
              <a:t> 61850 (Incluye </a:t>
            </a:r>
            <a:r>
              <a:rPr lang="es-CO" dirty="0" err="1"/>
              <a:t>UCA</a:t>
            </a:r>
            <a:r>
              <a:rPr lang="es-CO" dirty="0"/>
              <a:t> 2.0 ) </a:t>
            </a:r>
          </a:p>
          <a:p>
            <a:pPr marL="285750" indent="-285750"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Las 14 partes que componen  </a:t>
            </a:r>
            <a:r>
              <a:rPr lang="es-CO" dirty="0" err="1"/>
              <a:t>IEC</a:t>
            </a:r>
            <a:r>
              <a:rPr lang="es-CO" dirty="0"/>
              <a:t> 61850 se publicaron 2004</a:t>
            </a:r>
          </a:p>
        </p:txBody>
      </p:sp>
    </p:spTree>
    <p:extLst>
      <p:ext uri="{BB962C8B-B14F-4D97-AF65-F5344CB8AC3E}">
        <p14:creationId xmlns:p14="http://schemas.microsoft.com/office/powerpoint/2010/main" val="752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567" y="0"/>
            <a:ext cx="8454887" cy="1244671"/>
          </a:xfrm>
        </p:spPr>
        <p:txBody>
          <a:bodyPr/>
          <a:lstStyle/>
          <a:p>
            <a:r>
              <a:rPr lang="es-CO" dirty="0" err="1"/>
              <a:t>IEC</a:t>
            </a:r>
            <a:r>
              <a:rPr lang="es-CO" dirty="0"/>
              <a:t> 61850 </a:t>
            </a:r>
            <a:br>
              <a:rPr lang="es-CO" dirty="0"/>
            </a:br>
            <a:r>
              <a:rPr lang="es-CO" sz="3600" dirty="0"/>
              <a:t>Automatización Subestaciones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15" y="1110008"/>
            <a:ext cx="7658005" cy="497490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24195" y="5982040"/>
            <a:ext cx="461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Nuevo Estándar en Subestaciones </a:t>
            </a:r>
            <a:r>
              <a:rPr lang="es-CO" sz="1200" dirty="0" err="1"/>
              <a:t>IEC</a:t>
            </a:r>
            <a:r>
              <a:rPr lang="es-CO" sz="1200" dirty="0"/>
              <a:t> 61850   Guillermo Fuentes- </a:t>
            </a:r>
            <a:r>
              <a:rPr lang="es-CO" sz="1200" dirty="0" err="1"/>
              <a:t>ABB</a:t>
            </a:r>
            <a:r>
              <a:rPr lang="es-CO" sz="1200" dirty="0"/>
              <a:t>, 2005-06-13    </a:t>
            </a:r>
            <a:r>
              <a:rPr lang="es-CO" sz="1200" dirty="0" err="1"/>
              <a:t>GunnarStrann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78904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4693712B-D370-456A-BBE7-92A28F0380E8}" type="slidenum">
              <a:rPr lang="en-US" altLang="nl-NL" sz="800" b="0">
                <a:solidFill>
                  <a:schemeClr val="tx2"/>
                </a:solidFill>
              </a:rPr>
              <a:pPr/>
              <a:t>3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311150"/>
            <a:ext cx="8218488" cy="9144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altLang="en-US"/>
              <a:t>Conventional Remote Terminal Unit (RTU)</a:t>
            </a: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92138" y="882650"/>
          <a:ext cx="80200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PWin 6.1" r:id="rId3" imgW="7883280" imgH="5478120" progId="WPWin6.1">
                  <p:embed/>
                </p:oleObj>
              </mc:Choice>
              <mc:Fallback>
                <p:oleObj name="WPWin 6.1" r:id="rId3" imgW="7883280" imgH="5478120" progId="WPWin6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882650"/>
                        <a:ext cx="8020050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77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79" y="952846"/>
            <a:ext cx="7289475" cy="50655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567" y="1"/>
            <a:ext cx="8454887" cy="1163782"/>
          </a:xfrm>
        </p:spPr>
        <p:txBody>
          <a:bodyPr/>
          <a:lstStyle/>
          <a:p>
            <a:r>
              <a:rPr lang="es-CO" dirty="0" err="1"/>
              <a:t>IEC</a:t>
            </a:r>
            <a:r>
              <a:rPr lang="es-CO" dirty="0"/>
              <a:t> 61850 Estructura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24195" y="5982040"/>
            <a:ext cx="461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Nuevo Estándar en Subestaciones </a:t>
            </a:r>
            <a:r>
              <a:rPr lang="es-CO" sz="1200" dirty="0" err="1"/>
              <a:t>IEC</a:t>
            </a:r>
            <a:r>
              <a:rPr lang="es-CO" sz="1200" dirty="0"/>
              <a:t> 61850   Guillermo Fuentes- </a:t>
            </a:r>
            <a:r>
              <a:rPr lang="es-CO" sz="1200" dirty="0" err="1"/>
              <a:t>ABB</a:t>
            </a:r>
            <a:r>
              <a:rPr lang="es-CO" sz="1200" dirty="0"/>
              <a:t>, 2005-06-13    </a:t>
            </a:r>
            <a:r>
              <a:rPr lang="es-CO" sz="1200" dirty="0" err="1"/>
              <a:t>GunnarStrann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27547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567" y="1"/>
            <a:ext cx="8454887" cy="1163782"/>
          </a:xfrm>
        </p:spPr>
        <p:txBody>
          <a:bodyPr/>
          <a:lstStyle/>
          <a:p>
            <a:r>
              <a:rPr lang="es-CO" dirty="0" err="1"/>
              <a:t>IEC</a:t>
            </a:r>
            <a:r>
              <a:rPr lang="es-CO" dirty="0"/>
              <a:t> 61850  </a:t>
            </a:r>
            <a:r>
              <a:rPr lang="es-CO" dirty="0" err="1"/>
              <a:t>Comm</a:t>
            </a:r>
            <a:r>
              <a:rPr lang="es-CO" dirty="0"/>
              <a:t>. Datos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24195" y="5982040"/>
            <a:ext cx="461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Nuevo Estándar en Subestaciones </a:t>
            </a:r>
            <a:r>
              <a:rPr lang="es-CO" sz="1200" dirty="0" err="1"/>
              <a:t>IEC</a:t>
            </a:r>
            <a:r>
              <a:rPr lang="es-CO" sz="1200" dirty="0"/>
              <a:t> 61850   Guillermo Fuentes- </a:t>
            </a:r>
            <a:r>
              <a:rPr lang="es-CO" sz="1200" dirty="0" err="1"/>
              <a:t>ABB</a:t>
            </a:r>
            <a:r>
              <a:rPr lang="es-CO" sz="1200" dirty="0"/>
              <a:t>, 2005-06-13    </a:t>
            </a:r>
            <a:r>
              <a:rPr lang="es-CO" sz="1200" dirty="0" err="1"/>
              <a:t>GunnarStrann</a:t>
            </a:r>
            <a:endParaRPr lang="es-CO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12" y="927734"/>
            <a:ext cx="7388850" cy="46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3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567" y="1"/>
            <a:ext cx="8454887" cy="1163782"/>
          </a:xfrm>
        </p:spPr>
        <p:txBody>
          <a:bodyPr/>
          <a:lstStyle/>
          <a:p>
            <a:r>
              <a:rPr lang="es-CO" dirty="0" err="1"/>
              <a:t>IEC</a:t>
            </a:r>
            <a:r>
              <a:rPr lang="es-CO" dirty="0"/>
              <a:t> 61850  Tipos de Datos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24195" y="5982040"/>
            <a:ext cx="461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El Nuevo Estándar en Subestaciones </a:t>
            </a:r>
            <a:r>
              <a:rPr lang="es-CO" sz="1200" dirty="0" err="1"/>
              <a:t>IEC</a:t>
            </a:r>
            <a:r>
              <a:rPr lang="es-CO" sz="1200" dirty="0"/>
              <a:t> 61850   Guillermo Fuentes- </a:t>
            </a:r>
            <a:r>
              <a:rPr lang="es-CO" sz="1200" dirty="0" err="1"/>
              <a:t>ABB</a:t>
            </a:r>
            <a:r>
              <a:rPr lang="es-CO" sz="1200" dirty="0"/>
              <a:t>, 2005-06-13    </a:t>
            </a:r>
            <a:r>
              <a:rPr lang="es-CO" sz="1200" dirty="0" err="1"/>
              <a:t>GunnarStrann</a:t>
            </a:r>
            <a:endParaRPr lang="es-CO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40" y="1479665"/>
            <a:ext cx="8164787" cy="45054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4277" y="1363286"/>
            <a:ext cx="3810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/>
              <a:t>355 diferentes tipos de datos</a:t>
            </a:r>
          </a:p>
        </p:txBody>
      </p:sp>
    </p:spTree>
    <p:extLst>
      <p:ext uri="{BB962C8B-B14F-4D97-AF65-F5344CB8AC3E}">
        <p14:creationId xmlns:p14="http://schemas.microsoft.com/office/powerpoint/2010/main" val="1477036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Integración aplicaciones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2" t="37015" r="29227" b="11458"/>
          <a:stretch/>
        </p:blipFill>
        <p:spPr>
          <a:xfrm>
            <a:off x="1480457" y="1381416"/>
            <a:ext cx="6705600" cy="4726412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7199" y="6124807"/>
            <a:ext cx="7612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http://www.smartgridnews.com/artman/uploads/1/dms_abb_02.pdf</a:t>
            </a:r>
          </a:p>
        </p:txBody>
      </p:sp>
    </p:spTree>
    <p:extLst>
      <p:ext uri="{BB962C8B-B14F-4D97-AF65-F5344CB8AC3E}">
        <p14:creationId xmlns:p14="http://schemas.microsoft.com/office/powerpoint/2010/main" val="543522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192" y="1"/>
            <a:ext cx="8454887" cy="1213658"/>
          </a:xfrm>
        </p:spPr>
        <p:txBody>
          <a:bodyPr/>
          <a:lstStyle/>
          <a:p>
            <a:r>
              <a:rPr lang="es-CO" dirty="0"/>
              <a:t>ADA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788" t="28353" r="56389" b="24829"/>
          <a:stretch/>
        </p:blipFill>
        <p:spPr>
          <a:xfrm>
            <a:off x="1014153" y="1038641"/>
            <a:ext cx="6500552" cy="45240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31024" y="997526"/>
            <a:ext cx="62549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/>
              <a:t>Líneas investigación en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dvanced 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istribution </a:t>
            </a:r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utomation</a:t>
            </a:r>
          </a:p>
          <a:p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723206" y="5622050"/>
            <a:ext cx="586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  <a:p>
            <a:r>
              <a:rPr lang="es-CO" sz="1200" dirty="0"/>
              <a:t>"</a:t>
            </a:r>
            <a:r>
              <a:rPr lang="es-CO" sz="1200" dirty="0" err="1"/>
              <a:t>Technical</a:t>
            </a:r>
            <a:r>
              <a:rPr lang="es-CO" sz="1200" dirty="0"/>
              <a:t> and </a:t>
            </a:r>
            <a:r>
              <a:rPr lang="es-CO" sz="1200" dirty="0" err="1"/>
              <a:t>system</a:t>
            </a:r>
            <a:r>
              <a:rPr lang="es-CO" sz="1200" dirty="0"/>
              <a:t> </a:t>
            </a:r>
            <a:r>
              <a:rPr lang="es-CO" sz="1200" dirty="0" err="1"/>
              <a:t>requirements</a:t>
            </a:r>
            <a:r>
              <a:rPr lang="es-CO" sz="1200" dirty="0"/>
              <a:t> </a:t>
            </a:r>
            <a:r>
              <a:rPr lang="es-CO" sz="1200" dirty="0" err="1"/>
              <a:t>for</a:t>
            </a:r>
            <a:r>
              <a:rPr lang="es-CO" sz="1200" dirty="0"/>
              <a:t> </a:t>
            </a:r>
            <a:r>
              <a:rPr lang="es-CO" sz="1200" dirty="0" err="1"/>
              <a:t>advanced</a:t>
            </a:r>
            <a:r>
              <a:rPr lang="es-CO" sz="1200" dirty="0"/>
              <a:t> </a:t>
            </a:r>
            <a:r>
              <a:rPr lang="es-CO" sz="1200" dirty="0" err="1"/>
              <a:t>distribution</a:t>
            </a:r>
            <a:r>
              <a:rPr lang="es-CO" sz="1200" dirty="0"/>
              <a:t> </a:t>
            </a:r>
            <a:r>
              <a:rPr lang="es-CO" sz="1200" dirty="0" err="1"/>
              <a:t>automation</a:t>
            </a:r>
            <a:r>
              <a:rPr lang="es-CO" sz="1200" dirty="0"/>
              <a:t>"</a:t>
            </a:r>
          </a:p>
          <a:p>
            <a:r>
              <a:rPr lang="es-CO" sz="1200" dirty="0"/>
              <a:t>M </a:t>
            </a:r>
            <a:r>
              <a:rPr lang="es-CO" sz="1200" dirty="0" err="1"/>
              <a:t>McGranaghan</a:t>
            </a:r>
            <a:r>
              <a:rPr lang="es-CO" sz="1200" dirty="0"/>
              <a:t>, et al   </a:t>
            </a:r>
            <a:r>
              <a:rPr lang="es-CO" sz="1200" dirty="0" err="1"/>
              <a:t>Exhibition</a:t>
            </a:r>
            <a:r>
              <a:rPr lang="es-CO" sz="1200" dirty="0"/>
              <a:t>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Distribution</a:t>
            </a:r>
            <a:r>
              <a:rPr lang="es-CO" sz="1200" dirty="0"/>
              <a:t>, 2005</a:t>
            </a:r>
          </a:p>
          <a:p>
            <a:r>
              <a:rPr lang="es-CO" sz="1200" dirty="0"/>
              <a:t>C I R E D -  </a:t>
            </a:r>
            <a:r>
              <a:rPr lang="es-CO" sz="1200" dirty="0" err="1"/>
              <a:t>18th</a:t>
            </a:r>
            <a:r>
              <a:rPr lang="es-CO" sz="1200" dirty="0"/>
              <a:t> International </a:t>
            </a:r>
            <a:r>
              <a:rPr lang="es-CO" sz="1200" dirty="0" err="1"/>
              <a:t>Conference</a:t>
            </a:r>
            <a:r>
              <a:rPr lang="es-CO" sz="1200" dirty="0"/>
              <a:t> </a:t>
            </a:r>
            <a:r>
              <a:rPr lang="es-CO" sz="1200" dirty="0" err="1"/>
              <a:t>on</a:t>
            </a:r>
            <a:r>
              <a:rPr lang="es-CO" sz="1200" dirty="0"/>
              <a:t> </a:t>
            </a:r>
            <a:r>
              <a:rPr lang="es-CO" sz="1200" dirty="0" err="1"/>
              <a:t>Electricity</a:t>
            </a:r>
            <a:r>
              <a:rPr lang="es-CO" sz="1200" dirty="0"/>
              <a:t> </a:t>
            </a:r>
            <a:r>
              <a:rPr lang="es-CO" sz="1200" dirty="0" err="1"/>
              <a:t>Distribution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687779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Gracias</a:t>
            </a:r>
            <a:br>
              <a:rPr lang="es-CO" dirty="0"/>
            </a:b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Especialización Sistemas de Distribución de Energía Eléctrica</a:t>
            </a:r>
            <a:endParaRPr lang="es-ES" dirty="0"/>
          </a:p>
          <a:p>
            <a:r>
              <a:rPr lang="es-CO" dirty="0"/>
              <a:t>Julio de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2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564D773E-754A-437B-9670-A848EA8FE1EC}" type="slidenum">
              <a:rPr lang="en-US" altLang="nl-NL" sz="800" b="0">
                <a:solidFill>
                  <a:schemeClr val="tx2"/>
                </a:solidFill>
              </a:rPr>
              <a:pPr/>
              <a:t>4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54038"/>
            <a:ext cx="7677150" cy="762000"/>
          </a:xfrm>
          <a:noFill/>
        </p:spPr>
        <p:txBody>
          <a:bodyPr lIns="92072" tIns="46036" rIns="92072" bIns="46036"/>
          <a:lstStyle/>
          <a:p>
            <a:r>
              <a:rPr lang="en-US" altLang="en-US"/>
              <a:t>Intelligent Electronic Device (IED)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663" y="1581150"/>
            <a:ext cx="7526337" cy="1952625"/>
          </a:xfrm>
        </p:spPr>
        <p:txBody>
          <a:bodyPr>
            <a:normAutofit lnSpcReduction="10000"/>
          </a:bodyPr>
          <a:lstStyle/>
          <a:p>
            <a:pPr marL="339725" indent="-339725" defTabSz="914400"/>
            <a:r>
              <a:rPr lang="en-US" altLang="en-US" b="1"/>
              <a:t>Any device incorporating one or more processors with the capability to receive or send data/control from or to an external source (e.g., electronic multifunction meters, digital relays, controllers)</a:t>
            </a:r>
          </a:p>
        </p:txBody>
      </p:sp>
      <p:graphicFrame>
        <p:nvGraphicFramePr>
          <p:cNvPr id="96256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58913" y="4481513"/>
          <a:ext cx="11604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4" imgW="4417920" imgH="4417920" progId="MS_ClipArt_Gallery.2">
                  <p:embed/>
                </p:oleObj>
              </mc:Choice>
              <mc:Fallback>
                <p:oleObj name="Clip" r:id="rId4" imgW="4417920" imgH="441792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481513"/>
                        <a:ext cx="11604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11525" y="4319588"/>
            <a:ext cx="2946400" cy="1458912"/>
            <a:chOff x="336" y="1344"/>
            <a:chExt cx="1824" cy="910"/>
          </a:xfrm>
        </p:grpSpPr>
        <p:pic>
          <p:nvPicPr>
            <p:cNvPr id="2058" name="Picture 6" descr="321_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44"/>
              <a:ext cx="182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Text Box 7"/>
            <p:cNvSpPr txBox="1">
              <a:spLocks noChangeArrowheads="1"/>
            </p:cNvSpPr>
            <p:nvPr/>
          </p:nvSpPr>
          <p:spPr bwMode="auto">
            <a:xfrm>
              <a:off x="1536" y="2016"/>
              <a:ext cx="11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9" rIns="91436" bIns="45719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 sz="1800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31000" y="4049713"/>
            <a:ext cx="1543050" cy="2135187"/>
            <a:chOff x="4032" y="1056"/>
            <a:chExt cx="972" cy="1345"/>
          </a:xfrm>
        </p:grpSpPr>
        <p:pic>
          <p:nvPicPr>
            <p:cNvPr id="2056" name="Picture 9" descr="7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56"/>
              <a:ext cx="87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Text Box 10"/>
            <p:cNvSpPr txBox="1">
              <a:spLocks noChangeArrowheads="1"/>
            </p:cNvSpPr>
            <p:nvPr/>
          </p:nvSpPr>
          <p:spPr bwMode="auto">
            <a:xfrm>
              <a:off x="4032" y="2160"/>
              <a:ext cx="113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1436" tIns="45719" rIns="91436" bIns="45719">
              <a:spAutoFit/>
            </a:bodyPr>
            <a:lstStyle>
              <a:lvl1pPr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0A3B6C"/>
                  </a:solidFill>
                  <a:latin typeface="Arial" panose="020B0604020202020204" pitchFamily="34" charset="0"/>
                </a:defRPr>
              </a:lvl9pPr>
            </a:lstStyle>
            <a:p>
              <a:endParaRPr lang="es-CO" altLang="en-US" sz="18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5222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276" y="265042"/>
            <a:ext cx="7795410" cy="1244671"/>
          </a:xfrm>
        </p:spPr>
        <p:txBody>
          <a:bodyPr/>
          <a:lstStyle/>
          <a:p>
            <a:r>
              <a:rPr lang="es-CO" dirty="0" err="1"/>
              <a:t>IED</a:t>
            </a:r>
            <a:r>
              <a:rPr lang="es-CO" dirty="0"/>
              <a:t> -Inteligente </a:t>
            </a:r>
            <a:r>
              <a:rPr lang="es-CO" dirty="0" err="1"/>
              <a:t>Electronic</a:t>
            </a:r>
            <a:r>
              <a:rPr lang="es-CO" dirty="0"/>
              <a:t> </a:t>
            </a:r>
            <a:r>
              <a:rPr lang="es-CO" dirty="0" err="1"/>
              <a:t>Device</a:t>
            </a:r>
            <a:r>
              <a:rPr lang="es-CO" dirty="0"/>
              <a:t>-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48146" y="1260961"/>
            <a:ext cx="799684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CO" dirty="0"/>
              <a:t>“Cualquier dispositivo que posee un microprocesador con la capacidad de enviar o recibir datos hacia o desde una fuente externa” </a:t>
            </a:r>
          </a:p>
          <a:p>
            <a:pPr>
              <a:lnSpc>
                <a:spcPct val="130000"/>
              </a:lnSpc>
            </a:pPr>
            <a:r>
              <a:rPr lang="es-CO" dirty="0"/>
              <a:t>Las ventajas principales que presentan los </a:t>
            </a:r>
            <a:r>
              <a:rPr lang="es-CO" dirty="0" err="1"/>
              <a:t>IEDs</a:t>
            </a:r>
            <a:r>
              <a:rPr lang="es-CO" dirty="0"/>
              <a:t> es su método de medida por medio de muestreo rápido   e interoperabilidad con otros elementos por medio de una interfaz de comunicaciones  </a:t>
            </a:r>
          </a:p>
          <a:p>
            <a:pPr>
              <a:lnSpc>
                <a:spcPct val="130000"/>
              </a:lnSpc>
            </a:pPr>
            <a:r>
              <a:rPr lang="es-CO" dirty="0"/>
              <a:t>Las funciones de un </a:t>
            </a:r>
            <a:r>
              <a:rPr lang="es-CO" dirty="0" err="1"/>
              <a:t>IED</a:t>
            </a:r>
            <a:r>
              <a:rPr lang="es-CO" dirty="0"/>
              <a:t> típico se pueden clasificar en:</a:t>
            </a:r>
          </a:p>
          <a:p>
            <a:pPr marL="800100" lvl="1" indent="-34290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Protección</a:t>
            </a:r>
          </a:p>
          <a:p>
            <a:pPr marL="800100" lvl="1" indent="-34290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Control</a:t>
            </a:r>
          </a:p>
          <a:p>
            <a:pPr marL="800100" lvl="1" indent="-34290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Monitoreo</a:t>
            </a:r>
          </a:p>
          <a:p>
            <a:pPr marL="800100" lvl="1" indent="-34290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Medición</a:t>
            </a:r>
          </a:p>
          <a:p>
            <a:pPr marL="800100" lvl="1" indent="-34290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</a:pPr>
            <a:r>
              <a:rPr lang="es-CO" dirty="0"/>
              <a:t>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66272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51" y="0"/>
            <a:ext cx="7812035" cy="1244671"/>
          </a:xfrm>
        </p:spPr>
        <p:txBody>
          <a:bodyPr/>
          <a:lstStyle/>
          <a:p>
            <a:r>
              <a:rPr lang="es-CO" dirty="0" err="1"/>
              <a:t>IEDs</a:t>
            </a:r>
            <a:r>
              <a:rPr lang="es-CO" dirty="0"/>
              <a:t> Monitoreo  y medición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32756" y="1170289"/>
            <a:ext cx="3823855" cy="4773614"/>
          </a:xfrm>
          <a:prstGeom prst="rect">
            <a:avLst/>
          </a:prstGeom>
          <a:solidFill>
            <a:srgbClr val="EEF7F8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CO" dirty="0"/>
              <a:t>El monitoreo incluye funciones como : 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monitoreo de la condición del interruptor, incluyendo contador de operaciones, mantenimiento programado, etc.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Supervisión del circuito de disparo 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auto-supervisión interna 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Monitoreo de la densidad del gas (para los interruptores </a:t>
            </a:r>
            <a:r>
              <a:rPr lang="es-CO" dirty="0" err="1"/>
              <a:t>SF6</a:t>
            </a:r>
            <a:r>
              <a:rPr lang="es-CO" dirty="0"/>
              <a:t>) 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Registro de eventos </a:t>
            </a:r>
          </a:p>
          <a:p>
            <a:pPr marL="182563" indent="-182563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es-CO" dirty="0"/>
              <a:t>Otras funciones de supervisión, como potencia auxiliares, la temperatura del relé, etc.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71258" y="1167533"/>
            <a:ext cx="3690851" cy="4690515"/>
          </a:xfrm>
          <a:prstGeom prst="rect">
            <a:avLst/>
          </a:prstGeom>
          <a:solidFill>
            <a:srgbClr val="EEF7F8"/>
          </a:solidFill>
        </p:spPr>
        <p:txBody>
          <a:bodyPr wrap="square">
            <a:spAutoFit/>
          </a:bodyPr>
          <a:lstStyle/>
          <a:p>
            <a:pPr marL="182563">
              <a:lnSpc>
                <a:spcPct val="130000"/>
              </a:lnSpc>
              <a:buClr>
                <a:srgbClr val="EE3338"/>
              </a:buClr>
              <a:buSzPct val="110000"/>
              <a:tabLst>
                <a:tab pos="531813" algn="l"/>
              </a:tabLst>
            </a:pPr>
            <a:r>
              <a:rPr lang="es-CO" dirty="0"/>
              <a:t>Ejemplos de funciones de medición incluyen: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Corrientes trifásicas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Corriente de Neutro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Tensiones trifásicas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Frecuencia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Potencia activa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Potencia reactiva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Factor de potencia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Energía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Armónicos </a:t>
            </a:r>
          </a:p>
          <a:p>
            <a:pPr marL="531813" indent="-349250">
              <a:lnSpc>
                <a:spcPct val="13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Registro de perturbaciones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22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651" y="0"/>
            <a:ext cx="7812035" cy="1244671"/>
          </a:xfrm>
        </p:spPr>
        <p:txBody>
          <a:bodyPr/>
          <a:lstStyle/>
          <a:p>
            <a:r>
              <a:rPr lang="es-CO" dirty="0" err="1"/>
              <a:t>IEDs</a:t>
            </a:r>
            <a:r>
              <a:rPr lang="es-CO" dirty="0"/>
              <a:t> Protección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294967295"/>
          </p:nvPr>
        </p:nvSpPr>
        <p:spPr>
          <a:xfrm>
            <a:off x="2397334" y="6495082"/>
            <a:ext cx="4295013" cy="365125"/>
          </a:xfrm>
          <a:prstGeom prst="rect">
            <a:avLst/>
          </a:prstGeom>
        </p:spPr>
        <p:txBody>
          <a:bodyPr/>
          <a:lstStyle/>
          <a:p>
            <a:r>
              <a:rPr lang="es-CO"/>
              <a:t> 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798022" y="918151"/>
            <a:ext cx="6517178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CO" dirty="0"/>
              <a:t>Funciones de Protección típicas: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no direccional de </a:t>
            </a:r>
            <a:r>
              <a:rPr lang="es-CO" dirty="0" err="1"/>
              <a:t>sobrecorriente</a:t>
            </a:r>
            <a:r>
              <a:rPr lang="es-CO" dirty="0"/>
              <a:t> trifásica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no direccional de falla a tierra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</a:t>
            </a:r>
            <a:r>
              <a:rPr lang="es-CO" dirty="0" err="1"/>
              <a:t>sobrecorriente</a:t>
            </a:r>
            <a:r>
              <a:rPr lang="es-CO" dirty="0"/>
              <a:t> trifásica direccional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de falla a tierra direccional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de discontinuidad de fase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de sub/sobretensión trifásica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de sobretensión residual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 err="1"/>
              <a:t>inrush</a:t>
            </a:r>
            <a:r>
              <a:rPr lang="es-CO" dirty="0"/>
              <a:t> </a:t>
            </a:r>
            <a:r>
              <a:rPr lang="es-CO" dirty="0" err="1"/>
              <a:t>current</a:t>
            </a:r>
            <a:r>
              <a:rPr lang="es-CO" dirty="0"/>
              <a:t> (transformador,  motor)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 err="1"/>
              <a:t>Recierre</a:t>
            </a:r>
            <a:endParaRPr lang="es-CO" dirty="0"/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de  sub/</a:t>
            </a:r>
            <a:r>
              <a:rPr lang="es-CO" dirty="0" err="1"/>
              <a:t>sobrefrecuencia</a:t>
            </a:r>
            <a:r>
              <a:rPr lang="es-CO" dirty="0"/>
              <a:t>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verificación de sincronismo </a:t>
            </a:r>
          </a:p>
          <a:p>
            <a:pPr marL="531813" indent="-349250">
              <a:lnSpc>
                <a:spcPct val="120000"/>
              </a:lnSpc>
              <a:buClr>
                <a:srgbClr val="EE3338"/>
              </a:buClr>
              <a:buSzPct val="110000"/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s-CO" dirty="0"/>
              <a:t>protección contra sobrecarga térmica</a:t>
            </a:r>
          </a:p>
          <a:p>
            <a:pPr>
              <a:lnSpc>
                <a:spcPct val="120000"/>
              </a:lnSpc>
            </a:pPr>
            <a:endParaRPr lang="es-CO" dirty="0"/>
          </a:p>
          <a:p>
            <a:pPr>
              <a:lnSpc>
                <a:spcPct val="120000"/>
              </a:lnSpc>
            </a:pPr>
            <a:r>
              <a:rPr lang="es-CO" dirty="0"/>
              <a:t>Algunas  funciones de protección se activan y programan de forma independiente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026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8C9DDA3E-5779-45EC-9FD0-88CA8C9708B5}" type="slidenum">
              <a:rPr lang="en-US" altLang="nl-NL" sz="800" b="0">
                <a:solidFill>
                  <a:schemeClr val="tx2"/>
                </a:solidFill>
              </a:rPr>
              <a:pPr/>
              <a:t>8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91353"/>
            <a:ext cx="8305800" cy="914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800" b="1" dirty="0">
                <a:solidFill>
                  <a:srgbClr val="FF3300"/>
                </a:solidFill>
              </a:rPr>
              <a:t>Enterprise Level Substation System Integration (ELSSI)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089025"/>
            <a:ext cx="8297862" cy="4298950"/>
          </a:xfrm>
        </p:spPr>
        <p:txBody>
          <a:bodyPr>
            <a:normAutofit fontScale="92500"/>
          </a:bodyPr>
          <a:lstStyle/>
          <a:p>
            <a:pPr marL="571500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sz="2100" b="1"/>
              <a:t>      MISSION: “Integrate substation IEDs and Data Mart concepts so your company can leverage information to maximize the </a:t>
            </a:r>
            <a:r>
              <a:rPr lang="en-US" altLang="en-US" sz="2100" b="1" i="1"/>
              <a:t>business</a:t>
            </a:r>
            <a:r>
              <a:rPr lang="en-US" altLang="en-US" sz="2100" b="1"/>
              <a:t> value you get from equipment and its operation. </a:t>
            </a:r>
          </a:p>
          <a:p>
            <a:pPr marL="571500" indent="-571500" defTabSz="949325">
              <a:lnSpc>
                <a:spcPct val="100000"/>
              </a:lnSpc>
            </a:pPr>
            <a:endParaRPr lang="en-US" altLang="en-US" sz="2100" b="1"/>
          </a:p>
          <a:p>
            <a:pPr marL="571500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sz="2100" b="1"/>
              <a:t>      WHAT: A concept and framework, workshops, evaluation, design, planning, consultation, documentation and implementation assistance. </a:t>
            </a:r>
          </a:p>
          <a:p>
            <a:pPr marL="571500" indent="-571500" defTabSz="949325">
              <a:lnSpc>
                <a:spcPct val="100000"/>
              </a:lnSpc>
            </a:pPr>
            <a:endParaRPr lang="en-US" altLang="en-US" sz="2100" b="1"/>
          </a:p>
          <a:p>
            <a:pPr marL="571500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sz="2100" b="1"/>
              <a:t>      PRODUCTS: </a:t>
            </a:r>
          </a:p>
          <a:p>
            <a:pPr marL="1284288" lvl="2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b="1"/>
              <a:t>1) Improved ability to leverage information. </a:t>
            </a:r>
          </a:p>
          <a:p>
            <a:pPr marL="1284288" lvl="2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b="1"/>
              <a:t>2) Comprehensive plan for use in the future. </a:t>
            </a:r>
          </a:p>
          <a:p>
            <a:pPr marL="1284288" lvl="2" indent="-571500" defTabSz="949325">
              <a:lnSpc>
                <a:spcPct val="100000"/>
              </a:lnSpc>
              <a:buFont typeface="Symbol" pitchFamily="18" charset="2"/>
              <a:buNone/>
            </a:pPr>
            <a:r>
              <a:rPr lang="en-US" altLang="en-US" b="1"/>
              <a:t>2) Business case maximized for VALUE: </a:t>
            </a:r>
            <a:r>
              <a:rPr lang="en-US" altLang="en-US" b="1" i="1"/>
              <a:t>Quick</a:t>
            </a:r>
            <a:r>
              <a:rPr lang="en-US" altLang="en-US" b="1"/>
              <a:t> start in the </a:t>
            </a:r>
            <a:r>
              <a:rPr lang="en-US" altLang="en-US" b="1" i="1"/>
              <a:t>right</a:t>
            </a:r>
            <a:r>
              <a:rPr lang="en-US" altLang="en-US" b="1"/>
              <a:t> direction toward </a:t>
            </a:r>
            <a:r>
              <a:rPr lang="en-US" altLang="en-US" b="1" i="1"/>
              <a:t>achievable business</a:t>
            </a:r>
            <a:r>
              <a:rPr lang="en-US" altLang="en-US" b="1"/>
              <a:t> goals.</a:t>
            </a:r>
          </a:p>
          <a:p>
            <a:pPr marL="571500" indent="-571500" defTabSz="949325">
              <a:lnSpc>
                <a:spcPct val="100000"/>
              </a:lnSpc>
              <a:buFont typeface="Symbol" pitchFamily="18" charset="2"/>
              <a:buNone/>
            </a:pPr>
            <a:endParaRPr lang="en-US" altLang="en-US" sz="2100" b="1"/>
          </a:p>
          <a:p>
            <a:pPr marL="936625" lvl="1" indent="-571500" defTabSz="949325">
              <a:lnSpc>
                <a:spcPct val="100000"/>
              </a:lnSpc>
              <a:buFontTx/>
              <a:buNone/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32046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1pPr>
            <a:lvl2pPr marL="742950" indent="-28575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2pPr>
            <a:lvl3pPr marL="11430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3pPr>
            <a:lvl4pPr marL="16002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4pPr>
            <a:lvl5pPr marL="2057400" indent="-228600" defTabSz="603250"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5pPr>
            <a:lvl6pPr marL="25146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6pPr>
            <a:lvl7pPr marL="29718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7pPr>
            <a:lvl8pPr marL="34290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8pPr>
            <a:lvl9pPr marL="3886200" indent="-228600" algn="ctr" defTabSz="6032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A3B6C"/>
                </a:solidFill>
                <a:latin typeface="Arial" panose="020B0604020202020204" pitchFamily="34" charset="0"/>
              </a:defRPr>
            </a:lvl9pPr>
          </a:lstStyle>
          <a:p>
            <a:fld id="{615CEB2F-C282-482A-B225-33BB3F0D9A6C}" type="slidenum">
              <a:rPr lang="en-US" altLang="nl-NL" sz="800" b="0">
                <a:solidFill>
                  <a:schemeClr val="tx2"/>
                </a:solidFill>
              </a:rPr>
              <a:pPr/>
              <a:t>9</a:t>
            </a:fld>
            <a:endParaRPr lang="en-US" altLang="nl-NL" sz="1000" b="0">
              <a:solidFill>
                <a:schemeClr val="tx2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14559" y="539979"/>
            <a:ext cx="7912100" cy="550863"/>
          </a:xfrm>
          <a:noFill/>
        </p:spPr>
        <p:txBody>
          <a:bodyPr lIns="92072" tIns="46036" rIns="92072" bIns="46036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Substation Integration and Automation Levels</a:t>
            </a:r>
            <a:br>
              <a:rPr lang="en-US" altLang="en-US" sz="4000" b="1" i="1" dirty="0"/>
            </a:br>
            <a:endParaRPr lang="en-US" altLang="en-US" sz="3200" b="1" i="1" dirty="0">
              <a:solidFill>
                <a:srgbClr val="00A600"/>
              </a:solidFill>
            </a:endParaRPr>
          </a:p>
        </p:txBody>
      </p:sp>
      <p:graphicFrame>
        <p:nvGraphicFramePr>
          <p:cNvPr id="963587" name="Group 3"/>
          <p:cNvGraphicFramePr>
            <a:graphicFrameLocks noGrp="1"/>
          </p:cNvGraphicFramePr>
          <p:nvPr/>
        </p:nvGraphicFramePr>
        <p:xfrm>
          <a:off x="1689100" y="1320800"/>
          <a:ext cx="6096000" cy="5116513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Utility Enterprise</a:t>
                      </a:r>
                    </a:p>
                  </a:txBody>
                  <a:tcPr marL="92072" marR="92072" marT="46036" marB="4603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Substation Automation Applications</a:t>
                      </a:r>
                    </a:p>
                  </a:txBody>
                  <a:tcPr marL="92072" marR="92072" marT="46036" marB="460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IED Integration</a:t>
                      </a:r>
                    </a:p>
                  </a:txBody>
                  <a:tcPr marL="92072" marR="92072" marT="46036" marB="460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Intelligent Electronic Device (IED) Implementation</a:t>
                      </a:r>
                    </a:p>
                  </a:txBody>
                  <a:tcPr marL="92072" marR="92072" marT="46036" marB="460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9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Power System Equipment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3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82808"/>
                        </a:buClr>
                        <a:buSzPct val="11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7405F"/>
                          </a:solidFill>
                          <a:effectLst/>
                          <a:latin typeface="Arial" pitchFamily="34" charset="0"/>
                        </a:rPr>
                        <a:t>(Transformers, Breakers)</a:t>
                      </a:r>
                    </a:p>
                  </a:txBody>
                  <a:tcPr marL="92072" marR="92072" marT="46036" marB="4603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94784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Tema Colombia Inteligente V1.1">
  <a:themeElements>
    <a:clrScheme name="Texto Color CI">
      <a:dk1>
        <a:srgbClr val="004768"/>
      </a:dk1>
      <a:lt1>
        <a:sysClr val="window" lastClr="FFFFFF"/>
      </a:lt1>
      <a:dk2>
        <a:srgbClr val="96989B"/>
      </a:dk2>
      <a:lt2>
        <a:srgbClr val="CEDBE6"/>
      </a:lt2>
      <a:accent1>
        <a:srgbClr val="0BB1FF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Colombia Inteligente V1.1" id="{8CD8E7AF-524D-470D-8578-099AA9B66A94}" vid="{0777CC3B-0461-4839-8F05-8EC86C5C544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Colombia Inteligente V1.1</Template>
  <TotalTime>975</TotalTime>
  <Words>1706</Words>
  <Application>Microsoft Office PowerPoint</Application>
  <PresentationFormat>Presentación en pantalla (4:3)</PresentationFormat>
  <Paragraphs>366</Paragraphs>
  <Slides>35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Helvetica</vt:lpstr>
      <vt:lpstr>Monotype Sorts</vt:lpstr>
      <vt:lpstr>Myriad Roman</vt:lpstr>
      <vt:lpstr>Symbol</vt:lpstr>
      <vt:lpstr>Times New Roman</vt:lpstr>
      <vt:lpstr>Tema Colombia Inteligente V1.1</vt:lpstr>
      <vt:lpstr>WPWin 6.1</vt:lpstr>
      <vt:lpstr>Clip</vt:lpstr>
      <vt:lpstr>VISIO</vt:lpstr>
      <vt:lpstr>Microsoft Visio 2000/2002 Drawing</vt:lpstr>
      <vt:lpstr>Automatización y control de sistemas de distribución</vt:lpstr>
      <vt:lpstr>   </vt:lpstr>
      <vt:lpstr>Conventional Remote Terminal Unit (RTU)</vt:lpstr>
      <vt:lpstr>Intelligent Electronic Device (IED)</vt:lpstr>
      <vt:lpstr>IED -Inteligente Electronic Device-</vt:lpstr>
      <vt:lpstr>IEDs Monitoreo  y medición</vt:lpstr>
      <vt:lpstr>IEDs Protección</vt:lpstr>
      <vt:lpstr>Enterprise Level Substation System Integration (ELSSI)</vt:lpstr>
      <vt:lpstr>Substation Integration and Automation Levels </vt:lpstr>
      <vt:lpstr>Integration</vt:lpstr>
      <vt:lpstr>Automation</vt:lpstr>
      <vt:lpstr>Communication Paths From Substation</vt:lpstr>
      <vt:lpstr>Operational and Non-Operational Data Paths</vt:lpstr>
      <vt:lpstr>Local vs. Enterprise Data Marts</vt:lpstr>
      <vt:lpstr>ELSSI Communications Vision</vt:lpstr>
      <vt:lpstr>Data Mart Vision</vt:lpstr>
      <vt:lpstr>Islands of Automation Within Substation</vt:lpstr>
      <vt:lpstr>Open Systems Benefits</vt:lpstr>
      <vt:lpstr>“Operational” Data</vt:lpstr>
      <vt:lpstr>“Non-Operational” Data</vt:lpstr>
      <vt:lpstr>Characteristics of Operational and Non-Operational Data</vt:lpstr>
      <vt:lpstr>Flow of Operational and Non-Operational Data</vt:lpstr>
      <vt:lpstr>Why Have Multiple Data Paths?</vt:lpstr>
      <vt:lpstr>Acquisition of Operational Data Items</vt:lpstr>
      <vt:lpstr>Acquisition of Non-Operational Data Files – Basic Approach</vt:lpstr>
      <vt:lpstr>Approaches for Obtaining Non-Operational Data</vt:lpstr>
      <vt:lpstr>New Versus Existing Substations</vt:lpstr>
      <vt:lpstr>IEC 61850  Automatización Subestaciones</vt:lpstr>
      <vt:lpstr>IEC 61850  Automatización Subestaciones</vt:lpstr>
      <vt:lpstr>IEC 61850 Estructura</vt:lpstr>
      <vt:lpstr>IEC 61850  Comm. Datos</vt:lpstr>
      <vt:lpstr>IEC 61850  Tipos de Datos</vt:lpstr>
      <vt:lpstr>Integración aplicaciones</vt:lpstr>
      <vt:lpstr>ADA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smtg</dc:creator>
  <cp:lastModifiedBy>LAURA RICO COGOLLO</cp:lastModifiedBy>
  <cp:revision>33</cp:revision>
  <dcterms:created xsi:type="dcterms:W3CDTF">2013-09-23T19:37:50Z</dcterms:created>
  <dcterms:modified xsi:type="dcterms:W3CDTF">2016-07-19T16:23:41Z</dcterms:modified>
</cp:coreProperties>
</file>