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5" r:id="rId2"/>
  </p:sldMasterIdLst>
  <p:notesMasterIdLst>
    <p:notesMasterId r:id="rId32"/>
  </p:notesMasterIdLst>
  <p:sldIdLst>
    <p:sldId id="256" r:id="rId3"/>
    <p:sldId id="262" r:id="rId4"/>
    <p:sldId id="263" r:id="rId5"/>
    <p:sldId id="341" r:id="rId6"/>
    <p:sldId id="342" r:id="rId7"/>
    <p:sldId id="340" r:id="rId8"/>
    <p:sldId id="338" r:id="rId9"/>
    <p:sldId id="339" r:id="rId10"/>
    <p:sldId id="331" r:id="rId11"/>
    <p:sldId id="332" r:id="rId12"/>
    <p:sldId id="334" r:id="rId13"/>
    <p:sldId id="335" r:id="rId14"/>
    <p:sldId id="336" r:id="rId15"/>
    <p:sldId id="337" r:id="rId16"/>
    <p:sldId id="265" r:id="rId17"/>
    <p:sldId id="266" r:id="rId18"/>
    <p:sldId id="267" r:id="rId19"/>
    <p:sldId id="268" r:id="rId20"/>
    <p:sldId id="269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345" r:id="rId30"/>
    <p:sldId id="261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F5D535F-9365-43A0-AC22-18B03541E57A}">
          <p14:sldIdLst>
            <p14:sldId id="256"/>
            <p14:sldId id="262"/>
            <p14:sldId id="263"/>
            <p14:sldId id="341"/>
            <p14:sldId id="342"/>
            <p14:sldId id="340"/>
            <p14:sldId id="338"/>
            <p14:sldId id="339"/>
            <p14:sldId id="331"/>
            <p14:sldId id="332"/>
            <p14:sldId id="334"/>
            <p14:sldId id="335"/>
            <p14:sldId id="336"/>
            <p14:sldId id="337"/>
            <p14:sldId id="265"/>
            <p14:sldId id="266"/>
            <p14:sldId id="267"/>
            <p14:sldId id="268"/>
            <p14:sldId id="269"/>
            <p14:sldId id="272"/>
            <p14:sldId id="273"/>
            <p14:sldId id="274"/>
            <p14:sldId id="276"/>
            <p14:sldId id="277"/>
            <p14:sldId id="278"/>
            <p14:sldId id="279"/>
            <p14:sldId id="280"/>
            <p14:sldId id="34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338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260" y="102"/>
      </p:cViewPr>
      <p:guideLst/>
    </p:cSldViewPr>
  </p:slideViewPr>
  <p:outlineViewPr>
    <p:cViewPr>
      <p:scale>
        <a:sx n="33" d="100"/>
        <a:sy n="33" d="100"/>
      </p:scale>
      <p:origin x="0" y="-30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D21A-9579-4857-8F07-8D889A5068EA}" type="datetimeFigureOut">
              <a:rPr lang="es-ES" smtClean="0"/>
              <a:t>19/07/2016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B2D6-91D1-4DCA-87F1-5CFF3DE13F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40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9pPr>
          </a:lstStyle>
          <a:p>
            <a:fld id="{E6BA257C-5632-4E7E-B826-9F9044510943}" type="slidenum">
              <a:rPr lang="es-CO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s-CO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88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ECAF0934-0E43-4F5C-94AD-D66C1EAA28FB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73588"/>
            <a:ext cx="5368925" cy="4340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4" tIns="46586" rIns="93174" bIns="46586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50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11D3C0B9-045E-414E-8F44-890264205BA9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5650"/>
            <a:ext cx="5360987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92" tIns="46810" rIns="95292" bIns="46810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318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12E6EF95-EF47-4DFA-9E7D-742FB7537D62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5650"/>
            <a:ext cx="5360987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92" tIns="46810" rIns="95292" bIns="46810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558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92A9B7D3-1EE7-4223-90D6-A4F3AF46AC32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5650"/>
            <a:ext cx="5360987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92" tIns="46810" rIns="95292" bIns="46810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455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B22B30B5-158C-45EB-91D7-D8F2BD7DBEFE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5650"/>
            <a:ext cx="5360987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92" tIns="46810" rIns="95292" bIns="46810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058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28915839-EDA3-4991-82FF-A6C0D55EB890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73588"/>
            <a:ext cx="5368925" cy="4340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4" tIns="46586" rIns="93174" bIns="46586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8138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9pPr>
          </a:lstStyle>
          <a:p>
            <a:fld id="{305C1DB1-BAEC-44A9-8076-A55F16786BE8}" type="slidenum">
              <a:rPr lang="es-CO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s-CO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Regulación termina fundamentalmente</a:t>
            </a:r>
            <a:r>
              <a:rPr lang="es-ES" baseline="0" dirty="0"/>
              <a:t> en el medidor, consumidor pasivo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C81F-2620-40B5-9EE6-9D5555B57D4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http://datos.bancomundial.org/indicador/EG.ELC.LOSS.ZS   Colombia 12%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6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06">
              <a:defRPr sz="2400" b="1">
                <a:solidFill>
                  <a:srgbClr val="0A3B6C"/>
                </a:solidFill>
                <a:latin typeface="Arial" charset="0"/>
              </a:defRPr>
            </a:lvl1pPr>
            <a:lvl2pPr marL="742883" indent="-285725" defTabSz="777806">
              <a:defRPr sz="2400" b="1">
                <a:solidFill>
                  <a:srgbClr val="0A3B6C"/>
                </a:solidFill>
                <a:latin typeface="Arial" charset="0"/>
              </a:defRPr>
            </a:lvl2pPr>
            <a:lvl3pPr marL="1142898" indent="-228580" defTabSz="777806">
              <a:defRPr sz="2400" b="1">
                <a:solidFill>
                  <a:srgbClr val="0A3B6C"/>
                </a:solidFill>
                <a:latin typeface="Arial" charset="0"/>
              </a:defRPr>
            </a:lvl3pPr>
            <a:lvl4pPr marL="1600057" indent="-228580" defTabSz="777806">
              <a:defRPr sz="2400" b="1">
                <a:solidFill>
                  <a:srgbClr val="0A3B6C"/>
                </a:solidFill>
                <a:latin typeface="Arial" charset="0"/>
              </a:defRPr>
            </a:lvl4pPr>
            <a:lvl5pPr marL="2057217" indent="-228580" defTabSz="777806">
              <a:defRPr sz="2400" b="1">
                <a:solidFill>
                  <a:srgbClr val="0A3B6C"/>
                </a:solidFill>
                <a:latin typeface="Arial" charset="0"/>
              </a:defRPr>
            </a:lvl5pPr>
            <a:lvl6pPr marL="2514376" indent="-228580" algn="ctr" defTabSz="777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6pPr>
            <a:lvl7pPr marL="2971536" indent="-228580" algn="ctr" defTabSz="777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7pPr>
            <a:lvl8pPr marL="3428694" indent="-228580" algn="ctr" defTabSz="777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8pPr>
            <a:lvl9pPr marL="3885854" indent="-228580" algn="ctr" defTabSz="777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9pPr>
          </a:lstStyle>
          <a:p>
            <a:fld id="{EE57549A-3C8D-4054-9AAE-BC6997C7CFFA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9813" y="552450"/>
            <a:ext cx="5233987" cy="39258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64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D5D7E621-816F-4356-8008-BF45AB10E429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73588"/>
            <a:ext cx="5368925" cy="4340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4" tIns="46586" rIns="93174" bIns="46586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139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D87DA287-4C56-486E-B63B-0EAE69490C63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73588"/>
            <a:ext cx="5368925" cy="4340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4" tIns="46586" rIns="93174" bIns="46586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382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33AA2F07-58B9-4E82-9BD8-1E0F39ADF52C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73588"/>
            <a:ext cx="5368925" cy="4340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4" tIns="46586" rIns="93174" bIns="46586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0688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8A664979-7D6A-4C10-83F8-D3E77115C64A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73588"/>
            <a:ext cx="5368925" cy="4340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4" tIns="46586" rIns="93174" bIns="46586"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2074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04" y="1122363"/>
            <a:ext cx="84051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304" y="3602038"/>
            <a:ext cx="8405192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CFFC-03EB-42DE-86CD-6C4D8F6C9CB0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5660" y="6492875"/>
            <a:ext cx="2057400" cy="365125"/>
          </a:xfrm>
        </p:spPr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331304" y="1141550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570" y="5963726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7F7C-7C2B-40C5-A486-E8E539E5DE1D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B81A-7A22-4973-8FE4-4447A555BFF9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81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533400"/>
            <a:ext cx="782002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644650"/>
            <a:ext cx="3833812" cy="4070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64075" y="1644650"/>
            <a:ext cx="3833813" cy="40703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6087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755650" y="2779713"/>
            <a:ext cx="7632700" cy="3097212"/>
          </a:xfrm>
          <a:prstGeom prst="rect">
            <a:avLst/>
          </a:prstGeom>
          <a:solidFill>
            <a:srgbClr val="0099CC"/>
          </a:solidFill>
          <a:ln w="28575" algn="ctr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2400" b="1" dirty="0">
              <a:solidFill>
                <a:srgbClr val="0A3B6C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003800" y="7231063"/>
            <a:ext cx="152400" cy="4270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5741" tIns="37869" rIns="75741" bIns="37869" anchor="ctr">
            <a:spAutoFit/>
          </a:bodyPr>
          <a:lstStyle>
            <a:lvl1pPr defTabSz="631825">
              <a:defRPr sz="2400" b="1">
                <a:solidFill>
                  <a:srgbClr val="0A3B6C"/>
                </a:solidFill>
                <a:latin typeface="Arial" charset="0"/>
              </a:defRPr>
            </a:lvl1pPr>
            <a:lvl2pPr marL="742950" indent="-285750" defTabSz="631825">
              <a:defRPr sz="2400" b="1">
                <a:solidFill>
                  <a:srgbClr val="0A3B6C"/>
                </a:solidFill>
                <a:latin typeface="Arial" charset="0"/>
              </a:defRPr>
            </a:lvl2pPr>
            <a:lvl3pPr marL="1143000" indent="-228600" defTabSz="631825">
              <a:defRPr sz="2400" b="1">
                <a:solidFill>
                  <a:srgbClr val="0A3B6C"/>
                </a:solidFill>
                <a:latin typeface="Arial" charset="0"/>
              </a:defRPr>
            </a:lvl3pPr>
            <a:lvl4pPr marL="1600200" indent="-228600" defTabSz="631825">
              <a:defRPr sz="2400" b="1">
                <a:solidFill>
                  <a:srgbClr val="0A3B6C"/>
                </a:solidFill>
                <a:latin typeface="Arial" charset="0"/>
              </a:defRPr>
            </a:lvl4pPr>
            <a:lvl5pPr marL="2057400" indent="-228600" defTabSz="631825">
              <a:defRPr sz="2400" b="1">
                <a:solidFill>
                  <a:srgbClr val="0A3B6C"/>
                </a:solidFill>
                <a:latin typeface="Arial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nl-NL" sz="2300" b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755650" y="6597650"/>
            <a:ext cx="7777163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2400" b="1" dirty="0">
              <a:solidFill>
                <a:srgbClr val="0A3B6C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6922" t="30209" r="14867" b="25940"/>
          <a:stretch>
            <a:fillRect/>
          </a:stretch>
        </p:blipFill>
        <p:spPr bwMode="auto">
          <a:xfrm>
            <a:off x="809625" y="344488"/>
            <a:ext cx="2362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2781300"/>
            <a:ext cx="7697788" cy="2743200"/>
          </a:xfrm>
        </p:spPr>
        <p:txBody>
          <a:bodyPr/>
          <a:lstStyle>
            <a:lvl1pPr marL="0" indent="0">
              <a:lnSpc>
                <a:spcPts val="3975"/>
              </a:lnSpc>
              <a:buFont typeface="Symbol" pitchFamily="18" charset="2"/>
              <a:buNone/>
              <a:defRPr sz="4000">
                <a:solidFill>
                  <a:srgbClr val="0A3B6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77863" y="1501775"/>
            <a:ext cx="7696200" cy="979488"/>
          </a:xfrm>
        </p:spPr>
        <p:txBody>
          <a:bodyPr tIns="149095"/>
          <a:lstStyle>
            <a:lvl1pPr>
              <a:lnSpc>
                <a:spcPts val="3975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quarter" idx="10"/>
          </p:nvPr>
        </p:nvSpPr>
        <p:spPr>
          <a:xfrm>
            <a:off x="625475" y="6169025"/>
            <a:ext cx="1890713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3321-DBBD-41B6-B043-116FE3A59040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2732088" y="6169025"/>
            <a:ext cx="1890712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AAC5-C87F-4B55-945A-60E58C1B95DD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CAF1-9B77-49E8-BF78-8C3C35218247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7F0F-73D2-49C0-9FB8-C0B4887F8B22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320B-3190-4D37-93D5-3EAADF996FD1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F758-A5C9-4131-BB64-466B09EE0AD3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1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644650"/>
            <a:ext cx="3833812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44650"/>
            <a:ext cx="3833813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CA44-9C9B-4352-BBD7-BB87190E5AED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D5EE-1866-423D-BB9D-F08FDF204138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92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8A1DB-C26C-4C1E-8F37-B86ADFED3F01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4BD8-D78C-400D-81E9-1D026F0289C4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4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FEB3-680D-4383-BB7A-7A7E9DB41D71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BF77-510C-40F4-BEEA-5C1FD7AEDFD5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3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C8D7-F008-4743-83C1-87E4CD44F2DC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6CFA-BB33-4469-9FD3-4E54844A4A12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4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CB9-BB48-4867-8D3D-F8976FCEFC2E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71191" y="6490667"/>
            <a:ext cx="2057400" cy="365125"/>
          </a:xfrm>
        </p:spPr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570" y="5963726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2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B708-3DB8-4A88-A07C-FE0348D42638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824B-2127-4EA5-A7BF-99021C6A3340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4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7816-D564-44A5-BE34-31173FF70FF9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F695-86DB-442B-B272-321DD04EA30A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85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D701-5A72-47A6-97C5-8A664789491D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A86C-8097-41AA-AB11-05EFC9DEE57A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58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54213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533400"/>
            <a:ext cx="5713412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3A0A-1AE7-4384-9F72-7DBC1C86F221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4F19-BD36-4456-BB80-0B7E4ABAF228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96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533400"/>
            <a:ext cx="782002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863" y="1644650"/>
            <a:ext cx="7820025" cy="4070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ECEF-972D-44A6-AA35-6ED9BE09DB88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801C-1604-4C22-B6AE-5084B97CA85F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29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533400"/>
            <a:ext cx="782002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644650"/>
            <a:ext cx="3833812" cy="407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44650"/>
            <a:ext cx="3833813" cy="407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F566-A916-4A54-AA51-3C7F213BFF70}" type="datetime1">
              <a:rPr lang="en-US">
                <a:solidFill>
                  <a:srgbClr val="003366"/>
                </a:solidFill>
              </a:rPr>
              <a:pPr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DDE7-50EA-4F51-B586-7B83396931D5}" type="slidenum">
              <a:rPr lang="en-US" altLang="nl-NL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0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1103041"/>
            <a:ext cx="8405192" cy="240692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4" y="3542547"/>
            <a:ext cx="8405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3FC2-BFE9-4BD0-9256-EEDDAFE375D5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0" name="Rectángulo 19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23" name="Conector recto 22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B54-B146-40CC-908C-34480EB68A1E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7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A29-A4B5-4CBA-9EB9-E1298C9BC0C9}" type="datetime1">
              <a:rPr lang="es-ES" smtClean="0"/>
              <a:t>19/07/2016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0C96-96C8-4247-A5AA-AE33AFEC12C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9C96-3D57-4D79-ADF3-A3F5308C1A0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0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A7CD-16CA-418F-8BDD-E320FB6CA1F1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FF3E-9EE8-4563-83CF-DA0B3D08A580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5042"/>
            <a:ext cx="8454887" cy="124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669774"/>
            <a:ext cx="8454887" cy="45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191D-3C3B-499A-A6CB-21F10950918C}" type="datetime1">
              <a:rPr lang="es-ES" smtClean="0"/>
              <a:t>19/07/2016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32652" y="64391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33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619250"/>
            <a:ext cx="78200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119" tIns="47691" rIns="30119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533400"/>
            <a:ext cx="7820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119" tIns="60242" rIns="30119" bIns="60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62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3413" y="6169025"/>
            <a:ext cx="18907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793" tIns="36396" rIns="72793" bIns="36396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 b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0575C-01B3-4ECD-9F28-6A0339257592}" type="datetime1">
              <a:rPr lang="en-US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7/19/2016</a:t>
            </a:fld>
            <a:endParaRPr lang="en-US" altLang="nl-NL" dirty="0">
              <a:solidFill>
                <a:srgbClr val="003366"/>
              </a:solidFill>
            </a:endParaRPr>
          </a:p>
        </p:txBody>
      </p:sp>
      <p:sp>
        <p:nvSpPr>
          <p:cNvPr id="1085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4013" y="6532563"/>
            <a:ext cx="18907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793" tIns="36396" rIns="72793" bIns="3639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85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700" y="6548438"/>
            <a:ext cx="18923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793" tIns="36396" rIns="72793" bIns="3639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A6DC3-CD56-4819-A5F3-93D9533F268B}" type="slidenum">
              <a:rPr lang="en-US" altLang="nl-NL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  <p:sp>
        <p:nvSpPr>
          <p:cNvPr id="1032" name="Line 1056"/>
          <p:cNvSpPr>
            <a:spLocks noChangeShapeType="1"/>
          </p:cNvSpPr>
          <p:nvPr userDrawn="1"/>
        </p:nvSpPr>
        <p:spPr bwMode="auto">
          <a:xfrm>
            <a:off x="611188" y="6524625"/>
            <a:ext cx="6697662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2400" b="1" dirty="0">
              <a:solidFill>
                <a:srgbClr val="0A3B6C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 l="16922" t="30209" r="14867" b="25940"/>
          <a:stretch>
            <a:fillRect/>
          </a:stretch>
        </p:blipFill>
        <p:spPr bwMode="auto">
          <a:xfrm>
            <a:off x="7507288" y="6069013"/>
            <a:ext cx="163671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7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+mj-lt"/>
          <a:ea typeface="+mj-ea"/>
          <a:cs typeface="+mj-cs"/>
        </a:defRPr>
      </a:lvl1pPr>
      <a:lvl2pPr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2pPr>
      <a:lvl3pPr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3pPr>
      <a:lvl4pPr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4pPr>
      <a:lvl5pPr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5pPr>
      <a:lvl6pPr marL="457200"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6pPr>
      <a:lvl7pPr marL="914400"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7pPr>
      <a:lvl8pPr marL="1371600"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8pPr>
      <a:lvl9pPr marL="1828800" algn="l" defTabSz="785813" rtl="0" eaLnBrk="0" fontAlgn="base" hangingPunct="0">
        <a:lnSpc>
          <a:spcPts val="3650"/>
        </a:lnSpc>
        <a:spcBef>
          <a:spcPct val="0"/>
        </a:spcBef>
        <a:spcAft>
          <a:spcPct val="0"/>
        </a:spcAft>
        <a:defRPr sz="3600">
          <a:solidFill>
            <a:srgbClr val="E82808"/>
          </a:solidFill>
          <a:latin typeface="Arial" charset="0"/>
        </a:defRPr>
      </a:lvl9pPr>
    </p:titleStyle>
    <p:bodyStyle>
      <a:lvl1pPr marL="301625" indent="-301625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E82808"/>
        </a:buClr>
        <a:buSzPct val="110000"/>
        <a:buFont typeface="Symbol" pitchFamily="18" charset="2"/>
        <a:buChar char="·"/>
        <a:defRPr sz="2500">
          <a:solidFill>
            <a:srgbClr val="07405F"/>
          </a:solidFill>
          <a:latin typeface="+mn-lt"/>
          <a:ea typeface="+mn-ea"/>
          <a:cs typeface="+mn-cs"/>
        </a:defRPr>
      </a:lvl1pPr>
      <a:lvl2pPr marL="588963" indent="-285750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E82808"/>
        </a:buClr>
        <a:buSzPct val="110000"/>
        <a:buChar char="–"/>
        <a:defRPr sz="2100">
          <a:solidFill>
            <a:srgbClr val="07405F"/>
          </a:solidFill>
          <a:latin typeface="+mn-lt"/>
        </a:defRPr>
      </a:lvl2pPr>
      <a:lvl3pPr marL="908050" indent="-317500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07405F"/>
        </a:buClr>
        <a:buSzPct val="105000"/>
        <a:buFont typeface="Symbol" pitchFamily="18" charset="2"/>
        <a:buChar char="·"/>
        <a:defRPr sz="2100">
          <a:solidFill>
            <a:srgbClr val="07405F"/>
          </a:solidFill>
          <a:latin typeface="+mn-lt"/>
        </a:defRPr>
      </a:lvl3pPr>
      <a:lvl4pPr marL="1203325" indent="-295275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07405F"/>
        </a:buClr>
        <a:buChar char="–"/>
        <a:defRPr sz="1900">
          <a:solidFill>
            <a:srgbClr val="07405F"/>
          </a:solidFill>
          <a:latin typeface="+mn-lt"/>
        </a:defRPr>
      </a:lvl4pPr>
      <a:lvl5pPr marL="1506538" indent="-301625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07405F"/>
        </a:buClr>
        <a:buSzPct val="90000"/>
        <a:buFont typeface="Symbol" pitchFamily="18" charset="2"/>
        <a:buChar char="·"/>
        <a:defRPr sz="1900">
          <a:solidFill>
            <a:srgbClr val="07405F"/>
          </a:solidFill>
          <a:latin typeface="+mn-lt"/>
        </a:defRPr>
      </a:lvl5pPr>
      <a:lvl6pPr marL="1963738" indent="-301625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07405F"/>
        </a:buClr>
        <a:buSzPct val="90000"/>
        <a:buFont typeface="Symbol" pitchFamily="18" charset="2"/>
        <a:buChar char="·"/>
        <a:defRPr sz="1900">
          <a:solidFill>
            <a:srgbClr val="07405F"/>
          </a:solidFill>
          <a:latin typeface="+mn-lt"/>
        </a:defRPr>
      </a:lvl6pPr>
      <a:lvl7pPr marL="2420938" indent="-301625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07405F"/>
        </a:buClr>
        <a:buSzPct val="90000"/>
        <a:buFont typeface="Symbol" pitchFamily="18" charset="2"/>
        <a:buChar char="·"/>
        <a:defRPr sz="1900">
          <a:solidFill>
            <a:srgbClr val="07405F"/>
          </a:solidFill>
          <a:latin typeface="+mn-lt"/>
        </a:defRPr>
      </a:lvl7pPr>
      <a:lvl8pPr marL="2878138" indent="-301625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07405F"/>
        </a:buClr>
        <a:buSzPct val="90000"/>
        <a:buFont typeface="Symbol" pitchFamily="18" charset="2"/>
        <a:buChar char="·"/>
        <a:defRPr sz="1900">
          <a:solidFill>
            <a:srgbClr val="07405F"/>
          </a:solidFill>
          <a:latin typeface="+mn-lt"/>
        </a:defRPr>
      </a:lvl8pPr>
      <a:lvl9pPr marL="3335338" indent="-301625" algn="l" defTabSz="785813" rtl="0" eaLnBrk="0" fontAlgn="base" hangingPunct="0">
        <a:lnSpc>
          <a:spcPts val="3163"/>
        </a:lnSpc>
        <a:spcBef>
          <a:spcPct val="0"/>
        </a:spcBef>
        <a:spcAft>
          <a:spcPct val="0"/>
        </a:spcAft>
        <a:buClr>
          <a:srgbClr val="07405F"/>
        </a:buClr>
        <a:buSzPct val="90000"/>
        <a:buFont typeface="Symbol" pitchFamily="18" charset="2"/>
        <a:buChar char="·"/>
        <a:defRPr sz="1900">
          <a:solidFill>
            <a:srgbClr val="0740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Automatización y control</a:t>
            </a:r>
            <a:br>
              <a:rPr lang="es-CO" dirty="0"/>
            </a:br>
            <a:r>
              <a:rPr lang="es-CO" dirty="0"/>
              <a:t>de sistemas de distribución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Especialización Sistemas de Distribución de Energía Eléctrica</a:t>
            </a:r>
            <a:endParaRPr lang="es-ES" dirty="0"/>
          </a:p>
          <a:p>
            <a:r>
              <a:rPr lang="es-CO" dirty="0"/>
              <a:t>Julio de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50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Eficiencia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51700" y="6152198"/>
            <a:ext cx="1892300" cy="309562"/>
          </a:xfrm>
        </p:spPr>
        <p:txBody>
          <a:bodyPr/>
          <a:lstStyle/>
          <a:p>
            <a:pPr>
              <a:defRPr/>
            </a:pPr>
            <a:fld id="{D23C7F0F-73D2-49C0-9FB8-C0B4887F8B22}" type="slidenum">
              <a:rPr lang="en-US" altLang="nl-NL" smtClean="0"/>
              <a:pPr>
                <a:defRPr/>
              </a:pPr>
              <a:t>10</a:t>
            </a:fld>
            <a:endParaRPr lang="en-US" altLang="nl-NL" sz="1000" dirty="0"/>
          </a:p>
        </p:txBody>
      </p:sp>
      <p:pic>
        <p:nvPicPr>
          <p:cNvPr id="5" name="Imagen 28"/>
          <p:cNvPicPr/>
          <p:nvPr/>
        </p:nvPicPr>
        <p:blipFill rotWithShape="1">
          <a:blip r:embed="rId3" cstate="print"/>
          <a:srcRect b="9339"/>
          <a:stretch/>
        </p:blipFill>
        <p:spPr bwMode="auto">
          <a:xfrm>
            <a:off x="349156" y="1200807"/>
            <a:ext cx="4203634" cy="4117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77862" y="5120640"/>
            <a:ext cx="774985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119" tIns="47691" rIns="30119" bIns="47691" numCol="1" anchor="t" anchorCtr="0" compatLnSpc="1">
            <a:prstTxWarp prst="textNoShape">
              <a:avLst/>
            </a:prstTxWarp>
          </a:bodyPr>
          <a:lstStyle>
            <a:lvl1pPr marL="301625" indent="-301625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E82808"/>
              </a:buClr>
              <a:buSzPct val="110000"/>
              <a:buFont typeface="Symbol" pitchFamily="18" charset="2"/>
              <a:buChar char="·"/>
              <a:defRPr sz="2500">
                <a:solidFill>
                  <a:srgbClr val="07405F"/>
                </a:solidFill>
                <a:latin typeface="+mn-lt"/>
                <a:ea typeface="+mn-ea"/>
                <a:cs typeface="+mn-cs"/>
              </a:defRPr>
            </a:lvl1pPr>
            <a:lvl2pPr marL="588963" indent="-285750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E82808"/>
              </a:buClr>
              <a:buSzPct val="110000"/>
              <a:buChar char="–"/>
              <a:defRPr sz="2100">
                <a:solidFill>
                  <a:srgbClr val="07405F"/>
                </a:solidFill>
                <a:latin typeface="+mn-lt"/>
              </a:defRPr>
            </a:lvl2pPr>
            <a:lvl3pPr marL="908050" indent="-317500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07405F"/>
              </a:buClr>
              <a:buSzPct val="105000"/>
              <a:buFont typeface="Symbol" pitchFamily="18" charset="2"/>
              <a:buChar char="·"/>
              <a:defRPr sz="2100">
                <a:solidFill>
                  <a:srgbClr val="07405F"/>
                </a:solidFill>
                <a:latin typeface="+mn-lt"/>
              </a:defRPr>
            </a:lvl3pPr>
            <a:lvl4pPr marL="1203325" indent="-295275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07405F"/>
              </a:buClr>
              <a:buChar char="–"/>
              <a:defRPr sz="1900">
                <a:solidFill>
                  <a:srgbClr val="07405F"/>
                </a:solidFill>
                <a:latin typeface="+mn-lt"/>
              </a:defRPr>
            </a:lvl4pPr>
            <a:lvl5pPr marL="1506538" indent="-301625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07405F"/>
              </a:buClr>
              <a:buSzPct val="90000"/>
              <a:buFont typeface="Symbol" pitchFamily="18" charset="2"/>
              <a:buChar char="·"/>
              <a:defRPr sz="1900">
                <a:solidFill>
                  <a:srgbClr val="07405F"/>
                </a:solidFill>
                <a:latin typeface="+mn-lt"/>
              </a:defRPr>
            </a:lvl5pPr>
            <a:lvl6pPr marL="1963738" indent="-301625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07405F"/>
              </a:buClr>
              <a:buSzPct val="90000"/>
              <a:buFont typeface="Symbol" pitchFamily="18" charset="2"/>
              <a:buChar char="·"/>
              <a:defRPr sz="1900">
                <a:solidFill>
                  <a:srgbClr val="07405F"/>
                </a:solidFill>
                <a:latin typeface="+mn-lt"/>
              </a:defRPr>
            </a:lvl6pPr>
            <a:lvl7pPr marL="2420938" indent="-301625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07405F"/>
              </a:buClr>
              <a:buSzPct val="90000"/>
              <a:buFont typeface="Symbol" pitchFamily="18" charset="2"/>
              <a:buChar char="·"/>
              <a:defRPr sz="1900">
                <a:solidFill>
                  <a:srgbClr val="07405F"/>
                </a:solidFill>
                <a:latin typeface="+mn-lt"/>
              </a:defRPr>
            </a:lvl7pPr>
            <a:lvl8pPr marL="2878138" indent="-301625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07405F"/>
              </a:buClr>
              <a:buSzPct val="90000"/>
              <a:buFont typeface="Symbol" pitchFamily="18" charset="2"/>
              <a:buChar char="·"/>
              <a:defRPr sz="1900">
                <a:solidFill>
                  <a:srgbClr val="07405F"/>
                </a:solidFill>
                <a:latin typeface="+mn-lt"/>
              </a:defRPr>
            </a:lvl8pPr>
            <a:lvl9pPr marL="3335338" indent="-301625" algn="l" defTabSz="785813" rtl="0" eaLnBrk="0" fontAlgn="base" hangingPunct="0">
              <a:lnSpc>
                <a:spcPts val="3163"/>
              </a:lnSpc>
              <a:spcBef>
                <a:spcPct val="0"/>
              </a:spcBef>
              <a:spcAft>
                <a:spcPct val="0"/>
              </a:spcAft>
              <a:buClr>
                <a:srgbClr val="07405F"/>
              </a:buClr>
              <a:buSzPct val="90000"/>
              <a:buFont typeface="Symbol" pitchFamily="18" charset="2"/>
              <a:buChar char="·"/>
              <a:defRPr sz="1900">
                <a:solidFill>
                  <a:srgbClr val="07405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200" b="0" dirty="0"/>
              <a:t>Tomado del documento MIT, “</a:t>
            </a:r>
            <a:r>
              <a:rPr lang="es-ES" sz="1200" b="0" dirty="0" err="1"/>
              <a:t>The</a:t>
            </a:r>
            <a:r>
              <a:rPr lang="es-ES" sz="1200" b="0" dirty="0"/>
              <a:t> </a:t>
            </a:r>
            <a:r>
              <a:rPr lang="es-ES" sz="1200" b="0" dirty="0" err="1"/>
              <a:t>future</a:t>
            </a:r>
            <a:r>
              <a:rPr lang="es-ES" sz="1200" b="0" dirty="0"/>
              <a:t> of </a:t>
            </a:r>
            <a:r>
              <a:rPr lang="es-ES" sz="1200" b="0" dirty="0" err="1"/>
              <a:t>the</a:t>
            </a:r>
            <a:r>
              <a:rPr lang="es-ES" sz="1200" b="0" dirty="0"/>
              <a:t> Electric </a:t>
            </a:r>
            <a:r>
              <a:rPr lang="es-ES" sz="1200" b="0" dirty="0" err="1"/>
              <a:t>Grid</a:t>
            </a:r>
            <a:r>
              <a:rPr lang="es-ES" sz="1200" b="0" dirty="0"/>
              <a:t>, 2011”</a:t>
            </a:r>
          </a:p>
          <a:p>
            <a:r>
              <a:rPr lang="es-ES" b="0" dirty="0"/>
              <a:t>Colombia con 46pp/km2 debería tener pérdidas de T&amp;D de 6.5% (Actualmente 12%)</a:t>
            </a:r>
          </a:p>
        </p:txBody>
      </p:sp>
      <p:pic>
        <p:nvPicPr>
          <p:cNvPr id="7" name="Imagen 31"/>
          <p:cNvPicPr/>
          <p:nvPr/>
        </p:nvPicPr>
        <p:blipFill rotWithShape="1">
          <a:blip r:embed="rId4" cstate="print"/>
          <a:srcRect b="20283"/>
          <a:stretch/>
        </p:blipFill>
        <p:spPr bwMode="auto">
          <a:xfrm>
            <a:off x="4815839" y="1368447"/>
            <a:ext cx="4127699" cy="3294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 bwMode="auto">
          <a:xfrm rot="7398432">
            <a:off x="1005840" y="1615440"/>
            <a:ext cx="978408" cy="484632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rgbClr val="0A3B6C"/>
              </a:solidFill>
              <a:effectLst/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27319" y="53187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/>
              <a:t>http://datos.bancomundial.org/indicador/EG.ELC.LOSS.ZS </a:t>
            </a:r>
          </a:p>
        </p:txBody>
      </p:sp>
    </p:spTree>
    <p:extLst>
      <p:ext uri="{BB962C8B-B14F-4D97-AF65-F5344CB8AC3E}">
        <p14:creationId xmlns:p14="http://schemas.microsoft.com/office/powerpoint/2010/main" val="60151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565399"/>
            <a:ext cx="7918450" cy="371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29136" y="4940969"/>
            <a:ext cx="657727" cy="617621"/>
          </a:xfrm>
          <a:prstGeom prst="rect">
            <a:avLst/>
          </a:prstGeom>
          <a:noFill/>
        </p:spPr>
        <p:txBody>
          <a:bodyPr/>
          <a:lstStyle/>
          <a:p>
            <a:fld id="{C2E72975-4962-46BD-90CF-479B145A2E65}" type="slidenum">
              <a:rPr lang="en-US" altLang="nl-NL" smtClean="0">
                <a:latin typeface="Arial" charset="0"/>
              </a:rPr>
              <a:pPr/>
              <a:t>11</a:t>
            </a:fld>
            <a:endParaRPr lang="en-US" altLang="nl-NL" sz="1000">
              <a:latin typeface="Arial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335"/>
            <a:ext cx="8839199" cy="914400"/>
          </a:xfrm>
        </p:spPr>
        <p:txBody>
          <a:bodyPr/>
          <a:lstStyle/>
          <a:p>
            <a:r>
              <a:rPr lang="es-CO" sz="2800" dirty="0"/>
              <a:t>La infraestructura eléctrica en USA envejece rápidamente por lo que requiere de remplazos y más mantenimiento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1" y="1412875"/>
            <a:ext cx="4190999" cy="25622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</a:pPr>
            <a:r>
              <a:rPr lang="es-ES" sz="1800" dirty="0"/>
              <a:t>Promedio edad transformadores  30+ años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</a:pPr>
            <a:r>
              <a:rPr lang="es-ES" sz="1800" dirty="0"/>
              <a:t>Promedio edad disyuntores 35+ años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</a:pPr>
            <a:r>
              <a:rPr lang="es-ES" sz="1800" dirty="0"/>
              <a:t>La mayor construcción viene de los años</a:t>
            </a:r>
            <a:r>
              <a:rPr lang="en-US" sz="1800" dirty="0"/>
              <a:t> 70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905000" y="5791200"/>
            <a:ext cx="6264275" cy="600164"/>
          </a:xfrm>
          <a:prstGeom prst="rect">
            <a:avLst/>
          </a:prstGeom>
          <a:solidFill>
            <a:schemeClr val="bg1"/>
          </a:solidFill>
          <a:ln w="12700" cap="rnd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100" b="0" dirty="0"/>
              <a:t>Source: </a:t>
            </a:r>
            <a:r>
              <a:rPr lang="en-US" sz="1100" b="0" dirty="0" err="1"/>
              <a:t>KEMA</a:t>
            </a:r>
            <a:r>
              <a:rPr lang="en-US" sz="1100" b="0" dirty="0"/>
              <a:t> research and analysis; “Implementing New Technology in an Aged Infrastructure: Case Study of Incremental Automation”, Willard, S., Transmission &amp; Distribution Construction, Operation and Live-Line Maintenance, 2006. </a:t>
            </a:r>
            <a:r>
              <a:rPr lang="en-US" sz="1100" b="0" dirty="0" err="1"/>
              <a:t>ESMO</a:t>
            </a:r>
            <a:r>
              <a:rPr lang="en-US" sz="1100" b="0" dirty="0"/>
              <a:t> 2006. IEEE 11th International Conference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334000" y="1371600"/>
            <a:ext cx="3613150" cy="1477328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s-ES" sz="1800" b="0" dirty="0">
                <a:latin typeface="+mn-lt"/>
              </a:rPr>
              <a:t>Varios estudios indican que la tasa de falla asociadas con nuevos transformadores incrementó de 1 a 3%; esta tasa es mayor para equipo antiguo.</a:t>
            </a:r>
          </a:p>
        </p:txBody>
      </p:sp>
      <p:sp>
        <p:nvSpPr>
          <p:cNvPr id="31752" name="AutoShape 7"/>
          <p:cNvSpPr>
            <a:spLocks noChangeArrowheads="1"/>
          </p:cNvSpPr>
          <p:nvPr/>
        </p:nvSpPr>
        <p:spPr bwMode="auto">
          <a:xfrm rot="5400000">
            <a:off x="6318250" y="3359150"/>
            <a:ext cx="9271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28575" algn="ctr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490144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rmAutofit/>
          </a:bodyPr>
          <a:lstStyle/>
          <a:p>
            <a:r>
              <a:rPr lang="es-ES" sz="2800" dirty="0"/>
              <a:t>No todas las redes eléctricas en USA han seguido los avances tecnológicos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295400" y="6172200"/>
            <a:ext cx="5895975" cy="230832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900" b="0" dirty="0"/>
              <a:t>Source: </a:t>
            </a:r>
            <a:r>
              <a:rPr lang="en-US" sz="900" b="0" dirty="0" err="1"/>
              <a:t>KEMA</a:t>
            </a:r>
            <a:r>
              <a:rPr lang="en-US" sz="900" b="0" dirty="0"/>
              <a:t> research, Roger N. Anderson – Columbia University</a:t>
            </a:r>
            <a:r>
              <a:rPr lang="en-US" sz="900" dirty="0"/>
              <a:t> 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2" cstate="print"/>
          <a:srcRect l="44301" t="3508" b="12567"/>
          <a:stretch>
            <a:fillRect/>
          </a:stretch>
        </p:blipFill>
        <p:spPr bwMode="auto">
          <a:xfrm>
            <a:off x="4495800" y="3048001"/>
            <a:ext cx="4124325" cy="3013298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2" cstate="print"/>
          <a:srcRect t="3276" r="55699" b="4048"/>
          <a:stretch>
            <a:fillRect/>
          </a:stretch>
        </p:blipFill>
        <p:spPr bwMode="auto">
          <a:xfrm>
            <a:off x="1295400" y="3048000"/>
            <a:ext cx="3102454" cy="301764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95400"/>
            <a:ext cx="8893175" cy="129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Mejorar la confiabilidad es una preocupación importante por el impacto de “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blackouts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Los sistemas de control son antiguos, con capacidad limitada de automatización y de visualizar “toda la red”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Poca información sobre las condiciones de los equipos de potencia limitando la inteligencia aplicable a la gestión de activos</a:t>
            </a:r>
          </a:p>
        </p:txBody>
      </p:sp>
      <p:sp>
        <p:nvSpPr>
          <p:cNvPr id="7" name="6 Marcador de número de diapositiva"/>
          <p:cNvSpPr txBox="1">
            <a:spLocks/>
          </p:cNvSpPr>
          <p:nvPr/>
        </p:nvSpPr>
        <p:spPr>
          <a:xfrm>
            <a:off x="7308304" y="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50DDE-8A2B-4A67-A50E-B493D0C046A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76220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67640"/>
            <a:ext cx="7820025" cy="914400"/>
          </a:xfrm>
        </p:spPr>
        <p:txBody>
          <a:bodyPr/>
          <a:lstStyle/>
          <a:p>
            <a:r>
              <a:rPr lang="es-ES" dirty="0"/>
              <a:t>Confiabilidad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2" y="6100714"/>
            <a:ext cx="8100377" cy="457200"/>
          </a:xfrm>
        </p:spPr>
        <p:txBody>
          <a:bodyPr>
            <a:normAutofit fontScale="92500"/>
          </a:bodyPr>
          <a:lstStyle/>
          <a:p>
            <a:r>
              <a:rPr lang="es-ES" dirty="0"/>
              <a:t>Colombia con 46ppl/km2 debería estar en 120 min/año</a:t>
            </a:r>
          </a:p>
        </p:txBody>
      </p:sp>
      <p:pic>
        <p:nvPicPr>
          <p:cNvPr id="5" name="Imagen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40" y="1147714"/>
            <a:ext cx="665988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7398432">
            <a:off x="2696695" y="1381632"/>
            <a:ext cx="978408" cy="484632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rgbClr val="0A3B6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6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51700" y="6548438"/>
            <a:ext cx="1892300" cy="309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9pPr>
          </a:lstStyle>
          <a:p>
            <a:fld id="{0C6216F4-144D-4089-8443-03DE90D5EDEC}" type="slidenum">
              <a:rPr lang="en-US" altLang="nl-NL" sz="800" b="0" smtClean="0">
                <a:solidFill>
                  <a:schemeClr val="tx2"/>
                </a:solidFill>
              </a:rPr>
              <a:pPr/>
              <a:t>14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Causas de Fallas</a:t>
            </a:r>
          </a:p>
        </p:txBody>
      </p:sp>
      <p:sp>
        <p:nvSpPr>
          <p:cNvPr id="46084" name="Freeform 3"/>
          <p:cNvSpPr>
            <a:spLocks/>
          </p:cNvSpPr>
          <p:nvPr/>
        </p:nvSpPr>
        <p:spPr bwMode="auto">
          <a:xfrm>
            <a:off x="1752600" y="1828800"/>
            <a:ext cx="5411788" cy="4344988"/>
          </a:xfrm>
          <a:custGeom>
            <a:avLst/>
            <a:gdLst>
              <a:gd name="T0" fmla="*/ 2147483647 w 3409"/>
              <a:gd name="T1" fmla="*/ 2147483647 h 2737"/>
              <a:gd name="T2" fmla="*/ 2147483647 w 3409"/>
              <a:gd name="T3" fmla="*/ 2147483647 h 2737"/>
              <a:gd name="T4" fmla="*/ 2147483647 w 3409"/>
              <a:gd name="T5" fmla="*/ 2147483647 h 2737"/>
              <a:gd name="T6" fmla="*/ 2147483647 w 3409"/>
              <a:gd name="T7" fmla="*/ 2147483647 h 2737"/>
              <a:gd name="T8" fmla="*/ 2147483647 w 3409"/>
              <a:gd name="T9" fmla="*/ 2147483647 h 2737"/>
              <a:gd name="T10" fmla="*/ 2147483647 w 3409"/>
              <a:gd name="T11" fmla="*/ 2147483647 h 2737"/>
              <a:gd name="T12" fmla="*/ 2147483647 w 3409"/>
              <a:gd name="T13" fmla="*/ 2147483647 h 2737"/>
              <a:gd name="T14" fmla="*/ 0 w 3409"/>
              <a:gd name="T15" fmla="*/ 2147483647 h 2737"/>
              <a:gd name="T16" fmla="*/ 2147483647 w 3409"/>
              <a:gd name="T17" fmla="*/ 2147483647 h 2737"/>
              <a:gd name="T18" fmla="*/ 2147483647 w 3409"/>
              <a:gd name="T19" fmla="*/ 2147483647 h 2737"/>
              <a:gd name="T20" fmla="*/ 2147483647 w 3409"/>
              <a:gd name="T21" fmla="*/ 0 h 2737"/>
              <a:gd name="T22" fmla="*/ 2147483647 w 3409"/>
              <a:gd name="T23" fmla="*/ 2147483647 h 27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09"/>
              <a:gd name="T37" fmla="*/ 0 h 2737"/>
              <a:gd name="T38" fmla="*/ 3409 w 3409"/>
              <a:gd name="T39" fmla="*/ 2737 h 27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09" h="2737">
                <a:moveTo>
                  <a:pt x="1488" y="96"/>
                </a:moveTo>
                <a:lnTo>
                  <a:pt x="1968" y="192"/>
                </a:lnTo>
                <a:lnTo>
                  <a:pt x="2352" y="672"/>
                </a:lnTo>
                <a:lnTo>
                  <a:pt x="3072" y="1152"/>
                </a:lnTo>
                <a:lnTo>
                  <a:pt x="3408" y="2064"/>
                </a:lnTo>
                <a:lnTo>
                  <a:pt x="2688" y="2736"/>
                </a:lnTo>
                <a:lnTo>
                  <a:pt x="960" y="2736"/>
                </a:lnTo>
                <a:lnTo>
                  <a:pt x="0" y="1968"/>
                </a:lnTo>
                <a:lnTo>
                  <a:pt x="96" y="1056"/>
                </a:lnTo>
                <a:lnTo>
                  <a:pt x="576" y="240"/>
                </a:lnTo>
                <a:lnTo>
                  <a:pt x="1344" y="0"/>
                </a:lnTo>
                <a:lnTo>
                  <a:pt x="1488" y="96"/>
                </a:lnTo>
              </a:path>
            </a:pathLst>
          </a:custGeom>
          <a:solidFill>
            <a:schemeClr val="bg1"/>
          </a:solidFill>
          <a:ln w="22225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032125" y="2147888"/>
            <a:ext cx="119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</a:rPr>
              <a:t>Fallas</a:t>
            </a: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6156960" y="594360"/>
            <a:ext cx="2987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“Iceberg 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Calidad</a:t>
            </a:r>
            <a:r>
              <a:rPr lang="en-US" sz="2800" dirty="0">
                <a:solidFill>
                  <a:schemeClr val="tx1"/>
                </a:solidFill>
              </a:rPr>
              <a:t> del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Servicio</a:t>
            </a:r>
            <a:r>
              <a:rPr lang="en-US" sz="28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2195513" y="3124200"/>
            <a:ext cx="3668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</a:rPr>
              <a:t>Fallas Momentaneas</a:t>
            </a: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2422525" y="4586288"/>
            <a:ext cx="3781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800" i="1">
                <a:solidFill>
                  <a:schemeClr val="tx1"/>
                </a:solidFill>
              </a:rPr>
              <a:t>Sags, Swells, Spikes,</a:t>
            </a:r>
          </a:p>
          <a:p>
            <a:pPr algn="l"/>
            <a:r>
              <a:rPr lang="en-US" sz="2800">
                <a:solidFill>
                  <a:schemeClr val="tx1"/>
                </a:solidFill>
              </a:rPr>
              <a:t>         Harmonicos</a:t>
            </a:r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2438400" y="2667000"/>
            <a:ext cx="2819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>
            <a:off x="1905000" y="3810000"/>
            <a:ext cx="472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 flipH="1">
            <a:off x="1524000" y="2667000"/>
            <a:ext cx="838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5257800" y="26670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03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63513"/>
            <a:ext cx="7677150" cy="1177925"/>
          </a:xfrm>
        </p:spPr>
        <p:txBody>
          <a:bodyPr/>
          <a:lstStyle/>
          <a:p>
            <a:pPr defTabSz="914400"/>
            <a:r>
              <a:rPr lang="es-ES" altLang="en-US" dirty="0"/>
              <a:t>Estudio de Casos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" y="1071564"/>
            <a:ext cx="849377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81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s-MX" altLang="en-US"/>
              <a:t>Fallas por frecuencia de Interrupción (ejemplo)</a:t>
            </a:r>
            <a:endParaRPr lang="es-ES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14069" r="3705" b="1550"/>
          <a:stretch>
            <a:fillRect/>
          </a:stretch>
        </p:blipFill>
        <p:spPr bwMode="auto">
          <a:xfrm>
            <a:off x="273032" y="1371600"/>
            <a:ext cx="887096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2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681037"/>
            <a:ext cx="7888288" cy="8382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Aspectos Regulatorios que Impactan la Operación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0238"/>
            <a:ext cx="8258175" cy="4532312"/>
          </a:xfrm>
        </p:spPr>
        <p:txBody>
          <a:bodyPr/>
          <a:lstStyle/>
          <a:p>
            <a:r>
              <a:rPr lang="es-ES" altLang="en-US" sz="2600" dirty="0"/>
              <a:t>Calidad de Servicio</a:t>
            </a:r>
          </a:p>
          <a:p>
            <a:pPr lvl="1"/>
            <a:r>
              <a:rPr lang="es-ES" altLang="en-US" dirty="0"/>
              <a:t>Indicadores</a:t>
            </a:r>
          </a:p>
          <a:p>
            <a:pPr lvl="2"/>
            <a:r>
              <a:rPr lang="es-MX" altLang="en-US" dirty="0"/>
              <a:t>SAIDI</a:t>
            </a:r>
            <a:r>
              <a:rPr lang="es-ES" altLang="en-US" dirty="0"/>
              <a:t> (Indicador de Duración Equivalente de las Interrupciones del Servicio)</a:t>
            </a:r>
          </a:p>
          <a:p>
            <a:pPr lvl="2"/>
            <a:r>
              <a:rPr lang="es-MX" altLang="en-US" dirty="0"/>
              <a:t>CAIFI</a:t>
            </a:r>
            <a:r>
              <a:rPr lang="es-ES" altLang="en-US" dirty="0"/>
              <a:t> (Indicador de Frecuencia Equivalente de las Interrupciones del Servicio)</a:t>
            </a:r>
          </a:p>
          <a:p>
            <a:pPr lvl="1"/>
            <a:r>
              <a:rPr lang="es-ES" altLang="en-US" dirty="0"/>
              <a:t>Los Valores Máximos Admisibles para los indicadores </a:t>
            </a:r>
            <a:r>
              <a:rPr lang="es-MX" altLang="en-US" dirty="0"/>
              <a:t>son establecidos por las regulaciones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7241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s-ES" altLang="en-US"/>
              <a:t>Aspectos Regulatorios que impactan la Operación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86000"/>
            <a:ext cx="8543925" cy="2528888"/>
          </a:xfrm>
        </p:spPr>
        <p:txBody>
          <a:bodyPr/>
          <a:lstStyle/>
          <a:p>
            <a:r>
              <a:rPr lang="es-ES" altLang="en-US" dirty="0"/>
              <a:t>Penalizaciones</a:t>
            </a:r>
          </a:p>
          <a:p>
            <a:pPr lvl="1"/>
            <a:r>
              <a:rPr lang="es-ES" altLang="en-US" dirty="0"/>
              <a:t>Por Confiabilidad:</a:t>
            </a:r>
          </a:p>
          <a:p>
            <a:pPr lvl="2"/>
            <a:r>
              <a:rPr lang="es-MX" altLang="en-US" dirty="0"/>
              <a:t>Compensaciones</a:t>
            </a:r>
            <a:r>
              <a:rPr lang="es-ES" altLang="en-US" dirty="0"/>
              <a:t> a los usuarios finales si </a:t>
            </a:r>
            <a:r>
              <a:rPr lang="es-MX" altLang="en-US" dirty="0"/>
              <a:t>SAIDI</a:t>
            </a:r>
            <a:r>
              <a:rPr lang="es-ES" altLang="en-US" dirty="0"/>
              <a:t> y</a:t>
            </a:r>
            <a:r>
              <a:rPr lang="es-MX" altLang="en-US" dirty="0"/>
              <a:t>/o</a:t>
            </a:r>
            <a:r>
              <a:rPr lang="es-ES" altLang="en-US" dirty="0"/>
              <a:t> </a:t>
            </a:r>
            <a:r>
              <a:rPr lang="es-MX" altLang="en-US" dirty="0"/>
              <a:t>CAIFI</a:t>
            </a:r>
            <a:r>
              <a:rPr lang="es-ES" altLang="en-US" dirty="0"/>
              <a:t> </a:t>
            </a:r>
            <a:r>
              <a:rPr lang="es-ES" altLang="en-US" dirty="0" err="1"/>
              <a:t>est</a:t>
            </a:r>
            <a:r>
              <a:rPr lang="es-MX" altLang="en-US" dirty="0" err="1"/>
              <a:t>án</a:t>
            </a:r>
            <a:r>
              <a:rPr lang="es-ES" altLang="en-US" dirty="0"/>
              <a:t> por encima de valores establecidos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s-ES" altLang="en-US" sz="2000" dirty="0"/>
              <a:t>Oportunidad; automatización para disminuir incidencias o disminuir su tiempo/impacto</a:t>
            </a:r>
            <a:endParaRPr lang="es-MX" altLang="en-US" sz="20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es-MX" altLang="en-US" sz="2000" dirty="0"/>
              <a:t>Incidencias de menos de 1 minuto de duración no cuentan</a:t>
            </a:r>
            <a:endParaRPr lang="es-E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68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s-ES" altLang="en-US"/>
              <a:t>Aspectos Regulatorios que impactan la Operación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524875" cy="4070350"/>
          </a:xfrm>
        </p:spPr>
        <p:txBody>
          <a:bodyPr/>
          <a:lstStyle/>
          <a:p>
            <a:r>
              <a:rPr lang="es-MX" altLang="en-US" dirty="0"/>
              <a:t>Compensaciones</a:t>
            </a:r>
            <a:endParaRPr lang="es-ES" altLang="en-US" dirty="0"/>
          </a:p>
          <a:p>
            <a:pPr lvl="2"/>
            <a:r>
              <a:rPr lang="es-MX" altLang="en-US" sz="2400" dirty="0"/>
              <a:t>F</a:t>
            </a:r>
            <a:r>
              <a:rPr lang="es-ES" altLang="en-US" sz="2400" dirty="0"/>
              <a:t>actores de potencia por debajo de un mínimo</a:t>
            </a:r>
            <a:endParaRPr lang="es-MX" altLang="en-US" sz="2400" dirty="0"/>
          </a:p>
          <a:p>
            <a:pPr lvl="2">
              <a:buFont typeface="Symbol" pitchFamily="18" charset="2"/>
              <a:buNone/>
            </a:pPr>
            <a:endParaRPr lang="es-ES" altLang="en-US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altLang="en-US" sz="2000" dirty="0"/>
              <a:t>Oportunidad: monitoreo de estos factores y detección de cuando se esta deteriorando el factor de potencia en alimentadores (cambios de uso de residencial a comercial, etc.)</a:t>
            </a:r>
          </a:p>
        </p:txBody>
      </p:sp>
    </p:spTree>
    <p:extLst>
      <p:ext uri="{BB962C8B-B14F-4D97-AF65-F5344CB8AC3E}">
        <p14:creationId xmlns:p14="http://schemas.microsoft.com/office/powerpoint/2010/main" val="192628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57338"/>
            <a:ext cx="7926387" cy="979487"/>
          </a:xfrm>
        </p:spPr>
        <p:txBody>
          <a:bodyPr>
            <a:normAutofit fontScale="90000"/>
          </a:bodyPr>
          <a:lstStyle/>
          <a:p>
            <a:pPr algn="ctr"/>
            <a:r>
              <a:rPr lang="es-CO" altLang="en-US" sz="4400" dirty="0"/>
              <a:t>Modulo 1: </a:t>
            </a:r>
            <a:br>
              <a:rPr lang="es-CO" altLang="en-US" sz="4400" dirty="0"/>
            </a:br>
            <a:r>
              <a:rPr lang="es-CO" altLang="en-US" sz="4400" dirty="0"/>
              <a:t>Introducción</a:t>
            </a:r>
            <a:endParaRPr lang="es-ES" altLang="en-US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2276474"/>
            <a:ext cx="7781925" cy="3379607"/>
          </a:xfrm>
        </p:spPr>
        <p:txBody>
          <a:bodyPr>
            <a:normAutofit fontScale="70000" lnSpcReduction="20000"/>
          </a:bodyPr>
          <a:lstStyle/>
          <a:p>
            <a:endParaRPr lang="es-ES" altLang="en-US" sz="3700" dirty="0"/>
          </a:p>
          <a:p>
            <a:pPr algn="ctr"/>
            <a:endParaRPr lang="es-ES" altLang="en-US" sz="3700" dirty="0"/>
          </a:p>
          <a:p>
            <a:pPr algn="ctr"/>
            <a:endParaRPr lang="es-ES" altLang="en-US" sz="2800" dirty="0"/>
          </a:p>
          <a:p>
            <a:pPr algn="ctr"/>
            <a:endParaRPr lang="es-ES" altLang="en-US" sz="2800" dirty="0"/>
          </a:p>
          <a:p>
            <a:pPr algn="ctr"/>
            <a:r>
              <a:rPr lang="es-ES" altLang="en-US" sz="3400" dirty="0"/>
              <a:t>Sandra M Téllez G</a:t>
            </a:r>
            <a:endParaRPr lang="es-ES" altLang="en-US" sz="3400" i="1" dirty="0"/>
          </a:p>
          <a:p>
            <a:pPr algn="ctr"/>
            <a:r>
              <a:rPr lang="es-ES" altLang="en-US" sz="2900" i="1" dirty="0"/>
              <a:t>smtellezg@unal.edu.co </a:t>
            </a:r>
          </a:p>
          <a:p>
            <a:pPr algn="ctr"/>
            <a:endParaRPr lang="es-ES" altLang="en-US" sz="2000" i="1" dirty="0"/>
          </a:p>
          <a:p>
            <a:r>
              <a:rPr lang="es-CO" sz="4600" dirty="0"/>
              <a:t>Automatización y control</a:t>
            </a:r>
            <a:br>
              <a:rPr lang="es-CO" sz="4600" dirty="0"/>
            </a:br>
            <a:r>
              <a:rPr lang="es-CO" sz="4600" dirty="0"/>
              <a:t>de sistemas de distribución</a:t>
            </a:r>
            <a:endParaRPr lang="es-ES" altLang="en-US" sz="6300" i="1" dirty="0"/>
          </a:p>
        </p:txBody>
      </p:sp>
    </p:spTree>
    <p:extLst>
      <p:ext uri="{BB962C8B-B14F-4D97-AF65-F5344CB8AC3E}">
        <p14:creationId xmlns:p14="http://schemas.microsoft.com/office/powerpoint/2010/main" val="298406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s-ES" altLang="en-US"/>
              <a:t>Automatización de la Red de Media Tensión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20025" cy="4070350"/>
          </a:xfrm>
        </p:spPr>
        <p:txBody>
          <a:bodyPr/>
          <a:lstStyle/>
          <a:p>
            <a:r>
              <a:rPr lang="es-ES" altLang="en-US" sz="2600"/>
              <a:t>Situación Actual</a:t>
            </a:r>
          </a:p>
          <a:p>
            <a:pPr lvl="1"/>
            <a:r>
              <a:rPr lang="es-ES" altLang="en-US"/>
              <a:t>Algunas empresas </a:t>
            </a:r>
            <a:r>
              <a:rPr lang="es-MX" altLang="en-US"/>
              <a:t>en Latinoamérica</a:t>
            </a:r>
            <a:r>
              <a:rPr lang="es-ES" altLang="en-US"/>
              <a:t> estan comprando equipos de “flexibilización” para automatizar las redes</a:t>
            </a:r>
          </a:p>
          <a:p>
            <a:pPr lvl="1"/>
            <a:r>
              <a:rPr lang="es-ES" altLang="en-US"/>
              <a:t>La coordinación de </a:t>
            </a:r>
            <a:r>
              <a:rPr lang="es-MX" altLang="en-US"/>
              <a:t>la operación de </a:t>
            </a:r>
            <a:r>
              <a:rPr lang="es-ES" altLang="en-US"/>
              <a:t>estos equipos con los </a:t>
            </a:r>
            <a:r>
              <a:rPr lang="es-MX" altLang="en-US"/>
              <a:t>equipos de</a:t>
            </a:r>
            <a:r>
              <a:rPr lang="es-ES" altLang="en-US"/>
              <a:t> subestación es esencial</a:t>
            </a:r>
          </a:p>
          <a:p>
            <a:pPr lvl="1"/>
            <a:r>
              <a:rPr lang="es-ES" altLang="en-US"/>
              <a:t>Estos equipos deben ser parte de una estrategia general de automatización para obtener beneficios de su implantación</a:t>
            </a:r>
            <a:endParaRPr lang="es-MX" altLang="en-US"/>
          </a:p>
          <a:p>
            <a:pPr lvl="1"/>
            <a:r>
              <a:rPr lang="es-MX" altLang="en-US"/>
              <a:t>Oportunidad: aprovechar al maximo estas inversiones configurando soluciones completas con mando e indicaciones remotos</a:t>
            </a: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0708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161337" cy="914400"/>
          </a:xfrm>
        </p:spPr>
        <p:txBody>
          <a:bodyPr>
            <a:normAutofit fontScale="90000"/>
          </a:bodyPr>
          <a:lstStyle/>
          <a:p>
            <a:r>
              <a:rPr lang="es-MX" altLang="en-US" dirty="0"/>
              <a:t>Beneficios de la Automatización</a:t>
            </a:r>
            <a:br>
              <a:rPr lang="es-MX" altLang="en-US" dirty="0"/>
            </a:br>
            <a:endParaRPr lang="es-E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20025" cy="4070350"/>
          </a:xfrm>
        </p:spPr>
        <p:txBody>
          <a:bodyPr>
            <a:normAutofit lnSpcReduction="10000"/>
          </a:bodyPr>
          <a:lstStyle/>
          <a:p>
            <a:r>
              <a:rPr lang="es-MX" altLang="en-US" dirty="0"/>
              <a:t>Mejora en los índices estándar de calidad de servicio ya próximos a adoptar SAIDI, CAIFI</a:t>
            </a:r>
          </a:p>
          <a:p>
            <a:r>
              <a:rPr lang="es-MX" altLang="en-US" dirty="0"/>
              <a:t>Mejorar el cumplimiento del marco regulatorio en cuanto a frecuencia y duración de las interrupciones: reducción del monto de compensaciones</a:t>
            </a:r>
          </a:p>
          <a:p>
            <a:r>
              <a:rPr lang="es-MX" altLang="en-US" dirty="0"/>
              <a:t>Ayudar a mejorar, por balance de energía, los índices de perdidas de energía</a:t>
            </a:r>
          </a:p>
          <a:p>
            <a:r>
              <a:rPr lang="es-MX" altLang="en-US" dirty="0"/>
              <a:t>Mejor aprovechamiento de los elementos de la red aumentando la vida útil y postergando inversiones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8507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/>
              <a:t>Beneficios de la Automatización</a:t>
            </a:r>
            <a:endParaRPr lang="es-E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20025" cy="4070350"/>
          </a:xfrm>
        </p:spPr>
        <p:txBody>
          <a:bodyPr/>
          <a:lstStyle/>
          <a:p>
            <a:r>
              <a:rPr lang="es-MX" altLang="en-US" dirty="0"/>
              <a:t>Mejora la imagen de la empresa por la información expedita y precisa a solicitudes de los usuarios</a:t>
            </a:r>
          </a:p>
          <a:p>
            <a:r>
              <a:rPr lang="es-MX" altLang="en-US" dirty="0"/>
              <a:t>Proporciona estadística para planificación y mantenimiento</a:t>
            </a:r>
          </a:p>
          <a:p>
            <a:r>
              <a:rPr lang="es-MX" altLang="en-US" dirty="0"/>
              <a:t>Permite integrar las plataformas informáticas con acceso de información de operación a toda la empresa</a:t>
            </a:r>
          </a:p>
          <a:p>
            <a:r>
              <a:rPr lang="es-MX" altLang="en-US" dirty="0"/>
              <a:t>Permite la toma de decisiones centralizada con mejor aprovechamiento de los recursos humanos </a:t>
            </a:r>
          </a:p>
          <a:p>
            <a:endParaRPr lang="es-ES" altLang="en-US" sz="2400" b="1" dirty="0">
              <a:solidFill>
                <a:schemeClr val="tx1"/>
              </a:solidFill>
              <a:latin typeface="ProseAntique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1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731838" y="1295400"/>
            <a:ext cx="8016875" cy="4495800"/>
            <a:chOff x="461" y="816"/>
            <a:chExt cx="5050" cy="2832"/>
          </a:xfrm>
        </p:grpSpPr>
        <p:sp>
          <p:nvSpPr>
            <p:cNvPr id="23556" name="Oval 3"/>
            <p:cNvSpPr>
              <a:spLocks noChangeArrowheads="1"/>
            </p:cNvSpPr>
            <p:nvPr/>
          </p:nvSpPr>
          <p:spPr bwMode="auto">
            <a:xfrm>
              <a:off x="2007" y="816"/>
              <a:ext cx="1824" cy="768"/>
            </a:xfrm>
            <a:prstGeom prst="ellipse">
              <a:avLst/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 sz="3600">
                  <a:solidFill>
                    <a:schemeClr val="tx1"/>
                  </a:solidFill>
                </a:rPr>
                <a:t>CND</a:t>
              </a:r>
            </a:p>
          </p:txBody>
        </p:sp>
        <p:sp>
          <p:nvSpPr>
            <p:cNvPr id="23557" name="Oval 4"/>
            <p:cNvSpPr>
              <a:spLocks noChangeArrowheads="1"/>
            </p:cNvSpPr>
            <p:nvPr/>
          </p:nvSpPr>
          <p:spPr bwMode="auto">
            <a:xfrm>
              <a:off x="2103" y="2016"/>
              <a:ext cx="1776" cy="672"/>
            </a:xfrm>
            <a:prstGeom prst="ellipse">
              <a:avLst/>
            </a:prstGeom>
            <a:gradFill rotWithShape="0">
              <a:gsLst>
                <a:gs pos="0">
                  <a:srgbClr val="766453"/>
                </a:gs>
                <a:gs pos="50000">
                  <a:srgbClr val="FFD9B3"/>
                </a:gs>
                <a:gs pos="100000">
                  <a:srgbClr val="76645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>
                  <a:solidFill>
                    <a:schemeClr val="tx1"/>
                  </a:solidFill>
                </a:rPr>
                <a:t>Transportador </a:t>
              </a:r>
            </a:p>
            <a:p>
              <a:r>
                <a:rPr lang="es-ES_tradnl" altLang="en-US">
                  <a:solidFill>
                    <a:schemeClr val="tx1"/>
                  </a:solidFill>
                </a:rPr>
                <a:t>Nacional</a:t>
              </a:r>
            </a:p>
          </p:txBody>
        </p:sp>
        <p:sp>
          <p:nvSpPr>
            <p:cNvPr id="23558" name="Oval 5"/>
            <p:cNvSpPr>
              <a:spLocks noChangeArrowheads="1"/>
            </p:cNvSpPr>
            <p:nvPr/>
          </p:nvSpPr>
          <p:spPr bwMode="auto">
            <a:xfrm>
              <a:off x="3687" y="2976"/>
              <a:ext cx="1776" cy="672"/>
            </a:xfrm>
            <a:prstGeom prst="ellipse">
              <a:avLst/>
            </a:prstGeom>
            <a:gradFill rotWithShape="0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>
                  <a:solidFill>
                    <a:schemeClr val="tx1"/>
                  </a:solidFill>
                </a:rPr>
                <a:t>Operadores </a:t>
              </a:r>
            </a:p>
            <a:p>
              <a:r>
                <a:rPr lang="es-ES_tradnl" altLang="en-US">
                  <a:solidFill>
                    <a:schemeClr val="tx1"/>
                  </a:solidFill>
                </a:rPr>
                <a:t>de Red</a:t>
              </a:r>
            </a:p>
          </p:txBody>
        </p:sp>
        <p:sp>
          <p:nvSpPr>
            <p:cNvPr id="23559" name="Oval 6"/>
            <p:cNvSpPr>
              <a:spLocks noChangeArrowheads="1"/>
            </p:cNvSpPr>
            <p:nvPr/>
          </p:nvSpPr>
          <p:spPr bwMode="auto">
            <a:xfrm>
              <a:off x="471" y="2976"/>
              <a:ext cx="1776" cy="672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>
                  <a:solidFill>
                    <a:schemeClr val="tx1"/>
                  </a:solidFill>
                </a:rPr>
                <a:t>Generadores</a:t>
              </a:r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919" y="1536"/>
              <a:ext cx="0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 flipH="1">
              <a:off x="1335" y="1392"/>
              <a:ext cx="864" cy="15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3639" y="1392"/>
              <a:ext cx="1056" cy="15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3886" y="1075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 sz="2000">
                  <a:solidFill>
                    <a:schemeClr val="tx1"/>
                  </a:solidFill>
                </a:rPr>
                <a:t>NIVEL 1</a:t>
              </a:r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3055" y="1795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 sz="2000">
                  <a:solidFill>
                    <a:schemeClr val="tx1"/>
                  </a:solidFill>
                </a:rPr>
                <a:t>NIVEL 2</a:t>
              </a:r>
              <a:endParaRPr lang="es-ES_tradnl" altLang="en-US">
                <a:solidFill>
                  <a:schemeClr val="tx1"/>
                </a:solidFill>
              </a:endParaRPr>
            </a:p>
          </p:txBody>
        </p:sp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461" y="2640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 sz="2000">
                  <a:solidFill>
                    <a:schemeClr val="tx1"/>
                  </a:solidFill>
                </a:rPr>
                <a:t>NIVEL 3A</a:t>
              </a:r>
              <a:endParaRPr lang="es-ES_tradnl" altLang="en-US">
                <a:solidFill>
                  <a:schemeClr val="tx1"/>
                </a:solidFill>
              </a:endParaRPr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4674" y="2678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 sz="2000">
                  <a:solidFill>
                    <a:schemeClr val="tx1"/>
                  </a:solidFill>
                </a:rPr>
                <a:t>NIVEL 3B</a:t>
              </a:r>
              <a:endParaRPr lang="es-ES_tradnl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55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Estructura Res 080/99</a:t>
            </a:r>
          </a:p>
        </p:txBody>
      </p:sp>
    </p:spTree>
    <p:extLst>
      <p:ext uri="{BB962C8B-B14F-4D97-AF65-F5344CB8AC3E}">
        <p14:creationId xmlns:p14="http://schemas.microsoft.com/office/powerpoint/2010/main" val="9497958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8200" y="1049338"/>
            <a:ext cx="312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3200" u="sng">
                <a:solidFill>
                  <a:schemeClr val="tx1"/>
                </a:solidFill>
              </a:rPr>
              <a:t>Coordinación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85800" y="1557338"/>
            <a:ext cx="8229600" cy="4924425"/>
            <a:chOff x="432" y="816"/>
            <a:chExt cx="5184" cy="3268"/>
          </a:xfrm>
        </p:grpSpPr>
        <p:sp>
          <p:nvSpPr>
            <p:cNvPr id="24581" name="AutoShape 4"/>
            <p:cNvSpPr>
              <a:spLocks noChangeArrowheads="1"/>
            </p:cNvSpPr>
            <p:nvPr/>
          </p:nvSpPr>
          <p:spPr bwMode="auto">
            <a:xfrm>
              <a:off x="2976" y="2304"/>
              <a:ext cx="480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pic>
          <p:nvPicPr>
            <p:cNvPr id="24582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60"/>
              <a:ext cx="16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3" name="Group 6"/>
            <p:cNvGrpSpPr>
              <a:grpSpLocks/>
            </p:cNvGrpSpPr>
            <p:nvPr/>
          </p:nvGrpSpPr>
          <p:grpSpPr bwMode="auto">
            <a:xfrm>
              <a:off x="4080" y="2640"/>
              <a:ext cx="1488" cy="864"/>
              <a:chOff x="1872" y="2592"/>
              <a:chExt cx="2496" cy="1536"/>
            </a:xfrm>
          </p:grpSpPr>
          <p:pic>
            <p:nvPicPr>
              <p:cNvPr id="24601" name="Picture 7" descr="LINEA50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2640"/>
                <a:ext cx="1104" cy="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2" name="Picture 8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3456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3" name="Rectangle 9"/>
              <p:cNvSpPr>
                <a:spLocks noChangeArrowheads="1"/>
              </p:cNvSpPr>
              <p:nvPr/>
            </p:nvSpPr>
            <p:spPr bwMode="auto">
              <a:xfrm>
                <a:off x="1872" y="2592"/>
                <a:ext cx="249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pic>
            <p:nvPicPr>
              <p:cNvPr id="24604" name="Picture 10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456"/>
                <a:ext cx="1056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5" name="Picture 1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688"/>
                <a:ext cx="105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4" name="Text Box 12"/>
            <p:cNvSpPr txBox="1">
              <a:spLocks noChangeArrowheads="1"/>
            </p:cNvSpPr>
            <p:nvPr/>
          </p:nvSpPr>
          <p:spPr bwMode="auto">
            <a:xfrm>
              <a:off x="672" y="2688"/>
              <a:ext cx="115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en-US" sz="1400">
                  <a:solidFill>
                    <a:schemeClr val="tx1"/>
                  </a:solidFill>
                </a:rPr>
                <a:t>Racionamiento</a:t>
              </a:r>
            </a:p>
            <a:p>
              <a:pPr>
                <a:spcBef>
                  <a:spcPct val="50000"/>
                </a:spcBef>
              </a:pPr>
              <a:r>
                <a:rPr lang="es-ES_tradnl" altLang="en-US" sz="1400">
                  <a:solidFill>
                    <a:schemeClr val="tx1"/>
                  </a:solidFill>
                </a:rPr>
                <a:t>Limitación de suministro</a:t>
              </a:r>
            </a:p>
          </p:txBody>
        </p:sp>
        <p:grpSp>
          <p:nvGrpSpPr>
            <p:cNvPr id="24585" name="Group 13"/>
            <p:cNvGrpSpPr>
              <a:grpSpLocks/>
            </p:cNvGrpSpPr>
            <p:nvPr/>
          </p:nvGrpSpPr>
          <p:grpSpPr bwMode="auto">
            <a:xfrm>
              <a:off x="2976" y="2784"/>
              <a:ext cx="624" cy="594"/>
              <a:chOff x="2640" y="2814"/>
              <a:chExt cx="624" cy="594"/>
            </a:xfrm>
          </p:grpSpPr>
          <p:pic>
            <p:nvPicPr>
              <p:cNvPr id="24599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2814"/>
                <a:ext cx="594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0" name="Text Box 15"/>
              <p:cNvSpPr txBox="1">
                <a:spLocks noChangeArrowheads="1"/>
              </p:cNvSpPr>
              <p:nvPr/>
            </p:nvSpPr>
            <p:spPr bwMode="auto">
              <a:xfrm>
                <a:off x="2640" y="3246"/>
                <a:ext cx="62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ES_tradnl" altLang="en-US" sz="1000">
                    <a:solidFill>
                      <a:schemeClr val="tx1"/>
                    </a:solidFill>
                  </a:rPr>
                  <a:t>Protecciones</a:t>
                </a:r>
              </a:p>
            </p:txBody>
          </p:sp>
        </p:grpSp>
        <p:pic>
          <p:nvPicPr>
            <p:cNvPr id="24586" name="Picture 16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950"/>
              <a:ext cx="158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Oval 17"/>
            <p:cNvSpPr>
              <a:spLocks noChangeArrowheads="1"/>
            </p:cNvSpPr>
            <p:nvPr/>
          </p:nvSpPr>
          <p:spPr bwMode="auto">
            <a:xfrm>
              <a:off x="432" y="960"/>
              <a:ext cx="912" cy="384"/>
            </a:xfrm>
            <a:prstGeom prst="ellipse">
              <a:avLst/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 sz="3600">
                  <a:solidFill>
                    <a:schemeClr val="tx1"/>
                  </a:solidFill>
                </a:rPr>
                <a:t>CND</a:t>
              </a:r>
            </a:p>
          </p:txBody>
        </p:sp>
        <p:sp>
          <p:nvSpPr>
            <p:cNvPr id="24588" name="Oval 18"/>
            <p:cNvSpPr>
              <a:spLocks noChangeArrowheads="1"/>
            </p:cNvSpPr>
            <p:nvPr/>
          </p:nvSpPr>
          <p:spPr bwMode="auto">
            <a:xfrm>
              <a:off x="4896" y="816"/>
              <a:ext cx="720" cy="384"/>
            </a:xfrm>
            <a:prstGeom prst="ellipse">
              <a:avLst/>
            </a:prstGeom>
            <a:gradFill rotWithShape="0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24589" name="AutoShape 19"/>
            <p:cNvSpPr>
              <a:spLocks noChangeArrowheads="1"/>
            </p:cNvSpPr>
            <p:nvPr/>
          </p:nvSpPr>
          <p:spPr bwMode="auto">
            <a:xfrm>
              <a:off x="2976" y="1296"/>
              <a:ext cx="624" cy="528"/>
            </a:xfrm>
            <a:prstGeom prst="leftRightArrow">
              <a:avLst>
                <a:gd name="adj1" fmla="val 50000"/>
                <a:gd name="adj2" fmla="val 23636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pic>
          <p:nvPicPr>
            <p:cNvPr id="24590" name="Picture 20" descr="SOLDAD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562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Rectangle 21"/>
            <p:cNvSpPr>
              <a:spLocks noChangeArrowheads="1"/>
            </p:cNvSpPr>
            <p:nvPr/>
          </p:nvSpPr>
          <p:spPr bwMode="auto">
            <a:xfrm>
              <a:off x="3264" y="1632"/>
              <a:ext cx="48" cy="72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24592" name="Rectangle 22"/>
            <p:cNvSpPr>
              <a:spLocks noChangeArrowheads="1"/>
            </p:cNvSpPr>
            <p:nvPr/>
          </p:nvSpPr>
          <p:spPr bwMode="auto">
            <a:xfrm>
              <a:off x="816" y="2208"/>
              <a:ext cx="4560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_tradnl" altLang="en-US" sz="2000">
                  <a:solidFill>
                    <a:schemeClr val="tx1"/>
                  </a:solidFill>
                </a:rPr>
                <a:t>Coordinar con el CND</a:t>
              </a:r>
              <a:endParaRPr lang="es-ES_tradnl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3" name="AutoShape 23"/>
            <p:cNvSpPr>
              <a:spLocks noChangeArrowheads="1"/>
            </p:cNvSpPr>
            <p:nvPr/>
          </p:nvSpPr>
          <p:spPr bwMode="auto">
            <a:xfrm>
              <a:off x="4608" y="2304"/>
              <a:ext cx="480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24594" name="AutoShape 24"/>
            <p:cNvSpPr>
              <a:spLocks noChangeArrowheads="1"/>
            </p:cNvSpPr>
            <p:nvPr/>
          </p:nvSpPr>
          <p:spPr bwMode="auto">
            <a:xfrm>
              <a:off x="1728" y="2352"/>
              <a:ext cx="480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24595" name="AutoShape 25"/>
            <p:cNvSpPr>
              <a:spLocks noChangeArrowheads="1"/>
            </p:cNvSpPr>
            <p:nvPr/>
          </p:nvSpPr>
          <p:spPr bwMode="auto">
            <a:xfrm>
              <a:off x="864" y="2352"/>
              <a:ext cx="480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24596" name="Text Box 26"/>
            <p:cNvSpPr txBox="1">
              <a:spLocks noChangeArrowheads="1"/>
            </p:cNvSpPr>
            <p:nvPr/>
          </p:nvSpPr>
          <p:spPr bwMode="auto">
            <a:xfrm>
              <a:off x="4368" y="3504"/>
              <a:ext cx="12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en-US" sz="1400">
                  <a:solidFill>
                    <a:schemeClr val="tx1"/>
                  </a:solidFill>
                </a:rPr>
                <a:t>Control operativo</a:t>
              </a:r>
            </a:p>
          </p:txBody>
        </p:sp>
        <p:sp>
          <p:nvSpPr>
            <p:cNvPr id="24597" name="Text Box 27"/>
            <p:cNvSpPr txBox="1">
              <a:spLocks noChangeArrowheads="1"/>
            </p:cNvSpPr>
            <p:nvPr/>
          </p:nvSpPr>
          <p:spPr bwMode="auto">
            <a:xfrm>
              <a:off x="2544" y="3408"/>
              <a:ext cx="16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en-US" sz="1400">
                  <a:solidFill>
                    <a:schemeClr val="tx1"/>
                  </a:solidFill>
                </a:rPr>
                <a:t>Ajuste de protecciones</a:t>
              </a:r>
            </a:p>
          </p:txBody>
        </p:sp>
        <p:sp>
          <p:nvSpPr>
            <p:cNvPr id="24598" name="Text Box 28"/>
            <p:cNvSpPr txBox="1">
              <a:spLocks noChangeArrowheads="1"/>
            </p:cNvSpPr>
            <p:nvPr/>
          </p:nvSpPr>
          <p:spPr bwMode="auto">
            <a:xfrm>
              <a:off x="1104" y="3600"/>
              <a:ext cx="1920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en-US" sz="1400">
                  <a:solidFill>
                    <a:schemeClr val="tx1"/>
                  </a:solidFill>
                </a:rPr>
                <a:t>Programación de mantenimientos que se consideren consignación nacional</a:t>
              </a:r>
            </a:p>
          </p:txBody>
        </p:sp>
      </p:grpSp>
      <p:sp>
        <p:nvSpPr>
          <p:cNvPr id="24580" name="Rectangle 2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4400"/>
            <a:r>
              <a:rPr lang="es-ES" altLang="en-US"/>
              <a:t>Operadores de Red</a:t>
            </a:r>
          </a:p>
        </p:txBody>
      </p:sp>
    </p:spTree>
    <p:extLst>
      <p:ext uri="{BB962C8B-B14F-4D97-AF65-F5344CB8AC3E}">
        <p14:creationId xmlns:p14="http://schemas.microsoft.com/office/powerpoint/2010/main" val="38171278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2000" y="984251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3200" u="sng" dirty="0">
                <a:solidFill>
                  <a:schemeClr val="tx1"/>
                </a:solidFill>
              </a:rPr>
              <a:t>Control:</a:t>
            </a:r>
            <a:endParaRPr lang="es-ES_tradnl" altLang="en-US" dirty="0">
              <a:solidFill>
                <a:schemeClr val="tx1"/>
              </a:solidFill>
            </a:endParaRP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84251"/>
            <a:ext cx="2514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638800" y="771526"/>
            <a:ext cx="1143000" cy="609600"/>
          </a:xfrm>
          <a:prstGeom prst="ellipse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038600" y="3041651"/>
            <a:ext cx="17526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619500" y="4108451"/>
            <a:ext cx="2628900" cy="571500"/>
            <a:chOff x="2520" y="3528"/>
            <a:chExt cx="1056" cy="144"/>
          </a:xfrm>
        </p:grpSpPr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077" y="3600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611" name="AutoShape 8"/>
            <p:cNvCxnSpPr>
              <a:cxnSpLocks noChangeShapeType="1"/>
            </p:cNvCxnSpPr>
            <p:nvPr/>
          </p:nvCxnSpPr>
          <p:spPr bwMode="auto">
            <a:xfrm flipV="1">
              <a:off x="3253" y="3528"/>
              <a:ext cx="88" cy="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341" y="3600"/>
              <a:ext cx="2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019" y="3564"/>
              <a:ext cx="58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2520" y="3600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615" name="AutoShape 12"/>
            <p:cNvCxnSpPr>
              <a:cxnSpLocks noChangeShapeType="1"/>
            </p:cNvCxnSpPr>
            <p:nvPr/>
          </p:nvCxnSpPr>
          <p:spPr bwMode="auto">
            <a:xfrm flipV="1">
              <a:off x="2696" y="3528"/>
              <a:ext cx="88" cy="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2784" y="3600"/>
              <a:ext cx="2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Freeform 14"/>
            <p:cNvSpPr>
              <a:spLocks/>
            </p:cNvSpPr>
            <p:nvPr/>
          </p:nvSpPr>
          <p:spPr bwMode="auto">
            <a:xfrm>
              <a:off x="2667" y="3528"/>
              <a:ext cx="88" cy="144"/>
            </a:xfrm>
            <a:custGeom>
              <a:avLst/>
              <a:gdLst>
                <a:gd name="T0" fmla="*/ 88 w 192"/>
                <a:gd name="T1" fmla="*/ 144 h 192"/>
                <a:gd name="T2" fmla="*/ 66 w 192"/>
                <a:gd name="T3" fmla="*/ 36 h 192"/>
                <a:gd name="T4" fmla="*/ 0 w 192"/>
                <a:gd name="T5" fmla="*/ 0 h 192"/>
                <a:gd name="T6" fmla="*/ 0 60000 65536"/>
                <a:gd name="T7" fmla="*/ 0 60000 65536"/>
                <a:gd name="T8" fmla="*/ 0 60000 65536"/>
                <a:gd name="T9" fmla="*/ 0 w 192"/>
                <a:gd name="T10" fmla="*/ 0 h 192"/>
                <a:gd name="T11" fmla="*/ 192 w 19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92">
                  <a:moveTo>
                    <a:pt x="192" y="192"/>
                  </a:moveTo>
                  <a:cubicBezTo>
                    <a:pt x="184" y="136"/>
                    <a:pt x="176" y="80"/>
                    <a:pt x="144" y="48"/>
                  </a:cubicBezTo>
                  <a:cubicBezTo>
                    <a:pt x="112" y="16"/>
                    <a:pt x="24" y="8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Freeform 15"/>
            <p:cNvSpPr>
              <a:spLocks/>
            </p:cNvSpPr>
            <p:nvPr/>
          </p:nvSpPr>
          <p:spPr bwMode="auto">
            <a:xfrm>
              <a:off x="3224" y="3528"/>
              <a:ext cx="88" cy="144"/>
            </a:xfrm>
            <a:custGeom>
              <a:avLst/>
              <a:gdLst>
                <a:gd name="T0" fmla="*/ 88 w 192"/>
                <a:gd name="T1" fmla="*/ 144 h 192"/>
                <a:gd name="T2" fmla="*/ 66 w 192"/>
                <a:gd name="T3" fmla="*/ 36 h 192"/>
                <a:gd name="T4" fmla="*/ 0 w 192"/>
                <a:gd name="T5" fmla="*/ 0 h 192"/>
                <a:gd name="T6" fmla="*/ 0 60000 65536"/>
                <a:gd name="T7" fmla="*/ 0 60000 65536"/>
                <a:gd name="T8" fmla="*/ 0 60000 65536"/>
                <a:gd name="T9" fmla="*/ 0 w 192"/>
                <a:gd name="T10" fmla="*/ 0 h 192"/>
                <a:gd name="T11" fmla="*/ 192 w 19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92">
                  <a:moveTo>
                    <a:pt x="192" y="192"/>
                  </a:moveTo>
                  <a:cubicBezTo>
                    <a:pt x="184" y="136"/>
                    <a:pt x="176" y="80"/>
                    <a:pt x="144" y="48"/>
                  </a:cubicBezTo>
                  <a:cubicBezTo>
                    <a:pt x="112" y="16"/>
                    <a:pt x="24" y="8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600075" y="5318265"/>
            <a:ext cx="8543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000" b="0" dirty="0">
                <a:solidFill>
                  <a:schemeClr val="tx1"/>
                </a:solidFill>
              </a:rPr>
              <a:t>Son responsables de efectuar correctamente el procedimiento de  la maniobra y de la seguridad  de las personas y equipos durante la misma</a:t>
            </a:r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3276600" y="4795839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dirty="0">
                <a:solidFill>
                  <a:schemeClr val="tx1"/>
                </a:solidFill>
              </a:rPr>
              <a:t>Ejecución de maniobras</a:t>
            </a:r>
          </a:p>
        </p:txBody>
      </p:sp>
      <p:sp>
        <p:nvSpPr>
          <p:cNvPr id="25609" name="Rectangle 18"/>
          <p:cNvSpPr>
            <a:spLocks noGrp="1" noChangeArrowheads="1"/>
          </p:cNvSpPr>
          <p:nvPr>
            <p:ph type="title"/>
          </p:nvPr>
        </p:nvSpPr>
        <p:spPr>
          <a:xfrm>
            <a:off x="161924" y="-168345"/>
            <a:ext cx="8454887" cy="1244671"/>
          </a:xfrm>
          <a:noFill/>
        </p:spPr>
        <p:txBody>
          <a:bodyPr/>
          <a:lstStyle/>
          <a:p>
            <a:pPr defTabSz="914400"/>
            <a:r>
              <a:rPr lang="es-ES" altLang="en-US" dirty="0"/>
              <a:t>Operadores de Red</a:t>
            </a:r>
          </a:p>
        </p:txBody>
      </p:sp>
    </p:spTree>
    <p:extLst>
      <p:ext uri="{BB962C8B-B14F-4D97-AF65-F5344CB8AC3E}">
        <p14:creationId xmlns:p14="http://schemas.microsoft.com/office/powerpoint/2010/main" val="10488116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52600" y="3276600"/>
          <a:ext cx="13430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n" r:id="rId4" imgW="5072040" imgH="3070080" progId="MS_ClipArt_Gallery.2">
                  <p:embed/>
                </p:oleObj>
              </mc:Choice>
              <mc:Fallback>
                <p:oleObj name="Imagen" r:id="rId4" imgW="5072040" imgH="30700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76600"/>
                        <a:ext cx="13430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524000" y="2454275"/>
            <a:ext cx="172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>
                <a:solidFill>
                  <a:schemeClr val="tx1"/>
                </a:solidFill>
              </a:rPr>
              <a:t>Estudios e</a:t>
            </a:r>
          </a:p>
          <a:p>
            <a:r>
              <a:rPr lang="es-ES_tradnl" altLang="en-US">
                <a:solidFill>
                  <a:schemeClr val="tx1"/>
                </a:solidFill>
              </a:rPr>
              <a:t>Informes</a:t>
            </a:r>
            <a:endParaRPr lang="es-ES_tradnl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 rot="5457610">
            <a:off x="3086100" y="1485900"/>
            <a:ext cx="1676400" cy="1905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>
                <a:solidFill>
                  <a:schemeClr val="tx1"/>
                </a:solidFill>
              </a:rPr>
              <a:t>Elabora</a:t>
            </a:r>
            <a:endParaRPr lang="es-ES_tradnl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192156" y="-119699"/>
            <a:ext cx="8454887" cy="1244671"/>
          </a:xfrm>
          <a:noFill/>
        </p:spPr>
        <p:txBody>
          <a:bodyPr lIns="90488" tIns="44450" rIns="90488" bIns="44450" anchor="ctr">
            <a:normAutofit/>
          </a:bodyPr>
          <a:lstStyle/>
          <a:p>
            <a:r>
              <a:rPr lang="es-ES" altLang="en-US" dirty="0"/>
              <a:t>Operadores de red</a:t>
            </a:r>
          </a:p>
        </p:txBody>
      </p:sp>
      <p:sp>
        <p:nvSpPr>
          <p:cNvPr id="1031" name="Oval 6"/>
          <p:cNvSpPr>
            <a:spLocks noChangeArrowheads="1"/>
          </p:cNvSpPr>
          <p:nvPr/>
        </p:nvSpPr>
        <p:spPr bwMode="auto">
          <a:xfrm>
            <a:off x="3505200" y="762000"/>
            <a:ext cx="1828800" cy="762000"/>
          </a:xfrm>
          <a:prstGeom prst="ellipse">
            <a:avLst/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>
                <a:solidFill>
                  <a:schemeClr val="tx1"/>
                </a:solidFill>
              </a:rPr>
              <a:t>OR</a:t>
            </a:r>
            <a:endParaRPr lang="es-ES_tradnl" altLang="en-US">
              <a:solidFill>
                <a:schemeClr val="tx1"/>
              </a:solidFill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02258" y="4458732"/>
            <a:ext cx="56318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n-US" sz="1600" dirty="0">
                <a:solidFill>
                  <a:schemeClr val="tx1"/>
                </a:solidFill>
              </a:rPr>
              <a:t>Estudios de coordinación de protecciones, y deberán tener en cuenta las recomendaciones del CND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n-US" sz="1600" dirty="0">
                <a:solidFill>
                  <a:schemeClr val="tx1"/>
                </a:solidFill>
              </a:rPr>
              <a:t>Estudios de fallas y/o emergencias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n-US" sz="1600" dirty="0">
                <a:solidFill>
                  <a:schemeClr val="tx1"/>
                </a:solidFill>
              </a:rPr>
              <a:t>Informes estadísticos de la infraestructura eléctrica que este bajo su supervisión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n-US" sz="1600" dirty="0">
                <a:solidFill>
                  <a:schemeClr val="tx1"/>
                </a:solidFill>
              </a:rPr>
              <a:t>Informes operativos periódicos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88329" y="727928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dirty="0">
                <a:solidFill>
                  <a:schemeClr val="tx1"/>
                </a:solidFill>
              </a:rPr>
              <a:t>Otras funciones:</a:t>
            </a:r>
          </a:p>
        </p:txBody>
      </p:sp>
      <p:sp>
        <p:nvSpPr>
          <p:cNvPr id="1034" name="AutoShape 9"/>
          <p:cNvSpPr>
            <a:spLocks noChangeArrowheads="1"/>
          </p:cNvSpPr>
          <p:nvPr/>
        </p:nvSpPr>
        <p:spPr bwMode="auto">
          <a:xfrm rot="1392257">
            <a:off x="5334000" y="1066800"/>
            <a:ext cx="1600200" cy="1066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>
                <a:solidFill>
                  <a:schemeClr val="tx1"/>
                </a:solidFill>
              </a:rPr>
              <a:t>Instala</a:t>
            </a:r>
            <a:endParaRPr lang="es-ES_tradnl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6853238" y="1477963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>
                <a:solidFill>
                  <a:schemeClr val="tx1"/>
                </a:solidFill>
              </a:rPr>
              <a:t>Equipos</a:t>
            </a:r>
            <a:endParaRPr lang="es-ES_tradnl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781800" y="2209800"/>
          <a:ext cx="10668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Imagen" r:id="rId6" imgW="6629040" imgH="3557520" progId="MS_ClipArt_Gallery.2">
                  <p:embed/>
                </p:oleObj>
              </mc:Choice>
              <mc:Fallback>
                <p:oleObj name="Imagen" r:id="rId6" imgW="6629040" imgH="3557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15" t="61580" r="70445"/>
                      <a:stretch>
                        <a:fillRect/>
                      </a:stretch>
                    </p:blipFill>
                    <p:spPr bwMode="auto">
                      <a:xfrm>
                        <a:off x="6781800" y="2209800"/>
                        <a:ext cx="10668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791200" y="3276600"/>
            <a:ext cx="335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600" dirty="0">
                <a:solidFill>
                  <a:schemeClr val="tx1"/>
                </a:solidFill>
              </a:rPr>
              <a:t>Instalar los equipos necesarios, cuando no lo haga el CND los actualizará y los cobrará al agente</a:t>
            </a:r>
          </a:p>
        </p:txBody>
      </p:sp>
    </p:spTree>
    <p:extLst>
      <p:ext uri="{BB962C8B-B14F-4D97-AF65-F5344CB8AC3E}">
        <p14:creationId xmlns:p14="http://schemas.microsoft.com/office/powerpoint/2010/main" val="36269946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2"/>
          <p:cNvSpPr>
            <a:spLocks noChangeArrowheads="1"/>
          </p:cNvSpPr>
          <p:nvPr/>
        </p:nvSpPr>
        <p:spPr bwMode="auto">
          <a:xfrm>
            <a:off x="1219200" y="1447800"/>
            <a:ext cx="3886200" cy="2286000"/>
          </a:xfrm>
          <a:prstGeom prst="ellipse">
            <a:avLst/>
          </a:prstGeom>
          <a:gradFill rotWithShape="0">
            <a:gsLst>
              <a:gs pos="0">
                <a:srgbClr val="767647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600">
                <a:solidFill>
                  <a:schemeClr val="tx1"/>
                </a:solidFill>
              </a:rPr>
              <a:t>CND</a:t>
            </a:r>
            <a:endParaRPr lang="es-ES_tradnl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6019800" y="4343400"/>
            <a:ext cx="1066800" cy="1295400"/>
            <a:chOff x="771" y="1107"/>
            <a:chExt cx="110" cy="152"/>
          </a:xfrm>
        </p:grpSpPr>
        <p:graphicFrame>
          <p:nvGraphicFramePr>
            <p:cNvPr id="2051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71" y="1107"/>
            <a:ext cx="6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Imagen" r:id="rId4" imgW="96480" imgH="239400" progId="MS_ClipArt_Gallery.2">
                    <p:embed/>
                  </p:oleObj>
                </mc:Choice>
                <mc:Fallback>
                  <p:oleObj name="Imagen" r:id="rId4" imgW="96480" imgH="23940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1107"/>
                          <a:ext cx="62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9" y="1107"/>
            <a:ext cx="6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Imagen" r:id="rId6" imgW="96480" imgH="239400" progId="MS_ClipArt_Gallery.2">
                    <p:embed/>
                  </p:oleObj>
                </mc:Choice>
                <mc:Fallback>
                  <p:oleObj name="Imagen" r:id="rId6" imgW="96480" imgH="23940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" y="1107"/>
                          <a:ext cx="62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438400" y="2209800"/>
          <a:ext cx="1676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Imagen" r:id="rId8" imgW="6629040" imgH="3557520" progId="MS_ClipArt_Gallery.2">
                  <p:embed/>
                </p:oleObj>
              </mc:Choice>
              <mc:Fallback>
                <p:oleObj name="Imagen" r:id="rId8" imgW="6629040" imgH="3557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0580" b="62593"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1676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96100" y="5628621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600" dirty="0">
                <a:solidFill>
                  <a:schemeClr val="tx1"/>
                </a:solidFill>
              </a:rPr>
              <a:t>Equipo terminal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-5232186">
            <a:off x="3200400" y="3429000"/>
            <a:ext cx="1524000" cy="274320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196096375 h 21600"/>
              <a:gd name="T4" fmla="*/ 16114041 w 21600"/>
              <a:gd name="T5" fmla="*/ 348386401 h 21600"/>
              <a:gd name="T6" fmla="*/ 107526663 w 21600"/>
              <a:gd name="T7" fmla="*/ 9804818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766453"/>
              </a:gs>
              <a:gs pos="50000">
                <a:srgbClr val="FFD9B3"/>
              </a:gs>
              <a:gs pos="100000">
                <a:srgbClr val="76645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-5232186" flipH="1" flipV="1">
            <a:off x="5600700" y="2009775"/>
            <a:ext cx="1524000" cy="236220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145407848 h 21600"/>
              <a:gd name="T4" fmla="*/ 16114041 w 21600"/>
              <a:gd name="T5" fmla="*/ 258332833 h 21600"/>
              <a:gd name="T6" fmla="*/ 107526663 w 21600"/>
              <a:gd name="T7" fmla="*/ 727039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766453"/>
              </a:gs>
              <a:gs pos="50000">
                <a:srgbClr val="FFD9B3"/>
              </a:gs>
              <a:gs pos="100000">
                <a:srgbClr val="76645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019800" y="1981200"/>
            <a:ext cx="206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600">
                <a:solidFill>
                  <a:schemeClr val="tx1"/>
                </a:solidFill>
              </a:rPr>
              <a:t>Responsable:  CND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470150" y="5638800"/>
            <a:ext cx="2282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600">
                <a:solidFill>
                  <a:schemeClr val="tx1"/>
                </a:solidFill>
              </a:rPr>
              <a:t>Responsable:  agente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59029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2244" y="2979738"/>
            <a:ext cx="8405192" cy="2387600"/>
          </a:xfrm>
        </p:spPr>
        <p:txBody>
          <a:bodyPr>
            <a:noAutofit/>
          </a:bodyPr>
          <a:lstStyle/>
          <a:p>
            <a:r>
              <a:rPr lang="en-US" sz="4000" dirty="0"/>
              <a:t>Material del </a:t>
            </a:r>
            <a:r>
              <a:rPr lang="en-US" sz="4000" dirty="0" err="1"/>
              <a:t>Curso</a:t>
            </a:r>
            <a:r>
              <a:rPr lang="en-US" sz="4000" dirty="0"/>
              <a:t> </a:t>
            </a:r>
            <a:r>
              <a:rPr lang="es-ES" sz="4000" dirty="0"/>
              <a:t>Seminario Smart </a:t>
            </a:r>
            <a:r>
              <a:rPr lang="es-ES" sz="4000" dirty="0" err="1"/>
              <a:t>Grids</a:t>
            </a:r>
            <a:r>
              <a:rPr lang="es-ES" sz="4000" dirty="0"/>
              <a:t> Universidad Nacional de Colombia – Colombia Inteligente</a:t>
            </a:r>
            <a:br>
              <a:rPr lang="es-ES" sz="4000" dirty="0"/>
            </a:br>
            <a:br>
              <a:rPr lang="es-ES" sz="4000" dirty="0"/>
            </a:br>
            <a:r>
              <a:rPr lang="pt-BR" sz="4000" dirty="0"/>
              <a:t>Jorge </a:t>
            </a:r>
            <a:r>
              <a:rPr lang="pt-BR" sz="4000" dirty="0" err="1"/>
              <a:t>Quiroz</a:t>
            </a:r>
            <a:r>
              <a:rPr lang="pt-BR" sz="4000" dirty="0"/>
              <a:t>, PhD - General Electric</a:t>
            </a:r>
            <a:br>
              <a:rPr lang="pt-BR" sz="4000" dirty="0"/>
            </a:br>
            <a:br>
              <a:rPr lang="es-ES" sz="4000" dirty="0"/>
            </a:b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60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Gracias</a:t>
            </a:r>
            <a:br>
              <a:rPr lang="es-CO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27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219200"/>
            <a:ext cx="8085137" cy="1262063"/>
          </a:xfrm>
        </p:spPr>
        <p:txBody>
          <a:bodyPr>
            <a:normAutofit fontScale="90000"/>
          </a:bodyPr>
          <a:lstStyle/>
          <a:p>
            <a:br>
              <a:rPr lang="en-US" altLang="en-US" sz="4400"/>
            </a:br>
            <a:br>
              <a:rPr lang="en-US" altLang="en-US" sz="4400"/>
            </a:br>
            <a:br>
              <a:rPr lang="en-US" altLang="en-US" sz="4400"/>
            </a:br>
            <a:endParaRPr lang="en-US" altLang="en-US" sz="4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altLang="en-US" sz="3600" dirty="0"/>
          </a:p>
          <a:p>
            <a:endParaRPr lang="en-US" altLang="en-US" sz="3600" dirty="0"/>
          </a:p>
          <a:p>
            <a:pPr algn="ctr"/>
            <a:r>
              <a:rPr lang="en-US" altLang="en-US" sz="3600" dirty="0"/>
              <a:t>       QUE PROBLEMA ESTAMOS</a:t>
            </a:r>
          </a:p>
          <a:p>
            <a:pPr algn="ctr"/>
            <a:r>
              <a:rPr lang="en-US" altLang="en-US" sz="3600" dirty="0"/>
              <a:t>RESOLVIENDO?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4400" dirty="0"/>
          </a:p>
          <a:p>
            <a:endParaRPr lang="en-US" altLang="en-US" dirty="0"/>
          </a:p>
          <a:p>
            <a:pPr>
              <a:lnSpc>
                <a:spcPts val="28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082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19163"/>
            <a:ext cx="2081212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677863" y="127000"/>
            <a:ext cx="7820025" cy="569913"/>
          </a:xfrm>
        </p:spPr>
        <p:txBody>
          <a:bodyPr>
            <a:normAutofit fontScale="90000"/>
          </a:bodyPr>
          <a:lstStyle/>
          <a:p>
            <a:r>
              <a:rPr lang="es-CO"/>
              <a:t>Cambios…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77938"/>
            <a:ext cx="413861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90600"/>
            <a:ext cx="346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14650"/>
            <a:ext cx="32099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2239963" y="6308725"/>
            <a:ext cx="2295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9pPr>
          </a:lstStyle>
          <a:p>
            <a:r>
              <a:rPr lang="en-US" sz="800"/>
              <a:t>Fuente: Revista AVIANCA Septiembre 2010</a:t>
            </a:r>
            <a:endParaRPr lang="es-CO" sz="800"/>
          </a:p>
        </p:txBody>
      </p:sp>
    </p:spTree>
    <p:extLst>
      <p:ext uri="{BB962C8B-B14F-4D97-AF65-F5344CB8AC3E}">
        <p14:creationId xmlns:p14="http://schemas.microsoft.com/office/powerpoint/2010/main" val="13123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/>
              <a:t>Conclusión (</a:t>
            </a:r>
            <a:r>
              <a:rPr lang="es-CO" sz="2800"/>
              <a:t>Tomado del articulo Del Gran Petroleo al Gran Alga</a:t>
            </a:r>
            <a:r>
              <a:rPr lang="es-CO"/>
              <a:t>)</a:t>
            </a: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677863" y="1644650"/>
            <a:ext cx="7820025" cy="1336675"/>
          </a:xfrm>
        </p:spPr>
        <p:txBody>
          <a:bodyPr/>
          <a:lstStyle/>
          <a:p>
            <a:r>
              <a:rPr lang="es-CO"/>
              <a:t>“</a:t>
            </a:r>
            <a:r>
              <a:rPr lang="es-CO" i="1"/>
              <a:t>No debemos centrarnos solo en pensar como aumentar nuestra parte de la torta, debemos pensar en como hornear más tortas</a:t>
            </a:r>
            <a:r>
              <a:rPr lang="es-CO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83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Visión de Futuro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C7F0F-73D2-49C0-9FB8-C0B4887F8B22}" type="slidenum">
              <a:rPr lang="en-US" altLang="nl-NL" smtClean="0"/>
              <a:pPr>
                <a:defRPr/>
              </a:pPr>
              <a:t>6</a:t>
            </a:fld>
            <a:endParaRPr lang="en-US" altLang="nl-NL" sz="1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9" y="1446663"/>
            <a:ext cx="4013595" cy="49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73" y="368483"/>
            <a:ext cx="4146953" cy="533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250014" y="5243080"/>
            <a:ext cx="7820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119" tIns="60242" rIns="30119" bIns="60242" numCol="1" anchor="t" anchorCtr="0" compatLnSpc="1">
            <a:prstTxWarp prst="textNoShape">
              <a:avLst/>
            </a:prstTxWarp>
          </a:bodyPr>
          <a:lstStyle>
            <a:lvl1pPr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+mj-lt"/>
                <a:ea typeface="+mj-ea"/>
                <a:cs typeface="+mj-cs"/>
              </a:defRPr>
            </a:lvl1pPr>
            <a:lvl2pPr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2pPr>
            <a:lvl3pPr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3pPr>
            <a:lvl4pPr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4pPr>
            <a:lvl5pPr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5pPr>
            <a:lvl6pPr marL="457200"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6pPr>
            <a:lvl7pPr marL="914400"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7pPr>
            <a:lvl8pPr marL="1371600"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8pPr>
            <a:lvl9pPr marL="1828800" algn="l" defTabSz="785813" rtl="0" eaLnBrk="0" fontAlgn="base" hangingPunct="0">
              <a:lnSpc>
                <a:spcPts val="365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82808"/>
                </a:solidFill>
                <a:latin typeface="Arial" charset="0"/>
              </a:defRPr>
            </a:lvl9pPr>
          </a:lstStyle>
          <a:p>
            <a:r>
              <a:rPr lang="es-ES" sz="1200" b="0" dirty="0"/>
              <a:t>http://web.mit.edu/mitei/research/studies/the-electric-grid-2011.shtml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7004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Escenario Sector Eléctrico Convencional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C7F0F-73D2-49C0-9FB8-C0B4887F8B22}" type="slidenum">
              <a:rPr lang="en-US" altLang="nl-NL" smtClean="0">
                <a:solidFill>
                  <a:srgbClr val="003366"/>
                </a:solidFill>
              </a:rPr>
              <a:pPr>
                <a:defRPr/>
              </a:pPr>
              <a:t>7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0700" y="2832100"/>
            <a:ext cx="2578100" cy="1584325"/>
          </a:xfrm>
          <a:prstGeom prst="homePlate">
            <a:avLst>
              <a:gd name="adj" fmla="val 66414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26" tIns="45712" rIns="91426" bIns="45712" anchor="ctr"/>
          <a:lstStyle/>
          <a:p>
            <a:pPr defTabSz="7620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A3B6C"/>
                </a:solidFill>
              </a:rPr>
              <a:t>Generación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676400" y="2832100"/>
            <a:ext cx="3078163" cy="1584325"/>
          </a:xfrm>
          <a:prstGeom prst="chevron">
            <a:avLst>
              <a:gd name="adj" fmla="val 71010"/>
            </a:avLst>
          </a:prstGeom>
          <a:solidFill>
            <a:schemeClr val="accent1"/>
          </a:solidFill>
          <a:ln w="28575" cap="rnd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2921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A3B6C"/>
                </a:solidFill>
              </a:rPr>
              <a:t>Transmisión</a:t>
            </a:r>
            <a:endParaRPr lang="en-US" b="1" dirty="0">
              <a:solidFill>
                <a:srgbClr val="0A3B6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625241" y="2832100"/>
            <a:ext cx="2756509" cy="1584325"/>
          </a:xfrm>
          <a:prstGeom prst="chevron">
            <a:avLst>
              <a:gd name="adj" fmla="val 71010"/>
            </a:avLst>
          </a:prstGeom>
          <a:solidFill>
            <a:schemeClr val="accent1"/>
          </a:solidFill>
          <a:ln w="28575" cap="rnd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921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A3B6C"/>
                </a:solidFill>
              </a:rPr>
              <a:t>Distribución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446213" y="2238376"/>
            <a:ext cx="3749744" cy="369332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u="sng" dirty="0">
                <a:solidFill>
                  <a:srgbClr val="0A3B6C"/>
                </a:solidFill>
              </a:rPr>
              <a:t>Elementos de la cadena de valor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6477000" y="3289300"/>
            <a:ext cx="647700" cy="609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0A3B6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1523" y="336326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A3B6C"/>
                </a:solidFill>
              </a:rPr>
              <a:t>M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772096" y="2717800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B2B2B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5637213" y="2276476"/>
            <a:ext cx="2082621" cy="369332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u="sng" dirty="0">
                <a:solidFill>
                  <a:srgbClr val="0A3B6C"/>
                </a:solidFill>
              </a:rPr>
              <a:t>Comercialización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7326313" y="3409433"/>
            <a:ext cx="1544012" cy="369332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u="sng" dirty="0">
                <a:solidFill>
                  <a:srgbClr val="0A3B6C"/>
                </a:solidFill>
              </a:rPr>
              <a:t>Consumidor</a:t>
            </a:r>
          </a:p>
        </p:txBody>
      </p:sp>
    </p:spTree>
    <p:extLst>
      <p:ext uri="{BB962C8B-B14F-4D97-AF65-F5344CB8AC3E}">
        <p14:creationId xmlns:p14="http://schemas.microsoft.com/office/powerpoint/2010/main" val="160604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Escenario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C7F0F-73D2-49C0-9FB8-C0B4887F8B22}" type="slidenum">
              <a:rPr lang="en-US" altLang="nl-NL" smtClean="0">
                <a:solidFill>
                  <a:srgbClr val="003366"/>
                </a:solidFill>
              </a:rPr>
              <a:pPr>
                <a:defRPr/>
              </a:pPr>
              <a:t>8</a:t>
            </a:fld>
            <a:endParaRPr lang="en-US" altLang="nl-NL" sz="1000" dirty="0">
              <a:solidFill>
                <a:srgbClr val="003366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1600" y="2387600"/>
            <a:ext cx="2578100" cy="1584325"/>
          </a:xfrm>
          <a:prstGeom prst="homePlate">
            <a:avLst>
              <a:gd name="adj" fmla="val 66414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26" tIns="45712" rIns="91426" bIns="45712" anchor="ctr"/>
          <a:lstStyle/>
          <a:p>
            <a:pPr defTabSz="7620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A3B6C"/>
                </a:solidFill>
              </a:rPr>
              <a:t>Generación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57300" y="2387600"/>
            <a:ext cx="3078163" cy="1584325"/>
          </a:xfrm>
          <a:prstGeom prst="chevron">
            <a:avLst>
              <a:gd name="adj" fmla="val 71010"/>
            </a:avLst>
          </a:prstGeom>
          <a:solidFill>
            <a:schemeClr val="accent1"/>
          </a:solidFill>
          <a:ln w="28575" cap="rnd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2921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A3B6C"/>
                </a:solidFill>
              </a:rPr>
              <a:t>Transmisión</a:t>
            </a:r>
            <a:endParaRPr lang="en-US" b="1" dirty="0">
              <a:solidFill>
                <a:srgbClr val="0A3B6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06141" y="2387600"/>
            <a:ext cx="2756509" cy="1584325"/>
          </a:xfrm>
          <a:prstGeom prst="chevron">
            <a:avLst>
              <a:gd name="adj" fmla="val 70208"/>
            </a:avLst>
          </a:prstGeom>
          <a:solidFill>
            <a:schemeClr val="accent1"/>
          </a:solidFill>
          <a:ln w="28575" cap="rnd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921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A3B6C"/>
                </a:solidFill>
              </a:rPr>
              <a:t>Distribución</a:t>
            </a:r>
            <a:endParaRPr lang="en-US" sz="1400" b="1" dirty="0">
              <a:solidFill>
                <a:srgbClr val="0A3B6C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448300" y="2387600"/>
            <a:ext cx="3657600" cy="1584325"/>
          </a:xfrm>
          <a:prstGeom prst="chevron">
            <a:avLst>
              <a:gd name="adj" fmla="val 40549"/>
            </a:avLst>
          </a:prstGeom>
          <a:solidFill>
            <a:schemeClr val="accent1"/>
          </a:solidFill>
          <a:ln w="28575" cap="rnd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A3B6C"/>
                </a:solidFill>
              </a:rPr>
              <a:t>         CONSUMIDOR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A3B6C"/>
                </a:solidFill>
              </a:rPr>
              <a:t>Generacion</a:t>
            </a:r>
            <a:endParaRPr lang="en-US" sz="1400" b="1" dirty="0">
              <a:solidFill>
                <a:srgbClr val="0A3B6C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A3B6C"/>
                </a:solidFill>
              </a:rPr>
              <a:t>Respuesta</a:t>
            </a:r>
            <a:r>
              <a:rPr lang="en-US" sz="1400" b="1" dirty="0">
                <a:solidFill>
                  <a:srgbClr val="0A3B6C"/>
                </a:solidFill>
              </a:rPr>
              <a:t> </a:t>
            </a:r>
            <a:r>
              <a:rPr lang="en-US" sz="1400" b="1" dirty="0" err="1">
                <a:solidFill>
                  <a:srgbClr val="0A3B6C"/>
                </a:solidFill>
              </a:rPr>
              <a:t>demanda</a:t>
            </a:r>
            <a:endParaRPr lang="en-US" sz="1400" b="1" dirty="0">
              <a:solidFill>
                <a:srgbClr val="0A3B6C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A3B6C"/>
                </a:solidFill>
              </a:rPr>
              <a:t>Uso</a:t>
            </a:r>
            <a:r>
              <a:rPr lang="en-US" sz="1400" b="1" dirty="0">
                <a:solidFill>
                  <a:srgbClr val="0A3B6C"/>
                </a:solidFill>
              </a:rPr>
              <a:t> </a:t>
            </a:r>
            <a:r>
              <a:rPr lang="en-US" sz="1400" b="1" dirty="0" err="1">
                <a:solidFill>
                  <a:srgbClr val="0A3B6C"/>
                </a:solidFill>
              </a:rPr>
              <a:t>eficiente</a:t>
            </a:r>
            <a:endParaRPr lang="en-US" sz="1400" b="1" dirty="0">
              <a:solidFill>
                <a:srgbClr val="0A3B6C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408113" y="1793876"/>
            <a:ext cx="3166251" cy="369332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u="sng" dirty="0">
                <a:solidFill>
                  <a:srgbClr val="0A3B6C"/>
                </a:solidFill>
              </a:rPr>
              <a:t>Elementos tradicionales   +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75313" y="1822452"/>
            <a:ext cx="3046027" cy="338554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u="sng" dirty="0">
                <a:solidFill>
                  <a:srgbClr val="0A3B6C"/>
                </a:solidFill>
              </a:rPr>
              <a:t>“Eslabón perdido” del Sector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842000" y="2844800"/>
            <a:ext cx="647700" cy="609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0A3B6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7623" y="2918767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A3B6C"/>
                </a:solidFill>
              </a:rPr>
              <a:t>AMI</a:t>
            </a:r>
          </a:p>
        </p:txBody>
      </p:sp>
    </p:spTree>
    <p:extLst>
      <p:ext uri="{BB962C8B-B14F-4D97-AF65-F5344CB8AC3E}">
        <p14:creationId xmlns:p14="http://schemas.microsoft.com/office/powerpoint/2010/main" val="221357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 </a:t>
            </a:r>
            <a:r>
              <a:rPr lang="es-CO" i="1" dirty="0" err="1"/>
              <a:t>blackout</a:t>
            </a:r>
            <a:r>
              <a:rPr lang="es-CO" dirty="0"/>
              <a:t> del 2003</a:t>
            </a:r>
          </a:p>
        </p:txBody>
      </p:sp>
      <p:sp>
        <p:nvSpPr>
          <p:cNvPr id="7171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251700" y="6548438"/>
            <a:ext cx="1892300" cy="309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charset="0"/>
              </a:defRPr>
            </a:lvl9pPr>
          </a:lstStyle>
          <a:p>
            <a:fld id="{4ECBCFF6-A3A7-4D37-83FD-D306509D7D53}" type="slidenum">
              <a:rPr lang="en-US" altLang="nl-NL" sz="800" b="0" smtClean="0">
                <a:solidFill>
                  <a:schemeClr val="tx2"/>
                </a:solidFill>
              </a:rPr>
              <a:pPr/>
              <a:t>9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grpSp>
        <p:nvGrpSpPr>
          <p:cNvPr id="7172" name="Group 110"/>
          <p:cNvGrpSpPr>
            <a:grpSpLocks noGrp="1"/>
          </p:cNvGrpSpPr>
          <p:nvPr/>
        </p:nvGrpSpPr>
        <p:grpSpPr bwMode="auto">
          <a:xfrm>
            <a:off x="38345" y="1277471"/>
            <a:ext cx="9108604" cy="5580529"/>
            <a:chOff x="3849" y="1504"/>
            <a:chExt cx="3088" cy="2369"/>
          </a:xfrm>
        </p:grpSpPr>
        <p:sp>
          <p:nvSpPr>
            <p:cNvPr id="7173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3881" y="1504"/>
              <a:ext cx="2758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4" name="Rectangle 112"/>
            <p:cNvSpPr>
              <a:spLocks noChangeArrowheads="1"/>
            </p:cNvSpPr>
            <p:nvPr/>
          </p:nvSpPr>
          <p:spPr bwMode="auto">
            <a:xfrm>
              <a:off x="4148" y="1594"/>
              <a:ext cx="2314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175" name="Line 113"/>
            <p:cNvSpPr>
              <a:spLocks noChangeShapeType="1"/>
            </p:cNvSpPr>
            <p:nvPr/>
          </p:nvSpPr>
          <p:spPr bwMode="auto">
            <a:xfrm>
              <a:off x="4148" y="3177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6" name="Line 114"/>
            <p:cNvSpPr>
              <a:spLocks noChangeShapeType="1"/>
            </p:cNvSpPr>
            <p:nvPr/>
          </p:nvSpPr>
          <p:spPr bwMode="auto">
            <a:xfrm>
              <a:off x="4148" y="3075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7" name="Line 115"/>
            <p:cNvSpPr>
              <a:spLocks noChangeShapeType="1"/>
            </p:cNvSpPr>
            <p:nvPr/>
          </p:nvSpPr>
          <p:spPr bwMode="auto">
            <a:xfrm>
              <a:off x="4148" y="2978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8" name="Line 116"/>
            <p:cNvSpPr>
              <a:spLocks noChangeShapeType="1"/>
            </p:cNvSpPr>
            <p:nvPr/>
          </p:nvSpPr>
          <p:spPr bwMode="auto">
            <a:xfrm>
              <a:off x="4148" y="2880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9" name="Line 117"/>
            <p:cNvSpPr>
              <a:spLocks noChangeShapeType="1"/>
            </p:cNvSpPr>
            <p:nvPr/>
          </p:nvSpPr>
          <p:spPr bwMode="auto">
            <a:xfrm>
              <a:off x="4148" y="2782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0" name="Line 118"/>
            <p:cNvSpPr>
              <a:spLocks noChangeShapeType="1"/>
            </p:cNvSpPr>
            <p:nvPr/>
          </p:nvSpPr>
          <p:spPr bwMode="auto">
            <a:xfrm>
              <a:off x="4148" y="2681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1" name="Line 119"/>
            <p:cNvSpPr>
              <a:spLocks noChangeShapeType="1"/>
            </p:cNvSpPr>
            <p:nvPr/>
          </p:nvSpPr>
          <p:spPr bwMode="auto">
            <a:xfrm>
              <a:off x="4148" y="2582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2" name="Line 120"/>
            <p:cNvSpPr>
              <a:spLocks noChangeShapeType="1"/>
            </p:cNvSpPr>
            <p:nvPr/>
          </p:nvSpPr>
          <p:spPr bwMode="auto">
            <a:xfrm>
              <a:off x="4148" y="2485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3" name="Line 121"/>
            <p:cNvSpPr>
              <a:spLocks noChangeShapeType="1"/>
            </p:cNvSpPr>
            <p:nvPr/>
          </p:nvSpPr>
          <p:spPr bwMode="auto">
            <a:xfrm>
              <a:off x="4148" y="2384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4" name="Line 122"/>
            <p:cNvSpPr>
              <a:spLocks noChangeShapeType="1"/>
            </p:cNvSpPr>
            <p:nvPr/>
          </p:nvSpPr>
          <p:spPr bwMode="auto">
            <a:xfrm>
              <a:off x="4148" y="2286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5" name="Line 123"/>
            <p:cNvSpPr>
              <a:spLocks noChangeShapeType="1"/>
            </p:cNvSpPr>
            <p:nvPr/>
          </p:nvSpPr>
          <p:spPr bwMode="auto">
            <a:xfrm>
              <a:off x="4148" y="2188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6" name="Line 124"/>
            <p:cNvSpPr>
              <a:spLocks noChangeShapeType="1"/>
            </p:cNvSpPr>
            <p:nvPr/>
          </p:nvSpPr>
          <p:spPr bwMode="auto">
            <a:xfrm>
              <a:off x="4148" y="2086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7" name="Line 125"/>
            <p:cNvSpPr>
              <a:spLocks noChangeShapeType="1"/>
            </p:cNvSpPr>
            <p:nvPr/>
          </p:nvSpPr>
          <p:spPr bwMode="auto">
            <a:xfrm>
              <a:off x="4148" y="1989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8" name="Line 126"/>
            <p:cNvSpPr>
              <a:spLocks noChangeShapeType="1"/>
            </p:cNvSpPr>
            <p:nvPr/>
          </p:nvSpPr>
          <p:spPr bwMode="auto">
            <a:xfrm>
              <a:off x="4148" y="1891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9" name="Line 127"/>
            <p:cNvSpPr>
              <a:spLocks noChangeShapeType="1"/>
            </p:cNvSpPr>
            <p:nvPr/>
          </p:nvSpPr>
          <p:spPr bwMode="auto">
            <a:xfrm>
              <a:off x="4148" y="1793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0" name="Line 128"/>
            <p:cNvSpPr>
              <a:spLocks noChangeShapeType="1"/>
            </p:cNvSpPr>
            <p:nvPr/>
          </p:nvSpPr>
          <p:spPr bwMode="auto">
            <a:xfrm>
              <a:off x="4148" y="1692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1" name="Line 129"/>
            <p:cNvSpPr>
              <a:spLocks noChangeShapeType="1"/>
            </p:cNvSpPr>
            <p:nvPr/>
          </p:nvSpPr>
          <p:spPr bwMode="auto">
            <a:xfrm>
              <a:off x="4148" y="1594"/>
              <a:ext cx="2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2" name="Rectangle 130"/>
            <p:cNvSpPr>
              <a:spLocks noChangeArrowheads="1"/>
            </p:cNvSpPr>
            <p:nvPr/>
          </p:nvSpPr>
          <p:spPr bwMode="auto">
            <a:xfrm>
              <a:off x="4148" y="1594"/>
              <a:ext cx="2314" cy="1681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193" name="Line 131"/>
            <p:cNvSpPr>
              <a:spLocks noChangeShapeType="1"/>
            </p:cNvSpPr>
            <p:nvPr/>
          </p:nvSpPr>
          <p:spPr bwMode="auto">
            <a:xfrm>
              <a:off x="4148" y="1594"/>
              <a:ext cx="0" cy="16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4" name="Line 132"/>
            <p:cNvSpPr>
              <a:spLocks noChangeShapeType="1"/>
            </p:cNvSpPr>
            <p:nvPr/>
          </p:nvSpPr>
          <p:spPr bwMode="auto">
            <a:xfrm>
              <a:off x="4127" y="3275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5" name="Line 133"/>
            <p:cNvSpPr>
              <a:spLocks noChangeShapeType="1"/>
            </p:cNvSpPr>
            <p:nvPr/>
          </p:nvSpPr>
          <p:spPr bwMode="auto">
            <a:xfrm>
              <a:off x="4127" y="317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6" name="Line 134"/>
            <p:cNvSpPr>
              <a:spLocks noChangeShapeType="1"/>
            </p:cNvSpPr>
            <p:nvPr/>
          </p:nvSpPr>
          <p:spPr bwMode="auto">
            <a:xfrm>
              <a:off x="4127" y="307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7" name="Line 135"/>
            <p:cNvSpPr>
              <a:spLocks noChangeShapeType="1"/>
            </p:cNvSpPr>
            <p:nvPr/>
          </p:nvSpPr>
          <p:spPr bwMode="auto">
            <a:xfrm>
              <a:off x="4127" y="2978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8" name="Line 136"/>
            <p:cNvSpPr>
              <a:spLocks noChangeShapeType="1"/>
            </p:cNvSpPr>
            <p:nvPr/>
          </p:nvSpPr>
          <p:spPr bwMode="auto">
            <a:xfrm>
              <a:off x="4127" y="28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9" name="Line 137"/>
            <p:cNvSpPr>
              <a:spLocks noChangeShapeType="1"/>
            </p:cNvSpPr>
            <p:nvPr/>
          </p:nvSpPr>
          <p:spPr bwMode="auto">
            <a:xfrm>
              <a:off x="4127" y="2782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0" name="Line 138"/>
            <p:cNvSpPr>
              <a:spLocks noChangeShapeType="1"/>
            </p:cNvSpPr>
            <p:nvPr/>
          </p:nvSpPr>
          <p:spPr bwMode="auto">
            <a:xfrm>
              <a:off x="4127" y="2681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1" name="Line 139"/>
            <p:cNvSpPr>
              <a:spLocks noChangeShapeType="1"/>
            </p:cNvSpPr>
            <p:nvPr/>
          </p:nvSpPr>
          <p:spPr bwMode="auto">
            <a:xfrm>
              <a:off x="4127" y="258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2" name="Line 140"/>
            <p:cNvSpPr>
              <a:spLocks noChangeShapeType="1"/>
            </p:cNvSpPr>
            <p:nvPr/>
          </p:nvSpPr>
          <p:spPr bwMode="auto">
            <a:xfrm>
              <a:off x="4127" y="248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3" name="Line 141"/>
            <p:cNvSpPr>
              <a:spLocks noChangeShapeType="1"/>
            </p:cNvSpPr>
            <p:nvPr/>
          </p:nvSpPr>
          <p:spPr bwMode="auto">
            <a:xfrm>
              <a:off x="4127" y="238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4" name="Line 142"/>
            <p:cNvSpPr>
              <a:spLocks noChangeShapeType="1"/>
            </p:cNvSpPr>
            <p:nvPr/>
          </p:nvSpPr>
          <p:spPr bwMode="auto">
            <a:xfrm>
              <a:off x="4127" y="228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5" name="Line 143"/>
            <p:cNvSpPr>
              <a:spLocks noChangeShapeType="1"/>
            </p:cNvSpPr>
            <p:nvPr/>
          </p:nvSpPr>
          <p:spPr bwMode="auto">
            <a:xfrm>
              <a:off x="4127" y="218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6" name="Line 144"/>
            <p:cNvSpPr>
              <a:spLocks noChangeShapeType="1"/>
            </p:cNvSpPr>
            <p:nvPr/>
          </p:nvSpPr>
          <p:spPr bwMode="auto">
            <a:xfrm>
              <a:off x="4127" y="208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7" name="Line 145"/>
            <p:cNvSpPr>
              <a:spLocks noChangeShapeType="1"/>
            </p:cNvSpPr>
            <p:nvPr/>
          </p:nvSpPr>
          <p:spPr bwMode="auto">
            <a:xfrm>
              <a:off x="4127" y="1989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8" name="Line 146"/>
            <p:cNvSpPr>
              <a:spLocks noChangeShapeType="1"/>
            </p:cNvSpPr>
            <p:nvPr/>
          </p:nvSpPr>
          <p:spPr bwMode="auto">
            <a:xfrm>
              <a:off x="4127" y="189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9" name="Line 147"/>
            <p:cNvSpPr>
              <a:spLocks noChangeShapeType="1"/>
            </p:cNvSpPr>
            <p:nvPr/>
          </p:nvSpPr>
          <p:spPr bwMode="auto">
            <a:xfrm>
              <a:off x="4127" y="179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0" name="Line 148"/>
            <p:cNvSpPr>
              <a:spLocks noChangeShapeType="1"/>
            </p:cNvSpPr>
            <p:nvPr/>
          </p:nvSpPr>
          <p:spPr bwMode="auto">
            <a:xfrm>
              <a:off x="4127" y="1692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1" name="Line 149"/>
            <p:cNvSpPr>
              <a:spLocks noChangeShapeType="1"/>
            </p:cNvSpPr>
            <p:nvPr/>
          </p:nvSpPr>
          <p:spPr bwMode="auto">
            <a:xfrm>
              <a:off x="4127" y="159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2" name="Line 150"/>
            <p:cNvSpPr>
              <a:spLocks noChangeShapeType="1"/>
            </p:cNvSpPr>
            <p:nvPr/>
          </p:nvSpPr>
          <p:spPr bwMode="auto">
            <a:xfrm>
              <a:off x="4148" y="3275"/>
              <a:ext cx="2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3" name="Line 151"/>
            <p:cNvSpPr>
              <a:spLocks noChangeShapeType="1"/>
            </p:cNvSpPr>
            <p:nvPr/>
          </p:nvSpPr>
          <p:spPr bwMode="auto">
            <a:xfrm flipV="1">
              <a:off x="4148" y="327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4" name="Line 152"/>
            <p:cNvSpPr>
              <a:spLocks noChangeShapeType="1"/>
            </p:cNvSpPr>
            <p:nvPr/>
          </p:nvSpPr>
          <p:spPr bwMode="auto">
            <a:xfrm flipV="1">
              <a:off x="4437" y="327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5" name="Line 153"/>
            <p:cNvSpPr>
              <a:spLocks noChangeShapeType="1"/>
            </p:cNvSpPr>
            <p:nvPr/>
          </p:nvSpPr>
          <p:spPr bwMode="auto">
            <a:xfrm flipV="1">
              <a:off x="4728" y="327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6" name="Line 154"/>
            <p:cNvSpPr>
              <a:spLocks noChangeShapeType="1"/>
            </p:cNvSpPr>
            <p:nvPr/>
          </p:nvSpPr>
          <p:spPr bwMode="auto">
            <a:xfrm flipV="1">
              <a:off x="5015" y="327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7" name="Line 155"/>
            <p:cNvSpPr>
              <a:spLocks noChangeShapeType="1"/>
            </p:cNvSpPr>
            <p:nvPr/>
          </p:nvSpPr>
          <p:spPr bwMode="auto">
            <a:xfrm flipV="1">
              <a:off x="5305" y="327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8" name="Line 156"/>
            <p:cNvSpPr>
              <a:spLocks noChangeShapeType="1"/>
            </p:cNvSpPr>
            <p:nvPr/>
          </p:nvSpPr>
          <p:spPr bwMode="auto">
            <a:xfrm flipV="1">
              <a:off x="5595" y="327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9" name="Line 157"/>
            <p:cNvSpPr>
              <a:spLocks noChangeShapeType="1"/>
            </p:cNvSpPr>
            <p:nvPr/>
          </p:nvSpPr>
          <p:spPr bwMode="auto">
            <a:xfrm flipV="1">
              <a:off x="5885" y="327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0" name="Line 158"/>
            <p:cNvSpPr>
              <a:spLocks noChangeShapeType="1"/>
            </p:cNvSpPr>
            <p:nvPr/>
          </p:nvSpPr>
          <p:spPr bwMode="auto">
            <a:xfrm flipV="1">
              <a:off x="6172" y="327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1" name="Line 159"/>
            <p:cNvSpPr>
              <a:spLocks noChangeShapeType="1"/>
            </p:cNvSpPr>
            <p:nvPr/>
          </p:nvSpPr>
          <p:spPr bwMode="auto">
            <a:xfrm flipV="1">
              <a:off x="6462" y="327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2" name="Line 160"/>
            <p:cNvSpPr>
              <a:spLocks noChangeShapeType="1"/>
            </p:cNvSpPr>
            <p:nvPr/>
          </p:nvSpPr>
          <p:spPr bwMode="auto">
            <a:xfrm>
              <a:off x="4291" y="2122"/>
              <a:ext cx="290" cy="69"/>
            </a:xfrm>
            <a:prstGeom prst="line">
              <a:avLst/>
            </a:prstGeom>
            <a:noFill/>
            <a:ln w="1143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3" name="Line 161"/>
            <p:cNvSpPr>
              <a:spLocks noChangeShapeType="1"/>
            </p:cNvSpPr>
            <p:nvPr/>
          </p:nvSpPr>
          <p:spPr bwMode="auto">
            <a:xfrm>
              <a:off x="4581" y="2191"/>
              <a:ext cx="291" cy="77"/>
            </a:xfrm>
            <a:prstGeom prst="line">
              <a:avLst/>
            </a:prstGeom>
            <a:noFill/>
            <a:ln w="1143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4" name="Line 162"/>
            <p:cNvSpPr>
              <a:spLocks noChangeShapeType="1"/>
            </p:cNvSpPr>
            <p:nvPr/>
          </p:nvSpPr>
          <p:spPr bwMode="auto">
            <a:xfrm>
              <a:off x="4862" y="2268"/>
              <a:ext cx="309" cy="32"/>
            </a:xfrm>
            <a:prstGeom prst="line">
              <a:avLst/>
            </a:prstGeom>
            <a:noFill/>
            <a:ln w="1143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5" name="Line 163"/>
            <p:cNvSpPr>
              <a:spLocks noChangeShapeType="1"/>
            </p:cNvSpPr>
            <p:nvPr/>
          </p:nvSpPr>
          <p:spPr bwMode="auto">
            <a:xfrm>
              <a:off x="5161" y="2300"/>
              <a:ext cx="287" cy="62"/>
            </a:xfrm>
            <a:prstGeom prst="line">
              <a:avLst/>
            </a:prstGeom>
            <a:noFill/>
            <a:ln w="1143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6" name="Line 164"/>
            <p:cNvSpPr>
              <a:spLocks noChangeShapeType="1"/>
            </p:cNvSpPr>
            <p:nvPr/>
          </p:nvSpPr>
          <p:spPr bwMode="auto">
            <a:xfrm>
              <a:off x="5432" y="2356"/>
              <a:ext cx="307" cy="172"/>
            </a:xfrm>
            <a:prstGeom prst="line">
              <a:avLst/>
            </a:prstGeom>
            <a:noFill/>
            <a:ln w="1143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7" name="Line 165"/>
            <p:cNvSpPr>
              <a:spLocks noChangeShapeType="1"/>
            </p:cNvSpPr>
            <p:nvPr/>
          </p:nvSpPr>
          <p:spPr bwMode="auto">
            <a:xfrm>
              <a:off x="5723" y="2520"/>
              <a:ext cx="315" cy="80"/>
            </a:xfrm>
            <a:prstGeom prst="line">
              <a:avLst/>
            </a:prstGeom>
            <a:noFill/>
            <a:ln w="1143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8" name="Line 166"/>
            <p:cNvSpPr>
              <a:spLocks noChangeShapeType="1"/>
            </p:cNvSpPr>
            <p:nvPr/>
          </p:nvSpPr>
          <p:spPr bwMode="auto">
            <a:xfrm>
              <a:off x="6028" y="2586"/>
              <a:ext cx="291" cy="576"/>
            </a:xfrm>
            <a:prstGeom prst="line">
              <a:avLst/>
            </a:prstGeom>
            <a:noFill/>
            <a:ln w="1143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29" name="Line 167"/>
            <p:cNvSpPr>
              <a:spLocks noChangeShapeType="1"/>
            </p:cNvSpPr>
            <p:nvPr/>
          </p:nvSpPr>
          <p:spPr bwMode="auto">
            <a:xfrm>
              <a:off x="4291" y="2003"/>
              <a:ext cx="290" cy="14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30" name="Line 168"/>
            <p:cNvSpPr>
              <a:spLocks noChangeShapeType="1"/>
            </p:cNvSpPr>
            <p:nvPr/>
          </p:nvSpPr>
          <p:spPr bwMode="auto">
            <a:xfrm>
              <a:off x="4581" y="2017"/>
              <a:ext cx="291" cy="12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31" name="Line 169"/>
            <p:cNvSpPr>
              <a:spLocks noChangeShapeType="1"/>
            </p:cNvSpPr>
            <p:nvPr/>
          </p:nvSpPr>
          <p:spPr bwMode="auto">
            <a:xfrm>
              <a:off x="4872" y="2029"/>
              <a:ext cx="299" cy="6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32" name="Line 170"/>
            <p:cNvSpPr>
              <a:spLocks noChangeShapeType="1"/>
            </p:cNvSpPr>
            <p:nvPr/>
          </p:nvSpPr>
          <p:spPr bwMode="auto">
            <a:xfrm>
              <a:off x="5161" y="2035"/>
              <a:ext cx="287" cy="37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33" name="Line 171"/>
            <p:cNvSpPr>
              <a:spLocks noChangeShapeType="1"/>
            </p:cNvSpPr>
            <p:nvPr/>
          </p:nvSpPr>
          <p:spPr bwMode="auto">
            <a:xfrm>
              <a:off x="5443" y="2072"/>
              <a:ext cx="296" cy="14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34" name="Line 172"/>
            <p:cNvSpPr>
              <a:spLocks noChangeShapeType="1"/>
            </p:cNvSpPr>
            <p:nvPr/>
          </p:nvSpPr>
          <p:spPr bwMode="auto">
            <a:xfrm>
              <a:off x="5739" y="2086"/>
              <a:ext cx="289" cy="4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35" name="Line 173"/>
            <p:cNvSpPr>
              <a:spLocks noChangeShapeType="1"/>
            </p:cNvSpPr>
            <p:nvPr/>
          </p:nvSpPr>
          <p:spPr bwMode="auto">
            <a:xfrm flipV="1">
              <a:off x="6018" y="1985"/>
              <a:ext cx="301" cy="105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36" name="Rectangle 174"/>
            <p:cNvSpPr>
              <a:spLocks noChangeArrowheads="1"/>
            </p:cNvSpPr>
            <p:nvPr/>
          </p:nvSpPr>
          <p:spPr bwMode="auto">
            <a:xfrm>
              <a:off x="3960" y="3235"/>
              <a:ext cx="15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-170</a:t>
              </a:r>
              <a:endParaRPr lang="en-US" sz="1200"/>
            </a:p>
          </p:txBody>
        </p:sp>
        <p:sp>
          <p:nvSpPr>
            <p:cNvPr id="7237" name="Rectangle 175"/>
            <p:cNvSpPr>
              <a:spLocks noChangeArrowheads="1"/>
            </p:cNvSpPr>
            <p:nvPr/>
          </p:nvSpPr>
          <p:spPr bwMode="auto">
            <a:xfrm>
              <a:off x="3960" y="3137"/>
              <a:ext cx="15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-160</a:t>
              </a:r>
              <a:endParaRPr lang="en-US" sz="1200"/>
            </a:p>
          </p:txBody>
        </p:sp>
        <p:sp>
          <p:nvSpPr>
            <p:cNvPr id="7238" name="Rectangle 176"/>
            <p:cNvSpPr>
              <a:spLocks noChangeArrowheads="1"/>
            </p:cNvSpPr>
            <p:nvPr/>
          </p:nvSpPr>
          <p:spPr bwMode="auto">
            <a:xfrm>
              <a:off x="3960" y="3036"/>
              <a:ext cx="15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-150</a:t>
              </a:r>
              <a:endParaRPr lang="en-US" sz="1200"/>
            </a:p>
          </p:txBody>
        </p:sp>
        <p:sp>
          <p:nvSpPr>
            <p:cNvPr id="7239" name="Rectangle 177"/>
            <p:cNvSpPr>
              <a:spLocks noChangeArrowheads="1"/>
            </p:cNvSpPr>
            <p:nvPr/>
          </p:nvSpPr>
          <p:spPr bwMode="auto">
            <a:xfrm>
              <a:off x="3960" y="2938"/>
              <a:ext cx="15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-140</a:t>
              </a:r>
              <a:endParaRPr lang="en-US" sz="1200"/>
            </a:p>
          </p:txBody>
        </p:sp>
        <p:sp>
          <p:nvSpPr>
            <p:cNvPr id="7240" name="Rectangle 178"/>
            <p:cNvSpPr>
              <a:spLocks noChangeArrowheads="1"/>
            </p:cNvSpPr>
            <p:nvPr/>
          </p:nvSpPr>
          <p:spPr bwMode="auto">
            <a:xfrm>
              <a:off x="3960" y="2840"/>
              <a:ext cx="15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-130</a:t>
              </a:r>
              <a:endParaRPr lang="en-US" sz="1200"/>
            </a:p>
          </p:txBody>
        </p:sp>
        <p:sp>
          <p:nvSpPr>
            <p:cNvPr id="7241" name="Rectangle 179"/>
            <p:cNvSpPr>
              <a:spLocks noChangeArrowheads="1"/>
            </p:cNvSpPr>
            <p:nvPr/>
          </p:nvSpPr>
          <p:spPr bwMode="auto">
            <a:xfrm>
              <a:off x="3960" y="2742"/>
              <a:ext cx="15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-120</a:t>
              </a:r>
              <a:endParaRPr lang="en-US" sz="1200"/>
            </a:p>
          </p:txBody>
        </p:sp>
        <p:sp>
          <p:nvSpPr>
            <p:cNvPr id="7242" name="Rectangle 180"/>
            <p:cNvSpPr>
              <a:spLocks noChangeArrowheads="1"/>
            </p:cNvSpPr>
            <p:nvPr/>
          </p:nvSpPr>
          <p:spPr bwMode="auto">
            <a:xfrm>
              <a:off x="3960" y="2641"/>
              <a:ext cx="15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-110</a:t>
              </a:r>
              <a:endParaRPr lang="en-US" sz="1200"/>
            </a:p>
          </p:txBody>
        </p:sp>
        <p:sp>
          <p:nvSpPr>
            <p:cNvPr id="7243" name="Rectangle 181"/>
            <p:cNvSpPr>
              <a:spLocks noChangeArrowheads="1"/>
            </p:cNvSpPr>
            <p:nvPr/>
          </p:nvSpPr>
          <p:spPr bwMode="auto">
            <a:xfrm>
              <a:off x="3960" y="2543"/>
              <a:ext cx="15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-100</a:t>
              </a:r>
              <a:endParaRPr lang="en-US" sz="1200"/>
            </a:p>
          </p:txBody>
        </p:sp>
        <p:sp>
          <p:nvSpPr>
            <p:cNvPr id="7244" name="Rectangle 182"/>
            <p:cNvSpPr>
              <a:spLocks noChangeArrowheads="1"/>
            </p:cNvSpPr>
            <p:nvPr/>
          </p:nvSpPr>
          <p:spPr bwMode="auto">
            <a:xfrm>
              <a:off x="3997" y="2445"/>
              <a:ext cx="11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-90</a:t>
              </a:r>
              <a:endParaRPr lang="en-US" sz="1200"/>
            </a:p>
          </p:txBody>
        </p:sp>
        <p:sp>
          <p:nvSpPr>
            <p:cNvPr id="7245" name="Rectangle 183"/>
            <p:cNvSpPr>
              <a:spLocks noChangeArrowheads="1"/>
            </p:cNvSpPr>
            <p:nvPr/>
          </p:nvSpPr>
          <p:spPr bwMode="auto">
            <a:xfrm>
              <a:off x="3997" y="2344"/>
              <a:ext cx="1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-80</a:t>
              </a:r>
              <a:endParaRPr lang="en-US" sz="1200"/>
            </a:p>
          </p:txBody>
        </p:sp>
        <p:sp>
          <p:nvSpPr>
            <p:cNvPr id="7246" name="Rectangle 184"/>
            <p:cNvSpPr>
              <a:spLocks noChangeArrowheads="1"/>
            </p:cNvSpPr>
            <p:nvPr/>
          </p:nvSpPr>
          <p:spPr bwMode="auto">
            <a:xfrm>
              <a:off x="3997" y="2246"/>
              <a:ext cx="1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-70</a:t>
              </a:r>
              <a:endParaRPr lang="en-US" sz="1200"/>
            </a:p>
          </p:txBody>
        </p:sp>
        <p:sp>
          <p:nvSpPr>
            <p:cNvPr id="7247" name="Rectangle 185"/>
            <p:cNvSpPr>
              <a:spLocks noChangeArrowheads="1"/>
            </p:cNvSpPr>
            <p:nvPr/>
          </p:nvSpPr>
          <p:spPr bwMode="auto">
            <a:xfrm>
              <a:off x="3997" y="2148"/>
              <a:ext cx="1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-60</a:t>
              </a:r>
              <a:endParaRPr lang="en-US" sz="1200"/>
            </a:p>
          </p:txBody>
        </p:sp>
        <p:sp>
          <p:nvSpPr>
            <p:cNvPr id="7248" name="Rectangle 186"/>
            <p:cNvSpPr>
              <a:spLocks noChangeArrowheads="1"/>
            </p:cNvSpPr>
            <p:nvPr/>
          </p:nvSpPr>
          <p:spPr bwMode="auto">
            <a:xfrm>
              <a:off x="3997" y="2047"/>
              <a:ext cx="1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-50</a:t>
              </a:r>
              <a:endParaRPr lang="en-US" sz="1200"/>
            </a:p>
          </p:txBody>
        </p:sp>
        <p:sp>
          <p:nvSpPr>
            <p:cNvPr id="7249" name="Rectangle 187"/>
            <p:cNvSpPr>
              <a:spLocks noChangeArrowheads="1"/>
            </p:cNvSpPr>
            <p:nvPr/>
          </p:nvSpPr>
          <p:spPr bwMode="auto">
            <a:xfrm>
              <a:off x="3997" y="1949"/>
              <a:ext cx="11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-40</a:t>
              </a:r>
              <a:endParaRPr lang="en-US" sz="1200"/>
            </a:p>
          </p:txBody>
        </p:sp>
        <p:sp>
          <p:nvSpPr>
            <p:cNvPr id="7250" name="Rectangle 188"/>
            <p:cNvSpPr>
              <a:spLocks noChangeArrowheads="1"/>
            </p:cNvSpPr>
            <p:nvPr/>
          </p:nvSpPr>
          <p:spPr bwMode="auto">
            <a:xfrm>
              <a:off x="3997" y="1851"/>
              <a:ext cx="11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-30</a:t>
              </a:r>
              <a:endParaRPr lang="en-US" sz="1200"/>
            </a:p>
          </p:txBody>
        </p:sp>
        <p:sp>
          <p:nvSpPr>
            <p:cNvPr id="7251" name="Rectangle 189"/>
            <p:cNvSpPr>
              <a:spLocks noChangeArrowheads="1"/>
            </p:cNvSpPr>
            <p:nvPr/>
          </p:nvSpPr>
          <p:spPr bwMode="auto">
            <a:xfrm>
              <a:off x="3997" y="1753"/>
              <a:ext cx="11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-20</a:t>
              </a:r>
              <a:endParaRPr lang="en-US" sz="1200"/>
            </a:p>
          </p:txBody>
        </p:sp>
        <p:sp>
          <p:nvSpPr>
            <p:cNvPr id="7252" name="Rectangle 190"/>
            <p:cNvSpPr>
              <a:spLocks noChangeArrowheads="1"/>
            </p:cNvSpPr>
            <p:nvPr/>
          </p:nvSpPr>
          <p:spPr bwMode="auto">
            <a:xfrm>
              <a:off x="3997" y="1652"/>
              <a:ext cx="1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-10</a:t>
              </a:r>
              <a:endParaRPr lang="en-US" sz="1200"/>
            </a:p>
          </p:txBody>
        </p:sp>
        <p:sp>
          <p:nvSpPr>
            <p:cNvPr id="7253" name="Rectangle 191"/>
            <p:cNvSpPr>
              <a:spLocks noChangeArrowheads="1"/>
            </p:cNvSpPr>
            <p:nvPr/>
          </p:nvSpPr>
          <p:spPr bwMode="auto">
            <a:xfrm>
              <a:off x="4059" y="1554"/>
              <a:ext cx="4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8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7254" name="Rectangle 192"/>
            <p:cNvSpPr>
              <a:spLocks noChangeArrowheads="1"/>
            </p:cNvSpPr>
            <p:nvPr/>
          </p:nvSpPr>
          <p:spPr bwMode="auto">
            <a:xfrm>
              <a:off x="4158" y="3336"/>
              <a:ext cx="21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1200" dirty="0">
                  <a:solidFill>
                    <a:srgbClr val="000000"/>
                  </a:solidFill>
                </a:rPr>
                <a:t>15:05:00</a:t>
              </a:r>
              <a:endParaRPr lang="en-US" sz="1050" dirty="0"/>
            </a:p>
          </p:txBody>
        </p:sp>
        <p:sp>
          <p:nvSpPr>
            <p:cNvPr id="7255" name="Rectangle 193"/>
            <p:cNvSpPr>
              <a:spLocks noChangeArrowheads="1"/>
            </p:cNvSpPr>
            <p:nvPr/>
          </p:nvSpPr>
          <p:spPr bwMode="auto">
            <a:xfrm>
              <a:off x="4449" y="3336"/>
              <a:ext cx="26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700">
                  <a:solidFill>
                    <a:srgbClr val="000000"/>
                  </a:solidFill>
                </a:rPr>
                <a:t>15:32:00</a:t>
              </a:r>
              <a:endParaRPr lang="en-US" sz="700"/>
            </a:p>
          </p:txBody>
        </p:sp>
        <p:sp>
          <p:nvSpPr>
            <p:cNvPr id="7256" name="Rectangle 194"/>
            <p:cNvSpPr>
              <a:spLocks noChangeArrowheads="1"/>
            </p:cNvSpPr>
            <p:nvPr/>
          </p:nvSpPr>
          <p:spPr bwMode="auto">
            <a:xfrm>
              <a:off x="4738" y="3336"/>
              <a:ext cx="2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700" dirty="0">
                  <a:solidFill>
                    <a:srgbClr val="000000"/>
                  </a:solidFill>
                </a:rPr>
                <a:t>15:44:00</a:t>
              </a:r>
              <a:endParaRPr lang="en-US" sz="700" dirty="0"/>
            </a:p>
          </p:txBody>
        </p:sp>
        <p:sp>
          <p:nvSpPr>
            <p:cNvPr id="7257" name="Rectangle 195"/>
            <p:cNvSpPr>
              <a:spLocks noChangeArrowheads="1"/>
            </p:cNvSpPr>
            <p:nvPr/>
          </p:nvSpPr>
          <p:spPr bwMode="auto">
            <a:xfrm>
              <a:off x="5028" y="3336"/>
              <a:ext cx="2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700">
                  <a:solidFill>
                    <a:srgbClr val="000000"/>
                  </a:solidFill>
                </a:rPr>
                <a:t>15:51:00</a:t>
              </a:r>
              <a:endParaRPr lang="en-US" sz="700"/>
            </a:p>
          </p:txBody>
        </p:sp>
        <p:sp>
          <p:nvSpPr>
            <p:cNvPr id="7258" name="Rectangle 196"/>
            <p:cNvSpPr>
              <a:spLocks noChangeArrowheads="1"/>
            </p:cNvSpPr>
            <p:nvPr/>
          </p:nvSpPr>
          <p:spPr bwMode="auto">
            <a:xfrm>
              <a:off x="5315" y="3336"/>
              <a:ext cx="2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700">
                  <a:solidFill>
                    <a:srgbClr val="000000"/>
                  </a:solidFill>
                </a:rPr>
                <a:t>16:05:00</a:t>
              </a:r>
              <a:endParaRPr lang="en-US" sz="700"/>
            </a:p>
          </p:txBody>
        </p:sp>
        <p:sp>
          <p:nvSpPr>
            <p:cNvPr id="7259" name="Rectangle 197"/>
            <p:cNvSpPr>
              <a:spLocks noChangeArrowheads="1"/>
            </p:cNvSpPr>
            <p:nvPr/>
          </p:nvSpPr>
          <p:spPr bwMode="auto">
            <a:xfrm>
              <a:off x="5604" y="3336"/>
              <a:ext cx="2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700">
                  <a:solidFill>
                    <a:srgbClr val="000000"/>
                  </a:solidFill>
                </a:rPr>
                <a:t>16:06:01</a:t>
              </a:r>
              <a:endParaRPr lang="en-US" sz="700"/>
            </a:p>
          </p:txBody>
        </p:sp>
        <p:sp>
          <p:nvSpPr>
            <p:cNvPr id="7260" name="Rectangle 198"/>
            <p:cNvSpPr>
              <a:spLocks noChangeArrowheads="1"/>
            </p:cNvSpPr>
            <p:nvPr/>
          </p:nvSpPr>
          <p:spPr bwMode="auto">
            <a:xfrm>
              <a:off x="5895" y="3336"/>
              <a:ext cx="21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1200" dirty="0">
                  <a:solidFill>
                    <a:srgbClr val="000000"/>
                  </a:solidFill>
                </a:rPr>
                <a:t>16:09:05</a:t>
              </a:r>
              <a:endParaRPr lang="en-US" sz="700" dirty="0"/>
            </a:p>
          </p:txBody>
        </p:sp>
        <p:sp>
          <p:nvSpPr>
            <p:cNvPr id="7261" name="Rectangle 199"/>
            <p:cNvSpPr>
              <a:spLocks noChangeArrowheads="1"/>
            </p:cNvSpPr>
            <p:nvPr/>
          </p:nvSpPr>
          <p:spPr bwMode="auto">
            <a:xfrm>
              <a:off x="6186" y="3336"/>
              <a:ext cx="2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700">
                  <a:solidFill>
                    <a:srgbClr val="000000"/>
                  </a:solidFill>
                </a:rPr>
                <a:t>16:10:38</a:t>
              </a:r>
              <a:endParaRPr lang="en-US" sz="700"/>
            </a:p>
          </p:txBody>
        </p:sp>
        <p:sp>
          <p:nvSpPr>
            <p:cNvPr id="7262" name="Rectangle 200"/>
            <p:cNvSpPr>
              <a:spLocks noChangeArrowheads="1"/>
            </p:cNvSpPr>
            <p:nvPr/>
          </p:nvSpPr>
          <p:spPr bwMode="auto">
            <a:xfrm>
              <a:off x="5161" y="3445"/>
              <a:ext cx="38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2000" dirty="0">
                  <a:solidFill>
                    <a:srgbClr val="000000"/>
                  </a:solidFill>
                </a:rPr>
                <a:t>Time (EDT)</a:t>
              </a:r>
              <a:endParaRPr lang="en-US" sz="2000" dirty="0"/>
            </a:p>
          </p:txBody>
        </p:sp>
        <p:sp>
          <p:nvSpPr>
            <p:cNvPr id="7263" name="Rectangle 201"/>
            <p:cNvSpPr>
              <a:spLocks noChangeArrowheads="1"/>
            </p:cNvSpPr>
            <p:nvPr/>
          </p:nvSpPr>
          <p:spPr bwMode="auto">
            <a:xfrm rot="16200000">
              <a:off x="3443" y="2453"/>
              <a:ext cx="91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sz="2000" dirty="0">
                  <a:solidFill>
                    <a:srgbClr val="000000"/>
                  </a:solidFill>
                </a:rPr>
                <a:t>Relative Phase Angle</a:t>
              </a:r>
              <a:endParaRPr lang="en-US" sz="2000" dirty="0"/>
            </a:p>
          </p:txBody>
        </p:sp>
        <p:sp>
          <p:nvSpPr>
            <p:cNvPr id="7264" name="Rectangle 202"/>
            <p:cNvSpPr>
              <a:spLocks noChangeArrowheads="1"/>
            </p:cNvSpPr>
            <p:nvPr/>
          </p:nvSpPr>
          <p:spPr bwMode="auto">
            <a:xfrm>
              <a:off x="4255" y="3025"/>
              <a:ext cx="1580" cy="123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265" name="Line 203"/>
            <p:cNvSpPr>
              <a:spLocks noChangeShapeType="1"/>
            </p:cNvSpPr>
            <p:nvPr/>
          </p:nvSpPr>
          <p:spPr bwMode="auto">
            <a:xfrm>
              <a:off x="4279" y="3078"/>
              <a:ext cx="136" cy="1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66" name="Rectangle 204"/>
            <p:cNvSpPr>
              <a:spLocks noChangeArrowheads="1"/>
            </p:cNvSpPr>
            <p:nvPr/>
          </p:nvSpPr>
          <p:spPr bwMode="auto">
            <a:xfrm>
              <a:off x="4441" y="3030"/>
              <a:ext cx="46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>
                  <a:solidFill>
                    <a:srgbClr val="000000"/>
                  </a:solidFill>
                </a:rPr>
                <a:t>Cleveland</a:t>
              </a:r>
              <a:endParaRPr lang="en-US" sz="1200"/>
            </a:p>
          </p:txBody>
        </p:sp>
        <p:sp>
          <p:nvSpPr>
            <p:cNvPr id="7267" name="Line 205"/>
            <p:cNvSpPr>
              <a:spLocks noChangeShapeType="1"/>
            </p:cNvSpPr>
            <p:nvPr/>
          </p:nvSpPr>
          <p:spPr bwMode="auto">
            <a:xfrm>
              <a:off x="4991" y="3078"/>
              <a:ext cx="135" cy="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68" name="Rectangle 206"/>
            <p:cNvSpPr>
              <a:spLocks noChangeArrowheads="1"/>
            </p:cNvSpPr>
            <p:nvPr/>
          </p:nvSpPr>
          <p:spPr bwMode="auto">
            <a:xfrm>
              <a:off x="5153" y="3030"/>
              <a:ext cx="7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757238" eaLnBrk="1" hangingPunct="1"/>
              <a:r>
                <a:rPr lang="en-US" dirty="0">
                  <a:solidFill>
                    <a:srgbClr val="000000"/>
                  </a:solidFill>
                </a:rPr>
                <a:t>West Michigan</a:t>
              </a:r>
              <a:endParaRPr lang="en-US" sz="1200" dirty="0"/>
            </a:p>
          </p:txBody>
        </p:sp>
        <p:sp>
          <p:nvSpPr>
            <p:cNvPr id="7269" name="Line 207"/>
            <p:cNvSpPr>
              <a:spLocks noChangeShapeType="1"/>
            </p:cNvSpPr>
            <p:nvPr/>
          </p:nvSpPr>
          <p:spPr bwMode="auto">
            <a:xfrm>
              <a:off x="4294" y="1844"/>
              <a:ext cx="1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70" name="Rectangle 208"/>
            <p:cNvSpPr>
              <a:spLocks noChangeArrowheads="1"/>
            </p:cNvSpPr>
            <p:nvPr/>
          </p:nvSpPr>
          <p:spPr bwMode="auto">
            <a:xfrm>
              <a:off x="4492" y="1800"/>
              <a:ext cx="63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271" name="Rectangle 209"/>
            <p:cNvSpPr>
              <a:spLocks noChangeArrowheads="1"/>
            </p:cNvSpPr>
            <p:nvPr/>
          </p:nvSpPr>
          <p:spPr bwMode="auto">
            <a:xfrm>
              <a:off x="4507" y="1789"/>
              <a:ext cx="111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757238" eaLnBrk="1" hangingPunct="1"/>
              <a:r>
                <a:rPr lang="en-US" dirty="0">
                  <a:solidFill>
                    <a:srgbClr val="000000"/>
                  </a:solidFill>
                </a:rPr>
                <a:t>Normal Phase Angle is approx. -25º</a:t>
              </a:r>
              <a:endParaRPr lang="en-US" dirty="0"/>
            </a:p>
          </p:txBody>
        </p:sp>
        <p:grpSp>
          <p:nvGrpSpPr>
            <p:cNvPr id="7272" name="Group 210"/>
            <p:cNvGrpSpPr>
              <a:grpSpLocks/>
            </p:cNvGrpSpPr>
            <p:nvPr/>
          </p:nvGrpSpPr>
          <p:grpSpPr bwMode="auto">
            <a:xfrm>
              <a:off x="6324" y="1926"/>
              <a:ext cx="613" cy="1377"/>
              <a:chOff x="4677" y="1052"/>
              <a:chExt cx="973" cy="2060"/>
            </a:xfrm>
          </p:grpSpPr>
          <p:sp>
            <p:nvSpPr>
              <p:cNvPr id="7274" name="Text Box 211"/>
              <p:cNvSpPr txBox="1">
                <a:spLocks noChangeArrowheads="1"/>
              </p:cNvSpPr>
              <p:nvPr/>
            </p:nvSpPr>
            <p:spPr bwMode="auto">
              <a:xfrm>
                <a:off x="4677" y="1535"/>
                <a:ext cx="973" cy="112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75749" tIns="37874" rIns="75749" bIns="37874"/>
              <a:lstStyle>
                <a:lvl1pPr defTabSz="757238">
                  <a:defRPr sz="2400" b="1">
                    <a:solidFill>
                      <a:srgbClr val="0A3B6C"/>
                    </a:solidFill>
                    <a:latin typeface="Arial" charset="0"/>
                  </a:defRPr>
                </a:lvl1pPr>
                <a:lvl2pPr marL="742950" indent="-285750" defTabSz="757238">
                  <a:defRPr sz="2400" b="1">
                    <a:solidFill>
                      <a:srgbClr val="0A3B6C"/>
                    </a:solidFill>
                    <a:latin typeface="Arial" charset="0"/>
                  </a:defRPr>
                </a:lvl2pPr>
                <a:lvl3pPr marL="1143000" indent="-228600" defTabSz="757238">
                  <a:defRPr sz="2400" b="1">
                    <a:solidFill>
                      <a:srgbClr val="0A3B6C"/>
                    </a:solidFill>
                    <a:latin typeface="Arial" charset="0"/>
                  </a:defRPr>
                </a:lvl3pPr>
                <a:lvl4pPr marL="1600200" indent="-228600" defTabSz="757238">
                  <a:defRPr sz="2400" b="1">
                    <a:solidFill>
                      <a:srgbClr val="0A3B6C"/>
                    </a:solidFill>
                    <a:latin typeface="Arial" charset="0"/>
                  </a:defRPr>
                </a:lvl4pPr>
                <a:lvl5pPr marL="2057400" indent="-228600" defTabSz="757238">
                  <a:defRPr sz="2400" b="1">
                    <a:solidFill>
                      <a:srgbClr val="0A3B6C"/>
                    </a:solidFill>
                    <a:latin typeface="Arial" charset="0"/>
                  </a:defRPr>
                </a:lvl5pPr>
                <a:lvl6pPr marL="2514600" indent="-228600" algn="ctr" defTabSz="7572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charset="0"/>
                  </a:defRPr>
                </a:lvl6pPr>
                <a:lvl7pPr marL="2971800" indent="-228600" algn="ctr" defTabSz="7572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charset="0"/>
                  </a:defRPr>
                </a:lvl7pPr>
                <a:lvl8pPr marL="3429000" indent="-228600" algn="ctr" defTabSz="7572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charset="0"/>
                  </a:defRPr>
                </a:lvl8pPr>
                <a:lvl9pPr marL="3886200" indent="-228600" algn="ctr" defTabSz="7572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Angulos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de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Fase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Divergieron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Antes del </a:t>
                </a:r>
              </a:p>
              <a:p>
                <a:pPr eaLnBrk="1" hangingPunct="1"/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Incidente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.</a:t>
                </a:r>
              </a:p>
              <a:p>
                <a:pPr eaLnBrk="1" hangingPunct="1"/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Tiempo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más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que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suficiente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para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toma</a:t>
                </a:r>
                <a:r>
                  <a:rPr lang="en-US" sz="1400" i="1" dirty="0">
                    <a:solidFill>
                      <a:schemeClr val="bg1"/>
                    </a:solidFill>
                    <a:latin typeface="Arial Black" pitchFamily="34" charset="0"/>
                  </a:rPr>
                  <a:t> de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Arial Black" pitchFamily="34" charset="0"/>
                  </a:rPr>
                  <a:t>decisiones</a:t>
                </a:r>
                <a:endParaRPr lang="en-US" sz="1400" i="1" dirty="0">
                  <a:solidFill>
                    <a:schemeClr val="bg1"/>
                  </a:solidFill>
                  <a:latin typeface="Arial Black" pitchFamily="34" charset="0"/>
                </a:endParaRPr>
              </a:p>
              <a:p>
                <a:pPr eaLnBrk="1" hangingPunct="1"/>
                <a:endParaRPr lang="en-US" sz="700" i="1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275" name="AutoShape 212"/>
              <p:cNvSpPr>
                <a:spLocks noChangeArrowheads="1"/>
              </p:cNvSpPr>
              <p:nvPr/>
            </p:nvSpPr>
            <p:spPr bwMode="auto">
              <a:xfrm>
                <a:off x="4921" y="1052"/>
                <a:ext cx="485" cy="427"/>
              </a:xfrm>
              <a:prstGeom prst="upArrow">
                <a:avLst>
                  <a:gd name="adj1" fmla="val 39796"/>
                  <a:gd name="adj2" fmla="val 57847"/>
                </a:avLst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276" name="AutoShape 213"/>
              <p:cNvSpPr>
                <a:spLocks noChangeArrowheads="1"/>
              </p:cNvSpPr>
              <p:nvPr/>
            </p:nvSpPr>
            <p:spPr bwMode="auto">
              <a:xfrm flipV="1">
                <a:off x="4921" y="2685"/>
                <a:ext cx="485" cy="427"/>
              </a:xfrm>
              <a:prstGeom prst="upArrow">
                <a:avLst>
                  <a:gd name="adj1" fmla="val 39796"/>
                  <a:gd name="adj2" fmla="val 57847"/>
                </a:avLst>
              </a:prstGeom>
              <a:solidFill>
                <a:srgbClr val="00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7273" name="Text Box 214"/>
            <p:cNvSpPr txBox="1">
              <a:spLocks noChangeArrowheads="1"/>
            </p:cNvSpPr>
            <p:nvPr/>
          </p:nvSpPr>
          <p:spPr bwMode="auto">
            <a:xfrm>
              <a:off x="4713" y="1527"/>
              <a:ext cx="1802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749" tIns="37874" rIns="75749" bIns="37874">
              <a:spAutoFit/>
            </a:bodyPr>
            <a:lstStyle>
              <a:lvl1pPr defTabSz="757238">
                <a:defRPr sz="2400" b="1">
                  <a:solidFill>
                    <a:srgbClr val="0A3B6C"/>
                  </a:solidFill>
                  <a:latin typeface="Arial" charset="0"/>
                </a:defRPr>
              </a:lvl1pPr>
              <a:lvl2pPr marL="742950" indent="-285750" defTabSz="757238">
                <a:defRPr sz="2400" b="1">
                  <a:solidFill>
                    <a:srgbClr val="0A3B6C"/>
                  </a:solidFill>
                  <a:latin typeface="Arial" charset="0"/>
                </a:defRPr>
              </a:lvl2pPr>
              <a:lvl3pPr marL="1143000" indent="-228600" defTabSz="757238">
                <a:defRPr sz="2400" b="1">
                  <a:solidFill>
                    <a:srgbClr val="0A3B6C"/>
                  </a:solidFill>
                  <a:latin typeface="Arial" charset="0"/>
                </a:defRPr>
              </a:lvl3pPr>
              <a:lvl4pPr marL="1600200" indent="-228600" defTabSz="757238">
                <a:defRPr sz="2400" b="1">
                  <a:solidFill>
                    <a:srgbClr val="0A3B6C"/>
                  </a:solidFill>
                  <a:latin typeface="Arial" charset="0"/>
                </a:defRPr>
              </a:lvl4pPr>
              <a:lvl5pPr marL="2057400" indent="-228600" defTabSz="757238">
                <a:defRPr sz="2400" b="1">
                  <a:solidFill>
                    <a:srgbClr val="0A3B6C"/>
                  </a:solidFill>
                  <a:latin typeface="Arial" charset="0"/>
                </a:defRPr>
              </a:lvl5pPr>
              <a:lvl6pPr marL="2514600" indent="-228600" algn="ctr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charset="0"/>
                </a:defRPr>
              </a:lvl6pPr>
              <a:lvl7pPr marL="2971800" indent="-228600" algn="ctr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charset="0"/>
                </a:defRPr>
              </a:lvl7pPr>
              <a:lvl8pPr marL="3429000" indent="-228600" algn="ctr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charset="0"/>
                </a:defRPr>
              </a:lvl8pPr>
              <a:lvl9pPr marL="3886200" indent="-228600" algn="ctr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500">
                  <a:solidFill>
                    <a:srgbClr val="000066"/>
                  </a:solidFill>
                  <a:latin typeface="Tahoma" pitchFamily="34" charset="0"/>
                </a:rPr>
                <a:t>August 14, 2003 Blackout</a:t>
              </a:r>
            </a:p>
          </p:txBody>
        </p:sp>
      </p:grpSp>
      <p:sp>
        <p:nvSpPr>
          <p:cNvPr id="110" name="Right Arrow 109"/>
          <p:cNvSpPr/>
          <p:nvPr/>
        </p:nvSpPr>
        <p:spPr bwMode="auto">
          <a:xfrm rot="18282626" flipH="1">
            <a:off x="6250059" y="4839332"/>
            <a:ext cx="1221267" cy="442589"/>
          </a:xfrm>
          <a:prstGeom prst="rightArrow">
            <a:avLst/>
          </a:prstGeom>
          <a:solidFill>
            <a:srgbClr val="FF33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rgbClr val="0A3B6C"/>
              </a:solidFill>
              <a:effectLst/>
              <a:latin typeface="Arial" charset="0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auto">
          <a:xfrm>
            <a:off x="949795" y="5919630"/>
            <a:ext cx="6264275" cy="261610"/>
          </a:xfrm>
          <a:prstGeom prst="rect">
            <a:avLst/>
          </a:prstGeom>
          <a:solidFill>
            <a:schemeClr val="bg1"/>
          </a:solidFill>
          <a:ln w="12700" cap="rnd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http://energy.gov/sites/prod/files/oeprod/DocumentsandMedia/BlackoutFinal-Web.pdf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8940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10" grpId="0" animBg="1"/>
    </p:bldLst>
  </p:timing>
</p:sld>
</file>

<file path=ppt/theme/theme1.xml><?xml version="1.0" encoding="utf-8"?>
<a:theme xmlns:a="http://schemas.openxmlformats.org/drawingml/2006/main" name="Tema Colombia Inteligente V1.1">
  <a:themeElements>
    <a:clrScheme name="Texto Color CI">
      <a:dk1>
        <a:srgbClr val="004768"/>
      </a:dk1>
      <a:lt1>
        <a:sysClr val="window" lastClr="FFFFFF"/>
      </a:lt1>
      <a:dk2>
        <a:srgbClr val="96989B"/>
      </a:dk2>
      <a:lt2>
        <a:srgbClr val="CEDBE6"/>
      </a:lt2>
      <a:accent1>
        <a:srgbClr val="0BB1FF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olombia Inteligente V1.1" id="{8CD8E7AF-524D-470D-8578-099AA9B66A94}" vid="{0777CC3B-0461-4839-8F05-8EC86C5C5440}"/>
    </a:ext>
  </a:extLst>
</a:theme>
</file>

<file path=ppt/theme/theme2.xml><?xml version="1.0" encoding="utf-8"?>
<a:theme xmlns:a="http://schemas.openxmlformats.org/drawingml/2006/main" name="KEMA PowerPoint Template 2005">
  <a:themeElements>
    <a:clrScheme name="KEMA PowerPoint Template 2005 1">
      <a:dk1>
        <a:srgbClr val="0A3B6C"/>
      </a:dk1>
      <a:lt1>
        <a:srgbClr val="FFFFFF"/>
      </a:lt1>
      <a:dk2>
        <a:srgbClr val="003366"/>
      </a:dk2>
      <a:lt2>
        <a:srgbClr val="34689C"/>
      </a:lt2>
      <a:accent1>
        <a:srgbClr val="D0DDE7"/>
      </a:accent1>
      <a:accent2>
        <a:srgbClr val="99CCFF"/>
      </a:accent2>
      <a:accent3>
        <a:srgbClr val="FFFFFF"/>
      </a:accent3>
      <a:accent4>
        <a:srgbClr val="07315B"/>
      </a:accent4>
      <a:accent5>
        <a:srgbClr val="E4EBF1"/>
      </a:accent5>
      <a:accent6>
        <a:srgbClr val="8AB9E7"/>
      </a:accent6>
      <a:hlink>
        <a:srgbClr val="1574D3"/>
      </a:hlink>
      <a:folHlink>
        <a:srgbClr val="00A2DC"/>
      </a:folHlink>
    </a:clrScheme>
    <a:fontScheme name="KEMA PowerPoint Template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B2B2B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A3B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B2B2B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A3B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EMA PowerPoint Template 2005 1">
        <a:dk1>
          <a:srgbClr val="0A3B6C"/>
        </a:dk1>
        <a:lt1>
          <a:srgbClr val="FFFFFF"/>
        </a:lt1>
        <a:dk2>
          <a:srgbClr val="003366"/>
        </a:dk2>
        <a:lt2>
          <a:srgbClr val="34689C"/>
        </a:lt2>
        <a:accent1>
          <a:srgbClr val="D0DDE7"/>
        </a:accent1>
        <a:accent2>
          <a:srgbClr val="99CCFF"/>
        </a:accent2>
        <a:accent3>
          <a:srgbClr val="FFFFFF"/>
        </a:accent3>
        <a:accent4>
          <a:srgbClr val="07315B"/>
        </a:accent4>
        <a:accent5>
          <a:srgbClr val="E4EBF1"/>
        </a:accent5>
        <a:accent6>
          <a:srgbClr val="8AB9E7"/>
        </a:accent6>
        <a:hlink>
          <a:srgbClr val="1574D3"/>
        </a:hlink>
        <a:folHlink>
          <a:srgbClr val="00A2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Colombia Inteligente V1.1</Template>
  <TotalTime>1105</TotalTime>
  <Words>1005</Words>
  <Application>Microsoft Office PowerPoint</Application>
  <PresentationFormat>Presentación en pantalla (4:3)</PresentationFormat>
  <Paragraphs>215</Paragraphs>
  <Slides>29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ProseAntique</vt:lpstr>
      <vt:lpstr>Symbol</vt:lpstr>
      <vt:lpstr>Tahoma</vt:lpstr>
      <vt:lpstr>Times New Roman</vt:lpstr>
      <vt:lpstr>Wingdings</vt:lpstr>
      <vt:lpstr>Tema Colombia Inteligente V1.1</vt:lpstr>
      <vt:lpstr>KEMA PowerPoint Template 2005</vt:lpstr>
      <vt:lpstr>Imagen</vt:lpstr>
      <vt:lpstr>Automatización y control de sistemas de distribución</vt:lpstr>
      <vt:lpstr>Modulo 1:  Introducción</vt:lpstr>
      <vt:lpstr>   </vt:lpstr>
      <vt:lpstr>Cambios…</vt:lpstr>
      <vt:lpstr>Conclusión (Tomado del articulo Del Gran Petroleo al Gran Alga)</vt:lpstr>
      <vt:lpstr>Visión de Futuro</vt:lpstr>
      <vt:lpstr>Escenario Sector Eléctrico Convencional</vt:lpstr>
      <vt:lpstr>Nuevo Escenario</vt:lpstr>
      <vt:lpstr>El blackout del 2003</vt:lpstr>
      <vt:lpstr>Eficiencia</vt:lpstr>
      <vt:lpstr>La infraestructura eléctrica en USA envejece rápidamente por lo que requiere de remplazos y más mantenimiento</vt:lpstr>
      <vt:lpstr>No todas las redes eléctricas en USA han seguido los avances tecnológicos</vt:lpstr>
      <vt:lpstr>Confiabilidad</vt:lpstr>
      <vt:lpstr>Causas de Fallas</vt:lpstr>
      <vt:lpstr>Estudio de Casos</vt:lpstr>
      <vt:lpstr>Fallas por frecuencia de Interrupción (ejemplo)</vt:lpstr>
      <vt:lpstr>Aspectos Regulatorios que Impactan la Operación</vt:lpstr>
      <vt:lpstr>Aspectos Regulatorios que impactan la Operación</vt:lpstr>
      <vt:lpstr>Aspectos Regulatorios que impactan la Operación</vt:lpstr>
      <vt:lpstr>Automatización de la Red de Media Tensión</vt:lpstr>
      <vt:lpstr>Beneficios de la Automatización </vt:lpstr>
      <vt:lpstr>Beneficios de la Automatización</vt:lpstr>
      <vt:lpstr>Estructura Res 080/99</vt:lpstr>
      <vt:lpstr>Operadores de Red</vt:lpstr>
      <vt:lpstr>Operadores de Red</vt:lpstr>
      <vt:lpstr>Operadores de red</vt:lpstr>
      <vt:lpstr>Telecomunicaciones</vt:lpstr>
      <vt:lpstr>Material del Curso Seminario Smart Grids Universidad Nacional de Colombia – Colombia Inteligente  Jorge Quiroz, PhD - General Electric  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smtg</dc:creator>
  <cp:lastModifiedBy>LAURA RICO COGOLLO</cp:lastModifiedBy>
  <cp:revision>43</cp:revision>
  <dcterms:created xsi:type="dcterms:W3CDTF">2013-09-23T19:37:50Z</dcterms:created>
  <dcterms:modified xsi:type="dcterms:W3CDTF">2016-07-19T16:24:30Z</dcterms:modified>
</cp:coreProperties>
</file>