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77" r:id="rId3"/>
    <p:sldId id="381" r:id="rId4"/>
    <p:sldId id="382" r:id="rId5"/>
    <p:sldId id="386" r:id="rId6"/>
    <p:sldId id="384" r:id="rId7"/>
    <p:sldId id="385" r:id="rId8"/>
    <p:sldId id="387" r:id="rId9"/>
    <p:sldId id="388" r:id="rId10"/>
    <p:sldId id="389" r:id="rId11"/>
    <p:sldId id="390" r:id="rId12"/>
    <p:sldId id="391" r:id="rId13"/>
    <p:sldId id="392" r:id="rId14"/>
    <p:sldId id="334" r:id="rId15"/>
    <p:sldId id="335" r:id="rId16"/>
    <p:sldId id="336" r:id="rId1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83" autoAdjust="0"/>
  </p:normalViewPr>
  <p:slideViewPr>
    <p:cSldViewPr>
      <p:cViewPr>
        <p:scale>
          <a:sx n="70" d="100"/>
          <a:sy n="70" d="100"/>
        </p:scale>
        <p:origin x="-1320" y="-4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659296-5C0D-4D74-8A64-611A5ACBC50B}" type="datetimeFigureOut">
              <a:rPr lang="es-CO" smtClean="0"/>
              <a:t>21/01/2016</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1A94F-5428-4F17-B73A-023259617FED}" type="slidenum">
              <a:rPr lang="es-CO" smtClean="0"/>
              <a:t>‹Nº›</a:t>
            </a:fld>
            <a:endParaRPr lang="es-CO"/>
          </a:p>
        </p:txBody>
      </p:sp>
    </p:spTree>
    <p:extLst>
      <p:ext uri="{BB962C8B-B14F-4D97-AF65-F5344CB8AC3E}">
        <p14:creationId xmlns:p14="http://schemas.microsoft.com/office/powerpoint/2010/main" val="3357987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E650472A-BE49-4D90-804D-B432432F638D}" type="datetimeFigureOut">
              <a:rPr lang="es-CO" smtClean="0"/>
              <a:t>21/01/2016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25806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650472A-BE49-4D90-804D-B432432F638D}" type="datetimeFigureOut">
              <a:rPr lang="es-CO" smtClean="0"/>
              <a:t>21/01/2016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38095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650472A-BE49-4D90-804D-B432432F638D}" type="datetimeFigureOut">
              <a:rPr lang="es-CO" smtClean="0"/>
              <a:t>21/01/2016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421640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650472A-BE49-4D90-804D-B432432F638D}" type="datetimeFigureOut">
              <a:rPr lang="es-CO" smtClean="0"/>
              <a:t>21/01/2016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48484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650472A-BE49-4D90-804D-B432432F638D}" type="datetimeFigureOut">
              <a:rPr lang="es-CO" smtClean="0"/>
              <a:t>21/01/2016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276057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650472A-BE49-4D90-804D-B432432F638D}" type="datetimeFigureOut">
              <a:rPr lang="es-CO" smtClean="0"/>
              <a:t>21/01/2016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181174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E650472A-BE49-4D90-804D-B432432F638D}" type="datetimeFigureOut">
              <a:rPr lang="es-CO" smtClean="0"/>
              <a:t>21/01/2016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1664139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E650472A-BE49-4D90-804D-B432432F638D}" type="datetimeFigureOut">
              <a:rPr lang="es-CO" smtClean="0"/>
              <a:t>21/01/2016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62890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650472A-BE49-4D90-804D-B432432F638D}" type="datetimeFigureOut">
              <a:rPr lang="es-CO" smtClean="0"/>
              <a:t>21/01/2016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116181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650472A-BE49-4D90-804D-B432432F638D}" type="datetimeFigureOut">
              <a:rPr lang="es-CO" smtClean="0"/>
              <a:t>21/01/2016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200275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650472A-BE49-4D90-804D-B432432F638D}" type="datetimeFigureOut">
              <a:rPr lang="es-CO" smtClean="0"/>
              <a:t>21/01/2016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388874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0472A-BE49-4D90-804D-B432432F638D}" type="datetimeFigureOut">
              <a:rPr lang="es-CO" smtClean="0"/>
              <a:t>21/01/2016</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C775F-7FF8-4B08-9266-6F196BF31AC1}" type="slidenum">
              <a:rPr lang="es-CO" smtClean="0"/>
              <a:t>‹Nº›</a:t>
            </a:fld>
            <a:endParaRPr lang="es-CO"/>
          </a:p>
        </p:txBody>
      </p:sp>
    </p:spTree>
    <p:extLst>
      <p:ext uri="{BB962C8B-B14F-4D97-AF65-F5344CB8AC3E}">
        <p14:creationId xmlns:p14="http://schemas.microsoft.com/office/powerpoint/2010/main" val="159737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652" y="1772816"/>
            <a:ext cx="8712968" cy="4647426"/>
          </a:xfrm>
          <a:prstGeom prst="rect">
            <a:avLst/>
          </a:prstGeom>
          <a:noFill/>
        </p:spPr>
        <p:txBody>
          <a:bodyPr wrap="square" rtlCol="0">
            <a:spAutoFit/>
          </a:bodyPr>
          <a:lstStyle/>
          <a:p>
            <a:pPr algn="ctr"/>
            <a:r>
              <a:rPr lang="es-CO" sz="3200" dirty="0" smtClean="0"/>
              <a:t>UNIVERSIDAD INDUSTRIAL DE SANTANDER</a:t>
            </a:r>
          </a:p>
          <a:p>
            <a:pPr algn="ctr"/>
            <a:r>
              <a:rPr lang="es-CO" sz="2400" dirty="0" smtClean="0"/>
              <a:t>ESCUELA DE INGENIERIAS ELECTRICA ELECTRONICA Y TELECOMUNICACIONES</a:t>
            </a:r>
          </a:p>
          <a:p>
            <a:pPr algn="ctr"/>
            <a:endParaRPr lang="es-CO" dirty="0"/>
          </a:p>
          <a:p>
            <a:pPr algn="ctr"/>
            <a:r>
              <a:rPr lang="es-CO" sz="2200" dirty="0" smtClean="0"/>
              <a:t>ESPECIALIZACION EN SISTEMAS DE DISTRIBUCION DE ENERGIA ELECTRICA</a:t>
            </a:r>
          </a:p>
          <a:p>
            <a:pPr algn="ctr"/>
            <a:endParaRPr lang="es-CO" sz="2200" dirty="0"/>
          </a:p>
          <a:p>
            <a:pPr algn="ctr"/>
            <a:r>
              <a:rPr lang="es-CO" sz="2200" dirty="0" smtClean="0"/>
              <a:t>REMUNERACIÓN Y TARIFICACIÓN</a:t>
            </a:r>
            <a:endParaRPr lang="es-CO" sz="2200" dirty="0"/>
          </a:p>
          <a:p>
            <a:pPr algn="ctr"/>
            <a:endParaRPr lang="es-CO" sz="2200" dirty="0" smtClean="0"/>
          </a:p>
          <a:p>
            <a:pPr algn="ctr"/>
            <a:r>
              <a:rPr lang="es-CO" sz="2200" dirty="0" smtClean="0"/>
              <a:t>Profesor: Ing. Hernando González Macías</a:t>
            </a:r>
            <a:endParaRPr lang="es-CO" sz="2200" dirty="0"/>
          </a:p>
          <a:p>
            <a:pPr algn="ctr"/>
            <a:endParaRPr lang="es-CO" sz="2200" dirty="0" smtClean="0"/>
          </a:p>
          <a:p>
            <a:pPr algn="ctr"/>
            <a:r>
              <a:rPr lang="es-CO" sz="2200" dirty="0" smtClean="0"/>
              <a:t>Bucaramanga año 2015</a:t>
            </a:r>
          </a:p>
          <a:p>
            <a:pPr algn="ctr"/>
            <a:endParaRPr lang="es-CO" sz="2200" dirty="0" smtClean="0"/>
          </a:p>
          <a:p>
            <a:pPr algn="ctr"/>
            <a:endParaRPr lang="es-CO" sz="2200" dirty="0"/>
          </a:p>
        </p:txBody>
      </p:sp>
    </p:spTree>
    <p:extLst>
      <p:ext uri="{BB962C8B-B14F-4D97-AF65-F5344CB8AC3E}">
        <p14:creationId xmlns:p14="http://schemas.microsoft.com/office/powerpoint/2010/main" val="4097180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917712"/>
                <a:ext cx="7992888" cy="5175584"/>
              </a:xfrm>
              <a:prstGeom prst="rect">
                <a:avLst/>
              </a:prstGeom>
              <a:noFill/>
              <a:ln>
                <a:noFill/>
              </a:ln>
            </p:spPr>
            <p:txBody>
              <a:bodyPr wrap="square" rtlCol="0">
                <a:spAutoFit/>
              </a:bodyPr>
              <a:lstStyle/>
              <a:p>
                <a:r>
                  <a:rPr lang="es-CO" dirty="0" smtClean="0">
                    <a:solidFill>
                      <a:srgbClr val="FF0000"/>
                    </a:solidFill>
                  </a:rPr>
                  <a:t>8.3.6.2  Pérdidas de energía en el nivel de tensión 1</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𝑃𝐸</m:t>
                          </m:r>
                        </m:e>
                        <m:sub>
                          <m:r>
                            <a:rPr lang="es-CO" b="0" i="1" smtClean="0">
                              <a:latin typeface="Cambria Math"/>
                            </a:rPr>
                            <m:t>𝑗</m:t>
                          </m:r>
                          <m:r>
                            <a:rPr lang="es-CO" b="0" i="1" smtClean="0">
                              <a:latin typeface="Cambria Math"/>
                            </a:rPr>
                            <m:t>,1,</m:t>
                          </m:r>
                          <m:r>
                            <a:rPr lang="es-CO" b="0" i="1" smtClean="0">
                              <a:latin typeface="Cambria Math"/>
                            </a:rPr>
                            <m:t>𝑠</m:t>
                          </m:r>
                        </m:sub>
                      </m:sSub>
                      <m:r>
                        <a:rPr lang="es-CO" b="0" i="1" smtClean="0">
                          <a:latin typeface="Cambria Math"/>
                        </a:rPr>
                        <m:t>=</m:t>
                      </m:r>
                      <m:nary>
                        <m:naryPr>
                          <m:chr m:val="∑"/>
                          <m:ctrlPr>
                            <a:rPr lang="es-CO" b="0" i="1" smtClean="0">
                              <a:latin typeface="Cambria Math"/>
                            </a:rPr>
                          </m:ctrlPr>
                        </m:naryPr>
                        <m:sub>
                          <m:r>
                            <m:rPr>
                              <m:brk m:alnAt="23"/>
                            </m:rPr>
                            <a:rPr lang="es-CO" b="0" i="1" smtClean="0">
                              <a:latin typeface="Cambria Math"/>
                            </a:rPr>
                            <m:t>𝑚</m:t>
                          </m:r>
                          <m:r>
                            <a:rPr lang="es-CO" b="0" i="1" smtClean="0">
                              <a:latin typeface="Cambria Math"/>
                            </a:rPr>
                            <m:t>−3</m:t>
                          </m:r>
                        </m:sub>
                        <m:sup>
                          <m:r>
                            <a:rPr lang="es-CO" b="0" i="1" smtClean="0">
                              <a:latin typeface="Cambria Math"/>
                            </a:rPr>
                            <m:t>𝑚</m:t>
                          </m:r>
                          <m:r>
                            <a:rPr lang="es-CO" b="0" i="1" smtClean="0">
                              <a:latin typeface="Cambria Math"/>
                            </a:rPr>
                            <m:t>−14</m:t>
                          </m:r>
                        </m:sup>
                        <m:e>
                          <m:d>
                            <m:dPr>
                              <m:ctrlPr>
                                <a:rPr lang="es-CO" b="0" i="1" smtClean="0">
                                  <a:latin typeface="Cambria Math"/>
                                </a:rPr>
                              </m:ctrlPr>
                            </m:dPr>
                            <m:e>
                              <m:sSub>
                                <m:sSubPr>
                                  <m:ctrlPr>
                                    <a:rPr lang="es-CO" b="0" i="1" smtClean="0">
                                      <a:latin typeface="Cambria Math"/>
                                    </a:rPr>
                                  </m:ctrlPr>
                                </m:sSubPr>
                                <m:e>
                                  <m:r>
                                    <a:rPr lang="es-CO" b="0" i="1" smtClean="0">
                                      <a:latin typeface="Cambria Math"/>
                                    </a:rPr>
                                    <m:t>𝐸𝑒</m:t>
                                  </m:r>
                                </m:e>
                                <m:sub>
                                  <m:r>
                                    <a:rPr lang="es-CO" b="0" i="1" smtClean="0">
                                      <a:latin typeface="Cambria Math"/>
                                    </a:rPr>
                                    <m:t>𝑗</m:t>
                                  </m:r>
                                  <m:r>
                                    <a:rPr lang="es-CO" b="0" i="1" smtClean="0">
                                      <a:latin typeface="Cambria Math"/>
                                    </a:rPr>
                                    <m:t>,1,</m:t>
                                  </m:r>
                                  <m:r>
                                    <a:rPr lang="es-CO" b="0" i="1" smtClean="0">
                                      <a:latin typeface="Cambria Math"/>
                                    </a:rPr>
                                    <m:t>𝑚</m:t>
                                  </m:r>
                                </m:sub>
                              </m:sSub>
                              <m:r>
                                <a:rPr lang="es-CO" b="0" i="1" smtClean="0">
                                  <a:latin typeface="Cambria Math"/>
                                </a:rPr>
                                <m:t>−</m:t>
                              </m:r>
                              <m:sSub>
                                <m:sSubPr>
                                  <m:ctrlPr>
                                    <a:rPr lang="es-CO" b="0" i="1" smtClean="0">
                                      <a:latin typeface="Cambria Math"/>
                                    </a:rPr>
                                  </m:ctrlPr>
                                </m:sSubPr>
                                <m:e>
                                  <m:r>
                                    <a:rPr lang="es-CO" b="0" i="1" smtClean="0">
                                      <a:latin typeface="Cambria Math"/>
                                    </a:rPr>
                                    <m:t>𝐸𝑠</m:t>
                                  </m:r>
                                </m:e>
                                <m:sub>
                                  <m:r>
                                    <a:rPr lang="es-CO" b="0" i="1" smtClean="0">
                                      <a:latin typeface="Cambria Math"/>
                                    </a:rPr>
                                    <m:t>𝑗</m:t>
                                  </m:r>
                                  <m:r>
                                    <a:rPr lang="es-CO" b="0" i="1" smtClean="0">
                                      <a:latin typeface="Cambria Math"/>
                                    </a:rPr>
                                    <m:t>,1,</m:t>
                                  </m:r>
                                  <m:r>
                                    <a:rPr lang="es-CO" b="0" i="1" smtClean="0">
                                      <a:latin typeface="Cambria Math"/>
                                    </a:rPr>
                                    <m:t>𝑚</m:t>
                                  </m:r>
                                </m:sub>
                              </m:sSub>
                            </m:e>
                          </m:d>
                        </m:e>
                      </m:nary>
                    </m:oMath>
                  </m:oMathPara>
                </a14:m>
                <a:endParaRPr lang="es-CO" dirty="0" smtClean="0"/>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𝑃𝑐</m:t>
                          </m:r>
                        </m:e>
                        <m:sub>
                          <m:r>
                            <a:rPr lang="es-CO" b="0" i="1" smtClean="0">
                              <a:latin typeface="Cambria Math"/>
                            </a:rPr>
                            <m:t>𝑗</m:t>
                          </m:r>
                          <m:r>
                            <a:rPr lang="es-CO" b="0" i="1" smtClean="0">
                              <a:latin typeface="Cambria Math"/>
                            </a:rPr>
                            <m:t>,1,</m:t>
                          </m:r>
                          <m:r>
                            <a:rPr lang="es-CO" b="0" i="1" smtClean="0">
                              <a:latin typeface="Cambria Math"/>
                            </a:rPr>
                            <m:t>𝑠</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𝑃𝐸</m:t>
                              </m:r>
                            </m:e>
                            <m:sub>
                              <m:r>
                                <a:rPr lang="es-CO" b="0" i="1" smtClean="0">
                                  <a:latin typeface="Cambria Math"/>
                                </a:rPr>
                                <m:t>𝑗</m:t>
                              </m:r>
                              <m:r>
                                <a:rPr lang="es-CO" b="0" i="1" smtClean="0">
                                  <a:latin typeface="Cambria Math"/>
                                </a:rPr>
                                <m:t>,1,</m:t>
                              </m:r>
                              <m:r>
                                <a:rPr lang="es-CO" b="0" i="1" smtClean="0">
                                  <a:latin typeface="Cambria Math"/>
                                </a:rPr>
                                <m:t>𝑠</m:t>
                              </m:r>
                            </m:sub>
                          </m:sSub>
                        </m:num>
                        <m:den>
                          <m:nary>
                            <m:naryPr>
                              <m:chr m:val="∑"/>
                              <m:ctrlPr>
                                <a:rPr lang="es-CO" b="0" i="1" smtClean="0">
                                  <a:latin typeface="Cambria Math"/>
                                </a:rPr>
                              </m:ctrlPr>
                            </m:naryPr>
                            <m:sub>
                              <m:r>
                                <m:rPr>
                                  <m:brk m:alnAt="23"/>
                                </m:rPr>
                                <a:rPr lang="es-CO" b="0" i="1" smtClean="0">
                                  <a:latin typeface="Cambria Math"/>
                                </a:rPr>
                                <m:t>𝑚</m:t>
                              </m:r>
                              <m:r>
                                <a:rPr lang="es-CO" b="0" i="1" smtClean="0">
                                  <a:latin typeface="Cambria Math"/>
                                </a:rPr>
                                <m:t>−3</m:t>
                              </m:r>
                            </m:sub>
                            <m:sup>
                              <m:r>
                                <a:rPr lang="es-CO" b="0" i="1" smtClean="0">
                                  <a:latin typeface="Cambria Math"/>
                                </a:rPr>
                                <m:t>𝑚</m:t>
                              </m:r>
                              <m:r>
                                <a:rPr lang="es-CO" b="0" i="1" smtClean="0">
                                  <a:latin typeface="Cambria Math"/>
                                </a:rPr>
                                <m:t>−14</m:t>
                              </m:r>
                            </m:sup>
                            <m:e>
                              <m:sSub>
                                <m:sSubPr>
                                  <m:ctrlPr>
                                    <a:rPr lang="es-CO" b="0" i="1" smtClean="0">
                                      <a:latin typeface="Cambria Math"/>
                                    </a:rPr>
                                  </m:ctrlPr>
                                </m:sSubPr>
                                <m:e>
                                  <m:r>
                                    <a:rPr lang="es-CO" b="0" i="1" smtClean="0">
                                      <a:latin typeface="Cambria Math"/>
                                    </a:rPr>
                                    <m:t>𝐸𝑒</m:t>
                                  </m:r>
                                </m:e>
                                <m:sub>
                                  <m:r>
                                    <a:rPr lang="es-CO" b="0" i="1" smtClean="0">
                                      <a:latin typeface="Cambria Math"/>
                                    </a:rPr>
                                    <m:t>𝑗</m:t>
                                  </m:r>
                                  <m:r>
                                    <a:rPr lang="es-CO" b="0" i="1" smtClean="0">
                                      <a:latin typeface="Cambria Math"/>
                                    </a:rPr>
                                    <m:t>,1,</m:t>
                                  </m:r>
                                  <m:r>
                                    <a:rPr lang="es-CO" b="0" i="1" smtClean="0">
                                      <a:latin typeface="Cambria Math"/>
                                    </a:rPr>
                                    <m:t>𝑚</m:t>
                                  </m:r>
                                </m:sub>
                              </m:sSub>
                            </m:e>
                          </m:nary>
                        </m:den>
                      </m:f>
                    </m:oMath>
                  </m:oMathPara>
                </a14:m>
                <a:endParaRPr lang="es-CO" dirty="0" smtClean="0"/>
              </a:p>
              <a:p>
                <a:endParaRPr lang="es-CO" dirty="0"/>
              </a:p>
              <a:p>
                <a14:m>
                  <m:oMath xmlns:m="http://schemas.openxmlformats.org/officeDocument/2006/math">
                    <m:sSub>
                      <m:sSubPr>
                        <m:ctrlPr>
                          <a:rPr lang="es-CO" i="1">
                            <a:latin typeface="Cambria Math"/>
                          </a:rPr>
                        </m:ctrlPr>
                      </m:sSubPr>
                      <m:e>
                        <m:r>
                          <a:rPr lang="es-CO" i="1">
                            <a:latin typeface="Cambria Math"/>
                          </a:rPr>
                          <m:t>𝑃𝐸</m:t>
                        </m:r>
                      </m:e>
                      <m:sub>
                        <m:r>
                          <a:rPr lang="es-CO" i="1">
                            <a:latin typeface="Cambria Math"/>
                          </a:rPr>
                          <m:t>𝑗</m:t>
                        </m:r>
                        <m:r>
                          <a:rPr lang="es-CO" i="1">
                            <a:latin typeface="Cambria Math"/>
                          </a:rPr>
                          <m:t>,1,</m:t>
                        </m:r>
                        <m:r>
                          <a:rPr lang="es-CO" i="1">
                            <a:latin typeface="Cambria Math"/>
                          </a:rPr>
                          <m:t>𝑠</m:t>
                        </m:r>
                      </m:sub>
                    </m:sSub>
                  </m:oMath>
                </a14:m>
                <a:r>
                  <a:rPr lang="es-CO" dirty="0" smtClean="0"/>
                  <a:t> : Pérdidas de energía en el nivel 1, durante el período de evaluación s</a:t>
                </a:r>
              </a:p>
              <a:p>
                <a:endParaRPr lang="es-CO" dirty="0"/>
              </a:p>
              <a:p>
                <a14:m>
                  <m:oMath xmlns:m="http://schemas.openxmlformats.org/officeDocument/2006/math">
                    <m:sSub>
                      <m:sSubPr>
                        <m:ctrlPr>
                          <a:rPr lang="es-CO" i="1">
                            <a:latin typeface="Cambria Math"/>
                          </a:rPr>
                        </m:ctrlPr>
                      </m:sSubPr>
                      <m:e>
                        <m:r>
                          <a:rPr lang="es-CO" i="1">
                            <a:latin typeface="Cambria Math"/>
                          </a:rPr>
                          <m:t>𝐸𝑒</m:t>
                        </m:r>
                      </m:e>
                      <m:sub>
                        <m:r>
                          <a:rPr lang="es-CO" i="1">
                            <a:latin typeface="Cambria Math"/>
                          </a:rPr>
                          <m:t>𝑗</m:t>
                        </m:r>
                        <m:r>
                          <a:rPr lang="es-CO" i="1">
                            <a:latin typeface="Cambria Math"/>
                          </a:rPr>
                          <m:t>,1,</m:t>
                        </m:r>
                        <m:r>
                          <a:rPr lang="es-CO" i="1">
                            <a:latin typeface="Cambria Math"/>
                          </a:rPr>
                          <m:t>𝑚</m:t>
                        </m:r>
                      </m:sub>
                    </m:sSub>
                  </m:oMath>
                </a14:m>
                <a:r>
                  <a:rPr lang="es-CO" dirty="0" smtClean="0"/>
                  <a:t> : Energía de entrada al nivel de tensión 1 como se establece en 8.3.7.1</a:t>
                </a:r>
              </a:p>
              <a:p>
                <a:endParaRPr lang="es-CO" dirty="0"/>
              </a:p>
              <a:p>
                <a14:m>
                  <m:oMath xmlns:m="http://schemas.openxmlformats.org/officeDocument/2006/math">
                    <m:sSub>
                      <m:sSubPr>
                        <m:ctrlPr>
                          <a:rPr lang="es-CO" i="1">
                            <a:latin typeface="Cambria Math"/>
                          </a:rPr>
                        </m:ctrlPr>
                      </m:sSubPr>
                      <m:e>
                        <m:r>
                          <a:rPr lang="es-CO" i="1">
                            <a:latin typeface="Cambria Math"/>
                          </a:rPr>
                          <m:t>𝐸𝑠</m:t>
                        </m:r>
                      </m:e>
                      <m:sub>
                        <m:r>
                          <a:rPr lang="es-CO" i="1">
                            <a:latin typeface="Cambria Math"/>
                          </a:rPr>
                          <m:t>𝑗</m:t>
                        </m:r>
                        <m:r>
                          <a:rPr lang="es-CO" i="1">
                            <a:latin typeface="Cambria Math"/>
                          </a:rPr>
                          <m:t>,1,</m:t>
                        </m:r>
                        <m:r>
                          <a:rPr lang="es-CO" i="1">
                            <a:latin typeface="Cambria Math"/>
                          </a:rPr>
                          <m:t>𝑚</m:t>
                        </m:r>
                      </m:sub>
                    </m:sSub>
                  </m:oMath>
                </a14:m>
                <a:r>
                  <a:rPr lang="es-CO" dirty="0" smtClean="0"/>
                  <a:t> : Energía de salida del nivel 1 como ese establece en 8.3.7.2</a:t>
                </a:r>
              </a:p>
              <a:p>
                <a:endParaRPr lang="es-CO" dirty="0"/>
              </a:p>
              <a:p>
                <a14:m>
                  <m:oMath xmlns:m="http://schemas.openxmlformats.org/officeDocument/2006/math">
                    <m:sSub>
                      <m:sSubPr>
                        <m:ctrlPr>
                          <a:rPr lang="es-CO" i="1">
                            <a:latin typeface="Cambria Math"/>
                          </a:rPr>
                        </m:ctrlPr>
                      </m:sSubPr>
                      <m:e>
                        <m:r>
                          <a:rPr lang="es-CO" i="1">
                            <a:latin typeface="Cambria Math"/>
                          </a:rPr>
                          <m:t>𝑃𝑐</m:t>
                        </m:r>
                      </m:e>
                      <m:sub>
                        <m:r>
                          <a:rPr lang="es-CO" i="1">
                            <a:latin typeface="Cambria Math"/>
                          </a:rPr>
                          <m:t>𝑗</m:t>
                        </m:r>
                        <m:r>
                          <a:rPr lang="es-CO" i="1">
                            <a:latin typeface="Cambria Math"/>
                          </a:rPr>
                          <m:t>,1,</m:t>
                        </m:r>
                        <m:r>
                          <a:rPr lang="es-CO" i="1">
                            <a:latin typeface="Cambria Math"/>
                          </a:rPr>
                          <m:t>𝑠</m:t>
                        </m:r>
                      </m:sub>
                    </m:sSub>
                  </m:oMath>
                </a14:m>
                <a:r>
                  <a:rPr lang="es-CO" dirty="0" smtClean="0"/>
                  <a:t> : Índice de pérdidas en el nivel 1 para el período de evaluación s. Al inicio del plan, el valor de s es igual a cero s = 0, corresponde al mes de presentación del plan a la CREG.</a:t>
                </a: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917712"/>
                <a:ext cx="7992888" cy="5175584"/>
              </a:xfrm>
              <a:prstGeom prst="rect">
                <a:avLst/>
              </a:prstGeom>
              <a:blipFill rotWithShape="1">
                <a:blip r:embed="rId2"/>
                <a:stretch>
                  <a:fillRect l="-610" t="-589" r="-534" b="-942"/>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329505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476672"/>
                <a:ext cx="8064896" cy="5998565"/>
              </a:xfrm>
              <a:prstGeom prst="rect">
                <a:avLst/>
              </a:prstGeom>
              <a:noFill/>
              <a:ln>
                <a:noFill/>
              </a:ln>
            </p:spPr>
            <p:txBody>
              <a:bodyPr wrap="square" rtlCol="0">
                <a:spAutoFit/>
              </a:bodyPr>
              <a:lstStyle/>
              <a:p>
                <a:r>
                  <a:rPr lang="es-CO" dirty="0" smtClean="0">
                    <a:solidFill>
                      <a:srgbClr val="FF0000"/>
                    </a:solidFill>
                  </a:rPr>
                  <a:t>8.3.7  Cálculo de flujos de energía</a:t>
                </a:r>
              </a:p>
              <a:p>
                <a:endParaRPr lang="es-CO" dirty="0"/>
              </a:p>
              <a:p>
                <a:r>
                  <a:rPr lang="es-CO" dirty="0">
                    <a:solidFill>
                      <a:srgbClr val="FF0000"/>
                    </a:solidFill>
                  </a:rPr>
                  <a:t>8.3.7.1  Energía de entrada para cada nivel de tensión.</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𝐸𝑒</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r>
                        <a:rPr lang="es-CO" b="0" i="1" smtClean="0">
                          <a:latin typeface="Cambria Math"/>
                        </a:rPr>
                        <m:t>=</m:t>
                      </m:r>
                      <m:sSub>
                        <m:sSubPr>
                          <m:ctrlPr>
                            <a:rPr lang="es-CO" b="0" i="1" smtClean="0">
                              <a:latin typeface="Cambria Math"/>
                            </a:rPr>
                          </m:ctrlPr>
                        </m:sSubPr>
                        <m:e>
                          <m:r>
                            <a:rPr lang="es-CO" b="0" i="1" smtClean="0">
                              <a:latin typeface="Cambria Math"/>
                            </a:rPr>
                            <m:t>𝐸𝑒𝐺</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r>
                        <a:rPr lang="es-CO" b="0" i="1" smtClean="0">
                          <a:latin typeface="Cambria Math"/>
                        </a:rPr>
                        <m:t>+</m:t>
                      </m:r>
                      <m:sSub>
                        <m:sSubPr>
                          <m:ctrlPr>
                            <a:rPr lang="es-CO" b="0" i="1" smtClean="0">
                              <a:latin typeface="Cambria Math"/>
                            </a:rPr>
                          </m:ctrlPr>
                        </m:sSubPr>
                        <m:e>
                          <m:r>
                            <a:rPr lang="es-CO" b="0" i="1" smtClean="0">
                              <a:latin typeface="Cambria Math"/>
                            </a:rPr>
                            <m:t>𝐹𝑒𝑆𝑇𝑁</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r>
                        <a:rPr lang="es-CO" b="0" i="1" smtClean="0">
                          <a:latin typeface="Cambria Math"/>
                        </a:rPr>
                        <m:t>+</m:t>
                      </m:r>
                      <m:sSub>
                        <m:sSubPr>
                          <m:ctrlPr>
                            <a:rPr lang="es-CO" b="0" i="1" smtClean="0">
                              <a:latin typeface="Cambria Math"/>
                            </a:rPr>
                          </m:ctrlPr>
                        </m:sSubPr>
                        <m:e>
                          <m:r>
                            <a:rPr lang="es-CO" b="0" i="1" smtClean="0">
                              <a:latin typeface="Cambria Math"/>
                            </a:rPr>
                            <m:t>𝐹𝑒𝑂𝑅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r>
                        <a:rPr lang="es-CO" b="0" i="1" smtClean="0">
                          <a:latin typeface="Cambria Math"/>
                        </a:rPr>
                        <m:t>+</m:t>
                      </m:r>
                      <m:sSub>
                        <m:sSubPr>
                          <m:ctrlPr>
                            <a:rPr lang="es-CO" b="0" i="1" smtClean="0">
                              <a:latin typeface="Cambria Math"/>
                            </a:rPr>
                          </m:ctrlPr>
                        </m:sSubPr>
                        <m:e>
                          <m:r>
                            <a:rPr lang="es-CO" b="0" i="1" smtClean="0">
                              <a:latin typeface="Cambria Math"/>
                            </a:rPr>
                            <m:t>𝐹𝑒𝑁𝑆</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oMath>
                  </m:oMathPara>
                </a14:m>
                <a:endParaRPr lang="es-CO" dirty="0" smtClean="0"/>
              </a:p>
              <a:p>
                <a:endParaRPr lang="es-CO" dirty="0"/>
              </a:p>
              <a:p>
                <a14:m>
                  <m:oMath xmlns:m="http://schemas.openxmlformats.org/officeDocument/2006/math">
                    <m:sSub>
                      <m:sSubPr>
                        <m:ctrlPr>
                          <a:rPr lang="es-CO" i="1">
                            <a:latin typeface="Cambria Math"/>
                          </a:rPr>
                        </m:ctrlPr>
                      </m:sSubPr>
                      <m:e>
                        <m:r>
                          <a:rPr lang="es-CO" i="1">
                            <a:latin typeface="Cambria Math"/>
                          </a:rPr>
                          <m:t>𝐸𝑒𝐺</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dirty="0" smtClean="0"/>
                  <a:t> :  Energía entregada por los generadores, incluyendo plantas menores y cogeneradores conectados directamente al sistema del OR en </a:t>
                </a:r>
                <a:r>
                  <a:rPr lang="es-CO" dirty="0" err="1" smtClean="0"/>
                  <a:t>kWh</a:t>
                </a:r>
                <a:r>
                  <a:rPr lang="es-CO" dirty="0" smtClean="0"/>
                  <a:t>.  Corresponde  a la suma de las energía medidas en las fronteras comerciales, sin referir al STN, registrada en el SIC para estos agentes.</a:t>
                </a:r>
              </a:p>
              <a:p>
                <a:endParaRPr lang="es-CO" dirty="0"/>
              </a:p>
              <a:p>
                <a14:m>
                  <m:oMath xmlns:m="http://schemas.openxmlformats.org/officeDocument/2006/math">
                    <m:sSub>
                      <m:sSubPr>
                        <m:ctrlPr>
                          <a:rPr lang="es-CO" i="1">
                            <a:latin typeface="Cambria Math"/>
                          </a:rPr>
                        </m:ctrlPr>
                      </m:sSubPr>
                      <m:e>
                        <m:r>
                          <a:rPr lang="es-CO" i="1">
                            <a:latin typeface="Cambria Math"/>
                          </a:rPr>
                          <m:t>𝐹𝑒𝑆𝑇𝑁</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dirty="0" smtClean="0"/>
                  <a:t> :  Flujo de energía del STN al sistema del OR en </a:t>
                </a:r>
                <a:r>
                  <a:rPr lang="es-CO" dirty="0" err="1" smtClean="0"/>
                  <a:t>kWh</a:t>
                </a:r>
                <a:r>
                  <a:rPr lang="es-CO" dirty="0" smtClean="0"/>
                  <a:t>. Corresponde a la suma de las energías medidas en las fronteras comerciales, sin referir al STN, registradas en el SIC para los puntos de conexión del OR al STN. En el caso de existir conexiones con transformadores </a:t>
                </a:r>
                <a:r>
                  <a:rPr lang="es-CO" dirty="0" err="1" smtClean="0"/>
                  <a:t>tridevanados</a:t>
                </a:r>
                <a:r>
                  <a:rPr lang="es-CO" dirty="0" smtClean="0"/>
                  <a:t> deberá  informarse mensualmente la energía de entrada y de salida por cada devanado.</a:t>
                </a:r>
              </a:p>
              <a:p>
                <a:endParaRPr lang="es-CO" dirty="0"/>
              </a:p>
              <a:p>
                <a14:m>
                  <m:oMath xmlns:m="http://schemas.openxmlformats.org/officeDocument/2006/math">
                    <m:sSub>
                      <m:sSubPr>
                        <m:ctrlPr>
                          <a:rPr lang="es-CO" i="1">
                            <a:latin typeface="Cambria Math"/>
                          </a:rPr>
                        </m:ctrlPr>
                      </m:sSubPr>
                      <m:e>
                        <m:r>
                          <a:rPr lang="es-CO" i="1">
                            <a:latin typeface="Cambria Math"/>
                          </a:rPr>
                          <m:t>𝐹𝑒𝑂𝑅</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dirty="0" smtClean="0"/>
                  <a:t> : Flujo de energía desde el sistema de otro OR al sistema del </a:t>
                </a:r>
                <a:r>
                  <a:rPr lang="es-CO" dirty="0" err="1" smtClean="0"/>
                  <a:t>Orj</a:t>
                </a:r>
                <a:r>
                  <a:rPr lang="es-CO" dirty="0" smtClean="0"/>
                  <a:t>.</a:t>
                </a:r>
              </a:p>
              <a:p>
                <a:endParaRPr lang="es-CO" dirty="0"/>
              </a:p>
              <a:p>
                <a14:m>
                  <m:oMath xmlns:m="http://schemas.openxmlformats.org/officeDocument/2006/math">
                    <m:sSub>
                      <m:sSubPr>
                        <m:ctrlPr>
                          <a:rPr lang="es-CO" i="1">
                            <a:latin typeface="Cambria Math"/>
                          </a:rPr>
                        </m:ctrlPr>
                      </m:sSubPr>
                      <m:e>
                        <m:r>
                          <a:rPr lang="es-CO" i="1">
                            <a:latin typeface="Cambria Math"/>
                          </a:rPr>
                          <m:t>𝐹𝑒𝑁𝑆</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dirty="0" smtClean="0"/>
                  <a:t> : Flujo de energía desde niveles de tensión superiores al nivel n del </a:t>
                </a:r>
                <a:r>
                  <a:rPr lang="es-CO" dirty="0" err="1" smtClean="0"/>
                  <a:t>ORj</a:t>
                </a:r>
                <a:endParaRPr lang="es-CO" dirty="0" smtClean="0"/>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476672"/>
                <a:ext cx="8064896" cy="5998565"/>
              </a:xfrm>
              <a:prstGeom prst="rect">
                <a:avLst/>
              </a:prstGeom>
              <a:blipFill rotWithShape="1">
                <a:blip r:embed="rId2"/>
                <a:stretch>
                  <a:fillRect l="-605" t="-508"/>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3092236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620688"/>
                <a:ext cx="8136904" cy="6020879"/>
              </a:xfrm>
              <a:prstGeom prst="rect">
                <a:avLst/>
              </a:prstGeom>
              <a:noFill/>
              <a:ln>
                <a:noFill/>
              </a:ln>
            </p:spPr>
            <p:txBody>
              <a:bodyPr wrap="square" rtlCol="0">
                <a:spAutoFit/>
              </a:bodyPr>
              <a:lstStyle/>
              <a:p>
                <a:r>
                  <a:rPr lang="es-CO" dirty="0" smtClean="0">
                    <a:solidFill>
                      <a:srgbClr val="FF0000"/>
                    </a:solidFill>
                  </a:rPr>
                  <a:t>8.3.7.2  Energía de salida para cada nivel de tensión</a:t>
                </a:r>
              </a:p>
              <a:p>
                <a:endParaRPr lang="es-CO"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𝐸𝑠</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r>
                        <a:rPr lang="es-CO" b="0" i="1" smtClean="0">
                          <a:latin typeface="Cambria Math"/>
                        </a:rPr>
                        <m:t>=</m:t>
                      </m:r>
                      <m:sSub>
                        <m:sSubPr>
                          <m:ctrlPr>
                            <a:rPr lang="es-CO" b="0" i="1" smtClean="0">
                              <a:latin typeface="Cambria Math"/>
                            </a:rPr>
                          </m:ctrlPr>
                        </m:sSubPr>
                        <m:e>
                          <m:r>
                            <a:rPr lang="es-CO" b="0" i="1" smtClean="0">
                              <a:latin typeface="Cambria Math"/>
                            </a:rPr>
                            <m:t>𝐸𝑠𝑉𝐹𝐶</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r>
                        <a:rPr lang="es-CO" b="0" i="1" smtClean="0">
                          <a:latin typeface="Cambria Math"/>
                        </a:rPr>
                        <m:t>+</m:t>
                      </m:r>
                      <m:sSub>
                        <m:sSubPr>
                          <m:ctrlPr>
                            <a:rPr lang="es-CO" b="0" i="1" smtClean="0">
                              <a:latin typeface="Cambria Math"/>
                            </a:rPr>
                          </m:ctrlPr>
                        </m:sSubPr>
                        <m:e>
                          <m:r>
                            <a:rPr lang="es-CO" b="0" i="1" smtClean="0">
                              <a:latin typeface="Cambria Math"/>
                            </a:rPr>
                            <m:t>𝐸𝑠𝑉𝑆𝐹𝐶</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r>
                        <a:rPr lang="es-CO" b="0" i="1" smtClean="0">
                          <a:latin typeface="Cambria Math"/>
                        </a:rPr>
                        <m:t>+</m:t>
                      </m:r>
                      <m:sSub>
                        <m:sSubPr>
                          <m:ctrlPr>
                            <a:rPr lang="es-CO" b="0" i="1" smtClean="0">
                              <a:latin typeface="Cambria Math"/>
                            </a:rPr>
                          </m:ctrlPr>
                        </m:sSubPr>
                        <m:e>
                          <m:r>
                            <a:rPr lang="es-CO" b="0" i="1" smtClean="0">
                              <a:latin typeface="Cambria Math"/>
                            </a:rPr>
                            <m:t>𝐹𝑠𝑆𝑇𝑁</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r>
                        <a:rPr lang="es-CO" b="0" i="1" smtClean="0">
                          <a:latin typeface="Cambria Math"/>
                        </a:rPr>
                        <m:t>+</m:t>
                      </m:r>
                      <m:sSub>
                        <m:sSubPr>
                          <m:ctrlPr>
                            <a:rPr lang="es-CO" b="0" i="1" smtClean="0">
                              <a:latin typeface="Cambria Math"/>
                            </a:rPr>
                          </m:ctrlPr>
                        </m:sSubPr>
                        <m:e>
                          <m:r>
                            <a:rPr lang="es-CO" b="0" i="1" smtClean="0">
                              <a:latin typeface="Cambria Math"/>
                            </a:rPr>
                            <m:t>𝐹𝑠𝑂𝑅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oMath>
                  </m:oMathPara>
                </a14:m>
                <a:endParaRPr lang="es-CO" dirty="0" smtClean="0"/>
              </a:p>
              <a:p>
                <a:endParaRPr lang="es-CO" dirty="0"/>
              </a:p>
              <a:p>
                <a14:m>
                  <m:oMath xmlns:m="http://schemas.openxmlformats.org/officeDocument/2006/math">
                    <m:sSub>
                      <m:sSubPr>
                        <m:ctrlPr>
                          <a:rPr lang="es-CO" i="1">
                            <a:latin typeface="Cambria Math"/>
                          </a:rPr>
                        </m:ctrlPr>
                      </m:sSubPr>
                      <m:e>
                        <m:r>
                          <a:rPr lang="es-CO" i="1">
                            <a:latin typeface="Cambria Math"/>
                          </a:rPr>
                          <m:t>𝐸𝑠𝑉𝐹𝐶</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dirty="0" smtClean="0"/>
                  <a:t> :  Ventas de energía en las fronteras comerciales. Corresponde a las suma de las medidas en las fronteras comerciales registradas en el SIC para el mercado servido por el OR, sin referir al STN para ventas de energía a usuarios no regulados de todos los comercializadores del mercado y de los usuarios regulados de los comercializadores distintos al </a:t>
                </a:r>
                <a:r>
                  <a:rPr lang="es-CO" dirty="0" err="1" smtClean="0"/>
                  <a:t>incumbente</a:t>
                </a:r>
                <a:r>
                  <a:rPr lang="es-CO" dirty="0" smtClean="0"/>
                  <a:t>. Incluye la energía entregada a los auxiliares de las subestaciones.</a:t>
                </a:r>
              </a:p>
              <a:p>
                <a:endParaRPr lang="es-CO" dirty="0"/>
              </a:p>
              <a:p>
                <a14:m>
                  <m:oMath xmlns:m="http://schemas.openxmlformats.org/officeDocument/2006/math">
                    <m:sSub>
                      <m:sSubPr>
                        <m:ctrlPr>
                          <a:rPr lang="es-CO" i="1">
                            <a:latin typeface="Cambria Math"/>
                          </a:rPr>
                        </m:ctrlPr>
                      </m:sSubPr>
                      <m:e>
                        <m:r>
                          <a:rPr lang="es-CO" i="1">
                            <a:latin typeface="Cambria Math"/>
                          </a:rPr>
                          <m:t>𝐸𝑠𝑉𝑆𝐹𝐶</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dirty="0" smtClean="0"/>
                  <a:t> :  Ventas de energía en el sistema del OR en </a:t>
                </a:r>
                <a:r>
                  <a:rPr lang="es-CO" dirty="0" err="1" smtClean="0"/>
                  <a:t>kWh</a:t>
                </a:r>
                <a:r>
                  <a:rPr lang="es-CO" dirty="0" smtClean="0"/>
                  <a:t>, de usuarios regulados del comercializador </a:t>
                </a:r>
                <a:r>
                  <a:rPr lang="es-CO" dirty="0" err="1" smtClean="0"/>
                  <a:t>incumbente</a:t>
                </a:r>
                <a:r>
                  <a:rPr lang="es-CO" dirty="0" smtClean="0"/>
                  <a:t> que es facturado y reportado al SUI. Este valor incluye la energía entregada a los auxiliares de las subestaciones.</a:t>
                </a:r>
              </a:p>
              <a:p>
                <a:endParaRPr lang="es-CO" dirty="0"/>
              </a:p>
              <a:p>
                <a14:m>
                  <m:oMath xmlns:m="http://schemas.openxmlformats.org/officeDocument/2006/math">
                    <m:sSub>
                      <m:sSubPr>
                        <m:ctrlPr>
                          <a:rPr lang="es-CO" i="1">
                            <a:latin typeface="Cambria Math"/>
                          </a:rPr>
                        </m:ctrlPr>
                      </m:sSubPr>
                      <m:e>
                        <m:r>
                          <a:rPr lang="es-CO" i="1">
                            <a:latin typeface="Cambria Math"/>
                          </a:rPr>
                          <m:t>𝐹𝑠𝑆𝑇𝑁</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dirty="0" smtClean="0"/>
                  <a:t> :  Flujo de energía de salida hacia el STN. Correspondo a la suma de las medidas en las fronteras comerciales sin referir al STN , para los puntos de conexión del OR al STN.</a:t>
                </a:r>
              </a:p>
              <a:p>
                <a:endParaRPr lang="es-CO" dirty="0"/>
              </a:p>
              <a:p>
                <a14:m>
                  <m:oMath xmlns:m="http://schemas.openxmlformats.org/officeDocument/2006/math">
                    <m:sSub>
                      <m:sSubPr>
                        <m:ctrlPr>
                          <a:rPr lang="es-CO" i="1">
                            <a:latin typeface="Cambria Math"/>
                          </a:rPr>
                        </m:ctrlPr>
                      </m:sSubPr>
                      <m:e>
                        <m:r>
                          <a:rPr lang="es-CO" i="1">
                            <a:latin typeface="Cambria Math"/>
                          </a:rPr>
                          <m:t>𝐹𝑠𝑂𝑅</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dirty="0" smtClean="0"/>
                  <a:t> :  Flujo de energía hacia otros OR, sin referir al STN.</a:t>
                </a:r>
              </a:p>
              <a:p>
                <a:r>
                  <a:rPr lang="es-CO" dirty="0" smtClean="0"/>
                  <a:t>En el cálculo de </a:t>
                </a:r>
                <a14:m>
                  <m:oMath xmlns:m="http://schemas.openxmlformats.org/officeDocument/2006/math">
                    <m:sSub>
                      <m:sSubPr>
                        <m:ctrlPr>
                          <a:rPr lang="es-CO" i="1">
                            <a:latin typeface="Cambria Math"/>
                          </a:rPr>
                        </m:ctrlPr>
                      </m:sSubPr>
                      <m:e>
                        <m:r>
                          <a:rPr lang="es-CO" i="1">
                            <a:latin typeface="Cambria Math"/>
                          </a:rPr>
                          <m:t>𝐸𝑠</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dirty="0" smtClean="0"/>
                  <a:t> no se debe tener en cuenta la energía recuperada.</a:t>
                </a: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620688"/>
                <a:ext cx="8136904" cy="6020879"/>
              </a:xfrm>
              <a:prstGeom prst="rect">
                <a:avLst/>
              </a:prstGeom>
              <a:blipFill rotWithShape="1">
                <a:blip r:embed="rId2"/>
                <a:stretch>
                  <a:fillRect l="-599" t="-507" r="-1049" b="-811"/>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1268574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620688"/>
                <a:ext cx="8064896" cy="5945154"/>
              </a:xfrm>
              <a:prstGeom prst="rect">
                <a:avLst/>
              </a:prstGeom>
              <a:noFill/>
              <a:ln>
                <a:noFill/>
              </a:ln>
            </p:spPr>
            <p:txBody>
              <a:bodyPr wrap="square" rtlCol="0">
                <a:spAutoFit/>
              </a:bodyPr>
              <a:lstStyle/>
              <a:p>
                <a:r>
                  <a:rPr lang="es-CO" dirty="0" smtClean="0">
                    <a:solidFill>
                      <a:srgbClr val="FF0000"/>
                    </a:solidFill>
                  </a:rPr>
                  <a:t>8.3.7.3  Energía de entrada desde niveles de tensión superiores</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𝐹𝑒𝑁𝑆</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r>
                        <a:rPr lang="es-CO" b="0" i="1" smtClean="0">
                          <a:latin typeface="Cambria Math"/>
                        </a:rPr>
                        <m:t>=</m:t>
                      </m:r>
                      <m:nary>
                        <m:naryPr>
                          <m:chr m:val="∑"/>
                          <m:ctrlPr>
                            <a:rPr lang="es-CO" b="0" i="1" smtClean="0">
                              <a:latin typeface="Cambria Math"/>
                            </a:rPr>
                          </m:ctrlPr>
                        </m:naryPr>
                        <m:sub>
                          <m:r>
                            <m:rPr>
                              <m:brk m:alnAt="23"/>
                            </m:rPr>
                            <a:rPr lang="es-CO" b="0" i="1" smtClean="0">
                              <a:latin typeface="Cambria Math"/>
                            </a:rPr>
                            <m:t>𝑘</m:t>
                          </m:r>
                          <m:r>
                            <a:rPr lang="es-CO" b="0" i="1" smtClean="0">
                              <a:latin typeface="Cambria Math"/>
                            </a:rPr>
                            <m:t>=</m:t>
                          </m:r>
                          <m:r>
                            <a:rPr lang="es-CO" b="0" i="1" smtClean="0">
                              <a:latin typeface="Cambria Math"/>
                            </a:rPr>
                            <m:t>𝑛</m:t>
                          </m:r>
                          <m:r>
                            <a:rPr lang="es-CO" b="0" i="1" smtClean="0">
                              <a:latin typeface="Cambria Math"/>
                            </a:rPr>
                            <m:t>+1</m:t>
                          </m:r>
                        </m:sub>
                        <m:sup>
                          <m:r>
                            <a:rPr lang="es-CO" b="0" i="1" smtClean="0">
                              <a:latin typeface="Cambria Math"/>
                            </a:rPr>
                            <m:t>4</m:t>
                          </m:r>
                        </m:sup>
                        <m:e>
                          <m:d>
                            <m:dPr>
                              <m:begChr m:val="["/>
                              <m:endChr m:val="]"/>
                              <m:ctrlPr>
                                <a:rPr lang="es-CO" b="0" i="1" smtClean="0">
                                  <a:latin typeface="Cambria Math"/>
                                </a:rPr>
                              </m:ctrlPr>
                            </m:dPr>
                            <m:e>
                              <m:d>
                                <m:dPr>
                                  <m:ctrlPr>
                                    <a:rPr lang="es-CO" b="0" i="1" smtClean="0">
                                      <a:latin typeface="Cambria Math"/>
                                    </a:rPr>
                                  </m:ctrlPr>
                                </m:dPr>
                                <m:e>
                                  <m:sSub>
                                    <m:sSubPr>
                                      <m:ctrlPr>
                                        <a:rPr lang="es-CO" b="0" i="1" smtClean="0">
                                          <a:latin typeface="Cambria Math"/>
                                        </a:rPr>
                                      </m:ctrlPr>
                                    </m:sSubPr>
                                    <m:e>
                                      <m:r>
                                        <a:rPr lang="es-CO" b="0" i="1" smtClean="0">
                                          <a:latin typeface="Cambria Math"/>
                                        </a:rPr>
                                        <m:t>𝐸𝑒</m:t>
                                      </m:r>
                                    </m:e>
                                    <m:sub>
                                      <m:r>
                                        <a:rPr lang="es-CO" b="0" i="1" smtClean="0">
                                          <a:latin typeface="Cambria Math"/>
                                        </a:rPr>
                                        <m:t>𝑗</m:t>
                                      </m:r>
                                      <m:r>
                                        <a:rPr lang="es-CO" b="0" i="1" smtClean="0">
                                          <a:latin typeface="Cambria Math"/>
                                        </a:rPr>
                                        <m:t>,</m:t>
                                      </m:r>
                                      <m:r>
                                        <a:rPr lang="es-CO" b="0" i="1" smtClean="0">
                                          <a:latin typeface="Cambria Math"/>
                                        </a:rPr>
                                        <m:t>𝑘</m:t>
                                      </m:r>
                                      <m:r>
                                        <a:rPr lang="es-CO" b="0" i="1" smtClean="0">
                                          <a:latin typeface="Cambria Math"/>
                                        </a:rPr>
                                        <m:t>,</m:t>
                                      </m:r>
                                      <m:r>
                                        <a:rPr lang="es-CO" b="0" i="1" smtClean="0">
                                          <a:latin typeface="Cambria Math"/>
                                        </a:rPr>
                                        <m:t>𝑚</m:t>
                                      </m:r>
                                    </m:sub>
                                  </m:sSub>
                                  <m:r>
                                    <a:rPr lang="es-CO" b="0" i="1" smtClean="0">
                                      <a:latin typeface="Cambria Math"/>
                                    </a:rPr>
                                    <m:t>−</m:t>
                                  </m:r>
                                  <m:sSub>
                                    <m:sSubPr>
                                      <m:ctrlPr>
                                        <a:rPr lang="es-CO" b="0" i="1" smtClean="0">
                                          <a:latin typeface="Cambria Math"/>
                                        </a:rPr>
                                      </m:ctrlPr>
                                    </m:sSubPr>
                                    <m:e>
                                      <m:r>
                                        <a:rPr lang="es-CO" b="0" i="1" smtClean="0">
                                          <a:latin typeface="Cambria Math"/>
                                        </a:rPr>
                                        <m:t>𝐸𝑠</m:t>
                                      </m:r>
                                    </m:e>
                                    <m:sub>
                                      <m:r>
                                        <a:rPr lang="es-CO" b="0" i="1" smtClean="0">
                                          <a:latin typeface="Cambria Math"/>
                                        </a:rPr>
                                        <m:t>𝑗</m:t>
                                      </m:r>
                                      <m:r>
                                        <a:rPr lang="es-CO" b="0" i="1" smtClean="0">
                                          <a:latin typeface="Cambria Math"/>
                                        </a:rPr>
                                        <m:t>,</m:t>
                                      </m:r>
                                      <m:r>
                                        <a:rPr lang="es-CO" b="0" i="1" smtClean="0">
                                          <a:latin typeface="Cambria Math"/>
                                        </a:rPr>
                                        <m:t>𝑘</m:t>
                                      </m:r>
                                      <m:r>
                                        <a:rPr lang="es-CO" b="0" i="1" smtClean="0">
                                          <a:latin typeface="Cambria Math"/>
                                        </a:rPr>
                                        <m:t>,</m:t>
                                      </m:r>
                                      <m:r>
                                        <a:rPr lang="es-CO" b="0" i="1" smtClean="0">
                                          <a:latin typeface="Cambria Math"/>
                                        </a:rPr>
                                        <m:t>𝑚</m:t>
                                      </m:r>
                                    </m:sub>
                                  </m:sSub>
                                  <m:r>
                                    <a:rPr lang="es-CO" b="0" i="1" smtClean="0">
                                      <a:latin typeface="Cambria Math"/>
                                    </a:rPr>
                                    <m:t>−</m:t>
                                  </m:r>
                                  <m:sSub>
                                    <m:sSubPr>
                                      <m:ctrlPr>
                                        <a:rPr lang="es-CO" b="0" i="1" smtClean="0">
                                          <a:latin typeface="Cambria Math"/>
                                        </a:rPr>
                                      </m:ctrlPr>
                                    </m:sSubPr>
                                    <m:e>
                                      <m:r>
                                        <a:rPr lang="es-CO" b="0" i="1" smtClean="0">
                                          <a:latin typeface="Cambria Math"/>
                                        </a:rPr>
                                        <m:t>𝑃𝑅</m:t>
                                      </m:r>
                                    </m:e>
                                    <m:sub>
                                      <m:r>
                                        <a:rPr lang="es-CO" b="0" i="1" smtClean="0">
                                          <a:latin typeface="Cambria Math"/>
                                        </a:rPr>
                                        <m:t>𝑗</m:t>
                                      </m:r>
                                      <m:r>
                                        <a:rPr lang="es-CO" b="0" i="1" smtClean="0">
                                          <a:latin typeface="Cambria Math"/>
                                        </a:rPr>
                                        <m:t>,</m:t>
                                      </m:r>
                                      <m:r>
                                        <a:rPr lang="es-CO" b="0" i="1" smtClean="0">
                                          <a:latin typeface="Cambria Math"/>
                                        </a:rPr>
                                        <m:t>𝑘</m:t>
                                      </m:r>
                                      <m:r>
                                        <a:rPr lang="es-CO" b="0" i="1" smtClean="0">
                                          <a:latin typeface="Cambria Math"/>
                                        </a:rPr>
                                        <m:t>,</m:t>
                                      </m:r>
                                      <m:r>
                                        <a:rPr lang="es-CO" b="0" i="1" smtClean="0">
                                          <a:latin typeface="Cambria Math"/>
                                        </a:rPr>
                                        <m:t>𝑚</m:t>
                                      </m:r>
                                    </m:sub>
                                  </m:sSub>
                                </m:e>
                              </m:d>
                              <m:r>
                                <a:rPr lang="es-CO" b="0" i="1" smtClean="0">
                                  <a:latin typeface="Cambria Math"/>
                                </a:rPr>
                                <m:t>∗</m:t>
                              </m:r>
                              <m:sSub>
                                <m:sSubPr>
                                  <m:ctrlPr>
                                    <a:rPr lang="es-CO" b="0" i="1" smtClean="0">
                                      <a:latin typeface="Cambria Math"/>
                                    </a:rPr>
                                  </m:ctrlPr>
                                </m:sSubPr>
                                <m:e>
                                  <m:r>
                                    <a:rPr lang="es-CO" b="0" i="1" smtClean="0">
                                      <a:latin typeface="Cambria Math"/>
                                    </a:rPr>
                                    <m:t>𝐹𝐷𝐹</m:t>
                                  </m:r>
                                </m:e>
                                <m:sub>
                                  <m:r>
                                    <a:rPr lang="es-CO" b="0" i="1" smtClean="0">
                                      <a:latin typeface="Cambria Math"/>
                                    </a:rPr>
                                    <m:t>𝑗</m:t>
                                  </m:r>
                                  <m:r>
                                    <a:rPr lang="es-CO" b="0" i="1" smtClean="0">
                                      <a:latin typeface="Cambria Math"/>
                                    </a:rPr>
                                    <m:t>,</m:t>
                                  </m:r>
                                  <m:r>
                                    <a:rPr lang="es-CO" b="0" i="1" smtClean="0">
                                      <a:latin typeface="Cambria Math"/>
                                    </a:rPr>
                                    <m:t>𝑘</m:t>
                                  </m:r>
                                  <m:r>
                                    <a:rPr lang="es-CO" b="0" i="1" smtClean="0">
                                      <a:latin typeface="Cambria Math"/>
                                      <a:ea typeface="Cambria Math"/>
                                    </a:rPr>
                                    <m:t>→</m:t>
                                  </m:r>
                                  <m:r>
                                    <a:rPr lang="es-CO" b="0" i="1" smtClean="0">
                                      <a:latin typeface="Cambria Math"/>
                                      <a:ea typeface="Cambria Math"/>
                                    </a:rPr>
                                    <m:t>𝑛</m:t>
                                  </m:r>
                                  <m:r>
                                    <a:rPr lang="es-CO" b="0" i="1" smtClean="0">
                                      <a:latin typeface="Cambria Math"/>
                                      <a:ea typeface="Cambria Math"/>
                                    </a:rPr>
                                    <m:t>,</m:t>
                                  </m:r>
                                  <m:r>
                                    <a:rPr lang="es-CO" b="0" i="1" smtClean="0">
                                      <a:latin typeface="Cambria Math"/>
                                      <a:ea typeface="Cambria Math"/>
                                    </a:rPr>
                                    <m:t>𝑚</m:t>
                                  </m:r>
                                </m:sub>
                              </m:sSub>
                            </m:e>
                          </m:d>
                        </m:e>
                      </m:nary>
                    </m:oMath>
                  </m:oMathPara>
                </a14:m>
                <a:endParaRPr lang="es-CO" dirty="0" smtClean="0"/>
              </a:p>
              <a:p>
                <a:endParaRPr lang="es-CO" dirty="0"/>
              </a:p>
              <a:p>
                <a14:m>
                  <m:oMath xmlns:m="http://schemas.openxmlformats.org/officeDocument/2006/math">
                    <m:sSub>
                      <m:sSubPr>
                        <m:ctrlPr>
                          <a:rPr lang="es-CO" i="1">
                            <a:latin typeface="Cambria Math"/>
                          </a:rPr>
                        </m:ctrlPr>
                      </m:sSubPr>
                      <m:e>
                        <m:r>
                          <a:rPr lang="es-CO" i="1">
                            <a:latin typeface="Cambria Math"/>
                          </a:rPr>
                          <m:t>𝐹𝑒𝑁𝑆</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dirty="0" smtClean="0"/>
                  <a:t> :  Energía de entrada desde niveles de tensión superiores al nivel de</a:t>
                </a:r>
              </a:p>
              <a:p>
                <a:r>
                  <a:rPr lang="es-CO" dirty="0"/>
                  <a:t> </a:t>
                </a:r>
                <a:r>
                  <a:rPr lang="es-CO" dirty="0" smtClean="0"/>
                  <a:t>                      tensión n en </a:t>
                </a:r>
                <a:r>
                  <a:rPr lang="es-CO" dirty="0" err="1" smtClean="0"/>
                  <a:t>kWh</a:t>
                </a:r>
                <a:r>
                  <a:rPr lang="es-CO" dirty="0" smtClean="0"/>
                  <a:t>. Para el nivel 4, el valor de </a:t>
                </a:r>
                <a14:m>
                  <m:oMath xmlns:m="http://schemas.openxmlformats.org/officeDocument/2006/math">
                    <m:sSub>
                      <m:sSubPr>
                        <m:ctrlPr>
                          <a:rPr lang="es-CO" i="1">
                            <a:latin typeface="Cambria Math"/>
                          </a:rPr>
                        </m:ctrlPr>
                      </m:sSubPr>
                      <m:e>
                        <m:r>
                          <a:rPr lang="es-CO" i="1">
                            <a:latin typeface="Cambria Math"/>
                          </a:rPr>
                          <m:t>𝐹𝑒𝑁𝑆</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dirty="0"/>
                  <a:t> </a:t>
                </a:r>
                <a:r>
                  <a:rPr lang="es-CO" dirty="0" smtClean="0"/>
                  <a:t>es cero.</a:t>
                </a:r>
              </a:p>
              <a:p>
                <a:endParaRPr lang="es-CO" dirty="0"/>
              </a:p>
              <a:p>
                <a:r>
                  <a:rPr lang="es-CO" dirty="0"/>
                  <a:t>k</a:t>
                </a:r>
                <a:r>
                  <a:rPr lang="es-CO" dirty="0" smtClean="0"/>
                  <a:t> :  Nivel de tensión superior</a:t>
                </a:r>
              </a:p>
              <a:p>
                <a:endParaRPr lang="es-CO" dirty="0"/>
              </a:p>
              <a:p>
                <a14:m>
                  <m:oMath xmlns:m="http://schemas.openxmlformats.org/officeDocument/2006/math">
                    <m:sSub>
                      <m:sSubPr>
                        <m:ctrlPr>
                          <a:rPr lang="es-CO" i="1">
                            <a:latin typeface="Cambria Math"/>
                          </a:rPr>
                        </m:ctrlPr>
                      </m:sSubPr>
                      <m:e>
                        <m:r>
                          <a:rPr lang="es-CO" i="1">
                            <a:latin typeface="Cambria Math"/>
                          </a:rPr>
                          <m:t>𝑃𝑅</m:t>
                        </m:r>
                      </m:e>
                      <m:sub>
                        <m:r>
                          <a:rPr lang="es-CO" i="1">
                            <a:latin typeface="Cambria Math"/>
                          </a:rPr>
                          <m:t>𝑗</m:t>
                        </m:r>
                        <m:r>
                          <a:rPr lang="es-CO" i="1">
                            <a:latin typeface="Cambria Math"/>
                          </a:rPr>
                          <m:t>,</m:t>
                        </m:r>
                        <m:r>
                          <a:rPr lang="es-CO" i="1">
                            <a:latin typeface="Cambria Math"/>
                          </a:rPr>
                          <m:t>𝑘</m:t>
                        </m:r>
                        <m:r>
                          <a:rPr lang="es-CO" i="1">
                            <a:latin typeface="Cambria Math"/>
                          </a:rPr>
                          <m:t>,</m:t>
                        </m:r>
                        <m:r>
                          <a:rPr lang="es-CO" i="1">
                            <a:latin typeface="Cambria Math"/>
                          </a:rPr>
                          <m:t>𝑚</m:t>
                        </m:r>
                      </m:sub>
                    </m:sSub>
                  </m:oMath>
                </a14:m>
                <a:r>
                  <a:rPr lang="es-CO" dirty="0" smtClean="0"/>
                  <a:t> :  Pérdidas de energía reconocidas en el nivel de tensión superior k,</a:t>
                </a:r>
              </a:p>
              <a:p>
                <a:r>
                  <a:rPr lang="es-CO" dirty="0"/>
                  <a:t> </a:t>
                </a:r>
                <a:r>
                  <a:rPr lang="es-CO" dirty="0" smtClean="0"/>
                  <a:t>                 expresadas en </a:t>
                </a:r>
                <a:r>
                  <a:rPr lang="es-CO" dirty="0" err="1" smtClean="0"/>
                  <a:t>kWh</a:t>
                </a:r>
                <a:endParaRPr lang="es-CO" dirty="0" smtClean="0"/>
              </a:p>
              <a:p>
                <a:endParaRPr lang="es-CO" dirty="0"/>
              </a:p>
              <a:p>
                <a14:m>
                  <m:oMath xmlns:m="http://schemas.openxmlformats.org/officeDocument/2006/math">
                    <m:sSub>
                      <m:sSubPr>
                        <m:ctrlPr>
                          <a:rPr lang="es-CO" i="1">
                            <a:latin typeface="Cambria Math"/>
                          </a:rPr>
                        </m:ctrlPr>
                      </m:sSubPr>
                      <m:e>
                        <m:r>
                          <a:rPr lang="es-CO" i="1">
                            <a:latin typeface="Cambria Math"/>
                          </a:rPr>
                          <m:t>𝐹𝐷𝐹</m:t>
                        </m:r>
                      </m:e>
                      <m:sub>
                        <m:r>
                          <a:rPr lang="es-CO" i="1">
                            <a:latin typeface="Cambria Math"/>
                          </a:rPr>
                          <m:t>𝑗</m:t>
                        </m:r>
                        <m:r>
                          <a:rPr lang="es-CO" i="1">
                            <a:latin typeface="Cambria Math"/>
                          </a:rPr>
                          <m:t>,</m:t>
                        </m:r>
                        <m:r>
                          <a:rPr lang="es-CO" i="1">
                            <a:latin typeface="Cambria Math"/>
                          </a:rPr>
                          <m:t>𝑘</m:t>
                        </m:r>
                        <m:r>
                          <a:rPr lang="es-CO" i="1">
                            <a:latin typeface="Cambria Math"/>
                            <a:ea typeface="Cambria Math"/>
                          </a:rPr>
                          <m:t>→</m:t>
                        </m:r>
                        <m:r>
                          <a:rPr lang="es-CO" i="1">
                            <a:latin typeface="Cambria Math"/>
                            <a:ea typeface="Cambria Math"/>
                          </a:rPr>
                          <m:t>𝑛</m:t>
                        </m:r>
                        <m:r>
                          <a:rPr lang="es-CO" i="1">
                            <a:latin typeface="Cambria Math"/>
                            <a:ea typeface="Cambria Math"/>
                          </a:rPr>
                          <m:t>,</m:t>
                        </m:r>
                        <m:r>
                          <a:rPr lang="es-CO" i="1">
                            <a:latin typeface="Cambria Math"/>
                            <a:ea typeface="Cambria Math"/>
                          </a:rPr>
                          <m:t>𝑚</m:t>
                        </m:r>
                      </m:sub>
                    </m:sSub>
                  </m:oMath>
                </a14:m>
                <a:r>
                  <a:rPr lang="es-CO" dirty="0" smtClean="0"/>
                  <a:t> : Factor de distribución del flujo de energía desde el nivel de tensión</a:t>
                </a:r>
              </a:p>
              <a:p>
                <a:r>
                  <a:rPr lang="es-CO" dirty="0"/>
                  <a:t> </a:t>
                </a:r>
                <a:r>
                  <a:rPr lang="es-CO" dirty="0" smtClean="0"/>
                  <a:t>                       superior k, hacia el nivel de tensión n.</a:t>
                </a:r>
              </a:p>
              <a:p>
                <a:r>
                  <a:rPr lang="es-CO" dirty="0" smtClean="0"/>
                  <a:t>Mientras el OR implemente la medida entre niveles de tensión, se utilizará el factor tenido en cuenta en </a:t>
                </a:r>
                <a:r>
                  <a:rPr lang="es-CO" dirty="0" smtClean="0">
                    <a:solidFill>
                      <a:srgbClr val="FF0000"/>
                    </a:solidFill>
                  </a:rPr>
                  <a:t>la resolución de aprobación de costos de cada OR</a:t>
                </a:r>
                <a:r>
                  <a:rPr lang="es-CO" dirty="0" smtClean="0"/>
                  <a:t>. A más tardar a partir del decimotercer mes de inicio del plan este factor deberá ser informado al LAC con  base en las medidas entre niveles efectuadas. Si no las envía al LAC utilizará la mejor información disponible.</a:t>
                </a:r>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620688"/>
                <a:ext cx="8064896" cy="5945154"/>
              </a:xfrm>
              <a:prstGeom prst="rect">
                <a:avLst/>
              </a:prstGeom>
              <a:blipFill rotWithShape="1">
                <a:blip r:embed="rId2"/>
                <a:stretch>
                  <a:fillRect l="-605" t="-513" r="-756" b="-718"/>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259684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620688"/>
                <a:ext cx="8174316" cy="5876481"/>
              </a:xfrm>
              <a:prstGeom prst="rect">
                <a:avLst/>
              </a:prstGeom>
              <a:noFill/>
              <a:ln>
                <a:noFill/>
              </a:ln>
            </p:spPr>
            <p:txBody>
              <a:bodyPr wrap="square" rtlCol="0">
                <a:spAutoFit/>
              </a:bodyPr>
              <a:lstStyle/>
              <a:p>
                <a:r>
                  <a:rPr lang="es-CO" dirty="0" smtClean="0">
                    <a:solidFill>
                      <a:srgbClr val="FF0000"/>
                    </a:solidFill>
                  </a:rPr>
                  <a:t>8.2  DETERMINACIÓN DE LOS FACTORES PARA REFERIR  AL STN</a:t>
                </a:r>
              </a:p>
              <a:p>
                <a:endParaRPr lang="es-CO" dirty="0"/>
              </a:p>
              <a:p>
                <a:r>
                  <a:rPr lang="es-CO" dirty="0" smtClean="0">
                    <a:solidFill>
                      <a:srgbClr val="FF0000"/>
                    </a:solidFill>
                  </a:rPr>
                  <a:t>Nivel de Tensión 4.</a:t>
                </a:r>
              </a:p>
              <a:p>
                <a:pPr/>
                <a14:m>
                  <m:oMathPara xmlns:m="http://schemas.openxmlformats.org/officeDocument/2006/math">
                    <m:oMathParaPr>
                      <m:jc m:val="center"/>
                    </m:oMathParaPr>
                    <m:oMath xmlns:m="http://schemas.openxmlformats.org/officeDocument/2006/math">
                      <m:sSub>
                        <m:sSubPr>
                          <m:ctrlPr>
                            <a:rPr lang="es-CO" i="1" smtClean="0">
                              <a:latin typeface="Cambria Math"/>
                            </a:rPr>
                          </m:ctrlPr>
                        </m:sSubPr>
                        <m:e>
                          <m:r>
                            <a:rPr lang="es-CO" b="0" i="1" smtClean="0">
                              <a:latin typeface="Cambria Math"/>
                            </a:rPr>
                            <m:t>𝑃𝑅</m:t>
                          </m:r>
                        </m:e>
                        <m:sub>
                          <m:r>
                            <a:rPr lang="es-CO" b="0" i="1" smtClean="0">
                              <a:latin typeface="Cambria Math"/>
                            </a:rPr>
                            <m:t>4,</m:t>
                          </m:r>
                          <m:r>
                            <a:rPr lang="es-CO" b="0" i="1" smtClean="0">
                              <a:latin typeface="Cambria Math"/>
                            </a:rPr>
                            <m:t>𝐽</m:t>
                          </m:r>
                        </m:sub>
                      </m:sSub>
                      <m:r>
                        <a:rPr lang="es-CO" b="0" i="1" smtClean="0">
                          <a:latin typeface="Cambria Math"/>
                        </a:rPr>
                        <m:t>=</m:t>
                      </m:r>
                      <m:sSub>
                        <m:sSubPr>
                          <m:ctrlPr>
                            <a:rPr lang="es-CO" b="0" i="1" smtClean="0">
                              <a:latin typeface="Cambria Math"/>
                            </a:rPr>
                          </m:ctrlPr>
                        </m:sSubPr>
                        <m:e>
                          <m:r>
                            <a:rPr lang="es-CO" b="0" i="1" smtClean="0">
                              <a:latin typeface="Cambria Math"/>
                            </a:rPr>
                            <m:t>𝑃</m:t>
                          </m:r>
                        </m:e>
                        <m:sub>
                          <m:r>
                            <a:rPr lang="es-CO" b="0" i="1" smtClean="0">
                              <a:latin typeface="Cambria Math"/>
                            </a:rPr>
                            <m:t>𝐽</m:t>
                          </m:r>
                          <m:r>
                            <a:rPr lang="es-CO" b="0" i="1" smtClean="0">
                              <a:latin typeface="Cambria Math"/>
                            </a:rPr>
                            <m:t>,4</m:t>
                          </m:r>
                        </m:sub>
                      </m:sSub>
                    </m:oMath>
                  </m:oMathPara>
                </a14:m>
                <a:endParaRPr lang="es-CO" dirty="0" smtClean="0"/>
              </a:p>
              <a:p>
                <a14:m>
                  <m:oMath xmlns:m="http://schemas.openxmlformats.org/officeDocument/2006/math">
                    <m:sSub>
                      <m:sSubPr>
                        <m:ctrlPr>
                          <a:rPr lang="es-CO" i="1">
                            <a:latin typeface="Cambria Math"/>
                          </a:rPr>
                        </m:ctrlPr>
                      </m:sSubPr>
                      <m:e>
                        <m:r>
                          <a:rPr lang="es-CO" i="1">
                            <a:latin typeface="Cambria Math"/>
                          </a:rPr>
                          <m:t>𝑃𝑅</m:t>
                        </m:r>
                      </m:e>
                      <m:sub>
                        <m:r>
                          <a:rPr lang="es-CO" i="1">
                            <a:latin typeface="Cambria Math"/>
                          </a:rPr>
                          <m:t>4</m:t>
                        </m:r>
                        <m:r>
                          <a:rPr lang="es-CO" b="0" i="1" smtClean="0">
                            <a:latin typeface="Cambria Math"/>
                          </a:rPr>
                          <m:t>,</m:t>
                        </m:r>
                        <m:r>
                          <a:rPr lang="es-CO" b="0" i="1" smtClean="0">
                            <a:latin typeface="Cambria Math"/>
                          </a:rPr>
                          <m:t>𝐽</m:t>
                        </m:r>
                      </m:sub>
                    </m:sSub>
                  </m:oMath>
                </a14:m>
                <a:r>
                  <a:rPr lang="es-CO" dirty="0" smtClean="0"/>
                  <a:t> : </a:t>
                </a:r>
                <a:r>
                  <a:rPr lang="es-CO" dirty="0"/>
                  <a:t>Factor para referir las medidas de energía del Nivel de Tensión 4 del </a:t>
                </a:r>
                <a:endParaRPr lang="es-CO" dirty="0" smtClean="0"/>
              </a:p>
              <a:p>
                <a:r>
                  <a:rPr lang="es-CO" dirty="0"/>
                  <a:t> </a:t>
                </a:r>
                <a:r>
                  <a:rPr lang="es-CO" dirty="0" smtClean="0"/>
                  <a:t>            OR </a:t>
                </a:r>
                <a:r>
                  <a:rPr lang="es-CO" dirty="0"/>
                  <a:t>al STN</a:t>
                </a:r>
                <a:r>
                  <a:rPr lang="es-CO" dirty="0" smtClean="0"/>
                  <a:t>.</a:t>
                </a:r>
              </a:p>
              <a:p>
                <a14:m>
                  <m:oMath xmlns:m="http://schemas.openxmlformats.org/officeDocument/2006/math">
                    <m:sSub>
                      <m:sSubPr>
                        <m:ctrlPr>
                          <a:rPr lang="es-CO" i="1">
                            <a:latin typeface="Cambria Math"/>
                          </a:rPr>
                        </m:ctrlPr>
                      </m:sSubPr>
                      <m:e>
                        <m:r>
                          <a:rPr lang="es-CO" i="1">
                            <a:latin typeface="Cambria Math"/>
                          </a:rPr>
                          <m:t>𝑃</m:t>
                        </m:r>
                      </m:e>
                      <m:sub>
                        <m:r>
                          <a:rPr lang="es-CO" b="0" i="1" smtClean="0">
                            <a:latin typeface="Cambria Math"/>
                          </a:rPr>
                          <m:t>𝐽</m:t>
                        </m:r>
                        <m:r>
                          <a:rPr lang="es-CO" b="0" i="1" smtClean="0">
                            <a:latin typeface="Cambria Math"/>
                          </a:rPr>
                          <m:t>,4</m:t>
                        </m:r>
                      </m:sub>
                    </m:sSub>
                  </m:oMath>
                </a14:m>
                <a:r>
                  <a:rPr lang="es-CO" dirty="0" smtClean="0"/>
                  <a:t> : </a:t>
                </a:r>
                <a:r>
                  <a:rPr lang="es-CO" dirty="0"/>
                  <a:t>Pérdidas a reconocer en el Nivel de Tensión 4 al </a:t>
                </a:r>
                <a:r>
                  <a:rPr lang="es-CO" dirty="0" smtClean="0"/>
                  <a:t>OR, determinadas para cada</a:t>
                </a:r>
              </a:p>
              <a:p>
                <a:r>
                  <a:rPr lang="es-CO" dirty="0"/>
                  <a:t> </a:t>
                </a:r>
                <a:r>
                  <a:rPr lang="es-CO" dirty="0" smtClean="0"/>
                  <a:t>        sistema según el numeral 8.1.1</a:t>
                </a:r>
              </a:p>
              <a:p>
                <a:endParaRPr lang="es-CO" dirty="0"/>
              </a:p>
              <a:p>
                <a:r>
                  <a:rPr lang="es-CO" dirty="0" smtClean="0">
                    <a:solidFill>
                      <a:srgbClr val="FF0000"/>
                    </a:solidFill>
                  </a:rPr>
                  <a:t>Nivel de Tensión 3.</a:t>
                </a:r>
              </a:p>
              <a:p>
                <a:pPr/>
                <a14:m>
                  <m:oMathPara xmlns:m="http://schemas.openxmlformats.org/officeDocument/2006/math">
                    <m:oMathParaPr>
                      <m:jc m:val="center"/>
                    </m:oMathParaPr>
                    <m:oMath xmlns:m="http://schemas.openxmlformats.org/officeDocument/2006/math">
                      <m:sSub>
                        <m:sSubPr>
                          <m:ctrlPr>
                            <a:rPr lang="es-CO" i="1" smtClean="0">
                              <a:latin typeface="Cambria Math"/>
                            </a:rPr>
                          </m:ctrlPr>
                        </m:sSubPr>
                        <m:e>
                          <m:r>
                            <a:rPr lang="es-CO" b="0" i="1" smtClean="0">
                              <a:latin typeface="Cambria Math"/>
                            </a:rPr>
                            <m:t>𝑃𝑅</m:t>
                          </m:r>
                        </m:e>
                        <m:sub>
                          <m:r>
                            <a:rPr lang="es-CO" b="0" i="1" smtClean="0">
                              <a:latin typeface="Cambria Math"/>
                            </a:rPr>
                            <m:t>3,</m:t>
                          </m:r>
                          <m:r>
                            <a:rPr lang="es-CO" b="0" i="1" smtClean="0">
                              <a:latin typeface="Cambria Math"/>
                            </a:rPr>
                            <m:t>𝑗</m:t>
                          </m:r>
                        </m:sub>
                      </m:sSub>
                      <m:r>
                        <a:rPr lang="es-CO" b="0" i="1" smtClean="0">
                          <a:latin typeface="Cambria Math"/>
                        </a:rPr>
                        <m:t>=1−</m:t>
                      </m:r>
                      <m:d>
                        <m:dPr>
                          <m:ctrlPr>
                            <a:rPr lang="es-CO" b="0" i="1" smtClean="0">
                              <a:latin typeface="Cambria Math"/>
                            </a:rPr>
                          </m:ctrlPr>
                        </m:dPr>
                        <m:e>
                          <m:r>
                            <a:rPr lang="es-CO" b="0" i="1" smtClean="0">
                              <a:latin typeface="Cambria Math"/>
                            </a:rPr>
                            <m:t>1−</m:t>
                          </m:r>
                          <m:sSub>
                            <m:sSubPr>
                              <m:ctrlPr>
                                <a:rPr lang="es-CO" b="0"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,3</m:t>
                              </m:r>
                            </m:sub>
                          </m:sSub>
                        </m:e>
                      </m:d>
                      <m:d>
                        <m:dPr>
                          <m:begChr m:val="["/>
                          <m:endChr m:val="]"/>
                          <m:ctrlPr>
                            <a:rPr lang="es-CO" b="0" i="1" smtClean="0">
                              <a:latin typeface="Cambria Math"/>
                            </a:rPr>
                          </m:ctrlPr>
                        </m:dPr>
                        <m:e>
                          <m:d>
                            <m:dPr>
                              <m:ctrlPr>
                                <a:rPr lang="es-CO" b="0" i="1" smtClean="0">
                                  <a:latin typeface="Cambria Math"/>
                                </a:rPr>
                              </m:ctrlPr>
                            </m:dPr>
                            <m:e>
                              <m:r>
                                <a:rPr lang="es-CO" b="0" i="1" smtClean="0">
                                  <a:latin typeface="Cambria Math"/>
                                </a:rPr>
                                <m:t>1−</m:t>
                              </m:r>
                              <m:sSub>
                                <m:sSubPr>
                                  <m:ctrlPr>
                                    <a:rPr lang="es-CO" b="0"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,4</m:t>
                                  </m:r>
                                </m:sub>
                              </m:sSub>
                            </m:e>
                          </m:d>
                          <m:d>
                            <m:dPr>
                              <m:ctrlPr>
                                <a:rPr lang="es-CO" b="0" i="1" smtClean="0">
                                  <a:latin typeface="Cambria Math"/>
                                </a:rPr>
                              </m:ctrlPr>
                            </m:dPr>
                            <m:e>
                              <m:f>
                                <m:fPr>
                                  <m:ctrlPr>
                                    <a:rPr lang="es-CO" b="0" i="1" smtClean="0">
                                      <a:latin typeface="Cambria Math"/>
                                    </a:rPr>
                                  </m:ctrlPr>
                                </m:fPr>
                                <m:num>
                                  <m:sSub>
                                    <m:sSubPr>
                                      <m:ctrlPr>
                                        <a:rPr lang="es-CO" b="0" i="1" smtClean="0">
                                          <a:latin typeface="Cambria Math"/>
                                        </a:rPr>
                                      </m:ctrlPr>
                                    </m:sSubPr>
                                    <m:e>
                                      <m:r>
                                        <a:rPr lang="es-CO" b="0" i="1" smtClean="0">
                                          <a:latin typeface="Cambria Math"/>
                                        </a:rPr>
                                        <m:t>𝐹𝑒</m:t>
                                      </m:r>
                                    </m:e>
                                    <m:sub>
                                      <m:r>
                                        <a:rPr lang="es-CO" b="0" i="1" smtClean="0">
                                          <a:latin typeface="Cambria Math"/>
                                        </a:rPr>
                                        <m:t>𝑗</m:t>
                                      </m:r>
                                      <m:r>
                                        <a:rPr lang="es-CO" b="0" i="1" smtClean="0">
                                          <a:latin typeface="Cambria Math"/>
                                        </a:rPr>
                                        <m:t>,4−3</m:t>
                                      </m:r>
                                    </m:sub>
                                  </m:sSub>
                                </m:num>
                                <m:den>
                                  <m:sSub>
                                    <m:sSubPr>
                                      <m:ctrlPr>
                                        <a:rPr lang="es-CO" b="0" i="1" smtClean="0">
                                          <a:latin typeface="Cambria Math"/>
                                        </a:rPr>
                                      </m:ctrlPr>
                                    </m:sSubPr>
                                    <m:e>
                                      <m:r>
                                        <a:rPr lang="es-CO" b="0" i="1" smtClean="0">
                                          <a:latin typeface="Cambria Math"/>
                                        </a:rPr>
                                        <m:t>𝐹𝑒</m:t>
                                      </m:r>
                                    </m:e>
                                    <m:sub>
                                      <m:r>
                                        <a:rPr lang="es-CO" b="0" i="1" smtClean="0">
                                          <a:latin typeface="Cambria Math"/>
                                        </a:rPr>
                                        <m:t>𝑗</m:t>
                                      </m:r>
                                      <m:r>
                                        <a:rPr lang="es-CO" b="0" i="1" smtClean="0">
                                          <a:latin typeface="Cambria Math"/>
                                        </a:rPr>
                                        <m:t>,3</m:t>
                                      </m:r>
                                    </m:sub>
                                  </m:sSub>
                                </m:den>
                              </m:f>
                            </m:e>
                          </m:d>
                          <m:r>
                            <a:rPr lang="es-CO" b="0" i="1" smtClean="0">
                              <a:latin typeface="Cambria Math"/>
                            </a:rPr>
                            <m:t>+</m:t>
                          </m:r>
                          <m:d>
                            <m:dPr>
                              <m:ctrlPr>
                                <a:rPr lang="es-CO" b="0" i="1" smtClean="0">
                                  <a:latin typeface="Cambria Math"/>
                                </a:rPr>
                              </m:ctrlPr>
                            </m:dPr>
                            <m:e>
                              <m:r>
                                <a:rPr lang="es-CO" b="0" i="1" smtClean="0">
                                  <a:latin typeface="Cambria Math"/>
                                </a:rPr>
                                <m:t>1−</m:t>
                              </m:r>
                              <m:sSub>
                                <m:sSubPr>
                                  <m:ctrlPr>
                                    <a:rPr lang="es-CO" b="0"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m:t>
                                  </m:r>
                                  <m:r>
                                    <a:rPr lang="es-CO" b="0" i="1" smtClean="0">
                                      <a:latin typeface="Cambria Math"/>
                                    </a:rPr>
                                    <m:t>𝑆𝑇𝑁</m:t>
                                  </m:r>
                                  <m:r>
                                    <a:rPr lang="es-CO" b="0" i="1" smtClean="0">
                                      <a:latin typeface="Cambria Math"/>
                                    </a:rPr>
                                    <m:t>−3</m:t>
                                  </m:r>
                                </m:sub>
                              </m:sSub>
                            </m:e>
                          </m:d>
                          <m:d>
                            <m:dPr>
                              <m:ctrlPr>
                                <a:rPr lang="es-CO" b="0" i="1" smtClean="0">
                                  <a:latin typeface="Cambria Math"/>
                                </a:rPr>
                              </m:ctrlPr>
                            </m:dPr>
                            <m:e>
                              <m:f>
                                <m:fPr>
                                  <m:ctrlPr>
                                    <a:rPr lang="es-CO" b="0" i="1" smtClean="0">
                                      <a:latin typeface="Cambria Math"/>
                                    </a:rPr>
                                  </m:ctrlPr>
                                </m:fPr>
                                <m:num>
                                  <m:sSub>
                                    <m:sSubPr>
                                      <m:ctrlPr>
                                        <a:rPr lang="es-CO" b="0" i="1" smtClean="0">
                                          <a:latin typeface="Cambria Math"/>
                                        </a:rPr>
                                      </m:ctrlPr>
                                    </m:sSubPr>
                                    <m:e>
                                      <m:r>
                                        <a:rPr lang="es-CO" b="0" i="1" smtClean="0">
                                          <a:latin typeface="Cambria Math"/>
                                        </a:rPr>
                                        <m:t>𝐹𝑒</m:t>
                                      </m:r>
                                    </m:e>
                                    <m:sub>
                                      <m:r>
                                        <a:rPr lang="es-CO" b="0" i="1" smtClean="0">
                                          <a:latin typeface="Cambria Math"/>
                                        </a:rPr>
                                        <m:t>𝑗</m:t>
                                      </m:r>
                                      <m:r>
                                        <a:rPr lang="es-CO" b="0" i="1" smtClean="0">
                                          <a:latin typeface="Cambria Math"/>
                                        </a:rPr>
                                        <m:t>,</m:t>
                                      </m:r>
                                      <m:r>
                                        <a:rPr lang="es-CO" b="0" i="1" smtClean="0">
                                          <a:latin typeface="Cambria Math"/>
                                        </a:rPr>
                                        <m:t>𝑆𝑇𝑁</m:t>
                                      </m:r>
                                      <m:r>
                                        <a:rPr lang="es-CO" b="0" i="1" smtClean="0">
                                          <a:latin typeface="Cambria Math"/>
                                        </a:rPr>
                                        <m:t>−3</m:t>
                                      </m:r>
                                    </m:sub>
                                  </m:sSub>
                                </m:num>
                                <m:den>
                                  <m:sSub>
                                    <m:sSubPr>
                                      <m:ctrlPr>
                                        <a:rPr lang="es-CO" b="0" i="1" smtClean="0">
                                          <a:latin typeface="Cambria Math"/>
                                        </a:rPr>
                                      </m:ctrlPr>
                                    </m:sSubPr>
                                    <m:e>
                                      <m:r>
                                        <a:rPr lang="es-CO" b="0" i="1" smtClean="0">
                                          <a:latin typeface="Cambria Math"/>
                                        </a:rPr>
                                        <m:t>𝐹𝑒</m:t>
                                      </m:r>
                                    </m:e>
                                    <m:sub>
                                      <m:r>
                                        <a:rPr lang="es-CO" b="0" i="1" smtClean="0">
                                          <a:latin typeface="Cambria Math"/>
                                        </a:rPr>
                                        <m:t>𝑗</m:t>
                                      </m:r>
                                      <m:r>
                                        <a:rPr lang="es-CO" b="0" i="1" smtClean="0">
                                          <a:latin typeface="Cambria Math"/>
                                        </a:rPr>
                                        <m:t>,3</m:t>
                                      </m:r>
                                    </m:sub>
                                  </m:sSub>
                                </m:den>
                              </m:f>
                            </m:e>
                          </m:d>
                        </m:e>
                      </m:d>
                    </m:oMath>
                  </m:oMathPara>
                </a14:m>
                <a:endParaRPr lang="es-CO" b="0" dirty="0" smtClean="0"/>
              </a:p>
              <a:p>
                <a:endParaRPr lang="es-CO" dirty="0" smtClean="0"/>
              </a:p>
              <a:p>
                <a:pPr/>
                <a14:m>
                  <m:oMathPara xmlns:m="http://schemas.openxmlformats.org/officeDocument/2006/math">
                    <m:oMathParaPr>
                      <m:jc m:val="center"/>
                    </m:oMathParaPr>
                    <m:oMath xmlns:m="http://schemas.openxmlformats.org/officeDocument/2006/math">
                      <m:sSub>
                        <m:sSubPr>
                          <m:ctrlPr>
                            <a:rPr lang="es-CO" i="1">
                              <a:latin typeface="Cambria Math"/>
                            </a:rPr>
                          </m:ctrlPr>
                        </m:sSubPr>
                        <m:e>
                          <m:r>
                            <a:rPr lang="es-CO" i="1">
                              <a:latin typeface="Cambria Math"/>
                            </a:rPr>
                            <m:t>𝐹𝑒</m:t>
                          </m:r>
                        </m:e>
                        <m:sub>
                          <m:r>
                            <a:rPr lang="es-CO" b="0" i="1" smtClean="0">
                              <a:latin typeface="Cambria Math"/>
                            </a:rPr>
                            <m:t>𝑗</m:t>
                          </m:r>
                          <m:r>
                            <a:rPr lang="es-CO" b="0" i="1" smtClean="0">
                              <a:latin typeface="Cambria Math"/>
                            </a:rPr>
                            <m:t>,3</m:t>
                          </m:r>
                        </m:sub>
                      </m:sSub>
                      <m:r>
                        <a:rPr lang="es-CO" i="1">
                          <a:latin typeface="Cambria Math"/>
                        </a:rPr>
                        <m:t>=</m:t>
                      </m:r>
                      <m:sSub>
                        <m:sSubPr>
                          <m:ctrlPr>
                            <a:rPr lang="es-CO" i="1">
                              <a:latin typeface="Cambria Math"/>
                            </a:rPr>
                          </m:ctrlPr>
                        </m:sSubPr>
                        <m:e>
                          <m:r>
                            <a:rPr lang="es-CO" i="1">
                              <a:latin typeface="Cambria Math"/>
                            </a:rPr>
                            <m:t>𝐹𝑒</m:t>
                          </m:r>
                        </m:e>
                        <m:sub>
                          <m:r>
                            <a:rPr lang="es-CO" b="0" i="1" smtClean="0">
                              <a:latin typeface="Cambria Math"/>
                            </a:rPr>
                            <m:t>𝑗</m:t>
                          </m:r>
                          <m:r>
                            <a:rPr lang="es-CO" b="0" i="1" smtClean="0">
                              <a:latin typeface="Cambria Math"/>
                            </a:rPr>
                            <m:t>,4−3</m:t>
                          </m:r>
                        </m:sub>
                      </m:sSub>
                      <m:r>
                        <a:rPr lang="es-CO" i="1">
                          <a:latin typeface="Cambria Math"/>
                        </a:rPr>
                        <m:t>+</m:t>
                      </m:r>
                      <m:sSub>
                        <m:sSubPr>
                          <m:ctrlPr>
                            <a:rPr lang="es-CO" i="1">
                              <a:latin typeface="Cambria Math"/>
                            </a:rPr>
                          </m:ctrlPr>
                        </m:sSubPr>
                        <m:e>
                          <m:r>
                            <a:rPr lang="es-CO" i="1">
                              <a:latin typeface="Cambria Math"/>
                            </a:rPr>
                            <m:t>𝐹𝑒</m:t>
                          </m:r>
                        </m:e>
                        <m:sub>
                          <m:r>
                            <a:rPr lang="es-CO" b="0" i="1" smtClean="0">
                              <a:latin typeface="Cambria Math"/>
                            </a:rPr>
                            <m:t>𝑗</m:t>
                          </m:r>
                          <m:r>
                            <a:rPr lang="es-CO" b="0" i="1" smtClean="0">
                              <a:latin typeface="Cambria Math"/>
                            </a:rPr>
                            <m:t>,</m:t>
                          </m:r>
                          <m:r>
                            <a:rPr lang="es-CO" i="1">
                              <a:latin typeface="Cambria Math"/>
                            </a:rPr>
                            <m:t>𝑆𝑇𝑁</m:t>
                          </m:r>
                          <m:r>
                            <a:rPr lang="es-CO" i="1">
                              <a:latin typeface="Cambria Math"/>
                            </a:rPr>
                            <m:t>−3</m:t>
                          </m:r>
                        </m:sub>
                      </m:sSub>
                    </m:oMath>
                  </m:oMathPara>
                </a14:m>
                <a:endParaRPr lang="es-CO" dirty="0" smtClean="0"/>
              </a:p>
              <a:p>
                <a14:m>
                  <m:oMath xmlns:m="http://schemas.openxmlformats.org/officeDocument/2006/math">
                    <m:sSub>
                      <m:sSubPr>
                        <m:ctrlPr>
                          <a:rPr lang="es-CO" i="1">
                            <a:latin typeface="Cambria Math"/>
                          </a:rPr>
                        </m:ctrlPr>
                      </m:sSubPr>
                      <m:e>
                        <m:r>
                          <a:rPr lang="es-CO" b="0" i="1" smtClean="0">
                            <a:latin typeface="Cambria Math"/>
                          </a:rPr>
                          <m:t>𝑃𝑅</m:t>
                        </m:r>
                      </m:e>
                      <m:sub>
                        <m:r>
                          <a:rPr lang="es-CO" i="1">
                            <a:latin typeface="Cambria Math"/>
                          </a:rPr>
                          <m:t>3</m:t>
                        </m:r>
                        <m:r>
                          <a:rPr lang="es-CO" b="0" i="1" smtClean="0">
                            <a:latin typeface="Cambria Math"/>
                          </a:rPr>
                          <m:t>,</m:t>
                        </m:r>
                        <m:r>
                          <a:rPr lang="es-CO" b="0" i="1" smtClean="0">
                            <a:latin typeface="Cambria Math"/>
                          </a:rPr>
                          <m:t>𝑗</m:t>
                        </m:r>
                      </m:sub>
                    </m:sSub>
                  </m:oMath>
                </a14:m>
                <a:r>
                  <a:rPr lang="es-CO" dirty="0" smtClean="0"/>
                  <a:t>: </a:t>
                </a:r>
                <a:r>
                  <a:rPr lang="es-CO" dirty="0"/>
                  <a:t>Factor para referir las medidas de energía del Nivel de Tensión 3 del </a:t>
                </a:r>
                <a:r>
                  <a:rPr lang="es-CO" dirty="0" smtClean="0"/>
                  <a:t>OR </a:t>
                </a:r>
                <a:r>
                  <a:rPr lang="es-CO" dirty="0"/>
                  <a:t>al STN.</a:t>
                </a:r>
              </a:p>
              <a:p>
                <a:pPr fontAlgn="auto"/>
                <a14:m>
                  <m:oMath xmlns:m="http://schemas.openxmlformats.org/officeDocument/2006/math">
                    <m:sSub>
                      <m:sSubPr>
                        <m:ctrlPr>
                          <a:rPr lang="es-CO"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,3</m:t>
                        </m:r>
                      </m:sub>
                    </m:sSub>
                  </m:oMath>
                </a14:m>
                <a:r>
                  <a:rPr lang="es-CO" dirty="0" smtClean="0"/>
                  <a:t> : </a:t>
                </a:r>
                <a:r>
                  <a:rPr lang="es-CO" dirty="0"/>
                  <a:t>Pérdidas a reconocer en el Nivel de Tensión </a:t>
                </a:r>
                <a:r>
                  <a:rPr lang="es-CO" dirty="0" smtClean="0"/>
                  <a:t>3 según lo establecido en 8.1.2.</a:t>
                </a:r>
              </a:p>
              <a:p>
                <a14:m>
                  <m:oMath xmlns:m="http://schemas.openxmlformats.org/officeDocument/2006/math">
                    <m:sSub>
                      <m:sSubPr>
                        <m:ctrlPr>
                          <a:rPr lang="es-CO" i="1">
                            <a:latin typeface="Cambria Math"/>
                          </a:rPr>
                        </m:ctrlPr>
                      </m:sSubPr>
                      <m:e>
                        <m:r>
                          <a:rPr lang="es-CO" i="1">
                            <a:latin typeface="Cambria Math"/>
                          </a:rPr>
                          <m:t>𝐹𝑒</m:t>
                        </m:r>
                      </m:e>
                      <m:sub>
                        <m:r>
                          <a:rPr lang="es-CO" b="0" i="1" smtClean="0">
                            <a:latin typeface="Cambria Math"/>
                          </a:rPr>
                          <m:t>𝑗</m:t>
                        </m:r>
                        <m:r>
                          <a:rPr lang="es-CO" b="0" i="1" smtClean="0">
                            <a:latin typeface="Cambria Math"/>
                          </a:rPr>
                          <m:t>,</m:t>
                        </m:r>
                        <m:r>
                          <a:rPr lang="es-CO" i="1">
                            <a:latin typeface="Cambria Math"/>
                          </a:rPr>
                          <m:t>𝑛</m:t>
                        </m:r>
                        <m:r>
                          <a:rPr lang="es-CO" i="1">
                            <a:latin typeface="Cambria Math"/>
                          </a:rPr>
                          <m:t>−3</m:t>
                        </m:r>
                      </m:sub>
                    </m:sSub>
                  </m:oMath>
                </a14:m>
                <a:r>
                  <a:rPr lang="es-CO" dirty="0" smtClean="0"/>
                  <a:t> : </a:t>
                </a:r>
                <a:r>
                  <a:rPr lang="es-CO" dirty="0"/>
                  <a:t>Flujo de energía anual entre el Nivel de Tensión n (n es STN </a:t>
                </a:r>
                <a:r>
                  <a:rPr lang="es-CO" dirty="0" err="1"/>
                  <a:t>ó</a:t>
                </a:r>
                <a:r>
                  <a:rPr lang="es-CO" dirty="0"/>
                  <a:t> 4) y el Nivel de </a:t>
                </a:r>
                <a:r>
                  <a:rPr lang="es-CO" dirty="0" smtClean="0"/>
                  <a:t>          </a:t>
                </a:r>
              </a:p>
              <a:p>
                <a:r>
                  <a:rPr lang="es-CO" dirty="0" smtClean="0"/>
                  <a:t>              Tensión </a:t>
                </a:r>
                <a:r>
                  <a:rPr lang="es-CO" dirty="0"/>
                  <a:t>3 del </a:t>
                </a:r>
                <a:r>
                  <a:rPr lang="es-CO" dirty="0" smtClean="0"/>
                  <a:t>OR </a:t>
                </a:r>
                <a:r>
                  <a:rPr lang="es-CO" dirty="0"/>
                  <a:t>(</a:t>
                </a:r>
                <a:r>
                  <a:rPr lang="es-CO" dirty="0" err="1"/>
                  <a:t>MWh</a:t>
                </a:r>
                <a:r>
                  <a:rPr lang="es-CO" dirty="0"/>
                  <a:t>-año</a:t>
                </a:r>
                <a:r>
                  <a:rPr lang="es-CO" dirty="0" smtClean="0"/>
                  <a:t>) Acorde con el balance de energía.</a:t>
                </a:r>
              </a:p>
              <a:p>
                <a:pPr fontAlgn="auto"/>
                <a14:m>
                  <m:oMath xmlns:m="http://schemas.openxmlformats.org/officeDocument/2006/math">
                    <m:sSub>
                      <m:sSubPr>
                        <m:ctrlPr>
                          <a:rPr lang="es-CO" i="1">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m:t>
                        </m:r>
                        <m:r>
                          <a:rPr lang="es-CO" i="1">
                            <a:latin typeface="Cambria Math"/>
                          </a:rPr>
                          <m:t>𝑆𝑇𝑁</m:t>
                        </m:r>
                        <m:r>
                          <a:rPr lang="es-CO" i="1">
                            <a:latin typeface="Cambria Math"/>
                          </a:rPr>
                          <m:t>−3</m:t>
                        </m:r>
                      </m:sub>
                    </m:sSub>
                  </m:oMath>
                </a14:m>
                <a:r>
                  <a:rPr lang="es-CO" dirty="0" smtClean="0"/>
                  <a:t> : </a:t>
                </a:r>
                <a:r>
                  <a:rPr lang="es-ES" dirty="0"/>
                  <a:t>Pérdidas de transformación para referir las medidas de energía del Nivel </a:t>
                </a:r>
                <a:endParaRPr lang="es-ES" dirty="0" smtClean="0"/>
              </a:p>
              <a:p>
                <a:pPr fontAlgn="auto"/>
                <a:r>
                  <a:rPr lang="es-ES" dirty="0" smtClean="0"/>
                  <a:t>                  de </a:t>
                </a:r>
                <a:r>
                  <a:rPr lang="es-ES" dirty="0"/>
                  <a:t>Tensión 3 al STN e iguales a 0,23</a:t>
                </a:r>
                <a:r>
                  <a:rPr lang="es-ES" dirty="0" smtClean="0"/>
                  <a:t>%</a:t>
                </a:r>
                <a:r>
                  <a:rPr lang="es-CO" dirty="0"/>
                  <a:t>.</a:t>
                </a: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620688"/>
                <a:ext cx="8174316" cy="5876481"/>
              </a:xfrm>
              <a:prstGeom prst="rect">
                <a:avLst/>
              </a:prstGeom>
              <a:blipFill rotWithShape="1">
                <a:blip r:embed="rId2"/>
                <a:stretch>
                  <a:fillRect l="-597" t="-519" r="-447" b="-726"/>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54375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539552" y="1196752"/>
                <a:ext cx="8424936" cy="4284122"/>
              </a:xfrm>
              <a:prstGeom prst="rect">
                <a:avLst/>
              </a:prstGeom>
              <a:noFill/>
              <a:ln>
                <a:noFill/>
              </a:ln>
            </p:spPr>
            <p:txBody>
              <a:bodyPr wrap="square" rtlCol="0">
                <a:spAutoFit/>
              </a:bodyPr>
              <a:lstStyle/>
              <a:p>
                <a:r>
                  <a:rPr lang="es-CO" dirty="0" smtClean="0">
                    <a:solidFill>
                      <a:srgbClr val="FF0000"/>
                    </a:solidFill>
                  </a:rPr>
                  <a:t> Nivel de Tensión 2.</a:t>
                </a:r>
              </a:p>
              <a:p>
                <a:pPr/>
                <a14:m>
                  <m:oMathPara xmlns:m="http://schemas.openxmlformats.org/officeDocument/2006/math">
                    <m:oMathParaPr>
                      <m:jc m:val="left"/>
                    </m:oMathParaPr>
                    <m:oMath xmlns:m="http://schemas.openxmlformats.org/officeDocument/2006/math">
                      <m:sSub>
                        <m:sSubPr>
                          <m:ctrlPr>
                            <a:rPr lang="es-CO" sz="1600" i="1" smtClean="0">
                              <a:latin typeface="Cambria Math"/>
                            </a:rPr>
                          </m:ctrlPr>
                        </m:sSubPr>
                        <m:e>
                          <m:r>
                            <a:rPr lang="es-CO" sz="1600" b="0" i="1" smtClean="0">
                              <a:latin typeface="Cambria Math"/>
                            </a:rPr>
                            <m:t>𝑃𝑅</m:t>
                          </m:r>
                        </m:e>
                        <m:sub>
                          <m:r>
                            <a:rPr lang="es-CO" sz="1600" b="0" i="1" smtClean="0">
                              <a:latin typeface="Cambria Math"/>
                            </a:rPr>
                            <m:t>2,</m:t>
                          </m:r>
                          <m:r>
                            <a:rPr lang="es-CO" sz="1600" b="0" i="1" smtClean="0">
                              <a:latin typeface="Cambria Math"/>
                            </a:rPr>
                            <m:t>𝑗</m:t>
                          </m:r>
                        </m:sub>
                      </m:sSub>
                      <m:r>
                        <a:rPr lang="es-CO" sz="1600" b="0" i="1" smtClean="0">
                          <a:latin typeface="Cambria Math"/>
                        </a:rPr>
                        <m:t>=1−</m:t>
                      </m:r>
                      <m:d>
                        <m:dPr>
                          <m:ctrlPr>
                            <a:rPr lang="es-CO" sz="1600" b="0" i="1" smtClean="0">
                              <a:latin typeface="Cambria Math"/>
                            </a:rPr>
                          </m:ctrlPr>
                        </m:dPr>
                        <m:e>
                          <m:r>
                            <a:rPr lang="es-CO" sz="1600" b="0" i="1" smtClean="0">
                              <a:latin typeface="Cambria Math"/>
                            </a:rPr>
                            <m:t>1−</m:t>
                          </m:r>
                          <m:sSub>
                            <m:sSubPr>
                              <m:ctrlPr>
                                <a:rPr lang="es-CO" sz="1600" b="0" i="1" smtClean="0">
                                  <a:latin typeface="Cambria Math"/>
                                </a:rPr>
                              </m:ctrlPr>
                            </m:sSubPr>
                            <m:e>
                              <m:r>
                                <a:rPr lang="es-CO" sz="1600" b="0" i="1" smtClean="0">
                                  <a:latin typeface="Cambria Math"/>
                                </a:rPr>
                                <m:t>𝑃</m:t>
                              </m:r>
                            </m:e>
                            <m:sub>
                              <m:r>
                                <a:rPr lang="es-CO" sz="1600" b="0" i="1" smtClean="0">
                                  <a:latin typeface="Cambria Math"/>
                                </a:rPr>
                                <m:t>𝑗</m:t>
                              </m:r>
                              <m:r>
                                <a:rPr lang="es-CO" sz="1600" b="0" i="1" smtClean="0">
                                  <a:latin typeface="Cambria Math"/>
                                </a:rPr>
                                <m:t>,2</m:t>
                              </m:r>
                            </m:sub>
                          </m:sSub>
                        </m:e>
                      </m:d>
                      <m:d>
                        <m:dPr>
                          <m:begChr m:val="["/>
                          <m:endChr m:val="]"/>
                          <m:ctrlPr>
                            <a:rPr lang="es-CO" sz="1600" b="0" i="1" smtClean="0">
                              <a:latin typeface="Cambria Math"/>
                            </a:rPr>
                          </m:ctrlPr>
                        </m:dPr>
                        <m:e>
                          <m:d>
                            <m:dPr>
                              <m:ctrlPr>
                                <a:rPr lang="es-CO" sz="1600" b="0" i="1" smtClean="0">
                                  <a:latin typeface="Cambria Math"/>
                                </a:rPr>
                              </m:ctrlPr>
                            </m:dPr>
                            <m:e>
                              <m:r>
                                <a:rPr lang="es-CO" sz="1600" b="0" i="1" smtClean="0">
                                  <a:latin typeface="Cambria Math"/>
                                </a:rPr>
                                <m:t>1−</m:t>
                              </m:r>
                              <m:sSub>
                                <m:sSubPr>
                                  <m:ctrlPr>
                                    <a:rPr lang="es-CO" sz="1600" b="0" i="1" smtClean="0">
                                      <a:latin typeface="Cambria Math"/>
                                    </a:rPr>
                                  </m:ctrlPr>
                                </m:sSubPr>
                                <m:e>
                                  <m:r>
                                    <a:rPr lang="es-CO" sz="1600" b="0" i="1" smtClean="0">
                                      <a:latin typeface="Cambria Math"/>
                                    </a:rPr>
                                    <m:t>𝑃</m:t>
                                  </m:r>
                                </m:e>
                                <m:sub>
                                  <m:r>
                                    <a:rPr lang="es-CO" sz="1600" b="0" i="1" smtClean="0">
                                      <a:latin typeface="Cambria Math"/>
                                    </a:rPr>
                                    <m:t>𝑗</m:t>
                                  </m:r>
                                  <m:r>
                                    <a:rPr lang="es-CO" sz="1600" b="0" i="1" smtClean="0">
                                      <a:latin typeface="Cambria Math"/>
                                    </a:rPr>
                                    <m:t>,4</m:t>
                                  </m:r>
                                </m:sub>
                              </m:sSub>
                            </m:e>
                          </m:d>
                          <m:d>
                            <m:dPr>
                              <m:ctrlPr>
                                <a:rPr lang="es-CO" sz="1600" b="0" i="1" smtClean="0">
                                  <a:latin typeface="Cambria Math"/>
                                </a:rPr>
                              </m:ctrlPr>
                            </m:dPr>
                            <m:e>
                              <m:r>
                                <a:rPr lang="es-CO" sz="1600" b="0" i="1" smtClean="0">
                                  <a:latin typeface="Cambria Math"/>
                                </a:rPr>
                                <m:t>1−</m:t>
                              </m:r>
                              <m:sSub>
                                <m:sSubPr>
                                  <m:ctrlPr>
                                    <a:rPr lang="es-CO" sz="1600" b="0" i="1" smtClean="0">
                                      <a:latin typeface="Cambria Math"/>
                                    </a:rPr>
                                  </m:ctrlPr>
                                </m:sSubPr>
                                <m:e>
                                  <m:r>
                                    <a:rPr lang="es-CO" sz="1600" b="0" i="1" smtClean="0">
                                      <a:latin typeface="Cambria Math"/>
                                    </a:rPr>
                                    <m:t>𝑃</m:t>
                                  </m:r>
                                </m:e>
                                <m:sub>
                                  <m:r>
                                    <a:rPr lang="es-CO" sz="1600" b="0" i="1" smtClean="0">
                                      <a:latin typeface="Cambria Math"/>
                                    </a:rPr>
                                    <m:t>𝑗</m:t>
                                  </m:r>
                                  <m:r>
                                    <a:rPr lang="es-CO" sz="1600" b="0" i="1" smtClean="0">
                                      <a:latin typeface="Cambria Math"/>
                                    </a:rPr>
                                    <m:t>,3</m:t>
                                  </m:r>
                                </m:sub>
                              </m:sSub>
                            </m:e>
                          </m:d>
                          <m:d>
                            <m:dPr>
                              <m:ctrlPr>
                                <a:rPr lang="es-CO" sz="1600" b="0" i="1" smtClean="0">
                                  <a:latin typeface="Cambria Math"/>
                                </a:rPr>
                              </m:ctrlPr>
                            </m:dPr>
                            <m:e>
                              <m:f>
                                <m:fPr>
                                  <m:ctrlPr>
                                    <a:rPr lang="es-CO" sz="1600" b="0" i="1" smtClean="0">
                                      <a:latin typeface="Cambria Math"/>
                                    </a:rPr>
                                  </m:ctrlPr>
                                </m:fPr>
                                <m:num>
                                  <m:sSub>
                                    <m:sSubPr>
                                      <m:ctrlPr>
                                        <a:rPr lang="es-CO" sz="1600" b="0" i="1" smtClean="0">
                                          <a:latin typeface="Cambria Math"/>
                                        </a:rPr>
                                      </m:ctrlPr>
                                    </m:sSubPr>
                                    <m:e>
                                      <m:r>
                                        <a:rPr lang="es-CO" sz="1600" b="0" i="1" smtClean="0">
                                          <a:latin typeface="Cambria Math"/>
                                        </a:rPr>
                                        <m:t>𝐹𝑒</m:t>
                                      </m:r>
                                    </m:e>
                                    <m:sub>
                                      <m:r>
                                        <a:rPr lang="es-CO" sz="1600" b="0" i="1" smtClean="0">
                                          <a:latin typeface="Cambria Math"/>
                                        </a:rPr>
                                        <m:t>𝑗</m:t>
                                      </m:r>
                                      <m:r>
                                        <a:rPr lang="es-CO" sz="1600" b="0" i="1" smtClean="0">
                                          <a:latin typeface="Cambria Math"/>
                                        </a:rPr>
                                        <m:t>,3−2</m:t>
                                      </m:r>
                                    </m:sub>
                                  </m:sSub>
                                </m:num>
                                <m:den>
                                  <m:sSub>
                                    <m:sSubPr>
                                      <m:ctrlPr>
                                        <a:rPr lang="es-CO" sz="1600" b="0" i="1" smtClean="0">
                                          <a:latin typeface="Cambria Math"/>
                                        </a:rPr>
                                      </m:ctrlPr>
                                    </m:sSubPr>
                                    <m:e>
                                      <m:r>
                                        <a:rPr lang="es-CO" sz="1600" b="0" i="1" smtClean="0">
                                          <a:latin typeface="Cambria Math"/>
                                        </a:rPr>
                                        <m:t>𝐹𝑒</m:t>
                                      </m:r>
                                    </m:e>
                                    <m:sub>
                                      <m:r>
                                        <a:rPr lang="es-CO" sz="1600" b="0" i="1" smtClean="0">
                                          <a:latin typeface="Cambria Math"/>
                                        </a:rPr>
                                        <m:t>𝑗</m:t>
                                      </m:r>
                                      <m:r>
                                        <a:rPr lang="es-CO" sz="1600" b="0" i="1" smtClean="0">
                                          <a:latin typeface="Cambria Math"/>
                                        </a:rPr>
                                        <m:t>,2</m:t>
                                      </m:r>
                                    </m:sub>
                                  </m:sSub>
                                </m:den>
                              </m:f>
                            </m:e>
                          </m:d>
                          <m:r>
                            <a:rPr lang="es-CO" sz="1600" b="0" i="1" smtClean="0">
                              <a:latin typeface="Cambria Math"/>
                            </a:rPr>
                            <m:t>+</m:t>
                          </m:r>
                          <m:d>
                            <m:dPr>
                              <m:ctrlPr>
                                <a:rPr lang="es-CO" sz="1600" b="0" i="1" smtClean="0">
                                  <a:latin typeface="Cambria Math"/>
                                </a:rPr>
                              </m:ctrlPr>
                            </m:dPr>
                            <m:e>
                              <m:r>
                                <a:rPr lang="es-CO" sz="1600" b="0" i="1" smtClean="0">
                                  <a:latin typeface="Cambria Math"/>
                                </a:rPr>
                                <m:t>1−</m:t>
                              </m:r>
                              <m:sSub>
                                <m:sSubPr>
                                  <m:ctrlPr>
                                    <a:rPr lang="es-CO" sz="1600" b="0" i="1" smtClean="0">
                                      <a:latin typeface="Cambria Math"/>
                                    </a:rPr>
                                  </m:ctrlPr>
                                </m:sSubPr>
                                <m:e>
                                  <m:r>
                                    <a:rPr lang="es-CO" sz="1600" b="0" i="1" smtClean="0">
                                      <a:latin typeface="Cambria Math"/>
                                    </a:rPr>
                                    <m:t>𝑃</m:t>
                                  </m:r>
                                </m:e>
                                <m:sub>
                                  <m:r>
                                    <a:rPr lang="es-CO" sz="1600" b="0" i="1" smtClean="0">
                                      <a:latin typeface="Cambria Math"/>
                                    </a:rPr>
                                    <m:t>𝑗</m:t>
                                  </m:r>
                                  <m:r>
                                    <a:rPr lang="es-CO" sz="1600" b="0" i="1" smtClean="0">
                                      <a:latin typeface="Cambria Math"/>
                                    </a:rPr>
                                    <m:t>,4</m:t>
                                  </m:r>
                                </m:sub>
                              </m:sSub>
                            </m:e>
                          </m:d>
                          <m:d>
                            <m:dPr>
                              <m:ctrlPr>
                                <a:rPr lang="es-CO" sz="1600" b="0" i="1" smtClean="0">
                                  <a:latin typeface="Cambria Math"/>
                                </a:rPr>
                              </m:ctrlPr>
                            </m:dPr>
                            <m:e>
                              <m:r>
                                <a:rPr lang="es-CO" sz="1600" b="0" i="1" smtClean="0">
                                  <a:latin typeface="Cambria Math"/>
                                </a:rPr>
                                <m:t>1−</m:t>
                              </m:r>
                              <m:sSub>
                                <m:sSubPr>
                                  <m:ctrlPr>
                                    <a:rPr lang="es-CO" sz="1600" b="0" i="1" smtClean="0">
                                      <a:latin typeface="Cambria Math"/>
                                    </a:rPr>
                                  </m:ctrlPr>
                                </m:sSubPr>
                                <m:e>
                                  <m:r>
                                    <a:rPr lang="es-CO" sz="1600" b="0" i="1" smtClean="0">
                                      <a:latin typeface="Cambria Math"/>
                                    </a:rPr>
                                    <m:t>𝑃</m:t>
                                  </m:r>
                                </m:e>
                                <m:sub>
                                  <m:r>
                                    <a:rPr lang="es-CO" sz="1600" b="0" i="1" smtClean="0">
                                      <a:latin typeface="Cambria Math"/>
                                    </a:rPr>
                                    <m:t>𝑗</m:t>
                                  </m:r>
                                  <m:r>
                                    <a:rPr lang="es-CO" sz="1600" b="0" i="1" smtClean="0">
                                      <a:latin typeface="Cambria Math"/>
                                    </a:rPr>
                                    <m:t>,4−2</m:t>
                                  </m:r>
                                </m:sub>
                              </m:sSub>
                            </m:e>
                          </m:d>
                          <m:d>
                            <m:dPr>
                              <m:ctrlPr>
                                <a:rPr lang="es-CO" sz="1600" b="0" i="1" smtClean="0">
                                  <a:latin typeface="Cambria Math"/>
                                </a:rPr>
                              </m:ctrlPr>
                            </m:dPr>
                            <m:e>
                              <m:f>
                                <m:fPr>
                                  <m:ctrlPr>
                                    <a:rPr lang="es-CO" sz="1600" b="0" i="1" smtClean="0">
                                      <a:latin typeface="Cambria Math"/>
                                    </a:rPr>
                                  </m:ctrlPr>
                                </m:fPr>
                                <m:num>
                                  <m:sSub>
                                    <m:sSubPr>
                                      <m:ctrlPr>
                                        <a:rPr lang="es-CO" sz="1600" b="0" i="1" smtClean="0">
                                          <a:latin typeface="Cambria Math"/>
                                        </a:rPr>
                                      </m:ctrlPr>
                                    </m:sSubPr>
                                    <m:e>
                                      <m:r>
                                        <a:rPr lang="es-CO" sz="1600" b="0" i="1" smtClean="0">
                                          <a:latin typeface="Cambria Math"/>
                                        </a:rPr>
                                        <m:t>𝐹𝑒</m:t>
                                      </m:r>
                                    </m:e>
                                    <m:sub>
                                      <m:r>
                                        <a:rPr lang="es-CO" sz="1600" b="0" i="1" smtClean="0">
                                          <a:latin typeface="Cambria Math"/>
                                        </a:rPr>
                                        <m:t>𝑗</m:t>
                                      </m:r>
                                      <m:r>
                                        <a:rPr lang="es-CO" sz="1600" b="0" i="1" smtClean="0">
                                          <a:latin typeface="Cambria Math"/>
                                        </a:rPr>
                                        <m:t>,4−2</m:t>
                                      </m:r>
                                    </m:sub>
                                  </m:sSub>
                                </m:num>
                                <m:den>
                                  <m:sSub>
                                    <m:sSubPr>
                                      <m:ctrlPr>
                                        <a:rPr lang="es-CO" sz="1600" b="0" i="1" smtClean="0">
                                          <a:latin typeface="Cambria Math"/>
                                        </a:rPr>
                                      </m:ctrlPr>
                                    </m:sSubPr>
                                    <m:e>
                                      <m:r>
                                        <a:rPr lang="es-CO" sz="1600" b="0" i="1" smtClean="0">
                                          <a:latin typeface="Cambria Math"/>
                                        </a:rPr>
                                        <m:t>𝐹𝑒</m:t>
                                      </m:r>
                                    </m:e>
                                    <m:sub>
                                      <m:r>
                                        <a:rPr lang="es-CO" sz="1600" b="0" i="1" smtClean="0">
                                          <a:latin typeface="Cambria Math"/>
                                        </a:rPr>
                                        <m:t>𝑗</m:t>
                                      </m:r>
                                      <m:r>
                                        <a:rPr lang="es-CO" sz="1600" b="0" i="1" smtClean="0">
                                          <a:latin typeface="Cambria Math"/>
                                        </a:rPr>
                                        <m:t>,2</m:t>
                                      </m:r>
                                    </m:sub>
                                  </m:sSub>
                                </m:den>
                              </m:f>
                            </m:e>
                          </m:d>
                          <m:r>
                            <a:rPr lang="es-CO" sz="1600" b="0" i="1" smtClean="0">
                              <a:latin typeface="Cambria Math"/>
                            </a:rPr>
                            <m:t>+</m:t>
                          </m:r>
                          <m:d>
                            <m:dPr>
                              <m:ctrlPr>
                                <a:rPr lang="es-CO" sz="1600" b="0" i="1" smtClean="0">
                                  <a:latin typeface="Cambria Math"/>
                                </a:rPr>
                              </m:ctrlPr>
                            </m:dPr>
                            <m:e>
                              <m:r>
                                <a:rPr lang="es-CO" sz="1600" b="0" i="1" smtClean="0">
                                  <a:latin typeface="Cambria Math"/>
                                </a:rPr>
                                <m:t>1−</m:t>
                              </m:r>
                              <m:sSub>
                                <m:sSubPr>
                                  <m:ctrlPr>
                                    <a:rPr lang="es-CO" sz="1600" b="0" i="1" smtClean="0">
                                      <a:latin typeface="Cambria Math"/>
                                    </a:rPr>
                                  </m:ctrlPr>
                                </m:sSubPr>
                                <m:e>
                                  <m:r>
                                    <a:rPr lang="es-CO" sz="1600" b="0" i="1" smtClean="0">
                                      <a:latin typeface="Cambria Math"/>
                                    </a:rPr>
                                    <m:t>𝑃</m:t>
                                  </m:r>
                                </m:e>
                                <m:sub>
                                  <m:r>
                                    <a:rPr lang="es-CO" sz="1600" b="0" i="1" smtClean="0">
                                      <a:latin typeface="Cambria Math"/>
                                    </a:rPr>
                                    <m:t>𝑗</m:t>
                                  </m:r>
                                  <m:r>
                                    <a:rPr lang="es-CO" sz="1600" b="0" i="1" smtClean="0">
                                      <a:latin typeface="Cambria Math"/>
                                    </a:rPr>
                                    <m:t>,</m:t>
                                  </m:r>
                                  <m:r>
                                    <a:rPr lang="es-CO" sz="1600" b="0" i="1" smtClean="0">
                                      <a:latin typeface="Cambria Math"/>
                                    </a:rPr>
                                    <m:t>𝑆𝑇𝑁</m:t>
                                  </m:r>
                                  <m:r>
                                    <a:rPr lang="es-CO" sz="1600" b="0" i="1" smtClean="0">
                                      <a:latin typeface="Cambria Math"/>
                                    </a:rPr>
                                    <m:t>−2</m:t>
                                  </m:r>
                                </m:sub>
                              </m:sSub>
                            </m:e>
                          </m:d>
                          <m:d>
                            <m:dPr>
                              <m:ctrlPr>
                                <a:rPr lang="es-CO" sz="1600" b="0" i="1" smtClean="0">
                                  <a:latin typeface="Cambria Math"/>
                                </a:rPr>
                              </m:ctrlPr>
                            </m:dPr>
                            <m:e>
                              <m:f>
                                <m:fPr>
                                  <m:ctrlPr>
                                    <a:rPr lang="es-CO" sz="1600" b="0" i="1" smtClean="0">
                                      <a:latin typeface="Cambria Math"/>
                                    </a:rPr>
                                  </m:ctrlPr>
                                </m:fPr>
                                <m:num>
                                  <m:sSub>
                                    <m:sSubPr>
                                      <m:ctrlPr>
                                        <a:rPr lang="es-CO" sz="1600" b="0" i="1" smtClean="0">
                                          <a:latin typeface="Cambria Math"/>
                                        </a:rPr>
                                      </m:ctrlPr>
                                    </m:sSubPr>
                                    <m:e>
                                      <m:r>
                                        <a:rPr lang="es-CO" sz="1600" b="0" i="1" smtClean="0">
                                          <a:latin typeface="Cambria Math"/>
                                        </a:rPr>
                                        <m:t>𝐹𝑒</m:t>
                                      </m:r>
                                    </m:e>
                                    <m:sub>
                                      <m:r>
                                        <a:rPr lang="es-CO" sz="1600" b="0" i="1" smtClean="0">
                                          <a:latin typeface="Cambria Math"/>
                                        </a:rPr>
                                        <m:t>𝑗</m:t>
                                      </m:r>
                                      <m:r>
                                        <a:rPr lang="es-CO" sz="1600" b="0" i="1" smtClean="0">
                                          <a:latin typeface="Cambria Math"/>
                                        </a:rPr>
                                        <m:t>,</m:t>
                                      </m:r>
                                      <m:r>
                                        <a:rPr lang="es-CO" sz="1600" b="0" i="1" smtClean="0">
                                          <a:latin typeface="Cambria Math"/>
                                        </a:rPr>
                                        <m:t>𝑆𝑇𝑁</m:t>
                                      </m:r>
                                      <m:r>
                                        <a:rPr lang="es-CO" sz="1600" b="0" i="1" smtClean="0">
                                          <a:latin typeface="Cambria Math"/>
                                        </a:rPr>
                                        <m:t>−2</m:t>
                                      </m:r>
                                    </m:sub>
                                  </m:sSub>
                                </m:num>
                                <m:den>
                                  <m:sSub>
                                    <m:sSubPr>
                                      <m:ctrlPr>
                                        <a:rPr lang="es-CO" sz="1600" b="0" i="1" smtClean="0">
                                          <a:latin typeface="Cambria Math"/>
                                        </a:rPr>
                                      </m:ctrlPr>
                                    </m:sSubPr>
                                    <m:e>
                                      <m:r>
                                        <a:rPr lang="es-CO" sz="1600" b="0" i="1" smtClean="0">
                                          <a:latin typeface="Cambria Math"/>
                                        </a:rPr>
                                        <m:t>𝐹𝑒</m:t>
                                      </m:r>
                                    </m:e>
                                    <m:sub>
                                      <m:r>
                                        <a:rPr lang="es-CO" sz="1600" b="0" i="1" smtClean="0">
                                          <a:latin typeface="Cambria Math"/>
                                        </a:rPr>
                                        <m:t>𝑗</m:t>
                                      </m:r>
                                      <m:r>
                                        <a:rPr lang="es-CO" sz="1600" b="0" i="1" smtClean="0">
                                          <a:latin typeface="Cambria Math"/>
                                        </a:rPr>
                                        <m:t>,2</m:t>
                                      </m:r>
                                    </m:sub>
                                  </m:sSub>
                                </m:den>
                              </m:f>
                            </m:e>
                          </m:d>
                        </m:e>
                      </m:d>
                    </m:oMath>
                  </m:oMathPara>
                </a14:m>
                <a:endParaRPr lang="es-CO" sz="1600" dirty="0" smtClean="0"/>
              </a:p>
              <a:p>
                <a:endParaRPr lang="es-CO" sz="1400" dirty="0" smtClean="0"/>
              </a:p>
              <a:p>
                <a:pPr/>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𝐹𝑒</m:t>
                          </m:r>
                        </m:e>
                        <m:sub>
                          <m:r>
                            <a:rPr lang="es-CO" i="1">
                              <a:latin typeface="Cambria Math"/>
                            </a:rPr>
                            <m:t>2</m:t>
                          </m:r>
                        </m:sub>
                      </m:sSub>
                      <m:r>
                        <a:rPr lang="es-CO" i="1">
                          <a:latin typeface="Cambria Math"/>
                        </a:rPr>
                        <m:t>=</m:t>
                      </m:r>
                      <m:sSub>
                        <m:sSubPr>
                          <m:ctrlPr>
                            <a:rPr lang="es-CO" i="1">
                              <a:latin typeface="Cambria Math"/>
                            </a:rPr>
                          </m:ctrlPr>
                        </m:sSubPr>
                        <m:e>
                          <m:r>
                            <a:rPr lang="es-CO" i="1">
                              <a:latin typeface="Cambria Math"/>
                            </a:rPr>
                            <m:t>𝐹𝑒</m:t>
                          </m:r>
                        </m:e>
                        <m:sub>
                          <m:r>
                            <a:rPr lang="es-CO" i="1">
                              <a:latin typeface="Cambria Math"/>
                            </a:rPr>
                            <m:t>𝑆𝑇𝑁</m:t>
                          </m:r>
                          <m:r>
                            <a:rPr lang="es-CO" i="1">
                              <a:latin typeface="Cambria Math"/>
                            </a:rPr>
                            <m:t>−2</m:t>
                          </m:r>
                        </m:sub>
                      </m:sSub>
                      <m:r>
                        <a:rPr lang="es-CO" i="1">
                          <a:latin typeface="Cambria Math"/>
                        </a:rPr>
                        <m:t>+</m:t>
                      </m:r>
                      <m:sSub>
                        <m:sSubPr>
                          <m:ctrlPr>
                            <a:rPr lang="es-CO" i="1">
                              <a:latin typeface="Cambria Math"/>
                            </a:rPr>
                          </m:ctrlPr>
                        </m:sSubPr>
                        <m:e>
                          <m:r>
                            <a:rPr lang="es-CO" i="1">
                              <a:latin typeface="Cambria Math"/>
                            </a:rPr>
                            <m:t>𝐹𝑒</m:t>
                          </m:r>
                        </m:e>
                        <m:sub>
                          <m:r>
                            <a:rPr lang="es-CO" i="1">
                              <a:latin typeface="Cambria Math"/>
                            </a:rPr>
                            <m:t>4−2</m:t>
                          </m:r>
                        </m:sub>
                      </m:sSub>
                      <m:r>
                        <a:rPr lang="es-CO" i="1">
                          <a:latin typeface="Cambria Math"/>
                        </a:rPr>
                        <m:t>+</m:t>
                      </m:r>
                      <m:sSub>
                        <m:sSubPr>
                          <m:ctrlPr>
                            <a:rPr lang="es-CO" i="1">
                              <a:latin typeface="Cambria Math"/>
                            </a:rPr>
                          </m:ctrlPr>
                        </m:sSubPr>
                        <m:e>
                          <m:r>
                            <a:rPr lang="es-CO" i="1">
                              <a:latin typeface="Cambria Math"/>
                            </a:rPr>
                            <m:t>𝐹𝑒</m:t>
                          </m:r>
                        </m:e>
                        <m:sub>
                          <m:r>
                            <a:rPr lang="es-CO" i="1">
                              <a:latin typeface="Cambria Math"/>
                            </a:rPr>
                            <m:t>3−2</m:t>
                          </m:r>
                        </m:sub>
                      </m:sSub>
                    </m:oMath>
                  </m:oMathPara>
                </a14:m>
                <a:endParaRPr lang="es-CO" dirty="0"/>
              </a:p>
              <a:p>
                <a:endParaRPr lang="es-CO" i="1" dirty="0" smtClean="0">
                  <a:latin typeface="Cambria Math"/>
                </a:endParaRPr>
              </a:p>
              <a:p>
                <a14:m>
                  <m:oMath xmlns:m="http://schemas.openxmlformats.org/officeDocument/2006/math">
                    <m:sSub>
                      <m:sSubPr>
                        <m:ctrlPr>
                          <a:rPr lang="es-CO" i="1" smtClean="0">
                            <a:latin typeface="Cambria Math"/>
                          </a:rPr>
                        </m:ctrlPr>
                      </m:sSubPr>
                      <m:e>
                        <m:r>
                          <a:rPr lang="es-CO" b="0" i="1" smtClean="0">
                            <a:latin typeface="Cambria Math"/>
                          </a:rPr>
                          <m:t>𝑃𝑅</m:t>
                        </m:r>
                      </m:e>
                      <m:sub>
                        <m:r>
                          <a:rPr lang="es-CO" b="0" i="1" smtClean="0">
                            <a:latin typeface="Cambria Math"/>
                          </a:rPr>
                          <m:t>2,</m:t>
                        </m:r>
                        <m:r>
                          <a:rPr lang="es-CO" b="0" i="1" smtClean="0">
                            <a:latin typeface="Cambria Math"/>
                          </a:rPr>
                          <m:t>𝑗</m:t>
                        </m:r>
                      </m:sub>
                    </m:sSub>
                  </m:oMath>
                </a14:m>
                <a:r>
                  <a:rPr lang="es-CO" dirty="0" smtClean="0"/>
                  <a:t> : </a:t>
                </a:r>
                <a:r>
                  <a:rPr lang="es-CO" dirty="0"/>
                  <a:t>Factor para referir las medidas de energía del Nivel de Tensión 2 del </a:t>
                </a:r>
                <a:r>
                  <a:rPr lang="es-CO" dirty="0" smtClean="0"/>
                  <a:t>OR </a:t>
                </a:r>
                <a:r>
                  <a:rPr lang="es-CO" dirty="0"/>
                  <a:t>al STN</a:t>
                </a:r>
                <a:r>
                  <a:rPr lang="es-CO" dirty="0" smtClean="0"/>
                  <a:t>.</a:t>
                </a:r>
              </a:p>
              <a:p>
                <a14:m>
                  <m:oMath xmlns:m="http://schemas.openxmlformats.org/officeDocument/2006/math">
                    <m:sSub>
                      <m:sSubPr>
                        <m:ctrlPr>
                          <a:rPr lang="es-CO"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m:t>
                        </m:r>
                        <m:r>
                          <a:rPr lang="es-CO" b="0" i="1" smtClean="0">
                            <a:latin typeface="Cambria Math"/>
                          </a:rPr>
                          <m:t>𝑛</m:t>
                        </m:r>
                      </m:sub>
                    </m:sSub>
                  </m:oMath>
                </a14:m>
                <a:r>
                  <a:rPr lang="es-CO" dirty="0" smtClean="0"/>
                  <a:t> :     Pérdidas </a:t>
                </a:r>
                <a:r>
                  <a:rPr lang="es-CO" dirty="0"/>
                  <a:t>a reconocer en el Nivel de Tensión n del OR </a:t>
                </a:r>
                <a:r>
                  <a:rPr lang="es-CO" baseline="-25000" dirty="0"/>
                  <a:t>j</a:t>
                </a:r>
                <a:r>
                  <a:rPr lang="es-CO" dirty="0"/>
                  <a:t> (donde n es 2, 3 </a:t>
                </a:r>
                <a:r>
                  <a:rPr lang="es-CO" dirty="0" err="1"/>
                  <a:t>ó</a:t>
                </a:r>
                <a:r>
                  <a:rPr lang="es-CO" dirty="0"/>
                  <a:t> 4</a:t>
                </a:r>
                <a:r>
                  <a:rPr lang="es-CO" dirty="0" smtClean="0"/>
                  <a:t>).</a:t>
                </a:r>
              </a:p>
              <a:p>
                <a:pPr fontAlgn="auto"/>
                <a14:m>
                  <m:oMath xmlns:m="http://schemas.openxmlformats.org/officeDocument/2006/math">
                    <m:sSub>
                      <m:sSubPr>
                        <m:ctrlPr>
                          <a:rPr lang="es-CO" i="1" smtClean="0">
                            <a:latin typeface="Cambria Math"/>
                          </a:rPr>
                        </m:ctrlPr>
                      </m:sSubPr>
                      <m:e>
                        <m:r>
                          <a:rPr lang="es-CO" b="0" i="1" smtClean="0">
                            <a:latin typeface="Cambria Math"/>
                          </a:rPr>
                          <m:t>𝐹𝑒</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−2</m:t>
                        </m:r>
                      </m:sub>
                    </m:sSub>
                  </m:oMath>
                </a14:m>
                <a:r>
                  <a:rPr lang="es-CO" dirty="0" smtClean="0"/>
                  <a:t> : </a:t>
                </a:r>
                <a:r>
                  <a:rPr lang="es-CO" dirty="0"/>
                  <a:t>Flujo de energía anual entre el </a:t>
                </a:r>
                <a:r>
                  <a:rPr lang="es-CO" dirty="0" smtClean="0"/>
                  <a:t>Nivel </a:t>
                </a:r>
                <a:r>
                  <a:rPr lang="es-CO" dirty="0"/>
                  <a:t>de Tensión n  (n es STN, 4 </a:t>
                </a:r>
                <a:r>
                  <a:rPr lang="es-CO" dirty="0" err="1"/>
                  <a:t>ó</a:t>
                </a:r>
                <a:r>
                  <a:rPr lang="es-CO" dirty="0"/>
                  <a:t> 3) y el Nivel </a:t>
                </a:r>
                <a:endParaRPr lang="es-CO" dirty="0" smtClean="0"/>
              </a:p>
              <a:p>
                <a:pPr fontAlgn="auto"/>
                <a:r>
                  <a:rPr lang="es-CO" dirty="0" smtClean="0"/>
                  <a:t>              de </a:t>
                </a:r>
                <a:r>
                  <a:rPr lang="es-CO" dirty="0"/>
                  <a:t>Tensión 2 del </a:t>
                </a:r>
                <a:r>
                  <a:rPr lang="es-CO" dirty="0" smtClean="0"/>
                  <a:t>OR </a:t>
                </a:r>
                <a:r>
                  <a:rPr lang="es-CO" dirty="0"/>
                  <a:t>(</a:t>
                </a:r>
                <a:r>
                  <a:rPr lang="es-CO" dirty="0" err="1"/>
                  <a:t>MWh</a:t>
                </a:r>
                <a:r>
                  <a:rPr lang="es-CO" dirty="0"/>
                  <a:t>-año</a:t>
                </a:r>
                <a:r>
                  <a:rPr lang="es-CO" dirty="0" smtClean="0"/>
                  <a:t>). Acorde con el balance de energía. </a:t>
                </a:r>
              </a:p>
              <a:p>
                <a14:m>
                  <m:oMath xmlns:m="http://schemas.openxmlformats.org/officeDocument/2006/math">
                    <m:sSub>
                      <m:sSubPr>
                        <m:ctrlPr>
                          <a:rPr lang="es-CO"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−2</m:t>
                        </m:r>
                      </m:sub>
                    </m:sSub>
                  </m:oMath>
                </a14:m>
                <a:r>
                  <a:rPr lang="es-CO" dirty="0" smtClean="0"/>
                  <a:t>  : </a:t>
                </a:r>
                <a:r>
                  <a:rPr lang="es-CO" dirty="0"/>
                  <a:t>Pérdidas de transformación para referir las medidas de energía del Nivel de </a:t>
                </a:r>
                <a:endParaRPr lang="es-CO" dirty="0" smtClean="0"/>
              </a:p>
              <a:p>
                <a:r>
                  <a:rPr lang="es-CO" dirty="0" smtClean="0"/>
                  <a:t>             Tensión </a:t>
                </a:r>
                <a:r>
                  <a:rPr lang="es-CO" dirty="0"/>
                  <a:t>2 al Nivel de Tensión n (n es STN </a:t>
                </a:r>
                <a:r>
                  <a:rPr lang="es-CO" dirty="0" err="1"/>
                  <a:t>ó</a:t>
                </a:r>
                <a:r>
                  <a:rPr lang="es-CO" dirty="0"/>
                  <a:t> 4) del mismo OR e iguales a 0,23</a:t>
                </a:r>
                <a:r>
                  <a:rPr lang="es-CO" dirty="0" smtClean="0"/>
                  <a:t>%.</a:t>
                </a:r>
              </a:p>
              <a:p>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539552" y="1196752"/>
                <a:ext cx="8424936" cy="4284122"/>
              </a:xfrm>
              <a:prstGeom prst="rect">
                <a:avLst/>
              </a:prstGeom>
              <a:blipFill rotWithShape="1">
                <a:blip r:embed="rId2"/>
                <a:stretch>
                  <a:fillRect t="-711"/>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1072843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539552" y="692696"/>
                <a:ext cx="8424936" cy="5818196"/>
              </a:xfrm>
              <a:prstGeom prst="rect">
                <a:avLst/>
              </a:prstGeom>
              <a:noFill/>
              <a:ln>
                <a:noFill/>
              </a:ln>
            </p:spPr>
            <p:txBody>
              <a:bodyPr wrap="square" rtlCol="0">
                <a:spAutoFit/>
              </a:bodyPr>
              <a:lstStyle/>
              <a:p>
                <a:r>
                  <a:rPr lang="es-CO" dirty="0">
                    <a:solidFill>
                      <a:srgbClr val="FF0000"/>
                    </a:solidFill>
                  </a:rPr>
                  <a:t>4.3.4 Nivel de Tensión 1.</a:t>
                </a:r>
              </a:p>
              <a:p>
                <a:endParaRPr lang="es-CO" dirty="0"/>
              </a:p>
              <a:p>
                <a:pPr/>
                <a14:m>
                  <m:oMathPara xmlns:m="http://schemas.openxmlformats.org/officeDocument/2006/math">
                    <m:oMathParaPr>
                      <m:jc m:val="left"/>
                    </m:oMathParaPr>
                    <m:oMath xmlns:m="http://schemas.openxmlformats.org/officeDocument/2006/math">
                      <m:sSub>
                        <m:sSubPr>
                          <m:ctrlPr>
                            <a:rPr lang="es-CO" i="1">
                              <a:latin typeface="Cambria Math"/>
                            </a:rPr>
                          </m:ctrlPr>
                        </m:sSubPr>
                        <m:e>
                          <m:r>
                            <a:rPr lang="es-CO" i="1">
                              <a:latin typeface="Cambria Math"/>
                            </a:rPr>
                            <m:t>𝑃𝑅</m:t>
                          </m:r>
                        </m:e>
                        <m:sub>
                          <m:r>
                            <a:rPr lang="es-CO" i="1">
                              <a:latin typeface="Cambria Math"/>
                            </a:rPr>
                            <m:t>1,</m:t>
                          </m:r>
                          <m:r>
                            <a:rPr lang="es-CO" i="1">
                              <a:latin typeface="Cambria Math"/>
                            </a:rPr>
                            <m:t>𝑗</m:t>
                          </m:r>
                        </m:sub>
                      </m:sSub>
                      <m:r>
                        <a:rPr lang="es-CO" i="1">
                          <a:latin typeface="Cambria Math"/>
                        </a:rPr>
                        <m:t>=1−</m:t>
                      </m:r>
                      <m:d>
                        <m:dPr>
                          <m:ctrlPr>
                            <a:rPr lang="es-CO" i="1">
                              <a:latin typeface="Cambria Math"/>
                            </a:rPr>
                          </m:ctrlPr>
                        </m:dPr>
                        <m:e>
                          <m:r>
                            <a:rPr lang="es-CO" i="1">
                              <a:latin typeface="Cambria Math"/>
                            </a:rPr>
                            <m:t>1−</m:t>
                          </m:r>
                          <m:sSub>
                            <m:sSubPr>
                              <m:ctrlPr>
                                <a:rPr lang="es-CO" i="1">
                                  <a:latin typeface="Cambria Math"/>
                                </a:rPr>
                              </m:ctrlPr>
                            </m:sSubPr>
                            <m:e>
                              <m:r>
                                <a:rPr lang="es-CO" i="1">
                                  <a:latin typeface="Cambria Math"/>
                                </a:rPr>
                                <m:t>𝑃</m:t>
                              </m:r>
                            </m:e>
                            <m:sub>
                              <m:r>
                                <a:rPr lang="es-CO" i="1">
                                  <a:latin typeface="Cambria Math"/>
                                </a:rPr>
                                <m:t>𝑗</m:t>
                              </m:r>
                              <m:r>
                                <a:rPr lang="es-CO" i="1">
                                  <a:latin typeface="Cambria Math"/>
                                </a:rPr>
                                <m:t>,1</m:t>
                              </m:r>
                            </m:sub>
                          </m:sSub>
                        </m:e>
                      </m:d>
                      <m:d>
                        <m:dPr>
                          <m:begChr m:val="["/>
                          <m:endChr m:val="]"/>
                          <m:ctrlPr>
                            <a:rPr lang="es-CO" i="1">
                              <a:latin typeface="Cambria Math"/>
                            </a:rPr>
                          </m:ctrlPr>
                        </m:dPr>
                        <m:e>
                          <m:d>
                            <m:dPr>
                              <m:ctrlPr>
                                <a:rPr lang="es-CO" i="1">
                                  <a:latin typeface="Cambria Math"/>
                                </a:rPr>
                              </m:ctrlPr>
                            </m:dPr>
                            <m:e>
                              <m:r>
                                <a:rPr lang="es-CO" i="1">
                                  <a:latin typeface="Cambria Math"/>
                                </a:rPr>
                                <m:t>1−</m:t>
                              </m:r>
                              <m:sSub>
                                <m:sSubPr>
                                  <m:ctrlPr>
                                    <a:rPr lang="es-CO" i="1">
                                      <a:latin typeface="Cambria Math"/>
                                    </a:rPr>
                                  </m:ctrlPr>
                                </m:sSubPr>
                                <m:e>
                                  <m:r>
                                    <a:rPr lang="es-CO" i="1">
                                      <a:latin typeface="Cambria Math"/>
                                    </a:rPr>
                                    <m:t>𝑃𝑅</m:t>
                                  </m:r>
                                </m:e>
                                <m:sub>
                                  <m:r>
                                    <a:rPr lang="es-CO" i="1">
                                      <a:latin typeface="Cambria Math"/>
                                    </a:rPr>
                                    <m:t>3,</m:t>
                                  </m:r>
                                  <m:r>
                                    <a:rPr lang="es-CO" i="1">
                                      <a:latin typeface="Cambria Math"/>
                                    </a:rPr>
                                    <m:t>𝑗</m:t>
                                  </m:r>
                                </m:sub>
                              </m:sSub>
                            </m:e>
                          </m:d>
                          <m:d>
                            <m:dPr>
                              <m:ctrlPr>
                                <a:rPr lang="es-CO" i="1">
                                  <a:latin typeface="Cambria Math"/>
                                </a:rPr>
                              </m:ctrlPr>
                            </m:dPr>
                            <m:e>
                              <m:f>
                                <m:fPr>
                                  <m:ctrlPr>
                                    <a:rPr lang="es-CO" i="1">
                                      <a:latin typeface="Cambria Math"/>
                                    </a:rPr>
                                  </m:ctrlPr>
                                </m:fPr>
                                <m:num>
                                  <m:sSub>
                                    <m:sSubPr>
                                      <m:ctrlPr>
                                        <a:rPr lang="es-CO" i="1">
                                          <a:latin typeface="Cambria Math"/>
                                        </a:rPr>
                                      </m:ctrlPr>
                                    </m:sSubPr>
                                    <m:e>
                                      <m:r>
                                        <a:rPr lang="es-CO" i="1">
                                          <a:latin typeface="Cambria Math"/>
                                        </a:rPr>
                                        <m:t>𝐹𝑒</m:t>
                                      </m:r>
                                    </m:e>
                                    <m:sub>
                                      <m:r>
                                        <a:rPr lang="es-CO" i="1">
                                          <a:latin typeface="Cambria Math"/>
                                        </a:rPr>
                                        <m:t>𝑗</m:t>
                                      </m:r>
                                      <m:r>
                                        <a:rPr lang="es-CO" i="1">
                                          <a:latin typeface="Cambria Math"/>
                                        </a:rPr>
                                        <m:t>,3−1</m:t>
                                      </m:r>
                                    </m:sub>
                                  </m:sSub>
                                </m:num>
                                <m:den>
                                  <m:sSub>
                                    <m:sSubPr>
                                      <m:ctrlPr>
                                        <a:rPr lang="es-CO" i="1">
                                          <a:latin typeface="Cambria Math"/>
                                        </a:rPr>
                                      </m:ctrlPr>
                                    </m:sSubPr>
                                    <m:e>
                                      <m:r>
                                        <a:rPr lang="es-CO" i="1">
                                          <a:latin typeface="Cambria Math"/>
                                        </a:rPr>
                                        <m:t>𝐹𝑒</m:t>
                                      </m:r>
                                    </m:e>
                                    <m:sub>
                                      <m:r>
                                        <a:rPr lang="es-CO" i="1">
                                          <a:latin typeface="Cambria Math"/>
                                        </a:rPr>
                                        <m:t>𝑗</m:t>
                                      </m:r>
                                      <m:r>
                                        <a:rPr lang="es-CO" i="1">
                                          <a:latin typeface="Cambria Math"/>
                                        </a:rPr>
                                        <m:t>,1</m:t>
                                      </m:r>
                                    </m:sub>
                                  </m:sSub>
                                </m:den>
                              </m:f>
                            </m:e>
                          </m:d>
                          <m:r>
                            <a:rPr lang="es-CO" i="1">
                              <a:latin typeface="Cambria Math"/>
                            </a:rPr>
                            <m:t>+</m:t>
                          </m:r>
                          <m:d>
                            <m:dPr>
                              <m:ctrlPr>
                                <a:rPr lang="es-CO" i="1">
                                  <a:latin typeface="Cambria Math"/>
                                </a:rPr>
                              </m:ctrlPr>
                            </m:dPr>
                            <m:e>
                              <m:r>
                                <a:rPr lang="es-CO" i="1">
                                  <a:latin typeface="Cambria Math"/>
                                </a:rPr>
                                <m:t>1−</m:t>
                              </m:r>
                              <m:sSub>
                                <m:sSubPr>
                                  <m:ctrlPr>
                                    <a:rPr lang="es-CO" i="1">
                                      <a:latin typeface="Cambria Math"/>
                                    </a:rPr>
                                  </m:ctrlPr>
                                </m:sSubPr>
                                <m:e>
                                  <m:r>
                                    <a:rPr lang="es-CO" i="1">
                                      <a:latin typeface="Cambria Math"/>
                                    </a:rPr>
                                    <m:t>𝑃𝑅</m:t>
                                  </m:r>
                                </m:e>
                                <m:sub>
                                  <m:r>
                                    <a:rPr lang="es-CO" i="1">
                                      <a:latin typeface="Cambria Math"/>
                                    </a:rPr>
                                    <m:t>2,</m:t>
                                  </m:r>
                                  <m:r>
                                    <a:rPr lang="es-CO" i="1">
                                      <a:latin typeface="Cambria Math"/>
                                    </a:rPr>
                                    <m:t>𝑗</m:t>
                                  </m:r>
                                </m:sub>
                              </m:sSub>
                            </m:e>
                          </m:d>
                          <m:d>
                            <m:dPr>
                              <m:ctrlPr>
                                <a:rPr lang="es-CO" i="1">
                                  <a:latin typeface="Cambria Math"/>
                                </a:rPr>
                              </m:ctrlPr>
                            </m:dPr>
                            <m:e>
                              <m:f>
                                <m:fPr>
                                  <m:ctrlPr>
                                    <a:rPr lang="es-CO" i="1">
                                      <a:latin typeface="Cambria Math"/>
                                    </a:rPr>
                                  </m:ctrlPr>
                                </m:fPr>
                                <m:num>
                                  <m:sSub>
                                    <m:sSubPr>
                                      <m:ctrlPr>
                                        <a:rPr lang="es-CO" i="1">
                                          <a:latin typeface="Cambria Math"/>
                                        </a:rPr>
                                      </m:ctrlPr>
                                    </m:sSubPr>
                                    <m:e>
                                      <m:r>
                                        <a:rPr lang="es-CO" i="1">
                                          <a:latin typeface="Cambria Math"/>
                                        </a:rPr>
                                        <m:t>𝐹𝑒</m:t>
                                      </m:r>
                                    </m:e>
                                    <m:sub>
                                      <m:r>
                                        <a:rPr lang="es-CO" i="1">
                                          <a:latin typeface="Cambria Math"/>
                                        </a:rPr>
                                        <m:t>𝑗</m:t>
                                      </m:r>
                                      <m:r>
                                        <a:rPr lang="es-CO" i="1">
                                          <a:latin typeface="Cambria Math"/>
                                        </a:rPr>
                                        <m:t>,2−1</m:t>
                                      </m:r>
                                    </m:sub>
                                  </m:sSub>
                                </m:num>
                                <m:den>
                                  <m:sSub>
                                    <m:sSubPr>
                                      <m:ctrlPr>
                                        <a:rPr lang="es-CO" i="1">
                                          <a:latin typeface="Cambria Math"/>
                                        </a:rPr>
                                      </m:ctrlPr>
                                    </m:sSubPr>
                                    <m:e>
                                      <m:r>
                                        <a:rPr lang="es-CO" i="1">
                                          <a:latin typeface="Cambria Math"/>
                                        </a:rPr>
                                        <m:t>𝐹𝑒</m:t>
                                      </m:r>
                                    </m:e>
                                    <m:sub>
                                      <m:r>
                                        <a:rPr lang="es-CO" i="1">
                                          <a:latin typeface="Cambria Math"/>
                                        </a:rPr>
                                        <m:t>𝑗</m:t>
                                      </m:r>
                                      <m:r>
                                        <a:rPr lang="es-CO" i="1">
                                          <a:latin typeface="Cambria Math"/>
                                        </a:rPr>
                                        <m:t>,1</m:t>
                                      </m:r>
                                    </m:sub>
                                  </m:sSub>
                                </m:den>
                              </m:f>
                            </m:e>
                          </m:d>
                        </m:e>
                      </m:d>
                    </m:oMath>
                  </m:oMathPara>
                </a14:m>
                <a:endParaRPr lang="es-CO" dirty="0"/>
              </a:p>
              <a:p>
                <a:endParaRPr lang="es-CO" dirty="0"/>
              </a:p>
              <a:p>
                <a:pPr fontAlgn="auto"/>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𝐹𝑒</m:t>
                          </m:r>
                        </m:e>
                        <m:sub>
                          <m:r>
                            <a:rPr lang="es-CO" i="1">
                              <a:latin typeface="Cambria Math"/>
                            </a:rPr>
                            <m:t>1</m:t>
                          </m:r>
                        </m:sub>
                      </m:sSub>
                      <m:r>
                        <a:rPr lang="es-CO" i="1">
                          <a:latin typeface="Cambria Math"/>
                        </a:rPr>
                        <m:t>=</m:t>
                      </m:r>
                      <m:sSub>
                        <m:sSubPr>
                          <m:ctrlPr>
                            <a:rPr lang="es-CO" i="1">
                              <a:latin typeface="Cambria Math"/>
                            </a:rPr>
                          </m:ctrlPr>
                        </m:sSubPr>
                        <m:e>
                          <m:r>
                            <a:rPr lang="es-CO" i="1">
                              <a:latin typeface="Cambria Math"/>
                            </a:rPr>
                            <m:t>𝐹𝑒</m:t>
                          </m:r>
                        </m:e>
                        <m:sub>
                          <m:r>
                            <a:rPr lang="es-CO" i="1">
                              <a:latin typeface="Cambria Math"/>
                            </a:rPr>
                            <m:t>3−1</m:t>
                          </m:r>
                        </m:sub>
                      </m:sSub>
                      <m:r>
                        <a:rPr lang="es-CO" i="1">
                          <a:latin typeface="Cambria Math"/>
                        </a:rPr>
                        <m:t>+</m:t>
                      </m:r>
                      <m:sSub>
                        <m:sSubPr>
                          <m:ctrlPr>
                            <a:rPr lang="es-CO" i="1">
                              <a:latin typeface="Cambria Math"/>
                            </a:rPr>
                          </m:ctrlPr>
                        </m:sSubPr>
                        <m:e>
                          <m:r>
                            <a:rPr lang="es-CO" i="1">
                              <a:latin typeface="Cambria Math"/>
                            </a:rPr>
                            <m:t>𝐹𝑒</m:t>
                          </m:r>
                        </m:e>
                        <m:sub>
                          <m:r>
                            <a:rPr lang="es-CO" i="1">
                              <a:latin typeface="Cambria Math"/>
                            </a:rPr>
                            <m:t>2−1</m:t>
                          </m:r>
                        </m:sub>
                      </m:sSub>
                    </m:oMath>
                  </m:oMathPara>
                </a14:m>
                <a:endParaRPr lang="es-CO" i="1" dirty="0" smtClean="0">
                  <a:latin typeface="Cambria Math"/>
                </a:endParaRPr>
              </a:p>
              <a:p>
                <a:pPr fontAlgn="auto"/>
                <a:endParaRPr lang="es-CO" i="1" dirty="0" smtClean="0">
                  <a:latin typeface="Cambria Math"/>
                </a:endParaRPr>
              </a:p>
              <a:p>
                <a:pPr fontAlgn="auto"/>
                <a14:m>
                  <m:oMath xmlns:m="http://schemas.openxmlformats.org/officeDocument/2006/math">
                    <m:sSub>
                      <m:sSubPr>
                        <m:ctrlPr>
                          <a:rPr lang="es-CO" i="1">
                            <a:latin typeface="Cambria Math"/>
                          </a:rPr>
                        </m:ctrlPr>
                      </m:sSubPr>
                      <m:e>
                        <m:r>
                          <a:rPr lang="es-CO" i="1">
                            <a:latin typeface="Cambria Math"/>
                          </a:rPr>
                          <m:t>𝑃𝑅</m:t>
                        </m:r>
                      </m:e>
                      <m:sub>
                        <m:r>
                          <a:rPr lang="es-CO" i="1">
                            <a:latin typeface="Cambria Math"/>
                          </a:rPr>
                          <m:t>1,</m:t>
                        </m:r>
                        <m:r>
                          <a:rPr lang="es-CO" i="1">
                            <a:latin typeface="Cambria Math"/>
                          </a:rPr>
                          <m:t>𝑗</m:t>
                        </m:r>
                      </m:sub>
                    </m:sSub>
                  </m:oMath>
                </a14:m>
                <a:r>
                  <a:rPr lang="es-CO" dirty="0"/>
                  <a:t> : Factor para referir las medidas de energía del Nivel de Tensión 1 del OR al STN.</a:t>
                </a:r>
              </a:p>
              <a:p>
                <a:pPr fontAlgn="auto"/>
                <a14:m>
                  <m:oMath xmlns:m="http://schemas.openxmlformats.org/officeDocument/2006/math">
                    <m:sSub>
                      <m:sSubPr>
                        <m:ctrlPr>
                          <a:rPr lang="es-CO" i="1">
                            <a:latin typeface="Cambria Math"/>
                          </a:rPr>
                        </m:ctrlPr>
                      </m:sSubPr>
                      <m:e>
                        <m:r>
                          <a:rPr lang="es-CO" i="1">
                            <a:latin typeface="Cambria Math"/>
                          </a:rPr>
                          <m:t>𝑃</m:t>
                        </m:r>
                      </m:e>
                      <m:sub>
                        <m:r>
                          <a:rPr lang="es-CO" i="1">
                            <a:latin typeface="Cambria Math"/>
                          </a:rPr>
                          <m:t>𝑗</m:t>
                        </m:r>
                        <m:r>
                          <a:rPr lang="es-CO" i="1">
                            <a:latin typeface="Cambria Math"/>
                          </a:rPr>
                          <m:t>,1</m:t>
                        </m:r>
                      </m:sub>
                    </m:sSub>
                  </m:oMath>
                </a14:m>
                <a:r>
                  <a:rPr lang="es-CO" dirty="0"/>
                  <a:t> :    Pérdidas reconocidas en el Nivel de Tensión 1 del OR.</a:t>
                </a:r>
              </a:p>
              <a:p>
                <a:pPr fontAlgn="auto"/>
                <a14:m>
                  <m:oMath xmlns:m="http://schemas.openxmlformats.org/officeDocument/2006/math">
                    <m:sSub>
                      <m:sSubPr>
                        <m:ctrlPr>
                          <a:rPr lang="es-CO" i="1" smtClean="0">
                            <a:latin typeface="Cambria Math"/>
                          </a:rPr>
                        </m:ctrlPr>
                      </m:sSubPr>
                      <m:e>
                        <m:r>
                          <a:rPr lang="es-CO" b="0" i="1" smtClean="0">
                            <a:latin typeface="Cambria Math"/>
                          </a:rPr>
                          <m:t>𝑃𝑅</m:t>
                        </m:r>
                      </m:e>
                      <m:sub>
                        <m:r>
                          <a:rPr lang="es-CO" b="0" i="1" smtClean="0">
                            <a:latin typeface="Cambria Math"/>
                          </a:rPr>
                          <m:t>3,</m:t>
                        </m:r>
                        <m:r>
                          <a:rPr lang="es-CO" b="0" i="1" smtClean="0">
                            <a:latin typeface="Cambria Math"/>
                          </a:rPr>
                          <m:t>𝑗</m:t>
                        </m:r>
                      </m:sub>
                    </m:sSub>
                    <m:r>
                      <a:rPr lang="es-CO" b="0" i="1" smtClean="0">
                        <a:latin typeface="Cambria Math"/>
                      </a:rPr>
                      <m:t> </m:t>
                    </m:r>
                  </m:oMath>
                </a14:m>
                <a:r>
                  <a:rPr lang="es-CO" dirty="0" smtClean="0"/>
                  <a:t>: </a:t>
                </a:r>
                <a:r>
                  <a:rPr lang="es-CO" dirty="0"/>
                  <a:t>Factor para referir las medidas de energía del Nivel de Tensión 3 del </a:t>
                </a:r>
                <a:r>
                  <a:rPr lang="es-CO" dirty="0" smtClean="0"/>
                  <a:t>OR al STN.</a:t>
                </a:r>
              </a:p>
              <a:p>
                <a:pPr fontAlgn="auto"/>
                <a14:m>
                  <m:oMath xmlns:m="http://schemas.openxmlformats.org/officeDocument/2006/math">
                    <m:sSub>
                      <m:sSubPr>
                        <m:ctrlPr>
                          <a:rPr lang="es-CO" i="1" smtClean="0">
                            <a:latin typeface="Cambria Math"/>
                          </a:rPr>
                        </m:ctrlPr>
                      </m:sSubPr>
                      <m:e>
                        <m:r>
                          <a:rPr lang="es-CO" b="0" i="1" smtClean="0">
                            <a:latin typeface="Cambria Math"/>
                          </a:rPr>
                          <m:t>𝐹𝑒</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−1</m:t>
                        </m:r>
                      </m:sub>
                    </m:sSub>
                  </m:oMath>
                </a14:m>
                <a:r>
                  <a:rPr lang="es-CO" dirty="0" smtClean="0"/>
                  <a:t>: </a:t>
                </a:r>
                <a:r>
                  <a:rPr lang="es-CO" dirty="0"/>
                  <a:t>Flujo de energía anual entre el Nivel de Tensión n  (n es 3 </a:t>
                </a:r>
                <a:r>
                  <a:rPr lang="es-CO" dirty="0" err="1"/>
                  <a:t>ó</a:t>
                </a:r>
                <a:r>
                  <a:rPr lang="es-CO" dirty="0"/>
                  <a:t> 2) y el Nivel de  </a:t>
                </a:r>
                <a:r>
                  <a:rPr lang="es-CO" dirty="0" smtClean="0"/>
                  <a:t>    </a:t>
                </a:r>
              </a:p>
              <a:p>
                <a:pPr fontAlgn="auto"/>
                <a:r>
                  <a:rPr lang="es-CO" dirty="0" smtClean="0"/>
                  <a:t>             Tensión </a:t>
                </a:r>
                <a:r>
                  <a:rPr lang="es-CO" dirty="0"/>
                  <a:t>1 del </a:t>
                </a:r>
                <a:r>
                  <a:rPr lang="es-CO" dirty="0" smtClean="0"/>
                  <a:t>OR </a:t>
                </a:r>
                <a:r>
                  <a:rPr lang="es-CO" dirty="0"/>
                  <a:t>(</a:t>
                </a:r>
                <a:r>
                  <a:rPr lang="es-CO" dirty="0" err="1"/>
                  <a:t>MWh</a:t>
                </a:r>
                <a:r>
                  <a:rPr lang="es-CO" dirty="0"/>
                  <a:t>-año</a:t>
                </a:r>
                <a:r>
                  <a:rPr lang="es-CO" dirty="0" smtClean="0"/>
                  <a:t>). Acorde con el balance de energía.</a:t>
                </a:r>
              </a:p>
              <a:p>
                <a14:m>
                  <m:oMath xmlns:m="http://schemas.openxmlformats.org/officeDocument/2006/math">
                    <m:sSub>
                      <m:sSubPr>
                        <m:ctrlPr>
                          <a:rPr lang="es-CO" i="1" smtClean="0">
                            <a:latin typeface="Cambria Math"/>
                          </a:rPr>
                        </m:ctrlPr>
                      </m:sSubPr>
                      <m:e>
                        <m:r>
                          <a:rPr lang="es-CO" b="0" i="1" smtClean="0">
                            <a:latin typeface="Cambria Math"/>
                          </a:rPr>
                          <m:t>𝑃𝑅</m:t>
                        </m:r>
                      </m:e>
                      <m:sub>
                        <m:r>
                          <a:rPr lang="es-CO" b="0" i="1" smtClean="0">
                            <a:latin typeface="Cambria Math"/>
                          </a:rPr>
                          <m:t>2,</m:t>
                        </m:r>
                        <m:r>
                          <a:rPr lang="es-CO" b="0" i="1" smtClean="0">
                            <a:latin typeface="Cambria Math"/>
                          </a:rPr>
                          <m:t>𝑗</m:t>
                        </m:r>
                      </m:sub>
                    </m:sSub>
                  </m:oMath>
                </a14:m>
                <a:r>
                  <a:rPr lang="es-CO" dirty="0" smtClean="0"/>
                  <a:t> :  </a:t>
                </a:r>
                <a:r>
                  <a:rPr lang="es-CO" dirty="0"/>
                  <a:t>Factor para referir las medidas de energía del Nivel de Tensión 2 del </a:t>
                </a:r>
                <a:r>
                  <a:rPr lang="es-CO" dirty="0" smtClean="0"/>
                  <a:t>OR </a:t>
                </a:r>
                <a:r>
                  <a:rPr lang="es-CO" dirty="0"/>
                  <a:t>al STN</a:t>
                </a:r>
                <a:r>
                  <a:rPr lang="es-CO" dirty="0" smtClean="0"/>
                  <a:t>.</a:t>
                </a:r>
              </a:p>
              <a:p>
                <a:endParaRPr lang="es-CO" dirty="0" smtClean="0"/>
              </a:p>
              <a:p>
                <a:r>
                  <a:rPr lang="es-CO" dirty="0" smtClean="0">
                    <a:solidFill>
                      <a:srgbClr val="FF0000"/>
                    </a:solidFill>
                  </a:rPr>
                  <a:t>4.3.5  Pérdidas de Transformadores de conexión al STN.</a:t>
                </a:r>
              </a:p>
              <a:p>
                <a:endParaRPr lang="es-CO" dirty="0"/>
              </a:p>
              <a:p>
                <a:r>
                  <a:rPr lang="es-ES" dirty="0"/>
                  <a:t>Las pérdidas de transformación para referir las medidas de usuarios que se consideran conectados directamente al STN, independientemente del Nivel de Tensión de baja tensión del transformador de conexión al STN donde se encuentre su medida, son iguales a 0,23</a:t>
                </a:r>
                <a:r>
                  <a:rPr lang="es-ES" dirty="0" smtClean="0"/>
                  <a:t>%.</a:t>
                </a:r>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539552" y="692696"/>
                <a:ext cx="8424936" cy="5818196"/>
              </a:xfrm>
              <a:prstGeom prst="rect">
                <a:avLst/>
              </a:prstGeom>
              <a:blipFill rotWithShape="1">
                <a:blip r:embed="rId2"/>
                <a:stretch>
                  <a:fillRect l="-651" t="-524" b="-734"/>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776954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47318" y="2855258"/>
            <a:ext cx="6249018" cy="861774"/>
          </a:xfrm>
          <a:prstGeom prst="rect">
            <a:avLst/>
          </a:prstGeom>
          <a:noFill/>
          <a:ln>
            <a:noFill/>
          </a:ln>
        </p:spPr>
        <p:txBody>
          <a:bodyPr wrap="none" rtlCol="0">
            <a:spAutoFit/>
          </a:bodyPr>
          <a:lstStyle/>
          <a:p>
            <a:r>
              <a:rPr lang="es-CO" sz="3200" dirty="0" smtClean="0"/>
              <a:t>  PERDIDAS DE ENERGIA ELECTRICA</a:t>
            </a:r>
            <a:endParaRPr lang="es-CO" sz="3200" dirty="0"/>
          </a:p>
          <a:p>
            <a:endParaRPr lang="es-CO" dirty="0" smtClean="0"/>
          </a:p>
        </p:txBody>
      </p:sp>
    </p:spTree>
    <p:extLst>
      <p:ext uri="{BB962C8B-B14F-4D97-AF65-F5344CB8AC3E}">
        <p14:creationId xmlns:p14="http://schemas.microsoft.com/office/powerpoint/2010/main" val="1187649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620688"/>
                <a:ext cx="7920880" cy="5676939"/>
              </a:xfrm>
              <a:prstGeom prst="rect">
                <a:avLst/>
              </a:prstGeom>
              <a:noFill/>
              <a:ln>
                <a:noFill/>
              </a:ln>
            </p:spPr>
            <p:txBody>
              <a:bodyPr wrap="square" rtlCol="0">
                <a:spAutoFit/>
              </a:bodyPr>
              <a:lstStyle/>
              <a:p>
                <a:pPr algn="ctr"/>
                <a:r>
                  <a:rPr lang="es-CO" dirty="0" smtClean="0">
                    <a:solidFill>
                      <a:srgbClr val="FF0000"/>
                    </a:solidFill>
                  </a:rPr>
                  <a:t>CAPÍTULO 8:  PERDIDAS DE ENRGÍA ELECTRICA</a:t>
                </a:r>
              </a:p>
              <a:p>
                <a:pPr algn="ctr"/>
                <a:endParaRPr lang="es-CO" dirty="0">
                  <a:solidFill>
                    <a:srgbClr val="FF0000"/>
                  </a:solidFill>
                </a:endParaRPr>
              </a:p>
              <a:p>
                <a:r>
                  <a:rPr lang="es-CO" dirty="0" smtClean="0">
                    <a:solidFill>
                      <a:srgbClr val="FF0000"/>
                    </a:solidFill>
                  </a:rPr>
                  <a:t>8.1  PÉRDIDAS RECONOCIDAS POR NIVEL DE TENSIÓN</a:t>
                </a:r>
              </a:p>
              <a:p>
                <a:endParaRPr lang="es-CO" dirty="0">
                  <a:solidFill>
                    <a:srgbClr val="FF0000"/>
                  </a:solidFill>
                </a:endParaRPr>
              </a:p>
              <a:p>
                <a:r>
                  <a:rPr lang="es-CO" dirty="0" smtClean="0">
                    <a:solidFill>
                      <a:srgbClr val="FF0000"/>
                    </a:solidFill>
                  </a:rPr>
                  <a:t>8.1.1  Nivel de tensión 4,  </a:t>
                </a:r>
                <a14:m>
                  <m:oMath xmlns:m="http://schemas.openxmlformats.org/officeDocument/2006/math">
                    <m:sSub>
                      <m:sSubPr>
                        <m:ctrlPr>
                          <a:rPr lang="es-CO" i="1" smtClean="0">
                            <a:solidFill>
                              <a:srgbClr val="FF0000"/>
                            </a:solidFill>
                            <a:latin typeface="Cambria Math"/>
                          </a:rPr>
                        </m:ctrlPr>
                      </m:sSubPr>
                      <m:e>
                        <m:r>
                          <a:rPr lang="es-CO" b="0" i="1" smtClean="0">
                            <a:solidFill>
                              <a:srgbClr val="FF0000"/>
                            </a:solidFill>
                            <a:latin typeface="Cambria Math"/>
                          </a:rPr>
                          <m:t>𝑃</m:t>
                        </m:r>
                      </m:e>
                      <m:sub>
                        <m:r>
                          <a:rPr lang="es-CO" b="0" i="1" smtClean="0">
                            <a:solidFill>
                              <a:srgbClr val="FF0000"/>
                            </a:solidFill>
                            <a:latin typeface="Cambria Math"/>
                          </a:rPr>
                          <m:t>𝑗</m:t>
                        </m:r>
                        <m:r>
                          <a:rPr lang="es-CO" b="0" i="1" smtClean="0">
                            <a:solidFill>
                              <a:srgbClr val="FF0000"/>
                            </a:solidFill>
                            <a:latin typeface="Cambria Math"/>
                          </a:rPr>
                          <m:t>,4</m:t>
                        </m:r>
                      </m:sub>
                    </m:sSub>
                  </m:oMath>
                </a14:m>
                <a:endParaRPr lang="es-CO" dirty="0" smtClean="0"/>
              </a:p>
              <a:p>
                <a:r>
                  <a:rPr lang="es-CO" dirty="0" smtClean="0"/>
                  <a:t>Reconoce la cantidad de energía perdida por aspectos técnicos de la red.</a:t>
                </a:r>
                <a:endParaRPr lang="es-CO" dirty="0"/>
              </a:p>
              <a:p>
                <a:r>
                  <a:rPr lang="es-CO" dirty="0" smtClean="0"/>
                  <a:t>Se calcula un índice de pérdidas para cada OR en el nivel de tensión 4, respecto  de la energía de entrada a este nivel de tensión con base en la información de despacho real durante el año 2013.</a:t>
                </a:r>
              </a:p>
              <a:p>
                <a:endParaRPr lang="es-CO" dirty="0"/>
              </a:p>
              <a:p>
                <a:r>
                  <a:rPr lang="es-CO" dirty="0" smtClean="0">
                    <a:solidFill>
                      <a:srgbClr val="FF0000"/>
                    </a:solidFill>
                  </a:rPr>
                  <a:t>8.1.2  Niveles de tensión 3 y 2  </a:t>
                </a:r>
                <a14:m>
                  <m:oMath xmlns:m="http://schemas.openxmlformats.org/officeDocument/2006/math">
                    <m:sSub>
                      <m:sSubPr>
                        <m:ctrlPr>
                          <a:rPr lang="es-CO" i="1" smtClean="0">
                            <a:solidFill>
                              <a:srgbClr val="FF0000"/>
                            </a:solidFill>
                            <a:latin typeface="Cambria Math"/>
                          </a:rPr>
                        </m:ctrlPr>
                      </m:sSubPr>
                      <m:e>
                        <m:r>
                          <a:rPr lang="es-CO" b="0" i="1" smtClean="0">
                            <a:solidFill>
                              <a:srgbClr val="FF0000"/>
                            </a:solidFill>
                            <a:latin typeface="Cambria Math"/>
                          </a:rPr>
                          <m:t>𝑃</m:t>
                        </m:r>
                      </m:e>
                      <m:sub>
                        <m:r>
                          <a:rPr lang="es-CO" b="0" i="1" smtClean="0">
                            <a:solidFill>
                              <a:srgbClr val="FF0000"/>
                            </a:solidFill>
                            <a:latin typeface="Cambria Math"/>
                          </a:rPr>
                          <m:t>𝑗</m:t>
                        </m:r>
                        <m:r>
                          <a:rPr lang="es-CO" b="0" i="1" smtClean="0">
                            <a:solidFill>
                              <a:srgbClr val="FF0000"/>
                            </a:solidFill>
                            <a:latin typeface="Cambria Math"/>
                          </a:rPr>
                          <m:t>,3</m:t>
                        </m:r>
                      </m:sub>
                    </m:sSub>
                    <m:r>
                      <a:rPr lang="es-CO" b="0" i="0" smtClean="0">
                        <a:solidFill>
                          <a:srgbClr val="FF0000"/>
                        </a:solidFill>
                        <a:latin typeface="Cambria Math"/>
                      </a:rPr>
                      <m:t> , </m:t>
                    </m:r>
                    <m:sSub>
                      <m:sSubPr>
                        <m:ctrlPr>
                          <a:rPr lang="es-CO" b="0" i="1" smtClean="0">
                            <a:solidFill>
                              <a:srgbClr val="FF0000"/>
                            </a:solidFill>
                            <a:latin typeface="Cambria Math"/>
                          </a:rPr>
                        </m:ctrlPr>
                      </m:sSubPr>
                      <m:e>
                        <m:r>
                          <a:rPr lang="es-CO" b="0" i="1" smtClean="0">
                            <a:solidFill>
                              <a:srgbClr val="FF0000"/>
                            </a:solidFill>
                            <a:latin typeface="Cambria Math"/>
                          </a:rPr>
                          <m:t>𝑃</m:t>
                        </m:r>
                      </m:e>
                      <m:sub>
                        <m:r>
                          <a:rPr lang="es-CO" b="0" i="1" smtClean="0">
                            <a:solidFill>
                              <a:srgbClr val="FF0000"/>
                            </a:solidFill>
                            <a:latin typeface="Cambria Math"/>
                          </a:rPr>
                          <m:t>𝑗</m:t>
                        </m:r>
                        <m:r>
                          <a:rPr lang="es-CO" b="0" i="1" smtClean="0">
                            <a:solidFill>
                              <a:srgbClr val="FF0000"/>
                            </a:solidFill>
                            <a:latin typeface="Cambria Math"/>
                          </a:rPr>
                          <m:t>,2</m:t>
                        </m:r>
                      </m:sub>
                    </m:sSub>
                  </m:oMath>
                </a14:m>
                <a:endParaRPr lang="es-CO" dirty="0" smtClean="0"/>
              </a:p>
              <a:p>
                <a:endParaRPr lang="es-CO" dirty="0"/>
              </a:p>
              <a:p>
                <a:r>
                  <a:rPr lang="es-CO" dirty="0" smtClean="0"/>
                  <a:t>Se revisa si el valor individual de estos valores calculados y aprobados para cada OR con la metodología de la Resolución CREG 097 de 2008 del OR es inferior o superior al valor resultante de calcular la media más la desviación estándar de la población de los índices de pérdidas de todos los OR del país en cada nivel.</a:t>
                </a:r>
              </a:p>
              <a:p>
                <a:r>
                  <a:rPr lang="es-CO" dirty="0" smtClean="0"/>
                  <a:t>Si el índice se encuentra por debajo del de referencia, se continuará con el índice vigente. En caso contrario, el OR debe realizar el cálculo de pérdidas de energía, modelando la totalidad de la red del nivel de tensión que corresponda, junto con sus curvas de carga y presentar a la CREG la totalidad de la información.</a:t>
                </a:r>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620688"/>
                <a:ext cx="7920880" cy="5676939"/>
              </a:xfrm>
              <a:prstGeom prst="rect">
                <a:avLst/>
              </a:prstGeom>
              <a:blipFill rotWithShape="1">
                <a:blip r:embed="rId2"/>
                <a:stretch>
                  <a:fillRect l="-616" t="-537" r="-1309" b="-752"/>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841879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545589"/>
                <a:ext cx="8136904" cy="5654625"/>
              </a:xfrm>
              <a:prstGeom prst="rect">
                <a:avLst/>
              </a:prstGeom>
              <a:noFill/>
              <a:ln>
                <a:noFill/>
              </a:ln>
            </p:spPr>
            <p:txBody>
              <a:bodyPr wrap="square" rtlCol="0">
                <a:spAutoFit/>
              </a:bodyPr>
              <a:lstStyle/>
              <a:p>
                <a:r>
                  <a:rPr lang="es-CO" dirty="0" smtClean="0"/>
                  <a:t>Si no presenta la información o se encuentren inconsistencias en la información presentada que impidan la revisión de los cálculos le asignan un valor resultante de restar una desviación estándar a la media aritmética de los índices de pérdidas del nivel correspondiente, vigente a la fecha de corte.</a:t>
                </a:r>
              </a:p>
              <a:p>
                <a:endParaRPr lang="es-CO" dirty="0"/>
              </a:p>
              <a:p>
                <a:r>
                  <a:rPr lang="es-CO" dirty="0" smtClean="0">
                    <a:solidFill>
                      <a:srgbClr val="FF0000"/>
                    </a:solidFill>
                  </a:rPr>
                  <a:t>8.1.3  Nivel de tensión 1,  </a:t>
                </a:r>
                <a14:m>
                  <m:oMath xmlns:m="http://schemas.openxmlformats.org/officeDocument/2006/math">
                    <m:sSub>
                      <m:sSubPr>
                        <m:ctrlPr>
                          <a:rPr lang="es-CO" i="1" smtClean="0">
                            <a:solidFill>
                              <a:srgbClr val="FF0000"/>
                            </a:solidFill>
                            <a:latin typeface="Cambria Math"/>
                          </a:rPr>
                        </m:ctrlPr>
                      </m:sSubPr>
                      <m:e>
                        <m:r>
                          <a:rPr lang="es-CO" b="0" i="1" smtClean="0">
                            <a:solidFill>
                              <a:srgbClr val="FF0000"/>
                            </a:solidFill>
                            <a:latin typeface="Cambria Math"/>
                          </a:rPr>
                          <m:t>𝑃</m:t>
                        </m:r>
                      </m:e>
                      <m:sub>
                        <m:r>
                          <a:rPr lang="es-CO" b="0" i="1" smtClean="0">
                            <a:solidFill>
                              <a:srgbClr val="FF0000"/>
                            </a:solidFill>
                            <a:latin typeface="Cambria Math"/>
                          </a:rPr>
                          <m:t>𝑗</m:t>
                        </m:r>
                        <m:r>
                          <a:rPr lang="es-CO" b="0" i="1" smtClean="0">
                            <a:solidFill>
                              <a:srgbClr val="FF0000"/>
                            </a:solidFill>
                            <a:latin typeface="Cambria Math"/>
                          </a:rPr>
                          <m:t>,1</m:t>
                        </m:r>
                      </m:sub>
                    </m:sSub>
                  </m:oMath>
                </a14:m>
                <a:endParaRPr lang="es-CO" dirty="0" smtClean="0">
                  <a:solidFill>
                    <a:srgbClr val="FF0000"/>
                  </a:solidFill>
                </a:endParaRPr>
              </a:p>
              <a:p>
                <a:endParaRPr lang="es-CO" dirty="0"/>
              </a:p>
              <a:p>
                <a:r>
                  <a:rPr lang="es-CO" dirty="0" smtClean="0"/>
                  <a:t>El cálculo depende de la presentación que el OR haya hecho del estudio de pérdidas  con base en lo establecido en la Resolución CREG 172 del 2011.</a:t>
                </a:r>
              </a:p>
              <a:p>
                <a:endParaRPr lang="es-CO" dirty="0"/>
              </a:p>
              <a:p>
                <a:r>
                  <a:rPr lang="es-CO" dirty="0" smtClean="0">
                    <a:solidFill>
                      <a:srgbClr val="FF0000"/>
                    </a:solidFill>
                  </a:rPr>
                  <a:t>8.1.3.1  OR que presentaron estudio según la Resolución CREG 172 de 2011</a:t>
                </a:r>
              </a:p>
              <a:p>
                <a:endParaRPr lang="es-CO" dirty="0"/>
              </a:p>
              <a:p>
                <a:r>
                  <a:rPr lang="es-CO" dirty="0" smtClean="0"/>
                  <a:t>Si cuenta con resolución de aprobación del índice, el OR aplicará los factores aprobados, hasta el año 4 de aprobación de cargos con base en lo establecido en la presente resolución.</a:t>
                </a:r>
              </a:p>
              <a:p>
                <a:r>
                  <a:rPr lang="es-CO" dirty="0" smtClean="0"/>
                  <a:t>Si el índice a 31 de diciembre del año 4 de aplicación de los cargos calculados con la presente metodología, es inferior al índice aprobado para el OR aplicable a partir del </a:t>
                </a:r>
                <a:r>
                  <a:rPr lang="es-CO" dirty="0" smtClean="0">
                    <a:solidFill>
                      <a:srgbClr val="FF0000"/>
                    </a:solidFill>
                  </a:rPr>
                  <a:t>1 de enero de 2015</a:t>
                </a:r>
                <a:r>
                  <a:rPr lang="es-CO" dirty="0" smtClean="0"/>
                  <a:t>, el factor aplicable para el año 5 será.</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,1</m:t>
                          </m:r>
                        </m:sub>
                      </m:sSub>
                      <m:r>
                        <a:rPr lang="es-CO" b="0" i="1" smtClean="0">
                          <a:latin typeface="Cambria Math"/>
                        </a:rPr>
                        <m:t>=</m:t>
                      </m:r>
                      <m:r>
                        <a:rPr lang="es-CO" b="0" i="1" smtClean="0">
                          <a:latin typeface="Cambria Math"/>
                        </a:rPr>
                        <m:t>𝑀𝑎𝑥</m:t>
                      </m:r>
                      <m:d>
                        <m:dPr>
                          <m:ctrlPr>
                            <a:rPr lang="es-CO" b="0" i="1" smtClean="0">
                              <a:latin typeface="Cambria Math"/>
                            </a:rPr>
                          </m:ctrlPr>
                        </m:dPr>
                        <m:e>
                          <m:sSub>
                            <m:sSubPr>
                              <m:ctrlPr>
                                <a:rPr lang="es-CO" b="0" i="1" smtClean="0">
                                  <a:latin typeface="Cambria Math"/>
                                </a:rPr>
                              </m:ctrlPr>
                            </m:sSubPr>
                            <m:e>
                              <m:r>
                                <a:rPr lang="es-CO" b="0" i="1" smtClean="0">
                                  <a:latin typeface="Cambria Math"/>
                                </a:rPr>
                                <m:t>𝑃𝑐</m:t>
                              </m:r>
                            </m:e>
                            <m:sub>
                              <m:r>
                                <a:rPr lang="es-CO" b="0" i="1" smtClean="0">
                                  <a:latin typeface="Cambria Math"/>
                                </a:rPr>
                                <m:t>𝑗</m:t>
                              </m:r>
                              <m:r>
                                <a:rPr lang="es-CO" b="0" i="1" smtClean="0">
                                  <a:latin typeface="Cambria Math"/>
                                </a:rPr>
                                <m:t>,1,</m:t>
                              </m:r>
                              <m:r>
                                <a:rPr lang="es-CO" b="0" i="1" smtClean="0">
                                  <a:latin typeface="Cambria Math"/>
                                </a:rPr>
                                <m:t>𝑠</m:t>
                              </m:r>
                            </m:sub>
                          </m:sSub>
                          <m:r>
                            <a:rPr lang="es-CO" b="0" i="1" smtClean="0">
                              <a:latin typeface="Cambria Math"/>
                            </a:rPr>
                            <m:t>;</m:t>
                          </m:r>
                          <m:sSub>
                            <m:sSubPr>
                              <m:ctrlPr>
                                <a:rPr lang="es-CO" b="0"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,1,</m:t>
                              </m:r>
                              <m:r>
                                <a:rPr lang="es-CO" b="0" i="1" smtClean="0">
                                  <a:latin typeface="Cambria Math"/>
                                </a:rPr>
                                <m:t>𝑓</m:t>
                              </m:r>
                            </m:sub>
                          </m:sSub>
                        </m:e>
                      </m:d>
                    </m:oMath>
                  </m:oMathPara>
                </a14:m>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545589"/>
                <a:ext cx="8136904" cy="5654625"/>
              </a:xfrm>
              <a:prstGeom prst="rect">
                <a:avLst/>
              </a:prstGeom>
              <a:blipFill rotWithShape="1">
                <a:blip r:embed="rId2"/>
                <a:stretch>
                  <a:fillRect l="-599" t="-431" b="-323"/>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3835059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620688"/>
                <a:ext cx="8064896" cy="6114944"/>
              </a:xfrm>
              <a:prstGeom prst="rect">
                <a:avLst/>
              </a:prstGeom>
              <a:noFill/>
              <a:ln>
                <a:noFill/>
              </a:ln>
            </p:spPr>
            <p:txBody>
              <a:bodyPr wrap="square" rtlCol="0">
                <a:spAutoFit/>
              </a:bodyPr>
              <a:lstStyle/>
              <a:p>
                <a14:m>
                  <m:oMath xmlns:m="http://schemas.openxmlformats.org/officeDocument/2006/math">
                    <m:sSub>
                      <m:sSubPr>
                        <m:ctrlPr>
                          <a:rPr lang="es-CO" i="1" smtClean="0">
                            <a:latin typeface="Cambria Math"/>
                          </a:rPr>
                        </m:ctrlPr>
                      </m:sSubPr>
                      <m:e>
                        <m:r>
                          <a:rPr lang="es-CO" i="1">
                            <a:latin typeface="Cambria Math"/>
                          </a:rPr>
                          <m:t>𝑃</m:t>
                        </m:r>
                      </m:e>
                      <m:sub>
                        <m:r>
                          <a:rPr lang="es-CO" i="1">
                            <a:latin typeface="Cambria Math"/>
                          </a:rPr>
                          <m:t>𝑗</m:t>
                        </m:r>
                        <m:r>
                          <a:rPr lang="es-CO" i="1">
                            <a:latin typeface="Cambria Math"/>
                          </a:rPr>
                          <m:t>,1</m:t>
                        </m:r>
                      </m:sub>
                    </m:sSub>
                  </m:oMath>
                </a14:m>
                <a:r>
                  <a:rPr lang="es-CO" dirty="0" smtClean="0"/>
                  <a:t>:  </a:t>
                </a:r>
                <a:r>
                  <a:rPr lang="es-CO" dirty="0"/>
                  <a:t>Í</a:t>
                </a:r>
                <a:r>
                  <a:rPr lang="es-CO" dirty="0" smtClean="0"/>
                  <a:t>ndice a aplicar a partir del año 5.</a:t>
                </a:r>
              </a:p>
              <a:p>
                <a14:m>
                  <m:oMath xmlns:m="http://schemas.openxmlformats.org/officeDocument/2006/math">
                    <m:sSub>
                      <m:sSubPr>
                        <m:ctrlPr>
                          <a:rPr lang="es-CO" i="1">
                            <a:latin typeface="Cambria Math"/>
                          </a:rPr>
                        </m:ctrlPr>
                      </m:sSubPr>
                      <m:e>
                        <m:r>
                          <a:rPr lang="es-CO" i="1">
                            <a:latin typeface="Cambria Math"/>
                          </a:rPr>
                          <m:t>𝑃𝑐</m:t>
                        </m:r>
                      </m:e>
                      <m:sub>
                        <m:r>
                          <a:rPr lang="es-CO" i="1">
                            <a:latin typeface="Cambria Math"/>
                          </a:rPr>
                          <m:t>𝑗</m:t>
                        </m:r>
                        <m:r>
                          <a:rPr lang="es-CO" i="1">
                            <a:latin typeface="Cambria Math"/>
                          </a:rPr>
                          <m:t>,1,</m:t>
                        </m:r>
                        <m:r>
                          <a:rPr lang="es-CO" i="1">
                            <a:latin typeface="Cambria Math"/>
                          </a:rPr>
                          <m:t>𝑠</m:t>
                        </m:r>
                      </m:sub>
                    </m:sSub>
                  </m:oMath>
                </a14:m>
                <a:r>
                  <a:rPr lang="es-CO" dirty="0" smtClean="0"/>
                  <a:t>:  Índice calculado acorde con el numeral 8.3.6.2 de esta resolución, a 31 de</a:t>
                </a:r>
              </a:p>
              <a:p>
                <a:r>
                  <a:rPr lang="es-CO" dirty="0" smtClean="0"/>
                  <a:t>              diciembre del año 4 de aplicación de los nuevos cargos.</a:t>
                </a:r>
              </a:p>
              <a:p>
                <a14:m>
                  <m:oMath xmlns:m="http://schemas.openxmlformats.org/officeDocument/2006/math">
                    <m:sSub>
                      <m:sSubPr>
                        <m:ctrlPr>
                          <a:rPr lang="es-CO" i="1">
                            <a:latin typeface="Cambria Math"/>
                          </a:rPr>
                        </m:ctrlPr>
                      </m:sSubPr>
                      <m:e>
                        <m:r>
                          <a:rPr lang="es-CO" i="1">
                            <a:latin typeface="Cambria Math"/>
                          </a:rPr>
                          <m:t>𝑃</m:t>
                        </m:r>
                      </m:e>
                      <m:sub>
                        <m:r>
                          <a:rPr lang="es-CO" i="1">
                            <a:latin typeface="Cambria Math"/>
                          </a:rPr>
                          <m:t>𝑗</m:t>
                        </m:r>
                        <m:r>
                          <a:rPr lang="es-CO" i="1">
                            <a:latin typeface="Cambria Math"/>
                          </a:rPr>
                          <m:t>,1,</m:t>
                        </m:r>
                        <m:r>
                          <a:rPr lang="es-CO" i="1">
                            <a:latin typeface="Cambria Math"/>
                          </a:rPr>
                          <m:t>𝑓</m:t>
                        </m:r>
                      </m:sub>
                    </m:sSub>
                  </m:oMath>
                </a14:m>
                <a:r>
                  <a:rPr lang="es-CO" dirty="0" smtClean="0"/>
                  <a:t>:  Índice de pérdidas calculado según lo establecido en el numeral 8.1.3.3.</a:t>
                </a:r>
              </a:p>
              <a:p>
                <a:endParaRPr lang="es-CO" dirty="0"/>
              </a:p>
              <a:p>
                <a:r>
                  <a:rPr lang="es-CO" dirty="0"/>
                  <a:t>Si el índice a 31 de diciembre del año 4 de aplicación de los cargos calculados con la presente metodología, es </a:t>
                </a:r>
                <a:r>
                  <a:rPr lang="es-CO" dirty="0" smtClean="0"/>
                  <a:t>superior o igual </a:t>
                </a:r>
                <a:r>
                  <a:rPr lang="es-CO" dirty="0"/>
                  <a:t>al índice aprobado para el OR aplicable a partir del </a:t>
                </a:r>
                <a:r>
                  <a:rPr lang="es-CO" dirty="0">
                    <a:solidFill>
                      <a:srgbClr val="FF0000"/>
                    </a:solidFill>
                  </a:rPr>
                  <a:t>1 de enero de 2015</a:t>
                </a:r>
                <a:r>
                  <a:rPr lang="es-CO" dirty="0"/>
                  <a:t>, el factor aplicable para el año 5 será</a:t>
                </a:r>
                <a:r>
                  <a:rPr lang="es-CO" dirty="0" smtClean="0"/>
                  <a:t>.</a:t>
                </a:r>
              </a:p>
              <a:p>
                <a:endParaRPr lang="es-CO" dirty="0"/>
              </a:p>
              <a:p>
                <a:pPr/>
                <a14:m>
                  <m:oMathPara xmlns:m="http://schemas.openxmlformats.org/officeDocument/2006/math">
                    <m:oMathParaPr>
                      <m:jc m:val="center"/>
                    </m:oMathParaPr>
                    <m:oMath xmlns:m="http://schemas.openxmlformats.org/officeDocument/2006/math">
                      <m:sSub>
                        <m:sSubPr>
                          <m:ctrlPr>
                            <a:rPr lang="es-CO"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,1</m:t>
                          </m:r>
                        </m:sub>
                      </m:sSub>
                      <m:r>
                        <a:rPr lang="es-CO" b="0" i="1" smtClean="0">
                          <a:latin typeface="Cambria Math"/>
                        </a:rPr>
                        <m:t>=</m:t>
                      </m:r>
                      <m:r>
                        <a:rPr lang="es-CO" b="0" i="1" smtClean="0">
                          <a:latin typeface="Cambria Math"/>
                        </a:rPr>
                        <m:t>𝑀𝑖𝑛</m:t>
                      </m:r>
                      <m:d>
                        <m:dPr>
                          <m:ctrlPr>
                            <a:rPr lang="es-CO" b="0" i="1" smtClean="0">
                              <a:latin typeface="Cambria Math"/>
                            </a:rPr>
                          </m:ctrlPr>
                        </m:dPr>
                        <m:e>
                          <m:sSub>
                            <m:sSubPr>
                              <m:ctrlPr>
                                <a:rPr lang="es-CO" b="0"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,1,</m:t>
                              </m:r>
                              <m:r>
                                <a:rPr lang="es-CO" b="0" i="1" smtClean="0">
                                  <a:latin typeface="Cambria Math"/>
                                </a:rPr>
                                <m:t>𝑒</m:t>
                              </m:r>
                            </m:sub>
                          </m:sSub>
                          <m:r>
                            <a:rPr lang="es-CO" b="0" i="1" smtClean="0">
                              <a:latin typeface="Cambria Math"/>
                            </a:rPr>
                            <m:t>;</m:t>
                          </m:r>
                          <m:sSub>
                            <m:sSubPr>
                              <m:ctrlPr>
                                <a:rPr lang="es-CO" b="0"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,1,</m:t>
                              </m:r>
                              <m:r>
                                <a:rPr lang="es-CO" b="0" i="1" smtClean="0">
                                  <a:latin typeface="Cambria Math"/>
                                </a:rPr>
                                <m:t>𝑓</m:t>
                              </m:r>
                            </m:sub>
                          </m:sSub>
                        </m:e>
                      </m:d>
                    </m:oMath>
                  </m:oMathPara>
                </a14:m>
                <a:endParaRPr lang="es-CO" dirty="0" smtClean="0"/>
              </a:p>
              <a:p>
                <a:endParaRPr lang="es-CO" dirty="0"/>
              </a:p>
              <a:p>
                <a14:m>
                  <m:oMath xmlns:m="http://schemas.openxmlformats.org/officeDocument/2006/math">
                    <m:sSub>
                      <m:sSubPr>
                        <m:ctrlPr>
                          <a:rPr lang="es-CO" i="1">
                            <a:latin typeface="Cambria Math"/>
                          </a:rPr>
                        </m:ctrlPr>
                      </m:sSubPr>
                      <m:e>
                        <m:r>
                          <a:rPr lang="es-CO" i="1">
                            <a:latin typeface="Cambria Math"/>
                          </a:rPr>
                          <m:t>𝑃</m:t>
                        </m:r>
                      </m:e>
                      <m:sub>
                        <m:r>
                          <a:rPr lang="es-CO" i="1">
                            <a:latin typeface="Cambria Math"/>
                          </a:rPr>
                          <m:t>𝑗</m:t>
                        </m:r>
                        <m:r>
                          <a:rPr lang="es-CO" i="1">
                            <a:latin typeface="Cambria Math"/>
                          </a:rPr>
                          <m:t>,1,</m:t>
                        </m:r>
                        <m:r>
                          <a:rPr lang="es-CO" i="1">
                            <a:latin typeface="Cambria Math"/>
                          </a:rPr>
                          <m:t>𝑒</m:t>
                        </m:r>
                      </m:sub>
                    </m:sSub>
                  </m:oMath>
                </a14:m>
                <a:r>
                  <a:rPr lang="es-CO" dirty="0" smtClean="0"/>
                  <a:t>:  Índice aprobado con base en lo  establecido en la resolución CREG 172 del</a:t>
                </a:r>
              </a:p>
              <a:p>
                <a:r>
                  <a:rPr lang="es-CO" dirty="0"/>
                  <a:t> </a:t>
                </a:r>
                <a:r>
                  <a:rPr lang="es-CO" dirty="0" smtClean="0"/>
                  <a:t>           2011 aplicable a partir del </a:t>
                </a:r>
                <a:r>
                  <a:rPr lang="es-CO" dirty="0" smtClean="0">
                    <a:solidFill>
                      <a:srgbClr val="FF0000"/>
                    </a:solidFill>
                  </a:rPr>
                  <a:t>1 de enero de 2015</a:t>
                </a:r>
              </a:p>
              <a:p>
                <a:endParaRPr lang="es-CO" dirty="0">
                  <a:solidFill>
                    <a:srgbClr val="FF0000"/>
                  </a:solidFill>
                </a:endParaRPr>
              </a:p>
              <a:p>
                <a:r>
                  <a:rPr lang="es-CO" dirty="0">
                    <a:solidFill>
                      <a:srgbClr val="FF0000"/>
                    </a:solidFill>
                  </a:rPr>
                  <a:t>8.1.3.2  OR </a:t>
                </a:r>
                <a:r>
                  <a:rPr lang="es-CO" dirty="0" smtClean="0">
                    <a:solidFill>
                      <a:srgbClr val="FF0000"/>
                    </a:solidFill>
                  </a:rPr>
                  <a:t>que no </a:t>
                </a:r>
                <a:r>
                  <a:rPr lang="es-CO" dirty="0">
                    <a:solidFill>
                      <a:srgbClr val="FF0000"/>
                    </a:solidFill>
                  </a:rPr>
                  <a:t>presentaron estudio según la Resolución CREG 172 de 2011</a:t>
                </a:r>
              </a:p>
              <a:p>
                <a:endParaRPr lang="es-CO" dirty="0">
                  <a:solidFill>
                    <a:srgbClr val="FF0000"/>
                  </a:solidFill>
                </a:endParaRPr>
              </a:p>
              <a:p>
                <a:r>
                  <a:rPr lang="es-CO" dirty="0" smtClean="0"/>
                  <a:t>Se calcula conforme a la siguiente expresión.</a:t>
                </a:r>
              </a:p>
              <a:p>
                <a:endParaRPr lang="es-CO" dirty="0" smtClean="0"/>
              </a:p>
              <a:p>
                <a:pPr/>
                <a14:m>
                  <m:oMathPara xmlns:m="http://schemas.openxmlformats.org/officeDocument/2006/math">
                    <m:oMathParaPr>
                      <m:jc m:val="center"/>
                    </m:oMathParaPr>
                    <m:oMath xmlns:m="http://schemas.openxmlformats.org/officeDocument/2006/math">
                      <m:sSub>
                        <m:sSubPr>
                          <m:ctrlPr>
                            <a:rPr lang="es-CO"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,1,</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𝑃𝑐</m:t>
                          </m:r>
                        </m:e>
                        <m:sub>
                          <m:r>
                            <a:rPr lang="es-CO" b="0" i="1" smtClean="0">
                              <a:latin typeface="Cambria Math"/>
                            </a:rPr>
                            <m:t>𝑗</m:t>
                          </m:r>
                          <m:r>
                            <a:rPr lang="es-CO" b="0" i="1" smtClean="0">
                              <a:latin typeface="Cambria Math"/>
                            </a:rPr>
                            <m:t>,1,</m:t>
                          </m:r>
                          <m:r>
                            <a:rPr lang="es-CO" b="0" i="1" smtClean="0">
                              <a:latin typeface="Cambria Math"/>
                            </a:rPr>
                            <m:t>𝑠</m:t>
                          </m:r>
                        </m:sub>
                      </m:sSub>
                      <m:d>
                        <m:dPr>
                          <m:begChr m:val="["/>
                          <m:endChr m:val="]"/>
                          <m:ctrlPr>
                            <a:rPr lang="es-CO" b="0" i="1" smtClean="0">
                              <a:latin typeface="Cambria Math"/>
                            </a:rPr>
                          </m:ctrlPr>
                        </m:dPr>
                        <m:e>
                          <m:r>
                            <a:rPr lang="es-CO" b="0" i="1" smtClean="0">
                              <a:latin typeface="Cambria Math"/>
                            </a:rPr>
                            <m:t>1−</m:t>
                          </m:r>
                          <m:r>
                            <a:rPr lang="es-CO" b="0" i="1" smtClean="0">
                              <a:latin typeface="Cambria Math"/>
                            </a:rPr>
                            <m:t>𝑡</m:t>
                          </m:r>
                          <m:r>
                            <a:rPr lang="es-CO" b="0" i="1" smtClean="0">
                              <a:latin typeface="Cambria Math"/>
                            </a:rPr>
                            <m:t>∗</m:t>
                          </m:r>
                          <m:d>
                            <m:dPr>
                              <m:ctrlPr>
                                <a:rPr lang="es-CO" b="0" i="1" smtClean="0">
                                  <a:latin typeface="Cambria Math"/>
                                </a:rPr>
                              </m:ctrlPr>
                            </m:dPr>
                            <m:e>
                              <m:f>
                                <m:fPr>
                                  <m:ctrlPr>
                                    <a:rPr lang="es-CO" b="0" i="1" smtClean="0">
                                      <a:latin typeface="Cambria Math"/>
                                    </a:rPr>
                                  </m:ctrlPr>
                                </m:fPr>
                                <m:num>
                                  <m:sSub>
                                    <m:sSubPr>
                                      <m:ctrlPr>
                                        <a:rPr lang="es-CO" b="0" i="1" smtClean="0">
                                          <a:latin typeface="Cambria Math"/>
                                        </a:rPr>
                                      </m:ctrlPr>
                                    </m:sSubPr>
                                    <m:e>
                                      <m:r>
                                        <a:rPr lang="es-CO" b="0" i="1" smtClean="0">
                                          <a:latin typeface="Cambria Math"/>
                                        </a:rPr>
                                        <m:t>𝑃𝑐</m:t>
                                      </m:r>
                                    </m:e>
                                    <m:sub>
                                      <m:r>
                                        <a:rPr lang="es-CO" b="0" i="1" smtClean="0">
                                          <a:latin typeface="Cambria Math"/>
                                        </a:rPr>
                                        <m:t>𝑗</m:t>
                                      </m:r>
                                      <m:r>
                                        <a:rPr lang="es-CO" b="0" i="1" smtClean="0">
                                          <a:latin typeface="Cambria Math"/>
                                        </a:rPr>
                                        <m:t>,1,</m:t>
                                      </m:r>
                                      <m:r>
                                        <a:rPr lang="es-CO" b="0" i="1" smtClean="0">
                                          <a:latin typeface="Cambria Math"/>
                                        </a:rPr>
                                        <m:t>𝑠</m:t>
                                      </m:r>
                                    </m:sub>
                                  </m:sSub>
                                  <m:r>
                                    <a:rPr lang="es-CO" b="0" i="1" smtClean="0">
                                      <a:latin typeface="Cambria Math"/>
                                    </a:rPr>
                                    <m:t>−</m:t>
                                  </m:r>
                                  <m:sSub>
                                    <m:sSubPr>
                                      <m:ctrlPr>
                                        <a:rPr lang="es-CO" b="0"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,1,</m:t>
                                      </m:r>
                                      <m:r>
                                        <a:rPr lang="es-CO" b="0" i="1" smtClean="0">
                                          <a:latin typeface="Cambria Math"/>
                                        </a:rPr>
                                        <m:t>𝑓</m:t>
                                      </m:r>
                                    </m:sub>
                                  </m:sSub>
                                </m:num>
                                <m:den>
                                  <m:r>
                                    <a:rPr lang="es-CO" b="0" i="1" smtClean="0">
                                      <a:latin typeface="Cambria Math"/>
                                    </a:rPr>
                                    <m:t>4∗</m:t>
                                  </m:r>
                                  <m:sSub>
                                    <m:sSubPr>
                                      <m:ctrlPr>
                                        <a:rPr lang="es-CO" b="0" i="1" smtClean="0">
                                          <a:latin typeface="Cambria Math"/>
                                        </a:rPr>
                                      </m:ctrlPr>
                                    </m:sSubPr>
                                    <m:e>
                                      <m:r>
                                        <a:rPr lang="es-CO" b="0" i="1" smtClean="0">
                                          <a:latin typeface="Cambria Math"/>
                                        </a:rPr>
                                        <m:t>𝑃𝑐</m:t>
                                      </m:r>
                                    </m:e>
                                    <m:sub>
                                      <m:r>
                                        <a:rPr lang="es-CO" b="0" i="1" smtClean="0">
                                          <a:latin typeface="Cambria Math"/>
                                        </a:rPr>
                                        <m:t>𝑗</m:t>
                                      </m:r>
                                      <m:r>
                                        <a:rPr lang="es-CO" b="0" i="1" smtClean="0">
                                          <a:latin typeface="Cambria Math"/>
                                        </a:rPr>
                                        <m:t>,1,</m:t>
                                      </m:r>
                                      <m:r>
                                        <a:rPr lang="es-CO" b="0" i="1" smtClean="0">
                                          <a:latin typeface="Cambria Math"/>
                                        </a:rPr>
                                        <m:t>𝑠</m:t>
                                      </m:r>
                                    </m:sub>
                                  </m:sSub>
                                </m:den>
                              </m:f>
                            </m:e>
                          </m:d>
                        </m:e>
                      </m:d>
                    </m:oMath>
                  </m:oMathPara>
                </a14:m>
                <a:endParaRPr lang="es-CO" dirty="0" smtClean="0"/>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620688"/>
                <a:ext cx="8064896" cy="6114944"/>
              </a:xfrm>
              <a:prstGeom prst="rect">
                <a:avLst/>
              </a:prstGeom>
              <a:blipFill rotWithShape="1">
                <a:blip r:embed="rId2"/>
                <a:stretch>
                  <a:fillRect l="-605" t="-399"/>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1033054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692696"/>
                <a:ext cx="8136904" cy="5820248"/>
              </a:xfrm>
              <a:prstGeom prst="rect">
                <a:avLst/>
              </a:prstGeom>
              <a:noFill/>
              <a:ln>
                <a:noFill/>
              </a:ln>
            </p:spPr>
            <p:txBody>
              <a:bodyPr wrap="square" rtlCol="0">
                <a:spAutoFit/>
              </a:bodyPr>
              <a:lstStyle/>
              <a:p>
                <a14:m>
                  <m:oMath xmlns:m="http://schemas.openxmlformats.org/officeDocument/2006/math">
                    <m:sSub>
                      <m:sSubPr>
                        <m:ctrlPr>
                          <a:rPr lang="es-CO" i="1" smtClean="0">
                            <a:latin typeface="Cambria Math"/>
                          </a:rPr>
                        </m:ctrlPr>
                      </m:sSubPr>
                      <m:e>
                        <m:r>
                          <a:rPr lang="es-CO" i="1">
                            <a:latin typeface="Cambria Math"/>
                          </a:rPr>
                          <m:t>𝑃</m:t>
                        </m:r>
                      </m:e>
                      <m:sub>
                        <m:r>
                          <a:rPr lang="es-CO" i="1">
                            <a:latin typeface="Cambria Math"/>
                          </a:rPr>
                          <m:t>𝑗</m:t>
                        </m:r>
                        <m:r>
                          <a:rPr lang="es-CO" i="1">
                            <a:latin typeface="Cambria Math"/>
                          </a:rPr>
                          <m:t>,1,</m:t>
                        </m:r>
                        <m:r>
                          <a:rPr lang="es-CO" i="1">
                            <a:latin typeface="Cambria Math"/>
                          </a:rPr>
                          <m:t>𝑡</m:t>
                        </m:r>
                      </m:sub>
                    </m:sSub>
                  </m:oMath>
                </a14:m>
                <a:r>
                  <a:rPr lang="es-CO" dirty="0" smtClean="0"/>
                  <a:t>:  Índice a aplicar en el año t de la aplicación de los nuevos cargos</a:t>
                </a:r>
              </a:p>
              <a:p>
                <a14:m>
                  <m:oMath xmlns:m="http://schemas.openxmlformats.org/officeDocument/2006/math">
                    <m:sSub>
                      <m:sSubPr>
                        <m:ctrlPr>
                          <a:rPr lang="es-CO" i="1">
                            <a:latin typeface="Cambria Math"/>
                          </a:rPr>
                        </m:ctrlPr>
                      </m:sSubPr>
                      <m:e>
                        <m:r>
                          <a:rPr lang="es-CO" i="1">
                            <a:latin typeface="Cambria Math"/>
                          </a:rPr>
                          <m:t>𝑃𝑐</m:t>
                        </m:r>
                      </m:e>
                      <m:sub>
                        <m:r>
                          <a:rPr lang="es-CO" i="1">
                            <a:latin typeface="Cambria Math"/>
                          </a:rPr>
                          <m:t>𝑗</m:t>
                        </m:r>
                        <m:r>
                          <a:rPr lang="es-CO" i="1">
                            <a:latin typeface="Cambria Math"/>
                          </a:rPr>
                          <m:t>,1,</m:t>
                        </m:r>
                        <m:r>
                          <a:rPr lang="es-CO" i="1">
                            <a:latin typeface="Cambria Math"/>
                          </a:rPr>
                          <m:t>𝑠</m:t>
                        </m:r>
                      </m:sub>
                    </m:sSub>
                  </m:oMath>
                </a14:m>
                <a:r>
                  <a:rPr lang="es-CO" dirty="0"/>
                  <a:t>:  Índice calculado acorde con el numeral 8.3.6.2 de esta resolución, </a:t>
                </a:r>
                <a:r>
                  <a:rPr lang="es-CO" dirty="0" smtClean="0"/>
                  <a:t>a</a:t>
                </a:r>
              </a:p>
              <a:p>
                <a:r>
                  <a:rPr lang="es-CO" dirty="0"/>
                  <a:t> </a:t>
                </a:r>
                <a:r>
                  <a:rPr lang="es-CO" dirty="0" smtClean="0"/>
                  <a:t>             la fecha de corte (s=0)</a:t>
                </a:r>
              </a:p>
              <a:p>
                <a:r>
                  <a:rPr lang="es-CO" dirty="0"/>
                  <a:t>t</a:t>
                </a:r>
                <a:r>
                  <a:rPr lang="es-CO" dirty="0" smtClean="0"/>
                  <a:t>:  Año de aplicación de los cargos calculados conforme a la presente resolución con t variando entre 0 y 4. En el primer año calendario de aplicación de los cargos t es igual a cero, t=0.</a:t>
                </a:r>
              </a:p>
              <a:p>
                <a:endParaRPr lang="es-CO" dirty="0"/>
              </a:p>
              <a:p>
                <a:r>
                  <a:rPr lang="es-CO" dirty="0" smtClean="0">
                    <a:solidFill>
                      <a:srgbClr val="FF0000"/>
                    </a:solidFill>
                  </a:rPr>
                  <a:t>8.1.3.3  Cálculo de la variable </a:t>
                </a:r>
                <a14:m>
                  <m:oMath xmlns:m="http://schemas.openxmlformats.org/officeDocument/2006/math">
                    <m:sSub>
                      <m:sSubPr>
                        <m:ctrlPr>
                          <a:rPr lang="es-CO" i="1">
                            <a:solidFill>
                              <a:srgbClr val="FF0000"/>
                            </a:solidFill>
                            <a:latin typeface="Cambria Math"/>
                          </a:rPr>
                        </m:ctrlPr>
                      </m:sSubPr>
                      <m:e>
                        <m:r>
                          <a:rPr lang="es-CO" i="1">
                            <a:solidFill>
                              <a:srgbClr val="FF0000"/>
                            </a:solidFill>
                            <a:latin typeface="Cambria Math"/>
                          </a:rPr>
                          <m:t>𝑃</m:t>
                        </m:r>
                      </m:e>
                      <m:sub>
                        <m:r>
                          <a:rPr lang="es-CO" i="1">
                            <a:solidFill>
                              <a:srgbClr val="FF0000"/>
                            </a:solidFill>
                            <a:latin typeface="Cambria Math"/>
                          </a:rPr>
                          <m:t>𝑗</m:t>
                        </m:r>
                        <m:r>
                          <a:rPr lang="es-CO" i="1">
                            <a:solidFill>
                              <a:srgbClr val="FF0000"/>
                            </a:solidFill>
                            <a:latin typeface="Cambria Math"/>
                          </a:rPr>
                          <m:t>,1,</m:t>
                        </m:r>
                        <m:r>
                          <a:rPr lang="es-CO" i="1">
                            <a:solidFill>
                              <a:srgbClr val="FF0000"/>
                            </a:solidFill>
                            <a:latin typeface="Cambria Math"/>
                          </a:rPr>
                          <m:t>𝑓</m:t>
                        </m:r>
                      </m:sub>
                    </m:sSub>
                  </m:oMath>
                </a14:m>
                <a:r>
                  <a:rPr lang="es-CO" dirty="0" smtClean="0">
                    <a:solidFill>
                      <a:srgbClr val="FF0000"/>
                    </a:solidFill>
                  </a:rPr>
                  <a:t> </a:t>
                </a:r>
              </a:p>
              <a:p>
                <a:endParaRPr lang="es-CO" dirty="0"/>
              </a:p>
              <a:p>
                <a:pPr/>
                <a14:m>
                  <m:oMathPara xmlns:m="http://schemas.openxmlformats.org/officeDocument/2006/math">
                    <m:oMathParaPr>
                      <m:jc m:val="center"/>
                    </m:oMathParaPr>
                    <m:oMath xmlns:m="http://schemas.openxmlformats.org/officeDocument/2006/math">
                      <m:sSub>
                        <m:sSubPr>
                          <m:ctrlPr>
                            <a:rPr lang="es-CO" i="1">
                              <a:latin typeface="Cambria Math"/>
                            </a:rPr>
                          </m:ctrlPr>
                        </m:sSubPr>
                        <m:e>
                          <m:r>
                            <a:rPr lang="es-CO" i="1">
                              <a:latin typeface="Cambria Math"/>
                            </a:rPr>
                            <m:t>𝑃</m:t>
                          </m:r>
                        </m:e>
                        <m:sub>
                          <m:r>
                            <a:rPr lang="es-CO" i="1">
                              <a:latin typeface="Cambria Math"/>
                            </a:rPr>
                            <m:t>𝑗</m:t>
                          </m:r>
                          <m:r>
                            <a:rPr lang="es-CO" i="1">
                              <a:latin typeface="Cambria Math"/>
                            </a:rPr>
                            <m:t>,1,</m:t>
                          </m:r>
                          <m:r>
                            <a:rPr lang="es-CO" i="1">
                              <a:latin typeface="Cambria Math"/>
                            </a:rPr>
                            <m:t>𝑓</m:t>
                          </m:r>
                        </m:sub>
                      </m:sSub>
                      <m:r>
                        <a:rPr lang="es-CO" b="0" i="0" smtClean="0">
                          <a:latin typeface="Cambria Math"/>
                        </a:rPr>
                        <m:t>=</m:t>
                      </m:r>
                      <m:sSub>
                        <m:sSubPr>
                          <m:ctrlPr>
                            <a:rPr lang="es-CO" b="0" i="1" smtClean="0">
                              <a:latin typeface="Cambria Math"/>
                            </a:rPr>
                          </m:ctrlPr>
                        </m:sSubPr>
                        <m:e>
                          <m:r>
                            <a:rPr lang="es-CO" b="0" i="1" smtClean="0">
                              <a:latin typeface="Cambria Math"/>
                            </a:rPr>
                            <m:t>𝑃𝑇</m:t>
                          </m:r>
                        </m:e>
                        <m:sub>
                          <m:r>
                            <a:rPr lang="es-CO" b="0" i="1" smtClean="0">
                              <a:latin typeface="Cambria Math"/>
                            </a:rPr>
                            <m:t>𝑗</m:t>
                          </m:r>
                          <m:r>
                            <a:rPr lang="es-CO" b="0" i="1" smtClean="0">
                              <a:latin typeface="Cambria Math"/>
                            </a:rPr>
                            <m:t>,1</m:t>
                          </m:r>
                        </m:sub>
                      </m:sSub>
                      <m:r>
                        <a:rPr lang="es-CO" b="0" i="1" smtClean="0">
                          <a:latin typeface="Cambria Math"/>
                        </a:rPr>
                        <m:t>+</m:t>
                      </m:r>
                      <m:sSub>
                        <m:sSubPr>
                          <m:ctrlPr>
                            <a:rPr lang="es-CO" b="0" i="1" smtClean="0">
                              <a:latin typeface="Cambria Math"/>
                            </a:rPr>
                          </m:ctrlPr>
                        </m:sSubPr>
                        <m:e>
                          <m:r>
                            <a:rPr lang="es-CO" b="0" i="1" smtClean="0">
                              <a:latin typeface="Cambria Math"/>
                            </a:rPr>
                            <m:t>𝑃𝑁𝑇</m:t>
                          </m:r>
                        </m:e>
                        <m:sub>
                          <m:r>
                            <a:rPr lang="es-CO" b="0" i="1" smtClean="0">
                              <a:latin typeface="Cambria Math"/>
                            </a:rPr>
                            <m:t>𝑗</m:t>
                          </m:r>
                          <m:r>
                            <a:rPr lang="es-CO" b="0" i="1" smtClean="0">
                              <a:latin typeface="Cambria Math"/>
                            </a:rPr>
                            <m:t>,1,</m:t>
                          </m:r>
                          <m:r>
                            <a:rPr lang="es-CO" b="0" i="1" smtClean="0">
                              <a:latin typeface="Cambria Math"/>
                            </a:rPr>
                            <m:t>𝑚</m:t>
                          </m:r>
                        </m:sub>
                      </m:sSub>
                    </m:oMath>
                  </m:oMathPara>
                </a14:m>
                <a:endParaRPr lang="es-CO" dirty="0" smtClean="0"/>
              </a:p>
              <a:p>
                <a:endParaRPr lang="es-CO" dirty="0" smtClean="0"/>
              </a:p>
              <a:p>
                <a14:m>
                  <m:oMath xmlns:m="http://schemas.openxmlformats.org/officeDocument/2006/math">
                    <m:sSub>
                      <m:sSubPr>
                        <m:ctrlPr>
                          <a:rPr lang="es-CO" i="1">
                            <a:latin typeface="Cambria Math"/>
                          </a:rPr>
                        </m:ctrlPr>
                      </m:sSubPr>
                      <m:e>
                        <m:r>
                          <a:rPr lang="es-CO" i="1">
                            <a:latin typeface="Cambria Math"/>
                          </a:rPr>
                          <m:t>𝑃𝑇</m:t>
                        </m:r>
                      </m:e>
                      <m:sub>
                        <m:r>
                          <a:rPr lang="es-CO" i="1">
                            <a:latin typeface="Cambria Math"/>
                          </a:rPr>
                          <m:t>𝑗</m:t>
                        </m:r>
                        <m:r>
                          <a:rPr lang="es-CO" i="1">
                            <a:latin typeface="Cambria Math"/>
                          </a:rPr>
                          <m:t>,1</m:t>
                        </m:r>
                      </m:sub>
                    </m:sSub>
                  </m:oMath>
                </a14:m>
                <a:r>
                  <a:rPr lang="es-CO" dirty="0" smtClean="0"/>
                  <a:t>:  Índice de pérdidas técnicas según la tabla 6.2 del documento “Cálculo de pérdidas técnicas en el nivel de tensión 1” de la circular CREG 052/2010.</a:t>
                </a:r>
              </a:p>
              <a:p>
                <a14:m>
                  <m:oMath xmlns:m="http://schemas.openxmlformats.org/officeDocument/2006/math">
                    <m:sSub>
                      <m:sSubPr>
                        <m:ctrlPr>
                          <a:rPr lang="es-CO" i="1" smtClean="0">
                            <a:solidFill>
                              <a:schemeClr val="tx1"/>
                            </a:solidFill>
                            <a:latin typeface="Cambria Math"/>
                          </a:rPr>
                        </m:ctrlPr>
                      </m:sSubPr>
                      <m:e>
                        <m:r>
                          <a:rPr lang="es-CO" i="1">
                            <a:solidFill>
                              <a:schemeClr val="tx1"/>
                            </a:solidFill>
                            <a:latin typeface="Cambria Math"/>
                          </a:rPr>
                          <m:t>𝑃𝑁𝑇</m:t>
                        </m:r>
                      </m:e>
                      <m:sub>
                        <m:r>
                          <a:rPr lang="es-CO" i="1">
                            <a:solidFill>
                              <a:schemeClr val="tx1"/>
                            </a:solidFill>
                            <a:latin typeface="Cambria Math"/>
                          </a:rPr>
                          <m:t>𝑗</m:t>
                        </m:r>
                        <m:r>
                          <a:rPr lang="es-CO" i="1">
                            <a:solidFill>
                              <a:schemeClr val="tx1"/>
                            </a:solidFill>
                            <a:latin typeface="Cambria Math"/>
                          </a:rPr>
                          <m:t>,1,</m:t>
                        </m:r>
                        <m:r>
                          <a:rPr lang="es-CO" i="1">
                            <a:solidFill>
                              <a:schemeClr val="tx1"/>
                            </a:solidFill>
                            <a:latin typeface="Cambria Math"/>
                          </a:rPr>
                          <m:t>𝑚</m:t>
                        </m:r>
                      </m:sub>
                    </m:sSub>
                  </m:oMath>
                </a14:m>
                <a:r>
                  <a:rPr lang="es-CO" dirty="0" smtClean="0">
                    <a:solidFill>
                      <a:schemeClr val="tx1"/>
                    </a:solidFill>
                  </a:rPr>
                  <a:t>:  Índice de pérdidas no técnicas de referencia del nivel de tensión 1 en porcentaje, calculado así:</a:t>
                </a:r>
              </a:p>
              <a:p>
                <a:endParaRPr lang="es-CO" dirty="0"/>
              </a:p>
              <a:p>
                <a:pPr/>
                <a14:m>
                  <m:oMathPara xmlns:m="http://schemas.openxmlformats.org/officeDocument/2006/math">
                    <m:oMathParaPr>
                      <m:jc m:val="center"/>
                    </m:oMathParaPr>
                    <m:oMath xmlns:m="http://schemas.openxmlformats.org/officeDocument/2006/math">
                      <m:sSub>
                        <m:sSubPr>
                          <m:ctrlPr>
                            <a:rPr lang="es-CO" i="1" smtClean="0">
                              <a:solidFill>
                                <a:schemeClr val="tx1"/>
                              </a:solidFill>
                              <a:latin typeface="Cambria Math"/>
                            </a:rPr>
                          </m:ctrlPr>
                        </m:sSubPr>
                        <m:e>
                          <m:r>
                            <a:rPr lang="es-CO" b="0" i="1" smtClean="0">
                              <a:solidFill>
                                <a:schemeClr val="tx1"/>
                              </a:solidFill>
                              <a:latin typeface="Cambria Math"/>
                            </a:rPr>
                            <m:t>𝑃𝑁𝑇</m:t>
                          </m:r>
                        </m:e>
                        <m:sub>
                          <m:r>
                            <a:rPr lang="es-CO" b="0" i="1" smtClean="0">
                              <a:solidFill>
                                <a:schemeClr val="tx1"/>
                              </a:solidFill>
                              <a:latin typeface="Cambria Math"/>
                            </a:rPr>
                            <m:t>𝑗</m:t>
                          </m:r>
                          <m:r>
                            <a:rPr lang="es-CO" b="0" i="1" smtClean="0">
                              <a:solidFill>
                                <a:schemeClr val="tx1"/>
                              </a:solidFill>
                              <a:latin typeface="Cambria Math"/>
                            </a:rPr>
                            <m:t>,1,</m:t>
                          </m:r>
                          <m:r>
                            <a:rPr lang="es-CO" b="0" i="1" smtClean="0">
                              <a:solidFill>
                                <a:schemeClr val="tx1"/>
                              </a:solidFill>
                              <a:latin typeface="Cambria Math"/>
                            </a:rPr>
                            <m:t>𝑚</m:t>
                          </m:r>
                        </m:sub>
                      </m:sSub>
                      <m:r>
                        <a:rPr lang="es-CO" b="0" i="1" smtClean="0">
                          <a:solidFill>
                            <a:schemeClr val="tx1"/>
                          </a:solidFill>
                          <a:latin typeface="Cambria Math"/>
                        </a:rPr>
                        <m:t>=2,9270313−</m:t>
                      </m:r>
                      <m:sSub>
                        <m:sSubPr>
                          <m:ctrlPr>
                            <a:rPr lang="es-CO" b="0" i="1" smtClean="0">
                              <a:solidFill>
                                <a:schemeClr val="tx1"/>
                              </a:solidFill>
                              <a:latin typeface="Cambria Math"/>
                            </a:rPr>
                          </m:ctrlPr>
                        </m:sSubPr>
                        <m:e>
                          <m:r>
                            <a:rPr lang="es-CO" b="0" i="1" smtClean="0">
                              <a:solidFill>
                                <a:schemeClr val="tx1"/>
                              </a:solidFill>
                              <a:latin typeface="Cambria Math"/>
                            </a:rPr>
                            <m:t>𝐿𝑅</m:t>
                          </m:r>
                        </m:e>
                        <m:sub>
                          <m:r>
                            <a:rPr lang="es-CO" b="0" i="1" smtClean="0">
                              <a:solidFill>
                                <a:schemeClr val="tx1"/>
                              </a:solidFill>
                              <a:latin typeface="Cambria Math"/>
                            </a:rPr>
                            <m:t>𝑗</m:t>
                          </m:r>
                        </m:sub>
                      </m:sSub>
                      <m:r>
                        <a:rPr lang="es-CO" b="0" i="1" smtClean="0">
                          <a:solidFill>
                            <a:schemeClr val="tx1"/>
                          </a:solidFill>
                          <a:latin typeface="Cambria Math"/>
                        </a:rPr>
                        <m:t>∗9,61323∗</m:t>
                      </m:r>
                      <m:sSup>
                        <m:sSupPr>
                          <m:ctrlPr>
                            <a:rPr lang="es-CO" b="0" i="1" smtClean="0">
                              <a:solidFill>
                                <a:schemeClr val="tx1"/>
                              </a:solidFill>
                              <a:latin typeface="Cambria Math"/>
                            </a:rPr>
                          </m:ctrlPr>
                        </m:sSupPr>
                        <m:e>
                          <m:r>
                            <a:rPr lang="es-CO" b="0" i="1" smtClean="0">
                              <a:solidFill>
                                <a:schemeClr val="tx1"/>
                              </a:solidFill>
                              <a:latin typeface="Cambria Math"/>
                            </a:rPr>
                            <m:t>10</m:t>
                          </m:r>
                        </m:e>
                        <m:sup>
                          <m:r>
                            <a:rPr lang="es-CO" b="0" i="1" smtClean="0">
                              <a:solidFill>
                                <a:schemeClr val="tx1"/>
                              </a:solidFill>
                              <a:latin typeface="Cambria Math"/>
                            </a:rPr>
                            <m:t>−5</m:t>
                          </m:r>
                        </m:sup>
                      </m:sSup>
                    </m:oMath>
                  </m:oMathPara>
                </a14:m>
                <a:endParaRPr lang="es-CO" dirty="0" smtClean="0">
                  <a:solidFill>
                    <a:schemeClr val="tx1"/>
                  </a:solidFill>
                </a:endParaRPr>
              </a:p>
              <a:p>
                <a:endParaRPr lang="es-CO" dirty="0"/>
              </a:p>
              <a:p>
                <a14:m>
                  <m:oMath xmlns:m="http://schemas.openxmlformats.org/officeDocument/2006/math">
                    <m:sSub>
                      <m:sSubPr>
                        <m:ctrlPr>
                          <a:rPr lang="es-CO" i="1">
                            <a:latin typeface="Cambria Math"/>
                          </a:rPr>
                        </m:ctrlPr>
                      </m:sSubPr>
                      <m:e>
                        <m:r>
                          <a:rPr lang="es-CO" i="1">
                            <a:latin typeface="Cambria Math"/>
                          </a:rPr>
                          <m:t>𝐿𝑅</m:t>
                        </m:r>
                      </m:e>
                      <m:sub>
                        <m:r>
                          <a:rPr lang="es-CO" i="1">
                            <a:latin typeface="Cambria Math"/>
                          </a:rPr>
                          <m:t>𝑗</m:t>
                        </m:r>
                      </m:sub>
                    </m:sSub>
                  </m:oMath>
                </a14:m>
                <a:r>
                  <a:rPr lang="es-CO" dirty="0" smtClean="0">
                    <a:solidFill>
                      <a:schemeClr val="tx1"/>
                    </a:solidFill>
                  </a:rPr>
                  <a:t>:  Kilómetros  de líneas de nivel de tensión 2 rurales reportados en la base de datos de la CREG.</a:t>
                </a:r>
                <a:endParaRPr lang="es-CO" dirty="0">
                  <a:solidFill>
                    <a:schemeClr val="tx1"/>
                  </a:solidFill>
                </a:endParaRP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692696"/>
                <a:ext cx="8136904" cy="5820248"/>
              </a:xfrm>
              <a:prstGeom prst="rect">
                <a:avLst/>
              </a:prstGeom>
              <a:blipFill rotWithShape="1">
                <a:blip r:embed="rId2"/>
                <a:stretch>
                  <a:fillRect l="-599" t="-419" r="-974" b="-839"/>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3480974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692696"/>
            <a:ext cx="7920880" cy="1754326"/>
          </a:xfrm>
          <a:prstGeom prst="rect">
            <a:avLst/>
          </a:prstGeom>
          <a:noFill/>
          <a:ln>
            <a:noFill/>
          </a:ln>
        </p:spPr>
        <p:txBody>
          <a:bodyPr wrap="square" rtlCol="0">
            <a:spAutoFit/>
          </a:bodyPr>
          <a:lstStyle/>
          <a:p>
            <a:r>
              <a:rPr lang="es-CO" dirty="0" smtClean="0"/>
              <a:t>En caso de no contar con el índice de pérdidas técnicas, el OR debe presentar el cálculo modelando toda la red en ese nivel de tensión. En caso de no presentarlo, le asignan un índice inferior en un 0,5% al menor índice de pérdidas técnicas calculado para los demás OR del país.</a:t>
            </a:r>
          </a:p>
          <a:p>
            <a:endParaRPr lang="es-CO" dirty="0"/>
          </a:p>
          <a:p>
            <a:endParaRPr lang="es-CO" dirty="0" smtClean="0"/>
          </a:p>
        </p:txBody>
      </p:sp>
    </p:spTree>
    <p:extLst>
      <p:ext uri="{BB962C8B-B14F-4D97-AF65-F5344CB8AC3E}">
        <p14:creationId xmlns:p14="http://schemas.microsoft.com/office/powerpoint/2010/main" val="781594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476672"/>
                <a:ext cx="7992888" cy="5951245"/>
              </a:xfrm>
              <a:prstGeom prst="rect">
                <a:avLst/>
              </a:prstGeom>
              <a:noFill/>
              <a:ln>
                <a:noFill/>
              </a:ln>
            </p:spPr>
            <p:txBody>
              <a:bodyPr wrap="square" rtlCol="0">
                <a:spAutoFit/>
              </a:bodyPr>
              <a:lstStyle/>
              <a:p>
                <a:r>
                  <a:rPr lang="es-CO" dirty="0" smtClean="0">
                    <a:solidFill>
                      <a:srgbClr val="FF0000"/>
                    </a:solidFill>
                  </a:rPr>
                  <a:t>8.3.6  Cálculo de índices de pérdidas</a:t>
                </a:r>
              </a:p>
              <a:p>
                <a:endParaRPr lang="es-CO" dirty="0">
                  <a:solidFill>
                    <a:srgbClr val="FF0000"/>
                  </a:solidFill>
                </a:endParaRPr>
              </a:p>
              <a:p>
                <a:r>
                  <a:rPr lang="es-CO" dirty="0" smtClean="0"/>
                  <a:t>El ASIC debe aplicar la metodología para el cálculo de las pérdidas totales de energía y las pérdidas de energía en el nivel 1 definidas en este numeral.</a:t>
                </a:r>
              </a:p>
              <a:p>
                <a:r>
                  <a:rPr lang="es-CO" dirty="0" smtClean="0"/>
                  <a:t>Para la presentación del plan de pérdidas del nivel de tensión 1 los OR deben calcular las variables anteriormente correspondiente a s=0 al mes en que el OR presente el plan a la CREG.</a:t>
                </a:r>
              </a:p>
              <a:p>
                <a:endParaRPr lang="es-CO" dirty="0"/>
              </a:p>
              <a:p>
                <a:r>
                  <a:rPr lang="es-CO" dirty="0" smtClean="0">
                    <a:solidFill>
                      <a:srgbClr val="FF0000"/>
                    </a:solidFill>
                  </a:rPr>
                  <a:t>8.3.6.1  Pérdidas totales de energía</a:t>
                </a:r>
                <a:r>
                  <a:rPr lang="es-CO" dirty="0" smtClean="0"/>
                  <a:t>.</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𝑃𝑇</m:t>
                          </m:r>
                        </m:e>
                        <m:sub>
                          <m:r>
                            <a:rPr lang="es-CO" b="0" i="1" smtClean="0">
                              <a:latin typeface="Cambria Math"/>
                            </a:rPr>
                            <m:t>𝑗</m:t>
                          </m:r>
                          <m:r>
                            <a:rPr lang="es-CO" b="0" i="1" smtClean="0">
                              <a:latin typeface="Cambria Math"/>
                            </a:rPr>
                            <m:t>,</m:t>
                          </m:r>
                          <m:r>
                            <a:rPr lang="es-CO" b="0" i="1" smtClean="0">
                              <a:latin typeface="Cambria Math"/>
                            </a:rPr>
                            <m:t>𝑠</m:t>
                          </m:r>
                        </m:sub>
                      </m:sSub>
                      <m:r>
                        <a:rPr lang="es-CO" b="0" i="1" smtClean="0">
                          <a:latin typeface="Cambria Math"/>
                        </a:rPr>
                        <m:t>=</m:t>
                      </m:r>
                      <m:nary>
                        <m:naryPr>
                          <m:chr m:val="∑"/>
                          <m:ctrlPr>
                            <a:rPr lang="es-CO" b="0" i="1" smtClean="0">
                              <a:latin typeface="Cambria Math"/>
                            </a:rPr>
                          </m:ctrlPr>
                        </m:naryPr>
                        <m:sub>
                          <m:r>
                            <m:rPr>
                              <m:brk m:alnAt="23"/>
                            </m:rPr>
                            <a:rPr lang="es-CO" b="0" i="1" smtClean="0">
                              <a:latin typeface="Cambria Math"/>
                            </a:rPr>
                            <m:t>𝑛</m:t>
                          </m:r>
                          <m:r>
                            <a:rPr lang="es-CO" b="0" i="1" smtClean="0">
                              <a:latin typeface="Cambria Math"/>
                            </a:rPr>
                            <m:t>=1</m:t>
                          </m:r>
                        </m:sub>
                        <m:sup>
                          <m:r>
                            <a:rPr lang="es-CO" b="0" i="1" smtClean="0">
                              <a:latin typeface="Cambria Math"/>
                            </a:rPr>
                            <m:t>4</m:t>
                          </m:r>
                        </m:sup>
                        <m:e>
                          <m:nary>
                            <m:naryPr>
                              <m:chr m:val="∑"/>
                              <m:ctrlPr>
                                <a:rPr lang="es-CO" b="0" i="1" smtClean="0">
                                  <a:latin typeface="Cambria Math"/>
                                </a:rPr>
                              </m:ctrlPr>
                            </m:naryPr>
                            <m:sub>
                              <m:r>
                                <m:rPr>
                                  <m:brk m:alnAt="23"/>
                                </m:rPr>
                                <a:rPr lang="es-CO" b="0" i="1" smtClean="0">
                                  <a:latin typeface="Cambria Math"/>
                                </a:rPr>
                                <m:t>𝑚</m:t>
                              </m:r>
                              <m:r>
                                <a:rPr lang="es-CO" b="0" i="1" smtClean="0">
                                  <a:latin typeface="Cambria Math"/>
                                </a:rPr>
                                <m:t>−3</m:t>
                              </m:r>
                            </m:sub>
                            <m:sup>
                              <m:r>
                                <a:rPr lang="es-CO" b="0" i="1" smtClean="0">
                                  <a:latin typeface="Cambria Math"/>
                                </a:rPr>
                                <m:t>𝑚</m:t>
                              </m:r>
                              <m:r>
                                <a:rPr lang="es-CO" b="0" i="1" smtClean="0">
                                  <a:latin typeface="Cambria Math"/>
                                </a:rPr>
                                <m:t>−14</m:t>
                              </m:r>
                            </m:sup>
                            <m:e>
                              <m:d>
                                <m:dPr>
                                  <m:ctrlPr>
                                    <a:rPr lang="es-CO" b="0" i="1" smtClean="0">
                                      <a:latin typeface="Cambria Math"/>
                                    </a:rPr>
                                  </m:ctrlPr>
                                </m:dPr>
                                <m:e>
                                  <m:sSub>
                                    <m:sSubPr>
                                      <m:ctrlPr>
                                        <a:rPr lang="es-CO" b="0" i="1" smtClean="0">
                                          <a:latin typeface="Cambria Math"/>
                                        </a:rPr>
                                      </m:ctrlPr>
                                    </m:sSubPr>
                                    <m:e>
                                      <m:r>
                                        <a:rPr lang="es-CO" b="0" i="1" smtClean="0">
                                          <a:latin typeface="Cambria Math"/>
                                        </a:rPr>
                                        <m:t>𝐸𝑒</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r>
                                    <a:rPr lang="es-CO" b="0" i="1" smtClean="0">
                                      <a:latin typeface="Cambria Math"/>
                                    </a:rPr>
                                    <m:t>−</m:t>
                                  </m:r>
                                  <m:sSub>
                                    <m:sSubPr>
                                      <m:ctrlPr>
                                        <a:rPr lang="es-CO" b="0" i="1" smtClean="0">
                                          <a:latin typeface="Cambria Math"/>
                                        </a:rPr>
                                      </m:ctrlPr>
                                    </m:sSubPr>
                                    <m:e>
                                      <m:r>
                                        <a:rPr lang="es-CO" b="0" i="1" smtClean="0">
                                          <a:latin typeface="Cambria Math"/>
                                        </a:rPr>
                                        <m:t>𝐹𝑒𝑁𝑆</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e>
                              </m:d>
                              <m:r>
                                <a:rPr lang="es-CO" b="0" i="1" smtClean="0">
                                  <a:latin typeface="Cambria Math"/>
                                </a:rPr>
                                <m:t>−</m:t>
                              </m:r>
                              <m:nary>
                                <m:naryPr>
                                  <m:chr m:val="∑"/>
                                  <m:ctrlPr>
                                    <a:rPr lang="es-CO" b="0" i="1" smtClean="0">
                                      <a:latin typeface="Cambria Math"/>
                                    </a:rPr>
                                  </m:ctrlPr>
                                </m:naryPr>
                                <m:sub>
                                  <m:r>
                                    <m:rPr>
                                      <m:brk m:alnAt="23"/>
                                    </m:rPr>
                                    <a:rPr lang="es-CO" b="0" i="1" smtClean="0">
                                      <a:latin typeface="Cambria Math"/>
                                    </a:rPr>
                                    <m:t>𝑛</m:t>
                                  </m:r>
                                  <m:r>
                                    <a:rPr lang="es-CO" b="0" i="1" smtClean="0">
                                      <a:latin typeface="Cambria Math"/>
                                    </a:rPr>
                                    <m:t>=1</m:t>
                                  </m:r>
                                </m:sub>
                                <m:sup>
                                  <m:r>
                                    <a:rPr lang="es-CO" b="0" i="1" smtClean="0">
                                      <a:latin typeface="Cambria Math"/>
                                    </a:rPr>
                                    <m:t>4</m:t>
                                  </m:r>
                                </m:sup>
                                <m:e>
                                  <m:nary>
                                    <m:naryPr>
                                      <m:chr m:val="∑"/>
                                      <m:ctrlPr>
                                        <a:rPr lang="es-CO" b="0" i="1" smtClean="0">
                                          <a:latin typeface="Cambria Math"/>
                                        </a:rPr>
                                      </m:ctrlPr>
                                    </m:naryPr>
                                    <m:sub>
                                      <m:r>
                                        <m:rPr>
                                          <m:brk m:alnAt="23"/>
                                        </m:rPr>
                                        <a:rPr lang="es-CO" b="0" i="1" smtClean="0">
                                          <a:latin typeface="Cambria Math"/>
                                        </a:rPr>
                                        <m:t>𝑚</m:t>
                                      </m:r>
                                      <m:r>
                                        <a:rPr lang="es-CO" b="0" i="1" smtClean="0">
                                          <a:latin typeface="Cambria Math"/>
                                        </a:rPr>
                                        <m:t>−3</m:t>
                                      </m:r>
                                    </m:sub>
                                    <m:sup>
                                      <m:r>
                                        <a:rPr lang="es-CO" b="0" i="1" smtClean="0">
                                          <a:latin typeface="Cambria Math"/>
                                        </a:rPr>
                                        <m:t>𝑚</m:t>
                                      </m:r>
                                      <m:r>
                                        <a:rPr lang="es-CO" b="0" i="1" smtClean="0">
                                          <a:latin typeface="Cambria Math"/>
                                        </a:rPr>
                                        <m:t>−14</m:t>
                                      </m:r>
                                    </m:sup>
                                    <m:e>
                                      <m:sSub>
                                        <m:sSubPr>
                                          <m:ctrlPr>
                                            <a:rPr lang="es-CO" b="0" i="1" smtClean="0">
                                              <a:latin typeface="Cambria Math"/>
                                            </a:rPr>
                                          </m:ctrlPr>
                                        </m:sSubPr>
                                        <m:e>
                                          <m:r>
                                            <a:rPr lang="es-CO" b="0" i="1" smtClean="0">
                                              <a:latin typeface="Cambria Math"/>
                                            </a:rPr>
                                            <m:t>𝐸𝑠</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e>
                                  </m:nary>
                                </m:e>
                              </m:nary>
                            </m:e>
                          </m:nary>
                        </m:e>
                      </m:nary>
                    </m:oMath>
                  </m:oMathPara>
                </a14:m>
                <a:endParaRPr lang="es-CO" dirty="0" smtClean="0"/>
              </a:p>
              <a:p>
                <a:endParaRPr lang="es-CO" dirty="0"/>
              </a:p>
              <a:p>
                <a:endParaRPr lang="es-CO" dirty="0" smtClean="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𝐼𝑃𝑇</m:t>
                          </m:r>
                        </m:e>
                        <m:sub>
                          <m:r>
                            <a:rPr lang="es-CO" b="0" i="1" smtClean="0">
                              <a:latin typeface="Cambria Math"/>
                            </a:rPr>
                            <m:t>𝑗</m:t>
                          </m:r>
                          <m:r>
                            <a:rPr lang="es-CO" b="0" i="1" smtClean="0">
                              <a:latin typeface="Cambria Math"/>
                            </a:rPr>
                            <m:t>,</m:t>
                          </m:r>
                          <m:r>
                            <a:rPr lang="es-CO" b="0" i="1" smtClean="0">
                              <a:latin typeface="Cambria Math"/>
                            </a:rPr>
                            <m:t>𝑠</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𝑃𝑇</m:t>
                              </m:r>
                            </m:e>
                            <m:sub>
                              <m:r>
                                <a:rPr lang="es-CO" b="0" i="1" smtClean="0">
                                  <a:latin typeface="Cambria Math"/>
                                </a:rPr>
                                <m:t>𝑗</m:t>
                              </m:r>
                              <m:r>
                                <a:rPr lang="es-CO" b="0" i="1" smtClean="0">
                                  <a:latin typeface="Cambria Math"/>
                                </a:rPr>
                                <m:t>,</m:t>
                              </m:r>
                              <m:r>
                                <a:rPr lang="es-CO" b="0" i="1" smtClean="0">
                                  <a:latin typeface="Cambria Math"/>
                                </a:rPr>
                                <m:t>𝑠</m:t>
                              </m:r>
                            </m:sub>
                          </m:sSub>
                        </m:num>
                        <m:den>
                          <m:nary>
                            <m:naryPr>
                              <m:chr m:val="∑"/>
                              <m:ctrlPr>
                                <a:rPr lang="es-CO" b="0" i="1" smtClean="0">
                                  <a:latin typeface="Cambria Math"/>
                                </a:rPr>
                              </m:ctrlPr>
                            </m:naryPr>
                            <m:sub>
                              <m:r>
                                <m:rPr>
                                  <m:brk m:alnAt="23"/>
                                </m:rPr>
                                <a:rPr lang="es-CO" b="0" i="1" smtClean="0">
                                  <a:latin typeface="Cambria Math"/>
                                </a:rPr>
                                <m:t>𝑛</m:t>
                              </m:r>
                              <m:r>
                                <a:rPr lang="es-CO" b="0" i="1" smtClean="0">
                                  <a:latin typeface="Cambria Math"/>
                                </a:rPr>
                                <m:t>=1</m:t>
                              </m:r>
                            </m:sub>
                            <m:sup>
                              <m:r>
                                <a:rPr lang="es-CO" b="0" i="1" smtClean="0">
                                  <a:latin typeface="Cambria Math"/>
                                </a:rPr>
                                <m:t>4</m:t>
                              </m:r>
                            </m:sup>
                            <m:e>
                              <m:nary>
                                <m:naryPr>
                                  <m:chr m:val="∑"/>
                                  <m:ctrlPr>
                                    <a:rPr lang="es-CO" b="0" i="1" smtClean="0">
                                      <a:latin typeface="Cambria Math"/>
                                    </a:rPr>
                                  </m:ctrlPr>
                                </m:naryPr>
                                <m:sub>
                                  <m:r>
                                    <m:rPr>
                                      <m:brk m:alnAt="23"/>
                                    </m:rPr>
                                    <a:rPr lang="es-CO" b="0" i="1" smtClean="0">
                                      <a:latin typeface="Cambria Math"/>
                                    </a:rPr>
                                    <m:t>𝑚</m:t>
                                  </m:r>
                                  <m:r>
                                    <a:rPr lang="es-CO" b="0" i="1" smtClean="0">
                                      <a:latin typeface="Cambria Math"/>
                                    </a:rPr>
                                    <m:t>−3</m:t>
                                  </m:r>
                                </m:sub>
                                <m:sup>
                                  <m:r>
                                    <a:rPr lang="es-CO" b="0" i="1" smtClean="0">
                                      <a:latin typeface="Cambria Math"/>
                                    </a:rPr>
                                    <m:t>𝑚</m:t>
                                  </m:r>
                                  <m:r>
                                    <a:rPr lang="es-CO" b="0" i="1" smtClean="0">
                                      <a:latin typeface="Cambria Math"/>
                                    </a:rPr>
                                    <m:t>−14</m:t>
                                  </m:r>
                                </m:sup>
                                <m:e>
                                  <m:d>
                                    <m:dPr>
                                      <m:ctrlPr>
                                        <a:rPr lang="es-CO" b="0" i="1" smtClean="0">
                                          <a:latin typeface="Cambria Math"/>
                                        </a:rPr>
                                      </m:ctrlPr>
                                    </m:dPr>
                                    <m:e>
                                      <m:sSub>
                                        <m:sSubPr>
                                          <m:ctrlPr>
                                            <a:rPr lang="es-CO" b="0" i="1" smtClean="0">
                                              <a:latin typeface="Cambria Math"/>
                                            </a:rPr>
                                          </m:ctrlPr>
                                        </m:sSubPr>
                                        <m:e>
                                          <m:r>
                                            <a:rPr lang="es-CO" b="0" i="1" smtClean="0">
                                              <a:latin typeface="Cambria Math"/>
                                            </a:rPr>
                                            <m:t>𝐸𝑒</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r>
                                        <a:rPr lang="es-CO" b="0" i="1" smtClean="0">
                                          <a:latin typeface="Cambria Math"/>
                                        </a:rPr>
                                        <m:t>−</m:t>
                                      </m:r>
                                      <m:sSub>
                                        <m:sSubPr>
                                          <m:ctrlPr>
                                            <a:rPr lang="es-CO" b="0" i="1" smtClean="0">
                                              <a:latin typeface="Cambria Math"/>
                                            </a:rPr>
                                          </m:ctrlPr>
                                        </m:sSubPr>
                                        <m:e>
                                          <m:r>
                                            <a:rPr lang="es-CO" b="0" i="1" smtClean="0">
                                              <a:latin typeface="Cambria Math"/>
                                            </a:rPr>
                                            <m:t>𝐹𝑒𝑁𝑆</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e>
                                  </m:d>
                                  <m:r>
                                    <a:rPr lang="es-CO" b="0" i="1" smtClean="0">
                                      <a:latin typeface="Cambria Math"/>
                                    </a:rPr>
                                    <m:t>−</m:t>
                                  </m:r>
                                  <m:nary>
                                    <m:naryPr>
                                      <m:chr m:val="∑"/>
                                      <m:ctrlPr>
                                        <a:rPr lang="es-CO" b="0" i="1" smtClean="0">
                                          <a:latin typeface="Cambria Math"/>
                                        </a:rPr>
                                      </m:ctrlPr>
                                    </m:naryPr>
                                    <m:sub>
                                      <m:r>
                                        <m:rPr>
                                          <m:brk m:alnAt="23"/>
                                        </m:rPr>
                                        <a:rPr lang="es-CO" b="0" i="1" smtClean="0">
                                          <a:latin typeface="Cambria Math"/>
                                        </a:rPr>
                                        <m:t>𝑛</m:t>
                                      </m:r>
                                      <m:r>
                                        <a:rPr lang="es-CO" b="0" i="1" smtClean="0">
                                          <a:latin typeface="Cambria Math"/>
                                        </a:rPr>
                                        <m:t>=1</m:t>
                                      </m:r>
                                    </m:sub>
                                    <m:sup>
                                      <m:r>
                                        <a:rPr lang="es-CO" b="0" i="1" smtClean="0">
                                          <a:latin typeface="Cambria Math"/>
                                        </a:rPr>
                                        <m:t>4</m:t>
                                      </m:r>
                                    </m:sup>
                                    <m:e>
                                      <m:nary>
                                        <m:naryPr>
                                          <m:chr m:val="∑"/>
                                          <m:ctrlPr>
                                            <a:rPr lang="es-CO" b="0" i="1" smtClean="0">
                                              <a:latin typeface="Cambria Math"/>
                                            </a:rPr>
                                          </m:ctrlPr>
                                        </m:naryPr>
                                        <m:sub>
                                          <m:r>
                                            <m:rPr>
                                              <m:brk m:alnAt="23"/>
                                            </m:rPr>
                                            <a:rPr lang="es-CO" b="0" i="1" smtClean="0">
                                              <a:latin typeface="Cambria Math"/>
                                            </a:rPr>
                                            <m:t>𝑚</m:t>
                                          </m:r>
                                          <m:r>
                                            <a:rPr lang="es-CO" b="0" i="1" smtClean="0">
                                              <a:latin typeface="Cambria Math"/>
                                            </a:rPr>
                                            <m:t>−3</m:t>
                                          </m:r>
                                        </m:sub>
                                        <m:sup>
                                          <m:r>
                                            <a:rPr lang="es-CO" b="0" i="1" smtClean="0">
                                              <a:latin typeface="Cambria Math"/>
                                            </a:rPr>
                                            <m:t>𝑚</m:t>
                                          </m:r>
                                          <m:r>
                                            <a:rPr lang="es-CO" b="0" i="1" smtClean="0">
                                              <a:latin typeface="Cambria Math"/>
                                            </a:rPr>
                                            <m:t>−14</m:t>
                                          </m:r>
                                        </m:sup>
                                        <m:e>
                                          <m:sSub>
                                            <m:sSubPr>
                                              <m:ctrlPr>
                                                <a:rPr lang="es-CO" b="0" i="1" smtClean="0">
                                                  <a:latin typeface="Cambria Math"/>
                                                </a:rPr>
                                              </m:ctrlPr>
                                            </m:sSubPr>
                                            <m:e>
                                              <m:r>
                                                <a:rPr lang="es-CO" b="0" i="1" smtClean="0">
                                                  <a:latin typeface="Cambria Math"/>
                                                </a:rPr>
                                                <m:t>𝐹𝑠𝑂𝑅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𝑚</m:t>
                                              </m:r>
                                            </m:sub>
                                          </m:sSub>
                                        </m:e>
                                      </m:nary>
                                    </m:e>
                                  </m:nary>
                                </m:e>
                              </m:nary>
                            </m:e>
                          </m:nary>
                        </m:den>
                      </m:f>
                    </m:oMath>
                  </m:oMathPara>
                </a14:m>
                <a:endParaRPr lang="es-CO" dirty="0" smtClean="0"/>
              </a:p>
              <a:p>
                <a:endParaRPr lang="es-CO" dirty="0" smtClean="0"/>
              </a:p>
              <a:p>
                <a14:m>
                  <m:oMath xmlns:m="http://schemas.openxmlformats.org/officeDocument/2006/math">
                    <m:sSub>
                      <m:sSubPr>
                        <m:ctrlPr>
                          <a:rPr lang="es-CO" i="1">
                            <a:latin typeface="Cambria Math"/>
                          </a:rPr>
                        </m:ctrlPr>
                      </m:sSubPr>
                      <m:e>
                        <m:r>
                          <a:rPr lang="es-CO" i="1">
                            <a:latin typeface="Cambria Math"/>
                          </a:rPr>
                          <m:t>𝑃𝑇</m:t>
                        </m:r>
                      </m:e>
                      <m:sub>
                        <m:r>
                          <a:rPr lang="es-CO" i="1">
                            <a:latin typeface="Cambria Math"/>
                          </a:rPr>
                          <m:t>𝑗</m:t>
                        </m:r>
                        <m:r>
                          <a:rPr lang="es-CO" i="1">
                            <a:latin typeface="Cambria Math"/>
                          </a:rPr>
                          <m:t>,</m:t>
                        </m:r>
                        <m:r>
                          <a:rPr lang="es-CO" i="1">
                            <a:latin typeface="Cambria Math"/>
                          </a:rPr>
                          <m:t>𝑠</m:t>
                        </m:r>
                      </m:sub>
                    </m:sSub>
                  </m:oMath>
                </a14:m>
                <a:r>
                  <a:rPr lang="es-CO" dirty="0" smtClean="0"/>
                  <a:t> :  Pérdidas totales de energía en el mercado de comercialización servido por el OR, en el período de evaluación s, expresadas en </a:t>
                </a:r>
                <a:r>
                  <a:rPr lang="es-CO" dirty="0" err="1" smtClean="0"/>
                  <a:t>kWh</a:t>
                </a:r>
                <a:r>
                  <a:rPr lang="es-CO" dirty="0" smtClean="0"/>
                  <a:t>.</a:t>
                </a:r>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476672"/>
                <a:ext cx="7992888" cy="5951245"/>
              </a:xfrm>
              <a:prstGeom prst="rect">
                <a:avLst/>
              </a:prstGeom>
              <a:blipFill rotWithShape="1">
                <a:blip r:embed="rId2"/>
                <a:stretch>
                  <a:fillRect l="-610" t="-512" r="-763"/>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050283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836712"/>
                <a:ext cx="8064896" cy="5743880"/>
              </a:xfrm>
              <a:prstGeom prst="rect">
                <a:avLst/>
              </a:prstGeom>
              <a:noFill/>
              <a:ln>
                <a:noFill/>
              </a:ln>
            </p:spPr>
            <p:txBody>
              <a:bodyPr wrap="square" rtlCol="0">
                <a:spAutoFit/>
              </a:bodyPr>
              <a:lstStyle/>
              <a:p>
                <a14:m>
                  <m:oMath xmlns:m="http://schemas.openxmlformats.org/officeDocument/2006/math">
                    <m:sSub>
                      <m:sSubPr>
                        <m:ctrlPr>
                          <a:rPr lang="es-CO" i="1" smtClean="0">
                            <a:latin typeface="Cambria Math"/>
                          </a:rPr>
                        </m:ctrlPr>
                      </m:sSubPr>
                      <m:e>
                        <m:r>
                          <a:rPr lang="es-CO" i="1">
                            <a:latin typeface="Cambria Math"/>
                          </a:rPr>
                          <m:t>𝐼𝑃𝑇</m:t>
                        </m:r>
                      </m:e>
                      <m:sub>
                        <m:r>
                          <a:rPr lang="es-CO" i="1">
                            <a:latin typeface="Cambria Math"/>
                          </a:rPr>
                          <m:t>𝑗</m:t>
                        </m:r>
                        <m:r>
                          <a:rPr lang="es-CO" i="1">
                            <a:latin typeface="Cambria Math"/>
                          </a:rPr>
                          <m:t>,</m:t>
                        </m:r>
                        <m:r>
                          <a:rPr lang="es-CO" i="1">
                            <a:latin typeface="Cambria Math"/>
                          </a:rPr>
                          <m:t>𝑠</m:t>
                        </m:r>
                      </m:sub>
                    </m:sSub>
                  </m:oMath>
                </a14:m>
                <a:r>
                  <a:rPr lang="es-CO" dirty="0" smtClean="0"/>
                  <a:t> :  Índice de pérdidas totales de energía. </a:t>
                </a:r>
                <a:r>
                  <a:rPr lang="es-CO" dirty="0"/>
                  <a:t> </a:t>
                </a:r>
                <a:r>
                  <a:rPr lang="es-CO" dirty="0" smtClean="0"/>
                  <a:t>Al inicio del plan el valor s = 0,</a:t>
                </a:r>
              </a:p>
              <a:p>
                <a:r>
                  <a:rPr lang="es-CO" dirty="0"/>
                  <a:t> </a:t>
                </a:r>
                <a:r>
                  <a:rPr lang="es-CO" dirty="0" smtClean="0"/>
                  <a:t>             corresponde al mes de presentación del plan a la CREG.</a:t>
                </a:r>
              </a:p>
              <a:p>
                <a:endParaRPr lang="es-CO" dirty="0" smtClean="0"/>
              </a:p>
              <a:p>
                <a14:m>
                  <m:oMath xmlns:m="http://schemas.openxmlformats.org/officeDocument/2006/math">
                    <m:sSub>
                      <m:sSubPr>
                        <m:ctrlPr>
                          <a:rPr lang="es-CO" i="1">
                            <a:latin typeface="Cambria Math"/>
                          </a:rPr>
                        </m:ctrlPr>
                      </m:sSubPr>
                      <m:e>
                        <m:r>
                          <a:rPr lang="es-CO" i="1">
                            <a:latin typeface="Cambria Math"/>
                          </a:rPr>
                          <m:t>𝐸𝑒</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dirty="0" smtClean="0"/>
                  <a:t> :  Energía de entrada al sistema del OR como se establece en 8.3.7.1</a:t>
                </a:r>
              </a:p>
              <a:p>
                <a:endParaRPr lang="es-CO" dirty="0" smtClean="0"/>
              </a:p>
              <a:p>
                <a14:m>
                  <m:oMath xmlns:m="http://schemas.openxmlformats.org/officeDocument/2006/math">
                    <m:sSub>
                      <m:sSubPr>
                        <m:ctrlPr>
                          <a:rPr lang="es-CO" i="1">
                            <a:latin typeface="Cambria Math"/>
                          </a:rPr>
                        </m:ctrlPr>
                      </m:sSubPr>
                      <m:e>
                        <m:r>
                          <a:rPr lang="es-CO" i="1">
                            <a:latin typeface="Cambria Math"/>
                          </a:rPr>
                          <m:t>𝐸𝑠</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dirty="0" smtClean="0"/>
                  <a:t> :  Energía de salida del sistema del OR como se establece en 8.3.7.2</a:t>
                </a:r>
              </a:p>
              <a:p>
                <a:endParaRPr lang="es-CO" i="1" dirty="0" smtClean="0">
                  <a:latin typeface="Cambria Math"/>
                </a:endParaRPr>
              </a:p>
              <a:p>
                <a14:m>
                  <m:oMath xmlns:m="http://schemas.openxmlformats.org/officeDocument/2006/math">
                    <m:sSub>
                      <m:sSubPr>
                        <m:ctrlPr>
                          <a:rPr lang="es-CO" i="1">
                            <a:latin typeface="Cambria Math"/>
                          </a:rPr>
                        </m:ctrlPr>
                      </m:sSubPr>
                      <m:e>
                        <m:r>
                          <a:rPr lang="es-CO" i="1">
                            <a:latin typeface="Cambria Math"/>
                          </a:rPr>
                          <m:t>𝐹𝑒𝑁𝑆</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dirty="0" smtClean="0"/>
                  <a:t> :  Flujo de energía desde niveles de tensión superiores en el sistema</a:t>
                </a:r>
              </a:p>
              <a:p>
                <a:r>
                  <a:rPr lang="es-CO" dirty="0"/>
                  <a:t> </a:t>
                </a:r>
                <a:r>
                  <a:rPr lang="es-CO" dirty="0" smtClean="0"/>
                  <a:t>                     del OR como se establece en 8.3.7.3</a:t>
                </a:r>
              </a:p>
              <a:p>
                <a:endParaRPr lang="es-CO" dirty="0" smtClean="0"/>
              </a:p>
              <a:p>
                <a14:m>
                  <m:oMath xmlns:m="http://schemas.openxmlformats.org/officeDocument/2006/math">
                    <m:sSub>
                      <m:sSubPr>
                        <m:ctrlPr>
                          <a:rPr lang="es-CO" i="1">
                            <a:latin typeface="Cambria Math"/>
                          </a:rPr>
                        </m:ctrlPr>
                      </m:sSubPr>
                      <m:e>
                        <m:r>
                          <a:rPr lang="es-CO" i="1">
                            <a:latin typeface="Cambria Math"/>
                          </a:rPr>
                          <m:t>𝐹𝑠𝑂𝑅</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𝑚</m:t>
                        </m:r>
                      </m:sub>
                    </m:sSub>
                  </m:oMath>
                </a14:m>
                <a:r>
                  <a:rPr lang="es-CO" i="1" dirty="0" smtClean="0">
                    <a:latin typeface="Cambria Math"/>
                  </a:rPr>
                  <a:t> </a:t>
                </a:r>
                <a:r>
                  <a:rPr lang="es-CO" dirty="0"/>
                  <a:t>:  Flujo de </a:t>
                </a:r>
                <a:r>
                  <a:rPr lang="es-CO" dirty="0" smtClean="0"/>
                  <a:t>energía de salida </a:t>
                </a:r>
                <a:r>
                  <a:rPr lang="es-CO" dirty="0"/>
                  <a:t>desde </a:t>
                </a:r>
                <a:r>
                  <a:rPr lang="es-CO" dirty="0" smtClean="0"/>
                  <a:t>el sistema del OR a otros OR.</a:t>
                </a:r>
              </a:p>
              <a:p>
                <a:r>
                  <a:rPr lang="es-CO" dirty="0"/>
                  <a:t> </a:t>
                </a:r>
                <a:r>
                  <a:rPr lang="es-CO" dirty="0" smtClean="0"/>
                  <a:t>                      Corresponde a la energía medida en las fronteras comerciales entre OR,</a:t>
                </a:r>
              </a:p>
              <a:p>
                <a:r>
                  <a:rPr lang="es-CO" dirty="0"/>
                  <a:t> </a:t>
                </a:r>
                <a:r>
                  <a:rPr lang="es-CO" dirty="0" smtClean="0"/>
                  <a:t>                      sin referir al STN, registradas en el ASIC</a:t>
                </a:r>
              </a:p>
              <a:p>
                <a:endParaRPr lang="es-CO" dirty="0" smtClean="0"/>
              </a:p>
              <a:p>
                <a:r>
                  <a:rPr lang="es-CO" dirty="0" smtClean="0"/>
                  <a:t>Cuando en un mercado de comercialización la energía vendida a usuarios en el nivel de tensión 4 sea igual o superior al 30% de las ventas totales en dicho mercado sin incluir las ventas en el STN, Las ventas en el nivel de tensión 4 no se incluirán en la energía de salida y de la energía de entrada se debe descontar las ventas de energía del nivel de tensión 4 afectadas por las pérdidas reconocidas. </a:t>
                </a:r>
              </a:p>
              <a:p>
                <a:endParaRPr lang="es-CO" i="1" dirty="0">
                  <a:latin typeface="Cambria Math"/>
                </a:endParaRPr>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836712"/>
                <a:ext cx="8064896" cy="5743880"/>
              </a:xfrm>
              <a:prstGeom prst="rect">
                <a:avLst/>
              </a:prstGeom>
              <a:blipFill rotWithShape="1">
                <a:blip r:embed="rId2"/>
                <a:stretch>
                  <a:fillRect l="-605" t="-425" r="-454"/>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999409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accent1">
              <a:shade val="95000"/>
              <a:satMod val="105000"/>
              <a:alpha val="87000"/>
            </a:schemeClr>
          </a:solidFill>
        </a:ln>
      </a:spPr>
      <a:bodyPr wrap="none" rtlCol="0">
        <a:spAutoFit/>
      </a:bodyPr>
      <a:lstStyle>
        <a:defPPr marL="342900" indent="-342900">
          <a:buAutoNum type="arabicPeriod"/>
          <a:defRPr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7478</TotalTime>
  <Words>3321</Words>
  <Application>Microsoft Office PowerPoint</Application>
  <PresentationFormat>Presentación en pantalla (4:3)</PresentationFormat>
  <Paragraphs>195</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Goma</dc:creator>
  <cp:lastModifiedBy>usuario</cp:lastModifiedBy>
  <cp:revision>536</cp:revision>
  <dcterms:created xsi:type="dcterms:W3CDTF">2013-03-18T14:01:14Z</dcterms:created>
  <dcterms:modified xsi:type="dcterms:W3CDTF">2016-01-21T22:22:37Z</dcterms:modified>
</cp:coreProperties>
</file>