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1DFA5705-A892-4817-87D3-903289974CD4}" type="datetimeFigureOut">
              <a:rPr lang="es-CO" smtClean="0"/>
              <a:t>13/04/2015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233C080-A9F6-43F4-8BA6-A4B46C6A3B19}" type="slidenum">
              <a:rPr lang="es-CO" smtClean="0"/>
              <a:t>‹Nº›</a:t>
            </a:fld>
            <a:endParaRPr lang="es-CO"/>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s-ES" smtClean="0"/>
              <a:t>Haga clic para modificar el estilo de título del patrón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1DFA5705-A892-4817-87D3-903289974CD4}" type="datetimeFigureOut">
              <a:rPr lang="es-CO" smtClean="0"/>
              <a:t>13/04/2015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233C080-A9F6-43F4-8BA6-A4B46C6A3B19}" type="slidenum">
              <a:rPr lang="es-CO" smtClean="0"/>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1DFA5705-A892-4817-87D3-903289974CD4}" type="datetimeFigureOut">
              <a:rPr lang="es-CO" smtClean="0"/>
              <a:t>13/04/2015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233C080-A9F6-43F4-8BA6-A4B46C6A3B19}" type="slidenum">
              <a:rPr lang="es-CO" smtClean="0"/>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s-ES" smtClean="0"/>
              <a:t>Haga clic para modificar el estilo de título del patrón</a:t>
            </a:r>
            <a:endParaRPr lang="en-US" dirty="0"/>
          </a:p>
        </p:txBody>
      </p:sp>
      <p:sp>
        <p:nvSpPr>
          <p:cNvPr id="4" name="Date Placeholder 3"/>
          <p:cNvSpPr>
            <a:spLocks noGrp="1"/>
          </p:cNvSpPr>
          <p:nvPr>
            <p:ph type="dt" sz="half" idx="10"/>
          </p:nvPr>
        </p:nvSpPr>
        <p:spPr/>
        <p:txBody>
          <a:bodyPr/>
          <a:lstStyle/>
          <a:p>
            <a:fld id="{1DFA5705-A892-4817-87D3-903289974CD4}" type="datetimeFigureOut">
              <a:rPr lang="es-CO" smtClean="0"/>
              <a:t>13/04/2015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233C080-A9F6-43F4-8BA6-A4B46C6A3B19}" type="slidenum">
              <a:rPr lang="es-CO" smtClean="0"/>
              <a:t>‹Nº›</a:t>
            </a:fld>
            <a:endParaRPr lang="es-CO"/>
          </a:p>
        </p:txBody>
      </p:sp>
      <p:sp>
        <p:nvSpPr>
          <p:cNvPr id="8" name="Content Placeholder 7"/>
          <p:cNvSpPr>
            <a:spLocks noGrp="1"/>
          </p:cNvSpPr>
          <p:nvPr>
            <p:ph sz="quarter" idx="13"/>
          </p:nvPr>
        </p:nvSpPr>
        <p:spPr>
          <a:xfrm>
            <a:off x="609600" y="1600200"/>
            <a:ext cx="79248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DFA5705-A892-4817-87D3-903289974CD4}" type="datetimeFigureOut">
              <a:rPr lang="es-CO" smtClean="0"/>
              <a:t>13/04/2015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233C080-A9F6-43F4-8BA6-A4B46C6A3B19}" type="slidenum">
              <a:rPr lang="es-CO" smtClean="0"/>
              <a:t>‹Nº›</a:t>
            </a:fld>
            <a:endParaRPr lang="es-C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2" name="Title 1"/>
          <p:cNvSpPr>
            <a:spLocks noGrp="1"/>
          </p:cNvSpPr>
          <p:nvPr>
            <p:ph type="title"/>
          </p:nvPr>
        </p:nvSpPr>
        <p:spPr>
          <a:xfrm>
            <a:off x="609600" y="274638"/>
            <a:ext cx="7924800" cy="1143000"/>
          </a:xfrm>
        </p:spPr>
        <p:txBody>
          <a:bodyPr/>
          <a:lstStyle/>
          <a:p>
            <a:r>
              <a:rPr lang="es-ES" smtClean="0"/>
              <a:t>Haga clic para modificar el estilo de título del patrón</a:t>
            </a:r>
            <a:endParaRPr lang="en-US" dirty="0"/>
          </a:p>
        </p:txBody>
      </p:sp>
      <p:sp>
        <p:nvSpPr>
          <p:cNvPr id="5" name="Date Placeholder 4"/>
          <p:cNvSpPr>
            <a:spLocks noGrp="1"/>
          </p:cNvSpPr>
          <p:nvPr>
            <p:ph type="dt" sz="half" idx="10"/>
          </p:nvPr>
        </p:nvSpPr>
        <p:spPr/>
        <p:txBody>
          <a:bodyPr/>
          <a:lstStyle/>
          <a:p>
            <a:fld id="{1DFA5705-A892-4817-87D3-903289974CD4}" type="datetimeFigureOut">
              <a:rPr lang="es-CO" smtClean="0"/>
              <a:t>13/04/2015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D233C080-A9F6-43F4-8BA6-A4B46C6A3B19}" type="slidenum">
              <a:rPr lang="es-CO" smtClean="0"/>
              <a:t>‹Nº›</a:t>
            </a:fld>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1DFA5705-A892-4817-87D3-903289974CD4}" type="datetimeFigureOut">
              <a:rPr lang="es-CO" smtClean="0"/>
              <a:t>13/04/2015</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D233C080-A9F6-43F4-8BA6-A4B46C6A3B19}" type="slidenum">
              <a:rPr lang="es-CO" smtClean="0"/>
              <a:t>‹Nº›</a:t>
            </a:fld>
            <a:endParaRPr lang="es-C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1DFA5705-A892-4817-87D3-903289974CD4}" type="datetimeFigureOut">
              <a:rPr lang="es-CO" smtClean="0"/>
              <a:t>13/04/2015</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D233C080-A9F6-43F4-8BA6-A4B46C6A3B19}" type="slidenum">
              <a:rPr lang="es-CO" smtClean="0"/>
              <a:t>‹Nº›</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FA5705-A892-4817-87D3-903289974CD4}" type="datetimeFigureOut">
              <a:rPr lang="es-CO" smtClean="0"/>
              <a:t>13/04/2015</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D233C080-A9F6-43F4-8BA6-A4B46C6A3B19}" type="slidenum">
              <a:rPr lang="es-CO" smtClean="0"/>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DFA5705-A892-4817-87D3-903289974CD4}" type="datetimeFigureOut">
              <a:rPr lang="es-CO" smtClean="0"/>
              <a:t>13/04/2015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D233C080-A9F6-43F4-8BA6-A4B46C6A3B19}" type="slidenum">
              <a:rPr lang="es-CO" smtClean="0"/>
              <a:t>‹Nº›</a:t>
            </a:fld>
            <a:endParaRPr lang="es-C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DFA5705-A892-4817-87D3-903289974CD4}" type="datetimeFigureOut">
              <a:rPr lang="es-CO" smtClean="0"/>
              <a:t>13/04/2015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D233C080-A9F6-43F4-8BA6-A4B46C6A3B19}" type="slidenum">
              <a:rPr lang="es-CO" smtClean="0"/>
              <a:t>‹Nº›</a:t>
            </a:fld>
            <a:endParaRPr lang="es-C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1DFA5705-A892-4817-87D3-903289974CD4}" type="datetimeFigureOut">
              <a:rPr lang="es-CO" smtClean="0"/>
              <a:t>13/04/2015</a:t>
            </a:fld>
            <a:endParaRPr lang="es-CO"/>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s-CO"/>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D233C080-A9F6-43F4-8BA6-A4B46C6A3B19}" type="slidenum">
              <a:rPr lang="es-CO" smtClean="0"/>
              <a:t>‹Nº›</a:t>
            </a:fld>
            <a:endParaRPr lang="es-CO"/>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p:txBody>
          <a:bodyPr>
            <a:normAutofit/>
          </a:bodyPr>
          <a:lstStyle/>
          <a:p>
            <a:endParaRPr lang="es-CO" dirty="0" smtClean="0"/>
          </a:p>
          <a:p>
            <a:r>
              <a:rPr lang="es-CO" dirty="0" smtClean="0"/>
              <a:t>Erika Duque G.</a:t>
            </a:r>
            <a:endParaRPr lang="es-CO" dirty="0"/>
          </a:p>
        </p:txBody>
      </p:sp>
      <p:sp>
        <p:nvSpPr>
          <p:cNvPr id="2" name="1 Título"/>
          <p:cNvSpPr>
            <a:spLocks noGrp="1"/>
          </p:cNvSpPr>
          <p:nvPr>
            <p:ph type="ctrTitle"/>
          </p:nvPr>
        </p:nvSpPr>
        <p:spPr/>
        <p:txBody>
          <a:bodyPr>
            <a:normAutofit/>
          </a:bodyPr>
          <a:lstStyle/>
          <a:p>
            <a:r>
              <a:rPr lang="es-CO" dirty="0" smtClean="0"/>
              <a:t>Conservación de alimentos</a:t>
            </a:r>
            <a:endParaRPr lang="es-CO" dirty="0"/>
          </a:p>
        </p:txBody>
      </p:sp>
    </p:spTree>
    <p:extLst>
      <p:ext uri="{BB962C8B-B14F-4D97-AF65-F5344CB8AC3E}">
        <p14:creationId xmlns:p14="http://schemas.microsoft.com/office/powerpoint/2010/main" val="2905198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p:txBody>
          <a:bodyPr>
            <a:normAutofit/>
          </a:bodyPr>
          <a:lstStyle/>
          <a:p>
            <a:r>
              <a:rPr lang="es-CO" sz="2000" dirty="0" smtClean="0"/>
              <a:t>la conseguimos aplicando temperaturas superiores a los 100° C durante un tiempo determinado de tal forma que se destruyan todos los microorganismos presentes en los alimentos así como sus formas de resistencia (esporos). Da lugar a las denominadas conservas.</a:t>
            </a:r>
          </a:p>
          <a:p>
            <a:endParaRPr lang="es-CO" dirty="0" smtClean="0"/>
          </a:p>
          <a:p>
            <a:endParaRPr lang="es-CO" dirty="0"/>
          </a:p>
        </p:txBody>
      </p:sp>
      <p:pic>
        <p:nvPicPr>
          <p:cNvPr id="5" name="4 Marcador de contenido"/>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800600" y="2257425"/>
            <a:ext cx="3733800" cy="2800350"/>
          </a:xfrm>
        </p:spPr>
      </p:pic>
      <p:sp>
        <p:nvSpPr>
          <p:cNvPr id="2" name="1 Título"/>
          <p:cNvSpPr>
            <a:spLocks noGrp="1"/>
          </p:cNvSpPr>
          <p:nvPr>
            <p:ph type="title"/>
          </p:nvPr>
        </p:nvSpPr>
        <p:spPr/>
        <p:txBody>
          <a:bodyPr/>
          <a:lstStyle/>
          <a:p>
            <a:r>
              <a:rPr lang="es-CO" b="1" dirty="0" smtClean="0">
                <a:solidFill>
                  <a:srgbClr val="FFC000"/>
                </a:solidFill>
              </a:rPr>
              <a:t>Esterilización </a:t>
            </a:r>
            <a:endParaRPr lang="es-CO" b="1" dirty="0">
              <a:solidFill>
                <a:srgbClr val="FFC000"/>
              </a:solidFill>
            </a:endParaRPr>
          </a:p>
        </p:txBody>
      </p:sp>
    </p:spTree>
    <p:extLst>
      <p:ext uri="{BB962C8B-B14F-4D97-AF65-F5344CB8AC3E}">
        <p14:creationId xmlns:p14="http://schemas.microsoft.com/office/powerpoint/2010/main" val="1418552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p:txBody>
          <a:bodyPr>
            <a:normAutofit/>
          </a:bodyPr>
          <a:lstStyle/>
          <a:p>
            <a:r>
              <a:rPr lang="es-CO" sz="2000" dirty="0" smtClean="0"/>
              <a:t>Es la técnica por la cual el aire circula alrededor del alimento y produce por evaporación la perdida del agua que se encuentra ligada a su estructura molecular. Si lo hacemos de forma natural hablamos de desecación y si utilizamos medios mecánicos, como equipos de corriente de aire, hablamos de deshidratación.</a:t>
            </a:r>
            <a:endParaRPr lang="es-CO" sz="2000" dirty="0"/>
          </a:p>
        </p:txBody>
      </p:sp>
      <p:sp>
        <p:nvSpPr>
          <p:cNvPr id="2" name="1 Título"/>
          <p:cNvSpPr>
            <a:spLocks noGrp="1"/>
          </p:cNvSpPr>
          <p:nvPr>
            <p:ph type="title"/>
          </p:nvPr>
        </p:nvSpPr>
        <p:spPr/>
        <p:txBody>
          <a:bodyPr/>
          <a:lstStyle/>
          <a:p>
            <a:r>
              <a:rPr lang="es-CO" dirty="0" smtClean="0">
                <a:solidFill>
                  <a:srgbClr val="FFC000"/>
                </a:solidFill>
              </a:rPr>
              <a:t>Desecación/deshidratación</a:t>
            </a:r>
            <a:endParaRPr lang="es-CO" dirty="0">
              <a:solidFill>
                <a:srgbClr val="FFC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2276872"/>
            <a:ext cx="3744416"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6681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p:txBody>
          <a:bodyPr/>
          <a:lstStyle/>
          <a:p>
            <a:endParaRPr lang="es-CO" dirty="0" smtClean="0"/>
          </a:p>
          <a:p>
            <a:r>
              <a:rPr lang="es-CO" sz="2000" dirty="0" smtClean="0"/>
              <a:t>Es la reducción del agua del alimento mediante procesos de congelación de ese contenido acuoso. Como en el huevo liofilizado. Con este método mantenemos las condiciones de calidad del producto de origen.</a:t>
            </a:r>
          </a:p>
          <a:p>
            <a:endParaRPr lang="es-CO" dirty="0" smtClean="0"/>
          </a:p>
          <a:p>
            <a:endParaRPr lang="es-CO" dirty="0"/>
          </a:p>
        </p:txBody>
      </p:sp>
      <p:sp>
        <p:nvSpPr>
          <p:cNvPr id="2" name="1 Título"/>
          <p:cNvSpPr>
            <a:spLocks noGrp="1"/>
          </p:cNvSpPr>
          <p:nvPr>
            <p:ph type="title"/>
          </p:nvPr>
        </p:nvSpPr>
        <p:spPr/>
        <p:txBody>
          <a:bodyPr>
            <a:normAutofit/>
          </a:bodyPr>
          <a:lstStyle/>
          <a:p>
            <a:r>
              <a:rPr lang="es-CO" b="1" dirty="0" smtClean="0">
                <a:solidFill>
                  <a:srgbClr val="FFC000"/>
                </a:solidFill>
              </a:rPr>
              <a:t>Liofilización</a:t>
            </a:r>
            <a:endParaRPr lang="es-CO" b="1" dirty="0">
              <a:solidFill>
                <a:srgbClr val="FFC000"/>
              </a:solidFill>
            </a:endParaRP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2040" y="1556792"/>
            <a:ext cx="2736304" cy="4032448"/>
          </a:xfrm>
          <a:prstGeom prst="rect">
            <a:avLst/>
          </a:prstGeom>
        </p:spPr>
      </p:pic>
    </p:spTree>
    <p:extLst>
      <p:ext uri="{BB962C8B-B14F-4D97-AF65-F5344CB8AC3E}">
        <p14:creationId xmlns:p14="http://schemas.microsoft.com/office/powerpoint/2010/main" val="807600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sz="quarter" idx="13"/>
          </p:nvPr>
        </p:nvSpPr>
        <p:spPr/>
        <p:txBody>
          <a:bodyPr>
            <a:normAutofit lnSpcReduction="10000"/>
          </a:bodyPr>
          <a:lstStyle/>
          <a:p>
            <a:r>
              <a:rPr lang="es-CO" dirty="0" smtClean="0"/>
              <a:t>La adición de sal en concentraciones superiores al 10% da lugar al salado o a la salazón. El salado consiste en cubrir los alimentos con capas de sal provocando una desecación superficial, mientras que si la sal penetra hasta el centro del producto hablamos de salazón, y si lo sumergimos en una mezcla de agua, sal y otros compuestos, tendremos la salmuera. </a:t>
            </a:r>
          </a:p>
          <a:p>
            <a:r>
              <a:rPr lang="es-CO" dirty="0" smtClean="0"/>
              <a:t>Si usamos azúcar a concentraciones superiores al 50% obtenemos los almíbares, utilizados para la conservación de frutas.</a:t>
            </a:r>
          </a:p>
          <a:p>
            <a:endParaRPr lang="es-CO" dirty="0"/>
          </a:p>
        </p:txBody>
      </p:sp>
      <p:pic>
        <p:nvPicPr>
          <p:cNvPr id="6" name="5 Marcador de contenido"/>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076056" y="1556792"/>
            <a:ext cx="2876550" cy="1590675"/>
          </a:xfrm>
        </p:spPr>
      </p:pic>
      <p:sp>
        <p:nvSpPr>
          <p:cNvPr id="2" name="1 Título"/>
          <p:cNvSpPr>
            <a:spLocks noGrp="1"/>
          </p:cNvSpPr>
          <p:nvPr>
            <p:ph type="title"/>
          </p:nvPr>
        </p:nvSpPr>
        <p:spPr/>
        <p:txBody>
          <a:bodyPr>
            <a:normAutofit/>
          </a:bodyPr>
          <a:lstStyle/>
          <a:p>
            <a:pPr algn="ctr"/>
            <a:r>
              <a:rPr lang="es-CO" dirty="0" smtClean="0">
                <a:solidFill>
                  <a:srgbClr val="FFC000"/>
                </a:solidFill>
              </a:rPr>
              <a:t>Aumento de las concentraciones de sal y azúcar</a:t>
            </a:r>
            <a:endParaRPr lang="es-CO" dirty="0">
              <a:solidFill>
                <a:srgbClr val="FFC000"/>
              </a:solidFill>
            </a:endParaRPr>
          </a:p>
        </p:txBody>
      </p:sp>
      <p:pic>
        <p:nvPicPr>
          <p:cNvPr id="7" name="6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016" y="3573016"/>
            <a:ext cx="4104456" cy="2016224"/>
          </a:xfrm>
          <a:prstGeom prst="rect">
            <a:avLst/>
          </a:prstGeom>
        </p:spPr>
      </p:pic>
    </p:spTree>
    <p:extLst>
      <p:ext uri="{BB962C8B-B14F-4D97-AF65-F5344CB8AC3E}">
        <p14:creationId xmlns:p14="http://schemas.microsoft.com/office/powerpoint/2010/main" val="3846701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p:txBody>
          <a:bodyPr>
            <a:normAutofit/>
          </a:bodyPr>
          <a:lstStyle/>
          <a:p>
            <a:r>
              <a:rPr lang="es-CO" sz="2400" dirty="0" smtClean="0"/>
              <a:t>Esta técnica consiste en extraer el aire (oxígeno) del interior de los envases y así evitar el crecimiento de determinados gérmenes (aerobios) y posteriormente sellar herméticamente el recipiente para evitar que exista contacto con el exterior.</a:t>
            </a:r>
            <a:endParaRPr lang="es-CO" sz="2400" dirty="0"/>
          </a:p>
        </p:txBody>
      </p:sp>
      <p:sp>
        <p:nvSpPr>
          <p:cNvPr id="2" name="1 Título"/>
          <p:cNvSpPr>
            <a:spLocks noGrp="1"/>
          </p:cNvSpPr>
          <p:nvPr>
            <p:ph type="title"/>
          </p:nvPr>
        </p:nvSpPr>
        <p:spPr/>
        <p:txBody>
          <a:bodyPr/>
          <a:lstStyle/>
          <a:p>
            <a:pPr algn="ctr"/>
            <a:r>
              <a:rPr lang="es-CO" b="1" dirty="0" smtClean="0">
                <a:solidFill>
                  <a:srgbClr val="FFC000"/>
                </a:solidFill>
              </a:rPr>
              <a:t>Envasado al vacío </a:t>
            </a:r>
            <a:endParaRPr lang="es-CO" b="1" dirty="0">
              <a:solidFill>
                <a:srgbClr val="FFC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844824"/>
            <a:ext cx="28575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9497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sz="quarter" idx="13"/>
          </p:nvPr>
        </p:nvSpPr>
        <p:spPr/>
        <p:txBody>
          <a:bodyPr>
            <a:normAutofit/>
          </a:bodyPr>
          <a:lstStyle/>
          <a:p>
            <a:r>
              <a:rPr lang="es-CO" dirty="0" smtClean="0"/>
              <a:t>Esta técnica es similar a la anterior, pero con la diferencia, que se añade una mezcla de gases (nitrógeno, anhídrido carbónico y oxígeno) y se cierra el envase. Esta atmósfera permite una mayor duración del producto una vez abierto el envase y además reduce el uso de aditivos.</a:t>
            </a:r>
          </a:p>
          <a:p>
            <a:r>
              <a:rPr lang="es-CO" dirty="0" smtClean="0"/>
              <a:t>es la utilizada en cámaras de conservación de frutas, en las cuales se utiliza una atmósfera para controlar la maduración de las mismas y evitar posibles alteraciones.</a:t>
            </a:r>
          </a:p>
          <a:p>
            <a:endParaRPr lang="es-CO" dirty="0"/>
          </a:p>
        </p:txBody>
      </p:sp>
      <p:sp>
        <p:nvSpPr>
          <p:cNvPr id="2" name="1 Título"/>
          <p:cNvSpPr>
            <a:spLocks noGrp="1"/>
          </p:cNvSpPr>
          <p:nvPr>
            <p:ph type="title"/>
          </p:nvPr>
        </p:nvSpPr>
        <p:spPr/>
        <p:txBody>
          <a:bodyPr>
            <a:normAutofit/>
          </a:bodyPr>
          <a:lstStyle/>
          <a:p>
            <a:pPr algn="ctr"/>
            <a:r>
              <a:rPr lang="es-CO" b="1" dirty="0" smtClean="0">
                <a:solidFill>
                  <a:srgbClr val="FFC000"/>
                </a:solidFill>
              </a:rPr>
              <a:t>Envasado en atmósfera modificada</a:t>
            </a:r>
            <a:endParaRPr lang="es-CO" b="1" dirty="0">
              <a:solidFill>
                <a:srgbClr val="FFC00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8640" y="1916832"/>
            <a:ext cx="3888432"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9807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p:txBody>
          <a:bodyPr>
            <a:normAutofit/>
          </a:bodyPr>
          <a:lstStyle/>
          <a:p>
            <a:r>
              <a:rPr lang="es-CO" dirty="0" smtClean="0"/>
              <a:t>es uno de los métodos más antiguos utilizados para la conservación parcial de los alimentos. Se basa en la acción de las sustancias presentes en el humo producido por combustión sin llama de maderas nobles.</a:t>
            </a:r>
          </a:p>
          <a:p>
            <a:r>
              <a:rPr lang="es-CO" dirty="0" smtClean="0"/>
              <a:t>Esta acción se debe al efecto de desecación del humo y a las sustancias (fenoles, </a:t>
            </a:r>
            <a:r>
              <a:rPr lang="es-CO" dirty="0" err="1" smtClean="0"/>
              <a:t>cresoles</a:t>
            </a:r>
            <a:r>
              <a:rPr lang="es-CO" dirty="0" smtClean="0"/>
              <a:t>, acetonas,  que tienen acción antiséptica, es decir que impiden el desarrollo de gérmenes, además de proporcionar el color, sabor y olor característicos.</a:t>
            </a:r>
          </a:p>
          <a:p>
            <a:endParaRPr lang="es-CO" dirty="0"/>
          </a:p>
        </p:txBody>
      </p:sp>
      <p:sp>
        <p:nvSpPr>
          <p:cNvPr id="2" name="1 Título"/>
          <p:cNvSpPr>
            <a:spLocks noGrp="1"/>
          </p:cNvSpPr>
          <p:nvPr>
            <p:ph type="title"/>
          </p:nvPr>
        </p:nvSpPr>
        <p:spPr/>
        <p:txBody>
          <a:bodyPr/>
          <a:lstStyle/>
          <a:p>
            <a:pPr algn="ctr"/>
            <a:r>
              <a:rPr lang="es-CO" b="1" dirty="0" smtClean="0">
                <a:solidFill>
                  <a:srgbClr val="FFC000"/>
                </a:solidFill>
              </a:rPr>
              <a:t>El ahumado  </a:t>
            </a:r>
            <a:endParaRPr lang="es-CO" b="1" dirty="0">
              <a:solidFill>
                <a:srgbClr val="FFC00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916832"/>
            <a:ext cx="4176464"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7207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sz="quarter" idx="13"/>
          </p:nvPr>
        </p:nvSpPr>
        <p:spPr/>
        <p:txBody>
          <a:bodyPr>
            <a:normAutofit/>
          </a:bodyPr>
          <a:lstStyle/>
          <a:p>
            <a:r>
              <a:rPr lang="es-CO" dirty="0" smtClean="0"/>
              <a:t>El uso de radiaciones en la conservación de alimentos se basa en aplicar emisiones de energía sobre los alimentos, para impedir el desarrollo de los gérmenes, sin afectar a la calidad del producto, para ello se utilizan rayos X, radiaciones ultravioletas, infrarrojos, microondas, etc.</a:t>
            </a:r>
          </a:p>
          <a:p>
            <a:r>
              <a:rPr lang="es-CO" dirty="0" smtClean="0"/>
              <a:t>Se suelen utilizar para evitar germinación de bulbos como la patata o sobre frutos secos, especias, frutas, etc.</a:t>
            </a:r>
          </a:p>
          <a:p>
            <a:endParaRPr lang="es-CO" dirty="0"/>
          </a:p>
        </p:txBody>
      </p:sp>
      <p:sp>
        <p:nvSpPr>
          <p:cNvPr id="2" name="1 Título"/>
          <p:cNvSpPr>
            <a:spLocks noGrp="1"/>
          </p:cNvSpPr>
          <p:nvPr>
            <p:ph type="title"/>
          </p:nvPr>
        </p:nvSpPr>
        <p:spPr>
          <a:xfrm>
            <a:off x="323528" y="188640"/>
            <a:ext cx="7924800" cy="1143000"/>
          </a:xfrm>
        </p:spPr>
        <p:txBody>
          <a:bodyPr/>
          <a:lstStyle/>
          <a:p>
            <a:pPr algn="ctr"/>
            <a:r>
              <a:rPr lang="es-CO" b="1" dirty="0" smtClean="0">
                <a:solidFill>
                  <a:srgbClr val="FFC000"/>
                </a:solidFill>
              </a:rPr>
              <a:t>Radiaciones</a:t>
            </a:r>
            <a:r>
              <a:rPr lang="es-CO" dirty="0" smtClean="0"/>
              <a:t> </a:t>
            </a:r>
            <a:endParaRPr lang="es-CO"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1556792"/>
            <a:ext cx="4320481" cy="370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3486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p:txBody>
          <a:bodyPr>
            <a:normAutofit/>
          </a:bodyPr>
          <a:lstStyle/>
          <a:p>
            <a:r>
              <a:rPr lang="es-CO" sz="2000" dirty="0" smtClean="0"/>
              <a:t>Los conservantes son sustancias naturales y artificiales usadas en la preservación de los alimentos ante la acción de los microorganismos, con el fin de impedir su deterioro por un tiempo determinado bajo ciertas condiciones de almacenamiento.</a:t>
            </a:r>
          </a:p>
          <a:p>
            <a:endParaRPr lang="es-CO" sz="2000" dirty="0" smtClean="0"/>
          </a:p>
          <a:p>
            <a:r>
              <a:rPr lang="es-CO" sz="2000" dirty="0" smtClean="0"/>
              <a:t>Básicamente poseen poder bactericida y bacteriostático</a:t>
            </a:r>
            <a:endParaRPr lang="es-CO" sz="2000" dirty="0"/>
          </a:p>
        </p:txBody>
      </p:sp>
      <p:sp>
        <p:nvSpPr>
          <p:cNvPr id="2" name="1 Título"/>
          <p:cNvSpPr>
            <a:spLocks noGrp="1"/>
          </p:cNvSpPr>
          <p:nvPr>
            <p:ph type="title"/>
          </p:nvPr>
        </p:nvSpPr>
        <p:spPr/>
        <p:txBody>
          <a:bodyPr/>
          <a:lstStyle/>
          <a:p>
            <a:pPr algn="ctr"/>
            <a:r>
              <a:rPr lang="es-CO" b="1" dirty="0" smtClean="0">
                <a:solidFill>
                  <a:srgbClr val="FFC000"/>
                </a:solidFill>
              </a:rPr>
              <a:t>Utilización de conservantes</a:t>
            </a:r>
            <a:endParaRPr lang="es-CO" b="1" dirty="0">
              <a:solidFill>
                <a:srgbClr val="FFC000"/>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988840"/>
            <a:ext cx="4176464" cy="3096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9285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457200" y="1340768"/>
            <a:ext cx="4038600" cy="4785395"/>
          </a:xfrm>
        </p:spPr>
        <p:txBody>
          <a:bodyPr>
            <a:normAutofit/>
          </a:bodyPr>
          <a:lstStyle/>
          <a:p>
            <a:endParaRPr lang="es-CO" dirty="0" smtClean="0"/>
          </a:p>
          <a:p>
            <a:r>
              <a:rPr lang="es-CO" sz="2800" dirty="0" smtClean="0"/>
              <a:t>Compuestos químicos inocuos (en dosis permitidas): etanol, ácido láctico, acético, tartárico, cítrico, glicerina, especias (canela, orégano, tomillo, mostaza y otros), etc.</a:t>
            </a:r>
            <a:endParaRPr lang="es-CO" sz="2800" dirty="0"/>
          </a:p>
        </p:txBody>
      </p:sp>
      <p:sp>
        <p:nvSpPr>
          <p:cNvPr id="2" name="1 Título"/>
          <p:cNvSpPr>
            <a:spLocks noGrp="1"/>
          </p:cNvSpPr>
          <p:nvPr>
            <p:ph type="title"/>
          </p:nvPr>
        </p:nvSpPr>
        <p:spPr>
          <a:xfrm>
            <a:off x="457200" y="274638"/>
            <a:ext cx="8229600" cy="1354162"/>
          </a:xfrm>
        </p:spPr>
        <p:txBody>
          <a:bodyPr>
            <a:normAutofit fontScale="90000"/>
          </a:bodyPr>
          <a:lstStyle/>
          <a:p>
            <a:pPr algn="ctr"/>
            <a:r>
              <a:rPr lang="es-CO" dirty="0" smtClean="0">
                <a:solidFill>
                  <a:srgbClr val="FFC000"/>
                </a:solidFill>
              </a:rPr>
              <a:t>Clasificación de acuerdo </a:t>
            </a:r>
            <a:br>
              <a:rPr lang="es-CO" dirty="0" smtClean="0">
                <a:solidFill>
                  <a:srgbClr val="FFC000"/>
                </a:solidFill>
              </a:rPr>
            </a:br>
            <a:r>
              <a:rPr lang="es-CO" dirty="0" smtClean="0">
                <a:solidFill>
                  <a:srgbClr val="FFC000"/>
                </a:solidFill>
              </a:rPr>
              <a:t>a su toxicidad</a:t>
            </a:r>
            <a:r>
              <a:rPr lang="es-CO" dirty="0" smtClean="0"/>
              <a:t/>
            </a:r>
            <a:br>
              <a:rPr lang="es-CO" dirty="0" smtClean="0"/>
            </a:br>
            <a:endParaRPr lang="es-CO"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1988839"/>
            <a:ext cx="4359870" cy="381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8560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51520" y="188640"/>
            <a:ext cx="8424936" cy="1815882"/>
          </a:xfrm>
          <a:prstGeom prst="rect">
            <a:avLst/>
          </a:prstGeom>
        </p:spPr>
        <p:txBody>
          <a:bodyPr wrap="square">
            <a:spAutoFit/>
          </a:bodyPr>
          <a:lstStyle/>
          <a:p>
            <a:pPr algn="ctr"/>
            <a:r>
              <a:rPr lang="es-CO" sz="2800" dirty="0" smtClean="0"/>
              <a:t>Para alargar la vida útil o periodo de utilización de los alimentos, es necesario utilizar diferentes métodos que garanticen unas condiciones adecuadas de uso y no generen ningún riesgo para el consumidor.</a:t>
            </a:r>
            <a:endParaRPr lang="es-CO" sz="2800" dirty="0"/>
          </a:p>
        </p:txBody>
      </p:sp>
      <p:pic>
        <p:nvPicPr>
          <p:cNvPr id="7" name="6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708920"/>
            <a:ext cx="8856476" cy="2743200"/>
          </a:xfrm>
          <a:prstGeom prst="rect">
            <a:avLst/>
          </a:prstGeom>
        </p:spPr>
      </p:pic>
    </p:spTree>
    <p:extLst>
      <p:ext uri="{BB962C8B-B14F-4D97-AF65-F5344CB8AC3E}">
        <p14:creationId xmlns:p14="http://schemas.microsoft.com/office/powerpoint/2010/main" val="36072778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251520" y="1600200"/>
            <a:ext cx="4091880" cy="4114800"/>
          </a:xfrm>
        </p:spPr>
        <p:txBody>
          <a:bodyPr>
            <a:noAutofit/>
          </a:bodyPr>
          <a:lstStyle/>
          <a:p>
            <a:r>
              <a:rPr lang="es-CO" sz="2000" dirty="0" smtClean="0"/>
              <a:t>Compuestos cuya inocuidad no es admitida universalmente: Nitrocompuestos : nitritos, nitratos, </a:t>
            </a:r>
            <a:r>
              <a:rPr lang="es-CO" sz="2000" dirty="0" err="1" smtClean="0"/>
              <a:t>nitrosamina</a:t>
            </a:r>
            <a:r>
              <a:rPr lang="es-CO" sz="2000" dirty="0" smtClean="0"/>
              <a:t> (en salames, jamones, embutidos en general, harina de pescado como alimento balanceado), anhídrido sulfuroso (en bebidas sin alcohol, jarabes), ácido </a:t>
            </a:r>
            <a:r>
              <a:rPr lang="es-CO" sz="2000" dirty="0" err="1" smtClean="0"/>
              <a:t>benzóico</a:t>
            </a:r>
            <a:r>
              <a:rPr lang="es-CO" sz="2000" dirty="0" smtClean="0"/>
              <a:t> y sus sales (en margarina, jugo de frutas, mermeladas), ácido </a:t>
            </a:r>
            <a:r>
              <a:rPr lang="es-CO" sz="2000" dirty="0" err="1" smtClean="0"/>
              <a:t>sórbico</a:t>
            </a:r>
            <a:r>
              <a:rPr lang="es-CO" sz="2000" dirty="0" smtClean="0"/>
              <a:t> (en jarabes, bebidas sin alcohol, confituras con frutas y otras.), etc.</a:t>
            </a:r>
            <a:endParaRPr lang="es-CO" sz="2000" dirty="0"/>
          </a:p>
        </p:txBody>
      </p:sp>
      <p:sp>
        <p:nvSpPr>
          <p:cNvPr id="2" name="1 Título"/>
          <p:cNvSpPr>
            <a:spLocks noGrp="1"/>
          </p:cNvSpPr>
          <p:nvPr>
            <p:ph type="title"/>
          </p:nvPr>
        </p:nvSpPr>
        <p:spPr/>
        <p:txBody>
          <a:bodyPr/>
          <a:lstStyle/>
          <a:p>
            <a:pPr algn="ctr"/>
            <a:r>
              <a:rPr lang="es-CO" b="1" dirty="0" smtClean="0">
                <a:solidFill>
                  <a:srgbClr val="FFC000"/>
                </a:solidFill>
              </a:rPr>
              <a:t>No admitidos </a:t>
            </a:r>
            <a:endParaRPr lang="es-CO" b="1" dirty="0">
              <a:solidFill>
                <a:srgbClr val="FFC000"/>
              </a:solidFill>
            </a:endParaRP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665221"/>
            <a:ext cx="4114800" cy="360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42280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1008063" y="273050"/>
            <a:ext cx="7524377" cy="5853113"/>
          </a:xfrm>
        </p:spPr>
        <p:txBody>
          <a:bodyPr>
            <a:noAutofit/>
          </a:bodyPr>
          <a:lstStyle/>
          <a:p>
            <a:r>
              <a:rPr lang="es-CO" sz="2400" dirty="0" smtClean="0"/>
              <a:t>Compuestos de toxicidad reconocida (uso prohibido): amonios cuaternarios, ácido bórico, ácido </a:t>
            </a:r>
            <a:r>
              <a:rPr lang="es-CO" sz="2400" dirty="0" err="1" smtClean="0"/>
              <a:t>monocloroacético</a:t>
            </a:r>
            <a:r>
              <a:rPr lang="es-CO" sz="2400" dirty="0" smtClean="0"/>
              <a:t>, derivados mercúricos y </a:t>
            </a:r>
            <a:r>
              <a:rPr lang="es-CO" sz="2400" dirty="0" err="1" smtClean="0"/>
              <a:t>argénticos</a:t>
            </a:r>
            <a:r>
              <a:rPr lang="es-CO" sz="2400" dirty="0" smtClean="0"/>
              <a:t>, etc.</a:t>
            </a:r>
          </a:p>
          <a:p>
            <a:r>
              <a:rPr lang="es-CO" sz="2400" dirty="0" smtClean="0"/>
              <a:t> Compuestos de toxicidad dudosa:</a:t>
            </a:r>
          </a:p>
          <a:p>
            <a:r>
              <a:rPr lang="es-CO" sz="2400" dirty="0" smtClean="0"/>
              <a:t>  antibióticos (tetraciclinas, nistatina, etc.) en pescados, aves de corral, carnes, quesos, etc.</a:t>
            </a:r>
          </a:p>
          <a:p>
            <a:r>
              <a:rPr lang="es-CO" sz="2400" dirty="0" smtClean="0"/>
              <a:t> antioxidantes naturales: inocuos (tocoferoles, ácido cítrico, etc.)</a:t>
            </a:r>
          </a:p>
          <a:p>
            <a:r>
              <a:rPr lang="es-CO" sz="2400" dirty="0" smtClean="0"/>
              <a:t>sintéticos: BHA (butil-3-hidroxi-4 </a:t>
            </a:r>
            <a:r>
              <a:rPr lang="es-CO" sz="2400" dirty="0" err="1" smtClean="0"/>
              <a:t>anisol</a:t>
            </a:r>
            <a:r>
              <a:rPr lang="es-CO" sz="2400" dirty="0" smtClean="0"/>
              <a:t>), BHT (</a:t>
            </a:r>
            <a:r>
              <a:rPr lang="es-CO" sz="2400" dirty="0" err="1" smtClean="0"/>
              <a:t>hidroxi</a:t>
            </a:r>
            <a:r>
              <a:rPr lang="es-CO" sz="2400" dirty="0" smtClean="0"/>
              <a:t>-</a:t>
            </a:r>
            <a:r>
              <a:rPr lang="es-CO" sz="2400" dirty="0" err="1" smtClean="0"/>
              <a:t>butil</a:t>
            </a:r>
            <a:r>
              <a:rPr lang="es-CO" sz="2400" dirty="0" smtClean="0"/>
              <a:t>-tolueno), etc.</a:t>
            </a:r>
          </a:p>
          <a:p>
            <a:r>
              <a:rPr lang="es-CO" sz="2400" dirty="0" smtClean="0"/>
              <a:t>En: cerveza, vino, jarabes, carne picada, pescado congelado, aceites, grasas, etc.</a:t>
            </a:r>
            <a:endParaRPr lang="es-CO" sz="2400" dirty="0"/>
          </a:p>
        </p:txBody>
      </p:sp>
    </p:spTree>
    <p:extLst>
      <p:ext uri="{BB962C8B-B14F-4D97-AF65-F5344CB8AC3E}">
        <p14:creationId xmlns:p14="http://schemas.microsoft.com/office/powerpoint/2010/main" val="28210863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3568" y="1997839"/>
            <a:ext cx="7632848" cy="3385542"/>
          </a:xfrm>
          <a:prstGeom prst="rect">
            <a:avLst/>
          </a:prstGeom>
        </p:spPr>
        <p:txBody>
          <a:bodyPr wrap="square">
            <a:spAutoFit/>
          </a:bodyPr>
          <a:lstStyle/>
          <a:p>
            <a:endParaRPr lang="es-CO" dirty="0" smtClean="0"/>
          </a:p>
          <a:p>
            <a:r>
              <a:rPr lang="es-CO" sz="2800" dirty="0" smtClean="0"/>
              <a:t>- Dependiendo del tipo de sustancia, el tiempo de exposición y la cantidad utilizada podrían ser carcinogénicos (nitrocompuestos), </a:t>
            </a:r>
            <a:r>
              <a:rPr lang="es-CO" sz="2800" dirty="0" err="1" smtClean="0"/>
              <a:t>teratogénicos</a:t>
            </a:r>
            <a:r>
              <a:rPr lang="es-CO" sz="2800" dirty="0" smtClean="0"/>
              <a:t>: malformaciones en fetos (nitrocompuestos), </a:t>
            </a:r>
            <a:r>
              <a:rPr lang="es-CO" sz="2800" dirty="0" err="1" smtClean="0"/>
              <a:t>mutagé-nicos</a:t>
            </a:r>
            <a:r>
              <a:rPr lang="es-CO" sz="2800" dirty="0" smtClean="0"/>
              <a:t> (</a:t>
            </a:r>
            <a:r>
              <a:rPr lang="es-CO" sz="2800" dirty="0" err="1" smtClean="0"/>
              <a:t>nitrosamidas</a:t>
            </a:r>
            <a:r>
              <a:rPr lang="es-CO" sz="2800" dirty="0" smtClean="0"/>
              <a:t>), producir disturbios metabólicos (anhídrido sulfuroso, ácido benzoico y otros.), etc.</a:t>
            </a:r>
            <a:endParaRPr lang="es-CO" sz="2800" dirty="0"/>
          </a:p>
        </p:txBody>
      </p:sp>
      <p:sp>
        <p:nvSpPr>
          <p:cNvPr id="3" name="2 Título"/>
          <p:cNvSpPr>
            <a:spLocks noGrp="1"/>
          </p:cNvSpPr>
          <p:nvPr>
            <p:ph type="title"/>
          </p:nvPr>
        </p:nvSpPr>
        <p:spPr/>
        <p:txBody>
          <a:bodyPr/>
          <a:lstStyle/>
          <a:p>
            <a:r>
              <a:rPr lang="es-CO" b="1" dirty="0" smtClean="0">
                <a:solidFill>
                  <a:srgbClr val="FFC000"/>
                </a:solidFill>
              </a:rPr>
              <a:t>Inconvenientes</a:t>
            </a:r>
            <a:r>
              <a:rPr lang="es-CO" dirty="0" smtClean="0"/>
              <a:t> </a:t>
            </a:r>
            <a:endParaRPr lang="es-CO" dirty="0"/>
          </a:p>
        </p:txBody>
      </p:sp>
    </p:spTree>
    <p:extLst>
      <p:ext uri="{BB962C8B-B14F-4D97-AF65-F5344CB8AC3E}">
        <p14:creationId xmlns:p14="http://schemas.microsoft.com/office/powerpoint/2010/main" val="13102579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b="1" dirty="0" smtClean="0">
                <a:solidFill>
                  <a:srgbClr val="FFC000"/>
                </a:solidFill>
              </a:rPr>
              <a:t>Bibliografía </a:t>
            </a:r>
            <a:endParaRPr lang="es-CO" b="1" dirty="0">
              <a:solidFill>
                <a:srgbClr val="FFC000"/>
              </a:solidFill>
            </a:endParaRPr>
          </a:p>
        </p:txBody>
      </p:sp>
      <p:sp>
        <p:nvSpPr>
          <p:cNvPr id="3" name="2 Marcador de contenido"/>
          <p:cNvSpPr>
            <a:spLocks noGrp="1"/>
          </p:cNvSpPr>
          <p:nvPr>
            <p:ph sz="quarter" idx="13"/>
          </p:nvPr>
        </p:nvSpPr>
        <p:spPr/>
        <p:txBody>
          <a:bodyPr>
            <a:normAutofit/>
          </a:bodyPr>
          <a:lstStyle/>
          <a:p>
            <a:r>
              <a:rPr lang="es-CO" dirty="0" smtClean="0"/>
              <a:t>- DELLA VALLE, M.E., 1983. Conservadores-Preservadores. Bol. </a:t>
            </a:r>
            <a:r>
              <a:rPr lang="es-CO" dirty="0" err="1" smtClean="0"/>
              <a:t>Acad</a:t>
            </a:r>
            <a:r>
              <a:rPr lang="es-CO" dirty="0" smtClean="0"/>
              <a:t>. </a:t>
            </a:r>
            <a:r>
              <a:rPr lang="es-CO" dirty="0" err="1" smtClean="0"/>
              <a:t>Nac</a:t>
            </a:r>
            <a:r>
              <a:rPr lang="es-CO" dirty="0" smtClean="0"/>
              <a:t>. Medicina. Buenos Aires. (</a:t>
            </a:r>
            <a:r>
              <a:rPr lang="es-CO" dirty="0" err="1" smtClean="0"/>
              <a:t>Supl</a:t>
            </a:r>
            <a:r>
              <a:rPr lang="es-CO" dirty="0" smtClean="0"/>
              <a:t>.) :33-45.</a:t>
            </a:r>
          </a:p>
          <a:p>
            <a:endParaRPr lang="es-CO" dirty="0" smtClean="0"/>
          </a:p>
          <a:p>
            <a:r>
              <a:rPr lang="es-CO" dirty="0" smtClean="0"/>
              <a:t>- MONTES, A.L., 1981. Bromatología. EUDEBA.</a:t>
            </a:r>
          </a:p>
          <a:p>
            <a:endParaRPr lang="es-CO" dirty="0" smtClean="0"/>
          </a:p>
          <a:p>
            <a:r>
              <a:rPr lang="es-CO" dirty="0" smtClean="0"/>
              <a:t>- GOLD, L.S. et al., 1992. </a:t>
            </a:r>
            <a:r>
              <a:rPr lang="es-CO" dirty="0" err="1" smtClean="0"/>
              <a:t>Rodent</a:t>
            </a:r>
            <a:r>
              <a:rPr lang="es-CO" dirty="0" smtClean="0"/>
              <a:t> </a:t>
            </a:r>
            <a:r>
              <a:rPr lang="es-CO" dirty="0" err="1" smtClean="0"/>
              <a:t>Carcinogens</a:t>
            </a:r>
            <a:r>
              <a:rPr lang="es-CO" dirty="0" smtClean="0"/>
              <a:t>: </a:t>
            </a:r>
            <a:r>
              <a:rPr lang="es-CO" dirty="0" err="1" smtClean="0"/>
              <a:t>Setting</a:t>
            </a:r>
            <a:r>
              <a:rPr lang="es-CO" dirty="0" smtClean="0"/>
              <a:t> </a:t>
            </a:r>
            <a:r>
              <a:rPr lang="es-CO" dirty="0" err="1" smtClean="0"/>
              <a:t>Priorities</a:t>
            </a:r>
            <a:r>
              <a:rPr lang="es-CO" dirty="0" smtClean="0"/>
              <a:t>. </a:t>
            </a:r>
            <a:r>
              <a:rPr lang="es-CO" dirty="0" err="1" smtClean="0"/>
              <a:t>Science</a:t>
            </a:r>
            <a:r>
              <a:rPr lang="es-CO" dirty="0" smtClean="0"/>
              <a:t> 258.</a:t>
            </a:r>
            <a:endParaRPr lang="es-CO" dirty="0"/>
          </a:p>
        </p:txBody>
      </p:sp>
    </p:spTree>
    <p:extLst>
      <p:ext uri="{BB962C8B-B14F-4D97-AF65-F5344CB8AC3E}">
        <p14:creationId xmlns:p14="http://schemas.microsoft.com/office/powerpoint/2010/main" val="2324442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contenido"/>
          <p:cNvSpPr>
            <a:spLocks noGrp="1"/>
          </p:cNvSpPr>
          <p:nvPr>
            <p:ph sz="quarter" idx="13"/>
          </p:nvPr>
        </p:nvSpPr>
        <p:spPr/>
        <p:txBody>
          <a:bodyPr>
            <a:normAutofit fontScale="70000" lnSpcReduction="20000"/>
          </a:bodyPr>
          <a:lstStyle/>
          <a:p>
            <a:r>
              <a:rPr lang="es-CO" sz="3600" b="1" dirty="0" smtClean="0"/>
              <a:t>Métodos químicos</a:t>
            </a:r>
            <a:r>
              <a:rPr lang="es-CO" sz="3600" dirty="0" smtClean="0"/>
              <a:t>, son la utilización de aditivos, y dentro de ellos están los conservantes y los antioxidantes. Los primeros van a permitir alargar la vida útil del producto y los segundos retrasan las alteraciones producidas por el efecto de la luz, calor, aire sobre los alimentos</a:t>
            </a:r>
            <a:r>
              <a:rPr lang="es-CO" dirty="0" smtClean="0"/>
              <a:t>.</a:t>
            </a:r>
            <a:endParaRPr lang="es-CO" dirty="0"/>
          </a:p>
        </p:txBody>
      </p:sp>
      <p:sp>
        <p:nvSpPr>
          <p:cNvPr id="2" name="1 Título"/>
          <p:cNvSpPr>
            <a:spLocks noGrp="1"/>
          </p:cNvSpPr>
          <p:nvPr>
            <p:ph type="title"/>
          </p:nvPr>
        </p:nvSpPr>
        <p:spPr/>
        <p:txBody>
          <a:bodyPr>
            <a:normAutofit/>
          </a:bodyPr>
          <a:lstStyle/>
          <a:p>
            <a:r>
              <a:rPr lang="es-CO" dirty="0" smtClean="0">
                <a:solidFill>
                  <a:srgbClr val="FFC000"/>
                </a:solidFill>
              </a:rPr>
              <a:t>Los métodos de conservación son químicos y físicos </a:t>
            </a:r>
            <a:endParaRPr lang="es-CO" dirty="0">
              <a:solidFill>
                <a:srgbClr val="FFC000"/>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844824"/>
            <a:ext cx="4026024"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5509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Marcador de contenido"/>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572001" y="1772816"/>
            <a:ext cx="3816424" cy="2627734"/>
          </a:xfrm>
        </p:spPr>
      </p:pic>
      <p:sp>
        <p:nvSpPr>
          <p:cNvPr id="6" name="5 Título"/>
          <p:cNvSpPr>
            <a:spLocks noGrp="1"/>
          </p:cNvSpPr>
          <p:nvPr>
            <p:ph type="title"/>
          </p:nvPr>
        </p:nvSpPr>
        <p:spPr>
          <a:xfrm>
            <a:off x="612648" y="476672"/>
            <a:ext cx="3311280" cy="1008112"/>
          </a:xfrm>
        </p:spPr>
        <p:txBody>
          <a:bodyPr/>
          <a:lstStyle/>
          <a:p>
            <a:r>
              <a:rPr lang="es-CO" sz="3200" dirty="0" smtClean="0"/>
              <a:t>Estas sustancias deben:</a:t>
            </a:r>
            <a:r>
              <a:rPr lang="es-CO" dirty="0" smtClean="0"/>
              <a:t/>
            </a:r>
            <a:br>
              <a:rPr lang="es-CO" dirty="0" smtClean="0"/>
            </a:br>
            <a:endParaRPr lang="es-CO" dirty="0"/>
          </a:p>
        </p:txBody>
      </p:sp>
      <p:sp>
        <p:nvSpPr>
          <p:cNvPr id="8" name="7 Marcador de texto"/>
          <p:cNvSpPr>
            <a:spLocks noGrp="1"/>
          </p:cNvSpPr>
          <p:nvPr>
            <p:ph type="body" sz="half" idx="2"/>
          </p:nvPr>
        </p:nvSpPr>
        <p:spPr>
          <a:xfrm>
            <a:off x="395536" y="1196752"/>
            <a:ext cx="3816424" cy="4518249"/>
          </a:xfrm>
        </p:spPr>
        <p:txBody>
          <a:bodyPr>
            <a:normAutofit fontScale="85000" lnSpcReduction="20000"/>
          </a:bodyPr>
          <a:lstStyle/>
          <a:p>
            <a:endParaRPr lang="es-CO" sz="2800" dirty="0" smtClean="0"/>
          </a:p>
          <a:p>
            <a:r>
              <a:rPr lang="es-CO" sz="2800" dirty="0" smtClean="0"/>
              <a:t>Estar autorizadas por la autoridad competente.</a:t>
            </a:r>
          </a:p>
          <a:p>
            <a:r>
              <a:rPr lang="es-CO" sz="2800" dirty="0" smtClean="0"/>
              <a:t>Añadirse según las normas establecidas, ya que si sobrepasamos las cantidades marcadas estaremos provocando un riesgo de tipo químico.</a:t>
            </a:r>
          </a:p>
          <a:p>
            <a:r>
              <a:rPr lang="es-CO" sz="2800" dirty="0" smtClean="0"/>
              <a:t>Además, es importante recordar que no se pueden utilizar para ocultar posibles alteraciones de los alimentos.</a:t>
            </a:r>
          </a:p>
          <a:p>
            <a:endParaRPr lang="es-CO" sz="2000" dirty="0" smtClean="0"/>
          </a:p>
          <a:p>
            <a:endParaRPr lang="es-CO" dirty="0"/>
          </a:p>
        </p:txBody>
      </p:sp>
    </p:spTree>
    <p:extLst>
      <p:ext uri="{BB962C8B-B14F-4D97-AF65-F5344CB8AC3E}">
        <p14:creationId xmlns:p14="http://schemas.microsoft.com/office/powerpoint/2010/main" val="211027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609600" y="1600200"/>
            <a:ext cx="3733800" cy="4637112"/>
          </a:xfrm>
        </p:spPr>
        <p:txBody>
          <a:bodyPr>
            <a:noAutofit/>
          </a:bodyPr>
          <a:lstStyle/>
          <a:p>
            <a:r>
              <a:rPr lang="es-CO" sz="2000" dirty="0" smtClean="0"/>
              <a:t>Los métodos físicos, son la aplicación de unas técnicas mediante las cuales creamos unas condiciones no adecuadas para el desarrollo de los microorganismos, entre ellos tenemos: temperatura, reducción de la humedad, aumento de la concentración de sal y azúcar, envasado al vacío, envasado en atmósfera modificada, ahumado y radiaciones.</a:t>
            </a:r>
            <a:endParaRPr lang="es-CO" sz="2000" dirty="0"/>
          </a:p>
        </p:txBody>
      </p:sp>
      <p:pic>
        <p:nvPicPr>
          <p:cNvPr id="7" name="6 Marcador de contenido"/>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800600" y="2418101"/>
            <a:ext cx="3733800" cy="2478998"/>
          </a:xfrm>
        </p:spPr>
      </p:pic>
      <p:sp>
        <p:nvSpPr>
          <p:cNvPr id="2" name="1 Título"/>
          <p:cNvSpPr>
            <a:spLocks noGrp="1"/>
          </p:cNvSpPr>
          <p:nvPr>
            <p:ph type="title"/>
          </p:nvPr>
        </p:nvSpPr>
        <p:spPr/>
        <p:txBody>
          <a:bodyPr/>
          <a:lstStyle/>
          <a:p>
            <a:pPr algn="ctr"/>
            <a:r>
              <a:rPr lang="es-CO" dirty="0" smtClean="0">
                <a:solidFill>
                  <a:srgbClr val="FFC000"/>
                </a:solidFill>
              </a:rPr>
              <a:t>Métodos físicos </a:t>
            </a:r>
            <a:endParaRPr lang="es-CO" dirty="0">
              <a:solidFill>
                <a:srgbClr val="FFC000"/>
              </a:solidFill>
            </a:endParaRPr>
          </a:p>
        </p:txBody>
      </p:sp>
    </p:spTree>
    <p:extLst>
      <p:ext uri="{BB962C8B-B14F-4D97-AF65-F5344CB8AC3E}">
        <p14:creationId xmlns:p14="http://schemas.microsoft.com/office/powerpoint/2010/main" val="3708573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p:txBody>
          <a:bodyPr>
            <a:normAutofit/>
          </a:bodyPr>
          <a:lstStyle/>
          <a:p>
            <a:pPr marL="0" indent="0">
              <a:buNone/>
            </a:pPr>
            <a:endParaRPr lang="es-CO" sz="2000" dirty="0" smtClean="0"/>
          </a:p>
          <a:p>
            <a:r>
              <a:rPr lang="es-CO" sz="2000" dirty="0" smtClean="0"/>
              <a:t>Habíamos visto que los microorganismos se multiplican en un rango de temperatura comprendido entre 10 y 60° C, siendo el intervalo de máximo peligro de 20 a 45° C, con un óptimo 37° C. Es por ello por lo que se hace necesario mantener los alimentos a unas temperaturas fuera de esos </a:t>
            </a:r>
            <a:endParaRPr lang="es-CO" sz="2000" dirty="0"/>
          </a:p>
        </p:txBody>
      </p:sp>
      <p:pic>
        <p:nvPicPr>
          <p:cNvPr id="5" name="4 Marcador de contenido"/>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381625" y="2771775"/>
            <a:ext cx="2571750" cy="1771650"/>
          </a:xfrm>
        </p:spPr>
      </p:pic>
      <p:sp>
        <p:nvSpPr>
          <p:cNvPr id="2" name="1 Título"/>
          <p:cNvSpPr>
            <a:spLocks noGrp="1"/>
          </p:cNvSpPr>
          <p:nvPr>
            <p:ph type="title"/>
          </p:nvPr>
        </p:nvSpPr>
        <p:spPr/>
        <p:txBody>
          <a:bodyPr/>
          <a:lstStyle/>
          <a:p>
            <a:pPr algn="ctr"/>
            <a:r>
              <a:rPr lang="es-CO" dirty="0" smtClean="0">
                <a:solidFill>
                  <a:srgbClr val="FFC000"/>
                </a:solidFill>
              </a:rPr>
              <a:t>Temperatura </a:t>
            </a:r>
            <a:endParaRPr lang="es-CO" dirty="0">
              <a:solidFill>
                <a:srgbClr val="FFC000"/>
              </a:solidFill>
            </a:endParaRPr>
          </a:p>
        </p:txBody>
      </p:sp>
    </p:spTree>
    <p:extLst>
      <p:ext uri="{BB962C8B-B14F-4D97-AF65-F5344CB8AC3E}">
        <p14:creationId xmlns:p14="http://schemas.microsoft.com/office/powerpoint/2010/main" val="2872606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p:txBody>
          <a:bodyPr>
            <a:normAutofit lnSpcReduction="10000"/>
          </a:bodyPr>
          <a:lstStyle/>
          <a:p>
            <a:r>
              <a:rPr lang="es-CO" sz="2800" dirty="0" smtClean="0"/>
              <a:t>La refrigeración es el método que usamos con temperaturas comprendidas entre los -2 y los +10° C, en este rango de temperatura los microorganismos no se desarrollan o retardan mucho su actividad biológica</a:t>
            </a:r>
            <a:r>
              <a:rPr lang="es-CO" dirty="0" smtClean="0"/>
              <a:t>.</a:t>
            </a:r>
            <a:endParaRPr lang="es-CO" dirty="0"/>
          </a:p>
        </p:txBody>
      </p:sp>
      <p:pic>
        <p:nvPicPr>
          <p:cNvPr id="7" name="6 Marcador de contenido"/>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357812" y="2786062"/>
            <a:ext cx="2619375" cy="1743075"/>
          </a:xfrm>
        </p:spPr>
      </p:pic>
      <p:sp>
        <p:nvSpPr>
          <p:cNvPr id="2" name="1 Título"/>
          <p:cNvSpPr>
            <a:spLocks noGrp="1"/>
          </p:cNvSpPr>
          <p:nvPr>
            <p:ph type="title"/>
          </p:nvPr>
        </p:nvSpPr>
        <p:spPr/>
        <p:txBody>
          <a:bodyPr/>
          <a:lstStyle/>
          <a:p>
            <a:pPr algn="ctr"/>
            <a:r>
              <a:rPr lang="es-CO" dirty="0" smtClean="0">
                <a:solidFill>
                  <a:srgbClr val="FFC000"/>
                </a:solidFill>
              </a:rPr>
              <a:t>Refrigeración </a:t>
            </a:r>
            <a:endParaRPr lang="es-CO" dirty="0">
              <a:solidFill>
                <a:srgbClr val="FFC000"/>
              </a:solidFill>
            </a:endParaRPr>
          </a:p>
        </p:txBody>
      </p:sp>
    </p:spTree>
    <p:extLst>
      <p:ext uri="{BB962C8B-B14F-4D97-AF65-F5344CB8AC3E}">
        <p14:creationId xmlns:p14="http://schemas.microsoft.com/office/powerpoint/2010/main" val="3722964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p:txBody>
          <a:bodyPr>
            <a:normAutofit/>
          </a:bodyPr>
          <a:lstStyle/>
          <a:p>
            <a:r>
              <a:rPr lang="es-CO" sz="2000" dirty="0" smtClean="0"/>
              <a:t>congelación nos proporciona una mayor duración de los productos frente a otros métodos de conservación. </a:t>
            </a:r>
          </a:p>
          <a:p>
            <a:r>
              <a:rPr lang="es-CO" sz="2000" dirty="0" smtClean="0"/>
              <a:t>temperaturas inferiores a los -12º C; si usamos temperaturas inferiores a los -40º C hablamos de </a:t>
            </a:r>
            <a:r>
              <a:rPr lang="es-CO" sz="2000" dirty="0" err="1" smtClean="0"/>
              <a:t>ultracongelación</a:t>
            </a:r>
            <a:r>
              <a:rPr lang="es-CO" sz="2000" dirty="0" smtClean="0"/>
              <a:t>. Mediante este sistema se consigue una rápida congelación sin romper las paredes celulares de los productos alimenticios.</a:t>
            </a:r>
            <a:endParaRPr lang="es-CO" sz="2000" dirty="0"/>
          </a:p>
        </p:txBody>
      </p:sp>
      <p:sp>
        <p:nvSpPr>
          <p:cNvPr id="4" name="3 Marcador de contenido"/>
          <p:cNvSpPr>
            <a:spLocks noGrp="1"/>
          </p:cNvSpPr>
          <p:nvPr>
            <p:ph sz="quarter" idx="14"/>
          </p:nvPr>
        </p:nvSpPr>
        <p:spPr/>
        <p:txBody>
          <a:bodyPr>
            <a:noAutofit/>
          </a:bodyPr>
          <a:lstStyle/>
          <a:p>
            <a:r>
              <a:rPr lang="es-CO" sz="2000" dirty="0" smtClean="0"/>
              <a:t>Siempre debemos respetar la cadena del frío para evitar que los alimentos sufran variaciones de temperatura y los microorganismos puedan multiplicarse.</a:t>
            </a:r>
          </a:p>
          <a:p>
            <a:r>
              <a:rPr lang="es-CO" sz="2000" dirty="0" smtClean="0"/>
              <a:t>un alimento contaminado con un determinado número de gérmenes al someterla a bajas temperaturas, estos gérmenes no se multiplican, pero si superamos los 10° C se activan y se multiplicarán, y por lo tanto su consumo supone un peligro.</a:t>
            </a:r>
            <a:endParaRPr lang="es-CO" sz="2000" dirty="0"/>
          </a:p>
        </p:txBody>
      </p:sp>
      <p:sp>
        <p:nvSpPr>
          <p:cNvPr id="2" name="1 Título"/>
          <p:cNvSpPr>
            <a:spLocks noGrp="1"/>
          </p:cNvSpPr>
          <p:nvPr>
            <p:ph type="title"/>
          </p:nvPr>
        </p:nvSpPr>
        <p:spPr/>
        <p:txBody>
          <a:bodyPr/>
          <a:lstStyle/>
          <a:p>
            <a:pPr algn="ctr"/>
            <a:r>
              <a:rPr lang="es-CO" b="1" dirty="0" smtClean="0">
                <a:solidFill>
                  <a:srgbClr val="FFC000"/>
                </a:solidFill>
              </a:rPr>
              <a:t>Congelación </a:t>
            </a:r>
            <a:endParaRPr lang="es-CO" b="1" dirty="0">
              <a:solidFill>
                <a:srgbClr val="FFC000"/>
              </a:solidFill>
            </a:endParaRPr>
          </a:p>
        </p:txBody>
      </p:sp>
    </p:spTree>
    <p:extLst>
      <p:ext uri="{BB962C8B-B14F-4D97-AF65-F5344CB8AC3E}">
        <p14:creationId xmlns:p14="http://schemas.microsoft.com/office/powerpoint/2010/main" val="2232591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p:txBody>
          <a:bodyPr>
            <a:normAutofit/>
          </a:bodyPr>
          <a:lstStyle/>
          <a:p>
            <a:r>
              <a:rPr lang="es-CO" dirty="0" smtClean="0"/>
              <a:t>consiste en aplicar a los alimentos determinadas temperaturas durante un periodo de tiempo corto y posterior enfriamiento rápido, para destruir los microorganismos patógenos y de forma que no se alteren los caracteres naturales del producto tratado. Se eliminan los hongos y las bacterias, tanto patógenas como aquellas que se desarrollan sobre sustancias orgánicas en descomposición (saprófitas), y también las enzimas que pudieran modificar los componentes</a:t>
            </a:r>
            <a:endParaRPr lang="es-CO" dirty="0"/>
          </a:p>
        </p:txBody>
      </p:sp>
      <p:sp>
        <p:nvSpPr>
          <p:cNvPr id="4" name="3 Marcador de contenido"/>
          <p:cNvSpPr>
            <a:spLocks noGrp="1"/>
          </p:cNvSpPr>
          <p:nvPr>
            <p:ph sz="quarter" idx="14"/>
          </p:nvPr>
        </p:nvSpPr>
        <p:spPr/>
        <p:txBody>
          <a:bodyPr>
            <a:normAutofit/>
          </a:bodyPr>
          <a:lstStyle/>
          <a:p>
            <a:r>
              <a:rPr lang="es-CO" dirty="0" smtClean="0"/>
              <a:t>Este proceso se aplica fundamentalmente a la leche, pero también se utiliza para conservar cerveza, zumos de frutas, quesos, derivados del huevo, etc. La leche y otros derivados suelen tratarse durante 30 minutos con temperaturas cercanas a los 70° C, aunque existen otros procedimientos alternativos que mejoran la conservación de las características organolépticas </a:t>
            </a:r>
            <a:endParaRPr lang="es-CO" dirty="0"/>
          </a:p>
        </p:txBody>
      </p:sp>
      <p:sp>
        <p:nvSpPr>
          <p:cNvPr id="2" name="1 Título"/>
          <p:cNvSpPr>
            <a:spLocks noGrp="1"/>
          </p:cNvSpPr>
          <p:nvPr>
            <p:ph type="title"/>
          </p:nvPr>
        </p:nvSpPr>
        <p:spPr/>
        <p:txBody>
          <a:bodyPr/>
          <a:lstStyle/>
          <a:p>
            <a:pPr algn="ctr"/>
            <a:r>
              <a:rPr lang="es-CO" b="1" dirty="0" smtClean="0">
                <a:solidFill>
                  <a:srgbClr val="FFC000"/>
                </a:solidFill>
              </a:rPr>
              <a:t>Pasteurización </a:t>
            </a:r>
            <a:endParaRPr lang="es-CO" b="1" dirty="0">
              <a:solidFill>
                <a:srgbClr val="FFC000"/>
              </a:solidFill>
            </a:endParaRPr>
          </a:p>
        </p:txBody>
      </p:sp>
    </p:spTree>
    <p:extLst>
      <p:ext uri="{BB962C8B-B14F-4D97-AF65-F5344CB8AC3E}">
        <p14:creationId xmlns:p14="http://schemas.microsoft.com/office/powerpoint/2010/main" val="2475350379"/>
      </p:ext>
    </p:extLst>
  </p:cSld>
  <p:clrMapOvr>
    <a:masterClrMapping/>
  </p:clrMapOvr>
</p:sld>
</file>

<file path=ppt/theme/theme1.xml><?xml version="1.0" encoding="utf-8"?>
<a:theme xmlns:a="http://schemas.openxmlformats.org/drawingml/2006/main" name="Horizonte">
  <a:themeElements>
    <a:clrScheme name="Horizonte">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te">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te">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115</TotalTime>
  <Words>1454</Words>
  <Application>Microsoft Office PowerPoint</Application>
  <PresentationFormat>Presentación en pantalla (4:3)</PresentationFormat>
  <Paragraphs>71</Paragraphs>
  <Slides>23</Slides>
  <Notes>0</Notes>
  <HiddenSlides>0</HiddenSlides>
  <MMClips>0</MMClips>
  <ScaleCrop>false</ScaleCrop>
  <HeadingPairs>
    <vt:vector size="4" baseType="variant">
      <vt:variant>
        <vt:lpstr>Tema</vt:lpstr>
      </vt:variant>
      <vt:variant>
        <vt:i4>1</vt:i4>
      </vt:variant>
      <vt:variant>
        <vt:lpstr>Títulos de diapositiva</vt:lpstr>
      </vt:variant>
      <vt:variant>
        <vt:i4>23</vt:i4>
      </vt:variant>
    </vt:vector>
  </HeadingPairs>
  <TitlesOfParts>
    <vt:vector size="24" baseType="lpstr">
      <vt:lpstr>Horizonte</vt:lpstr>
      <vt:lpstr>Conservación de alimentos</vt:lpstr>
      <vt:lpstr>Presentación de PowerPoint</vt:lpstr>
      <vt:lpstr>Los métodos de conservación son químicos y físicos </vt:lpstr>
      <vt:lpstr>Estas sustancias deben: </vt:lpstr>
      <vt:lpstr>Métodos físicos </vt:lpstr>
      <vt:lpstr>Temperatura </vt:lpstr>
      <vt:lpstr>Refrigeración </vt:lpstr>
      <vt:lpstr>Congelación </vt:lpstr>
      <vt:lpstr>Pasteurización </vt:lpstr>
      <vt:lpstr>Esterilización </vt:lpstr>
      <vt:lpstr>Desecación/deshidratación</vt:lpstr>
      <vt:lpstr>Liofilización</vt:lpstr>
      <vt:lpstr>Aumento de las concentraciones de sal y azúcar</vt:lpstr>
      <vt:lpstr>Envasado al vacío </vt:lpstr>
      <vt:lpstr>Envasado en atmósfera modificada</vt:lpstr>
      <vt:lpstr>El ahumado  </vt:lpstr>
      <vt:lpstr>Radiaciones </vt:lpstr>
      <vt:lpstr>Utilización de conservantes</vt:lpstr>
      <vt:lpstr>Clasificación de acuerdo  a su toxicidad </vt:lpstr>
      <vt:lpstr>No admitidos </vt:lpstr>
      <vt:lpstr>Presentación de PowerPoint</vt:lpstr>
      <vt:lpstr>Inconvenientes </vt:lpstr>
      <vt:lpstr>Bibliografía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Conservación de alimentos</dc:title>
  <dc:creator>ACER</dc:creator>
  <cp:lastModifiedBy>Personal</cp:lastModifiedBy>
  <cp:revision>11</cp:revision>
  <dcterms:created xsi:type="dcterms:W3CDTF">2015-02-21T04:44:14Z</dcterms:created>
  <dcterms:modified xsi:type="dcterms:W3CDTF">2015-04-13T16:26:19Z</dcterms:modified>
</cp:coreProperties>
</file>