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0A58D-3876-4AA1-B3A5-8AC7E35D5638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EEBC3-A04E-4FD2-99D6-44B404641C82}" type="slidenum">
              <a:rPr lang="es-CO" smtClean="0"/>
              <a:t>‹Nº›</a:t>
            </a:fld>
            <a:endParaRPr lang="es-CO"/>
          </a:p>
        </p:txBody>
      </p:sp>
      <p:pic>
        <p:nvPicPr>
          <p:cNvPr id="7" name="Picture 2" descr="https://www.uis.edu.co/webUIS/imagenes/logoInstitucional/logoInstitucional_67Acreditacion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575" y="7985"/>
            <a:ext cx="2808287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3464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0A58D-3876-4AA1-B3A5-8AC7E35D5638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EEBC3-A04E-4FD2-99D6-44B404641C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88506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0A58D-3876-4AA1-B3A5-8AC7E35D5638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EEBC3-A04E-4FD2-99D6-44B404641C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818757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0A58D-3876-4AA1-B3A5-8AC7E35D5638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C3CB5-4E57-4131-814A-FE131A9D5C25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089872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6F38-6075-4EE9-9791-555692CB138F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3CB5-40BA-41EA-A7CD-1D1188A6CDA0}" type="slidenum">
              <a:rPr lang="es-CO" smtClean="0"/>
              <a:t>‹Nº›</a:t>
            </a:fld>
            <a:endParaRPr lang="es-CO"/>
          </a:p>
        </p:txBody>
      </p:sp>
      <p:pic>
        <p:nvPicPr>
          <p:cNvPr id="7" name="Picture 2" descr="https://www.uis.edu.co/webUIS/imagenes/logoInstitucional/logoInstitucional_67Acreditacion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5713" y="30079"/>
            <a:ext cx="2808287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07671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O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6F38-6075-4EE9-9791-555692CB138F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3CB5-40BA-41EA-A7CD-1D1188A6CDA0}" type="slidenum">
              <a:rPr lang="es-CO" smtClean="0"/>
              <a:t>‹Nº›</a:t>
            </a:fld>
            <a:endParaRPr lang="es-CO"/>
          </a:p>
        </p:txBody>
      </p:sp>
      <p:pic>
        <p:nvPicPr>
          <p:cNvPr id="7" name="Picture 2" descr="https://www.uis.edu.co/webUIS/imagenes/logoInstitucional/logoInstitucional_67Acreditacion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5713" y="18047"/>
            <a:ext cx="2808287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19859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6F38-6075-4EE9-9791-555692CB138F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3CB5-40BA-41EA-A7CD-1D1188A6CDA0}" type="slidenum">
              <a:rPr lang="es-CO" smtClean="0"/>
              <a:t>‹Nº›</a:t>
            </a:fld>
            <a:endParaRPr lang="es-CO"/>
          </a:p>
        </p:txBody>
      </p:sp>
      <p:pic>
        <p:nvPicPr>
          <p:cNvPr id="7" name="Picture 2" descr="https://www.uis.edu.co/webUIS/imagenes/logoInstitucional/logoInstitucional_67Acreditacion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5713" y="18047"/>
            <a:ext cx="2808287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28792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6F38-6075-4EE9-9791-555692CB138F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3CB5-40BA-41EA-A7CD-1D1188A6CDA0}" type="slidenum">
              <a:rPr lang="es-CO" smtClean="0"/>
              <a:t>‹Nº›</a:t>
            </a:fld>
            <a:endParaRPr lang="es-CO"/>
          </a:p>
        </p:txBody>
      </p:sp>
      <p:pic>
        <p:nvPicPr>
          <p:cNvPr id="8" name="Picture 2" descr="https://www.uis.edu.co/webUIS/imagenes/logoInstitucional/logoInstitucional_67Acreditacion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5713" y="6016"/>
            <a:ext cx="2808287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0214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6F38-6075-4EE9-9791-555692CB138F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3CB5-40BA-41EA-A7CD-1D1188A6CDA0}" type="slidenum">
              <a:rPr lang="es-CO" smtClean="0"/>
              <a:t>‹Nº›</a:t>
            </a:fld>
            <a:endParaRPr lang="es-CO"/>
          </a:p>
        </p:txBody>
      </p:sp>
      <p:pic>
        <p:nvPicPr>
          <p:cNvPr id="10" name="Picture 2" descr="https://www.uis.edu.co/webUIS/imagenes/logoInstitucional/logoInstitucional_67Acreditacion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5713" y="0"/>
            <a:ext cx="2808287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21710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6F38-6075-4EE9-9791-555692CB138F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3CB5-40BA-41EA-A7CD-1D1188A6CDA0}" type="slidenum">
              <a:rPr lang="es-CO" smtClean="0"/>
              <a:t>‹Nº›</a:t>
            </a:fld>
            <a:endParaRPr lang="es-CO"/>
          </a:p>
        </p:txBody>
      </p:sp>
      <p:pic>
        <p:nvPicPr>
          <p:cNvPr id="6" name="Picture 2" descr="https://www.uis.edu.co/webUIS/imagenes/logoInstitucional/logoInstitucional_67Acreditacion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5713" y="0"/>
            <a:ext cx="2808287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9358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6F38-6075-4EE9-9791-555692CB138F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3CB5-40BA-41EA-A7CD-1D1188A6CDA0}" type="slidenum">
              <a:rPr lang="es-CO" smtClean="0"/>
              <a:t>‹Nº›</a:t>
            </a:fld>
            <a:endParaRPr lang="es-CO"/>
          </a:p>
        </p:txBody>
      </p:sp>
      <p:pic>
        <p:nvPicPr>
          <p:cNvPr id="5" name="Picture 2" descr="https://www.uis.edu.co/webUIS/imagenes/logoInstitucional/logoInstitucional_67Acreditacion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5713" y="0"/>
            <a:ext cx="2808287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53523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0A58D-3876-4AA1-B3A5-8AC7E35D5638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EEBC3-A04E-4FD2-99D6-44B404641C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08777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O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6F38-6075-4EE9-9791-555692CB138F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3CB5-40BA-41EA-A7CD-1D1188A6CDA0}" type="slidenum">
              <a:rPr lang="es-CO" smtClean="0"/>
              <a:t>‹Nº›</a:t>
            </a:fld>
            <a:endParaRPr lang="es-CO"/>
          </a:p>
        </p:txBody>
      </p:sp>
      <p:pic>
        <p:nvPicPr>
          <p:cNvPr id="8" name="Picture 2" descr="https://www.uis.edu.co/webUIS/imagenes/logoInstitucional/logoInstitucional_67Acreditacion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7693" y="0"/>
            <a:ext cx="2808287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05645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6F38-6075-4EE9-9791-555692CB138F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3CB5-40BA-41EA-A7CD-1D1188A6CDA0}" type="slidenum">
              <a:rPr lang="es-CO" smtClean="0"/>
              <a:t>‹Nº›</a:t>
            </a:fld>
            <a:endParaRPr lang="es-CO"/>
          </a:p>
        </p:txBody>
      </p:sp>
      <p:pic>
        <p:nvPicPr>
          <p:cNvPr id="8" name="Picture 2" descr="https://www.uis.edu.co/webUIS/imagenes/logoInstitucional/logoInstitucional_67Acreditacion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5713" y="0"/>
            <a:ext cx="2808287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72348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6F38-6075-4EE9-9791-555692CB138F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3CB5-40BA-41EA-A7CD-1D1188A6CDA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167878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6F38-6075-4EE9-9791-555692CB138F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3CB5-40BA-41EA-A7CD-1D1188A6CDA0}" type="slidenum">
              <a:rPr lang="es-CO" smtClean="0"/>
              <a:t>‹Nº›</a:t>
            </a:fld>
            <a:endParaRPr lang="es-CO"/>
          </a:p>
        </p:txBody>
      </p:sp>
      <p:pic>
        <p:nvPicPr>
          <p:cNvPr id="7" name="Picture 2" descr="https://www.uis.edu.co/webUIS/imagenes/logoInstitucional/logoInstitucional_67Acreditacion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5713" y="0"/>
            <a:ext cx="2808287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5654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6F38-6075-4EE9-9791-555692CB138F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3CB5-40BA-41EA-A7CD-1D1188A6CDA0}" type="slidenum">
              <a:rPr lang="es-CO" smtClean="0"/>
              <a:t>‹Nº›</a:t>
            </a:fld>
            <a:endParaRPr lang="es-CO"/>
          </a:p>
        </p:txBody>
      </p:sp>
      <p:pic>
        <p:nvPicPr>
          <p:cNvPr id="6" name="Picture 2" descr="https://www.uis.edu.co/webUIS/imagenes/logoInstitucional/logoInstitucional_67Acreditacion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2482" y="0"/>
            <a:ext cx="2808287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12498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0A58D-3876-4AA1-B3A5-8AC7E35D5638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EEBC3-A04E-4FD2-99D6-44B404641C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13670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0A58D-3876-4AA1-B3A5-8AC7E35D5638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EEBC3-A04E-4FD2-99D6-44B404641C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8603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0A58D-3876-4AA1-B3A5-8AC7E35D5638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EEBC3-A04E-4FD2-99D6-44B404641C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2857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0A58D-3876-4AA1-B3A5-8AC7E35D5638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EEBC3-A04E-4FD2-99D6-44B404641C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81764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0A58D-3876-4AA1-B3A5-8AC7E35D5638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EEBC3-A04E-4FD2-99D6-44B404641C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74921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0A58D-3876-4AA1-B3A5-8AC7E35D5638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EEBC3-A04E-4FD2-99D6-44B404641C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8387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0A58D-3876-4AA1-B3A5-8AC7E35D5638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EEBC3-A04E-4FD2-99D6-44B404641C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61806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O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0A58D-3876-4AA1-B3A5-8AC7E35D5638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C3CB5-4E57-4131-814A-FE131A9D5C25}" type="slidenum">
              <a:rPr lang="es-CO" smtClean="0"/>
              <a:t>‹Nº›</a:t>
            </a:fld>
            <a:endParaRPr lang="es-CO" dirty="0"/>
          </a:p>
        </p:txBody>
      </p:sp>
      <p:pic>
        <p:nvPicPr>
          <p:cNvPr id="7" name="Picture 2" descr="https://www.uis.edu.co/webUIS/imagenes/logoInstitucional/logoInstitucional_67Acreditacion.jp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1574" y="-6016"/>
            <a:ext cx="2808287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1613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B26F38-6075-4EE9-9791-555692CB138F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23CB5-40BA-41EA-A7CD-1D1188A6CDA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37876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586607"/>
          </a:xfrm>
        </p:spPr>
        <p:txBody>
          <a:bodyPr>
            <a:noAutofit/>
          </a:bodyPr>
          <a:lstStyle/>
          <a:p>
            <a:r>
              <a:rPr lang="es-CO" sz="3200" b="1" dirty="0" smtClean="0">
                <a:solidFill>
                  <a:srgbClr val="00B050"/>
                </a:solidFill>
              </a:rPr>
              <a:t>MARCO LEGAL PARA LA PRESTACIÓN DEL SERVICIO DE DISTRIBUCIÓN DE </a:t>
            </a:r>
            <a:r>
              <a:rPr lang="es-CO" sz="3200" b="1" smtClean="0">
                <a:solidFill>
                  <a:srgbClr val="00B050"/>
                </a:solidFill>
              </a:rPr>
              <a:t>ENERGÍA ELÉCTRICA (1)</a:t>
            </a:r>
            <a:endParaRPr lang="es-CO" sz="3200" b="1" dirty="0">
              <a:solidFill>
                <a:srgbClr val="00B050"/>
              </a:solidFill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4509120"/>
            <a:ext cx="6296744" cy="1129680"/>
          </a:xfrm>
        </p:spPr>
        <p:txBody>
          <a:bodyPr/>
          <a:lstStyle/>
          <a:p>
            <a:r>
              <a:rPr lang="es-CO" dirty="0" smtClean="0">
                <a:solidFill>
                  <a:schemeClr val="tx1"/>
                </a:solidFill>
              </a:rPr>
              <a:t>Ley 142 de 1994</a:t>
            </a:r>
          </a:p>
        </p:txBody>
      </p:sp>
    </p:spTree>
    <p:extLst>
      <p:ext uri="{BB962C8B-B14F-4D97-AF65-F5344CB8AC3E}">
        <p14:creationId xmlns:p14="http://schemas.microsoft.com/office/powerpoint/2010/main" val="4181756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87008" cy="1143000"/>
          </a:xfrm>
        </p:spPr>
        <p:txBody>
          <a:bodyPr>
            <a:normAutofit fontScale="90000"/>
          </a:bodyPr>
          <a:lstStyle/>
          <a:p>
            <a:r>
              <a:rPr lang="es-CO" sz="3600" b="1" dirty="0" smtClean="0">
                <a:solidFill>
                  <a:srgbClr val="00B050"/>
                </a:solidFill>
              </a:rPr>
              <a:t>DERECHO AL SERVICIO PUBLICO DOMICILIARIO(Art. 134)</a:t>
            </a:r>
            <a:endParaRPr lang="es-CO" sz="3600" b="1" dirty="0">
              <a:solidFill>
                <a:srgbClr val="00B05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sz="2800" dirty="0" smtClean="0"/>
              <a:t>Cualquier </a:t>
            </a:r>
            <a:r>
              <a:rPr lang="es-ES" sz="2800" dirty="0"/>
              <a:t>persona capaz de contratar que habite o utilice de modo permanente un inmueble, a cualquier título, tendrá derecho a recibir los servicios públicos domiciliarios al hacerse parte de un contrato de servicios públicos.</a:t>
            </a:r>
            <a:r>
              <a:rPr lang="es-ES" sz="2800" b="1" dirty="0"/>
              <a:t> </a:t>
            </a:r>
            <a:endParaRPr lang="es-ES" sz="2800" b="1" dirty="0" smtClean="0"/>
          </a:p>
          <a:p>
            <a:r>
              <a:rPr lang="es-ES" sz="2800" dirty="0" smtClean="0"/>
              <a:t>Concepto </a:t>
            </a:r>
            <a:r>
              <a:rPr lang="es-ES" sz="2800" dirty="0"/>
              <a:t>de falla en la prestación del servicio. La prestación continua de un servicio de buena calidad, es la obligación principal de la empresa en el contrato de servicios </a:t>
            </a:r>
            <a:r>
              <a:rPr lang="es-ES" sz="2800" dirty="0" smtClean="0"/>
              <a:t>públicos  (Art. 136)</a:t>
            </a:r>
          </a:p>
          <a:p>
            <a:r>
              <a:rPr lang="es-ES" sz="2800" dirty="0"/>
              <a:t>Artículo 137. Reparaciones por falla en la prestación del servicio. La falla del servicio da derecho al suscriptor o usuario, desde el momento en el que se presente, a </a:t>
            </a:r>
            <a:r>
              <a:rPr lang="es-ES" sz="2800" dirty="0" smtClean="0"/>
              <a:t>que no se cobre e servicio y a que se indemnice el usuario por perjuicios</a:t>
            </a:r>
            <a:endParaRPr lang="es-CO" sz="2800" dirty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4477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6131024" cy="1143000"/>
          </a:xfrm>
        </p:spPr>
        <p:txBody>
          <a:bodyPr>
            <a:noAutofit/>
          </a:bodyPr>
          <a:lstStyle/>
          <a:p>
            <a:r>
              <a:rPr lang="es-CO" sz="3600" b="1" dirty="0" smtClean="0">
                <a:solidFill>
                  <a:srgbClr val="00B050"/>
                </a:solidFill>
              </a:rPr>
              <a:t>MANTENIMIENTOS </a:t>
            </a:r>
            <a:br>
              <a:rPr lang="es-CO" sz="3600" b="1" dirty="0" smtClean="0">
                <a:solidFill>
                  <a:srgbClr val="00B050"/>
                </a:solidFill>
              </a:rPr>
            </a:br>
            <a:r>
              <a:rPr lang="es-CO" sz="3600" b="1" dirty="0" smtClean="0">
                <a:solidFill>
                  <a:srgbClr val="00B050"/>
                </a:solidFill>
              </a:rPr>
              <a:t>PROGRAMADOS</a:t>
            </a:r>
            <a:endParaRPr lang="es-CO" sz="3600" b="1" dirty="0">
              <a:solidFill>
                <a:srgbClr val="00B05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/>
              <a:t>Artículo 139. Suspensión en interés del servicio. No es falla en la prestación del servicio la suspensión que haga la empresa para:</a:t>
            </a:r>
            <a:endParaRPr lang="es-CO" dirty="0"/>
          </a:p>
          <a:p>
            <a:pPr lvl="1"/>
            <a:r>
              <a:rPr lang="es-ES" dirty="0"/>
              <a:t>139.1. Hacer reparaciones técnicas, mantenimientos periódicos y racionamientos por fuerza mayor, siempre que de ello se dé aviso amplio y oportuno a los suscriptores o usuarios.</a:t>
            </a:r>
            <a:endParaRPr lang="es-CO" dirty="0"/>
          </a:p>
          <a:p>
            <a:pPr lvl="1"/>
            <a:r>
              <a:rPr lang="es-ES" dirty="0"/>
              <a:t>139.2. Evitar perjuicios que se deriven de la inestabilidad del inmueble o del terreno, siempre que se haya empleado toda la diligencia posible, dentro de las circunstancias, para que el suscriptor o usuario pueda hacer valer sus derechos.</a:t>
            </a:r>
            <a:endParaRPr lang="es-CO" dirty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3427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19056" cy="1143000"/>
          </a:xfrm>
        </p:spPr>
        <p:txBody>
          <a:bodyPr>
            <a:normAutofit/>
          </a:bodyPr>
          <a:lstStyle/>
          <a:p>
            <a:r>
              <a:rPr lang="es-CO" sz="4000" b="1" dirty="0" smtClean="0">
                <a:solidFill>
                  <a:srgbClr val="00B050"/>
                </a:solidFill>
              </a:rPr>
              <a:t>CORTE DEL SERVICIO</a:t>
            </a:r>
            <a:endParaRPr lang="es-CO" sz="4000" b="1" dirty="0">
              <a:solidFill>
                <a:srgbClr val="00B05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Artículo 141. Incumplimiento, terminación y corte del servicio. El incumplimiento del contrato por un periodo de varios meses, o en forma repetida, o en materias que afecten gravemente a la empresa o a terceros, permite a la empresa tener por resuelto el contrato y proceder al corte del servicio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1630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0" y="0"/>
            <a:ext cx="7211144" cy="1143000"/>
          </a:xfrm>
        </p:spPr>
        <p:txBody>
          <a:bodyPr>
            <a:normAutofit/>
          </a:bodyPr>
          <a:lstStyle/>
          <a:p>
            <a:r>
              <a:rPr lang="es-CO" sz="3200" b="1" dirty="0" smtClean="0">
                <a:solidFill>
                  <a:srgbClr val="00B050"/>
                </a:solidFill>
              </a:rPr>
              <a:t/>
            </a:r>
            <a:br>
              <a:rPr lang="es-CO" sz="3200" b="1" dirty="0" smtClean="0">
                <a:solidFill>
                  <a:srgbClr val="00B050"/>
                </a:solidFill>
              </a:rPr>
            </a:br>
            <a:r>
              <a:rPr lang="es-CO" sz="3200" b="1" dirty="0" smtClean="0">
                <a:solidFill>
                  <a:srgbClr val="00B050"/>
                </a:solidFill>
              </a:rPr>
              <a:t>PRINCIPIOS GENERALES</a:t>
            </a:r>
            <a:endParaRPr lang="es-CO" sz="3200" b="1" dirty="0">
              <a:solidFill>
                <a:srgbClr val="00B050"/>
              </a:solidFill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lnSpcReduction="10000"/>
          </a:bodyPr>
          <a:lstStyle/>
          <a:p>
            <a:r>
              <a:rPr lang="es-CO" sz="2800" dirty="0" smtClean="0"/>
              <a:t>Intervención del Estado (Art. 2)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s-ES" sz="2000" dirty="0" smtClean="0"/>
              <a:t>Garantizar </a:t>
            </a:r>
            <a:r>
              <a:rPr lang="es-ES" sz="2000" dirty="0"/>
              <a:t>la </a:t>
            </a:r>
            <a:r>
              <a:rPr lang="es-ES" sz="2000" dirty="0" smtClean="0"/>
              <a:t>calidad</a:t>
            </a:r>
            <a:endParaRPr lang="es-CO" sz="20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s-ES" sz="2000" dirty="0" smtClean="0"/>
              <a:t>Ampliación </a:t>
            </a:r>
            <a:r>
              <a:rPr lang="es-ES" sz="2000" dirty="0"/>
              <a:t>permanente de la </a:t>
            </a:r>
            <a:r>
              <a:rPr lang="es-ES" sz="2000" dirty="0" smtClean="0"/>
              <a:t>cobertura</a:t>
            </a:r>
            <a:endParaRPr lang="es-CO" sz="20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s-ES" sz="2000" dirty="0" smtClean="0"/>
              <a:t>Atención </a:t>
            </a:r>
            <a:r>
              <a:rPr lang="es-ES" sz="2000" dirty="0"/>
              <a:t>prioritaria de las necesidades básicas </a:t>
            </a:r>
            <a:r>
              <a:rPr lang="es-ES" sz="2000" dirty="0" smtClean="0"/>
              <a:t>insatisfechas.</a:t>
            </a:r>
            <a:endParaRPr lang="es-CO" sz="20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s-ES" sz="2000" dirty="0" smtClean="0"/>
              <a:t>Prestación continua, ininterrumpida y eficiente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ES" sz="2600" dirty="0" smtClean="0"/>
              <a:t>Funciones de los  Municipios, </a:t>
            </a:r>
            <a:r>
              <a:rPr lang="es-ES" sz="2600" dirty="0" err="1" smtClean="0"/>
              <a:t>Deptos</a:t>
            </a:r>
            <a:r>
              <a:rPr lang="es-ES" sz="2600" dirty="0" smtClean="0"/>
              <a:t>, Nación (Art. 5 al 8)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ES" sz="2400" dirty="0" smtClean="0"/>
              <a:t>Derechos de los usuarios (Art 9)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s-ES" sz="2000" dirty="0" smtClean="0"/>
              <a:t>Medición real de </a:t>
            </a:r>
            <a:r>
              <a:rPr lang="es-ES" sz="2000" dirty="0"/>
              <a:t>sus consumos </a:t>
            </a:r>
            <a:endParaRPr lang="es-ES" sz="20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s-ES" sz="2000" dirty="0"/>
              <a:t>La libre elección del prestador del servicio </a:t>
            </a:r>
            <a:endParaRPr lang="es-ES" sz="20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s-ES" sz="2000" dirty="0" smtClean="0"/>
              <a:t>Calidad del servicio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s-ES" sz="2000" dirty="0" smtClean="0"/>
              <a:t>Información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ES" sz="2400" dirty="0" smtClean="0"/>
              <a:t>Libertad de empresa</a:t>
            </a:r>
            <a:endParaRPr lang="es-CO" sz="2400" dirty="0"/>
          </a:p>
          <a:p>
            <a:pPr marL="457200" lvl="1" indent="0">
              <a:buNone/>
            </a:pPr>
            <a:endParaRPr lang="es-CO" sz="2400" dirty="0"/>
          </a:p>
        </p:txBody>
      </p:sp>
    </p:spTree>
    <p:extLst>
      <p:ext uri="{BB962C8B-B14F-4D97-AF65-F5344CB8AC3E}">
        <p14:creationId xmlns:p14="http://schemas.microsoft.com/office/powerpoint/2010/main" val="284454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275" y="25121"/>
            <a:ext cx="6074893" cy="1143000"/>
          </a:xfrm>
        </p:spPr>
        <p:txBody>
          <a:bodyPr>
            <a:normAutofit fontScale="90000"/>
          </a:bodyPr>
          <a:lstStyle/>
          <a:p>
            <a:r>
              <a:rPr lang="es-CO" sz="3600" b="1" dirty="0" smtClean="0">
                <a:solidFill>
                  <a:srgbClr val="00B050"/>
                </a:solidFill>
              </a:rPr>
              <a:t> </a:t>
            </a:r>
            <a:br>
              <a:rPr lang="es-CO" sz="3600" b="1" dirty="0" smtClean="0">
                <a:solidFill>
                  <a:srgbClr val="00B050"/>
                </a:solidFill>
              </a:rPr>
            </a:br>
            <a:r>
              <a:rPr lang="es-CO" sz="3600" b="1" dirty="0" smtClean="0">
                <a:solidFill>
                  <a:srgbClr val="00B050"/>
                </a:solidFill>
              </a:rPr>
              <a:t>EMPRESAS PRESTADORES DEL SERVICIO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/>
          </a:bodyPr>
          <a:lstStyle/>
          <a:p>
            <a:r>
              <a:rPr lang="es-CO" sz="2800" dirty="0" smtClean="0"/>
              <a:t>Son sociedades por acciones o empresas industriales y comerciales del Estado (Art. 17)</a:t>
            </a:r>
          </a:p>
          <a:p>
            <a:r>
              <a:rPr lang="es-ES" sz="2800" dirty="0"/>
              <a:t>Las comisiones de regulación podrán obligar a una empresa de servicios públicos a tener un objeto exclusivo cuando establezcan que la multiplicidad del objeto limita la competencia y no produce economías de escala o de aglomeración en beneficio del </a:t>
            </a:r>
            <a:r>
              <a:rPr lang="es-ES" sz="2800" dirty="0" smtClean="0"/>
              <a:t>usuario (Art 18)</a:t>
            </a:r>
            <a:endParaRPr lang="es-CO" sz="2800" dirty="0" smtClean="0"/>
          </a:p>
          <a:p>
            <a:r>
              <a:rPr lang="es-CO" sz="2800" dirty="0" smtClean="0"/>
              <a:t>No requieren permisos para operar, salvo los de las autoridades competentes (Art. 22).</a:t>
            </a:r>
          </a:p>
          <a:p>
            <a:r>
              <a:rPr lang="es-CO" sz="2800" dirty="0" smtClean="0"/>
              <a:t>Productor Marginal (Art. 14)</a:t>
            </a:r>
          </a:p>
          <a:p>
            <a:r>
              <a:rPr lang="es-CO" sz="2800" dirty="0" smtClean="0"/>
              <a:t>Amparo policivo  (Art. 29)</a:t>
            </a:r>
            <a:endParaRPr lang="es-CO" sz="2800" dirty="0"/>
          </a:p>
        </p:txBody>
      </p:sp>
    </p:spTree>
    <p:extLst>
      <p:ext uri="{BB962C8B-B14F-4D97-AF65-F5344CB8AC3E}">
        <p14:creationId xmlns:p14="http://schemas.microsoft.com/office/powerpoint/2010/main" val="725521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07088" cy="1143000"/>
          </a:xfrm>
        </p:spPr>
        <p:txBody>
          <a:bodyPr/>
          <a:lstStyle/>
          <a:p>
            <a:r>
              <a:rPr lang="es-CO" b="1" dirty="0" smtClean="0">
                <a:solidFill>
                  <a:srgbClr val="00B050"/>
                </a:solidFill>
              </a:rPr>
              <a:t>OTRAS DISPOSICIONES</a:t>
            </a:r>
            <a:endParaRPr lang="es-CO" b="1" dirty="0">
              <a:solidFill>
                <a:srgbClr val="00B05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es-CO" sz="2800" dirty="0" err="1" smtClean="0"/>
              <a:t>Interconectabilidad</a:t>
            </a:r>
            <a:r>
              <a:rPr lang="es-CO" sz="2800" dirty="0" smtClean="0"/>
              <a:t> de redes (Art.28)</a:t>
            </a:r>
          </a:p>
          <a:p>
            <a:r>
              <a:rPr lang="es-CO" sz="2800" dirty="0" smtClean="0"/>
              <a:t>Régimen de derechos privado (Art. 32)</a:t>
            </a:r>
          </a:p>
          <a:p>
            <a:r>
              <a:rPr lang="es-ES" sz="2800" dirty="0" smtClean="0"/>
              <a:t>Prohibición </a:t>
            </a:r>
            <a:r>
              <a:rPr lang="es-ES" sz="2800" dirty="0"/>
              <a:t>de prácticas discriminatorias, abusivas o </a:t>
            </a:r>
            <a:r>
              <a:rPr lang="es-ES" sz="2800" dirty="0" smtClean="0"/>
              <a:t>restrictivas (Art. 34)</a:t>
            </a:r>
          </a:p>
          <a:p>
            <a:r>
              <a:rPr lang="es-ES" sz="2800" dirty="0" smtClean="0"/>
              <a:t>Deber </a:t>
            </a:r>
            <a:r>
              <a:rPr lang="es-ES" sz="2800" dirty="0"/>
              <a:t>de buscar entre el público las mejores condiciones </a:t>
            </a:r>
            <a:r>
              <a:rPr lang="es-ES" sz="2800" dirty="0" smtClean="0"/>
              <a:t>objetivas (Art. 35)</a:t>
            </a:r>
          </a:p>
          <a:p>
            <a:r>
              <a:rPr lang="es-CO" sz="2800" dirty="0"/>
              <a:t>Concepto de control de gestión y </a:t>
            </a:r>
            <a:r>
              <a:rPr lang="es-CO" sz="2800" dirty="0" smtClean="0"/>
              <a:t>resultados (Art.52)</a:t>
            </a:r>
          </a:p>
          <a:p>
            <a:r>
              <a:rPr lang="es-CO" sz="2800" dirty="0"/>
              <a:t>Imposición de servidumbres (Art. 57)</a:t>
            </a:r>
          </a:p>
          <a:p>
            <a:endParaRPr lang="es-CO" sz="2800" dirty="0"/>
          </a:p>
        </p:txBody>
      </p:sp>
    </p:spTree>
    <p:extLst>
      <p:ext uri="{BB962C8B-B14F-4D97-AF65-F5344CB8AC3E}">
        <p14:creationId xmlns:p14="http://schemas.microsoft.com/office/powerpoint/2010/main" val="89438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15000" cy="1143000"/>
          </a:xfrm>
        </p:spPr>
        <p:txBody>
          <a:bodyPr>
            <a:normAutofit/>
          </a:bodyPr>
          <a:lstStyle/>
          <a:p>
            <a:r>
              <a:rPr lang="es-CO" sz="4000" b="1" dirty="0" smtClean="0">
                <a:solidFill>
                  <a:srgbClr val="00B050"/>
                </a:solidFill>
              </a:rPr>
              <a:t>TOMA DE POSESIÓN</a:t>
            </a:r>
            <a:endParaRPr lang="es-CO" sz="4000" b="1" dirty="0">
              <a:solidFill>
                <a:srgbClr val="00B05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es-CO" dirty="0" smtClean="0"/>
              <a:t>Medidas preventivas, </a:t>
            </a:r>
          </a:p>
          <a:p>
            <a:pPr lvl="1"/>
            <a:r>
              <a:rPr lang="es-CO" dirty="0" smtClean="0"/>
              <a:t>Separación de administradores (Art. 59)</a:t>
            </a:r>
          </a:p>
          <a:p>
            <a:pPr lvl="1"/>
            <a:r>
              <a:rPr lang="es-CO" dirty="0" smtClean="0"/>
              <a:t>Toma de posesión (Art 60)</a:t>
            </a:r>
          </a:p>
          <a:p>
            <a:r>
              <a:rPr lang="es-CO" dirty="0" smtClean="0"/>
              <a:t>Consecuencia</a:t>
            </a:r>
          </a:p>
          <a:p>
            <a:pPr lvl="1"/>
            <a:r>
              <a:rPr lang="es-CO" dirty="0" smtClean="0"/>
              <a:t>Administración</a:t>
            </a:r>
          </a:p>
          <a:p>
            <a:pPr lvl="1"/>
            <a:r>
              <a:rPr lang="es-CO" dirty="0" smtClean="0"/>
              <a:t>Liquidación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8556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15000" cy="1143000"/>
          </a:xfrm>
        </p:spPr>
        <p:txBody>
          <a:bodyPr>
            <a:noAutofit/>
          </a:bodyPr>
          <a:lstStyle/>
          <a:p>
            <a:r>
              <a:rPr lang="es-CO" sz="3200" b="1" dirty="0" smtClean="0">
                <a:solidFill>
                  <a:srgbClr val="00B050"/>
                </a:solidFill>
              </a:rPr>
              <a:t>FUNCIONES DE LOS </a:t>
            </a:r>
            <a:br>
              <a:rPr lang="es-CO" sz="3200" b="1" dirty="0" smtClean="0">
                <a:solidFill>
                  <a:srgbClr val="00B050"/>
                </a:solidFill>
              </a:rPr>
            </a:br>
            <a:r>
              <a:rPr lang="es-CO" sz="3200" b="1" dirty="0" smtClean="0">
                <a:solidFill>
                  <a:srgbClr val="00B050"/>
                </a:solidFill>
              </a:rPr>
              <a:t>MINISTERIOS (Art. 67)</a:t>
            </a:r>
            <a:endParaRPr lang="es-CO" sz="3200" b="1" dirty="0">
              <a:solidFill>
                <a:srgbClr val="00B05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s-CO" dirty="0" smtClean="0"/>
          </a:p>
          <a:p>
            <a:pPr lvl="1"/>
            <a:r>
              <a:rPr lang="es-CO" dirty="0" smtClean="0"/>
              <a:t>Reglamentación técnica</a:t>
            </a:r>
          </a:p>
          <a:p>
            <a:pPr lvl="1"/>
            <a:r>
              <a:rPr lang="es-CO" dirty="0" smtClean="0"/>
              <a:t>Planeas de expansión</a:t>
            </a:r>
          </a:p>
          <a:p>
            <a:pPr lvl="1"/>
            <a:r>
              <a:rPr lang="es-CO" dirty="0" smtClean="0"/>
              <a:t>Administración de racionamientos</a:t>
            </a:r>
          </a:p>
          <a:p>
            <a:pPr lvl="1"/>
            <a:r>
              <a:rPr lang="es-CO" dirty="0" smtClean="0"/>
              <a:t>Identificar fuentes de financiación</a:t>
            </a:r>
          </a:p>
          <a:p>
            <a:pPr lvl="1"/>
            <a:r>
              <a:rPr lang="es-CO" dirty="0" smtClean="0"/>
              <a:t>Administrar subsidios</a:t>
            </a:r>
          </a:p>
          <a:p>
            <a:pPr lvl="1"/>
            <a:r>
              <a:rPr lang="es-CO" dirty="0" smtClean="0"/>
              <a:t>Relaciones internacionales</a:t>
            </a:r>
          </a:p>
          <a:p>
            <a:pPr lvl="1"/>
            <a:r>
              <a:rPr lang="es-CO" dirty="0" smtClean="0"/>
              <a:t>Desarrollar Sistemas de Información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9006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07088" cy="1143000"/>
          </a:xfrm>
        </p:spPr>
        <p:txBody>
          <a:bodyPr>
            <a:normAutofit fontScale="90000"/>
          </a:bodyPr>
          <a:lstStyle/>
          <a:p>
            <a:r>
              <a:rPr lang="es-CO" sz="3600" b="1" dirty="0" smtClean="0">
                <a:solidFill>
                  <a:srgbClr val="00B050"/>
                </a:solidFill>
              </a:rPr>
              <a:t>FUNCIONES DE LAS COMISIONES DE REGULACIÓN (Art. 68)</a:t>
            </a:r>
            <a:endParaRPr lang="es-CO" b="1" dirty="0">
              <a:solidFill>
                <a:srgbClr val="00B05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O" dirty="0" smtClean="0"/>
              <a:t>Definir criterios de eficiencia e indicadores de desempeño</a:t>
            </a:r>
          </a:p>
          <a:p>
            <a:r>
              <a:rPr lang="es-CO" dirty="0" smtClean="0"/>
              <a:t>Definir fórmulas tarifarias</a:t>
            </a:r>
          </a:p>
          <a:p>
            <a:r>
              <a:rPr lang="es-CO" dirty="0" smtClean="0"/>
              <a:t>Fijar normas de calidad</a:t>
            </a:r>
          </a:p>
          <a:p>
            <a:r>
              <a:rPr lang="es-CO" dirty="0" smtClean="0"/>
              <a:t>Resolver conflictos entre agentes</a:t>
            </a:r>
          </a:p>
          <a:p>
            <a:r>
              <a:rPr lang="es-CO" dirty="0" smtClean="0"/>
              <a:t>Ordenar fusiones, escisiones de empresas</a:t>
            </a:r>
          </a:p>
          <a:p>
            <a:r>
              <a:rPr lang="es-CO" dirty="0" smtClean="0"/>
              <a:t>Solicitar investigaciones a la SSPD</a:t>
            </a:r>
          </a:p>
          <a:p>
            <a:r>
              <a:rPr lang="es-CO" dirty="0" smtClean="0"/>
              <a:t>Definir tarifas</a:t>
            </a:r>
          </a:p>
          <a:p>
            <a:r>
              <a:rPr lang="es-CO" dirty="0" smtClean="0"/>
              <a:t>Definir criterios para evitar concentración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3621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03032" cy="1143000"/>
          </a:xfrm>
        </p:spPr>
        <p:txBody>
          <a:bodyPr>
            <a:normAutofit fontScale="90000"/>
          </a:bodyPr>
          <a:lstStyle/>
          <a:p>
            <a:r>
              <a:rPr lang="es-CO" sz="4000" b="1" dirty="0" smtClean="0">
                <a:solidFill>
                  <a:srgbClr val="00B050"/>
                </a:solidFill>
              </a:rPr>
              <a:t>CRITERIOS PARA </a:t>
            </a:r>
            <a:br>
              <a:rPr lang="es-CO" sz="4000" b="1" dirty="0" smtClean="0">
                <a:solidFill>
                  <a:srgbClr val="00B050"/>
                </a:solidFill>
              </a:rPr>
            </a:br>
            <a:r>
              <a:rPr lang="es-CO" sz="4000" b="1" dirty="0" smtClean="0">
                <a:solidFill>
                  <a:srgbClr val="00B050"/>
                </a:solidFill>
              </a:rPr>
              <a:t>REGIMEN TARIFARIO (Art. 87)</a:t>
            </a:r>
            <a:endParaRPr lang="es-CO" b="1" dirty="0">
              <a:solidFill>
                <a:srgbClr val="00B05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s-CO" dirty="0" smtClean="0"/>
              <a:t>Eficiencia económica</a:t>
            </a:r>
          </a:p>
          <a:p>
            <a:pPr lvl="1"/>
            <a:r>
              <a:rPr lang="es-CO" dirty="0" smtClean="0"/>
              <a:t>Suficiencia Financiera</a:t>
            </a:r>
          </a:p>
          <a:p>
            <a:pPr lvl="1"/>
            <a:r>
              <a:rPr lang="es-CO" dirty="0" smtClean="0"/>
              <a:t>Neutralidad</a:t>
            </a:r>
          </a:p>
          <a:p>
            <a:pPr lvl="1"/>
            <a:r>
              <a:rPr lang="es-CO" dirty="0" smtClean="0"/>
              <a:t>Solidaridad y redistribución de ingreso</a:t>
            </a:r>
          </a:p>
          <a:p>
            <a:pPr lvl="1"/>
            <a:r>
              <a:rPr lang="es-CO" dirty="0" smtClean="0"/>
              <a:t>Simplicidad</a:t>
            </a:r>
          </a:p>
          <a:p>
            <a:pPr lvl="1"/>
            <a:r>
              <a:rPr lang="es-CO" dirty="0" smtClean="0"/>
              <a:t>Transparencia</a:t>
            </a:r>
          </a:p>
          <a:p>
            <a:pPr lvl="1"/>
            <a:r>
              <a:rPr lang="es-CO" dirty="0" smtClean="0"/>
              <a:t>Integralidad de la tarifa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8888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96" y="0"/>
            <a:ext cx="4186808" cy="1143000"/>
          </a:xfrm>
        </p:spPr>
        <p:txBody>
          <a:bodyPr>
            <a:noAutofit/>
          </a:bodyPr>
          <a:lstStyle/>
          <a:p>
            <a:r>
              <a:rPr lang="es-CO" sz="3200" b="1" dirty="0" smtClean="0">
                <a:solidFill>
                  <a:srgbClr val="00B050"/>
                </a:solidFill>
              </a:rPr>
              <a:t>OTRAS</a:t>
            </a:r>
            <a:endParaRPr lang="es-CO" sz="3200" b="1" dirty="0">
              <a:solidFill>
                <a:srgbClr val="00B05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r>
              <a:rPr lang="es-ES" dirty="0" smtClean="0"/>
              <a:t>Prácticas </a:t>
            </a:r>
            <a:r>
              <a:rPr lang="es-ES" dirty="0"/>
              <a:t>tarifarias restrictivas de la </a:t>
            </a:r>
            <a:r>
              <a:rPr lang="es-ES" dirty="0" smtClean="0"/>
              <a:t>competencia (Tarifas </a:t>
            </a:r>
            <a:r>
              <a:rPr lang="es-ES" dirty="0"/>
              <a:t>inferiores a los costos </a:t>
            </a:r>
            <a:r>
              <a:rPr lang="es-ES" dirty="0" smtClean="0"/>
              <a:t>operacionales, Art. 98)</a:t>
            </a:r>
          </a:p>
          <a:p>
            <a:r>
              <a:rPr lang="es-ES" dirty="0" smtClean="0"/>
              <a:t>SUBSIDIOS (Art. 99)</a:t>
            </a:r>
          </a:p>
          <a:p>
            <a:pPr lvl="1"/>
            <a:r>
              <a:rPr lang="es-ES" dirty="0" smtClean="0"/>
              <a:t>Al consumo básico de subsistencia</a:t>
            </a:r>
          </a:p>
          <a:p>
            <a:pPr lvl="1"/>
            <a:r>
              <a:rPr lang="es-ES" dirty="0" smtClean="0"/>
              <a:t>Son explícitos</a:t>
            </a:r>
          </a:p>
          <a:p>
            <a:pPr lvl="1"/>
            <a:r>
              <a:rPr lang="es-ES" dirty="0" smtClean="0"/>
              <a:t>Los AOM deben ser cubiertos por el usuario</a:t>
            </a:r>
          </a:p>
          <a:p>
            <a:pPr lvl="1"/>
            <a:r>
              <a:rPr lang="es-ES" dirty="0" smtClean="0"/>
              <a:t>Aplicables a usuarios de estratos 1 y 2, y a juicio de la Comisión respectiva al estrato 3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97396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1016</TotalTime>
  <Words>705</Words>
  <Application>Microsoft Office PowerPoint</Application>
  <PresentationFormat>Presentación en pantalla (4:3)</PresentationFormat>
  <Paragraphs>78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12</vt:i4>
      </vt:variant>
    </vt:vector>
  </HeadingPairs>
  <TitlesOfParts>
    <vt:vector size="14" baseType="lpstr">
      <vt:lpstr>Tema de Office</vt:lpstr>
      <vt:lpstr>Diseño personalizado</vt:lpstr>
      <vt:lpstr>MARCO LEGAL PARA LA PRESTACIÓN DEL SERVICIO DE DISTRIBUCIÓN DE ENERGÍA ELÉCTRICA (1)</vt:lpstr>
      <vt:lpstr> PRINCIPIOS GENERALES</vt:lpstr>
      <vt:lpstr>  EMPRESAS PRESTADORES DEL SERVICIO</vt:lpstr>
      <vt:lpstr>OTRAS DISPOSICIONES</vt:lpstr>
      <vt:lpstr>TOMA DE POSESIÓN</vt:lpstr>
      <vt:lpstr>FUNCIONES DE LOS  MINISTERIOS (Art. 67)</vt:lpstr>
      <vt:lpstr>FUNCIONES DE LAS COMISIONES DE REGULACIÓN (Art. 68)</vt:lpstr>
      <vt:lpstr>CRITERIOS PARA  REGIMEN TARIFARIO (Art. 87)</vt:lpstr>
      <vt:lpstr>OTRAS</vt:lpstr>
      <vt:lpstr>DERECHO AL SERVICIO PUBLICO DOMICILIARIO(Art. 134)</vt:lpstr>
      <vt:lpstr>MANTENIMIENTOS  PROGRAMADOS</vt:lpstr>
      <vt:lpstr>CORTE DEL SERVICIO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Mercedes</dc:creator>
  <cp:lastModifiedBy>usuario</cp:lastModifiedBy>
  <cp:revision>14</cp:revision>
  <dcterms:created xsi:type="dcterms:W3CDTF">2015-05-07T00:22:54Z</dcterms:created>
  <dcterms:modified xsi:type="dcterms:W3CDTF">2015-10-13T14:57:47Z</dcterms:modified>
</cp:coreProperties>
</file>