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2" r:id="rId5"/>
    <p:sldId id="257" r:id="rId6"/>
    <p:sldId id="261" r:id="rId7"/>
    <p:sldId id="259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D671C-13F9-4FFE-B9DA-713CA3A9D38B}" type="datetimeFigureOut">
              <a:rPr lang="es-ES" smtClean="0"/>
              <a:t>23/10/2014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DB4C7E-1F00-4889-A7B1-94C1E8BED0A5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CO" dirty="0" smtClean="0"/>
              <a:t>ESTRUCTURAS  Y ENLACES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CO" dirty="0" smtClean="0"/>
              <a:t>CAPÍTULO 1. INTRODUCCIÓN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es-CO" b="1" dirty="0" smtClean="0">
                <a:solidFill>
                  <a:srgbClr val="FF0000"/>
                </a:solidFill>
              </a:rPr>
              <a:t>1.</a:t>
            </a:r>
            <a:r>
              <a:rPr lang="es-CO" b="1" dirty="0">
                <a:solidFill>
                  <a:srgbClr val="FF0000"/>
                </a:solidFill>
              </a:rPr>
              <a:t> </a:t>
            </a:r>
            <a:r>
              <a:rPr lang="es-CO" b="1" dirty="0" smtClean="0">
                <a:solidFill>
                  <a:srgbClr val="FF0000"/>
                </a:solidFill>
              </a:rPr>
              <a:t>Cuántica </a:t>
            </a:r>
            <a:r>
              <a:rPr lang="es-CO" b="1" dirty="0">
                <a:solidFill>
                  <a:srgbClr val="FF0000"/>
                </a:solidFill>
              </a:rPr>
              <a:t>y conciencia de la realidad</a:t>
            </a:r>
            <a:r>
              <a:rPr lang="es-CO" dirty="0" smtClean="0"/>
              <a:t/>
            </a:r>
            <a:br>
              <a:rPr lang="es-CO" dirty="0" smtClean="0"/>
            </a:br>
            <a:endParaRPr lang="es-CO" dirty="0"/>
          </a:p>
        </p:txBody>
      </p:sp>
      <p:sp>
        <p:nvSpPr>
          <p:cNvPr id="5" name="4 CuadroTexto"/>
          <p:cNvSpPr txBox="1"/>
          <p:nvPr/>
        </p:nvSpPr>
        <p:spPr>
          <a:xfrm>
            <a:off x="251520" y="5910371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 smtClean="0"/>
              <a:t>Implicaciones del célebre papel del observador en la definición de los modos de realidad física o hasta de la realidad objetiva misma </a:t>
            </a:r>
            <a:endParaRPr lang="es-CO" sz="2400" dirty="0"/>
          </a:p>
        </p:txBody>
      </p:sp>
      <p:sp>
        <p:nvSpPr>
          <p:cNvPr id="6" name="5 CuadroTexto"/>
          <p:cNvSpPr txBox="1"/>
          <p:nvPr/>
        </p:nvSpPr>
        <p:spPr>
          <a:xfrm>
            <a:off x="179512" y="1124744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i="1" dirty="0" smtClean="0">
                <a:effectLst/>
              </a:rPr>
              <a:t>“Cuando el dominio de la teoría física se amplió para abarcar los fenómenos microscópicos mediante la formulación de la mecánica cuántica, el concepto de conciencia saltó de nuevo a la palestra. No era posible formular las leyes de la mecánica cuántica de manera plenamente consistente sin ninguna referencia a la conciencia.”</a:t>
            </a:r>
            <a:r>
              <a:rPr lang="es-CO" i="1" dirty="0" smtClean="0">
                <a:effectLst/>
              </a:rPr>
              <a:t> Eugene </a:t>
            </a:r>
            <a:r>
              <a:rPr lang="es-CO" i="1" dirty="0" err="1" smtClean="0">
                <a:effectLst/>
              </a:rPr>
              <a:t>Wigner</a:t>
            </a:r>
            <a:r>
              <a:rPr lang="es-CO" i="1" dirty="0" smtClean="0">
                <a:effectLst/>
              </a:rPr>
              <a:t>, Nobel física, 1963*</a:t>
            </a:r>
            <a:endParaRPr lang="es-CO" dirty="0"/>
          </a:p>
        </p:txBody>
      </p:sp>
      <p:pic>
        <p:nvPicPr>
          <p:cNvPr id="7" name="Picture 2" descr="Imagen ilustrativa de la dualidad onda-partícula, en la que se puede ver cómo un mismo fenómeno puede tener dos percepciones distintas. Fuente: Wikimedia Commons.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20888"/>
            <a:ext cx="4068216" cy="3254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cmapspublic2.ihmc.us/rid=1M4J0KVRR-29YT1CB-1NTL/FISICA.cmap?rid=1M4J0KVRR-29YT1CB-1NTL&amp;partName=html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1268759"/>
            <a:ext cx="7727307" cy="4229515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467544" y="332656"/>
            <a:ext cx="74888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Surgimiento: Primera </a:t>
            </a:r>
            <a:r>
              <a:rPr lang="es-ES" dirty="0"/>
              <a:t>mitad del siglo XX en respuesta a los problemas que no podían ser resueltos por medio de la física </a:t>
            </a:r>
            <a:r>
              <a:rPr lang="es-ES" dirty="0" smtClean="0"/>
              <a:t>clásica</a:t>
            </a:r>
          </a:p>
          <a:p>
            <a:endParaRPr lang="es-ES" dirty="0" smtClean="0"/>
          </a:p>
          <a:p>
            <a:r>
              <a:rPr lang="es-ES" dirty="0"/>
              <a:t>	</a:t>
            </a:r>
            <a:endParaRPr lang="es-ES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cmapspublic.ihmc.us/rid=1199949683828_2054199707_41189/Fisica%20Moderna.cmap?rid=1199949683828_2054199707_41189&amp;partName=htmljpeg"/>
          <p:cNvPicPr>
            <a:picLocks noChangeAspect="1" noChangeArrowheads="1"/>
          </p:cNvPicPr>
          <p:nvPr/>
        </p:nvPicPr>
        <p:blipFill>
          <a:blip r:embed="rId2" cstate="print"/>
          <a:srcRect r="26052"/>
          <a:stretch>
            <a:fillRect/>
          </a:stretch>
        </p:blipFill>
        <p:spPr bwMode="auto">
          <a:xfrm>
            <a:off x="100850" y="836712"/>
            <a:ext cx="8944564" cy="48245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x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7983" y="3284984"/>
            <a:ext cx="4399533" cy="2880320"/>
          </a:xfrm>
          <a:prstGeom prst="rect">
            <a:avLst/>
          </a:prstGeom>
          <a:noFill/>
        </p:spPr>
      </p:pic>
      <p:sp>
        <p:nvSpPr>
          <p:cNvPr id="5" name="4 CuadroTexto"/>
          <p:cNvSpPr txBox="1"/>
          <p:nvPr/>
        </p:nvSpPr>
        <p:spPr>
          <a:xfrm>
            <a:off x="611560" y="4365104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1 millón </a:t>
            </a:r>
            <a:r>
              <a:rPr lang="es-E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de átomos </a:t>
            </a:r>
            <a:r>
              <a:rPr lang="es-ES" dirty="0"/>
              <a:t>situados en fila constituirían el grosor de un </a:t>
            </a:r>
            <a:r>
              <a:rPr lang="es-ES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cabello </a:t>
            </a:r>
            <a:r>
              <a:rPr lang="es-ES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humano</a:t>
            </a:r>
            <a:endParaRPr lang="es-ES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028" name="Picture 4" descr="Fisica Cuántica Para Principiant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116632"/>
            <a:ext cx="3619500" cy="2895601"/>
          </a:xfrm>
          <a:prstGeom prst="rect">
            <a:avLst/>
          </a:prstGeom>
          <a:noFill/>
        </p:spPr>
      </p:pic>
      <p:sp>
        <p:nvSpPr>
          <p:cNvPr id="7" name="6 CuadroTexto"/>
          <p:cNvSpPr txBox="1"/>
          <p:nvPr/>
        </p:nvSpPr>
        <p:spPr>
          <a:xfrm>
            <a:off x="4572000" y="764704"/>
            <a:ext cx="4572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000" b="1" dirty="0" smtClean="0">
                <a:solidFill>
                  <a:srgbClr val="FF0000"/>
                </a:solidFill>
              </a:rPr>
              <a:t>Átomo:  </a:t>
            </a:r>
            <a:r>
              <a:rPr lang="es-ES" sz="2000" dirty="0" smtClean="0"/>
              <a:t>una diez millonésima de milímetro</a:t>
            </a:r>
          </a:p>
          <a:p>
            <a:endParaRPr lang="es-ES" dirty="0"/>
          </a:p>
        </p:txBody>
      </p:sp>
      <p:sp>
        <p:nvSpPr>
          <p:cNvPr id="8" name="7 CuadroTexto"/>
          <p:cNvSpPr txBox="1"/>
          <p:nvPr/>
        </p:nvSpPr>
        <p:spPr>
          <a:xfrm>
            <a:off x="72008" y="6207695"/>
            <a:ext cx="84604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b="1" dirty="0" smtClean="0">
                <a:solidFill>
                  <a:srgbClr val="FF0000"/>
                </a:solidFill>
              </a:rPr>
              <a:t>Cuántica: </a:t>
            </a:r>
            <a:r>
              <a:rPr lang="es-ES" sz="2400" dirty="0"/>
              <a:t>F</a:t>
            </a:r>
            <a:r>
              <a:rPr lang="es-ES" sz="2400" dirty="0" smtClean="0"/>
              <a:t>ísica </a:t>
            </a:r>
            <a:r>
              <a:rPr lang="es-ES" sz="2400" dirty="0"/>
              <a:t>que estudia </a:t>
            </a:r>
            <a:r>
              <a:rPr lang="es-ES" sz="2400" dirty="0" smtClean="0"/>
              <a:t>la materia, dimensión =1.000 </a:t>
            </a:r>
            <a:r>
              <a:rPr lang="es-ES" sz="2400" dirty="0"/>
              <a:t>átomos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115616" y="548680"/>
            <a:ext cx="705678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>
                <a:solidFill>
                  <a:srgbClr val="FF0000"/>
                </a:solidFill>
              </a:rPr>
              <a:t>Los dos pilares de </a:t>
            </a:r>
            <a:r>
              <a:rPr lang="es-ES" b="1" dirty="0" smtClean="0">
                <a:solidFill>
                  <a:srgbClr val="FF0000"/>
                </a:solidFill>
              </a:rPr>
              <a:t>la teoría cuántica </a:t>
            </a:r>
            <a:r>
              <a:rPr lang="es-ES" b="1" dirty="0">
                <a:solidFill>
                  <a:srgbClr val="FF0000"/>
                </a:solidFill>
              </a:rPr>
              <a:t>son</a:t>
            </a:r>
            <a:r>
              <a:rPr lang="es-ES" dirty="0"/>
              <a:t>: </a:t>
            </a:r>
            <a:r>
              <a:rPr lang="es-ES" dirty="0" smtClean="0"/>
              <a:t/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>• Las partículas intercambian energía en múltiplos enteros de una cantidad mínima posible, denominado quantum (cuanto) de energía. </a:t>
            </a:r>
            <a:endParaRPr lang="es-ES" dirty="0" smtClean="0"/>
          </a:p>
          <a:p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>• La posición de las partículas viene definida por una función que describe la probabilidad de que dicha partícula se halle en tal posición en ese instante </a:t>
            </a:r>
          </a:p>
        </p:txBody>
      </p:sp>
      <p:pic>
        <p:nvPicPr>
          <p:cNvPr id="18434" name="Picture 2" descr="fisic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3212976"/>
            <a:ext cx="3394348" cy="3054913"/>
          </a:xfrm>
          <a:prstGeom prst="rect">
            <a:avLst/>
          </a:prstGeom>
          <a:noFill/>
        </p:spPr>
      </p:pic>
      <p:pic>
        <p:nvPicPr>
          <p:cNvPr id="18436" name="Picture 4" descr="átom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9992" y="3233609"/>
            <a:ext cx="3810000" cy="304800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gobiernodecanarias.org/educacion/3/usrn/lentiscal/2-CD-Fiisca-TIC/2-8Cuantica/Cuantica-TeoriaWeb/images/cuantica-1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"/>
            <a:ext cx="5080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</TotalTime>
  <Words>165</Words>
  <Application>Microsoft Office PowerPoint</Application>
  <PresentationFormat>Presentación en pantalla (4:3)</PresentationFormat>
  <Paragraphs>13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ESTRUCTURAS  Y ENLACES</vt:lpstr>
      <vt:lpstr>1. Cuántica y conciencia de la realidad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Universidad Industrial de Santander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UIS</dc:creator>
  <cp:lastModifiedBy>Angela Marcela</cp:lastModifiedBy>
  <cp:revision>18</cp:revision>
  <dcterms:created xsi:type="dcterms:W3CDTF">2014-05-13T15:33:05Z</dcterms:created>
  <dcterms:modified xsi:type="dcterms:W3CDTF">2014-10-24T00:41:58Z</dcterms:modified>
</cp:coreProperties>
</file>