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8" r:id="rId2"/>
    <p:sldId id="267" r:id="rId3"/>
    <p:sldId id="277" r:id="rId4"/>
    <p:sldId id="260" r:id="rId5"/>
    <p:sldId id="275" r:id="rId6"/>
    <p:sldId id="276" r:id="rId7"/>
    <p:sldId id="269" r:id="rId8"/>
    <p:sldId id="259" r:id="rId9"/>
    <p:sldId id="278" r:id="rId10"/>
    <p:sldId id="279" r:id="rId11"/>
    <p:sldId id="280" r:id="rId12"/>
    <p:sldId id="281" r:id="rId13"/>
    <p:sldId id="263"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EDED"/>
    <a:srgbClr val="3DA4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3" d="100"/>
          <a:sy n="53" d="100"/>
        </p:scale>
        <p:origin x="-1866" y="-4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2" name="1 Marcador de pie de página"/>
          <p:cNvSpPr>
            <a:spLocks noGrp="1"/>
          </p:cNvSpPr>
          <p:nvPr>
            <p:ph type="ftr" sz="quarter" idx="11"/>
          </p:nvPr>
        </p:nvSpPr>
        <p:spPr/>
        <p:txBody>
          <a:bodyPr/>
          <a:lstStyle/>
          <a:p>
            <a:endParaRPr lang="es-ES" dirty="0"/>
          </a:p>
        </p:txBody>
      </p:sp>
      <p:sp>
        <p:nvSpPr>
          <p:cNvPr id="15" name="14 Marcador de número de diapositiva"/>
          <p:cNvSpPr>
            <a:spLocks noGrp="1"/>
          </p:cNvSpPr>
          <p:nvPr>
            <p:ph type="sldNum" sz="quarter" idx="12"/>
          </p:nvPr>
        </p:nvSpPr>
        <p:spPr>
          <a:xfrm>
            <a:off x="8229600" y="6473952"/>
            <a:ext cx="758952" cy="246888"/>
          </a:xfrm>
        </p:spPr>
        <p:txBody>
          <a:bodyPr/>
          <a:lstStyle/>
          <a:p>
            <a:fld id="{33E1ED58-6FF1-4563-B217-BB001111C210}"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33E1ED58-6FF1-4563-B217-BB001111C210}"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33E1ED58-6FF1-4563-B217-BB001111C210}"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19" name="18 Marcador de pie de página"/>
          <p:cNvSpPr>
            <a:spLocks noGrp="1"/>
          </p:cNvSpPr>
          <p:nvPr>
            <p:ph type="ftr" sz="quarter" idx="11"/>
          </p:nvPr>
        </p:nvSpPr>
        <p:spPr>
          <a:xfrm>
            <a:off x="3581400" y="76200"/>
            <a:ext cx="2895600" cy="288925"/>
          </a:xfrm>
        </p:spPr>
        <p:txBody>
          <a:bodyPr/>
          <a:lstStyle/>
          <a:p>
            <a:endParaRPr lang="es-ES" dirty="0"/>
          </a:p>
        </p:txBody>
      </p:sp>
      <p:sp>
        <p:nvSpPr>
          <p:cNvPr id="16" name="15 Marcador de número de diapositiva"/>
          <p:cNvSpPr>
            <a:spLocks noGrp="1"/>
          </p:cNvSpPr>
          <p:nvPr>
            <p:ph type="sldNum" sz="quarter" idx="12"/>
          </p:nvPr>
        </p:nvSpPr>
        <p:spPr>
          <a:xfrm>
            <a:off x="8229600" y="6473952"/>
            <a:ext cx="758952" cy="246888"/>
          </a:xfrm>
        </p:spPr>
        <p:txBody>
          <a:bodyPr/>
          <a:lstStyle/>
          <a:p>
            <a:fld id="{33E1ED58-6FF1-4563-B217-BB001111C210}"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11" name="10 Marcador de pie de página"/>
          <p:cNvSpPr>
            <a:spLocks noGrp="1"/>
          </p:cNvSpPr>
          <p:nvPr>
            <p:ph type="ftr" sz="quarter" idx="11"/>
          </p:nvPr>
        </p:nvSpPr>
        <p:spPr/>
        <p:txBody>
          <a:bodyPr/>
          <a:lstStyle/>
          <a:p>
            <a:endParaRPr lang="es-ES" dirty="0"/>
          </a:p>
        </p:txBody>
      </p:sp>
      <p:sp>
        <p:nvSpPr>
          <p:cNvPr id="16" name="15 Marcador de número de diapositiva"/>
          <p:cNvSpPr>
            <a:spLocks noGrp="1"/>
          </p:cNvSpPr>
          <p:nvPr>
            <p:ph type="sldNum" sz="quarter" idx="12"/>
          </p:nvPr>
        </p:nvSpPr>
        <p:spPr/>
        <p:txBody>
          <a:bodyPr/>
          <a:lstStyle/>
          <a:p>
            <a:fld id="{33E1ED58-6FF1-4563-B217-BB001111C210}" type="slidenum">
              <a:rPr lang="es-ES" smtClean="0"/>
              <a:pPr/>
              <a:t>‹Nº›</a:t>
            </a:fld>
            <a:endParaRPr lang="es-ES" dirty="0"/>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10" name="9 Marcador de pie de página"/>
          <p:cNvSpPr>
            <a:spLocks noGrp="1"/>
          </p:cNvSpPr>
          <p:nvPr>
            <p:ph type="ftr" sz="quarter" idx="11"/>
          </p:nvPr>
        </p:nvSpPr>
        <p:spPr/>
        <p:txBody>
          <a:bodyPr/>
          <a:lstStyle/>
          <a:p>
            <a:endParaRPr lang="es-ES" dirty="0"/>
          </a:p>
        </p:txBody>
      </p:sp>
      <p:sp>
        <p:nvSpPr>
          <p:cNvPr id="31" name="30 Marcador de número de diapositiva"/>
          <p:cNvSpPr>
            <a:spLocks noGrp="1"/>
          </p:cNvSpPr>
          <p:nvPr>
            <p:ph type="sldNum" sz="quarter" idx="12"/>
          </p:nvPr>
        </p:nvSpPr>
        <p:spPr/>
        <p:txBody>
          <a:bodyPr/>
          <a:lstStyle/>
          <a:p>
            <a:fld id="{33E1ED58-6FF1-4563-B217-BB001111C210}"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a:xfrm>
            <a:off x="8229600" y="6477000"/>
            <a:ext cx="762000" cy="246888"/>
          </a:xfrm>
        </p:spPr>
        <p:txBody>
          <a:bodyPr/>
          <a:lstStyle/>
          <a:p>
            <a:fld id="{33E1ED58-6FF1-4563-B217-BB001111C210}" type="slidenum">
              <a:rPr lang="es-ES" smtClean="0"/>
              <a:pPr/>
              <a:t>‹Nº›</a:t>
            </a:fld>
            <a:endParaRPr lang="es-ES" dirty="0"/>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21" name="20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33E1ED58-6FF1-4563-B217-BB001111C210}"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24" name="23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33E1ED58-6FF1-4563-B217-BB001111C210}"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29" name="28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33E1ED58-6FF1-4563-B217-BB001111C210}"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5F3F4069-298B-4B2C-905A-0BA561491C93}" type="datetimeFigureOut">
              <a:rPr lang="es-ES" smtClean="0"/>
              <a:pPr/>
              <a:t>24/02/2015</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31" name="30 Marcador de número de diapositiva"/>
          <p:cNvSpPr>
            <a:spLocks noGrp="1"/>
          </p:cNvSpPr>
          <p:nvPr>
            <p:ph type="sldNum" sz="quarter" idx="12"/>
          </p:nvPr>
        </p:nvSpPr>
        <p:spPr/>
        <p:txBody>
          <a:bodyPr/>
          <a:lstStyle/>
          <a:p>
            <a:fld id="{33E1ED58-6FF1-4563-B217-BB001111C210}" type="slidenum">
              <a:rPr lang="es-ES" smtClean="0"/>
              <a:pPr/>
              <a:t>‹Nº›</a:t>
            </a:fld>
            <a:endParaRPr lang="es-ES" dirty="0"/>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F3F4069-298B-4B2C-905A-0BA561491C93}" type="datetimeFigureOut">
              <a:rPr lang="es-ES" smtClean="0"/>
              <a:pPr/>
              <a:t>24/02/2015</a:t>
            </a:fld>
            <a:endParaRPr lang="es-ES" dirty="0"/>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ES" dirty="0"/>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3E1ED58-6FF1-4563-B217-BB001111C210}" type="slidenum">
              <a:rPr lang="es-ES" smtClean="0"/>
              <a:pPr/>
              <a:t>‹Nº›</a:t>
            </a:fld>
            <a:endParaRPr lang="es-ES" dirty="0"/>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co/url?url=http://www.unex.es/conoce-la-uex/centros/eia/contenido_portlets_configurables/infoacad/masteres/mugcalidad&amp;rct=j&amp;frm=1&amp;q=&amp;esrc=s&amp;sa=U&amp;ei=apvnVNehJsHZggSrkIOADQ&amp;ved=0CBQQ9QEwAA&amp;usg=AFQjCNFUKIWeB_MIDsxqBHUi9bW7CI78NQ"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hyperlink" Target="http://www.google.com.co/url?url=http://www.ecured.cu/index.php/Conservaci%C3%B3n_de_los_alimentos&amp;rct=j&amp;frm=1&amp;q=&amp;esrc=s&amp;sa=U&amp;ei=apvnVNehJsHZggSrkIOADQ&amp;ved=0CCoQ9QEwCw&amp;usg=AFQjCNHCo_I2NugeLpGRCmjcEQD0W99IaA" TargetMode="Externa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hyperlink" Target="http://www.google.com.co/url?url=http://www.plantasmedicinales.cl/medicamentos-naturales/&amp;rct=j&amp;frm=1&amp;q=&amp;esrc=s&amp;sa=U&amp;ei=zp_nVOOXGYalgwSDqoGoBg&amp;ved=0CCYQ9QEwCQ&amp;usg=AFQjCNGDGHoJI-fOvFnSFegQ_SY6r24hJQ" TargetMode="External"/><Relationship Id="rId2" Type="http://schemas.openxmlformats.org/officeDocument/2006/relationships/image" Target="../media/image3.jpeg"/><Relationship Id="rId1" Type="http://schemas.openxmlformats.org/officeDocument/2006/relationships/slideLayout" Target="../slideLayouts/slideLayout4.xml"/><Relationship Id="rId6" Type="http://schemas.openxmlformats.org/officeDocument/2006/relationships/image" Target="../media/image32.jpeg"/><Relationship Id="rId5" Type="http://schemas.openxmlformats.org/officeDocument/2006/relationships/hyperlink" Target="http://www.google.com.co/url?url=http://diasdemiel.com.ar/?author=1&amp;rct=j&amp;frm=1&amp;q=&amp;esrc=s&amp;sa=U&amp;ei=zp_nVOOXGYalgwSDqoGoBg&amp;ved=0CDIQ9QEwDw&amp;usg=AFQjCNGBFPL1f_UmCMwmmPVXO3c8pAht2A" TargetMode="External"/><Relationship Id="rId4" Type="http://schemas.openxmlformats.org/officeDocument/2006/relationships/image" Target="../media/image31.jpeg"/></Relationships>
</file>

<file path=ppt/slides/_rels/slide11.xml.rels><?xml version="1.0" encoding="UTF-8" standalone="yes"?>
<Relationships xmlns="http://schemas.openxmlformats.org/package/2006/relationships"><Relationship Id="rId3" Type="http://schemas.openxmlformats.org/officeDocument/2006/relationships/hyperlink" Target="http://www.google.com.co/url?url=http://www.taringa.net/posts/salud-bienestar/15428684/Barras-de-cereal-no-tan-saludables.html&amp;rct=j&amp;frm=1&amp;q=&amp;esrc=s&amp;sa=U&amp;ei=c6DnVPHIEseMNvangrAN&amp;ved=0CBYQ9QEwAQ&amp;usg=AFQjCNEGc4b2LY_gT4L9pPihaUWRn1M2Wg" TargetMode="External"/><Relationship Id="rId2" Type="http://schemas.openxmlformats.org/officeDocument/2006/relationships/image" Target="../media/image3.jpeg"/><Relationship Id="rId1" Type="http://schemas.openxmlformats.org/officeDocument/2006/relationships/slideLayout" Target="../slideLayouts/slideLayout4.xml"/><Relationship Id="rId6" Type="http://schemas.openxmlformats.org/officeDocument/2006/relationships/image" Target="../media/image34.jpeg"/><Relationship Id="rId5" Type="http://schemas.openxmlformats.org/officeDocument/2006/relationships/hyperlink" Target="http://www.google.com.co/url?url=http://www.carulla.com/Mercado-Congelados_y_refrigerados-Lacteos-_huevos_y_refrigerados-Yogurt_y_bebidas_lacteas-Yogurt/_/N-2bqn&amp;rct=j&amp;frm=1&amp;q=&amp;esrc=s&amp;sa=U&amp;ei=nqDnVKDpLYqvggSTpIEg&amp;ved=0CCIQ9QEwBw&amp;usg=AFQjCNHLdmwZ6jfNKroOgOcO9Zf-Se7Nag" TargetMode="External"/><Relationship Id="rId4" Type="http://schemas.openxmlformats.org/officeDocument/2006/relationships/image" Target="../media/image33.jpeg"/></Relationships>
</file>

<file path=ppt/slides/_rels/slide12.xml.rels><?xml version="1.0" encoding="UTF-8" standalone="yes"?>
<Relationships xmlns="http://schemas.openxmlformats.org/package/2006/relationships"><Relationship Id="rId3" Type="http://schemas.openxmlformats.org/officeDocument/2006/relationships/hyperlink" Target="http://www.google.com.co/url?url=http://spanish.alibaba.com/p-detail/Productos-para-el-cabello-Organic-Argan-Oil-y-cuidado-de-la-piel-hechos-en-China-al-300003430648.html&amp;rct=j&amp;frm=1&amp;q=&amp;esrc=s&amp;sa=U&amp;ei=dKLnVJumM4myggSv5oPICg&amp;ved=0CCAQ9QEwBg&amp;usg=AFQjCNEM1IhTagKMbMuEwadVHrDYo-ToVg" TargetMode="External"/><Relationship Id="rId2" Type="http://schemas.openxmlformats.org/officeDocument/2006/relationships/image" Target="../media/image3.jpeg"/><Relationship Id="rId1" Type="http://schemas.openxmlformats.org/officeDocument/2006/relationships/slideLayout" Target="../slideLayouts/slideLayout4.xml"/><Relationship Id="rId6" Type="http://schemas.openxmlformats.org/officeDocument/2006/relationships/image" Target="../media/image36.jpeg"/><Relationship Id="rId5" Type="http://schemas.openxmlformats.org/officeDocument/2006/relationships/hyperlink" Target="http://www.google.com.co/url?url=http://www.nosotras.com/belleza/cuidados-para-tu-cabello-antes-y-despues-de-la-playa-382298&amp;rct=j&amp;frm=1&amp;q=&amp;esrc=s&amp;sa=U&amp;ei=dKLnVJumM4myggSv5oPICg&amp;ved=0CDQQ9QEwEA&amp;usg=AFQjCNG5cfeT9SdG7pCUPAVAZniSdfKplw" TargetMode="External"/><Relationship Id="rId4" Type="http://schemas.openxmlformats.org/officeDocument/2006/relationships/image" Target="../media/image35.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7.g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hyperlink" Target="http://www.google.com.co/url?url=http://ilovepitita.com/blog/index.php/2014/03/05/alma-de-madera/&amp;rct=j&amp;frm=1&amp;q=&amp;esrc=s&amp;sa=U&amp;ei=4obnVJT0IsbFggT90YKwDA&amp;ved=0CCAQ9QEwBg&amp;usg=AFQjCNGU_6uMuNNHDoc5NA_SEy87WtDNXA" TargetMode="External"/><Relationship Id="rId7" Type="http://schemas.openxmlformats.org/officeDocument/2006/relationships/hyperlink" Target="http://www.google.com.co/url?url=http://www.lagarbancitaecologica.org/garbancita/index.php/alimentos/776-los-cereales-y-las-etapas-de-la-vida&amp;rct=j&amp;frm=1&amp;q=&amp;esrc=s&amp;sa=U&amp;ei=FYfnVJL6N8HYgwS--oGYBQ&amp;ved=0CBgQ9QEwAg&amp;usg=AFQjCNGQ_3xUsegIXW4NbNOmeWwajeamog" TargetMode="External"/><Relationship Id="rId12" Type="http://schemas.openxmlformats.org/officeDocument/2006/relationships/image" Target="../media/image10.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hyperlink" Target="http://www.google.com.co/url?url=http://www.lagranepoca.com/29832-presentan-proyecto-ley-semillas-venezuela&amp;rct=j&amp;frm=1&amp;q=&amp;esrc=s&amp;sa=U&amp;ei=RIfnVOHLLcuigwSnxoPwDg&amp;ved=0CBQQ9QEwAA&amp;usg=AFQjCNEi9Uocj6xzti-W_jWYIrzP2IuUww" TargetMode="External"/><Relationship Id="rId5" Type="http://schemas.openxmlformats.org/officeDocument/2006/relationships/hyperlink" Target="http://www.google.com.co/url?url=http://www.taringa.net/posts/info/11700746/Asi-nace-el-algodon.html&amp;rct=j&amp;frm=1&amp;q=&amp;esrc=s&amp;sa=U&amp;ei=-YbnVO2fDoHzggS51IIo&amp;ved=0CBQQ9QEwAA&amp;usg=AFQjCNFHrbRkIrn19XiDFJZSnjc2ZOHXwg" TargetMode="External"/><Relationship Id="rId10" Type="http://schemas.openxmlformats.org/officeDocument/2006/relationships/image" Target="../media/image9.jpeg"/><Relationship Id="rId4" Type="http://schemas.openxmlformats.org/officeDocument/2006/relationships/image" Target="../media/image6.jpeg"/><Relationship Id="rId9" Type="http://schemas.openxmlformats.org/officeDocument/2006/relationships/hyperlink" Target="http://www.google.com.co/url?url=http://pesquisaciudadana.com/comer-frutas-en-las-noches-no-engorda/&amp;rct=j&amp;frm=1&amp;q=&amp;esrc=s&amp;sa=U&amp;ei=LofnVL-bEsmzggTXx4GoBA&amp;ved=0CBQQ9QEwAA&amp;usg=AFQjCNEh57Cpc-4ZTgvYQUH2Qxc-iBdecQ"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hyperlink" Target="http://www.google.com.co/url?url=http://5230.pe.all.biz/&amp;rct=j&amp;frm=1&amp;q=&amp;esrc=s&amp;sa=U&amp;ei=tFPnVPL_Bsi9ggTdhYLoBQ&amp;ved=0CBoQ9QEwAw&amp;usg=AFQjCNE3n6V2QfbsNvhgGfxS7pHJA1nt_A" TargetMode="External"/><Relationship Id="rId7" Type="http://schemas.openxmlformats.org/officeDocument/2006/relationships/hyperlink" Target="http://www.google.com.co/url?url=http://pichincha.evisos.ec/vendo-empacadora-de-granos-1-id-110770&amp;rct=j&amp;frm=1&amp;q=&amp;esrc=s&amp;sa=U&amp;ei=9lPnVK-9J8GJNu6jgvgN&amp;ved=0CBYQ9QEwAQ&amp;usg=AFQjCNHNxVx4s8kYGzlOMJO14_G_dXbDvA"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hyperlink" Target="http://www.google.com.co/url?url=http://www.tudespensa.com/comprar/conservas+de+fruta/gourmet-cocktail-de-frutas-en-almibar-extra-24237/&amp;rct=j&amp;frm=1&amp;q=&amp;esrc=s&amp;sa=U&amp;ei=1FPnVJTLAcSpgwTv6IDoCw&amp;ved=0CCwQ9QEwDA&amp;usg=AFQjCNG5QhQidzWkMykyrG0Q7a7VIkrKIA" TargetMode="External"/><Relationship Id="rId10" Type="http://schemas.openxmlformats.org/officeDocument/2006/relationships/image" Target="../media/image14.jpeg"/><Relationship Id="rId4" Type="http://schemas.openxmlformats.org/officeDocument/2006/relationships/image" Target="../media/image11.jpeg"/><Relationship Id="rId9" Type="http://schemas.openxmlformats.org/officeDocument/2006/relationships/hyperlink" Target="http://www.google.com.co/url?url=http://www.carulla.com/products/0000396815421028/Cafe+molido+balanceado+colina&amp;rct=j&amp;frm=1&amp;q=&amp;esrc=s&amp;sa=U&amp;ei=KVTnVMm1HMulgwTbr4HQCQ&amp;ved=0CBYQ9QEwAQ&amp;usg=AFQjCNGXFjr8jKywnS8maXELhGUAr4eP8g"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17.jpeg"/><Relationship Id="rId13" Type="http://schemas.openxmlformats.org/officeDocument/2006/relationships/hyperlink" Target="http://www.google.com.co/url?url=http://www.aceitedecoco.org/un-poco-de-historia/aceites-vegetales/&amp;rct=j&amp;frm=1&amp;q=&amp;esrc=s&amp;sa=U&amp;ei=3FTnVPC4LYu9ggS82oG4Dg&amp;ved=0CCYQ9QEwCQ&amp;usg=AFQjCNGp1CeMJ0wfC8q96VIy0M-xKrfBYA" TargetMode="External"/><Relationship Id="rId3" Type="http://schemas.openxmlformats.org/officeDocument/2006/relationships/hyperlink" Target="http://www.google.com.co/url?url=http://charcuteriaseco.com/1_es_0_sitemap.xml&amp;rct=j&amp;frm=1&amp;q=&amp;esrc=s&amp;sa=U&amp;ei=eFTnVO__CsqxggSt_4PgCw&amp;ved=0CCAQ9QEwBg&amp;usg=AFQjCNFDdxtFAolcJpX1hUcTJjkIq4NY3g" TargetMode="External"/><Relationship Id="rId7" Type="http://schemas.openxmlformats.org/officeDocument/2006/relationships/hyperlink" Target="http://www.google.com.co/url?url=http://www.planetacolombia.com/fotos-de-pulpa-de-fruta-congelada-jugos-mermeladas-o-preparados-para-yogurt-salsas-de-frutas-F1007C2011CD3&amp;rct=j&amp;frm=1&amp;q=&amp;esrc=s&amp;sa=U&amp;ei=nlTnVOHkHcmyggTD0oOYBg&amp;ved=0CDQQ9QEwEA&amp;usg=AFQjCNFLR5TrSOEsRpUmoNLJVbN-hPexCw" TargetMode="External"/><Relationship Id="rId12" Type="http://schemas.openxmlformats.org/officeDocument/2006/relationships/image" Target="../media/image19.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16.jpeg"/><Relationship Id="rId11" Type="http://schemas.openxmlformats.org/officeDocument/2006/relationships/hyperlink" Target="http://www.google.com.co/url?url=http://www.lacostena.com.mx/lado-por-sabor/productos/dulces-y-mermeladas/mermelada-de-fresa.html&amp;rct=j&amp;frm=1&amp;q=&amp;esrc=s&amp;sa=U&amp;ei=zFTnVJiYOoKeNomUg_AI&amp;ved=0CBYQ9QEwAQ&amp;usg=AFQjCNFnsjnAICO5FR6jKiG303C8bfyWng" TargetMode="External"/><Relationship Id="rId5" Type="http://schemas.openxmlformats.org/officeDocument/2006/relationships/hyperlink" Target="http://www.google.com.co/url?url=http://www.plasticosmexico.mx/productos-por-sector&amp;rct=j&amp;frm=1&amp;q=&amp;esrc=s&amp;sa=U&amp;ei=i1TnVKn7IsS5ggT5pIOYAQ&amp;ved=0CBYQ9QEwAQ&amp;usg=AFQjCNHsm2RkEmsijSTy26ajzEdDkMxbtA" TargetMode="External"/><Relationship Id="rId10" Type="http://schemas.openxmlformats.org/officeDocument/2006/relationships/image" Target="../media/image18.jpeg"/><Relationship Id="rId4" Type="http://schemas.openxmlformats.org/officeDocument/2006/relationships/image" Target="../media/image15.jpeg"/><Relationship Id="rId9" Type="http://schemas.openxmlformats.org/officeDocument/2006/relationships/hyperlink" Target="http://www.google.com.co/url?url=http://www.elpueblodechihuahua.com/notas.pl?n=19159&amp;s=37cd6&amp;rct=j&amp;frm=1&amp;q=&amp;esrc=s&amp;sa=U&amp;ei=tlTnVPv7DMewggShn4DgBg&amp;ved=0CCgQ9QEwCg&amp;usg=AFQjCNH7u1hFKwRAUmMlbPYgs-YTCYhkPQ" TargetMode="External"/><Relationship Id="rId14" Type="http://schemas.openxmlformats.org/officeDocument/2006/relationships/image" Target="../media/image20.jpeg"/></Relationships>
</file>

<file path=ppt/slides/_rels/slide6.xml.rels><?xml version="1.0" encoding="UTF-8" standalone="yes"?>
<Relationships xmlns="http://schemas.openxmlformats.org/package/2006/relationships"><Relationship Id="rId8" Type="http://schemas.openxmlformats.org/officeDocument/2006/relationships/image" Target="../media/image23.jpeg"/><Relationship Id="rId3" Type="http://schemas.openxmlformats.org/officeDocument/2006/relationships/hyperlink" Target="http://www.google.com.co/url?url=http://dce.sinaloaexporta.gob.mx/cms/index.php?page=shop.product_details&amp;product_id=130&amp;flypage=yagendoo_VaMazing_1.tpl&amp;pop=0&amp;option=com_virtuemart&amp;Itemid=81&amp;lang=es&amp;rct=j&amp;frm=1&amp;q=&amp;esrc=s&amp;sa=U&amp;ei=JFXnVIqBEMG6ggTCtoLgCQ&amp;ved=0CBYQ9QEwAQ&amp;usg=AFQjCNFTT0tokkivqtwM4HjjBAghQ_Ty6w" TargetMode="External"/><Relationship Id="rId7" Type="http://schemas.openxmlformats.org/officeDocument/2006/relationships/hyperlink" Target="http://www.google.com.co/url?url=http://elgrancatador.imujer.com/3649/las-mas-deliciosas-recetas-de-licores-de-frutas&amp;rct=j&amp;frm=1&amp;q=&amp;esrc=s&amp;sa=U&amp;ei=ZVXnVJ6LBcvBggT6noLwAw&amp;ved=0CCAQ9QEwBg&amp;usg=AFQjCNH7BrUxf7W51SFmf3rFxbYpohHiMg" TargetMode="External"/><Relationship Id="rId12" Type="http://schemas.openxmlformats.org/officeDocument/2006/relationships/image" Target="../media/image25.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22.jpeg"/><Relationship Id="rId11" Type="http://schemas.openxmlformats.org/officeDocument/2006/relationships/hyperlink" Target="http://www.google.com.co/url?url=http://www.cadenadial.com/2014/ensaladas-para-engordar-36006.html&amp;rct=j&amp;frm=1&amp;q=&amp;esrc=s&amp;sa=U&amp;ei=qlXnVLLOMIimNoPbgvgM&amp;ved=0CBYQ9QEwAQ&amp;usg=AFQjCNGc2sEqz6eBL7uXZ2LhnK22qGskCw" TargetMode="External"/><Relationship Id="rId5" Type="http://schemas.openxmlformats.org/officeDocument/2006/relationships/hyperlink" Target="http://www.google.com.co/url?url=http://multisabores.com/?post_type=products&amp;p=303&amp;rct=j&amp;frm=1&amp;q=&amp;esrc=s&amp;sa=U&amp;ei=TlXnVNOfCoeWNoLggdAG&amp;ved=0CBwQ9QEwBA&amp;usg=AFQjCNEPRQCExAr_bU7yzAABJHS2xZ2e9g" TargetMode="External"/><Relationship Id="rId10" Type="http://schemas.openxmlformats.org/officeDocument/2006/relationships/image" Target="../media/image24.jpeg"/><Relationship Id="rId4" Type="http://schemas.openxmlformats.org/officeDocument/2006/relationships/image" Target="../media/image21.jpeg"/><Relationship Id="rId9" Type="http://schemas.openxmlformats.org/officeDocument/2006/relationships/hyperlink" Target="http://www.google.com.co/url?url=http://www.corkbar.es/?page_id=2&amp;rct=j&amp;frm=1&amp;q=&amp;esrc=s&amp;sa=U&amp;ei=e1XnVPfPNoSZNoGwg_AJ&amp;ved=0CBoQ9QEwAw&amp;usg=AFQjCNFVMJuD4nD_8X5RK7mv6iqJjfyaJw"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28.jpeg"/><Relationship Id="rId3" Type="http://schemas.openxmlformats.org/officeDocument/2006/relationships/hyperlink" Target="http://www.google.com.co/url?url=http://despulfruc-tpa.blogspot.com/&amp;rct=j&amp;frm=1&amp;q=&amp;esrc=s&amp;sa=U&amp;ei=UZznVNe7JYefgwTfuoCYBQ&amp;ved=0CBQQ9QEwAA&amp;usg=AFQjCNENDbGKIxnnQzvPCDPBmaFC3-yP2Q" TargetMode="External"/><Relationship Id="rId7" Type="http://schemas.openxmlformats.org/officeDocument/2006/relationships/hyperlink" Target="http://www.google.com.co/url?url=http://spanish.alibaba.com/product-gs/ty-50-paddy-and-wheat-thresher-579502350.html&amp;rct=j&amp;frm=1&amp;q=&amp;esrc=s&amp;sa=U&amp;ei=lJznVIXZFsm5ggTrsoCgDQ&amp;ved=0CBQQ9QEwAA&amp;usg=AFQjCNH40Aq6yN44bsateRpNNeq2KAvozw" TargetMode="External"/><Relationship Id="rId12" Type="http://schemas.openxmlformats.org/officeDocument/2006/relationships/image" Target="../media/image30.jpeg"/><Relationship Id="rId2" Type="http://schemas.openxmlformats.org/officeDocument/2006/relationships/image" Target="../media/image3.jpeg"/><Relationship Id="rId1" Type="http://schemas.openxmlformats.org/officeDocument/2006/relationships/slideLayout" Target="../slideLayouts/slideLayout4.xml"/><Relationship Id="rId6" Type="http://schemas.openxmlformats.org/officeDocument/2006/relationships/image" Target="../media/image27.jpeg"/><Relationship Id="rId11" Type="http://schemas.openxmlformats.org/officeDocument/2006/relationships/hyperlink" Target="http://www.google.com.co/url?url=http://www.torrey.com.mx/latinoamerica/p_c_01_empacadoras.html&amp;rct=j&amp;frm=1&amp;q=&amp;esrc=s&amp;sa=U&amp;ei=_pznVPOfAoKigwSRsoJY&amp;ved=0CBoQ9QEwAw&amp;usg=AFQjCNFy6i1TTtVmmY-iqyYIW5X7KHVJuw" TargetMode="External"/><Relationship Id="rId5" Type="http://schemas.openxmlformats.org/officeDocument/2006/relationships/hyperlink" Target="http://www.google.com.co/url?url=http://www.figmay.com.ar/extractor-aceites-esenciales-arrastre-vapor-industrial.html&amp;rct=j&amp;frm=1&amp;q=&amp;esrc=s&amp;sa=U&amp;ei=cJznVJmkIIGmgwTr-YIo&amp;ved=0CBwQ9QEwBA&amp;usg=AFQjCNECeyDOkmfudC4Ojr7VjUL9E-GpOQ" TargetMode="External"/><Relationship Id="rId10" Type="http://schemas.openxmlformats.org/officeDocument/2006/relationships/image" Target="../media/image29.jpeg"/><Relationship Id="rId4" Type="http://schemas.openxmlformats.org/officeDocument/2006/relationships/image" Target="../media/image26.jpeg"/><Relationship Id="rId9" Type="http://schemas.openxmlformats.org/officeDocument/2006/relationships/hyperlink" Target="http://www.google.com.co/url?url=http://www.sormac.es/es/producto/Lavadora-de-frutas-FW-100-44&amp;rct=j&amp;frm=1&amp;q=&amp;esrc=s&amp;sa=U&amp;ei=zZznVOzJDIKWgwT73YCACQ&amp;ved=0CBQQ9QEwAA&amp;usg=AFQjCNH2flPc6M1CXTay-X0bf5LCrKXWqQ"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00608" y="4581128"/>
            <a:ext cx="8686800" cy="4179813"/>
          </a:xfrm>
        </p:spPr>
        <p:txBody>
          <a:bodyPr>
            <a:normAutofit/>
          </a:bodyPr>
          <a:lstStyle/>
          <a:p>
            <a:pPr marL="0" indent="0" algn="ctr">
              <a:buNone/>
            </a:pPr>
            <a:r>
              <a:rPr lang="es-CO" b="1" dirty="0" smtClean="0">
                <a:effectLst>
                  <a:outerShdw blurRad="38100" dist="38100" dir="2700000" algn="tl">
                    <a:srgbClr val="000000">
                      <a:alpha val="43137"/>
                    </a:srgbClr>
                  </a:outerShdw>
                </a:effectLst>
              </a:rPr>
              <a:t>JOSE ROSEMBERG GUTIERREZ  OSORIO</a:t>
            </a:r>
          </a:p>
          <a:p>
            <a:pPr marL="0" indent="0" algn="ctr">
              <a:buNone/>
            </a:pPr>
            <a:r>
              <a:rPr lang="es-CO" b="1" dirty="0">
                <a:effectLst>
                  <a:outerShdw blurRad="38100" dist="38100" dir="2700000" algn="tl">
                    <a:srgbClr val="000000">
                      <a:alpha val="43137"/>
                    </a:srgbClr>
                  </a:outerShdw>
                </a:effectLst>
              </a:rPr>
              <a:t>MAIRA ALEJANDRA </a:t>
            </a:r>
            <a:r>
              <a:rPr lang="es-CO" b="1" dirty="0" smtClean="0">
                <a:effectLst>
                  <a:outerShdw blurRad="38100" dist="38100" dir="2700000" algn="tl">
                    <a:srgbClr val="000000">
                      <a:alpha val="43137"/>
                    </a:srgbClr>
                  </a:outerShdw>
                </a:effectLst>
              </a:rPr>
              <a:t>SANCHEZ CLAVIJO</a:t>
            </a:r>
          </a:p>
          <a:p>
            <a:pPr marL="0" indent="0" algn="ctr">
              <a:buNone/>
            </a:pPr>
            <a:r>
              <a:rPr lang="es-CO" b="1" dirty="0" smtClean="0">
                <a:effectLst>
                  <a:outerShdw blurRad="38100" dist="38100" dir="2700000" algn="tl">
                    <a:srgbClr val="000000">
                      <a:alpha val="43137"/>
                    </a:srgbClr>
                  </a:outerShdw>
                </a:effectLst>
              </a:rPr>
              <a:t>SALUSTIANO DUEÑAS</a:t>
            </a:r>
            <a:endParaRPr lang="es-CO" b="1" dirty="0">
              <a:effectLst>
                <a:outerShdw blurRad="38100" dist="38100" dir="2700000" algn="tl">
                  <a:srgbClr val="000000">
                    <a:alpha val="43137"/>
                  </a:srgbClr>
                </a:outerShdw>
              </a:effectLst>
            </a:endParaRPr>
          </a:p>
        </p:txBody>
      </p:sp>
      <p:pic>
        <p:nvPicPr>
          <p:cNvPr id="5"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283968" y="692696"/>
            <a:ext cx="720080" cy="675456"/>
          </a:xfrm>
          <a:prstGeom prst="rect">
            <a:avLst/>
          </a:prstGeom>
          <a:noFill/>
          <a:ln w="9525">
            <a:noFill/>
            <a:miter lim="800000"/>
            <a:headEnd/>
            <a:tailEnd/>
          </a:ln>
        </p:spPr>
      </p:pic>
      <p:pic>
        <p:nvPicPr>
          <p:cNvPr id="16386" name="Picture 2" descr="https://encrypted-tbn1.gstatic.com/images?q=tbn:ANd9GcSNW6aaEgJtR-5Bz1Hcu0YbeiVCZD0hPQ8WjmAEMTaBN_dMCgywQkM-A-E">
            <a:hlinkClick r:id="rId3"/>
          </p:cNvPr>
          <p:cNvPicPr>
            <a:picLocks noChangeAspect="1" noChangeArrowheads="1"/>
          </p:cNvPicPr>
          <p:nvPr/>
        </p:nvPicPr>
        <p:blipFill>
          <a:blip r:embed="rId4" cstate="print"/>
          <a:srcRect/>
          <a:stretch>
            <a:fillRect/>
          </a:stretch>
        </p:blipFill>
        <p:spPr bwMode="auto">
          <a:xfrm>
            <a:off x="1928794" y="2357430"/>
            <a:ext cx="2500330" cy="1979099"/>
          </a:xfrm>
          <a:prstGeom prst="rect">
            <a:avLst/>
          </a:prstGeom>
          <a:ln>
            <a:noFill/>
          </a:ln>
          <a:effectLst>
            <a:softEdge rad="112500"/>
          </a:effectLst>
        </p:spPr>
      </p:pic>
      <p:pic>
        <p:nvPicPr>
          <p:cNvPr id="16388" name="Picture 4" descr="https://encrypted-tbn1.gstatic.com/images?q=tbn:ANd9GcRYyaK73JCvpnzIKD7lDYzWONSQA_vmzX3caHxkuA_LPjzdiMwPeNGwdA">
            <a:hlinkClick r:id="rId5"/>
          </p:cNvPr>
          <p:cNvPicPr>
            <a:picLocks noChangeAspect="1" noChangeArrowheads="1"/>
          </p:cNvPicPr>
          <p:nvPr/>
        </p:nvPicPr>
        <p:blipFill>
          <a:blip r:embed="rId6" cstate="print"/>
          <a:srcRect/>
          <a:stretch>
            <a:fillRect/>
          </a:stretch>
        </p:blipFill>
        <p:spPr bwMode="auto">
          <a:xfrm>
            <a:off x="4500562" y="2428868"/>
            <a:ext cx="2667019" cy="1857388"/>
          </a:xfrm>
          <a:prstGeom prst="rect">
            <a:avLst/>
          </a:prstGeom>
          <a:ln>
            <a:noFill/>
          </a:ln>
          <a:effectLst>
            <a:softEdge rad="112500"/>
          </a:effectLst>
        </p:spPr>
      </p:pic>
    </p:spTree>
    <p:extLst>
      <p:ext uri="{BB962C8B-B14F-4D97-AF65-F5344CB8AC3E}">
        <p14:creationId xmlns:p14="http://schemas.microsoft.com/office/powerpoint/2010/main" val="315078958"/>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457200" y="1357298"/>
            <a:ext cx="8686800" cy="841248"/>
          </a:xfrm>
        </p:spPr>
        <p:txBody>
          <a:bodyPr>
            <a:normAutofit fontScale="90000"/>
          </a:bodyPr>
          <a:lstStyle/>
          <a:p>
            <a:pPr algn="ctr"/>
            <a:r>
              <a:rPr lang="es-CO" sz="4000" b="1" dirty="0" smtClean="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rPr>
              <a:t>Productos de origen vegetal producidos en la industria</a:t>
            </a:r>
            <a:endParaRPr lang="es-ES" sz="4000" b="1" dirty="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endParaRPr>
          </a:p>
        </p:txBody>
      </p:sp>
      <p:pic>
        <p:nvPicPr>
          <p:cNvPr id="7"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427984" y="332656"/>
            <a:ext cx="541202" cy="504056"/>
          </a:xfrm>
          <a:prstGeom prst="rect">
            <a:avLst/>
          </a:prstGeom>
          <a:noFill/>
          <a:ln w="9525">
            <a:noFill/>
            <a:miter lim="800000"/>
            <a:headEnd/>
            <a:tailEnd/>
          </a:ln>
        </p:spPr>
      </p:pic>
      <p:sp>
        <p:nvSpPr>
          <p:cNvPr id="11" name="10 Estrella de 5 puntas"/>
          <p:cNvSpPr/>
          <p:nvPr/>
        </p:nvSpPr>
        <p:spPr>
          <a:xfrm>
            <a:off x="107504" y="124860"/>
            <a:ext cx="1110168" cy="1116124"/>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9" name="18 CuadroTexto"/>
          <p:cNvSpPr txBox="1"/>
          <p:nvPr/>
        </p:nvSpPr>
        <p:spPr>
          <a:xfrm>
            <a:off x="428596" y="2714620"/>
            <a:ext cx="8358246" cy="1846659"/>
          </a:xfrm>
          <a:prstGeom prst="rect">
            <a:avLst/>
          </a:prstGeom>
          <a:noFill/>
        </p:spPr>
        <p:txBody>
          <a:bodyPr wrap="square" rtlCol="0">
            <a:spAutoFit/>
          </a:bodyPr>
          <a:lstStyle/>
          <a:p>
            <a:pPr lvl="0" algn="just">
              <a:buFont typeface="Wingdings" pitchFamily="2" charset="2"/>
              <a:buChar char="q"/>
            </a:pPr>
            <a:r>
              <a:rPr lang="es-ES" sz="3200" dirty="0" smtClean="0">
                <a:latin typeface="+mj-lt"/>
                <a:cs typeface="Arial" pitchFamily="34" charset="0"/>
              </a:rPr>
              <a:t>Productos Naturales de Uso Medicinal;  productos naturales que presentan un efecto farmacológico. </a:t>
            </a:r>
          </a:p>
          <a:p>
            <a:endParaRPr lang="es-ES" dirty="0"/>
          </a:p>
        </p:txBody>
      </p:sp>
      <p:pic>
        <p:nvPicPr>
          <p:cNvPr id="32770" name="Picture 2" descr="https://encrypted-tbn0.gstatic.com/images?q=tbn:ANd9GcSRWmFVOZXzmCCm03WNqb_yofMSeaguin30v1IB45dviMuCs34vbdlbtBs">
            <a:hlinkClick r:id="rId3"/>
          </p:cNvPr>
          <p:cNvPicPr>
            <a:picLocks noChangeAspect="1" noChangeArrowheads="1"/>
          </p:cNvPicPr>
          <p:nvPr/>
        </p:nvPicPr>
        <p:blipFill>
          <a:blip r:embed="rId4" cstate="print"/>
          <a:srcRect/>
          <a:stretch>
            <a:fillRect/>
          </a:stretch>
        </p:blipFill>
        <p:spPr bwMode="auto">
          <a:xfrm>
            <a:off x="1571604" y="4643446"/>
            <a:ext cx="2714644" cy="1692604"/>
          </a:xfrm>
          <a:prstGeom prst="rect">
            <a:avLst/>
          </a:prstGeom>
          <a:ln>
            <a:noFill/>
          </a:ln>
          <a:effectLst>
            <a:softEdge rad="112500"/>
          </a:effectLst>
        </p:spPr>
      </p:pic>
      <p:pic>
        <p:nvPicPr>
          <p:cNvPr id="32772" name="Picture 4" descr="https://encrypted-tbn2.gstatic.com/images?q=tbn:ANd9GcQtwqgTaP4lfgVIOrQOjFnqd6pshpyWUtuN65z4fpLP7e-wzlbwh3a80xU">
            <a:hlinkClick r:id="rId5"/>
          </p:cNvPr>
          <p:cNvPicPr>
            <a:picLocks noChangeAspect="1" noChangeArrowheads="1"/>
          </p:cNvPicPr>
          <p:nvPr/>
        </p:nvPicPr>
        <p:blipFill>
          <a:blip r:embed="rId6" cstate="print"/>
          <a:srcRect/>
          <a:stretch>
            <a:fillRect/>
          </a:stretch>
        </p:blipFill>
        <p:spPr bwMode="auto">
          <a:xfrm>
            <a:off x="4286248" y="4714884"/>
            <a:ext cx="2571768" cy="1571636"/>
          </a:xfrm>
          <a:prstGeom prst="rect">
            <a:avLst/>
          </a:prstGeom>
          <a:ln>
            <a:noFill/>
          </a:ln>
          <a:effectLst>
            <a:softEdge rad="112500"/>
          </a:effectLst>
        </p:spPr>
      </p:pic>
    </p:spTree>
    <p:extLst>
      <p:ext uri="{BB962C8B-B14F-4D97-AF65-F5344CB8AC3E}">
        <p14:creationId xmlns:p14="http://schemas.microsoft.com/office/powerpoint/2010/main" val="1298801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714348" y="1285860"/>
            <a:ext cx="8686800" cy="841248"/>
          </a:xfrm>
        </p:spPr>
        <p:txBody>
          <a:bodyPr>
            <a:normAutofit fontScale="90000"/>
          </a:bodyPr>
          <a:lstStyle/>
          <a:p>
            <a:pPr algn="ctr"/>
            <a:r>
              <a:rPr lang="es-CO" sz="4000" b="1" dirty="0" smtClean="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rPr>
              <a:t>Productos de origen vegetal producidos por la industria</a:t>
            </a:r>
            <a:endParaRPr lang="es-ES" sz="4000" b="1" dirty="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endParaRPr>
          </a:p>
        </p:txBody>
      </p:sp>
      <p:pic>
        <p:nvPicPr>
          <p:cNvPr id="7"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427984" y="332656"/>
            <a:ext cx="541202" cy="504056"/>
          </a:xfrm>
          <a:prstGeom prst="rect">
            <a:avLst/>
          </a:prstGeom>
          <a:noFill/>
          <a:ln w="9525">
            <a:noFill/>
            <a:miter lim="800000"/>
            <a:headEnd/>
            <a:tailEnd/>
          </a:ln>
        </p:spPr>
      </p:pic>
      <p:sp>
        <p:nvSpPr>
          <p:cNvPr id="11" name="10 Estrella de 5 puntas"/>
          <p:cNvSpPr/>
          <p:nvPr/>
        </p:nvSpPr>
        <p:spPr>
          <a:xfrm>
            <a:off x="107504" y="124860"/>
            <a:ext cx="1110168" cy="1116124"/>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9" name="18 CuadroTexto"/>
          <p:cNvSpPr txBox="1"/>
          <p:nvPr/>
        </p:nvSpPr>
        <p:spPr>
          <a:xfrm>
            <a:off x="428596" y="2714620"/>
            <a:ext cx="8358246" cy="2831544"/>
          </a:xfrm>
          <a:prstGeom prst="rect">
            <a:avLst/>
          </a:prstGeom>
          <a:noFill/>
        </p:spPr>
        <p:txBody>
          <a:bodyPr wrap="square" rtlCol="0">
            <a:spAutoFit/>
          </a:bodyPr>
          <a:lstStyle/>
          <a:p>
            <a:pPr lvl="0" algn="just">
              <a:buFont typeface="Wingdings" pitchFamily="2" charset="2"/>
              <a:buChar char="q"/>
            </a:pPr>
            <a:r>
              <a:rPr lang="es-ES" sz="3200" dirty="0" smtClean="0">
                <a:cs typeface="Arial" pitchFamily="34" charset="0"/>
              </a:rPr>
              <a:t>Alimentos Funcionales; se refiere a alimentos no procesados que presentan condiciones preventivas Ejemplo; Té, barras ricas en fibras, yogurt enriquecidos con probióticos y frutas con antioxidantes.</a:t>
            </a:r>
          </a:p>
          <a:p>
            <a:endParaRPr lang="es-ES" dirty="0"/>
          </a:p>
        </p:txBody>
      </p:sp>
      <p:pic>
        <p:nvPicPr>
          <p:cNvPr id="31746" name="Picture 2" descr="https://encrypted-tbn1.gstatic.com/images?q=tbn:ANd9GcSkDcvgdioQ0gL4Kuk49Hu8k_4wcq5tscitX4LEg1FozdKvMOvEbQvwiSE">
            <a:hlinkClick r:id="rId3"/>
          </p:cNvPr>
          <p:cNvPicPr>
            <a:picLocks noChangeAspect="1" noChangeArrowheads="1"/>
          </p:cNvPicPr>
          <p:nvPr/>
        </p:nvPicPr>
        <p:blipFill>
          <a:blip r:embed="rId4" cstate="print"/>
          <a:srcRect/>
          <a:stretch>
            <a:fillRect/>
          </a:stretch>
        </p:blipFill>
        <p:spPr bwMode="auto">
          <a:xfrm>
            <a:off x="4857752" y="4857760"/>
            <a:ext cx="2071702" cy="1428760"/>
          </a:xfrm>
          <a:prstGeom prst="rect">
            <a:avLst/>
          </a:prstGeom>
          <a:ln>
            <a:noFill/>
          </a:ln>
          <a:effectLst>
            <a:softEdge rad="112500"/>
          </a:effectLst>
        </p:spPr>
      </p:pic>
      <p:pic>
        <p:nvPicPr>
          <p:cNvPr id="31748" name="Picture 4" descr="https://encrypted-tbn2.gstatic.com/images?q=tbn:ANd9GcQtAjaoKSaA_DHUy4wHQy9QU3ZM6qc4MU1K0bGmYkbhso13IXt2wF-alT3o">
            <a:hlinkClick r:id="rId5"/>
          </p:cNvPr>
          <p:cNvPicPr>
            <a:picLocks noChangeAspect="1" noChangeArrowheads="1"/>
          </p:cNvPicPr>
          <p:nvPr/>
        </p:nvPicPr>
        <p:blipFill>
          <a:blip r:embed="rId6" cstate="print"/>
          <a:srcRect/>
          <a:stretch>
            <a:fillRect/>
          </a:stretch>
        </p:blipFill>
        <p:spPr bwMode="auto">
          <a:xfrm>
            <a:off x="6643702" y="4857760"/>
            <a:ext cx="1785950" cy="1428760"/>
          </a:xfrm>
          <a:prstGeom prst="rect">
            <a:avLst/>
          </a:prstGeom>
          <a:ln>
            <a:noFill/>
          </a:ln>
          <a:effectLst>
            <a:softEdge rad="112500"/>
          </a:effectLst>
        </p:spPr>
      </p:pic>
    </p:spTree>
    <p:extLst>
      <p:ext uri="{BB962C8B-B14F-4D97-AF65-F5344CB8AC3E}">
        <p14:creationId xmlns:p14="http://schemas.microsoft.com/office/powerpoint/2010/main" val="1298801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714348" y="1285860"/>
            <a:ext cx="8686800" cy="841248"/>
          </a:xfrm>
        </p:spPr>
        <p:txBody>
          <a:bodyPr>
            <a:normAutofit fontScale="90000"/>
          </a:bodyPr>
          <a:lstStyle/>
          <a:p>
            <a:pPr algn="ctr"/>
            <a:r>
              <a:rPr lang="es-CO" sz="4000" b="1" dirty="0" smtClean="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rPr>
              <a:t>Productos de origen vegetal producidos por la industria</a:t>
            </a:r>
            <a:endParaRPr lang="es-ES" sz="4000" b="1" dirty="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endParaRPr>
          </a:p>
        </p:txBody>
      </p:sp>
      <p:pic>
        <p:nvPicPr>
          <p:cNvPr id="7"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427984" y="332656"/>
            <a:ext cx="541202" cy="504056"/>
          </a:xfrm>
          <a:prstGeom prst="rect">
            <a:avLst/>
          </a:prstGeom>
          <a:noFill/>
          <a:ln w="9525">
            <a:noFill/>
            <a:miter lim="800000"/>
            <a:headEnd/>
            <a:tailEnd/>
          </a:ln>
        </p:spPr>
      </p:pic>
      <p:sp>
        <p:nvSpPr>
          <p:cNvPr id="11" name="10 Estrella de 5 puntas"/>
          <p:cNvSpPr/>
          <p:nvPr/>
        </p:nvSpPr>
        <p:spPr>
          <a:xfrm>
            <a:off x="107504" y="124860"/>
            <a:ext cx="1110168" cy="1116124"/>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9" name="18 CuadroTexto"/>
          <p:cNvSpPr txBox="1"/>
          <p:nvPr/>
        </p:nvSpPr>
        <p:spPr>
          <a:xfrm>
            <a:off x="428596" y="2714620"/>
            <a:ext cx="8358246" cy="1354217"/>
          </a:xfrm>
          <a:prstGeom prst="rect">
            <a:avLst/>
          </a:prstGeom>
          <a:noFill/>
        </p:spPr>
        <p:txBody>
          <a:bodyPr wrap="square" rtlCol="0">
            <a:spAutoFit/>
          </a:bodyPr>
          <a:lstStyle/>
          <a:p>
            <a:pPr lvl="0" algn="just">
              <a:buFont typeface="Wingdings" pitchFamily="2" charset="2"/>
              <a:buChar char="q"/>
            </a:pPr>
            <a:r>
              <a:rPr lang="es-ES" sz="3200" dirty="0" smtClean="0">
                <a:cs typeface="Arial" pitchFamily="34" charset="0"/>
              </a:rPr>
              <a:t>Cosméticos Naturales; productos para el cuidado de la Piel y el cabello</a:t>
            </a:r>
            <a:r>
              <a:rPr lang="es-ES" sz="2800" dirty="0" smtClean="0">
                <a:cs typeface="Arial" pitchFamily="34" charset="0"/>
              </a:rPr>
              <a:t>.</a:t>
            </a:r>
          </a:p>
          <a:p>
            <a:endParaRPr lang="es-ES" dirty="0"/>
          </a:p>
        </p:txBody>
      </p:sp>
      <p:pic>
        <p:nvPicPr>
          <p:cNvPr id="30722" name="Picture 2" descr="https://encrypted-tbn0.gstatic.com/images?q=tbn:ANd9GcRvtq39sBE5L173BRhf5NzAfCleSx-g8W7wRZ4sTNayOLZiPmObMQrB3qQT">
            <a:hlinkClick r:id="rId3"/>
          </p:cNvPr>
          <p:cNvPicPr>
            <a:picLocks noChangeAspect="1" noChangeArrowheads="1"/>
          </p:cNvPicPr>
          <p:nvPr/>
        </p:nvPicPr>
        <p:blipFill>
          <a:blip r:embed="rId4" cstate="print"/>
          <a:srcRect/>
          <a:stretch>
            <a:fillRect/>
          </a:stretch>
        </p:blipFill>
        <p:spPr bwMode="auto">
          <a:xfrm>
            <a:off x="1785918" y="4214818"/>
            <a:ext cx="2714644" cy="2143140"/>
          </a:xfrm>
          <a:prstGeom prst="rect">
            <a:avLst/>
          </a:prstGeom>
          <a:ln>
            <a:noFill/>
          </a:ln>
          <a:effectLst>
            <a:softEdge rad="112500"/>
          </a:effectLst>
        </p:spPr>
      </p:pic>
      <p:pic>
        <p:nvPicPr>
          <p:cNvPr id="30724" name="Picture 4" descr="https://encrypted-tbn1.gstatic.com/images?q=tbn:ANd9GcT1R3jjSZuvcVhHddSqb24M4g6-7k40rXRNZ-OlnktkEBIAYVFD7P59bV3q">
            <a:hlinkClick r:id="rId5"/>
          </p:cNvPr>
          <p:cNvPicPr>
            <a:picLocks noChangeAspect="1" noChangeArrowheads="1"/>
          </p:cNvPicPr>
          <p:nvPr/>
        </p:nvPicPr>
        <p:blipFill>
          <a:blip r:embed="rId6" cstate="print"/>
          <a:srcRect/>
          <a:stretch>
            <a:fillRect/>
          </a:stretch>
        </p:blipFill>
        <p:spPr bwMode="auto">
          <a:xfrm>
            <a:off x="4429124" y="4214818"/>
            <a:ext cx="2643207" cy="2143140"/>
          </a:xfrm>
          <a:prstGeom prst="rect">
            <a:avLst/>
          </a:prstGeom>
          <a:ln>
            <a:noFill/>
          </a:ln>
          <a:effectLst>
            <a:softEdge rad="112500"/>
          </a:effectLst>
        </p:spPr>
      </p:pic>
    </p:spTree>
    <p:extLst>
      <p:ext uri="{BB962C8B-B14F-4D97-AF65-F5344CB8AC3E}">
        <p14:creationId xmlns:p14="http://schemas.microsoft.com/office/powerpoint/2010/main" val="1298801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l_fi" descr="http://www.nocturnar.com/forum/attachments/perfiles/84776d1357592236-gif-animados-de-gracias-gracias.gif"/>
          <p:cNvPicPr>
            <a:picLocks noGrp="1"/>
          </p:cNvPicPr>
          <p:nvPr>
            <p:ph sz="half" idx="1"/>
          </p:nvPr>
        </p:nvPicPr>
        <p:blipFill>
          <a:blip r:embed="rId2" cstate="print"/>
          <a:srcRect/>
          <a:stretch>
            <a:fillRect/>
          </a:stretch>
        </p:blipFill>
        <p:spPr bwMode="auto">
          <a:xfrm>
            <a:off x="1187624" y="1867155"/>
            <a:ext cx="6696744" cy="3600400"/>
          </a:xfrm>
          <a:prstGeom prst="rect">
            <a:avLst/>
          </a:prstGeom>
          <a:noFill/>
          <a:ln w="9525">
            <a:noFill/>
            <a:miter lim="800000"/>
            <a:headEnd/>
            <a:tailEnd/>
          </a:ln>
        </p:spPr>
      </p:pic>
      <p:sp>
        <p:nvSpPr>
          <p:cNvPr id="10" name="9 Sol"/>
          <p:cNvSpPr/>
          <p:nvPr/>
        </p:nvSpPr>
        <p:spPr>
          <a:xfrm>
            <a:off x="7740352" y="224588"/>
            <a:ext cx="1152128" cy="864096"/>
          </a:xfrm>
          <a:prstGeom prst="su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1" name="il_fi" descr="https://upload.wikimedia.org/wikipedia/commons/thumb/d/d5/Universidad_Industrial_de_Santander_Logo.jpg/125px-Universidad_Industrial_de_Santander_Logo.jpg"/>
          <p:cNvPicPr/>
          <p:nvPr/>
        </p:nvPicPr>
        <p:blipFill>
          <a:blip r:embed="rId3" cstate="print"/>
          <a:srcRect/>
          <a:stretch>
            <a:fillRect/>
          </a:stretch>
        </p:blipFill>
        <p:spPr bwMode="auto">
          <a:xfrm>
            <a:off x="4427984" y="332656"/>
            <a:ext cx="541202" cy="50405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427984" y="332656"/>
            <a:ext cx="541202" cy="504056"/>
          </a:xfrm>
          <a:prstGeom prst="rect">
            <a:avLst/>
          </a:prstGeom>
          <a:noFill/>
          <a:ln w="9525">
            <a:noFill/>
            <a:miter lim="800000"/>
            <a:headEnd/>
            <a:tailEnd/>
          </a:ln>
        </p:spPr>
      </p:pic>
      <p:sp>
        <p:nvSpPr>
          <p:cNvPr id="4" name="3 CuadroTexto"/>
          <p:cNvSpPr txBox="1"/>
          <p:nvPr/>
        </p:nvSpPr>
        <p:spPr>
          <a:xfrm>
            <a:off x="827584" y="834480"/>
            <a:ext cx="6552728" cy="1446550"/>
          </a:xfrm>
          <a:prstGeom prst="rect">
            <a:avLst/>
          </a:prstGeom>
          <a:noFill/>
        </p:spPr>
        <p:txBody>
          <a:bodyPr wrap="square" rtlCol="0">
            <a:spAutoFit/>
          </a:bodyPr>
          <a:lstStyle/>
          <a:p>
            <a:pPr algn="ctr"/>
            <a:r>
              <a:rPr lang="es-CO" sz="4400" b="1" dirty="0" smtClean="0">
                <a:effectLst>
                  <a:outerShdw blurRad="38100" dist="38100" dir="2700000" algn="tl">
                    <a:srgbClr val="000000">
                      <a:alpha val="43137"/>
                    </a:srgbClr>
                  </a:outerShdw>
                </a:effectLst>
              </a:rPr>
              <a:t>DEFINICIÓN:           MATERIA PRIMA</a:t>
            </a:r>
            <a:endParaRPr lang="es-CO" sz="4400" b="1" dirty="0">
              <a:effectLst>
                <a:outerShdw blurRad="38100" dist="38100" dir="2700000" algn="tl">
                  <a:srgbClr val="000000">
                    <a:alpha val="43137"/>
                  </a:srgbClr>
                </a:outerShdw>
              </a:effectLst>
            </a:endParaRPr>
          </a:p>
        </p:txBody>
      </p:sp>
      <p:sp>
        <p:nvSpPr>
          <p:cNvPr id="8" name="7 CuadroTexto"/>
          <p:cNvSpPr txBox="1"/>
          <p:nvPr/>
        </p:nvSpPr>
        <p:spPr>
          <a:xfrm>
            <a:off x="500034" y="2428868"/>
            <a:ext cx="8143932" cy="3539430"/>
          </a:xfrm>
          <a:prstGeom prst="rect">
            <a:avLst/>
          </a:prstGeom>
          <a:noFill/>
        </p:spPr>
        <p:txBody>
          <a:bodyPr wrap="square" rtlCol="0">
            <a:spAutoFit/>
          </a:bodyPr>
          <a:lstStyle/>
          <a:p>
            <a:pPr algn="just"/>
            <a:r>
              <a:rPr lang="es-ES" sz="2800" dirty="0" smtClean="0"/>
              <a:t>Se define como materia prima todos los elementos que se incluyen en la elaboración de un producto. La materia prima es todo aquel elemento que se transforma e incorpora en un producto final. Un producto terminado tienen incluido una serie de elementos y subproductos, que mediante un proceso de transformación permitieron la presentación del producto final.</a:t>
            </a:r>
            <a:endParaRPr lang="es-ES" sz="2800" dirty="0"/>
          </a:p>
        </p:txBody>
      </p:sp>
    </p:spTree>
    <p:extLst>
      <p:ext uri="{BB962C8B-B14F-4D97-AF65-F5344CB8AC3E}">
        <p14:creationId xmlns:p14="http://schemas.microsoft.com/office/powerpoint/2010/main" val="1195137680"/>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427984" y="332656"/>
            <a:ext cx="541202" cy="504056"/>
          </a:xfrm>
          <a:prstGeom prst="rect">
            <a:avLst/>
          </a:prstGeom>
          <a:noFill/>
          <a:ln w="9525">
            <a:noFill/>
            <a:miter lim="800000"/>
            <a:headEnd/>
            <a:tailEnd/>
          </a:ln>
        </p:spPr>
      </p:pic>
      <p:sp>
        <p:nvSpPr>
          <p:cNvPr id="4" name="3 CuadroTexto"/>
          <p:cNvSpPr txBox="1"/>
          <p:nvPr/>
        </p:nvSpPr>
        <p:spPr>
          <a:xfrm>
            <a:off x="1571604" y="1000108"/>
            <a:ext cx="6552728" cy="769441"/>
          </a:xfrm>
          <a:prstGeom prst="rect">
            <a:avLst/>
          </a:prstGeom>
          <a:noFill/>
        </p:spPr>
        <p:txBody>
          <a:bodyPr wrap="square" rtlCol="0">
            <a:spAutoFit/>
          </a:bodyPr>
          <a:lstStyle/>
          <a:p>
            <a:pPr algn="ctr"/>
            <a:r>
              <a:rPr lang="es-CO" sz="4400" b="1" dirty="0" smtClean="0"/>
              <a:t>CLASIFICACIÓN</a:t>
            </a:r>
            <a:endParaRPr lang="es-CO" sz="4400" b="1" dirty="0"/>
          </a:p>
        </p:txBody>
      </p:sp>
      <p:sp>
        <p:nvSpPr>
          <p:cNvPr id="5" name="4 CuadroTexto"/>
          <p:cNvSpPr txBox="1"/>
          <p:nvPr/>
        </p:nvSpPr>
        <p:spPr>
          <a:xfrm>
            <a:off x="928662" y="2071678"/>
            <a:ext cx="7572428" cy="2831544"/>
          </a:xfrm>
          <a:prstGeom prst="rect">
            <a:avLst/>
          </a:prstGeom>
          <a:noFill/>
        </p:spPr>
        <p:txBody>
          <a:bodyPr wrap="square" rtlCol="0">
            <a:spAutoFit/>
          </a:bodyPr>
          <a:lstStyle/>
          <a:p>
            <a:pPr algn="just"/>
            <a:r>
              <a:rPr lang="es-ES" sz="3200" dirty="0" smtClean="0"/>
              <a:t>Dentro de la Materia Prima de origen vegetal: celulosa, madera, algodón, extractos para perfumes (jazmín, lavanda, etc.), cereales, frutas y verduras, semillas, etc.</a:t>
            </a:r>
          </a:p>
          <a:p>
            <a:endParaRPr lang="es-ES" dirty="0"/>
          </a:p>
        </p:txBody>
      </p:sp>
      <p:pic>
        <p:nvPicPr>
          <p:cNvPr id="11266" name="Picture 2" descr="https://encrypted-tbn1.gstatic.com/images?q=tbn:ANd9GcTFFi0N-iUidm_jZvpefoIpkMWdw_DziY9eeRFzqdPkWliYWoRjApowiOU">
            <a:hlinkClick r:id="rId3"/>
          </p:cNvPr>
          <p:cNvPicPr>
            <a:picLocks noChangeAspect="1" noChangeArrowheads="1"/>
          </p:cNvPicPr>
          <p:nvPr/>
        </p:nvPicPr>
        <p:blipFill>
          <a:blip r:embed="rId4" cstate="print"/>
          <a:srcRect/>
          <a:stretch>
            <a:fillRect/>
          </a:stretch>
        </p:blipFill>
        <p:spPr bwMode="auto">
          <a:xfrm>
            <a:off x="571472" y="928670"/>
            <a:ext cx="1428750" cy="1076326"/>
          </a:xfrm>
          <a:prstGeom prst="rect">
            <a:avLst/>
          </a:prstGeom>
          <a:ln>
            <a:noFill/>
          </a:ln>
          <a:effectLst>
            <a:softEdge rad="112500"/>
          </a:effectLst>
        </p:spPr>
      </p:pic>
      <p:pic>
        <p:nvPicPr>
          <p:cNvPr id="11268" name="Picture 4" descr="https://encrypted-tbn0.gstatic.com/images?q=tbn:ANd9GcSYm3OAaA5C5EOHy3YfAZdBBRKvpBd67Z1VQkfqkxpxoOhWrEsZclc5BN2o">
            <a:hlinkClick r:id="rId5"/>
          </p:cNvPr>
          <p:cNvPicPr>
            <a:picLocks noChangeAspect="1" noChangeArrowheads="1"/>
          </p:cNvPicPr>
          <p:nvPr/>
        </p:nvPicPr>
        <p:blipFill>
          <a:blip r:embed="rId6" cstate="print"/>
          <a:srcRect/>
          <a:stretch>
            <a:fillRect/>
          </a:stretch>
        </p:blipFill>
        <p:spPr bwMode="auto">
          <a:xfrm>
            <a:off x="7143768" y="1071546"/>
            <a:ext cx="1500198" cy="1000133"/>
          </a:xfrm>
          <a:prstGeom prst="rect">
            <a:avLst/>
          </a:prstGeom>
          <a:ln>
            <a:noFill/>
          </a:ln>
          <a:effectLst>
            <a:softEdge rad="112500"/>
          </a:effectLst>
        </p:spPr>
      </p:pic>
      <p:pic>
        <p:nvPicPr>
          <p:cNvPr id="11270" name="Picture 6" descr="https://encrypted-tbn3.gstatic.com/images?q=tbn:ANd9GcSI7U_foQ9Gs-jGG7ccgKEjj0Rj87oksZ0Tc4nx9HWFnnTidMur-4avHg">
            <a:hlinkClick r:id="rId7"/>
          </p:cNvPr>
          <p:cNvPicPr>
            <a:picLocks noChangeAspect="1" noChangeArrowheads="1"/>
          </p:cNvPicPr>
          <p:nvPr/>
        </p:nvPicPr>
        <p:blipFill>
          <a:blip r:embed="rId8" cstate="print"/>
          <a:srcRect/>
          <a:stretch>
            <a:fillRect/>
          </a:stretch>
        </p:blipFill>
        <p:spPr bwMode="auto">
          <a:xfrm>
            <a:off x="1928793" y="4572008"/>
            <a:ext cx="1816287" cy="1143008"/>
          </a:xfrm>
          <a:prstGeom prst="rect">
            <a:avLst/>
          </a:prstGeom>
          <a:ln>
            <a:noFill/>
          </a:ln>
          <a:effectLst>
            <a:softEdge rad="112500"/>
          </a:effectLst>
        </p:spPr>
      </p:pic>
      <p:pic>
        <p:nvPicPr>
          <p:cNvPr id="11272" name="Picture 8" descr="https://encrypted-tbn3.gstatic.com/images?q=tbn:ANd9GcQxhYsRdZ3qxEZRFePrVxfGajpy0z4CAzjn1PJwWE_fdjisVyZvtYaa8qnlzw">
            <a:hlinkClick r:id="rId9"/>
          </p:cNvPr>
          <p:cNvPicPr>
            <a:picLocks noChangeAspect="1" noChangeArrowheads="1"/>
          </p:cNvPicPr>
          <p:nvPr/>
        </p:nvPicPr>
        <p:blipFill>
          <a:blip r:embed="rId10" cstate="print"/>
          <a:srcRect/>
          <a:stretch>
            <a:fillRect/>
          </a:stretch>
        </p:blipFill>
        <p:spPr bwMode="auto">
          <a:xfrm>
            <a:off x="4000496" y="5143511"/>
            <a:ext cx="1643074" cy="1423997"/>
          </a:xfrm>
          <a:prstGeom prst="rect">
            <a:avLst/>
          </a:prstGeom>
          <a:ln>
            <a:noFill/>
          </a:ln>
          <a:effectLst>
            <a:softEdge rad="112500"/>
          </a:effectLst>
        </p:spPr>
      </p:pic>
      <p:pic>
        <p:nvPicPr>
          <p:cNvPr id="11274" name="Picture 10" descr="https://encrypted-tbn0.gstatic.com/images?q=tbn:ANd9GcRrr32NNYjAdvCOwrNNdS8I9cZdJ10abr3a-vym0BpnPtjCVp033w2Ilw">
            <a:hlinkClick r:id="rId11"/>
          </p:cNvPr>
          <p:cNvPicPr>
            <a:picLocks noChangeAspect="1" noChangeArrowheads="1"/>
          </p:cNvPicPr>
          <p:nvPr/>
        </p:nvPicPr>
        <p:blipFill>
          <a:blip r:embed="rId12" cstate="print"/>
          <a:srcRect/>
          <a:stretch>
            <a:fillRect/>
          </a:stretch>
        </p:blipFill>
        <p:spPr bwMode="auto">
          <a:xfrm>
            <a:off x="6215074" y="4500570"/>
            <a:ext cx="1571636" cy="1229425"/>
          </a:xfrm>
          <a:prstGeom prst="rect">
            <a:avLst/>
          </a:prstGeom>
          <a:ln>
            <a:noFill/>
          </a:ln>
          <a:effectLst>
            <a:softEdge rad="112500"/>
          </a:effectLst>
        </p:spPr>
      </p:pic>
    </p:spTree>
    <p:extLst>
      <p:ext uri="{BB962C8B-B14F-4D97-AF65-F5344CB8AC3E}">
        <p14:creationId xmlns:p14="http://schemas.microsoft.com/office/powerpoint/2010/main" val="1195137680"/>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836712" y="642412"/>
            <a:ext cx="8784976" cy="4525963"/>
          </a:xfrm>
        </p:spPr>
        <p:txBody>
          <a:bodyPr>
            <a:normAutofit/>
          </a:bodyPr>
          <a:lstStyle/>
          <a:p>
            <a:pPr marL="0" indent="0" algn="ctr">
              <a:buNone/>
            </a:pPr>
            <a:r>
              <a:rPr lang="es-CO" sz="7200" b="1" dirty="0" smtClean="0">
                <a:effectLst>
                  <a:outerShdw blurRad="38100" dist="38100" dir="2700000" algn="tl">
                    <a:srgbClr val="000000">
                      <a:alpha val="43137"/>
                    </a:srgbClr>
                  </a:outerShdw>
                </a:effectLst>
              </a:rPr>
              <a:t>          </a:t>
            </a:r>
            <a:endParaRPr lang="es-CO" sz="4400" b="1" u="sng" dirty="0">
              <a:effectLst>
                <a:outerShdw blurRad="38100" dist="38100" dir="2700000" algn="tl">
                  <a:srgbClr val="000000">
                    <a:alpha val="43137"/>
                  </a:srgbClr>
                </a:outerShdw>
              </a:effectLst>
            </a:endParaRPr>
          </a:p>
        </p:txBody>
      </p:sp>
      <p:pic>
        <p:nvPicPr>
          <p:cNvPr id="5"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247105" y="301080"/>
            <a:ext cx="685218" cy="539472"/>
          </a:xfrm>
          <a:prstGeom prst="rect">
            <a:avLst/>
          </a:prstGeom>
          <a:noFill/>
          <a:ln w="9525">
            <a:noFill/>
            <a:miter lim="800000"/>
            <a:headEnd/>
            <a:tailEnd/>
          </a:ln>
        </p:spPr>
      </p:pic>
      <p:sp>
        <p:nvSpPr>
          <p:cNvPr id="3" name="2 Rectángulo"/>
          <p:cNvSpPr/>
          <p:nvPr/>
        </p:nvSpPr>
        <p:spPr>
          <a:xfrm>
            <a:off x="500034" y="714356"/>
            <a:ext cx="7920880" cy="1938992"/>
          </a:xfrm>
          <a:prstGeom prst="rect">
            <a:avLst/>
          </a:prstGeom>
        </p:spPr>
        <p:txBody>
          <a:bodyPr wrap="square">
            <a:spAutoFit/>
          </a:bodyPr>
          <a:lstStyle/>
          <a:p>
            <a:r>
              <a:rPr lang="es-ES" sz="4000" b="1" dirty="0"/>
              <a:t> </a:t>
            </a:r>
            <a:endParaRPr lang="es-CO" sz="4000" dirty="0"/>
          </a:p>
          <a:p>
            <a:pPr algn="ctr"/>
            <a:r>
              <a:rPr lang="es-CO" sz="4000" b="1" dirty="0" smtClean="0"/>
              <a:t>PRODUCTOS DE ORIGEN VEGETAL</a:t>
            </a:r>
            <a:endParaRPr lang="es-CO" sz="4000" dirty="0"/>
          </a:p>
          <a:p>
            <a:pPr algn="ctr"/>
            <a:endParaRPr lang="es-CO" sz="4000" dirty="0"/>
          </a:p>
        </p:txBody>
      </p:sp>
      <p:sp>
        <p:nvSpPr>
          <p:cNvPr id="7" name="6 CuadroTexto"/>
          <p:cNvSpPr txBox="1"/>
          <p:nvPr/>
        </p:nvSpPr>
        <p:spPr>
          <a:xfrm>
            <a:off x="571472" y="2056686"/>
            <a:ext cx="7500990" cy="2616101"/>
          </a:xfrm>
          <a:prstGeom prst="rect">
            <a:avLst/>
          </a:prstGeom>
          <a:noFill/>
        </p:spPr>
        <p:txBody>
          <a:bodyPr wrap="square" rtlCol="0">
            <a:spAutoFit/>
          </a:bodyPr>
          <a:lstStyle/>
          <a:p>
            <a:pPr>
              <a:buFont typeface="Wingdings" pitchFamily="2" charset="2"/>
              <a:buChar char="q"/>
            </a:pPr>
            <a:r>
              <a:rPr lang="es-CO" sz="3200" dirty="0" smtClean="0"/>
              <a:t>Vegetales Congelados</a:t>
            </a:r>
          </a:p>
          <a:p>
            <a:pPr>
              <a:buFont typeface="Wingdings" pitchFamily="2" charset="2"/>
              <a:buChar char="q"/>
            </a:pPr>
            <a:r>
              <a:rPr lang="es-CO" sz="3200" dirty="0" smtClean="0"/>
              <a:t>Frutas y Hortalizas en Almíbar</a:t>
            </a:r>
          </a:p>
          <a:p>
            <a:pPr>
              <a:buFont typeface="Wingdings" pitchFamily="2" charset="2"/>
              <a:buChar char="q"/>
            </a:pPr>
            <a:r>
              <a:rPr lang="es-CO" sz="3200" dirty="0" smtClean="0"/>
              <a:t>Frutos o Granos Secos</a:t>
            </a:r>
          </a:p>
          <a:p>
            <a:pPr>
              <a:buFont typeface="Wingdings" pitchFamily="2" charset="2"/>
              <a:buChar char="q"/>
            </a:pPr>
            <a:r>
              <a:rPr lang="es-CO" sz="3200" dirty="0" smtClean="0"/>
              <a:t>Frutos Molidos y triturados</a:t>
            </a:r>
          </a:p>
          <a:p>
            <a:endParaRPr lang="es-CO" dirty="0" smtClean="0"/>
          </a:p>
          <a:p>
            <a:pPr>
              <a:buFont typeface="Wingdings" pitchFamily="2" charset="2"/>
              <a:buChar char="q"/>
            </a:pPr>
            <a:endParaRPr lang="es-ES" dirty="0"/>
          </a:p>
        </p:txBody>
      </p:sp>
      <p:pic>
        <p:nvPicPr>
          <p:cNvPr id="14338" name="Picture 2" descr="https://encrypted-tbn1.gstatic.com/images?q=tbn:ANd9GcQ0fkd9ekMufjjYeAfI9fulh-kS_CPethTB8jb_S8rltEIKM34xgJ46eSg">
            <a:hlinkClick r:id="rId3"/>
          </p:cNvPr>
          <p:cNvPicPr>
            <a:picLocks noChangeAspect="1" noChangeArrowheads="1"/>
          </p:cNvPicPr>
          <p:nvPr/>
        </p:nvPicPr>
        <p:blipFill>
          <a:blip r:embed="rId4" cstate="print"/>
          <a:srcRect/>
          <a:stretch>
            <a:fillRect/>
          </a:stretch>
        </p:blipFill>
        <p:spPr bwMode="auto">
          <a:xfrm>
            <a:off x="1000100" y="4357694"/>
            <a:ext cx="1877360" cy="1179692"/>
          </a:xfrm>
          <a:prstGeom prst="rect">
            <a:avLst/>
          </a:prstGeom>
          <a:ln>
            <a:noFill/>
          </a:ln>
          <a:effectLst>
            <a:softEdge rad="112500"/>
          </a:effectLst>
        </p:spPr>
      </p:pic>
      <p:pic>
        <p:nvPicPr>
          <p:cNvPr id="14340" name="Picture 4" descr="https://encrypted-tbn0.gstatic.com/images?q=tbn:ANd9GcSnF4uW_tu9mAhu4i-rVYTRWRmINDJ545pBCF3C8XPyrK0xhwkj-QEUiUc">
            <a:hlinkClick r:id="rId5"/>
          </p:cNvPr>
          <p:cNvPicPr>
            <a:picLocks noChangeAspect="1" noChangeArrowheads="1"/>
          </p:cNvPicPr>
          <p:nvPr/>
        </p:nvPicPr>
        <p:blipFill>
          <a:blip r:embed="rId6" cstate="print"/>
          <a:srcRect/>
          <a:stretch>
            <a:fillRect/>
          </a:stretch>
        </p:blipFill>
        <p:spPr bwMode="auto">
          <a:xfrm>
            <a:off x="3542846" y="5072074"/>
            <a:ext cx="1143448" cy="1434916"/>
          </a:xfrm>
          <a:prstGeom prst="rect">
            <a:avLst/>
          </a:prstGeom>
          <a:noFill/>
        </p:spPr>
      </p:pic>
      <p:pic>
        <p:nvPicPr>
          <p:cNvPr id="14342" name="Picture 6" descr="https://encrypted-tbn2.gstatic.com/images?q=tbn:ANd9GcR97wkm4W7NMMrIATScMHV5Zwx7cuoRCiRacLQ-_gQMD7b6pqBauH7nQmfD">
            <a:hlinkClick r:id="rId7"/>
          </p:cNvPr>
          <p:cNvPicPr>
            <a:picLocks noChangeAspect="1" noChangeArrowheads="1"/>
          </p:cNvPicPr>
          <p:nvPr/>
        </p:nvPicPr>
        <p:blipFill>
          <a:blip r:embed="rId8" cstate="print"/>
          <a:srcRect/>
          <a:stretch>
            <a:fillRect/>
          </a:stretch>
        </p:blipFill>
        <p:spPr bwMode="auto">
          <a:xfrm>
            <a:off x="5143504" y="4321425"/>
            <a:ext cx="1381126" cy="1041157"/>
          </a:xfrm>
          <a:prstGeom prst="rect">
            <a:avLst/>
          </a:prstGeom>
          <a:ln>
            <a:noFill/>
          </a:ln>
          <a:effectLst>
            <a:softEdge rad="112500"/>
          </a:effectLst>
        </p:spPr>
      </p:pic>
      <p:pic>
        <p:nvPicPr>
          <p:cNvPr id="14344" name="Picture 8" descr="https://encrypted-tbn2.gstatic.com/images?q=tbn:ANd9GcTzXOVus-659ib2AAhyTyuQa9b5_dlVN8iXMHQPeMR1ISKE-AxZXH6dYjDw">
            <a:hlinkClick r:id="rId9"/>
          </p:cNvPr>
          <p:cNvPicPr>
            <a:picLocks noChangeAspect="1" noChangeArrowheads="1"/>
          </p:cNvPicPr>
          <p:nvPr/>
        </p:nvPicPr>
        <p:blipFill>
          <a:blip r:embed="rId10" cstate="print"/>
          <a:srcRect/>
          <a:stretch>
            <a:fillRect/>
          </a:stretch>
        </p:blipFill>
        <p:spPr bwMode="auto">
          <a:xfrm>
            <a:off x="6858016" y="5072074"/>
            <a:ext cx="1214437" cy="1214438"/>
          </a:xfrm>
          <a:prstGeom prst="rect">
            <a:avLst/>
          </a:prstGeom>
          <a:ln>
            <a:noFill/>
          </a:ln>
          <a:effectLst>
            <a:softEdge rad="112500"/>
          </a:effectLst>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836712" y="642412"/>
            <a:ext cx="8784976" cy="4525963"/>
          </a:xfrm>
        </p:spPr>
        <p:txBody>
          <a:bodyPr>
            <a:normAutofit/>
          </a:bodyPr>
          <a:lstStyle/>
          <a:p>
            <a:pPr marL="0" indent="0" algn="ctr">
              <a:buNone/>
            </a:pPr>
            <a:r>
              <a:rPr lang="es-CO" sz="7200" b="1" dirty="0" smtClean="0">
                <a:effectLst>
                  <a:outerShdw blurRad="38100" dist="38100" dir="2700000" algn="tl">
                    <a:srgbClr val="000000">
                      <a:alpha val="43137"/>
                    </a:srgbClr>
                  </a:outerShdw>
                </a:effectLst>
              </a:rPr>
              <a:t>          </a:t>
            </a:r>
            <a:endParaRPr lang="es-CO" sz="4400" b="1" u="sng" dirty="0">
              <a:effectLst>
                <a:outerShdw blurRad="38100" dist="38100" dir="2700000" algn="tl">
                  <a:srgbClr val="000000">
                    <a:alpha val="43137"/>
                  </a:srgbClr>
                </a:outerShdw>
              </a:effectLst>
            </a:endParaRPr>
          </a:p>
        </p:txBody>
      </p:sp>
      <p:pic>
        <p:nvPicPr>
          <p:cNvPr id="5"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247105" y="301080"/>
            <a:ext cx="685218" cy="539472"/>
          </a:xfrm>
          <a:prstGeom prst="rect">
            <a:avLst/>
          </a:prstGeom>
          <a:noFill/>
          <a:ln w="9525">
            <a:noFill/>
            <a:miter lim="800000"/>
            <a:headEnd/>
            <a:tailEnd/>
          </a:ln>
        </p:spPr>
      </p:pic>
      <p:sp>
        <p:nvSpPr>
          <p:cNvPr id="3" name="2 Rectángulo"/>
          <p:cNvSpPr/>
          <p:nvPr/>
        </p:nvSpPr>
        <p:spPr>
          <a:xfrm>
            <a:off x="500034" y="714356"/>
            <a:ext cx="7920880" cy="1938992"/>
          </a:xfrm>
          <a:prstGeom prst="rect">
            <a:avLst/>
          </a:prstGeom>
        </p:spPr>
        <p:txBody>
          <a:bodyPr wrap="square">
            <a:spAutoFit/>
          </a:bodyPr>
          <a:lstStyle/>
          <a:p>
            <a:r>
              <a:rPr lang="es-ES" sz="4000" b="1" dirty="0"/>
              <a:t> </a:t>
            </a:r>
            <a:endParaRPr lang="es-CO" sz="4000" dirty="0"/>
          </a:p>
          <a:p>
            <a:pPr algn="ctr"/>
            <a:r>
              <a:rPr lang="es-CO" sz="4000" b="1" dirty="0" smtClean="0"/>
              <a:t>PRODUCTOS DE ORIGEN VEGETAL</a:t>
            </a:r>
            <a:endParaRPr lang="es-CO" sz="4000" dirty="0"/>
          </a:p>
          <a:p>
            <a:pPr algn="ctr"/>
            <a:endParaRPr lang="es-CO" sz="4000" dirty="0"/>
          </a:p>
        </p:txBody>
      </p:sp>
      <p:sp>
        <p:nvSpPr>
          <p:cNvPr id="7" name="6 CuadroTexto"/>
          <p:cNvSpPr txBox="1"/>
          <p:nvPr/>
        </p:nvSpPr>
        <p:spPr>
          <a:xfrm>
            <a:off x="500034" y="2000240"/>
            <a:ext cx="7500990" cy="3108543"/>
          </a:xfrm>
          <a:prstGeom prst="rect">
            <a:avLst/>
          </a:prstGeom>
          <a:noFill/>
        </p:spPr>
        <p:txBody>
          <a:bodyPr wrap="square" rtlCol="0">
            <a:spAutoFit/>
          </a:bodyPr>
          <a:lstStyle/>
          <a:p>
            <a:pPr>
              <a:buFont typeface="Wingdings" pitchFamily="2" charset="2"/>
              <a:buChar char="q"/>
            </a:pPr>
            <a:r>
              <a:rPr lang="es-CO" sz="3200" dirty="0" smtClean="0"/>
              <a:t>Aliños enteros</a:t>
            </a:r>
          </a:p>
          <a:p>
            <a:pPr>
              <a:buFont typeface="Wingdings" pitchFamily="2" charset="2"/>
              <a:buChar char="q"/>
            </a:pPr>
            <a:r>
              <a:rPr lang="es-CO" sz="3200" dirty="0" smtClean="0"/>
              <a:t> Té y Yerba</a:t>
            </a:r>
          </a:p>
          <a:p>
            <a:pPr>
              <a:buFont typeface="Wingdings" pitchFamily="2" charset="2"/>
              <a:buChar char="q"/>
            </a:pPr>
            <a:r>
              <a:rPr lang="es-CO" sz="3200" dirty="0" smtClean="0"/>
              <a:t>Jugos y Pulpas</a:t>
            </a:r>
          </a:p>
          <a:p>
            <a:pPr>
              <a:buFont typeface="Wingdings" pitchFamily="2" charset="2"/>
              <a:buChar char="q"/>
            </a:pPr>
            <a:r>
              <a:rPr lang="es-CO" sz="3200" dirty="0" smtClean="0"/>
              <a:t>Mermeladas</a:t>
            </a:r>
          </a:p>
          <a:p>
            <a:pPr>
              <a:buFont typeface="Wingdings" pitchFamily="2" charset="2"/>
              <a:buChar char="q"/>
            </a:pPr>
            <a:r>
              <a:rPr lang="es-CO" sz="3200" dirty="0" smtClean="0"/>
              <a:t>Aceites vegetales</a:t>
            </a:r>
          </a:p>
          <a:p>
            <a:endParaRPr lang="es-CO" dirty="0" smtClean="0"/>
          </a:p>
          <a:p>
            <a:pPr>
              <a:buFont typeface="Wingdings" pitchFamily="2" charset="2"/>
              <a:buChar char="q"/>
            </a:pPr>
            <a:endParaRPr lang="es-ES" dirty="0"/>
          </a:p>
        </p:txBody>
      </p:sp>
      <p:pic>
        <p:nvPicPr>
          <p:cNvPr id="2050" name="Picture 2" descr="https://encrypted-tbn0.gstatic.com/images?q=tbn:ANd9GcTgX3rv3GtRkVUV4hpfCB7tSscX66cZ2do4elG7wxCkSKgionyXAwfw1Lk4iw">
            <a:hlinkClick r:id="rId3"/>
          </p:cNvPr>
          <p:cNvPicPr>
            <a:picLocks noChangeAspect="1" noChangeArrowheads="1"/>
          </p:cNvPicPr>
          <p:nvPr/>
        </p:nvPicPr>
        <p:blipFill>
          <a:blip r:embed="rId4" cstate="print"/>
          <a:srcRect/>
          <a:stretch>
            <a:fillRect/>
          </a:stretch>
        </p:blipFill>
        <p:spPr bwMode="auto">
          <a:xfrm>
            <a:off x="428596" y="4857760"/>
            <a:ext cx="1276350" cy="1276350"/>
          </a:xfrm>
          <a:prstGeom prst="rect">
            <a:avLst/>
          </a:prstGeom>
          <a:ln>
            <a:noFill/>
          </a:ln>
          <a:effectLst>
            <a:softEdge rad="112500"/>
          </a:effectLst>
        </p:spPr>
      </p:pic>
      <p:pic>
        <p:nvPicPr>
          <p:cNvPr id="2052" name="Picture 4" descr="https://encrypted-tbn0.gstatic.com/images?q=tbn:ANd9GcSw977xJBL3dlQCdbscOPRzKzXbcK05tMNbVrAqHcOm-V8bTpbO0dH96hU">
            <a:hlinkClick r:id="rId5"/>
          </p:cNvPr>
          <p:cNvPicPr>
            <a:picLocks noChangeAspect="1" noChangeArrowheads="1"/>
          </p:cNvPicPr>
          <p:nvPr/>
        </p:nvPicPr>
        <p:blipFill>
          <a:blip r:embed="rId6" cstate="print"/>
          <a:srcRect/>
          <a:stretch>
            <a:fillRect/>
          </a:stretch>
        </p:blipFill>
        <p:spPr bwMode="auto">
          <a:xfrm>
            <a:off x="2643174" y="4857760"/>
            <a:ext cx="1285884" cy="1252539"/>
          </a:xfrm>
          <a:prstGeom prst="rect">
            <a:avLst/>
          </a:prstGeom>
          <a:ln>
            <a:noFill/>
          </a:ln>
          <a:effectLst>
            <a:softEdge rad="112500"/>
          </a:effectLst>
        </p:spPr>
      </p:pic>
      <p:pic>
        <p:nvPicPr>
          <p:cNvPr id="2054" name="Picture 6" descr="https://encrypted-tbn2.gstatic.com/images?q=tbn:ANd9GcSp8F5jOlFF_N7mrZ9YKn66lmo5Y4Chv6OZa3x5Y11uTG0M93vG0zVnm2vy">
            <a:hlinkClick r:id="rId7"/>
          </p:cNvPr>
          <p:cNvPicPr>
            <a:picLocks noChangeAspect="1" noChangeArrowheads="1"/>
          </p:cNvPicPr>
          <p:nvPr/>
        </p:nvPicPr>
        <p:blipFill>
          <a:blip r:embed="rId8" cstate="print"/>
          <a:srcRect/>
          <a:stretch>
            <a:fillRect/>
          </a:stretch>
        </p:blipFill>
        <p:spPr bwMode="auto">
          <a:xfrm>
            <a:off x="4643438" y="2071678"/>
            <a:ext cx="1500198" cy="1598572"/>
          </a:xfrm>
          <a:prstGeom prst="rect">
            <a:avLst/>
          </a:prstGeom>
          <a:ln>
            <a:noFill/>
          </a:ln>
          <a:effectLst>
            <a:softEdge rad="112500"/>
          </a:effectLst>
        </p:spPr>
      </p:pic>
      <p:pic>
        <p:nvPicPr>
          <p:cNvPr id="2056" name="Picture 8" descr="https://encrypted-tbn0.gstatic.com/images?q=tbn:ANd9GcRxSijDF_By4hOPv9CDKVn_GXLoQ8Sh8F8nYk8dIvzSjbu2pfdjo7wvXGM">
            <a:hlinkClick r:id="rId9"/>
          </p:cNvPr>
          <p:cNvPicPr>
            <a:picLocks noChangeAspect="1" noChangeArrowheads="1"/>
          </p:cNvPicPr>
          <p:nvPr/>
        </p:nvPicPr>
        <p:blipFill>
          <a:blip r:embed="rId10" cstate="print"/>
          <a:srcRect/>
          <a:stretch>
            <a:fillRect/>
          </a:stretch>
        </p:blipFill>
        <p:spPr bwMode="auto">
          <a:xfrm>
            <a:off x="4857752" y="4714884"/>
            <a:ext cx="1162050" cy="1390651"/>
          </a:xfrm>
          <a:prstGeom prst="rect">
            <a:avLst/>
          </a:prstGeom>
          <a:ln>
            <a:noFill/>
          </a:ln>
          <a:effectLst>
            <a:softEdge rad="112500"/>
          </a:effectLst>
        </p:spPr>
      </p:pic>
      <p:pic>
        <p:nvPicPr>
          <p:cNvPr id="2058" name="Picture 10" descr="https://encrypted-tbn0.gstatic.com/images?q=tbn:ANd9GcQ7n-8qo1pqf0gQtSnWn04cw6ewTPnuTCkrvWGLD9zSL8T4KQ1KTmVAMw">
            <a:hlinkClick r:id="rId11"/>
          </p:cNvPr>
          <p:cNvPicPr>
            <a:picLocks noChangeAspect="1" noChangeArrowheads="1"/>
          </p:cNvPicPr>
          <p:nvPr/>
        </p:nvPicPr>
        <p:blipFill>
          <a:blip r:embed="rId12" cstate="print"/>
          <a:srcRect/>
          <a:stretch>
            <a:fillRect/>
          </a:stretch>
        </p:blipFill>
        <p:spPr bwMode="auto">
          <a:xfrm>
            <a:off x="6643702" y="3000372"/>
            <a:ext cx="1357322" cy="1517733"/>
          </a:xfrm>
          <a:prstGeom prst="rect">
            <a:avLst/>
          </a:prstGeom>
          <a:ln>
            <a:noFill/>
          </a:ln>
          <a:effectLst>
            <a:softEdge rad="112500"/>
          </a:effectLst>
        </p:spPr>
      </p:pic>
      <p:pic>
        <p:nvPicPr>
          <p:cNvPr id="2060" name="Picture 12" descr="https://encrypted-tbn1.gstatic.com/images?q=tbn:ANd9GcTI6LzVlpl2ghSwSVtA9_hmJmrlSYQjBpghsBgHQjAi4o0be_gQ1d_Oew">
            <a:hlinkClick r:id="rId13"/>
          </p:cNvPr>
          <p:cNvPicPr>
            <a:picLocks noChangeAspect="1" noChangeArrowheads="1"/>
          </p:cNvPicPr>
          <p:nvPr/>
        </p:nvPicPr>
        <p:blipFill>
          <a:blip r:embed="rId14" cstate="print"/>
          <a:srcRect/>
          <a:stretch>
            <a:fillRect/>
          </a:stretch>
        </p:blipFill>
        <p:spPr bwMode="auto">
          <a:xfrm>
            <a:off x="7000892" y="4714884"/>
            <a:ext cx="1428760" cy="1428760"/>
          </a:xfrm>
          <a:prstGeom prst="rect">
            <a:avLst/>
          </a:prstGeom>
          <a:ln>
            <a:noFill/>
          </a:ln>
          <a:effectLst>
            <a:softEdge rad="112500"/>
          </a:effectLst>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1836712" y="642412"/>
            <a:ext cx="8784976" cy="4525963"/>
          </a:xfrm>
        </p:spPr>
        <p:txBody>
          <a:bodyPr>
            <a:normAutofit/>
          </a:bodyPr>
          <a:lstStyle/>
          <a:p>
            <a:pPr marL="0" indent="0" algn="ctr">
              <a:buNone/>
            </a:pPr>
            <a:r>
              <a:rPr lang="es-CO" sz="7200" b="1" dirty="0" smtClean="0">
                <a:effectLst>
                  <a:outerShdw blurRad="38100" dist="38100" dir="2700000" algn="tl">
                    <a:srgbClr val="000000">
                      <a:alpha val="43137"/>
                    </a:srgbClr>
                  </a:outerShdw>
                </a:effectLst>
              </a:rPr>
              <a:t>          </a:t>
            </a:r>
            <a:endParaRPr lang="es-CO" sz="4400" b="1" u="sng" dirty="0">
              <a:effectLst>
                <a:outerShdw blurRad="38100" dist="38100" dir="2700000" algn="tl">
                  <a:srgbClr val="000000">
                    <a:alpha val="43137"/>
                  </a:srgbClr>
                </a:outerShdw>
              </a:effectLst>
            </a:endParaRPr>
          </a:p>
        </p:txBody>
      </p:sp>
      <p:pic>
        <p:nvPicPr>
          <p:cNvPr id="5"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247105" y="301080"/>
            <a:ext cx="685218" cy="539472"/>
          </a:xfrm>
          <a:prstGeom prst="rect">
            <a:avLst/>
          </a:prstGeom>
          <a:noFill/>
          <a:ln w="9525">
            <a:noFill/>
            <a:miter lim="800000"/>
            <a:headEnd/>
            <a:tailEnd/>
          </a:ln>
        </p:spPr>
      </p:pic>
      <p:sp>
        <p:nvSpPr>
          <p:cNvPr id="3" name="2 Rectángulo"/>
          <p:cNvSpPr/>
          <p:nvPr/>
        </p:nvSpPr>
        <p:spPr>
          <a:xfrm>
            <a:off x="500034" y="714356"/>
            <a:ext cx="7920880" cy="1938992"/>
          </a:xfrm>
          <a:prstGeom prst="rect">
            <a:avLst/>
          </a:prstGeom>
        </p:spPr>
        <p:txBody>
          <a:bodyPr wrap="square">
            <a:spAutoFit/>
          </a:bodyPr>
          <a:lstStyle/>
          <a:p>
            <a:r>
              <a:rPr lang="es-ES" sz="4000" b="1" dirty="0"/>
              <a:t> </a:t>
            </a:r>
            <a:endParaRPr lang="es-CO" sz="4000" dirty="0"/>
          </a:p>
          <a:p>
            <a:pPr algn="ctr"/>
            <a:r>
              <a:rPr lang="es-CO" sz="4000" b="1" dirty="0" smtClean="0"/>
              <a:t>PRODUCTOS DE ORIGEN VEGETAL</a:t>
            </a:r>
            <a:endParaRPr lang="es-CO" sz="4000" dirty="0"/>
          </a:p>
          <a:p>
            <a:pPr algn="ctr"/>
            <a:endParaRPr lang="es-CO" sz="4000" dirty="0"/>
          </a:p>
        </p:txBody>
      </p:sp>
      <p:sp>
        <p:nvSpPr>
          <p:cNvPr id="7" name="6 CuadroTexto"/>
          <p:cNvSpPr txBox="1"/>
          <p:nvPr/>
        </p:nvSpPr>
        <p:spPr>
          <a:xfrm>
            <a:off x="571472" y="2056686"/>
            <a:ext cx="7500990" cy="4093428"/>
          </a:xfrm>
          <a:prstGeom prst="rect">
            <a:avLst/>
          </a:prstGeom>
          <a:noFill/>
        </p:spPr>
        <p:txBody>
          <a:bodyPr wrap="square" rtlCol="0">
            <a:spAutoFit/>
          </a:bodyPr>
          <a:lstStyle/>
          <a:p>
            <a:pPr>
              <a:buFont typeface="Wingdings" pitchFamily="2" charset="2"/>
              <a:buChar char="q"/>
            </a:pPr>
            <a:r>
              <a:rPr lang="es-CO" sz="3200" dirty="0" smtClean="0"/>
              <a:t>Harinas, Sémolas, Azucares.</a:t>
            </a:r>
          </a:p>
          <a:p>
            <a:pPr>
              <a:buFont typeface="Wingdings" pitchFamily="2" charset="2"/>
              <a:buChar char="q"/>
            </a:pPr>
            <a:r>
              <a:rPr lang="es-CO" sz="3200" dirty="0" smtClean="0"/>
              <a:t>Cereales</a:t>
            </a:r>
          </a:p>
          <a:p>
            <a:pPr>
              <a:buFont typeface="Wingdings" pitchFamily="2" charset="2"/>
              <a:buChar char="q"/>
            </a:pPr>
            <a:r>
              <a:rPr lang="es-CO" sz="3200" dirty="0" smtClean="0"/>
              <a:t>Colorantes y esencias</a:t>
            </a:r>
          </a:p>
          <a:p>
            <a:pPr>
              <a:buFont typeface="Wingdings" pitchFamily="2" charset="2"/>
              <a:buChar char="q"/>
            </a:pPr>
            <a:r>
              <a:rPr lang="es-CO" sz="3200" dirty="0" smtClean="0"/>
              <a:t>Licores y Bebidas alcohólicas</a:t>
            </a:r>
          </a:p>
          <a:p>
            <a:pPr>
              <a:buFont typeface="Wingdings" pitchFamily="2" charset="2"/>
              <a:buChar char="q"/>
            </a:pPr>
            <a:r>
              <a:rPr lang="es-CO" sz="3200" dirty="0" smtClean="0"/>
              <a:t>Corchos</a:t>
            </a:r>
          </a:p>
          <a:p>
            <a:pPr>
              <a:buFont typeface="Wingdings" pitchFamily="2" charset="2"/>
              <a:buChar char="q"/>
            </a:pPr>
            <a:r>
              <a:rPr lang="es-CO" sz="3200" dirty="0" smtClean="0"/>
              <a:t>Comida de uso personal, que incluyan vegetales.</a:t>
            </a:r>
          </a:p>
          <a:p>
            <a:endParaRPr lang="es-CO" dirty="0" smtClean="0"/>
          </a:p>
          <a:p>
            <a:pPr>
              <a:buFont typeface="Wingdings" pitchFamily="2" charset="2"/>
              <a:buChar char="q"/>
            </a:pPr>
            <a:endParaRPr lang="es-ES" dirty="0"/>
          </a:p>
        </p:txBody>
      </p:sp>
      <p:pic>
        <p:nvPicPr>
          <p:cNvPr id="1026" name="Picture 2" descr="https://encrypted-tbn1.gstatic.com/images?q=tbn:ANd9GcSZbEXBwmr3SPf6HPJ6GEuveqbmiagoh2gbsvRaU9KzkerxFYTQfbCEmQ">
            <a:hlinkClick r:id="rId3"/>
          </p:cNvPr>
          <p:cNvPicPr>
            <a:picLocks noChangeAspect="1" noChangeArrowheads="1"/>
          </p:cNvPicPr>
          <p:nvPr/>
        </p:nvPicPr>
        <p:blipFill>
          <a:blip r:embed="rId4" cstate="print"/>
          <a:srcRect/>
          <a:stretch>
            <a:fillRect/>
          </a:stretch>
        </p:blipFill>
        <p:spPr bwMode="auto">
          <a:xfrm>
            <a:off x="1000100" y="5643577"/>
            <a:ext cx="1857388" cy="995985"/>
          </a:xfrm>
          <a:prstGeom prst="rect">
            <a:avLst/>
          </a:prstGeom>
          <a:ln>
            <a:noFill/>
          </a:ln>
          <a:effectLst>
            <a:softEdge rad="112500"/>
          </a:effectLst>
        </p:spPr>
      </p:pic>
      <p:pic>
        <p:nvPicPr>
          <p:cNvPr id="1028" name="Picture 4" descr="https://encrypted-tbn1.gstatic.com/images?q=tbn:ANd9GcSFiR0w39c9OKTp4Td4cbmZS4ophsXhAHqb9DkBHBJUChTCRqylLypmRR7x">
            <a:hlinkClick r:id="rId5"/>
          </p:cNvPr>
          <p:cNvPicPr>
            <a:picLocks noChangeAspect="1" noChangeArrowheads="1"/>
          </p:cNvPicPr>
          <p:nvPr/>
        </p:nvPicPr>
        <p:blipFill>
          <a:blip r:embed="rId6" cstate="print"/>
          <a:srcRect/>
          <a:stretch>
            <a:fillRect/>
          </a:stretch>
        </p:blipFill>
        <p:spPr bwMode="auto">
          <a:xfrm>
            <a:off x="6643702" y="2000240"/>
            <a:ext cx="1714512" cy="1143009"/>
          </a:xfrm>
          <a:prstGeom prst="rect">
            <a:avLst/>
          </a:prstGeom>
          <a:ln>
            <a:noFill/>
          </a:ln>
          <a:effectLst>
            <a:softEdge rad="112500"/>
          </a:effectLst>
        </p:spPr>
      </p:pic>
      <p:pic>
        <p:nvPicPr>
          <p:cNvPr id="1030" name="Picture 6" descr="https://encrypted-tbn0.gstatic.com/images?q=tbn:ANd9GcTtzLudtXk8fzLA55g2vg86df1QqOiB5ESELL8Q4BjtNljogIf2egDQJrDj6A">
            <a:hlinkClick r:id="rId7"/>
          </p:cNvPr>
          <p:cNvPicPr>
            <a:picLocks noChangeAspect="1" noChangeArrowheads="1"/>
          </p:cNvPicPr>
          <p:nvPr/>
        </p:nvPicPr>
        <p:blipFill>
          <a:blip r:embed="rId8" cstate="print"/>
          <a:srcRect/>
          <a:stretch>
            <a:fillRect/>
          </a:stretch>
        </p:blipFill>
        <p:spPr bwMode="auto">
          <a:xfrm>
            <a:off x="3643306" y="5286388"/>
            <a:ext cx="1857388" cy="1214446"/>
          </a:xfrm>
          <a:prstGeom prst="rect">
            <a:avLst/>
          </a:prstGeom>
          <a:ln>
            <a:noFill/>
          </a:ln>
          <a:effectLst>
            <a:softEdge rad="112500"/>
          </a:effectLst>
        </p:spPr>
      </p:pic>
      <p:pic>
        <p:nvPicPr>
          <p:cNvPr id="1032" name="Picture 8" descr="https://encrypted-tbn0.gstatic.com/images?q=tbn:ANd9GcT20VOZLJEF-lz3MXDSjC6QAosLOvVnU7GQetm_2GG9FaOOyhaVKBgtxl8Z">
            <a:hlinkClick r:id="rId9"/>
          </p:cNvPr>
          <p:cNvPicPr>
            <a:picLocks noChangeAspect="1" noChangeArrowheads="1"/>
          </p:cNvPicPr>
          <p:nvPr/>
        </p:nvPicPr>
        <p:blipFill>
          <a:blip r:embed="rId10" cstate="print"/>
          <a:srcRect/>
          <a:stretch>
            <a:fillRect/>
          </a:stretch>
        </p:blipFill>
        <p:spPr bwMode="auto">
          <a:xfrm>
            <a:off x="6715140" y="3429000"/>
            <a:ext cx="1643074" cy="933450"/>
          </a:xfrm>
          <a:prstGeom prst="rect">
            <a:avLst/>
          </a:prstGeom>
          <a:ln>
            <a:noFill/>
          </a:ln>
          <a:effectLst>
            <a:softEdge rad="112500"/>
          </a:effectLst>
        </p:spPr>
      </p:pic>
      <p:pic>
        <p:nvPicPr>
          <p:cNvPr id="1034" name="Picture 10" descr="https://encrypted-tbn3.gstatic.com/images?q=tbn:ANd9GcQeJAWaoDk0J_naaKTJtn1QvueL5_zmYnD6aPCIiWeazNPYV-bNXr_5rfiW">
            <a:hlinkClick r:id="rId11"/>
          </p:cNvPr>
          <p:cNvPicPr>
            <a:picLocks noChangeAspect="1" noChangeArrowheads="1"/>
          </p:cNvPicPr>
          <p:nvPr/>
        </p:nvPicPr>
        <p:blipFill>
          <a:blip r:embed="rId12" cstate="print"/>
          <a:srcRect/>
          <a:stretch>
            <a:fillRect/>
          </a:stretch>
        </p:blipFill>
        <p:spPr bwMode="auto">
          <a:xfrm>
            <a:off x="6429388" y="5214950"/>
            <a:ext cx="2071702" cy="1285885"/>
          </a:xfrm>
          <a:prstGeom prst="rect">
            <a:avLst/>
          </a:prstGeom>
          <a:ln>
            <a:noFill/>
          </a:ln>
          <a:effectLst>
            <a:softEdge rad="112500"/>
          </a:effectLst>
        </p:spPr>
      </p:pic>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928670"/>
            <a:ext cx="8686800" cy="838200"/>
          </a:xfrm>
        </p:spPr>
        <p:txBody>
          <a:bodyPr>
            <a:normAutofit fontScale="90000"/>
          </a:bodyPr>
          <a:lstStyle/>
          <a:p>
            <a:pPr algn="ctr"/>
            <a:r>
              <a:rPr lang="es-CO" sz="4800" b="1" dirty="0" smtClean="0">
                <a:effectLst>
                  <a:outerShdw blurRad="38100" dist="38100" dir="2700000" algn="tl">
                    <a:srgbClr val="000000">
                      <a:alpha val="43137"/>
                    </a:srgbClr>
                  </a:outerShdw>
                  <a:reflection blurRad="12700" stA="48000" endA="300" endPos="55000" dir="5400000" sy="-90000" algn="bl" rotWithShape="0"/>
                </a:effectLst>
              </a:rPr>
              <a:t>Características de los equipos</a:t>
            </a:r>
            <a:endParaRPr lang="es-CO" sz="4800" b="1"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2 Marcador de contenido"/>
          <p:cNvSpPr>
            <a:spLocks noGrp="1"/>
          </p:cNvSpPr>
          <p:nvPr>
            <p:ph idx="1"/>
          </p:nvPr>
        </p:nvSpPr>
        <p:spPr>
          <a:xfrm>
            <a:off x="0" y="1928802"/>
            <a:ext cx="8686800" cy="4525963"/>
          </a:xfrm>
        </p:spPr>
        <p:txBody>
          <a:bodyPr>
            <a:normAutofit/>
          </a:bodyPr>
          <a:lstStyle/>
          <a:p>
            <a:pPr algn="just"/>
            <a:r>
              <a:rPr lang="es-CO" sz="3600" b="1" dirty="0" smtClean="0"/>
              <a:t>Los equipos son diseñados por la industria y poseen características que se adaptan para cada uno de los procesos industrializados para los cuales son requeridos, su uso optimiza la función de transformación de materia prima para la elaboración de un producto terminado.</a:t>
            </a:r>
            <a:endParaRPr lang="es-CO" sz="3600" b="1" dirty="0"/>
          </a:p>
        </p:txBody>
      </p:sp>
      <p:pic>
        <p:nvPicPr>
          <p:cNvPr id="4"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427984" y="332656"/>
            <a:ext cx="541202" cy="504056"/>
          </a:xfrm>
          <a:prstGeom prst="rect">
            <a:avLst/>
          </a:prstGeom>
          <a:noFill/>
          <a:ln w="9525">
            <a:noFill/>
            <a:miter lim="800000"/>
            <a:headEnd/>
            <a:tailEnd/>
          </a:ln>
        </p:spPr>
      </p:pic>
    </p:spTree>
    <p:extLst>
      <p:ext uri="{BB962C8B-B14F-4D97-AF65-F5344CB8AC3E}">
        <p14:creationId xmlns:p14="http://schemas.microsoft.com/office/powerpoint/2010/main" val="462657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714348" y="1357298"/>
            <a:ext cx="8686800" cy="841248"/>
          </a:xfrm>
        </p:spPr>
        <p:txBody>
          <a:bodyPr>
            <a:normAutofit fontScale="90000"/>
          </a:bodyPr>
          <a:lstStyle/>
          <a:p>
            <a:pPr algn="ctr"/>
            <a:r>
              <a:rPr lang="es-CO" sz="4000" b="1" u="sng" dirty="0" smtClean="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rPr>
              <a:t>Ejemplos de equipos de procesamiento de productos</a:t>
            </a:r>
            <a:endParaRPr lang="es-ES" sz="4000" b="1" u="sng" dirty="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endParaRPr>
          </a:p>
        </p:txBody>
      </p:sp>
      <p:pic>
        <p:nvPicPr>
          <p:cNvPr id="7"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427984" y="332656"/>
            <a:ext cx="541202" cy="504056"/>
          </a:xfrm>
          <a:prstGeom prst="rect">
            <a:avLst/>
          </a:prstGeom>
          <a:noFill/>
          <a:ln w="9525">
            <a:noFill/>
            <a:miter lim="800000"/>
            <a:headEnd/>
            <a:tailEnd/>
          </a:ln>
        </p:spPr>
      </p:pic>
      <p:sp>
        <p:nvSpPr>
          <p:cNvPr id="11" name="10 Estrella de 5 puntas"/>
          <p:cNvSpPr/>
          <p:nvPr/>
        </p:nvSpPr>
        <p:spPr>
          <a:xfrm>
            <a:off x="107504" y="124860"/>
            <a:ext cx="1110168" cy="1116124"/>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3" name="12 CuadroTexto"/>
          <p:cNvSpPr txBox="1"/>
          <p:nvPr/>
        </p:nvSpPr>
        <p:spPr>
          <a:xfrm>
            <a:off x="500034" y="2928934"/>
            <a:ext cx="8143932" cy="3046988"/>
          </a:xfrm>
          <a:prstGeom prst="rect">
            <a:avLst/>
          </a:prstGeom>
          <a:noFill/>
        </p:spPr>
        <p:txBody>
          <a:bodyPr wrap="square" rtlCol="0">
            <a:spAutoFit/>
          </a:bodyPr>
          <a:lstStyle/>
          <a:p>
            <a:pPr>
              <a:buFont typeface="Arial" pitchFamily="34" charset="0"/>
              <a:buChar char="•"/>
            </a:pPr>
            <a:r>
              <a:rPr lang="es-CO" sz="2400" dirty="0" smtClean="0"/>
              <a:t>Despulpador de Frutas</a:t>
            </a:r>
          </a:p>
          <a:p>
            <a:pPr>
              <a:buFont typeface="Arial" pitchFamily="34" charset="0"/>
              <a:buChar char="•"/>
            </a:pPr>
            <a:r>
              <a:rPr lang="es-CO" sz="2400" dirty="0" smtClean="0"/>
              <a:t>Extractor de Aceites naturales</a:t>
            </a:r>
          </a:p>
          <a:p>
            <a:pPr>
              <a:buFont typeface="Arial" pitchFamily="34" charset="0"/>
              <a:buChar char="•"/>
            </a:pPr>
            <a:r>
              <a:rPr lang="es-CO" sz="2400" dirty="0" smtClean="0"/>
              <a:t>Trilladora de Granos</a:t>
            </a:r>
          </a:p>
          <a:p>
            <a:pPr>
              <a:buFont typeface="Arial" pitchFamily="34" charset="0"/>
              <a:buChar char="•"/>
            </a:pPr>
            <a:r>
              <a:rPr lang="es-CO" sz="2400" dirty="0" smtClean="0"/>
              <a:t>Despulpador de Hortalizas</a:t>
            </a:r>
          </a:p>
          <a:p>
            <a:pPr>
              <a:buFont typeface="Arial" pitchFamily="34" charset="0"/>
              <a:buChar char="•"/>
            </a:pPr>
            <a:r>
              <a:rPr lang="es-CO" sz="2400" dirty="0" smtClean="0"/>
              <a:t>Maquina separadora de Semillas</a:t>
            </a:r>
          </a:p>
          <a:p>
            <a:pPr>
              <a:buFont typeface="Arial" pitchFamily="34" charset="0"/>
              <a:buChar char="•"/>
            </a:pPr>
            <a:r>
              <a:rPr lang="es-CO" sz="2400" dirty="0" smtClean="0"/>
              <a:t>Maquina lavadora fruta</a:t>
            </a:r>
          </a:p>
          <a:p>
            <a:pPr>
              <a:buFont typeface="Arial" pitchFamily="34" charset="0"/>
              <a:buChar char="•"/>
            </a:pPr>
            <a:r>
              <a:rPr lang="es-CO" sz="2400" dirty="0" smtClean="0"/>
              <a:t> Maquina secadora de frutas y verduras</a:t>
            </a:r>
          </a:p>
          <a:p>
            <a:pPr>
              <a:buFont typeface="Arial" pitchFamily="34" charset="0"/>
              <a:buChar char="•"/>
            </a:pPr>
            <a:r>
              <a:rPr lang="es-CO" sz="2400" dirty="0" smtClean="0"/>
              <a:t>Empacadora al vacio</a:t>
            </a:r>
            <a:endParaRPr lang="es-ES" sz="2400" dirty="0"/>
          </a:p>
        </p:txBody>
      </p:sp>
    </p:spTree>
    <p:extLst>
      <p:ext uri="{BB962C8B-B14F-4D97-AF65-F5344CB8AC3E}">
        <p14:creationId xmlns:p14="http://schemas.microsoft.com/office/powerpoint/2010/main" val="1298801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714348" y="1142984"/>
            <a:ext cx="8686800" cy="841248"/>
          </a:xfrm>
        </p:spPr>
        <p:txBody>
          <a:bodyPr>
            <a:normAutofit fontScale="90000"/>
          </a:bodyPr>
          <a:lstStyle/>
          <a:p>
            <a:pPr algn="ctr"/>
            <a:r>
              <a:rPr lang="es-CO" sz="4000" b="1" u="sng" dirty="0" smtClean="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rPr>
              <a:t>Ejemplos de equipos de procesamiento de productos</a:t>
            </a:r>
            <a:endParaRPr lang="es-ES" sz="4000" b="1" u="sng" dirty="0">
              <a:effectLst>
                <a:outerShdw blurRad="38100" dist="38100" dir="2700000" algn="tl">
                  <a:srgbClr val="000000">
                    <a:alpha val="43137"/>
                  </a:srgbClr>
                </a:outerShdw>
                <a:reflection blurRad="12700" stA="48000" endA="300" endPos="55000" dir="5400000" sy="-90000" algn="bl" rotWithShape="0"/>
              </a:effectLst>
              <a:latin typeface="Arial" pitchFamily="34" charset="0"/>
              <a:cs typeface="Arial" pitchFamily="34" charset="0"/>
            </a:endParaRPr>
          </a:p>
        </p:txBody>
      </p:sp>
      <p:pic>
        <p:nvPicPr>
          <p:cNvPr id="7" name="il_fi" descr="https://upload.wikimedia.org/wikipedia/commons/thumb/d/d5/Universidad_Industrial_de_Santander_Logo.jpg/125px-Universidad_Industrial_de_Santander_Logo.jpg"/>
          <p:cNvPicPr/>
          <p:nvPr/>
        </p:nvPicPr>
        <p:blipFill>
          <a:blip r:embed="rId2" cstate="print"/>
          <a:srcRect/>
          <a:stretch>
            <a:fillRect/>
          </a:stretch>
        </p:blipFill>
        <p:spPr bwMode="auto">
          <a:xfrm>
            <a:off x="4427984" y="332656"/>
            <a:ext cx="541202" cy="504056"/>
          </a:xfrm>
          <a:prstGeom prst="rect">
            <a:avLst/>
          </a:prstGeom>
          <a:noFill/>
          <a:ln w="9525">
            <a:noFill/>
            <a:miter lim="800000"/>
            <a:headEnd/>
            <a:tailEnd/>
          </a:ln>
        </p:spPr>
      </p:pic>
      <p:sp>
        <p:nvSpPr>
          <p:cNvPr id="11" name="10 Estrella de 5 puntas"/>
          <p:cNvSpPr/>
          <p:nvPr/>
        </p:nvSpPr>
        <p:spPr>
          <a:xfrm>
            <a:off x="107504" y="124860"/>
            <a:ext cx="1110168" cy="1116124"/>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29698" name="Picture 2" descr="https://encrypted-tbn2.gstatic.com/images?q=tbn:ANd9GcSdTii8idLKMtuv-tP_NDYH6EE7zhuFlOpveW8DJa6CzXvNQenyvBKuAagc">
            <a:hlinkClick r:id="rId3"/>
          </p:cNvPr>
          <p:cNvPicPr>
            <a:picLocks noChangeAspect="1" noChangeArrowheads="1"/>
          </p:cNvPicPr>
          <p:nvPr/>
        </p:nvPicPr>
        <p:blipFill>
          <a:blip r:embed="rId4" cstate="print"/>
          <a:srcRect/>
          <a:stretch>
            <a:fillRect/>
          </a:stretch>
        </p:blipFill>
        <p:spPr bwMode="auto">
          <a:xfrm>
            <a:off x="214282" y="2214554"/>
            <a:ext cx="1643074" cy="2437299"/>
          </a:xfrm>
          <a:prstGeom prst="rect">
            <a:avLst/>
          </a:prstGeom>
          <a:noFill/>
        </p:spPr>
      </p:pic>
      <p:pic>
        <p:nvPicPr>
          <p:cNvPr id="29700" name="Picture 4" descr="https://encrypted-tbn3.gstatic.com/images?q=tbn:ANd9GcTC4namHvBhMRLvj9TPtSsc8OVJ5te0q2X5PtGw3dP2mzIbEbqG-c5idgk">
            <a:hlinkClick r:id="rId5"/>
          </p:cNvPr>
          <p:cNvPicPr>
            <a:picLocks noChangeAspect="1" noChangeArrowheads="1"/>
          </p:cNvPicPr>
          <p:nvPr/>
        </p:nvPicPr>
        <p:blipFill>
          <a:blip r:embed="rId6" cstate="print"/>
          <a:srcRect/>
          <a:stretch>
            <a:fillRect/>
          </a:stretch>
        </p:blipFill>
        <p:spPr bwMode="auto">
          <a:xfrm>
            <a:off x="2714612" y="2357430"/>
            <a:ext cx="1571636" cy="2553908"/>
          </a:xfrm>
          <a:prstGeom prst="rect">
            <a:avLst/>
          </a:prstGeom>
          <a:noFill/>
        </p:spPr>
      </p:pic>
      <p:pic>
        <p:nvPicPr>
          <p:cNvPr id="29702" name="Picture 6" descr="https://encrypted-tbn1.gstatic.com/images?q=tbn:ANd9GcTQNEiJcMr8nLGbi46IbjlBrb8tk3lCQT_ITOqs7_rPCmINLsHPuRDhwAgPvg">
            <a:hlinkClick r:id="rId7"/>
          </p:cNvPr>
          <p:cNvPicPr>
            <a:picLocks noChangeAspect="1" noChangeArrowheads="1"/>
          </p:cNvPicPr>
          <p:nvPr/>
        </p:nvPicPr>
        <p:blipFill>
          <a:blip r:embed="rId8" cstate="print"/>
          <a:srcRect/>
          <a:stretch>
            <a:fillRect/>
          </a:stretch>
        </p:blipFill>
        <p:spPr bwMode="auto">
          <a:xfrm>
            <a:off x="6000760" y="2285992"/>
            <a:ext cx="1857386" cy="2071702"/>
          </a:xfrm>
          <a:prstGeom prst="rect">
            <a:avLst/>
          </a:prstGeom>
          <a:noFill/>
        </p:spPr>
      </p:pic>
      <p:pic>
        <p:nvPicPr>
          <p:cNvPr id="29704" name="Picture 8" descr="https://encrypted-tbn1.gstatic.com/images?q=tbn:ANd9GcR5EXJqbCAfiIUKIAvljiOOIHIGBKco6Q9oF9yfCrYnVeh_CEh9BtO0JEk">
            <a:hlinkClick r:id="rId9"/>
          </p:cNvPr>
          <p:cNvPicPr>
            <a:picLocks noChangeAspect="1" noChangeArrowheads="1"/>
          </p:cNvPicPr>
          <p:nvPr/>
        </p:nvPicPr>
        <p:blipFill>
          <a:blip r:embed="rId10" cstate="print"/>
          <a:srcRect/>
          <a:stretch>
            <a:fillRect/>
          </a:stretch>
        </p:blipFill>
        <p:spPr bwMode="auto">
          <a:xfrm>
            <a:off x="6429388" y="4714884"/>
            <a:ext cx="2286016" cy="1643074"/>
          </a:xfrm>
          <a:prstGeom prst="rect">
            <a:avLst/>
          </a:prstGeom>
          <a:noFill/>
        </p:spPr>
      </p:pic>
      <p:pic>
        <p:nvPicPr>
          <p:cNvPr id="29706" name="Picture 10" descr="https://encrypted-tbn0.gstatic.com/images?q=tbn:ANd9GcTIgVtp0IKYzu0agZxxioLM2_De-swxF-Kmlml8E5aLY7K1ROO20JgZjQ">
            <a:hlinkClick r:id="rId11"/>
          </p:cNvPr>
          <p:cNvPicPr>
            <a:picLocks noChangeAspect="1" noChangeArrowheads="1"/>
          </p:cNvPicPr>
          <p:nvPr/>
        </p:nvPicPr>
        <p:blipFill>
          <a:blip r:embed="rId12" cstate="print"/>
          <a:srcRect/>
          <a:stretch>
            <a:fillRect/>
          </a:stretch>
        </p:blipFill>
        <p:spPr bwMode="auto">
          <a:xfrm>
            <a:off x="1000100" y="5357826"/>
            <a:ext cx="1785950" cy="1214446"/>
          </a:xfrm>
          <a:prstGeom prst="rect">
            <a:avLst/>
          </a:prstGeom>
          <a:noFill/>
        </p:spPr>
      </p:pic>
      <p:sp>
        <p:nvSpPr>
          <p:cNvPr id="14" name="13 CuadroTexto"/>
          <p:cNvSpPr txBox="1"/>
          <p:nvPr/>
        </p:nvSpPr>
        <p:spPr>
          <a:xfrm>
            <a:off x="4429124" y="3071811"/>
            <a:ext cx="1500198" cy="1200329"/>
          </a:xfrm>
          <a:prstGeom prst="rect">
            <a:avLst/>
          </a:prstGeom>
          <a:noFill/>
        </p:spPr>
        <p:txBody>
          <a:bodyPr wrap="square" rtlCol="0">
            <a:spAutoFit/>
          </a:bodyPr>
          <a:lstStyle/>
          <a:p>
            <a:r>
              <a:rPr lang="es-CO" dirty="0" smtClean="0"/>
              <a:t>Extractor de Aceites naturales</a:t>
            </a:r>
          </a:p>
          <a:p>
            <a:endParaRPr lang="es-ES" dirty="0"/>
          </a:p>
        </p:txBody>
      </p:sp>
      <p:sp>
        <p:nvSpPr>
          <p:cNvPr id="15" name="14 CuadroTexto"/>
          <p:cNvSpPr txBox="1"/>
          <p:nvPr/>
        </p:nvSpPr>
        <p:spPr>
          <a:xfrm>
            <a:off x="214282" y="4572008"/>
            <a:ext cx="1643074" cy="923330"/>
          </a:xfrm>
          <a:prstGeom prst="rect">
            <a:avLst/>
          </a:prstGeom>
          <a:noFill/>
        </p:spPr>
        <p:txBody>
          <a:bodyPr wrap="square" rtlCol="0">
            <a:spAutoFit/>
          </a:bodyPr>
          <a:lstStyle/>
          <a:p>
            <a:pPr algn="ctr"/>
            <a:r>
              <a:rPr lang="es-CO" dirty="0" smtClean="0"/>
              <a:t>Despulpador de Frutas</a:t>
            </a:r>
          </a:p>
          <a:p>
            <a:endParaRPr lang="es-ES" dirty="0"/>
          </a:p>
        </p:txBody>
      </p:sp>
      <p:sp>
        <p:nvSpPr>
          <p:cNvPr id="16" name="15 CuadroTexto"/>
          <p:cNvSpPr txBox="1"/>
          <p:nvPr/>
        </p:nvSpPr>
        <p:spPr>
          <a:xfrm>
            <a:off x="2857488" y="5934670"/>
            <a:ext cx="2000264" cy="923330"/>
          </a:xfrm>
          <a:prstGeom prst="rect">
            <a:avLst/>
          </a:prstGeom>
          <a:noFill/>
        </p:spPr>
        <p:txBody>
          <a:bodyPr wrap="square" rtlCol="0">
            <a:spAutoFit/>
          </a:bodyPr>
          <a:lstStyle/>
          <a:p>
            <a:pPr algn="ctr"/>
            <a:r>
              <a:rPr lang="es-CO" dirty="0" smtClean="0"/>
              <a:t>Empacadora al vacio</a:t>
            </a:r>
            <a:endParaRPr lang="es-ES" dirty="0" smtClean="0"/>
          </a:p>
          <a:p>
            <a:endParaRPr lang="es-ES" dirty="0"/>
          </a:p>
        </p:txBody>
      </p:sp>
      <p:sp>
        <p:nvSpPr>
          <p:cNvPr id="17" name="16 CuadroTexto"/>
          <p:cNvSpPr txBox="1"/>
          <p:nvPr/>
        </p:nvSpPr>
        <p:spPr>
          <a:xfrm rot="60000">
            <a:off x="7868524" y="3721417"/>
            <a:ext cx="1275933" cy="923330"/>
          </a:xfrm>
          <a:prstGeom prst="rect">
            <a:avLst/>
          </a:prstGeom>
          <a:noFill/>
        </p:spPr>
        <p:txBody>
          <a:bodyPr wrap="square" rtlCol="0">
            <a:spAutoFit/>
          </a:bodyPr>
          <a:lstStyle/>
          <a:p>
            <a:r>
              <a:rPr lang="es-CO" dirty="0" smtClean="0"/>
              <a:t>Trilladora de Granos</a:t>
            </a:r>
          </a:p>
          <a:p>
            <a:endParaRPr lang="es-ES" dirty="0"/>
          </a:p>
        </p:txBody>
      </p:sp>
      <p:sp>
        <p:nvSpPr>
          <p:cNvPr id="18" name="17 CuadroTexto"/>
          <p:cNvSpPr txBox="1"/>
          <p:nvPr/>
        </p:nvSpPr>
        <p:spPr>
          <a:xfrm>
            <a:off x="4786314" y="5214950"/>
            <a:ext cx="1643074" cy="923330"/>
          </a:xfrm>
          <a:prstGeom prst="rect">
            <a:avLst/>
          </a:prstGeom>
          <a:noFill/>
        </p:spPr>
        <p:txBody>
          <a:bodyPr wrap="square" rtlCol="0">
            <a:spAutoFit/>
          </a:bodyPr>
          <a:lstStyle/>
          <a:p>
            <a:pPr algn="ctr"/>
            <a:r>
              <a:rPr lang="es-CO" dirty="0" smtClean="0"/>
              <a:t>Maquina lavadora fruta</a:t>
            </a:r>
          </a:p>
          <a:p>
            <a:endParaRPr lang="es-ES" dirty="0"/>
          </a:p>
        </p:txBody>
      </p:sp>
    </p:spTree>
    <p:extLst>
      <p:ext uri="{BB962C8B-B14F-4D97-AF65-F5344CB8AC3E}">
        <p14:creationId xmlns:p14="http://schemas.microsoft.com/office/powerpoint/2010/main" val="1298801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724</TotalTime>
  <Words>355</Words>
  <Application>Microsoft Office PowerPoint</Application>
  <PresentationFormat>Presentación en pantalla (4:3)</PresentationFormat>
  <Paragraphs>54</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Viajes</vt:lpstr>
      <vt:lpstr>Presentación de PowerPoint</vt:lpstr>
      <vt:lpstr>Presentación de PowerPoint</vt:lpstr>
      <vt:lpstr>Presentación de PowerPoint</vt:lpstr>
      <vt:lpstr>Presentación de PowerPoint</vt:lpstr>
      <vt:lpstr>Presentación de PowerPoint</vt:lpstr>
      <vt:lpstr>Presentación de PowerPoint</vt:lpstr>
      <vt:lpstr>Características de los equipos</vt:lpstr>
      <vt:lpstr>Ejemplos de equipos de procesamiento de productos</vt:lpstr>
      <vt:lpstr>Ejemplos de equipos de procesamiento de productos</vt:lpstr>
      <vt:lpstr>Productos de origen vegetal producidos en la industria</vt:lpstr>
      <vt:lpstr>Productos de origen vegetal producidos por la industria</vt:lpstr>
      <vt:lpstr>Productos de origen vegetal producidos por la industria</vt:lpstr>
      <vt:lpstr>Presentación de PowerPoint</vt:lpstr>
    </vt:vector>
  </TitlesOfParts>
  <Company>Bayer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dc:title>
  <dc:creator>Jairo Rueda</dc:creator>
  <cp:lastModifiedBy>Personal</cp:lastModifiedBy>
  <cp:revision>103</cp:revision>
  <dcterms:created xsi:type="dcterms:W3CDTF">2013-05-17T21:38:12Z</dcterms:created>
  <dcterms:modified xsi:type="dcterms:W3CDTF">2015-02-24T21:08:02Z</dcterms:modified>
</cp:coreProperties>
</file>