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0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37F75-A745-4CE1-A224-E6D29168F4C7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00948-80D3-4549-97B4-DF14626A32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3260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29057" indent="-280406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21626" indent="-224325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70276" indent="-224325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18927" indent="-224325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33BED3F9-9233-4700-9A30-2E69CF1539D7}" type="slidenum">
              <a:rPr lang="en-US" altLang="es-CO" smtClean="0"/>
              <a:pPr/>
              <a:t>1</a:t>
            </a:fld>
            <a:endParaRPr lang="en-US" altLang="es-CO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575" y="7985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3464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850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1875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3CB5-4E57-4131-814A-FE131A9D5C25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08987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3" y="30079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0767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3" y="18047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1985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3" y="18047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2879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3" y="6016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0214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10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3" y="0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2171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6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3" y="0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9358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5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3" y="0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5352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08777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693" y="0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05645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3" y="0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72348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67878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3" y="0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5654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6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482" y="0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1249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3670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60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2857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1764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4921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8387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1806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C3CB5-4E57-4131-814A-FE131A9D5C2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7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1574" y="-6016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1613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787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ES" altLang="es-CO" sz="3600" b="1" dirty="0" smtClean="0">
                <a:solidFill>
                  <a:srgbClr val="00B050"/>
                </a:solidFill>
              </a:rPr>
              <a:t>MERCADOS DE ENERGIA ELECTRICA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s-ES" altLang="es-CO" sz="2400" dirty="0" smtClean="0"/>
          </a:p>
          <a:p>
            <a:pPr eaLnBrk="1" hangingPunct="1"/>
            <a:r>
              <a:rPr lang="es-ES" altLang="es-CO" sz="2400" dirty="0" smtClean="0"/>
              <a:t>Elementos básicos</a:t>
            </a:r>
          </a:p>
        </p:txBody>
      </p:sp>
    </p:spTree>
    <p:extLst>
      <p:ext uri="{BB962C8B-B14F-4D97-AF65-F5344CB8AC3E}">
        <p14:creationId xmlns:p14="http://schemas.microsoft.com/office/powerpoint/2010/main" val="3580902730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CO" sz="4000" b="1" dirty="0" smtClean="0">
                <a:solidFill>
                  <a:srgbClr val="00B050"/>
                </a:solidFill>
              </a:rPr>
              <a:t>CONTENIDO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s-ES" altLang="es-CO" sz="2400" dirty="0" smtClean="0"/>
          </a:p>
          <a:p>
            <a:pPr eaLnBrk="1" hangingPunct="1"/>
            <a:r>
              <a:rPr lang="es-ES" altLang="es-CO" sz="2400" dirty="0" smtClean="0"/>
              <a:t>PARTICULARIDADES DEL MERCADO ELECTRICO</a:t>
            </a:r>
          </a:p>
          <a:p>
            <a:pPr eaLnBrk="1" hangingPunct="1"/>
            <a:endParaRPr lang="es-ES" altLang="es-CO" sz="2400" dirty="0" smtClean="0"/>
          </a:p>
          <a:p>
            <a:pPr eaLnBrk="1" hangingPunct="1"/>
            <a:endParaRPr lang="es-ES" altLang="es-CO" sz="2400" dirty="0" smtClean="0"/>
          </a:p>
          <a:p>
            <a:pPr eaLnBrk="1" hangingPunct="1"/>
            <a:r>
              <a:rPr lang="es-ES" altLang="es-CO" sz="2400" dirty="0" smtClean="0"/>
              <a:t>CLASIFICACION DE MERCADOS</a:t>
            </a:r>
          </a:p>
          <a:p>
            <a:pPr eaLnBrk="1" hangingPunct="1"/>
            <a:endParaRPr lang="es-ES" altLang="es-CO" sz="2400" dirty="0" smtClean="0"/>
          </a:p>
          <a:p>
            <a:pPr eaLnBrk="1" hangingPunct="1"/>
            <a:r>
              <a:rPr lang="es-ES" altLang="es-CO" sz="2400" dirty="0" smtClean="0"/>
              <a:t> </a:t>
            </a:r>
          </a:p>
          <a:p>
            <a:pPr eaLnBrk="1" hangingPunct="1"/>
            <a:r>
              <a:rPr lang="es-ES" altLang="es-CO" sz="2400" dirty="0" smtClean="0"/>
              <a:t>FACTORES QUE INCIDEN EN EL DISEÑO DE MERCADOS</a:t>
            </a:r>
          </a:p>
          <a:p>
            <a:pPr eaLnBrk="1" hangingPunct="1"/>
            <a:endParaRPr lang="es-ES" altLang="es-CO" dirty="0" smtClean="0"/>
          </a:p>
          <a:p>
            <a:pPr eaLnBrk="1" hangingPunct="1">
              <a:buFont typeface="Wingdings" pitchFamily="2" charset="2"/>
              <a:buNone/>
            </a:pPr>
            <a:endParaRPr lang="es-ES" altLang="es-CO" dirty="0" smtClean="0"/>
          </a:p>
          <a:p>
            <a:pPr eaLnBrk="1" hangingPunct="1"/>
            <a:endParaRPr lang="es-ES" altLang="es-CO" dirty="0" smtClean="0"/>
          </a:p>
          <a:p>
            <a:pPr eaLnBrk="1" hangingPunct="1"/>
            <a:endParaRPr lang="es-ES" altLang="es-CO" dirty="0" smtClean="0"/>
          </a:p>
          <a:p>
            <a:pPr eaLnBrk="1" hangingPunct="1"/>
            <a:endParaRPr lang="es-ES" altLang="es-CO" dirty="0" smtClean="0"/>
          </a:p>
        </p:txBody>
      </p:sp>
    </p:spTree>
    <p:extLst>
      <p:ext uri="{BB962C8B-B14F-4D97-AF65-F5344CB8AC3E}">
        <p14:creationId xmlns:p14="http://schemas.microsoft.com/office/powerpoint/2010/main" val="443057654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Título"/>
          <p:cNvSpPr>
            <a:spLocks noGrp="1"/>
          </p:cNvSpPr>
          <p:nvPr>
            <p:ph type="title"/>
          </p:nvPr>
        </p:nvSpPr>
        <p:spPr>
          <a:xfrm>
            <a:off x="395536" y="188640"/>
            <a:ext cx="5987008" cy="1143000"/>
          </a:xfrm>
        </p:spPr>
        <p:txBody>
          <a:bodyPr/>
          <a:lstStyle/>
          <a:p>
            <a:r>
              <a:rPr lang="es-CO" altLang="es-CO" sz="2400" b="1" dirty="0" smtClean="0">
                <a:solidFill>
                  <a:srgbClr val="00B050"/>
                </a:solidFill>
              </a:rPr>
              <a:t>PARTICULARIDADES DE LOS </a:t>
            </a:r>
            <a:br>
              <a:rPr lang="es-CO" altLang="es-CO" sz="2400" b="1" dirty="0" smtClean="0">
                <a:solidFill>
                  <a:srgbClr val="00B050"/>
                </a:solidFill>
              </a:rPr>
            </a:br>
            <a:r>
              <a:rPr lang="es-CO" altLang="es-CO" sz="2400" b="1" dirty="0" smtClean="0">
                <a:solidFill>
                  <a:srgbClr val="00B050"/>
                </a:solidFill>
              </a:rPr>
              <a:t>MERCADOS ELECTRICOS</a:t>
            </a:r>
          </a:p>
        </p:txBody>
      </p:sp>
      <p:sp>
        <p:nvSpPr>
          <p:cNvPr id="5123" name="2 Marcador de contenido"/>
          <p:cNvSpPr>
            <a:spLocks noGrp="1"/>
          </p:cNvSpPr>
          <p:nvPr>
            <p:ph idx="1"/>
          </p:nvPr>
        </p:nvSpPr>
        <p:spPr>
          <a:xfrm>
            <a:off x="457200" y="1412875"/>
            <a:ext cx="8362950" cy="489585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CO" altLang="es-CO" sz="2400" dirty="0" smtClean="0"/>
              <a:t>La coordinación extremadamente precisa necesaria en el sistema. No hay Almacenamiento</a:t>
            </a:r>
          </a:p>
          <a:p>
            <a:pPr algn="just"/>
            <a:endParaRPr lang="es-CO" altLang="es-CO" sz="2400" dirty="0" smtClean="0"/>
          </a:p>
          <a:p>
            <a:pPr algn="just"/>
            <a:r>
              <a:rPr lang="es-CO" altLang="es-CO" sz="2400" dirty="0" smtClean="0"/>
              <a:t>Las elevadas inversiones requeridas, que requieren también de tiempos de ejecución largos, del orden de años.</a:t>
            </a:r>
          </a:p>
          <a:p>
            <a:pPr algn="just"/>
            <a:endParaRPr lang="es-CO" altLang="es-CO" sz="2400" dirty="0" smtClean="0"/>
          </a:p>
          <a:p>
            <a:pPr algn="just"/>
            <a:r>
              <a:rPr lang="es-CO" altLang="es-CO" sz="2400" dirty="0" smtClean="0"/>
              <a:t>El Poder de Mercado</a:t>
            </a:r>
          </a:p>
          <a:p>
            <a:pPr algn="just"/>
            <a:endParaRPr lang="es-CO" altLang="es-CO" sz="2400" dirty="0" smtClean="0"/>
          </a:p>
          <a:p>
            <a:pPr algn="just"/>
            <a:r>
              <a:rPr lang="es-CO" altLang="es-CO" sz="2400" dirty="0" smtClean="0"/>
              <a:t>Análisis y gestión de riesgos </a:t>
            </a:r>
            <a:endParaRPr lang="es-CO" altLang="es-CO" dirty="0" smtClean="0"/>
          </a:p>
          <a:p>
            <a:pPr algn="just">
              <a:buFont typeface="Wingdings" pitchFamily="2" charset="2"/>
              <a:buNone/>
            </a:pPr>
            <a:r>
              <a:rPr lang="es-CO" altLang="es-CO" dirty="0" smtClean="0"/>
              <a:t> </a:t>
            </a:r>
          </a:p>
          <a:p>
            <a:endParaRPr lang="es-CO" altLang="es-CO" dirty="0" smtClean="0"/>
          </a:p>
          <a:p>
            <a:r>
              <a:rPr lang="es-CO" altLang="es-CO" dirty="0" smtClean="0"/>
              <a:t> </a:t>
            </a:r>
          </a:p>
          <a:p>
            <a:endParaRPr lang="es-CO" altLang="es-CO" dirty="0" smtClean="0"/>
          </a:p>
        </p:txBody>
      </p:sp>
    </p:spTree>
    <p:extLst>
      <p:ext uri="{BB962C8B-B14F-4D97-AF65-F5344CB8AC3E}">
        <p14:creationId xmlns:p14="http://schemas.microsoft.com/office/powerpoint/2010/main" val="829791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title"/>
          </p:nvPr>
        </p:nvSpPr>
        <p:spPr>
          <a:xfrm>
            <a:off x="179512" y="116632"/>
            <a:ext cx="5915000" cy="1143000"/>
          </a:xfrm>
        </p:spPr>
        <p:txBody>
          <a:bodyPr/>
          <a:lstStyle/>
          <a:p>
            <a:r>
              <a:rPr lang="es-CO" altLang="es-CO" sz="3200" b="1" dirty="0" smtClean="0">
                <a:solidFill>
                  <a:srgbClr val="00B050"/>
                </a:solidFill>
              </a:rPr>
              <a:t>CLASIFICACION DE </a:t>
            </a:r>
            <a:br>
              <a:rPr lang="es-CO" altLang="es-CO" sz="3200" b="1" dirty="0" smtClean="0">
                <a:solidFill>
                  <a:srgbClr val="00B050"/>
                </a:solidFill>
              </a:rPr>
            </a:br>
            <a:r>
              <a:rPr lang="es-CO" altLang="es-CO" sz="3200" b="1" dirty="0" smtClean="0">
                <a:solidFill>
                  <a:srgbClr val="00B050"/>
                </a:solidFill>
              </a:rPr>
              <a:t>MERCADOS (1)</a:t>
            </a:r>
          </a:p>
        </p:txBody>
      </p:sp>
      <p:sp>
        <p:nvSpPr>
          <p:cNvPr id="6147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altLang="es-CO" sz="2400" smtClean="0"/>
              <a:t>Según el horizonte de tiempo del compromiso</a:t>
            </a:r>
          </a:p>
          <a:p>
            <a:pPr lvl="1"/>
            <a:r>
              <a:rPr lang="es-CO" altLang="es-CO" sz="2000" smtClean="0"/>
              <a:t>Corto o largo plazo</a:t>
            </a:r>
          </a:p>
          <a:p>
            <a:r>
              <a:rPr lang="es-CO" altLang="es-CO" sz="2400" smtClean="0"/>
              <a:t>Según la organización y tipo de transacción</a:t>
            </a:r>
          </a:p>
          <a:p>
            <a:pPr lvl="1"/>
            <a:r>
              <a:rPr lang="es-CO" altLang="es-CO" sz="2000" smtClean="0"/>
              <a:t>Bilaterales, organizados</a:t>
            </a:r>
          </a:p>
          <a:p>
            <a:r>
              <a:rPr lang="es-CO" altLang="es-CO" sz="2400" smtClean="0"/>
              <a:t>Según el producto transado</a:t>
            </a:r>
          </a:p>
          <a:p>
            <a:pPr lvl="1"/>
            <a:r>
              <a:rPr lang="es-CO" altLang="es-CO" sz="2000" smtClean="0"/>
              <a:t>Energía activa, reactiva, derechos de capacidad</a:t>
            </a:r>
            <a:r>
              <a:rPr lang="es-CO" altLang="es-CO" smtClean="0"/>
              <a:t>.</a:t>
            </a:r>
          </a:p>
          <a:p>
            <a:r>
              <a:rPr lang="es-CO" altLang="es-CO" sz="2400" smtClean="0"/>
              <a:t>Según el tipo de contrato</a:t>
            </a:r>
          </a:p>
          <a:p>
            <a:pPr lvl="1"/>
            <a:r>
              <a:rPr lang="es-CO" altLang="es-CO" sz="2000" smtClean="0"/>
              <a:t> Futuros, forwards, opciones</a:t>
            </a:r>
          </a:p>
          <a:p>
            <a:r>
              <a:rPr lang="es-CO" altLang="es-CO" sz="2400" smtClean="0"/>
              <a:t>Según el diseño de mercado</a:t>
            </a:r>
          </a:p>
          <a:p>
            <a:pPr lvl="1"/>
            <a:r>
              <a:rPr lang="es-CO" altLang="es-CO" sz="2000" smtClean="0"/>
              <a:t>Físicos, financieros</a:t>
            </a:r>
          </a:p>
          <a:p>
            <a:pPr lvl="1"/>
            <a:endParaRPr lang="es-CO" altLang="es-CO" smtClean="0"/>
          </a:p>
        </p:txBody>
      </p:sp>
    </p:spTree>
    <p:extLst>
      <p:ext uri="{BB962C8B-B14F-4D97-AF65-F5344CB8AC3E}">
        <p14:creationId xmlns:p14="http://schemas.microsoft.com/office/powerpoint/2010/main" val="1297386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5338936" cy="847725"/>
          </a:xfrm>
        </p:spPr>
        <p:txBody>
          <a:bodyPr>
            <a:normAutofit fontScale="90000"/>
          </a:bodyPr>
          <a:lstStyle/>
          <a:p>
            <a:r>
              <a:rPr lang="es-CO" altLang="es-CO" sz="3200" b="1" dirty="0" smtClean="0">
                <a:solidFill>
                  <a:srgbClr val="00B050"/>
                </a:solidFill>
              </a:rPr>
              <a:t>CLASIFICACION DE </a:t>
            </a:r>
            <a:br>
              <a:rPr lang="es-CO" altLang="es-CO" sz="3200" b="1" dirty="0" smtClean="0">
                <a:solidFill>
                  <a:srgbClr val="00B050"/>
                </a:solidFill>
              </a:rPr>
            </a:br>
            <a:r>
              <a:rPr lang="es-CO" altLang="es-CO" sz="3200" b="1" dirty="0" smtClean="0">
                <a:solidFill>
                  <a:srgbClr val="00B050"/>
                </a:solidFill>
              </a:rPr>
              <a:t>MERCADOS (2)</a:t>
            </a:r>
            <a:endParaRPr lang="es-CO" altLang="es-CO" sz="3200" dirty="0" smtClean="0">
              <a:solidFill>
                <a:srgbClr val="00B050"/>
              </a:solidFill>
            </a:endParaRPr>
          </a:p>
        </p:txBody>
      </p:sp>
      <p:sp>
        <p:nvSpPr>
          <p:cNvPr id="7171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altLang="es-CO" sz="2400" smtClean="0"/>
              <a:t>Según el tratamiento de la red de transmisión</a:t>
            </a:r>
          </a:p>
          <a:p>
            <a:pPr lvl="1"/>
            <a:r>
              <a:rPr lang="es-CO" altLang="es-CO" sz="2000" smtClean="0"/>
              <a:t>Uninodales, zonales o nodales</a:t>
            </a:r>
          </a:p>
          <a:p>
            <a:r>
              <a:rPr lang="es-CO" altLang="es-CO" sz="2400" smtClean="0"/>
              <a:t>Según los agentes que participan</a:t>
            </a:r>
          </a:p>
          <a:p>
            <a:pPr lvl="1"/>
            <a:r>
              <a:rPr lang="es-CO" altLang="es-CO" sz="2000" smtClean="0"/>
              <a:t>Con o si participación de la demanda</a:t>
            </a:r>
          </a:p>
          <a:p>
            <a:pPr lvl="1"/>
            <a:r>
              <a:rPr lang="es-CO" altLang="es-CO" sz="2000" smtClean="0"/>
              <a:t>Mayoristas o Minoristas</a:t>
            </a:r>
          </a:p>
          <a:p>
            <a:pPr lvl="1"/>
            <a:r>
              <a:rPr lang="es-CO" altLang="es-CO" sz="2000" smtClean="0"/>
              <a:t>Nacionales o Internacionales</a:t>
            </a:r>
          </a:p>
          <a:p>
            <a:r>
              <a:rPr lang="es-CO" altLang="es-CO" sz="2400" smtClean="0"/>
              <a:t>Según la plataforma tecnológica</a:t>
            </a:r>
          </a:p>
          <a:p>
            <a:pPr lvl="1"/>
            <a:r>
              <a:rPr lang="es-CO" altLang="es-CO" sz="2000" smtClean="0"/>
              <a:t>Electrónicos, OTCs</a:t>
            </a:r>
          </a:p>
          <a:p>
            <a:r>
              <a:rPr lang="es-CO" altLang="es-CO" sz="2400" smtClean="0"/>
              <a:t>Según la cobertura de riesgos asumida</a:t>
            </a:r>
          </a:p>
          <a:p>
            <a:pPr lvl="1"/>
            <a:r>
              <a:rPr lang="es-CO" altLang="es-CO" sz="2000" smtClean="0"/>
              <a:t>Con o sin Clearing  House</a:t>
            </a:r>
          </a:p>
          <a:p>
            <a:pPr lvl="1"/>
            <a:endParaRPr lang="es-CO" altLang="es-CO" sz="2000" smtClean="0"/>
          </a:p>
          <a:p>
            <a:pPr>
              <a:buFont typeface="Wingdings" pitchFamily="2" charset="2"/>
              <a:buNone/>
            </a:pPr>
            <a:endParaRPr lang="es-CO" altLang="es-CO" smtClean="0"/>
          </a:p>
          <a:p>
            <a:endParaRPr lang="es-CO" altLang="es-CO" smtClean="0"/>
          </a:p>
        </p:txBody>
      </p:sp>
    </p:spTree>
    <p:extLst>
      <p:ext uri="{BB962C8B-B14F-4D97-AF65-F5344CB8AC3E}">
        <p14:creationId xmlns:p14="http://schemas.microsoft.com/office/powerpoint/2010/main" val="2300614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19056" cy="1143000"/>
          </a:xfrm>
        </p:spPr>
        <p:txBody>
          <a:bodyPr/>
          <a:lstStyle/>
          <a:p>
            <a:r>
              <a:rPr lang="es-CO" altLang="es-CO" sz="3200" b="1" dirty="0" smtClean="0">
                <a:solidFill>
                  <a:srgbClr val="00B050"/>
                </a:solidFill>
              </a:rPr>
              <a:t>FACTORES QUE INCIDEN EN</a:t>
            </a:r>
            <a:br>
              <a:rPr lang="es-CO" altLang="es-CO" sz="3200" b="1" dirty="0" smtClean="0">
                <a:solidFill>
                  <a:srgbClr val="00B050"/>
                </a:solidFill>
              </a:rPr>
            </a:br>
            <a:r>
              <a:rPr lang="es-CO" altLang="es-CO" sz="3200" b="1" dirty="0" smtClean="0">
                <a:solidFill>
                  <a:srgbClr val="00B050"/>
                </a:solidFill>
              </a:rPr>
              <a:t> LA ESTRUCTURA DE MERCADOS</a:t>
            </a:r>
          </a:p>
        </p:txBody>
      </p:sp>
      <p:sp>
        <p:nvSpPr>
          <p:cNvPr id="8195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altLang="es-CO" dirty="0" smtClean="0"/>
              <a:t>Requerimientos de confiabilidad</a:t>
            </a:r>
          </a:p>
          <a:p>
            <a:pPr lvl="1"/>
            <a:endParaRPr lang="es-CO" altLang="es-CO" dirty="0" smtClean="0"/>
          </a:p>
          <a:p>
            <a:r>
              <a:rPr lang="es-CO" altLang="es-CO" dirty="0" smtClean="0"/>
              <a:t>Contribución de la red de transmisión</a:t>
            </a:r>
          </a:p>
          <a:p>
            <a:endParaRPr lang="es-CO" altLang="es-CO" dirty="0" smtClean="0"/>
          </a:p>
          <a:p>
            <a:r>
              <a:rPr lang="es-CO" altLang="es-CO" dirty="0" smtClean="0"/>
              <a:t>Elasticidad de la Demanda</a:t>
            </a:r>
          </a:p>
          <a:p>
            <a:endParaRPr lang="es-CO" altLang="es-CO" dirty="0" smtClean="0"/>
          </a:p>
          <a:p>
            <a:r>
              <a:rPr lang="es-CO" altLang="es-CO" dirty="0" smtClean="0"/>
              <a:t>El esquema de contratación a largo plazo</a:t>
            </a:r>
          </a:p>
          <a:p>
            <a:endParaRPr lang="es-CO" altLang="es-CO" dirty="0" smtClean="0"/>
          </a:p>
          <a:p>
            <a:r>
              <a:rPr lang="es-CO" altLang="es-CO" dirty="0" smtClean="0"/>
              <a:t>Concentración de la oferta</a:t>
            </a:r>
          </a:p>
          <a:p>
            <a:endParaRPr lang="es-CO" altLang="es-CO" dirty="0" smtClean="0"/>
          </a:p>
          <a:p>
            <a:endParaRPr lang="es-CO" altLang="es-CO" dirty="0" smtClean="0"/>
          </a:p>
          <a:p>
            <a:endParaRPr lang="es-CO" altLang="es-CO" dirty="0" smtClean="0"/>
          </a:p>
        </p:txBody>
      </p:sp>
    </p:spTree>
    <p:extLst>
      <p:ext uri="{BB962C8B-B14F-4D97-AF65-F5344CB8AC3E}">
        <p14:creationId xmlns:p14="http://schemas.microsoft.com/office/powerpoint/2010/main" val="352024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/>
          <p:cNvSpPr>
            <a:spLocks noGrp="1"/>
          </p:cNvSpPr>
          <p:nvPr>
            <p:ph type="title"/>
          </p:nvPr>
        </p:nvSpPr>
        <p:spPr>
          <a:xfrm>
            <a:off x="457200" y="1"/>
            <a:ext cx="5122912" cy="908050"/>
          </a:xfrm>
        </p:spPr>
        <p:txBody>
          <a:bodyPr>
            <a:normAutofit fontScale="90000"/>
          </a:bodyPr>
          <a:lstStyle/>
          <a:p>
            <a:r>
              <a:rPr lang="es-CO" altLang="es-CO" sz="3200" b="1" dirty="0" smtClean="0">
                <a:solidFill>
                  <a:srgbClr val="00B050"/>
                </a:solidFill>
              </a:rPr>
              <a:t>ARQUITECTURA DEL </a:t>
            </a:r>
            <a:br>
              <a:rPr lang="es-CO" altLang="es-CO" sz="3200" b="1" dirty="0" smtClean="0">
                <a:solidFill>
                  <a:srgbClr val="00B050"/>
                </a:solidFill>
              </a:rPr>
            </a:br>
            <a:r>
              <a:rPr lang="es-CO" altLang="es-CO" sz="3200" b="1" dirty="0" smtClean="0">
                <a:solidFill>
                  <a:srgbClr val="00B050"/>
                </a:solidFill>
              </a:rPr>
              <a:t>MERCADO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928688"/>
            <a:ext cx="8137525" cy="552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51794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205</Words>
  <Application>Microsoft Office PowerPoint</Application>
  <PresentationFormat>Presentación en pantalla (4:3)</PresentationFormat>
  <Paragraphs>62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9" baseType="lpstr">
      <vt:lpstr>Tema de Office</vt:lpstr>
      <vt:lpstr>Diseño personalizado</vt:lpstr>
      <vt:lpstr>MERCADOS DE ENERGIA ELECTRICA</vt:lpstr>
      <vt:lpstr>CONTENIDO</vt:lpstr>
      <vt:lpstr>PARTICULARIDADES DE LOS  MERCADOS ELECTRICOS</vt:lpstr>
      <vt:lpstr>CLASIFICACION DE  MERCADOS (1)</vt:lpstr>
      <vt:lpstr>CLASIFICACION DE  MERCADOS (2)</vt:lpstr>
      <vt:lpstr>FACTORES QUE INCIDEN EN  LA ESTRUCTURA DE MERCADOS</vt:lpstr>
      <vt:lpstr>ARQUITECTURA DEL  MERCADO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Mercedes</dc:creator>
  <cp:lastModifiedBy>usuario</cp:lastModifiedBy>
  <cp:revision>3</cp:revision>
  <dcterms:created xsi:type="dcterms:W3CDTF">2015-05-07T00:22:54Z</dcterms:created>
  <dcterms:modified xsi:type="dcterms:W3CDTF">2015-10-13T14:56:30Z</dcterms:modified>
</cp:coreProperties>
</file>