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4" d="100"/>
          <a:sy n="114" d="100"/>
        </p:scale>
        <p:origin x="-918"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707638-A4F3-4F78-BC8A-91857C756A87}" type="datetimeFigureOut">
              <a:rPr lang="es-CO" smtClean="0"/>
              <a:t>19/11/2015</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41E101-793D-4BC3-8D1D-69C4ACF9ACEB}" type="slidenum">
              <a:rPr lang="es-CO" smtClean="0"/>
              <a:t>‹Nº›</a:t>
            </a:fld>
            <a:endParaRPr lang="es-CO"/>
          </a:p>
        </p:txBody>
      </p:sp>
    </p:spTree>
    <p:extLst>
      <p:ext uri="{BB962C8B-B14F-4D97-AF65-F5344CB8AC3E}">
        <p14:creationId xmlns:p14="http://schemas.microsoft.com/office/powerpoint/2010/main" val="618163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O" dirty="0" smtClean="0"/>
              <a:t>O </a:t>
            </a:r>
            <a:endParaRPr lang="es-CO" dirty="0"/>
          </a:p>
        </p:txBody>
      </p:sp>
      <p:sp>
        <p:nvSpPr>
          <p:cNvPr id="4" name="3 Marcador de número de diapositiva"/>
          <p:cNvSpPr>
            <a:spLocks noGrp="1"/>
          </p:cNvSpPr>
          <p:nvPr>
            <p:ph type="sldNum" sz="quarter" idx="10"/>
          </p:nvPr>
        </p:nvSpPr>
        <p:spPr/>
        <p:txBody>
          <a:bodyPr/>
          <a:lstStyle/>
          <a:p>
            <a:fld id="{2341E101-793D-4BC3-8D1D-69C4ACF9ACEB}" type="slidenum">
              <a:rPr lang="es-CO" smtClean="0"/>
              <a:t>4</a:t>
            </a:fld>
            <a:endParaRPr lang="es-CO"/>
          </a:p>
        </p:txBody>
      </p:sp>
    </p:spTree>
    <p:extLst>
      <p:ext uri="{BB962C8B-B14F-4D97-AF65-F5344CB8AC3E}">
        <p14:creationId xmlns:p14="http://schemas.microsoft.com/office/powerpoint/2010/main" val="4159399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EBBEE32A-76DD-4700-A173-14DDB8FDAE34}" type="datetimeFigureOut">
              <a:rPr lang="es-CO" smtClean="0"/>
              <a:t>19/11/2015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F69CF37-E8B0-4880-82A7-702FE9F1373F}" type="slidenum">
              <a:rPr lang="es-CO" smtClean="0"/>
              <a:t>‹Nº›</a:t>
            </a:fld>
            <a:endParaRPr lang="es-CO"/>
          </a:p>
        </p:txBody>
      </p:sp>
    </p:spTree>
    <p:extLst>
      <p:ext uri="{BB962C8B-B14F-4D97-AF65-F5344CB8AC3E}">
        <p14:creationId xmlns:p14="http://schemas.microsoft.com/office/powerpoint/2010/main" val="75780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BBEE32A-76DD-4700-A173-14DDB8FDAE34}" type="datetimeFigureOut">
              <a:rPr lang="es-CO" smtClean="0"/>
              <a:t>19/11/2015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F69CF37-E8B0-4880-82A7-702FE9F1373F}" type="slidenum">
              <a:rPr lang="es-CO" smtClean="0"/>
              <a:t>‹Nº›</a:t>
            </a:fld>
            <a:endParaRPr lang="es-CO"/>
          </a:p>
        </p:txBody>
      </p:sp>
    </p:spTree>
    <p:extLst>
      <p:ext uri="{BB962C8B-B14F-4D97-AF65-F5344CB8AC3E}">
        <p14:creationId xmlns:p14="http://schemas.microsoft.com/office/powerpoint/2010/main" val="2364701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BBEE32A-76DD-4700-A173-14DDB8FDAE34}" type="datetimeFigureOut">
              <a:rPr lang="es-CO" smtClean="0"/>
              <a:t>19/11/2015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F69CF37-E8B0-4880-82A7-702FE9F1373F}" type="slidenum">
              <a:rPr lang="es-CO" smtClean="0"/>
              <a:t>‹Nº›</a:t>
            </a:fld>
            <a:endParaRPr lang="es-CO"/>
          </a:p>
        </p:txBody>
      </p:sp>
    </p:spTree>
    <p:extLst>
      <p:ext uri="{BB962C8B-B14F-4D97-AF65-F5344CB8AC3E}">
        <p14:creationId xmlns:p14="http://schemas.microsoft.com/office/powerpoint/2010/main" val="3674535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BBEE32A-76DD-4700-A173-14DDB8FDAE34}" type="datetimeFigureOut">
              <a:rPr lang="es-CO" smtClean="0"/>
              <a:t>19/11/2015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F69CF37-E8B0-4880-82A7-702FE9F1373F}" type="slidenum">
              <a:rPr lang="es-CO" smtClean="0"/>
              <a:t>‹Nº›</a:t>
            </a:fld>
            <a:endParaRPr lang="es-CO"/>
          </a:p>
        </p:txBody>
      </p:sp>
    </p:spTree>
    <p:extLst>
      <p:ext uri="{BB962C8B-B14F-4D97-AF65-F5344CB8AC3E}">
        <p14:creationId xmlns:p14="http://schemas.microsoft.com/office/powerpoint/2010/main" val="1993171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BBEE32A-76DD-4700-A173-14DDB8FDAE34}" type="datetimeFigureOut">
              <a:rPr lang="es-CO" smtClean="0"/>
              <a:t>19/11/2015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F69CF37-E8B0-4880-82A7-702FE9F1373F}" type="slidenum">
              <a:rPr lang="es-CO" smtClean="0"/>
              <a:t>‹Nº›</a:t>
            </a:fld>
            <a:endParaRPr lang="es-CO"/>
          </a:p>
        </p:txBody>
      </p:sp>
    </p:spTree>
    <p:extLst>
      <p:ext uri="{BB962C8B-B14F-4D97-AF65-F5344CB8AC3E}">
        <p14:creationId xmlns:p14="http://schemas.microsoft.com/office/powerpoint/2010/main" val="2690155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EBBEE32A-76DD-4700-A173-14DDB8FDAE34}" type="datetimeFigureOut">
              <a:rPr lang="es-CO" smtClean="0"/>
              <a:t>19/11/2015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BF69CF37-E8B0-4880-82A7-702FE9F1373F}" type="slidenum">
              <a:rPr lang="es-CO" smtClean="0"/>
              <a:t>‹Nº›</a:t>
            </a:fld>
            <a:endParaRPr lang="es-CO"/>
          </a:p>
        </p:txBody>
      </p:sp>
    </p:spTree>
    <p:extLst>
      <p:ext uri="{BB962C8B-B14F-4D97-AF65-F5344CB8AC3E}">
        <p14:creationId xmlns:p14="http://schemas.microsoft.com/office/powerpoint/2010/main" val="3412079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EBBEE32A-76DD-4700-A173-14DDB8FDAE34}" type="datetimeFigureOut">
              <a:rPr lang="es-CO" smtClean="0"/>
              <a:t>19/11/2015</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BF69CF37-E8B0-4880-82A7-702FE9F1373F}" type="slidenum">
              <a:rPr lang="es-CO" smtClean="0"/>
              <a:t>‹Nº›</a:t>
            </a:fld>
            <a:endParaRPr lang="es-CO"/>
          </a:p>
        </p:txBody>
      </p:sp>
    </p:spTree>
    <p:extLst>
      <p:ext uri="{BB962C8B-B14F-4D97-AF65-F5344CB8AC3E}">
        <p14:creationId xmlns:p14="http://schemas.microsoft.com/office/powerpoint/2010/main" val="1722126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EBBEE32A-76DD-4700-A173-14DDB8FDAE34}" type="datetimeFigureOut">
              <a:rPr lang="es-CO" smtClean="0"/>
              <a:t>19/11/2015</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BF69CF37-E8B0-4880-82A7-702FE9F1373F}" type="slidenum">
              <a:rPr lang="es-CO" smtClean="0"/>
              <a:t>‹Nº›</a:t>
            </a:fld>
            <a:endParaRPr lang="es-CO"/>
          </a:p>
        </p:txBody>
      </p:sp>
    </p:spTree>
    <p:extLst>
      <p:ext uri="{BB962C8B-B14F-4D97-AF65-F5344CB8AC3E}">
        <p14:creationId xmlns:p14="http://schemas.microsoft.com/office/powerpoint/2010/main" val="2277418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BBEE32A-76DD-4700-A173-14DDB8FDAE34}" type="datetimeFigureOut">
              <a:rPr lang="es-CO" smtClean="0"/>
              <a:t>19/11/2015</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BF69CF37-E8B0-4880-82A7-702FE9F1373F}" type="slidenum">
              <a:rPr lang="es-CO" smtClean="0"/>
              <a:t>‹Nº›</a:t>
            </a:fld>
            <a:endParaRPr lang="es-CO"/>
          </a:p>
        </p:txBody>
      </p:sp>
    </p:spTree>
    <p:extLst>
      <p:ext uri="{BB962C8B-B14F-4D97-AF65-F5344CB8AC3E}">
        <p14:creationId xmlns:p14="http://schemas.microsoft.com/office/powerpoint/2010/main" val="970520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BBEE32A-76DD-4700-A173-14DDB8FDAE34}" type="datetimeFigureOut">
              <a:rPr lang="es-CO" smtClean="0"/>
              <a:t>19/11/2015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BF69CF37-E8B0-4880-82A7-702FE9F1373F}" type="slidenum">
              <a:rPr lang="es-CO" smtClean="0"/>
              <a:t>‹Nº›</a:t>
            </a:fld>
            <a:endParaRPr lang="es-CO"/>
          </a:p>
        </p:txBody>
      </p:sp>
    </p:spTree>
    <p:extLst>
      <p:ext uri="{BB962C8B-B14F-4D97-AF65-F5344CB8AC3E}">
        <p14:creationId xmlns:p14="http://schemas.microsoft.com/office/powerpoint/2010/main" val="414709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BBEE32A-76DD-4700-A173-14DDB8FDAE34}" type="datetimeFigureOut">
              <a:rPr lang="es-CO" smtClean="0"/>
              <a:t>19/11/2015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BF69CF37-E8B0-4880-82A7-702FE9F1373F}" type="slidenum">
              <a:rPr lang="es-CO" smtClean="0"/>
              <a:t>‹Nº›</a:t>
            </a:fld>
            <a:endParaRPr lang="es-CO"/>
          </a:p>
        </p:txBody>
      </p:sp>
    </p:spTree>
    <p:extLst>
      <p:ext uri="{BB962C8B-B14F-4D97-AF65-F5344CB8AC3E}">
        <p14:creationId xmlns:p14="http://schemas.microsoft.com/office/powerpoint/2010/main" val="3620869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BEE32A-76DD-4700-A173-14DDB8FDAE34}" type="datetimeFigureOut">
              <a:rPr lang="es-CO" smtClean="0"/>
              <a:t>19/11/2015</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69CF37-E8B0-4880-82A7-702FE9F1373F}" type="slidenum">
              <a:rPr lang="es-CO" smtClean="0"/>
              <a:t>‹Nº›</a:t>
            </a:fld>
            <a:endParaRPr lang="es-CO"/>
          </a:p>
        </p:txBody>
      </p:sp>
    </p:spTree>
    <p:extLst>
      <p:ext uri="{BB962C8B-B14F-4D97-AF65-F5344CB8AC3E}">
        <p14:creationId xmlns:p14="http://schemas.microsoft.com/office/powerpoint/2010/main" val="4052028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14652" y="1772816"/>
            <a:ext cx="8712968" cy="5324535"/>
          </a:xfrm>
          <a:prstGeom prst="rect">
            <a:avLst/>
          </a:prstGeom>
          <a:noFill/>
        </p:spPr>
        <p:txBody>
          <a:bodyPr wrap="square" rtlCol="0">
            <a:spAutoFit/>
          </a:bodyPr>
          <a:lstStyle/>
          <a:p>
            <a:pPr algn="ctr"/>
            <a:r>
              <a:rPr lang="es-CO" sz="3200" dirty="0" smtClean="0"/>
              <a:t>UNIVERSIDAD INDUSTRIAL DE SANTANDER</a:t>
            </a:r>
          </a:p>
          <a:p>
            <a:pPr algn="ctr"/>
            <a:r>
              <a:rPr lang="es-CO" sz="2400" dirty="0" smtClean="0"/>
              <a:t>ESCUELA DE INGENIERIAS ELECTRICA ELECTRONICA Y TELECOMUNICACIONES</a:t>
            </a:r>
          </a:p>
          <a:p>
            <a:pPr algn="ctr"/>
            <a:endParaRPr lang="es-CO" dirty="0"/>
          </a:p>
          <a:p>
            <a:pPr algn="ctr"/>
            <a:r>
              <a:rPr lang="es-CO" sz="2200" dirty="0" smtClean="0"/>
              <a:t>ESPECIALIZACION EN SISTEMAS DE DISTRIBUCION DE ENERGIA ELECTRICA</a:t>
            </a:r>
          </a:p>
          <a:p>
            <a:pPr algn="ctr"/>
            <a:endParaRPr lang="es-CO" sz="2200" dirty="0"/>
          </a:p>
          <a:p>
            <a:pPr algn="ctr"/>
            <a:r>
              <a:rPr lang="es-CO" sz="2200" dirty="0" smtClean="0"/>
              <a:t>REMUNERACIÓN Y TARIFICACIÓN</a:t>
            </a:r>
            <a:endParaRPr lang="es-CO" sz="2200" dirty="0"/>
          </a:p>
          <a:p>
            <a:pPr algn="ctr"/>
            <a:endParaRPr lang="es-CO" sz="2200" dirty="0" smtClean="0"/>
          </a:p>
          <a:p>
            <a:pPr algn="ctr"/>
            <a:r>
              <a:rPr lang="es-CO" sz="2200" dirty="0" smtClean="0"/>
              <a:t>Profesor: Ing. Hernando González Macías</a:t>
            </a:r>
            <a:endParaRPr lang="es-CO" sz="2200" dirty="0"/>
          </a:p>
          <a:p>
            <a:pPr algn="ctr"/>
            <a:endParaRPr lang="es-CO" sz="2200" dirty="0" smtClean="0"/>
          </a:p>
          <a:p>
            <a:pPr algn="ctr"/>
            <a:r>
              <a:rPr lang="es-CO" sz="2200" dirty="0" smtClean="0"/>
              <a:t>Bucaramanga año 2015</a:t>
            </a:r>
          </a:p>
          <a:p>
            <a:pPr algn="ctr"/>
            <a:endParaRPr lang="es-CO" sz="2200" dirty="0" smtClean="0"/>
          </a:p>
          <a:p>
            <a:pPr algn="ctr"/>
            <a:endParaRPr lang="es-CO" sz="2200" dirty="0" smtClean="0"/>
          </a:p>
          <a:p>
            <a:pPr algn="ctr"/>
            <a:endParaRPr lang="es-CO" sz="2200" dirty="0" smtClean="0"/>
          </a:p>
          <a:p>
            <a:pPr algn="ctr"/>
            <a:endParaRPr lang="es-CO" sz="2200" dirty="0"/>
          </a:p>
        </p:txBody>
      </p:sp>
    </p:spTree>
    <p:extLst>
      <p:ext uri="{BB962C8B-B14F-4D97-AF65-F5344CB8AC3E}">
        <p14:creationId xmlns:p14="http://schemas.microsoft.com/office/powerpoint/2010/main" val="37128092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692696"/>
            <a:ext cx="7992888" cy="5632311"/>
          </a:xfrm>
          <a:prstGeom prst="rect">
            <a:avLst/>
          </a:prstGeom>
          <a:noFill/>
        </p:spPr>
        <p:txBody>
          <a:bodyPr wrap="square" rtlCol="0">
            <a:spAutoFit/>
          </a:bodyPr>
          <a:lstStyle/>
          <a:p>
            <a:pPr marL="285750" indent="-285750">
              <a:buFont typeface="Arial" panose="020B0604020202020204" pitchFamily="34" charset="0"/>
              <a:buChar char="•"/>
            </a:pPr>
            <a:r>
              <a:rPr lang="es-CO" b="1" dirty="0" smtClean="0"/>
              <a:t>Valor Nuevo de Reposición (VNR) o </a:t>
            </a:r>
            <a:r>
              <a:rPr lang="es-CO" b="1" dirty="0" err="1" smtClean="0"/>
              <a:t>Gross</a:t>
            </a:r>
            <a:r>
              <a:rPr lang="es-CO" b="1" dirty="0" smtClean="0"/>
              <a:t> </a:t>
            </a:r>
            <a:r>
              <a:rPr lang="es-CO" b="1" dirty="0" err="1" smtClean="0"/>
              <a:t>Optimized</a:t>
            </a:r>
            <a:r>
              <a:rPr lang="es-CO" b="1" dirty="0" smtClean="0"/>
              <a:t> </a:t>
            </a:r>
            <a:r>
              <a:rPr lang="es-CO" b="1" dirty="0" err="1" smtClean="0"/>
              <a:t>Replacement</a:t>
            </a:r>
            <a:r>
              <a:rPr lang="es-CO" b="1" dirty="0" smtClean="0"/>
              <a:t> </a:t>
            </a:r>
            <a:r>
              <a:rPr lang="es-CO" b="1" dirty="0" err="1" smtClean="0"/>
              <a:t>Cost</a:t>
            </a:r>
            <a:r>
              <a:rPr lang="es-CO" b="1" dirty="0" smtClean="0"/>
              <a:t> (GORC)</a:t>
            </a:r>
          </a:p>
          <a:p>
            <a:r>
              <a:rPr lang="es-CO" b="1" dirty="0"/>
              <a:t> </a:t>
            </a:r>
            <a:r>
              <a:rPr lang="es-CO" b="1" dirty="0" smtClean="0"/>
              <a:t>     </a:t>
            </a:r>
            <a:r>
              <a:rPr lang="es-CO" dirty="0" smtClean="0"/>
              <a:t>Es el costo de reponer los activos existentes por nuevos activos. No se tiene en</a:t>
            </a:r>
          </a:p>
          <a:p>
            <a:r>
              <a:rPr lang="es-CO" dirty="0"/>
              <a:t> </a:t>
            </a:r>
            <a:r>
              <a:rPr lang="es-CO" dirty="0" smtClean="0"/>
              <a:t>     cuenta la depreciación.</a:t>
            </a:r>
          </a:p>
          <a:p>
            <a:r>
              <a:rPr lang="es-CO" dirty="0"/>
              <a:t> </a:t>
            </a:r>
            <a:r>
              <a:rPr lang="es-CO" dirty="0" smtClean="0"/>
              <a:t>     Los nuevos activos que van a reponer los viejos se determinan mediante la</a:t>
            </a:r>
          </a:p>
          <a:p>
            <a:r>
              <a:rPr lang="es-CO" dirty="0"/>
              <a:t> </a:t>
            </a:r>
            <a:r>
              <a:rPr lang="es-CO" dirty="0" smtClean="0"/>
              <a:t>     construcción de una empresa de referencia que provea exactamente el mismo</a:t>
            </a:r>
          </a:p>
          <a:p>
            <a:r>
              <a:rPr lang="es-CO" dirty="0"/>
              <a:t> </a:t>
            </a:r>
            <a:r>
              <a:rPr lang="es-CO" dirty="0" smtClean="0"/>
              <a:t>     servicio que la empresa regulada,  pero en condiciones de eficiencia e</a:t>
            </a:r>
          </a:p>
          <a:p>
            <a:r>
              <a:rPr lang="es-CO" dirty="0"/>
              <a:t> </a:t>
            </a:r>
            <a:r>
              <a:rPr lang="es-CO" dirty="0" smtClean="0"/>
              <a:t>     incluyendo los cambios tecnológicos.</a:t>
            </a:r>
          </a:p>
          <a:p>
            <a:r>
              <a:rPr lang="es-CO" dirty="0"/>
              <a:t> </a:t>
            </a:r>
            <a:r>
              <a:rPr lang="es-CO" dirty="0" smtClean="0"/>
              <a:t>     La principal virtud del método está en que replica los costos de un nuevo</a:t>
            </a:r>
          </a:p>
          <a:p>
            <a:r>
              <a:rPr lang="es-CO" dirty="0"/>
              <a:t> </a:t>
            </a:r>
            <a:r>
              <a:rPr lang="es-CO" dirty="0" smtClean="0"/>
              <a:t>     entrante y por tanto las condiciones del mercado.</a:t>
            </a:r>
          </a:p>
          <a:p>
            <a:r>
              <a:rPr lang="es-CO" dirty="0"/>
              <a:t> </a:t>
            </a:r>
            <a:r>
              <a:rPr lang="es-CO" dirty="0" smtClean="0"/>
              <a:t>     Los costos solo se ajustan por inflación durante el período regulatorio pero se</a:t>
            </a:r>
          </a:p>
          <a:p>
            <a:r>
              <a:rPr lang="es-CO" dirty="0"/>
              <a:t> </a:t>
            </a:r>
            <a:r>
              <a:rPr lang="es-CO" dirty="0" smtClean="0"/>
              <a:t>     recalculan a precios de mercado para un siguiente período regulatorio.</a:t>
            </a:r>
          </a:p>
          <a:p>
            <a:r>
              <a:rPr lang="es-CO" dirty="0"/>
              <a:t> </a:t>
            </a:r>
            <a:r>
              <a:rPr lang="es-CO" dirty="0" smtClean="0"/>
              <a:t>     El principal problema de este método radica en su aplicación práctica ya que</a:t>
            </a:r>
          </a:p>
          <a:p>
            <a:r>
              <a:rPr lang="es-CO" dirty="0"/>
              <a:t> </a:t>
            </a:r>
            <a:r>
              <a:rPr lang="es-CO" dirty="0" smtClean="0"/>
              <a:t>    al momento de elegir la tecnología más eficiente y la optimización de las redes</a:t>
            </a:r>
          </a:p>
          <a:p>
            <a:r>
              <a:rPr lang="es-CO" dirty="0" smtClean="0"/>
              <a:t>     se puede caer en conceptos subjetivos al definir parámetros de redundancia, </a:t>
            </a:r>
          </a:p>
          <a:p>
            <a:r>
              <a:rPr lang="es-CO" dirty="0"/>
              <a:t> </a:t>
            </a:r>
            <a:r>
              <a:rPr lang="es-CO" dirty="0" smtClean="0"/>
              <a:t>    calidad, etc. Por este motivo no minimiza la disputa entre Regulador y Regulado.</a:t>
            </a:r>
          </a:p>
          <a:p>
            <a:endParaRPr lang="es-CO" dirty="0"/>
          </a:p>
          <a:p>
            <a:pPr marL="285750" indent="-285750">
              <a:buFont typeface="Arial" panose="020B0604020202020204" pitchFamily="34" charset="0"/>
              <a:buChar char="•"/>
            </a:pPr>
            <a:r>
              <a:rPr lang="es-CO" b="1" dirty="0" smtClean="0"/>
              <a:t>Métodos Híbridos.</a:t>
            </a:r>
          </a:p>
          <a:p>
            <a:r>
              <a:rPr lang="es-CO" dirty="0"/>
              <a:t> </a:t>
            </a:r>
            <a:r>
              <a:rPr lang="es-CO" dirty="0" smtClean="0"/>
              <a:t>     Se determina el valor de los activos a través de reglas regulatorias que combinan</a:t>
            </a:r>
          </a:p>
          <a:p>
            <a:r>
              <a:rPr lang="es-CO" dirty="0"/>
              <a:t> </a:t>
            </a:r>
            <a:r>
              <a:rPr lang="es-CO" dirty="0" smtClean="0"/>
              <a:t>     los diferentes métodos descritos anteriormente. </a:t>
            </a:r>
          </a:p>
          <a:p>
            <a:r>
              <a:rPr lang="es-CO" dirty="0"/>
              <a:t> </a:t>
            </a:r>
            <a:r>
              <a:rPr lang="es-CO" dirty="0" smtClean="0"/>
              <a:t>     </a:t>
            </a:r>
            <a:endParaRPr lang="es-CO" dirty="0"/>
          </a:p>
        </p:txBody>
      </p:sp>
    </p:spTree>
    <p:extLst>
      <p:ext uri="{BB962C8B-B14F-4D97-AF65-F5344CB8AC3E}">
        <p14:creationId xmlns:p14="http://schemas.microsoft.com/office/powerpoint/2010/main" val="28646844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548680"/>
            <a:ext cx="7920880" cy="5355312"/>
          </a:xfrm>
          <a:prstGeom prst="rect">
            <a:avLst/>
          </a:prstGeom>
          <a:noFill/>
        </p:spPr>
        <p:txBody>
          <a:bodyPr wrap="square" rtlCol="0">
            <a:spAutoFit/>
          </a:bodyPr>
          <a:lstStyle/>
          <a:p>
            <a:r>
              <a:rPr lang="es-CO" dirty="0" smtClean="0">
                <a:solidFill>
                  <a:srgbClr val="FF0000"/>
                </a:solidFill>
              </a:rPr>
              <a:t>1.2  Determinación de la Tasa de Retorno.</a:t>
            </a:r>
          </a:p>
          <a:p>
            <a:endParaRPr lang="es-CO" dirty="0">
              <a:solidFill>
                <a:srgbClr val="FF0000"/>
              </a:solidFill>
            </a:endParaRPr>
          </a:p>
          <a:p>
            <a:pPr algn="just"/>
            <a:r>
              <a:rPr lang="es-CO" dirty="0" smtClean="0"/>
              <a:t>Es la señal económica más relevante en todo el esquema regulatorio.</a:t>
            </a:r>
          </a:p>
          <a:p>
            <a:pPr algn="just"/>
            <a:r>
              <a:rPr lang="es-CO" dirty="0" smtClean="0"/>
              <a:t>La actividad de redes de energía eléctrica exige grandes cantidades de capital para el mantenimiento, reposición y expansión  y corresponde a una inversión de largo plazo, es decir del orden de 25 a 40 años lo que implica tasas de retorno atractivas para que un inversionista se decida a invertir.</a:t>
            </a:r>
          </a:p>
          <a:p>
            <a:pPr algn="just"/>
            <a:r>
              <a:rPr lang="es-CO" dirty="0" smtClean="0"/>
              <a:t>Si la tasa es baja y hace el negocio no sustentable obliga al inversor a colocarse en niveles de inversión por debajo del óptimo lo que repercute en calidad. Si por el contrario,  el negocio gana una tasa por encima de la que ganaría en el mercado, genera distorsión de precios y una mala asignación de recursos con impacto en el consumidor.</a:t>
            </a:r>
          </a:p>
          <a:p>
            <a:pPr algn="just"/>
            <a:r>
              <a:rPr lang="es-CO" dirty="0" smtClean="0"/>
              <a:t>Por lo anterior el cálculo de la tasa es motivo de un amplio debate.</a:t>
            </a:r>
          </a:p>
          <a:p>
            <a:pPr algn="just"/>
            <a:r>
              <a:rPr lang="es-CO" dirty="0" smtClean="0"/>
              <a:t>En América Latina se tienen los siguientes enfoque en el cálculo de la tasa de retorno.</a:t>
            </a:r>
          </a:p>
          <a:p>
            <a:pPr marL="285750" indent="-285750" algn="just">
              <a:buFont typeface="Wingdings" panose="05000000000000000000" pitchFamily="2" charset="2"/>
              <a:buChar char="§"/>
            </a:pPr>
            <a:r>
              <a:rPr lang="es-CO" b="1" dirty="0" smtClean="0"/>
              <a:t>Tasas fijas establecidas en la ley.</a:t>
            </a:r>
          </a:p>
          <a:p>
            <a:pPr algn="just"/>
            <a:r>
              <a:rPr lang="es-CO" b="1" dirty="0"/>
              <a:t> </a:t>
            </a:r>
            <a:r>
              <a:rPr lang="es-CO" b="1" dirty="0" smtClean="0"/>
              <a:t>     </a:t>
            </a:r>
            <a:r>
              <a:rPr lang="es-CO" dirty="0" smtClean="0"/>
              <a:t>En Chile y Perú se establecen por ley unas tasas fijas  con bandas (Posterior al</a:t>
            </a:r>
          </a:p>
          <a:p>
            <a:pPr algn="just"/>
            <a:r>
              <a:rPr lang="es-CO" dirty="0"/>
              <a:t> </a:t>
            </a:r>
            <a:r>
              <a:rPr lang="es-CO" dirty="0" smtClean="0"/>
              <a:t>     cálculo tarifario se hace un chequeo de rentabilidad)</a:t>
            </a:r>
          </a:p>
          <a:p>
            <a:pPr algn="just"/>
            <a:r>
              <a:rPr lang="es-CO" b="1" dirty="0"/>
              <a:t> </a:t>
            </a:r>
            <a:r>
              <a:rPr lang="es-CO" b="1" dirty="0" smtClean="0"/>
              <a:t>     </a:t>
            </a:r>
            <a:r>
              <a:rPr lang="es-CO" dirty="0" smtClean="0"/>
              <a:t>En El Salvador se establece por ley una tasa fija sin bandas.</a:t>
            </a:r>
          </a:p>
        </p:txBody>
      </p:sp>
    </p:spTree>
    <p:extLst>
      <p:ext uri="{BB962C8B-B14F-4D97-AF65-F5344CB8AC3E}">
        <p14:creationId xmlns:p14="http://schemas.microsoft.com/office/powerpoint/2010/main" val="9242918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870967"/>
            <a:ext cx="7704856" cy="5355312"/>
          </a:xfrm>
          <a:prstGeom prst="rect">
            <a:avLst/>
          </a:prstGeom>
          <a:noFill/>
        </p:spPr>
        <p:txBody>
          <a:bodyPr wrap="square" rtlCol="0">
            <a:spAutoFit/>
          </a:bodyPr>
          <a:lstStyle/>
          <a:p>
            <a:pPr marL="285750" indent="-285750" algn="just">
              <a:buFont typeface="Wingdings" panose="05000000000000000000" pitchFamily="2" charset="2"/>
              <a:buChar char="§"/>
            </a:pPr>
            <a:r>
              <a:rPr lang="es-CO" b="1" dirty="0"/>
              <a:t>Tasas calculadas con la metodología: Capital </a:t>
            </a:r>
            <a:r>
              <a:rPr lang="es-CO" b="1" dirty="0" err="1"/>
              <a:t>Asset</a:t>
            </a:r>
            <a:r>
              <a:rPr lang="es-CO" b="1" dirty="0"/>
              <a:t> </a:t>
            </a:r>
            <a:r>
              <a:rPr lang="es-CO" b="1" dirty="0" err="1"/>
              <a:t>Pricing</a:t>
            </a:r>
            <a:r>
              <a:rPr lang="es-CO" b="1" dirty="0"/>
              <a:t> </a:t>
            </a:r>
            <a:r>
              <a:rPr lang="es-CO" b="1" dirty="0" err="1"/>
              <a:t>Model</a:t>
            </a:r>
            <a:r>
              <a:rPr lang="es-CO" b="1" dirty="0"/>
              <a:t> (CAPM) </a:t>
            </a:r>
            <a:r>
              <a:rPr lang="es-CO" b="1" dirty="0" smtClean="0"/>
              <a:t>o  </a:t>
            </a:r>
            <a:r>
              <a:rPr lang="es-CO" b="1" dirty="0" err="1"/>
              <a:t>Weighted</a:t>
            </a:r>
            <a:r>
              <a:rPr lang="es-CO" b="1" dirty="0"/>
              <a:t> </a:t>
            </a:r>
            <a:r>
              <a:rPr lang="es-CO" b="1" dirty="0" err="1"/>
              <a:t>Average</a:t>
            </a:r>
            <a:r>
              <a:rPr lang="es-CO" b="1" dirty="0"/>
              <a:t> Capital </a:t>
            </a:r>
            <a:r>
              <a:rPr lang="es-CO" b="1" dirty="0" err="1"/>
              <a:t>Cost</a:t>
            </a:r>
            <a:r>
              <a:rPr lang="es-CO" b="1" dirty="0"/>
              <a:t> (WACC</a:t>
            </a:r>
            <a:r>
              <a:rPr lang="es-CO" b="1" dirty="0" smtClean="0"/>
              <a:t>).</a:t>
            </a:r>
          </a:p>
          <a:p>
            <a:pPr algn="just"/>
            <a:r>
              <a:rPr lang="es-CO" b="1" dirty="0"/>
              <a:t> </a:t>
            </a:r>
            <a:r>
              <a:rPr lang="es-CO" b="1" dirty="0" smtClean="0"/>
              <a:t>     </a:t>
            </a:r>
          </a:p>
          <a:p>
            <a:pPr algn="just"/>
            <a:r>
              <a:rPr lang="es-CO" b="1" dirty="0"/>
              <a:t> </a:t>
            </a:r>
            <a:r>
              <a:rPr lang="es-CO" b="1" dirty="0" smtClean="0"/>
              <a:t>    </a:t>
            </a:r>
            <a:r>
              <a:rPr lang="es-CO" dirty="0" smtClean="0"/>
              <a:t>Con aplicación efectiva en Brasil, Colombia Argentina (Hasta 2001), La tasa</a:t>
            </a:r>
          </a:p>
          <a:p>
            <a:pPr algn="just"/>
            <a:r>
              <a:rPr lang="es-CO" dirty="0"/>
              <a:t> </a:t>
            </a:r>
            <a:r>
              <a:rPr lang="es-CO" dirty="0" smtClean="0"/>
              <a:t>     se determina en cada proceso regulatorio.</a:t>
            </a:r>
          </a:p>
          <a:p>
            <a:pPr algn="just"/>
            <a:r>
              <a:rPr lang="es-CO" b="1" dirty="0"/>
              <a:t> </a:t>
            </a:r>
            <a:r>
              <a:rPr lang="es-CO" b="1" dirty="0" smtClean="0"/>
              <a:t>     </a:t>
            </a:r>
          </a:p>
          <a:p>
            <a:pPr algn="just"/>
            <a:r>
              <a:rPr lang="es-CO" b="1" dirty="0"/>
              <a:t> </a:t>
            </a:r>
            <a:r>
              <a:rPr lang="es-CO" b="1" dirty="0" smtClean="0"/>
              <a:t>     </a:t>
            </a:r>
            <a:r>
              <a:rPr lang="es-CO" dirty="0" smtClean="0"/>
              <a:t>En Guatemala se calcula mediante la CAPM/WACC y se compara con una</a:t>
            </a:r>
          </a:p>
          <a:p>
            <a:pPr algn="just"/>
            <a:r>
              <a:rPr lang="es-CO" dirty="0"/>
              <a:t> </a:t>
            </a:r>
            <a:r>
              <a:rPr lang="es-CO" dirty="0" smtClean="0"/>
              <a:t>     banda de valores de referencia determinados por ley. Si la calculada está</a:t>
            </a:r>
          </a:p>
          <a:p>
            <a:pPr algn="just"/>
            <a:r>
              <a:rPr lang="es-CO" dirty="0"/>
              <a:t> </a:t>
            </a:r>
            <a:r>
              <a:rPr lang="es-CO" dirty="0" smtClean="0"/>
              <a:t>     dentro de la banda se utiliza la misma; si es más alta que el techo de la</a:t>
            </a:r>
          </a:p>
          <a:p>
            <a:pPr algn="just"/>
            <a:r>
              <a:rPr lang="es-CO" dirty="0"/>
              <a:t> </a:t>
            </a:r>
            <a:r>
              <a:rPr lang="es-CO" dirty="0" smtClean="0"/>
              <a:t>     banda se aplica dicho techo y si es más baja que el piso de la banda se</a:t>
            </a:r>
          </a:p>
          <a:p>
            <a:pPr algn="just"/>
            <a:r>
              <a:rPr lang="es-CO" dirty="0"/>
              <a:t> </a:t>
            </a:r>
            <a:r>
              <a:rPr lang="es-CO" dirty="0" smtClean="0"/>
              <a:t>     utiliza la correspondiente al piso de la banda.</a:t>
            </a:r>
          </a:p>
          <a:p>
            <a:pPr algn="just"/>
            <a:r>
              <a:rPr lang="es-CO" b="1" dirty="0"/>
              <a:t> </a:t>
            </a:r>
            <a:r>
              <a:rPr lang="es-CO" b="1" dirty="0" smtClean="0"/>
              <a:t>     </a:t>
            </a:r>
          </a:p>
          <a:p>
            <a:pPr algn="just"/>
            <a:r>
              <a:rPr lang="es-CO" b="1" dirty="0"/>
              <a:t> </a:t>
            </a:r>
            <a:r>
              <a:rPr lang="es-CO" b="1" dirty="0" smtClean="0"/>
              <a:t>    </a:t>
            </a:r>
            <a:r>
              <a:rPr lang="es-CO" dirty="0" smtClean="0"/>
              <a:t>En Panamá se calcula el CAPM/WACC y se compara con un valor</a:t>
            </a:r>
          </a:p>
          <a:p>
            <a:pPr algn="just"/>
            <a:r>
              <a:rPr lang="es-CO" dirty="0"/>
              <a:t> </a:t>
            </a:r>
            <a:r>
              <a:rPr lang="es-CO" dirty="0" smtClean="0"/>
              <a:t>    determinado mediante una metodología establecida por ley. La tasa</a:t>
            </a:r>
          </a:p>
          <a:p>
            <a:pPr algn="just"/>
            <a:r>
              <a:rPr lang="es-CO" dirty="0"/>
              <a:t> </a:t>
            </a:r>
            <a:r>
              <a:rPr lang="es-CO" dirty="0" smtClean="0"/>
              <a:t>    definida por el regulador no puede diferir en más de 2 puntos</a:t>
            </a:r>
          </a:p>
          <a:p>
            <a:pPr algn="just"/>
            <a:r>
              <a:rPr lang="es-CO" dirty="0"/>
              <a:t> </a:t>
            </a:r>
            <a:r>
              <a:rPr lang="es-CO" dirty="0" smtClean="0"/>
              <a:t>    porcentuales de la tasa resultante de sumarle 800 puntos básicos a la tasa</a:t>
            </a:r>
          </a:p>
          <a:p>
            <a:pPr algn="just"/>
            <a:r>
              <a:rPr lang="es-CO" dirty="0"/>
              <a:t> </a:t>
            </a:r>
            <a:r>
              <a:rPr lang="es-CO" dirty="0" smtClean="0"/>
              <a:t>    de retorno de los bonos del tesoro de Estados </a:t>
            </a:r>
            <a:r>
              <a:rPr lang="es-CO" dirty="0"/>
              <a:t>U</a:t>
            </a:r>
            <a:r>
              <a:rPr lang="es-CO" dirty="0" smtClean="0"/>
              <a:t>nidos a 30 años en el caso</a:t>
            </a:r>
          </a:p>
          <a:p>
            <a:pPr algn="just"/>
            <a:r>
              <a:rPr lang="es-CO" dirty="0"/>
              <a:t> </a:t>
            </a:r>
            <a:r>
              <a:rPr lang="es-CO" dirty="0" smtClean="0"/>
              <a:t>    de la Distribución de Energía y 700 puntos básicos en el caso de la</a:t>
            </a:r>
          </a:p>
          <a:p>
            <a:pPr algn="just"/>
            <a:r>
              <a:rPr lang="es-CO" dirty="0"/>
              <a:t> </a:t>
            </a:r>
            <a:r>
              <a:rPr lang="es-CO" dirty="0" smtClean="0"/>
              <a:t>    Transmisión de Energía.</a:t>
            </a:r>
          </a:p>
        </p:txBody>
      </p:sp>
    </p:spTree>
    <p:extLst>
      <p:ext uri="{BB962C8B-B14F-4D97-AF65-F5344CB8AC3E}">
        <p14:creationId xmlns:p14="http://schemas.microsoft.com/office/powerpoint/2010/main" val="6522339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476672"/>
            <a:ext cx="7776864" cy="6186309"/>
          </a:xfrm>
          <a:prstGeom prst="rect">
            <a:avLst/>
          </a:prstGeom>
          <a:noFill/>
        </p:spPr>
        <p:txBody>
          <a:bodyPr wrap="square" rtlCol="0">
            <a:spAutoFit/>
          </a:bodyPr>
          <a:lstStyle/>
          <a:p>
            <a:pPr marL="285750" indent="-285750" algn="just">
              <a:buFont typeface="Wingdings" panose="05000000000000000000" pitchFamily="2" charset="2"/>
              <a:buChar char="§"/>
            </a:pPr>
            <a:r>
              <a:rPr lang="es-CO" b="1" dirty="0"/>
              <a:t>Tasas calculadas mediante comparación.</a:t>
            </a:r>
          </a:p>
          <a:p>
            <a:pPr algn="just"/>
            <a:r>
              <a:rPr lang="es-CO" b="1" dirty="0"/>
              <a:t>      </a:t>
            </a:r>
            <a:r>
              <a:rPr lang="es-CO" dirty="0"/>
              <a:t>En Bolivia se aplica la tasa resultante de calcular la tasa de retorno </a:t>
            </a:r>
            <a:r>
              <a:rPr lang="es-CO" dirty="0" smtClean="0"/>
              <a:t>de</a:t>
            </a:r>
          </a:p>
          <a:p>
            <a:pPr algn="just"/>
            <a:r>
              <a:rPr lang="es-CO" dirty="0"/>
              <a:t> </a:t>
            </a:r>
            <a:r>
              <a:rPr lang="es-CO" dirty="0" smtClean="0"/>
              <a:t>     </a:t>
            </a:r>
            <a:r>
              <a:rPr lang="es-CO" dirty="0"/>
              <a:t>capital propio como el promedio aritmético de las tasas de </a:t>
            </a:r>
            <a:r>
              <a:rPr lang="es-CO" dirty="0" smtClean="0"/>
              <a:t>retorno</a:t>
            </a:r>
          </a:p>
          <a:p>
            <a:pPr algn="just"/>
            <a:r>
              <a:rPr lang="es-CO" dirty="0"/>
              <a:t> </a:t>
            </a:r>
            <a:r>
              <a:rPr lang="es-CO" dirty="0" smtClean="0"/>
              <a:t>     </a:t>
            </a:r>
            <a:r>
              <a:rPr lang="es-CO" dirty="0"/>
              <a:t>anuales sobre el patrimonio del grupo de empresas listadas en la </a:t>
            </a:r>
            <a:r>
              <a:rPr lang="es-CO" dirty="0" smtClean="0"/>
              <a:t>bolsa</a:t>
            </a:r>
          </a:p>
          <a:p>
            <a:pPr algn="just"/>
            <a:r>
              <a:rPr lang="es-CO" dirty="0"/>
              <a:t> </a:t>
            </a:r>
            <a:r>
              <a:rPr lang="es-CO" dirty="0" smtClean="0"/>
              <a:t>     </a:t>
            </a:r>
            <a:r>
              <a:rPr lang="es-CO" dirty="0"/>
              <a:t>de Nueva York e incluidas en el índice Dow Jones para empresas </a:t>
            </a:r>
            <a:r>
              <a:rPr lang="es-CO" dirty="0" smtClean="0"/>
              <a:t>de</a:t>
            </a:r>
          </a:p>
          <a:p>
            <a:pPr algn="just"/>
            <a:r>
              <a:rPr lang="es-CO" dirty="0"/>
              <a:t> </a:t>
            </a:r>
            <a:r>
              <a:rPr lang="es-CO" dirty="0" smtClean="0"/>
              <a:t>     servicios </a:t>
            </a:r>
            <a:r>
              <a:rPr lang="es-CO" dirty="0"/>
              <a:t>públicos de los últimos tres años. El costo de endeudamiento </a:t>
            </a:r>
            <a:r>
              <a:rPr lang="es-CO" dirty="0" smtClean="0"/>
              <a:t>se</a:t>
            </a:r>
          </a:p>
          <a:p>
            <a:pPr algn="just"/>
            <a:r>
              <a:rPr lang="es-CO" dirty="0"/>
              <a:t> </a:t>
            </a:r>
            <a:r>
              <a:rPr lang="es-CO" dirty="0" smtClean="0"/>
              <a:t>     </a:t>
            </a:r>
            <a:r>
              <a:rPr lang="es-CO" dirty="0"/>
              <a:t>reconoce en forma separada.</a:t>
            </a:r>
            <a:endParaRPr lang="es-CO" b="1" dirty="0"/>
          </a:p>
          <a:p>
            <a:endParaRPr lang="es-CO" dirty="0" smtClean="0"/>
          </a:p>
          <a:p>
            <a:r>
              <a:rPr lang="es-CO" dirty="0" smtClean="0">
                <a:solidFill>
                  <a:srgbClr val="FF0000"/>
                </a:solidFill>
              </a:rPr>
              <a:t>2. COSTOS DE EXPLOTACIÓN</a:t>
            </a:r>
          </a:p>
          <a:p>
            <a:endParaRPr lang="es-CO" dirty="0">
              <a:solidFill>
                <a:srgbClr val="FF0000"/>
              </a:solidFill>
            </a:endParaRPr>
          </a:p>
          <a:p>
            <a:r>
              <a:rPr lang="es-CO" dirty="0" smtClean="0"/>
              <a:t>La metodología para determinar los costos de explotación no puede estar disociada de la forma como se define la Base Regulatoria de Activos BRA pues si se reconocen activos nuevos los costos de explotación serán menores que si se consideran activos en uso y depreciados.</a:t>
            </a:r>
          </a:p>
          <a:p>
            <a:r>
              <a:rPr lang="es-CO" dirty="0" smtClean="0"/>
              <a:t>En general se reconocen Costos de Administración, Operación  y Mantenimiento (AOM).</a:t>
            </a:r>
          </a:p>
          <a:p>
            <a:endParaRPr lang="es-CO" dirty="0" smtClean="0">
              <a:solidFill>
                <a:srgbClr val="FF0000"/>
              </a:solidFill>
            </a:endParaRPr>
          </a:p>
          <a:p>
            <a:r>
              <a:rPr lang="es-CO" dirty="0" smtClean="0">
                <a:solidFill>
                  <a:srgbClr val="FF0000"/>
                </a:solidFill>
              </a:rPr>
              <a:t>OTROS </a:t>
            </a:r>
            <a:r>
              <a:rPr lang="es-CO" dirty="0">
                <a:solidFill>
                  <a:srgbClr val="FF0000"/>
                </a:solidFill>
              </a:rPr>
              <a:t>ASPECTOS INCLUIDOS EN LA REGULACIÓN DE PRECIOS.</a:t>
            </a:r>
          </a:p>
          <a:p>
            <a:endParaRPr lang="es-CO" dirty="0">
              <a:solidFill>
                <a:srgbClr val="FF0000"/>
              </a:solidFill>
            </a:endParaRPr>
          </a:p>
          <a:p>
            <a:r>
              <a:rPr lang="es-CO" dirty="0">
                <a:solidFill>
                  <a:srgbClr val="FF0000"/>
                </a:solidFill>
              </a:rPr>
              <a:t>3. CALIDAD DEL SERVICIO</a:t>
            </a:r>
          </a:p>
          <a:p>
            <a:endParaRPr lang="es-CO" dirty="0">
              <a:solidFill>
                <a:srgbClr val="FF0000"/>
              </a:solidFill>
            </a:endParaRPr>
          </a:p>
          <a:p>
            <a:r>
              <a:rPr lang="es-CO" dirty="0">
                <a:solidFill>
                  <a:srgbClr val="FF0000"/>
                </a:solidFill>
              </a:rPr>
              <a:t>4. PÉRDIDAS DE ENERGÍA</a:t>
            </a:r>
            <a:r>
              <a:rPr lang="es-CO" dirty="0" smtClean="0">
                <a:solidFill>
                  <a:srgbClr val="FF0000"/>
                </a:solidFill>
              </a:rPr>
              <a:t>.</a:t>
            </a:r>
            <a:endParaRPr lang="es-CO" dirty="0">
              <a:solidFill>
                <a:srgbClr val="FF0000"/>
              </a:solidFill>
            </a:endParaRPr>
          </a:p>
        </p:txBody>
      </p:sp>
    </p:spTree>
    <p:extLst>
      <p:ext uri="{BB962C8B-B14F-4D97-AF65-F5344CB8AC3E}">
        <p14:creationId xmlns:p14="http://schemas.microsoft.com/office/powerpoint/2010/main" val="3322558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2132856"/>
            <a:ext cx="7776864" cy="1569660"/>
          </a:xfrm>
          <a:prstGeom prst="rect">
            <a:avLst/>
          </a:prstGeom>
          <a:noFill/>
        </p:spPr>
        <p:txBody>
          <a:bodyPr wrap="square" rtlCol="0">
            <a:spAutoFit/>
          </a:bodyPr>
          <a:lstStyle/>
          <a:p>
            <a:pPr algn="ctr"/>
            <a:r>
              <a:rPr lang="es-CO" sz="3200" dirty="0" smtClean="0"/>
              <a:t>MODELOS Y METODOLOGIAS DE REMUNERACIÓN DE LA ACTIVIDAD DE DISTRIBUCIÓN DE ENERGÍA ELÉCTRICA.</a:t>
            </a:r>
            <a:endParaRPr lang="es-CO" sz="3200" dirty="0"/>
          </a:p>
        </p:txBody>
      </p:sp>
      <p:sp>
        <p:nvSpPr>
          <p:cNvPr id="3" name="2 CuadroTexto"/>
          <p:cNvSpPr txBox="1"/>
          <p:nvPr/>
        </p:nvSpPr>
        <p:spPr>
          <a:xfrm>
            <a:off x="827584" y="5013176"/>
            <a:ext cx="7776864" cy="1200329"/>
          </a:xfrm>
          <a:prstGeom prst="rect">
            <a:avLst/>
          </a:prstGeom>
          <a:noFill/>
        </p:spPr>
        <p:txBody>
          <a:bodyPr wrap="square" rtlCol="0">
            <a:spAutoFit/>
          </a:bodyPr>
          <a:lstStyle/>
          <a:p>
            <a:r>
              <a:rPr lang="es-CO" dirty="0" smtClean="0"/>
              <a:t>“Revisión de las metodolog</a:t>
            </a:r>
            <a:r>
              <a:rPr lang="es-CO" dirty="0"/>
              <a:t>í</a:t>
            </a:r>
            <a:r>
              <a:rPr lang="es-CO" dirty="0" smtClean="0"/>
              <a:t>as de remuneración de las actividades de distribución y transmisión de energía eléctrica”.</a:t>
            </a:r>
          </a:p>
          <a:p>
            <a:r>
              <a:rPr lang="es-CO" dirty="0" smtClean="0"/>
              <a:t>Estudio realizado para la CREG por Mercados Energéticos Consultores</a:t>
            </a:r>
          </a:p>
          <a:p>
            <a:r>
              <a:rPr lang="es-CO" dirty="0" smtClean="0"/>
              <a:t>Informe final. Enero de 2014.</a:t>
            </a:r>
            <a:endParaRPr lang="es-CO" dirty="0"/>
          </a:p>
        </p:txBody>
      </p:sp>
    </p:spTree>
    <p:extLst>
      <p:ext uri="{BB962C8B-B14F-4D97-AF65-F5344CB8AC3E}">
        <p14:creationId xmlns:p14="http://schemas.microsoft.com/office/powerpoint/2010/main" val="2066692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620688"/>
            <a:ext cx="7920880" cy="5909310"/>
          </a:xfrm>
          <a:prstGeom prst="rect">
            <a:avLst/>
          </a:prstGeom>
          <a:noFill/>
        </p:spPr>
        <p:txBody>
          <a:bodyPr wrap="square" rtlCol="0">
            <a:spAutoFit/>
          </a:bodyPr>
          <a:lstStyle/>
          <a:p>
            <a:r>
              <a:rPr lang="es-CO" dirty="0" smtClean="0">
                <a:solidFill>
                  <a:srgbClr val="FF0000"/>
                </a:solidFill>
              </a:rPr>
              <a:t>ASPECTOS GENERALES DE LA ACTIVIDAD .</a:t>
            </a:r>
          </a:p>
          <a:p>
            <a:endParaRPr lang="es-CO" dirty="0"/>
          </a:p>
          <a:p>
            <a:pPr algn="just"/>
            <a:r>
              <a:rPr lang="es-CO" dirty="0" smtClean="0"/>
              <a:t>La distribución de energía eléctrica tiene características de MONOPOLIO NATURAL.</a:t>
            </a:r>
          </a:p>
          <a:p>
            <a:pPr algn="just"/>
            <a:endParaRPr lang="es-CO" dirty="0"/>
          </a:p>
          <a:p>
            <a:pPr algn="just"/>
            <a:r>
              <a:rPr lang="es-CO" dirty="0" smtClean="0"/>
              <a:t>El monopolista no regulado fijará un precio muy alto y un nivel de producción muy bajo.</a:t>
            </a:r>
          </a:p>
          <a:p>
            <a:pPr algn="just"/>
            <a:endParaRPr lang="es-CO" dirty="0"/>
          </a:p>
          <a:p>
            <a:pPr algn="just"/>
            <a:r>
              <a:rPr lang="es-CO" dirty="0" smtClean="0"/>
              <a:t>Entonces el objetivo del regulador es determinar el nivel y la estructura de las tarifas de distribución de energía eléctrica de manera que se MAXIMICE EL BIENESTAR SOCIAL.</a:t>
            </a:r>
          </a:p>
          <a:p>
            <a:pPr algn="just"/>
            <a:endParaRPr lang="es-CO" dirty="0"/>
          </a:p>
          <a:p>
            <a:pPr algn="just"/>
            <a:r>
              <a:rPr lang="es-CO" dirty="0" smtClean="0"/>
              <a:t>Las tarifas reguladas deben permitir funcionar a las empresas reguladas cubriendo sus costos eficientes totales  (Costos medios) y evitar que tengan beneficios extraordinarios a costa de los consumidores.</a:t>
            </a:r>
          </a:p>
          <a:p>
            <a:pPr algn="just"/>
            <a:endParaRPr lang="es-CO" dirty="0"/>
          </a:p>
          <a:p>
            <a:pPr algn="just"/>
            <a:r>
              <a:rPr lang="es-CO" dirty="0" smtClean="0"/>
              <a:t>Por lo tanto el problema regulatorio consiste en determinar cual es el nivel de costos eficientes para la prestación del servicio.</a:t>
            </a:r>
          </a:p>
          <a:p>
            <a:pPr algn="just"/>
            <a:r>
              <a:rPr lang="es-CO" dirty="0" smtClean="0"/>
              <a:t>Lo anterior es complejo por la asimetrías de información pues la empresa conoce más y mejor el servicio que vende y sus costos. El regulador tratará de reducir esas asimetrías e incentivar a las empresas a que mejoren su eficiencia reduciendo costos.</a:t>
            </a:r>
            <a:endParaRPr lang="es-CO" dirty="0"/>
          </a:p>
        </p:txBody>
      </p:sp>
    </p:spTree>
    <p:extLst>
      <p:ext uri="{BB962C8B-B14F-4D97-AF65-F5344CB8AC3E}">
        <p14:creationId xmlns:p14="http://schemas.microsoft.com/office/powerpoint/2010/main" val="379984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404664"/>
            <a:ext cx="7992888" cy="6340197"/>
          </a:xfrm>
          <a:prstGeom prst="rect">
            <a:avLst/>
          </a:prstGeom>
          <a:noFill/>
        </p:spPr>
        <p:txBody>
          <a:bodyPr wrap="square" rtlCol="0">
            <a:spAutoFit/>
          </a:bodyPr>
          <a:lstStyle/>
          <a:p>
            <a:pPr algn="ctr"/>
            <a:r>
              <a:rPr lang="es-CO" dirty="0" smtClean="0">
                <a:solidFill>
                  <a:srgbClr val="FF0000"/>
                </a:solidFill>
              </a:rPr>
              <a:t>MODELOS DE REGULACIÓN</a:t>
            </a:r>
          </a:p>
          <a:p>
            <a:endParaRPr lang="es-CO" dirty="0"/>
          </a:p>
          <a:p>
            <a:r>
              <a:rPr lang="es-CO" dirty="0" smtClean="0"/>
              <a:t>                                       Maximización del beneficio social     </a:t>
            </a:r>
          </a:p>
          <a:p>
            <a:r>
              <a:rPr lang="es-CO" dirty="0" smtClean="0"/>
              <a:t>Objetivo regulatorio</a:t>
            </a:r>
          </a:p>
          <a:p>
            <a:r>
              <a:rPr lang="es-CO" dirty="0" smtClean="0"/>
              <a:t>                                       Mantener el equilibrio económico financiero de los OR</a:t>
            </a:r>
          </a:p>
          <a:p>
            <a:endParaRPr lang="es-CO" dirty="0"/>
          </a:p>
          <a:p>
            <a:r>
              <a:rPr lang="es-CO" dirty="0" smtClean="0"/>
              <a:t>Ingresos totales  </a:t>
            </a:r>
            <a:r>
              <a:rPr lang="es-CO" sz="2800" dirty="0" smtClean="0"/>
              <a:t>=</a:t>
            </a:r>
            <a:r>
              <a:rPr lang="es-CO" dirty="0" smtClean="0"/>
              <a:t>  Costos totales para la operación y prestación eficiente del</a:t>
            </a:r>
          </a:p>
          <a:p>
            <a:r>
              <a:rPr lang="es-CO" dirty="0"/>
              <a:t> </a:t>
            </a:r>
            <a:r>
              <a:rPr lang="es-CO" dirty="0" smtClean="0"/>
              <a:t>                                   servicio.</a:t>
            </a:r>
          </a:p>
          <a:p>
            <a:r>
              <a:rPr lang="es-CO" dirty="0" smtClean="0"/>
              <a:t>Problema regulatorio : Cómo determinar los costos eficientes.</a:t>
            </a:r>
          </a:p>
          <a:p>
            <a:endParaRPr lang="es-CO" dirty="0"/>
          </a:p>
          <a:p>
            <a:r>
              <a:rPr lang="es-CO" dirty="0" smtClean="0"/>
              <a:t>En la práctica los reguladores aplican diferentes métodos económicos y mecanismos regulatorios para determinar restricciones a los precios, a los ingresos o a los beneficios de las empresas reguladas. Entre ellos se tienen:</a:t>
            </a:r>
          </a:p>
          <a:p>
            <a:endParaRPr lang="es-CO" dirty="0"/>
          </a:p>
          <a:p>
            <a:pPr marL="342900" indent="-342900">
              <a:buAutoNum type="arabicPeriod"/>
            </a:pPr>
            <a:r>
              <a:rPr lang="es-CO" dirty="0" smtClean="0"/>
              <a:t>Modelos basados en el costo del servicio</a:t>
            </a:r>
          </a:p>
          <a:p>
            <a:pPr marL="342900" indent="-342900">
              <a:buAutoNum type="arabicPeriod"/>
            </a:pPr>
            <a:r>
              <a:rPr lang="es-CO" dirty="0" smtClean="0"/>
              <a:t>Modelos basados en incentivos.</a:t>
            </a:r>
          </a:p>
          <a:p>
            <a:r>
              <a:rPr lang="es-CO" dirty="0" smtClean="0"/>
              <a:t>2.1 Regulación por precio máximo (Price </a:t>
            </a:r>
            <a:r>
              <a:rPr lang="es-CO" dirty="0" err="1" smtClean="0"/>
              <a:t>cap</a:t>
            </a:r>
            <a:r>
              <a:rPr lang="es-CO" dirty="0" smtClean="0"/>
              <a:t>) o regulación por ingreso máximo </a:t>
            </a:r>
          </a:p>
          <a:p>
            <a:r>
              <a:rPr lang="es-CO" dirty="0"/>
              <a:t> </a:t>
            </a:r>
            <a:r>
              <a:rPr lang="es-CO" dirty="0" smtClean="0"/>
              <a:t>     (</a:t>
            </a:r>
            <a:r>
              <a:rPr lang="es-CO" dirty="0" err="1" smtClean="0"/>
              <a:t>Revenue</a:t>
            </a:r>
            <a:r>
              <a:rPr lang="es-CO" dirty="0" smtClean="0"/>
              <a:t> </a:t>
            </a:r>
            <a:r>
              <a:rPr lang="es-CO" dirty="0" err="1" smtClean="0"/>
              <a:t>cap</a:t>
            </a:r>
            <a:r>
              <a:rPr lang="es-CO" dirty="0" smtClean="0"/>
              <a:t>).</a:t>
            </a:r>
          </a:p>
          <a:p>
            <a:r>
              <a:rPr lang="es-CO" dirty="0" smtClean="0"/>
              <a:t>2.2 Regulación mediante competencia referencial (</a:t>
            </a:r>
            <a:r>
              <a:rPr lang="es-CO" dirty="0" err="1" smtClean="0"/>
              <a:t>Yardstick</a:t>
            </a:r>
            <a:r>
              <a:rPr lang="es-CO" dirty="0" smtClean="0"/>
              <a:t> </a:t>
            </a:r>
            <a:r>
              <a:rPr lang="es-CO" dirty="0" err="1" smtClean="0"/>
              <a:t>competition</a:t>
            </a:r>
            <a:r>
              <a:rPr lang="es-CO" dirty="0" smtClean="0"/>
              <a:t> o</a:t>
            </a:r>
          </a:p>
          <a:p>
            <a:r>
              <a:rPr lang="es-CO" dirty="0"/>
              <a:t> </a:t>
            </a:r>
            <a:r>
              <a:rPr lang="es-CO" dirty="0" smtClean="0"/>
              <a:t>      Benchmarking.</a:t>
            </a:r>
          </a:p>
          <a:p>
            <a:r>
              <a:rPr lang="es-CO" dirty="0" smtClean="0"/>
              <a:t>2.3.Métodos híbridos. Participación en ingresos (</a:t>
            </a:r>
            <a:r>
              <a:rPr lang="es-CO" dirty="0" err="1" smtClean="0"/>
              <a:t>Revenue</a:t>
            </a:r>
            <a:r>
              <a:rPr lang="es-CO" dirty="0" smtClean="0"/>
              <a:t> </a:t>
            </a:r>
            <a:r>
              <a:rPr lang="es-CO" dirty="0" err="1" smtClean="0"/>
              <a:t>sharing</a:t>
            </a:r>
            <a:r>
              <a:rPr lang="es-CO" dirty="0" smtClean="0"/>
              <a:t>) o en </a:t>
            </a:r>
            <a:r>
              <a:rPr lang="es-CO" dirty="0" err="1" smtClean="0"/>
              <a:t>benficios</a:t>
            </a:r>
            <a:endParaRPr lang="es-CO" dirty="0"/>
          </a:p>
          <a:p>
            <a:r>
              <a:rPr lang="es-CO" dirty="0" smtClean="0"/>
              <a:t>       (</a:t>
            </a:r>
            <a:r>
              <a:rPr lang="es-CO" dirty="0" err="1" smtClean="0"/>
              <a:t>Profit</a:t>
            </a:r>
            <a:r>
              <a:rPr lang="es-CO" dirty="0" smtClean="0"/>
              <a:t> </a:t>
            </a:r>
            <a:r>
              <a:rPr lang="es-CO" dirty="0" err="1" smtClean="0"/>
              <a:t>sharing</a:t>
            </a:r>
            <a:r>
              <a:rPr lang="es-CO" dirty="0" smtClean="0"/>
              <a:t>). O bandas de precios (Piso – Techo)</a:t>
            </a:r>
          </a:p>
        </p:txBody>
      </p:sp>
      <p:sp>
        <p:nvSpPr>
          <p:cNvPr id="3" name="2 Abrir llave"/>
          <p:cNvSpPr/>
          <p:nvPr/>
        </p:nvSpPr>
        <p:spPr>
          <a:xfrm>
            <a:off x="2699792" y="1015568"/>
            <a:ext cx="72008" cy="829256"/>
          </a:xfrm>
          <a:prstGeom prst="lef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a:p>
        </p:txBody>
      </p:sp>
    </p:spTree>
    <p:extLst>
      <p:ext uri="{BB962C8B-B14F-4D97-AF65-F5344CB8AC3E}">
        <p14:creationId xmlns:p14="http://schemas.microsoft.com/office/powerpoint/2010/main" val="22105919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548680"/>
            <a:ext cx="7848872" cy="6186309"/>
          </a:xfrm>
          <a:prstGeom prst="rect">
            <a:avLst/>
          </a:prstGeom>
          <a:noFill/>
        </p:spPr>
        <p:txBody>
          <a:bodyPr wrap="square" rtlCol="0">
            <a:spAutoFit/>
          </a:bodyPr>
          <a:lstStyle/>
          <a:p>
            <a:pPr algn="just"/>
            <a:r>
              <a:rPr lang="es-CO" dirty="0" smtClean="0"/>
              <a:t>Actualmente en los diferentes países que tienen comisiones o agentes regulatorios, no se usa el </a:t>
            </a:r>
            <a:r>
              <a:rPr lang="es-CO" b="1" dirty="0" smtClean="0"/>
              <a:t>modelo Puro basado en los Costos del Servicio</a:t>
            </a:r>
            <a:r>
              <a:rPr lang="es-CO" dirty="0" smtClean="0"/>
              <a:t>, en el cual se reconocen todos los costos en que incurre la empresa para la prestación del servicio sin atender al objetivo de buscar la eficiencia. Este modelo implica la implementación de una contabilidad regulatoria en la que se defina qué costos y cómo se contabilizan para que el Regulador mediante una auditoría pueda determinar la aceptación o no de los costos contabilizados para la asignación de la tarifa.</a:t>
            </a:r>
          </a:p>
          <a:p>
            <a:pPr algn="just"/>
            <a:r>
              <a:rPr lang="es-CO" dirty="0" smtClean="0"/>
              <a:t>Desventajas: - No incentiva la gestión eficiente.</a:t>
            </a:r>
          </a:p>
          <a:p>
            <a:pPr algn="just"/>
            <a:r>
              <a:rPr lang="es-CO" dirty="0"/>
              <a:t> </a:t>
            </a:r>
            <a:r>
              <a:rPr lang="es-CO" dirty="0" smtClean="0"/>
              <a:t>                       - Incentiva la inclusión de mayores costos por parte de las empresas.</a:t>
            </a:r>
          </a:p>
          <a:p>
            <a:pPr algn="just"/>
            <a:endParaRPr lang="es-CO" dirty="0" smtClean="0"/>
          </a:p>
          <a:p>
            <a:pPr algn="just"/>
            <a:r>
              <a:rPr lang="es-CO" b="1" dirty="0"/>
              <a:t>L</a:t>
            </a:r>
            <a:r>
              <a:rPr lang="es-CO" b="1" dirty="0" smtClean="0"/>
              <a:t>a regulación por Precio Máximo (Price </a:t>
            </a:r>
            <a:r>
              <a:rPr lang="es-CO" b="1" dirty="0" err="1" smtClean="0"/>
              <a:t>cap</a:t>
            </a:r>
            <a:r>
              <a:rPr lang="es-CO" b="1" dirty="0" smtClean="0"/>
              <a:t>)</a:t>
            </a:r>
          </a:p>
          <a:p>
            <a:pPr marL="285750" indent="-285750" algn="just">
              <a:buFontTx/>
              <a:buChar char="-"/>
            </a:pPr>
            <a:r>
              <a:rPr lang="es-CO" dirty="0" smtClean="0"/>
              <a:t>El regulador autoriza un precio máximo para el año base. La empresa aplica una tarifa igual o inferior al precio máximo y puede durante ese primer año apropiarse de los beneficios adicionales que pueda obtener.</a:t>
            </a:r>
          </a:p>
          <a:p>
            <a:pPr marL="285750" indent="-285750" algn="just">
              <a:buFontTx/>
              <a:buChar char="-"/>
            </a:pPr>
            <a:r>
              <a:rPr lang="es-CO" dirty="0" smtClean="0"/>
              <a:t>El Regulador especifica un factor de ajuste preanunciado que se aplica para los siguientes años,  el cual permite mantener el equilibrio financiero de las empresas y compartir con los consumidores los ahorros por eficiencia. Este factor generalmente está conformado por un ajuste por inflación (</a:t>
            </a:r>
            <a:r>
              <a:rPr lang="es-CO" dirty="0" err="1" smtClean="0"/>
              <a:t>Retail</a:t>
            </a:r>
            <a:r>
              <a:rPr lang="es-CO" dirty="0" smtClean="0"/>
              <a:t> Price </a:t>
            </a:r>
            <a:r>
              <a:rPr lang="es-CO" dirty="0" err="1" smtClean="0"/>
              <a:t>Index</a:t>
            </a:r>
            <a:r>
              <a:rPr lang="es-CO" dirty="0" smtClean="0"/>
              <a:t>) RPI y una deducción por eficiencia mediante el factor X. Entonces el factor de ajuste es (RPI – X). </a:t>
            </a:r>
          </a:p>
          <a:p>
            <a:pPr marL="285750" indent="-285750" algn="just">
              <a:buFontTx/>
              <a:buChar char="-"/>
            </a:pPr>
            <a:endParaRPr lang="es-CO" dirty="0"/>
          </a:p>
        </p:txBody>
      </p:sp>
    </p:spTree>
    <p:extLst>
      <p:ext uri="{BB962C8B-B14F-4D97-AF65-F5344CB8AC3E}">
        <p14:creationId xmlns:p14="http://schemas.microsoft.com/office/powerpoint/2010/main" val="25818197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620688"/>
            <a:ext cx="7992888" cy="5909310"/>
          </a:xfrm>
          <a:prstGeom prst="rect">
            <a:avLst/>
          </a:prstGeom>
          <a:noFill/>
        </p:spPr>
        <p:txBody>
          <a:bodyPr wrap="square" rtlCol="0">
            <a:spAutoFit/>
          </a:bodyPr>
          <a:lstStyle/>
          <a:p>
            <a:pPr marL="285750" indent="-285750">
              <a:buFontTx/>
              <a:buChar char="-"/>
            </a:pPr>
            <a:r>
              <a:rPr lang="es-CO" dirty="0" smtClean="0"/>
              <a:t>En períodos más largos (período regulatorio) el Regulador recalcula el precio base para el siguiente período teniendo en cuenta las nuevas realidades de costos, demanda etc.</a:t>
            </a:r>
          </a:p>
          <a:p>
            <a:pPr marL="285750" indent="-285750">
              <a:buFontTx/>
              <a:buChar char="-"/>
            </a:pPr>
            <a:r>
              <a:rPr lang="es-CO" dirty="0" smtClean="0"/>
              <a:t>La revisión implica un ejercicio de Benchmarking para la determinación del factor X.</a:t>
            </a:r>
          </a:p>
          <a:p>
            <a:pPr marL="285750" indent="-285750">
              <a:buFontTx/>
              <a:buChar char="-"/>
            </a:pPr>
            <a:r>
              <a:rPr lang="es-CO" dirty="0" smtClean="0"/>
              <a:t>Ciertos costos que están fuera del control de gestión de las empresas, y que pueden exponer a las empresas a riesgos elevados, se permite su traslado directo a la tarifa (Pass </a:t>
            </a:r>
            <a:r>
              <a:rPr lang="es-CO" dirty="0" err="1" smtClean="0"/>
              <a:t>through</a:t>
            </a:r>
            <a:r>
              <a:rPr lang="es-CO" dirty="0" smtClean="0"/>
              <a:t>).</a:t>
            </a:r>
          </a:p>
          <a:p>
            <a:endParaRPr lang="es-CO" dirty="0"/>
          </a:p>
          <a:p>
            <a:r>
              <a:rPr lang="es-CO" dirty="0" smtClean="0"/>
              <a:t>En el </a:t>
            </a:r>
            <a:r>
              <a:rPr lang="es-CO" b="1" dirty="0" smtClean="0"/>
              <a:t>esquema de Ingreso máximo  (</a:t>
            </a:r>
            <a:r>
              <a:rPr lang="es-CO" b="1" dirty="0" err="1" smtClean="0"/>
              <a:t>Revanue</a:t>
            </a:r>
            <a:r>
              <a:rPr lang="es-CO" b="1" dirty="0" smtClean="0"/>
              <a:t> </a:t>
            </a:r>
            <a:r>
              <a:rPr lang="es-CO" b="1" dirty="0" err="1" smtClean="0"/>
              <a:t>cap</a:t>
            </a:r>
            <a:r>
              <a:rPr lang="es-CO" b="1" dirty="0" smtClean="0"/>
              <a:t>)</a:t>
            </a:r>
            <a:r>
              <a:rPr lang="es-CO" dirty="0" smtClean="0"/>
              <a:t>el regulador determina un límite a los ingresos totales que la empresa puede obtener en un período dado. Cuando se realiza un ajuste permanente (mensual) acorde con las variaciones de la demanda las empresas no asumen riesgo por este concepto.</a:t>
            </a:r>
          </a:p>
          <a:p>
            <a:endParaRPr lang="es-CO" dirty="0"/>
          </a:p>
          <a:p>
            <a:r>
              <a:rPr lang="es-CO" dirty="0" smtClean="0"/>
              <a:t>Regulación mediante </a:t>
            </a:r>
            <a:r>
              <a:rPr lang="es-CO" b="1" dirty="0" smtClean="0"/>
              <a:t>Competencia Referencial (</a:t>
            </a:r>
            <a:r>
              <a:rPr lang="es-CO" b="1" dirty="0" err="1" smtClean="0"/>
              <a:t>Yardstick</a:t>
            </a:r>
            <a:r>
              <a:rPr lang="es-CO" b="1" dirty="0" smtClean="0"/>
              <a:t> </a:t>
            </a:r>
            <a:r>
              <a:rPr lang="es-CO" b="1" dirty="0" err="1" smtClean="0"/>
              <a:t>competition</a:t>
            </a:r>
            <a:r>
              <a:rPr lang="es-CO" b="1" dirty="0" smtClean="0"/>
              <a:t>)</a:t>
            </a:r>
          </a:p>
          <a:p>
            <a:pPr marL="285750" indent="-285750">
              <a:buFontTx/>
              <a:buChar char="-"/>
            </a:pPr>
            <a:r>
              <a:rPr lang="es-CO" dirty="0" smtClean="0"/>
              <a:t>Se determinan los costos medios del conjunto de empresas similares</a:t>
            </a:r>
          </a:p>
          <a:p>
            <a:pPr marL="285750" indent="-285750">
              <a:buFontTx/>
              <a:buChar char="-"/>
            </a:pPr>
            <a:r>
              <a:rPr lang="es-CO" dirty="0" smtClean="0"/>
              <a:t>La empresa más eficiente establece la mejor práctica y se usa para regular a la industria.</a:t>
            </a:r>
          </a:p>
          <a:p>
            <a:pPr marL="285750" indent="-285750">
              <a:buFontTx/>
              <a:buChar char="-"/>
            </a:pPr>
            <a:r>
              <a:rPr lang="es-CO" dirty="0" smtClean="0"/>
              <a:t>Los beneficios son obtenidos por las empresas mediante la diferencia entre los ingresos obtenidos con las tarifas basadas en los costos medios y los costos reales.</a:t>
            </a:r>
            <a:endParaRPr lang="es-CO" dirty="0"/>
          </a:p>
        </p:txBody>
      </p:sp>
    </p:spTree>
    <p:extLst>
      <p:ext uri="{BB962C8B-B14F-4D97-AF65-F5344CB8AC3E}">
        <p14:creationId xmlns:p14="http://schemas.microsoft.com/office/powerpoint/2010/main" val="8755849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620688"/>
            <a:ext cx="8064896" cy="5909310"/>
          </a:xfrm>
          <a:prstGeom prst="rect">
            <a:avLst/>
          </a:prstGeom>
          <a:noFill/>
        </p:spPr>
        <p:txBody>
          <a:bodyPr wrap="square" rtlCol="0">
            <a:spAutoFit/>
          </a:bodyPr>
          <a:lstStyle/>
          <a:p>
            <a:pPr marL="285750" indent="-285750">
              <a:buFontTx/>
              <a:buChar char="-"/>
            </a:pPr>
            <a:r>
              <a:rPr lang="es-CO" dirty="0" smtClean="0"/>
              <a:t>Se requiere contar con un número significativo de empresas operando en condiciones similares.</a:t>
            </a:r>
          </a:p>
          <a:p>
            <a:pPr marL="285750" indent="-285750">
              <a:buFontTx/>
              <a:buChar char="-"/>
            </a:pPr>
            <a:r>
              <a:rPr lang="es-CO" dirty="0" smtClean="0"/>
              <a:t>Generalmente este tipo de regulación se combina con otros instrumentos regulatorios como el del ajuste (RPI - X).</a:t>
            </a:r>
          </a:p>
          <a:p>
            <a:pPr marL="285750" indent="-285750">
              <a:buFontTx/>
              <a:buChar char="-"/>
            </a:pPr>
            <a:r>
              <a:rPr lang="es-CO" dirty="0" smtClean="0"/>
              <a:t>El incentivo financiero de cada empresa depende de su funcionamiento relativo. Si funciona relativamente mejor que las demás es recompensada, si funciona relativamente peor es penalizada.</a:t>
            </a:r>
          </a:p>
          <a:p>
            <a:pPr marL="285750" indent="-285750">
              <a:buFontTx/>
              <a:buChar char="-"/>
            </a:pPr>
            <a:endParaRPr lang="es-CO" dirty="0"/>
          </a:p>
          <a:p>
            <a:r>
              <a:rPr lang="es-CO" b="1" dirty="0" smtClean="0"/>
              <a:t>Regulación según participación de beneficios o participación de ingresos.(</a:t>
            </a:r>
            <a:r>
              <a:rPr lang="es-CO" b="1" dirty="0" err="1" smtClean="0"/>
              <a:t>Sliding</a:t>
            </a:r>
            <a:r>
              <a:rPr lang="es-CO" b="1" dirty="0" smtClean="0"/>
              <a:t> </a:t>
            </a:r>
            <a:r>
              <a:rPr lang="es-CO" b="1" dirty="0" err="1" smtClean="0"/>
              <a:t>scale</a:t>
            </a:r>
            <a:r>
              <a:rPr lang="es-CO" b="1" dirty="0" smtClean="0"/>
              <a:t> </a:t>
            </a:r>
            <a:r>
              <a:rPr lang="es-CO" b="1" dirty="0" err="1" smtClean="0"/>
              <a:t>regulation</a:t>
            </a:r>
            <a:r>
              <a:rPr lang="es-CO" b="1" dirty="0" smtClean="0"/>
              <a:t>).</a:t>
            </a:r>
          </a:p>
          <a:p>
            <a:pPr marL="285750" indent="-285750">
              <a:buFontTx/>
              <a:buChar char="-"/>
            </a:pPr>
            <a:r>
              <a:rPr lang="es-CO" dirty="0" smtClean="0"/>
              <a:t>El objetivo es distribuir  lo más justamente posible las ganancias y los riesgos entre las empresas y sus clientes.</a:t>
            </a:r>
          </a:p>
          <a:p>
            <a:pPr marL="285750" indent="-285750">
              <a:buFontTx/>
              <a:buChar char="-"/>
            </a:pPr>
            <a:r>
              <a:rPr lang="es-CO" dirty="0" smtClean="0"/>
              <a:t>El regulador fija un nivel de ingresos / beneficios que se autoriza a las empresas, considerando una banda dentro de la cual los ingresos / beneficios no se comparten y unos valores límite (Superior e Inferior) a partir de los cuales los ingresos / beneficios empiezan a compartirse con los usuarios.</a:t>
            </a:r>
          </a:p>
          <a:p>
            <a:pPr marL="285750" indent="-285750">
              <a:buFontTx/>
              <a:buChar char="-"/>
            </a:pPr>
            <a:r>
              <a:rPr lang="es-CO" dirty="0" smtClean="0"/>
              <a:t>Si el desempeño de la empresa es mejor que el objetivo, es decir si obtiene ingresos / beneficios superiores a los permitidos las ganancias son compartidas con los usuarios. En contrapartida si el desempeño es peor que el objetivo, las pérdidas también son compartidas con los usuarios.</a:t>
            </a:r>
          </a:p>
          <a:p>
            <a:pPr marL="285750" indent="-285750">
              <a:buFontTx/>
              <a:buChar char="-"/>
            </a:pPr>
            <a:r>
              <a:rPr lang="es-CO" dirty="0" smtClean="0"/>
              <a:t>Generalmente se aplica este modelo junto con los de precio o ingreso máximo.</a:t>
            </a:r>
          </a:p>
        </p:txBody>
      </p:sp>
    </p:spTree>
    <p:extLst>
      <p:ext uri="{BB962C8B-B14F-4D97-AF65-F5344CB8AC3E}">
        <p14:creationId xmlns:p14="http://schemas.microsoft.com/office/powerpoint/2010/main" val="879588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404664"/>
            <a:ext cx="7992888" cy="6186309"/>
          </a:xfrm>
          <a:prstGeom prst="rect">
            <a:avLst/>
          </a:prstGeom>
          <a:noFill/>
        </p:spPr>
        <p:txBody>
          <a:bodyPr wrap="square" rtlCol="0">
            <a:spAutoFit/>
          </a:bodyPr>
          <a:lstStyle/>
          <a:p>
            <a:pPr algn="ctr"/>
            <a:r>
              <a:rPr lang="es-CO" dirty="0" smtClean="0">
                <a:solidFill>
                  <a:srgbClr val="FF0000"/>
                </a:solidFill>
              </a:rPr>
              <a:t>METODOLOGÍAS DE REGULACIÓN</a:t>
            </a:r>
          </a:p>
          <a:p>
            <a:endParaRPr lang="es-CO" dirty="0">
              <a:solidFill>
                <a:srgbClr val="FF0000"/>
              </a:solidFill>
            </a:endParaRPr>
          </a:p>
          <a:p>
            <a:pPr algn="just"/>
            <a:r>
              <a:rPr lang="es-CO" dirty="0" smtClean="0"/>
              <a:t>Cualquiera que sea el modelo regulatorio adoptado la determinación de tarifas para la distribución de energía requiere la realización de los siguientes pasos.</a:t>
            </a:r>
          </a:p>
          <a:p>
            <a:pPr marL="342900" indent="-342900" algn="just">
              <a:buAutoNum type="arabicPeriod"/>
            </a:pPr>
            <a:r>
              <a:rPr lang="es-CO" dirty="0" smtClean="0"/>
              <a:t>Determinar los costos de capital que serán reconocidos en la tarifas y que están compuestos por:</a:t>
            </a:r>
          </a:p>
          <a:p>
            <a:pPr algn="just"/>
            <a:r>
              <a:rPr lang="es-CO" dirty="0" smtClean="0"/>
              <a:t>       1.1 La Base </a:t>
            </a:r>
            <a:r>
              <a:rPr lang="es-CO" dirty="0"/>
              <a:t>R</a:t>
            </a:r>
            <a:r>
              <a:rPr lang="es-CO" dirty="0" smtClean="0"/>
              <a:t>egulatoria de Activos (BRA)</a:t>
            </a:r>
          </a:p>
          <a:p>
            <a:pPr algn="just"/>
            <a:r>
              <a:rPr lang="es-CO" dirty="0"/>
              <a:t> </a:t>
            </a:r>
            <a:r>
              <a:rPr lang="es-CO" dirty="0" smtClean="0"/>
              <a:t>      1.2 La tasa de retorno que se aplicará a la BRA para determinar el costo de</a:t>
            </a:r>
          </a:p>
          <a:p>
            <a:pPr algn="just"/>
            <a:r>
              <a:rPr lang="es-CO" dirty="0"/>
              <a:t> </a:t>
            </a:r>
            <a:r>
              <a:rPr lang="es-CO" dirty="0" smtClean="0"/>
              <a:t>            capital.</a:t>
            </a:r>
          </a:p>
          <a:p>
            <a:pPr marL="342900" indent="-342900" algn="just">
              <a:buAutoNum type="arabicPeriod" startAt="2"/>
            </a:pPr>
            <a:r>
              <a:rPr lang="es-CO" dirty="0" smtClean="0"/>
              <a:t>Determinar los costos de explotación que se reconocerán a las empresas para su traslado a tarifas.</a:t>
            </a:r>
          </a:p>
          <a:p>
            <a:pPr algn="just"/>
            <a:endParaRPr lang="es-CO" dirty="0"/>
          </a:p>
          <a:p>
            <a:pPr algn="just"/>
            <a:r>
              <a:rPr lang="es-CO" dirty="0" smtClean="0">
                <a:solidFill>
                  <a:srgbClr val="FF0000"/>
                </a:solidFill>
              </a:rPr>
              <a:t>1.  COSTOS DE CAPITAL.</a:t>
            </a:r>
          </a:p>
          <a:p>
            <a:pPr algn="just"/>
            <a:r>
              <a:rPr lang="es-CO" dirty="0" smtClean="0">
                <a:solidFill>
                  <a:srgbClr val="FF0000"/>
                </a:solidFill>
              </a:rPr>
              <a:t>1.1 Determinación del BRA.  Hay diferentes enfoques.</a:t>
            </a:r>
          </a:p>
          <a:p>
            <a:pPr algn="just"/>
            <a:r>
              <a:rPr lang="es-CO" dirty="0" smtClean="0"/>
              <a:t>1.1.1    Métodos basados en el valor económico o de mercado de los activos. </a:t>
            </a:r>
          </a:p>
          <a:p>
            <a:pPr algn="just"/>
            <a:r>
              <a:rPr lang="es-CO" dirty="0"/>
              <a:t> </a:t>
            </a:r>
            <a:r>
              <a:rPr lang="es-CO" dirty="0" smtClean="0"/>
              <a:t>          - Valor presente neto</a:t>
            </a:r>
          </a:p>
          <a:p>
            <a:pPr algn="just"/>
            <a:r>
              <a:rPr lang="es-CO" dirty="0"/>
              <a:t> </a:t>
            </a:r>
            <a:r>
              <a:rPr lang="es-CO" dirty="0" smtClean="0"/>
              <a:t>      </a:t>
            </a:r>
            <a:r>
              <a:rPr lang="es-CO" dirty="0"/>
              <a:t> </a:t>
            </a:r>
            <a:r>
              <a:rPr lang="es-CO" dirty="0" smtClean="0"/>
              <a:t>   - Valor de comparación</a:t>
            </a:r>
          </a:p>
          <a:p>
            <a:pPr algn="just"/>
            <a:r>
              <a:rPr lang="es-CO" dirty="0"/>
              <a:t> </a:t>
            </a:r>
            <a:r>
              <a:rPr lang="es-CO" dirty="0" smtClean="0"/>
              <a:t>      </a:t>
            </a:r>
            <a:r>
              <a:rPr lang="es-CO" dirty="0"/>
              <a:t> </a:t>
            </a:r>
            <a:r>
              <a:rPr lang="es-CO" dirty="0" smtClean="0"/>
              <a:t>   - Valor de mercado.</a:t>
            </a:r>
          </a:p>
          <a:p>
            <a:pPr algn="just"/>
            <a:r>
              <a:rPr lang="es-CO" dirty="0" smtClean="0"/>
              <a:t>1.1.2    Métodos basados en el costo de reposición de los activos.</a:t>
            </a:r>
          </a:p>
          <a:p>
            <a:pPr algn="just"/>
            <a:r>
              <a:rPr lang="es-CO" dirty="0" smtClean="0"/>
              <a:t>       </a:t>
            </a:r>
            <a:r>
              <a:rPr lang="es-CO" dirty="0"/>
              <a:t> </a:t>
            </a:r>
            <a:r>
              <a:rPr lang="es-CO" dirty="0" smtClean="0"/>
              <a:t>   - Costo actual</a:t>
            </a:r>
          </a:p>
          <a:p>
            <a:pPr algn="just"/>
            <a:r>
              <a:rPr lang="es-CO" dirty="0"/>
              <a:t> </a:t>
            </a:r>
            <a:r>
              <a:rPr lang="es-CO" dirty="0" smtClean="0"/>
              <a:t>      </a:t>
            </a:r>
            <a:r>
              <a:rPr lang="es-CO" dirty="0"/>
              <a:t> </a:t>
            </a:r>
            <a:r>
              <a:rPr lang="es-CO" dirty="0" smtClean="0"/>
              <a:t>   - Costo de reposición optimizado y depreciado.</a:t>
            </a:r>
          </a:p>
          <a:p>
            <a:pPr algn="just"/>
            <a:r>
              <a:rPr lang="es-CO" dirty="0" smtClean="0"/>
              <a:t>       </a:t>
            </a:r>
            <a:r>
              <a:rPr lang="es-CO" dirty="0"/>
              <a:t> </a:t>
            </a:r>
            <a:r>
              <a:rPr lang="es-CO" dirty="0" smtClean="0"/>
              <a:t>   - Valor nuevo de reposición.</a:t>
            </a:r>
          </a:p>
        </p:txBody>
      </p:sp>
    </p:spTree>
    <p:extLst>
      <p:ext uri="{BB962C8B-B14F-4D97-AF65-F5344CB8AC3E}">
        <p14:creationId xmlns:p14="http://schemas.microsoft.com/office/powerpoint/2010/main" val="35184375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476672"/>
            <a:ext cx="7848872" cy="6217087"/>
          </a:xfrm>
          <a:prstGeom prst="rect">
            <a:avLst/>
          </a:prstGeom>
          <a:noFill/>
        </p:spPr>
        <p:txBody>
          <a:bodyPr wrap="square" rtlCol="0">
            <a:spAutoFit/>
          </a:bodyPr>
          <a:lstStyle/>
          <a:p>
            <a:r>
              <a:rPr lang="es-CO" dirty="0" smtClean="0"/>
              <a:t>1.1.3    Métodos híbridos.</a:t>
            </a:r>
          </a:p>
          <a:p>
            <a:pPr marL="342900" indent="-342900">
              <a:buAutoNum type="arabicPeriod" startAt="3"/>
            </a:pPr>
            <a:endParaRPr lang="es-CO" dirty="0"/>
          </a:p>
          <a:p>
            <a:r>
              <a:rPr lang="es-CO" dirty="0" smtClean="0"/>
              <a:t>El método más usado es el basado en el </a:t>
            </a:r>
            <a:r>
              <a:rPr lang="es-CO" sz="2000" b="1" dirty="0" smtClean="0"/>
              <a:t>Costo de Reposición de los Activos.</a:t>
            </a:r>
          </a:p>
          <a:p>
            <a:endParaRPr lang="es-CO" dirty="0" smtClean="0"/>
          </a:p>
          <a:p>
            <a:pPr algn="just"/>
            <a:r>
              <a:rPr lang="es-CO" dirty="0" smtClean="0"/>
              <a:t>Dado el carácter de largo plazo de las redes eléctricas la determinación del costo de reposición a lo largo del tiempo, presenta dificultades debido a efecto combinado de la depreciación, la inflación y los cambios tecnológicos.</a:t>
            </a:r>
          </a:p>
          <a:p>
            <a:pPr algn="just"/>
            <a:endParaRPr lang="es-CO" dirty="0"/>
          </a:p>
          <a:p>
            <a:pPr algn="just"/>
            <a:r>
              <a:rPr lang="es-CO" dirty="0" smtClean="0"/>
              <a:t>Los enfoques más usuales para la determinación del costo de reposición de activos en empresas cuyos activos son fundamentalmente la redes son:</a:t>
            </a:r>
          </a:p>
          <a:p>
            <a:pPr algn="just"/>
            <a:endParaRPr lang="es-CO" dirty="0"/>
          </a:p>
          <a:p>
            <a:pPr marL="285750" indent="-285750" algn="just">
              <a:buFont typeface="Arial" panose="020B0604020202020204" pitchFamily="34" charset="0"/>
              <a:buChar char="•"/>
            </a:pPr>
            <a:r>
              <a:rPr lang="es-CO" b="1" dirty="0" smtClean="0"/>
              <a:t>Costo histórico de compra</a:t>
            </a:r>
          </a:p>
          <a:p>
            <a:pPr algn="just"/>
            <a:r>
              <a:rPr lang="es-CO" dirty="0"/>
              <a:t> </a:t>
            </a:r>
            <a:r>
              <a:rPr lang="es-CO" dirty="0" smtClean="0"/>
              <a:t>    Se utiliza el costo histórico de compra ajustado por inflación y depreciación</a:t>
            </a:r>
          </a:p>
          <a:p>
            <a:pPr algn="just"/>
            <a:r>
              <a:rPr lang="es-CO" dirty="0"/>
              <a:t> </a:t>
            </a:r>
            <a:r>
              <a:rPr lang="es-CO" dirty="0" smtClean="0"/>
              <a:t>    ocurridas entre los dos momentos históricos. Implica definir la vida útil de</a:t>
            </a:r>
          </a:p>
          <a:p>
            <a:pPr algn="just"/>
            <a:r>
              <a:rPr lang="es-CO" dirty="0"/>
              <a:t> </a:t>
            </a:r>
            <a:r>
              <a:rPr lang="es-CO" dirty="0" smtClean="0"/>
              <a:t>    cada tipo de activo y un método de depreciación que generalmente es el lineal.</a:t>
            </a:r>
          </a:p>
          <a:p>
            <a:pPr algn="just"/>
            <a:endParaRPr lang="es-CO" dirty="0"/>
          </a:p>
          <a:p>
            <a:pPr marL="285750" indent="-285750" algn="just">
              <a:buFont typeface="Arial" panose="020B0604020202020204" pitchFamily="34" charset="0"/>
              <a:buChar char="•"/>
            </a:pPr>
            <a:r>
              <a:rPr lang="es-CO" b="1" dirty="0" smtClean="0"/>
              <a:t>Costo de Reposición Optimizado y Depreciado (DORC)</a:t>
            </a:r>
          </a:p>
          <a:p>
            <a:pPr algn="just"/>
            <a:r>
              <a:rPr lang="es-CO" dirty="0"/>
              <a:t> </a:t>
            </a:r>
            <a:r>
              <a:rPr lang="es-CO" dirty="0" smtClean="0"/>
              <a:t>     Consiste en determinar el valor de los activos ponderado por la vida</a:t>
            </a:r>
          </a:p>
          <a:p>
            <a:pPr algn="just"/>
            <a:r>
              <a:rPr lang="es-CO" dirty="0"/>
              <a:t> </a:t>
            </a:r>
            <a:r>
              <a:rPr lang="es-CO" dirty="0" smtClean="0"/>
              <a:t>     remanente de cada equipamiento. El mayor problema radica en la</a:t>
            </a:r>
          </a:p>
          <a:p>
            <a:pPr algn="just"/>
            <a:r>
              <a:rPr lang="es-CO" dirty="0"/>
              <a:t> </a:t>
            </a:r>
            <a:r>
              <a:rPr lang="es-CO" dirty="0" smtClean="0"/>
              <a:t>     complejidad de calcular la vida remanente para lo cual las empresas deben</a:t>
            </a:r>
          </a:p>
          <a:p>
            <a:pPr algn="just"/>
            <a:r>
              <a:rPr lang="es-CO" dirty="0"/>
              <a:t> </a:t>
            </a:r>
            <a:r>
              <a:rPr lang="es-CO" dirty="0" smtClean="0"/>
              <a:t>     llevar una contabilidad regulatoria que permita al regulador hacer un</a:t>
            </a:r>
          </a:p>
          <a:p>
            <a:pPr algn="just"/>
            <a:r>
              <a:rPr lang="es-CO" dirty="0"/>
              <a:t> </a:t>
            </a:r>
            <a:r>
              <a:rPr lang="es-CO" dirty="0" smtClean="0"/>
              <a:t>     seguimiento de los activos.</a:t>
            </a:r>
            <a:endParaRPr lang="es-CO" dirty="0"/>
          </a:p>
        </p:txBody>
      </p:sp>
    </p:spTree>
    <p:extLst>
      <p:ext uri="{BB962C8B-B14F-4D97-AF65-F5344CB8AC3E}">
        <p14:creationId xmlns:p14="http://schemas.microsoft.com/office/powerpoint/2010/main" val="1939610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919</TotalTime>
  <Words>2211</Words>
  <Application>Microsoft Office PowerPoint</Application>
  <PresentationFormat>Presentación en pantalla (4:3)</PresentationFormat>
  <Paragraphs>181</Paragraphs>
  <Slides>13</Slides>
  <Notes>1</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Goma</dc:creator>
  <cp:lastModifiedBy>usuario</cp:lastModifiedBy>
  <cp:revision>59</cp:revision>
  <dcterms:created xsi:type="dcterms:W3CDTF">2014-10-22T20:41:18Z</dcterms:created>
  <dcterms:modified xsi:type="dcterms:W3CDTF">2015-11-19T21:03:09Z</dcterms:modified>
</cp:coreProperties>
</file>