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85" r:id="rId4"/>
    <p:sldId id="286" r:id="rId5"/>
    <p:sldId id="287" r:id="rId6"/>
    <p:sldId id="288"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4" r:id="rId22"/>
    <p:sldId id="303" r:id="rId23"/>
    <p:sldId id="283" r:id="rId24"/>
    <p:sldId id="284" r:id="rId2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59" autoAdjust="0"/>
    <p:restoredTop sz="94660"/>
  </p:normalViewPr>
  <p:slideViewPr>
    <p:cSldViewPr snapToGrid="0">
      <p:cViewPr varScale="1">
        <p:scale>
          <a:sx n="40" d="100"/>
          <a:sy n="40" d="100"/>
        </p:scale>
        <p:origin x="48" y="7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1E5A6DC0-49B7-4CE4-AB4A-B81E8B695F93}" type="datetimeFigureOut">
              <a:rPr lang="es-CO" smtClean="0"/>
              <a:t>25/08/2014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14846845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1E5A6DC0-49B7-4CE4-AB4A-B81E8B695F93}" type="datetimeFigureOut">
              <a:rPr lang="es-CO" smtClean="0"/>
              <a:t>25/08/2014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3039274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1E5A6DC0-49B7-4CE4-AB4A-B81E8B695F93}" type="datetimeFigureOut">
              <a:rPr lang="es-CO" smtClean="0"/>
              <a:t>25/08/2014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40003478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1E5A6DC0-49B7-4CE4-AB4A-B81E8B695F93}" type="datetimeFigureOut">
              <a:rPr lang="es-CO" smtClean="0"/>
              <a:t>25/08/2014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23412904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1E5A6DC0-49B7-4CE4-AB4A-B81E8B695F93}" type="datetimeFigureOut">
              <a:rPr lang="es-CO" smtClean="0"/>
              <a:t>25/08/2014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4142141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1E5A6DC0-49B7-4CE4-AB4A-B81E8B695F93}" type="datetimeFigureOut">
              <a:rPr lang="es-CO" smtClean="0"/>
              <a:t>25/08/2014</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656443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1E5A6DC0-49B7-4CE4-AB4A-B81E8B695F93}" type="datetimeFigureOut">
              <a:rPr lang="es-CO" smtClean="0"/>
              <a:t>25/08/2014</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672386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1E5A6DC0-49B7-4CE4-AB4A-B81E8B695F93}" type="datetimeFigureOut">
              <a:rPr lang="es-CO" smtClean="0"/>
              <a:t>25/08/2014</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29482617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1E5A6DC0-49B7-4CE4-AB4A-B81E8B695F93}" type="datetimeFigureOut">
              <a:rPr lang="es-CO" smtClean="0"/>
              <a:t>25/08/2014</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2053242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1E5A6DC0-49B7-4CE4-AB4A-B81E8B695F93}" type="datetimeFigureOut">
              <a:rPr lang="es-CO" smtClean="0"/>
              <a:t>25/08/2014</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2310237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1E5A6DC0-49B7-4CE4-AB4A-B81E8B695F93}" type="datetimeFigureOut">
              <a:rPr lang="es-CO" smtClean="0"/>
              <a:t>25/08/2014</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3504935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6000"/>
            <a:lum/>
          </a:blip>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5A6DC0-49B7-4CE4-AB4A-B81E8B695F93}" type="datetimeFigureOut">
              <a:rPr lang="es-CO" smtClean="0"/>
              <a:t>25/08/2014</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FEC8BD-4D1A-4540-BA40-14BBF05FF2FA}" type="slidenum">
              <a:rPr lang="es-CO" smtClean="0"/>
              <a:t>‹Nº›</a:t>
            </a:fld>
            <a:endParaRPr lang="es-CO"/>
          </a:p>
        </p:txBody>
      </p:sp>
    </p:spTree>
    <p:extLst>
      <p:ext uri="{BB962C8B-B14F-4D97-AF65-F5344CB8AC3E}">
        <p14:creationId xmlns:p14="http://schemas.microsoft.com/office/powerpoint/2010/main" val="16675773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390843"/>
            <a:ext cx="9144000" cy="2387600"/>
          </a:xfrm>
        </p:spPr>
        <p:txBody>
          <a:bodyPr/>
          <a:lstStyle/>
          <a:p>
            <a:r>
              <a:rPr lang="es-CO" dirty="0" smtClean="0"/>
              <a:t>Códigos de línea y Multiplexación</a:t>
            </a:r>
            <a:endParaRPr lang="es-CO" dirty="0"/>
          </a:p>
        </p:txBody>
      </p:sp>
      <p:sp>
        <p:nvSpPr>
          <p:cNvPr id="3" name="Subtítulo 2"/>
          <p:cNvSpPr>
            <a:spLocks noGrp="1"/>
          </p:cNvSpPr>
          <p:nvPr>
            <p:ph type="subTitle" idx="1"/>
          </p:nvPr>
        </p:nvSpPr>
        <p:spPr>
          <a:xfrm>
            <a:off x="1524000" y="2778443"/>
            <a:ext cx="9144000" cy="2479357"/>
          </a:xfrm>
        </p:spPr>
        <p:txBody>
          <a:bodyPr>
            <a:normAutofit fontScale="92500" lnSpcReduction="10000"/>
          </a:bodyPr>
          <a:lstStyle/>
          <a:p>
            <a:r>
              <a:rPr lang="es-CO" dirty="0" smtClean="0"/>
              <a:t>Universidad Industrial de Santander</a:t>
            </a:r>
          </a:p>
          <a:p>
            <a:r>
              <a:rPr lang="es-CO" dirty="0" smtClean="0"/>
              <a:t>Escuela de ingenierías Eléctrica, Electrónica y Telecomunicaciones</a:t>
            </a:r>
          </a:p>
          <a:p>
            <a:r>
              <a:rPr lang="es-CO" dirty="0" smtClean="0"/>
              <a:t>Especialización en Telecomunicaciones</a:t>
            </a:r>
          </a:p>
          <a:p>
            <a:endParaRPr lang="es-CO" dirty="0"/>
          </a:p>
          <a:p>
            <a:r>
              <a:rPr lang="es-CO" dirty="0" smtClean="0"/>
              <a:t>Daniel Alexander Velazco Capacho. MIE</a:t>
            </a:r>
          </a:p>
          <a:p>
            <a:r>
              <a:rPr lang="es-CO" dirty="0" smtClean="0"/>
              <a:t>davcing@gmail.com</a:t>
            </a:r>
            <a:endParaRPr lang="es-CO" dirty="0"/>
          </a:p>
        </p:txBody>
      </p:sp>
      <p:pic>
        <p:nvPicPr>
          <p:cNvPr id="4" name="Imagen 3"/>
          <p:cNvPicPr>
            <a:picLocks noChangeAspect="1"/>
          </p:cNvPicPr>
          <p:nvPr/>
        </p:nvPicPr>
        <p:blipFill>
          <a:blip r:embed="rId2"/>
          <a:stretch>
            <a:fillRect/>
          </a:stretch>
        </p:blipFill>
        <p:spPr>
          <a:xfrm>
            <a:off x="4008020" y="5349875"/>
            <a:ext cx="3790950" cy="1219200"/>
          </a:xfrm>
          <a:prstGeom prst="rect">
            <a:avLst/>
          </a:prstGeom>
        </p:spPr>
      </p:pic>
    </p:spTree>
    <p:extLst>
      <p:ext uri="{BB962C8B-B14F-4D97-AF65-F5344CB8AC3E}">
        <p14:creationId xmlns:p14="http://schemas.microsoft.com/office/powerpoint/2010/main" val="67013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Multinivel 2B1Q</a:t>
            </a:r>
            <a:endParaRPr lang="es-CO" b="1" dirty="0"/>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3" name="Imagen 2"/>
          <p:cNvPicPr>
            <a:picLocks noChangeAspect="1"/>
          </p:cNvPicPr>
          <p:nvPr/>
        </p:nvPicPr>
        <p:blipFill>
          <a:blip r:embed="rId3"/>
          <a:stretch>
            <a:fillRect/>
          </a:stretch>
        </p:blipFill>
        <p:spPr>
          <a:xfrm>
            <a:off x="2124180" y="1690688"/>
            <a:ext cx="7490149" cy="4613704"/>
          </a:xfrm>
          <a:prstGeom prst="rect">
            <a:avLst/>
          </a:prstGeom>
        </p:spPr>
      </p:pic>
    </p:spTree>
    <p:extLst>
      <p:ext uri="{BB962C8B-B14F-4D97-AF65-F5344CB8AC3E}">
        <p14:creationId xmlns:p14="http://schemas.microsoft.com/office/powerpoint/2010/main" val="2982690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Capacidad de información</a:t>
            </a:r>
            <a:endParaRPr lang="es-CO" b="1" dirty="0"/>
          </a:p>
        </p:txBody>
      </p:sp>
      <mc:AlternateContent xmlns:mc="http://schemas.openxmlformats.org/markup-compatibility/2006" xmlns:a14="http://schemas.microsoft.com/office/drawing/2010/main">
        <mc:Choice Requires="a14">
          <p:sp>
            <p:nvSpPr>
              <p:cNvPr id="3" name="Marcador de contenido 2"/>
              <p:cNvSpPr>
                <a:spLocks noGrp="1"/>
              </p:cNvSpPr>
              <p:nvPr>
                <p:ph idx="1"/>
              </p:nvPr>
            </p:nvSpPr>
            <p:spPr>
              <a:xfrm>
                <a:off x="838200" y="1825624"/>
                <a:ext cx="10515600" cy="4266579"/>
              </a:xfrm>
            </p:spPr>
            <p:txBody>
              <a:bodyPr>
                <a:normAutofit/>
              </a:bodyPr>
              <a:lstStyle/>
              <a:p>
                <a:pPr algn="just"/>
                <a:r>
                  <a:rPr lang="es-CO" dirty="0" smtClean="0"/>
                  <a:t>Canal sin ruido: </a:t>
                </a:r>
                <a:r>
                  <a:rPr lang="es-CO" b="1" dirty="0" smtClean="0"/>
                  <a:t>Nyquist</a:t>
                </a:r>
              </a:p>
              <a:p>
                <a:pPr marL="0" indent="0" algn="just">
                  <a:buNone/>
                </a:pPr>
                <a14:m>
                  <m:oMathPara xmlns:m="http://schemas.openxmlformats.org/officeDocument/2006/math">
                    <m:oMathParaPr>
                      <m:jc m:val="centerGroup"/>
                    </m:oMathParaPr>
                    <m:oMath xmlns:m="http://schemas.openxmlformats.org/officeDocument/2006/math">
                      <m:r>
                        <a:rPr lang="es-CO" sz="3600" b="0" i="1" smtClean="0">
                          <a:latin typeface="Cambria Math" panose="02040503050406030204" pitchFamily="18" charset="0"/>
                        </a:rPr>
                        <m:t>𝐶</m:t>
                      </m:r>
                      <m:r>
                        <a:rPr lang="es-CO" sz="3600" b="0" i="1" smtClean="0">
                          <a:latin typeface="Cambria Math" panose="02040503050406030204" pitchFamily="18" charset="0"/>
                        </a:rPr>
                        <m:t>=2</m:t>
                      </m:r>
                      <m:r>
                        <a:rPr lang="es-CO" sz="3600" b="0" i="1" smtClean="0">
                          <a:latin typeface="Cambria Math" panose="02040503050406030204" pitchFamily="18" charset="0"/>
                        </a:rPr>
                        <m:t>𝐵</m:t>
                      </m:r>
                      <m:func>
                        <m:funcPr>
                          <m:ctrlPr>
                            <a:rPr lang="es-CO" sz="3600" b="0" i="1" smtClean="0">
                              <a:latin typeface="Cambria Math" panose="02040503050406030204" pitchFamily="18" charset="0"/>
                            </a:rPr>
                          </m:ctrlPr>
                        </m:funcPr>
                        <m:fName>
                          <m:sSub>
                            <m:sSubPr>
                              <m:ctrlPr>
                                <a:rPr lang="es-CO" sz="3600" b="0" i="1" smtClean="0">
                                  <a:latin typeface="Cambria Math" panose="02040503050406030204" pitchFamily="18" charset="0"/>
                                </a:rPr>
                              </m:ctrlPr>
                            </m:sSubPr>
                            <m:e>
                              <m:r>
                                <m:rPr>
                                  <m:sty m:val="p"/>
                                </m:rPr>
                                <a:rPr lang="es-CO" sz="3600" b="0" i="0" smtClean="0">
                                  <a:latin typeface="Cambria Math" panose="02040503050406030204" pitchFamily="18" charset="0"/>
                                </a:rPr>
                                <m:t>log</m:t>
                              </m:r>
                            </m:e>
                            <m:sub>
                              <m:r>
                                <a:rPr lang="es-CO" sz="3600" b="0" i="1" smtClean="0">
                                  <a:latin typeface="Cambria Math" panose="02040503050406030204" pitchFamily="18" charset="0"/>
                                </a:rPr>
                                <m:t>2</m:t>
                              </m:r>
                            </m:sub>
                          </m:sSub>
                        </m:fName>
                        <m:e>
                          <m:r>
                            <a:rPr lang="es-CO" sz="3600" b="0" i="1" smtClean="0">
                              <a:latin typeface="Cambria Math" panose="02040503050406030204" pitchFamily="18" charset="0"/>
                            </a:rPr>
                            <m:t>𝑀</m:t>
                          </m:r>
                        </m:e>
                      </m:func>
                    </m:oMath>
                  </m:oMathPara>
                </a14:m>
                <a:endParaRPr lang="es-CO" b="0" dirty="0" smtClean="0"/>
              </a:p>
              <a:p>
                <a:pPr marL="0" indent="0" algn="just">
                  <a:buNone/>
                </a:pPr>
                <a:r>
                  <a:rPr lang="es-CO" dirty="0" smtClean="0"/>
                  <a:t>B ancho de banda, M número de niveles transmitidos</a:t>
                </a:r>
              </a:p>
              <a:p>
                <a:pPr marL="0" indent="0" algn="just">
                  <a:buNone/>
                </a:pPr>
                <a:endParaRPr lang="es-CO" dirty="0"/>
              </a:p>
              <a:p>
                <a:pPr algn="just"/>
                <a:r>
                  <a:rPr lang="es-CO" dirty="0" smtClean="0"/>
                  <a:t>Canal con ruido: </a:t>
                </a:r>
                <a:r>
                  <a:rPr lang="es-CO" b="1" dirty="0" smtClean="0"/>
                  <a:t>Shannon</a:t>
                </a:r>
              </a:p>
              <a:p>
                <a:pPr marL="0" indent="0" algn="just">
                  <a:buNone/>
                </a:pPr>
                <a14:m>
                  <m:oMathPara xmlns:m="http://schemas.openxmlformats.org/officeDocument/2006/math">
                    <m:oMathParaPr>
                      <m:jc m:val="centerGroup"/>
                    </m:oMathParaPr>
                    <m:oMath xmlns:m="http://schemas.openxmlformats.org/officeDocument/2006/math">
                      <m:r>
                        <a:rPr lang="es-CO" sz="3600" i="1">
                          <a:latin typeface="Cambria Math" panose="02040503050406030204" pitchFamily="18" charset="0"/>
                        </a:rPr>
                        <m:t>𝐶</m:t>
                      </m:r>
                      <m:r>
                        <a:rPr lang="es-CO" sz="3600" i="1">
                          <a:latin typeface="Cambria Math" panose="02040503050406030204" pitchFamily="18" charset="0"/>
                        </a:rPr>
                        <m:t>=2</m:t>
                      </m:r>
                      <m:r>
                        <a:rPr lang="es-CO" sz="3600" i="1">
                          <a:latin typeface="Cambria Math" panose="02040503050406030204" pitchFamily="18" charset="0"/>
                        </a:rPr>
                        <m:t>𝐵</m:t>
                      </m:r>
                      <m:func>
                        <m:funcPr>
                          <m:ctrlPr>
                            <a:rPr lang="es-CO" sz="3600" i="1">
                              <a:latin typeface="Cambria Math" panose="02040503050406030204" pitchFamily="18" charset="0"/>
                            </a:rPr>
                          </m:ctrlPr>
                        </m:funcPr>
                        <m:fName>
                          <m:sSub>
                            <m:sSubPr>
                              <m:ctrlPr>
                                <a:rPr lang="es-CO" sz="3600" i="1">
                                  <a:latin typeface="Cambria Math" panose="02040503050406030204" pitchFamily="18" charset="0"/>
                                </a:rPr>
                              </m:ctrlPr>
                            </m:sSubPr>
                            <m:e>
                              <m:r>
                                <m:rPr>
                                  <m:sty m:val="p"/>
                                </m:rPr>
                                <a:rPr lang="es-CO" sz="3600">
                                  <a:latin typeface="Cambria Math" panose="02040503050406030204" pitchFamily="18" charset="0"/>
                                </a:rPr>
                                <m:t>log</m:t>
                              </m:r>
                            </m:e>
                            <m:sub>
                              <m:r>
                                <a:rPr lang="es-CO" sz="3600" i="1">
                                  <a:latin typeface="Cambria Math" panose="02040503050406030204" pitchFamily="18" charset="0"/>
                                </a:rPr>
                                <m:t>2</m:t>
                              </m:r>
                            </m:sub>
                          </m:sSub>
                        </m:fName>
                        <m:e>
                          <m:r>
                            <a:rPr lang="es-CO" sz="3600" b="0" i="1" smtClean="0">
                              <a:latin typeface="Cambria Math" panose="02040503050406030204" pitchFamily="18" charset="0"/>
                            </a:rPr>
                            <m:t>(1+</m:t>
                          </m:r>
                          <m:r>
                            <a:rPr lang="es-CO" sz="3600" b="0" i="1" smtClean="0">
                              <a:latin typeface="Cambria Math" panose="02040503050406030204" pitchFamily="18" charset="0"/>
                            </a:rPr>
                            <m:t>𝑆</m:t>
                          </m:r>
                          <m:r>
                            <a:rPr lang="es-CO" sz="3600" b="0" i="1" smtClean="0">
                              <a:latin typeface="Cambria Math" panose="02040503050406030204" pitchFamily="18" charset="0"/>
                            </a:rPr>
                            <m:t>/</m:t>
                          </m:r>
                          <m:r>
                            <a:rPr lang="es-CO" sz="3600" b="0" i="1" smtClean="0">
                              <a:latin typeface="Cambria Math" panose="02040503050406030204" pitchFamily="18" charset="0"/>
                            </a:rPr>
                            <m:t>𝑁</m:t>
                          </m:r>
                          <m:r>
                            <a:rPr lang="es-CO" sz="3600" b="0" i="1" smtClean="0">
                              <a:latin typeface="Cambria Math" panose="02040503050406030204" pitchFamily="18" charset="0"/>
                            </a:rPr>
                            <m:t>)</m:t>
                          </m:r>
                        </m:e>
                      </m:func>
                    </m:oMath>
                  </m:oMathPara>
                </a14:m>
                <a:endParaRPr lang="es-CO" sz="3600" dirty="0" smtClean="0"/>
              </a:p>
              <a:p>
                <a:pPr marL="0" indent="0" algn="just">
                  <a:buNone/>
                </a:pPr>
                <a:r>
                  <a:rPr lang="es-CO" dirty="0" smtClean="0"/>
                  <a:t>B ancho de banda, S/N relación señal a ruido como razón de potencias.</a:t>
                </a:r>
              </a:p>
            </p:txBody>
          </p:sp>
        </mc:Choice>
        <mc:Fallback xmlns="">
          <p:sp>
            <p:nvSpPr>
              <p:cNvPr id="3" name="Marcador de contenido 2"/>
              <p:cNvSpPr>
                <a:spLocks noGrp="1" noRot="1" noChangeAspect="1" noMove="1" noResize="1" noEditPoints="1" noAdjustHandles="1" noChangeArrowheads="1" noChangeShapeType="1" noTextEdit="1"/>
              </p:cNvSpPr>
              <p:nvPr>
                <p:ph idx="1"/>
              </p:nvPr>
            </p:nvSpPr>
            <p:spPr>
              <a:xfrm>
                <a:off x="838200" y="1825624"/>
                <a:ext cx="10515600" cy="4266579"/>
              </a:xfrm>
              <a:blipFill rotWithShape="0">
                <a:blip r:embed="rId2"/>
                <a:stretch>
                  <a:fillRect l="-1217" t="-2286" r="-58"/>
                </a:stretch>
              </a:blipFill>
            </p:spPr>
            <p:txBody>
              <a:bodyPr/>
              <a:lstStyle/>
              <a:p>
                <a:r>
                  <a:rPr lang="es-CO">
                    <a:noFill/>
                  </a:rPr>
                  <a:t> </a:t>
                </a:r>
              </a:p>
            </p:txBody>
          </p:sp>
        </mc:Fallback>
      </mc:AlternateContent>
      <p:pic>
        <p:nvPicPr>
          <p:cNvPr id="4" name="Imagen 3"/>
          <p:cNvPicPr>
            <a:picLocks noChangeAspect="1"/>
          </p:cNvPicPr>
          <p:nvPr/>
        </p:nvPicPr>
        <p:blipFill>
          <a:blip r:embed="rId3"/>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881064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Multiplexación</a:t>
            </a:r>
            <a:endParaRPr lang="es-CO" b="1" dirty="0"/>
          </a:p>
        </p:txBody>
      </p:sp>
      <p:sp>
        <p:nvSpPr>
          <p:cNvPr id="3" name="Marcador de contenido 2"/>
          <p:cNvSpPr>
            <a:spLocks noGrp="1"/>
          </p:cNvSpPr>
          <p:nvPr>
            <p:ph idx="1"/>
          </p:nvPr>
        </p:nvSpPr>
        <p:spPr>
          <a:xfrm>
            <a:off x="838200" y="1479631"/>
            <a:ext cx="10515600" cy="2598095"/>
          </a:xfrm>
        </p:spPr>
        <p:txBody>
          <a:bodyPr>
            <a:normAutofit/>
          </a:bodyPr>
          <a:lstStyle/>
          <a:p>
            <a:pPr algn="just"/>
            <a:r>
              <a:rPr lang="es-CO" dirty="0" smtClean="0"/>
              <a:t>Para optimizar la utilización del medio de transmisión, se ha desarrollado la multiplexación, que es un conjunto de técnicas que permite la transmisión simultanea de múltiples señales a través de un único enlace.</a:t>
            </a:r>
          </a:p>
          <a:p>
            <a:pPr algn="just"/>
            <a:r>
              <a:rPr lang="es-CO" dirty="0" smtClean="0"/>
              <a:t>El enlace es el camino físico, el canal es una porción de camino que lleva una transmisión entre dos dispositivos.</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grpSp>
        <p:nvGrpSpPr>
          <p:cNvPr id="21" name="Grupo 20"/>
          <p:cNvGrpSpPr/>
          <p:nvPr/>
        </p:nvGrpSpPr>
        <p:grpSpPr>
          <a:xfrm>
            <a:off x="1498570" y="4226010"/>
            <a:ext cx="8194681" cy="2016301"/>
            <a:chOff x="1597426" y="4077726"/>
            <a:chExt cx="8194681" cy="2016301"/>
          </a:xfrm>
        </p:grpSpPr>
        <p:sp>
          <p:nvSpPr>
            <p:cNvPr id="6" name="CuadroTexto 5"/>
            <p:cNvSpPr txBox="1"/>
            <p:nvPr/>
          </p:nvSpPr>
          <p:spPr>
            <a:xfrm>
              <a:off x="4077732" y="4077726"/>
              <a:ext cx="3336324" cy="523220"/>
            </a:xfrm>
            <a:prstGeom prst="rect">
              <a:avLst/>
            </a:prstGeom>
            <a:solidFill>
              <a:schemeClr val="bg1">
                <a:lumMod val="85000"/>
              </a:schemeClr>
            </a:solidFill>
            <a:ln>
              <a:solidFill>
                <a:schemeClr val="tx1"/>
              </a:solidFill>
            </a:ln>
          </p:spPr>
          <p:txBody>
            <a:bodyPr wrap="square" rtlCol="0">
              <a:spAutoFit/>
            </a:bodyPr>
            <a:lstStyle/>
            <a:p>
              <a:pPr algn="ctr"/>
              <a:r>
                <a:rPr lang="es-CO" sz="2800" dirty="0" smtClean="0"/>
                <a:t>Multiplexación</a:t>
              </a:r>
              <a:endParaRPr lang="es-CO" sz="2800" dirty="0"/>
            </a:p>
          </p:txBody>
        </p:sp>
        <p:sp>
          <p:nvSpPr>
            <p:cNvPr id="8" name="CuadroTexto 7"/>
            <p:cNvSpPr txBox="1"/>
            <p:nvPr/>
          </p:nvSpPr>
          <p:spPr>
            <a:xfrm>
              <a:off x="1597426" y="5564789"/>
              <a:ext cx="2125362" cy="529238"/>
            </a:xfrm>
            <a:prstGeom prst="rect">
              <a:avLst/>
            </a:prstGeom>
            <a:solidFill>
              <a:schemeClr val="bg1">
                <a:lumMod val="85000"/>
              </a:schemeClr>
            </a:solidFill>
            <a:ln>
              <a:solidFill>
                <a:schemeClr val="tx1"/>
              </a:solidFill>
            </a:ln>
          </p:spPr>
          <p:txBody>
            <a:bodyPr wrap="square" rtlCol="0">
              <a:spAutoFit/>
            </a:bodyPr>
            <a:lstStyle/>
            <a:p>
              <a:pPr algn="ctr"/>
              <a:r>
                <a:rPr lang="es-CO" sz="2800" dirty="0" smtClean="0"/>
                <a:t>FDM</a:t>
              </a:r>
              <a:endParaRPr lang="es-CO" sz="2800" dirty="0"/>
            </a:p>
          </p:txBody>
        </p:sp>
        <p:sp>
          <p:nvSpPr>
            <p:cNvPr id="10" name="CuadroTexto 9"/>
            <p:cNvSpPr txBox="1"/>
            <p:nvPr/>
          </p:nvSpPr>
          <p:spPr>
            <a:xfrm>
              <a:off x="7666745" y="5564789"/>
              <a:ext cx="2125362" cy="529238"/>
            </a:xfrm>
            <a:prstGeom prst="rect">
              <a:avLst/>
            </a:prstGeom>
            <a:solidFill>
              <a:schemeClr val="bg1">
                <a:lumMod val="85000"/>
              </a:schemeClr>
            </a:solidFill>
            <a:ln>
              <a:solidFill>
                <a:schemeClr val="tx1"/>
              </a:solidFill>
            </a:ln>
          </p:spPr>
          <p:txBody>
            <a:bodyPr wrap="square" rtlCol="0">
              <a:spAutoFit/>
            </a:bodyPr>
            <a:lstStyle/>
            <a:p>
              <a:pPr algn="ctr"/>
              <a:r>
                <a:rPr lang="es-CO" sz="2800" dirty="0" smtClean="0"/>
                <a:t>TDM</a:t>
              </a:r>
              <a:endParaRPr lang="es-CO" sz="2800" dirty="0"/>
            </a:p>
          </p:txBody>
        </p:sp>
        <p:cxnSp>
          <p:nvCxnSpPr>
            <p:cNvPr id="14" name="Conector angular 13"/>
            <p:cNvCxnSpPr>
              <a:stCxn id="6" idx="2"/>
              <a:endCxn id="10" idx="0"/>
            </p:cNvCxnSpPr>
            <p:nvPr/>
          </p:nvCxnSpPr>
          <p:spPr>
            <a:xfrm rot="16200000" flipH="1">
              <a:off x="6755739" y="3591101"/>
              <a:ext cx="963843" cy="2983532"/>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ector angular 14"/>
            <p:cNvCxnSpPr>
              <a:stCxn id="6" idx="2"/>
              <a:endCxn id="8" idx="0"/>
            </p:cNvCxnSpPr>
            <p:nvPr/>
          </p:nvCxnSpPr>
          <p:spPr>
            <a:xfrm rot="5400000">
              <a:off x="3721080" y="3539974"/>
              <a:ext cx="963843" cy="308578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771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Multiplexación por división de frecuencia</a:t>
            </a:r>
            <a:endParaRPr lang="es-CO" b="1" dirty="0"/>
          </a:p>
        </p:txBody>
      </p:sp>
      <p:sp>
        <p:nvSpPr>
          <p:cNvPr id="3" name="Marcador de contenido 2"/>
          <p:cNvSpPr>
            <a:spLocks noGrp="1"/>
          </p:cNvSpPr>
          <p:nvPr>
            <p:ph idx="1"/>
          </p:nvPr>
        </p:nvSpPr>
        <p:spPr>
          <a:xfrm>
            <a:off x="838200" y="1479631"/>
            <a:ext cx="10515600" cy="4871742"/>
          </a:xfrm>
        </p:spPr>
        <p:txBody>
          <a:bodyPr>
            <a:normAutofit/>
          </a:bodyPr>
          <a:lstStyle/>
          <a:p>
            <a:pPr algn="just"/>
            <a:r>
              <a:rPr lang="es-CO" dirty="0" smtClean="0"/>
              <a:t>FDM es una técnica analógica que se puede aplicar cuando el ancho de banda de un enlace es mayor que el ancho de banda combinados de las señales a transmitir.</a:t>
            </a:r>
          </a:p>
          <a:p>
            <a:pPr marL="0" indent="0" algn="just">
              <a:buNone/>
            </a:pPr>
            <a:endParaRPr lang="es-CO" dirty="0" smtClean="0"/>
          </a:p>
          <a:p>
            <a:pPr algn="just"/>
            <a:r>
              <a:rPr lang="es-CO" dirty="0" smtClean="0"/>
              <a:t>Cada fuente genera una señal con un rango de frecuencias similar, dentro del MUX estas señales similares se modulan sobre distintas portadoras.</a:t>
            </a:r>
          </a:p>
          <a:p>
            <a:pPr marL="0" indent="0" algn="just">
              <a:buNone/>
            </a:pPr>
            <a:endParaRPr lang="es-CO" dirty="0" smtClean="0"/>
          </a:p>
          <a:p>
            <a:pPr algn="just"/>
            <a:r>
              <a:rPr lang="es-CO" dirty="0" smtClean="0"/>
              <a:t>Las señales moduladas resultantes se combinan en una única señal compuesta que se envía sobre un enlace que tiene ancho de banda suficiente para acomodarlas.</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393995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Multiplexación por división de frecuencia</a:t>
            </a:r>
            <a:endParaRPr lang="es-CO" b="1" dirty="0"/>
          </a:p>
        </p:txBody>
      </p:sp>
      <p:sp>
        <p:nvSpPr>
          <p:cNvPr id="3" name="Marcador de contenido 2"/>
          <p:cNvSpPr>
            <a:spLocks noGrp="1"/>
          </p:cNvSpPr>
          <p:nvPr>
            <p:ph idx="1"/>
          </p:nvPr>
        </p:nvSpPr>
        <p:spPr>
          <a:xfrm>
            <a:off x="838200" y="1479631"/>
            <a:ext cx="10515600" cy="1757839"/>
          </a:xfrm>
        </p:spPr>
        <p:txBody>
          <a:bodyPr>
            <a:normAutofit/>
          </a:bodyPr>
          <a:lstStyle/>
          <a:p>
            <a:pPr algn="just"/>
            <a:r>
              <a:rPr lang="es-CO" dirty="0" smtClean="0"/>
              <a:t>Asuma que el canal de voz ocupa un ancho de banda de 4KHz. Se necesita combinar tres canales de voz en un enlace que tiene un ancho de banda de 12KHz entre 20 y 32KHz. Muestre la configuración usando el dominio de la frecuencia, sin bandas de guarda.</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5" name="Imagen 4"/>
          <p:cNvPicPr>
            <a:picLocks noChangeAspect="1"/>
          </p:cNvPicPr>
          <p:nvPr/>
        </p:nvPicPr>
        <p:blipFill>
          <a:blip r:embed="rId3"/>
          <a:stretch>
            <a:fillRect/>
          </a:stretch>
        </p:blipFill>
        <p:spPr>
          <a:xfrm>
            <a:off x="1508478" y="3490864"/>
            <a:ext cx="9175043" cy="2347944"/>
          </a:xfrm>
          <a:prstGeom prst="rect">
            <a:avLst/>
          </a:prstGeom>
        </p:spPr>
      </p:pic>
    </p:spTree>
    <p:extLst>
      <p:ext uri="{BB962C8B-B14F-4D97-AF65-F5344CB8AC3E}">
        <p14:creationId xmlns:p14="http://schemas.microsoft.com/office/powerpoint/2010/main" val="2956466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Multiplexación por división de frecuencia</a:t>
            </a:r>
            <a:endParaRPr lang="es-CO" b="1" dirty="0"/>
          </a:p>
        </p:txBody>
      </p:sp>
      <p:sp>
        <p:nvSpPr>
          <p:cNvPr id="3" name="Marcador de contenido 2"/>
          <p:cNvSpPr>
            <a:spLocks noGrp="1"/>
          </p:cNvSpPr>
          <p:nvPr>
            <p:ph idx="1"/>
          </p:nvPr>
        </p:nvSpPr>
        <p:spPr>
          <a:xfrm>
            <a:off x="838200" y="1479631"/>
            <a:ext cx="10515600" cy="1757839"/>
          </a:xfrm>
        </p:spPr>
        <p:txBody>
          <a:bodyPr>
            <a:normAutofit/>
          </a:bodyPr>
          <a:lstStyle/>
          <a:p>
            <a:pPr algn="just"/>
            <a:r>
              <a:rPr lang="es-CO" dirty="0" smtClean="0"/>
              <a:t>Se </a:t>
            </a:r>
            <a:r>
              <a:rPr lang="es-CO" dirty="0" err="1" smtClean="0"/>
              <a:t>multiplexan</a:t>
            </a:r>
            <a:r>
              <a:rPr lang="es-CO" dirty="0" smtClean="0"/>
              <a:t> cinco canales de radio, cada uno con un ancho de banda de 100KHz. ¿Cuál es el ancho de banda del enlace si se necesita una banda de guarda de 10KHz entre canales para evitar interferencias?</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6" name="Imagen 5"/>
          <p:cNvPicPr>
            <a:picLocks noChangeAspect="1"/>
          </p:cNvPicPr>
          <p:nvPr/>
        </p:nvPicPr>
        <p:blipFill>
          <a:blip r:embed="rId3"/>
          <a:stretch>
            <a:fillRect/>
          </a:stretch>
        </p:blipFill>
        <p:spPr>
          <a:xfrm>
            <a:off x="2535387" y="3237470"/>
            <a:ext cx="7121225" cy="3139974"/>
          </a:xfrm>
          <a:prstGeom prst="rect">
            <a:avLst/>
          </a:prstGeom>
        </p:spPr>
      </p:pic>
    </p:spTree>
    <p:extLst>
      <p:ext uri="{BB962C8B-B14F-4D97-AF65-F5344CB8AC3E}">
        <p14:creationId xmlns:p14="http://schemas.microsoft.com/office/powerpoint/2010/main" val="757392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Multiplexación por división de frecuencia</a:t>
            </a:r>
            <a:endParaRPr lang="es-CO" b="1" dirty="0"/>
          </a:p>
        </p:txBody>
      </p:sp>
      <p:sp>
        <p:nvSpPr>
          <p:cNvPr id="3" name="Marcador de contenido 2"/>
          <p:cNvSpPr>
            <a:spLocks noGrp="1"/>
          </p:cNvSpPr>
          <p:nvPr>
            <p:ph idx="1"/>
          </p:nvPr>
        </p:nvSpPr>
        <p:spPr>
          <a:xfrm>
            <a:off x="838200" y="1479631"/>
            <a:ext cx="10515600" cy="1263569"/>
          </a:xfrm>
        </p:spPr>
        <p:txBody>
          <a:bodyPr>
            <a:normAutofit/>
          </a:bodyPr>
          <a:lstStyle/>
          <a:p>
            <a:pPr algn="just"/>
            <a:r>
              <a:rPr lang="es-CO" dirty="0" smtClean="0"/>
              <a:t>Para 4 canales de datos (digitales), cada uno transmitiendo a 1Mbps, se utiliza un canal de satélite de 1MHz. Diseñe una configuración apropiada utilizando FDM.</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5" name="Imagen 4"/>
          <p:cNvPicPr>
            <a:picLocks noChangeAspect="1"/>
          </p:cNvPicPr>
          <p:nvPr/>
        </p:nvPicPr>
        <p:blipFill>
          <a:blip r:embed="rId3"/>
          <a:stretch>
            <a:fillRect/>
          </a:stretch>
        </p:blipFill>
        <p:spPr>
          <a:xfrm>
            <a:off x="2450964" y="2951609"/>
            <a:ext cx="7290072" cy="3537995"/>
          </a:xfrm>
          <a:prstGeom prst="rect">
            <a:avLst/>
          </a:prstGeom>
        </p:spPr>
      </p:pic>
    </p:spTree>
    <p:extLst>
      <p:ext uri="{BB962C8B-B14F-4D97-AF65-F5344CB8AC3E}">
        <p14:creationId xmlns:p14="http://schemas.microsoft.com/office/powerpoint/2010/main" val="104683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Multiplexación por división de frecuencia</a:t>
            </a:r>
            <a:endParaRPr lang="es-CO" b="1" dirty="0"/>
          </a:p>
        </p:txBody>
      </p:sp>
      <p:sp>
        <p:nvSpPr>
          <p:cNvPr id="3" name="Marcador de contenido 2"/>
          <p:cNvSpPr>
            <a:spLocks noGrp="1"/>
          </p:cNvSpPr>
          <p:nvPr>
            <p:ph idx="1"/>
          </p:nvPr>
        </p:nvSpPr>
        <p:spPr>
          <a:xfrm>
            <a:off x="838200" y="1479632"/>
            <a:ext cx="10515600" cy="522164"/>
          </a:xfrm>
        </p:spPr>
        <p:txBody>
          <a:bodyPr>
            <a:normAutofit/>
          </a:bodyPr>
          <a:lstStyle/>
          <a:p>
            <a:pPr algn="just"/>
            <a:r>
              <a:rPr lang="es-CO" dirty="0" smtClean="0"/>
              <a:t>Jerarquía de multiplexación analógica </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6" name="Imagen 5"/>
          <p:cNvPicPr>
            <a:picLocks noChangeAspect="1"/>
          </p:cNvPicPr>
          <p:nvPr/>
        </p:nvPicPr>
        <p:blipFill>
          <a:blip r:embed="rId3"/>
          <a:stretch>
            <a:fillRect/>
          </a:stretch>
        </p:blipFill>
        <p:spPr>
          <a:xfrm>
            <a:off x="1705075" y="2001796"/>
            <a:ext cx="8105775" cy="4524375"/>
          </a:xfrm>
          <a:prstGeom prst="rect">
            <a:avLst/>
          </a:prstGeom>
        </p:spPr>
      </p:pic>
    </p:spTree>
    <p:extLst>
      <p:ext uri="{BB962C8B-B14F-4D97-AF65-F5344CB8AC3E}">
        <p14:creationId xmlns:p14="http://schemas.microsoft.com/office/powerpoint/2010/main" val="2421347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Multiplexación por división de tiempo</a:t>
            </a:r>
            <a:endParaRPr lang="es-CO" b="1" dirty="0"/>
          </a:p>
        </p:txBody>
      </p:sp>
      <p:sp>
        <p:nvSpPr>
          <p:cNvPr id="3" name="Marcador de contenido 2"/>
          <p:cNvSpPr>
            <a:spLocks noGrp="1"/>
          </p:cNvSpPr>
          <p:nvPr>
            <p:ph idx="1"/>
          </p:nvPr>
        </p:nvSpPr>
        <p:spPr>
          <a:xfrm>
            <a:off x="838200" y="1479630"/>
            <a:ext cx="10515600" cy="5143591"/>
          </a:xfrm>
        </p:spPr>
        <p:txBody>
          <a:bodyPr>
            <a:noAutofit/>
          </a:bodyPr>
          <a:lstStyle/>
          <a:p>
            <a:pPr algn="just"/>
            <a:r>
              <a:rPr lang="es-CO" dirty="0" smtClean="0"/>
              <a:t>Las técnicas de multiplexación por división de tiempo TDM pretende conseguir un mayor rendimiento en los sistemas de transmisión, ya que permiten enviar por una misma línea de transmisión varias comunicaciones simultaneas.</a:t>
            </a:r>
          </a:p>
          <a:p>
            <a:pPr algn="just"/>
            <a:r>
              <a:rPr lang="es-CO" dirty="0" smtClean="0"/>
              <a:t>En TDM el flujo de datos de cada conexión de entrada se divide en unidades, donde cada unidad ocupa una ranura de tiempo de entrada. La unidad puede ser un bit, un byte o un bloque de datos.</a:t>
            </a:r>
          </a:p>
          <a:p>
            <a:pPr algn="just"/>
            <a:r>
              <a:rPr lang="es-CO" dirty="0" smtClean="0"/>
              <a:t>Cada unidad de entrada se convierte en una unidad de salida y ocupa una ranura de tiempo en la salida denominada canal.</a:t>
            </a:r>
          </a:p>
          <a:p>
            <a:pPr algn="just"/>
            <a:r>
              <a:rPr lang="es-CO" dirty="0"/>
              <a:t>La duración de una ranura de tiempo de salida es n veces más corta que la de la entrada. Es decir, la unidad de la conexión de salida viaja más rápido.</a:t>
            </a:r>
          </a:p>
          <a:p>
            <a:pPr algn="just"/>
            <a:endParaRPr lang="es-CO" dirty="0" smtClean="0"/>
          </a:p>
          <a:p>
            <a:pPr algn="just"/>
            <a:endParaRPr lang="es-CO" dirty="0" smtClean="0"/>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554670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Multiplexación por división de tiempo</a:t>
            </a:r>
            <a:endParaRPr lang="es-CO" b="1" dirty="0"/>
          </a:p>
        </p:txBody>
      </p:sp>
      <p:sp>
        <p:nvSpPr>
          <p:cNvPr id="3" name="Marcador de contenido 2"/>
          <p:cNvSpPr>
            <a:spLocks noGrp="1"/>
          </p:cNvSpPr>
          <p:nvPr>
            <p:ph idx="1"/>
          </p:nvPr>
        </p:nvSpPr>
        <p:spPr>
          <a:xfrm>
            <a:off x="838200" y="1479631"/>
            <a:ext cx="10515600" cy="4612572"/>
          </a:xfrm>
        </p:spPr>
        <p:txBody>
          <a:bodyPr>
            <a:noAutofit/>
          </a:bodyPr>
          <a:lstStyle/>
          <a:p>
            <a:pPr algn="just"/>
            <a:r>
              <a:rPr lang="es-CO" dirty="0" smtClean="0"/>
              <a:t>Las ranuras de tiempo se agrupan en tramas. Una trama consta de un ciclo completo de ranuras de tiempo, con una ranura (canal) dedicada a cada dispositivo emisor.</a:t>
            </a:r>
          </a:p>
          <a:p>
            <a:pPr algn="just"/>
            <a:endParaRPr lang="es-CO" dirty="0" smtClean="0"/>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5" name="Picture 10"/>
          <p:cNvPicPr>
            <a:picLocks noChangeAspect="1" noChangeArrowheads="1"/>
          </p:cNvPicPr>
          <p:nvPr/>
        </p:nvPicPr>
        <p:blipFill>
          <a:blip r:embed="rId3"/>
          <a:stretch>
            <a:fillRect/>
          </a:stretch>
        </p:blipFill>
        <p:spPr bwMode="auto">
          <a:xfrm>
            <a:off x="1049835" y="2805193"/>
            <a:ext cx="8439371" cy="3287009"/>
          </a:xfrm>
          <a:prstGeom prst="rect">
            <a:avLst/>
          </a:prstGeom>
          <a:noFill/>
          <a:ln w="9525">
            <a:solidFill>
              <a:srgbClr val="000000"/>
            </a:solidFill>
            <a:miter lim="800000"/>
            <a:headEnd/>
            <a:tailEnd/>
          </a:ln>
        </p:spPr>
      </p:pic>
    </p:spTree>
    <p:extLst>
      <p:ext uri="{BB962C8B-B14F-4D97-AF65-F5344CB8AC3E}">
        <p14:creationId xmlns:p14="http://schemas.microsoft.com/office/powerpoint/2010/main" val="3977564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Temas:</a:t>
            </a:r>
            <a:endParaRPr lang="es-CO" b="1" dirty="0"/>
          </a:p>
        </p:txBody>
      </p:sp>
      <p:sp>
        <p:nvSpPr>
          <p:cNvPr id="3" name="Marcador de contenido 2"/>
          <p:cNvSpPr>
            <a:spLocks noGrp="1"/>
          </p:cNvSpPr>
          <p:nvPr>
            <p:ph idx="1"/>
          </p:nvPr>
        </p:nvSpPr>
        <p:spPr>
          <a:xfrm>
            <a:off x="838200" y="1825624"/>
            <a:ext cx="10515600" cy="4575175"/>
          </a:xfrm>
        </p:spPr>
        <p:txBody>
          <a:bodyPr>
            <a:normAutofit/>
          </a:bodyPr>
          <a:lstStyle/>
          <a:p>
            <a:r>
              <a:rPr lang="es-CO" dirty="0" smtClean="0"/>
              <a:t>Códigos de línea </a:t>
            </a:r>
          </a:p>
          <a:p>
            <a:pPr marL="0" indent="0">
              <a:buNone/>
            </a:pPr>
            <a:r>
              <a:rPr lang="es-CO" dirty="0"/>
              <a:t>	</a:t>
            </a:r>
            <a:r>
              <a:rPr lang="es-CO" dirty="0" smtClean="0"/>
              <a:t>Codificación de línea </a:t>
            </a:r>
          </a:p>
          <a:p>
            <a:pPr marL="0" indent="0">
              <a:buNone/>
            </a:pPr>
            <a:r>
              <a:rPr lang="es-CO" dirty="0"/>
              <a:t>	</a:t>
            </a:r>
            <a:r>
              <a:rPr lang="es-CO" dirty="0" smtClean="0"/>
              <a:t>Esquemas de codificación de línea </a:t>
            </a:r>
          </a:p>
          <a:p>
            <a:pPr marL="0" indent="0">
              <a:buNone/>
            </a:pPr>
            <a:r>
              <a:rPr lang="es-CO" dirty="0"/>
              <a:t>	</a:t>
            </a:r>
            <a:r>
              <a:rPr lang="es-CO" dirty="0" smtClean="0"/>
              <a:t>Capacidad de información de canal</a:t>
            </a:r>
            <a:r>
              <a:rPr lang="es-CO" dirty="0"/>
              <a:t>	</a:t>
            </a:r>
            <a:endParaRPr lang="es-CO" dirty="0" smtClean="0"/>
          </a:p>
          <a:p>
            <a:r>
              <a:rPr lang="es-CO" dirty="0" smtClean="0"/>
              <a:t>Multiplexación</a:t>
            </a:r>
          </a:p>
          <a:p>
            <a:pPr marL="0" indent="0">
              <a:buNone/>
            </a:pPr>
            <a:r>
              <a:rPr lang="es-CO" dirty="0"/>
              <a:t>	</a:t>
            </a:r>
            <a:r>
              <a:rPr lang="es-CO" dirty="0" smtClean="0"/>
              <a:t>Multiplexación por división de frecuencia</a:t>
            </a:r>
          </a:p>
          <a:p>
            <a:pPr marL="0" indent="0">
              <a:buNone/>
            </a:pPr>
            <a:r>
              <a:rPr lang="es-CO" dirty="0"/>
              <a:t>	</a:t>
            </a:r>
            <a:r>
              <a:rPr lang="es-CO" dirty="0" smtClean="0"/>
              <a:t>Multiplexación por división de tiempo</a:t>
            </a:r>
          </a:p>
          <a:p>
            <a:pPr marL="0" indent="0">
              <a:buNone/>
            </a:pPr>
            <a:endParaRPr lang="es-CO" dirty="0"/>
          </a:p>
          <a:p>
            <a:pPr algn="just"/>
            <a:endParaRPr lang="es-CO" dirty="0" smtClean="0"/>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3717543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Multiplexación por división de tiempo</a:t>
            </a:r>
            <a:endParaRPr lang="es-CO" b="1" dirty="0"/>
          </a:p>
        </p:txBody>
      </p:sp>
      <p:sp>
        <p:nvSpPr>
          <p:cNvPr id="3" name="Marcador de contenido 2"/>
          <p:cNvSpPr>
            <a:spLocks noGrp="1"/>
          </p:cNvSpPr>
          <p:nvPr>
            <p:ph idx="1"/>
          </p:nvPr>
        </p:nvSpPr>
        <p:spPr>
          <a:xfrm>
            <a:off x="838200" y="1479631"/>
            <a:ext cx="10515600" cy="1535418"/>
          </a:xfrm>
        </p:spPr>
        <p:txBody>
          <a:bodyPr>
            <a:noAutofit/>
          </a:bodyPr>
          <a:lstStyle/>
          <a:p>
            <a:pPr algn="just"/>
            <a:r>
              <a:rPr lang="es-CO" dirty="0" smtClean="0"/>
              <a:t>En la figura, la tasa de datos para cada conexión de entrada es de 1Kbps. Si la unidad de multiplexación es 1 bit, calcule la duración de: a. cada ranura de tiempo en la entrada. b. cada ranura de tiempo en la salida. c. cada trama</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6" name="Picture 10"/>
          <p:cNvPicPr>
            <a:picLocks noChangeAspect="1" noChangeArrowheads="1"/>
          </p:cNvPicPr>
          <p:nvPr/>
        </p:nvPicPr>
        <p:blipFill>
          <a:blip r:embed="rId3"/>
          <a:stretch>
            <a:fillRect/>
          </a:stretch>
        </p:blipFill>
        <p:spPr bwMode="auto">
          <a:xfrm>
            <a:off x="838200" y="3385752"/>
            <a:ext cx="6948796" cy="2706452"/>
          </a:xfrm>
          <a:prstGeom prst="rect">
            <a:avLst/>
          </a:prstGeom>
          <a:noFill/>
          <a:ln w="9525">
            <a:solidFill>
              <a:srgbClr val="000000"/>
            </a:solidFill>
            <a:miter lim="800000"/>
            <a:headEnd/>
            <a:tailEnd/>
          </a:ln>
        </p:spPr>
      </p:pic>
      <p:grpSp>
        <p:nvGrpSpPr>
          <p:cNvPr id="11" name="Grupo 10"/>
          <p:cNvGrpSpPr/>
          <p:nvPr/>
        </p:nvGrpSpPr>
        <p:grpSpPr>
          <a:xfrm>
            <a:off x="8895334" y="3385752"/>
            <a:ext cx="2176320" cy="1770057"/>
            <a:chOff x="8895334" y="3767710"/>
            <a:chExt cx="1811714" cy="1388099"/>
          </a:xfrm>
        </p:grpSpPr>
        <p:sp>
          <p:nvSpPr>
            <p:cNvPr id="7" name="14 Rectángulo"/>
            <p:cNvSpPr/>
            <p:nvPr/>
          </p:nvSpPr>
          <p:spPr>
            <a:xfrm>
              <a:off x="8895334" y="3767710"/>
              <a:ext cx="1811714" cy="461665"/>
            </a:xfrm>
            <a:prstGeom prst="rect">
              <a:avLst/>
            </a:prstGeom>
          </p:spPr>
          <p:txBody>
            <a:bodyPr wrap="none">
              <a:spAutoFit/>
            </a:bodyPr>
            <a:lstStyle/>
            <a:p>
              <a:r>
                <a:rPr lang="es-BO" sz="2400" i="1" dirty="0" smtClean="0">
                  <a:effectLst>
                    <a:outerShdw blurRad="38100" dist="38100" dir="2700000" algn="tl">
                      <a:srgbClr val="000000">
                        <a:alpha val="43137"/>
                      </a:srgbClr>
                    </a:outerShdw>
                  </a:effectLst>
                  <a:latin typeface="Lucida Sans" pitchFamily="34" charset="0"/>
                </a:rPr>
                <a:t>Respuestas</a:t>
              </a:r>
              <a:endParaRPr lang="es-ES" sz="2400" i="1" dirty="0">
                <a:effectLst>
                  <a:outerShdw blurRad="38100" dist="38100" dir="2700000" algn="tl">
                    <a:srgbClr val="000000">
                      <a:alpha val="43137"/>
                    </a:srgbClr>
                  </a:outerShdw>
                </a:effectLst>
              </a:endParaRPr>
            </a:p>
          </p:txBody>
        </p:sp>
        <p:sp>
          <p:nvSpPr>
            <p:cNvPr id="8" name="15 Rectángulo"/>
            <p:cNvSpPr/>
            <p:nvPr/>
          </p:nvSpPr>
          <p:spPr>
            <a:xfrm>
              <a:off x="8966772" y="4124900"/>
              <a:ext cx="939681" cy="338554"/>
            </a:xfrm>
            <a:prstGeom prst="rect">
              <a:avLst/>
            </a:prstGeom>
          </p:spPr>
          <p:txBody>
            <a:bodyPr wrap="none">
              <a:spAutoFit/>
            </a:bodyPr>
            <a:lstStyle/>
            <a:p>
              <a:r>
                <a:rPr lang="es-BO" sz="1600" dirty="0" smtClean="0">
                  <a:latin typeface="Lucida Sans" pitchFamily="34" charset="0"/>
                </a:rPr>
                <a:t>(a) 1 ms</a:t>
              </a:r>
              <a:endParaRPr lang="es-ES" sz="1600" dirty="0"/>
            </a:p>
          </p:txBody>
        </p:sp>
        <p:sp>
          <p:nvSpPr>
            <p:cNvPr id="9" name="16 Rectángulo"/>
            <p:cNvSpPr/>
            <p:nvPr/>
          </p:nvSpPr>
          <p:spPr>
            <a:xfrm>
              <a:off x="8966772" y="4460065"/>
              <a:ext cx="1111202" cy="338554"/>
            </a:xfrm>
            <a:prstGeom prst="rect">
              <a:avLst/>
            </a:prstGeom>
          </p:spPr>
          <p:txBody>
            <a:bodyPr wrap="none">
              <a:spAutoFit/>
            </a:bodyPr>
            <a:lstStyle/>
            <a:p>
              <a:r>
                <a:rPr lang="es-BO" sz="1600" dirty="0" smtClean="0">
                  <a:latin typeface="Lucida Sans" pitchFamily="34" charset="0"/>
                </a:rPr>
                <a:t>(b) 1/3 ms</a:t>
              </a:r>
              <a:endParaRPr lang="es-ES" sz="1600" dirty="0"/>
            </a:p>
          </p:txBody>
        </p:sp>
        <p:sp>
          <p:nvSpPr>
            <p:cNvPr id="10" name="17 Rectángulo"/>
            <p:cNvSpPr/>
            <p:nvPr/>
          </p:nvSpPr>
          <p:spPr>
            <a:xfrm>
              <a:off x="8966772" y="4817255"/>
              <a:ext cx="928459" cy="338554"/>
            </a:xfrm>
            <a:prstGeom prst="rect">
              <a:avLst/>
            </a:prstGeom>
          </p:spPr>
          <p:txBody>
            <a:bodyPr wrap="none">
              <a:spAutoFit/>
            </a:bodyPr>
            <a:lstStyle/>
            <a:p>
              <a:r>
                <a:rPr lang="es-BO" sz="1600" dirty="0" smtClean="0">
                  <a:latin typeface="Lucida Sans" pitchFamily="34" charset="0"/>
                </a:rPr>
                <a:t>(c) 1 ms</a:t>
              </a:r>
              <a:endParaRPr lang="es-ES" sz="1600" dirty="0"/>
            </a:p>
          </p:txBody>
        </p:sp>
      </p:grpSp>
    </p:spTree>
    <p:extLst>
      <p:ext uri="{BB962C8B-B14F-4D97-AF65-F5344CB8AC3E}">
        <p14:creationId xmlns:p14="http://schemas.microsoft.com/office/powerpoint/2010/main" val="1535651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70" decel="100000"/>
                                        <p:tgtEl>
                                          <p:spTgt spid="6"/>
                                        </p:tgtEl>
                                      </p:cBhvr>
                                    </p:animEffect>
                                    <p:animScale>
                                      <p:cBhvr>
                                        <p:cTn id="8" dur="770" decel="100000"/>
                                        <p:tgtEl>
                                          <p:spTgt spid="6"/>
                                        </p:tgtEl>
                                      </p:cBhvr>
                                      <p:from x="10000" y="10000"/>
                                      <p:to x="200000" y="450000"/>
                                    </p:animScale>
                                    <p:animScale>
                                      <p:cBhvr>
                                        <p:cTn id="9" dur="1230" accel="100000" fill="hold">
                                          <p:stCondLst>
                                            <p:cond delay="770"/>
                                          </p:stCondLst>
                                        </p:cTn>
                                        <p:tgtEl>
                                          <p:spTgt spid="6"/>
                                        </p:tgtEl>
                                      </p:cBhvr>
                                      <p:from x="200000" y="450000"/>
                                      <p:to x="100000" y="100000"/>
                                    </p:animScale>
                                    <p:set>
                                      <p:cBhvr>
                                        <p:cTn id="10" dur="770" fill="hold"/>
                                        <p:tgtEl>
                                          <p:spTgt spid="6"/>
                                        </p:tgtEl>
                                        <p:attrNameLst>
                                          <p:attrName>ppt_x</p:attrName>
                                        </p:attrNameLst>
                                      </p:cBhvr>
                                      <p:to>
                                        <p:strVal val="(0.5)"/>
                                      </p:to>
                                    </p:set>
                                    <p:anim from="(0.5)" to="(#ppt_x)" calcmode="lin" valueType="num">
                                      <p:cBhvr>
                                        <p:cTn id="11" dur="1230" accel="100000" fill="hold">
                                          <p:stCondLst>
                                            <p:cond delay="770"/>
                                          </p:stCondLst>
                                        </p:cTn>
                                        <p:tgtEl>
                                          <p:spTgt spid="6"/>
                                        </p:tgtEl>
                                        <p:attrNameLst>
                                          <p:attrName>ppt_x</p:attrName>
                                        </p:attrNameLst>
                                      </p:cBhvr>
                                    </p:anim>
                                    <p:set>
                                      <p:cBhvr>
                                        <p:cTn id="12" dur="770" fill="hold"/>
                                        <p:tgtEl>
                                          <p:spTgt spid="6"/>
                                        </p:tgtEl>
                                        <p:attrNameLst>
                                          <p:attrName>ppt_y</p:attrName>
                                        </p:attrNameLst>
                                      </p:cBhvr>
                                      <p:to>
                                        <p:strVal val="(#ppt_y+0.4)"/>
                                      </p:to>
                                    </p:set>
                                    <p:anim from="(#ppt_y+0.4)" to="(#ppt_y)" calcmode="lin" valueType="num">
                                      <p:cBhvr>
                                        <p:cTn id="13"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Multiplexación por división de tiempo</a:t>
            </a:r>
            <a:endParaRPr lang="es-CO" b="1" dirty="0"/>
          </a:p>
        </p:txBody>
      </p:sp>
      <p:sp>
        <p:nvSpPr>
          <p:cNvPr id="3" name="Marcador de contenido 2"/>
          <p:cNvSpPr>
            <a:spLocks noGrp="1"/>
          </p:cNvSpPr>
          <p:nvPr>
            <p:ph idx="1"/>
          </p:nvPr>
        </p:nvSpPr>
        <p:spPr>
          <a:xfrm>
            <a:off x="838200" y="1479632"/>
            <a:ext cx="10515600" cy="522164"/>
          </a:xfrm>
        </p:spPr>
        <p:txBody>
          <a:bodyPr>
            <a:normAutofit/>
          </a:bodyPr>
          <a:lstStyle/>
          <a:p>
            <a:pPr algn="just"/>
            <a:r>
              <a:rPr lang="es-CO" dirty="0" smtClean="0"/>
              <a:t>Jerarquía digital PDH</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5" name="Imagen 4"/>
          <p:cNvPicPr>
            <a:picLocks noChangeAspect="1"/>
          </p:cNvPicPr>
          <p:nvPr/>
        </p:nvPicPr>
        <p:blipFill>
          <a:blip r:embed="rId3"/>
          <a:stretch>
            <a:fillRect/>
          </a:stretch>
        </p:blipFill>
        <p:spPr>
          <a:xfrm>
            <a:off x="2186631" y="2001796"/>
            <a:ext cx="5894688" cy="4715750"/>
          </a:xfrm>
          <a:prstGeom prst="rect">
            <a:avLst/>
          </a:prstGeom>
        </p:spPr>
      </p:pic>
    </p:spTree>
    <p:extLst>
      <p:ext uri="{BB962C8B-B14F-4D97-AF65-F5344CB8AC3E}">
        <p14:creationId xmlns:p14="http://schemas.microsoft.com/office/powerpoint/2010/main" val="4217920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Multiplexación por división de tiempo</a:t>
            </a:r>
            <a:endParaRPr lang="es-CO" b="1" dirty="0"/>
          </a:p>
        </p:txBody>
      </p:sp>
      <p:sp>
        <p:nvSpPr>
          <p:cNvPr id="3" name="Marcador de contenido 2"/>
          <p:cNvSpPr>
            <a:spLocks noGrp="1"/>
          </p:cNvSpPr>
          <p:nvPr>
            <p:ph idx="1"/>
          </p:nvPr>
        </p:nvSpPr>
        <p:spPr>
          <a:xfrm>
            <a:off x="838200" y="1479631"/>
            <a:ext cx="10515600" cy="1535418"/>
          </a:xfrm>
        </p:spPr>
        <p:txBody>
          <a:bodyPr>
            <a:noAutofit/>
          </a:bodyPr>
          <a:lstStyle/>
          <a:p>
            <a:pPr algn="just"/>
            <a:r>
              <a:rPr lang="es-CO" dirty="0" smtClean="0"/>
              <a:t>En la figura, un multiplexor combina 4 canales de 100Kbps utilizando una ranura de tiempo de 2 bits. Muestre el flujo de salida, calcule la duración de la trama, calcule la tasa de bit del enlace y calcule la duración de bit.</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12" name="Picture 2"/>
          <p:cNvPicPr>
            <a:picLocks noChangeAspect="1" noChangeArrowheads="1"/>
          </p:cNvPicPr>
          <p:nvPr/>
        </p:nvPicPr>
        <p:blipFill>
          <a:blip r:embed="rId3"/>
          <a:srcRect/>
          <a:stretch>
            <a:fillRect/>
          </a:stretch>
        </p:blipFill>
        <p:spPr bwMode="auto">
          <a:xfrm>
            <a:off x="240477" y="3874544"/>
            <a:ext cx="7820412" cy="2313237"/>
          </a:xfrm>
          <a:prstGeom prst="rect">
            <a:avLst/>
          </a:prstGeom>
          <a:noFill/>
          <a:ln w="9525">
            <a:solidFill>
              <a:srgbClr val="000000"/>
            </a:solidFill>
            <a:miter lim="800000"/>
            <a:headEnd/>
            <a:tailEnd/>
          </a:ln>
        </p:spPr>
      </p:pic>
      <p:grpSp>
        <p:nvGrpSpPr>
          <p:cNvPr id="5" name="Grupo 4"/>
          <p:cNvGrpSpPr/>
          <p:nvPr/>
        </p:nvGrpSpPr>
        <p:grpSpPr>
          <a:xfrm>
            <a:off x="8551047" y="3370871"/>
            <a:ext cx="2519606" cy="1942534"/>
            <a:chOff x="7687075" y="3791001"/>
            <a:chExt cx="1664495" cy="1543118"/>
          </a:xfrm>
        </p:grpSpPr>
        <p:sp>
          <p:nvSpPr>
            <p:cNvPr id="13" name="20 Rectángulo"/>
            <p:cNvSpPr/>
            <p:nvPr/>
          </p:nvSpPr>
          <p:spPr>
            <a:xfrm>
              <a:off x="7758513" y="3791001"/>
              <a:ext cx="1539204" cy="400110"/>
            </a:xfrm>
            <a:prstGeom prst="rect">
              <a:avLst/>
            </a:prstGeom>
          </p:spPr>
          <p:txBody>
            <a:bodyPr wrap="none">
              <a:spAutoFit/>
            </a:bodyPr>
            <a:lstStyle/>
            <a:p>
              <a:r>
                <a:rPr lang="es-BO" sz="2000" i="1" dirty="0" smtClean="0">
                  <a:effectLst>
                    <a:outerShdw blurRad="38100" dist="38100" dir="2700000" algn="tl">
                      <a:srgbClr val="000000">
                        <a:alpha val="43137"/>
                      </a:srgbClr>
                    </a:outerShdw>
                  </a:effectLst>
                  <a:latin typeface="Lucida Sans" pitchFamily="34" charset="0"/>
                </a:rPr>
                <a:t>Respuestas</a:t>
              </a:r>
              <a:endParaRPr lang="es-ES" sz="2000" i="1" dirty="0">
                <a:effectLst>
                  <a:outerShdw blurRad="38100" dist="38100" dir="2700000" algn="tl">
                    <a:srgbClr val="000000">
                      <a:alpha val="43137"/>
                    </a:srgbClr>
                  </a:outerShdw>
                </a:effectLst>
              </a:endParaRPr>
            </a:p>
          </p:txBody>
        </p:sp>
        <p:sp>
          <p:nvSpPr>
            <p:cNvPr id="14" name="21 Rectángulo"/>
            <p:cNvSpPr/>
            <p:nvPr/>
          </p:nvSpPr>
          <p:spPr>
            <a:xfrm>
              <a:off x="7687075" y="4076753"/>
              <a:ext cx="1664495" cy="400110"/>
            </a:xfrm>
            <a:prstGeom prst="rect">
              <a:avLst/>
            </a:prstGeom>
          </p:spPr>
          <p:txBody>
            <a:bodyPr wrap="none">
              <a:spAutoFit/>
            </a:bodyPr>
            <a:lstStyle/>
            <a:p>
              <a:r>
                <a:rPr lang="es-BO" sz="2000" dirty="0" smtClean="0">
                  <a:latin typeface="Lucida Sans" pitchFamily="34" charset="0"/>
                </a:rPr>
                <a:t>(a) Ver figura</a:t>
              </a:r>
              <a:endParaRPr lang="es-ES" sz="2000" dirty="0"/>
            </a:p>
          </p:txBody>
        </p:sp>
        <p:sp>
          <p:nvSpPr>
            <p:cNvPr id="15" name="23 Rectángulo"/>
            <p:cNvSpPr/>
            <p:nvPr/>
          </p:nvSpPr>
          <p:spPr>
            <a:xfrm>
              <a:off x="7687075" y="4362505"/>
              <a:ext cx="1199367" cy="400110"/>
            </a:xfrm>
            <a:prstGeom prst="rect">
              <a:avLst/>
            </a:prstGeom>
          </p:spPr>
          <p:txBody>
            <a:bodyPr wrap="none">
              <a:spAutoFit/>
            </a:bodyPr>
            <a:lstStyle/>
            <a:p>
              <a:r>
                <a:rPr lang="es-BO" sz="2000" dirty="0" smtClean="0">
                  <a:latin typeface="Lucida Sans" pitchFamily="34" charset="0"/>
                </a:rPr>
                <a:t>(b) 20 </a:t>
              </a:r>
              <a:r>
                <a:rPr lang="es-BO" sz="2000" dirty="0" smtClean="0">
                  <a:latin typeface="Lucida Sans" pitchFamily="34" charset="0"/>
                  <a:sym typeface="Symbol"/>
                </a:rPr>
                <a:t>s</a:t>
              </a:r>
              <a:endParaRPr lang="es-ES" sz="2000" dirty="0"/>
            </a:p>
          </p:txBody>
        </p:sp>
        <p:sp>
          <p:nvSpPr>
            <p:cNvPr id="16" name="24 Rectángulo"/>
            <p:cNvSpPr/>
            <p:nvPr/>
          </p:nvSpPr>
          <p:spPr>
            <a:xfrm>
              <a:off x="7687075" y="4648257"/>
              <a:ext cx="1593706" cy="400110"/>
            </a:xfrm>
            <a:prstGeom prst="rect">
              <a:avLst/>
            </a:prstGeom>
          </p:spPr>
          <p:txBody>
            <a:bodyPr wrap="none">
              <a:spAutoFit/>
            </a:bodyPr>
            <a:lstStyle/>
            <a:p>
              <a:r>
                <a:rPr lang="es-BO" sz="2000" dirty="0" smtClean="0">
                  <a:latin typeface="Lucida Sans" pitchFamily="34" charset="0"/>
                </a:rPr>
                <a:t>(c) 400 kbps</a:t>
              </a:r>
              <a:endParaRPr lang="es-ES" sz="2000" dirty="0"/>
            </a:p>
          </p:txBody>
        </p:sp>
        <p:sp>
          <p:nvSpPr>
            <p:cNvPr id="17" name="25 Rectángulo"/>
            <p:cNvSpPr/>
            <p:nvPr/>
          </p:nvSpPr>
          <p:spPr>
            <a:xfrm>
              <a:off x="7687075" y="4934009"/>
              <a:ext cx="1269899" cy="400110"/>
            </a:xfrm>
            <a:prstGeom prst="rect">
              <a:avLst/>
            </a:prstGeom>
          </p:spPr>
          <p:txBody>
            <a:bodyPr wrap="none">
              <a:spAutoFit/>
            </a:bodyPr>
            <a:lstStyle/>
            <a:p>
              <a:r>
                <a:rPr lang="es-BO" sz="2000" dirty="0" smtClean="0">
                  <a:latin typeface="Lucida Sans" pitchFamily="34" charset="0"/>
                </a:rPr>
                <a:t>(d) 2,5 </a:t>
              </a:r>
              <a:r>
                <a:rPr lang="es-BO" sz="2000" dirty="0" smtClean="0">
                  <a:latin typeface="Lucida Sans" pitchFamily="34" charset="0"/>
                  <a:sym typeface="Symbol"/>
                </a:rPr>
                <a:t>s</a:t>
              </a:r>
              <a:endParaRPr lang="es-ES" sz="2000" dirty="0"/>
            </a:p>
          </p:txBody>
        </p:sp>
      </p:grpSp>
    </p:spTree>
    <p:extLst>
      <p:ext uri="{BB962C8B-B14F-4D97-AF65-F5344CB8AC3E}">
        <p14:creationId xmlns:p14="http://schemas.microsoft.com/office/powerpoint/2010/main" val="195827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084375" y="2002305"/>
            <a:ext cx="3028950" cy="3648075"/>
          </a:xfrm>
          <a:prstGeom prst="rect">
            <a:avLst/>
          </a:prstGeom>
        </p:spPr>
      </p:pic>
      <p:pic>
        <p:nvPicPr>
          <p:cNvPr id="6" name="Imagen 5"/>
          <p:cNvPicPr>
            <a:picLocks noChangeAspect="1"/>
          </p:cNvPicPr>
          <p:nvPr/>
        </p:nvPicPr>
        <p:blipFill>
          <a:blip r:embed="rId3"/>
          <a:stretch>
            <a:fillRect/>
          </a:stretch>
        </p:blipFill>
        <p:spPr>
          <a:xfrm>
            <a:off x="725805" y="2107081"/>
            <a:ext cx="6076950" cy="3438525"/>
          </a:xfrm>
          <a:prstGeom prst="rect">
            <a:avLst/>
          </a:prstGeom>
        </p:spPr>
      </p:pic>
      <p:pic>
        <p:nvPicPr>
          <p:cNvPr id="5" name="Imagen 4"/>
          <p:cNvPicPr>
            <a:picLocks noChangeAspect="1"/>
          </p:cNvPicPr>
          <p:nvPr/>
        </p:nvPicPr>
        <p:blipFill>
          <a:blip r:embed="rId4"/>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852943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2812577" y="2109787"/>
            <a:ext cx="6568596" cy="3879533"/>
          </a:xfrm>
          <a:prstGeom prst="rect">
            <a:avLst/>
          </a:prstGeom>
        </p:spPr>
      </p:pic>
      <p:pic>
        <p:nvPicPr>
          <p:cNvPr id="5" name="Imagen 4"/>
          <p:cNvPicPr>
            <a:picLocks noChangeAspect="1"/>
          </p:cNvPicPr>
          <p:nvPr/>
        </p:nvPicPr>
        <p:blipFill>
          <a:blip r:embed="rId3"/>
          <a:stretch>
            <a:fillRect/>
          </a:stretch>
        </p:blipFill>
        <p:spPr>
          <a:xfrm>
            <a:off x="10034650" y="6164179"/>
            <a:ext cx="2157350" cy="693821"/>
          </a:xfrm>
          <a:prstGeom prst="rect">
            <a:avLst/>
          </a:prstGeom>
        </p:spPr>
      </p:pic>
    </p:spTree>
    <p:extLst>
      <p:ext uri="{BB962C8B-B14F-4D97-AF65-F5344CB8AC3E}">
        <p14:creationId xmlns:p14="http://schemas.microsoft.com/office/powerpoint/2010/main" val="396352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Codificación de línea </a:t>
            </a:r>
            <a:endParaRPr lang="es-CO" b="1" dirty="0"/>
          </a:p>
        </p:txBody>
      </p:sp>
      <p:sp>
        <p:nvSpPr>
          <p:cNvPr id="3" name="Marcador de contenido 2"/>
          <p:cNvSpPr>
            <a:spLocks noGrp="1"/>
          </p:cNvSpPr>
          <p:nvPr>
            <p:ph idx="1"/>
          </p:nvPr>
        </p:nvSpPr>
        <p:spPr>
          <a:xfrm>
            <a:off x="838200" y="1825624"/>
            <a:ext cx="10515600" cy="4575175"/>
          </a:xfrm>
        </p:spPr>
        <p:txBody>
          <a:bodyPr>
            <a:normAutofit/>
          </a:bodyPr>
          <a:lstStyle/>
          <a:p>
            <a:pPr algn="just"/>
            <a:r>
              <a:rPr lang="es-CO" dirty="0" smtClean="0"/>
              <a:t>Se puede transmitir una señal digital de dos formas: en banda base o en banda ancha (con modulación digital). Transmitir en banda base significa enviar una señal digital sobre un canal sin cambiarla a analógica.</a:t>
            </a:r>
          </a:p>
          <a:p>
            <a:pPr marL="0" indent="0" algn="just">
              <a:buNone/>
            </a:pPr>
            <a:endParaRPr lang="es-CO" dirty="0" smtClean="0"/>
          </a:p>
          <a:p>
            <a:pPr algn="just"/>
            <a:r>
              <a:rPr lang="es-CO" dirty="0" smtClean="0"/>
              <a:t>Los datos, en forma alfanumérica, gráfica, audio o voz, se almacenan en secuencias binarias. Estos datos binarios se convierten a niveles de voltaje o corriente para la transmisión por la línea. Esto se llama codificación de línea.</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3782256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Bits y símbolos </a:t>
            </a:r>
            <a:endParaRPr lang="es-CO" b="1" dirty="0"/>
          </a:p>
        </p:txBody>
      </p:sp>
      <p:sp>
        <p:nvSpPr>
          <p:cNvPr id="3" name="Marcador de contenido 2"/>
          <p:cNvSpPr>
            <a:spLocks noGrp="1"/>
          </p:cNvSpPr>
          <p:nvPr>
            <p:ph idx="1"/>
          </p:nvPr>
        </p:nvSpPr>
        <p:spPr>
          <a:xfrm>
            <a:off x="838200" y="1825624"/>
            <a:ext cx="10515600" cy="4575175"/>
          </a:xfrm>
        </p:spPr>
        <p:txBody>
          <a:bodyPr>
            <a:normAutofit/>
          </a:bodyPr>
          <a:lstStyle/>
          <a:p>
            <a:pPr algn="just"/>
            <a:r>
              <a:rPr lang="es-CO" dirty="0" smtClean="0"/>
              <a:t>Bit: es la entidad más pequeña que puede representar un elemento de información.</a:t>
            </a:r>
          </a:p>
          <a:p>
            <a:pPr algn="just"/>
            <a:r>
              <a:rPr lang="es-CO" dirty="0" smtClean="0"/>
              <a:t>Símbolo: es la unidad más corta (en cuanto a tiempo) de una señal digital.</a:t>
            </a:r>
          </a:p>
          <a:p>
            <a:pPr algn="just"/>
            <a:r>
              <a:rPr lang="es-CO" dirty="0" smtClean="0"/>
              <a:t>Los bits son trasportados, los símbolos son los portadores.</a:t>
            </a:r>
          </a:p>
          <a:p>
            <a:pPr algn="just"/>
            <a:r>
              <a:rPr lang="es-CO" dirty="0" smtClean="0"/>
              <a:t>La tasa de bit es el número de bits enviados en un segundo. Su unidad es el bps.</a:t>
            </a:r>
          </a:p>
          <a:p>
            <a:pPr algn="just"/>
            <a:r>
              <a:rPr lang="es-CO" dirty="0" smtClean="0"/>
              <a:t>La tasa de símbolos es el número de símbolos enviados en un segundo. La unidad es el baudio.</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4095325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Esquemas de codificación de línea </a:t>
            </a:r>
            <a:endParaRPr lang="es-CO" b="1" dirty="0"/>
          </a:p>
        </p:txBody>
      </p:sp>
      <p:sp>
        <p:nvSpPr>
          <p:cNvPr id="3" name="Marcador de contenido 2"/>
          <p:cNvSpPr>
            <a:spLocks noGrp="1"/>
          </p:cNvSpPr>
          <p:nvPr>
            <p:ph idx="1"/>
          </p:nvPr>
        </p:nvSpPr>
        <p:spPr>
          <a:xfrm>
            <a:off x="838200" y="1825624"/>
            <a:ext cx="10515600" cy="868149"/>
          </a:xfrm>
        </p:spPr>
        <p:txBody>
          <a:bodyPr>
            <a:normAutofit/>
          </a:bodyPr>
          <a:lstStyle/>
          <a:p>
            <a:pPr algn="just"/>
            <a:r>
              <a:rPr lang="es-CO" dirty="0" smtClean="0"/>
              <a:t>Se puede dividir en cinco categorías y en cada una de ellas pueden haber varios esquemas.</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grpSp>
        <p:nvGrpSpPr>
          <p:cNvPr id="26" name="Grupo 25"/>
          <p:cNvGrpSpPr/>
          <p:nvPr/>
        </p:nvGrpSpPr>
        <p:grpSpPr>
          <a:xfrm>
            <a:off x="230656" y="3053488"/>
            <a:ext cx="11738918" cy="2963244"/>
            <a:chOff x="354226" y="3028774"/>
            <a:chExt cx="11738918" cy="2963244"/>
          </a:xfrm>
        </p:grpSpPr>
        <p:sp>
          <p:nvSpPr>
            <p:cNvPr id="5" name="CuadroTexto 4"/>
            <p:cNvSpPr txBox="1"/>
            <p:nvPr/>
          </p:nvSpPr>
          <p:spPr>
            <a:xfrm>
              <a:off x="4205417" y="3028774"/>
              <a:ext cx="3336324" cy="523220"/>
            </a:xfrm>
            <a:prstGeom prst="rect">
              <a:avLst/>
            </a:prstGeom>
            <a:solidFill>
              <a:schemeClr val="bg1">
                <a:lumMod val="85000"/>
              </a:schemeClr>
            </a:solidFill>
            <a:ln>
              <a:solidFill>
                <a:schemeClr val="tx1"/>
              </a:solidFill>
            </a:ln>
          </p:spPr>
          <p:txBody>
            <a:bodyPr wrap="square" rtlCol="0">
              <a:spAutoFit/>
            </a:bodyPr>
            <a:lstStyle/>
            <a:p>
              <a:pPr algn="ctr"/>
              <a:r>
                <a:rPr lang="es-CO" sz="2800" dirty="0" smtClean="0"/>
                <a:t>Codificación de línea </a:t>
              </a:r>
              <a:endParaRPr lang="es-CO" sz="2800" dirty="0"/>
            </a:p>
          </p:txBody>
        </p:sp>
        <p:sp>
          <p:nvSpPr>
            <p:cNvPr id="6" name="CuadroTexto 5"/>
            <p:cNvSpPr txBox="1"/>
            <p:nvPr/>
          </p:nvSpPr>
          <p:spPr>
            <a:xfrm>
              <a:off x="4810894" y="4010767"/>
              <a:ext cx="2125362" cy="529238"/>
            </a:xfrm>
            <a:prstGeom prst="rect">
              <a:avLst/>
            </a:prstGeom>
            <a:solidFill>
              <a:schemeClr val="bg1">
                <a:lumMod val="85000"/>
              </a:schemeClr>
            </a:solidFill>
            <a:ln>
              <a:solidFill>
                <a:schemeClr val="tx1"/>
              </a:solidFill>
            </a:ln>
          </p:spPr>
          <p:txBody>
            <a:bodyPr wrap="square" rtlCol="0">
              <a:spAutoFit/>
            </a:bodyPr>
            <a:lstStyle/>
            <a:p>
              <a:pPr algn="ctr"/>
              <a:r>
                <a:rPr lang="es-CO" sz="2800" dirty="0" smtClean="0"/>
                <a:t>Bipolar</a:t>
              </a:r>
              <a:endParaRPr lang="es-CO" sz="2800" dirty="0"/>
            </a:p>
          </p:txBody>
        </p:sp>
        <p:sp>
          <p:nvSpPr>
            <p:cNvPr id="7" name="CuadroTexto 6"/>
            <p:cNvSpPr txBox="1"/>
            <p:nvPr/>
          </p:nvSpPr>
          <p:spPr>
            <a:xfrm>
              <a:off x="2685118" y="4933542"/>
              <a:ext cx="2125362" cy="529238"/>
            </a:xfrm>
            <a:prstGeom prst="rect">
              <a:avLst/>
            </a:prstGeom>
            <a:solidFill>
              <a:schemeClr val="bg1">
                <a:lumMod val="85000"/>
              </a:schemeClr>
            </a:solidFill>
            <a:ln>
              <a:solidFill>
                <a:schemeClr val="tx1"/>
              </a:solidFill>
            </a:ln>
          </p:spPr>
          <p:txBody>
            <a:bodyPr wrap="square" rtlCol="0">
              <a:spAutoFit/>
            </a:bodyPr>
            <a:lstStyle/>
            <a:p>
              <a:pPr algn="ctr"/>
              <a:r>
                <a:rPr lang="es-CO" sz="2800" dirty="0" smtClean="0"/>
                <a:t>Polar</a:t>
              </a:r>
              <a:endParaRPr lang="es-CO" sz="2800" dirty="0"/>
            </a:p>
          </p:txBody>
        </p:sp>
        <p:sp>
          <p:nvSpPr>
            <p:cNvPr id="8" name="CuadroTexto 7"/>
            <p:cNvSpPr txBox="1"/>
            <p:nvPr/>
          </p:nvSpPr>
          <p:spPr>
            <a:xfrm>
              <a:off x="354226" y="5462780"/>
              <a:ext cx="2125362" cy="529238"/>
            </a:xfrm>
            <a:prstGeom prst="rect">
              <a:avLst/>
            </a:prstGeom>
            <a:solidFill>
              <a:schemeClr val="bg1">
                <a:lumMod val="85000"/>
              </a:schemeClr>
            </a:solidFill>
            <a:ln>
              <a:solidFill>
                <a:schemeClr val="tx1"/>
              </a:solidFill>
            </a:ln>
          </p:spPr>
          <p:txBody>
            <a:bodyPr wrap="square" rtlCol="0">
              <a:spAutoFit/>
            </a:bodyPr>
            <a:lstStyle/>
            <a:p>
              <a:pPr algn="ctr"/>
              <a:r>
                <a:rPr lang="es-CO" sz="2800" dirty="0" smtClean="0"/>
                <a:t>Unipolar</a:t>
              </a:r>
              <a:endParaRPr lang="es-CO" sz="2800" dirty="0"/>
            </a:p>
          </p:txBody>
        </p:sp>
        <p:sp>
          <p:nvSpPr>
            <p:cNvPr id="9" name="CuadroTexto 8"/>
            <p:cNvSpPr txBox="1"/>
            <p:nvPr/>
          </p:nvSpPr>
          <p:spPr>
            <a:xfrm>
              <a:off x="6936256" y="4933542"/>
              <a:ext cx="2125362" cy="529238"/>
            </a:xfrm>
            <a:prstGeom prst="rect">
              <a:avLst/>
            </a:prstGeom>
            <a:solidFill>
              <a:schemeClr val="bg1">
                <a:lumMod val="85000"/>
              </a:schemeClr>
            </a:solidFill>
            <a:ln>
              <a:solidFill>
                <a:schemeClr val="tx1"/>
              </a:solidFill>
            </a:ln>
          </p:spPr>
          <p:txBody>
            <a:bodyPr wrap="square" rtlCol="0">
              <a:spAutoFit/>
            </a:bodyPr>
            <a:lstStyle/>
            <a:p>
              <a:pPr algn="ctr"/>
              <a:r>
                <a:rPr lang="es-CO" sz="2800" dirty="0" smtClean="0"/>
                <a:t>Multinivel</a:t>
              </a:r>
              <a:endParaRPr lang="es-CO" sz="2800" dirty="0"/>
            </a:p>
          </p:txBody>
        </p:sp>
        <p:sp>
          <p:nvSpPr>
            <p:cNvPr id="10" name="CuadroTexto 9"/>
            <p:cNvSpPr txBox="1"/>
            <p:nvPr/>
          </p:nvSpPr>
          <p:spPr>
            <a:xfrm>
              <a:off x="9267146" y="5462780"/>
              <a:ext cx="2825998" cy="523220"/>
            </a:xfrm>
            <a:prstGeom prst="rect">
              <a:avLst/>
            </a:prstGeom>
            <a:solidFill>
              <a:schemeClr val="bg1">
                <a:lumMod val="85000"/>
              </a:schemeClr>
            </a:solidFill>
            <a:ln>
              <a:solidFill>
                <a:schemeClr val="tx1"/>
              </a:solidFill>
            </a:ln>
          </p:spPr>
          <p:txBody>
            <a:bodyPr wrap="square" rtlCol="0">
              <a:spAutoFit/>
            </a:bodyPr>
            <a:lstStyle/>
            <a:p>
              <a:pPr algn="ctr"/>
              <a:r>
                <a:rPr lang="es-CO" sz="2800" dirty="0" err="1" smtClean="0"/>
                <a:t>Multitransmisión</a:t>
              </a:r>
              <a:endParaRPr lang="es-CO" sz="2800" dirty="0"/>
            </a:p>
          </p:txBody>
        </p:sp>
        <p:cxnSp>
          <p:nvCxnSpPr>
            <p:cNvPr id="13" name="Conector angular 12"/>
            <p:cNvCxnSpPr/>
            <p:nvPr/>
          </p:nvCxnSpPr>
          <p:spPr>
            <a:xfrm rot="5400000">
              <a:off x="2640422" y="2279051"/>
              <a:ext cx="1910786" cy="4456672"/>
            </a:xfrm>
            <a:prstGeom prst="bentConnector3">
              <a:avLst>
                <a:gd name="adj1" fmla="val 1249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angular 15"/>
            <p:cNvCxnSpPr>
              <a:stCxn id="5" idx="2"/>
              <a:endCxn id="10" idx="0"/>
            </p:cNvCxnSpPr>
            <p:nvPr/>
          </p:nvCxnSpPr>
          <p:spPr>
            <a:xfrm rot="16200000" flipH="1">
              <a:off x="7321469" y="2104104"/>
              <a:ext cx="1910786" cy="4806566"/>
            </a:xfrm>
            <a:prstGeom prst="bentConnector3">
              <a:avLst>
                <a:gd name="adj1" fmla="val 1249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angular 18"/>
            <p:cNvCxnSpPr>
              <a:stCxn id="5" idx="2"/>
              <a:endCxn id="9" idx="0"/>
            </p:cNvCxnSpPr>
            <p:nvPr/>
          </p:nvCxnSpPr>
          <p:spPr>
            <a:xfrm rot="16200000" flipH="1">
              <a:off x="6245484" y="3180089"/>
              <a:ext cx="1381548" cy="2125358"/>
            </a:xfrm>
            <a:prstGeom prst="bentConnector3">
              <a:avLst>
                <a:gd name="adj1" fmla="val 1644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ector angular 21"/>
            <p:cNvCxnSpPr>
              <a:stCxn id="5" idx="2"/>
              <a:endCxn id="7" idx="0"/>
            </p:cNvCxnSpPr>
            <p:nvPr/>
          </p:nvCxnSpPr>
          <p:spPr>
            <a:xfrm rot="5400000">
              <a:off x="4119915" y="3179878"/>
              <a:ext cx="1381548" cy="2125780"/>
            </a:xfrm>
            <a:prstGeom prst="bentConnector3">
              <a:avLst>
                <a:gd name="adj1" fmla="val 1601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ector recto de flecha 24"/>
            <p:cNvCxnSpPr>
              <a:stCxn id="5" idx="2"/>
              <a:endCxn id="6" idx="0"/>
            </p:cNvCxnSpPr>
            <p:nvPr/>
          </p:nvCxnSpPr>
          <p:spPr>
            <a:xfrm flipH="1">
              <a:off x="5873575" y="3551994"/>
              <a:ext cx="4" cy="4587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2451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Unipolar NRZ </a:t>
            </a:r>
            <a:endParaRPr lang="es-CO" b="1" dirty="0"/>
          </a:p>
        </p:txBody>
      </p:sp>
      <p:sp>
        <p:nvSpPr>
          <p:cNvPr id="3" name="Marcador de contenido 2"/>
          <p:cNvSpPr>
            <a:spLocks noGrp="1"/>
          </p:cNvSpPr>
          <p:nvPr>
            <p:ph idx="1"/>
          </p:nvPr>
        </p:nvSpPr>
        <p:spPr>
          <a:xfrm>
            <a:off x="838200" y="1825624"/>
            <a:ext cx="10515600" cy="868149"/>
          </a:xfrm>
        </p:spPr>
        <p:txBody>
          <a:bodyPr>
            <a:normAutofit/>
          </a:bodyPr>
          <a:lstStyle/>
          <a:p>
            <a:pPr algn="just"/>
            <a:r>
              <a:rPr lang="es-CO" dirty="0" smtClean="0"/>
              <a:t>NRZ: No retorno a cero</a:t>
            </a:r>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11" name="Imagen 10"/>
          <p:cNvPicPr>
            <a:picLocks noChangeAspect="1"/>
          </p:cNvPicPr>
          <p:nvPr/>
        </p:nvPicPr>
        <p:blipFill>
          <a:blip r:embed="rId3"/>
          <a:stretch>
            <a:fillRect/>
          </a:stretch>
        </p:blipFill>
        <p:spPr>
          <a:xfrm>
            <a:off x="1704427" y="2962355"/>
            <a:ext cx="8783145" cy="2861265"/>
          </a:xfrm>
          <a:prstGeom prst="rect">
            <a:avLst/>
          </a:prstGeom>
        </p:spPr>
      </p:pic>
    </p:spTree>
    <p:extLst>
      <p:ext uri="{BB962C8B-B14F-4D97-AF65-F5344CB8AC3E}">
        <p14:creationId xmlns:p14="http://schemas.microsoft.com/office/powerpoint/2010/main" val="254588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Polar NRZ</a:t>
            </a:r>
            <a:endParaRPr lang="es-CO" b="1" dirty="0"/>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5" name="Imagen 4"/>
          <p:cNvPicPr>
            <a:picLocks noChangeAspect="1"/>
          </p:cNvPicPr>
          <p:nvPr/>
        </p:nvPicPr>
        <p:blipFill>
          <a:blip r:embed="rId3"/>
          <a:stretch>
            <a:fillRect/>
          </a:stretch>
        </p:blipFill>
        <p:spPr>
          <a:xfrm>
            <a:off x="3633787" y="1690688"/>
            <a:ext cx="5053794" cy="1827968"/>
          </a:xfrm>
          <a:prstGeom prst="rect">
            <a:avLst/>
          </a:prstGeom>
        </p:spPr>
      </p:pic>
      <p:sp>
        <p:nvSpPr>
          <p:cNvPr id="7" name="Título 1"/>
          <p:cNvSpPr txBox="1">
            <a:spLocks/>
          </p:cNvSpPr>
          <p:nvPr/>
        </p:nvSpPr>
        <p:spPr>
          <a:xfrm>
            <a:off x="838200" y="351865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b="1" dirty="0" smtClean="0"/>
              <a:t>Polar RZ</a:t>
            </a:r>
            <a:endParaRPr lang="es-CO" b="1" dirty="0"/>
          </a:p>
        </p:txBody>
      </p:sp>
      <p:pic>
        <p:nvPicPr>
          <p:cNvPr id="6" name="Imagen 5"/>
          <p:cNvPicPr>
            <a:picLocks noChangeAspect="1"/>
          </p:cNvPicPr>
          <p:nvPr/>
        </p:nvPicPr>
        <p:blipFill>
          <a:blip r:embed="rId4"/>
          <a:stretch>
            <a:fillRect/>
          </a:stretch>
        </p:blipFill>
        <p:spPr>
          <a:xfrm>
            <a:off x="3633787" y="4286250"/>
            <a:ext cx="4924425" cy="2571750"/>
          </a:xfrm>
          <a:prstGeom prst="rect">
            <a:avLst/>
          </a:prstGeom>
        </p:spPr>
      </p:pic>
    </p:spTree>
    <p:extLst>
      <p:ext uri="{BB962C8B-B14F-4D97-AF65-F5344CB8AC3E}">
        <p14:creationId xmlns:p14="http://schemas.microsoft.com/office/powerpoint/2010/main" val="1674433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Polar bifásica Manchester</a:t>
            </a:r>
            <a:endParaRPr lang="es-CO" b="1" dirty="0"/>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3" name="Imagen 2"/>
          <p:cNvPicPr>
            <a:picLocks noChangeAspect="1"/>
          </p:cNvPicPr>
          <p:nvPr/>
        </p:nvPicPr>
        <p:blipFill>
          <a:blip r:embed="rId3"/>
          <a:stretch>
            <a:fillRect/>
          </a:stretch>
        </p:blipFill>
        <p:spPr>
          <a:xfrm>
            <a:off x="1591879" y="1690688"/>
            <a:ext cx="8218971" cy="4273865"/>
          </a:xfrm>
          <a:prstGeom prst="rect">
            <a:avLst/>
          </a:prstGeom>
        </p:spPr>
      </p:pic>
    </p:spTree>
    <p:extLst>
      <p:ext uri="{BB962C8B-B14F-4D97-AF65-F5344CB8AC3E}">
        <p14:creationId xmlns:p14="http://schemas.microsoft.com/office/powerpoint/2010/main" val="2986054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Bipolar AMI</a:t>
            </a:r>
            <a:endParaRPr lang="es-CO" b="1" dirty="0"/>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5" name="Imagen 4"/>
          <p:cNvPicPr>
            <a:picLocks noChangeAspect="1"/>
          </p:cNvPicPr>
          <p:nvPr/>
        </p:nvPicPr>
        <p:blipFill>
          <a:blip r:embed="rId3"/>
          <a:stretch>
            <a:fillRect/>
          </a:stretch>
        </p:blipFill>
        <p:spPr>
          <a:xfrm>
            <a:off x="1626599" y="1828800"/>
            <a:ext cx="7866994" cy="4263403"/>
          </a:xfrm>
          <a:prstGeom prst="rect">
            <a:avLst/>
          </a:prstGeom>
        </p:spPr>
      </p:pic>
    </p:spTree>
    <p:extLst>
      <p:ext uri="{BB962C8B-B14F-4D97-AF65-F5344CB8AC3E}">
        <p14:creationId xmlns:p14="http://schemas.microsoft.com/office/powerpoint/2010/main" val="3292893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4077</TotalTime>
  <Words>896</Words>
  <Application>Microsoft Office PowerPoint</Application>
  <PresentationFormat>Panorámica</PresentationFormat>
  <Paragraphs>90</Paragraphs>
  <Slides>24</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24</vt:i4>
      </vt:variant>
    </vt:vector>
  </HeadingPairs>
  <TitlesOfParts>
    <vt:vector size="31" baseType="lpstr">
      <vt:lpstr>Arial</vt:lpstr>
      <vt:lpstr>Calibri</vt:lpstr>
      <vt:lpstr>Calibri Light</vt:lpstr>
      <vt:lpstr>Cambria Math</vt:lpstr>
      <vt:lpstr>Lucida Sans</vt:lpstr>
      <vt:lpstr>Symbol</vt:lpstr>
      <vt:lpstr>Tema de Office</vt:lpstr>
      <vt:lpstr>Códigos de línea y Multiplexación</vt:lpstr>
      <vt:lpstr>Temas:</vt:lpstr>
      <vt:lpstr>Codificación de línea </vt:lpstr>
      <vt:lpstr>Bits y símbolos </vt:lpstr>
      <vt:lpstr>Esquemas de codificación de línea </vt:lpstr>
      <vt:lpstr>Unipolar NRZ </vt:lpstr>
      <vt:lpstr>Polar NRZ</vt:lpstr>
      <vt:lpstr>Polar bifásica Manchester</vt:lpstr>
      <vt:lpstr>Bipolar AMI</vt:lpstr>
      <vt:lpstr>Multinivel 2B1Q</vt:lpstr>
      <vt:lpstr>Capacidad de información</vt:lpstr>
      <vt:lpstr>Multiplexación</vt:lpstr>
      <vt:lpstr>Multiplexación por división de frecuencia</vt:lpstr>
      <vt:lpstr>Multiplexación por división de frecuencia</vt:lpstr>
      <vt:lpstr>Multiplexación por división de frecuencia</vt:lpstr>
      <vt:lpstr>Multiplexación por división de frecuencia</vt:lpstr>
      <vt:lpstr>Multiplexación por división de frecuencia</vt:lpstr>
      <vt:lpstr>Multiplexación por división de tiempo</vt:lpstr>
      <vt:lpstr>Multiplexación por división de tiempo</vt:lpstr>
      <vt:lpstr>Multiplexación por división de tiempo</vt:lpstr>
      <vt:lpstr>Multiplexación por división de tiempo</vt:lpstr>
      <vt:lpstr>Multiplexación por división de tiempo</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Comunicaciones Digitales</dc:title>
  <dc:creator>Daniel V</dc:creator>
  <cp:lastModifiedBy>Daniel V</cp:lastModifiedBy>
  <cp:revision>109</cp:revision>
  <dcterms:created xsi:type="dcterms:W3CDTF">2013-06-25T02:16:44Z</dcterms:created>
  <dcterms:modified xsi:type="dcterms:W3CDTF">2014-08-25T20:10:37Z</dcterms:modified>
</cp:coreProperties>
</file>