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 id="2147483919" r:id="rId2"/>
  </p:sldMasterIdLst>
  <p:sldIdLst>
    <p:sldId id="280" r:id="rId3"/>
    <p:sldId id="259" r:id="rId4"/>
    <p:sldId id="257" r:id="rId5"/>
    <p:sldId id="258" r:id="rId6"/>
    <p:sldId id="260" r:id="rId7"/>
    <p:sldId id="262" r:id="rId8"/>
    <p:sldId id="261" r:id="rId9"/>
    <p:sldId id="263" r:id="rId10"/>
    <p:sldId id="264" r:id="rId11"/>
    <p:sldId id="265" r:id="rId12"/>
    <p:sldId id="269" r:id="rId13"/>
    <p:sldId id="268" r:id="rId14"/>
    <p:sldId id="266" r:id="rId15"/>
    <p:sldId id="270" r:id="rId16"/>
    <p:sldId id="267" r:id="rId17"/>
    <p:sldId id="271" r:id="rId18"/>
    <p:sldId id="272" r:id="rId19"/>
    <p:sldId id="273" r:id="rId20"/>
    <p:sldId id="274" r:id="rId21"/>
    <p:sldId id="275" r:id="rId22"/>
    <p:sldId id="276" r:id="rId23"/>
    <p:sldId id="279" r:id="rId24"/>
    <p:sldId id="278" r:id="rId25"/>
    <p:sldId id="277" r:id="rId26"/>
    <p:sldId id="281" r:id="rId27"/>
    <p:sldId id="284" r:id="rId28"/>
    <p:sldId id="282" r:id="rId29"/>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15" userDrawn="1">
          <p15:clr>
            <a:srgbClr val="A4A3A4"/>
          </p15:clr>
        </p15:guide>
        <p15:guide id="3" orient="horz"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3" d="100"/>
          <a:sy n="73" d="100"/>
        </p:scale>
        <p:origin x="498" y="78"/>
      </p:cViewPr>
      <p:guideLst>
        <p:guide pos="3840"/>
        <p:guide orient="horz" pos="2115"/>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19E51E0E-62BB-4CE2-AE01-0396777A7303}" type="datetimeFigureOut">
              <a:rPr lang="es-CO" smtClean="0"/>
              <a:t>29/11/2015</a:t>
            </a:fld>
            <a:endParaRPr lang="es-CO"/>
          </a:p>
        </p:txBody>
      </p:sp>
      <p:sp>
        <p:nvSpPr>
          <p:cNvPr id="5" name="Footer Placeholder 4"/>
          <p:cNvSpPr>
            <a:spLocks noGrp="1"/>
          </p:cNvSpPr>
          <p:nvPr>
            <p:ph type="ftr" sz="quarter" idx="11"/>
          </p:nvPr>
        </p:nvSpPr>
        <p:spPr>
          <a:xfrm>
            <a:off x="1371600" y="4323845"/>
            <a:ext cx="6400800" cy="365125"/>
          </a:xfrm>
        </p:spPr>
        <p:txBody>
          <a:bodyPr/>
          <a:lstStyle/>
          <a:p>
            <a:endParaRPr lang="es-CO"/>
          </a:p>
        </p:txBody>
      </p:sp>
      <p:sp>
        <p:nvSpPr>
          <p:cNvPr id="6" name="Slide Number Placeholder 5"/>
          <p:cNvSpPr>
            <a:spLocks noGrp="1"/>
          </p:cNvSpPr>
          <p:nvPr>
            <p:ph type="sldNum" sz="quarter" idx="12"/>
          </p:nvPr>
        </p:nvSpPr>
        <p:spPr>
          <a:xfrm>
            <a:off x="8077200" y="1430866"/>
            <a:ext cx="2743200" cy="365125"/>
          </a:xfrm>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248608476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9E51E0E-62BB-4CE2-AE01-0396777A7303}" type="datetimeFigureOut">
              <a:rPr lang="es-CO" smtClean="0"/>
              <a:t>29/11/2015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40950269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19E51E0E-62BB-4CE2-AE01-0396777A7303}" type="datetimeFigureOut">
              <a:rPr lang="es-CO" smtClean="0"/>
              <a:t>29/11/2015</a:t>
            </a:fld>
            <a:endParaRPr lang="es-CO"/>
          </a:p>
        </p:txBody>
      </p:sp>
      <p:sp>
        <p:nvSpPr>
          <p:cNvPr id="6" name="Footer Placeholder 5"/>
          <p:cNvSpPr>
            <a:spLocks noGrp="1"/>
          </p:cNvSpPr>
          <p:nvPr>
            <p:ph type="ftr" sz="quarter" idx="11"/>
          </p:nvPr>
        </p:nvSpPr>
        <p:spPr>
          <a:xfrm>
            <a:off x="685800" y="379941"/>
            <a:ext cx="6991492" cy="365125"/>
          </a:xfrm>
        </p:spPr>
        <p:txBody>
          <a:bodyPr/>
          <a:lstStyle/>
          <a:p>
            <a:endParaRPr lang="es-CO"/>
          </a:p>
        </p:txBody>
      </p:sp>
      <p:sp>
        <p:nvSpPr>
          <p:cNvPr id="7" name="Slide Number Placeholder 6"/>
          <p:cNvSpPr>
            <a:spLocks noGrp="1"/>
          </p:cNvSpPr>
          <p:nvPr>
            <p:ph type="sldNum" sz="quarter" idx="12"/>
          </p:nvPr>
        </p:nvSpPr>
        <p:spPr>
          <a:xfrm>
            <a:off x="10862452" y="381000"/>
            <a:ext cx="643748" cy="365125"/>
          </a:xfrm>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24487725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pic>
        <p:nvPicPr>
          <p:cNvPr id="11" name="Picture 10"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19E51E0E-62BB-4CE2-AE01-0396777A7303}" type="datetimeFigureOut">
              <a:rPr lang="es-CO" smtClean="0"/>
              <a:t>29/11/2015</a:t>
            </a:fld>
            <a:endParaRPr lang="es-CO"/>
          </a:p>
        </p:txBody>
      </p:sp>
      <p:sp>
        <p:nvSpPr>
          <p:cNvPr id="6" name="Footer Placeholder 5"/>
          <p:cNvSpPr>
            <a:spLocks noGrp="1"/>
          </p:cNvSpPr>
          <p:nvPr>
            <p:ph type="ftr" sz="quarter" idx="11"/>
          </p:nvPr>
        </p:nvSpPr>
        <p:spPr>
          <a:xfrm>
            <a:off x="685800" y="379941"/>
            <a:ext cx="6991492" cy="365125"/>
          </a:xfrm>
        </p:spPr>
        <p:txBody>
          <a:bodyPr/>
          <a:lstStyle/>
          <a:p>
            <a:endParaRPr lang="es-CO"/>
          </a:p>
        </p:txBody>
      </p:sp>
      <p:sp>
        <p:nvSpPr>
          <p:cNvPr id="7" name="Slide Number Placeholder 6"/>
          <p:cNvSpPr>
            <a:spLocks noGrp="1"/>
          </p:cNvSpPr>
          <p:nvPr>
            <p:ph type="sldNum" sz="quarter" idx="12"/>
          </p:nvPr>
        </p:nvSpPr>
        <p:spPr>
          <a:xfrm>
            <a:off x="10862452" y="381000"/>
            <a:ext cx="643748" cy="365125"/>
          </a:xfrm>
        </p:spPr>
        <p:txBody>
          <a:bodyPr/>
          <a:lstStyle/>
          <a:p>
            <a:fld id="{387A11ED-FC1C-40D7-84B2-50E64C21DD6D}" type="slidenum">
              <a:rPr lang="es-CO" smtClean="0"/>
              <a:t>‹Nº›</a:t>
            </a:fld>
            <a:endParaRPr lang="es-CO"/>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055452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19E51E0E-62BB-4CE2-AE01-0396777A7303}" type="datetimeFigureOut">
              <a:rPr lang="es-CO" smtClean="0"/>
              <a:t>29/11/2015</a:t>
            </a:fld>
            <a:endParaRPr lang="es-CO"/>
          </a:p>
        </p:txBody>
      </p:sp>
      <p:sp>
        <p:nvSpPr>
          <p:cNvPr id="6" name="Footer Placeholder 5"/>
          <p:cNvSpPr>
            <a:spLocks noGrp="1"/>
          </p:cNvSpPr>
          <p:nvPr>
            <p:ph type="ftr" sz="quarter" idx="11"/>
          </p:nvPr>
        </p:nvSpPr>
        <p:spPr>
          <a:xfrm>
            <a:off x="685800" y="378883"/>
            <a:ext cx="6991492" cy="365125"/>
          </a:xfrm>
        </p:spPr>
        <p:txBody>
          <a:bodyPr/>
          <a:lstStyle/>
          <a:p>
            <a:endParaRPr lang="es-CO"/>
          </a:p>
        </p:txBody>
      </p:sp>
      <p:sp>
        <p:nvSpPr>
          <p:cNvPr id="7" name="Slide Number Placeholder 6"/>
          <p:cNvSpPr>
            <a:spLocks noGrp="1"/>
          </p:cNvSpPr>
          <p:nvPr>
            <p:ph type="sldNum" sz="quarter" idx="12"/>
          </p:nvPr>
        </p:nvSpPr>
        <p:spPr>
          <a:xfrm>
            <a:off x="10862452" y="381000"/>
            <a:ext cx="643748" cy="365125"/>
          </a:xfrm>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38494828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19E51E0E-62BB-4CE2-AE01-0396777A7303}" type="datetimeFigureOut">
              <a:rPr lang="es-CO" smtClean="0"/>
              <a:t>29/11/2015</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2636701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19E51E0E-62BB-4CE2-AE01-0396777A7303}" type="datetimeFigureOut">
              <a:rPr lang="es-CO" smtClean="0"/>
              <a:t>29/11/2015</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17972388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9E51E0E-62BB-4CE2-AE01-0396777A7303}" type="datetimeFigureOut">
              <a:rPr lang="es-CO" smtClean="0"/>
              <a:t>29/11/2015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355546319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19E51E0E-62BB-4CE2-AE01-0396777A7303}" type="datetimeFigureOut">
              <a:rPr lang="es-CO" smtClean="0"/>
              <a:t>29/11/2015</a:t>
            </a:fld>
            <a:endParaRPr lang="es-CO"/>
          </a:p>
        </p:txBody>
      </p:sp>
      <p:sp>
        <p:nvSpPr>
          <p:cNvPr id="5" name="Footer Placeholder 4"/>
          <p:cNvSpPr>
            <a:spLocks noGrp="1"/>
          </p:cNvSpPr>
          <p:nvPr>
            <p:ph type="ftr" sz="quarter" idx="11"/>
          </p:nvPr>
        </p:nvSpPr>
        <p:spPr>
          <a:xfrm>
            <a:off x="685800" y="381000"/>
            <a:ext cx="6991492" cy="365125"/>
          </a:xfrm>
        </p:spPr>
        <p:txBody>
          <a:bodyPr/>
          <a:lstStyle/>
          <a:p>
            <a:endParaRPr lang="es-CO"/>
          </a:p>
        </p:txBody>
      </p:sp>
      <p:sp>
        <p:nvSpPr>
          <p:cNvPr id="6" name="Slide Number Placeholder 5"/>
          <p:cNvSpPr>
            <a:spLocks noGrp="1"/>
          </p:cNvSpPr>
          <p:nvPr>
            <p:ph type="sldNum" sz="quarter" idx="12"/>
          </p:nvPr>
        </p:nvSpPr>
        <p:spPr>
          <a:xfrm>
            <a:off x="10862452" y="381000"/>
            <a:ext cx="643748" cy="365125"/>
          </a:xfrm>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8305518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20D01C1-04BE-4996-AB3B-C87F51C2A1D7}" type="datetimeFigureOut">
              <a:rPr lang="en-US" smtClean="0"/>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90F8C-3D0D-4DB1-B2BD-1525EA5CE111}" type="slidenum">
              <a:rPr lang="en-US" smtClean="0"/>
              <a:t>‹Nº›</a:t>
            </a:fld>
            <a:endParaRPr lang="en-US"/>
          </a:p>
        </p:txBody>
      </p:sp>
      <p:sp>
        <p:nvSpPr>
          <p:cNvPr id="2" name="Title 1"/>
          <p:cNvSpPr>
            <a:spLocks noGrp="1"/>
          </p:cNvSpPr>
          <p:nvPr>
            <p:ph type="ctrTitle"/>
          </p:nvPr>
        </p:nvSpPr>
        <p:spPr>
          <a:xfrm>
            <a:off x="203200" y="5083074"/>
            <a:ext cx="7213600" cy="604630"/>
          </a:xfrm>
        </p:spPr>
        <p:txBody>
          <a:bodyPr>
            <a:normAutofit/>
          </a:bodyPr>
          <a:lstStyle>
            <a:lvl1pPr algn="l">
              <a:defRPr sz="3200">
                <a:solidFill>
                  <a:schemeClr val="bg1"/>
                </a:solidFill>
                <a:effectLst>
                  <a:outerShdw blurRad="50800" dist="38100" dir="5400000" algn="t" rotWithShape="0">
                    <a:prstClr val="black"/>
                  </a:outerShdw>
                </a:effectLst>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03200" y="5715000"/>
            <a:ext cx="4775200" cy="381000"/>
          </a:xfrm>
        </p:spPr>
        <p:txBody>
          <a:bodyPr>
            <a:normAutofit/>
          </a:bodyPr>
          <a:lstStyle>
            <a:lvl1pPr marL="0" indent="0" algn="l">
              <a:buNone/>
              <a:defRPr sz="1800" b="0">
                <a:solidFill>
                  <a:srgbClr val="00B0F0"/>
                </a:solidFill>
                <a:effectLst>
                  <a:outerShdw blurRad="50800" dist="38100" dir="5400000" algn="t" rotWithShape="0">
                    <a:prstClr val="black"/>
                  </a:outerShdw>
                </a:effectLst>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16104398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19E51E0E-62BB-4CE2-AE01-0396777A7303}" type="datetimeFigureOut">
              <a:rPr lang="es-CO" smtClean="0"/>
              <a:t>29/11/2015</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23960338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9E51E0E-62BB-4CE2-AE01-0396777A7303}" type="datetimeFigureOut">
              <a:rPr lang="es-CO" smtClean="0"/>
              <a:t>29/11/2015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27875948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19E51E0E-62BB-4CE2-AE01-0396777A7303}" type="datetimeFigureOut">
              <a:rPr lang="es-CO" smtClean="0"/>
              <a:t>29/11/2015</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306355059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19E51E0E-62BB-4CE2-AE01-0396777A7303}" type="datetimeFigureOut">
              <a:rPr lang="es-CO" smtClean="0"/>
              <a:t>29/11/2015</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378937427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19E51E0E-62BB-4CE2-AE01-0396777A7303}" type="datetimeFigureOut">
              <a:rPr lang="es-CO" smtClean="0"/>
              <a:t>29/11/2015</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5054282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19E51E0E-62BB-4CE2-AE01-0396777A7303}" type="datetimeFigureOut">
              <a:rPr lang="es-CO" smtClean="0"/>
              <a:t>29/11/2015</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122341055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19E51E0E-62BB-4CE2-AE01-0396777A7303}" type="datetimeFigureOut">
              <a:rPr lang="es-CO" smtClean="0"/>
              <a:t>29/11/2015</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23963155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9E51E0E-62BB-4CE2-AE01-0396777A7303}" type="datetimeFigureOut">
              <a:rPr lang="es-CO" smtClean="0"/>
              <a:t>29/11/2015</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117488077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19E51E0E-62BB-4CE2-AE01-0396777A7303}" type="datetimeFigureOut">
              <a:rPr lang="es-CO" smtClean="0"/>
              <a:t>29/11/2015</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233113098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19E51E0E-62BB-4CE2-AE01-0396777A7303}" type="datetimeFigureOut">
              <a:rPr lang="es-CO" smtClean="0"/>
              <a:t>29/11/2015</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16915014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19E51E0E-62BB-4CE2-AE01-0396777A7303}" type="datetimeFigureOut">
              <a:rPr lang="es-CO" smtClean="0"/>
              <a:t>29/11/2015</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277298703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19E51E0E-62BB-4CE2-AE01-0396777A7303}" type="datetimeFigureOut">
              <a:rPr lang="es-CO" smtClean="0"/>
              <a:t>29/11/2015</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84239156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19E51E0E-62BB-4CE2-AE01-0396777A7303}" type="datetimeFigureOut">
              <a:rPr lang="es-CO" smtClean="0"/>
              <a:t>29/11/2015</a:t>
            </a:fld>
            <a:endParaRPr lang="es-CO"/>
          </a:p>
        </p:txBody>
      </p:sp>
      <p:sp>
        <p:nvSpPr>
          <p:cNvPr id="5" name="Footer Placeholder 4"/>
          <p:cNvSpPr>
            <a:spLocks noGrp="1"/>
          </p:cNvSpPr>
          <p:nvPr>
            <p:ph type="ftr" sz="quarter" idx="11"/>
          </p:nvPr>
        </p:nvSpPr>
        <p:spPr>
          <a:xfrm>
            <a:off x="685800" y="381001"/>
            <a:ext cx="6991492" cy="364065"/>
          </a:xfrm>
        </p:spPr>
        <p:txBody>
          <a:bodyPr/>
          <a:lstStyle/>
          <a:p>
            <a:endParaRPr lang="es-CO"/>
          </a:p>
        </p:txBody>
      </p:sp>
      <p:sp>
        <p:nvSpPr>
          <p:cNvPr id="6" name="Slide Number Placeholder 5"/>
          <p:cNvSpPr>
            <a:spLocks noGrp="1"/>
          </p:cNvSpPr>
          <p:nvPr>
            <p:ph type="sldNum" sz="quarter" idx="12"/>
          </p:nvPr>
        </p:nvSpPr>
        <p:spPr>
          <a:xfrm>
            <a:off x="10862452" y="381000"/>
            <a:ext cx="643748" cy="365125"/>
          </a:xfrm>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328745329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20D01C1-04BE-4996-AB3B-C87F51C2A1D7}" type="datetimeFigureOut">
              <a:rPr lang="en-US" smtClean="0"/>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90F8C-3D0D-4DB1-B2BD-1525EA5CE111}" type="slidenum">
              <a:rPr lang="en-US" smtClean="0"/>
              <a:t>‹Nº›</a:t>
            </a:fld>
            <a:endParaRPr lang="en-US"/>
          </a:p>
        </p:txBody>
      </p:sp>
      <p:sp>
        <p:nvSpPr>
          <p:cNvPr id="2" name="Title 1"/>
          <p:cNvSpPr>
            <a:spLocks noGrp="1"/>
          </p:cNvSpPr>
          <p:nvPr>
            <p:ph type="ctrTitle"/>
          </p:nvPr>
        </p:nvSpPr>
        <p:spPr>
          <a:xfrm>
            <a:off x="203200" y="5083074"/>
            <a:ext cx="7213600" cy="604630"/>
          </a:xfrm>
        </p:spPr>
        <p:txBody>
          <a:bodyPr>
            <a:normAutofit/>
          </a:bodyPr>
          <a:lstStyle>
            <a:lvl1pPr algn="l">
              <a:defRPr sz="3200">
                <a:solidFill>
                  <a:schemeClr val="bg1"/>
                </a:solidFill>
                <a:effectLst>
                  <a:outerShdw blurRad="50800" dist="38100" dir="5400000" algn="t" rotWithShape="0">
                    <a:prstClr val="black"/>
                  </a:outerShdw>
                </a:effectLst>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03200" y="5715000"/>
            <a:ext cx="4775200" cy="381000"/>
          </a:xfrm>
        </p:spPr>
        <p:txBody>
          <a:bodyPr>
            <a:normAutofit/>
          </a:bodyPr>
          <a:lstStyle>
            <a:lvl1pPr marL="0" indent="0" algn="l">
              <a:buNone/>
              <a:defRPr sz="1800" b="0">
                <a:solidFill>
                  <a:srgbClr val="00B0F0"/>
                </a:solidFill>
                <a:effectLst>
                  <a:outerShdw blurRad="50800" dist="38100" dir="5400000" algn="t" rotWithShape="0">
                    <a:prstClr val="black"/>
                  </a:outerShdw>
                </a:effectLst>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68601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9E51E0E-62BB-4CE2-AE01-0396777A7303}" type="datetimeFigureOut">
              <a:rPr lang="es-CO" smtClean="0"/>
              <a:t>29/11/2015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298212580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5800" y="3132666"/>
            <a:ext cx="5311775" cy="308601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3132666"/>
            <a:ext cx="5334000" cy="308601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9E51E0E-62BB-4CE2-AE01-0396777A7303}" type="datetimeFigureOut">
              <a:rPr lang="es-CO" smtClean="0"/>
              <a:t>29/11/2015</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315381090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9E51E0E-62BB-4CE2-AE01-0396777A7303}" type="datetimeFigureOut">
              <a:rPr lang="es-CO" smtClean="0"/>
              <a:t>29/11/2015</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16724658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E51E0E-62BB-4CE2-AE01-0396777A7303}" type="datetimeFigureOut">
              <a:rPr lang="es-CO" smtClean="0"/>
              <a:t>29/11/2015</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36479687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9E51E0E-62BB-4CE2-AE01-0396777A7303}" type="datetimeFigureOut">
              <a:rPr lang="es-CO" smtClean="0"/>
              <a:t>29/11/2015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38364972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9E51E0E-62BB-4CE2-AE01-0396777A7303}" type="datetimeFigureOut">
              <a:rPr lang="es-CO" smtClean="0"/>
              <a:t>29/11/2015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387A11ED-FC1C-40D7-84B2-50E64C21DD6D}" type="slidenum">
              <a:rPr lang="es-CO" smtClean="0"/>
              <a:t>‹Nº›</a:t>
            </a:fld>
            <a:endParaRPr lang="es-CO"/>
          </a:p>
        </p:txBody>
      </p:sp>
    </p:spTree>
    <p:extLst>
      <p:ext uri="{BB962C8B-B14F-4D97-AF65-F5344CB8AC3E}">
        <p14:creationId xmlns:p14="http://schemas.microsoft.com/office/powerpoint/2010/main" val="33663730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2.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19E51E0E-62BB-4CE2-AE01-0396777A7303}" type="datetimeFigureOut">
              <a:rPr lang="es-CO" smtClean="0"/>
              <a:t>29/11/2015</a:t>
            </a:fld>
            <a:endParaRPr lang="es-CO"/>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87A11ED-FC1C-40D7-84B2-50E64C21DD6D}" type="slidenum">
              <a:rPr lang="es-CO" smtClean="0"/>
              <a:t>‹Nº›</a:t>
            </a:fld>
            <a:endParaRPr lang="es-CO"/>
          </a:p>
        </p:txBody>
      </p:sp>
    </p:spTree>
    <p:extLst>
      <p:ext uri="{BB962C8B-B14F-4D97-AF65-F5344CB8AC3E}">
        <p14:creationId xmlns:p14="http://schemas.microsoft.com/office/powerpoint/2010/main" val="946517033"/>
      </p:ext>
    </p:extLst>
  </p:cSld>
  <p:clrMap bg1="dk1" tx1="lt1" bg2="dk2"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 id="2147483913" r:id="rId13"/>
    <p:sldLayoutId id="2147483914" r:id="rId14"/>
    <p:sldLayoutId id="2147483915" r:id="rId15"/>
    <p:sldLayoutId id="2147483916" r:id="rId16"/>
    <p:sldLayoutId id="2147483917" r:id="rId17"/>
    <p:sldLayoutId id="2147483918" r:id="rId18"/>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E51E0E-62BB-4CE2-AE01-0396777A7303}" type="datetimeFigureOut">
              <a:rPr lang="es-CO" smtClean="0"/>
              <a:t>29/11/2015</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7A11ED-FC1C-40D7-84B2-50E64C21DD6D}" type="slidenum">
              <a:rPr lang="es-CO" smtClean="0"/>
              <a:t>‹Nº›</a:t>
            </a:fld>
            <a:endParaRPr lang="es-CO"/>
          </a:p>
        </p:txBody>
      </p:sp>
    </p:spTree>
    <p:extLst>
      <p:ext uri="{BB962C8B-B14F-4D97-AF65-F5344CB8AC3E}">
        <p14:creationId xmlns:p14="http://schemas.microsoft.com/office/powerpoint/2010/main" val="533339704"/>
      </p:ext>
    </p:extLst>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 id="2147483931" r:id="rId12"/>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553989" y="401180"/>
            <a:ext cx="8610178" cy="923330"/>
          </a:xfrm>
          <a:prstGeom prst="rect">
            <a:avLst/>
          </a:prstGeom>
          <a:noFill/>
        </p:spPr>
        <p:txBody>
          <a:bodyPr wrap="none" lIns="91440" tIns="45720" rIns="91440" bIns="45720">
            <a:spAutoFit/>
          </a:bodyPr>
          <a:lstStyle/>
          <a:p>
            <a:pPr algn="ctr"/>
            <a:r>
              <a:rPr lang="es-E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	</a:t>
            </a:r>
            <a:r>
              <a:rPr lang="es-ES" sz="5400" b="1" dirty="0" smtClean="0">
                <a:ln w="13462">
                  <a:solidFill>
                    <a:schemeClr val="bg1"/>
                  </a:solidFill>
                  <a:prstDash val="solid"/>
                </a:ln>
                <a:solidFill>
                  <a:srgbClr val="002060"/>
                </a:solidFill>
                <a:effectLst>
                  <a:outerShdw dist="38100" dir="2700000" algn="bl" rotWithShape="0">
                    <a:schemeClr val="accent5"/>
                  </a:outerShdw>
                </a:effectLst>
              </a:rPr>
              <a:t>MECÁNICA DE VEHÍCULOS</a:t>
            </a:r>
            <a:endParaRPr lang="es-ES" sz="5400" b="1" cap="none" spc="0" dirty="0">
              <a:ln w="13462">
                <a:solidFill>
                  <a:schemeClr val="bg1"/>
                </a:solidFill>
                <a:prstDash val="solid"/>
              </a:ln>
              <a:solidFill>
                <a:srgbClr val="002060"/>
              </a:solidFill>
              <a:effectLst>
                <a:outerShdw dist="38100" dir="2700000" algn="bl" rotWithShape="0">
                  <a:schemeClr val="accent5"/>
                </a:outerShdw>
              </a:effectLst>
            </a:endParaRPr>
          </a:p>
        </p:txBody>
      </p:sp>
      <p:sp>
        <p:nvSpPr>
          <p:cNvPr id="4" name="Rectángulo 3"/>
          <p:cNvSpPr/>
          <p:nvPr/>
        </p:nvSpPr>
        <p:spPr>
          <a:xfrm>
            <a:off x="329612" y="4969231"/>
            <a:ext cx="6096000" cy="1200329"/>
          </a:xfrm>
          <a:prstGeom prst="rect">
            <a:avLst/>
          </a:prstGeom>
        </p:spPr>
        <p:txBody>
          <a:bodyPr>
            <a:spAutoFit/>
          </a:bodyPr>
          <a:lstStyle/>
          <a:p>
            <a:pPr marL="571500" indent="-571500">
              <a:buFont typeface="Wingdings" panose="05000000000000000000" pitchFamily="2" charset="2"/>
              <a:buChar char="Ø"/>
            </a:pPr>
            <a:r>
              <a:rPr lang="es-CO" sz="3600" b="1" dirty="0">
                <a:solidFill>
                  <a:schemeClr val="accent1">
                    <a:lumMod val="20000"/>
                    <a:lumOff val="80000"/>
                  </a:schemeClr>
                </a:solidFill>
              </a:rPr>
              <a:t>DANILO RAMIREZ GOMEZ</a:t>
            </a:r>
          </a:p>
          <a:p>
            <a:pPr marL="571500" indent="-571500">
              <a:buFont typeface="Wingdings" panose="05000000000000000000" pitchFamily="2" charset="2"/>
              <a:buChar char="Ø"/>
            </a:pPr>
            <a:r>
              <a:rPr lang="es-CO" sz="3600" b="1" dirty="0">
                <a:solidFill>
                  <a:schemeClr val="accent1">
                    <a:lumMod val="20000"/>
                    <a:lumOff val="80000"/>
                  </a:schemeClr>
                </a:solidFill>
              </a:rPr>
              <a:t>JORGE YAIR MORENO CELIS</a:t>
            </a:r>
          </a:p>
        </p:txBody>
      </p:sp>
    </p:spTree>
    <p:extLst>
      <p:ext uri="{BB962C8B-B14F-4D97-AF65-F5344CB8AC3E}">
        <p14:creationId xmlns:p14="http://schemas.microsoft.com/office/powerpoint/2010/main" val="29618046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68288" y="1246037"/>
            <a:ext cx="5943600" cy="769441"/>
          </a:xfrm>
          <a:prstGeom prst="rect">
            <a:avLst/>
          </a:prstGeom>
          <a:noFill/>
        </p:spPr>
        <p:txBody>
          <a:bodyPr wrap="square" rtlCol="0">
            <a:spAutoFit/>
          </a:bodyPr>
          <a:lstStyle/>
          <a:p>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CAJA DE CAMBIOS</a:t>
            </a:r>
            <a:endParaRPr lang="es-CO"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3" name="CuadroTexto 2"/>
          <p:cNvSpPr txBox="1"/>
          <p:nvPr/>
        </p:nvSpPr>
        <p:spPr>
          <a:xfrm>
            <a:off x="651855" y="2877812"/>
            <a:ext cx="5060579" cy="1754326"/>
          </a:xfrm>
          <a:prstGeom prst="rect">
            <a:avLst/>
          </a:prstGeom>
          <a:noFill/>
        </p:spPr>
        <p:txBody>
          <a:bodyPr wrap="square" rtlCol="0">
            <a:spAutoFit/>
          </a:bodyPr>
          <a:lstStyle/>
          <a:p>
            <a:pPr algn="just"/>
            <a:r>
              <a:rPr lang="es-CO" dirty="0" smtClean="0"/>
              <a:t>Se encarga de </a:t>
            </a:r>
            <a:r>
              <a:rPr lang="es-CO" dirty="0"/>
              <a:t>obtener en las ruedas </a:t>
            </a:r>
            <a:r>
              <a:rPr lang="es-CO" dirty="0" smtClean="0"/>
              <a:t>un torque</a:t>
            </a:r>
            <a:r>
              <a:rPr lang="es-CO" dirty="0"/>
              <a:t> suficiente para poner en movimiento el vehículo desde parado, y una vez en marcha obtener un </a:t>
            </a:r>
            <a:r>
              <a:rPr lang="es-CO" dirty="0" smtClean="0"/>
              <a:t>torque suficiente </a:t>
            </a:r>
            <a:r>
              <a:rPr lang="es-CO" dirty="0"/>
              <a:t>en ellas para vencer las resistencias al </a:t>
            </a:r>
            <a:r>
              <a:rPr lang="es-CO" dirty="0" smtClean="0"/>
              <a:t>avance.</a:t>
            </a:r>
          </a:p>
        </p:txBody>
      </p:sp>
      <p:sp>
        <p:nvSpPr>
          <p:cNvPr id="7" name="AutoShape 2" descr="data:image/jpeg;base64,/9j/4AAQSkZJRgABAQAAAQABAAD/2wCEAAkGBxQTEhUUExQWFhQXGRsYGRgYGBweHRwcHhoeGx0cGhwbHyggHB8mHBwfITEhJSkrLi4uGx80ODMsNygtMCsBCgoKDg0OFA8QFywcHBwsLCwsLCwsLCwsLCwsLCwsLCwsLCwsLCwsLCwsLCwsLCwsLCwsLCw3NyssLDc3KyssN//AABEIALcBFAMBIgACEQEDEQH/xAAcAAACAwEBAQEAAAAAAAAAAAAABQQGBwMCAQj/xABGEAACAQIEAwUECAQEBQMFAQABAhEAAwQSITEFBkETIlFhgTJxkbEHIzNCUnKhwRRi4fCCksLRFUOisvEWJKMXU2OD0gj/xAAXAQEBAQEAAAAAAAAAAAAAAAAAAQID/8QAGxEBAQEAAwEBAAAAAAAAAAAAAAERAiExUUH/2gAMAwEAAhEDEQA/ANxooooCiiqTz9zp/CjsrUG8RqdDk8P8XXXbwNBZeL8csYYTeuBT0Xdj7lGvrtVMx/0q2kJy2SVmAWcIT6ZSB8fhWNcav4nEMzOxg6sS0D3szHX1NdsbxXBEFWcyQM2TMwLeMxER4eFQa/Y+lawzQLYI8rgn4FR86sGA50w9yJzIT4j5Rv6V+Yf4TDue5iVHk6ED/MTTfhuGxdplHaBrW8h59xHWffQfqXDYlLglGDDyNdqx7lLj2dyGcow/CZY9SQeoHVTJgzrBjR7PGAizcYkRoYGvqDH6CqHVFccPikcSrA9fP4b12oCiiigKKKKAooooCiiigKKKKAooooCiiigKKKKAooooCiiigKKKKCv8wfaD8o+Zoo5g+0H5R8zRQWCiiud+6EVmYwqgknwAEk0CHnLmL+FthV+1uSE8vFj+w6n3VhnN2Ks24dmd7rknsydT/Mzg7Fp0idNzvTDjXN5xF/E33UNbgC0CAcsHuAHoTqZG0N41nmMz3HZ3Ms2pP7DwA2ioOGPxr3jLtI6KNFX8q7D50udINTsnlXoYWRmYhF8Sd9eg3Pp4VQsqXguI3LXssY/DOnwr1ct2uhc765YHv61y7FT7LehoH1vij3AGtNkuKQ0AwSR103+e1aZyPzuLq9ne0I0dTt+YDwPUdDr1MYvawt0N3VYkeAn5UytvdUhwjq4/lOv6dfCg31sQbLh7ZLWzoBmOnl5Hzqw4Lmy3lBcmeqlST6Mohh7wPfWP8vcy9zJdzKp8QdPU9RTXD8XQnLmB85qDbsJikuKHRgynr/v4HyNdqyfhnFXtHNaeJ3G4PvHWn2N50vG3Fu2oudSTp71B6+RPxqi9UVjuC5xxVq6S1xnkiUubeg+76RWq8I4kt+2HX1HgfCgm0UUUBRRRQFFFFAUUUUBRRRQFFFFAUUUUBRRRQFFFFBX+YPtB+UfM0UcwfaD8o+ZooLBVD+l/jJs4QWVMPfOX/ANW/YfGr5WKfSTizexzHdLACD3jU/8AWY9KCiYu1ChPDU/mO/w29D40tu26bXhNQL8KCTsBNArxMLGmZmMKo3J9NfL1ETrVo4Jymo+sxY7S4f8Algwq+AJXeAAIWAIjWuHJ2DBuC68dtc0sodwu0jzbp6kb1fk4ewOVVzP1jZfWpaIC9laQnsbCqBJ+qXbz0k0XOWMBjLIuvaWyH9i9Z0kzBJTYgEQZHjTDE8CvlGyOEYgiRB0IgiOsil/COF3MPh1sXJlSWk/zGTFFUrmHlrEcNuIbjZ7Ln6rEpOU+TaGDpJQgzGmk1o3JXH8FcskXcPcuX1nOqFCoHQqe0Ag+B1BnpEzOF37bocJil7TDXzkKnXK3Rl6iDrI23qkrwA4HidnDuwvBLgvWS+zW1OcCWJXoR3V0JY+FEaPxr+AtWm7DD2GxsI/8LduQ4DFZzhWYJCEsfdVQ4nxmxCF8NhHDAEi32mgkq2S5mGuhAYDpNIOdOIzfNnCsxuYhu2vXT7bZiSlvxCgakeBQbCKUY7GW7C28PfuMSg1yKDGZy/ekiNG6T41nWsWfDpYvKx4bfuteQFjhb8C4yjfsmHdcgaxLE+I6w8HzWdFcEH+YfuKgYPCGRcsGIhkdB591gSJkHx671F55fJiUvKqgYm0t8pGi3CWS6o//AGIx8swqylmL0b6XIDifDoR7j0+VMOF8WfAuzC52siOymT5Z2EhY6RJPgu9Z5wrmew+l8tbfSCDoZ8wNPWKdrfwYcOcUhI01vKR+lVGncJ+kmy+l9Gtt4r3l/wBxVt4fxazeE2riP7jr6jesM/4pg+t+yf8AGJ+NPcHzHwZYJYBh+G6f0OcGiNjorMbv0icKCwL1zTb625+pFyYriPpH4T+O8T+e8f8AXVGmYjG20Eu4Ubamolvj1hjlVyT5I5/01nV36QuGs3dW+Z37t/w0gKYqRhefMEplLGIJ8exvH4Sp+NBpVjFo/ssp9xrqWHjWR8Y5sF827VqxdRXcIM1u4skgmSzoo6bT/RmuNVQA2AV28V7KD/mmPjQaR2g8R8a+G8v4h8RWaXeZ+yEDhjw26oLRDR+Ls/f186WYjj+Ew5YYjB250YBbYOUETlOhmP8AfpQa4cSn41+Irw2PtDe4g/xD/esXxHPvDGtlhghkzZZVFUzExKqG2qTg+ZOEMgY2MrRMAXHgeeu9BqWL5hsWzGfMYnu6j4jSfKuFvmqwT98DxyyP+mT+lULDcW4c4HZqo99o/utNcFxTCW/vIB1CoR/2rQXHD8fw7mFurP8ANK/9wFMwaqWGODxTEWVYsFOuVgvkWOnWvWFuXLDAbKDBXvHTyloHwoLXRXizcDAEGQa90Ff5g+0H5R8zRRzB9oPyj5migcY/E9lae4RORS0DcwJge+sI4xjhetqVVg7O5udZMz4mNTt7vTZedMQbeBxDDU9mQB5t3R+prF+JcQuXWDgLazDMVVQsHY6D3VKF1vDwrsR92BPmQD+hpDxPD9o9qwNO0bX8o1PTw19KdYvE3MuUmRM7Uv4AM+Ku3D/y1FsbbkyfkfjRTrEYN3vYWLmW3YYMix7ABVoBB2ldvPzqyY3izNondTy3Pm3nSLid1lsuUMNEz4f3v8KjcBxj3rJMgOpYSw0JAzCcvjIE+OtQTsVzH2FxFLNLdeg1jX++laHyxxi3iJsYhVltj/XpWW8zcI7a2jWz9YHyssj2GHdYe4gg/mU7TDrDvDKJ8B56mJqiycewLWbvZW4zMpKuTGS39+4T0MaDwEnwpFxe/bxmFa1hLs3sHL2ToHNnM2aCVBYqoVu75VY7WM7ey7XQrEAkhgCGAyAAyCMpLgbaBdNTNZ5xJuxZb4tJZKuqk2ywBDoHKEMTDBWExGhINQIhcBxpugd0NBMHQAx1ZiYj9KMZylde+5YauzNroe80z5jWJGnyplw7D9+/PRj8zViwqhUthjuNDvl08+nQjYis238dJJfXjCcObBYa37UHN3CJIAOZmynoAJ9R40g48FvG3mUFLRfxA+tYMIKkad0kDaDWh8rqq4oC7qrKbduTIQyGZRO4YQQT003Bqoc58JWw72EY5bbF1hfuO7DLM98227k6QGjoSZPpfjO+OcBu2h2vZP8Aw7exciV8IJ6ayNd4pNW/chcxG7cs4FktnDlWtntACT3CQPwkTplIMyaS/SJyXg8A3amwv8O5I0N0stwycoi4BBGq6bAg7V0lc7GSYPBXLjAIjtJjuqW18NBvV2wPIqqgfEi8g30tuYjedNK4YTmyyMqKrW18k7o88quIE6nerhwzmG7h+yZyHtXSQjJme25OhykgG2wP3XAI67a1Fbfj+CwVuMHbS/dYxnuocqjrpuSdoB/r05W5kxcBA9o66t2Yzxt0IGkeH+9aFi+H2rwlLffcA9oLQUEwNGKjMp0id995qv8A/pezYF9ba2WxL6WJZ5RysggwDOhgTB0HXWK7YC/j7xIGLtoQJI7DpIHj4nanVjgWMW1aB4g3fMI5RDmy6EFW70nxLNt50i4RxXsELYgKt7RCARB6kjN7hPgad8U4sb1jDC2mZ7dxHQqyiVYkk6kCCIPp51FIuZeXMSLTXv4+5cFoi+UgA5hCBlIJiA3sxHqTS/lq6L7LZbE4hGYtDLdIDFmlp0MMJYiIB20MVaMS2OS1iAuEds9m5aABT78QYzSYjw+NY9w3iN3A4qbqMHVsz22BUgxp7Wx/QgiqjW7nL7rb7axisS5VS4DubgfuyBlHiNIHiD0qvYBEu4hWv24vArn7ZSGymImQGGkFdPCQZBpryNxzvdiVlBb7QODqO8FCxGu5M+R30hLzjxIWuJFWDPbv21YCdbb5TaGSNwcgletSdtXoy56wlrh3Y4nCMFZn7NkCkBlguSVdR1HTx8RUvi2FwZw6X8X7bGFU2+0ZATuokM4GkmB1iaqXEOKW77BOxu3mdswV2GQ6QGgCU3Yb5dJiDT61wvG4m3cZUS7dJYSt3LlG0GMpiNTBXfczFGTvg/C3RspxC3LaqCMtoARoI+sJYEE6hoIq8cPCAeyIA0OUD5Csv5OxNy3jmONjDWwskMze0qCNWkhyurZjtoY0FaJxfjb2yRbsC4jDRu0QAjpGvVSrafiFUWzBERpXjieHBGbqN/dWZ4Xm/H94W8LABiWiBGnVhNT8Jx7ibkhxYCwZAGvzNXUXPhmICtlnQ7e/+tOKx/jnMJw9zJdxYRoDgW7AMA7d5n128BWicmcZGLwlu8GZ5zKWZQpYqxUmF0G3Sg58wfaD8o+Zoo5g+0H5R8zRQcfpDxQt4MlhKl1kTEwc3+msVuY1mMmPdGw8K1z6VVU4W2rEgG8uo8laqAmFwwUSH/SoKzevA76VE5Z9h3/HcY+mw+VWXGWsMATDaAneOnlrSDly2BaFtsy3bYLOjKwIBaeo37w3jcUVYMHeAMlQykFWU7FWUqw9VJE9KODcLS0kZiEkmTuT4CNzEVDs3VbYAkHQgnQwQdjGoOx8qnupeVV1SBAZtQpgkEgSxk+AMTUDnA8PtXjktuQ52DaTS7iGENpjmSLiTOmpAgwfESNPeaiqrjK4ZQJgrJzgxIYfy6Eb7xVx4gwxeDTEkA3bRFu8PxDoT75HxNAj4bcFrEthc4uG7ZW5aOV1Hek9k2YSPYBDxHdWRqRUPm/AhEjFqpuOHWxathilrNkNzEO51dwbqiTqWIGwMzLEXOJdssKpC208QoWBM6AifGJB8ak/SPw27evYY2ybhVLuYRlLEshgL1ICju76VUQeHcrFbYRwpa4spfDnIyhYBy5TLDTMuh6gnWOPEsGbd0KzKQqz3Z93UA9D0p1yHjcw/hCdSM9stst0SdPBWXQjrLDrVi5uw2FfCm8bJZ8q+xowkaZyPur1JmKljUqmYLE9pbOUw6kAEdGGts6+cr7nap3NeGtXbGGuzCqpQkySUdIIY7zmytm8QTVZ4VjES4Lan2gdvHeffvTbHXy1h1MZRICx0Yaz8fSK5eOqv4F7VrtWOIC3u0Pctr7ID5gAIEHNB2EZVrT8cycVwXZuVXtrYVgw7yuPZI13W4JjwJrM8SLovJiLFg3nbLc3AUFYkmdDqI30gzVl5axF7EPde8TavC4pK5gSBcWAe6xiCnWOnrvjXPlGacwclvw68vaOly20lHUGNIDBhujLImREER1iRy9xVEvNhcSP/a4mEuA7Ix0t3l6CJEkbqTvpGg82XFxWDvWmaLgHa25uKCrpJkZnnbMug2Zo6Vjt51e0jEaroQOgO4HkG1A6doR0rbLV+A2msm9g7zOgslmzK0k5QQZzAxMakDWFOkxThcS1xAtgr3ZJN6QWAAB1VDO4O34tarS8Wm5gsQxlrloC4fG5ZbsrjeZOVPSabcTe4RN8obWYSqNcDQxgmRBHdYbHoN4ohnjr9lFtXLtntzc7jm1bz5bgUEnUDKGBzCkPGuAKUXE4e0yhzDLHfRiM2oUiARPqPOpPLnEbCsbeHR4LK8OLpBb2MxZyT7MLvHs9Yl/zG121h2a6irbzKpykzBaN+m518+h0qKh8pcQulhh75uK5EoT2hzDXYIwJ2PmI18T1525It4u0YH1yCUY2r0ifHM5kHLGo6UkFlgyvbtXE7Ns+d2OqgHMurGJgNpE5RT2/zC50K3f8V0j5vVRknA+ILhHa3dDI7BAuUaMsudJiBLD1kGCDS/m+8bl23c1g2wqk6EZWMg+BEj4inX0lBXIOWGVt5B7tyWOo3AdSfe7VU8bii1pQfJ/WSjf5jqaKt/LFgXzcuZlWE7SAVUlsyi4ddtMzDQg7axFXHgeDDO38Kzq+Y993YBssRlmykHMSJAYgfd1rOeRsViBdK4eybpMM2W12rIolS6rBMd+DAk6eut4Vkt9wm9b0KNlKBRrJKC2ig97UHQ69JoQk51W7e7NbpV3AIzopzFRs2hEhHg6ZmmCQu1NuWuaxewzAJHZEIqKqqMoXTsxnOgykb6BG2iKmZrM/8y+CoJcYq+EIjfS6QfdPrXbCYLC2Rdu2LS22uWsxSWJL22zBhmJ9oMwPj56xBVeaeJ3g1q4EKJ3lY5gfArovrUbgXGMR2mZgWtZiJQEwOnu+FcOYr2IxNm+EJcWka6SzaBEMkiepGwHjUP6POD4vE2rrWrltbeZQwfNMxMrA6BY9TRTzidu3cvZsrd4DvMgHl1M1pH0bmMO9r8Fwx7mAb55qod7kq7pmxK+in9zVv+jJMhv282fILQzeMG4PkB8KQp1zB9oPyj5mijmD7QflHzNFaZL/AKSLHaW8NbG73so9/ZuR+oiq2OTrxHsmnv0ssVw1hlYqyYhHUjcEI5B2pff59vuoFu2lswJYnMZjoDAHrNQVfmDl98Pba5cIUAGJ6mNgBqfSqFwvO90XrjljctgEnpMTPlpWr444c4dbuLW5fvXRcAY3GAEGAAEOg1B08TWXcE+xtnyj4aUV14XYeziL1phBtkIR/Mumn669dKsNu2pgqn1kQSCe9rKyCYEaiRGh12pYbknUyYHvgaD0AEelNeEhFuAguQSCQxGhygMFgaAkSAfGoOn8DfRVa9bUI0w9piw0iVYlQUfUESIMyJg1Y+QrahsRhVZmt3LdzIXgNoxKyBpIVo08Kh4vHCzYfDi52guuuUkQSFlpgkkEQo36V95JJTG2iXDKwOgBBWVYFWka7AyJ3oFklQzSAMrKDOoJUg6biA0g+I8jWg8i4e3ewtouQ7ICoP3gFdhJJJMn2p038qz68ULurGBBJ8hMfP8AenHK2KOF7R7IH1gXUg6gSQQdjvViV849bGE4iHA3KuI0g5wGPuIDaedNOasUyXwqPkzK5UzEvJcCZETnCydBpVa5w4h2t20WPe7Mkx45mKj10+NOuaLC3SpYE5QdAYmbdqATBjUUFE4hxAC+vbIFvZo7y5W101Gk+8g71Pu4wQymYK5ifIE6DzO360qxoUMquhXWVW4c2o2yNHSvWIuwQPFTp461z5eu3Hx4xOOuOc/aMpNttmiYIVfgNvcK+co3ruH7cqpJZVOuskOoH6GpGC44mFZQ6i8hTvwNtSAFEgPBEGYBk67zzwnMgvC85U24Ud2ZBJuKQR5wP0qxmrFh7eIuPcdSy5WeYa5A6/cuIo9ayNz9qDHt9NtdTGp8B1Nb1y9f/wDZYu8djcusDBOgQeE9fL/asCxJIVvFjPqTOu2sD/qFbjFW3CXJwmCMwVvXRPkWRvmBT7HXbPeAZzeIn2nIBkNAB7o0/pVewSEWMEhG4e5HvuHL8VSrTj790MQwRbQyrOYk5cw7xBAA7ok66RFAy4U2LvYgBxbtuO9bIuMw7SVAzZQDBnX3dNKfcX5Txt5S2MxdprKqxNu0lyCwEhpd2giNx0nxNVnlBmVrt2xiHvOAEHfQwxYMJEAGQhkeQ9bDi+N41bN5sS/1bWWRVKIPrGIURlAMQWMTIy60FOvY5J0uXWMZY0ya93XTpPjRdbvGUtnX715v2P6UrbEsX1YlV1MKTB2GgEn/AMV4t4jdiIGpMYXSOv2jCgh83OmV9EEm2BlaRork7/4R/wCarF63FmeuUD4uWH/TUvivEO2bvhSA5K5QATIA2XQSAP73W43ETC+cn3+HuA+dVFh5H4mmGd7j2nuFl7NQl1rUMWUyzoQcsDUbaidq3PBYTDLaDMAkye+zEiT4s2eNdiR5rOlY3yfgQwXs3dbjOMo+rAAKls7s8ADKmkRv8LHieU8TiD9u0qquAt8MFYk6wmi6LmEa69aixpGL4jw3DDQ2lAJbKAPaJkkT7LEnYQTVWt812MTfvvbWLdmxccHKB2jmMoOkgGI72ogyNVK5Tx3gF6y5W6xMRlbMzaSBv6/HoNJZcHdbGGuO2aHOQBTqQASRv1k+ooC/zM5/irNnDYa1bZWtZ7doh2Q3FWM2aNdCYHQ135e5pfCgWAo7HMXuMGYMxIEwVIAHlrvUK4Fey3ZWrgGcAlrhb7rbA+yfcetRMPw/Ocoj4+lBZsfx43BJuNaUQCGzMTmEj70bA1ffoSxyO+KVXNwxaJJWABNwRuf7FZLd4ZedwbqEWxqSSIgAbEdY294rXf8A/P8AgwmExDZQpa/GmphbaESf8R09/jQ1cuYPtB+UfM0UcwfaD8o+Zoqor30sXmH8OoDES7mAdIyidNgAxk1VsCkoD5VpHPPBBicMx2uWgzofcNVPkQPjFZxywxuWjK5WVipEz4HfqNalVz4shdFQk5ULEAfzRPy/U1RuErltlfwXHXr0YnrrsetaRjsNWf3bPZ4jEJG7LcG+uZYMTvqDtp06VBJJ02Gk6wJ1iRO8aDT3+JqRYHs3BcGuYG3BkEZSrA7R7Q8dKUcUwNxrP8QhOW0wBGvUxPoSojwYnoamWrqqwziUJEiY96z0nxoptd79w3TOaIiTlHjlXYT5ekUw4Nca1dm4AGTN7LBgZHdIIJBkEHelFpUj74KkZO8CI1BDyNe7GojUfDnaxmdyF9kaT4mg6cY4EuKsM4VnuI6DIuYnKZloBiPEwY02mvvGOPXlvG0IC2wqABQO6FBGnjB3r1h795GJtnI0SrAqZEa+46EQdfjSrjF1nxFx3KhixnpIEKP0AqxDDhYbE31k95mUR0C/7AACrNxHiZcu9uCBMErmWJgE9PZAE1VbfEkthltuvbXA0tIVUU+1lJIlo0qDjOKJFpQrhGWCQYIGxykGZESPHx1oPvE3e7cSQpVXkx907iR8j8tq63mAeTplXfwkk/7Uv4bhGS62YzEQ3RpjKfMRX3E462pdyC5kZAfZ0019BuJ9Kxe66TqLXyHgsNfLW7yxdbNlZ4gqpJIWdnAYn3D+Wk3OF+znCWSjIHklCCpyz3ZA1gwTrBmPM3Dkrl2zicKl5iLt24SCcpi3l+4BsBpPnm91Vfni1YGM7O1BCKA+XbPrppuQIn8sUnqVF45zK1vA28ILbAMC9xzGuZswXXyieugqkYbCtiLqWk0k79FG7Mx8hJJ8qm43h2e7AaJaNp6++mlrhfZLkHd7Tus899hvlBiEXqQNTGp2jbBpwkLdxPaKCLNpVS35qsKD6/u3ozSz99FdzMEXGO5BAPenzO3hXzhj2rdvKpIAmSANPADSoHGuI3GI7FLbRlaXBPs+XWaB7wjmCzhAJCi9q5VSrZSVjfITOWBqNJPvpPx3md+IX7dpGcop9hYkkwNSFXzH96Vvjy3cRiO3t2TZuHW4wYQW01A90z4/GV7YZl9tLRJP3i0+kMJ/Wga4/B3c7oWQBGZdBMwYn3Heq9jrjqSkAQJ0A108h4Gmxxd6AAEWNNFnTYCGmua2c+jSWYZRoB1kk/3086oRrhLsZgjxEyAdv/FN+T+V7mPvrbtA5RrdeDlRfM+J1AH9Y64m0p+qTO5Hh1Ea/OPCrHwbid7C4RktzbJlsug26t1JjrvUFsxfJ9pfZuAggBVDQRlka7jz3PtHQdFt7mK7gGGGRAA3eOoYmdJOum07VX8ZjL5QXFc3dCXFpgWtnwdPa85iBI1qo2cS2rM2Z23LH+/h5Uw1cuLcbxOK7tzLkmYUbnoSYHSod1XMKqd1RAk/3rVZt3WJOZ29DAp/wK9cdwACV0AOpk7AT1NVEo4K9lNsQGmR18R+8+lTOFciYkBryv2gSC41HoNYMbkeFXjhPJt9mF24AggDLIJIJGuhgQJ38BpWh4ayiKFVQF8AABUgxTj2ByW0nfM0+qr/APzV++g+59TiU8Lit/mWP9Fc+YOBWi+S4SLc5wQdgAdDoZ3j4V45K4zgMLiBasXCxxDInst7UkLqW01Y9OvlQXPmD7QflHzNFHMH2g/KPmaKofsJEHast4BgezxN2yeoMeZRsh/vyrU6pPGbAsYwXvuh1dvAJcBR/gQzeoqDve4NI2rN+eeELZv27zuLSMj22cjTMO8gPeEk94Dw7xJrdcg8Kp30k8AGIwdwLHar9ZakD207wjQxO2msEjrVwYrwTi7NauKCIZiriAVYZYBEzrDMPU17u2pGuUgyI1kRG+kQZ0j8J8pg4UDJmTQN3gPCdYPmDofWp+E+thV0ZiF1MQTpqem+9ZUu/wCHztcbJ4BpHupnhrZUKtsCZG+36Ur4CrK1xHUjK0Mp0IIJDDyOkelO7FwKjgaNA7NjrDKwIzbSCAQTGhgwYgle7sroVMwDGxggEfoRSniV8C3cdtSvdG3eckwPgCx/KfGvfEuKEkAxnIAMdMqgCPHQRrXPE8PLYf8AKZPqNz/fWiFFsy9rzWPjpUnBrntsn3kYFfdopHwj9a5nBHOu+ZAIg9AadcL4UXgL3C28jU+QJqWtY74LC90LqdIn5nyA1/sVEaxYF9LStLMwSNypYwCQCYHiTsNYmKs2J4BaNv662TpqQ2XbxhhpSrBLYTLcttbXszoVTMBIMxpDEgEAAyT8RlpfuWuE27aBCSjWmNy4UuGJggSyx90+z5CelUS5Zw3bMWvmXbNlyZjJJMFi4JOsEx0q94fi/wDEWH3WE9nTb+Yxv1086zjgma+XbKiggvoCOsjb/afOtSMVBwOCa4xKhZHeOcqBv/MYOvSnRu3VtNZa4gWCSqZQg1zbqI/qKhfwpZmUQpkAQJHenx16V8ucDe4HTtrNu0pls7Ms6E+yA0jT9K0yiWtVUgjJv7/eaLnEAAVQnMRq0be6dKlWuE4RVyniLEfgs4S+49GZlWo2OTh9uFJ4lcPgewtqfMAFmqiKcYyrAMnxPX0EVGu8QbrAqaTaH2WBzNAI7S/deZAIlVyjY1ZOX8QvZXlxWBwqo4NubNvI8MDqGaTGh1B00oKMMUzGFOYnYCKb2uGwneuoLjaEQcyjqFEfrNNns4cP9SLNi3MqqiXgaQbtzMzE7wDHlpS1uLorEMC06d1gcp0301GnQ7+6oO1jBkKTaAygwYMk+/qf20r3i7fcUjMQQDmIy79CusGOk16wItXW7TvKVGmUlWJ1O416fr5U54whayUnNiLg01IVSRovoNyZ1+JKzPhFgXb5l8ghmLMYHumes0zwuAU3CogpMabH+lL/APhV/D3Yu2mUx7wR5EaairBg7KkqEZszbAW26b5mIAAHUgmqj1w3gtt3Itj6x5CgkZJ06QD/AHuKutjgVq2Atq3bYW1zXbpylpHshQwIWeg0MA++qVhOIFMSmkSHgToDkYe1oJmpeB4w9y41lrqrauhcxDeJg79dFWOgNQWfl3nZirW2bVT3dehnY9Y669aYXOa28apuMw5QOFykK69/zAOgP5QR6jxpdex2pqKtvMHH7t7DuitlYQQesEww9QR8Ki/Q1wdDxNWuAMUtO9vfR5UA76wpbf39KruGxRJYfy/uCf0FWr6McTl4nYH4+0X/AONj81FUa7zB9oPyj5mijmD7QflHzNFVFgqq/SHbcYYvbALfZkH8LkDQnQHMFEnQAmrVXDHYVbtt7biVcFSPI0Cvk7if8RhLbH21GRx1zLprHiIPrUvjvb9i38NBu6RMRvr7Wm1VDlDhx4feZTcZrV9srBt0vLp0+6wiNNilX+g/NnMXBr+CxRTEKFF/NdtwwImZuLv0JzeGppRirbA5kPe6g7EeBrfPpI5aGOwptzluKc9p/wANwbHTodj5HxArAsNjClw2cQuS5bbK6nTUf6T0Pn7iZVe04yGZjcVg57zE6zGkk7k+dQsXzCCItgz4mp+DvKcTeC22FsqcgfUqTl0B6/erzbwCgyAKCDYsslo4h2UsGAyGc0eI0j9asl68otZEOrgMGO5JWRp67Upx1m3km5EDqf2qscR4szuMhICxl9KenjQsDhyXDKOkGfPx89KstoKBrKHzE/ttSrlTHJdsK7kBvvbAiOpnoYnrTXEcw2Vtlrd205A0EZiT0nKf1iueOml/GbeFVrTXckscqt2ZgH3xlmSPP4VW8PxIPfvJYsILTDvlgfaBE3BBGVtwADuSTMkVL45j7mMW2uXs0DZ2QQZIOkMRI9ANyNa9X17C0XbTPKqI1ZjJ/Yma1IzasPB+OWxhbhUh3a3CW5IbUzLaQNNRXDhWCTD2PrGVCVCjMQJMDQTvVBe+MxAlSsDSdP3H61Mw9vt2C3rmhVgrljlDZDlkjbvQPGtMrLgbQF5Wb2ZknpptXy/h37R+6QGIJ90ab/3rXDlLmM4a22HIDKXkXMiuQIKsoDfdJg7+OhmrViuYzbbsjeZGZQQFVEHjuqeAO56+NEIv+GXNrYFw+Chp12+7+/WvFvgeKysblhiNSCysMqjqDGg9amYnnEKWVr125sO6zEaRGoYA7dPOoj812fNtI2J6z9/zor7geEZ/tLhDzlACkwNQozA6e4x76UYzsGJLXrhBUDRDMjQA5jtHnTCzzXZD5ilw7nSN40+940jxGL7fa2qx+AHX80mg9Xr+GjQXiR1lVH+XX51EuYpC3ctooOkN3onrrqSK9HAHw+LAfsa9YngDqJuJC9Sf7FAtxHEcl2CBK6EIoAPvrrjONvJdHBMzlOvkZEVC/gQD0+NSGsd8tBtsZiNNxBjrVQ3vYi5iLWVcUAykNCCBJABAuHvwPDUa+VfMRxK1Ztm2lx2Ooa4dSzTqBOyg7/77fLPCLdu2z5iSHjvyASN4Cgn1mhMdfM5bIAaJi1pA2G3v/wAx8oikZCrnIS6dtcpAUkzO2kwd/P0htqdVM+n7zVtc4q5oxMMRmlhtpvr5Tt4+NSuNW1GH7yKpa5lXoFXoYHUT1oirYYaa/vU2xZDEKNSTAA6k7CviYeyvt4lB7oP+qf0phgbuGRldTeuFTIyW2if8v70U04Zy+6Fi+gZWXulWIzCJAB13mAae8E4RZwl5cT22fsGzNGw0ghoQxoT1qrcwYk9nZyi4LaqT3tIk9dco+NW3lnh+JfCm6mGe9h8R2jADKGMHIsq5BhkX3QQaDReIYtL3ZXbZlLltXU+IaSP0oqFhsIbWHwtoqUNvD2kKsQSMoiCVkE6dNKKqLpRRRQVzmbBDU/cuwpP4bg0tt5T7E+PZ+dSOWOM9vbKuYvWzluD5N7mA+MjpTbFYdbiMjiVYEEeRrLOPG9gsR2iybiDvToL1o9dOvQ+DCYgiQ0rH3hEVk/0j8p28WO0QhMQohX6MPwv5ee4nrtVlscwLfth0Oh6dQfAjxqIxW4SGfIIOvpQYLfvYnBvkuLHhmEqY6q3Ue419fmi50RAfWthx1mywyOe0B/GFK+G3urN8Vy8hc/VhQDGhOvuE1BUcXjbl099ifAdPQU04VwNm7ziB0HX18KcLglT2VA841+O9SLN4jSqOI4YFBY5v8zR8JipWGwmk7Dc+6vVy3euXRaK5QNfH1nY+lSMfgHLLZDu7NEqoA3iB3Rmn18KiuVvGwclvMXOsLqx8BA1jzqHxzE3dBeJ0I7kgnUHWAYmK88St3sGxt5GtudwVKAf5u8589vfUXBYB7pkQ53ImWn3bmg9cUuh37S3MsBIiI0iB461wt3yD3hr4jQ0xW0NmMH3R8da5XMAN4J8wf6ftRE/h+HkK5gqTpsGPptHwrvzbiA9+YbQAfd+YaoGCxWsBD3R1gRtrrFSb98u0hFk7FiD8gaKTrYzEdxiJ6nz/AC7etNxYuXHztaWI8GA0GgnMKl28JfAU9taQHoquf2Arni2ZWAN1mJMaBVjzY6wPWg44rDTlVAoYydAsaHzGvxrrhuG3ApzC3EjVyQBv+CP6x5U3xPLVx4M9PxGP0gmkfMNlcEolrbu5jIBrlA1LFi0CdNtZoGeGtWLZVrmJwqAEEhVUmAZgEsTPpXfiWNb+Ht5Xa5buPBChhmU+0AJBM6gaeFUEc130+zC2/wAqgH4qAakXOcMfctC1ncqJ1BaTO4JnXfrRFgURB/hXGuzkWZjoSXSRXNcats6WsMnXW4Hk9JNtG+dVKzwvEvsGH6VOs8o329oj1JNA8xmJDYcNntCH1K59xrsRmPvNKjxx2IVbl12OgCJbUknYCFYydgPOrHwn6HsXegkFV/E/d/Q97/prTuS/oow+DuJeuHtbqGV/Cp6HX2iDqDpBjSQDQU6x9E3ELgHaXLSg9HxF5yPRFVf1px/9G3NpLZxFvRiTFtyIPgDc1PvNa9RVGb4L6G8IntX8S3kGt2x/8aA/rTjD/Rjw1dThzcP/AOS7df8ARnj9KuFFAlw/KeCRkdMLZDW/YIQd38vhTqiigr/MH2g/KPmaKOYPtB+UfM0UFgooooClHM/AUxdk2ySjwcjjdSRHqCNCOvkQCG9FB+aeI2cXw66R2ZTL7aFgwcfiUiCVmSCBpMb074RzRYxAjNkfqrafA1s/H+A2cXbyXl21VhoyHxU/MHQ9QaxLnH6KcRaJe0puruHtDvD81vefNM3uG1QNr2HnWkWNwZEkGqdhjibNzI1xgBIILQRppIPeGvjRxXEXisl/I9+dfLrHnQMOI49LftET4A0pwfEDfdkCEgjuhdNfT4+lceCctYjGPFm2909cgmPzN7K+prauSPonNoBsSQg/+2hlj5M40HuWffQJeUOX79zu20BeO9caSq6aA7bdFmTv41feROQzgr13EXrvbXrihR3QAgkk5ff+3WauWEwqW1CW1CqNgBArtVEbH8PtXkKXraXEP3XUMP1rNuZ/obs3JfB3Ww9zcKSWSfIznT3yfdWpUUH5t4zhuIYHu8Rwov2RoL3gPK+gke64Nai4dcPdINi/kJ/5d7Q+jDut+lfptlBEHY1R+YvoswOJJdE/h7u+a1ABP81v2Tr4QfOgpXCOE3ShhFIiJBEfvUK1y/fLH6uBM+0P2q9YLkO7bti2GtmPvAss+ZXKY90mmFnktut6PcCf1kVBnGN4PeJAL2UPQM4n0BNRv/T+nexFr0k/IGtbHJdk+29xv8oHyJ/WpFvk/CAg9mTHi7EeomKDCuLcGV1C53bKdNSFAjWFnrpuBtUHD8pltLdpn/KpPymv0nh+D2E9izaU+IRZ+MTU4Cg/O2A+jfEtthnH5ly/98VZeGfRlf8AvIqa/eYfHuZq2SimDPsJ9HEe1cUe4E/OKtPBeWrGG1RZf8ban0/CPd6zTiiqCiiigKKKKAooooCiiigr/MH2g/KPmaKOYPtB+UfM0UFgooooCiiigKKKKCPi8BauiLltHHg6hvmKg4LljB2jNrCYdD4raQH4xNFFA1VQNAIHlX2iigKKKKAooooCiiigKKKKAooooCiiigKKKKAooooCiiigKKKKAooooCiiigr/ADB9oPyj5miiig//2Q=="/>
          <p:cNvSpPr>
            <a:spLocks noChangeAspect="1" noChangeArrowheads="1"/>
          </p:cNvSpPr>
          <p:nvPr/>
        </p:nvSpPr>
        <p:spPr bwMode="auto">
          <a:xfrm>
            <a:off x="155575" y="-1927225"/>
            <a:ext cx="6057900" cy="40195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1028" name="Picture 4" descr="http://www.tunap.es/blog/wp-content/uploads/2014/10/Screenshot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630758"/>
            <a:ext cx="6057900" cy="40195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309223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31900" y="307173"/>
            <a:ext cx="9309100" cy="1293028"/>
          </a:xfrm>
        </p:spPr>
        <p:txBody>
          <a:bodyPr/>
          <a:lstStyle/>
          <a:p>
            <a:r>
              <a:rPr lang="es-CO" dirty="0" smtClean="0"/>
              <a:t>PARTES DE UNA CAJA DE CAMBIOS</a:t>
            </a:r>
            <a:endParaRPr lang="es-CO" dirty="0"/>
          </a:p>
        </p:txBody>
      </p:sp>
      <p:pic>
        <p:nvPicPr>
          <p:cNvPr id="4" name="Picture 2" descr="http://www.mecanicaymotores.com/imagenes/galerias/funcionamiento-caja-cambio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03400" y="1260079"/>
            <a:ext cx="7865467" cy="5243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05446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42950" y="1168400"/>
            <a:ext cx="2438400" cy="707886"/>
          </a:xfrm>
          <a:prstGeom prst="rect">
            <a:avLst/>
          </a:prstGeom>
          <a:noFill/>
        </p:spPr>
        <p:txBody>
          <a:bodyPr wrap="square" rtlCol="0">
            <a:spAutoFit/>
          </a:bodyPr>
          <a:lstStyle/>
          <a:p>
            <a:r>
              <a:rPr lang="es-CO" sz="4000" b="1" dirty="0" smtClean="0"/>
              <a:t>EXISTEN:</a:t>
            </a:r>
            <a:endParaRPr lang="es-CO" sz="4000" b="1" dirty="0"/>
          </a:p>
        </p:txBody>
      </p:sp>
      <p:sp>
        <p:nvSpPr>
          <p:cNvPr id="3" name="CuadroTexto 2"/>
          <p:cNvSpPr txBox="1"/>
          <p:nvPr/>
        </p:nvSpPr>
        <p:spPr>
          <a:xfrm>
            <a:off x="3860800" y="1876286"/>
            <a:ext cx="7429500" cy="3970318"/>
          </a:xfrm>
          <a:prstGeom prst="rect">
            <a:avLst/>
          </a:prstGeom>
          <a:noFill/>
        </p:spPr>
        <p:txBody>
          <a:bodyPr wrap="square" rtlCol="0">
            <a:spAutoFit/>
          </a:bodyPr>
          <a:lstStyle/>
          <a:p>
            <a:pPr marL="285750" indent="-285750">
              <a:buFont typeface="Arial" panose="020B0604020202020204" pitchFamily="34" charset="0"/>
              <a:buChar char="•"/>
            </a:pPr>
            <a:r>
              <a:rPr lang="es-CO" sz="36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CAJA DE CAMBIO MECÁNICA O MANUAL</a:t>
            </a:r>
          </a:p>
          <a:p>
            <a:endParaRPr lang="es-CO" sz="36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marL="285750" indent="-285750">
              <a:buFont typeface="Arial" panose="020B0604020202020204" pitchFamily="34" charset="0"/>
              <a:buChar char="•"/>
            </a:pPr>
            <a:r>
              <a:rPr lang="es-CO" sz="36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CAJA DE CAMBIO AUTOMÁTICA.</a:t>
            </a:r>
          </a:p>
          <a:p>
            <a:pPr marL="285750" indent="-285750">
              <a:buFont typeface="Arial" panose="020B0604020202020204" pitchFamily="34" charset="0"/>
              <a:buChar char="•"/>
            </a:pPr>
            <a:endParaRPr lang="es-CO"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marL="285750" indent="-285750">
              <a:buFont typeface="Arial" panose="020B0604020202020204" pitchFamily="34" charset="0"/>
              <a:buChar char="•"/>
            </a:pPr>
            <a:r>
              <a:rPr lang="es-CO" sz="36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CAJA DE CAMBIO MIXTA</a:t>
            </a:r>
            <a:endParaRPr lang="es-CO"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41789389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508000" y="688173"/>
            <a:ext cx="9969500" cy="1293028"/>
          </a:xfrm>
        </p:spPr>
        <p:txBody>
          <a:bodyPr>
            <a:normAutofit fontScale="90000"/>
          </a:bodyPr>
          <a:lstStyle/>
          <a:p>
            <a:r>
              <a:rPr lang="es-CO"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CAJA DE CAMBIO MECÁNICA O MANUAL</a:t>
            </a:r>
            <a:br>
              <a:rPr lang="es-CO"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br>
            <a:endParaRPr lang="es-CO" dirty="0"/>
          </a:p>
        </p:txBody>
      </p:sp>
      <p:sp>
        <p:nvSpPr>
          <p:cNvPr id="8" name="CuadroTexto 7"/>
          <p:cNvSpPr txBox="1"/>
          <p:nvPr/>
        </p:nvSpPr>
        <p:spPr>
          <a:xfrm>
            <a:off x="1276350" y="2728436"/>
            <a:ext cx="4216400" cy="1477328"/>
          </a:xfrm>
          <a:prstGeom prst="rect">
            <a:avLst/>
          </a:prstGeom>
          <a:noFill/>
        </p:spPr>
        <p:txBody>
          <a:bodyPr wrap="square" rtlCol="0">
            <a:spAutoFit/>
          </a:bodyPr>
          <a:lstStyle/>
          <a:p>
            <a:pPr algn="just"/>
            <a:r>
              <a:rPr lang="es-CO" dirty="0"/>
              <a:t>Independientemente de la disposición transversal o longitudinal y delantera o trasera, las actuales cajas de cambios manuales son principalmente de dos </a:t>
            </a:r>
            <a:r>
              <a:rPr lang="es-CO" dirty="0" smtClean="0"/>
              <a:t>tipos:</a:t>
            </a:r>
            <a:endParaRPr lang="es-CO" dirty="0"/>
          </a:p>
        </p:txBody>
      </p:sp>
      <p:sp>
        <p:nvSpPr>
          <p:cNvPr id="9" name="CuadroTexto 8"/>
          <p:cNvSpPr txBox="1"/>
          <p:nvPr/>
        </p:nvSpPr>
        <p:spPr>
          <a:xfrm>
            <a:off x="1949450" y="4965698"/>
            <a:ext cx="2870200" cy="923330"/>
          </a:xfrm>
          <a:prstGeom prst="rect">
            <a:avLst/>
          </a:prstGeom>
          <a:noFill/>
        </p:spPr>
        <p:txBody>
          <a:bodyPr wrap="square" rtlCol="0">
            <a:spAutoFit/>
          </a:bodyPr>
          <a:lstStyle/>
          <a:p>
            <a:pPr marL="285750" indent="-285750">
              <a:buFont typeface="Arial" panose="020B0604020202020204" pitchFamily="34" charset="0"/>
              <a:buChar char="•"/>
            </a:pPr>
            <a:r>
              <a:rPr lang="es-CO" dirty="0" smtClean="0"/>
              <a:t>DE DOS EJES</a:t>
            </a:r>
          </a:p>
          <a:p>
            <a:pPr marL="285750" indent="-285750">
              <a:buFont typeface="Arial" panose="020B0604020202020204" pitchFamily="34" charset="0"/>
              <a:buChar char="•"/>
            </a:pPr>
            <a:endParaRPr lang="es-CO" dirty="0" smtClean="0"/>
          </a:p>
          <a:p>
            <a:pPr marL="285750" indent="-285750">
              <a:buFont typeface="Arial" panose="020B0604020202020204" pitchFamily="34" charset="0"/>
              <a:buChar char="•"/>
            </a:pPr>
            <a:r>
              <a:rPr lang="es-CO" dirty="0" smtClean="0"/>
              <a:t>DE TRES EJES</a:t>
            </a:r>
            <a:endParaRPr lang="es-CO" dirty="0"/>
          </a:p>
        </p:txBody>
      </p:sp>
      <p:pic>
        <p:nvPicPr>
          <p:cNvPr id="4098" name="Picture 2" descr="http://www.cochealdia.com/wp-content/uploads/2014/03/Volkswagen-Golf-GTD_3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1700" y="2423636"/>
            <a:ext cx="5705475"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50777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927911" y="4418261"/>
            <a:ext cx="5641789" cy="2031325"/>
          </a:xfrm>
          <a:prstGeom prst="rect">
            <a:avLst/>
          </a:prstGeom>
          <a:noFill/>
        </p:spPr>
        <p:txBody>
          <a:bodyPr wrap="square" rtlCol="0">
            <a:spAutoFit/>
          </a:bodyPr>
          <a:lstStyle/>
          <a:p>
            <a:pPr algn="just"/>
            <a:endParaRPr lang="es-CO" dirty="0" smtClean="0"/>
          </a:p>
          <a:p>
            <a:pPr algn="just"/>
            <a:r>
              <a:rPr lang="es-CO" b="1" dirty="0" smtClean="0"/>
              <a:t>DE TRES EJES: </a:t>
            </a:r>
            <a:r>
              <a:rPr lang="es-CO" dirty="0" smtClean="0"/>
              <a:t>un </a:t>
            </a:r>
            <a:r>
              <a:rPr lang="es-CO" dirty="0"/>
              <a:t>eje primario recibe el par del motor a través del embrague y lo transmite a un eje intermediario. Éste a su vez lo transmite a un eje secundario de salida, coaxial con el eje primario, que acciona el grupo diferencial.</a:t>
            </a:r>
          </a:p>
          <a:p>
            <a:pPr algn="just"/>
            <a:endParaRPr lang="es-CO" dirty="0"/>
          </a:p>
        </p:txBody>
      </p:sp>
      <p:sp>
        <p:nvSpPr>
          <p:cNvPr id="5" name="CuadroTexto 4"/>
          <p:cNvSpPr txBox="1"/>
          <p:nvPr/>
        </p:nvSpPr>
        <p:spPr>
          <a:xfrm>
            <a:off x="520701" y="1012259"/>
            <a:ext cx="5067299" cy="1477328"/>
          </a:xfrm>
          <a:prstGeom prst="rect">
            <a:avLst/>
          </a:prstGeom>
          <a:noFill/>
        </p:spPr>
        <p:txBody>
          <a:bodyPr wrap="square" rtlCol="0">
            <a:spAutoFit/>
          </a:bodyPr>
          <a:lstStyle/>
          <a:p>
            <a:pPr algn="just"/>
            <a:r>
              <a:rPr lang="es-CO" b="1" dirty="0" smtClean="0"/>
              <a:t>DE DOS EJES</a:t>
            </a:r>
            <a:r>
              <a:rPr lang="es-CO" dirty="0" smtClean="0"/>
              <a:t>: un </a:t>
            </a:r>
            <a:r>
              <a:rPr lang="es-CO" dirty="0"/>
              <a:t>eje primario recibe el par del motor y lo transmite de forma directa a uno secundario de salida de par que acciona el grupo diferencial.</a:t>
            </a:r>
          </a:p>
          <a:p>
            <a:pPr algn="just"/>
            <a:endParaRPr lang="es-CO" dirty="0"/>
          </a:p>
        </p:txBody>
      </p:sp>
    </p:spTree>
    <p:extLst>
      <p:ext uri="{BB962C8B-B14F-4D97-AF65-F5344CB8AC3E}">
        <p14:creationId xmlns:p14="http://schemas.microsoft.com/office/powerpoint/2010/main" val="220337339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73100" y="533400"/>
            <a:ext cx="9031640" cy="1446550"/>
          </a:xfrm>
          <a:prstGeom prst="rect">
            <a:avLst/>
          </a:prstGeom>
          <a:noFill/>
        </p:spPr>
        <p:txBody>
          <a:bodyPr wrap="none" rtlCol="0">
            <a:spAutoFit/>
          </a:bodyPr>
          <a:lstStyle/>
          <a:p>
            <a:r>
              <a:rPr lang="es-CO"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CAJA DE CAMBIO AUTOMÁTICA.</a:t>
            </a:r>
          </a:p>
          <a:p>
            <a:endParaRPr lang="es-CO" sz="4400" dirty="0"/>
          </a:p>
        </p:txBody>
      </p:sp>
      <p:sp>
        <p:nvSpPr>
          <p:cNvPr id="5" name="CuadroTexto 4"/>
          <p:cNvSpPr txBox="1"/>
          <p:nvPr/>
        </p:nvSpPr>
        <p:spPr>
          <a:xfrm>
            <a:off x="673100" y="3048000"/>
            <a:ext cx="4241800" cy="2308324"/>
          </a:xfrm>
          <a:prstGeom prst="rect">
            <a:avLst/>
          </a:prstGeom>
          <a:noFill/>
        </p:spPr>
        <p:txBody>
          <a:bodyPr wrap="square" rtlCol="0">
            <a:spAutoFit/>
          </a:bodyPr>
          <a:lstStyle/>
          <a:p>
            <a:pPr algn="just"/>
            <a:r>
              <a:rPr lang="es-CO" dirty="0"/>
              <a:t>La caja automática es un sistema que, de manera autónoma, determina la mejor relación entre los diferentes elementos, como la potencia del motor, la velocidad del vehículo, la presión sobre el acelerador y la resistencia a la marcha, entre otros</a:t>
            </a:r>
          </a:p>
        </p:txBody>
      </p:sp>
      <p:pic>
        <p:nvPicPr>
          <p:cNvPr id="2052" name="Picture 4" descr="http://staticd71.lavozdelinterior.com.ar/sites/default/files/archivo/nota_periodistica/Caja-automatica-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3518" y="2213987"/>
            <a:ext cx="7062321" cy="3976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3356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68300" y="863600"/>
            <a:ext cx="7340600" cy="769441"/>
          </a:xfrm>
          <a:prstGeom prst="rect">
            <a:avLst/>
          </a:prstGeom>
          <a:noFill/>
        </p:spPr>
        <p:txBody>
          <a:bodyPr wrap="square" rtlCol="0">
            <a:spAutoFit/>
          </a:bodyPr>
          <a:lstStyle/>
          <a:p>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CAJA DE CAMBIO MIXTA</a:t>
            </a:r>
            <a:endParaRPr lang="es-CO" sz="4400" dirty="0"/>
          </a:p>
        </p:txBody>
      </p:sp>
      <p:sp>
        <p:nvSpPr>
          <p:cNvPr id="5" name="CuadroTexto 4"/>
          <p:cNvSpPr txBox="1"/>
          <p:nvPr/>
        </p:nvSpPr>
        <p:spPr>
          <a:xfrm>
            <a:off x="368300" y="2743199"/>
            <a:ext cx="5397500" cy="1477328"/>
          </a:xfrm>
          <a:prstGeom prst="rect">
            <a:avLst/>
          </a:prstGeom>
          <a:noFill/>
        </p:spPr>
        <p:txBody>
          <a:bodyPr wrap="square" rtlCol="0">
            <a:spAutoFit/>
          </a:bodyPr>
          <a:lstStyle/>
          <a:p>
            <a:pPr algn="just"/>
            <a:r>
              <a:rPr lang="es-CO" b="1" dirty="0" smtClean="0"/>
              <a:t>TAMBIÉN LLAMADA TRIPTÓNICA,</a:t>
            </a:r>
            <a:r>
              <a:rPr lang="es-CO" dirty="0" smtClean="0"/>
              <a:t> consiste en la </a:t>
            </a:r>
            <a:r>
              <a:rPr lang="es-CO" dirty="0"/>
              <a:t>unión de lo mejor de las dos cajas. Puedes manejar en posición manual sin embrague o automática para un manejo descansado en ciudad</a:t>
            </a:r>
            <a:r>
              <a:rPr lang="es-CO" dirty="0" smtClean="0"/>
              <a:t>.</a:t>
            </a:r>
          </a:p>
        </p:txBody>
      </p:sp>
      <p:pic>
        <p:nvPicPr>
          <p:cNvPr id="5122" name="Picture 2" descr="https://aprendeaconducir.files.wordpress.com/2013/09/kia-carnival-palanca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1075" y="2348865"/>
            <a:ext cx="5610225"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70412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9100" y="942173"/>
            <a:ext cx="6083300" cy="1293028"/>
          </a:xfrm>
        </p:spPr>
        <p:txBody>
          <a:bodyPr/>
          <a:lstStyle/>
          <a:p>
            <a:r>
              <a:rPr lang="es-CO" b="1" cap="none"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SISTEMAS DE TRACCIÓN</a:t>
            </a:r>
            <a:endParaRPr lang="es-CO" b="1" cap="none"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4" name="CuadroTexto 3"/>
          <p:cNvSpPr txBox="1"/>
          <p:nvPr/>
        </p:nvSpPr>
        <p:spPr>
          <a:xfrm>
            <a:off x="596900" y="2959100"/>
            <a:ext cx="4686300" cy="2031325"/>
          </a:xfrm>
          <a:prstGeom prst="rect">
            <a:avLst/>
          </a:prstGeom>
          <a:noFill/>
        </p:spPr>
        <p:txBody>
          <a:bodyPr wrap="square" rtlCol="0">
            <a:spAutoFit/>
          </a:bodyPr>
          <a:lstStyle/>
          <a:p>
            <a:pPr algn="just"/>
            <a:r>
              <a:rPr lang="es-CO" dirty="0" smtClean="0"/>
              <a:t>Los </a:t>
            </a:r>
            <a:r>
              <a:rPr lang="es-CO" dirty="0"/>
              <a:t>sistemas de tracción son un mecanismo de seguridad que sirven para prevenir la pérdida de adherencia cuando aceleramos en exceso, al manejar sobre suelo húmedo o muy liso, o cuando giramos bruscamente la dirección de nuestro vehículo</a:t>
            </a:r>
          </a:p>
        </p:txBody>
      </p:sp>
      <p:pic>
        <p:nvPicPr>
          <p:cNvPr id="6146" name="Picture 2" descr="http://www.danielachondo.cl/wp-content/uploads/2014/01/4mo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2463216"/>
            <a:ext cx="6495811" cy="3226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170317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700" y="977899"/>
            <a:ext cx="6210300" cy="1117601"/>
          </a:xfrm>
        </p:spPr>
        <p:txBody>
          <a:bodyPr>
            <a:normAutofit/>
          </a:bodyPr>
          <a:lstStyle/>
          <a:p>
            <a:r>
              <a:rPr lang="es-CO" sz="2800" b="1" dirty="0" smtClean="0"/>
              <a:t>Hay tres sistemas de tracción</a:t>
            </a:r>
            <a:endParaRPr lang="es-CO" sz="2800" b="1" dirty="0"/>
          </a:p>
        </p:txBody>
      </p:sp>
      <p:sp>
        <p:nvSpPr>
          <p:cNvPr id="4" name="CuadroTexto 3"/>
          <p:cNvSpPr txBox="1"/>
          <p:nvPr/>
        </p:nvSpPr>
        <p:spPr>
          <a:xfrm>
            <a:off x="2921000" y="2476500"/>
            <a:ext cx="6858000" cy="3477875"/>
          </a:xfrm>
          <a:prstGeom prst="rect">
            <a:avLst/>
          </a:prstGeom>
          <a:noFill/>
        </p:spPr>
        <p:txBody>
          <a:bodyPr wrap="square" rtlCol="0">
            <a:spAutoFit/>
          </a:bodyPr>
          <a:lstStyle/>
          <a:p>
            <a:pPr marL="285750" indent="-285750">
              <a:buFont typeface="Arial" panose="020B0604020202020204" pitchFamily="34" charset="0"/>
              <a:buChar char="•"/>
            </a:pPr>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TRACCIÓN DELANTERA</a:t>
            </a:r>
          </a:p>
          <a:p>
            <a:pPr marL="285750" indent="-285750">
              <a:buFont typeface="Arial" panose="020B0604020202020204" pitchFamily="34" charset="0"/>
              <a:buChar char="•"/>
            </a:pPr>
            <a:endPar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marL="285750" indent="-285750">
              <a:buFont typeface="Arial" panose="020B0604020202020204" pitchFamily="34" charset="0"/>
              <a:buChar char="•"/>
            </a:pPr>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TRACCION TRASERA</a:t>
            </a:r>
          </a:p>
          <a:p>
            <a:pPr marL="285750" indent="-285750">
              <a:buFont typeface="Arial" panose="020B0604020202020204" pitchFamily="34" charset="0"/>
              <a:buChar char="•"/>
            </a:pPr>
            <a:endPar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marL="285750" indent="-285750">
              <a:buFont typeface="Arial" panose="020B0604020202020204" pitchFamily="34" charset="0"/>
              <a:buChar char="•"/>
            </a:pPr>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TRACCIÓN DOBLE</a:t>
            </a:r>
            <a:endParaRPr lang="es-CO"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19691121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1000" y="1183473"/>
            <a:ext cx="6007100" cy="1000927"/>
          </a:xfrm>
        </p:spPr>
        <p:txBody>
          <a:bodyPr/>
          <a:lstStyle/>
          <a:p>
            <a:r>
              <a:rPr lang="es-CO"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TRACCIÓN DELANTERA</a:t>
            </a:r>
            <a:endParaRPr lang="es-CO" dirty="0"/>
          </a:p>
        </p:txBody>
      </p:sp>
      <p:sp>
        <p:nvSpPr>
          <p:cNvPr id="4" name="CuadroTexto 3"/>
          <p:cNvSpPr txBox="1"/>
          <p:nvPr/>
        </p:nvSpPr>
        <p:spPr>
          <a:xfrm>
            <a:off x="711200" y="2705100"/>
            <a:ext cx="5346700" cy="2585323"/>
          </a:xfrm>
          <a:prstGeom prst="rect">
            <a:avLst/>
          </a:prstGeom>
          <a:noFill/>
        </p:spPr>
        <p:txBody>
          <a:bodyPr wrap="square" rtlCol="0">
            <a:spAutoFit/>
          </a:bodyPr>
          <a:lstStyle/>
          <a:p>
            <a:pPr algn="just"/>
            <a:r>
              <a:rPr lang="es-CO" dirty="0" smtClean="0"/>
              <a:t>Consiste </a:t>
            </a:r>
            <a:r>
              <a:rPr lang="es-CO" dirty="0"/>
              <a:t>en transmitir el par generado por el motor únicamente a las ruedas del eje delantero, el mismo eje en el que se suele encontrar la dirección del vehículo. La mayoría de vehículos de tracción delantera incorporan el diferencial en la estructura de la caja de cambios</a:t>
            </a:r>
            <a:r>
              <a:rPr lang="es-CO" dirty="0" smtClean="0"/>
              <a:t>.</a:t>
            </a:r>
          </a:p>
          <a:p>
            <a:pPr algn="just"/>
            <a:endParaRPr lang="es-CO" dirty="0"/>
          </a:p>
          <a:p>
            <a:pPr algn="just"/>
            <a:r>
              <a:rPr lang="es-CO" dirty="0" smtClean="0"/>
              <a:t>CONTROL</a:t>
            </a:r>
            <a:endParaRPr lang="es-CO"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2254" y="2184400"/>
            <a:ext cx="5154877" cy="3130417"/>
          </a:xfrm>
          <a:prstGeom prst="rect">
            <a:avLst/>
          </a:prstGeom>
        </p:spPr>
      </p:pic>
    </p:spTree>
    <p:extLst>
      <p:ext uri="{BB962C8B-B14F-4D97-AF65-F5344CB8AC3E}">
        <p14:creationId xmlns:p14="http://schemas.microsoft.com/office/powerpoint/2010/main" val="23973690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4259" y="1457342"/>
            <a:ext cx="5585012" cy="4188759"/>
          </a:xfrm>
          <a:prstGeom prst="rect">
            <a:avLst/>
          </a:prstGeom>
          <a:ln>
            <a:noFill/>
          </a:ln>
          <a:effectLst>
            <a:softEdge rad="112500"/>
          </a:effectLst>
        </p:spPr>
      </p:pic>
      <p:sp>
        <p:nvSpPr>
          <p:cNvPr id="2" name="CuadroTexto 1"/>
          <p:cNvSpPr txBox="1"/>
          <p:nvPr/>
        </p:nvSpPr>
        <p:spPr>
          <a:xfrm>
            <a:off x="470647" y="2629891"/>
            <a:ext cx="5625353" cy="3016210"/>
          </a:xfrm>
          <a:prstGeom prst="rect">
            <a:avLst/>
          </a:prstGeom>
          <a:noFill/>
        </p:spPr>
        <p:txBody>
          <a:bodyPr wrap="square" rtlCol="0">
            <a:spAutoFit/>
          </a:bodyPr>
          <a:lstStyle/>
          <a:p>
            <a:pPr algn="just">
              <a:lnSpc>
                <a:spcPct val="150000"/>
              </a:lnSpc>
              <a:spcBef>
                <a:spcPts val="600"/>
              </a:spcBef>
              <a:spcAft>
                <a:spcPts val="600"/>
              </a:spcAft>
            </a:pPr>
            <a:r>
              <a:rPr lang="es-CO" dirty="0" smtClean="0"/>
              <a:t>Es </a:t>
            </a:r>
            <a:r>
              <a:rPr lang="es-CO" dirty="0"/>
              <a:t>la rama de la mecánica que estudia y aplica los principios propios de la física, mecánica y  química para la generación y transmisión del movimiento en sistemas automotrices, como son los vehículos de tracción mecánica automática y secuencial.</a:t>
            </a:r>
          </a:p>
          <a:p>
            <a:pPr algn="just">
              <a:spcBef>
                <a:spcPts val="600"/>
              </a:spcBef>
            </a:pPr>
            <a:endParaRPr lang="es-CO" dirty="0"/>
          </a:p>
        </p:txBody>
      </p:sp>
      <p:sp>
        <p:nvSpPr>
          <p:cNvPr id="3" name="CuadroTexto 2"/>
          <p:cNvSpPr txBox="1"/>
          <p:nvPr/>
        </p:nvSpPr>
        <p:spPr>
          <a:xfrm>
            <a:off x="1865778" y="712694"/>
            <a:ext cx="2835089" cy="1446550"/>
          </a:xfrm>
          <a:prstGeom prst="rect">
            <a:avLst/>
          </a:prstGeom>
          <a:noFill/>
        </p:spPr>
        <p:txBody>
          <a:bodyPr wrap="square" rtlCol="0">
            <a:spAutoFit/>
          </a:bodyPr>
          <a:lstStyle/>
          <a:p>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¿QUÉ </a:t>
            </a:r>
            <a:r>
              <a:rPr lang="es-CO"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ES?</a:t>
            </a:r>
          </a:p>
          <a:p>
            <a:endParaRPr lang="es-CO"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35357971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31800" y="977900"/>
            <a:ext cx="6489700" cy="769441"/>
          </a:xfrm>
          <a:prstGeom prst="rect">
            <a:avLst/>
          </a:prstGeom>
          <a:noFill/>
        </p:spPr>
        <p:txBody>
          <a:bodyPr wrap="square" rtlCol="0">
            <a:spAutoFit/>
          </a:bodyPr>
          <a:lstStyle/>
          <a:p>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TRACCIÓN TRASERA</a:t>
            </a:r>
            <a:endParaRPr lang="es-CO" sz="4400" dirty="0"/>
          </a:p>
        </p:txBody>
      </p:sp>
      <p:sp>
        <p:nvSpPr>
          <p:cNvPr id="3" name="CuadroTexto 2"/>
          <p:cNvSpPr txBox="1"/>
          <p:nvPr/>
        </p:nvSpPr>
        <p:spPr>
          <a:xfrm>
            <a:off x="431800" y="2654300"/>
            <a:ext cx="5702300" cy="3416320"/>
          </a:xfrm>
          <a:prstGeom prst="rect">
            <a:avLst/>
          </a:prstGeom>
          <a:noFill/>
        </p:spPr>
        <p:txBody>
          <a:bodyPr wrap="square" rtlCol="0">
            <a:spAutoFit/>
          </a:bodyPr>
          <a:lstStyle/>
          <a:p>
            <a:pPr algn="just"/>
            <a:r>
              <a:rPr lang="es-CO" dirty="0"/>
              <a:t>E</a:t>
            </a:r>
            <a:r>
              <a:rPr lang="es-CO" dirty="0" smtClean="0"/>
              <a:t>s </a:t>
            </a:r>
            <a:r>
              <a:rPr lang="es-CO" dirty="0"/>
              <a:t>el sistema en el que la transmisión del movimiento del motor se realiza sobre las ruedas traseras</a:t>
            </a:r>
            <a:r>
              <a:rPr lang="es-CO" dirty="0" smtClean="0"/>
              <a:t>.</a:t>
            </a:r>
          </a:p>
          <a:p>
            <a:pPr algn="just"/>
            <a:endParaRPr lang="es-CO" dirty="0"/>
          </a:p>
          <a:p>
            <a:pPr algn="just"/>
            <a:r>
              <a:rPr lang="es-CO" dirty="0"/>
              <a:t>Es la forma primigenia de construir vehículos autopropulsados de más de dos ruedas, dada la necesidad de que las ruedas del eje delantero fuesen orientables por la columna de la dirección.</a:t>
            </a:r>
          </a:p>
          <a:p>
            <a:pPr algn="just"/>
            <a:endParaRPr lang="es-CO" dirty="0" smtClean="0"/>
          </a:p>
          <a:p>
            <a:pPr algn="just"/>
            <a:endParaRPr lang="es-CO" dirty="0"/>
          </a:p>
          <a:p>
            <a:pPr algn="just"/>
            <a:r>
              <a:rPr lang="es-CO" dirty="0" smtClean="0"/>
              <a:t>AGARRE</a:t>
            </a:r>
            <a:endParaRPr lang="es-CO"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4944" y="2019300"/>
            <a:ext cx="5489488" cy="3333617"/>
          </a:xfrm>
          <a:prstGeom prst="rect">
            <a:avLst/>
          </a:prstGeom>
        </p:spPr>
      </p:pic>
    </p:spTree>
    <p:extLst>
      <p:ext uri="{BB962C8B-B14F-4D97-AF65-F5344CB8AC3E}">
        <p14:creationId xmlns:p14="http://schemas.microsoft.com/office/powerpoint/2010/main" val="33920192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1000" y="990600"/>
            <a:ext cx="5219700" cy="769441"/>
          </a:xfrm>
          <a:prstGeom prst="rect">
            <a:avLst/>
          </a:prstGeom>
          <a:noFill/>
        </p:spPr>
        <p:txBody>
          <a:bodyPr wrap="square" rtlCol="0">
            <a:spAutoFit/>
          </a:bodyPr>
          <a:lstStyle/>
          <a:p>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TRACCIÓN DOBLE</a:t>
            </a:r>
            <a:endParaRPr lang="es-CO" sz="4400" dirty="0"/>
          </a:p>
        </p:txBody>
      </p:sp>
      <p:sp>
        <p:nvSpPr>
          <p:cNvPr id="3" name="CuadroTexto 2"/>
          <p:cNvSpPr txBox="1"/>
          <p:nvPr/>
        </p:nvSpPr>
        <p:spPr>
          <a:xfrm>
            <a:off x="647700" y="2489200"/>
            <a:ext cx="4686300" cy="2862322"/>
          </a:xfrm>
          <a:prstGeom prst="rect">
            <a:avLst/>
          </a:prstGeom>
          <a:noFill/>
        </p:spPr>
        <p:txBody>
          <a:bodyPr wrap="square" rtlCol="0">
            <a:spAutoFit/>
          </a:bodyPr>
          <a:lstStyle/>
          <a:p>
            <a:pPr algn="just"/>
            <a:r>
              <a:rPr lang="es-CO" dirty="0"/>
              <a:t>Su funcionamiento se basa en enviar la potencia del motor a las cuatro ruedas mediante un diferencial central que hace el reparto. </a:t>
            </a:r>
            <a:endParaRPr lang="es-CO" dirty="0" smtClean="0"/>
          </a:p>
          <a:p>
            <a:pPr algn="just"/>
            <a:endParaRPr lang="es-CO" dirty="0"/>
          </a:p>
          <a:p>
            <a:pPr algn="just"/>
            <a:r>
              <a:rPr lang="es-CO" dirty="0" smtClean="0"/>
              <a:t>Si </a:t>
            </a:r>
            <a:r>
              <a:rPr lang="es-CO" dirty="0"/>
              <a:t>se trata de una tracción total conectable –algo muy habitual en los todoterrenos–, sólo uno de los ejes recibe la fuerza del motor hasta que cambian las condiciones del firme</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6531" y="2113179"/>
            <a:ext cx="5315461" cy="3238343"/>
          </a:xfrm>
          <a:prstGeom prst="rect">
            <a:avLst/>
          </a:prstGeom>
        </p:spPr>
      </p:pic>
      <p:sp>
        <p:nvSpPr>
          <p:cNvPr id="5" name="Triángulo isósceles 4"/>
          <p:cNvSpPr/>
          <p:nvPr/>
        </p:nvSpPr>
        <p:spPr>
          <a:xfrm>
            <a:off x="10233212" y="5930153"/>
            <a:ext cx="336176" cy="52443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9724498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751640" y="552649"/>
            <a:ext cx="6870792" cy="646331"/>
          </a:xfrm>
          <a:prstGeom prst="rect">
            <a:avLst/>
          </a:prstGeom>
        </p:spPr>
        <p:txBody>
          <a:bodyPr wrap="none">
            <a:spAutoFit/>
          </a:bodyPr>
          <a:lstStyle/>
          <a:p>
            <a:r>
              <a:rPr lang="es-CO"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Tipos de Llantas de Vehículos.</a:t>
            </a:r>
            <a:endParaRPr lang="es-CO" sz="3600" dirty="0"/>
          </a:p>
        </p:txBody>
      </p:sp>
      <p:sp>
        <p:nvSpPr>
          <p:cNvPr id="4" name="Rectángulo 3"/>
          <p:cNvSpPr/>
          <p:nvPr/>
        </p:nvSpPr>
        <p:spPr>
          <a:xfrm>
            <a:off x="6688428" y="2584256"/>
            <a:ext cx="5503572" cy="1508105"/>
          </a:xfrm>
          <a:prstGeom prst="rect">
            <a:avLst/>
          </a:prstGeom>
        </p:spPr>
        <p:txBody>
          <a:bodyPr wrap="square">
            <a:spAutoFit/>
          </a:bodyPr>
          <a:lstStyle/>
          <a:p>
            <a:pPr fontAlgn="base"/>
            <a:r>
              <a:rPr lang="es-CO" sz="2300" dirty="0" smtClean="0">
                <a:latin typeface="Century "/>
              </a:rPr>
              <a:t>¿Qué es una Llanta?</a:t>
            </a:r>
          </a:p>
          <a:p>
            <a:pPr fontAlgn="base"/>
            <a:endParaRPr lang="es-CO" sz="2300" dirty="0" smtClean="0">
              <a:latin typeface="Century "/>
            </a:endParaRPr>
          </a:p>
          <a:p>
            <a:pPr marL="342900" indent="-342900" fontAlgn="base">
              <a:buFont typeface="Wingdings" panose="05000000000000000000" pitchFamily="2" charset="2"/>
              <a:buChar char="ü"/>
            </a:pPr>
            <a:r>
              <a:rPr lang="es-CO" sz="2300" dirty="0" smtClean="0">
                <a:latin typeface="Century "/>
              </a:rPr>
              <a:t>Es un contenedor de aire de forma toroidal.</a:t>
            </a:r>
            <a:endParaRPr lang="es-CO" sz="2300" b="0" i="0" dirty="0">
              <a:effectLst/>
              <a:latin typeface="Century "/>
            </a:endParaRPr>
          </a:p>
        </p:txBody>
      </p:sp>
      <p:sp>
        <p:nvSpPr>
          <p:cNvPr id="3" name="Rectángulo 2"/>
          <p:cNvSpPr/>
          <p:nvPr/>
        </p:nvSpPr>
        <p:spPr>
          <a:xfrm>
            <a:off x="526540" y="1926775"/>
            <a:ext cx="5665333" cy="446276"/>
          </a:xfrm>
          <a:prstGeom prst="rect">
            <a:avLst/>
          </a:prstGeom>
        </p:spPr>
        <p:txBody>
          <a:bodyPr wrap="none">
            <a:spAutoFit/>
          </a:bodyPr>
          <a:lstStyle/>
          <a:p>
            <a:r>
              <a:rPr lang="es-CO" sz="2300" dirty="0">
                <a:latin typeface="Century "/>
              </a:rPr>
              <a:t>¿Cuáles son las funciones de una Llanta?</a:t>
            </a:r>
          </a:p>
        </p:txBody>
      </p:sp>
      <p:sp>
        <p:nvSpPr>
          <p:cNvPr id="5" name="Rectángulo 4"/>
          <p:cNvSpPr/>
          <p:nvPr/>
        </p:nvSpPr>
        <p:spPr>
          <a:xfrm>
            <a:off x="526540" y="2722557"/>
            <a:ext cx="6096000" cy="2123658"/>
          </a:xfrm>
          <a:prstGeom prst="rect">
            <a:avLst/>
          </a:prstGeom>
        </p:spPr>
        <p:txBody>
          <a:bodyPr>
            <a:spAutoFit/>
          </a:bodyPr>
          <a:lstStyle/>
          <a:p>
            <a:pPr marL="342900" indent="-342900">
              <a:buFont typeface="Wingdings" panose="05000000000000000000" pitchFamily="2" charset="2"/>
              <a:buChar char="ü"/>
            </a:pPr>
            <a:r>
              <a:rPr lang="es-CO" sz="2200" dirty="0" smtClean="0">
                <a:latin typeface="Century "/>
              </a:rPr>
              <a:t>Tener </a:t>
            </a:r>
            <a:r>
              <a:rPr lang="es-CO" sz="2200" dirty="0">
                <a:latin typeface="Century "/>
              </a:rPr>
              <a:t>alta capacidad de carga. </a:t>
            </a:r>
            <a:endParaRPr lang="es-CO" sz="2200" dirty="0" smtClean="0">
              <a:latin typeface="Century "/>
            </a:endParaRPr>
          </a:p>
          <a:p>
            <a:pPr marL="342900" indent="-342900">
              <a:buFont typeface="Wingdings" panose="05000000000000000000" pitchFamily="2" charset="2"/>
              <a:buChar char="ü"/>
            </a:pPr>
            <a:r>
              <a:rPr lang="es-CO" sz="2200" dirty="0" smtClean="0">
                <a:latin typeface="Century "/>
              </a:rPr>
              <a:t> </a:t>
            </a:r>
            <a:r>
              <a:rPr lang="es-CO" sz="2200" dirty="0">
                <a:latin typeface="Century "/>
              </a:rPr>
              <a:t>Proveer amortiguación</a:t>
            </a:r>
            <a:r>
              <a:rPr lang="es-CO" sz="2200" dirty="0" smtClean="0">
                <a:latin typeface="Century "/>
              </a:rPr>
              <a:t>.</a:t>
            </a:r>
          </a:p>
          <a:p>
            <a:pPr marL="342900" indent="-342900">
              <a:buFont typeface="Wingdings" panose="05000000000000000000" pitchFamily="2" charset="2"/>
              <a:buChar char="ü"/>
            </a:pPr>
            <a:r>
              <a:rPr lang="es-CO" sz="2200" dirty="0" smtClean="0">
                <a:latin typeface="Century "/>
              </a:rPr>
              <a:t> </a:t>
            </a:r>
            <a:r>
              <a:rPr lang="es-CO" sz="2200" dirty="0">
                <a:latin typeface="Century "/>
              </a:rPr>
              <a:t>Transmitir torque para movimiento y frenado. </a:t>
            </a:r>
            <a:endParaRPr lang="es-CO" sz="2200" dirty="0" smtClean="0">
              <a:latin typeface="Century "/>
            </a:endParaRPr>
          </a:p>
          <a:p>
            <a:pPr marL="342900" indent="-342900">
              <a:buFont typeface="Wingdings" panose="05000000000000000000" pitchFamily="2" charset="2"/>
              <a:buChar char="ü"/>
            </a:pPr>
            <a:r>
              <a:rPr lang="es-CO" sz="2200" dirty="0" smtClean="0">
                <a:latin typeface="Century "/>
              </a:rPr>
              <a:t> </a:t>
            </a:r>
            <a:r>
              <a:rPr lang="es-CO" sz="2200" dirty="0">
                <a:latin typeface="Century "/>
              </a:rPr>
              <a:t>Producir fuerzas de cambio de dirección y proveer la adecuada respuesta direccional.</a:t>
            </a:r>
          </a:p>
        </p:txBody>
      </p:sp>
      <p:sp>
        <p:nvSpPr>
          <p:cNvPr id="6" name="Rectángulo 5"/>
          <p:cNvSpPr/>
          <p:nvPr/>
        </p:nvSpPr>
        <p:spPr>
          <a:xfrm>
            <a:off x="2156695" y="5218804"/>
            <a:ext cx="8060681" cy="1154162"/>
          </a:xfrm>
          <a:prstGeom prst="rect">
            <a:avLst/>
          </a:prstGeom>
        </p:spPr>
        <p:txBody>
          <a:bodyPr wrap="square">
            <a:spAutoFit/>
          </a:bodyPr>
          <a:lstStyle/>
          <a:p>
            <a:pPr fontAlgn="base"/>
            <a:r>
              <a:rPr lang="es-CO" sz="2300" dirty="0" smtClean="0">
                <a:latin typeface="Century "/>
              </a:rPr>
              <a:t>                     ¿</a:t>
            </a:r>
            <a:r>
              <a:rPr lang="es-CO" sz="2300" dirty="0">
                <a:latin typeface="Century "/>
              </a:rPr>
              <a:t>Cuáles son los tipos de llantas</a:t>
            </a:r>
            <a:r>
              <a:rPr lang="es-CO" sz="2300" dirty="0" smtClean="0">
                <a:latin typeface="Century "/>
              </a:rPr>
              <a:t>?</a:t>
            </a:r>
          </a:p>
          <a:p>
            <a:pPr fontAlgn="base"/>
            <a:endParaRPr lang="es-CO" sz="2300" dirty="0">
              <a:latin typeface="Century "/>
            </a:endParaRPr>
          </a:p>
          <a:p>
            <a:pPr marL="342900" indent="-342900" fontAlgn="base">
              <a:buFont typeface="Wingdings" panose="05000000000000000000" pitchFamily="2" charset="2"/>
              <a:buChar char="ü"/>
            </a:pPr>
            <a:r>
              <a:rPr lang="es-CO" sz="2300" dirty="0">
                <a:latin typeface="Century "/>
              </a:rPr>
              <a:t>Llantas Radiales y Llantas Convencionales o Diagonales</a:t>
            </a:r>
            <a:endParaRPr lang="es-CO" sz="2300" b="0" i="0" dirty="0">
              <a:effectLst/>
              <a:latin typeface="Century "/>
            </a:endParaRPr>
          </a:p>
        </p:txBody>
      </p:sp>
    </p:spTree>
    <p:extLst>
      <p:ext uri="{BB962C8B-B14F-4D97-AF65-F5344CB8AC3E}">
        <p14:creationId xmlns:p14="http://schemas.microsoft.com/office/powerpoint/2010/main" val="4310280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640444" y="436738"/>
            <a:ext cx="8725466" cy="646331"/>
          </a:xfrm>
          <a:prstGeom prst="rect">
            <a:avLst/>
          </a:prstGeom>
        </p:spPr>
        <p:txBody>
          <a:bodyPr wrap="none">
            <a:spAutoFit/>
          </a:bodyPr>
          <a:lstStyle/>
          <a:p>
            <a:pPr algn="ctr"/>
            <a:r>
              <a:rPr lang="es-CO" sz="36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Llantas Convencionales o Diagonales.</a:t>
            </a:r>
            <a:endParaRPr lang="es-CO" sz="3600" dirty="0"/>
          </a:p>
        </p:txBody>
      </p:sp>
      <p:sp>
        <p:nvSpPr>
          <p:cNvPr id="5" name="Rectángulo 4"/>
          <p:cNvSpPr/>
          <p:nvPr/>
        </p:nvSpPr>
        <p:spPr>
          <a:xfrm>
            <a:off x="522116" y="1985378"/>
            <a:ext cx="6033229" cy="1200329"/>
          </a:xfrm>
          <a:prstGeom prst="rect">
            <a:avLst/>
          </a:prstGeom>
        </p:spPr>
        <p:txBody>
          <a:bodyPr wrap="square">
            <a:spAutoFit/>
          </a:bodyPr>
          <a:lstStyle/>
          <a:p>
            <a:r>
              <a:rPr lang="es-CO" sz="2400" dirty="0" smtClean="0">
                <a:latin typeface="Century "/>
              </a:rPr>
              <a:t>Sus capas </a:t>
            </a:r>
            <a:r>
              <a:rPr lang="es-CO" sz="2400" dirty="0">
                <a:latin typeface="Century "/>
              </a:rPr>
              <a:t> van dispuestas longitudinalmente (a lo largo de la banda de rodamiento). </a:t>
            </a:r>
          </a:p>
        </p:txBody>
      </p:sp>
      <p:sp>
        <p:nvSpPr>
          <p:cNvPr id="6" name="Rectángulo 5"/>
          <p:cNvSpPr/>
          <p:nvPr/>
        </p:nvSpPr>
        <p:spPr>
          <a:xfrm>
            <a:off x="522115" y="3562932"/>
            <a:ext cx="5659743" cy="2308324"/>
          </a:xfrm>
          <a:prstGeom prst="rect">
            <a:avLst/>
          </a:prstGeom>
        </p:spPr>
        <p:txBody>
          <a:bodyPr wrap="square">
            <a:spAutoFit/>
          </a:bodyPr>
          <a:lstStyle/>
          <a:p>
            <a:r>
              <a:rPr lang="es-CO" sz="2400" dirty="0">
                <a:latin typeface="Arial" panose="020B0604020202020204" pitchFamily="34" charset="0"/>
              </a:rPr>
              <a:t>Las consecuencias </a:t>
            </a:r>
            <a:r>
              <a:rPr lang="es-CO" sz="2400" dirty="0" smtClean="0">
                <a:latin typeface="Arial" panose="020B0604020202020204" pitchFamily="34" charset="0"/>
              </a:rPr>
              <a:t>son: </a:t>
            </a:r>
            <a:r>
              <a:rPr lang="es-CO" sz="2400" dirty="0">
                <a:latin typeface="Arial" panose="020B0604020202020204" pitchFamily="34" charset="0"/>
              </a:rPr>
              <a:t>mayor fricción con el suelo, que provoca más calentamiento </a:t>
            </a:r>
            <a:r>
              <a:rPr lang="es-CO" sz="2400" dirty="0" smtClean="0">
                <a:latin typeface="Arial" panose="020B0604020202020204" pitchFamily="34" charset="0"/>
              </a:rPr>
              <a:t> </a:t>
            </a:r>
            <a:r>
              <a:rPr lang="es-CO" sz="2400" dirty="0">
                <a:latin typeface="Arial" panose="020B0604020202020204" pitchFamily="34" charset="0"/>
              </a:rPr>
              <a:t>y reduce la vida útil de la carcasa </a:t>
            </a:r>
            <a:r>
              <a:rPr lang="es-CO" sz="2400" dirty="0" smtClean="0">
                <a:latin typeface="Arial" panose="020B0604020202020204" pitchFamily="34" charset="0"/>
              </a:rPr>
              <a:t>y </a:t>
            </a:r>
            <a:r>
              <a:rPr lang="es-CO" sz="2400" dirty="0">
                <a:latin typeface="Arial" panose="020B0604020202020204" pitchFamily="34" charset="0"/>
              </a:rPr>
              <a:t>la necesidad de trabajo intenso de los materiales de todas las partes de la llanta.</a:t>
            </a:r>
            <a:endParaRPr lang="es-CO" sz="2400" dirty="0"/>
          </a:p>
        </p:txBody>
      </p:sp>
      <p:pic>
        <p:nvPicPr>
          <p:cNvPr id="14344" name="Picture 8" descr="http://www.pneum.com/gifs/ns-crossplytyreca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8376" y="1799173"/>
            <a:ext cx="4855337" cy="47670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1920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71588" y="386826"/>
            <a:ext cx="4301177" cy="707886"/>
          </a:xfrm>
          <a:prstGeom prst="rect">
            <a:avLst/>
          </a:prstGeom>
        </p:spPr>
        <p:txBody>
          <a:bodyPr wrap="none">
            <a:spAutoFit/>
          </a:bodyPr>
          <a:lstStyle/>
          <a:p>
            <a:r>
              <a:rPr lang="es-CO" sz="4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Llantas Radiales.</a:t>
            </a:r>
            <a:endParaRPr lang="es-CO" sz="4000" dirty="0"/>
          </a:p>
        </p:txBody>
      </p:sp>
      <p:sp>
        <p:nvSpPr>
          <p:cNvPr id="6" name="Rectángulo 5"/>
          <p:cNvSpPr/>
          <p:nvPr/>
        </p:nvSpPr>
        <p:spPr>
          <a:xfrm>
            <a:off x="505172" y="1720841"/>
            <a:ext cx="5085656" cy="1938992"/>
          </a:xfrm>
          <a:prstGeom prst="rect">
            <a:avLst/>
          </a:prstGeom>
        </p:spPr>
        <p:txBody>
          <a:bodyPr wrap="square">
            <a:spAutoFit/>
          </a:bodyPr>
          <a:lstStyle/>
          <a:p>
            <a:pPr marL="342900" indent="-342900">
              <a:buFont typeface="Wingdings" panose="05000000000000000000" pitchFamily="2" charset="2"/>
              <a:buChar char="ü"/>
            </a:pPr>
            <a:r>
              <a:rPr lang="es-CO" sz="2400" dirty="0">
                <a:latin typeface="Century "/>
              </a:rPr>
              <a:t>S</a:t>
            </a:r>
            <a:r>
              <a:rPr lang="es-CO" sz="2400" dirty="0" smtClean="0">
                <a:latin typeface="Century "/>
              </a:rPr>
              <a:t>us </a:t>
            </a:r>
            <a:r>
              <a:rPr lang="es-CO" sz="2400" dirty="0">
                <a:latin typeface="Century "/>
              </a:rPr>
              <a:t>capas están dispuestas en forma radial, es decir; </a:t>
            </a:r>
            <a:r>
              <a:rPr lang="es-CO" sz="2400" b="1" dirty="0">
                <a:latin typeface="Century "/>
              </a:rPr>
              <a:t>están paralelas las unas a las otras </a:t>
            </a:r>
            <a:r>
              <a:rPr lang="es-CO" sz="2400" dirty="0">
                <a:latin typeface="Century "/>
              </a:rPr>
              <a:t>, en un ángulo de 90° a la circunferencia de </a:t>
            </a:r>
            <a:r>
              <a:rPr lang="es-CO" sz="2400" dirty="0" smtClean="0">
                <a:latin typeface="Century "/>
              </a:rPr>
              <a:t>la llanta.</a:t>
            </a:r>
            <a:endParaRPr lang="es-CO" sz="2400" dirty="0">
              <a:latin typeface="Century "/>
            </a:endParaRPr>
          </a:p>
        </p:txBody>
      </p:sp>
      <p:pic>
        <p:nvPicPr>
          <p:cNvPr id="1026" name="Picture 2" descr="http://www.todoautos.com.pe/portal/images/stories/img-mecanica/neumatico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1172" y="1468938"/>
            <a:ext cx="4661782" cy="4661782"/>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p:cNvSpPr/>
          <p:nvPr/>
        </p:nvSpPr>
        <p:spPr>
          <a:xfrm>
            <a:off x="505172" y="4155360"/>
            <a:ext cx="6096000" cy="1569660"/>
          </a:xfrm>
          <a:prstGeom prst="rect">
            <a:avLst/>
          </a:prstGeom>
        </p:spPr>
        <p:txBody>
          <a:bodyPr>
            <a:spAutoFit/>
          </a:bodyPr>
          <a:lstStyle/>
          <a:p>
            <a:pPr marL="342900" indent="-342900">
              <a:buFont typeface="Wingdings" panose="05000000000000000000" pitchFamily="2" charset="2"/>
              <a:buChar char="ü"/>
            </a:pPr>
            <a:r>
              <a:rPr lang="es-CO" sz="2400" dirty="0">
                <a:latin typeface="Century "/>
              </a:rPr>
              <a:t>Este tipo de </a:t>
            </a:r>
            <a:r>
              <a:rPr lang="es-CO" sz="2400" dirty="0" smtClean="0">
                <a:latin typeface="Century "/>
              </a:rPr>
              <a:t>llantas tiene </a:t>
            </a:r>
            <a:r>
              <a:rPr lang="es-CO" sz="2400" dirty="0">
                <a:latin typeface="Century "/>
              </a:rPr>
              <a:t>menor resistencia </a:t>
            </a:r>
            <a:r>
              <a:rPr lang="es-CO" sz="2400" dirty="0" smtClean="0">
                <a:latin typeface="Century "/>
              </a:rPr>
              <a:t>al: rodamiento</a:t>
            </a:r>
            <a:r>
              <a:rPr lang="es-CO" sz="2400" dirty="0">
                <a:latin typeface="Century "/>
              </a:rPr>
              <a:t>, </a:t>
            </a:r>
            <a:r>
              <a:rPr lang="es-CO" sz="2400" b="1" dirty="0">
                <a:latin typeface="Century "/>
              </a:rPr>
              <a:t>mejoran el rendimiento de combustible </a:t>
            </a:r>
            <a:r>
              <a:rPr lang="es-CO" sz="2400" dirty="0">
                <a:latin typeface="Century "/>
              </a:rPr>
              <a:t>, la maniobrabilidad del </a:t>
            </a:r>
            <a:r>
              <a:rPr lang="es-CO" sz="2400" dirty="0" smtClean="0">
                <a:latin typeface="Century "/>
              </a:rPr>
              <a:t>vehículo.</a:t>
            </a:r>
            <a:endParaRPr lang="es-CO" sz="2400" dirty="0">
              <a:latin typeface="Century "/>
            </a:endParaRPr>
          </a:p>
        </p:txBody>
      </p:sp>
    </p:spTree>
    <p:extLst>
      <p:ext uri="{BB962C8B-B14F-4D97-AF65-F5344CB8AC3E}">
        <p14:creationId xmlns:p14="http://schemas.microsoft.com/office/powerpoint/2010/main" val="25985555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64900" y="436738"/>
            <a:ext cx="5676554" cy="646331"/>
          </a:xfrm>
          <a:prstGeom prst="rect">
            <a:avLst/>
          </a:prstGeom>
        </p:spPr>
        <p:txBody>
          <a:bodyPr wrap="none">
            <a:spAutoFit/>
          </a:bodyPr>
          <a:lstStyle/>
          <a:p>
            <a:pPr algn="ctr"/>
            <a:r>
              <a:rPr lang="es-CO"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¿Qué es el hidroplaneo?</a:t>
            </a:r>
            <a:endParaRPr lang="es-CO" sz="3600" dirty="0"/>
          </a:p>
        </p:txBody>
      </p:sp>
      <p:sp>
        <p:nvSpPr>
          <p:cNvPr id="3" name="Rectángulo 2"/>
          <p:cNvSpPr/>
          <p:nvPr/>
        </p:nvSpPr>
        <p:spPr>
          <a:xfrm>
            <a:off x="1068947" y="1734133"/>
            <a:ext cx="10534918" cy="1200329"/>
          </a:xfrm>
          <a:prstGeom prst="rect">
            <a:avLst/>
          </a:prstGeom>
        </p:spPr>
        <p:txBody>
          <a:bodyPr wrap="square">
            <a:spAutoFit/>
          </a:bodyPr>
          <a:lstStyle/>
          <a:p>
            <a:r>
              <a:rPr lang="es-CO" sz="2400" dirty="0" smtClean="0">
                <a:latin typeface="Century "/>
              </a:rPr>
              <a:t>El hidroplaneo se produce cuando las llantas de un vehículo pierden contacto con el pavimento por una película de agua y por consiguiente disminuye o se elimina el poder de adherencia de las ruedas.</a:t>
            </a:r>
            <a:endParaRPr lang="es-CO" sz="2400" dirty="0">
              <a:latin typeface="Century "/>
            </a:endParaRPr>
          </a:p>
        </p:txBody>
      </p:sp>
      <p:pic>
        <p:nvPicPr>
          <p:cNvPr id="16386" name="Picture 2" descr="http://hankook.com.pe/wp-content/uploads/2012/07/pista-agu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186" y="3778709"/>
            <a:ext cx="7617315" cy="2197088"/>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http://www.autobodymagazine.com.mx/abm_previo/wp-content/uploads/2012/02/aquaplann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54961" y="3344667"/>
            <a:ext cx="3148904" cy="305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82206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11469" y="436738"/>
            <a:ext cx="9783447" cy="1754326"/>
          </a:xfrm>
          <a:prstGeom prst="rect">
            <a:avLst/>
          </a:prstGeom>
        </p:spPr>
        <p:txBody>
          <a:bodyPr wrap="none">
            <a:spAutoFit/>
          </a:bodyPr>
          <a:lstStyle/>
          <a:p>
            <a:pPr algn="ctr"/>
            <a:r>
              <a:rPr lang="es-CO" sz="36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Avances electrónicos para la mejora de la</a:t>
            </a:r>
          </a:p>
          <a:p>
            <a:pPr algn="ctr"/>
            <a:r>
              <a:rPr lang="es-CO" sz="36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Eficiencia del vehículo.</a:t>
            </a:r>
          </a:p>
          <a:p>
            <a:pPr algn="ctr"/>
            <a:endParaRPr lang="es-CO" sz="3600" dirty="0"/>
          </a:p>
        </p:txBody>
      </p:sp>
      <p:sp>
        <p:nvSpPr>
          <p:cNvPr id="3" name="Rectángulo 2"/>
          <p:cNvSpPr/>
          <p:nvPr/>
        </p:nvSpPr>
        <p:spPr>
          <a:xfrm>
            <a:off x="562378" y="2783492"/>
            <a:ext cx="6096000" cy="2677656"/>
          </a:xfrm>
          <a:prstGeom prst="rect">
            <a:avLst/>
          </a:prstGeom>
        </p:spPr>
        <p:txBody>
          <a:bodyPr>
            <a:spAutoFit/>
          </a:bodyPr>
          <a:lstStyle/>
          <a:p>
            <a:r>
              <a:rPr lang="es-CO" sz="2400" dirty="0" smtClean="0">
                <a:latin typeface="Century "/>
              </a:rPr>
              <a:t>Hoy </a:t>
            </a:r>
            <a:r>
              <a:rPr lang="es-CO" sz="2400" dirty="0">
                <a:latin typeface="Century "/>
              </a:rPr>
              <a:t>en día existen muchos avances tecnológicos en la electrónica, la aerodinámica, las estructuras y materiales, y la propulsión, los cuales tienen aplicaciones benéficas en el diseño de manufactura, mantenimiento y operación de los nuevos vehículos automotores</a:t>
            </a:r>
          </a:p>
        </p:txBody>
      </p:sp>
      <p:pic>
        <p:nvPicPr>
          <p:cNvPr id="17410" name="Picture 2" descr="http://i1.wp.com/ecoinventos.com/wp-content/uploads/2014/11/5-mentiras-universales-sobre-los-coches-el%C3%A9ctricos.jpg?resize=800%2C5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8378" y="2629105"/>
            <a:ext cx="5090947" cy="33982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1584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185954" y="2782389"/>
            <a:ext cx="1821332" cy="1446550"/>
          </a:xfrm>
          <a:prstGeom prst="rect">
            <a:avLst/>
          </a:prstGeom>
          <a:noFill/>
        </p:spPr>
        <p:txBody>
          <a:bodyPr wrap="none" rtlCol="0">
            <a:spAutoFit/>
          </a:bodyPr>
          <a:lstStyle/>
          <a:p>
            <a:r>
              <a:rPr lang="es-CO" sz="8800" dirty="0" smtClean="0">
                <a:solidFill>
                  <a:srgbClr val="7030A0"/>
                </a:solidFill>
              </a:rPr>
              <a:t>FIN</a:t>
            </a:r>
            <a:endParaRPr lang="es-CO" sz="8800" dirty="0">
              <a:solidFill>
                <a:srgbClr val="7030A0"/>
              </a:solidFill>
            </a:endParaRPr>
          </a:p>
        </p:txBody>
      </p:sp>
    </p:spTree>
    <p:extLst>
      <p:ext uri="{BB962C8B-B14F-4D97-AF65-F5344CB8AC3E}">
        <p14:creationId xmlns:p14="http://schemas.microsoft.com/office/powerpoint/2010/main" val="10634569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13012" y="1722440"/>
            <a:ext cx="10165976" cy="3693319"/>
          </a:xfrm>
          <a:prstGeom prst="rect">
            <a:avLst/>
          </a:prstGeom>
          <a:noFill/>
        </p:spPr>
        <p:txBody>
          <a:bodyPr wrap="square" rtlCol="0">
            <a:spAutoFit/>
          </a:bodyPr>
          <a:lstStyle/>
          <a:p>
            <a:pPr algn="just"/>
            <a:r>
              <a:rPr lang="es-CO" dirty="0" smtClean="0"/>
              <a:t>Batería </a:t>
            </a:r>
          </a:p>
          <a:p>
            <a:pPr algn="just"/>
            <a:r>
              <a:rPr lang="es-CO" dirty="0" smtClean="0"/>
              <a:t>Llave de contacto</a:t>
            </a:r>
          </a:p>
          <a:p>
            <a:pPr algn="just"/>
            <a:r>
              <a:rPr lang="es-CO" dirty="0"/>
              <a:t>Bobina</a:t>
            </a:r>
          </a:p>
          <a:p>
            <a:pPr algn="just"/>
            <a:r>
              <a:rPr lang="es-CO" dirty="0" smtClean="0"/>
              <a:t>Árbol de distribución:</a:t>
            </a:r>
          </a:p>
          <a:p>
            <a:pPr algn="just"/>
            <a:endParaRPr lang="es-CO" dirty="0" smtClean="0"/>
          </a:p>
          <a:p>
            <a:pPr marL="285750" indent="-285750" algn="just">
              <a:buFont typeface="Arial" panose="020B0604020202020204" pitchFamily="34" charset="0"/>
              <a:buChar char="•"/>
            </a:pPr>
            <a:r>
              <a:rPr lang="es-CO" dirty="0" smtClean="0"/>
              <a:t>Distribuidor, </a:t>
            </a:r>
            <a:r>
              <a:rPr lang="es-CO" dirty="0"/>
              <a:t>Dispositivo de conexión </a:t>
            </a:r>
            <a:r>
              <a:rPr lang="es-CO" dirty="0" smtClean="0"/>
              <a:t>y de distribución </a:t>
            </a:r>
            <a:r>
              <a:rPr lang="es-CO" dirty="0"/>
              <a:t>de la corriente de alta tensión del secundario a las </a:t>
            </a:r>
            <a:r>
              <a:rPr lang="es-CO" dirty="0" smtClean="0"/>
              <a:t>Bujías.</a:t>
            </a:r>
            <a:endParaRPr lang="es-CO" dirty="0"/>
          </a:p>
          <a:p>
            <a:pPr marL="285750" indent="-285750" algn="just">
              <a:buFont typeface="Arial" panose="020B0604020202020204" pitchFamily="34" charset="0"/>
              <a:buChar char="•"/>
            </a:pPr>
            <a:r>
              <a:rPr lang="es-CO" dirty="0"/>
              <a:t>Leva, dispositivo de interrupción del primario en sincronismo con el ciclo del los </a:t>
            </a:r>
            <a:r>
              <a:rPr lang="es-CO" dirty="0" smtClean="0"/>
              <a:t>cilindros.</a:t>
            </a:r>
          </a:p>
          <a:p>
            <a:pPr marL="285750" indent="-285750" algn="just">
              <a:buFont typeface="Arial" panose="020B0604020202020204" pitchFamily="34" charset="0"/>
              <a:buChar char="•"/>
            </a:pPr>
            <a:r>
              <a:rPr lang="es-CO" dirty="0"/>
              <a:t>Condensador es el encargado de cortar el funcionamiento del motor de arranque una vez dadas las vueltas necesarias para darle el movimiento del </a:t>
            </a:r>
            <a:r>
              <a:rPr lang="es-CO" dirty="0" smtClean="0"/>
              <a:t>motor.</a:t>
            </a:r>
            <a:endParaRPr lang="es-CO" dirty="0"/>
          </a:p>
          <a:p>
            <a:pPr algn="just"/>
            <a:endParaRPr lang="es-CO" dirty="0" smtClean="0"/>
          </a:p>
          <a:p>
            <a:pPr algn="just"/>
            <a:r>
              <a:rPr lang="es-CO" dirty="0" smtClean="0"/>
              <a:t>Motor de arranque</a:t>
            </a:r>
          </a:p>
        </p:txBody>
      </p:sp>
      <p:sp>
        <p:nvSpPr>
          <p:cNvPr id="3" name="CuadroTexto 2"/>
          <p:cNvSpPr txBox="1"/>
          <p:nvPr/>
        </p:nvSpPr>
        <p:spPr>
          <a:xfrm>
            <a:off x="2983006" y="739767"/>
            <a:ext cx="6225988" cy="707886"/>
          </a:xfrm>
          <a:prstGeom prst="rect">
            <a:avLst/>
          </a:prstGeom>
          <a:noFill/>
        </p:spPr>
        <p:txBody>
          <a:bodyPr wrap="square" rtlCol="0">
            <a:spAutoFit/>
          </a:bodyPr>
          <a:lstStyle/>
          <a:p>
            <a:r>
              <a:rPr lang="es-CO" sz="4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SISTEMA DE ENCENDIDO</a:t>
            </a:r>
            <a:endParaRPr lang="es-CO" sz="4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154176467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5430" y="832692"/>
            <a:ext cx="7807625" cy="5363181"/>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59243" y="3343716"/>
            <a:ext cx="273513" cy="170567"/>
          </a:xfrm>
          <a:prstGeom prst="rect">
            <a:avLst/>
          </a:prstGeom>
        </p:spPr>
      </p:pic>
    </p:spTree>
    <p:extLst>
      <p:ext uri="{BB962C8B-B14F-4D97-AF65-F5344CB8AC3E}">
        <p14:creationId xmlns:p14="http://schemas.microsoft.com/office/powerpoint/2010/main" val="320440209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22413" y="578226"/>
            <a:ext cx="7005918" cy="1446550"/>
          </a:xfrm>
          <a:prstGeom prst="rect">
            <a:avLst/>
          </a:prstGeom>
          <a:noFill/>
        </p:spPr>
        <p:txBody>
          <a:bodyPr wrap="square" rtlCol="0">
            <a:spAutoFit/>
          </a:bodyPr>
          <a:lstStyle/>
          <a:p>
            <a:pPr algn="ctr"/>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SISTEMA DE DIRECCIÓN ASISTIDO</a:t>
            </a:r>
            <a:endParaRPr lang="es-CO"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3" name="CuadroTexto 2"/>
          <p:cNvSpPr txBox="1"/>
          <p:nvPr/>
        </p:nvSpPr>
        <p:spPr>
          <a:xfrm>
            <a:off x="699249" y="3522058"/>
            <a:ext cx="5652247" cy="1701684"/>
          </a:xfrm>
          <a:prstGeom prst="rect">
            <a:avLst/>
          </a:prstGeom>
          <a:noFill/>
        </p:spPr>
        <p:txBody>
          <a:bodyPr wrap="square" rtlCol="0">
            <a:spAutoFit/>
          </a:bodyPr>
          <a:lstStyle/>
          <a:p>
            <a:pPr algn="just">
              <a:lnSpc>
                <a:spcPct val="150000"/>
              </a:lnSpc>
            </a:pPr>
            <a:r>
              <a:rPr lang="es-CO" dirty="0" smtClean="0"/>
              <a:t>El sistema asistido </a:t>
            </a:r>
            <a:r>
              <a:rPr lang="es-CO" dirty="0"/>
              <a:t>Se trata de una ayuda al conductor que le permite girar la dirección sin esfuerzo, algo que en ocasiones puede requerir fuerza hercúlea sin esta asistencia.</a:t>
            </a:r>
            <a:r>
              <a:rPr lang="es-CO" dirty="0" smtClean="0"/>
              <a:t> </a:t>
            </a:r>
            <a:endParaRPr lang="es-CO" dirty="0"/>
          </a:p>
        </p:txBody>
      </p:sp>
    </p:spTree>
    <p:extLst>
      <p:ext uri="{BB962C8B-B14F-4D97-AF65-F5344CB8AC3E}">
        <p14:creationId xmlns:p14="http://schemas.microsoft.com/office/powerpoint/2010/main" val="5067498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939553" y="1744381"/>
            <a:ext cx="6956611" cy="4154984"/>
          </a:xfrm>
          <a:prstGeom prst="rect">
            <a:avLst/>
          </a:prstGeom>
          <a:noFill/>
        </p:spPr>
        <p:txBody>
          <a:bodyPr wrap="square" rtlCol="0">
            <a:spAutoFit/>
          </a:bodyPr>
          <a:lstStyle/>
          <a:p>
            <a:endParaRPr lang="es-CO"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marL="457200" indent="-457200">
              <a:buFont typeface="Arial" panose="020B0604020202020204" pitchFamily="34" charset="0"/>
              <a:buChar char="•"/>
            </a:pPr>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HIDRÁULICA</a:t>
            </a:r>
          </a:p>
          <a:p>
            <a:pPr marL="457200" indent="-457200">
              <a:buFont typeface="Arial" panose="020B0604020202020204" pitchFamily="34" charset="0"/>
              <a:buChar char="•"/>
            </a:pPr>
            <a:endParaRPr lang="es-CO"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marL="457200" indent="-457200">
              <a:buFont typeface="Arial" panose="020B0604020202020204" pitchFamily="34" charset="0"/>
              <a:buChar char="•"/>
            </a:pPr>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ELECTRO-HIDRÁULICA</a:t>
            </a:r>
          </a:p>
          <a:p>
            <a:pPr marL="457200" indent="-457200">
              <a:buFont typeface="Arial" panose="020B0604020202020204" pitchFamily="34" charset="0"/>
              <a:buChar char="•"/>
            </a:pPr>
            <a:endParaRPr lang="es-CO"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marL="457200" indent="-457200">
              <a:buFont typeface="Arial" panose="020B0604020202020204" pitchFamily="34" charset="0"/>
              <a:buChar char="•"/>
            </a:pPr>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ELÉCTRICA</a:t>
            </a:r>
            <a:endParaRPr lang="es-CO"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5" name="CuadroTexto 4"/>
          <p:cNvSpPr txBox="1"/>
          <p:nvPr/>
        </p:nvSpPr>
        <p:spPr>
          <a:xfrm>
            <a:off x="381000" y="1166352"/>
            <a:ext cx="3989293" cy="1569660"/>
          </a:xfrm>
          <a:prstGeom prst="rect">
            <a:avLst/>
          </a:prstGeom>
          <a:noFill/>
        </p:spPr>
        <p:txBody>
          <a:bodyPr wrap="square" rtlCol="0">
            <a:spAutoFit/>
          </a:bodyPr>
          <a:lstStyle/>
          <a:p>
            <a:pPr algn="just"/>
            <a:r>
              <a:rPr lang="es-CO" sz="2400" dirty="0" smtClean="0"/>
              <a:t>Se </a:t>
            </a:r>
            <a:r>
              <a:rPr lang="es-CO" sz="2400" dirty="0"/>
              <a:t>pueden clasificar las direcciones asistidas en tres grupos</a:t>
            </a:r>
          </a:p>
          <a:p>
            <a:pPr algn="just"/>
            <a:endParaRPr lang="es-CO" sz="2400" dirty="0"/>
          </a:p>
        </p:txBody>
      </p:sp>
    </p:spTree>
    <p:extLst>
      <p:ext uri="{BB962C8B-B14F-4D97-AF65-F5344CB8AC3E}">
        <p14:creationId xmlns:p14="http://schemas.microsoft.com/office/powerpoint/2010/main" val="169881497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95057" y="793376"/>
            <a:ext cx="3521449" cy="769441"/>
          </a:xfrm>
          <a:prstGeom prst="rect">
            <a:avLst/>
          </a:prstGeom>
          <a:noFill/>
        </p:spPr>
        <p:txBody>
          <a:bodyPr wrap="square" rtlCol="0">
            <a:spAutoFit/>
          </a:bodyPr>
          <a:lstStyle/>
          <a:p>
            <a:r>
              <a:rPr lang="es-CO" sz="4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HIDRÁULICA</a:t>
            </a:r>
            <a:endParaRPr lang="es-CO"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3" name="CuadroTexto 2"/>
          <p:cNvSpPr txBox="1"/>
          <p:nvPr/>
        </p:nvSpPr>
        <p:spPr>
          <a:xfrm>
            <a:off x="458040" y="1936377"/>
            <a:ext cx="4195482" cy="923330"/>
          </a:xfrm>
          <a:prstGeom prst="rect">
            <a:avLst/>
          </a:prstGeom>
          <a:noFill/>
        </p:spPr>
        <p:txBody>
          <a:bodyPr wrap="square" rtlCol="0">
            <a:spAutoFit/>
          </a:bodyPr>
          <a:lstStyle/>
          <a:p>
            <a:pPr algn="just"/>
            <a:r>
              <a:rPr lang="es-CO" dirty="0"/>
              <a:t>Las direcciones hidráulicas fueron de los primeros modelos de dirección asistida</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1484" y="826368"/>
            <a:ext cx="6285816" cy="51322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CuadroTexto 4"/>
          <p:cNvSpPr txBox="1"/>
          <p:nvPr/>
        </p:nvSpPr>
        <p:spPr>
          <a:xfrm>
            <a:off x="458040" y="3711388"/>
            <a:ext cx="4195482" cy="1754326"/>
          </a:xfrm>
          <a:prstGeom prst="rect">
            <a:avLst/>
          </a:prstGeom>
          <a:noFill/>
        </p:spPr>
        <p:txBody>
          <a:bodyPr wrap="square" rtlCol="0">
            <a:spAutoFit/>
          </a:bodyPr>
          <a:lstStyle/>
          <a:p>
            <a:pPr algn="just"/>
            <a:r>
              <a:rPr lang="es-CO" dirty="0"/>
              <a:t>Su principal virtud es que el conductor no debe realizar una fuerza exagerada sobre el volante, lo que permite reaccionar frente a imprevistos y efectuar con facilidad maniobras a bajas velocidades</a:t>
            </a:r>
            <a:r>
              <a:rPr lang="es-CO" dirty="0" smtClean="0"/>
              <a:t>.</a:t>
            </a:r>
            <a:endParaRPr lang="es-CO" dirty="0"/>
          </a:p>
        </p:txBody>
      </p:sp>
    </p:spTree>
    <p:extLst>
      <p:ext uri="{BB962C8B-B14F-4D97-AF65-F5344CB8AC3E}">
        <p14:creationId xmlns:p14="http://schemas.microsoft.com/office/powerpoint/2010/main" val="22145070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791267"/>
            <a:ext cx="5939118" cy="1293028"/>
          </a:xfrm>
        </p:spPr>
        <p:txBody>
          <a:bodyPr/>
          <a:lstStyle/>
          <a:p>
            <a:r>
              <a:rPr lang="es-CO"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ELECTRO-HIDRÁULICA</a:t>
            </a:r>
            <a:br>
              <a:rPr lang="es-CO"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br>
            <a:endParaRPr lang="es-CO" dirty="0"/>
          </a:p>
        </p:txBody>
      </p:sp>
      <p:sp>
        <p:nvSpPr>
          <p:cNvPr id="4" name="CuadroTexto 3"/>
          <p:cNvSpPr txBox="1"/>
          <p:nvPr/>
        </p:nvSpPr>
        <p:spPr>
          <a:xfrm>
            <a:off x="647700" y="2653824"/>
            <a:ext cx="4731124" cy="1477328"/>
          </a:xfrm>
          <a:prstGeom prst="rect">
            <a:avLst/>
          </a:prstGeom>
          <a:noFill/>
        </p:spPr>
        <p:txBody>
          <a:bodyPr wrap="square" rtlCol="0">
            <a:spAutoFit/>
          </a:bodyPr>
          <a:lstStyle/>
          <a:p>
            <a:pPr algn="just"/>
            <a:r>
              <a:rPr lang="es-CO" dirty="0"/>
              <a:t>Su principal ventaja es que al no estar conectada al motor del vehículo evita los problemas mecánicos asociados a una transmisión por correa. Además reduce el consumo de combustible</a:t>
            </a:r>
          </a:p>
        </p:txBody>
      </p:sp>
      <p:pic>
        <p:nvPicPr>
          <p:cNvPr id="1026" name="Picture 2" descr="http://www.infiniti.es/upload/sala_prensa/imagenes/620x328/Infiniti%20Q50_Direct%20Adaptive%20Steering%20I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830387"/>
            <a:ext cx="5905500" cy="3124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26345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4705" y="428196"/>
            <a:ext cx="2805953" cy="1293028"/>
          </a:xfrm>
        </p:spPr>
        <p:txBody>
          <a:bodyPr/>
          <a:lstStyle/>
          <a:p>
            <a:r>
              <a:rPr lang="es-CO"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ELÉCTRICA</a:t>
            </a:r>
            <a:endParaRPr lang="es-CO" dirty="0"/>
          </a:p>
        </p:txBody>
      </p:sp>
      <p:sp>
        <p:nvSpPr>
          <p:cNvPr id="4" name="CuadroTexto 3"/>
          <p:cNvSpPr txBox="1"/>
          <p:nvPr/>
        </p:nvSpPr>
        <p:spPr>
          <a:xfrm>
            <a:off x="253251" y="2700991"/>
            <a:ext cx="4988860" cy="3139321"/>
          </a:xfrm>
          <a:prstGeom prst="rect">
            <a:avLst/>
          </a:prstGeom>
          <a:noFill/>
        </p:spPr>
        <p:txBody>
          <a:bodyPr wrap="square" rtlCol="0">
            <a:spAutoFit/>
          </a:bodyPr>
          <a:lstStyle/>
          <a:p>
            <a:pPr algn="just"/>
            <a:r>
              <a:rPr lang="es-CO" dirty="0"/>
              <a:t>Su nombre se debe a que utilizan un motor eléctrico para generar la asistencia en la dirección</a:t>
            </a:r>
            <a:r>
              <a:rPr lang="es-CO" dirty="0" smtClean="0"/>
              <a:t>.</a:t>
            </a:r>
          </a:p>
          <a:p>
            <a:pPr algn="just"/>
            <a:endParaRPr lang="es-CO" dirty="0"/>
          </a:p>
          <a:p>
            <a:pPr algn="just"/>
            <a:endParaRPr lang="es-CO" dirty="0"/>
          </a:p>
          <a:p>
            <a:pPr algn="just"/>
            <a:r>
              <a:rPr lang="es-CO" dirty="0"/>
              <a:t>Su ventaja frente a las hidráulicas y electro-hidráulicas es que, al no utilizar </a:t>
            </a:r>
            <a:r>
              <a:rPr lang="es-CO" dirty="0" smtClean="0"/>
              <a:t>energía </a:t>
            </a:r>
            <a:r>
              <a:rPr lang="es-CO" dirty="0"/>
              <a:t>hidráulica son más ligeras y simples al eliminar la instalación y bomba hidráulica.</a:t>
            </a:r>
          </a:p>
          <a:p>
            <a:pPr algn="just"/>
            <a:endParaRPr lang="es-CO" dirty="0"/>
          </a:p>
        </p:txBody>
      </p:sp>
      <p:pic>
        <p:nvPicPr>
          <p:cNvPr id="2050" name="Picture 2" descr="http://www.aficionadosalamecanica.net/images-direcc/direcc-electrica-ep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5394" y="1426315"/>
            <a:ext cx="6130551" cy="44139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73203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Estela de condensación">
  <a:themeElements>
    <a:clrScheme name="Estela de condensación">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Estela de condensación">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tela de condensación">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2B2A868B-6BC2-4B3E-98B9-1258F41035DE}"/>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10035-01-sport-car-ppt-template</Template>
  <TotalTime>576</TotalTime>
  <Words>943</Words>
  <Application>Microsoft Office PowerPoint</Application>
  <PresentationFormat>Panorámica</PresentationFormat>
  <Paragraphs>103</Paragraphs>
  <Slides>27</Slides>
  <Notes>0</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27</vt:i4>
      </vt:variant>
    </vt:vector>
  </HeadingPairs>
  <TitlesOfParts>
    <vt:vector size="35" baseType="lpstr">
      <vt:lpstr>Arial</vt:lpstr>
      <vt:lpstr>Calibri</vt:lpstr>
      <vt:lpstr>Calibri Light</vt:lpstr>
      <vt:lpstr>Century </vt:lpstr>
      <vt:lpstr>Century Gothic</vt:lpstr>
      <vt:lpstr>Wingdings</vt:lpstr>
      <vt:lpstr>Estela de condensación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ELECTRO-HIDRÁULICA </vt:lpstr>
      <vt:lpstr>ELÉCTRICA</vt:lpstr>
      <vt:lpstr>Presentación de PowerPoint</vt:lpstr>
      <vt:lpstr>PARTES DE UNA CAJA DE CAMBIOS</vt:lpstr>
      <vt:lpstr>Presentación de PowerPoint</vt:lpstr>
      <vt:lpstr>CAJA DE CAMBIO MECÁNICA O MANUAL </vt:lpstr>
      <vt:lpstr>Presentación de PowerPoint</vt:lpstr>
      <vt:lpstr>Presentación de PowerPoint</vt:lpstr>
      <vt:lpstr>Presentación de PowerPoint</vt:lpstr>
      <vt:lpstr>SISTEMAS DE TRACCIÓN</vt:lpstr>
      <vt:lpstr>Hay tres sistemas de tracción</vt:lpstr>
      <vt:lpstr>TRACCIÓN DELANTERA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DANILO RAMIREZ</dc:creator>
  <cp:lastModifiedBy>Jorge</cp:lastModifiedBy>
  <cp:revision>50</cp:revision>
  <dcterms:created xsi:type="dcterms:W3CDTF">2015-10-08T02:35:10Z</dcterms:created>
  <dcterms:modified xsi:type="dcterms:W3CDTF">2015-11-29T14:44:58Z</dcterms:modified>
</cp:coreProperties>
</file>